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DM Sans" panose="020B0604020202020204" charset="0"/>
      <p:regular r:id="rId17"/>
      <p:bold r:id="rId18"/>
      <p:italic r:id="rId19"/>
      <p:boldItalic r:id="rId20"/>
    </p:embeddedFont>
    <p:embeddedFont>
      <p:font typeface="Anton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  <p:embeddedFont>
      <p:font typeface="Helvetica Neue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ustom Layout">
  <p:cSld name="41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mosh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youtube.com/watch?v=YYXdXT2l-Gg&amp;list=PL-osiE80TeTt2d9bfVyTiXJA-UTHn6Ww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peshkhemani/airbnb-cleaned-europe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drive.google.com/file/d/1_I2038J_AP8qErXGosNdx0uarHQx2XUD/view?usp=shar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37393" y="2220611"/>
            <a:ext cx="11227776" cy="182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AR" sz="6000" dirty="0" smtClean="0">
                <a:latin typeface="Anton"/>
                <a:ea typeface="Anton"/>
                <a:cs typeface="Anton"/>
                <a:sym typeface="Anton"/>
              </a:rPr>
              <a:t>ANÁLISIS DE INVERSIÓN EN PROPIEDADES</a:t>
            </a:r>
            <a:endParaRPr sz="6000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30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Puede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0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estimarse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el valor de </a:t>
            </a:r>
            <a:r>
              <a:rPr lang="en-US" sz="30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0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</a:t>
            </a:r>
            <a:r>
              <a:rPr lang="en-US" sz="3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3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AUTOR: </a:t>
            </a:r>
            <a:r>
              <a:rPr lang="en-US" sz="290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Luis Tek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366537" y="1561408"/>
            <a:ext cx="2976270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¿Qué autor genera más contenido en Python?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 menos el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57</a:t>
            </a:r>
            <a:r>
              <a:rPr lang="en-US" sz="1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los videos de Corey Schafer 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parecen estar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enfocados en python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 no incluye videos que en su título puedan no mencionar Python pero sí librerías (e.g Matplotlib tutorial)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480873" y="506701"/>
            <a:ext cx="72990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TIPO DE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/>
              <a:t>CONTENIDO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207" y="1563808"/>
            <a:ext cx="8544392" cy="45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6032950" y="1283926"/>
            <a:ext cx="3468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Porcentaje de videos con la palabra “python” en el título</a:t>
            </a: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3100200" y="351775"/>
            <a:ext cx="84060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Estilos diferentes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top 5 de cada creador de contenido nos dice mucho de sus estilos.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480873" y="506701"/>
            <a:ext cx="22473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VIDEOS </a:t>
            </a:r>
            <a:endParaRPr sz="280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MAS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/>
              <a:t>VISTOS</a:t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75" y="2760025"/>
            <a:ext cx="5265101" cy="32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825" y="2760023"/>
            <a:ext cx="5415224" cy="315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/>
          <p:nvPr/>
        </p:nvSpPr>
        <p:spPr>
          <a:xfrm>
            <a:off x="7818325" y="3065775"/>
            <a:ext cx="469800" cy="206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7219325" y="3614850"/>
            <a:ext cx="469800" cy="206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8060475" y="4163875"/>
            <a:ext cx="469800" cy="206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/>
          <p:nvPr/>
        </p:nvSpPr>
        <p:spPr>
          <a:xfrm>
            <a:off x="7818325" y="4723400"/>
            <a:ext cx="469800" cy="206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8375725" y="5262000"/>
            <a:ext cx="469800" cy="206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100200" y="1055475"/>
            <a:ext cx="84060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videos más vistos de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Mosh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son de 5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lenguajes de programación distintos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ponen el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foco en principiantes 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(i.e “beginners”). La otra característica es que parecen ser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videos largos, auto contenidos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(i.e “Full Course”, “1 Hour”).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3100200" y="1615216"/>
            <a:ext cx="84060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 otro lado vemos que 4 de los 5 el video más populares de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Corey 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son de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,3 son de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temas avanzados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 parecen ser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videos cortos 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(i.e Part 1) parte de una lista de videos.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INSIGHTS &amp;</a:t>
            </a:r>
            <a:endParaRPr sz="60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lang="en-US" sz="6000" b="1"/>
              <a:t>CIONES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/>
        </p:nvSpPr>
        <p:spPr>
          <a:xfrm>
            <a:off x="4756748" y="1411415"/>
            <a:ext cx="6767383" cy="24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81" name="Google Shape;281;p3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3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13</a:t>
            </a:fld>
            <a:endParaRPr sz="105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375087" y="2825702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 </a:t>
            </a:r>
            <a:r>
              <a:rPr lang="en-US" sz="2800" b="1"/>
              <a:t>RECOMENDACIONES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3397698" y="263244"/>
            <a:ext cx="86971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 Mosh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Mosh parece enfocarse en videos introductorios.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Abarca distintos lenguajes.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Descubrimos que fue mejorando consistentemente la calidad de sus videos (esto puede deberse a que se dedica a </a:t>
            </a:r>
            <a:r>
              <a:rPr lang="en-US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vender cursos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, por lo cuál esto parece ser su oficio)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3397700" y="1561526"/>
            <a:ext cx="86970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 Corey 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foco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parece estar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Python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(al menos 57% de sus videos)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Logró subir el ratio de “likes” de sus videos en los primeros años y luego lo mantuvo relativamente constante (entre 2% y 3%)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Sus videos más gustados incluyen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temas avanzados de Python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Riesgo: hace más de un año que no sube videos (su último video fue subido finales de 2020).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3397700" y="3142724"/>
            <a:ext cx="8655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 estás con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dudas sobre que lenguaje estudiar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Mosh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parece ser una buena opción ya que parece enfocarse en lenguajes que están en demanda por el mercado.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en-US" b="1">
                <a:solidFill>
                  <a:srgbClr val="93C47D"/>
                </a:solidFill>
                <a:latin typeface="DM Sans"/>
                <a:ea typeface="DM Sans"/>
                <a:cs typeface="DM Sans"/>
                <a:sym typeface="DM Sans"/>
              </a:rPr>
              <a:t>Pros</a:t>
            </a:r>
            <a:endParaRPr b="1">
              <a:solidFill>
                <a:srgbClr val="93C47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Sus videos introductorios son muy populares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Abarcan diversos lenguajes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en-US" b="1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Cons</a:t>
            </a:r>
            <a:endParaRPr b="1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 queres estudiar temas más avanzado,  tienes que comprar uno de sus cursos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 estás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decidido a seguir con Python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 nivel general o con foco en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Science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Corey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parece ser la mejor opción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3C47D"/>
                </a:solidFill>
                <a:latin typeface="DM Sans"/>
                <a:ea typeface="DM Sans"/>
                <a:cs typeface="DM Sans"/>
                <a:sym typeface="DM Sans"/>
              </a:rPr>
              <a:t>Pros</a:t>
            </a:r>
            <a:endParaRPr b="1">
              <a:solidFill>
                <a:srgbClr val="93C47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Sus videos más populares tratan temas avanzados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Una de sus playlists equivale a un </a:t>
            </a:r>
            <a:r>
              <a:rPr lang="en-US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curso completo de python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en-US" b="1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Cons</a:t>
            </a:r>
            <a:endParaRPr b="1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Hace más de un año que no genera contenido.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524063" y="1397483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849626" y="1367048"/>
            <a:ext cx="4927673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Audiencia</a:t>
            </a:r>
            <a:endParaRPr sz="24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>
            <a:off x="1680082" y="1367048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6"/>
          <p:cNvSpPr txBox="1"/>
          <p:nvPr/>
        </p:nvSpPr>
        <p:spPr>
          <a:xfrm>
            <a:off x="524063" y="2414359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849627" y="3429000"/>
            <a:ext cx="4927686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US" sz="2400" i="0" u="none" strike="noStrike" cap="none" dirty="0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US" sz="2400" i="0" u="none" strike="noStrike" cap="none" dirty="0" err="1" smtClea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alquiler</a:t>
            </a:r>
            <a:endParaRPr sz="24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1680082" y="2383924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524063" y="3429502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>
            <a:off x="1680082" y="3399067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6"/>
          <p:cNvSpPr txBox="1"/>
          <p:nvPr/>
        </p:nvSpPr>
        <p:spPr>
          <a:xfrm>
            <a:off x="388629" y="431801"/>
            <a:ext cx="7637771" cy="55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AGENDA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849627" y="4390358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280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070" y="44451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1680082" y="4414712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6"/>
          <p:cNvSpPr txBox="1"/>
          <p:nvPr/>
        </p:nvSpPr>
        <p:spPr>
          <a:xfrm>
            <a:off x="1849626" y="2353489"/>
            <a:ext cx="4927687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Hipótesis/Preguntas de </a:t>
            </a: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Interés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849626" y="5430356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</a:t>
            </a:r>
            <a:r>
              <a:rPr lang="en-US" sz="240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Recomendaciones</a:t>
            </a:r>
            <a:endParaRPr sz="240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524062" y="5485145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>
            <a:off x="1680081" y="5454710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51"/>
          <a:stretch/>
        </p:blipFill>
        <p:spPr>
          <a:xfrm>
            <a:off x="6720003" y="222479"/>
            <a:ext cx="5471997" cy="63531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84622" y="2758763"/>
            <a:ext cx="2718100" cy="6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Y 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AUDIENCIA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583900" y="700741"/>
            <a:ext cx="8103900" cy="55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general al pensar en inversiones de propiedades son dos las preguntas que debemos responder: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1- ¿Qué renta (alquiler) puedo obtener de una propiedad?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2- ¿Cuánto es lo máximo que puedo pagar por esa propieda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 para que la inversión sea rentable?</a:t>
            </a:r>
            <a:endParaRPr lang="es-AR"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Ambas preguntas están relacionadas, ya que para conocer el valor máximo de compra bastará conocer el costo de capital (tasa de interés bancaria, por </a:t>
            </a:r>
            <a:r>
              <a:rPr lang="es-AR" sz="16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</a:t>
            </a: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y el valor de alquiler.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tanto, nuestro objetivo será encontrar un modelo que nos permita predecir el valor de alquiler de una propiedad en función de sus características más importantes.</a:t>
            </a:r>
            <a:endParaRPr lang="es-AR" sz="1600" dirty="0" smtClean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Audiencia</a:t>
            </a:r>
            <a:r>
              <a:rPr lang="en-US" sz="1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1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limitaciones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análisis resultará útil para cualquier persona que desee invertir en una propiedad dentro de los ámbitos analizados. </a:t>
            </a:r>
            <a:endParaRPr lang="es-AR"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este fin usaremos una base de datos disponible en </a:t>
            </a:r>
            <a:r>
              <a:rPr lang="es-AR" sz="16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kaggle</a:t>
            </a:r>
            <a:endParaRPr lang="es-AR" sz="1600" dirty="0" smtClean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Debido a que los datos corresponden a propiedades en alquiler a través de AIRBNB en distintas ciudades europeas, los resultados serán útiles sólo para las personas que deseen invertir en esa zona geográfica.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los métodos usados en este análisis pueden aplicarse a cualquier zona, simplemente cambiando la base de usada por la que nos resulte útil en cada caso.</a:t>
            </a: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8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PREGUNTAS DE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/>
              <a:t>INTERÉS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583900" y="1005522"/>
            <a:ext cx="8103900" cy="4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primarias</a:t>
            </a: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Dada </a:t>
            </a: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una propiedad con sus características conocidas, ¿podemos averiguar cuál es el precio de alquiler que puede obtenerse al ponerla en renta? </a:t>
            </a:r>
            <a:endParaRPr lang="es-MX"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</a:endParaRP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¿</a:t>
            </a: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Las </a:t>
            </a: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características </a:t>
            </a: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de la propiedad (ubicación, tamaño, capacidad) modifican el precio de alquiler? </a:t>
            </a:r>
            <a:endParaRPr lang="es-MX"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</a:endParaRP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¿</a:t>
            </a: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Es conveniente comprar una propiedad mejor ubicada o de mayor capacidad, a los fines de obtener una mayor rentabilidad de la inversión? </a:t>
            </a:r>
            <a:endParaRPr lang="es-MX"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</a:endParaRP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¿</a:t>
            </a: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Qué </a:t>
            </a: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característica </a:t>
            </a: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es la más valorada por los usuarios a los fines de pagar un mayor precio de alquiler?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lang="en-US" sz="18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secundarias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ayudaran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contestar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las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características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afectan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valor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renta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</a:t>
            </a:r>
            <a:r>
              <a:rPr lang="en-US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</a:p>
          <a:p>
            <a:pPr marL="457200" indent="-342900"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s-MX" sz="1800" dirty="0"/>
              <a:t>¿El valor de alquiler varía en función de la ciudad en que se encuentra? 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1658975" y="1942375"/>
            <a:ext cx="561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Cantidad de videos publicados por año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828835" y="575446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394</a:t>
            </a:r>
            <a:endParaRPr sz="3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8651670" y="518216"/>
            <a:ext cx="31434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Videos con la palabra “python”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título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~39%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8517749" y="1942375"/>
            <a:ext cx="346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Palabras más frecuentes en los títulos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4492383" y="554121"/>
            <a:ext cx="117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~4M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6402084" y="541465"/>
            <a:ext cx="117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~200K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660592" y="575460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~175M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066242" y="131779"/>
            <a:ext cx="78363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 smtClean="0">
                <a:latin typeface="DM Sans"/>
                <a:ea typeface="DM Sans"/>
                <a:cs typeface="DM Sans"/>
                <a:sym typeface="DM Sans"/>
              </a:rPr>
              <a:t>DATOS DE ALQUILER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1250" y="2811949"/>
            <a:ext cx="3521901" cy="28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025" y="1111575"/>
            <a:ext cx="729800" cy="5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325" y="1008163"/>
            <a:ext cx="729800" cy="5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2675" y="1111575"/>
            <a:ext cx="729800" cy="5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5925" y="1114700"/>
            <a:ext cx="72980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378" y="2557977"/>
            <a:ext cx="7853573" cy="3705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471475" y="6452838"/>
            <a:ext cx="1073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fueron extraídos utilizando la API de Youtube el día 6 de Febrero del 2022. Accede al siguiente notebook si quieres reproducir el análisis: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link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/>
              <a:t>ANÁLISIS</a:t>
            </a:r>
            <a:r>
              <a:rPr lang="en-US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/>
              <a:t>EXPLORATORIO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80873" y="506701"/>
            <a:ext cx="100179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¿Quién es el autor más “</a:t>
            </a:r>
            <a:r>
              <a:rPr lang="en-US" sz="2800" b="1">
                <a:latin typeface="Helvetica Neue"/>
                <a:ea typeface="Helvetica Neue"/>
                <a:cs typeface="Helvetica Neue"/>
                <a:sym typeface="Helvetica Neue"/>
              </a:rPr>
              <a:t>popular”? </a:t>
            </a:r>
            <a:r>
              <a:rPr lang="en-US" sz="1100" b="1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(el título debe dar indicio de lo que se va a tratar en la diapo)</a:t>
            </a:r>
            <a:endParaRPr sz="100" b="1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71475" y="1215476"/>
            <a:ext cx="3658800" cy="5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gr</a:t>
            </a: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áficos de la derecha, nos muestran que Mosh tiene más suscriptores y visualizaciones  que Corey.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interesante es que mientras </a:t>
            </a: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Mosh posee más del doble de seguidores</a:t>
            </a: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esta diferencia es mucho menor cuando analizamos las visualizaciones.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los subscriptores de Corey más leales que los de Mosh?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dividimos la cantidad de vistas de los canales  por la cantidad de seguidores, obtenemos que: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Mosh: 46 vistas por cada subscriptor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Corey: 77 vistas por cada subscriptor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ratio nos podría dar un indicio de que los suscriptores de Corey consumen su contenido de manera más frecuente* que los suscriptores de Mosh.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6337037" y="1495574"/>
            <a:ext cx="3468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Popularidad: Corey vs Mosh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471475" y="6452838"/>
            <a:ext cx="1073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*Si bien muchas vistas pueden originarse de manera orgánica (i.e gente que hace click en un video sugerido por YouTube), vamos a asumir que la mayoría de las vistas provenien de suscriptores.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312" y="1926376"/>
            <a:ext cx="7098399" cy="35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80873" y="506701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FRECUENCIA DE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/>
              <a:t>CONTENIDO</a:t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3402250" y="440725"/>
            <a:ext cx="8387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¿Con qué frecuencia crean contenido?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Ambos “youtubers” comenzaron a subir contenido en 2014, con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picos entre los años 2018-2020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pandemia parece haber afectado la producción de contenido, al menos en Youtube.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 se va drásticamente en el canal de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Corey Schafer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quién 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sube videos desde fines del 2020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45612"/>
            <a:ext cx="3249850" cy="354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853333" y="3987801"/>
            <a:ext cx="21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VIDEOS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725" y="2580675"/>
            <a:ext cx="7393259" cy="35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6276900" y="2282471"/>
            <a:ext cx="3468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Cantidad de videos por trimestre</a:t>
            </a:r>
            <a:endParaRPr sz="1500" b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9801625" y="4937350"/>
            <a:ext cx="1764000" cy="991500"/>
          </a:xfrm>
          <a:prstGeom prst="rect">
            <a:avLst/>
          </a:prstGeom>
          <a:solidFill>
            <a:srgbClr val="FF0000">
              <a:alpha val="3527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80873" y="506701"/>
            <a:ext cx="27180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CALIDAD DE</a:t>
            </a:r>
            <a:endParaRPr sz="2800" b="1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/>
              <a:t>CONTENIDO</a:t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3326050" y="288325"/>
            <a:ext cx="8518200" cy="16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¿Quién genera mejor contenido?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gráfico de la izquierda muestra las distribuciones del porcentaje de usuarios que vieron un video y le dieron like. Vemos que la distribución de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Corey Schafer 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está levemente a la derecha por lo cual, en promedio, sus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videos obtienen un ratio mayor de “likes”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Moss.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Sin embargo el gráfico de la derecha nos muestra que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Mosh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fue obteniendo porcentajes mayores de “likes” con el pasar del tiempo por lo que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 contenido más reciente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parece ser de </a:t>
            </a:r>
            <a:r>
              <a:rPr lang="en-US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mejor calidad</a:t>
            </a:r>
            <a:r>
              <a:rPr lang="en-US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el de Corey S. 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569257" y="2418312"/>
            <a:ext cx="3468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Promedio de “likes” (%) por trimestre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" y="2739075"/>
            <a:ext cx="4242176" cy="35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480881" y="2418312"/>
            <a:ext cx="3468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Distribución de “likes” (%)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826" y="2731512"/>
            <a:ext cx="7471775" cy="3583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3"/>
          <p:cNvCxnSpPr/>
          <p:nvPr/>
        </p:nvCxnSpPr>
        <p:spPr>
          <a:xfrm>
            <a:off x="6513525" y="4014593"/>
            <a:ext cx="4248300" cy="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rot="10800000" flipH="1">
            <a:off x="6941500" y="3324625"/>
            <a:ext cx="4290300" cy="22338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1224</Words>
  <Application>Microsoft Office PowerPoint</Application>
  <PresentationFormat>Panorámica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Noto Sans Symbols</vt:lpstr>
      <vt:lpstr>DM Sans</vt:lpstr>
      <vt:lpstr>Anton</vt:lpstr>
      <vt:lpstr>Arial</vt:lpstr>
      <vt:lpstr>Calibri</vt:lpstr>
      <vt:lpstr>Helvetica Neue Light</vt:lpstr>
      <vt:lpstr>Helvetica Neue</vt:lpstr>
      <vt:lpstr>1_Office Theme</vt:lpstr>
      <vt:lpstr>3_Office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3</cp:revision>
  <dcterms:modified xsi:type="dcterms:W3CDTF">2023-09-23T12:22:00Z</dcterms:modified>
</cp:coreProperties>
</file>