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DD5"/>
          </a:solidFill>
        </a:fill>
      </a:tcStyle>
    </a:wholeTbl>
    <a:band2H>
      <a:tcTxStyle/>
      <a:tcStyle>
        <a:tcBdr/>
        <a:fill>
          <a:solidFill>
            <a:srgbClr val="E7EFE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E3ED"/>
          </a:solidFill>
        </a:fill>
      </a:tcStyle>
    </a:wholeTbl>
    <a:band2H>
      <a:tcTxStyle/>
      <a:tcStyle>
        <a:tcBdr/>
        <a:fill>
          <a:solidFill>
            <a:srgbClr val="E7F2F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ECB"/>
          </a:solidFill>
        </a:fill>
      </a:tcStyle>
    </a:wholeTbl>
    <a:band2H>
      <a:tcTxStyle/>
      <a:tcStyle>
        <a:tcBdr/>
        <a:fill>
          <a:solidFill>
            <a:srgbClr val="FCEF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0" name="Shape 2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7" name="Shape 2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/>
            </a:pPr>
            <a:r>
              <a:t>Contexto: Contexto del proyecto (I.e motivación, situación general del problema, etc.)</a:t>
            </a:r>
          </a:p>
          <a:p>
            <a:pPr>
              <a:defRPr sz="1200"/>
            </a:pPr>
            <a:r>
              <a:t>Audiencia: esto es para que los lectores sepan de primera mano si este es un proyecto que puede beneficiarles.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Texto del título</a:t>
            </a:r>
          </a:p>
        </p:txBody>
      </p:sp>
      <p:sp>
        <p:nvSpPr>
          <p:cNvPr id="93" name="Google Shape;68;p11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1600"/>
            </a:lvl1pPr>
            <a:lvl2pPr marL="228600" indent="457200">
              <a:buClrTx/>
              <a:buSzTx/>
              <a:buFontTx/>
              <a:buNone/>
              <a:defRPr sz="1600"/>
            </a:lvl2pPr>
            <a:lvl3pPr marL="228600" indent="914400">
              <a:buClrTx/>
              <a:buSzTx/>
              <a:buFontTx/>
              <a:buNone/>
              <a:defRPr sz="1600"/>
            </a:lvl3pPr>
            <a:lvl4pPr marL="228600" indent="1371600">
              <a:buClrTx/>
              <a:buSzTx/>
              <a:buFontTx/>
              <a:buNone/>
              <a:defRPr sz="1600"/>
            </a:lvl4pPr>
            <a:lvl5pPr marL="228600" indent="1828800">
              <a:buClrTx/>
              <a:buSzTx/>
              <a:buFontTx/>
              <a:buNone/>
              <a:defRPr sz="16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080184" y="6406805"/>
            <a:ext cx="273616" cy="26421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o del título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03" name="Nivel de texto 1…"/>
          <p:cNvSpPr txBox="1">
            <a:spLocks noGrp="1"/>
          </p:cNvSpPr>
          <p:nvPr>
            <p:ph type="body" idx="1"/>
          </p:nvPr>
        </p:nvSpPr>
        <p:spPr>
          <a:xfrm rot="5400000">
            <a:off x="3920330" y="-1256506"/>
            <a:ext cx="4351339" cy="10515601"/>
          </a:xfrm>
          <a:prstGeom prst="rect">
            <a:avLst/>
          </a:prstGeom>
        </p:spPr>
        <p:txBody>
          <a:bodyPr/>
          <a:lstStyle>
            <a:lvl1pPr indent="-342900"/>
            <a:lvl2pPr marL="971550" indent="-400050"/>
            <a:lvl3pPr marL="1508760" indent="-480060"/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080184" y="6406805"/>
            <a:ext cx="273616" cy="26421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o del título"/>
          <p:cNvSpPr txBox="1">
            <a:spLocks noGrp="1"/>
          </p:cNvSpPr>
          <p:nvPr>
            <p:ph type="title"/>
          </p:nvPr>
        </p:nvSpPr>
        <p:spPr>
          <a:xfrm rot="5400000">
            <a:off x="7133431" y="1956593"/>
            <a:ext cx="5811839" cy="2628901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12" name="Nivel de texto 1…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7"/>
            <a:ext cx="5811838" cy="7734301"/>
          </a:xfrm>
          <a:prstGeom prst="rect">
            <a:avLst/>
          </a:prstGeom>
        </p:spPr>
        <p:txBody>
          <a:bodyPr/>
          <a:lstStyle>
            <a:lvl1pPr indent="-342900"/>
            <a:lvl2pPr marL="971550" indent="-400050"/>
            <a:lvl3pPr marL="1508760" indent="-480060"/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1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080184" y="6406805"/>
            <a:ext cx="273616" cy="26421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Nivel de texto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indent="-342900"/>
            <a:lvl2pPr marL="971550" indent="-400050"/>
            <a:lvl3pPr marL="1508760" indent="-480060"/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2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381000" y="476098"/>
            <a:ext cx="8821739" cy="507774"/>
          </a:xfrm>
          <a:prstGeom prst="rect">
            <a:avLst/>
          </a:prstGeom>
        </p:spPr>
        <p:txBody>
          <a:bodyPr lIns="0" tIns="0" rIns="0" bIns="0"/>
          <a:lstStyle>
            <a:lvl1pPr marL="228600" indent="0">
              <a:buClrTx/>
              <a:buSzTx/>
              <a:buFontTx/>
              <a:buNone/>
              <a:defRPr sz="3600" b="1"/>
            </a:lvl1pPr>
            <a:lvl2pPr marL="1104900" indent="-571500">
              <a:buClrTx/>
              <a:buSzPts val="3600"/>
              <a:buFontTx/>
              <a:defRPr sz="3600" b="1"/>
            </a:lvl2pPr>
            <a:lvl3pPr marL="1656079" indent="-640079">
              <a:buClrTx/>
              <a:buSzPts val="3600"/>
              <a:buFontTx/>
              <a:defRPr sz="3600" b="1"/>
            </a:lvl3pPr>
            <a:lvl4pPr marL="2171700" indent="-685800">
              <a:buClrTx/>
              <a:buSzPts val="3600"/>
              <a:buFontTx/>
              <a:defRPr sz="3600" b="1"/>
            </a:lvl4pPr>
            <a:lvl5pPr marL="2628900" indent="-685800">
              <a:buClrTx/>
              <a:buSzPts val="3600"/>
              <a:buFontTx/>
              <a:defRPr sz="3600"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6" name="Google Shape;94;p17"/>
          <p:cNvSpPr txBox="1">
            <a:spLocks noGrp="1"/>
          </p:cNvSpPr>
          <p:nvPr>
            <p:ph type="body" sz="quarter" idx="21"/>
          </p:nvPr>
        </p:nvSpPr>
        <p:spPr>
          <a:xfrm>
            <a:off x="381000" y="983870"/>
            <a:ext cx="6745288" cy="424808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0">
              <a:buClrTx/>
              <a:buSzTx/>
              <a:buFontTx/>
              <a:buNone/>
              <a:defRPr sz="2400"/>
            </a:pPr>
            <a:endParaRPr/>
          </a:p>
        </p:txBody>
      </p:sp>
      <p:sp>
        <p:nvSpPr>
          <p:cNvPr id="137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358373" cy="350622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96;p18"/>
          <p:cNvSpPr/>
          <p:nvPr/>
        </p:nvSpPr>
        <p:spPr>
          <a:xfrm>
            <a:off x="0" y="5786"/>
            <a:ext cx="12192000" cy="6858001"/>
          </a:xfrm>
          <a:prstGeom prst="rect">
            <a:avLst/>
          </a:prstGeom>
          <a:gradFill>
            <a:gsLst>
              <a:gs pos="0">
                <a:srgbClr val="01BAFF"/>
              </a:gs>
              <a:gs pos="100000">
                <a:srgbClr val="00F4FE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349250" y="2317282"/>
            <a:ext cx="11493500" cy="2223436"/>
          </a:xfrm>
          <a:prstGeom prst="rect">
            <a:avLst/>
          </a:prstGeom>
        </p:spPr>
        <p:txBody>
          <a:bodyPr/>
          <a:lstStyle>
            <a:lvl1pPr marL="228600" indent="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lvl1pPr>
            <a:lvl2pPr algn="ctr">
              <a:lnSpc>
                <a:spcPct val="100000"/>
              </a:lnSpc>
              <a:spcBef>
                <a:spcPts val="0"/>
              </a:spcBef>
              <a:buClrTx/>
              <a:buFontTx/>
            </a:lvl2pPr>
            <a:lvl3pPr algn="ctr">
              <a:lnSpc>
                <a:spcPct val="100000"/>
              </a:lnSpc>
              <a:spcBef>
                <a:spcPts val="0"/>
              </a:spcBef>
              <a:buClrTx/>
              <a:buFontTx/>
            </a:lvl3pPr>
            <a:lvl4pPr algn="ctr">
              <a:lnSpc>
                <a:spcPct val="100000"/>
              </a:lnSpc>
              <a:spcBef>
                <a:spcPts val="0"/>
              </a:spcBef>
              <a:buClrTx/>
              <a:buFontTx/>
            </a:lvl4pPr>
            <a:lvl5pPr algn="ctr">
              <a:lnSpc>
                <a:spcPct val="100000"/>
              </a:lnSpc>
              <a:spcBef>
                <a:spcPts val="0"/>
              </a:spcBef>
              <a:buClrTx/>
              <a:buFontTx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46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506202" y="6554423"/>
            <a:ext cx="153964" cy="13554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01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F4FE"/>
              </a:gs>
              <a:gs pos="99000">
                <a:srgbClr val="08FA7B"/>
              </a:gs>
              <a:gs pos="100000">
                <a:srgbClr val="08FA7B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4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349250" y="2317282"/>
            <a:ext cx="11493500" cy="2223436"/>
          </a:xfrm>
          <a:prstGeom prst="rect">
            <a:avLst/>
          </a:prstGeom>
        </p:spPr>
        <p:txBody>
          <a:bodyPr/>
          <a:lstStyle>
            <a:lvl1pPr marL="228600" indent="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lvl1pPr>
            <a:lvl2pPr algn="ctr">
              <a:lnSpc>
                <a:spcPct val="100000"/>
              </a:lnSpc>
              <a:spcBef>
                <a:spcPts val="0"/>
              </a:spcBef>
              <a:buClrTx/>
              <a:buFontTx/>
            </a:lvl2pPr>
            <a:lvl3pPr algn="ctr">
              <a:lnSpc>
                <a:spcPct val="100000"/>
              </a:lnSpc>
              <a:spcBef>
                <a:spcPts val="0"/>
              </a:spcBef>
              <a:buClrTx/>
              <a:buFontTx/>
            </a:lvl3pPr>
            <a:lvl4pPr algn="ctr">
              <a:lnSpc>
                <a:spcPct val="100000"/>
              </a:lnSpc>
              <a:spcBef>
                <a:spcPts val="0"/>
              </a:spcBef>
              <a:buClrTx/>
              <a:buFontTx/>
            </a:lvl4pPr>
            <a:lvl5pPr algn="ctr">
              <a:lnSpc>
                <a:spcPct val="100000"/>
              </a:lnSpc>
              <a:spcBef>
                <a:spcPts val="0"/>
              </a:spcBef>
              <a:buClrTx/>
              <a:buFontTx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55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506202" y="6554423"/>
            <a:ext cx="153964" cy="13554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06;p20" descr="Google Shape;106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8026400" y="2887578"/>
            <a:ext cx="4165600" cy="2935899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506202" y="6554423"/>
            <a:ext cx="153964" cy="13554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10;p21" descr="Google Shape;110;p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506202" y="6554423"/>
            <a:ext cx="153964" cy="13554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o del título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Texto del título</a:t>
            </a:r>
          </a:p>
        </p:txBody>
      </p:sp>
      <p:sp>
        <p:nvSpPr>
          <p:cNvPr id="19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406400" indent="-355600" algn="ctr">
              <a:buClrTx/>
              <a:buSzTx/>
              <a:buFontTx/>
              <a:buNone/>
              <a:defRPr sz="2400"/>
            </a:lvl1pPr>
            <a:lvl2pPr marL="406400" indent="127000" algn="ctr">
              <a:buClrTx/>
              <a:buSzTx/>
              <a:buFontTx/>
              <a:buNone/>
              <a:defRPr sz="2400"/>
            </a:lvl2pPr>
            <a:lvl3pPr marL="406400" indent="609600" algn="ctr">
              <a:buClrTx/>
              <a:buSzTx/>
              <a:buFontTx/>
              <a:buNone/>
              <a:defRPr sz="2400"/>
            </a:lvl3pPr>
            <a:lvl4pPr marL="406400" indent="1079500" algn="ctr">
              <a:buClrTx/>
              <a:buSzTx/>
              <a:buFontTx/>
              <a:buNone/>
              <a:defRPr sz="2400"/>
            </a:lvl4pPr>
            <a:lvl5pPr marL="406400" indent="1536700" algn="ctr">
              <a:buClrTx/>
              <a:buSzTx/>
              <a:buFontTx/>
              <a:buNone/>
              <a:defRPr sz="2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0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080184" y="6406805"/>
            <a:ext cx="273616" cy="26421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14;p22" descr="Google Shape;114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506202" y="6554423"/>
            <a:ext cx="153964" cy="13554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506202" y="6554423"/>
            <a:ext cx="153964" cy="13554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0" y="0"/>
            <a:ext cx="358373" cy="350622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o del título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28" name="Nivel de texto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indent="-342900"/>
            <a:lvl2pPr marL="971550" indent="-400050"/>
            <a:lvl3pPr marL="1508760" indent="-480060"/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9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080184" y="6406805"/>
            <a:ext cx="273616" cy="26421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o del título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Texto del título</a:t>
            </a:r>
          </a:p>
        </p:txBody>
      </p:sp>
      <p:sp>
        <p:nvSpPr>
          <p:cNvPr id="37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228600" indent="4572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228600" indent="9144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228600" indent="1371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228600" indent="18288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8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080184" y="6406805"/>
            <a:ext cx="273616" cy="26421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o del título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6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indent="-342900"/>
            <a:lvl2pPr marL="971550" indent="-400050"/>
            <a:lvl3pPr marL="1508760" indent="-480060"/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7" name="Google Shape;37;p6"/>
          <p:cNvSpPr txBox="1">
            <a:spLocks noGrp="1"/>
          </p:cNvSpPr>
          <p:nvPr>
            <p:ph type="body" sz="half" idx="2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indent="-342900"/>
            <a:endParaRPr/>
          </a:p>
        </p:txBody>
      </p:sp>
      <p:sp>
        <p:nvSpPr>
          <p:cNvPr id="48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080184" y="6406805"/>
            <a:ext cx="273616" cy="26421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o del título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6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228600" indent="0">
              <a:buClrTx/>
              <a:buSzTx/>
              <a:buFontTx/>
              <a:buNone/>
              <a:defRPr sz="2400" b="1"/>
            </a:lvl1pPr>
            <a:lvl2pPr marL="228600" indent="457200">
              <a:buClrTx/>
              <a:buSzTx/>
              <a:buFontTx/>
              <a:buNone/>
              <a:defRPr sz="2400" b="1"/>
            </a:lvl2pPr>
            <a:lvl3pPr marL="228600" indent="914400">
              <a:buClrTx/>
              <a:buSzTx/>
              <a:buFontTx/>
              <a:buNone/>
              <a:defRPr sz="2400" b="1"/>
            </a:lvl3pPr>
            <a:lvl4pPr marL="228600" indent="1371600">
              <a:buClrTx/>
              <a:buSzTx/>
              <a:buFontTx/>
              <a:buNone/>
              <a:defRPr sz="2400" b="1"/>
            </a:lvl4pPr>
            <a:lvl5pPr marL="228600" indent="1828800">
              <a:buClrTx/>
              <a:buSzTx/>
              <a:buFontTx/>
              <a:buNone/>
              <a:defRPr sz="2400"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7" name="Google Shape;44;p7"/>
          <p:cNvSpPr txBox="1">
            <a:spLocks noGrp="1"/>
          </p:cNvSpPr>
          <p:nvPr>
            <p:ph type="body" sz="half" idx="21"/>
          </p:nvPr>
        </p:nvSpPr>
        <p:spPr>
          <a:xfrm>
            <a:off x="839787" y="2505075"/>
            <a:ext cx="5157789" cy="3684588"/>
          </a:xfrm>
          <a:prstGeom prst="rect">
            <a:avLst/>
          </a:prstGeom>
        </p:spPr>
        <p:txBody>
          <a:bodyPr/>
          <a:lstStyle/>
          <a:p>
            <a:pPr indent="-342900"/>
            <a:endParaRPr/>
          </a:p>
        </p:txBody>
      </p:sp>
      <p:sp>
        <p:nvSpPr>
          <p:cNvPr id="58" name="Google Shape;45;p7"/>
          <p:cNvSpPr txBox="1">
            <a:spLocks noGrp="1"/>
          </p:cNvSpPr>
          <p:nvPr>
            <p:ph type="body" sz="quarter" idx="22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228600" indent="0">
              <a:buClrTx/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9" name="Google Shape;46;p7"/>
          <p:cNvSpPr txBox="1">
            <a:spLocks noGrp="1"/>
          </p:cNvSpPr>
          <p:nvPr>
            <p:ph type="body" sz="half" idx="23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indent="-342900"/>
            <a:endParaRPr/>
          </a:p>
        </p:txBody>
      </p:sp>
      <p:sp>
        <p:nvSpPr>
          <p:cNvPr id="60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080184" y="6406805"/>
            <a:ext cx="273616" cy="26421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o del título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8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080184" y="6406805"/>
            <a:ext cx="273616" cy="26421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080184" y="6406805"/>
            <a:ext cx="273616" cy="26421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Texto del título</a:t>
            </a:r>
          </a:p>
        </p:txBody>
      </p:sp>
      <p:sp>
        <p:nvSpPr>
          <p:cNvPr id="83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 indent="-431800">
              <a:buSzPts val="3200"/>
              <a:defRPr sz="3200"/>
            </a:lvl1pPr>
            <a:lvl2pPr marL="972457" indent="-464457">
              <a:buSzPts val="3200"/>
              <a:defRPr sz="3200"/>
            </a:lvl2pPr>
            <a:lvl3pPr marL="1498600" indent="-508000">
              <a:buSzPts val="3200"/>
              <a:defRPr sz="3200"/>
            </a:lvl3pPr>
            <a:lvl4pPr marL="2042160" indent="-568960">
              <a:buSzPts val="3200"/>
              <a:defRPr sz="3200"/>
            </a:lvl4pPr>
            <a:lvl5pPr marL="2499360" indent="-568960">
              <a:buSzPts val="3200"/>
              <a:defRPr sz="32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4" name="Google Shape;62;p10"/>
          <p:cNvSpPr txBox="1"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228600" indent="0">
              <a:buClrTx/>
              <a:buSzTx/>
              <a:buFontTx/>
              <a:buNone/>
              <a:defRPr sz="1600"/>
            </a:pPr>
            <a:endParaRPr/>
          </a:p>
        </p:txBody>
      </p:sp>
      <p:sp>
        <p:nvSpPr>
          <p:cNvPr id="85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080184" y="6406805"/>
            <a:ext cx="273616" cy="26421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406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977900" marR="0" indent="-4445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513839" marR="0" indent="-4978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2019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4765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9337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3909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8481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305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dipeshkhemani/airbnb-cleaned-europe-datas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129;p25"/>
          <p:cNvSpPr txBox="1"/>
          <p:nvPr/>
        </p:nvSpPr>
        <p:spPr>
          <a:xfrm>
            <a:off x="1503485" y="1208248"/>
            <a:ext cx="11227776" cy="221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sz="6000"/>
            </a:pPr>
            <a:r>
              <a:rPr dirty="0"/>
              <a:t>ANÁLISIS </a:t>
            </a:r>
          </a:p>
          <a:p>
            <a:pPr>
              <a:lnSpc>
                <a:spcPct val="80000"/>
              </a:lnSpc>
              <a:defRPr sz="6000"/>
            </a:pPr>
            <a:r>
              <a:rPr dirty="0"/>
              <a:t>DE INVERSIÓN </a:t>
            </a:r>
          </a:p>
          <a:p>
            <a:pPr>
              <a:lnSpc>
                <a:spcPct val="80000"/>
              </a:lnSpc>
              <a:defRPr sz="6000"/>
            </a:pPr>
            <a:r>
              <a:rPr dirty="0"/>
              <a:t>EN </a:t>
            </a:r>
            <a:r>
              <a:rPr dirty="0" smtClean="0"/>
              <a:t>PROPIEDADES</a:t>
            </a:r>
            <a:endParaRPr dirty="0"/>
          </a:p>
        </p:txBody>
      </p:sp>
      <p:sp>
        <p:nvSpPr>
          <p:cNvPr id="3" name="Google Shape;129;p25"/>
          <p:cNvSpPr txBox="1"/>
          <p:nvPr/>
        </p:nvSpPr>
        <p:spPr>
          <a:xfrm>
            <a:off x="1503485" y="3813703"/>
            <a:ext cx="8947638" cy="3693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80000"/>
              </a:lnSpc>
              <a:defRPr sz="3000"/>
            </a:pPr>
            <a:r>
              <a:rPr dirty="0" smtClean="0">
                <a:solidFill>
                  <a:schemeClr val="bg1"/>
                </a:solidFill>
              </a:rPr>
              <a:t>¿</a:t>
            </a:r>
            <a:r>
              <a:rPr dirty="0" err="1">
                <a:solidFill>
                  <a:schemeClr val="bg1"/>
                </a:solidFill>
              </a:rPr>
              <a:t>Cómo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podemos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estimar</a:t>
            </a:r>
            <a:r>
              <a:rPr dirty="0">
                <a:solidFill>
                  <a:schemeClr val="bg1"/>
                </a:solidFill>
              </a:rPr>
              <a:t> el valor de </a:t>
            </a:r>
            <a:r>
              <a:rPr dirty="0" err="1">
                <a:solidFill>
                  <a:schemeClr val="bg1"/>
                </a:solidFill>
              </a:rPr>
              <a:t>una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propiedad</a:t>
            </a:r>
            <a:r>
              <a:rPr dirty="0" smtClean="0">
                <a:solidFill>
                  <a:schemeClr val="bg1"/>
                </a:solidFill>
              </a:rPr>
              <a:t>?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Google Shape;129;p25"/>
          <p:cNvSpPr txBox="1"/>
          <p:nvPr/>
        </p:nvSpPr>
        <p:spPr>
          <a:xfrm>
            <a:off x="7447085" y="5418166"/>
            <a:ext cx="3004038" cy="35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80000"/>
              </a:lnSpc>
              <a:defRPr sz="2900"/>
            </a:pPr>
            <a:r>
              <a:rPr dirty="0" smtClean="0"/>
              <a:t>AUTOR</a:t>
            </a:r>
            <a:r>
              <a:rPr dirty="0"/>
              <a:t>: Luis Tek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729762" y="4800600"/>
            <a:ext cx="10568353" cy="0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46;p34"/>
          <p:cNvSpPr txBox="1"/>
          <p:nvPr/>
        </p:nvSpPr>
        <p:spPr>
          <a:xfrm>
            <a:off x="570523" y="1807593"/>
            <a:ext cx="2884822" cy="4124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2000" b="1"/>
            </a:pPr>
            <a:r>
              <a:rPr dirty="0"/>
              <a:t>¿</a:t>
            </a:r>
            <a:r>
              <a:rPr dirty="0" err="1"/>
              <a:t>Cuál</a:t>
            </a:r>
            <a:r>
              <a:rPr dirty="0"/>
              <a:t> </a:t>
            </a:r>
            <a:r>
              <a:rPr dirty="0" err="1"/>
              <a:t>es</a:t>
            </a:r>
            <a:r>
              <a:rPr dirty="0"/>
              <a:t> el </a:t>
            </a:r>
            <a:r>
              <a:rPr dirty="0" err="1"/>
              <a:t>mejor</a:t>
            </a:r>
            <a:r>
              <a:rPr dirty="0"/>
              <a:t> </a:t>
            </a:r>
            <a:r>
              <a:rPr dirty="0" err="1"/>
              <a:t>modelo</a:t>
            </a:r>
            <a:r>
              <a:rPr dirty="0"/>
              <a:t> para </a:t>
            </a:r>
            <a:r>
              <a:rPr dirty="0" err="1"/>
              <a:t>estimar</a:t>
            </a:r>
            <a:r>
              <a:rPr dirty="0"/>
              <a:t> el valor de </a:t>
            </a:r>
            <a:r>
              <a:rPr dirty="0" err="1"/>
              <a:t>alquileres</a:t>
            </a:r>
            <a:r>
              <a:rPr dirty="0"/>
              <a:t>?</a:t>
            </a:r>
          </a:p>
          <a:p>
            <a:pPr>
              <a:defRPr sz="2000" b="1"/>
            </a:pPr>
            <a:endParaRPr dirty="0"/>
          </a:p>
          <a:p>
            <a:r>
              <a:rPr dirty="0" err="1"/>
              <a:t>Luego</a:t>
            </a:r>
            <a:r>
              <a:rPr dirty="0"/>
              <a:t> de </a:t>
            </a:r>
            <a:r>
              <a:rPr dirty="0" err="1"/>
              <a:t>entrenar</a:t>
            </a:r>
            <a:r>
              <a:rPr dirty="0"/>
              <a:t> </a:t>
            </a:r>
            <a:r>
              <a:rPr dirty="0" err="1"/>
              <a:t>distintos</a:t>
            </a:r>
            <a:r>
              <a:rPr dirty="0"/>
              <a:t> </a:t>
            </a:r>
            <a:r>
              <a:rPr dirty="0" err="1"/>
              <a:t>modelos</a:t>
            </a:r>
            <a:r>
              <a:rPr dirty="0"/>
              <a:t> de Machine Learning con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datos</a:t>
            </a:r>
            <a:r>
              <a:rPr dirty="0"/>
              <a:t> </a:t>
            </a:r>
            <a:r>
              <a:rPr dirty="0" err="1"/>
              <a:t>disponibles</a:t>
            </a:r>
            <a:r>
              <a:rPr dirty="0"/>
              <a:t>, </a:t>
            </a:r>
            <a:r>
              <a:rPr dirty="0" err="1"/>
              <a:t>podemos</a:t>
            </a:r>
            <a:r>
              <a:rPr dirty="0"/>
              <a:t> </a:t>
            </a:r>
            <a:r>
              <a:rPr dirty="0" err="1"/>
              <a:t>verificar</a:t>
            </a:r>
            <a:r>
              <a:rPr dirty="0"/>
              <a:t> que el </a:t>
            </a:r>
            <a:r>
              <a:rPr dirty="0" err="1"/>
              <a:t>modelo</a:t>
            </a:r>
            <a:r>
              <a:rPr dirty="0"/>
              <a:t> que </a:t>
            </a:r>
            <a:r>
              <a:rPr dirty="0" err="1"/>
              <a:t>mejor</a:t>
            </a:r>
            <a:r>
              <a:rPr dirty="0"/>
              <a:t> se </a:t>
            </a:r>
            <a:r>
              <a:rPr dirty="0" err="1"/>
              <a:t>adapta</a:t>
            </a:r>
            <a:r>
              <a:rPr dirty="0"/>
              <a:t> a la </a:t>
            </a:r>
            <a:r>
              <a:rPr dirty="0" err="1"/>
              <a:t>predicción</a:t>
            </a:r>
            <a:r>
              <a:rPr dirty="0"/>
              <a:t> del </a:t>
            </a:r>
            <a:r>
              <a:rPr dirty="0" err="1"/>
              <a:t>precio</a:t>
            </a:r>
            <a:r>
              <a:rPr dirty="0"/>
              <a:t> de </a:t>
            </a:r>
            <a:r>
              <a:rPr dirty="0" err="1"/>
              <a:t>alquiler</a:t>
            </a:r>
            <a:r>
              <a:rPr dirty="0"/>
              <a:t> </a:t>
            </a:r>
            <a:r>
              <a:rPr dirty="0" err="1"/>
              <a:t>es</a:t>
            </a:r>
            <a:r>
              <a:rPr dirty="0"/>
              <a:t> el Random Forest.</a:t>
            </a:r>
          </a:p>
          <a:p>
            <a:endParaRPr dirty="0"/>
          </a:p>
          <a:p>
            <a:r>
              <a:rPr dirty="0" err="1"/>
              <a:t>En</a:t>
            </a:r>
            <a:r>
              <a:rPr dirty="0"/>
              <a:t> el </a:t>
            </a:r>
            <a:r>
              <a:rPr dirty="0" err="1"/>
              <a:t>gráfico</a:t>
            </a:r>
            <a:r>
              <a:rPr dirty="0"/>
              <a:t> </a:t>
            </a:r>
            <a:r>
              <a:rPr dirty="0" err="1"/>
              <a:t>puede</a:t>
            </a:r>
            <a:r>
              <a:rPr dirty="0"/>
              <a:t> verse que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errores</a:t>
            </a:r>
            <a:r>
              <a:rPr dirty="0"/>
              <a:t> de </a:t>
            </a:r>
            <a:r>
              <a:rPr dirty="0" err="1"/>
              <a:t>estimación</a:t>
            </a:r>
            <a:r>
              <a:rPr dirty="0"/>
              <a:t> </a:t>
            </a:r>
            <a:r>
              <a:rPr lang="es-AR" dirty="0" smtClean="0"/>
              <a:t>del modelo </a:t>
            </a:r>
            <a:r>
              <a:rPr lang="es-AR" dirty="0" err="1" smtClean="0"/>
              <a:t>Random</a:t>
            </a:r>
            <a:r>
              <a:rPr lang="es-AR" dirty="0" smtClean="0"/>
              <a:t> </a:t>
            </a:r>
            <a:r>
              <a:rPr lang="es-AR" dirty="0" err="1" smtClean="0"/>
              <a:t>Forest</a:t>
            </a:r>
            <a:r>
              <a:rPr lang="es-AR" dirty="0" smtClean="0"/>
              <a:t> </a:t>
            </a:r>
            <a:r>
              <a:rPr dirty="0" smtClean="0"/>
              <a:t>se </a:t>
            </a:r>
            <a:r>
              <a:rPr dirty="0" err="1"/>
              <a:t>encuentran</a:t>
            </a:r>
            <a:r>
              <a:rPr dirty="0"/>
              <a:t> </a:t>
            </a:r>
            <a:r>
              <a:rPr dirty="0" err="1"/>
              <a:t>alrededor</a:t>
            </a:r>
            <a:r>
              <a:rPr dirty="0"/>
              <a:t> de €50, </a:t>
            </a:r>
            <a:r>
              <a:rPr dirty="0" err="1"/>
              <a:t>mientras</a:t>
            </a:r>
            <a:r>
              <a:rPr dirty="0"/>
              <a:t> que para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otros</a:t>
            </a:r>
            <a:r>
              <a:rPr dirty="0"/>
              <a:t> </a:t>
            </a:r>
            <a:r>
              <a:rPr dirty="0" err="1"/>
              <a:t>modelos</a:t>
            </a:r>
            <a:r>
              <a:rPr dirty="0"/>
              <a:t> </a:t>
            </a:r>
            <a:r>
              <a:rPr dirty="0" err="1"/>
              <a:t>alcanzan</a:t>
            </a:r>
            <a:r>
              <a:rPr dirty="0"/>
              <a:t>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smtClean="0"/>
              <a:t>€</a:t>
            </a:r>
            <a:r>
              <a:rPr lang="es-AR" dirty="0" smtClean="0"/>
              <a:t>200</a:t>
            </a:r>
            <a:r>
              <a:rPr dirty="0" smtClean="0"/>
              <a:t>.</a:t>
            </a:r>
            <a:endParaRPr dirty="0"/>
          </a:p>
        </p:txBody>
      </p:sp>
      <p:sp>
        <p:nvSpPr>
          <p:cNvPr id="270" name="Google Shape;247;p34"/>
          <p:cNvSpPr txBox="1">
            <a:spLocks noGrp="1"/>
          </p:cNvSpPr>
          <p:nvPr>
            <p:ph type="sldNum" sz="quarter" idx="4294967295"/>
          </p:nvPr>
        </p:nvSpPr>
        <p:spPr>
          <a:xfrm>
            <a:off x="11506202" y="6554423"/>
            <a:ext cx="153964" cy="13554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71" name="Google Shape;248;p34"/>
          <p:cNvSpPr txBox="1"/>
          <p:nvPr/>
        </p:nvSpPr>
        <p:spPr>
          <a:xfrm>
            <a:off x="639133" y="656169"/>
            <a:ext cx="2984224" cy="689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defRPr sz="2800"/>
            </a:lvl1pPr>
          </a:lstStyle>
          <a:p>
            <a:r>
              <a:rPr b="1" dirty="0"/>
              <a:t>ESTIMACIÓN</a:t>
            </a:r>
            <a:r>
              <a:rPr dirty="0"/>
              <a:t> DE ALQUILERES</a:t>
            </a:r>
          </a:p>
        </p:txBody>
      </p:sp>
      <p:pic>
        <p:nvPicPr>
          <p:cNvPr id="272" name="Imagen 1" descr="Imagen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8020" y="233986"/>
            <a:ext cx="8164315" cy="61144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56;p35"/>
          <p:cNvSpPr txBox="1">
            <a:spLocks noGrp="1"/>
          </p:cNvSpPr>
          <p:nvPr>
            <p:ph type="sldNum" sz="quarter" idx="4294967295"/>
          </p:nvPr>
        </p:nvSpPr>
        <p:spPr>
          <a:xfrm>
            <a:off x="11506202" y="6554423"/>
            <a:ext cx="144538" cy="13554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75" name="Google Shape;257;p35"/>
          <p:cNvSpPr txBox="1"/>
          <p:nvPr/>
        </p:nvSpPr>
        <p:spPr>
          <a:xfrm>
            <a:off x="3145927" y="506699"/>
            <a:ext cx="8314551" cy="84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300"/>
            </a:pPr>
            <a:r>
              <a:t>Para el caso de Random Forest, podemos ver que los errors de estimación, según el histograma, se encuentran acotados a un +- 22% (una desviación estandar) en 78% de los casos. </a:t>
            </a:r>
          </a:p>
          <a:p>
            <a:pPr>
              <a:defRPr sz="1300"/>
            </a:pPr>
            <a:r>
              <a:t>Esto implica que, si empleamos el modelo obtenido, tendremos un error menor al 22% en casi el 80% de los locales que analicemos en función de sus atributos.</a:t>
            </a:r>
          </a:p>
        </p:txBody>
      </p:sp>
      <p:sp>
        <p:nvSpPr>
          <p:cNvPr id="276" name="Google Shape;258;p35"/>
          <p:cNvSpPr txBox="1"/>
          <p:nvPr/>
        </p:nvSpPr>
        <p:spPr>
          <a:xfrm>
            <a:off x="480872" y="632484"/>
            <a:ext cx="2502961" cy="689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defRPr sz="2800"/>
            </a:lvl1pPr>
          </a:lstStyle>
          <a:p>
            <a:r>
              <a:rPr b="1" dirty="0"/>
              <a:t>ERRORES</a:t>
            </a:r>
            <a:r>
              <a:rPr dirty="0"/>
              <a:t> DE ESTIMACIÓN</a:t>
            </a:r>
          </a:p>
        </p:txBody>
      </p:sp>
      <p:pic>
        <p:nvPicPr>
          <p:cNvPr id="277" name="Imagen 1" descr="Imagen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872" y="1905499"/>
            <a:ext cx="11362691" cy="44150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3;p36"/>
          <p:cNvSpPr txBox="1">
            <a:spLocks noGrp="1"/>
          </p:cNvSpPr>
          <p:nvPr>
            <p:ph type="sldNum" sz="quarter" idx="4294967295"/>
          </p:nvPr>
        </p:nvSpPr>
        <p:spPr>
          <a:xfrm>
            <a:off x="11506202" y="6554423"/>
            <a:ext cx="153964" cy="13554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80" name="Google Shape;274;p36"/>
          <p:cNvSpPr txBox="1"/>
          <p:nvPr/>
        </p:nvSpPr>
        <p:spPr>
          <a:xfrm>
            <a:off x="429591" y="2465871"/>
            <a:ext cx="10857902" cy="1557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lnSpc>
                <a:spcPct val="80000"/>
              </a:lnSpc>
              <a:defRPr sz="6000"/>
            </a:pPr>
            <a:r>
              <a:t>INSIGHTS &amp;</a:t>
            </a:r>
          </a:p>
          <a:p>
            <a:pPr algn="ctr">
              <a:lnSpc>
                <a:spcPct val="80000"/>
              </a:lnSpc>
              <a:defRPr sz="6000" b="1"/>
            </a:pPr>
            <a:r>
              <a:t>RECOMENDACIONES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1;p37"/>
          <p:cNvSpPr/>
          <p:nvPr/>
        </p:nvSpPr>
        <p:spPr>
          <a:xfrm>
            <a:off x="4386591" y="370220"/>
            <a:ext cx="13884" cy="6231487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lIns="45719" rIns="45719"/>
          <a:lstStyle/>
          <a:p>
            <a:endParaRPr dirty="0"/>
          </a:p>
        </p:txBody>
      </p:sp>
      <p:sp>
        <p:nvSpPr>
          <p:cNvPr id="283" name="Google Shape;282;p37"/>
          <p:cNvSpPr txBox="1">
            <a:spLocks noGrp="1"/>
          </p:cNvSpPr>
          <p:nvPr>
            <p:ph type="sldNum" sz="quarter" idx="4294967295"/>
          </p:nvPr>
        </p:nvSpPr>
        <p:spPr>
          <a:xfrm>
            <a:off x="11506202" y="6554423"/>
            <a:ext cx="153964" cy="13554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13</a:t>
            </a:fld>
            <a:endParaRPr dirty="0"/>
          </a:p>
        </p:txBody>
      </p:sp>
      <p:sp>
        <p:nvSpPr>
          <p:cNvPr id="284" name="Google Shape;283;p37"/>
          <p:cNvSpPr txBox="1"/>
          <p:nvPr/>
        </p:nvSpPr>
        <p:spPr>
          <a:xfrm>
            <a:off x="375085" y="2825701"/>
            <a:ext cx="3876073" cy="722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sz="2800"/>
            </a:pPr>
            <a:r>
              <a:rPr dirty="0"/>
              <a:t>INSIGHTS &amp; </a:t>
            </a:r>
            <a:r>
              <a:rPr b="1" dirty="0"/>
              <a:t>RECOMENDACIONES</a:t>
            </a:r>
          </a:p>
        </p:txBody>
      </p:sp>
      <p:sp>
        <p:nvSpPr>
          <p:cNvPr id="285" name="Google Shape;284;p37"/>
          <p:cNvSpPr txBox="1"/>
          <p:nvPr/>
        </p:nvSpPr>
        <p:spPr>
          <a:xfrm>
            <a:off x="4649807" y="585948"/>
            <a:ext cx="7399286" cy="1323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2000" b="1"/>
            </a:pPr>
            <a:r>
              <a:rPr lang="es-AR" dirty="0" smtClean="0"/>
              <a:t>Características</a:t>
            </a:r>
            <a:r>
              <a:rPr dirty="0" smtClean="0"/>
              <a:t> </a:t>
            </a:r>
            <a:r>
              <a:rPr dirty="0" err="1"/>
              <a:t>más</a:t>
            </a:r>
            <a:r>
              <a:rPr dirty="0"/>
              <a:t> </a:t>
            </a:r>
            <a:r>
              <a:rPr dirty="0" err="1"/>
              <a:t>valoradas</a:t>
            </a:r>
            <a:endParaRPr dirty="0"/>
          </a:p>
          <a:p>
            <a:pPr marL="285750" indent="-279400">
              <a:buClr>
                <a:srgbClr val="000000"/>
              </a:buClr>
              <a:buSzPts val="2000"/>
              <a:buFont typeface="Arial"/>
              <a:buChar char="❑"/>
              <a:defRPr sz="2000"/>
            </a:pPr>
            <a:r>
              <a:rPr dirty="0" err="1"/>
              <a:t>Cantidad</a:t>
            </a:r>
            <a:r>
              <a:rPr dirty="0"/>
              <a:t> de </a:t>
            </a:r>
            <a:r>
              <a:rPr dirty="0" err="1"/>
              <a:t>dormitorios</a:t>
            </a:r>
            <a:endParaRPr dirty="0"/>
          </a:p>
          <a:p>
            <a:pPr marL="285750" indent="-279400">
              <a:buClr>
                <a:srgbClr val="000000"/>
              </a:buClr>
              <a:buSzPts val="2000"/>
              <a:buFont typeface="Arial"/>
              <a:buChar char="❑"/>
              <a:defRPr sz="2000"/>
            </a:pPr>
            <a:r>
              <a:rPr dirty="0" err="1"/>
              <a:t>Capacidad</a:t>
            </a:r>
            <a:r>
              <a:rPr dirty="0"/>
              <a:t> de personas que </a:t>
            </a:r>
            <a:r>
              <a:rPr dirty="0" err="1"/>
              <a:t>puede</a:t>
            </a:r>
            <a:r>
              <a:rPr dirty="0"/>
              <a:t> </a:t>
            </a:r>
            <a:r>
              <a:rPr dirty="0" err="1"/>
              <a:t>albergar</a:t>
            </a:r>
            <a:r>
              <a:rPr dirty="0"/>
              <a:t> el local</a:t>
            </a:r>
          </a:p>
          <a:p>
            <a:pPr marL="285750" indent="-279400">
              <a:buClr>
                <a:srgbClr val="000000"/>
              </a:buClr>
              <a:buSzPts val="2000"/>
              <a:buFont typeface="Arial"/>
              <a:buChar char="❑"/>
              <a:defRPr sz="2000"/>
            </a:pPr>
            <a:r>
              <a:rPr dirty="0" err="1"/>
              <a:t>Cercanía</a:t>
            </a:r>
            <a:r>
              <a:rPr dirty="0"/>
              <a:t> a </a:t>
            </a:r>
            <a:r>
              <a:rPr dirty="0" err="1"/>
              <a:t>atracciones</a:t>
            </a:r>
            <a:r>
              <a:rPr dirty="0"/>
              <a:t> </a:t>
            </a:r>
            <a:r>
              <a:rPr dirty="0" err="1"/>
              <a:t>turísticas</a:t>
            </a:r>
            <a:r>
              <a:rPr dirty="0"/>
              <a:t> y locales de comida</a:t>
            </a:r>
          </a:p>
        </p:txBody>
      </p:sp>
      <p:sp>
        <p:nvSpPr>
          <p:cNvPr id="286" name="Google Shape;285;p37"/>
          <p:cNvSpPr txBox="1"/>
          <p:nvPr/>
        </p:nvSpPr>
        <p:spPr>
          <a:xfrm>
            <a:off x="4649867" y="2508214"/>
            <a:ext cx="7399166" cy="959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2000" b="1"/>
            </a:pPr>
            <a:r>
              <a:rPr dirty="0" err="1"/>
              <a:t>Ciudades</a:t>
            </a:r>
            <a:r>
              <a:rPr dirty="0"/>
              <a:t> </a:t>
            </a:r>
            <a:r>
              <a:rPr dirty="0" err="1"/>
              <a:t>más</a:t>
            </a:r>
            <a:r>
              <a:rPr dirty="0"/>
              <a:t> </a:t>
            </a:r>
            <a:r>
              <a:rPr dirty="0" err="1"/>
              <a:t>convenientes</a:t>
            </a:r>
            <a:endParaRPr dirty="0"/>
          </a:p>
          <a:p>
            <a:pPr marL="285750" indent="-279400">
              <a:buClr>
                <a:srgbClr val="000000"/>
              </a:buClr>
              <a:buSzPts val="2000"/>
              <a:buFont typeface="Arial"/>
              <a:buChar char="❑"/>
              <a:defRPr sz="2000"/>
            </a:pPr>
            <a:r>
              <a:rPr dirty="0"/>
              <a:t>La ciudad con mayor </a:t>
            </a:r>
            <a:r>
              <a:rPr dirty="0" err="1"/>
              <a:t>cantidad</a:t>
            </a:r>
            <a:r>
              <a:rPr dirty="0"/>
              <a:t> de locales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alquiler</a:t>
            </a:r>
            <a:r>
              <a:rPr dirty="0"/>
              <a:t> </a:t>
            </a:r>
            <a:r>
              <a:rPr dirty="0" err="1"/>
              <a:t>es</a:t>
            </a:r>
            <a:r>
              <a:rPr dirty="0"/>
              <a:t> Roma</a:t>
            </a:r>
          </a:p>
          <a:p>
            <a:pPr marL="285750" indent="-279400">
              <a:buClr>
                <a:srgbClr val="000000"/>
              </a:buClr>
              <a:buSzPts val="2000"/>
              <a:buFont typeface="Arial"/>
              <a:buChar char="❑"/>
              <a:defRPr sz="2000"/>
            </a:pPr>
            <a:r>
              <a:rPr dirty="0"/>
              <a:t>La ciudad con mayor </a:t>
            </a:r>
            <a:r>
              <a:rPr dirty="0" err="1"/>
              <a:t>precio</a:t>
            </a:r>
            <a:r>
              <a:rPr dirty="0"/>
              <a:t> de </a:t>
            </a:r>
            <a:r>
              <a:rPr dirty="0" err="1"/>
              <a:t>alquiler</a:t>
            </a:r>
            <a:r>
              <a:rPr dirty="0"/>
              <a:t> (</a:t>
            </a:r>
            <a:r>
              <a:rPr dirty="0" err="1"/>
              <a:t>promedio</a:t>
            </a:r>
            <a:r>
              <a:rPr dirty="0"/>
              <a:t>) </a:t>
            </a:r>
            <a:r>
              <a:rPr dirty="0" err="1"/>
              <a:t>es</a:t>
            </a:r>
            <a:r>
              <a:rPr dirty="0"/>
              <a:t> </a:t>
            </a:r>
            <a:r>
              <a:rPr dirty="0" err="1"/>
              <a:t>Atenas</a:t>
            </a:r>
            <a:endParaRPr dirty="0"/>
          </a:p>
        </p:txBody>
      </p:sp>
      <p:sp>
        <p:nvSpPr>
          <p:cNvPr id="287" name="Google Shape;284;p37"/>
          <p:cNvSpPr txBox="1"/>
          <p:nvPr/>
        </p:nvSpPr>
        <p:spPr>
          <a:xfrm>
            <a:off x="4624407" y="3906165"/>
            <a:ext cx="7399166" cy="1631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2000" b="1"/>
            </a:pPr>
            <a:r>
              <a:rPr dirty="0" err="1"/>
              <a:t>Modelo</a:t>
            </a:r>
            <a:r>
              <a:rPr dirty="0"/>
              <a:t> a </a:t>
            </a:r>
            <a:r>
              <a:rPr dirty="0" err="1"/>
              <a:t>emplear</a:t>
            </a:r>
            <a:endParaRPr dirty="0"/>
          </a:p>
          <a:p>
            <a:pPr marL="285750" indent="-279400">
              <a:buClr>
                <a:srgbClr val="000000"/>
              </a:buClr>
              <a:buSzPts val="2000"/>
              <a:buFont typeface="Arial"/>
              <a:buChar char="❑"/>
              <a:defRPr sz="2000"/>
            </a:pPr>
            <a:r>
              <a:rPr dirty="0" smtClean="0"/>
              <a:t>Random Forest</a:t>
            </a:r>
            <a:r>
              <a:rPr lang="es-AR" dirty="0" smtClean="0"/>
              <a:t> es el modelo que mejor predice los precios</a:t>
            </a:r>
            <a:endParaRPr dirty="0"/>
          </a:p>
          <a:p>
            <a:pPr marL="285750" indent="-279400">
              <a:buClr>
                <a:srgbClr val="000000"/>
              </a:buClr>
              <a:buSzPts val="2000"/>
              <a:buFont typeface="Arial"/>
              <a:buChar char="❑"/>
              <a:defRPr sz="2000"/>
            </a:pPr>
            <a:r>
              <a:rPr dirty="0"/>
              <a:t>El error </a:t>
            </a:r>
            <a:r>
              <a:rPr dirty="0" err="1"/>
              <a:t>en</a:t>
            </a:r>
            <a:r>
              <a:rPr dirty="0"/>
              <a:t> la </a:t>
            </a:r>
            <a:r>
              <a:rPr dirty="0" err="1"/>
              <a:t>estimación</a:t>
            </a:r>
            <a:r>
              <a:rPr dirty="0"/>
              <a:t> de </a:t>
            </a:r>
            <a:r>
              <a:rPr dirty="0" err="1"/>
              <a:t>precio</a:t>
            </a:r>
            <a:r>
              <a:rPr dirty="0"/>
              <a:t> </a:t>
            </a:r>
            <a:r>
              <a:rPr dirty="0" err="1"/>
              <a:t>es</a:t>
            </a:r>
            <a:r>
              <a:rPr dirty="0"/>
              <a:t> de €50 </a:t>
            </a:r>
            <a:r>
              <a:rPr dirty="0" err="1"/>
              <a:t>máximo</a:t>
            </a:r>
            <a:endParaRPr dirty="0"/>
          </a:p>
          <a:p>
            <a:pPr marL="285750" indent="-279400">
              <a:buClr>
                <a:srgbClr val="000000"/>
              </a:buClr>
              <a:buSzPts val="2000"/>
              <a:buFont typeface="Arial"/>
              <a:buChar char="❑"/>
              <a:defRPr sz="2000"/>
            </a:pPr>
            <a:r>
              <a:rPr dirty="0"/>
              <a:t>Este </a:t>
            </a:r>
            <a:r>
              <a:rPr dirty="0" err="1"/>
              <a:t>modelo</a:t>
            </a:r>
            <a:r>
              <a:rPr dirty="0"/>
              <a:t> </a:t>
            </a:r>
            <a:r>
              <a:rPr dirty="0" err="1"/>
              <a:t>permite</a:t>
            </a:r>
            <a:r>
              <a:rPr dirty="0"/>
              <a:t> </a:t>
            </a:r>
            <a:r>
              <a:rPr dirty="0" err="1"/>
              <a:t>obtener</a:t>
            </a:r>
            <a:r>
              <a:rPr dirty="0"/>
              <a:t> el </a:t>
            </a:r>
            <a:r>
              <a:rPr dirty="0" err="1"/>
              <a:t>precio</a:t>
            </a:r>
            <a:r>
              <a:rPr dirty="0"/>
              <a:t> con un error de hasta 22%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casi</a:t>
            </a:r>
            <a:r>
              <a:rPr dirty="0"/>
              <a:t> el 80% de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casos</a:t>
            </a:r>
            <a:r>
              <a:rPr dirty="0"/>
              <a:t> </a:t>
            </a:r>
            <a:r>
              <a:rPr dirty="0" err="1"/>
              <a:t>analizados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135;p26"/>
          <p:cNvSpPr txBox="1"/>
          <p:nvPr/>
        </p:nvSpPr>
        <p:spPr>
          <a:xfrm>
            <a:off x="524063" y="1397483"/>
            <a:ext cx="1325564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28600" indent="-254000">
              <a:lnSpc>
                <a:spcPct val="90000"/>
              </a:lnSpc>
              <a:buClr>
                <a:srgbClr val="008EFF"/>
              </a:buClr>
              <a:buSzPts val="4000"/>
              <a:buFont typeface="Arial"/>
              <a:buChar char="•"/>
              <a:defRPr sz="4000">
                <a:solidFill>
                  <a:srgbClr val="008EFF"/>
                </a:solidFill>
              </a:defRPr>
            </a:lvl1pPr>
          </a:lstStyle>
          <a:p>
            <a:r>
              <a:t> 01</a:t>
            </a:r>
          </a:p>
        </p:txBody>
      </p:sp>
      <p:sp>
        <p:nvSpPr>
          <p:cNvPr id="205" name="Google Shape;136;p26"/>
          <p:cNvSpPr txBox="1"/>
          <p:nvPr/>
        </p:nvSpPr>
        <p:spPr>
          <a:xfrm>
            <a:off x="1849625" y="1495865"/>
            <a:ext cx="4927675" cy="34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sz="2400"/>
            </a:lvl1pPr>
          </a:lstStyle>
          <a:p>
            <a:r>
              <a:t>Contexto y Audiencia</a:t>
            </a:r>
          </a:p>
        </p:txBody>
      </p:sp>
      <p:sp>
        <p:nvSpPr>
          <p:cNvPr id="206" name="Google Shape;137;p26"/>
          <p:cNvSpPr/>
          <p:nvPr/>
        </p:nvSpPr>
        <p:spPr>
          <a:xfrm>
            <a:off x="1680081" y="1367047"/>
            <a:ext cx="1" cy="603266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lIns="45719" rIns="45719"/>
          <a:lstStyle/>
          <a:p>
            <a:endParaRPr/>
          </a:p>
        </p:txBody>
      </p:sp>
      <p:sp>
        <p:nvSpPr>
          <p:cNvPr id="207" name="Google Shape;138;p26"/>
          <p:cNvSpPr txBox="1"/>
          <p:nvPr/>
        </p:nvSpPr>
        <p:spPr>
          <a:xfrm>
            <a:off x="524063" y="2414359"/>
            <a:ext cx="1325564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28600" indent="-254000">
              <a:lnSpc>
                <a:spcPct val="90000"/>
              </a:lnSpc>
              <a:buClr>
                <a:srgbClr val="008EFF"/>
              </a:buClr>
              <a:buSzPts val="4000"/>
              <a:buFont typeface="Arial"/>
              <a:buChar char="•"/>
              <a:defRPr sz="4000">
                <a:solidFill>
                  <a:srgbClr val="008EFF"/>
                </a:solidFill>
              </a:defRPr>
            </a:lvl1pPr>
          </a:lstStyle>
          <a:p>
            <a:r>
              <a:t> 02</a:t>
            </a:r>
          </a:p>
        </p:txBody>
      </p:sp>
      <p:sp>
        <p:nvSpPr>
          <p:cNvPr id="208" name="Google Shape;139;p26"/>
          <p:cNvSpPr txBox="1"/>
          <p:nvPr/>
        </p:nvSpPr>
        <p:spPr>
          <a:xfrm>
            <a:off x="1849627" y="3557817"/>
            <a:ext cx="4927687" cy="34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sz="2400"/>
            </a:lvl1pPr>
          </a:lstStyle>
          <a:p>
            <a:r>
              <a:t>Datos de alquiler</a:t>
            </a:r>
          </a:p>
        </p:txBody>
      </p:sp>
      <p:sp>
        <p:nvSpPr>
          <p:cNvPr id="209" name="Google Shape;140;p26"/>
          <p:cNvSpPr/>
          <p:nvPr/>
        </p:nvSpPr>
        <p:spPr>
          <a:xfrm>
            <a:off x="1680081" y="2383924"/>
            <a:ext cx="1" cy="603266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lIns="45719" rIns="45719"/>
          <a:lstStyle/>
          <a:p>
            <a:endParaRPr/>
          </a:p>
        </p:txBody>
      </p:sp>
      <p:sp>
        <p:nvSpPr>
          <p:cNvPr id="210" name="Google Shape;141;p26"/>
          <p:cNvSpPr txBox="1"/>
          <p:nvPr/>
        </p:nvSpPr>
        <p:spPr>
          <a:xfrm>
            <a:off x="524063" y="3429501"/>
            <a:ext cx="1325564" cy="554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28600" indent="-254000">
              <a:lnSpc>
                <a:spcPct val="90000"/>
              </a:lnSpc>
              <a:buClr>
                <a:srgbClr val="008EFF"/>
              </a:buClr>
              <a:buSzPts val="4000"/>
              <a:buFont typeface="Arial"/>
              <a:buChar char="•"/>
              <a:defRPr sz="4000">
                <a:solidFill>
                  <a:srgbClr val="008EFF"/>
                </a:solidFill>
              </a:defRPr>
            </a:lvl1pPr>
          </a:lstStyle>
          <a:p>
            <a:r>
              <a:t> 03</a:t>
            </a:r>
          </a:p>
        </p:txBody>
      </p:sp>
      <p:sp>
        <p:nvSpPr>
          <p:cNvPr id="211" name="Google Shape;142;p26"/>
          <p:cNvSpPr/>
          <p:nvPr/>
        </p:nvSpPr>
        <p:spPr>
          <a:xfrm>
            <a:off x="1680081" y="3399066"/>
            <a:ext cx="1" cy="603266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lIns="45719" rIns="45719"/>
          <a:lstStyle/>
          <a:p>
            <a:endParaRPr/>
          </a:p>
        </p:txBody>
      </p:sp>
      <p:sp>
        <p:nvSpPr>
          <p:cNvPr id="212" name="Google Shape;143;p26"/>
          <p:cNvSpPr txBox="1"/>
          <p:nvPr/>
        </p:nvSpPr>
        <p:spPr>
          <a:xfrm>
            <a:off x="434353" y="431801"/>
            <a:ext cx="7546322" cy="609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lnSpc>
                <a:spcPct val="90000"/>
              </a:lnSpc>
              <a:defRPr sz="3600" b="1"/>
            </a:lvl1pPr>
          </a:lstStyle>
          <a:p>
            <a:r>
              <a:t>AGENDA</a:t>
            </a:r>
          </a:p>
        </p:txBody>
      </p:sp>
      <p:sp>
        <p:nvSpPr>
          <p:cNvPr id="213" name="Google Shape;145;p26"/>
          <p:cNvSpPr txBox="1"/>
          <p:nvPr/>
        </p:nvSpPr>
        <p:spPr>
          <a:xfrm>
            <a:off x="1849626" y="4519175"/>
            <a:ext cx="4927674" cy="34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sz="2400"/>
            </a:lvl1pPr>
          </a:lstStyle>
          <a:p>
            <a:r>
              <a:t>Análisis Exploratorio</a:t>
            </a:r>
          </a:p>
        </p:txBody>
      </p:sp>
      <p:sp>
        <p:nvSpPr>
          <p:cNvPr id="214" name="Google Shape;146;p26"/>
          <p:cNvSpPr txBox="1"/>
          <p:nvPr/>
        </p:nvSpPr>
        <p:spPr>
          <a:xfrm>
            <a:off x="524070" y="4445134"/>
            <a:ext cx="1325700" cy="554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28600" indent="-254000">
              <a:lnSpc>
                <a:spcPct val="90000"/>
              </a:lnSpc>
              <a:buClr>
                <a:srgbClr val="008EFF"/>
              </a:buClr>
              <a:buSzPts val="4000"/>
              <a:buFont typeface="Arial"/>
              <a:buChar char="•"/>
              <a:defRPr sz="4000">
                <a:solidFill>
                  <a:srgbClr val="008EFF"/>
                </a:solidFill>
              </a:defRPr>
            </a:lvl1pPr>
          </a:lstStyle>
          <a:p>
            <a:r>
              <a:t> 04</a:t>
            </a:r>
          </a:p>
        </p:txBody>
      </p:sp>
      <p:sp>
        <p:nvSpPr>
          <p:cNvPr id="215" name="Google Shape;147;p26"/>
          <p:cNvSpPr/>
          <p:nvPr/>
        </p:nvSpPr>
        <p:spPr>
          <a:xfrm>
            <a:off x="1680081" y="4414711"/>
            <a:ext cx="1" cy="603266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lIns="45719" rIns="45719"/>
          <a:lstStyle/>
          <a:p>
            <a:endParaRPr/>
          </a:p>
        </p:txBody>
      </p:sp>
      <p:sp>
        <p:nvSpPr>
          <p:cNvPr id="216" name="Google Shape;148;p26"/>
          <p:cNvSpPr txBox="1"/>
          <p:nvPr/>
        </p:nvSpPr>
        <p:spPr>
          <a:xfrm>
            <a:off x="1849626" y="2482306"/>
            <a:ext cx="4927687" cy="34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sz="2400"/>
            </a:lvl1pPr>
          </a:lstStyle>
          <a:p>
            <a:r>
              <a:t>Hipótesis/Preguntas de Interés</a:t>
            </a:r>
          </a:p>
        </p:txBody>
      </p:sp>
      <p:sp>
        <p:nvSpPr>
          <p:cNvPr id="217" name="Google Shape;149;p26"/>
          <p:cNvSpPr txBox="1"/>
          <p:nvPr/>
        </p:nvSpPr>
        <p:spPr>
          <a:xfrm>
            <a:off x="1849626" y="5559173"/>
            <a:ext cx="4927673" cy="34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sz="2400"/>
            </a:lvl1pPr>
          </a:lstStyle>
          <a:p>
            <a:r>
              <a:t>Insights y Recomendaciones</a:t>
            </a:r>
          </a:p>
        </p:txBody>
      </p:sp>
      <p:sp>
        <p:nvSpPr>
          <p:cNvPr id="218" name="Google Shape;150;p26"/>
          <p:cNvSpPr txBox="1"/>
          <p:nvPr/>
        </p:nvSpPr>
        <p:spPr>
          <a:xfrm>
            <a:off x="524062" y="5485145"/>
            <a:ext cx="1325563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28600" indent="-254000">
              <a:lnSpc>
                <a:spcPct val="90000"/>
              </a:lnSpc>
              <a:buClr>
                <a:srgbClr val="008EFF"/>
              </a:buClr>
              <a:buSzPts val="4000"/>
              <a:buFont typeface="Arial"/>
              <a:buChar char="•"/>
              <a:defRPr sz="4000">
                <a:solidFill>
                  <a:srgbClr val="008EFF"/>
                </a:solidFill>
              </a:defRPr>
            </a:lvl1pPr>
          </a:lstStyle>
          <a:p>
            <a:r>
              <a:t> 05</a:t>
            </a:r>
          </a:p>
        </p:txBody>
      </p:sp>
      <p:sp>
        <p:nvSpPr>
          <p:cNvPr id="219" name="Google Shape;151;p26"/>
          <p:cNvSpPr/>
          <p:nvPr/>
        </p:nvSpPr>
        <p:spPr>
          <a:xfrm>
            <a:off x="1680080" y="5454710"/>
            <a:ext cx="1" cy="603266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lIns="45719" rIns="45719"/>
          <a:lstStyle/>
          <a:p>
            <a:endParaRPr/>
          </a:p>
        </p:txBody>
      </p:sp>
      <p:pic>
        <p:nvPicPr>
          <p:cNvPr id="220" name="Imagen 3" descr="Imagen 3"/>
          <p:cNvPicPr>
            <a:picLocks noChangeAspect="1"/>
          </p:cNvPicPr>
          <p:nvPr/>
        </p:nvPicPr>
        <p:blipFill>
          <a:blip r:embed="rId2">
            <a:extLst/>
          </a:blip>
          <a:srcRect r="42551"/>
          <a:stretch>
            <a:fillRect/>
          </a:stretch>
        </p:blipFill>
        <p:spPr>
          <a:xfrm>
            <a:off x="6720003" y="222479"/>
            <a:ext cx="5471997" cy="6353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157;p27"/>
          <p:cNvSpPr/>
          <p:nvPr/>
        </p:nvSpPr>
        <p:spPr>
          <a:xfrm>
            <a:off x="3238500" y="287523"/>
            <a:ext cx="13884" cy="6231487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lIns="45719" rIns="45719"/>
          <a:lstStyle/>
          <a:p>
            <a:endParaRPr/>
          </a:p>
        </p:txBody>
      </p:sp>
      <p:sp>
        <p:nvSpPr>
          <p:cNvPr id="223" name="Google Shape;158;p27"/>
          <p:cNvSpPr txBox="1">
            <a:spLocks noGrp="1"/>
          </p:cNvSpPr>
          <p:nvPr>
            <p:ph type="sldNum" sz="quarter" idx="4294967295"/>
          </p:nvPr>
        </p:nvSpPr>
        <p:spPr>
          <a:xfrm>
            <a:off x="11506202" y="6554423"/>
            <a:ext cx="127001" cy="13554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24" name="Google Shape;159;p27"/>
          <p:cNvSpPr txBox="1"/>
          <p:nvPr/>
        </p:nvSpPr>
        <p:spPr>
          <a:xfrm>
            <a:off x="384622" y="2758763"/>
            <a:ext cx="2718100" cy="722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sz="2800"/>
            </a:pPr>
            <a:r>
              <a:t>CONTEXTO Y </a:t>
            </a:r>
          </a:p>
          <a:p>
            <a:pPr>
              <a:lnSpc>
                <a:spcPct val="80000"/>
              </a:lnSpc>
              <a:defRPr sz="2800" b="1"/>
            </a:pPr>
            <a:r>
              <a:t>AUDIENCIA</a:t>
            </a:r>
          </a:p>
        </p:txBody>
      </p:sp>
      <p:sp>
        <p:nvSpPr>
          <p:cNvPr id="225" name="Google Shape;160;p27"/>
          <p:cNvSpPr txBox="1"/>
          <p:nvPr/>
        </p:nvSpPr>
        <p:spPr>
          <a:xfrm>
            <a:off x="3629624" y="700740"/>
            <a:ext cx="8012451" cy="5342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600" b="1"/>
            </a:pPr>
            <a:r>
              <a:t>Contexto</a:t>
            </a:r>
          </a:p>
          <a:p>
            <a:pPr>
              <a:defRPr sz="1600"/>
            </a:pPr>
            <a:r>
              <a:t>En general al pensar en inversiones (compras/alquileres) en propiedades son dos las preguntas que debemos responder:</a:t>
            </a:r>
          </a:p>
          <a:p>
            <a:pPr>
              <a:defRPr sz="1600"/>
            </a:pPr>
            <a:r>
              <a:t>1- ¿Qué renta (alquiler) puedo obtener de una propiedad?</a:t>
            </a:r>
          </a:p>
          <a:p>
            <a:pPr>
              <a:defRPr sz="1600"/>
            </a:pPr>
            <a:r>
              <a:t>2- ¿Cuánto es el valor máximo que puedo pagar por esa propiedad para que la inversión sea rentable?</a:t>
            </a:r>
          </a:p>
          <a:p>
            <a:pPr>
              <a:defRPr sz="1600"/>
            </a:pPr>
            <a:r>
              <a:t>Ambas preguntas están relacionadas, ya que para conocer el valor máximo de compra bastará conocer el valor de alquiler que puede obtenerse y el costo de capital (tasa de interés bancaria, por ej),</a:t>
            </a:r>
          </a:p>
          <a:p>
            <a:pPr>
              <a:defRPr sz="1600"/>
            </a:pPr>
            <a:r>
              <a:t>Por lo tanto, nuestro objetivo será encontrar un modelo que nos permita predecir el valor de alquiler de una propiedad en función de sus características más importantes.</a:t>
            </a:r>
          </a:p>
          <a:p>
            <a:pPr>
              <a:defRPr sz="1600"/>
            </a:pPr>
            <a:endParaRPr/>
          </a:p>
          <a:p>
            <a:pPr>
              <a:defRPr sz="1600" b="1"/>
            </a:pPr>
            <a:r>
              <a:t>Audiencia y limitaciones</a:t>
            </a:r>
          </a:p>
          <a:p>
            <a:pPr>
              <a:defRPr sz="1600"/>
            </a:pPr>
            <a:r>
              <a:t>Este análisis resultará útil para cualquier persona que desee invertir en una propiedad dentro de los ámbitos analizados. Para este fin usaremos la base de datos de AIRBNB disponible en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kaggle</a:t>
            </a:r>
            <a:r>
              <a:t>,</a:t>
            </a:r>
          </a:p>
          <a:p>
            <a:pPr>
              <a:defRPr sz="1600"/>
            </a:pPr>
            <a:r>
              <a:t>Debido a que los datos corresponden a propiedades en alquiler en distintas ciudades europeas, los resultados serán útiles sólo para las personas que deseen invertir en esa zona geográfica.</a:t>
            </a:r>
          </a:p>
          <a:p>
            <a:pPr>
              <a:defRPr sz="1600"/>
            </a:pPr>
            <a:r>
              <a:t>Sin embargo, los métodos usados en este análisis pueden aplicarse a cualquier zona, simplemente cambiando la base de datos usada por la que nos resulte útil en cada caso.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166;p28"/>
          <p:cNvSpPr/>
          <p:nvPr/>
        </p:nvSpPr>
        <p:spPr>
          <a:xfrm>
            <a:off x="3238500" y="287523"/>
            <a:ext cx="13884" cy="6231487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lIns="45719" rIns="45719"/>
          <a:lstStyle/>
          <a:p>
            <a:endParaRPr/>
          </a:p>
        </p:txBody>
      </p:sp>
      <p:sp>
        <p:nvSpPr>
          <p:cNvPr id="230" name="Google Shape;167;p28"/>
          <p:cNvSpPr txBox="1">
            <a:spLocks noGrp="1"/>
          </p:cNvSpPr>
          <p:nvPr>
            <p:ph type="sldNum" sz="quarter" idx="4294967295"/>
          </p:nvPr>
        </p:nvSpPr>
        <p:spPr>
          <a:xfrm>
            <a:off x="11506202" y="6554423"/>
            <a:ext cx="127001" cy="13554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31" name="Google Shape;168;p28"/>
          <p:cNvSpPr txBox="1"/>
          <p:nvPr/>
        </p:nvSpPr>
        <p:spPr>
          <a:xfrm>
            <a:off x="384621" y="2758762"/>
            <a:ext cx="2701479" cy="689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defRPr sz="2800"/>
            </a:pPr>
            <a:r>
              <a:rPr dirty="0"/>
              <a:t>PREGUNTAS </a:t>
            </a:r>
            <a:r>
              <a:rPr dirty="0" smtClean="0"/>
              <a:t>DE</a:t>
            </a:r>
            <a:r>
              <a:rPr lang="es-AR" dirty="0" smtClean="0"/>
              <a:t> </a:t>
            </a:r>
            <a:r>
              <a:rPr b="1" dirty="0" smtClean="0"/>
              <a:t>INTERÉS</a:t>
            </a:r>
            <a:endParaRPr b="1" dirty="0"/>
          </a:p>
        </p:txBody>
      </p:sp>
      <p:sp>
        <p:nvSpPr>
          <p:cNvPr id="232" name="Google Shape;169;p28"/>
          <p:cNvSpPr txBox="1"/>
          <p:nvPr/>
        </p:nvSpPr>
        <p:spPr>
          <a:xfrm>
            <a:off x="3629624" y="1268511"/>
            <a:ext cx="8012451" cy="4084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/>
          <a:p>
            <a:pPr>
              <a:defRPr sz="1800" b="1"/>
            </a:pPr>
            <a:r>
              <a:t>Preguntas principales o primarias</a:t>
            </a:r>
          </a:p>
          <a:p>
            <a:pPr marL="457200" indent="-342900">
              <a:buClr>
                <a:srgbClr val="000000"/>
              </a:buClr>
              <a:buSzPts val="1800"/>
              <a:buFont typeface="Arial"/>
              <a:buChar char="▪"/>
              <a:defRPr sz="1800"/>
            </a:pPr>
            <a:r>
              <a:t>Dada una propiedad con sus características conocidas, ¿podemos averiguar cuál es el precio de alquiler que puede obtenerse al ponerla en renta? </a:t>
            </a:r>
          </a:p>
          <a:p>
            <a:pPr marL="457200" indent="-342900">
              <a:buClr>
                <a:srgbClr val="000000"/>
              </a:buClr>
              <a:buSzPts val="1800"/>
              <a:buFont typeface="Arial"/>
              <a:buChar char="▪"/>
              <a:defRPr sz="1800"/>
            </a:pPr>
            <a:r>
              <a:t>¿Las características de la propiedad (ubicación, tamaño, capacidad) modifican el precio de alquiler? </a:t>
            </a:r>
          </a:p>
          <a:p>
            <a:pPr marL="457200" indent="-342900">
              <a:buClr>
                <a:srgbClr val="000000"/>
              </a:buClr>
              <a:buSzPts val="1800"/>
              <a:buFont typeface="Arial"/>
              <a:buChar char="▪"/>
              <a:defRPr sz="1800"/>
            </a:pPr>
            <a:r>
              <a:t>¿Es conveniente comprar una propiedad mejor ubicada o de mayor capacidad, a los fines de obtener una mayor rentabilidad de la inversión? </a:t>
            </a:r>
          </a:p>
          <a:p>
            <a:pPr marL="457200" indent="-342900">
              <a:buClr>
                <a:srgbClr val="000000"/>
              </a:buClr>
              <a:buSzPts val="1800"/>
              <a:buFont typeface="Arial"/>
              <a:buChar char="▪"/>
              <a:defRPr sz="1800"/>
            </a:pPr>
            <a:r>
              <a:t>¿Qué característica es la más valorada por los usuarios a los fines de pagar un mayor precio de alquiler?</a:t>
            </a:r>
          </a:p>
          <a:p>
            <a:pPr marL="457200" indent="-342900">
              <a:buClr>
                <a:srgbClr val="000000"/>
              </a:buClr>
              <a:buSzPts val="1800"/>
              <a:buFont typeface="Arial"/>
              <a:buChar char="▪"/>
              <a:defRPr sz="1800"/>
            </a:pPr>
            <a:endParaRPr/>
          </a:p>
          <a:p>
            <a:pPr>
              <a:defRPr sz="1800" b="1"/>
            </a:pPr>
            <a:r>
              <a:t>Preguntas secundarias (nos ayudaran a contestar las principales)</a:t>
            </a:r>
          </a:p>
          <a:p>
            <a:pPr marL="457200" indent="-342900">
              <a:buClr>
                <a:srgbClr val="000000"/>
              </a:buClr>
              <a:buSzPts val="1800"/>
              <a:buFont typeface="Arial"/>
              <a:buChar char="▪"/>
              <a:defRPr sz="1800"/>
            </a:pPr>
            <a:r>
              <a:t>¿Qué atributos de una propiedad correlacionan mejor con el precio de alquiler?</a:t>
            </a:r>
          </a:p>
          <a:p>
            <a:pPr marL="457200" indent="-342900">
              <a:buClr>
                <a:srgbClr val="000000"/>
              </a:buClr>
              <a:buSzPts val="1800"/>
              <a:buFont typeface="Arial"/>
              <a:buChar char="▪"/>
              <a:defRPr sz="1800"/>
            </a:pPr>
            <a:r>
              <a:t>¿El valor de alquiler varía en función de la ciudad en que se encuentra?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176;p29"/>
          <p:cNvSpPr txBox="1"/>
          <p:nvPr/>
        </p:nvSpPr>
        <p:spPr>
          <a:xfrm>
            <a:off x="1943324" y="1485285"/>
            <a:ext cx="2564653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>
              <a:defRPr sz="3000" b="1"/>
            </a:pPr>
            <a:r>
              <a:rPr sz="2000" dirty="0" err="1"/>
              <a:t>Cantidad</a:t>
            </a:r>
            <a:r>
              <a:rPr sz="2000" dirty="0"/>
              <a:t> de locales</a:t>
            </a:r>
          </a:p>
          <a:p>
            <a:pPr algn="ctr">
              <a:defRPr sz="3000" b="1"/>
            </a:pPr>
            <a:r>
              <a:rPr sz="2000" dirty="0"/>
              <a:t>41.714</a:t>
            </a:r>
          </a:p>
        </p:txBody>
      </p:sp>
      <p:sp>
        <p:nvSpPr>
          <p:cNvPr id="235" name="Google Shape;182;p29"/>
          <p:cNvSpPr txBox="1"/>
          <p:nvPr/>
        </p:nvSpPr>
        <p:spPr>
          <a:xfrm>
            <a:off x="1886243" y="511262"/>
            <a:ext cx="7836301" cy="554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80000"/>
              </a:lnSpc>
              <a:defRPr sz="4000" b="1"/>
            </a:lvl1pPr>
          </a:lstStyle>
          <a:p>
            <a:r>
              <a:rPr dirty="0"/>
              <a:t>DATOS DE ALQUILER</a:t>
            </a:r>
          </a:p>
        </p:txBody>
      </p:sp>
      <p:pic>
        <p:nvPicPr>
          <p:cNvPr id="236" name="Imagen 1" descr="Imagen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9536" y="2498575"/>
            <a:ext cx="11500089" cy="42216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Imagen 4" descr="Imagen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0438" y="1250772"/>
            <a:ext cx="1072886" cy="9671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Imagen 5" descr="Imagen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92212" y="1399893"/>
            <a:ext cx="999219" cy="700945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Google Shape;176;p29"/>
          <p:cNvSpPr txBox="1"/>
          <p:nvPr/>
        </p:nvSpPr>
        <p:spPr>
          <a:xfrm>
            <a:off x="5725221" y="1490385"/>
            <a:ext cx="1651894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>
              <a:defRPr sz="3000" b="1"/>
            </a:pPr>
            <a:r>
              <a:rPr sz="2000" dirty="0" err="1"/>
              <a:t>Ciudades</a:t>
            </a:r>
            <a:endParaRPr sz="2000" dirty="0"/>
          </a:p>
          <a:p>
            <a:pPr algn="ctr">
              <a:defRPr sz="3000" b="1"/>
            </a:pPr>
            <a:r>
              <a:rPr sz="2000" dirty="0"/>
              <a:t>9 </a:t>
            </a:r>
          </a:p>
        </p:txBody>
      </p:sp>
      <p:sp>
        <p:nvSpPr>
          <p:cNvPr id="240" name="Google Shape;176;p29"/>
          <p:cNvSpPr txBox="1"/>
          <p:nvPr/>
        </p:nvSpPr>
        <p:spPr>
          <a:xfrm>
            <a:off x="9084293" y="1452076"/>
            <a:ext cx="2511670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>
              <a:defRPr sz="3000" b="1"/>
            </a:pPr>
            <a:r>
              <a:rPr sz="2000" dirty="0" err="1"/>
              <a:t>Rango</a:t>
            </a:r>
            <a:r>
              <a:rPr sz="2000" dirty="0"/>
              <a:t> de </a:t>
            </a:r>
            <a:r>
              <a:rPr sz="2000" dirty="0" err="1"/>
              <a:t>precios</a:t>
            </a:r>
            <a:endParaRPr sz="2000" dirty="0"/>
          </a:p>
          <a:p>
            <a:pPr algn="ctr">
              <a:defRPr sz="3000" b="1"/>
            </a:pPr>
            <a:r>
              <a:rPr sz="2000" dirty="0"/>
              <a:t>€ 35 - € 1.850</a:t>
            </a:r>
          </a:p>
        </p:txBody>
      </p:sp>
      <p:pic>
        <p:nvPicPr>
          <p:cNvPr id="241" name="Imagen 6" descr="Imagen 6"/>
          <p:cNvPicPr>
            <a:picLocks noChangeAspect="1"/>
          </p:cNvPicPr>
          <p:nvPr/>
        </p:nvPicPr>
        <p:blipFill>
          <a:blip r:embed="rId5">
            <a:extLst/>
          </a:blip>
          <a:srcRect t="10535" b="13365"/>
          <a:stretch>
            <a:fillRect/>
          </a:stretch>
        </p:blipFill>
        <p:spPr>
          <a:xfrm>
            <a:off x="4972584" y="1379722"/>
            <a:ext cx="1005179" cy="7649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195;p30"/>
          <p:cNvSpPr txBox="1">
            <a:spLocks noGrp="1"/>
          </p:cNvSpPr>
          <p:nvPr>
            <p:ph type="sldNum" sz="quarter" idx="4294967295"/>
          </p:nvPr>
        </p:nvSpPr>
        <p:spPr>
          <a:xfrm>
            <a:off x="11506202" y="6554423"/>
            <a:ext cx="127001" cy="13554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44" name="Google Shape;196;p30"/>
          <p:cNvSpPr txBox="1"/>
          <p:nvPr/>
        </p:nvSpPr>
        <p:spPr>
          <a:xfrm>
            <a:off x="429591" y="2505669"/>
            <a:ext cx="10857902" cy="1557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80000"/>
              </a:lnSpc>
              <a:defRPr sz="6000"/>
            </a:pPr>
            <a:r>
              <a:t>ANÁLISIS </a:t>
            </a:r>
          </a:p>
          <a:p>
            <a:pPr algn="ctr">
              <a:lnSpc>
                <a:spcPct val="80000"/>
              </a:lnSpc>
              <a:defRPr sz="6000" b="1"/>
            </a:pPr>
            <a:r>
              <a:t>EXPLORATORIO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02;p31"/>
          <p:cNvSpPr txBox="1">
            <a:spLocks noGrp="1"/>
          </p:cNvSpPr>
          <p:nvPr>
            <p:ph type="sldNum" sz="quarter" idx="4294967295"/>
          </p:nvPr>
        </p:nvSpPr>
        <p:spPr>
          <a:xfrm>
            <a:off x="11506202" y="6554423"/>
            <a:ext cx="127001" cy="13554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47" name="Google Shape;203;p31"/>
          <p:cNvSpPr txBox="1"/>
          <p:nvPr/>
        </p:nvSpPr>
        <p:spPr>
          <a:xfrm>
            <a:off x="480872" y="506700"/>
            <a:ext cx="10017902" cy="344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defRPr sz="2800"/>
            </a:lvl1pPr>
          </a:lstStyle>
          <a:p>
            <a:r>
              <a:rPr dirty="0"/>
              <a:t>¿</a:t>
            </a:r>
            <a:r>
              <a:rPr dirty="0" err="1"/>
              <a:t>Cuál</a:t>
            </a:r>
            <a:r>
              <a:rPr dirty="0"/>
              <a:t> </a:t>
            </a:r>
            <a:r>
              <a:rPr dirty="0" err="1"/>
              <a:t>es</a:t>
            </a:r>
            <a:r>
              <a:rPr dirty="0"/>
              <a:t> el </a:t>
            </a:r>
            <a:r>
              <a:rPr dirty="0" err="1"/>
              <a:t>atributo</a:t>
            </a:r>
            <a:r>
              <a:rPr dirty="0"/>
              <a:t> que </a:t>
            </a:r>
            <a:r>
              <a:rPr dirty="0" err="1"/>
              <a:t>mejor</a:t>
            </a:r>
            <a:r>
              <a:rPr dirty="0"/>
              <a:t> </a:t>
            </a:r>
            <a:r>
              <a:rPr b="1" dirty="0" err="1"/>
              <a:t>correlaciona</a:t>
            </a:r>
            <a:r>
              <a:rPr dirty="0"/>
              <a:t> con el </a:t>
            </a:r>
            <a:r>
              <a:rPr dirty="0" err="1"/>
              <a:t>precio</a:t>
            </a:r>
            <a:r>
              <a:rPr dirty="0"/>
              <a:t>?</a:t>
            </a:r>
          </a:p>
        </p:txBody>
      </p:sp>
      <p:sp>
        <p:nvSpPr>
          <p:cNvPr id="248" name="Google Shape;204;p31"/>
          <p:cNvSpPr txBox="1"/>
          <p:nvPr/>
        </p:nvSpPr>
        <p:spPr>
          <a:xfrm>
            <a:off x="517199" y="1215475"/>
            <a:ext cx="11195940" cy="1304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r>
              <a:rPr dirty="0"/>
              <a:t>Para </a:t>
            </a:r>
            <a:r>
              <a:rPr dirty="0" err="1"/>
              <a:t>poder</a:t>
            </a:r>
            <a:r>
              <a:rPr dirty="0"/>
              <a:t> </a:t>
            </a:r>
            <a:r>
              <a:rPr dirty="0" err="1"/>
              <a:t>estimar</a:t>
            </a:r>
            <a:r>
              <a:rPr dirty="0"/>
              <a:t> del </a:t>
            </a:r>
            <a:r>
              <a:rPr dirty="0" err="1"/>
              <a:t>precio</a:t>
            </a:r>
            <a:r>
              <a:rPr dirty="0"/>
              <a:t> de </a:t>
            </a:r>
            <a:r>
              <a:rPr dirty="0" err="1"/>
              <a:t>alquiler</a:t>
            </a:r>
            <a:r>
              <a:rPr dirty="0"/>
              <a:t> de un local, lo </a:t>
            </a:r>
            <a:r>
              <a:rPr dirty="0" err="1"/>
              <a:t>más</a:t>
            </a:r>
            <a:r>
              <a:rPr dirty="0"/>
              <a:t> </a:t>
            </a:r>
            <a:r>
              <a:rPr dirty="0" err="1"/>
              <a:t>importante</a:t>
            </a:r>
            <a:r>
              <a:rPr dirty="0"/>
              <a:t> </a:t>
            </a:r>
            <a:r>
              <a:rPr dirty="0" err="1"/>
              <a:t>será</a:t>
            </a:r>
            <a:r>
              <a:rPr dirty="0"/>
              <a:t> </a:t>
            </a:r>
            <a:r>
              <a:rPr dirty="0" err="1"/>
              <a:t>averiguar</a:t>
            </a:r>
            <a:r>
              <a:rPr dirty="0"/>
              <a:t> </a:t>
            </a:r>
            <a:r>
              <a:rPr dirty="0" err="1"/>
              <a:t>cuáles</a:t>
            </a:r>
            <a:r>
              <a:rPr dirty="0"/>
              <a:t> son las </a:t>
            </a:r>
            <a:r>
              <a:rPr dirty="0" err="1"/>
              <a:t>características</a:t>
            </a:r>
            <a:r>
              <a:rPr dirty="0"/>
              <a:t> o </a:t>
            </a:r>
            <a:r>
              <a:rPr dirty="0" err="1"/>
              <a:t>atributos</a:t>
            </a:r>
            <a:r>
              <a:rPr dirty="0"/>
              <a:t> que </a:t>
            </a:r>
            <a:r>
              <a:rPr dirty="0" err="1"/>
              <a:t>afectan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mayor </a:t>
            </a:r>
            <a:r>
              <a:rPr dirty="0" err="1"/>
              <a:t>medida</a:t>
            </a:r>
            <a:r>
              <a:rPr dirty="0"/>
              <a:t> al </a:t>
            </a:r>
            <a:r>
              <a:rPr dirty="0" err="1"/>
              <a:t>precio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Para </a:t>
            </a:r>
            <a:r>
              <a:rPr dirty="0" err="1"/>
              <a:t>determinar</a:t>
            </a:r>
            <a:r>
              <a:rPr dirty="0"/>
              <a:t> </a:t>
            </a:r>
            <a:r>
              <a:rPr dirty="0" err="1"/>
              <a:t>esta</a:t>
            </a:r>
            <a:r>
              <a:rPr dirty="0"/>
              <a:t> </a:t>
            </a:r>
            <a:r>
              <a:rPr dirty="0" err="1"/>
              <a:t>información</a:t>
            </a:r>
            <a:r>
              <a:rPr dirty="0"/>
              <a:t>, </a:t>
            </a:r>
            <a:r>
              <a:rPr dirty="0" err="1"/>
              <a:t>usaremos</a:t>
            </a:r>
            <a:r>
              <a:rPr dirty="0"/>
              <a:t> un </a:t>
            </a:r>
            <a:r>
              <a:rPr dirty="0" err="1"/>
              <a:t>gráfico</a:t>
            </a:r>
            <a:r>
              <a:rPr dirty="0"/>
              <a:t> que </a:t>
            </a:r>
            <a:r>
              <a:rPr dirty="0" err="1"/>
              <a:t>identifica</a:t>
            </a:r>
            <a:r>
              <a:rPr dirty="0"/>
              <a:t> la </a:t>
            </a:r>
            <a:r>
              <a:rPr dirty="0" err="1"/>
              <a:t>correlación</a:t>
            </a:r>
            <a:r>
              <a:rPr dirty="0"/>
              <a:t> de las variables </a:t>
            </a:r>
            <a:r>
              <a:rPr dirty="0" err="1"/>
              <a:t>independientes</a:t>
            </a:r>
            <a:r>
              <a:rPr dirty="0"/>
              <a:t> (</a:t>
            </a:r>
            <a:r>
              <a:rPr dirty="0" err="1"/>
              <a:t>capacidad</a:t>
            </a:r>
            <a:r>
              <a:rPr dirty="0"/>
              <a:t> del local, </a:t>
            </a:r>
            <a:r>
              <a:rPr dirty="0" err="1"/>
              <a:t>cantidad</a:t>
            </a:r>
            <a:r>
              <a:rPr dirty="0"/>
              <a:t> de </a:t>
            </a:r>
            <a:r>
              <a:rPr dirty="0" err="1"/>
              <a:t>habitaciones</a:t>
            </a:r>
            <a:r>
              <a:rPr dirty="0"/>
              <a:t>, </a:t>
            </a:r>
            <a:r>
              <a:rPr dirty="0" err="1"/>
              <a:t>distancia</a:t>
            </a:r>
            <a:r>
              <a:rPr dirty="0"/>
              <a:t> al </a:t>
            </a:r>
            <a:r>
              <a:rPr dirty="0" err="1"/>
              <a:t>centro</a:t>
            </a:r>
            <a:r>
              <a:rPr dirty="0"/>
              <a:t> de la ciudad, </a:t>
            </a:r>
            <a:r>
              <a:rPr dirty="0" err="1"/>
              <a:t>cercanía</a:t>
            </a:r>
            <a:r>
              <a:rPr dirty="0"/>
              <a:t> a </a:t>
            </a:r>
            <a:r>
              <a:rPr dirty="0" err="1"/>
              <a:t>atracciones</a:t>
            </a:r>
            <a:r>
              <a:rPr dirty="0"/>
              <a:t> </a:t>
            </a:r>
            <a:r>
              <a:rPr dirty="0" err="1"/>
              <a:t>turísticas</a:t>
            </a:r>
            <a:r>
              <a:rPr dirty="0"/>
              <a:t> y a </a:t>
            </a:r>
            <a:r>
              <a:rPr dirty="0" err="1"/>
              <a:t>restaurantes</a:t>
            </a:r>
            <a:r>
              <a:rPr dirty="0"/>
              <a:t>) con la variables </a:t>
            </a:r>
            <a:r>
              <a:rPr dirty="0" err="1"/>
              <a:t>dependiente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estudio</a:t>
            </a:r>
            <a:r>
              <a:rPr dirty="0"/>
              <a:t>,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este</a:t>
            </a:r>
            <a:r>
              <a:rPr dirty="0"/>
              <a:t> </a:t>
            </a:r>
            <a:r>
              <a:rPr dirty="0" err="1"/>
              <a:t>caso</a:t>
            </a:r>
            <a:r>
              <a:rPr dirty="0"/>
              <a:t>, el </a:t>
            </a:r>
            <a:r>
              <a:rPr dirty="0" err="1"/>
              <a:t>precio</a:t>
            </a:r>
            <a:r>
              <a:rPr dirty="0"/>
              <a:t> de </a:t>
            </a:r>
            <a:r>
              <a:rPr dirty="0" err="1"/>
              <a:t>alquiler</a:t>
            </a:r>
            <a:r>
              <a:rPr dirty="0"/>
              <a:t>.</a:t>
            </a:r>
          </a:p>
        </p:txBody>
      </p:sp>
      <p:sp>
        <p:nvSpPr>
          <p:cNvPr id="249" name="Google Shape;205;p31"/>
          <p:cNvSpPr txBox="1"/>
          <p:nvPr/>
        </p:nvSpPr>
        <p:spPr>
          <a:xfrm>
            <a:off x="8052212" y="2875504"/>
            <a:ext cx="674560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200" b="1">
                <a:solidFill>
                  <a:srgbClr val="FFFFFF"/>
                </a:solidFill>
              </a:defRPr>
            </a:lvl1pPr>
          </a:lstStyle>
          <a:p>
            <a:r>
              <a:t>47%</a:t>
            </a:r>
          </a:p>
        </p:txBody>
      </p:sp>
      <p:sp>
        <p:nvSpPr>
          <p:cNvPr id="250" name="Google Shape;206;p31"/>
          <p:cNvSpPr txBox="1"/>
          <p:nvPr/>
        </p:nvSpPr>
        <p:spPr>
          <a:xfrm>
            <a:off x="8052212" y="4132241"/>
            <a:ext cx="674560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200" b="1">
                <a:solidFill>
                  <a:srgbClr val="FFFFFF"/>
                </a:solidFill>
              </a:defRPr>
            </a:lvl1pPr>
          </a:lstStyle>
          <a:p>
            <a:r>
              <a:t>55%</a:t>
            </a:r>
          </a:p>
        </p:txBody>
      </p:sp>
      <p:sp>
        <p:nvSpPr>
          <p:cNvPr id="251" name="Google Shape;207;p31"/>
          <p:cNvSpPr txBox="1"/>
          <p:nvPr/>
        </p:nvSpPr>
        <p:spPr>
          <a:xfrm>
            <a:off x="8052212" y="5341613"/>
            <a:ext cx="674560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200" b="1">
                <a:solidFill>
                  <a:srgbClr val="FFFFFF"/>
                </a:solidFill>
              </a:defRPr>
            </a:lvl1pPr>
          </a:lstStyle>
          <a:p>
            <a:r>
              <a:t>52%</a:t>
            </a:r>
          </a:p>
        </p:txBody>
      </p:sp>
      <p:sp>
        <p:nvSpPr>
          <p:cNvPr id="252" name="Google Shape;209;p31"/>
          <p:cNvSpPr txBox="1"/>
          <p:nvPr/>
        </p:nvSpPr>
        <p:spPr>
          <a:xfrm>
            <a:off x="471474" y="6452837"/>
            <a:ext cx="10739402" cy="318397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/>
          <a:p>
            <a:pPr>
              <a:defRPr sz="1000"/>
            </a:pPr>
            <a:endParaRPr/>
          </a:p>
        </p:txBody>
      </p:sp>
      <p:pic>
        <p:nvPicPr>
          <p:cNvPr id="253" name="Imagen 1" descr="Imagen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3477" y="2646082"/>
            <a:ext cx="8495387" cy="3746082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Google Shape;204;p31"/>
          <p:cNvSpPr txBox="1"/>
          <p:nvPr/>
        </p:nvSpPr>
        <p:spPr>
          <a:xfrm>
            <a:off x="526597" y="3054244"/>
            <a:ext cx="2427553" cy="1914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r>
              <a:t>A primera vista, parece que la cantidad de dormitorios, la capacidad del local y la cercanía a las atracciones turísticas son los aspectos más valorados por los clientes a la hora de convalidar el precio de alqulier.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16;p32"/>
          <p:cNvSpPr txBox="1">
            <a:spLocks noGrp="1"/>
          </p:cNvSpPr>
          <p:nvPr>
            <p:ph type="sldNum" sz="quarter" idx="4294967295"/>
          </p:nvPr>
        </p:nvSpPr>
        <p:spPr>
          <a:xfrm>
            <a:off x="11506202" y="6554423"/>
            <a:ext cx="127001" cy="13554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57" name="Google Shape;217;p32"/>
          <p:cNvSpPr txBox="1"/>
          <p:nvPr/>
        </p:nvSpPr>
        <p:spPr>
          <a:xfrm>
            <a:off x="857174" y="591823"/>
            <a:ext cx="2253535" cy="689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80000"/>
              </a:lnSpc>
              <a:defRPr sz="2800"/>
            </a:lvl1pPr>
          </a:lstStyle>
          <a:p>
            <a:r>
              <a:rPr dirty="0"/>
              <a:t>PRECIO VS </a:t>
            </a:r>
            <a:r>
              <a:rPr b="1" dirty="0"/>
              <a:t>TAMAÑO</a:t>
            </a:r>
          </a:p>
        </p:txBody>
      </p:sp>
      <p:sp>
        <p:nvSpPr>
          <p:cNvPr id="258" name="Google Shape;218;p32"/>
          <p:cNvSpPr txBox="1"/>
          <p:nvPr/>
        </p:nvSpPr>
        <p:spPr>
          <a:xfrm>
            <a:off x="3447975" y="440724"/>
            <a:ext cx="8296250" cy="784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2000" b="1"/>
            </a:pPr>
            <a:r>
              <a:t>¿Qué relación tiene el precio con el tamaño del local?</a:t>
            </a:r>
          </a:p>
          <a:p>
            <a:r>
              <a:t>Analizaremos cómo varía el precio en función de la cantidad de dormitorios y la capacidad el local (cuantás personas pueden dormir en el departamento en alquiler)</a:t>
            </a:r>
          </a:p>
        </p:txBody>
      </p:sp>
      <p:sp>
        <p:nvSpPr>
          <p:cNvPr id="259" name="Google Shape;219;p32"/>
          <p:cNvSpPr txBox="1"/>
          <p:nvPr/>
        </p:nvSpPr>
        <p:spPr>
          <a:xfrm>
            <a:off x="8052212" y="2875504"/>
            <a:ext cx="674560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200" b="1">
                <a:solidFill>
                  <a:srgbClr val="FFFFFF"/>
                </a:solidFill>
              </a:defRPr>
            </a:lvl1pPr>
          </a:lstStyle>
          <a:p>
            <a:r>
              <a:t>47%</a:t>
            </a:r>
          </a:p>
        </p:txBody>
      </p:sp>
      <p:sp>
        <p:nvSpPr>
          <p:cNvPr id="260" name="Google Shape;220;p32"/>
          <p:cNvSpPr txBox="1"/>
          <p:nvPr/>
        </p:nvSpPr>
        <p:spPr>
          <a:xfrm>
            <a:off x="8052212" y="4132241"/>
            <a:ext cx="674560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200" b="1">
                <a:solidFill>
                  <a:srgbClr val="FFFFFF"/>
                </a:solidFill>
              </a:defRPr>
            </a:lvl1pPr>
          </a:lstStyle>
          <a:p>
            <a:r>
              <a:t>55%</a:t>
            </a:r>
          </a:p>
        </p:txBody>
      </p:sp>
      <p:pic>
        <p:nvPicPr>
          <p:cNvPr id="261" name="Imagen 1" descr="Imagen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4724" y="1487125"/>
            <a:ext cx="11325226" cy="3714751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Google Shape;218;p32"/>
          <p:cNvSpPr txBox="1"/>
          <p:nvPr/>
        </p:nvSpPr>
        <p:spPr>
          <a:xfrm>
            <a:off x="857174" y="5428021"/>
            <a:ext cx="10486996" cy="491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r>
              <a:t>Puede verse que los valores de alquiler aumentan a medida que la cantidad de dormitorios es mayor, como así también a medida que el local aumenta su capacidad (un local con 6 camas tiene mayor valor que uno con 2 camas).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32;p33"/>
          <p:cNvSpPr txBox="1">
            <a:spLocks noGrp="1"/>
          </p:cNvSpPr>
          <p:nvPr>
            <p:ph type="sldNum" sz="quarter" idx="4294967295"/>
          </p:nvPr>
        </p:nvSpPr>
        <p:spPr>
          <a:xfrm>
            <a:off x="11506202" y="6554423"/>
            <a:ext cx="127001" cy="13554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65" name="Google Shape;233;p33"/>
          <p:cNvSpPr txBox="1"/>
          <p:nvPr/>
        </p:nvSpPr>
        <p:spPr>
          <a:xfrm>
            <a:off x="480873" y="506700"/>
            <a:ext cx="2718001" cy="1049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defRPr sz="2800"/>
            </a:lvl1pPr>
          </a:lstStyle>
          <a:p>
            <a:r>
              <a:rPr dirty="0"/>
              <a:t>CANTIDAD DE LOCALES POR </a:t>
            </a:r>
            <a:r>
              <a:rPr b="1" dirty="0"/>
              <a:t>CIUDAD</a:t>
            </a:r>
          </a:p>
        </p:txBody>
      </p:sp>
      <p:sp>
        <p:nvSpPr>
          <p:cNvPr id="266" name="Google Shape;234;p33"/>
          <p:cNvSpPr txBox="1"/>
          <p:nvPr/>
        </p:nvSpPr>
        <p:spPr>
          <a:xfrm>
            <a:off x="3450592" y="393832"/>
            <a:ext cx="7179308" cy="1000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699" tIns="45699" rIns="45699" bIns="45699">
            <a:spAutoFit/>
          </a:bodyPr>
          <a:lstStyle/>
          <a:p>
            <a:pPr>
              <a:defRPr sz="2000" b="1"/>
            </a:pPr>
            <a:r>
              <a:rPr dirty="0"/>
              <a:t>¿</a:t>
            </a:r>
            <a:r>
              <a:rPr dirty="0" err="1"/>
              <a:t>Qué</a:t>
            </a:r>
            <a:r>
              <a:rPr dirty="0"/>
              <a:t> ciudad </a:t>
            </a:r>
            <a:r>
              <a:rPr dirty="0" err="1"/>
              <a:t>tiene</a:t>
            </a:r>
            <a:r>
              <a:rPr dirty="0"/>
              <a:t> mayor </a:t>
            </a:r>
            <a:r>
              <a:rPr dirty="0" err="1"/>
              <a:t>cantidad</a:t>
            </a:r>
            <a:r>
              <a:rPr dirty="0"/>
              <a:t> de locales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alquiler</a:t>
            </a:r>
            <a:r>
              <a:rPr dirty="0"/>
              <a:t>?</a:t>
            </a:r>
          </a:p>
          <a:p>
            <a:pPr>
              <a:defRPr sz="1300"/>
            </a:pP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gráficos</a:t>
            </a:r>
            <a:r>
              <a:rPr dirty="0"/>
              <a:t> </a:t>
            </a:r>
            <a:r>
              <a:rPr dirty="0" err="1"/>
              <a:t>podemos</a:t>
            </a:r>
            <a:r>
              <a:rPr dirty="0"/>
              <a:t> </a:t>
            </a:r>
            <a:r>
              <a:rPr dirty="0" err="1"/>
              <a:t>ver</a:t>
            </a:r>
            <a:r>
              <a:rPr dirty="0"/>
              <a:t> que la ciudad de Roma </a:t>
            </a:r>
            <a:r>
              <a:rPr dirty="0" err="1"/>
              <a:t>es</a:t>
            </a:r>
            <a:r>
              <a:rPr dirty="0"/>
              <a:t> la que </a:t>
            </a:r>
            <a:r>
              <a:rPr dirty="0" err="1"/>
              <a:t>más</a:t>
            </a:r>
            <a:r>
              <a:rPr dirty="0"/>
              <a:t> locales </a:t>
            </a:r>
            <a:r>
              <a:rPr dirty="0" err="1"/>
              <a:t>tiene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alquiler</a:t>
            </a:r>
            <a:r>
              <a:rPr dirty="0"/>
              <a:t> (</a:t>
            </a:r>
            <a:r>
              <a:rPr dirty="0" err="1"/>
              <a:t>más</a:t>
            </a:r>
            <a:r>
              <a:rPr dirty="0"/>
              <a:t> de 8,000), </a:t>
            </a:r>
            <a:r>
              <a:rPr dirty="0" err="1"/>
              <a:t>seguida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Paris, </a:t>
            </a:r>
            <a:r>
              <a:rPr dirty="0" err="1"/>
              <a:t>Liboa</a:t>
            </a:r>
            <a:r>
              <a:rPr dirty="0"/>
              <a:t> y </a:t>
            </a:r>
            <a:r>
              <a:rPr dirty="0" err="1"/>
              <a:t>Atenas</a:t>
            </a:r>
            <a:r>
              <a:rPr dirty="0"/>
              <a:t>, </a:t>
            </a:r>
            <a:r>
              <a:rPr dirty="0" err="1"/>
              <a:t>mientras</a:t>
            </a:r>
            <a:r>
              <a:rPr dirty="0"/>
              <a:t> que Amsterdam (</a:t>
            </a:r>
            <a:r>
              <a:rPr dirty="0" err="1"/>
              <a:t>menos</a:t>
            </a:r>
            <a:r>
              <a:rPr dirty="0"/>
              <a:t> de 2,000) </a:t>
            </a:r>
            <a:r>
              <a:rPr dirty="0" err="1"/>
              <a:t>es</a:t>
            </a:r>
            <a:r>
              <a:rPr dirty="0"/>
              <a:t> la ciudad con </a:t>
            </a:r>
            <a:r>
              <a:rPr dirty="0" err="1"/>
              <a:t>menor</a:t>
            </a:r>
            <a:r>
              <a:rPr dirty="0"/>
              <a:t> </a:t>
            </a:r>
            <a:r>
              <a:rPr dirty="0" err="1"/>
              <a:t>cantidad</a:t>
            </a:r>
            <a:r>
              <a:rPr dirty="0"/>
              <a:t> de </a:t>
            </a:r>
            <a:r>
              <a:rPr dirty="0" err="1"/>
              <a:t>alquileres</a:t>
            </a:r>
            <a:r>
              <a:rPr dirty="0"/>
              <a:t>.</a:t>
            </a:r>
          </a:p>
        </p:txBody>
      </p:sp>
      <p:pic>
        <p:nvPicPr>
          <p:cNvPr id="267" name="Imagen 1" descr="Imagen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844842"/>
            <a:ext cx="11877344" cy="43456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000FF"/>
      </a:hlink>
      <a:folHlink>
        <a:srgbClr val="FF00FF"/>
      </a:folHlink>
    </a:clrScheme>
    <a:fontScheme name="1_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000FF"/>
      </a:hlink>
      <a:folHlink>
        <a:srgbClr val="FF00FF"/>
      </a:folHlink>
    </a:clrScheme>
    <a:fontScheme name="1_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1024</Words>
  <Application>Microsoft Office PowerPoint</Application>
  <PresentationFormat>Panorámica</PresentationFormat>
  <Paragraphs>100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5" baseType="lpstr">
      <vt:lpstr>Arial</vt:lpstr>
      <vt:lpstr>1_Office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usuario</cp:lastModifiedBy>
  <cp:revision>2</cp:revision>
  <dcterms:modified xsi:type="dcterms:W3CDTF">2023-09-23T19:56:32Z</dcterms:modified>
</cp:coreProperties>
</file>