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slidelayouts/_rels/slidelayout33.xml.rels" ContentType="application/vnd.openxmlformats-package.relationships+xml"/>
  <Override PartName="/_rels/.rels" ContentType="application/vnd.openxmlformats-package.relationships+xml"/>
  <Override PartName="/docprops/custom.xml" ContentType="application/vnd.openxmlformats-officedocument.custom-properties+xml"/>
  <Override PartName="/ppt/slidelayouts/slidelayout23.xml" ContentType="application/vnd.openxmlformats-officedocument.presentationml.slideLayout+xml"/>
  <Override PartName="/ppt/slidemasters/_rels/slidemaster1.xml.rels" ContentType="application/vnd.openxmlformats-package.relationships+xml"/>
  <Override PartName="/docprops/core.xml" ContentType="application/vnd.openxmlformats-package.core-properties+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36.xml" ContentType="application/vnd.openxmlformats-officedocument.presentationml.slideLayout+xml"/>
  <Override PartName="/ppt/webextensions/taskpanes.xml" ContentType="application/xml"/>
  <Override PartName="/ppt/slidemasters/slidemaster1.xml" ContentType="application/vnd.openxmlformats-officedocument.presentationml.slideMaster+xml"/>
  <Override PartName="/ppt/slidelayouts/_rels/slidelayout31.xml.rels" ContentType="application/vnd.openxmlformats-package.relationships+xml"/>
  <Override PartName="/ppt/presentation.xml" ContentType="application/vnd.openxmlformats-officedocument.presentationml.presentation.main+xml"/>
  <Override PartName="/ppt/slidelayouts/slidelayout35.xml" ContentType="application/vnd.openxmlformats-officedocument.presentationml.slideLayout+xml"/>
  <Override PartName="/ppt/slidemasters/slidemaster2.xml" ContentType="application/vnd.openxmlformats-officedocument.presentationml.slideMaster+xml"/>
  <Override PartName="/ppt/slidelayouts/slidelayout34.xml" ContentType="application/vnd.openxmlformats-officedocument.presentationml.slideLayout+xml"/>
  <Override PartName="/ppt/slidemasters/slidemaster3.xml" ContentType="application/vnd.openxmlformats-officedocument.presentationml.slideMaster+xml"/>
  <Override PartName="/ppt/slidelayouts/slidelayout26.xml" ContentType="application/vnd.openxmlformats-officedocument.presentationml.slideLayout+xml"/>
  <Override PartName="/ppt/theme/theme3.xml" ContentType="application/vnd.openxmlformats-officedocument.theme+xml"/>
  <Override PartName="/ppt/slidemasters/_rels/slidemaster2.xml.rels" ContentType="application/vnd.openxmlformats-package.relationships+xml"/>
  <Override PartName="/ppt/slidelayouts/slidelayout29.xml" ContentType="application/vnd.openxmlformats-officedocument.presentationml.slideLayout+xml"/>
  <Override PartName="/ppt/slidemasters/_rels/slidemaster3.xml.rels" ContentType="application/vnd.openxmlformats-package.relationships+xml"/>
  <Override PartName="/ppt/slidelayouts/slidelayout24.xml" ContentType="application/vnd.openxmlformats-officedocument.presentationml.slideLayout+xml"/>
  <Override PartName="/ppt/theme/theme1.xml" ContentType="application/vnd.openxmlformats-officedocument.theme+xml"/>
  <Override PartName="/ppt/media/image5.png" ContentType="image/png"/>
  <Override PartName="/ppt/slidelayouts/slidelayout27.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s/_rels/slide6.xml.rels" ContentType="application/vnd.openxmlformats-package.relationships+xml"/>
  <Override PartName="/ppt/slidelayouts/slidelayout6.xml" ContentType="application/vnd.openxmlformats-officedocument.presentationml.slideLayout+xml"/>
  <Override PartName="/ppt/slides/_rels/slide1.xml.rels" ContentType="application/vnd.openxmlformats-package.relationships+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_rels/slide4.xml.rels" ContentType="application/vnd.openxmlformats-package.relationships+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_rels/slidelayout3.xml.rels" ContentType="application/vnd.openxmlformats-package.relationships+xml"/>
  <Override PartName="/ppt/slidelayouts/_rels/slidelayout23.xml.rels" ContentType="application/vnd.openxmlformats-package.relationship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_rels/slidelayout36.xml.rels" ContentType="application/vnd.openxmlformats-package.relationships+xml"/>
  <Override PartName="/ppt/slidelayouts/slidelayout30.xml" ContentType="application/vnd.openxmlformats-officedocument.presentationml.slideLayout+xml"/>
  <Override PartName="/ppt/slides/slide16.xml" ContentType="application/vnd.openxmlformats-officedocument.presentationml.slide+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tablestyles.xml" ContentType="application/vnd.openxmlformats-officedocument.presentationml.tableStyles+xml"/>
  <Override PartName="/ppt/slidelayouts/_rels/slidelayout2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slide14.xml" ContentType="application/vnd.openxmlformats-officedocument.presentationml.slide+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viewprops.xml" ContentType="application/vnd.openxmlformats-officedocument.presentationml.viewProps+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presprops.xml" ContentType="application/vnd.openxmlformats-officedocument.presentationml.presProps+xml"/>
  <Override PartName="/ppt/theme/theme4.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11/relationships/webextensiontaskpanes" Target="ppt/webextensions/taskpanes.xml"/><Relationship Id="rId5"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
  </p:notesMasterIdLst>
  <p:sldIdLst>
    <p:sldId id="256" r:id="rId5"/>
    <p:sldId id="272" r:id="rId6"/>
    <p:sldId id="257" r:id="rId7"/>
    <p:sldId id="258" r:id="rId8"/>
    <p:sldId id="259" r:id="rId9"/>
    <p:sldId id="260" r:id="rId10"/>
    <p:sldId id="267" r:id="rId11"/>
    <p:sldId id="261" r:id="rId12"/>
    <p:sldId id="262" r:id="rId13"/>
    <p:sldId id="263" r:id="rId14"/>
    <p:sldId id="264" r:id="rId15"/>
    <p:sldId id="265" r:id="rId16"/>
    <p:sldId id="266" r:id="rId17"/>
    <p:sldId id="268" r:id="rId18"/>
    <p:sldId id="269" r:id="rId19"/>
    <p:sldId id="270" r:id="rId20"/>
    <p:sldId id="271" r:id="rId21"/>
  </p:sldIdLst>
  <p:sldSz cx="12188825" cy="6858000" type="custom"/>
  <p:notesSz cx="7772400" cy="10058400"/>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slideMaster" Target="slideMasters/slideMaster2.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95C4731-9387-4EA8-9D26-42730F4BE015}"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C826616-0931-4164-A442-2ED75F4B3A2C}"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0A9B0C-3F95-4213-BE1D-470FD59F66DF}"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4C9DCA-C430-44AF-BEC3-7A65E3B46982}"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9007004-409B-4511-AB5D-A41428FADA75}"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A3E844B-8342-4BAB-A26C-F24746636665}"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D69DA97-0136-413A-9427-3C9CE35AC8F3}"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4C5CA24-0AF5-4ADF-B640-8D79752971AA}"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96EF05B-1DA2-4857-954A-13A051266945}"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DA70441-62F8-48C1-8799-7F0F77DDD47A}"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B11E687-F246-4B60-8739-4AECC1C2335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C7AACFB-59EB-4007-B760-8FBAB288D721}"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7000C0C-C511-49CD-A5A3-50F6E2B65E3D}"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3269168-B097-47A0-969F-318E78F44879}"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534F93-7615-4FCB-8139-443BA5F490A2}"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8FE30E-D174-426A-8FC1-23E03DE1B5DB}"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7132DDD-A7CA-46B7-A3C7-8A8891EE423B}"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4"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5"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7"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8"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9"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0"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82"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3"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4"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5"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6"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7"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37"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39"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41"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2"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46"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7"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8"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3"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0"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1"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2"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4"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5"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6"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8"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9"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61"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2"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3"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4"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66"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7"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8"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9"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70"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71"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1"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3"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5"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26"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5"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0"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1"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2"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4"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5"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6"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8"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9"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0"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42"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3"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45"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6"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7"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8"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50"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1"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2"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3"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4"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5"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7"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58"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62"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3"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4"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66"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7"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8"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0"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1"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2"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0035"/>
        </a:solidFill>
      </p:bgPr>
    </p:bg>
    <p:spTree>
      <p:nvGrpSpPr>
        <p:cNvPr id="1" name=""/>
        <p:cNvGrpSpPr/>
        <p:nvPr/>
      </p:nvGrpSpPr>
      <p:grpSpPr>
        <a:xfrm>
          <a:off x="0" y="0"/>
          <a:ext cx="0" cy="0"/>
          <a:chOff x="0" y="0"/>
          <a:chExt cx="0" cy="0"/>
        </a:xfrm>
      </p:grpSpPr>
      <p:sp>
        <p:nvSpPr>
          <p:cNvPr id="0"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1" name="CustomShape 2" hidden="1"/>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2" name="Group 3"/>
          <p:cNvGrpSpPr/>
          <p:nvPr/>
        </p:nvGrpSpPr>
        <p:grpSpPr>
          <a:xfrm>
            <a:off x="11460960" y="6126840"/>
            <a:ext cx="544320" cy="548280"/>
            <a:chOff x="11460960" y="6126840"/>
            <a:chExt cx="544320" cy="548280"/>
          </a:xfrm>
        </p:grpSpPr>
        <p:sp>
          <p:nvSpPr>
            <p:cNvPr id="3"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4"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5"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6"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7"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8"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9"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1"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2"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3"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4"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5"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6"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7"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9"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20"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21"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22"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23"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24"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25"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26"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27"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28"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29"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30"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31"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32"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33"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34"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35"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36"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37"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38"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39"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40"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41"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42"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43"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44"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45"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46" name="PlaceHolder 47"/>
          <p:cNvSpPr>
            <a:spLocks noGrp="1" noEditPoints="1"/>
          </p:cNvSpPr>
          <p:nvPr>
            <p:ph type="title"/>
          </p:nvPr>
        </p:nvSpPr>
        <p:spPr>
          <a:xfrm>
            <a:off x="0" y="1127160"/>
            <a:ext cx="12188520" cy="1604880"/>
          </a:xfrm>
          <a:prstGeom prst="rect">
            <a:avLst/>
          </a:prstGeom>
        </p:spPr>
        <p:txBody>
          <a:bodyPr lIns="0" rIns="0" anchor="b">
            <a:normAutofit/>
          </a:bodyPr>
          <a:lstStyle/>
          <a:p>
            <a:pPr algn="ctr">
              <a:lnSpc>
                <a:spcPct val="90000"/>
              </a:lnSpc>
              <a:spcAft>
                <a:spcPts val="337"/>
              </a:spcAft>
            </a:pPr>
            <a:r>
              <a:rPr lang="en-US" sz="3600" b="1" strike="noStrike">
                <a:solidFill>
                  <a:srgbClr val="FFFFFF"/>
                </a:solidFill>
                <a:latin typeface="Arial"/>
              </a:rPr>
              <a:t>Click to edit master title style</a:t>
            </a:r>
            <a:endParaRPr lang="en-US" sz="3600" b="0" strike="noStrike">
              <a:solidFill>
                <a:srgbClr val="000000"/>
              </a:solidFill>
              <a:latin typeface="Arial"/>
            </a:endParaRPr>
          </a:p>
        </p:txBody>
      </p:sp>
      <p:sp>
        <p:nvSpPr>
          <p:cNvPr id="47" name="Line 48"/>
          <p:cNvSpPr/>
          <p:nvPr/>
        </p:nvSpPr>
        <p:spPr>
          <a:xfrm>
            <a:off x="647280" y="671040"/>
            <a:ext cx="10842840" cy="0"/>
          </a:xfrm>
          <a:prstGeom prst="line">
            <a:avLst/>
          </a:prstGeom>
          <a:ln w="12600">
            <a:solidFill>
              <a:schemeClr val="bg1"/>
            </a:solidFill>
          </a:ln>
        </p:spPr>
        <p:style>
          <a:lnRef idx="1">
            <a:schemeClr val="dk1"/>
          </a:lnRef>
          <a:fillRef idx="0">
            <a:schemeClr val="dk1"/>
          </a:fillRef>
          <a:effectRef idx="0">
            <a:schemeClr val="dk1"/>
          </a:effectRef>
          <a:fontRef idx="minor"/>
        </p:style>
        <p:txBody>
          <a:bodyPr/>
          <a:lstStyle/>
          <a:p/>
        </p:txBody>
      </p:sp>
      <p:sp>
        <p:nvSpPr>
          <p:cNvPr id="48" name="PlaceHolder 49"/>
          <p:cNvSpPr>
            <a:spLocks noGrp="1" noEditPoints="1"/>
          </p:cNvSpPr>
          <p:nvPr>
            <p:ph type="body"/>
          </p:nvPr>
        </p:nvSpPr>
        <p:spPr>
          <a:xfrm>
            <a:off x="1523520" y="4768920"/>
            <a:ext cx="9141120" cy="501120"/>
          </a:xfrm>
          <a:prstGeom prst="rect">
            <a:avLst/>
          </a:prstGeom>
        </p:spPr>
        <p:txBody>
          <a:bodyPr anchor="ctr">
            <a:normAutofit/>
          </a:bodyPr>
          <a:lstStyle/>
          <a:p>
            <a:pPr lvl="0" algn="ctr">
              <a:lnSpc>
                <a:spcPct val="90000"/>
              </a:lnSpc>
              <a:spcAft>
                <a:spcPts val="675"/>
              </a:spcAft>
            </a:pPr>
            <a:r>
              <a:rPr lang="en-US" sz="1400" b="0" i="1" strike="noStrike">
                <a:solidFill>
                  <a:srgbClr val="FFFFFF"/>
                </a:solidFill>
                <a:latin typeface="Arial"/>
              </a:rPr>
              <a:t>Click to add speaker title</a:t>
            </a:r>
            <a:endParaRPr lang="en-US" sz="1400" b="0" strike="noStrike">
              <a:solidFill>
                <a:srgbClr val="000000"/>
              </a:solidFill>
              <a:latin typeface="Arial"/>
            </a:endParaRPr>
          </a:p>
        </p:txBody>
      </p:sp>
      <p:grpSp>
        <p:nvGrpSpPr>
          <p:cNvPr id="49" name="Group 50"/>
          <p:cNvGrpSpPr/>
          <p:nvPr/>
        </p:nvGrpSpPr>
        <p:grpSpPr>
          <a:xfrm>
            <a:off x="5558040" y="3202200"/>
            <a:ext cx="976320" cy="513720"/>
            <a:chOff x="5558040" y="3202200"/>
            <a:chExt cx="976320" cy="513720"/>
          </a:xfrm>
        </p:grpSpPr>
        <p:sp>
          <p:nvSpPr>
            <p:cNvPr id="50" name="CustomShape 51"/>
            <p:cNvSpPr/>
            <p:nvPr/>
          </p:nvSpPr>
          <p:spPr>
            <a:xfrm>
              <a:off x="5558040" y="3202200"/>
              <a:ext cx="976320" cy="509040"/>
            </a:xfrm>
            <a:custGeom>
              <a:avLst/>
              <a:rect l="l" t="t"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solidFill>
              <a:schemeClr val="bg1"/>
            </a:solidFill>
            <a:ln>
              <a:noFill/>
            </a:ln>
          </p:spPr>
          <p:style>
            <a:lnRef idx="0"/>
            <a:fillRef idx="0"/>
            <a:effectRef idx="0"/>
            <a:fontRef idx="minor"/>
          </p:style>
          <p:txBody>
            <a:bodyPr/>
            <a:lstStyle/>
            <a:p/>
          </p:txBody>
        </p:sp>
        <p:sp>
          <p:nvSpPr>
            <p:cNvPr id="51" name="CustomShape 52"/>
            <p:cNvSpPr/>
            <p:nvPr/>
          </p:nvSpPr>
          <p:spPr>
            <a:xfrm>
              <a:off x="6213600" y="3667680"/>
              <a:ext cx="47880" cy="48240"/>
            </a:xfrm>
            <a:custGeom>
              <a:avLst/>
              <a:rect l="l" t="t"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solidFill>
              <a:schemeClr val="bg1"/>
            </a:solidFill>
            <a:ln>
              <a:noFill/>
            </a:ln>
          </p:spPr>
          <p:style>
            <a:lnRef idx="0"/>
            <a:fillRef idx="0"/>
            <a:effectRef idx="0"/>
            <a:fontRef idx="minor"/>
          </p:style>
          <p:txBody>
            <a:bodyPr/>
            <a:lstStyle/>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88"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89" name="CustomShape 2"/>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90" name="Group 3"/>
          <p:cNvGrpSpPr/>
          <p:nvPr/>
        </p:nvGrpSpPr>
        <p:grpSpPr>
          <a:xfrm>
            <a:off x="11460960" y="6126840"/>
            <a:ext cx="544320" cy="548280"/>
            <a:chOff x="11460960" y="6126840"/>
            <a:chExt cx="544320" cy="548280"/>
          </a:xfrm>
        </p:grpSpPr>
        <p:sp>
          <p:nvSpPr>
            <p:cNvPr id="91"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92"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93"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94"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95"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96"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97"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98"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99"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0"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1"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2"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3"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4"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05"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6"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7"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108"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109"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110"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111"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112"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113"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114"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115"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116"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117"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118"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119"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120"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121"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122"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123"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124"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125"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126"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127"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128"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129"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130"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131"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132"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133"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134" name="PlaceHolder 47"/>
          <p:cNvSpPr>
            <a:spLocks noGrp="1" noEditPoints="1"/>
          </p:cNvSpPr>
          <p:nvPr>
            <p:ph type="body"/>
          </p:nvPr>
        </p:nvSpPr>
        <p:spPr>
          <a:xfrm>
            <a:off x="838080" y="960480"/>
            <a:ext cx="10512360" cy="5088960"/>
          </a:xfrm>
          <a:prstGeom prst="rect">
            <a:avLst/>
          </a:prstGeom>
        </p:spPr>
        <p:txBody>
          <a:bodyPr anchor="ctr">
            <a:noAutofit/>
          </a:bodyPr>
          <a:lstStyle/>
          <a:p>
            <a:pPr marL="128520" lvl="0" indent="-128160">
              <a:lnSpc>
                <a:spcPct val="90000"/>
              </a:lnSpc>
              <a:spcAft>
                <a:spcPts val="1199"/>
              </a:spcAft>
              <a:buClr>
                <a:srgbClr val="000000"/>
              </a:buClr>
              <a:buFont typeface="Arial"/>
              <a:buChar char="•"/>
            </a:pPr>
            <a:r>
              <a:rPr lang="en-US" sz="2000" b="0" strike="noStrike">
                <a:solidFill>
                  <a:srgbClr val="000000"/>
                </a:solidFill>
                <a:latin typeface="Arial"/>
              </a:rPr>
              <a:t>Click to edit Master text styles</a:t>
            </a:r>
          </a:p>
          <a:p>
            <a:pPr marL="385920" lvl="1" indent="-128160">
              <a:lnSpc>
                <a:spcPct val="90000"/>
              </a:lnSpc>
              <a:spcAft>
                <a:spcPts val="1199"/>
              </a:spcAft>
              <a:buClr>
                <a:srgbClr val="000000"/>
              </a:buClr>
              <a:buFont typeface="Arial"/>
              <a:buChar char="•"/>
            </a:pPr>
            <a:r>
              <a:rPr lang="en-US" sz="1600" b="0" strike="noStrike">
                <a:solidFill>
                  <a:srgbClr val="000000"/>
                </a:solidFill>
                <a:latin typeface="Arial"/>
              </a:rPr>
              <a:t>Second level</a:t>
            </a:r>
          </a:p>
          <a:p>
            <a:pPr marL="642960" lvl="2" indent="-128160">
              <a:lnSpc>
                <a:spcPct val="90000"/>
              </a:lnSpc>
              <a:spcAft>
                <a:spcPts val="1199"/>
              </a:spcAft>
              <a:buClr>
                <a:srgbClr val="000000"/>
              </a:buClr>
              <a:buFont typeface="Arial"/>
              <a:buChar char="•"/>
            </a:pPr>
            <a:r>
              <a:rPr lang="en-US" sz="1600" b="0" strike="noStrike">
                <a:solidFill>
                  <a:srgbClr val="000000"/>
                </a:solidFill>
                <a:latin typeface="Arial"/>
              </a:rPr>
              <a:t>Third level</a:t>
            </a:r>
          </a:p>
          <a:p>
            <a:pPr marL="900000" lvl="3" indent="-128160">
              <a:lnSpc>
                <a:spcPct val="90000"/>
              </a:lnSpc>
              <a:spcAft>
                <a:spcPts val="1199"/>
              </a:spcAft>
              <a:buClr>
                <a:srgbClr val="000000"/>
              </a:buClr>
              <a:buFont typeface="Arial"/>
              <a:buChar char="•"/>
            </a:pPr>
            <a:r>
              <a:rPr lang="en-US" sz="1400" b="0" strike="noStrike">
                <a:solidFill>
                  <a:srgbClr val="000000"/>
                </a:solidFill>
                <a:latin typeface="Arial"/>
              </a:rPr>
              <a:t>Fourth level</a:t>
            </a:r>
          </a:p>
          <a:p>
            <a:pPr marL="1157400" lvl="4" indent="-128160">
              <a:lnSpc>
                <a:spcPct val="90000"/>
              </a:lnSpc>
              <a:spcAft>
                <a:spcPts val="1199"/>
              </a:spcAft>
              <a:buClr>
                <a:srgbClr val="000000"/>
              </a:buClr>
              <a:buFont typeface="Arial"/>
              <a:buChar char="•"/>
            </a:pPr>
            <a:r>
              <a:rPr lang="en-US" sz="1400" b="0" strike="noStrike">
                <a:solidFill>
                  <a:srgbClr val="000000"/>
                </a:solidFill>
                <a:latin typeface="Arial"/>
              </a:rPr>
              <a:t>Fifth level</a:t>
            </a:r>
          </a:p>
        </p:txBody>
      </p:sp>
      <p:sp>
        <p:nvSpPr>
          <p:cNvPr id="135" name="PlaceHolder 48"/>
          <p:cNvSpPr>
            <a:spLocks noGrp="1" noEditPoints="1"/>
          </p:cNvSpPr>
          <p:nvPr>
            <p:ph type="title"/>
          </p:nvPr>
        </p:nvSpPr>
        <p:spPr>
          <a:xfrm>
            <a:off x="559080" y="256680"/>
            <a:ext cx="10969560" cy="411480"/>
          </a:xfrm>
          <a:prstGeom prst="rect">
            <a:avLst/>
          </a:prstGeom>
        </p:spPr>
        <p:txBody>
          <a:bodyPr lIns="0" rIns="0" anchor="ctr">
            <a:normAutofit/>
          </a:bodyPr>
          <a:lstStyle/>
          <a:p>
            <a:pPr>
              <a:lnSpc>
                <a:spcPct val="90000"/>
              </a:lnSpc>
            </a:pPr>
            <a:r>
              <a:rPr lang="en-US" sz="1400" b="0" strike="noStrike" spc="26">
                <a:solidFill>
                  <a:srgbClr val="000000"/>
                </a:solidFill>
                <a:latin typeface="Arial"/>
              </a:rPr>
              <a:t>Click to edit Master title style</a:t>
            </a:r>
            <a:endParaRPr lang="en-US" sz="1400" b="0" strike="noStrike">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172"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173" name="CustomShape 2"/>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174" name="Group 3"/>
          <p:cNvGrpSpPr/>
          <p:nvPr/>
        </p:nvGrpSpPr>
        <p:grpSpPr>
          <a:xfrm>
            <a:off x="11460960" y="6126840"/>
            <a:ext cx="544320" cy="548280"/>
            <a:chOff x="11460960" y="6126840"/>
            <a:chExt cx="544320" cy="548280"/>
          </a:xfrm>
        </p:grpSpPr>
        <p:sp>
          <p:nvSpPr>
            <p:cNvPr id="175"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176"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177"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178"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179"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180"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181"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2"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83"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4"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85"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6"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87"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8"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89"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90"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91"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192"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193"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194"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195"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196"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197"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198"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199"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200"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201"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202"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203"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204"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205"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206"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207"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208"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209"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210"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211"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212"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213"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214"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215"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216"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217"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218" name="PlaceHolder 47"/>
          <p:cNvSpPr>
            <a:spLocks noGrp="1" noEditPoints="1"/>
          </p:cNvSpPr>
          <p:nvPr>
            <p:ph type="body"/>
          </p:nvPr>
        </p:nvSpPr>
        <p:spPr>
          <a:xfrm>
            <a:off x="838080" y="960480"/>
            <a:ext cx="10512360" cy="5088960"/>
          </a:xfrm>
          <a:prstGeom prst="rect">
            <a:avLst/>
          </a:prstGeom>
        </p:spPr>
        <p:txBody>
          <a:bodyPr anchor="ctr">
            <a:noAutofit/>
          </a:bodyPr>
          <a:lstStyle/>
          <a:p>
            <a:pPr marL="128520" lvl="0" indent="-128160">
              <a:lnSpc>
                <a:spcPct val="90000"/>
              </a:lnSpc>
              <a:spcAft>
                <a:spcPts val="1199"/>
              </a:spcAft>
              <a:buClr>
                <a:srgbClr val="000000"/>
              </a:buClr>
              <a:buFont typeface="Arial"/>
              <a:buChar char="•"/>
            </a:pPr>
            <a:r>
              <a:rPr lang="en-US" sz="2000" b="0" strike="noStrike">
                <a:solidFill>
                  <a:srgbClr val="000000"/>
                </a:solidFill>
                <a:latin typeface="Arial"/>
              </a:rPr>
              <a:t>Click to edit Master text styles</a:t>
            </a:r>
          </a:p>
          <a:p>
            <a:pPr marL="385920" lvl="1" indent="-128160">
              <a:lnSpc>
                <a:spcPct val="90000"/>
              </a:lnSpc>
              <a:spcAft>
                <a:spcPts val="1199"/>
              </a:spcAft>
              <a:buClr>
                <a:srgbClr val="000000"/>
              </a:buClr>
              <a:buFont typeface="Arial"/>
              <a:buChar char="•"/>
            </a:pPr>
            <a:r>
              <a:rPr lang="en-US" sz="1600" b="0" strike="noStrike">
                <a:solidFill>
                  <a:srgbClr val="000000"/>
                </a:solidFill>
                <a:latin typeface="Arial"/>
              </a:rPr>
              <a:t>Second level</a:t>
            </a:r>
          </a:p>
          <a:p>
            <a:pPr marL="642960" lvl="2" indent="-128160">
              <a:lnSpc>
                <a:spcPct val="90000"/>
              </a:lnSpc>
              <a:spcAft>
                <a:spcPts val="1199"/>
              </a:spcAft>
              <a:buClr>
                <a:srgbClr val="000000"/>
              </a:buClr>
              <a:buFont typeface="Arial"/>
              <a:buChar char="•"/>
            </a:pPr>
            <a:r>
              <a:rPr lang="en-US" sz="1600" b="0" strike="noStrike">
                <a:solidFill>
                  <a:srgbClr val="000000"/>
                </a:solidFill>
                <a:latin typeface="Arial"/>
              </a:rPr>
              <a:t>Third level</a:t>
            </a:r>
          </a:p>
          <a:p>
            <a:pPr marL="900000" lvl="3" indent="-128160">
              <a:lnSpc>
                <a:spcPct val="90000"/>
              </a:lnSpc>
              <a:spcAft>
                <a:spcPts val="1199"/>
              </a:spcAft>
              <a:buClr>
                <a:srgbClr val="000000"/>
              </a:buClr>
              <a:buFont typeface="Arial"/>
              <a:buChar char="•"/>
            </a:pPr>
            <a:r>
              <a:rPr lang="en-US" sz="1400" b="0" strike="noStrike">
                <a:solidFill>
                  <a:srgbClr val="000000"/>
                </a:solidFill>
                <a:latin typeface="Arial"/>
              </a:rPr>
              <a:t>Fourth level</a:t>
            </a:r>
          </a:p>
          <a:p>
            <a:pPr marL="1157400" lvl="4" indent="-128160">
              <a:lnSpc>
                <a:spcPct val="90000"/>
              </a:lnSpc>
              <a:spcAft>
                <a:spcPts val="1199"/>
              </a:spcAft>
              <a:buClr>
                <a:srgbClr val="000000"/>
              </a:buClr>
              <a:buFont typeface="Arial"/>
              <a:buChar char="•"/>
            </a:pPr>
            <a:r>
              <a:rPr lang="en-US" sz="1400" b="0" strike="noStrike">
                <a:solidFill>
                  <a:srgbClr val="000000"/>
                </a:solidFill>
                <a:latin typeface="Arial"/>
              </a:rPr>
              <a:t>Fifth level</a:t>
            </a:r>
          </a:p>
        </p:txBody>
      </p:sp>
      <p:sp>
        <p:nvSpPr>
          <p:cNvPr id="219" name="PlaceHolder 48"/>
          <p:cNvSpPr>
            <a:spLocks noGrp="1" noEditPoints="1"/>
          </p:cNvSpPr>
          <p:nvPr>
            <p:ph type="title"/>
          </p:nvPr>
        </p:nvSpPr>
        <p:spPr>
          <a:xfrm>
            <a:off x="559080" y="256680"/>
            <a:ext cx="10969560" cy="411480"/>
          </a:xfrm>
          <a:prstGeom prst="rect">
            <a:avLst/>
          </a:prstGeom>
        </p:spPr>
        <p:txBody>
          <a:bodyPr lIns="0" rIns="0" anchor="ctr">
            <a:normAutofit/>
          </a:bodyPr>
          <a:lstStyle/>
          <a:p>
            <a:pPr>
              <a:lnSpc>
                <a:spcPct val="90000"/>
              </a:lnSpc>
            </a:pPr>
            <a:r>
              <a:rPr lang="en-US" sz="1400" b="0" strike="noStrike" spc="26">
                <a:solidFill>
                  <a:srgbClr val="000000"/>
                </a:solidFill>
                <a:latin typeface="Arial"/>
              </a:rPr>
              <a:t>Click to edit Master title style</a:t>
            </a:r>
            <a:endParaRPr lang="en-US" sz="1400" b="0" strike="noStrike">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3.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2387195" y="3769048"/>
            <a:ext cx="7740126" cy="1078649"/>
          </a:xfrm>
          <a:prstGeom prst="rect">
            <a:avLst/>
          </a:prstGeom>
          <a:noFill/>
          <a:ln>
            <a:noFill/>
          </a:ln>
        </p:spPr>
        <p:txBody>
          <a:bodyPr lIns="90000" tIns="45000" rIns="90000" bIns="45000">
            <a:noAutofit/>
          </a:bodyPr>
          <a:lstStyle/>
          <a:p>
            <a:r>
              <a:rPr lang="en-US" sz="2800" b="1" strike="noStrike">
                <a:solidFill>
                  <a:schemeClr val="accent1"/>
                </a:solidFill>
                <a:latin typeface="Arial"/>
              </a:rPr>
              <a:t>Ndede, George M.</a:t>
            </a:r>
            <a:endParaRPr lang="en-US" sz="2000" b="1" strike="noStrike">
              <a:solidFill>
                <a:schemeClr val="accent1"/>
              </a:solidFill>
              <a:latin typeface="Arial"/>
            </a:endParaRPr>
          </a:p>
          <a:p>
            <a:endParaRPr lang="en-US" sz="2000" b="1" strike="noStrike">
              <a:solidFill>
                <a:srgbClr val="000000"/>
              </a:solidFill>
              <a:latin typeface="Arial"/>
            </a:endParaRPr>
          </a:p>
          <a:p>
            <a:r>
              <a:rPr lang="en-US" sz="2000" b="1" strike="noStrike">
                <a:solidFill>
                  <a:srgbClr val="000000"/>
                </a:solidFill>
                <a:latin typeface="Arial"/>
              </a:rPr>
              <a:t>CASE STUDY 2 - DS6306</a:t>
            </a:r>
          </a:p>
        </p:txBody>
      </p:sp>
      <p:sp>
        <p:nvSpPr>
          <p:cNvPr id="257" name="TextShape 2"/>
          <p:cNvSpPr txBox="1"/>
          <p:nvPr/>
        </p:nvSpPr>
        <p:spPr>
          <a:xfrm>
            <a:off x="2286000" y="2926080"/>
            <a:ext cx="9075001" cy="602640"/>
          </a:xfrm>
          <a:prstGeom prst="rect">
            <a:avLst/>
          </a:prstGeom>
          <a:noFill/>
          <a:ln>
            <a:noFill/>
          </a:ln>
        </p:spPr>
        <p:txBody>
          <a:bodyPr lIns="90000" tIns="45000" rIns="90000" bIns="45000">
            <a:noAutofit/>
          </a:bodyPr>
          <a:lstStyle/>
          <a:p>
            <a:r>
              <a:rPr lang="en-US" sz="3600" b="1" strike="noStrike">
                <a:solidFill>
                  <a:srgbClr val="C9211E"/>
                </a:solidFill>
                <a:latin typeface="Arial"/>
              </a:rPr>
              <a:t>Employee Attrition &amp; Salary Prediction</a:t>
            </a:r>
            <a:endParaRPr lang="en-US" sz="3600" b="0" strike="noStrike">
              <a:solidFill>
                <a:srgbClr val="C9211E"/>
              </a:solidFill>
              <a:latin typeface="Arial"/>
            </a:endParaRPr>
          </a:p>
        </p:txBody>
      </p:sp>
      <p:pic>
        <p:nvPicPr>
          <p:cNvPr id="258" name="Picture 257"/>
          <p:cNvPicPr>
            <a:picLocks noChangeAspect="1"/>
          </p:cNvPicPr>
          <p:nvPr/>
        </p:nvPicPr>
        <p:blipFill>
          <a:blip r:embed="rId1"/>
          <a:srcRect/>
          <a:stretch>
            <a:fillRect/>
          </a:stretch>
        </p:blipFill>
        <p:spPr>
          <a:xfrm>
            <a:off x="639966" y="733202"/>
            <a:ext cx="4139538" cy="2363266"/>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Prediction by K-Nearest-Neighbor (1)</a:t>
            </a:r>
            <a:endParaRPr lang="en-US" sz="1400" b="0" strike="noStrike">
              <a:solidFill>
                <a:srgbClr val="000000"/>
              </a:solidFill>
              <a:latin typeface="Arial"/>
            </a:endParaRPr>
          </a:p>
        </p:txBody>
      </p:sp>
      <p:sp>
        <p:nvSpPr>
          <p:cNvPr id="282" name="CustomShape 2"/>
          <p:cNvSpPr/>
          <p:nvPr/>
        </p:nvSpPr>
        <p:spPr>
          <a:xfrm>
            <a:off x="663480" y="926280"/>
            <a:ext cx="7701476" cy="631458"/>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r>
              <a:rPr lang="en-US" sz="3600">
                <a:solidFill>
                  <a:schemeClr val="accent4"/>
                </a:solidFill>
              </a:rPr>
              <a:t>Prediction by K-Nearest-Neighbor (1)</a:t>
            </a:r>
            <a:endParaRPr lang="en-US" sz="3600" b="0" strike="noStrike">
              <a:solidFill>
                <a:schemeClr val="accent4"/>
              </a:solidFill>
              <a:latin typeface="Arial"/>
            </a:endParaRPr>
          </a:p>
        </p:txBody>
      </p:sp>
      <p:sp>
        <p:nvSpPr>
          <p:cNvPr id="283" name="CustomShape 3"/>
          <p:cNvSpPr/>
          <p:nvPr/>
        </p:nvSpPr>
        <p:spPr>
          <a:xfrm>
            <a:off x="799920" y="1549080"/>
            <a:ext cx="447228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4" name="CustomShape 4"/>
          <p:cNvSpPr/>
          <p:nvPr/>
        </p:nvSpPr>
        <p:spPr>
          <a:xfrm>
            <a:off x="799920" y="1731420"/>
            <a:ext cx="7016760" cy="453366"/>
          </a:xfrm>
          <a:prstGeom prst="rect">
            <a:avLst/>
          </a:prstGeom>
          <a:noFill/>
          <a:ln>
            <a:noFill/>
          </a:ln>
        </p:spPr>
        <p:style>
          <a:lnRef idx="0"/>
          <a:fillRef idx="0"/>
          <a:effectRef idx="0"/>
          <a:fontRef idx="minor"/>
        </p:style>
        <p:txBody>
          <a:bodyPr lIns="90000" tIns="45000" rIns="90000" bIns="45000">
            <a:spAutoFit/>
          </a:bodyPr>
          <a:lstStyle/>
          <a:p>
            <a:pPr marL="285750" indent="-285750">
              <a:buFont typeface="Arial"/>
              <a:buChar char="•"/>
            </a:pPr>
            <a:r>
              <a:rPr lang="en-US">
                <a:solidFill>
                  <a:schemeClr val="accent4"/>
                </a:solidFill>
              </a:rPr>
              <a:t>Transform and scale numeric predictors</a:t>
            </a:r>
          </a:p>
          <a:p>
            <a:pPr marL="285750" indent="-285750">
              <a:buFont typeface="Arial"/>
              <a:buChar char="•"/>
            </a:pPr>
            <a:r>
              <a:rPr lang="en-US">
                <a:solidFill>
                  <a:schemeClr val="accent4"/>
                </a:solidFill>
              </a:rPr>
              <a:t>Use Stepwise AIC method for variable selection</a:t>
            </a:r>
          </a:p>
        </p:txBody>
      </p:sp>
      <p:sp>
        <p:nvSpPr>
          <p:cNvPr id="285" name="CustomShape 5"/>
          <p:cNvSpPr/>
          <p:nvPr/>
        </p:nvSpPr>
        <p:spPr>
          <a:xfrm>
            <a:off x="799920" y="4601520"/>
            <a:ext cx="4012560" cy="63900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pic>
        <p:nvPicPr>
          <p:cNvPr id="287" name="Picture 4" descr="A close up of a map  Description generated with very high confidence"/>
          <p:cNvPicPr>
            <a:picLocks noChangeAspect="1"/>
          </p:cNvPicPr>
          <p:nvPr/>
        </p:nvPicPr>
        <p:blipFill>
          <a:blip r:embed="rId1"/>
          <a:srcRect/>
          <a:stretch>
            <a:fillRect/>
          </a:stretch>
        </p:blipFill>
        <p:spPr>
          <a:xfrm>
            <a:off x="6864292" y="2415596"/>
            <a:ext cx="4538420" cy="3263869"/>
          </a:xfrm>
          <a:prstGeom prst="rect">
            <a:avLst/>
          </a:prstGeom>
        </p:spPr>
      </p:pic>
      <p:graphicFrame>
        <p:nvGraphicFramePr>
          <p:cNvPr id="288" name="Table 9"/>
          <p:cNvGraphicFramePr/>
          <p:nvPr/>
        </p:nvGraphicFramePr>
        <p:xfrm>
          <a:off x="663480" y="2415595"/>
          <a:ext cx="5943600" cy="4015740"/>
        </p:xfrm>
        <a:graphic>
          <a:graphicData uri="http://schemas.openxmlformats.org/drawingml/2006/table">
            <a:tbl>
              <a:tblPr firstRow="1" bandRow="1">
                <a:tableStyleId>{5C22544A-7EE6-4342-B048-85BDC9FD1C3A}</a:tableStyleId>
              </a:tblPr>
              <a:tblGrid>
                <a:gridCol w="2457450"/>
                <a:gridCol w="1428750"/>
                <a:gridCol w="2057400"/>
              </a:tblGrid>
              <a:tr h="0">
                <a:tc>
                  <a:txBody>
                    <a:bodyPr/>
                    <a:lstStyle/>
                    <a:p>
                      <a:pPr rtl="0" fontAlgn="base"/>
                      <a:r>
                        <a:rPr lang="en-US" sz="950">
                          <a:effectLst/>
                        </a:rPr>
                        <a:t>Variable </a:t>
                      </a:r>
                      <a:endParaRPr lang="en-US">
                        <a:effectLst/>
                      </a:endParaRPr>
                    </a:p>
                  </a:txBody>
                  <a:tcPr/>
                </a:tc>
                <a:tc>
                  <a:txBody>
                    <a:bodyPr/>
                    <a:lstStyle/>
                    <a:p>
                      <a:pPr rtl="0" fontAlgn="base"/>
                      <a:r>
                        <a:rPr lang="en-US" sz="950">
                          <a:effectLst/>
                        </a:rPr>
                        <a:t>F Statistic </a:t>
                      </a:r>
                      <a:endParaRPr lang="en-US">
                        <a:effectLst/>
                      </a:endParaRPr>
                    </a:p>
                  </a:txBody>
                  <a:tcPr/>
                </a:tc>
                <a:tc>
                  <a:txBody>
                    <a:bodyPr/>
                    <a:lstStyle/>
                    <a:p>
                      <a:pPr rtl="0" fontAlgn="base"/>
                      <a:r>
                        <a:rPr lang="en-US" sz="950">
                          <a:effectLst/>
                        </a:rPr>
                        <a:t>P value </a:t>
                      </a:r>
                      <a:endParaRPr lang="en-US">
                        <a:effectLst/>
                      </a:endParaRP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Age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25.6 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5e-7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Distance From Home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7.65 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.00580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Environment Satisfaction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6.62 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.0102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Job Involvement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39.5 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5e-10 </a:t>
                      </a:r>
                    </a:p>
                  </a:txBody>
                  <a:tcPr/>
                </a:tc>
              </a:tr>
              <a:tr h="232474">
                <a:tc>
                  <a:txBody>
                    <a:bodyPr/>
                    <a:lstStyle/>
                    <a:p>
                      <a:pPr marL="0" algn="l" defTabSz="457200" rtl="0" eaLnBrk="1" fontAlgn="base" latinLnBrk="0" hangingPunct="1"/>
                      <a:r>
                        <a:rPr lang="en-US" sz="950" b="1" kern="1200">
                          <a:solidFill>
                            <a:srgbClr val="00B050"/>
                          </a:solidFill>
                          <a:effectLst/>
                          <a:latin typeface="+mn-lt"/>
                          <a:ea typeface="+mn-ea"/>
                          <a:cs typeface="+mn-cs"/>
                        </a:rPr>
                        <a:t>Job Satisfaction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16.6 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5e-5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Num Companies Worked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12.4 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.000448 </a:t>
                      </a:r>
                    </a:p>
                  </a:txBody>
                  <a:tcPr/>
                </a:tc>
              </a:tr>
              <a:tr h="0">
                <a:tc>
                  <a:txBody>
                    <a:bodyPr/>
                    <a:lstStyle/>
                    <a:p>
                      <a:pPr rtl="0" fontAlgn="base"/>
                      <a:r>
                        <a:rPr lang="en-US" sz="950">
                          <a:effectLst/>
                        </a:rPr>
                        <a:t>Relationship Satisfaction </a:t>
                      </a:r>
                      <a:endParaRPr lang="en-US">
                        <a:effectLst/>
                      </a:endParaRPr>
                    </a:p>
                  </a:txBody>
                  <a:tcPr/>
                </a:tc>
                <a:tc>
                  <a:txBody>
                    <a:bodyPr/>
                    <a:lstStyle/>
                    <a:p>
                      <a:pPr rtl="0" fontAlgn="base"/>
                      <a:r>
                        <a:rPr lang="en-US" sz="950">
                          <a:effectLst/>
                        </a:rPr>
                        <a:t>2.71 </a:t>
                      </a:r>
                      <a:endParaRPr lang="en-US">
                        <a:effectLst/>
                      </a:endParaRPr>
                    </a:p>
                  </a:txBody>
                  <a:tcPr/>
                </a:tc>
                <a:tc>
                  <a:txBody>
                    <a:bodyPr/>
                    <a:lstStyle/>
                    <a:p>
                      <a:pPr rtl="0" fontAlgn="base"/>
                      <a:r>
                        <a:rPr lang="en-US" sz="950">
                          <a:effectLst/>
                        </a:rPr>
                        <a:t>.100 </a:t>
                      </a:r>
                      <a:endParaRPr lang="en-US">
                        <a:effectLst/>
                      </a:endParaRPr>
                    </a:p>
                  </a:txBody>
                  <a:tcPr/>
                </a:tc>
              </a:tr>
              <a:tr h="0">
                <a:tc>
                  <a:txBody>
                    <a:bodyPr/>
                    <a:lstStyle/>
                    <a:p>
                      <a:pPr rtl="0" fontAlgn="base"/>
                      <a:r>
                        <a:rPr lang="en-US" sz="950" b="1">
                          <a:solidFill>
                            <a:srgbClr val="00B050"/>
                          </a:solidFill>
                          <a:effectLst/>
                        </a:rPr>
                        <a:t>Total Working Years </a:t>
                      </a:r>
                      <a:endParaRPr lang="en-US" b="1">
                        <a:solidFill>
                          <a:srgbClr val="00B050"/>
                        </a:solidFill>
                        <a:effectLst/>
                      </a:endParaRPr>
                    </a:p>
                  </a:txBody>
                  <a:tcPr/>
                </a:tc>
                <a:tc>
                  <a:txBody>
                    <a:bodyPr/>
                    <a:lstStyle/>
                    <a:p>
                      <a:pPr rtl="0" fontAlgn="base"/>
                      <a:r>
                        <a:rPr lang="en-US" sz="950" b="1">
                          <a:solidFill>
                            <a:srgbClr val="00B050"/>
                          </a:solidFill>
                          <a:effectLst/>
                        </a:rPr>
                        <a:t>36.5 </a:t>
                      </a:r>
                      <a:endParaRPr lang="en-US" b="1">
                        <a:solidFill>
                          <a:srgbClr val="00B050"/>
                        </a:solidFill>
                        <a:effectLst/>
                      </a:endParaRPr>
                    </a:p>
                  </a:txBody>
                  <a:tcPr/>
                </a:tc>
                <a:tc>
                  <a:txBody>
                    <a:bodyPr/>
                    <a:lstStyle/>
                    <a:p>
                      <a:pPr rtl="0" fontAlgn="base"/>
                      <a:r>
                        <a:rPr lang="en-US" sz="950" b="1">
                          <a:solidFill>
                            <a:srgbClr val="00B050"/>
                          </a:solidFill>
                          <a:effectLst/>
                        </a:rPr>
                        <a:t>2e-9 </a:t>
                      </a:r>
                      <a:endParaRPr lang="en-US" b="1">
                        <a:solidFill>
                          <a:srgbClr val="00B050"/>
                        </a:solidFill>
                        <a:effectLst/>
                      </a:endParaRPr>
                    </a:p>
                  </a:txBody>
                  <a:tcPr/>
                </a:tc>
              </a:tr>
              <a:tr h="0">
                <a:tc>
                  <a:txBody>
                    <a:bodyPr/>
                    <a:lstStyle/>
                    <a:p>
                      <a:pPr rtl="0" fontAlgn="base"/>
                      <a:r>
                        <a:rPr lang="en-US" sz="950" b="1">
                          <a:solidFill>
                            <a:srgbClr val="00B050"/>
                          </a:solidFill>
                          <a:effectLst/>
                        </a:rPr>
                        <a:t>Training Times Last Year </a:t>
                      </a:r>
                      <a:endParaRPr lang="en-US" b="1">
                        <a:solidFill>
                          <a:srgbClr val="00B050"/>
                        </a:solidFill>
                        <a:effectLst/>
                      </a:endParaRPr>
                    </a:p>
                  </a:txBody>
                  <a:tcPr/>
                </a:tc>
                <a:tc>
                  <a:txBody>
                    <a:bodyPr/>
                    <a:lstStyle/>
                    <a:p>
                      <a:pPr rtl="0" fontAlgn="base"/>
                      <a:r>
                        <a:rPr lang="en-US" sz="950" b="1">
                          <a:solidFill>
                            <a:srgbClr val="00B050"/>
                          </a:solidFill>
                          <a:effectLst/>
                        </a:rPr>
                        <a:t>5.12 </a:t>
                      </a:r>
                      <a:endParaRPr lang="en-US" b="1">
                        <a:solidFill>
                          <a:srgbClr val="00B050"/>
                        </a:solidFill>
                        <a:effectLst/>
                      </a:endParaRPr>
                    </a:p>
                  </a:txBody>
                  <a:tcPr/>
                </a:tc>
                <a:tc>
                  <a:txBody>
                    <a:bodyPr/>
                    <a:lstStyle/>
                    <a:p>
                      <a:pPr rtl="0" fontAlgn="base"/>
                      <a:r>
                        <a:rPr lang="en-US" sz="950" b="1">
                          <a:solidFill>
                            <a:srgbClr val="00B050"/>
                          </a:solidFill>
                          <a:effectLst/>
                        </a:rPr>
                        <a:t>.0239 </a:t>
                      </a:r>
                      <a:endParaRPr lang="en-US" b="1">
                        <a:solidFill>
                          <a:srgbClr val="00B050"/>
                        </a:solidFill>
                        <a:effectLst/>
                      </a:endParaRPr>
                    </a:p>
                  </a:txBody>
                  <a:tcPr/>
                </a:tc>
              </a:tr>
              <a:tr h="0">
                <a:tc>
                  <a:txBody>
                    <a:bodyPr/>
                    <a:lstStyle/>
                    <a:p>
                      <a:pPr rtl="0" fontAlgn="base"/>
                      <a:r>
                        <a:rPr lang="en-US" sz="950" b="1">
                          <a:solidFill>
                            <a:srgbClr val="00B050"/>
                          </a:solidFill>
                          <a:effectLst/>
                        </a:rPr>
                        <a:t>Work Life Balance </a:t>
                      </a:r>
                      <a:endParaRPr lang="en-US" b="1">
                        <a:solidFill>
                          <a:srgbClr val="00B050"/>
                        </a:solidFill>
                        <a:effectLst/>
                      </a:endParaRPr>
                    </a:p>
                  </a:txBody>
                  <a:tcPr/>
                </a:tc>
                <a:tc>
                  <a:txBody>
                    <a:bodyPr/>
                    <a:lstStyle/>
                    <a:p>
                      <a:pPr rtl="0" fontAlgn="base"/>
                      <a:r>
                        <a:rPr lang="en-US" sz="950" b="1">
                          <a:solidFill>
                            <a:srgbClr val="00B050"/>
                          </a:solidFill>
                          <a:effectLst/>
                        </a:rPr>
                        <a:t>7.03 </a:t>
                      </a:r>
                      <a:endParaRPr lang="en-US" b="1">
                        <a:solidFill>
                          <a:srgbClr val="00B050"/>
                        </a:solidFill>
                        <a:effectLst/>
                      </a:endParaRPr>
                    </a:p>
                  </a:txBody>
                  <a:tcPr/>
                </a:tc>
                <a:tc>
                  <a:txBody>
                    <a:bodyPr/>
                    <a:lstStyle/>
                    <a:p>
                      <a:pPr rtl="0" fontAlgn="base"/>
                      <a:r>
                        <a:rPr lang="en-US" sz="950" b="1">
                          <a:solidFill>
                            <a:srgbClr val="00B050"/>
                          </a:solidFill>
                          <a:effectLst/>
                        </a:rPr>
                        <a:t>.00817 </a:t>
                      </a:r>
                      <a:endParaRPr lang="en-US" b="1">
                        <a:solidFill>
                          <a:srgbClr val="00B050"/>
                        </a:solidFill>
                        <a:effectLst/>
                      </a:endParaRPr>
                    </a:p>
                  </a:txBody>
                  <a:tcPr/>
                </a:tc>
              </a:tr>
              <a:tr h="0">
                <a:tc>
                  <a:txBody>
                    <a:bodyPr/>
                    <a:lstStyle/>
                    <a:p>
                      <a:pPr rtl="0" fontAlgn="base"/>
                      <a:r>
                        <a:rPr lang="en-US" sz="950">
                          <a:effectLst/>
                        </a:rPr>
                        <a:t>Years In Current Role </a:t>
                      </a:r>
                      <a:endParaRPr lang="en-US">
                        <a:effectLst/>
                      </a:endParaRPr>
                    </a:p>
                  </a:txBody>
                  <a:tcPr/>
                </a:tc>
                <a:tc>
                  <a:txBody>
                    <a:bodyPr/>
                    <a:lstStyle/>
                    <a:p>
                      <a:pPr rtl="0" fontAlgn="base"/>
                      <a:r>
                        <a:rPr lang="en-US" sz="950">
                          <a:effectLst/>
                        </a:rPr>
                        <a:t>3.71 </a:t>
                      </a:r>
                      <a:endParaRPr lang="en-US">
                        <a:effectLst/>
                      </a:endParaRPr>
                    </a:p>
                  </a:txBody>
                  <a:tcPr/>
                </a:tc>
                <a:tc>
                  <a:txBody>
                    <a:bodyPr/>
                    <a:lstStyle/>
                    <a:p>
                      <a:pPr rtl="0" fontAlgn="base"/>
                      <a:r>
                        <a:rPr lang="en-US" sz="950">
                          <a:effectLst/>
                        </a:rPr>
                        <a:t>.00545 </a:t>
                      </a:r>
                      <a:endParaRPr lang="en-US">
                        <a:effectLst/>
                      </a:endParaRPr>
                    </a:p>
                  </a:txBody>
                  <a:tcPr/>
                </a:tc>
              </a:tr>
              <a:tr h="0">
                <a:tc>
                  <a:txBody>
                    <a:bodyPr/>
                    <a:lstStyle/>
                    <a:p>
                      <a:pPr rtl="0" fontAlgn="base"/>
                      <a:r>
                        <a:rPr lang="en-US" sz="950" b="1">
                          <a:solidFill>
                            <a:srgbClr val="00B050"/>
                          </a:solidFill>
                          <a:effectLst/>
                        </a:rPr>
                        <a:t>Years Since Last Promotion </a:t>
                      </a:r>
                      <a:endParaRPr lang="en-US" b="1">
                        <a:solidFill>
                          <a:srgbClr val="00B050"/>
                        </a:solidFill>
                        <a:effectLst/>
                      </a:endParaRPr>
                    </a:p>
                  </a:txBody>
                  <a:tcPr/>
                </a:tc>
                <a:tc>
                  <a:txBody>
                    <a:bodyPr/>
                    <a:lstStyle/>
                    <a:p>
                      <a:pPr rtl="0" fontAlgn="base"/>
                      <a:r>
                        <a:rPr lang="en-US" sz="950" b="1">
                          <a:solidFill>
                            <a:srgbClr val="00B050"/>
                          </a:solidFill>
                          <a:effectLst/>
                        </a:rPr>
                        <a:t>20.7 </a:t>
                      </a:r>
                      <a:endParaRPr lang="en-US" b="1">
                        <a:solidFill>
                          <a:srgbClr val="00B050"/>
                        </a:solidFill>
                        <a:effectLst/>
                      </a:endParaRPr>
                    </a:p>
                  </a:txBody>
                  <a:tcPr/>
                </a:tc>
                <a:tc>
                  <a:txBody>
                    <a:bodyPr/>
                    <a:lstStyle/>
                    <a:p>
                      <a:pPr rtl="0" fontAlgn="base"/>
                      <a:r>
                        <a:rPr lang="en-US" sz="950" b="1">
                          <a:solidFill>
                            <a:srgbClr val="00B050"/>
                          </a:solidFill>
                          <a:effectLst/>
                        </a:rPr>
                        <a:t>6e-6 </a:t>
                      </a:r>
                      <a:endParaRPr lang="en-US" b="1">
                        <a:solidFill>
                          <a:srgbClr val="00B050"/>
                        </a:solidFill>
                        <a:effectLst/>
                      </a:endParaRPr>
                    </a:p>
                  </a:txBody>
                  <a:tcPr/>
                </a:tc>
              </a:tr>
              <a:tr h="0">
                <a:tc>
                  <a:txBody>
                    <a:bodyPr/>
                    <a:lstStyle/>
                    <a:p>
                      <a:pPr rtl="0" fontAlgn="base"/>
                      <a:r>
                        <a:rPr lang="en-US" sz="950">
                          <a:effectLst/>
                        </a:rPr>
                        <a:t>Years With Current Manager </a:t>
                      </a:r>
                      <a:endParaRPr lang="en-US">
                        <a:effectLst/>
                      </a:endParaRPr>
                    </a:p>
                  </a:txBody>
                  <a:tcPr/>
                </a:tc>
                <a:tc>
                  <a:txBody>
                    <a:bodyPr/>
                    <a:lstStyle/>
                    <a:p>
                      <a:pPr rtl="0" fontAlgn="base"/>
                      <a:r>
                        <a:rPr lang="en-US" sz="950">
                          <a:effectLst/>
                        </a:rPr>
                        <a:t>1.65 </a:t>
                      </a:r>
                      <a:endParaRPr lang="en-US">
                        <a:effectLst/>
                      </a:endParaRPr>
                    </a:p>
                  </a:txBody>
                  <a:tcPr/>
                </a:tc>
                <a:tc>
                  <a:txBody>
                    <a:bodyPr/>
                    <a:lstStyle/>
                    <a:p>
                      <a:pPr rtl="0" fontAlgn="base"/>
                      <a:r>
                        <a:rPr lang="en-US" sz="950">
                          <a:effectLst/>
                        </a:rPr>
                        <a:t>.200 </a:t>
                      </a:r>
                      <a:endParaRPr lang="en-US">
                        <a:effectLst/>
                      </a:endParaRPr>
                    </a:p>
                  </a:txBody>
                  <a:tcPr/>
                </a:tc>
              </a:tr>
              <a:tr h="0">
                <a:tc>
                  <a:txBody>
                    <a:bodyPr/>
                    <a:lstStyle/>
                    <a:p>
                      <a:pPr rtl="0" fontAlgn="base"/>
                      <a:r>
                        <a:rPr lang="en-US" sz="950" b="1" err="1">
                          <a:solidFill>
                            <a:srgbClr val="00B050"/>
                          </a:solidFill>
                          <a:effectLst/>
                        </a:rPr>
                        <a:t>OverTime</a:t>
                      </a:r>
                      <a:r>
                        <a:rPr lang="en-US" sz="950" b="1">
                          <a:solidFill>
                            <a:srgbClr val="00B050"/>
                          </a:solidFill>
                          <a:effectLst/>
                        </a:rPr>
                        <a:t> </a:t>
                      </a:r>
                      <a:endParaRPr lang="en-US" b="1">
                        <a:solidFill>
                          <a:srgbClr val="00B050"/>
                        </a:solidFill>
                        <a:effectLst/>
                      </a:endParaRPr>
                    </a:p>
                  </a:txBody>
                  <a:tcPr/>
                </a:tc>
                <a:tc>
                  <a:txBody>
                    <a:bodyPr/>
                    <a:lstStyle/>
                    <a:p>
                      <a:pPr rtl="0" fontAlgn="base"/>
                      <a:r>
                        <a:rPr lang="en-US" sz="950" b="1">
                          <a:solidFill>
                            <a:srgbClr val="00B050"/>
                          </a:solidFill>
                          <a:effectLst/>
                        </a:rPr>
                        <a:t>74.3 </a:t>
                      </a:r>
                      <a:endParaRPr lang="en-US" b="1">
                        <a:solidFill>
                          <a:srgbClr val="00B050"/>
                        </a:solidFill>
                        <a:effectLst/>
                      </a:endParaRPr>
                    </a:p>
                  </a:txBody>
                  <a:tcPr/>
                </a:tc>
                <a:tc>
                  <a:txBody>
                    <a:bodyPr/>
                    <a:lstStyle/>
                    <a:p>
                      <a:pPr rtl="0" fontAlgn="base"/>
                      <a:r>
                        <a:rPr lang="en-US" sz="950" b="1">
                          <a:solidFill>
                            <a:srgbClr val="00B050"/>
                          </a:solidFill>
                          <a:effectLst/>
                        </a:rPr>
                        <a:t>2e-16 </a:t>
                      </a:r>
                      <a:endParaRPr lang="en-US" b="1">
                        <a:solidFill>
                          <a:srgbClr val="00B050"/>
                        </a:solidFill>
                        <a:effectLst/>
                      </a:endParaRPr>
                    </a:p>
                  </a:txBody>
                  <a:tcPr/>
                </a:tc>
              </a:tr>
              <a:tr h="0">
                <a:tc>
                  <a:txBody>
                    <a:bodyPr/>
                    <a:lstStyle/>
                    <a:p>
                      <a:pPr rtl="0" fontAlgn="base"/>
                      <a:r>
                        <a:rPr lang="en-US" sz="950" b="1">
                          <a:solidFill>
                            <a:srgbClr val="00B050"/>
                          </a:solidFill>
                          <a:effectLst/>
                        </a:rPr>
                        <a:t>Marital Status </a:t>
                      </a:r>
                      <a:endParaRPr lang="en-US" b="1">
                        <a:solidFill>
                          <a:srgbClr val="00B050"/>
                        </a:solidFill>
                        <a:effectLst/>
                      </a:endParaRPr>
                    </a:p>
                  </a:txBody>
                  <a:tcPr/>
                </a:tc>
                <a:tc>
                  <a:txBody>
                    <a:bodyPr/>
                    <a:lstStyle/>
                    <a:p>
                      <a:pPr rtl="0" fontAlgn="base"/>
                      <a:r>
                        <a:rPr lang="en-US" sz="950" b="1">
                          <a:solidFill>
                            <a:srgbClr val="00B050"/>
                          </a:solidFill>
                          <a:effectLst/>
                        </a:rPr>
                        <a:t>31.4 </a:t>
                      </a:r>
                      <a:endParaRPr lang="en-US" b="1">
                        <a:solidFill>
                          <a:srgbClr val="00B050"/>
                        </a:solidFill>
                        <a:effectLst/>
                      </a:endParaRPr>
                    </a:p>
                  </a:txBody>
                  <a:tcPr/>
                </a:tc>
                <a:tc>
                  <a:txBody>
                    <a:bodyPr/>
                    <a:lstStyle/>
                    <a:p>
                      <a:pPr rtl="0" fontAlgn="base"/>
                      <a:r>
                        <a:rPr lang="en-US" sz="950" b="1">
                          <a:solidFill>
                            <a:srgbClr val="00B050"/>
                          </a:solidFill>
                          <a:effectLst/>
                        </a:rPr>
                        <a:t>2e-8 </a:t>
                      </a:r>
                      <a:endParaRPr lang="en-US" b="1">
                        <a:solidFill>
                          <a:srgbClr val="00B050"/>
                        </a:solidFill>
                        <a:effectLst/>
                      </a:endParaRPr>
                    </a:p>
                  </a:txBody>
                  <a:tcPr/>
                </a:tc>
              </a:tr>
              <a:tr h="0">
                <a:tc>
                  <a:txBody>
                    <a:bodyPr/>
                    <a:lstStyle/>
                    <a:p>
                      <a:pPr rtl="0" fontAlgn="base"/>
                      <a:endParaRPr lang="en-US" sz="950">
                        <a:solidFill>
                          <a:srgbClr val="333333"/>
                        </a:solidFill>
                        <a:effectLst/>
                        <a:latin typeface="Calibri" pitchFamily="34" charset="0" panose="020F0502020204030204"/>
                      </a:endParaRPr>
                    </a:p>
                  </a:txBody>
                  <a:tcPr/>
                </a:tc>
                <a:tc>
                  <a:txBody>
                    <a:bodyPr/>
                    <a:lstStyle/>
                    <a:p>
                      <a:pPr rtl="0" fontAlgn="base"/>
                      <a:endParaRPr lang="en-US" sz="950">
                        <a:solidFill>
                          <a:srgbClr val="333333"/>
                        </a:solidFill>
                        <a:effectLst/>
                        <a:latin typeface="Calibri" pitchFamily="34" charset="0" panose="020F0502020204030204"/>
                      </a:endParaRPr>
                    </a:p>
                  </a:txBody>
                  <a:tcPr/>
                </a:tc>
                <a:tc>
                  <a:txBody>
                    <a:bodyPr/>
                    <a:lstStyle/>
                    <a:p>
                      <a:pPr rtl="0" fontAlgn="base"/>
                      <a:endParaRPr lang="en-US" sz="950">
                        <a:solidFill>
                          <a:srgbClr val="333333"/>
                        </a:solidFill>
                        <a:effectLst/>
                        <a:latin typeface="Calibri" pitchFamily="34" charset="0" panose="020F0502020204030204"/>
                      </a:endParaRPr>
                    </a:p>
                  </a:txBody>
                  <a:tcPr/>
                </a:tc>
              </a:tr>
            </a:tbl>
          </a:graphicData>
        </a:graphic>
      </p:graphicFrame>
      <p:sp>
        <p:nvSpPr>
          <p:cNvPr id="340" name="TextBox 339"/>
          <p:cNvSpPr txBox="1"/>
          <p:nvPr/>
        </p:nvSpPr>
        <p:spPr>
          <a:xfrm>
            <a:off x="7136744" y="4812949"/>
            <a:ext cx="3526931" cy="271926"/>
          </a:xfrm>
          <a:prstGeom prst="rect">
            <a:avLst/>
          </a:prstGeom>
          <a:noFill/>
        </p:spPr>
        <p:txBody>
          <a:bodyPr wrap="square" rtlCol="0">
            <a:spAutoFit/>
          </a:bodyPr>
          <a:lstStyle/>
          <a:p>
            <a:r>
              <a:rPr lang="en-US"/>
              <a:t>Finding appropriate neighborhood size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Prediction by K-Nearest-Neighbor (2)</a:t>
            </a:r>
            <a:endParaRPr lang="en-US" sz="1400" b="0" strike="noStrike">
              <a:solidFill>
                <a:srgbClr val="000000"/>
              </a:solidFill>
              <a:latin typeface="Arial"/>
            </a:endParaRPr>
          </a:p>
        </p:txBody>
      </p:sp>
      <p:sp>
        <p:nvSpPr>
          <p:cNvPr id="288" name="CustomShape 2"/>
          <p:cNvSpPr/>
          <p:nvPr/>
        </p:nvSpPr>
        <p:spPr>
          <a:xfrm>
            <a:off x="559080" y="1272240"/>
            <a:ext cx="888264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90" name="CustomShape 3"/>
          <p:cNvSpPr/>
          <p:nvPr/>
        </p:nvSpPr>
        <p:spPr>
          <a:xfrm>
            <a:off x="6440400" y="3856320"/>
            <a:ext cx="468612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91" name="TextBox 290"/>
          <p:cNvSpPr txBox="1"/>
          <p:nvPr/>
        </p:nvSpPr>
        <p:spPr>
          <a:xfrm>
            <a:off x="559080" y="883935"/>
            <a:ext cx="8532177" cy="632898"/>
          </a:xfrm>
          <a:prstGeom prst="rect">
            <a:avLst/>
          </a:prstGeom>
          <a:noFill/>
        </p:spPr>
        <p:txBody>
          <a:bodyPr wrap="square" rtlCol="0">
            <a:spAutoFit/>
          </a:bodyPr>
          <a:lstStyle/>
          <a:p>
            <a:r>
              <a:rPr lang="en-US" sz="3600">
                <a:solidFill>
                  <a:schemeClr val="accent4"/>
                </a:solidFill>
              </a:rPr>
              <a:t>Prediction by K-Nearest-Neighbor (2)</a:t>
            </a:r>
          </a:p>
        </p:txBody>
      </p:sp>
      <p:sp>
        <p:nvSpPr>
          <p:cNvPr id="292" name="TextBox 291"/>
          <p:cNvSpPr txBox="1"/>
          <p:nvPr/>
        </p:nvSpPr>
        <p:spPr>
          <a:xfrm>
            <a:off x="559080" y="1516833"/>
            <a:ext cx="8532177" cy="2282409"/>
          </a:xfrm>
          <a:prstGeom prst="rect">
            <a:avLst/>
          </a:prstGeom>
          <a:noFill/>
        </p:spPr>
        <p:txBody>
          <a:bodyPr wrap="square" rtlCol="0">
            <a:spAutoFit/>
          </a:bodyPr>
          <a:lstStyle/>
          <a:p>
            <a:r>
              <a:rPr lang="en-US" sz="1800"/>
              <a:t>Problem of small attrition count relative to total number of employees</a:t>
            </a:r>
          </a:p>
          <a:p>
            <a:pPr marL="342900" indent="-342900">
              <a:buFont typeface="Wingdings" charset="0"/>
              <a:buChar char="Ø"/>
            </a:pPr>
            <a:r>
              <a:rPr lang="en-US" sz="1800"/>
              <a:t>For training (finding K), select equal number of 'Yes' and 'No' Observations</a:t>
            </a:r>
          </a:p>
          <a:p>
            <a:pPr marL="342900" indent="-342900">
              <a:buFont typeface="Wingdings" charset="0"/>
              <a:buChar char="Ø"/>
            </a:pPr>
            <a:r>
              <a:rPr lang="en-US" sz="1800"/>
              <a:t>For blind dataset, assume same statistics as training data</a:t>
            </a:r>
          </a:p>
          <a:p>
            <a:pPr marL="342900" indent="-342900">
              <a:buFont typeface="Wingdings" charset="0"/>
              <a:buChar char="Ø"/>
            </a:pPr>
            <a:r>
              <a:rPr lang="en-US" sz="1800"/>
              <a:t>Algorithm:</a:t>
            </a:r>
          </a:p>
          <a:p>
            <a:pPr marL="800100" lvl="1" indent="-342900">
              <a:buFont typeface="Wingdings" charset="0"/>
              <a:buChar char="ü"/>
            </a:pPr>
            <a:r>
              <a:rPr lang="en-US" sz="1800"/>
              <a:t>Apply </a:t>
            </a:r>
            <a:r>
              <a:rPr lang="en-US" sz="1800" err="1"/>
              <a:t>KNN</a:t>
            </a:r>
            <a:r>
              <a:rPr lang="en-US" sz="1800"/>
              <a:t>, return probabilities</a:t>
            </a:r>
          </a:p>
          <a:p>
            <a:pPr marL="800100" lvl="1" indent="-342900">
              <a:buFont typeface="Wingdings" charset="0"/>
              <a:buChar char="ü"/>
            </a:pPr>
            <a:r>
              <a:rPr lang="en-US" sz="1800"/>
              <a:t>Multiply probabilities by K size to get raw number of votes for Yes and No</a:t>
            </a:r>
          </a:p>
          <a:p>
            <a:pPr marL="800100" lvl="1" indent="-342900">
              <a:buFont typeface="Wingdings" charset="0"/>
              <a:buChar char="ü"/>
            </a:pPr>
            <a:r>
              <a:rPr lang="en-US" sz="1800"/>
              <a:t>Divide raw vote count by expected number of Yes or No votes to get score</a:t>
            </a:r>
          </a:p>
          <a:p>
            <a:pPr marL="800100" lvl="1" indent="-342900">
              <a:buFont typeface="Wingdings" charset="0"/>
              <a:buChar char="ü"/>
            </a:pPr>
            <a:r>
              <a:rPr lang="en-US" sz="1800"/>
              <a:t>Use score to determine new decision Yes or No</a:t>
            </a:r>
          </a:p>
        </p:txBody>
      </p:sp>
      <p:graphicFrame>
        <p:nvGraphicFramePr>
          <p:cNvPr id="293" name="Table 4"/>
          <p:cNvGraphicFramePr/>
          <p:nvPr/>
        </p:nvGraphicFramePr>
        <p:xfrm>
          <a:off x="411983" y="3933610"/>
          <a:ext cx="6718960" cy="1344081"/>
        </p:xfrm>
        <a:graphic>
          <a:graphicData uri="http://schemas.openxmlformats.org/drawingml/2006/table">
            <a:tbl>
              <a:tblPr firstRow="1" bandRow="1">
                <a:tableStyleId>{5C22544A-7EE6-4342-B048-85BDC9FD1C3A}</a:tableStyleId>
              </a:tblPr>
              <a:tblGrid>
                <a:gridCol w="1343792"/>
                <a:gridCol w="1343792"/>
                <a:gridCol w="1343792"/>
                <a:gridCol w="1343792"/>
                <a:gridCol w="1343792"/>
              </a:tblGrid>
              <a:tr h="448027">
                <a:tc gridSpan="2">
                  <a:txBody>
                    <a:bodyPr/>
                    <a:lstStyle/>
                    <a:p>
                      <a:r>
                        <a:rPr lang="en-US"/>
                        <a:t>Training Data</a:t>
                      </a:r>
                    </a:p>
                  </a:txBody>
                  <a:tcPr/>
                </a:tc>
                <a:tc hMerge="1">
                  <a:txBody>
                    <a:bodyPr/>
                    <a:lstStyle/>
                    <a:p>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r h="448027">
                <a:tc>
                  <a:txBody>
                    <a:bodyPr/>
                    <a:lstStyle/>
                    <a:p>
                      <a:r>
                        <a:rPr lang="en-US"/>
                        <a:t>No</a:t>
                      </a:r>
                    </a:p>
                  </a:txBody>
                  <a:tcPr/>
                </a:tc>
                <a:tc>
                  <a:txBody>
                    <a:bodyPr/>
                    <a:lstStyle/>
                    <a:p>
                      <a:pPr>
                        <a:buNone/>
                      </a:pPr>
                      <a:r>
                        <a:rPr lang="en-US"/>
                        <a:t>Yes</a:t>
                      </a:r>
                    </a:p>
                  </a:txBody>
                  <a:tcPr/>
                </a:tc>
                <a:tc>
                  <a:txBody>
                    <a:bodyPr/>
                    <a:lstStyle/>
                    <a:p>
                      <a:pPr>
                        <a:buNone/>
                      </a:pPr>
                      <a:r>
                        <a:rPr lang="en-US"/>
                        <a:t>Accuracy</a:t>
                      </a:r>
                    </a:p>
                  </a:txBody>
                  <a:tcPr/>
                </a:tc>
                <a:tc>
                  <a:txBody>
                    <a:bodyPr/>
                    <a:lstStyle/>
                    <a:p>
                      <a:pPr>
                        <a:buNone/>
                      </a:pPr>
                      <a:r>
                        <a:rPr lang="en-US"/>
                        <a:t>Sensitivity</a:t>
                      </a:r>
                    </a:p>
                  </a:txBody>
                  <a:tcPr/>
                </a:tc>
                <a:tc>
                  <a:txBody>
                    <a:bodyPr/>
                    <a:lstStyle/>
                    <a:p>
                      <a:pPr>
                        <a:buNone/>
                      </a:pPr>
                      <a:r>
                        <a:rPr lang="en-US"/>
                        <a:t>Specificity</a:t>
                      </a:r>
                    </a:p>
                  </a:txBody>
                  <a:tcPr/>
                </a:tc>
              </a:tr>
              <a:tr h="448027">
                <a:tc>
                  <a:txBody>
                    <a:bodyPr/>
                    <a:lstStyle/>
                    <a:p>
                      <a:r>
                        <a:rPr lang="en-US"/>
                        <a:t>730</a:t>
                      </a:r>
                    </a:p>
                  </a:txBody>
                  <a:tcPr/>
                </a:tc>
                <a:tc>
                  <a:txBody>
                    <a:bodyPr/>
                    <a:lstStyle/>
                    <a:p>
                      <a:r>
                        <a:rPr lang="en-US"/>
                        <a:t>140</a:t>
                      </a:r>
                    </a:p>
                  </a:txBody>
                  <a:tcPr/>
                </a:tc>
                <a:tc>
                  <a:txBody>
                    <a:bodyPr/>
                    <a:lstStyle/>
                    <a:p>
                      <a:pPr>
                        <a:buNone/>
                      </a:pPr>
                      <a:r>
                        <a:rPr lang="en-US"/>
                        <a:t>85%</a:t>
                      </a:r>
                    </a:p>
                  </a:txBody>
                  <a:tcPr/>
                </a:tc>
                <a:tc>
                  <a:txBody>
                    <a:bodyPr/>
                    <a:lstStyle/>
                    <a:p>
                      <a:pPr>
                        <a:buNone/>
                      </a:pPr>
                      <a:r>
                        <a:rPr lang="en-US"/>
                        <a:t>100%</a:t>
                      </a:r>
                    </a:p>
                  </a:txBody>
                  <a:tcPr/>
                </a:tc>
                <a:tc>
                  <a:txBody>
                    <a:bodyPr/>
                    <a:lstStyle/>
                    <a:p>
                      <a:pPr>
                        <a:buNone/>
                      </a:pPr>
                      <a:r>
                        <a:rPr lang="en-US"/>
                        <a:t>84%</a:t>
                      </a:r>
                    </a:p>
                  </a:txBody>
                  <a:tcPr/>
                </a:tc>
              </a:tr>
            </a:tbl>
          </a:graphicData>
        </a:graphic>
      </p:graphicFrame>
      <p:graphicFrame>
        <p:nvGraphicFramePr>
          <p:cNvPr id="309" name="Table 4"/>
          <p:cNvGraphicFramePr/>
          <p:nvPr/>
        </p:nvGraphicFramePr>
        <p:xfrm>
          <a:off x="7956772" y="5277691"/>
          <a:ext cx="3097716" cy="1372304"/>
        </p:xfrm>
        <a:graphic>
          <a:graphicData uri="http://schemas.openxmlformats.org/drawingml/2006/table">
            <a:tbl>
              <a:tblPr firstRow="1" bandRow="1">
                <a:tableStyleId>{5C22544A-7EE6-4342-B048-85BDC9FD1C3A}</a:tableStyleId>
              </a:tblPr>
              <a:tblGrid>
                <a:gridCol w="1548858"/>
                <a:gridCol w="1548858"/>
              </a:tblGrid>
              <a:tr h="476250">
                <a:tc gridSpan="2">
                  <a:txBody>
                    <a:bodyPr/>
                    <a:lstStyle/>
                    <a:p>
                      <a:r>
                        <a:rPr lang="en-US"/>
                        <a:t>Test Data</a:t>
                      </a:r>
                    </a:p>
                  </a:txBody>
                  <a:tcPr/>
                </a:tc>
                <a:tc hMerge="1">
                  <a:txBody>
                    <a:bodyPr/>
                    <a:lstStyle/>
                    <a:p>
                      <a:endParaRPr lang="en-US"/>
                    </a:p>
                  </a:txBody>
                  <a:tcPr/>
                </a:tc>
              </a:tr>
              <a:tr h="448027">
                <a:tc>
                  <a:txBody>
                    <a:bodyPr/>
                    <a:lstStyle/>
                    <a:p>
                      <a:r>
                        <a:rPr lang="en-US"/>
                        <a:t>No</a:t>
                      </a:r>
                    </a:p>
                  </a:txBody>
                  <a:tcPr/>
                </a:tc>
                <a:tc>
                  <a:txBody>
                    <a:bodyPr/>
                    <a:lstStyle/>
                    <a:p>
                      <a:pPr>
                        <a:buNone/>
                      </a:pPr>
                      <a:r>
                        <a:rPr lang="en-US"/>
                        <a:t>Yes</a:t>
                      </a:r>
                    </a:p>
                  </a:txBody>
                  <a:tcPr/>
                </a:tc>
              </a:tr>
              <a:tr h="448027">
                <a:tc>
                  <a:txBody>
                    <a:bodyPr/>
                    <a:lstStyle/>
                    <a:p>
                      <a:r>
                        <a:rPr lang="en-US"/>
                        <a:t>229</a:t>
                      </a:r>
                    </a:p>
                  </a:txBody>
                  <a:tcPr/>
                </a:tc>
                <a:tc>
                  <a:txBody>
                    <a:bodyPr/>
                    <a:lstStyle/>
                    <a:p>
                      <a:r>
                        <a:rPr lang="en-US"/>
                        <a:t>71</a:t>
                      </a:r>
                    </a:p>
                  </a:txBody>
                  <a:tcPr/>
                </a:tc>
              </a:tr>
            </a:tbl>
          </a:graphicData>
        </a:graphic>
      </p:graphicFrame>
      <p:sp>
        <p:nvSpPr>
          <p:cNvPr id="316" name="TextBox 315"/>
          <p:cNvSpPr txBox="1"/>
          <p:nvPr/>
        </p:nvSpPr>
        <p:spPr>
          <a:xfrm>
            <a:off x="411983" y="5493466"/>
            <a:ext cx="8532177" cy="271926"/>
          </a:xfrm>
          <a:prstGeom prst="rect">
            <a:avLst/>
          </a:prstGeom>
          <a:noFill/>
        </p:spPr>
        <p:txBody>
          <a:bodyPr wrap="square" rtlCol="0">
            <a:spAutoFit/>
          </a:bodyPr>
          <a:lstStyle/>
          <a:p>
            <a:r>
              <a:rPr lang="en-US"/>
              <a:t>Since KNN performed better, It is therefore the preferred method to Naïve Bayes method.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Factors related to Salary</a:t>
            </a:r>
            <a:endParaRPr lang="en-US" sz="1400" b="0" strike="noStrike">
              <a:solidFill>
                <a:srgbClr val="000000"/>
              </a:solidFill>
              <a:latin typeface="Arial"/>
            </a:endParaRPr>
          </a:p>
        </p:txBody>
      </p:sp>
      <p:sp>
        <p:nvSpPr>
          <p:cNvPr id="292" name="CustomShape 2"/>
          <p:cNvSpPr/>
          <p:nvPr/>
        </p:nvSpPr>
        <p:spPr>
          <a:xfrm>
            <a:off x="754525" y="4099773"/>
            <a:ext cx="6201720" cy="286634"/>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b="1">
                <a:solidFill>
                  <a:schemeClr val="accent4"/>
                </a:solidFill>
              </a:rPr>
              <a:t>Minimal Set</a:t>
            </a:r>
            <a:endParaRPr lang="en-US" sz="1800" b="1" strike="noStrike">
              <a:solidFill>
                <a:schemeClr val="accent4"/>
              </a:solidFill>
              <a:latin typeface="Arial"/>
            </a:endParaRPr>
          </a:p>
        </p:txBody>
      </p:sp>
      <p:sp>
        <p:nvSpPr>
          <p:cNvPr id="293" name="CustomShape 3"/>
          <p:cNvSpPr/>
          <p:nvPr/>
        </p:nvSpPr>
        <p:spPr>
          <a:xfrm>
            <a:off x="7335000" y="1908360"/>
            <a:ext cx="411804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4" name="TextBox 293"/>
          <p:cNvSpPr txBox="1"/>
          <p:nvPr/>
        </p:nvSpPr>
        <p:spPr>
          <a:xfrm>
            <a:off x="559080" y="1059344"/>
            <a:ext cx="2409438" cy="271926"/>
          </a:xfrm>
          <a:prstGeom prst="rect">
            <a:avLst/>
          </a:prstGeom>
          <a:noFill/>
        </p:spPr>
        <p:txBody>
          <a:bodyPr wrap="square" rtlCol="0">
            <a:spAutoFit/>
          </a:bodyPr>
          <a:lstStyle/>
          <a:p>
            <a:r>
              <a:rPr lang="en-US" b="1">
                <a:solidFill>
                  <a:schemeClr val="accent1"/>
                </a:solidFill>
              </a:rPr>
              <a:t>Subjective Variable Selection</a:t>
            </a:r>
          </a:p>
        </p:txBody>
      </p:sp>
      <p:sp>
        <p:nvSpPr>
          <p:cNvPr id="295" name="TextBox 294"/>
          <p:cNvSpPr txBox="1"/>
          <p:nvPr/>
        </p:nvSpPr>
        <p:spPr>
          <a:xfrm>
            <a:off x="6494174" y="1059344"/>
            <a:ext cx="3456875" cy="271926"/>
          </a:xfrm>
          <a:prstGeom prst="rect">
            <a:avLst/>
          </a:prstGeom>
          <a:noFill/>
        </p:spPr>
        <p:txBody>
          <a:bodyPr wrap="square" rtlCol="0">
            <a:spAutoFit/>
          </a:bodyPr>
          <a:lstStyle/>
          <a:p>
            <a:r>
              <a:rPr lang="en-US" b="1">
                <a:solidFill>
                  <a:schemeClr val="accent1"/>
                </a:solidFill>
              </a:rPr>
              <a:t>Variable Selection by Stepwise AIC method</a:t>
            </a:r>
          </a:p>
        </p:txBody>
      </p:sp>
      <p:sp>
        <p:nvSpPr>
          <p:cNvPr id="296" name="TextBox 295"/>
          <p:cNvSpPr txBox="1"/>
          <p:nvPr/>
        </p:nvSpPr>
        <p:spPr>
          <a:xfrm>
            <a:off x="687870" y="1378066"/>
            <a:ext cx="2114252" cy="2466486"/>
          </a:xfrm>
          <a:prstGeom prst="rect">
            <a:avLst/>
          </a:prstGeom>
          <a:noFill/>
        </p:spPr>
        <p:txBody>
          <a:bodyPr wrap="square" rtlCol="0">
            <a:spAutoFit/>
          </a:bodyPr>
          <a:lstStyle/>
          <a:p>
            <a:r>
              <a:rPr lang="en-US" sz="1200" b="1">
                <a:solidFill>
                  <a:schemeClr val="accent4"/>
                </a:solidFill>
              </a:rPr>
              <a:t>Categorical</a:t>
            </a:r>
          </a:p>
          <a:p>
            <a:pPr marL="285750" indent="-285750">
              <a:buFont typeface="Wingdings" charset="0"/>
              <a:buChar char="v"/>
            </a:pPr>
            <a:r>
              <a:rPr lang="en-US" sz="1200"/>
              <a:t>Gender</a:t>
            </a:r>
          </a:p>
          <a:p>
            <a:pPr marL="285750" indent="-285750">
              <a:buFont typeface="Wingdings" charset="0"/>
              <a:buChar char="v"/>
            </a:pPr>
            <a:r>
              <a:rPr lang="en-US" sz="1200" err="1"/>
              <a:t>JobRole</a:t>
            </a:r>
            <a:endParaRPr lang="en-US" sz="1200"/>
          </a:p>
          <a:p>
            <a:pPr marL="285750" indent="-285750">
              <a:buFont typeface="Wingdings" charset="0"/>
              <a:buChar char="v"/>
            </a:pPr>
            <a:r>
              <a:rPr lang="en-US" sz="1200" err="1"/>
              <a:t>EducationField</a:t>
            </a:r>
            <a:endParaRPr lang="en-US" sz="1200"/>
          </a:p>
          <a:p>
            <a:endParaRPr lang="en-US" sz="1200"/>
          </a:p>
          <a:p>
            <a:r>
              <a:rPr lang="en-US" sz="1200" b="1">
                <a:solidFill>
                  <a:schemeClr val="accent4"/>
                </a:solidFill>
              </a:rPr>
              <a:t>Numeric</a:t>
            </a:r>
          </a:p>
          <a:p>
            <a:pPr marL="285750" indent="-285750">
              <a:buFont typeface="Wingdings" charset="0"/>
              <a:buChar char="v"/>
            </a:pPr>
            <a:r>
              <a:rPr lang="en-US" sz="1200" err="1"/>
              <a:t>JobLevel</a:t>
            </a:r>
            <a:endParaRPr lang="en-US" sz="1200"/>
          </a:p>
          <a:p>
            <a:pPr marL="285750" indent="-285750">
              <a:buFont typeface="Wingdings" charset="0"/>
              <a:buChar char="v"/>
            </a:pPr>
            <a:r>
              <a:rPr lang="en-US" sz="1200" err="1"/>
              <a:t>TotalWorkingYears</a:t>
            </a:r>
            <a:endParaRPr lang="en-US" sz="1200"/>
          </a:p>
          <a:p>
            <a:pPr marL="285750" indent="-285750">
              <a:buFont typeface="Wingdings" charset="0"/>
              <a:buChar char="v"/>
            </a:pPr>
            <a:r>
              <a:rPr lang="en-US" sz="1200"/>
              <a:t>Education</a:t>
            </a:r>
          </a:p>
          <a:p>
            <a:pPr marL="285750" indent="-285750">
              <a:buFont typeface="Wingdings" charset="0"/>
              <a:buChar char="v"/>
            </a:pPr>
            <a:r>
              <a:rPr lang="en-US" sz="1200" err="1"/>
              <a:t>PerformanceRating</a:t>
            </a:r>
            <a:endParaRPr lang="en-US" sz="1200"/>
          </a:p>
          <a:p>
            <a:pPr marL="285750" indent="-285750">
              <a:buFont typeface="Wingdings" charset="0"/>
              <a:buChar char="v"/>
            </a:pPr>
            <a:r>
              <a:rPr lang="en-US" sz="1200" err="1"/>
              <a:t>RelationshipSatisfaction</a:t>
            </a:r>
            <a:endParaRPr lang="en-US" sz="1200"/>
          </a:p>
          <a:p>
            <a:pPr marL="285750" indent="-285750">
              <a:buFont typeface="Wingdings" charset="0"/>
              <a:buChar char="v"/>
            </a:pPr>
            <a:r>
              <a:rPr lang="en-US" sz="1200" err="1"/>
              <a:t>StockOptionLevel</a:t>
            </a:r>
            <a:endParaRPr lang="en-US" sz="1200"/>
          </a:p>
          <a:p>
            <a:pPr marL="285750" indent="-285750">
              <a:buFont typeface="Wingdings" charset="0"/>
              <a:buChar char="v"/>
            </a:pPr>
            <a:r>
              <a:rPr lang="en-US" sz="1200" err="1"/>
              <a:t>YearsAtCompany</a:t>
            </a:r>
          </a:p>
        </p:txBody>
      </p:sp>
      <p:sp>
        <p:nvSpPr>
          <p:cNvPr id="297" name="TextBox 296"/>
          <p:cNvSpPr txBox="1"/>
          <p:nvPr/>
        </p:nvSpPr>
        <p:spPr>
          <a:xfrm>
            <a:off x="754525" y="4386407"/>
            <a:ext cx="8532177" cy="637686"/>
          </a:xfrm>
          <a:prstGeom prst="rect">
            <a:avLst/>
          </a:prstGeom>
          <a:noFill/>
        </p:spPr>
        <p:txBody>
          <a:bodyPr wrap="square" rtlCol="0">
            <a:spAutoFit/>
          </a:bodyPr>
          <a:lstStyle/>
          <a:p>
            <a:r>
              <a:rPr lang="en-US" sz="1200"/>
              <a:t>Numeric</a:t>
            </a:r>
          </a:p>
          <a:p>
            <a:pPr marL="285750" indent="-285750">
              <a:buFont typeface="Wingdings" charset="0"/>
              <a:buChar char="v"/>
            </a:pPr>
            <a:r>
              <a:rPr lang="en-US" sz="1200" err="1"/>
              <a:t>JobLevel</a:t>
            </a:r>
            <a:endParaRPr lang="en-US" sz="1200"/>
          </a:p>
          <a:p>
            <a:pPr marL="285750" indent="-285750">
              <a:buFont typeface="Wingdings" charset="0"/>
              <a:buChar char="v"/>
            </a:pPr>
            <a:r>
              <a:rPr lang="en-US" sz="1200" err="1"/>
              <a:t>TotalWorkingYears</a:t>
            </a:r>
          </a:p>
        </p:txBody>
      </p:sp>
      <p:sp>
        <p:nvSpPr>
          <p:cNvPr id="298" name="TextBox 297"/>
          <p:cNvSpPr txBox="1"/>
          <p:nvPr/>
        </p:nvSpPr>
        <p:spPr>
          <a:xfrm>
            <a:off x="6494174" y="1378066"/>
            <a:ext cx="3533052" cy="2466486"/>
          </a:xfrm>
          <a:prstGeom prst="rect">
            <a:avLst/>
          </a:prstGeom>
          <a:noFill/>
        </p:spPr>
        <p:txBody>
          <a:bodyPr wrap="square" rtlCol="0">
            <a:spAutoFit/>
          </a:bodyPr>
          <a:lstStyle/>
          <a:p>
            <a:r>
              <a:rPr lang="en-US" sz="1200" b="1">
                <a:solidFill>
                  <a:schemeClr val="accent4"/>
                </a:solidFill>
                <a:ea typeface="+mn-lt"/>
                <a:cs typeface="+mn-lt"/>
              </a:rPr>
              <a:t>Categorical</a:t>
            </a:r>
          </a:p>
          <a:p>
            <a:pPr marL="285750" indent="-285750">
              <a:buFont typeface="Wingdings" charset="0"/>
              <a:buChar char="v"/>
            </a:pPr>
            <a:r>
              <a:rPr lang="en-US" sz="1200" err="1">
                <a:ea typeface="+mn-lt"/>
                <a:cs typeface="+mn-lt"/>
              </a:rPr>
              <a:t>BusinessTravel</a:t>
            </a:r>
            <a:endParaRPr lang="en-US" sz="1200"/>
          </a:p>
          <a:p>
            <a:pPr marL="285750" indent="-285750">
              <a:buFont typeface="Wingdings" charset="0"/>
              <a:buChar char="v"/>
            </a:pPr>
            <a:r>
              <a:rPr lang="en-US" sz="1200">
                <a:ea typeface="+mn-lt"/>
                <a:cs typeface="+mn-lt"/>
              </a:rPr>
              <a:t>Gender</a:t>
            </a:r>
            <a:endParaRPr lang="en-US" sz="1200"/>
          </a:p>
          <a:p>
            <a:pPr marL="285750" indent="-285750">
              <a:buFont typeface="Wingdings" charset="0"/>
              <a:buChar char="v"/>
            </a:pPr>
            <a:r>
              <a:rPr lang="en-US" sz="1200" err="1">
                <a:ea typeface="+mn-lt"/>
                <a:cs typeface="+mn-lt"/>
              </a:rPr>
              <a:t>JobRole</a:t>
            </a:r>
            <a:endParaRPr lang="en-US" sz="1200"/>
          </a:p>
          <a:p>
            <a:endParaRPr lang="en-US" sz="1200">
              <a:ea typeface="+mn-lt"/>
              <a:cs typeface="+mn-lt"/>
            </a:endParaRPr>
          </a:p>
          <a:p>
            <a:r>
              <a:rPr lang="en-US" sz="1200" b="1">
                <a:solidFill>
                  <a:schemeClr val="accent4"/>
                </a:solidFill>
                <a:ea typeface="+mn-lt"/>
                <a:cs typeface="+mn-lt"/>
              </a:rPr>
              <a:t>Numeric</a:t>
            </a:r>
          </a:p>
          <a:p>
            <a:pPr marL="285750" indent="-285750">
              <a:buFont typeface="Wingdings" charset="0"/>
              <a:buChar char="v"/>
            </a:pPr>
            <a:r>
              <a:rPr lang="en-US" sz="1200" err="1">
                <a:ea typeface="+mn-lt"/>
                <a:cs typeface="+mn-lt"/>
              </a:rPr>
              <a:t>DistanceFromHome</a:t>
            </a:r>
            <a:endParaRPr lang="en-US" sz="1200"/>
          </a:p>
          <a:p>
            <a:pPr marL="285750" indent="-285750">
              <a:buFont typeface="Wingdings" charset="0"/>
              <a:buChar char="v"/>
            </a:pPr>
            <a:r>
              <a:rPr lang="en-US" sz="1200" err="1">
                <a:ea typeface="+mn-lt"/>
                <a:cs typeface="+mn-lt"/>
              </a:rPr>
              <a:t>JobLevel</a:t>
            </a:r>
            <a:endParaRPr lang="en-US" sz="1200"/>
          </a:p>
          <a:p>
            <a:pPr marL="285750" indent="-285750">
              <a:buFont typeface="Wingdings" charset="0"/>
              <a:buChar char="v"/>
            </a:pPr>
            <a:r>
              <a:rPr lang="en-US" sz="1200" err="1">
                <a:ea typeface="+mn-lt"/>
                <a:cs typeface="+mn-lt"/>
              </a:rPr>
              <a:t>PercentSalaryHike</a:t>
            </a:r>
            <a:endParaRPr lang="en-US" sz="1200">
              <a:ea typeface="+mn-lt"/>
              <a:cs typeface="+mn-lt"/>
            </a:endParaRPr>
          </a:p>
          <a:p>
            <a:pPr marL="285750" indent="-285750">
              <a:buFont typeface="Wingdings" charset="0"/>
              <a:buChar char="v"/>
            </a:pPr>
            <a:r>
              <a:rPr lang="en-US" sz="1200" err="1">
                <a:ea typeface="+mn-lt"/>
                <a:cs typeface="+mn-lt"/>
              </a:rPr>
              <a:t>PerformanceRating</a:t>
            </a:r>
            <a:endParaRPr lang="en-US" sz="1200"/>
          </a:p>
          <a:p>
            <a:pPr marL="285750" indent="-285750">
              <a:buFont typeface="Wingdings" charset="0"/>
              <a:buChar char="v"/>
            </a:pPr>
            <a:r>
              <a:rPr lang="en-US" sz="1200" err="1">
                <a:ea typeface="+mn-lt"/>
                <a:cs typeface="+mn-lt"/>
              </a:rPr>
              <a:t>TotalWorkingYears</a:t>
            </a:r>
            <a:endParaRPr lang="en-US" sz="1200">
              <a:ea typeface="+mn-lt"/>
              <a:cs typeface="+mn-lt"/>
            </a:endParaRPr>
          </a:p>
          <a:p>
            <a:pPr marL="285750" indent="-285750">
              <a:buFont typeface="Wingdings" charset="0"/>
              <a:buChar char="v"/>
            </a:pPr>
            <a:r>
              <a:rPr lang="en-US" sz="1200" err="1">
                <a:ea typeface="+mn-lt"/>
                <a:cs typeface="+mn-lt"/>
              </a:rPr>
              <a:t>YearsSinceLastPromotion</a:t>
            </a:r>
            <a:endParaRPr lang="en-US" sz="1200"/>
          </a:p>
          <a:p>
            <a:pPr marL="285750" indent="-285750" algn="l">
              <a:buFont typeface="Wingdings" charset="0"/>
              <a:buChar char="v"/>
            </a:pPr>
            <a:r>
              <a:rPr lang="en-US" sz="1200" err="1">
                <a:ea typeface="+mn-lt"/>
                <a:cs typeface="+mn-lt"/>
              </a:rPr>
              <a:t>YearsWithCurrManager</a:t>
            </a:r>
          </a:p>
        </p:txBody>
      </p:sp>
      <p:sp>
        <p:nvSpPr>
          <p:cNvPr id="299" name="TextBox 298"/>
          <p:cNvSpPr txBox="1"/>
          <p:nvPr/>
        </p:nvSpPr>
        <p:spPr>
          <a:xfrm>
            <a:off x="6494174" y="4203527"/>
            <a:ext cx="2837935" cy="820566"/>
          </a:xfrm>
          <a:prstGeom prst="rect">
            <a:avLst/>
          </a:prstGeom>
          <a:noFill/>
        </p:spPr>
        <p:txBody>
          <a:bodyPr wrap="square" rtlCol="0">
            <a:spAutoFit/>
          </a:bodyPr>
          <a:lstStyle/>
          <a:p>
            <a:r>
              <a:rPr lang="en-US" sz="1200">
                <a:ea typeface="+mn-lt"/>
                <a:cs typeface="+mn-lt"/>
              </a:rPr>
              <a:t>Numeric</a:t>
            </a:r>
            <a:endParaRPr lang="en-US" sz="1200"/>
          </a:p>
          <a:p>
            <a:pPr marL="285750" indent="-285750">
              <a:buFont typeface="Wingdings" charset="0"/>
              <a:buChar char="v"/>
            </a:pPr>
            <a:r>
              <a:rPr lang="en-US" sz="1200" err="1">
                <a:ea typeface="+mn-lt"/>
                <a:cs typeface="+mn-lt"/>
              </a:rPr>
              <a:t>JobLevel</a:t>
            </a:r>
            <a:endParaRPr lang="en-US" sz="1200"/>
          </a:p>
          <a:p>
            <a:pPr marL="285750" indent="-285750">
              <a:buFont typeface="Wingdings" charset="0"/>
              <a:buChar char="v"/>
            </a:pPr>
            <a:r>
              <a:rPr lang="en-US" sz="1200" err="1">
                <a:ea typeface="+mn-lt"/>
                <a:cs typeface="+mn-lt"/>
              </a:rPr>
              <a:t>TotalWorkingYears</a:t>
            </a:r>
            <a:endParaRPr lang="en-US" sz="1200">
              <a:ea typeface="+mn-lt"/>
              <a:cs typeface="+mn-lt"/>
            </a:endParaRPr>
          </a:p>
          <a:p>
            <a:pPr marL="285750" indent="-285750">
              <a:buFont typeface="Wingdings" charset="0"/>
              <a:buChar char="v"/>
            </a:pPr>
            <a:r>
              <a:rPr lang="en-US" sz="1200" err="1">
                <a:ea typeface="+mn-lt"/>
                <a:cs typeface="+mn-lt"/>
              </a:rPr>
              <a:t>YearsWithCurrManager</a:t>
            </a:r>
          </a:p>
        </p:txBody>
      </p:sp>
      <p:sp>
        <p:nvSpPr>
          <p:cNvPr id="300" name="TextBox 299"/>
          <p:cNvSpPr txBox="1"/>
          <p:nvPr/>
        </p:nvSpPr>
        <p:spPr>
          <a:xfrm>
            <a:off x="6494174" y="3976124"/>
            <a:ext cx="3980592" cy="454806"/>
          </a:xfrm>
          <a:prstGeom prst="rect">
            <a:avLst/>
          </a:prstGeom>
          <a:noFill/>
        </p:spPr>
        <p:txBody>
          <a:bodyPr wrap="square" rtlCol="0">
            <a:spAutoFit/>
          </a:bodyPr>
          <a:lstStyle/>
          <a:p>
            <a:r>
              <a:rPr lang="en-US" b="1">
                <a:solidFill>
                  <a:schemeClr val="accent4"/>
                </a:solidFill>
              </a:rPr>
              <a:t>Stepwise AIC method: retain statistically significant</a:t>
            </a:r>
          </a:p>
          <a:p>
            <a:endParaRPr lang="en-US"/>
          </a:p>
        </p:txBody>
      </p:sp>
      <p:sp>
        <p:nvSpPr>
          <p:cNvPr id="301" name="TextBox 300"/>
          <p:cNvSpPr txBox="1"/>
          <p:nvPr/>
        </p:nvSpPr>
        <p:spPr>
          <a:xfrm>
            <a:off x="454336" y="620298"/>
            <a:ext cx="8532177" cy="392250"/>
          </a:xfrm>
          <a:prstGeom prst="rect">
            <a:avLst/>
          </a:prstGeom>
          <a:noFill/>
        </p:spPr>
        <p:txBody>
          <a:bodyPr wrap="square" rtlCol="0">
            <a:spAutoFit/>
          </a:bodyPr>
          <a:lstStyle/>
          <a:p>
            <a:r>
              <a:rPr lang="en-US" sz="2000" b="1">
                <a:solidFill>
                  <a:schemeClr val="accent4"/>
                </a:solidFill>
              </a:rPr>
              <a:t>Factors related to Salary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Subjective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Subjective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298" name="Picture 2" descr="A screenshot of a cell phone  Description generated with very high confidence"/>
          <p:cNvPicPr>
            <a:picLocks noChangeAspect="1"/>
          </p:cNvPicPr>
          <p:nvPr/>
        </p:nvPicPr>
        <p:blipFill>
          <a:blip r:embed="rId1"/>
          <a:srcRect/>
          <a:stretch>
            <a:fillRect/>
          </a:stretch>
        </p:blipFill>
        <p:spPr>
          <a:xfrm>
            <a:off x="3482188" y="1289920"/>
            <a:ext cx="4196387" cy="2315337"/>
          </a:xfrm>
          <a:prstGeom prst="rect">
            <a:avLst/>
          </a:prstGeom>
        </p:spPr>
      </p:pic>
      <p:pic>
        <p:nvPicPr>
          <p:cNvPr id="299" name="Picture 2"/>
          <p:cNvPicPr>
            <a:picLocks noChangeAspect="1"/>
          </p:cNvPicPr>
          <p:nvPr/>
        </p:nvPicPr>
        <p:blipFill>
          <a:blip r:embed="rId2"/>
          <a:srcRect/>
          <a:stretch>
            <a:fillRect/>
          </a:stretch>
        </p:blipFill>
        <p:spPr>
          <a:xfrm>
            <a:off x="161091" y="3812816"/>
            <a:ext cx="3569246" cy="2642260"/>
          </a:xfrm>
          <a:prstGeom prst="rect">
            <a:avLst/>
          </a:prstGeom>
          <a:ln w="12700">
            <a:solidFill>
              <a:schemeClr val="accent1"/>
            </a:solidFill>
          </a:ln>
        </p:spPr>
      </p:pic>
      <p:pic>
        <p:nvPicPr>
          <p:cNvPr id="300" name="Picture 4" descr="A screenshot of a cell phone  Description generated with high confidence"/>
          <p:cNvPicPr>
            <a:picLocks noChangeAspect="1"/>
          </p:cNvPicPr>
          <p:nvPr/>
        </p:nvPicPr>
        <p:blipFill>
          <a:blip r:embed="rId3"/>
          <a:srcRect/>
          <a:stretch>
            <a:fillRect/>
          </a:stretch>
        </p:blipFill>
        <p:spPr>
          <a:xfrm>
            <a:off x="4109329" y="3837556"/>
            <a:ext cx="3569246" cy="2642260"/>
          </a:xfrm>
          <a:prstGeom prst="rect">
            <a:avLst/>
          </a:prstGeom>
          <a:ln w="12700">
            <a:solidFill>
              <a:schemeClr val="accent1"/>
            </a:solidFill>
          </a:ln>
        </p:spPr>
      </p:pic>
      <p:pic>
        <p:nvPicPr>
          <p:cNvPr id="301" name="Picture 7" descr="A picture containing photo, table, different, water  Description generated with very high confidence"/>
          <p:cNvPicPr>
            <a:picLocks noChangeAspect="1"/>
          </p:cNvPicPr>
          <p:nvPr/>
        </p:nvPicPr>
        <p:blipFill>
          <a:blip r:embed="rId4"/>
          <a:srcRect/>
          <a:stretch>
            <a:fillRect/>
          </a:stretch>
        </p:blipFill>
        <p:spPr>
          <a:xfrm>
            <a:off x="8057567" y="3862297"/>
            <a:ext cx="3353823" cy="2617519"/>
          </a:xfrm>
          <a:prstGeom prst="rect">
            <a:avLst/>
          </a:prstGeom>
          <a:ln w="12700">
            <a:solidFill>
              <a:schemeClr val="accent1"/>
            </a:solid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Stepwise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Stepwise Model:</a:t>
            </a:r>
          </a:p>
        </p:txBody>
      </p:sp>
      <p:sp>
        <p:nvSpPr>
          <p:cNvPr id="296" name="CustomShape 3"/>
          <p:cNvSpPr/>
          <p:nvPr/>
        </p:nvSpPr>
        <p:spPr>
          <a:xfrm>
            <a:off x="559080" y="1877035"/>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2" name="Picture 9" descr="A picture containing holding  Description generated with very high confidence"/>
          <p:cNvPicPr>
            <a:picLocks noChangeAspect="1"/>
          </p:cNvPicPr>
          <p:nvPr/>
        </p:nvPicPr>
        <p:blipFill>
          <a:blip r:embed="rId1"/>
          <a:srcRect/>
          <a:stretch>
            <a:fillRect/>
          </a:stretch>
        </p:blipFill>
        <p:spPr>
          <a:xfrm>
            <a:off x="3094059" y="1151520"/>
            <a:ext cx="4848386" cy="2499925"/>
          </a:xfrm>
          <a:prstGeom prst="rect">
            <a:avLst/>
          </a:prstGeom>
        </p:spPr>
      </p:pic>
      <p:pic>
        <p:nvPicPr>
          <p:cNvPr id="303" name="Picture 2"/>
          <p:cNvPicPr>
            <a:picLocks noChangeAspect="1"/>
          </p:cNvPicPr>
          <p:nvPr/>
        </p:nvPicPr>
        <p:blipFill>
          <a:blip r:embed="rId2"/>
          <a:srcRect/>
          <a:stretch>
            <a:fillRect/>
          </a:stretch>
        </p:blipFill>
        <p:spPr>
          <a:xfrm>
            <a:off x="208702" y="4070774"/>
            <a:ext cx="3401487" cy="2642260"/>
          </a:xfrm>
          <a:prstGeom prst="rect">
            <a:avLst/>
          </a:prstGeom>
        </p:spPr>
      </p:pic>
      <p:pic>
        <p:nvPicPr>
          <p:cNvPr id="304" name="Picture 4" descr="A screenshot of a cell phone  Description generated with high confidence"/>
          <p:cNvPicPr>
            <a:picLocks noChangeAspect="1"/>
          </p:cNvPicPr>
          <p:nvPr/>
        </p:nvPicPr>
        <p:blipFill>
          <a:blip r:embed="rId3"/>
          <a:srcRect/>
          <a:stretch>
            <a:fillRect/>
          </a:stretch>
        </p:blipFill>
        <p:spPr>
          <a:xfrm>
            <a:off x="4172901" y="4068054"/>
            <a:ext cx="3401487" cy="2642260"/>
          </a:xfrm>
          <a:prstGeom prst="rect">
            <a:avLst/>
          </a:prstGeom>
        </p:spPr>
      </p:pic>
      <p:pic>
        <p:nvPicPr>
          <p:cNvPr id="305" name="Picture 7" descr="A picture containing photo, table, different, water  Description generated with very high confidence"/>
          <p:cNvPicPr>
            <a:picLocks noChangeAspect="1"/>
          </p:cNvPicPr>
          <p:nvPr/>
        </p:nvPicPr>
        <p:blipFill>
          <a:blip r:embed="rId4"/>
          <a:srcRect/>
          <a:stretch>
            <a:fillRect/>
          </a:stretch>
        </p:blipFill>
        <p:spPr>
          <a:xfrm>
            <a:off x="8105177" y="4117535"/>
            <a:ext cx="3328766" cy="2592779"/>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Minimal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Minimal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2" name="Picture 4" descr="Screen of a cell phone  Description generated with high confidence"/>
          <p:cNvPicPr>
            <a:picLocks noChangeAspect="1"/>
          </p:cNvPicPr>
          <p:nvPr/>
        </p:nvPicPr>
        <p:blipFill>
          <a:blip r:embed="rId1"/>
          <a:srcRect/>
          <a:stretch>
            <a:fillRect/>
          </a:stretch>
        </p:blipFill>
        <p:spPr>
          <a:xfrm>
            <a:off x="2938406" y="1286984"/>
            <a:ext cx="5545810" cy="2371919"/>
          </a:xfrm>
          <a:prstGeom prst="rect">
            <a:avLst/>
          </a:prstGeom>
        </p:spPr>
      </p:pic>
      <p:pic>
        <p:nvPicPr>
          <p:cNvPr id="303" name="Picture 9" descr="A picture containing drawing  Description generated with very high confidence"/>
          <p:cNvPicPr>
            <a:picLocks noChangeAspect="1"/>
          </p:cNvPicPr>
          <p:nvPr/>
        </p:nvPicPr>
        <p:blipFill>
          <a:blip r:embed="rId2"/>
          <a:srcRect/>
          <a:stretch>
            <a:fillRect/>
          </a:stretch>
        </p:blipFill>
        <p:spPr>
          <a:xfrm>
            <a:off x="256560" y="3942595"/>
            <a:ext cx="3683329" cy="2632364"/>
          </a:xfrm>
          <a:prstGeom prst="rect">
            <a:avLst/>
          </a:prstGeom>
        </p:spPr>
      </p:pic>
      <p:pic>
        <p:nvPicPr>
          <p:cNvPr id="304" name="Picture 11"/>
          <p:cNvPicPr>
            <a:picLocks noChangeAspect="1"/>
          </p:cNvPicPr>
          <p:nvPr/>
        </p:nvPicPr>
        <p:blipFill>
          <a:blip r:embed="rId3"/>
          <a:srcRect/>
          <a:stretch>
            <a:fillRect/>
          </a:stretch>
        </p:blipFill>
        <p:spPr>
          <a:xfrm>
            <a:off x="4129795" y="3942595"/>
            <a:ext cx="3673433" cy="2632364"/>
          </a:xfrm>
          <a:prstGeom prst="rect">
            <a:avLst/>
          </a:prstGeom>
        </p:spPr>
      </p:pic>
      <p:pic>
        <p:nvPicPr>
          <p:cNvPr id="305" name="Picture 13" descr="A close up of a person  Description generated with high confidence"/>
          <p:cNvPicPr>
            <a:picLocks noChangeAspect="1"/>
          </p:cNvPicPr>
          <p:nvPr/>
        </p:nvPicPr>
        <p:blipFill>
          <a:blip r:embed="rId4"/>
          <a:srcRect/>
          <a:stretch>
            <a:fillRect/>
          </a:stretch>
        </p:blipFill>
        <p:spPr>
          <a:xfrm>
            <a:off x="7956065" y="3942595"/>
            <a:ext cx="3444901" cy="2632364"/>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Simplified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Simplified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6" name="Picture 4" descr="A screen shot of a social media post  Description generated with very high confidence"/>
          <p:cNvPicPr>
            <a:picLocks noChangeAspect="1"/>
          </p:cNvPicPr>
          <p:nvPr/>
        </p:nvPicPr>
        <p:blipFill>
          <a:blip r:embed="rId1"/>
          <a:srcRect/>
          <a:stretch>
            <a:fillRect/>
          </a:stretch>
        </p:blipFill>
        <p:spPr>
          <a:xfrm>
            <a:off x="3429855" y="1415876"/>
            <a:ext cx="5078177" cy="2125860"/>
          </a:xfrm>
          <a:prstGeom prst="rect">
            <a:avLst/>
          </a:prstGeom>
        </p:spPr>
      </p:pic>
      <p:pic>
        <p:nvPicPr>
          <p:cNvPr id="307" name="Picture 9" descr="A picture containing drawing  Description generated with very high confidence"/>
          <p:cNvPicPr>
            <a:picLocks noChangeAspect="1"/>
          </p:cNvPicPr>
          <p:nvPr/>
        </p:nvPicPr>
        <p:blipFill>
          <a:blip r:embed="rId2"/>
          <a:srcRect/>
          <a:stretch>
            <a:fillRect/>
          </a:stretch>
        </p:blipFill>
        <p:spPr>
          <a:xfrm>
            <a:off x="477896" y="4046253"/>
            <a:ext cx="3574472" cy="2553195"/>
          </a:xfrm>
          <a:prstGeom prst="rect">
            <a:avLst/>
          </a:prstGeom>
        </p:spPr>
      </p:pic>
      <p:pic>
        <p:nvPicPr>
          <p:cNvPr id="308" name="Picture 11"/>
          <p:cNvPicPr>
            <a:picLocks noChangeAspect="1"/>
          </p:cNvPicPr>
          <p:nvPr/>
        </p:nvPicPr>
        <p:blipFill>
          <a:blip r:embed="rId3"/>
          <a:srcRect/>
          <a:stretch>
            <a:fillRect/>
          </a:stretch>
        </p:blipFill>
        <p:spPr>
          <a:xfrm>
            <a:off x="4378471" y="4046253"/>
            <a:ext cx="3564576" cy="2553195"/>
          </a:xfrm>
          <a:prstGeom prst="rect">
            <a:avLst/>
          </a:prstGeom>
        </p:spPr>
      </p:pic>
      <p:pic>
        <p:nvPicPr>
          <p:cNvPr id="309" name="Picture 13" descr="A picture containing photo, table, different, man  Description generated with very high confidence"/>
          <p:cNvPicPr>
            <a:picLocks noChangeAspect="1"/>
          </p:cNvPicPr>
          <p:nvPr/>
        </p:nvPicPr>
        <p:blipFill>
          <a:blip r:embed="rId4"/>
          <a:srcRect/>
          <a:stretch>
            <a:fillRect/>
          </a:stretch>
        </p:blipFill>
        <p:spPr>
          <a:xfrm>
            <a:off x="8136139" y="4046253"/>
            <a:ext cx="3250346" cy="255319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Conclusion:</a:t>
            </a:r>
            <a:endParaRPr lang="en-US" sz="1400" b="0" strike="noStrike">
              <a:solidFill>
                <a:srgbClr val="000000"/>
              </a:solidFill>
              <a:latin typeface="Arial"/>
            </a:endParaRPr>
          </a:p>
        </p:txBody>
      </p:sp>
      <p:sp>
        <p:nvSpPr>
          <p:cNvPr id="295" name="CustomShape 2"/>
          <p:cNvSpPr/>
          <p:nvPr/>
        </p:nvSpPr>
        <p:spPr>
          <a:xfrm>
            <a:off x="559080" y="947160"/>
            <a:ext cx="9711360" cy="6916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4000" b="1" strike="noStrike">
                <a:solidFill>
                  <a:schemeClr val="accent4"/>
                </a:solidFill>
                <a:latin typeface="Arial"/>
              </a:rPr>
              <a:t>Conclusion:</a:t>
            </a:r>
          </a:p>
        </p:txBody>
      </p:sp>
      <p:sp>
        <p:nvSpPr>
          <p:cNvPr id="296" name="CustomShape 3"/>
          <p:cNvSpPr/>
          <p:nvPr/>
        </p:nvSpPr>
        <p:spPr>
          <a:xfrm>
            <a:off x="559080" y="1828800"/>
            <a:ext cx="11327760" cy="3652570"/>
          </a:xfrm>
          <a:prstGeom prst="rect">
            <a:avLst/>
          </a:prstGeom>
          <a:noFill/>
          <a:ln>
            <a:noFill/>
          </a:ln>
        </p:spPr>
        <p:style>
          <a:lnRef idx="0"/>
          <a:fillRef idx="0"/>
          <a:effectRef idx="0"/>
          <a:fontRef idx="minor"/>
        </p:style>
        <p:txBody>
          <a:bodyPr lIns="90000" tIns="45000" rIns="90000" bIns="45000">
            <a:spAutoFit/>
          </a:bodyPr>
          <a:lstStyle/>
          <a:p>
            <a:r>
              <a:rPr lang="en-US" sz="1800"/>
              <a:t>The model produced by stepwise selection appears to have the best R squared, and residuals appear normal</a:t>
            </a:r>
          </a:p>
          <a:p>
            <a:r>
              <a:rPr lang="en-US" sz="1800"/>
              <a:t>This is what is used for predictions on the blind test data.</a:t>
            </a:r>
          </a:p>
          <a:p>
            <a:endParaRPr lang="en-US" sz="1800"/>
          </a:p>
          <a:p>
            <a:r>
              <a:rPr lang="en-US" sz="1800"/>
              <a:t>There is clustering in the residuals that indicates that some other predictor may help, but it is not easy to point out from the dataset or from my analysis.</a:t>
            </a:r>
          </a:p>
          <a:p>
            <a:endParaRPr lang="en-US" sz="1800"/>
          </a:p>
          <a:p>
            <a:r>
              <a:rPr lang="en-US" sz="1800"/>
              <a:t>Employee attrition can't be completely an avoidable problem for organizations. </a:t>
            </a:r>
          </a:p>
          <a:p>
            <a:endParaRPr lang="en-US" sz="1800"/>
          </a:p>
          <a:p>
            <a:r>
              <a:rPr lang="en-US" sz="1800"/>
              <a:t>We can address the issue at the right time. By first, computing the attrition rate </a:t>
            </a:r>
          </a:p>
          <a:p>
            <a:r>
              <a:rPr lang="en-US" sz="1800"/>
              <a:t>so we fully understand the issue and the causes behind the attrition. </a:t>
            </a:r>
          </a:p>
          <a:p>
            <a:endParaRPr lang="en-US" sz="1800"/>
          </a:p>
          <a:p>
            <a:r>
              <a:rPr lang="en-US" sz="1800"/>
              <a:t>We can also then come up with a well-planned, data-driven process to reach out to new job candidates </a:t>
            </a:r>
          </a:p>
          <a:p>
            <a:r>
              <a:rPr lang="en-US" sz="1800"/>
              <a:t>engage them with different strategies, and retain them for a longer time period.</a:t>
            </a: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2286000" y="3096468"/>
            <a:ext cx="7740126" cy="1078649"/>
          </a:xfrm>
          <a:prstGeom prst="rect">
            <a:avLst/>
          </a:prstGeom>
          <a:noFill/>
          <a:ln>
            <a:noFill/>
          </a:ln>
        </p:spPr>
        <p:txBody>
          <a:bodyPr lIns="90000" tIns="45000" rIns="90000" bIns="45000">
            <a:noAutofit/>
          </a:bodyPr>
          <a:lstStyle/>
          <a:p>
            <a:r>
              <a:rPr lang="en-US" sz="2000" b="1" strike="noStrike">
                <a:solidFill>
                  <a:srgbClr val="000000"/>
                </a:solidFill>
                <a:latin typeface="Arial"/>
              </a:rPr>
              <a:t>Employee attrition is a situation that occurs when there is a reduction in the number of staff members over time, owing to certain unavoidable reasons. Employees may resign from work due to retirement or other personal reasons. </a:t>
            </a:r>
          </a:p>
          <a:p>
            <a:endParaRPr lang="en-US" sz="2000" b="1" strike="noStrike">
              <a:solidFill>
                <a:srgbClr val="000000"/>
              </a:solidFill>
              <a:latin typeface="Arial"/>
            </a:endParaRPr>
          </a:p>
          <a:p>
            <a:r>
              <a:rPr lang="en-US" sz="2000" b="1" strike="noStrike">
                <a:solidFill>
                  <a:srgbClr val="000000"/>
                </a:solidFill>
                <a:latin typeface="Arial"/>
              </a:rPr>
              <a:t>Some cases of attrition become unavoidable for an organization. For example, an employee may quit his or her job when he or she attains their retirement or is shifting base to another city.</a:t>
            </a:r>
          </a:p>
        </p:txBody>
      </p:sp>
      <p:sp>
        <p:nvSpPr>
          <p:cNvPr id="257" name="TextShape 2"/>
          <p:cNvSpPr txBox="1"/>
          <p:nvPr/>
        </p:nvSpPr>
        <p:spPr>
          <a:xfrm>
            <a:off x="2286000" y="2926080"/>
            <a:ext cx="9075001" cy="602640"/>
          </a:xfrm>
          <a:prstGeom prst="rect">
            <a:avLst/>
          </a:prstGeom>
          <a:noFill/>
          <a:ln>
            <a:noFill/>
          </a:ln>
        </p:spPr>
        <p:txBody>
          <a:bodyPr lIns="90000" tIns="45000" rIns="90000" bIns="45000">
            <a:noAutofit/>
          </a:bodyPr>
          <a:lstStyle/>
          <a:p>
            <a:endParaRPr lang="en-US" sz="3600" b="0" strike="noStrike">
              <a:solidFill>
                <a:srgbClr val="C9211E"/>
              </a:solidFill>
              <a:latin typeface="Arial"/>
            </a:endParaRPr>
          </a:p>
        </p:txBody>
      </p:sp>
      <p:pic>
        <p:nvPicPr>
          <p:cNvPr id="258" name="Picture 257"/>
          <p:cNvPicPr>
            <a:picLocks noChangeAspect="1"/>
          </p:cNvPicPr>
          <p:nvPr/>
        </p:nvPicPr>
        <p:blipFill>
          <a:blip r:embed="rId1"/>
          <a:srcRect/>
          <a:stretch>
            <a:fillRect/>
          </a:stretch>
        </p:blipFill>
        <p:spPr>
          <a:xfrm>
            <a:off x="639966" y="733202"/>
            <a:ext cx="4139538" cy="236326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Introduction: </a:t>
            </a:r>
            <a:endParaRPr lang="en-US" sz="1400" b="0" strike="noStrike">
              <a:solidFill>
                <a:srgbClr val="000000"/>
              </a:solidFill>
              <a:latin typeface="Arial"/>
            </a:endParaRPr>
          </a:p>
        </p:txBody>
      </p:sp>
      <p:sp>
        <p:nvSpPr>
          <p:cNvPr id="259" name="CustomShape 2"/>
          <p:cNvSpPr/>
          <p:nvPr/>
        </p:nvSpPr>
        <p:spPr>
          <a:xfrm>
            <a:off x="559080" y="1090080"/>
            <a:ext cx="10969560" cy="6916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4000" b="1">
                <a:solidFill>
                  <a:schemeClr val="accent4"/>
                </a:solidFill>
              </a:rPr>
              <a:t>Introduction:</a:t>
            </a:r>
            <a:endParaRPr lang="en-US" sz="4000" b="1" strike="noStrike">
              <a:solidFill>
                <a:schemeClr val="accent4"/>
              </a:solidFill>
              <a:latin typeface="Arial"/>
            </a:endParaRPr>
          </a:p>
        </p:txBody>
      </p:sp>
      <p:sp>
        <p:nvSpPr>
          <p:cNvPr id="261" name="TextBox 260"/>
          <p:cNvSpPr txBox="1"/>
          <p:nvPr/>
        </p:nvSpPr>
        <p:spPr>
          <a:xfrm>
            <a:off x="699792" y="1752281"/>
            <a:ext cx="10969560" cy="4473378"/>
          </a:xfrm>
          <a:prstGeom prst="rect">
            <a:avLst/>
          </a:prstGeom>
          <a:noFill/>
        </p:spPr>
        <p:txBody>
          <a:bodyPr wrap="square" rtlCol="0">
            <a:spAutoFit/>
          </a:bodyPr>
          <a:lstStyle/>
          <a:p>
            <a:r>
              <a:rPr lang="en-US" sz="3600" b="1"/>
              <a:t>Goal is to find a way to predict both of the following:</a:t>
            </a:r>
          </a:p>
          <a:p>
            <a:pPr marL="571500" lvl="3" indent="-571500">
              <a:buFont typeface="Arial"/>
              <a:buChar char="•"/>
            </a:pPr>
            <a:r>
              <a:rPr lang="en-US" sz="3600"/>
              <a:t>Attrition of employees (Yes or No)</a:t>
            </a:r>
          </a:p>
          <a:p>
            <a:pPr marL="571500" lvl="3" indent="-571500">
              <a:buFont typeface="Arial"/>
              <a:buChar char="•"/>
            </a:pPr>
            <a:r>
              <a:rPr lang="en-US" sz="3600"/>
              <a:t>Monthly Income</a:t>
            </a:r>
          </a:p>
          <a:p>
            <a:r>
              <a:rPr lang="en-US" sz="3600" b="1"/>
              <a:t>Using data on 870 Employees</a:t>
            </a:r>
          </a:p>
          <a:p>
            <a:pPr marL="571500" lvl="1" indent="-571500">
              <a:buFont typeface="Arial"/>
              <a:buChar char="•"/>
            </a:pPr>
            <a:r>
              <a:rPr lang="en-US" sz="3600"/>
              <a:t>19 numeric variables</a:t>
            </a:r>
          </a:p>
          <a:p>
            <a:pPr marL="571500" lvl="1" indent="-571500">
              <a:buFont typeface="Arial"/>
              <a:buChar char="•"/>
            </a:pPr>
            <a:r>
              <a:rPr lang="en-US" sz="3600"/>
              <a:t>7 categorical variables</a:t>
            </a:r>
          </a:p>
          <a:p>
            <a:pPr marL="571500" lvl="1" indent="-571500">
              <a:buFont typeface="Arial"/>
              <a:buChar char="•"/>
            </a:pPr>
            <a:r>
              <a:rPr lang="en-US" sz="3600"/>
              <a:t>6 unusable variables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Unusable Variables</a:t>
            </a:r>
            <a:endParaRPr lang="en-US" sz="1400" b="0" strike="noStrike">
              <a:solidFill>
                <a:srgbClr val="000000"/>
              </a:solidFill>
              <a:latin typeface="Arial"/>
            </a:endParaRPr>
          </a:p>
        </p:txBody>
      </p:sp>
      <p:sp>
        <p:nvSpPr>
          <p:cNvPr id="262" name="CustomShape 2"/>
          <p:cNvSpPr/>
          <p:nvPr/>
        </p:nvSpPr>
        <p:spPr>
          <a:xfrm>
            <a:off x="465120" y="668520"/>
            <a:ext cx="8157600" cy="23700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p:txBody>
      </p:sp>
      <p:sp>
        <p:nvSpPr>
          <p:cNvPr id="263" name="CustomShape 3"/>
          <p:cNvSpPr/>
          <p:nvPr/>
        </p:nvSpPr>
        <p:spPr>
          <a:xfrm>
            <a:off x="668160" y="5004360"/>
            <a:ext cx="6092640" cy="9984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p:txBody>
      </p:sp>
      <p:sp>
        <p:nvSpPr>
          <p:cNvPr id="264" name="TextBox 263"/>
          <p:cNvSpPr txBox="1"/>
          <p:nvPr/>
        </p:nvSpPr>
        <p:spPr>
          <a:xfrm>
            <a:off x="559080" y="949421"/>
            <a:ext cx="8532177" cy="693060"/>
          </a:xfrm>
          <a:prstGeom prst="rect">
            <a:avLst/>
          </a:prstGeom>
          <a:noFill/>
        </p:spPr>
        <p:txBody>
          <a:bodyPr wrap="square" rtlCol="0">
            <a:spAutoFit/>
          </a:bodyPr>
          <a:lstStyle/>
          <a:p>
            <a:r>
              <a:rPr lang="en-US" sz="4000" b="1">
                <a:solidFill>
                  <a:schemeClr val="accent4"/>
                </a:solidFill>
              </a:rPr>
              <a:t>Unusable Variables</a:t>
            </a:r>
            <a:endParaRPr lang="en-US"/>
          </a:p>
        </p:txBody>
      </p:sp>
      <p:sp>
        <p:nvSpPr>
          <p:cNvPr id="265" name="TextBox 264"/>
          <p:cNvSpPr txBox="1"/>
          <p:nvPr/>
        </p:nvSpPr>
        <p:spPr>
          <a:xfrm>
            <a:off x="799004" y="1747651"/>
            <a:ext cx="8532177" cy="4473378"/>
          </a:xfrm>
          <a:prstGeom prst="rect">
            <a:avLst/>
          </a:prstGeom>
          <a:noFill/>
        </p:spPr>
        <p:txBody>
          <a:bodyPr wrap="square" rtlCol="0">
            <a:spAutoFit/>
          </a:bodyPr>
          <a:lstStyle/>
          <a:p>
            <a:r>
              <a:rPr lang="en-US" sz="3600" b="1">
                <a:solidFill>
                  <a:schemeClr val="accent1"/>
                </a:solidFill>
              </a:rPr>
              <a:t>Constant values:</a:t>
            </a:r>
          </a:p>
          <a:p>
            <a:pPr marL="571500" lvl="1" indent="-571500">
              <a:buFont typeface="Arial"/>
              <a:buChar char="•"/>
            </a:pPr>
            <a:r>
              <a:rPr lang="en-US" sz="3600" err="1"/>
              <a:t>EmployeeCount</a:t>
            </a:r>
            <a:endParaRPr lang="en-US" sz="3600"/>
          </a:p>
          <a:p>
            <a:pPr marL="571500" lvl="1" indent="-571500">
              <a:buFont typeface="Arial"/>
              <a:buChar char="•"/>
            </a:pPr>
            <a:r>
              <a:rPr lang="en-US" sz="3600" err="1"/>
              <a:t>StandardHours</a:t>
            </a:r>
            <a:endParaRPr lang="en-US" sz="3600"/>
          </a:p>
          <a:p>
            <a:pPr marL="571500" lvl="1" indent="-571500">
              <a:buFont typeface="Arial"/>
              <a:buChar char="•"/>
            </a:pPr>
            <a:r>
              <a:rPr lang="en-US" sz="3600"/>
              <a:t>Over18</a:t>
            </a:r>
          </a:p>
          <a:p>
            <a:r>
              <a:rPr lang="en-US" sz="3600" b="1">
                <a:solidFill>
                  <a:schemeClr val="accent1"/>
                </a:solidFill>
              </a:rPr>
              <a:t>No Correlation with </a:t>
            </a:r>
            <a:r>
              <a:rPr lang="en-US" sz="3600" b="1" err="1">
                <a:solidFill>
                  <a:schemeClr val="accent1"/>
                </a:solidFill>
              </a:rPr>
              <a:t>MonthlyIncome</a:t>
            </a:r>
          </a:p>
          <a:p>
            <a:pPr marL="571500" lvl="1" indent="-571500">
              <a:buFont typeface="Arial"/>
              <a:buChar char="•"/>
            </a:pPr>
            <a:r>
              <a:rPr lang="en-US" sz="3600" err="1"/>
              <a:t>HourlyRate</a:t>
            </a:r>
          </a:p>
          <a:p>
            <a:pPr marL="571500" lvl="1" indent="-571500">
              <a:buFont typeface="Arial"/>
              <a:buChar char="•"/>
            </a:pPr>
            <a:r>
              <a:rPr lang="en-US" sz="3600" err="1"/>
              <a:t>DailyRate</a:t>
            </a:r>
          </a:p>
          <a:p>
            <a:pPr marL="571500" lvl="1" indent="-571500">
              <a:buFont typeface="Arial"/>
              <a:buChar char="•"/>
            </a:pPr>
            <a:r>
              <a:rPr lang="en-US" sz="3600" err="1"/>
              <a:t>MonthlyRate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600" b="0">
                <a:solidFill>
                  <a:schemeClr val="tx1"/>
                </a:solidFill>
              </a:rPr>
              <a:t>Unusable Variables</a:t>
            </a:r>
            <a:r>
              <a:rPr lang="en-US" sz="1600" b="0" strike="noStrike" spc="26">
                <a:solidFill>
                  <a:schemeClr val="tx1"/>
                </a:solidFill>
                <a:latin typeface="Arial"/>
              </a:rPr>
              <a:t>:</a:t>
            </a:r>
            <a:endParaRPr lang="en-US" sz="1600" b="0" strike="noStrike">
              <a:solidFill>
                <a:schemeClr val="tx1"/>
              </a:solidFill>
              <a:latin typeface="Arial"/>
            </a:endParaRPr>
          </a:p>
        </p:txBody>
      </p:sp>
      <p:sp>
        <p:nvSpPr>
          <p:cNvPr id="265" name="CustomShape 2"/>
          <p:cNvSpPr/>
          <p:nvPr/>
        </p:nvSpPr>
        <p:spPr>
          <a:xfrm>
            <a:off x="668160" y="1172160"/>
            <a:ext cx="1086048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66" name="TextBox 265"/>
          <p:cNvSpPr txBox="1"/>
          <p:nvPr/>
        </p:nvSpPr>
        <p:spPr>
          <a:xfrm>
            <a:off x="559080" y="825630"/>
            <a:ext cx="8532177" cy="693060"/>
          </a:xfrm>
          <a:prstGeom prst="rect">
            <a:avLst/>
          </a:prstGeom>
          <a:noFill/>
        </p:spPr>
        <p:txBody>
          <a:bodyPr wrap="square" rtlCol="0">
            <a:spAutoFit/>
          </a:bodyPr>
          <a:lstStyle/>
          <a:p>
            <a:r>
              <a:rPr lang="en-US" sz="4000" b="1">
                <a:solidFill>
                  <a:schemeClr val="accent4"/>
                </a:solidFill>
              </a:rPr>
              <a:t>Unusable Variables</a:t>
            </a:r>
            <a:endParaRPr lang="en-US"/>
          </a:p>
        </p:txBody>
      </p:sp>
      <p:sp>
        <p:nvSpPr>
          <p:cNvPr id="267" name="TextBox 266"/>
          <p:cNvSpPr txBox="1"/>
          <p:nvPr/>
        </p:nvSpPr>
        <p:spPr>
          <a:xfrm>
            <a:off x="960224" y="1518690"/>
            <a:ext cx="3314274" cy="3171409"/>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Categorical</a:t>
            </a:r>
            <a:r>
              <a:rPr lang="en-US" sz="1800" b="1">
                <a:solidFill>
                  <a:schemeClr val="accent1"/>
                </a:solidFill>
                <a:ea typeface="+mn-lt"/>
                <a:cs typeface="+mn-lt"/>
              </a:rPr>
              <a:t> Data</a:t>
            </a:r>
            <a:endParaRPr lang="en-US" sz="1800" b="1">
              <a:solidFill>
                <a:schemeClr val="accent1"/>
              </a:solidFill>
            </a:endParaRPr>
          </a:p>
          <a:p>
            <a:pPr marL="742950" lvl="1" indent="-285750">
              <a:spcBef>
                <a:spcPts val="1000"/>
              </a:spcBef>
              <a:buFont typeface="Wingdings" charset="0"/>
              <a:buChar char="Ø"/>
            </a:pPr>
            <a:r>
              <a:rPr lang="en-US" sz="1800">
                <a:ea typeface="+mn-lt"/>
                <a:cs typeface="+mn-lt"/>
              </a:rPr>
              <a:t>Department</a:t>
            </a:r>
          </a:p>
          <a:p>
            <a:pPr marL="742950" lvl="1" indent="-285750">
              <a:spcBef>
                <a:spcPts val="1000"/>
              </a:spcBef>
              <a:buFont typeface="Wingdings" charset="0"/>
              <a:buChar char="Ø"/>
            </a:pPr>
            <a:r>
              <a:rPr lang="en-US" sz="1800" err="1">
                <a:ea typeface="+mn-lt"/>
                <a:cs typeface="+mn-lt"/>
              </a:rPr>
              <a:t>EducationField</a:t>
            </a:r>
            <a:endParaRPr lang="en-US" sz="1800">
              <a:ea typeface="+mn-lt"/>
              <a:cs typeface="+mn-lt"/>
            </a:endParaRPr>
          </a:p>
          <a:p>
            <a:pPr marL="742950" lvl="1" indent="-285750">
              <a:spcBef>
                <a:spcPts val="1000"/>
              </a:spcBef>
              <a:buFont typeface="Wingdings" charset="0"/>
              <a:buChar char="Ø"/>
            </a:pPr>
            <a:r>
              <a:rPr lang="en-US" sz="1800">
                <a:ea typeface="+mn-lt"/>
                <a:cs typeface="+mn-lt"/>
              </a:rPr>
              <a:t>Gender</a:t>
            </a:r>
          </a:p>
          <a:p>
            <a:pPr marL="742950" lvl="1" indent="-285750">
              <a:spcBef>
                <a:spcPts val="1000"/>
              </a:spcBef>
              <a:buFont typeface="Wingdings" charset="0"/>
              <a:buChar char="Ø"/>
            </a:pPr>
            <a:r>
              <a:rPr lang="en-US" sz="1800">
                <a:ea typeface="+mn-lt"/>
                <a:cs typeface="+mn-lt"/>
              </a:rPr>
              <a:t>Job Role</a:t>
            </a:r>
          </a:p>
          <a:p>
            <a:pPr marL="742950" lvl="1" indent="-285750">
              <a:spcBef>
                <a:spcPts val="1000"/>
              </a:spcBef>
              <a:buFont typeface="Wingdings" charset="0"/>
              <a:buChar char="Ø"/>
            </a:pPr>
            <a:r>
              <a:rPr lang="en-US" sz="1800">
                <a:ea typeface="+mn-lt"/>
                <a:cs typeface="+mn-lt"/>
              </a:rPr>
              <a:t>Marital Status</a:t>
            </a:r>
          </a:p>
          <a:p>
            <a:pPr marL="742950" lvl="1" indent="-285750">
              <a:spcBef>
                <a:spcPts val="1000"/>
              </a:spcBef>
              <a:buFont typeface="Wingdings" charset="0"/>
              <a:buChar char="Ø"/>
            </a:pPr>
            <a:r>
              <a:rPr lang="en-US" sz="1800">
                <a:ea typeface="+mn-lt"/>
                <a:cs typeface="+mn-lt"/>
              </a:rPr>
              <a:t>Business Travel</a:t>
            </a:r>
          </a:p>
          <a:p>
            <a:pPr marL="742950" lvl="1" indent="-285750">
              <a:spcBef>
                <a:spcPts val="1000"/>
              </a:spcBef>
              <a:buFont typeface="Wingdings" charset="0"/>
              <a:buChar char="Ø"/>
            </a:pPr>
            <a:r>
              <a:rPr lang="en-US" sz="1800"/>
              <a:t>Overtime</a:t>
            </a:r>
          </a:p>
        </p:txBody>
      </p:sp>
      <p:sp>
        <p:nvSpPr>
          <p:cNvPr id="268" name="TextBox 267"/>
          <p:cNvSpPr txBox="1"/>
          <p:nvPr/>
        </p:nvSpPr>
        <p:spPr>
          <a:xfrm>
            <a:off x="4274498" y="1518690"/>
            <a:ext cx="4010385" cy="437537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a:ea typeface="+mn-lt"/>
                <a:cs typeface="+mn-lt"/>
              </a:rPr>
              <a:t>Age</a:t>
            </a:r>
          </a:p>
          <a:p>
            <a:pPr marL="742950" lvl="1" indent="-285750">
              <a:spcBef>
                <a:spcPts val="1000"/>
              </a:spcBef>
              <a:buFont typeface="Wingdings" charset="0"/>
              <a:buChar char="Ø"/>
            </a:pPr>
            <a:r>
              <a:rPr lang="en-US" sz="1800"/>
              <a:t>Distance From Home</a:t>
            </a:r>
          </a:p>
          <a:p>
            <a:pPr marL="742950" lvl="1" indent="-285750">
              <a:spcBef>
                <a:spcPts val="1000"/>
              </a:spcBef>
              <a:buFont typeface="Wingdings" charset="0"/>
              <a:buChar char="Ø"/>
            </a:pPr>
            <a:r>
              <a:rPr lang="en-US" sz="1800" err="1"/>
              <a:t>EnvironmentSatisfaction</a:t>
            </a:r>
            <a:endParaRPr lang="en-US" sz="1800"/>
          </a:p>
          <a:p>
            <a:pPr marL="742950" lvl="1" indent="-285750">
              <a:spcBef>
                <a:spcPts val="1000"/>
              </a:spcBef>
              <a:buFont typeface="Wingdings" charset="0"/>
              <a:buChar char="Ø"/>
            </a:pPr>
            <a:r>
              <a:rPr lang="en-US" sz="1800" err="1"/>
              <a:t>JobInvolvement</a:t>
            </a:r>
            <a:endParaRPr lang="en-US" sz="1800"/>
          </a:p>
          <a:p>
            <a:pPr marL="742950" lvl="1" indent="-285750">
              <a:spcBef>
                <a:spcPts val="1000"/>
              </a:spcBef>
              <a:buFont typeface="Wingdings" charset="0"/>
              <a:buChar char="Ø"/>
            </a:pPr>
            <a:r>
              <a:rPr lang="en-US" sz="1800" err="1"/>
              <a:t>JobLevel</a:t>
            </a:r>
            <a:endParaRPr lang="en-US" sz="1800"/>
          </a:p>
          <a:p>
            <a:pPr marL="742950" lvl="1" indent="-285750">
              <a:spcBef>
                <a:spcPts val="1000"/>
              </a:spcBef>
              <a:buFont typeface="Wingdings" charset="0"/>
              <a:buChar char="Ø"/>
            </a:pPr>
            <a:r>
              <a:rPr lang="en-US" sz="1800" err="1"/>
              <a:t>JobSatisfacton</a:t>
            </a:r>
            <a:endParaRPr lang="en-US" sz="1800"/>
          </a:p>
          <a:p>
            <a:pPr marL="742950" lvl="1" indent="-285750">
              <a:spcBef>
                <a:spcPts val="1000"/>
              </a:spcBef>
              <a:buFont typeface="Wingdings" charset="0"/>
              <a:buChar char="Ø"/>
            </a:pPr>
            <a:r>
              <a:rPr lang="en-US" sz="1800" err="1"/>
              <a:t>NumCompaniesWorked</a:t>
            </a:r>
            <a:endParaRPr lang="en-US" sz="1800"/>
          </a:p>
          <a:p>
            <a:pPr marL="742950" lvl="1" indent="-285750">
              <a:spcBef>
                <a:spcPts val="1000"/>
              </a:spcBef>
              <a:buFont typeface="Wingdings" charset="0"/>
              <a:buChar char="Ø"/>
            </a:pPr>
            <a:r>
              <a:rPr lang="en-US" sz="1800" err="1"/>
              <a:t>PercentSalaryHike</a:t>
            </a:r>
            <a:endParaRPr lang="en-US" sz="1800"/>
          </a:p>
          <a:p>
            <a:pPr marL="742950" lvl="1" indent="-285750">
              <a:spcBef>
                <a:spcPts val="1000"/>
              </a:spcBef>
              <a:buFont typeface="Wingdings" charset="0"/>
              <a:buChar char="Ø"/>
            </a:pPr>
            <a:r>
              <a:rPr lang="en-US" sz="1800" err="1"/>
              <a:t>PerformanceRating</a:t>
            </a:r>
          </a:p>
          <a:p>
            <a:pPr marL="742950" lvl="1" indent="-285750">
              <a:spcBef>
                <a:spcPts val="1000"/>
              </a:spcBef>
              <a:buFont typeface="Wingdings" charset="0"/>
              <a:buChar char="Ø"/>
            </a:pPr>
            <a:r>
              <a:rPr lang="en-US" sz="1800" err="1"/>
              <a:t>StandardHours</a:t>
            </a:r>
          </a:p>
        </p:txBody>
      </p:sp>
      <p:sp>
        <p:nvSpPr>
          <p:cNvPr id="269" name="TextBox 268"/>
          <p:cNvSpPr txBox="1"/>
          <p:nvPr/>
        </p:nvSpPr>
        <p:spPr>
          <a:xfrm>
            <a:off x="8208705" y="1518690"/>
            <a:ext cx="3805564" cy="397405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err="1">
                <a:ea typeface="+mn-lt"/>
                <a:cs typeface="+mn-lt"/>
              </a:rPr>
              <a:t>RelationshipSatisfaction</a:t>
            </a:r>
          </a:p>
          <a:p>
            <a:pPr marL="742950" lvl="1" indent="-285750">
              <a:spcBef>
                <a:spcPts val="1000"/>
              </a:spcBef>
              <a:buFont typeface="Wingdings" charset="0"/>
              <a:buChar char="Ø"/>
            </a:pPr>
            <a:r>
              <a:rPr lang="en-US" sz="1800" err="1"/>
              <a:t>StockOptionLevel</a:t>
            </a:r>
          </a:p>
          <a:p>
            <a:pPr marL="742950" lvl="1" indent="-285750">
              <a:spcBef>
                <a:spcPts val="1000"/>
              </a:spcBef>
              <a:buFont typeface="Wingdings" charset="0"/>
              <a:buChar char="Ø"/>
            </a:pPr>
            <a:r>
              <a:rPr lang="en-US" sz="1800" err="1"/>
              <a:t>TotalWorkingYears</a:t>
            </a:r>
          </a:p>
          <a:p>
            <a:pPr marL="742950" lvl="1" indent="-285750">
              <a:spcBef>
                <a:spcPts val="1000"/>
              </a:spcBef>
              <a:buFont typeface="Wingdings" charset="0"/>
              <a:buChar char="Ø"/>
            </a:pPr>
            <a:r>
              <a:rPr lang="en-US" sz="1800" err="1"/>
              <a:t>TrainingTimesLastYear</a:t>
            </a:r>
          </a:p>
          <a:p>
            <a:pPr marL="742950" lvl="1" indent="-285750">
              <a:spcBef>
                <a:spcPts val="1000"/>
              </a:spcBef>
              <a:buFont typeface="Wingdings" charset="0"/>
              <a:buChar char="Ø"/>
            </a:pPr>
            <a:r>
              <a:rPr lang="en-US" sz="1800" err="1"/>
              <a:t>WorkLifeBalance</a:t>
            </a:r>
          </a:p>
          <a:p>
            <a:pPr marL="742950" lvl="1" indent="-285750">
              <a:spcBef>
                <a:spcPts val="1000"/>
              </a:spcBef>
              <a:buFont typeface="Wingdings" charset="0"/>
              <a:buChar char="Ø"/>
            </a:pPr>
            <a:r>
              <a:rPr lang="en-US" sz="1800" err="1"/>
              <a:t>YearsAtCompany</a:t>
            </a:r>
          </a:p>
          <a:p>
            <a:pPr marL="742950" lvl="1" indent="-285750">
              <a:spcBef>
                <a:spcPts val="1000"/>
              </a:spcBef>
              <a:buFont typeface="Wingdings" charset="0"/>
              <a:buChar char="Ø"/>
            </a:pPr>
            <a:r>
              <a:rPr lang="en-US" sz="1800" err="1"/>
              <a:t>YearsInCurrentRole</a:t>
            </a:r>
          </a:p>
          <a:p>
            <a:pPr marL="742950" lvl="1" indent="-285750">
              <a:spcBef>
                <a:spcPts val="1000"/>
              </a:spcBef>
              <a:buFont typeface="Wingdings" charset="0"/>
              <a:buChar char="Ø"/>
            </a:pPr>
            <a:r>
              <a:rPr lang="en-US" sz="1800" err="1"/>
              <a:t>YearsSinceLastPromotion</a:t>
            </a:r>
          </a:p>
          <a:p>
            <a:pPr marL="742950" lvl="1" indent="-285750">
              <a:spcBef>
                <a:spcPts val="1000"/>
              </a:spcBef>
              <a:buFont typeface="Wingdings" charset="0"/>
              <a:buChar char="Ø"/>
            </a:pPr>
            <a:r>
              <a:rPr lang="en-US" sz="1800" err="1"/>
              <a:t>YearsWithCurrManager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Data Transformation:</a:t>
            </a:r>
            <a:endParaRPr lang="en-US" sz="1400" b="0" strike="noStrike">
              <a:solidFill>
                <a:srgbClr val="000000"/>
              </a:solidFill>
              <a:latin typeface="Arial"/>
            </a:endParaRPr>
          </a:p>
        </p:txBody>
      </p:sp>
      <p:sp>
        <p:nvSpPr>
          <p:cNvPr id="267" name="CustomShape 2"/>
          <p:cNvSpPr/>
          <p:nvPr/>
        </p:nvSpPr>
        <p:spPr>
          <a:xfrm>
            <a:off x="714960" y="1055160"/>
            <a:ext cx="8569080" cy="6655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2000" b="0" strike="noStrike">
              <a:latin typeface="Arial"/>
            </a:endParaRPr>
          </a:p>
          <a:p>
            <a:pPr>
              <a:lnSpc>
                <a:spcPct val="100000"/>
              </a:lnSpc>
            </a:pPr>
            <a:r>
              <a:rPr lang="en-US" sz="1800" b="0" strike="noStrike">
                <a:solidFill>
                  <a:srgbClr val="000000"/>
                </a:solidFill>
                <a:latin typeface="Arial"/>
              </a:rPr>
              <a:t> </a:t>
            </a:r>
            <a:endParaRPr lang="en-US" sz="1800" b="0" strike="noStrike">
              <a:latin typeface="Arial"/>
            </a:endParaRPr>
          </a:p>
        </p:txBody>
      </p:sp>
      <p:sp>
        <p:nvSpPr>
          <p:cNvPr id="270" name="CustomShape 3"/>
          <p:cNvSpPr/>
          <p:nvPr/>
        </p:nvSpPr>
        <p:spPr>
          <a:xfrm>
            <a:off x="559080" y="2882520"/>
            <a:ext cx="303948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1" name="CustomShape 4"/>
          <p:cNvSpPr/>
          <p:nvPr/>
        </p:nvSpPr>
        <p:spPr>
          <a:xfrm>
            <a:off x="6770520" y="2796120"/>
            <a:ext cx="866135" cy="360729"/>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endParaRPr lang="en-US" sz="1800" b="0" strike="noStrike">
              <a:latin typeface="Arial"/>
            </a:endParaRPr>
          </a:p>
        </p:txBody>
      </p:sp>
      <p:sp>
        <p:nvSpPr>
          <p:cNvPr id="272" name="TextBox 271"/>
          <p:cNvSpPr txBox="1"/>
          <p:nvPr/>
        </p:nvSpPr>
        <p:spPr>
          <a:xfrm>
            <a:off x="559080" y="783234"/>
            <a:ext cx="8532177" cy="632898"/>
          </a:xfrm>
          <a:prstGeom prst="rect">
            <a:avLst/>
          </a:prstGeom>
          <a:noFill/>
        </p:spPr>
        <p:txBody>
          <a:bodyPr wrap="square" rtlCol="0">
            <a:spAutoFit/>
          </a:bodyPr>
          <a:lstStyle/>
          <a:p>
            <a:r>
              <a:rPr lang="en-US" sz="3600" b="1">
                <a:solidFill>
                  <a:schemeClr val="accent4"/>
                </a:solidFill>
              </a:rPr>
              <a:t>Data Transformation</a:t>
            </a:r>
          </a:p>
        </p:txBody>
      </p:sp>
      <p:sp>
        <p:nvSpPr>
          <p:cNvPr id="273" name="TextBox 272"/>
          <p:cNvSpPr txBox="1"/>
          <p:nvPr/>
        </p:nvSpPr>
        <p:spPr>
          <a:xfrm>
            <a:off x="647578" y="1493286"/>
            <a:ext cx="8532177" cy="454806"/>
          </a:xfrm>
          <a:prstGeom prst="rect">
            <a:avLst/>
          </a:prstGeom>
          <a:noFill/>
        </p:spPr>
        <p:txBody>
          <a:bodyPr wrap="square" rtlCol="0">
            <a:spAutoFit/>
          </a:bodyPr>
          <a:lstStyle/>
          <a:p>
            <a:r>
              <a:rPr lang="en-US"/>
              <a:t>We want numeric predictors to have distributions that are close to normal.</a:t>
            </a:r>
          </a:p>
          <a:p>
            <a:r>
              <a:rPr lang="en-US"/>
              <a:t>Look at histograms and consider whether log() or sqrt() transforms help.</a:t>
            </a:r>
          </a:p>
        </p:txBody>
      </p:sp>
      <p:pic>
        <p:nvPicPr>
          <p:cNvPr id="274" name="Picture 12" descr="A close up of text on a white background  Description generated with very high confidence"/>
          <p:cNvPicPr>
            <a:picLocks noChangeAspect="1"/>
          </p:cNvPicPr>
          <p:nvPr/>
        </p:nvPicPr>
        <p:blipFill>
          <a:blip r:embed="rId1"/>
          <a:srcRect/>
          <a:stretch>
            <a:fillRect/>
          </a:stretch>
        </p:blipFill>
        <p:spPr>
          <a:xfrm>
            <a:off x="220387" y="2216452"/>
            <a:ext cx="3716866" cy="2657929"/>
          </a:xfrm>
          <a:prstGeom prst="rect">
            <a:avLst/>
          </a:prstGeom>
          <a:ln w="12700">
            <a:solidFill>
              <a:schemeClr val="accent1"/>
            </a:solidFill>
            <a:prstDash val="sysDash"/>
          </a:ln>
        </p:spPr>
      </p:pic>
      <p:pic>
        <p:nvPicPr>
          <p:cNvPr id="275" name="Picture 8" descr="A screenshot of a cell phone  Description generated with very high confidence"/>
          <p:cNvPicPr>
            <a:picLocks noChangeAspect="1"/>
          </p:cNvPicPr>
          <p:nvPr/>
        </p:nvPicPr>
        <p:blipFill>
          <a:blip r:embed="rId2"/>
          <a:srcRect/>
          <a:stretch>
            <a:fillRect/>
          </a:stretch>
        </p:blipFill>
        <p:spPr>
          <a:xfrm>
            <a:off x="4188354" y="2216452"/>
            <a:ext cx="3812117" cy="2721429"/>
          </a:xfrm>
          <a:prstGeom prst="rect">
            <a:avLst/>
          </a:prstGeom>
          <a:ln w="12700">
            <a:solidFill>
              <a:schemeClr val="accent1"/>
            </a:solidFill>
            <a:prstDash val="sysDash"/>
          </a:ln>
        </p:spPr>
      </p:pic>
      <p:pic>
        <p:nvPicPr>
          <p:cNvPr id="276" name="Picture 6" descr="A close up of a map  Description generated with very high confidence"/>
          <p:cNvPicPr>
            <a:picLocks noChangeAspect="1"/>
          </p:cNvPicPr>
          <p:nvPr/>
        </p:nvPicPr>
        <p:blipFill>
          <a:blip r:embed="rId3"/>
          <a:srcRect/>
          <a:stretch>
            <a:fillRect/>
          </a:stretch>
        </p:blipFill>
        <p:spPr>
          <a:xfrm>
            <a:off x="8163983" y="2227035"/>
            <a:ext cx="3780367" cy="2710846"/>
          </a:xfrm>
          <a:prstGeom prst="rect">
            <a:avLst/>
          </a:prstGeom>
          <a:ln w="12700">
            <a:solidFill>
              <a:schemeClr val="accent1"/>
            </a:solidFill>
            <a:prstDash val="sysDot"/>
          </a:ln>
        </p:spPr>
      </p:pic>
      <p:sp>
        <p:nvSpPr>
          <p:cNvPr id="277" name="TextBox 276"/>
          <p:cNvSpPr txBox="1"/>
          <p:nvPr/>
        </p:nvSpPr>
        <p:spPr>
          <a:xfrm>
            <a:off x="1666448" y="5962395"/>
            <a:ext cx="8532177" cy="454806"/>
          </a:xfrm>
          <a:prstGeom prst="rect">
            <a:avLst/>
          </a:prstGeom>
          <a:noFill/>
        </p:spPr>
        <p:txBody>
          <a:bodyPr wrap="square" rtlCol="0">
            <a:spAutoFit/>
          </a:bodyPr>
          <a:lstStyle/>
          <a:p>
            <a:endParaRPr lang="en-US"/>
          </a:p>
          <a:p>
            <a:r>
              <a:rPr lang="en-US"/>
              <a:t>.</a:t>
            </a:r>
          </a:p>
        </p:txBody>
      </p:sp>
      <p:sp>
        <p:nvSpPr>
          <p:cNvPr id="278" name="TextBox 277"/>
          <p:cNvSpPr txBox="1"/>
          <p:nvPr/>
        </p:nvSpPr>
        <p:spPr>
          <a:xfrm>
            <a:off x="333348" y="5011826"/>
            <a:ext cx="11611002" cy="454806"/>
          </a:xfrm>
          <a:prstGeom prst="rect">
            <a:avLst/>
          </a:prstGeom>
          <a:noFill/>
        </p:spPr>
        <p:txBody>
          <a:bodyPr wrap="square" rtlCol="0">
            <a:spAutoFit/>
          </a:bodyPr>
          <a:lstStyle/>
          <a:p>
            <a:r>
              <a:rPr lang="en-US" b="1"/>
              <a:t>No transform required				           Log helps				             Square root helps	</a:t>
            </a:r>
            <a:r>
              <a:rPr lang="en-US"/>
              <a:t>			</a:t>
            </a:r>
          </a:p>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Data Summary:</a:t>
            </a:r>
            <a:endParaRPr lang="en-US" sz="1400" b="0" strike="noStrike">
              <a:solidFill>
                <a:srgbClr val="000000"/>
              </a:solidFill>
              <a:latin typeface="Arial"/>
            </a:endParaRPr>
          </a:p>
        </p:txBody>
      </p:sp>
      <p:sp>
        <p:nvSpPr>
          <p:cNvPr id="265" name="CustomShape 2"/>
          <p:cNvSpPr/>
          <p:nvPr/>
        </p:nvSpPr>
        <p:spPr>
          <a:xfrm>
            <a:off x="668160" y="1172160"/>
            <a:ext cx="1086048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66" name="TextBox 265"/>
          <p:cNvSpPr txBox="1"/>
          <p:nvPr/>
        </p:nvSpPr>
        <p:spPr>
          <a:xfrm>
            <a:off x="559080" y="825630"/>
            <a:ext cx="8532177" cy="632898"/>
          </a:xfrm>
          <a:prstGeom prst="rect">
            <a:avLst/>
          </a:prstGeom>
          <a:noFill/>
        </p:spPr>
        <p:txBody>
          <a:bodyPr wrap="square" rtlCol="0">
            <a:spAutoFit/>
          </a:bodyPr>
          <a:lstStyle/>
          <a:p>
            <a:r>
              <a:rPr lang="en-US" sz="3600" b="1">
                <a:solidFill>
                  <a:schemeClr val="accent4"/>
                </a:solidFill>
              </a:rPr>
              <a:t>Data Transformation</a:t>
            </a:r>
            <a:endParaRPr lang="en-US" b="1"/>
          </a:p>
        </p:txBody>
      </p:sp>
      <p:sp>
        <p:nvSpPr>
          <p:cNvPr id="267" name="TextBox 266"/>
          <p:cNvSpPr txBox="1"/>
          <p:nvPr/>
        </p:nvSpPr>
        <p:spPr>
          <a:xfrm>
            <a:off x="960224" y="1518690"/>
            <a:ext cx="3314274" cy="3171409"/>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Categorical</a:t>
            </a:r>
            <a:r>
              <a:rPr lang="en-US" sz="1800" b="1">
                <a:solidFill>
                  <a:schemeClr val="accent1"/>
                </a:solidFill>
                <a:ea typeface="+mn-lt"/>
                <a:cs typeface="+mn-lt"/>
              </a:rPr>
              <a:t> Data</a:t>
            </a:r>
            <a:endParaRPr lang="en-US" sz="1800" b="1">
              <a:solidFill>
                <a:schemeClr val="accent1"/>
              </a:solidFill>
            </a:endParaRPr>
          </a:p>
          <a:p>
            <a:pPr marL="742950" lvl="1" indent="-285750">
              <a:spcBef>
                <a:spcPts val="1000"/>
              </a:spcBef>
              <a:buFont typeface="Wingdings" charset="0"/>
              <a:buChar char="Ø"/>
            </a:pPr>
            <a:r>
              <a:rPr lang="en-US" sz="1800">
                <a:ea typeface="+mn-lt"/>
                <a:cs typeface="+mn-lt"/>
              </a:rPr>
              <a:t>Department</a:t>
            </a:r>
          </a:p>
          <a:p>
            <a:pPr marL="742950" lvl="1" indent="-285750">
              <a:spcBef>
                <a:spcPts val="1000"/>
              </a:spcBef>
              <a:buFont typeface="Wingdings" charset="0"/>
              <a:buChar char="Ø"/>
            </a:pPr>
            <a:r>
              <a:rPr lang="en-US" sz="1800" err="1">
                <a:ea typeface="+mn-lt"/>
                <a:cs typeface="+mn-lt"/>
              </a:rPr>
              <a:t>EducationField</a:t>
            </a:r>
            <a:endParaRPr lang="en-US" sz="1800">
              <a:ea typeface="+mn-lt"/>
              <a:cs typeface="+mn-lt"/>
            </a:endParaRPr>
          </a:p>
          <a:p>
            <a:pPr marL="742950" lvl="1" indent="-285750">
              <a:spcBef>
                <a:spcPts val="1000"/>
              </a:spcBef>
              <a:buFont typeface="Wingdings" charset="0"/>
              <a:buChar char="Ø"/>
            </a:pPr>
            <a:r>
              <a:rPr lang="en-US" sz="1800">
                <a:ea typeface="+mn-lt"/>
                <a:cs typeface="+mn-lt"/>
              </a:rPr>
              <a:t>Gender</a:t>
            </a:r>
          </a:p>
          <a:p>
            <a:pPr marL="742950" lvl="1" indent="-285750">
              <a:spcBef>
                <a:spcPts val="1000"/>
              </a:spcBef>
              <a:buFont typeface="Wingdings" charset="0"/>
              <a:buChar char="Ø"/>
            </a:pPr>
            <a:r>
              <a:rPr lang="en-US" sz="1800">
                <a:ea typeface="+mn-lt"/>
                <a:cs typeface="+mn-lt"/>
              </a:rPr>
              <a:t>Job Role</a:t>
            </a:r>
          </a:p>
          <a:p>
            <a:pPr marL="742950" lvl="1" indent="-285750">
              <a:spcBef>
                <a:spcPts val="1000"/>
              </a:spcBef>
              <a:buFont typeface="Wingdings" charset="0"/>
              <a:buChar char="Ø"/>
            </a:pPr>
            <a:r>
              <a:rPr lang="en-US" sz="1800">
                <a:solidFill>
                  <a:schemeClr val="accent1">
                    <a:lumMod val="60000"/>
                    <a:lumOff val="40000"/>
                  </a:schemeClr>
                </a:solidFill>
                <a:ea typeface="+mn-lt"/>
                <a:cs typeface="+mn-lt"/>
              </a:rPr>
              <a:t>Business Travel</a:t>
            </a:r>
          </a:p>
          <a:p>
            <a:pPr marL="742950" lvl="1" indent="-285750">
              <a:spcBef>
                <a:spcPts val="1000"/>
              </a:spcBef>
              <a:buFont typeface="Wingdings" charset="0"/>
              <a:buChar char="Ø"/>
            </a:pPr>
            <a:r>
              <a:rPr lang="en-US" sz="1800">
                <a:solidFill>
                  <a:schemeClr val="accent1">
                    <a:lumMod val="60000"/>
                    <a:lumOff val="40000"/>
                  </a:schemeClr>
                </a:solidFill>
              </a:rPr>
              <a:t>Overtime</a:t>
            </a:r>
          </a:p>
          <a:p>
            <a:pPr marL="742950" lvl="1" indent="-285750">
              <a:spcBef>
                <a:spcPts val="1000"/>
              </a:spcBef>
              <a:buFont typeface="Wingdings" charset="0"/>
              <a:buChar char="Ø"/>
            </a:pPr>
            <a:r>
              <a:rPr lang="en-US" sz="1800">
                <a:solidFill>
                  <a:schemeClr val="accent4"/>
                </a:solidFill>
              </a:rPr>
              <a:t>Over18</a:t>
            </a:r>
          </a:p>
        </p:txBody>
      </p:sp>
      <p:sp>
        <p:nvSpPr>
          <p:cNvPr id="268" name="TextBox 267"/>
          <p:cNvSpPr txBox="1"/>
          <p:nvPr/>
        </p:nvSpPr>
        <p:spPr>
          <a:xfrm>
            <a:off x="4274498" y="1518690"/>
            <a:ext cx="4010385" cy="477669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a:ea typeface="+mn-lt"/>
                <a:cs typeface="+mn-lt"/>
              </a:rPr>
              <a:t>Age</a:t>
            </a:r>
            <a:endParaRPr lang="en-US" sz="1800"/>
          </a:p>
          <a:p>
            <a:pPr marL="742950" lvl="1" indent="-285750">
              <a:spcBef>
                <a:spcPts val="1000"/>
              </a:spcBef>
              <a:buFont typeface="Wingdings" charset="0"/>
              <a:buChar char="Ø"/>
            </a:pPr>
            <a:r>
              <a:rPr lang="en-US" sz="1800" err="1"/>
              <a:t>EnvironmentSatisfaction</a:t>
            </a:r>
            <a:endParaRPr lang="en-US" sz="1800"/>
          </a:p>
          <a:p>
            <a:pPr marL="742950" lvl="1" indent="-285750">
              <a:spcBef>
                <a:spcPts val="1000"/>
              </a:spcBef>
              <a:buFont typeface="Wingdings" charset="0"/>
              <a:buChar char="Ø"/>
            </a:pPr>
            <a:r>
              <a:rPr lang="en-US" sz="1800" err="1"/>
              <a:t>JobInvolvement</a:t>
            </a:r>
            <a:endParaRPr lang="en-US" sz="1800"/>
          </a:p>
          <a:p>
            <a:pPr marL="742950" lvl="1" indent="-285750">
              <a:spcBef>
                <a:spcPts val="1000"/>
              </a:spcBef>
              <a:buFont typeface="Wingdings" charset="0"/>
              <a:buChar char="Ø"/>
            </a:pPr>
            <a:r>
              <a:rPr lang="en-US" sz="1800" err="1"/>
              <a:t>JobLevel</a:t>
            </a:r>
            <a:endParaRPr lang="en-US" sz="1800"/>
          </a:p>
          <a:p>
            <a:pPr marL="742950" lvl="1" indent="-285750">
              <a:spcBef>
                <a:spcPts val="1000"/>
              </a:spcBef>
              <a:buFont typeface="Wingdings" charset="0"/>
              <a:buChar char="Ø"/>
            </a:pPr>
            <a:r>
              <a:rPr lang="en-US" sz="1800" err="1"/>
              <a:t>JobSatisfacton</a:t>
            </a:r>
            <a:endParaRPr lang="en-US" sz="1800"/>
          </a:p>
          <a:p>
            <a:pPr marL="742950" lvl="1" indent="-285750">
              <a:spcBef>
                <a:spcPts val="1000"/>
              </a:spcBef>
              <a:buFont typeface="Wingdings" charset="0"/>
              <a:buChar char="Ø"/>
            </a:pPr>
            <a:r>
              <a:rPr lang="en-US" sz="1800" err="1"/>
              <a:t>NumCompaniesWorked</a:t>
            </a:r>
            <a:endParaRPr lang="en-US" sz="1800"/>
          </a:p>
          <a:p>
            <a:pPr marL="742950" lvl="1" indent="-285750">
              <a:spcBef>
                <a:spcPts val="1000"/>
              </a:spcBef>
              <a:buFont typeface="Wingdings" charset="0"/>
              <a:buChar char="Ø"/>
            </a:pPr>
            <a:r>
              <a:rPr lang="en-US" sz="1800" err="1"/>
              <a:t>PercentSalaryHike</a:t>
            </a:r>
            <a:endParaRPr lang="en-US" sz="1800"/>
          </a:p>
          <a:p>
            <a:pPr marL="742950" lvl="1" indent="-285750">
              <a:spcBef>
                <a:spcPts val="1000"/>
              </a:spcBef>
              <a:buFont typeface="Wingdings" charset="0"/>
              <a:buChar char="Ø"/>
            </a:pPr>
            <a:r>
              <a:rPr lang="en-US" sz="1800" err="1"/>
              <a:t>PerformanceRating</a:t>
            </a:r>
          </a:p>
          <a:p>
            <a:pPr marL="742950" lvl="1" indent="-285750">
              <a:spcBef>
                <a:spcPts val="1000"/>
              </a:spcBef>
              <a:buFont typeface="Wingdings" charset="0"/>
              <a:buChar char="Ø"/>
            </a:pPr>
            <a:r>
              <a:rPr lang="en-US" sz="1800" err="1">
                <a:solidFill>
                  <a:schemeClr val="accent4"/>
                </a:solidFill>
              </a:rPr>
              <a:t>HourlyRate</a:t>
            </a:r>
          </a:p>
          <a:p>
            <a:pPr marL="742950" lvl="1" indent="-285750">
              <a:spcBef>
                <a:spcPts val="1000"/>
              </a:spcBef>
              <a:buFont typeface="Wingdings" charset="0"/>
              <a:buChar char="Ø"/>
            </a:pPr>
            <a:r>
              <a:rPr lang="en-US" sz="1800" err="1">
                <a:solidFill>
                  <a:schemeClr val="accent4"/>
                </a:solidFill>
              </a:rPr>
              <a:t>DailyRate</a:t>
            </a:r>
          </a:p>
          <a:p>
            <a:pPr marL="742950" lvl="1" indent="-285750">
              <a:spcBef>
                <a:spcPts val="1000"/>
              </a:spcBef>
              <a:buFont typeface="Wingdings" charset="0"/>
              <a:buChar char="Ø"/>
            </a:pPr>
            <a:r>
              <a:rPr lang="en-US" sz="1800" err="1">
                <a:solidFill>
                  <a:schemeClr val="accent4"/>
                </a:solidFill>
              </a:rPr>
              <a:t>MonthlyRate</a:t>
            </a:r>
          </a:p>
        </p:txBody>
      </p:sp>
      <p:sp>
        <p:nvSpPr>
          <p:cNvPr id="269" name="TextBox 268"/>
          <p:cNvSpPr txBox="1"/>
          <p:nvPr/>
        </p:nvSpPr>
        <p:spPr>
          <a:xfrm>
            <a:off x="8208705" y="1518690"/>
            <a:ext cx="3805564" cy="477669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err="1">
                <a:ea typeface="+mn-lt"/>
                <a:cs typeface="+mn-lt"/>
              </a:rPr>
              <a:t>RelationshipSatisfaction</a:t>
            </a:r>
          </a:p>
          <a:p>
            <a:pPr marL="742950" lvl="1" indent="-285750">
              <a:spcBef>
                <a:spcPts val="1000"/>
              </a:spcBef>
              <a:buFont typeface="Wingdings" charset="0"/>
              <a:buChar char="Ø"/>
            </a:pPr>
            <a:r>
              <a:rPr lang="en-US" sz="1800" err="1"/>
              <a:t>StockOptionLevel</a:t>
            </a:r>
          </a:p>
          <a:p>
            <a:pPr marL="742950" lvl="1" indent="-285750">
              <a:spcBef>
                <a:spcPts val="1000"/>
              </a:spcBef>
              <a:buFont typeface="Wingdings" charset="0"/>
              <a:buChar char="Ø"/>
            </a:pPr>
            <a:r>
              <a:rPr lang="en-US" sz="1800" err="1"/>
              <a:t>TotalWorkingYears</a:t>
            </a:r>
          </a:p>
          <a:p>
            <a:pPr marL="742950" lvl="1" indent="-285750">
              <a:spcBef>
                <a:spcPts val="1000"/>
              </a:spcBef>
              <a:buFont typeface="Wingdings" charset="0"/>
              <a:buChar char="Ø"/>
            </a:pPr>
            <a:r>
              <a:rPr lang="en-US" sz="1800" err="1"/>
              <a:t>TrainingTimesLastYear</a:t>
            </a:r>
          </a:p>
          <a:p>
            <a:pPr marL="742950" lvl="1" indent="-285750">
              <a:spcBef>
                <a:spcPts val="1000"/>
              </a:spcBef>
              <a:buFont typeface="Wingdings" charset="0"/>
              <a:buChar char="Ø"/>
            </a:pPr>
            <a:r>
              <a:rPr lang="en-US" sz="1800" err="1"/>
              <a:t>WorkLifeBalance</a:t>
            </a:r>
          </a:p>
          <a:p>
            <a:pPr marL="742950" lvl="1" indent="-285750">
              <a:spcBef>
                <a:spcPts val="1000"/>
              </a:spcBef>
              <a:buFont typeface="Wingdings" charset="0"/>
              <a:buChar char="Ø"/>
            </a:pPr>
            <a:r>
              <a:rPr lang="en-US" sz="1800" err="1">
                <a:solidFill>
                  <a:schemeClr val="accent1">
                    <a:lumMod val="60000"/>
                    <a:lumOff val="40000"/>
                  </a:schemeClr>
                </a:solidFill>
              </a:rPr>
              <a:t>YearsAtCompany</a:t>
            </a:r>
          </a:p>
          <a:p>
            <a:pPr marL="742950" lvl="1" indent="-285750">
              <a:spcBef>
                <a:spcPts val="1000"/>
              </a:spcBef>
              <a:buFont typeface="Wingdings" charset="0"/>
              <a:buChar char="Ø"/>
            </a:pPr>
            <a:r>
              <a:rPr lang="en-US" sz="1800" err="1">
                <a:solidFill>
                  <a:schemeClr val="accent1">
                    <a:lumMod val="60000"/>
                    <a:lumOff val="40000"/>
                  </a:schemeClr>
                </a:solidFill>
              </a:rPr>
              <a:t>YearsInCurrentRole</a:t>
            </a:r>
          </a:p>
          <a:p>
            <a:pPr marL="742950" lvl="1" indent="-285750">
              <a:spcBef>
                <a:spcPts val="1000"/>
              </a:spcBef>
              <a:buFont typeface="Wingdings" charset="0"/>
              <a:buChar char="Ø"/>
            </a:pPr>
            <a:r>
              <a:rPr lang="en-US" sz="1800" err="1">
                <a:solidFill>
                  <a:schemeClr val="accent1">
                    <a:lumMod val="60000"/>
                    <a:lumOff val="40000"/>
                  </a:schemeClr>
                </a:solidFill>
              </a:rPr>
              <a:t>YearsSinceLastPromotion</a:t>
            </a:r>
          </a:p>
          <a:p>
            <a:pPr marL="742950" lvl="1" indent="-285750">
              <a:spcBef>
                <a:spcPts val="1000"/>
              </a:spcBef>
              <a:buFont typeface="Wingdings" charset="0"/>
              <a:buChar char="Ø"/>
            </a:pPr>
            <a:r>
              <a:rPr lang="en-US" sz="1800" err="1">
                <a:solidFill>
                  <a:schemeClr val="accent1">
                    <a:lumMod val="60000"/>
                    <a:lumOff val="40000"/>
                  </a:schemeClr>
                </a:solidFill>
              </a:rPr>
              <a:t>YearsWithCurrManager</a:t>
            </a:r>
          </a:p>
          <a:p>
            <a:pPr marL="742950" lvl="1" indent="-285750">
              <a:spcBef>
                <a:spcPts val="1000"/>
              </a:spcBef>
              <a:buFont typeface="Wingdings" charset="0"/>
              <a:buChar char="Ø"/>
            </a:pPr>
            <a:r>
              <a:rPr lang="en-US" sz="1800" err="1">
                <a:solidFill>
                  <a:schemeClr val="accent4"/>
                </a:solidFill>
              </a:rPr>
              <a:t>StandardHours</a:t>
            </a:r>
          </a:p>
          <a:p>
            <a:pPr marL="742950" lvl="1" indent="-285750">
              <a:spcBef>
                <a:spcPts val="1000"/>
              </a:spcBef>
              <a:buFont typeface="Wingdings" charset="0"/>
              <a:buChar char="Ø"/>
            </a:pPr>
            <a:r>
              <a:rPr lang="en-US" sz="1800" err="1">
                <a:solidFill>
                  <a:schemeClr val="accent4"/>
                </a:solidFill>
              </a:rPr>
              <a:t>EmployeeCount</a:t>
            </a:r>
          </a:p>
        </p:txBody>
      </p:sp>
      <p:sp>
        <p:nvSpPr>
          <p:cNvPr id="270" name="TextBox 269"/>
          <p:cNvSpPr txBox="1"/>
          <p:nvPr/>
        </p:nvSpPr>
        <p:spPr>
          <a:xfrm>
            <a:off x="866588" y="6452850"/>
            <a:ext cx="10417560" cy="271926"/>
          </a:xfrm>
          <a:prstGeom prst="rect">
            <a:avLst/>
          </a:prstGeom>
          <a:noFill/>
        </p:spPr>
        <p:txBody>
          <a:bodyPr wrap="square" rtlCol="0">
            <a:spAutoFit/>
          </a:bodyPr>
          <a:lstStyle/>
          <a:p>
            <a:r>
              <a:rPr lang="en-US">
                <a:solidFill>
                  <a:schemeClr val="accent6">
                    <a:lumMod val="60000"/>
                    <a:lumOff val="40000"/>
                  </a:schemeClr>
                </a:solidFill>
              </a:rPr>
              <a:t>Made Numeric 		Discarded			Square Root			Log</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Factors related to Attrition:</a:t>
            </a:r>
            <a:endParaRPr lang="en-US" sz="1400" b="0" strike="noStrike">
              <a:solidFill>
                <a:srgbClr val="000000"/>
              </a:solidFill>
              <a:latin typeface="Arial"/>
            </a:endParaRPr>
          </a:p>
        </p:txBody>
      </p:sp>
      <p:sp>
        <p:nvSpPr>
          <p:cNvPr id="273" name="CustomShape 2"/>
          <p:cNvSpPr/>
          <p:nvPr/>
        </p:nvSpPr>
        <p:spPr>
          <a:xfrm>
            <a:off x="659880" y="1845498"/>
            <a:ext cx="9968835" cy="945942"/>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4" name="CustomShape 3"/>
          <p:cNvSpPr/>
          <p:nvPr/>
        </p:nvSpPr>
        <p:spPr>
          <a:xfrm>
            <a:off x="559080" y="2809440"/>
            <a:ext cx="1096956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75" name="TextBox 274"/>
          <p:cNvSpPr txBox="1"/>
          <p:nvPr/>
        </p:nvSpPr>
        <p:spPr>
          <a:xfrm>
            <a:off x="559080" y="836324"/>
            <a:ext cx="8570265" cy="632898"/>
          </a:xfrm>
          <a:prstGeom prst="rect">
            <a:avLst/>
          </a:prstGeom>
          <a:noFill/>
        </p:spPr>
        <p:txBody>
          <a:bodyPr wrap="square" rtlCol="0">
            <a:spAutoFit/>
          </a:bodyPr>
          <a:lstStyle/>
          <a:p>
            <a:r>
              <a:rPr lang="en-US" sz="3600" b="1">
                <a:solidFill>
                  <a:schemeClr val="accent4"/>
                </a:solidFill>
              </a:rPr>
              <a:t>Factors related to Attrition</a:t>
            </a:r>
          </a:p>
        </p:txBody>
      </p:sp>
      <p:pic>
        <p:nvPicPr>
          <p:cNvPr id="276" name="Picture 4" descr="A picture containing table  Description generated with very high confidence"/>
          <p:cNvPicPr>
            <a:picLocks noChangeAspect="1"/>
          </p:cNvPicPr>
          <p:nvPr/>
        </p:nvPicPr>
        <p:blipFill>
          <a:blip r:embed="rId1"/>
          <a:srcRect/>
          <a:stretch>
            <a:fillRect/>
          </a:stretch>
        </p:blipFill>
        <p:spPr>
          <a:xfrm>
            <a:off x="186993" y="1471531"/>
            <a:ext cx="2895434" cy="2076037"/>
          </a:xfrm>
          <a:prstGeom prst="rect">
            <a:avLst/>
          </a:prstGeom>
        </p:spPr>
      </p:pic>
      <p:pic>
        <p:nvPicPr>
          <p:cNvPr id="277" name="Picture 6" descr="A screenshot of a cell phone  Description generated with high confidence"/>
          <p:cNvPicPr>
            <a:picLocks noChangeAspect="1"/>
          </p:cNvPicPr>
          <p:nvPr/>
        </p:nvPicPr>
        <p:blipFill>
          <a:blip r:embed="rId2"/>
          <a:srcRect/>
          <a:stretch>
            <a:fillRect/>
          </a:stretch>
        </p:blipFill>
        <p:spPr>
          <a:xfrm>
            <a:off x="3152690" y="1469222"/>
            <a:ext cx="2855850" cy="2066141"/>
          </a:xfrm>
          <a:prstGeom prst="rect">
            <a:avLst/>
          </a:prstGeom>
        </p:spPr>
      </p:pic>
      <p:pic>
        <p:nvPicPr>
          <p:cNvPr id="278" name="Picture 8" descr="A screenshot of a cell phone  Description generated with high confidence"/>
          <p:cNvPicPr>
            <a:picLocks noChangeAspect="1"/>
          </p:cNvPicPr>
          <p:nvPr/>
        </p:nvPicPr>
        <p:blipFill>
          <a:blip r:embed="rId3"/>
          <a:srcRect/>
          <a:stretch>
            <a:fillRect/>
          </a:stretch>
        </p:blipFill>
        <p:spPr>
          <a:xfrm>
            <a:off x="6072890" y="1469222"/>
            <a:ext cx="2915227" cy="2066142"/>
          </a:xfrm>
          <a:prstGeom prst="rect">
            <a:avLst/>
          </a:prstGeom>
        </p:spPr>
      </p:pic>
      <p:pic>
        <p:nvPicPr>
          <p:cNvPr id="279" name="Picture 10" descr="A screenshot of a cell phone  Description generated with very high confidence"/>
          <p:cNvPicPr>
            <a:picLocks noChangeAspect="1"/>
          </p:cNvPicPr>
          <p:nvPr/>
        </p:nvPicPr>
        <p:blipFill>
          <a:blip r:embed="rId4"/>
          <a:srcRect/>
          <a:stretch>
            <a:fillRect/>
          </a:stretch>
        </p:blipFill>
        <p:spPr>
          <a:xfrm>
            <a:off x="1303320" y="3922300"/>
            <a:ext cx="2964708" cy="2105727"/>
          </a:xfrm>
          <a:prstGeom prst="rect">
            <a:avLst/>
          </a:prstGeom>
        </p:spPr>
      </p:pic>
      <p:pic>
        <p:nvPicPr>
          <p:cNvPr id="280" name="Picture 12" descr="A screenshot of a cell phone  Description generated with high confidence"/>
          <p:cNvPicPr>
            <a:picLocks noChangeAspect="1"/>
          </p:cNvPicPr>
          <p:nvPr/>
        </p:nvPicPr>
        <p:blipFill>
          <a:blip r:embed="rId5"/>
          <a:srcRect/>
          <a:stretch>
            <a:fillRect/>
          </a:stretch>
        </p:blipFill>
        <p:spPr>
          <a:xfrm>
            <a:off x="4462321" y="3926425"/>
            <a:ext cx="2935019" cy="2115622"/>
          </a:xfrm>
          <a:prstGeom prst="rect">
            <a:avLst/>
          </a:prstGeom>
        </p:spPr>
      </p:pic>
      <p:pic>
        <p:nvPicPr>
          <p:cNvPr id="281" name="Picture 14" descr="A screenshot of a cell phone  Description generated with high confidence"/>
          <p:cNvPicPr>
            <a:picLocks noChangeAspect="1"/>
          </p:cNvPicPr>
          <p:nvPr/>
        </p:nvPicPr>
        <p:blipFill>
          <a:blip r:embed="rId6"/>
          <a:srcRect/>
          <a:stretch>
            <a:fillRect/>
          </a:stretch>
        </p:blipFill>
        <p:spPr>
          <a:xfrm>
            <a:off x="9106398" y="1469222"/>
            <a:ext cx="2895435" cy="2066142"/>
          </a:xfrm>
          <a:prstGeom prst="rect">
            <a:avLst/>
          </a:prstGeom>
        </p:spPr>
      </p:pic>
      <p:pic>
        <p:nvPicPr>
          <p:cNvPr id="282" name="Picture 16" descr="A screenshot of a cell phone  Description generated with high confidence"/>
          <p:cNvPicPr>
            <a:picLocks noChangeAspect="1"/>
          </p:cNvPicPr>
          <p:nvPr/>
        </p:nvPicPr>
        <p:blipFill>
          <a:blip r:embed="rId7"/>
          <a:srcRect/>
          <a:stretch>
            <a:fillRect/>
          </a:stretch>
        </p:blipFill>
        <p:spPr>
          <a:xfrm>
            <a:off x="7707420" y="3926425"/>
            <a:ext cx="2935019" cy="2115622"/>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Naïve Bayes Prediction</a:t>
            </a:r>
            <a:endParaRPr lang="en-US" sz="1400" b="0" strike="noStrike">
              <a:solidFill>
                <a:srgbClr val="000000"/>
              </a:solidFill>
              <a:latin typeface="Arial"/>
            </a:endParaRPr>
          </a:p>
        </p:txBody>
      </p:sp>
      <p:sp>
        <p:nvSpPr>
          <p:cNvPr id="276" name="CustomShape 2"/>
          <p:cNvSpPr/>
          <p:nvPr/>
        </p:nvSpPr>
        <p:spPr>
          <a:xfrm>
            <a:off x="644760" y="1886906"/>
            <a:ext cx="4271036" cy="2218014"/>
          </a:xfrm>
          <a:prstGeom prst="rect">
            <a:avLst/>
          </a:prstGeom>
          <a:noFill/>
          <a:ln>
            <a:noFill/>
          </a:ln>
        </p:spPr>
        <p:style>
          <a:lnRef idx="0"/>
          <a:fillRef idx="0"/>
          <a:effectRef idx="0"/>
          <a:fontRef idx="minor"/>
        </p:style>
        <p:txBody>
          <a:bodyPr lIns="90000" tIns="45000" rIns="90000" bIns="45000">
            <a:spAutoFit/>
          </a:bodyPr>
          <a:lstStyle/>
          <a:p>
            <a:pPr marL="571500" indent="-571500">
              <a:buFont typeface="Wingdings" charset="0"/>
              <a:buChar char="Ø"/>
            </a:pPr>
            <a:r>
              <a:rPr lang="en-US" sz="2800">
                <a:ea typeface="+mj-lt"/>
                <a:cs typeface="+mj-lt"/>
              </a:rPr>
              <a:t>accuracy of 84 %</a:t>
            </a:r>
            <a:endParaRPr lang="en-US" sz="2800"/>
          </a:p>
          <a:p>
            <a:pPr marL="571500" indent="-571500">
              <a:buFont typeface="Wingdings" charset="0"/>
              <a:buChar char="Ø"/>
            </a:pPr>
            <a:r>
              <a:rPr lang="en-US" sz="2800">
                <a:ea typeface="+mj-lt"/>
                <a:cs typeface="+mj-lt"/>
              </a:rPr>
              <a:t>sensitivity of 42 %</a:t>
            </a:r>
            <a:endParaRPr lang="en-US" sz="2800"/>
          </a:p>
          <a:p>
            <a:pPr marL="571500" indent="-571500">
              <a:buFont typeface="Wingdings" charset="0"/>
              <a:buChar char="Ø"/>
            </a:pPr>
            <a:r>
              <a:rPr lang="en-US" sz="2800">
                <a:ea typeface="+mj-lt"/>
                <a:cs typeface="+mj-lt"/>
              </a:rPr>
              <a:t>specificity of 92 %</a:t>
            </a:r>
            <a:endParaRPr lang="en-US" sz="2800"/>
          </a:p>
          <a:p>
            <a:pPr marL="571500" indent="-571500">
              <a:buFont typeface="Wingdings" charset="0"/>
              <a:buChar char="Ø"/>
            </a:pPr>
            <a:r>
              <a:rPr lang="en-US" sz="2800">
                <a:ea typeface="+mj-lt"/>
                <a:cs typeface="+mj-lt"/>
              </a:rPr>
              <a:t>“yes” predictions:13%</a:t>
            </a:r>
            <a:endParaRPr lang="en-US" sz="2800"/>
          </a:p>
          <a:p>
            <a:pPr marL="571500" indent="-571500">
              <a:buFont typeface="Wingdings" charset="0"/>
              <a:buChar char="Ø"/>
            </a:pPr>
            <a:r>
              <a:rPr lang="en-US" sz="2800">
                <a:ea typeface="+mj-lt"/>
                <a:cs typeface="+mj-lt"/>
              </a:rPr>
              <a:t>“no” predictions: 87%</a:t>
            </a:r>
          </a:p>
        </p:txBody>
      </p:sp>
      <p:sp>
        <p:nvSpPr>
          <p:cNvPr id="277" name="CustomShape 3"/>
          <p:cNvSpPr/>
          <p:nvPr/>
        </p:nvSpPr>
        <p:spPr>
          <a:xfrm>
            <a:off x="644760" y="4572000"/>
            <a:ext cx="432540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8" name="CustomShape 4"/>
          <p:cNvSpPr/>
          <p:nvPr/>
        </p:nvSpPr>
        <p:spPr>
          <a:xfrm>
            <a:off x="5258880" y="4572000"/>
            <a:ext cx="3264120" cy="364680"/>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endParaRPr lang="en-US" sz="1800" b="0" strike="noStrike">
              <a:latin typeface="Arial"/>
            </a:endParaRPr>
          </a:p>
        </p:txBody>
      </p:sp>
      <p:sp>
        <p:nvSpPr>
          <p:cNvPr id="279" name="CustomShape 5"/>
          <p:cNvSpPr/>
          <p:nvPr/>
        </p:nvSpPr>
        <p:spPr>
          <a:xfrm>
            <a:off x="644760" y="4941360"/>
            <a:ext cx="41716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0" name="CustomShape 6"/>
          <p:cNvSpPr/>
          <p:nvPr/>
        </p:nvSpPr>
        <p:spPr>
          <a:xfrm>
            <a:off x="5258880" y="4941360"/>
            <a:ext cx="60922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1" name="TextBox 280"/>
          <p:cNvSpPr txBox="1"/>
          <p:nvPr/>
        </p:nvSpPr>
        <p:spPr>
          <a:xfrm>
            <a:off x="550352" y="931003"/>
            <a:ext cx="11406783" cy="693060"/>
          </a:xfrm>
          <a:prstGeom prst="rect">
            <a:avLst/>
          </a:prstGeom>
          <a:noFill/>
        </p:spPr>
        <p:txBody>
          <a:bodyPr wrap="square" rtlCol="0">
            <a:spAutoFit/>
          </a:bodyPr>
          <a:lstStyle/>
          <a:p>
            <a:r>
              <a:rPr lang="en-US" sz="3200" b="0">
                <a:solidFill>
                  <a:schemeClr val="accent4"/>
                </a:solidFill>
              </a:rPr>
              <a:t>All Factors</a:t>
            </a:r>
            <a:r>
              <a:rPr lang="en-US" sz="4000" b="0">
                <a:solidFill>
                  <a:schemeClr val="accent4"/>
                </a:solidFill>
              </a:rPr>
              <a:t>	   </a:t>
            </a:r>
            <a:r>
              <a:rPr lang="en-US" sz="3200" b="0">
                <a:solidFill>
                  <a:schemeClr val="accent4"/>
                </a:solidFill>
              </a:rPr>
              <a:t>Predictors from Stepwise AIC Selection</a:t>
            </a:r>
          </a:p>
        </p:txBody>
      </p:sp>
      <p:sp>
        <p:nvSpPr>
          <p:cNvPr id="282" name="TextBox 281"/>
          <p:cNvSpPr txBox="1"/>
          <p:nvPr/>
        </p:nvSpPr>
        <p:spPr>
          <a:xfrm>
            <a:off x="4816440" y="1886906"/>
            <a:ext cx="4271036" cy="2405526"/>
          </a:xfrm>
          <a:prstGeom prst="rect">
            <a:avLst/>
          </a:prstGeom>
          <a:noFill/>
        </p:spPr>
        <p:txBody>
          <a:bodyPr wrap="square" rtlCol="0">
            <a:spAutoFit/>
          </a:bodyPr>
          <a:lstStyle/>
          <a:p>
            <a:pPr marL="457200" indent="-457200">
              <a:buFont typeface="Wingdings" charset="0"/>
              <a:buChar char="Ø"/>
            </a:pPr>
            <a:r>
              <a:rPr lang="en-US" sz="2800">
                <a:ea typeface="+mj-lt"/>
                <a:cs typeface="+mj-lt"/>
              </a:rPr>
              <a:t>accuracy of 86 %</a:t>
            </a:r>
            <a:endParaRPr lang="en-US" sz="2800"/>
          </a:p>
          <a:p>
            <a:pPr marL="457200" indent="-457200">
              <a:buFont typeface="Wingdings" charset="0"/>
              <a:buChar char="Ø"/>
            </a:pPr>
            <a:r>
              <a:rPr lang="en-US" sz="2800">
                <a:ea typeface="+mj-lt"/>
                <a:cs typeface="+mj-lt"/>
              </a:rPr>
              <a:t>sensitivity of 26 %</a:t>
            </a:r>
            <a:endParaRPr lang="en-US" sz="2800"/>
          </a:p>
          <a:p>
            <a:pPr marL="457200" indent="-457200">
              <a:buFont typeface="Wingdings" charset="0"/>
              <a:buChar char="Ø"/>
            </a:pPr>
            <a:r>
              <a:rPr lang="en-US" sz="2800">
                <a:ea typeface="+mj-lt"/>
                <a:cs typeface="+mj-lt"/>
              </a:rPr>
              <a:t>specificity of 97 %</a:t>
            </a:r>
            <a:endParaRPr lang="en-US" sz="2800"/>
          </a:p>
          <a:p>
            <a:pPr marL="457200" indent="-457200">
              <a:buFont typeface="Wingdings" charset="0"/>
              <a:buChar char="Ø"/>
            </a:pPr>
            <a:r>
              <a:rPr lang="en-US" sz="2800">
                <a:ea typeface="+mj-lt"/>
                <a:cs typeface="+mj-lt"/>
              </a:rPr>
              <a:t>“yes” predictions: 6%</a:t>
            </a:r>
          </a:p>
          <a:p>
            <a:pPr marL="457200" indent="-457200">
              <a:buFont typeface="Wingdings" charset="0"/>
              <a:buChar char="Ø"/>
            </a:pPr>
            <a:r>
              <a:rPr lang="en-US" sz="2800">
                <a:ea typeface="+mj-lt"/>
                <a:cs typeface="+mj-lt"/>
              </a:rPr>
              <a:t>“no” predictions: 94%</a:t>
            </a:r>
            <a:br>
              <a:rPr lang="en-US"/>
            </a:br>
          </a:p>
        </p:txBody>
      </p:sp>
      <p:sp>
        <p:nvSpPr>
          <p:cNvPr id="283" name="TextBox 282"/>
          <p:cNvSpPr txBox="1"/>
          <p:nvPr/>
        </p:nvSpPr>
        <p:spPr>
          <a:xfrm>
            <a:off x="8992255" y="1886906"/>
            <a:ext cx="2869660" cy="3105369"/>
          </a:xfrm>
          <a:prstGeom prst="rect">
            <a:avLst/>
          </a:prstGeom>
          <a:noFill/>
        </p:spPr>
        <p:txBody>
          <a:bodyPr wrap="square" rtlCol="0">
            <a:spAutoFit/>
          </a:bodyPr>
          <a:lstStyle/>
          <a:p>
            <a:r>
              <a:rPr lang="en-US" sz="1800"/>
              <a:t>Distance From Home</a:t>
            </a:r>
          </a:p>
          <a:p>
            <a:r>
              <a:rPr lang="en-US" sz="1800"/>
              <a:t>EnvironmentSatisfaction</a:t>
            </a:r>
          </a:p>
          <a:p>
            <a:r>
              <a:rPr lang="en-US" sz="1800"/>
              <a:t>NumCompaniesWorked</a:t>
            </a:r>
          </a:p>
          <a:p>
            <a:r>
              <a:rPr lang="en-US" sz="1800"/>
              <a:t>OverTime</a:t>
            </a:r>
          </a:p>
          <a:p>
            <a:r>
              <a:rPr lang="en-US" sz="1800"/>
              <a:t>TotalWorkingYears</a:t>
            </a:r>
          </a:p>
          <a:p>
            <a:r>
              <a:rPr lang="en-US" sz="1800"/>
              <a:t>TrainingTimesLastYear</a:t>
            </a:r>
          </a:p>
          <a:p>
            <a:r>
              <a:rPr lang="en-US" sz="1800"/>
              <a:t>WorkLifeBalance</a:t>
            </a:r>
          </a:p>
          <a:p>
            <a:r>
              <a:rPr lang="en-US" sz="1800"/>
              <a:t>YearsSinceLastPromotion</a:t>
            </a:r>
          </a:p>
          <a:p>
            <a:r>
              <a:rPr lang="en-US" sz="1800"/>
              <a:t>JobInvolvement</a:t>
            </a:r>
          </a:p>
          <a:p>
            <a:r>
              <a:rPr lang="en-US" sz="1800"/>
              <a:t>JobSatisfaction</a:t>
            </a:r>
          </a:p>
          <a:p>
            <a:r>
              <a:rPr lang="en-US" sz="1800"/>
              <a:t>MaritalSTatus</a:t>
            </a:r>
          </a:p>
        </p:txBody>
      </p:sp>
      <p:sp>
        <p:nvSpPr>
          <p:cNvPr id="284" name="TextBox 283"/>
          <p:cNvSpPr txBox="1"/>
          <p:nvPr/>
        </p:nvSpPr>
        <p:spPr>
          <a:xfrm>
            <a:off x="644760" y="5582754"/>
            <a:ext cx="10446127" cy="271926"/>
          </a:xfrm>
          <a:prstGeom prst="rect">
            <a:avLst/>
          </a:prstGeom>
          <a:noFill/>
        </p:spPr>
        <p:txBody>
          <a:bodyPr wrap="square" rtlCol="0">
            <a:spAutoFit/>
          </a:bodyPr>
          <a:lstStyle/>
          <a:p>
            <a:r>
              <a:rPr lang="en-US" b="1"/>
              <a:t>Acceptable Accuracy, but Sensitivity is poor (Not catching all true 'YES')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6">
    <wetp:webextensionref xmlns:r="http://schemas.openxmlformats.org/officeDocument/2006/relationships" r:id="rId3"/>
  </wetp:taskpane>
  <wetp:taskpane dockstate="right" visibility="0" width="350" row="7">
    <wetp:webextensionref xmlns:r="http://schemas.openxmlformats.org/officeDocument/2006/relationships" r:id="rId4"/>
  </wetp:taskpane>
</wetp:taskpanes>
</file>

<file path=docProps/app.xml><?xml version="1.0" encoding="utf-8"?>
<Properties xmlns="http://schemas.openxmlformats.org/officeDocument/2006/extended-properties" xmlns:vt="http://schemas.openxmlformats.org/officeDocument/2006/docPropsVTypes">
  <Template>DRAFT-Marcom-New-Brand-Template-2019-DRAFT-v1</Template>
  <TotalTime>386</TotalTime>
  <Application>LibreOffice/6.3.6.2$Windows_X86_64 LibreOffice_project/2196df99b074d8a661f4036fca8fa0cbfa33a497</Application>
  <Words>687</Words>
  <Paragraphs>134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Live Session Assignment</dc:title>
  <dc:subject/>
  <dc:creator>Goodwin, Ben</dc:creator>
  <dc:language>en-US</dc:language>
  <dc:description/>
  <cp:lastModifiedBy>User</cp:lastModifiedBy>
  <cp:revision>12</cp:revision>
  <cp:lastPrinted>2019-05-15T16:46:10Z</cp:lastPrinted>
  <dcterms:created xsi:type="dcterms:W3CDTF">2020-10-26T15:17:05Z</dcterms:created>
  <dcterms:modified xsi:type="dcterms:W3CDTF">2021-12-02T02:52:20Z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