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slidelayouts/_rels/slidelayout33.xml.rels" ContentType="application/vnd.openxmlformats-package.relationships+xml"/>
  <Override PartName="/_rels/.rels" ContentType="application/vnd.openxmlformats-package.relationships+xml"/>
  <Override PartName="/docprops/custom.xml" ContentType="application/vnd.openxmlformats-officedocument.custom-properties+xml"/>
  <Override PartName="/ppt/slidelayouts/slidelayout23.xml" ContentType="application/vnd.openxmlformats-officedocument.presentationml.slideLayout+xml"/>
  <Override PartName="/ppt/slidemasters/_rels/slidemaster1.xml.rels" ContentType="application/vnd.openxmlformats-package.relationships+xml"/>
  <Override PartName="/docprops/core.xml" ContentType="application/vnd.openxmlformats-package.core-properties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36.xml" ContentType="application/vnd.openxmlformats-officedocument.presentationml.slideLayout+xml"/>
  <Override PartName="/ppt/webextensions/taskpanes.xml" ContentType="application/xml"/>
  <Override PartName="/ppt/slidemasters/slidemaster1.xml" ContentType="application/vnd.openxmlformats-officedocument.presentationml.slideMaster+xml"/>
  <Override PartName="/ppt/slidelayouts/_rels/slidelayout31.xml.rels" ContentType="application/vnd.openxmlformats-package.relationships+xml"/>
  <Override PartName="/ppt/presentation.xml" ContentType="application/vnd.openxmlformats-officedocument.presentationml.presentation.main+xml"/>
  <Override PartName="/ppt/slidelayouts/slidelayout35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masters/_rels/slidemaster2.xml.rels" ContentType="application/vnd.openxmlformats-package.relationships+xml"/>
  <Override PartName="/ppt/slidelayouts/slidelayout29.xml" ContentType="application/vnd.openxmlformats-officedocument.presentationml.slideLayout+xml"/>
  <Override PartName="/ppt/slidemasters/_rels/slidemaster3.xml.rels" ContentType="application/vnd.openxmlformats-package.relationships+xml"/>
  <Override PartName="/ppt/slidelayouts/slidelayout24.xml" ContentType="application/vnd.openxmlformats-officedocument.presentationml.slideLayout+xml"/>
  <Override PartName="/ppt/theme/theme1.xml" ContentType="application/vnd.openxmlformats-officedocument.theme+xml"/>
  <Override PartName="/ppt/media/image5.png" ContentType="image/png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_rels/slide6.xml.rels" ContentType="application/vnd.openxmlformats-package.relationships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4.xml.rels" ContentType="application/vnd.openxmlformats-package.relationships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slidelayout30.xml" ContentType="application/vnd.openxmlformats-officedocument.presentationml.slideLayout+xml"/>
  <Override PartName="/ppt/slides/slide16.xml" ContentType="application/vnd.openxmlformats-officedocument.presentationml.slide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tablestyles.xml" ContentType="application/vnd.openxmlformats-officedocument.presentationml.tableStyle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slide14.xml" ContentType="application/vnd.openxmlformats-officedocument.presentationml.slide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presprops.xml" ContentType="application/vnd.openxmlformats-officedocument.presentationml.presProps+xml"/>
  <Override PartName="/ppt/theme/theme4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11/relationships/webextensiontaskpanes" Target="ppt/webextensions/taskpanes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7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</p:sldIdLst>
  <p:sldSz cx="12188825" cy="6858000" type="custom"/>
  <p:notesSz cx="7772400" cy="100584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6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F7EE7CD-E111-4990-9620-7646DFA81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712A0F5-A112-476B-9D66-8D5908121D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C3718EC-DABD-4D7E-8008-5AC5D42C1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3C16C90-2FD7-4D8F-A31A-C1AC076183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E7EF6F1-3A71-4713-99B0-FF76D2051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C8723A2-16EE-440E-BAD3-60351AFCD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5369E2D-8F63-40EE-9973-83E6DEC14E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C43B830-5B20-4AE8-8E5E-889CCFEE0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4CA069-F740-431F-A340-910F5EB61B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1CA0331-6C12-4E94-8867-455BF1A721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83F74A0-B869-4C4F-AED7-931D09F502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1B82209-935E-434B-A4BA-283B23894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2D00B30-F691-4CB9-A77F-A5A40C0FE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97977F6-0C60-4B9A-B950-7A8F25E25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A18DB52-3653-4316-822E-42BA9182D2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794" y="685800"/>
            <a:ext cx="6094412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FC60F67-8AF5-4B48-9160-CB95D1AC6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1051236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1051236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 noEditPoints="1"/>
          </p:cNvSpPr>
          <p:nvPr>
            <p:ph type="body"/>
          </p:nvPr>
        </p:nvSpPr>
        <p:spPr>
          <a:xfrm>
            <a:off x="622512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 noEditPoints="1"/>
          </p:cNvSpPr>
          <p:nvPr>
            <p:ph type="body"/>
          </p:nvPr>
        </p:nvSpPr>
        <p:spPr>
          <a:xfrm>
            <a:off x="4392360" y="96048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 noEditPoints="1"/>
          </p:cNvSpPr>
          <p:nvPr>
            <p:ph type="body"/>
          </p:nvPr>
        </p:nvSpPr>
        <p:spPr>
          <a:xfrm>
            <a:off x="7946640" y="96048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 noEditPoints="1"/>
          </p:cNvSpPr>
          <p:nvPr>
            <p:ph type="body"/>
          </p:nvPr>
        </p:nvSpPr>
        <p:spPr>
          <a:xfrm>
            <a:off x="4392360" y="361872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 noEditPoints="1"/>
          </p:cNvSpPr>
          <p:nvPr>
            <p:ph type="body"/>
          </p:nvPr>
        </p:nvSpPr>
        <p:spPr>
          <a:xfrm>
            <a:off x="7946640" y="361872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 noEditPoints="1"/>
          </p:cNvSpPr>
          <p:nvPr>
            <p:ph type="subTitle"/>
          </p:nvPr>
        </p:nvSpPr>
        <p:spPr>
          <a:xfrm>
            <a:off x="838080" y="960480"/>
            <a:ext cx="10512360" cy="508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1051236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 noEditPoints="1"/>
          </p:cNvSpPr>
          <p:nvPr>
            <p:ph type="subTitle"/>
          </p:nvPr>
        </p:nvSpPr>
        <p:spPr>
          <a:xfrm>
            <a:off x="559080" y="256680"/>
            <a:ext cx="10969560" cy="19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 noEditPoints="1"/>
          </p:cNvSpPr>
          <p:nvPr>
            <p:ph type="subTitle"/>
          </p:nvPr>
        </p:nvSpPr>
        <p:spPr>
          <a:xfrm>
            <a:off x="838080" y="960480"/>
            <a:ext cx="10512360" cy="508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 noEditPoints="1"/>
          </p:cNvSpPr>
          <p:nvPr>
            <p:ph type="body"/>
          </p:nvPr>
        </p:nvSpPr>
        <p:spPr>
          <a:xfrm>
            <a:off x="622512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1051236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1051236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1051236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 noEditPoints="1"/>
          </p:cNvSpPr>
          <p:nvPr>
            <p:ph type="body"/>
          </p:nvPr>
        </p:nvSpPr>
        <p:spPr>
          <a:xfrm>
            <a:off x="622512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 noEditPoints="1"/>
          </p:cNvSpPr>
          <p:nvPr>
            <p:ph type="body"/>
          </p:nvPr>
        </p:nvSpPr>
        <p:spPr>
          <a:xfrm>
            <a:off x="4392360" y="96048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 noEditPoints="1"/>
          </p:cNvSpPr>
          <p:nvPr>
            <p:ph type="body"/>
          </p:nvPr>
        </p:nvSpPr>
        <p:spPr>
          <a:xfrm>
            <a:off x="7946640" y="96048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 noEditPoints="1"/>
          </p:cNvSpPr>
          <p:nvPr>
            <p:ph type="body"/>
          </p:nvPr>
        </p:nvSpPr>
        <p:spPr>
          <a:xfrm>
            <a:off x="4392360" y="361872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 noEditPoints="1"/>
          </p:cNvSpPr>
          <p:nvPr>
            <p:ph type="body"/>
          </p:nvPr>
        </p:nvSpPr>
        <p:spPr>
          <a:xfrm>
            <a:off x="7946640" y="361872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 noEditPoints="1"/>
          </p:cNvSpPr>
          <p:nvPr>
            <p:ph type="subTitle"/>
          </p:nvPr>
        </p:nvSpPr>
        <p:spPr>
          <a:xfrm>
            <a:off x="838080" y="960480"/>
            <a:ext cx="10512360" cy="508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1051236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1051236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EditPoints="1"/>
          </p:cNvSpPr>
          <p:nvPr>
            <p:ph type="subTitle"/>
          </p:nvPr>
        </p:nvSpPr>
        <p:spPr>
          <a:xfrm>
            <a:off x="559080" y="256680"/>
            <a:ext cx="10969560" cy="19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 noEditPoints="1"/>
          </p:cNvSpPr>
          <p:nvPr>
            <p:ph type="body"/>
          </p:nvPr>
        </p:nvSpPr>
        <p:spPr>
          <a:xfrm>
            <a:off x="622512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1051236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1051236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1051236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 noEditPoints="1"/>
          </p:cNvSpPr>
          <p:nvPr>
            <p:ph type="body"/>
          </p:nvPr>
        </p:nvSpPr>
        <p:spPr>
          <a:xfrm>
            <a:off x="622512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 noEditPoints="1"/>
          </p:cNvSpPr>
          <p:nvPr>
            <p:ph type="body"/>
          </p:nvPr>
        </p:nvSpPr>
        <p:spPr>
          <a:xfrm>
            <a:off x="4392360" y="96048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 noEditPoints="1"/>
          </p:cNvSpPr>
          <p:nvPr>
            <p:ph type="body"/>
          </p:nvPr>
        </p:nvSpPr>
        <p:spPr>
          <a:xfrm>
            <a:off x="7946640" y="96048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6"/>
          <p:cNvSpPr>
            <a:spLocks noGrp="1" noEditPoints="1"/>
          </p:cNvSpPr>
          <p:nvPr>
            <p:ph type="body"/>
          </p:nvPr>
        </p:nvSpPr>
        <p:spPr>
          <a:xfrm>
            <a:off x="4392360" y="361872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7"/>
          <p:cNvSpPr>
            <a:spLocks noGrp="1" noEditPoints="1"/>
          </p:cNvSpPr>
          <p:nvPr>
            <p:ph type="body"/>
          </p:nvPr>
        </p:nvSpPr>
        <p:spPr>
          <a:xfrm>
            <a:off x="7946640" y="3618720"/>
            <a:ext cx="338472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EditPoints="1"/>
          </p:cNvSpPr>
          <p:nvPr>
            <p:ph type="subTitle"/>
          </p:nvPr>
        </p:nvSpPr>
        <p:spPr>
          <a:xfrm>
            <a:off x="559080" y="256680"/>
            <a:ext cx="10969560" cy="19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5088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 noEditPoints="1"/>
          </p:cNvSpPr>
          <p:nvPr>
            <p:ph type="body"/>
          </p:nvPr>
        </p:nvSpPr>
        <p:spPr>
          <a:xfrm>
            <a:off x="6225120" y="361872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 noEditPoints="1"/>
          </p:cNvSpPr>
          <p:nvPr>
            <p:ph type="body"/>
          </p:nvPr>
        </p:nvSpPr>
        <p:spPr>
          <a:xfrm>
            <a:off x="6225120" y="960480"/>
            <a:ext cx="513000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 noEditPoints="1"/>
          </p:cNvSpPr>
          <p:nvPr>
            <p:ph type="body"/>
          </p:nvPr>
        </p:nvSpPr>
        <p:spPr>
          <a:xfrm>
            <a:off x="838080" y="3618720"/>
            <a:ext cx="10512360" cy="2427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0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59080" y="671040"/>
            <a:ext cx="10969920" cy="0"/>
          </a:xfrm>
          <a:prstGeom prst="line">
            <a:avLst/>
          </a:prstGeom>
          <a:ln w="126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/>
        </p:txBody>
      </p:sp>
      <p:sp>
        <p:nvSpPr>
          <p:cNvPr id="1" name="CustomShape 2" hidden="1"/>
          <p:cNvSpPr/>
          <p:nvPr/>
        </p:nvSpPr>
        <p:spPr>
          <a:xfrm>
            <a:off x="10133640" y="6100920"/>
            <a:ext cx="181368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lstStyle/>
          <a:p/>
        </p:txBody>
      </p:sp>
      <p:grpSp>
        <p:nvGrpSpPr>
          <p:cNvPr id="2" name="Group 3"/>
          <p:cNvGrpSpPr/>
          <p:nvPr/>
        </p:nvGrpSpPr>
        <p:grpSpPr>
          <a:xfrm>
            <a:off x="11460960" y="6126840"/>
            <a:ext cx="544320" cy="548280"/>
            <a:chOff x="11460960" y="6126840"/>
            <a:chExt cx="544320" cy="548280"/>
          </a:xfrm>
        </p:grpSpPr>
        <p:sp>
          <p:nvSpPr>
            <p:cNvPr id="3" name="CustomShape 4"/>
            <p:cNvSpPr/>
            <p:nvPr/>
          </p:nvSpPr>
          <p:spPr>
            <a:xfrm>
              <a:off x="11460960" y="6126840"/>
              <a:ext cx="544320" cy="548280"/>
            </a:xfrm>
            <a:custGeom>
              <a:avLst/>
              <a:rect l="l" t="t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4" name="CustomShape 5"/>
            <p:cNvSpPr/>
            <p:nvPr/>
          </p:nvSpPr>
          <p:spPr>
            <a:xfrm>
              <a:off x="11470680" y="6136920"/>
              <a:ext cx="525600" cy="528480"/>
            </a:xfrm>
            <a:custGeom>
              <a:avLst/>
              <a:rect l="l" t="t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5" name="CustomShape 6"/>
            <p:cNvSpPr/>
            <p:nvPr/>
          </p:nvSpPr>
          <p:spPr>
            <a:xfrm>
              <a:off x="11609280" y="6361200"/>
              <a:ext cx="247680" cy="151920"/>
            </a:xfrm>
            <a:custGeom>
              <a:avLst/>
              <a:rect l="l" t="t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6" name="CustomShape 7"/>
            <p:cNvSpPr/>
            <p:nvPr/>
          </p:nvSpPr>
          <p:spPr>
            <a:xfrm>
              <a:off x="11609280" y="6361200"/>
              <a:ext cx="247680" cy="151920"/>
            </a:xfrm>
            <a:custGeom>
              <a:avLst/>
              <a:rect l="l" t="t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7" name="CustomShape 8"/>
            <p:cNvSpPr/>
            <p:nvPr/>
          </p:nvSpPr>
          <p:spPr>
            <a:xfrm>
              <a:off x="11619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8" name="CustomShape 9"/>
            <p:cNvSpPr/>
            <p:nvPr/>
          </p:nvSpPr>
          <p:spPr>
            <a:xfrm>
              <a:off x="11619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9" name="CustomShape 10"/>
            <p:cNvSpPr/>
            <p:nvPr/>
          </p:nvSpPr>
          <p:spPr>
            <a:xfrm>
              <a:off x="1165896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0" name="CustomShape 11"/>
            <p:cNvSpPr/>
            <p:nvPr/>
          </p:nvSpPr>
          <p:spPr>
            <a:xfrm>
              <a:off x="1165896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1" name="CustomShape 12"/>
            <p:cNvSpPr/>
            <p:nvPr/>
          </p:nvSpPr>
          <p:spPr>
            <a:xfrm>
              <a:off x="1170144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2" name="CustomShape 13"/>
            <p:cNvSpPr/>
            <p:nvPr/>
          </p:nvSpPr>
          <p:spPr>
            <a:xfrm>
              <a:off x="1170144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3" name="CustomShape 14"/>
            <p:cNvSpPr/>
            <p:nvPr/>
          </p:nvSpPr>
          <p:spPr>
            <a:xfrm>
              <a:off x="1174392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4" name="CustomShape 15"/>
            <p:cNvSpPr/>
            <p:nvPr/>
          </p:nvSpPr>
          <p:spPr>
            <a:xfrm>
              <a:off x="1174392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5" name="CustomShape 16"/>
            <p:cNvSpPr/>
            <p:nvPr/>
          </p:nvSpPr>
          <p:spPr>
            <a:xfrm>
              <a:off x="1178352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6" name="CustomShape 17"/>
            <p:cNvSpPr/>
            <p:nvPr/>
          </p:nvSpPr>
          <p:spPr>
            <a:xfrm>
              <a:off x="1178352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7" name="CustomShape 18"/>
            <p:cNvSpPr/>
            <p:nvPr/>
          </p:nvSpPr>
          <p:spPr>
            <a:xfrm>
              <a:off x="11826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8" name="CustomShape 19"/>
            <p:cNvSpPr/>
            <p:nvPr/>
          </p:nvSpPr>
          <p:spPr>
            <a:xfrm>
              <a:off x="11826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9" name="CustomShape 20"/>
            <p:cNvSpPr/>
            <p:nvPr/>
          </p:nvSpPr>
          <p:spPr>
            <a:xfrm>
              <a:off x="11611800" y="6281640"/>
              <a:ext cx="242640" cy="75600"/>
            </a:xfrm>
            <a:custGeom>
              <a:avLst/>
              <a:rect l="l" t="t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0" name="CustomShape 21"/>
            <p:cNvSpPr/>
            <p:nvPr/>
          </p:nvSpPr>
          <p:spPr>
            <a:xfrm>
              <a:off x="11611800" y="6281640"/>
              <a:ext cx="242640" cy="75600"/>
            </a:xfrm>
            <a:custGeom>
              <a:avLst/>
              <a:rect l="l" t="t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1" name="CustomShape 22"/>
            <p:cNvSpPr/>
            <p:nvPr/>
          </p:nvSpPr>
          <p:spPr>
            <a:xfrm>
              <a:off x="11609280" y="6279120"/>
              <a:ext cx="247680" cy="82080"/>
            </a:xfrm>
            <a:custGeom>
              <a:avLst/>
              <a:rect l="l" t="t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2" name="CustomShape 23"/>
            <p:cNvSpPr/>
            <p:nvPr/>
          </p:nvSpPr>
          <p:spPr>
            <a:xfrm>
              <a:off x="11602800" y="6287760"/>
              <a:ext cx="261360" cy="72000"/>
            </a:xfrm>
            <a:custGeom>
              <a:avLst/>
              <a:rect l="l" t="t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3" name="CustomShape 24"/>
            <p:cNvSpPr/>
            <p:nvPr/>
          </p:nvSpPr>
          <p:spPr>
            <a:xfrm>
              <a:off x="11602800" y="6287760"/>
              <a:ext cx="261360" cy="72000"/>
            </a:xfrm>
            <a:custGeom>
              <a:avLst/>
              <a:rect l="l" t="t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4" name="CustomShape 25"/>
            <p:cNvSpPr/>
            <p:nvPr/>
          </p:nvSpPr>
          <p:spPr>
            <a:xfrm>
              <a:off x="11593080" y="6276600"/>
              <a:ext cx="280080" cy="94320"/>
            </a:xfrm>
            <a:custGeom>
              <a:avLst/>
              <a:rect l="l" t="t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5" name="CustomShape 26"/>
            <p:cNvSpPr/>
            <p:nvPr/>
          </p:nvSpPr>
          <p:spPr>
            <a:xfrm>
              <a:off x="11600280" y="6286680"/>
              <a:ext cx="266400" cy="77040"/>
            </a:xfrm>
            <a:custGeom>
              <a:avLst/>
              <a:rect l="l" t="t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6" name="CustomShape 27"/>
            <p:cNvSpPr/>
            <p:nvPr/>
          </p:nvSpPr>
          <p:spPr>
            <a:xfrm>
              <a:off x="11621520" y="6200640"/>
              <a:ext cx="222840" cy="80640"/>
            </a:xfrm>
            <a:custGeom>
              <a:avLst/>
              <a:rect l="l" t="t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7" name="CustomShape 28"/>
            <p:cNvSpPr/>
            <p:nvPr/>
          </p:nvSpPr>
          <p:spPr>
            <a:xfrm>
              <a:off x="11616480" y="6195600"/>
              <a:ext cx="232920" cy="90720"/>
            </a:xfrm>
            <a:custGeom>
              <a:avLst/>
              <a:rect l="l" t="t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8" name="CustomShape 29"/>
            <p:cNvSpPr/>
            <p:nvPr/>
          </p:nvSpPr>
          <p:spPr>
            <a:xfrm>
              <a:off x="11703960" y="6176880"/>
              <a:ext cx="58320" cy="25920"/>
            </a:xfrm>
            <a:custGeom>
              <a:avLst/>
              <a:rect l="l" t="t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9" name="CustomShape 30"/>
            <p:cNvSpPr/>
            <p:nvPr/>
          </p:nvSpPr>
          <p:spPr>
            <a:xfrm>
              <a:off x="11571840" y="6544800"/>
              <a:ext cx="322560" cy="15840"/>
            </a:xfrm>
            <a:custGeom>
              <a:avLst/>
              <a:rect l="l" t="t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30" name="CustomShape 31"/>
            <p:cNvSpPr/>
            <p:nvPr/>
          </p:nvSpPr>
          <p:spPr>
            <a:xfrm>
              <a:off x="11571840" y="6544800"/>
              <a:ext cx="322560" cy="15840"/>
            </a:xfrm>
            <a:custGeom>
              <a:avLst/>
              <a:rect l="l" t="t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31" name="CustomShape 32"/>
            <p:cNvSpPr/>
            <p:nvPr/>
          </p:nvSpPr>
          <p:spPr>
            <a:xfrm>
              <a:off x="11566800" y="6542280"/>
              <a:ext cx="332640" cy="23400"/>
            </a:xfrm>
            <a:custGeom>
              <a:avLst/>
              <a:rect l="l" t="t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32" name="CustomShape 33"/>
            <p:cNvSpPr/>
            <p:nvPr/>
          </p:nvSpPr>
          <p:spPr>
            <a:xfrm>
              <a:off x="11588040" y="6531120"/>
              <a:ext cx="292680" cy="13320"/>
            </a:xfrm>
            <a:custGeom>
              <a:avLst/>
              <a:rect l="l" t="t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33" name="CustomShape 34"/>
            <p:cNvSpPr/>
            <p:nvPr/>
          </p:nvSpPr>
          <p:spPr>
            <a:xfrm>
              <a:off x="11588040" y="6531120"/>
              <a:ext cx="292680" cy="13320"/>
            </a:xfrm>
            <a:custGeom>
              <a:avLst/>
              <a:rect l="l" t="t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34" name="CustomShape 35"/>
            <p:cNvSpPr/>
            <p:nvPr/>
          </p:nvSpPr>
          <p:spPr>
            <a:xfrm>
              <a:off x="11583000" y="6526080"/>
              <a:ext cx="300240" cy="23400"/>
            </a:xfrm>
            <a:custGeom>
              <a:avLst/>
              <a:rect l="l" t="t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35" name="CustomShape 36"/>
            <p:cNvSpPr/>
            <p:nvPr/>
          </p:nvSpPr>
          <p:spPr>
            <a:xfrm>
              <a:off x="11602800" y="6513480"/>
              <a:ext cx="261360" cy="16920"/>
            </a:xfrm>
            <a:custGeom>
              <a:avLst/>
              <a:rect l="l" t="t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36" name="CustomShape 37"/>
            <p:cNvSpPr/>
            <p:nvPr/>
          </p:nvSpPr>
          <p:spPr>
            <a:xfrm>
              <a:off x="11602800" y="6513480"/>
              <a:ext cx="261360" cy="16920"/>
            </a:xfrm>
            <a:custGeom>
              <a:avLst/>
              <a:rect l="l" t="t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37" name="CustomShape 38"/>
            <p:cNvSpPr/>
            <p:nvPr/>
          </p:nvSpPr>
          <p:spPr>
            <a:xfrm>
              <a:off x="11597760" y="6510960"/>
              <a:ext cx="270000" cy="23400"/>
            </a:xfrm>
            <a:custGeom>
              <a:avLst/>
              <a:rect l="l" t="t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38" name="CustomShape 39"/>
            <p:cNvSpPr/>
            <p:nvPr/>
          </p:nvSpPr>
          <p:spPr>
            <a:xfrm>
              <a:off x="11576880" y="6549480"/>
              <a:ext cx="312480" cy="7200"/>
            </a:xfrm>
            <a:custGeom>
              <a:avLst/>
              <a:rect l="l" t="t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39" name="CustomShape 40"/>
            <p:cNvSpPr/>
            <p:nvPr/>
          </p:nvSpPr>
          <p:spPr>
            <a:xfrm>
              <a:off x="11576880" y="6549480"/>
              <a:ext cx="312480" cy="7200"/>
            </a:xfrm>
            <a:custGeom>
              <a:avLst/>
              <a:rect l="l" t="t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40" name="CustomShape 41"/>
            <p:cNvSpPr/>
            <p:nvPr/>
          </p:nvSpPr>
          <p:spPr>
            <a:xfrm>
              <a:off x="11590560" y="6534720"/>
              <a:ext cx="285120" cy="7200"/>
            </a:xfrm>
            <a:custGeom>
              <a:avLst/>
              <a:rect l="l" t="t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41" name="CustomShape 42"/>
            <p:cNvSpPr/>
            <p:nvPr/>
          </p:nvSpPr>
          <p:spPr>
            <a:xfrm>
              <a:off x="11590560" y="6534720"/>
              <a:ext cx="285120" cy="7200"/>
            </a:xfrm>
            <a:custGeom>
              <a:avLst/>
              <a:rect l="l" t="t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42" name="CustomShape 43"/>
            <p:cNvSpPr/>
            <p:nvPr/>
          </p:nvSpPr>
          <p:spPr>
            <a:xfrm>
              <a:off x="11606760" y="6521040"/>
              <a:ext cx="252720" cy="7200"/>
            </a:xfrm>
            <a:custGeom>
              <a:avLst/>
              <a:rect l="l" t="t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43" name="CustomShape 44"/>
            <p:cNvSpPr/>
            <p:nvPr/>
          </p:nvSpPr>
          <p:spPr>
            <a:xfrm>
              <a:off x="11606760" y="6521040"/>
              <a:ext cx="252720" cy="7200"/>
            </a:xfrm>
            <a:custGeom>
              <a:avLst/>
              <a:rect l="l" t="t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44" name="CustomShape 45"/>
            <p:cNvSpPr/>
            <p:nvPr/>
          </p:nvSpPr>
          <p:spPr>
            <a:xfrm>
              <a:off x="11619000" y="6300360"/>
              <a:ext cx="225360" cy="51840"/>
            </a:xfrm>
            <a:custGeom>
              <a:avLst/>
              <a:rect l="l" t="t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45" name="CustomShape 46"/>
            <p:cNvSpPr/>
            <p:nvPr/>
          </p:nvSpPr>
          <p:spPr>
            <a:xfrm>
              <a:off x="11619000" y="6300360"/>
              <a:ext cx="225360" cy="51840"/>
            </a:xfrm>
            <a:custGeom>
              <a:avLst/>
              <a:rect l="l" t="t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</p:grpSp>
      <p:sp>
        <p:nvSpPr>
          <p:cNvPr id="46" name="PlaceHolder 47"/>
          <p:cNvSpPr>
            <a:spLocks noGrp="1" noEditPoints="1"/>
          </p:cNvSpPr>
          <p:nvPr>
            <p:ph type="title"/>
          </p:nvPr>
        </p:nvSpPr>
        <p:spPr>
          <a:xfrm>
            <a:off x="0" y="1127160"/>
            <a:ext cx="12188520" cy="1604880"/>
          </a:xfrm>
          <a:prstGeom prst="rect">
            <a:avLst/>
          </a:prstGeom>
        </p:spPr>
        <p:txBody>
          <a:bodyPr lIns="0" rIns="0" anchor="b">
            <a:normAutofit/>
          </a:bodyPr>
          <a:lstStyle/>
          <a:p>
            <a:pPr algn="ctr">
              <a:lnSpc>
                <a:spcPct val="90000"/>
              </a:lnSpc>
              <a:spcAft>
                <a:spcPts val="337"/>
              </a:spcAft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36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Line 48"/>
          <p:cNvSpPr/>
          <p:nvPr/>
        </p:nvSpPr>
        <p:spPr>
          <a:xfrm>
            <a:off x="647280" y="671040"/>
            <a:ext cx="10842840" cy="0"/>
          </a:xfrm>
          <a:prstGeom prst="line">
            <a:avLst/>
          </a:prstGeom>
          <a:ln w="126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/>
        </p:txBody>
      </p:sp>
      <p:sp>
        <p:nvSpPr>
          <p:cNvPr id="48" name="PlaceHolder 49"/>
          <p:cNvSpPr>
            <a:spLocks noGrp="1" noEditPoints="1"/>
          </p:cNvSpPr>
          <p:nvPr>
            <p:ph type="body"/>
          </p:nvPr>
        </p:nvSpPr>
        <p:spPr>
          <a:xfrm>
            <a:off x="1523520" y="4768920"/>
            <a:ext cx="9141120" cy="5011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 algn="ctr">
              <a:lnSpc>
                <a:spcPct val="90000"/>
              </a:lnSpc>
              <a:spcAft>
                <a:spcPts val="675"/>
              </a:spcAft>
            </a:pPr>
            <a:r>
              <a:rPr lang="en-US" sz="1400" b="0" i="1" strike="noStrike">
                <a:solidFill>
                  <a:srgbClr val="FFFFFF"/>
                </a:solidFill>
                <a:latin typeface="Arial"/>
              </a:rPr>
              <a:t>Click to add speaker title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Group 50"/>
          <p:cNvGrpSpPr/>
          <p:nvPr/>
        </p:nvGrpSpPr>
        <p:grpSpPr>
          <a:xfrm>
            <a:off x="5558040" y="3202200"/>
            <a:ext cx="976320" cy="513720"/>
            <a:chOff x="5558040" y="3202200"/>
            <a:chExt cx="976320" cy="513720"/>
          </a:xfrm>
        </p:grpSpPr>
        <p:sp>
          <p:nvSpPr>
            <p:cNvPr id="50" name="CustomShape 51"/>
            <p:cNvSpPr/>
            <p:nvPr/>
          </p:nvSpPr>
          <p:spPr>
            <a:xfrm>
              <a:off x="5558040" y="3202200"/>
              <a:ext cx="976320" cy="509040"/>
            </a:xfrm>
            <a:custGeom>
              <a:avLst/>
              <a:rect l="l" t="t" r="r" b="b"/>
              <a:pathLst>
                <a:path w="1392" h="728">
                  <a:moveTo>
                    <a:pt x="1387" y="320"/>
                  </a:moveTo>
                  <a:cubicBezTo>
                    <a:pt x="1392" y="327"/>
                    <a:pt x="1390" y="328"/>
                    <a:pt x="1390" y="336"/>
                  </a:cubicBezTo>
                  <a:cubicBezTo>
                    <a:pt x="1391" y="346"/>
                    <a:pt x="1379" y="348"/>
                    <a:pt x="1372" y="364"/>
                  </a:cubicBezTo>
                  <a:cubicBezTo>
                    <a:pt x="1368" y="372"/>
                    <a:pt x="1365" y="377"/>
                    <a:pt x="1355" y="380"/>
                  </a:cubicBezTo>
                  <a:cubicBezTo>
                    <a:pt x="1346" y="383"/>
                    <a:pt x="1322" y="377"/>
                    <a:pt x="1312" y="366"/>
                  </a:cubicBezTo>
                  <a:cubicBezTo>
                    <a:pt x="1302" y="356"/>
                    <a:pt x="1310" y="342"/>
                    <a:pt x="1305" y="333"/>
                  </a:cubicBezTo>
                  <a:cubicBezTo>
                    <a:pt x="1294" y="314"/>
                    <a:pt x="1275" y="307"/>
                    <a:pt x="1267" y="299"/>
                  </a:cubicBezTo>
                  <a:cubicBezTo>
                    <a:pt x="1258" y="292"/>
                    <a:pt x="1249" y="289"/>
                    <a:pt x="1238" y="286"/>
                  </a:cubicBezTo>
                  <a:cubicBezTo>
                    <a:pt x="1205" y="278"/>
                    <a:pt x="1201" y="261"/>
                    <a:pt x="1190" y="245"/>
                  </a:cubicBezTo>
                  <a:cubicBezTo>
                    <a:pt x="1178" y="229"/>
                    <a:pt x="1171" y="231"/>
                    <a:pt x="1167" y="232"/>
                  </a:cubicBezTo>
                  <a:cubicBezTo>
                    <a:pt x="1117" y="245"/>
                    <a:pt x="1057" y="268"/>
                    <a:pt x="1030" y="284"/>
                  </a:cubicBezTo>
                  <a:cubicBezTo>
                    <a:pt x="984" y="313"/>
                    <a:pt x="964" y="345"/>
                    <a:pt x="955" y="396"/>
                  </a:cubicBezTo>
                  <a:cubicBezTo>
                    <a:pt x="978" y="433"/>
                    <a:pt x="968" y="444"/>
                    <a:pt x="968" y="459"/>
                  </a:cubicBezTo>
                  <a:cubicBezTo>
                    <a:pt x="966" y="498"/>
                    <a:pt x="981" y="517"/>
                    <a:pt x="984" y="527"/>
                  </a:cubicBezTo>
                  <a:cubicBezTo>
                    <a:pt x="988" y="537"/>
                    <a:pt x="987" y="541"/>
                    <a:pt x="983" y="547"/>
                  </a:cubicBezTo>
                  <a:cubicBezTo>
                    <a:pt x="978" y="552"/>
                    <a:pt x="971" y="563"/>
                    <a:pt x="963" y="570"/>
                  </a:cubicBezTo>
                  <a:cubicBezTo>
                    <a:pt x="955" y="577"/>
                    <a:pt x="948" y="574"/>
                    <a:pt x="940" y="572"/>
                  </a:cubicBezTo>
                  <a:cubicBezTo>
                    <a:pt x="901" y="562"/>
                    <a:pt x="868" y="558"/>
                    <a:pt x="829" y="556"/>
                  </a:cubicBezTo>
                  <a:cubicBezTo>
                    <a:pt x="803" y="555"/>
                    <a:pt x="779" y="581"/>
                    <a:pt x="772" y="588"/>
                  </a:cubicBezTo>
                  <a:cubicBezTo>
                    <a:pt x="766" y="595"/>
                    <a:pt x="776" y="600"/>
                    <a:pt x="781" y="603"/>
                  </a:cubicBezTo>
                  <a:cubicBezTo>
                    <a:pt x="796" y="613"/>
                    <a:pt x="802" y="625"/>
                    <a:pt x="815" y="631"/>
                  </a:cubicBezTo>
                  <a:cubicBezTo>
                    <a:pt x="828" y="637"/>
                    <a:pt x="840" y="641"/>
                    <a:pt x="847" y="654"/>
                  </a:cubicBezTo>
                  <a:cubicBezTo>
                    <a:pt x="851" y="664"/>
                    <a:pt x="845" y="672"/>
                    <a:pt x="840" y="676"/>
                  </a:cubicBezTo>
                  <a:cubicBezTo>
                    <a:pt x="847" y="680"/>
                    <a:pt x="861" y="691"/>
                    <a:pt x="868" y="697"/>
                  </a:cubicBezTo>
                  <a:cubicBezTo>
                    <a:pt x="874" y="703"/>
                    <a:pt x="876" y="716"/>
                    <a:pt x="867" y="719"/>
                  </a:cubicBezTo>
                  <a:cubicBezTo>
                    <a:pt x="857" y="722"/>
                    <a:pt x="841" y="726"/>
                    <a:pt x="832" y="727"/>
                  </a:cubicBezTo>
                  <a:cubicBezTo>
                    <a:pt x="821" y="728"/>
                    <a:pt x="820" y="721"/>
                    <a:pt x="817" y="718"/>
                  </a:cubicBezTo>
                  <a:cubicBezTo>
                    <a:pt x="807" y="703"/>
                    <a:pt x="785" y="680"/>
                    <a:pt x="767" y="676"/>
                  </a:cubicBezTo>
                  <a:cubicBezTo>
                    <a:pt x="733" y="668"/>
                    <a:pt x="731" y="650"/>
                    <a:pt x="709" y="630"/>
                  </a:cubicBezTo>
                  <a:cubicBezTo>
                    <a:pt x="697" y="619"/>
                    <a:pt x="695" y="628"/>
                    <a:pt x="679" y="641"/>
                  </a:cubicBezTo>
                  <a:cubicBezTo>
                    <a:pt x="649" y="665"/>
                    <a:pt x="648" y="646"/>
                    <a:pt x="622" y="662"/>
                  </a:cubicBezTo>
                  <a:cubicBezTo>
                    <a:pt x="577" y="689"/>
                    <a:pt x="576" y="672"/>
                    <a:pt x="578" y="665"/>
                  </a:cubicBezTo>
                  <a:cubicBezTo>
                    <a:pt x="581" y="658"/>
                    <a:pt x="586" y="647"/>
                    <a:pt x="597" y="626"/>
                  </a:cubicBezTo>
                  <a:cubicBezTo>
                    <a:pt x="608" y="601"/>
                    <a:pt x="627" y="622"/>
                    <a:pt x="642" y="608"/>
                  </a:cubicBezTo>
                  <a:cubicBezTo>
                    <a:pt x="654" y="598"/>
                    <a:pt x="663" y="583"/>
                    <a:pt x="663" y="583"/>
                  </a:cubicBezTo>
                  <a:cubicBezTo>
                    <a:pt x="641" y="560"/>
                    <a:pt x="636" y="572"/>
                    <a:pt x="593" y="570"/>
                  </a:cubicBezTo>
                  <a:cubicBezTo>
                    <a:pt x="554" y="568"/>
                    <a:pt x="552" y="555"/>
                    <a:pt x="543" y="527"/>
                  </a:cubicBezTo>
                  <a:cubicBezTo>
                    <a:pt x="520" y="456"/>
                    <a:pt x="481" y="439"/>
                    <a:pt x="425" y="403"/>
                  </a:cubicBezTo>
                  <a:cubicBezTo>
                    <a:pt x="379" y="372"/>
                    <a:pt x="399" y="357"/>
                    <a:pt x="371" y="329"/>
                  </a:cubicBezTo>
                  <a:cubicBezTo>
                    <a:pt x="356" y="316"/>
                    <a:pt x="356" y="307"/>
                    <a:pt x="353" y="292"/>
                  </a:cubicBezTo>
                  <a:cubicBezTo>
                    <a:pt x="350" y="277"/>
                    <a:pt x="348" y="277"/>
                    <a:pt x="335" y="275"/>
                  </a:cubicBezTo>
                  <a:cubicBezTo>
                    <a:pt x="321" y="273"/>
                    <a:pt x="269" y="267"/>
                    <a:pt x="243" y="244"/>
                  </a:cubicBezTo>
                  <a:cubicBezTo>
                    <a:pt x="214" y="219"/>
                    <a:pt x="213" y="229"/>
                    <a:pt x="180" y="231"/>
                  </a:cubicBezTo>
                  <a:cubicBezTo>
                    <a:pt x="70" y="236"/>
                    <a:pt x="3" y="160"/>
                    <a:pt x="1" y="120"/>
                  </a:cubicBezTo>
                  <a:cubicBezTo>
                    <a:pt x="0" y="98"/>
                    <a:pt x="11" y="93"/>
                    <a:pt x="23" y="104"/>
                  </a:cubicBezTo>
                  <a:cubicBezTo>
                    <a:pt x="34" y="115"/>
                    <a:pt x="68" y="140"/>
                    <a:pt x="118" y="145"/>
                  </a:cubicBezTo>
                  <a:cubicBezTo>
                    <a:pt x="186" y="152"/>
                    <a:pt x="211" y="134"/>
                    <a:pt x="232" y="138"/>
                  </a:cubicBezTo>
                  <a:cubicBezTo>
                    <a:pt x="273" y="145"/>
                    <a:pt x="271" y="164"/>
                    <a:pt x="294" y="199"/>
                  </a:cubicBezTo>
                  <a:cubicBezTo>
                    <a:pt x="307" y="219"/>
                    <a:pt x="389" y="184"/>
                    <a:pt x="400" y="179"/>
                  </a:cubicBezTo>
                  <a:cubicBezTo>
                    <a:pt x="452" y="152"/>
                    <a:pt x="510" y="117"/>
                    <a:pt x="606" y="133"/>
                  </a:cubicBezTo>
                  <a:cubicBezTo>
                    <a:pt x="718" y="150"/>
                    <a:pt x="801" y="130"/>
                    <a:pt x="843" y="115"/>
                  </a:cubicBezTo>
                  <a:cubicBezTo>
                    <a:pt x="876" y="103"/>
                    <a:pt x="860" y="100"/>
                    <a:pt x="852" y="95"/>
                  </a:cubicBezTo>
                  <a:cubicBezTo>
                    <a:pt x="845" y="89"/>
                    <a:pt x="821" y="72"/>
                    <a:pt x="826" y="62"/>
                  </a:cubicBezTo>
                  <a:cubicBezTo>
                    <a:pt x="833" y="47"/>
                    <a:pt x="917" y="92"/>
                    <a:pt x="930" y="76"/>
                  </a:cubicBezTo>
                  <a:cubicBezTo>
                    <a:pt x="936" y="69"/>
                    <a:pt x="873" y="37"/>
                    <a:pt x="888" y="19"/>
                  </a:cubicBezTo>
                  <a:cubicBezTo>
                    <a:pt x="903" y="0"/>
                    <a:pt x="923" y="38"/>
                    <a:pt x="975" y="52"/>
                  </a:cubicBezTo>
                  <a:cubicBezTo>
                    <a:pt x="1004" y="61"/>
                    <a:pt x="1014" y="64"/>
                    <a:pt x="1018" y="59"/>
                  </a:cubicBezTo>
                  <a:cubicBezTo>
                    <a:pt x="1026" y="50"/>
                    <a:pt x="1011" y="43"/>
                    <a:pt x="1018" y="36"/>
                  </a:cubicBezTo>
                  <a:cubicBezTo>
                    <a:pt x="1029" y="27"/>
                    <a:pt x="1057" y="48"/>
                    <a:pt x="1082" y="59"/>
                  </a:cubicBezTo>
                  <a:cubicBezTo>
                    <a:pt x="1108" y="70"/>
                    <a:pt x="1080" y="28"/>
                    <a:pt x="1125" y="59"/>
                  </a:cubicBezTo>
                  <a:cubicBezTo>
                    <a:pt x="1159" y="82"/>
                    <a:pt x="1182" y="85"/>
                    <a:pt x="1207" y="85"/>
                  </a:cubicBezTo>
                  <a:cubicBezTo>
                    <a:pt x="1223" y="85"/>
                    <a:pt x="1217" y="80"/>
                    <a:pt x="1219" y="68"/>
                  </a:cubicBezTo>
                  <a:cubicBezTo>
                    <a:pt x="1222" y="56"/>
                    <a:pt x="1228" y="22"/>
                    <a:pt x="1237" y="17"/>
                  </a:cubicBezTo>
                  <a:cubicBezTo>
                    <a:pt x="1254" y="6"/>
                    <a:pt x="1256" y="43"/>
                    <a:pt x="1262" y="71"/>
                  </a:cubicBezTo>
                  <a:cubicBezTo>
                    <a:pt x="1267" y="98"/>
                    <a:pt x="1278" y="118"/>
                    <a:pt x="1309" y="145"/>
                  </a:cubicBezTo>
                  <a:cubicBezTo>
                    <a:pt x="1332" y="166"/>
                    <a:pt x="1329" y="180"/>
                    <a:pt x="1335" y="201"/>
                  </a:cubicBezTo>
                  <a:cubicBezTo>
                    <a:pt x="1346" y="236"/>
                    <a:pt x="1356" y="277"/>
                    <a:pt x="1387" y="320"/>
                  </a:cubicBezTo>
                  <a:close/>
                  <a:moveTo>
                    <a:pt x="752" y="480"/>
                  </a:moveTo>
                  <a:cubicBezTo>
                    <a:pt x="754" y="491"/>
                    <a:pt x="765" y="492"/>
                    <a:pt x="777" y="492"/>
                  </a:cubicBezTo>
                  <a:cubicBezTo>
                    <a:pt x="791" y="473"/>
                    <a:pt x="799" y="456"/>
                    <a:pt x="803" y="444"/>
                  </a:cubicBezTo>
                  <a:cubicBezTo>
                    <a:pt x="800" y="440"/>
                    <a:pt x="796" y="427"/>
                    <a:pt x="794" y="420"/>
                  </a:cubicBezTo>
                  <a:cubicBezTo>
                    <a:pt x="791" y="413"/>
                    <a:pt x="784" y="416"/>
                    <a:pt x="777" y="418"/>
                  </a:cubicBezTo>
                  <a:cubicBezTo>
                    <a:pt x="725" y="427"/>
                    <a:pt x="670" y="389"/>
                    <a:pt x="626" y="382"/>
                  </a:cubicBezTo>
                  <a:cubicBezTo>
                    <a:pt x="610" y="379"/>
                    <a:pt x="613" y="389"/>
                    <a:pt x="615" y="399"/>
                  </a:cubicBezTo>
                  <a:cubicBezTo>
                    <a:pt x="617" y="410"/>
                    <a:pt x="631" y="461"/>
                    <a:pt x="642" y="487"/>
                  </a:cubicBezTo>
                  <a:cubicBezTo>
                    <a:pt x="651" y="508"/>
                    <a:pt x="669" y="515"/>
                    <a:pt x="690" y="519"/>
                  </a:cubicBezTo>
                  <a:cubicBezTo>
                    <a:pt x="716" y="524"/>
                    <a:pt x="723" y="541"/>
                    <a:pt x="736" y="547"/>
                  </a:cubicBezTo>
                  <a:cubicBezTo>
                    <a:pt x="742" y="544"/>
                    <a:pt x="748" y="536"/>
                    <a:pt x="751" y="530"/>
                  </a:cubicBezTo>
                  <a:cubicBezTo>
                    <a:pt x="748" y="522"/>
                    <a:pt x="740" y="521"/>
                    <a:pt x="730" y="518"/>
                  </a:cubicBezTo>
                  <a:cubicBezTo>
                    <a:pt x="713" y="512"/>
                    <a:pt x="709" y="505"/>
                    <a:pt x="701" y="499"/>
                  </a:cubicBezTo>
                  <a:cubicBezTo>
                    <a:pt x="677" y="482"/>
                    <a:pt x="683" y="468"/>
                    <a:pt x="696" y="470"/>
                  </a:cubicBezTo>
                  <a:cubicBezTo>
                    <a:pt x="709" y="471"/>
                    <a:pt x="732" y="471"/>
                    <a:pt x="740" y="469"/>
                  </a:cubicBezTo>
                  <a:cubicBezTo>
                    <a:pt x="746" y="468"/>
                    <a:pt x="750" y="469"/>
                    <a:pt x="752" y="480"/>
                  </a:cubicBezTo>
                  <a:close/>
                  <a:moveTo>
                    <a:pt x="882" y="467"/>
                  </a:moveTo>
                  <a:cubicBezTo>
                    <a:pt x="874" y="479"/>
                    <a:pt x="858" y="503"/>
                    <a:pt x="855" y="509"/>
                  </a:cubicBezTo>
                  <a:cubicBezTo>
                    <a:pt x="852" y="515"/>
                    <a:pt x="846" y="524"/>
                    <a:pt x="863" y="526"/>
                  </a:cubicBezTo>
                  <a:cubicBezTo>
                    <a:pt x="879" y="527"/>
                    <a:pt x="902" y="530"/>
                    <a:pt x="910" y="529"/>
                  </a:cubicBezTo>
                  <a:cubicBezTo>
                    <a:pt x="920" y="527"/>
                    <a:pt x="928" y="523"/>
                    <a:pt x="921" y="510"/>
                  </a:cubicBezTo>
                  <a:cubicBezTo>
                    <a:pt x="916" y="501"/>
                    <a:pt x="897" y="472"/>
                    <a:pt x="894" y="468"/>
                  </a:cubicBezTo>
                  <a:cubicBezTo>
                    <a:pt x="891" y="464"/>
                    <a:pt x="887" y="459"/>
                    <a:pt x="882" y="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51" name="CustomShape 52"/>
            <p:cNvSpPr/>
            <p:nvPr/>
          </p:nvSpPr>
          <p:spPr>
            <a:xfrm>
              <a:off x="6213600" y="3667680"/>
              <a:ext cx="47880" cy="48240"/>
            </a:xfrm>
            <a:custGeom>
              <a:avLst/>
              <a:rect l="l" t="t" r="r" b="b"/>
              <a:pathLst>
                <a:path w="69" h="70">
                  <a:moveTo>
                    <a:pt x="69" y="35"/>
                  </a:moveTo>
                  <a:cubicBezTo>
                    <a:pt x="69" y="54"/>
                    <a:pt x="54" y="70"/>
                    <a:pt x="34" y="70"/>
                  </a:cubicBezTo>
                  <a:cubicBezTo>
                    <a:pt x="15" y="70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54" y="0"/>
                    <a:pt x="69" y="16"/>
                    <a:pt x="69" y="35"/>
                  </a:cubicBezTo>
                  <a:close/>
                  <a:moveTo>
                    <a:pt x="64" y="35"/>
                  </a:moveTo>
                  <a:cubicBezTo>
                    <a:pt x="64" y="18"/>
                    <a:pt x="51" y="5"/>
                    <a:pt x="34" y="5"/>
                  </a:cubicBezTo>
                  <a:cubicBezTo>
                    <a:pt x="18" y="5"/>
                    <a:pt x="5" y="18"/>
                    <a:pt x="5" y="35"/>
                  </a:cubicBezTo>
                  <a:cubicBezTo>
                    <a:pt x="5" y="52"/>
                    <a:pt x="18" y="65"/>
                    <a:pt x="34" y="65"/>
                  </a:cubicBezTo>
                  <a:cubicBezTo>
                    <a:pt x="51" y="65"/>
                    <a:pt x="64" y="52"/>
                    <a:pt x="64" y="35"/>
                  </a:cubicBezTo>
                  <a:close/>
                  <a:moveTo>
                    <a:pt x="27" y="55"/>
                  </a:moveTo>
                  <a:cubicBezTo>
                    <a:pt x="22" y="55"/>
                    <a:pt x="22" y="55"/>
                    <a:pt x="22" y="55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7" y="14"/>
                    <a:pt x="51" y="18"/>
                    <a:pt x="51" y="26"/>
                  </a:cubicBezTo>
                  <a:cubicBezTo>
                    <a:pt x="51" y="33"/>
                    <a:pt x="46" y="36"/>
                    <a:pt x="41" y="3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27" y="37"/>
                    <a:pt x="27" y="37"/>
                    <a:pt x="27" y="37"/>
                  </a:cubicBezTo>
                  <a:lnTo>
                    <a:pt x="27" y="55"/>
                  </a:lnTo>
                  <a:close/>
                  <a:moveTo>
                    <a:pt x="34" y="32"/>
                  </a:moveTo>
                  <a:cubicBezTo>
                    <a:pt x="39" y="32"/>
                    <a:pt x="45" y="33"/>
                    <a:pt x="45" y="26"/>
                  </a:cubicBezTo>
                  <a:cubicBezTo>
                    <a:pt x="45" y="20"/>
                    <a:pt x="40" y="19"/>
                    <a:pt x="36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lnTo>
                    <a:pt x="34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>
            <a:off x="559080" y="671040"/>
            <a:ext cx="10969920" cy="0"/>
          </a:xfrm>
          <a:prstGeom prst="line">
            <a:avLst/>
          </a:prstGeom>
          <a:ln w="126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/>
        </p:txBody>
      </p:sp>
      <p:sp>
        <p:nvSpPr>
          <p:cNvPr id="89" name="CustomShape 2"/>
          <p:cNvSpPr/>
          <p:nvPr/>
        </p:nvSpPr>
        <p:spPr>
          <a:xfrm>
            <a:off x="10133640" y="6100920"/>
            <a:ext cx="181368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lstStyle/>
          <a:p/>
        </p:txBody>
      </p:sp>
      <p:grpSp>
        <p:nvGrpSpPr>
          <p:cNvPr id="90" name="Group 3"/>
          <p:cNvGrpSpPr/>
          <p:nvPr/>
        </p:nvGrpSpPr>
        <p:grpSpPr>
          <a:xfrm>
            <a:off x="11460960" y="6126840"/>
            <a:ext cx="544320" cy="548280"/>
            <a:chOff x="11460960" y="6126840"/>
            <a:chExt cx="544320" cy="548280"/>
          </a:xfrm>
        </p:grpSpPr>
        <p:sp>
          <p:nvSpPr>
            <p:cNvPr id="91" name="CustomShape 4"/>
            <p:cNvSpPr/>
            <p:nvPr/>
          </p:nvSpPr>
          <p:spPr>
            <a:xfrm>
              <a:off x="11460960" y="6126840"/>
              <a:ext cx="544320" cy="548280"/>
            </a:xfrm>
            <a:custGeom>
              <a:avLst/>
              <a:rect l="l" t="t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92" name="CustomShape 5"/>
            <p:cNvSpPr/>
            <p:nvPr/>
          </p:nvSpPr>
          <p:spPr>
            <a:xfrm>
              <a:off x="11470680" y="6136920"/>
              <a:ext cx="525600" cy="528480"/>
            </a:xfrm>
            <a:custGeom>
              <a:avLst/>
              <a:rect l="l" t="t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93" name="CustomShape 6"/>
            <p:cNvSpPr/>
            <p:nvPr/>
          </p:nvSpPr>
          <p:spPr>
            <a:xfrm>
              <a:off x="11609280" y="6361200"/>
              <a:ext cx="247680" cy="151920"/>
            </a:xfrm>
            <a:custGeom>
              <a:avLst/>
              <a:rect l="l" t="t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94" name="CustomShape 7"/>
            <p:cNvSpPr/>
            <p:nvPr/>
          </p:nvSpPr>
          <p:spPr>
            <a:xfrm>
              <a:off x="11609280" y="6361200"/>
              <a:ext cx="247680" cy="151920"/>
            </a:xfrm>
            <a:custGeom>
              <a:avLst/>
              <a:rect l="l" t="t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95" name="CustomShape 8"/>
            <p:cNvSpPr/>
            <p:nvPr/>
          </p:nvSpPr>
          <p:spPr>
            <a:xfrm>
              <a:off x="11619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96" name="CustomShape 9"/>
            <p:cNvSpPr/>
            <p:nvPr/>
          </p:nvSpPr>
          <p:spPr>
            <a:xfrm>
              <a:off x="11619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97" name="CustomShape 10"/>
            <p:cNvSpPr/>
            <p:nvPr/>
          </p:nvSpPr>
          <p:spPr>
            <a:xfrm>
              <a:off x="1165896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98" name="CustomShape 11"/>
            <p:cNvSpPr/>
            <p:nvPr/>
          </p:nvSpPr>
          <p:spPr>
            <a:xfrm>
              <a:off x="1165896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99" name="CustomShape 12"/>
            <p:cNvSpPr/>
            <p:nvPr/>
          </p:nvSpPr>
          <p:spPr>
            <a:xfrm>
              <a:off x="1170144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00" name="CustomShape 13"/>
            <p:cNvSpPr/>
            <p:nvPr/>
          </p:nvSpPr>
          <p:spPr>
            <a:xfrm>
              <a:off x="1170144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01" name="CustomShape 14"/>
            <p:cNvSpPr/>
            <p:nvPr/>
          </p:nvSpPr>
          <p:spPr>
            <a:xfrm>
              <a:off x="1174392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02" name="CustomShape 15"/>
            <p:cNvSpPr/>
            <p:nvPr/>
          </p:nvSpPr>
          <p:spPr>
            <a:xfrm>
              <a:off x="1174392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03" name="CustomShape 16"/>
            <p:cNvSpPr/>
            <p:nvPr/>
          </p:nvSpPr>
          <p:spPr>
            <a:xfrm>
              <a:off x="1178352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04" name="CustomShape 17"/>
            <p:cNvSpPr/>
            <p:nvPr/>
          </p:nvSpPr>
          <p:spPr>
            <a:xfrm>
              <a:off x="1178352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05" name="CustomShape 18"/>
            <p:cNvSpPr/>
            <p:nvPr/>
          </p:nvSpPr>
          <p:spPr>
            <a:xfrm>
              <a:off x="11826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06" name="CustomShape 19"/>
            <p:cNvSpPr/>
            <p:nvPr/>
          </p:nvSpPr>
          <p:spPr>
            <a:xfrm>
              <a:off x="11826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07" name="CustomShape 20"/>
            <p:cNvSpPr/>
            <p:nvPr/>
          </p:nvSpPr>
          <p:spPr>
            <a:xfrm>
              <a:off x="11611800" y="6281640"/>
              <a:ext cx="242640" cy="75600"/>
            </a:xfrm>
            <a:custGeom>
              <a:avLst/>
              <a:rect l="l" t="t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08" name="CustomShape 21"/>
            <p:cNvSpPr/>
            <p:nvPr/>
          </p:nvSpPr>
          <p:spPr>
            <a:xfrm>
              <a:off x="11611800" y="6281640"/>
              <a:ext cx="242640" cy="75600"/>
            </a:xfrm>
            <a:custGeom>
              <a:avLst/>
              <a:rect l="l" t="t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09" name="CustomShape 22"/>
            <p:cNvSpPr/>
            <p:nvPr/>
          </p:nvSpPr>
          <p:spPr>
            <a:xfrm>
              <a:off x="11609280" y="6279120"/>
              <a:ext cx="247680" cy="82080"/>
            </a:xfrm>
            <a:custGeom>
              <a:avLst/>
              <a:rect l="l" t="t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10" name="CustomShape 23"/>
            <p:cNvSpPr/>
            <p:nvPr/>
          </p:nvSpPr>
          <p:spPr>
            <a:xfrm>
              <a:off x="11602800" y="6287760"/>
              <a:ext cx="261360" cy="72000"/>
            </a:xfrm>
            <a:custGeom>
              <a:avLst/>
              <a:rect l="l" t="t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11" name="CustomShape 24"/>
            <p:cNvSpPr/>
            <p:nvPr/>
          </p:nvSpPr>
          <p:spPr>
            <a:xfrm>
              <a:off x="11602800" y="6287760"/>
              <a:ext cx="261360" cy="72000"/>
            </a:xfrm>
            <a:custGeom>
              <a:avLst/>
              <a:rect l="l" t="t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12" name="CustomShape 25"/>
            <p:cNvSpPr/>
            <p:nvPr/>
          </p:nvSpPr>
          <p:spPr>
            <a:xfrm>
              <a:off x="11593080" y="6276600"/>
              <a:ext cx="280080" cy="94320"/>
            </a:xfrm>
            <a:custGeom>
              <a:avLst/>
              <a:rect l="l" t="t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13" name="CustomShape 26"/>
            <p:cNvSpPr/>
            <p:nvPr/>
          </p:nvSpPr>
          <p:spPr>
            <a:xfrm>
              <a:off x="11600280" y="6286680"/>
              <a:ext cx="266400" cy="77040"/>
            </a:xfrm>
            <a:custGeom>
              <a:avLst/>
              <a:rect l="l" t="t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14" name="CustomShape 27"/>
            <p:cNvSpPr/>
            <p:nvPr/>
          </p:nvSpPr>
          <p:spPr>
            <a:xfrm>
              <a:off x="11621520" y="6200640"/>
              <a:ext cx="222840" cy="80640"/>
            </a:xfrm>
            <a:custGeom>
              <a:avLst/>
              <a:rect l="l" t="t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15" name="CustomShape 28"/>
            <p:cNvSpPr/>
            <p:nvPr/>
          </p:nvSpPr>
          <p:spPr>
            <a:xfrm>
              <a:off x="11616480" y="6195600"/>
              <a:ext cx="232920" cy="90720"/>
            </a:xfrm>
            <a:custGeom>
              <a:avLst/>
              <a:rect l="l" t="t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16" name="CustomShape 29"/>
            <p:cNvSpPr/>
            <p:nvPr/>
          </p:nvSpPr>
          <p:spPr>
            <a:xfrm>
              <a:off x="11703960" y="6176880"/>
              <a:ext cx="58320" cy="25920"/>
            </a:xfrm>
            <a:custGeom>
              <a:avLst/>
              <a:rect l="l" t="t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17" name="CustomShape 30"/>
            <p:cNvSpPr/>
            <p:nvPr/>
          </p:nvSpPr>
          <p:spPr>
            <a:xfrm>
              <a:off x="11571840" y="6544800"/>
              <a:ext cx="322560" cy="15840"/>
            </a:xfrm>
            <a:custGeom>
              <a:avLst/>
              <a:rect l="l" t="t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18" name="CustomShape 31"/>
            <p:cNvSpPr/>
            <p:nvPr/>
          </p:nvSpPr>
          <p:spPr>
            <a:xfrm>
              <a:off x="11571840" y="6544800"/>
              <a:ext cx="322560" cy="15840"/>
            </a:xfrm>
            <a:custGeom>
              <a:avLst/>
              <a:rect l="l" t="t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19" name="CustomShape 32"/>
            <p:cNvSpPr/>
            <p:nvPr/>
          </p:nvSpPr>
          <p:spPr>
            <a:xfrm>
              <a:off x="11566800" y="6542280"/>
              <a:ext cx="332640" cy="23400"/>
            </a:xfrm>
            <a:custGeom>
              <a:avLst/>
              <a:rect l="l" t="t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20" name="CustomShape 33"/>
            <p:cNvSpPr/>
            <p:nvPr/>
          </p:nvSpPr>
          <p:spPr>
            <a:xfrm>
              <a:off x="11588040" y="6531120"/>
              <a:ext cx="292680" cy="13320"/>
            </a:xfrm>
            <a:custGeom>
              <a:avLst/>
              <a:rect l="l" t="t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21" name="CustomShape 34"/>
            <p:cNvSpPr/>
            <p:nvPr/>
          </p:nvSpPr>
          <p:spPr>
            <a:xfrm>
              <a:off x="11588040" y="6531120"/>
              <a:ext cx="292680" cy="13320"/>
            </a:xfrm>
            <a:custGeom>
              <a:avLst/>
              <a:rect l="l" t="t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22" name="CustomShape 35"/>
            <p:cNvSpPr/>
            <p:nvPr/>
          </p:nvSpPr>
          <p:spPr>
            <a:xfrm>
              <a:off x="11583000" y="6526080"/>
              <a:ext cx="300240" cy="23400"/>
            </a:xfrm>
            <a:custGeom>
              <a:avLst/>
              <a:rect l="l" t="t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23" name="CustomShape 36"/>
            <p:cNvSpPr/>
            <p:nvPr/>
          </p:nvSpPr>
          <p:spPr>
            <a:xfrm>
              <a:off x="11602800" y="6513480"/>
              <a:ext cx="261360" cy="16920"/>
            </a:xfrm>
            <a:custGeom>
              <a:avLst/>
              <a:rect l="l" t="t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24" name="CustomShape 37"/>
            <p:cNvSpPr/>
            <p:nvPr/>
          </p:nvSpPr>
          <p:spPr>
            <a:xfrm>
              <a:off x="11602800" y="6513480"/>
              <a:ext cx="261360" cy="16920"/>
            </a:xfrm>
            <a:custGeom>
              <a:avLst/>
              <a:rect l="l" t="t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25" name="CustomShape 38"/>
            <p:cNvSpPr/>
            <p:nvPr/>
          </p:nvSpPr>
          <p:spPr>
            <a:xfrm>
              <a:off x="11597760" y="6510960"/>
              <a:ext cx="270000" cy="23400"/>
            </a:xfrm>
            <a:custGeom>
              <a:avLst/>
              <a:rect l="l" t="t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26" name="CustomShape 39"/>
            <p:cNvSpPr/>
            <p:nvPr/>
          </p:nvSpPr>
          <p:spPr>
            <a:xfrm>
              <a:off x="11576880" y="6549480"/>
              <a:ext cx="312480" cy="7200"/>
            </a:xfrm>
            <a:custGeom>
              <a:avLst/>
              <a:rect l="l" t="t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27" name="CustomShape 40"/>
            <p:cNvSpPr/>
            <p:nvPr/>
          </p:nvSpPr>
          <p:spPr>
            <a:xfrm>
              <a:off x="11576880" y="6549480"/>
              <a:ext cx="312480" cy="7200"/>
            </a:xfrm>
            <a:custGeom>
              <a:avLst/>
              <a:rect l="l" t="t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28" name="CustomShape 41"/>
            <p:cNvSpPr/>
            <p:nvPr/>
          </p:nvSpPr>
          <p:spPr>
            <a:xfrm>
              <a:off x="11590560" y="6534720"/>
              <a:ext cx="285120" cy="7200"/>
            </a:xfrm>
            <a:custGeom>
              <a:avLst/>
              <a:rect l="l" t="t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29" name="CustomShape 42"/>
            <p:cNvSpPr/>
            <p:nvPr/>
          </p:nvSpPr>
          <p:spPr>
            <a:xfrm>
              <a:off x="11590560" y="6534720"/>
              <a:ext cx="285120" cy="7200"/>
            </a:xfrm>
            <a:custGeom>
              <a:avLst/>
              <a:rect l="l" t="t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30" name="CustomShape 43"/>
            <p:cNvSpPr/>
            <p:nvPr/>
          </p:nvSpPr>
          <p:spPr>
            <a:xfrm>
              <a:off x="11606760" y="6521040"/>
              <a:ext cx="252720" cy="7200"/>
            </a:xfrm>
            <a:custGeom>
              <a:avLst/>
              <a:rect l="l" t="t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31" name="CustomShape 44"/>
            <p:cNvSpPr/>
            <p:nvPr/>
          </p:nvSpPr>
          <p:spPr>
            <a:xfrm>
              <a:off x="11606760" y="6521040"/>
              <a:ext cx="252720" cy="7200"/>
            </a:xfrm>
            <a:custGeom>
              <a:avLst/>
              <a:rect l="l" t="t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32" name="CustomShape 45"/>
            <p:cNvSpPr/>
            <p:nvPr/>
          </p:nvSpPr>
          <p:spPr>
            <a:xfrm>
              <a:off x="11619000" y="6300360"/>
              <a:ext cx="225360" cy="51840"/>
            </a:xfrm>
            <a:custGeom>
              <a:avLst/>
              <a:rect l="l" t="t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33" name="CustomShape 46"/>
            <p:cNvSpPr/>
            <p:nvPr/>
          </p:nvSpPr>
          <p:spPr>
            <a:xfrm>
              <a:off x="11619000" y="6300360"/>
              <a:ext cx="225360" cy="51840"/>
            </a:xfrm>
            <a:custGeom>
              <a:avLst/>
              <a:rect l="l" t="t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</p:grpSp>
      <p:sp>
        <p:nvSpPr>
          <p:cNvPr id="134" name="PlaceHolder 47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10512360" cy="5088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128520" lvl="0" indent="-12816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385920" lvl="1" indent="-12816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642960" lvl="2" indent="-12816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900000" lvl="3" indent="-12816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1157400" lvl="4" indent="-12816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135" name="PlaceHolder 48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r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0" strike="noStrike" spc="26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 1"/>
          <p:cNvSpPr/>
          <p:nvPr/>
        </p:nvSpPr>
        <p:spPr>
          <a:xfrm>
            <a:off x="559080" y="671040"/>
            <a:ext cx="10969920" cy="0"/>
          </a:xfrm>
          <a:prstGeom prst="line">
            <a:avLst/>
          </a:prstGeom>
          <a:ln w="126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/>
        </p:txBody>
      </p:sp>
      <p:sp>
        <p:nvSpPr>
          <p:cNvPr id="173" name="CustomShape 2"/>
          <p:cNvSpPr/>
          <p:nvPr/>
        </p:nvSpPr>
        <p:spPr>
          <a:xfrm>
            <a:off x="10133640" y="6100920"/>
            <a:ext cx="181368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lstStyle/>
          <a:p/>
        </p:txBody>
      </p:sp>
      <p:grpSp>
        <p:nvGrpSpPr>
          <p:cNvPr id="174" name="Group 3"/>
          <p:cNvGrpSpPr/>
          <p:nvPr/>
        </p:nvGrpSpPr>
        <p:grpSpPr>
          <a:xfrm>
            <a:off x="11460960" y="6126840"/>
            <a:ext cx="544320" cy="548280"/>
            <a:chOff x="11460960" y="6126840"/>
            <a:chExt cx="544320" cy="548280"/>
          </a:xfrm>
        </p:grpSpPr>
        <p:sp>
          <p:nvSpPr>
            <p:cNvPr id="175" name="CustomShape 4"/>
            <p:cNvSpPr/>
            <p:nvPr/>
          </p:nvSpPr>
          <p:spPr>
            <a:xfrm>
              <a:off x="11460960" y="6126840"/>
              <a:ext cx="544320" cy="548280"/>
            </a:xfrm>
            <a:custGeom>
              <a:avLst/>
              <a:rect l="l" t="t" r="r" b="b"/>
              <a:pathLst>
                <a:path w="231" h="231">
                  <a:moveTo>
                    <a:pt x="115" y="231"/>
                  </a:moveTo>
                  <a:cubicBezTo>
                    <a:pt x="52" y="231"/>
                    <a:pt x="0" y="179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1" y="51"/>
                    <a:pt x="231" y="115"/>
                  </a:cubicBezTo>
                  <a:cubicBezTo>
                    <a:pt x="231" y="179"/>
                    <a:pt x="179" y="231"/>
                    <a:pt x="115" y="231"/>
                  </a:cubicBezTo>
                  <a:cubicBezTo>
                    <a:pt x="115" y="231"/>
                    <a:pt x="115" y="231"/>
                    <a:pt x="115" y="231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76" name="CustomShape 5"/>
            <p:cNvSpPr/>
            <p:nvPr/>
          </p:nvSpPr>
          <p:spPr>
            <a:xfrm>
              <a:off x="11470680" y="6136920"/>
              <a:ext cx="525600" cy="528480"/>
            </a:xfrm>
            <a:custGeom>
              <a:avLst/>
              <a:rect l="l" t="t" r="r" b="b"/>
              <a:pathLst>
                <a:path w="223" h="223"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  <a:moveTo>
                    <a:pt x="111" y="5"/>
                  </a:moveTo>
                  <a:cubicBezTo>
                    <a:pt x="53" y="5"/>
                    <a:pt x="5" y="52"/>
                    <a:pt x="5" y="111"/>
                  </a:cubicBezTo>
                  <a:cubicBezTo>
                    <a:pt x="5" y="170"/>
                    <a:pt x="53" y="218"/>
                    <a:pt x="111" y="218"/>
                  </a:cubicBezTo>
                  <a:cubicBezTo>
                    <a:pt x="170" y="218"/>
                    <a:pt x="218" y="170"/>
                    <a:pt x="218" y="111"/>
                  </a:cubicBezTo>
                  <a:cubicBezTo>
                    <a:pt x="218" y="52"/>
                    <a:pt x="170" y="5"/>
                    <a:pt x="1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77" name="CustomShape 6"/>
            <p:cNvSpPr/>
            <p:nvPr/>
          </p:nvSpPr>
          <p:spPr>
            <a:xfrm>
              <a:off x="11609280" y="6361200"/>
              <a:ext cx="247680" cy="151920"/>
            </a:xfrm>
            <a:custGeom>
              <a:avLst/>
              <a:rect l="l" t="t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78" name="CustomShape 7"/>
            <p:cNvSpPr/>
            <p:nvPr/>
          </p:nvSpPr>
          <p:spPr>
            <a:xfrm>
              <a:off x="11609280" y="6361200"/>
              <a:ext cx="247680" cy="151920"/>
            </a:xfrm>
            <a:custGeom>
              <a:avLst/>
              <a:rect l="l" t="t" r="r" b="b"/>
              <a:pathLst>
                <a:path w="199" h="122">
                  <a:moveTo>
                    <a:pt x="0" y="0"/>
                  </a:moveTo>
                  <a:lnTo>
                    <a:pt x="0" y="122"/>
                  </a:lnTo>
                  <a:lnTo>
                    <a:pt x="199" y="122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79" name="CustomShape 8"/>
            <p:cNvSpPr/>
            <p:nvPr/>
          </p:nvSpPr>
          <p:spPr>
            <a:xfrm>
              <a:off x="11619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80" name="CustomShape 9"/>
            <p:cNvSpPr/>
            <p:nvPr/>
          </p:nvSpPr>
          <p:spPr>
            <a:xfrm>
              <a:off x="11619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17" y="116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17" y="116"/>
                  </a:lnTo>
                  <a:lnTo>
                    <a:pt x="17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81" name="CustomShape 10"/>
            <p:cNvSpPr/>
            <p:nvPr/>
          </p:nvSpPr>
          <p:spPr>
            <a:xfrm>
              <a:off x="1165896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82" name="CustomShape 11"/>
            <p:cNvSpPr/>
            <p:nvPr/>
          </p:nvSpPr>
          <p:spPr>
            <a:xfrm>
              <a:off x="1165896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83" name="CustomShape 12"/>
            <p:cNvSpPr/>
            <p:nvPr/>
          </p:nvSpPr>
          <p:spPr>
            <a:xfrm>
              <a:off x="1170144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84" name="CustomShape 13"/>
            <p:cNvSpPr/>
            <p:nvPr/>
          </p:nvSpPr>
          <p:spPr>
            <a:xfrm>
              <a:off x="1170144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85" name="CustomShape 14"/>
            <p:cNvSpPr/>
            <p:nvPr/>
          </p:nvSpPr>
          <p:spPr>
            <a:xfrm>
              <a:off x="1174392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86" name="CustomShape 15"/>
            <p:cNvSpPr/>
            <p:nvPr/>
          </p:nvSpPr>
          <p:spPr>
            <a:xfrm>
              <a:off x="1174392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87" name="CustomShape 16"/>
            <p:cNvSpPr/>
            <p:nvPr/>
          </p:nvSpPr>
          <p:spPr>
            <a:xfrm>
              <a:off x="1178352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88" name="CustomShape 17"/>
            <p:cNvSpPr/>
            <p:nvPr/>
          </p:nvSpPr>
          <p:spPr>
            <a:xfrm>
              <a:off x="11783520" y="6366240"/>
              <a:ext cx="23400" cy="144360"/>
            </a:xfrm>
            <a:custGeom>
              <a:avLst/>
              <a:rect l="l" t="t" r="r" b="b"/>
              <a:pathLst>
                <a:path w="19" h="116">
                  <a:moveTo>
                    <a:pt x="0" y="116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9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89" name="CustomShape 18"/>
            <p:cNvSpPr/>
            <p:nvPr/>
          </p:nvSpPr>
          <p:spPr>
            <a:xfrm>
              <a:off x="11826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90" name="CustomShape 19"/>
            <p:cNvSpPr/>
            <p:nvPr/>
          </p:nvSpPr>
          <p:spPr>
            <a:xfrm>
              <a:off x="11826000" y="6366240"/>
              <a:ext cx="20880" cy="144360"/>
            </a:xfrm>
            <a:custGeom>
              <a:avLst/>
              <a:rect l="l" t="t" r="r" b="b"/>
              <a:pathLst>
                <a:path w="17" h="116">
                  <a:moveTo>
                    <a:pt x="0" y="116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116"/>
                  </a:lnTo>
                  <a:lnTo>
                    <a:pt x="0" y="116"/>
                  </a:lnTo>
                  <a:lnTo>
                    <a:pt x="0" y="11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91" name="CustomShape 20"/>
            <p:cNvSpPr/>
            <p:nvPr/>
          </p:nvSpPr>
          <p:spPr>
            <a:xfrm>
              <a:off x="11611800" y="6281640"/>
              <a:ext cx="242640" cy="75600"/>
            </a:xfrm>
            <a:custGeom>
              <a:avLst/>
              <a:rect l="l" t="t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92" name="CustomShape 21"/>
            <p:cNvSpPr/>
            <p:nvPr/>
          </p:nvSpPr>
          <p:spPr>
            <a:xfrm>
              <a:off x="11611800" y="6281640"/>
              <a:ext cx="242640" cy="75600"/>
            </a:xfrm>
            <a:custGeom>
              <a:avLst/>
              <a:rect l="l" t="t" r="r" b="b"/>
              <a:pathLst>
                <a:path w="195" h="61">
                  <a:moveTo>
                    <a:pt x="0" y="61"/>
                  </a:moveTo>
                  <a:lnTo>
                    <a:pt x="0" y="0"/>
                  </a:lnTo>
                  <a:lnTo>
                    <a:pt x="195" y="0"/>
                  </a:lnTo>
                  <a:lnTo>
                    <a:pt x="195" y="61"/>
                  </a:lnTo>
                  <a:lnTo>
                    <a:pt x="0" y="61"/>
                  </a:lnTo>
                  <a:lnTo>
                    <a:pt x="0" y="6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93" name="CustomShape 22"/>
            <p:cNvSpPr/>
            <p:nvPr/>
          </p:nvSpPr>
          <p:spPr>
            <a:xfrm>
              <a:off x="11609280" y="6279120"/>
              <a:ext cx="247680" cy="82080"/>
            </a:xfrm>
            <a:custGeom>
              <a:avLst/>
              <a:rect l="l" t="t" r="r" b="b"/>
              <a:pathLst>
                <a:path w="199" h="66">
                  <a:moveTo>
                    <a:pt x="19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199" y="0"/>
                  </a:lnTo>
                  <a:lnTo>
                    <a:pt x="199" y="66"/>
                  </a:lnTo>
                  <a:lnTo>
                    <a:pt x="199" y="66"/>
                  </a:lnTo>
                  <a:close/>
                  <a:moveTo>
                    <a:pt x="6" y="59"/>
                  </a:moveTo>
                  <a:lnTo>
                    <a:pt x="193" y="59"/>
                  </a:lnTo>
                  <a:lnTo>
                    <a:pt x="193" y="6"/>
                  </a:lnTo>
                  <a:lnTo>
                    <a:pt x="6" y="6"/>
                  </a:lnTo>
                  <a:lnTo>
                    <a:pt x="6" y="59"/>
                  </a:lnTo>
                  <a:lnTo>
                    <a:pt x="6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94" name="CustomShape 23"/>
            <p:cNvSpPr/>
            <p:nvPr/>
          </p:nvSpPr>
          <p:spPr>
            <a:xfrm>
              <a:off x="11602800" y="6287760"/>
              <a:ext cx="261360" cy="72000"/>
            </a:xfrm>
            <a:custGeom>
              <a:avLst/>
              <a:rect l="l" t="t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95" name="CustomShape 24"/>
            <p:cNvSpPr/>
            <p:nvPr/>
          </p:nvSpPr>
          <p:spPr>
            <a:xfrm>
              <a:off x="11602800" y="6287760"/>
              <a:ext cx="261360" cy="72000"/>
            </a:xfrm>
            <a:custGeom>
              <a:avLst/>
              <a:rect l="l" t="t" r="r" b="b"/>
              <a:pathLst>
                <a:path w="210" h="58">
                  <a:moveTo>
                    <a:pt x="104" y="58"/>
                  </a:moveTo>
                  <a:lnTo>
                    <a:pt x="210" y="58"/>
                  </a:lnTo>
                  <a:lnTo>
                    <a:pt x="210" y="50"/>
                  </a:lnTo>
                  <a:lnTo>
                    <a:pt x="104" y="0"/>
                  </a:lnTo>
                  <a:lnTo>
                    <a:pt x="0" y="50"/>
                  </a:lnTo>
                  <a:lnTo>
                    <a:pt x="0" y="58"/>
                  </a:lnTo>
                  <a:lnTo>
                    <a:pt x="104" y="58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96" name="CustomShape 25"/>
            <p:cNvSpPr/>
            <p:nvPr/>
          </p:nvSpPr>
          <p:spPr>
            <a:xfrm>
              <a:off x="11593080" y="6276600"/>
              <a:ext cx="280080" cy="94320"/>
            </a:xfrm>
            <a:custGeom>
              <a:avLst/>
              <a:rect l="l" t="t" r="r" b="b"/>
              <a:pathLst>
                <a:path w="225" h="76">
                  <a:moveTo>
                    <a:pt x="225" y="76"/>
                  </a:moveTo>
                  <a:lnTo>
                    <a:pt x="0" y="76"/>
                  </a:lnTo>
                  <a:lnTo>
                    <a:pt x="0" y="53"/>
                  </a:lnTo>
                  <a:lnTo>
                    <a:pt x="112" y="0"/>
                  </a:lnTo>
                  <a:lnTo>
                    <a:pt x="225" y="53"/>
                  </a:lnTo>
                  <a:lnTo>
                    <a:pt x="225" y="76"/>
                  </a:lnTo>
                  <a:lnTo>
                    <a:pt x="225" y="76"/>
                  </a:lnTo>
                  <a:close/>
                  <a:moveTo>
                    <a:pt x="28" y="59"/>
                  </a:moveTo>
                  <a:lnTo>
                    <a:pt x="197" y="59"/>
                  </a:lnTo>
                  <a:lnTo>
                    <a:pt x="112" y="19"/>
                  </a:lnTo>
                  <a:lnTo>
                    <a:pt x="28" y="59"/>
                  </a:ln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97" name="CustomShape 26"/>
            <p:cNvSpPr/>
            <p:nvPr/>
          </p:nvSpPr>
          <p:spPr>
            <a:xfrm>
              <a:off x="11600280" y="6286680"/>
              <a:ext cx="266400" cy="77040"/>
            </a:xfrm>
            <a:custGeom>
              <a:avLst/>
              <a:rect l="l" t="t" r="r" b="b"/>
              <a:pathLst>
                <a:path w="214" h="62">
                  <a:moveTo>
                    <a:pt x="214" y="62"/>
                  </a:moveTo>
                  <a:lnTo>
                    <a:pt x="0" y="62"/>
                  </a:lnTo>
                  <a:lnTo>
                    <a:pt x="0" y="49"/>
                  </a:lnTo>
                  <a:lnTo>
                    <a:pt x="106" y="0"/>
                  </a:lnTo>
                  <a:lnTo>
                    <a:pt x="214" y="49"/>
                  </a:lnTo>
                  <a:lnTo>
                    <a:pt x="214" y="62"/>
                  </a:lnTo>
                  <a:lnTo>
                    <a:pt x="214" y="62"/>
                  </a:lnTo>
                  <a:close/>
                  <a:moveTo>
                    <a:pt x="5" y="57"/>
                  </a:moveTo>
                  <a:lnTo>
                    <a:pt x="208" y="57"/>
                  </a:lnTo>
                  <a:lnTo>
                    <a:pt x="208" y="53"/>
                  </a:lnTo>
                  <a:lnTo>
                    <a:pt x="106" y="5"/>
                  </a:lnTo>
                  <a:lnTo>
                    <a:pt x="5" y="53"/>
                  </a:lnTo>
                  <a:lnTo>
                    <a:pt x="5" y="57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98" name="CustomShape 27"/>
            <p:cNvSpPr/>
            <p:nvPr/>
          </p:nvSpPr>
          <p:spPr>
            <a:xfrm>
              <a:off x="11621520" y="6200640"/>
              <a:ext cx="222840" cy="80640"/>
            </a:xfrm>
            <a:custGeom>
              <a:avLst/>
              <a:rect l="l" t="t" r="r" b="b"/>
              <a:pathLst>
                <a:path w="95" h="34">
                  <a:moveTo>
                    <a:pt x="48" y="0"/>
                  </a:moveTo>
                  <a:cubicBezTo>
                    <a:pt x="25" y="0"/>
                    <a:pt x="7" y="14"/>
                    <a:pt x="0" y="34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88" y="14"/>
                    <a:pt x="70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199" name="CustomShape 28"/>
            <p:cNvSpPr/>
            <p:nvPr/>
          </p:nvSpPr>
          <p:spPr>
            <a:xfrm>
              <a:off x="11616480" y="6195600"/>
              <a:ext cx="232920" cy="90720"/>
            </a:xfrm>
            <a:custGeom>
              <a:avLst/>
              <a:rect l="l" t="t" r="r" b="b"/>
              <a:pathLst>
                <a:path w="99" h="38">
                  <a:moveTo>
                    <a:pt x="99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14"/>
                    <a:pt x="27" y="0"/>
                    <a:pt x="50" y="0"/>
                  </a:cubicBezTo>
                  <a:cubicBezTo>
                    <a:pt x="72" y="0"/>
                    <a:pt x="92" y="14"/>
                    <a:pt x="99" y="36"/>
                  </a:cubicBezTo>
                  <a:cubicBezTo>
                    <a:pt x="99" y="38"/>
                    <a:pt x="99" y="38"/>
                    <a:pt x="99" y="38"/>
                  </a:cubicBezTo>
                  <a:close/>
                  <a:moveTo>
                    <a:pt x="4" y="35"/>
                  </a:moveTo>
                  <a:cubicBezTo>
                    <a:pt x="95" y="35"/>
                    <a:pt x="95" y="35"/>
                    <a:pt x="95" y="35"/>
                  </a:cubicBezTo>
                  <a:cubicBezTo>
                    <a:pt x="87" y="16"/>
                    <a:pt x="70" y="4"/>
                    <a:pt x="50" y="4"/>
                  </a:cubicBezTo>
                  <a:cubicBezTo>
                    <a:pt x="29" y="4"/>
                    <a:pt x="12" y="16"/>
                    <a:pt x="4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00" name="CustomShape 29"/>
            <p:cNvSpPr/>
            <p:nvPr/>
          </p:nvSpPr>
          <p:spPr>
            <a:xfrm>
              <a:off x="11703960" y="6176880"/>
              <a:ext cx="58320" cy="25920"/>
            </a:xfrm>
            <a:custGeom>
              <a:avLst/>
              <a:rect l="l" t="t" r="r" b="b"/>
              <a:pathLst>
                <a:path w="47" h="21">
                  <a:moveTo>
                    <a:pt x="47" y="21"/>
                  </a:moveTo>
                  <a:lnTo>
                    <a:pt x="40" y="21"/>
                  </a:lnTo>
                  <a:lnTo>
                    <a:pt x="40" y="11"/>
                  </a:lnTo>
                  <a:lnTo>
                    <a:pt x="23" y="6"/>
                  </a:lnTo>
                  <a:lnTo>
                    <a:pt x="8" y="11"/>
                  </a:lnTo>
                  <a:lnTo>
                    <a:pt x="8" y="21"/>
                  </a:lnTo>
                  <a:lnTo>
                    <a:pt x="0" y="21"/>
                  </a:lnTo>
                  <a:lnTo>
                    <a:pt x="0" y="6"/>
                  </a:lnTo>
                  <a:lnTo>
                    <a:pt x="23" y="0"/>
                  </a:lnTo>
                  <a:lnTo>
                    <a:pt x="47" y="6"/>
                  </a:lnTo>
                  <a:lnTo>
                    <a:pt x="47" y="21"/>
                  </a:lnTo>
                  <a:lnTo>
                    <a:pt x="47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01" name="CustomShape 30"/>
            <p:cNvSpPr/>
            <p:nvPr/>
          </p:nvSpPr>
          <p:spPr>
            <a:xfrm>
              <a:off x="11571840" y="6544800"/>
              <a:ext cx="322560" cy="15840"/>
            </a:xfrm>
            <a:custGeom>
              <a:avLst/>
              <a:rect l="l" t="t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02" name="CustomShape 31"/>
            <p:cNvSpPr/>
            <p:nvPr/>
          </p:nvSpPr>
          <p:spPr>
            <a:xfrm>
              <a:off x="11571840" y="6544800"/>
              <a:ext cx="322560" cy="15840"/>
            </a:xfrm>
            <a:custGeom>
              <a:avLst/>
              <a:rect l="l" t="t" r="r" b="b"/>
              <a:pathLst>
                <a:path w="259" h="13">
                  <a:moveTo>
                    <a:pt x="0" y="13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259" y="13"/>
                  </a:lnTo>
                  <a:lnTo>
                    <a:pt x="0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03" name="CustomShape 32"/>
            <p:cNvSpPr/>
            <p:nvPr/>
          </p:nvSpPr>
          <p:spPr>
            <a:xfrm>
              <a:off x="11566800" y="6542280"/>
              <a:ext cx="332640" cy="23400"/>
            </a:xfrm>
            <a:custGeom>
              <a:avLst/>
              <a:rect l="l" t="t" r="r" b="b"/>
              <a:pathLst>
                <a:path w="267" h="19">
                  <a:moveTo>
                    <a:pt x="26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67" y="0"/>
                  </a:lnTo>
                  <a:lnTo>
                    <a:pt x="267" y="19"/>
                  </a:lnTo>
                  <a:lnTo>
                    <a:pt x="267" y="19"/>
                  </a:lnTo>
                  <a:close/>
                  <a:moveTo>
                    <a:pt x="8" y="12"/>
                  </a:moveTo>
                  <a:lnTo>
                    <a:pt x="259" y="12"/>
                  </a:lnTo>
                  <a:lnTo>
                    <a:pt x="259" y="6"/>
                  </a:lnTo>
                  <a:lnTo>
                    <a:pt x="8" y="6"/>
                  </a:lnTo>
                  <a:lnTo>
                    <a:pt x="8" y="12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04" name="CustomShape 33"/>
            <p:cNvSpPr/>
            <p:nvPr/>
          </p:nvSpPr>
          <p:spPr>
            <a:xfrm>
              <a:off x="11588040" y="6531120"/>
              <a:ext cx="292680" cy="13320"/>
            </a:xfrm>
            <a:custGeom>
              <a:avLst/>
              <a:rect l="l" t="t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05" name="CustomShape 34"/>
            <p:cNvSpPr/>
            <p:nvPr/>
          </p:nvSpPr>
          <p:spPr>
            <a:xfrm>
              <a:off x="11588040" y="6531120"/>
              <a:ext cx="292680" cy="13320"/>
            </a:xfrm>
            <a:custGeom>
              <a:avLst/>
              <a:rect l="l" t="t" r="r" b="b"/>
              <a:pathLst>
                <a:path w="235" h="11">
                  <a:moveTo>
                    <a:pt x="0" y="11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11"/>
                  </a:lnTo>
                  <a:lnTo>
                    <a:pt x="0" y="11"/>
                  </a:lnTo>
                  <a:lnTo>
                    <a:pt x="0" y="11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06" name="CustomShape 35"/>
            <p:cNvSpPr/>
            <p:nvPr/>
          </p:nvSpPr>
          <p:spPr>
            <a:xfrm>
              <a:off x="11583000" y="6526080"/>
              <a:ext cx="300240" cy="23400"/>
            </a:xfrm>
            <a:custGeom>
              <a:avLst/>
              <a:rect l="l" t="t" r="r" b="b"/>
              <a:pathLst>
                <a:path w="241" h="19">
                  <a:moveTo>
                    <a:pt x="241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241" y="19"/>
                  </a:lnTo>
                  <a:lnTo>
                    <a:pt x="241" y="19"/>
                  </a:lnTo>
                  <a:close/>
                  <a:moveTo>
                    <a:pt x="6" y="13"/>
                  </a:moveTo>
                  <a:lnTo>
                    <a:pt x="235" y="13"/>
                  </a:lnTo>
                  <a:lnTo>
                    <a:pt x="235" y="7"/>
                  </a:lnTo>
                  <a:lnTo>
                    <a:pt x="6" y="7"/>
                  </a:lnTo>
                  <a:lnTo>
                    <a:pt x="6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07" name="CustomShape 36"/>
            <p:cNvSpPr/>
            <p:nvPr/>
          </p:nvSpPr>
          <p:spPr>
            <a:xfrm>
              <a:off x="11602800" y="6513480"/>
              <a:ext cx="261360" cy="16920"/>
            </a:xfrm>
            <a:custGeom>
              <a:avLst/>
              <a:rect l="l" t="t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08" name="CustomShape 37"/>
            <p:cNvSpPr/>
            <p:nvPr/>
          </p:nvSpPr>
          <p:spPr>
            <a:xfrm>
              <a:off x="11602800" y="6513480"/>
              <a:ext cx="261360" cy="16920"/>
            </a:xfrm>
            <a:custGeom>
              <a:avLst/>
              <a:rect l="l" t="t" r="r" b="b"/>
              <a:pathLst>
                <a:path w="210" h="14">
                  <a:moveTo>
                    <a:pt x="0" y="14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4"/>
                  </a:lnTo>
                  <a:lnTo>
                    <a:pt x="0" y="14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09" name="CustomShape 38"/>
            <p:cNvSpPr/>
            <p:nvPr/>
          </p:nvSpPr>
          <p:spPr>
            <a:xfrm>
              <a:off x="11597760" y="6510960"/>
              <a:ext cx="270000" cy="23400"/>
            </a:xfrm>
            <a:custGeom>
              <a:avLst/>
              <a:rect l="l" t="t" r="r" b="b"/>
              <a:pathLst>
                <a:path w="217" h="19">
                  <a:moveTo>
                    <a:pt x="217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19"/>
                  </a:lnTo>
                  <a:lnTo>
                    <a:pt x="217" y="19"/>
                  </a:lnTo>
                  <a:close/>
                  <a:moveTo>
                    <a:pt x="7" y="12"/>
                  </a:moveTo>
                  <a:lnTo>
                    <a:pt x="210" y="12"/>
                  </a:lnTo>
                  <a:lnTo>
                    <a:pt x="210" y="6"/>
                  </a:lnTo>
                  <a:lnTo>
                    <a:pt x="7" y="6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10" name="CustomShape 39"/>
            <p:cNvSpPr/>
            <p:nvPr/>
          </p:nvSpPr>
          <p:spPr>
            <a:xfrm>
              <a:off x="11576880" y="6549480"/>
              <a:ext cx="312480" cy="7200"/>
            </a:xfrm>
            <a:custGeom>
              <a:avLst/>
              <a:rect l="l" t="t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11" name="CustomShape 40"/>
            <p:cNvSpPr/>
            <p:nvPr/>
          </p:nvSpPr>
          <p:spPr>
            <a:xfrm>
              <a:off x="11576880" y="6549480"/>
              <a:ext cx="312480" cy="7200"/>
            </a:xfrm>
            <a:custGeom>
              <a:avLst/>
              <a:rect l="l" t="t" r="r" b="b"/>
              <a:pathLst>
                <a:path w="251" h="6">
                  <a:moveTo>
                    <a:pt x="0" y="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12" name="CustomShape 41"/>
            <p:cNvSpPr/>
            <p:nvPr/>
          </p:nvSpPr>
          <p:spPr>
            <a:xfrm>
              <a:off x="11590560" y="6534720"/>
              <a:ext cx="285120" cy="7200"/>
            </a:xfrm>
            <a:custGeom>
              <a:avLst/>
              <a:rect l="l" t="t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13" name="CustomShape 42"/>
            <p:cNvSpPr/>
            <p:nvPr/>
          </p:nvSpPr>
          <p:spPr>
            <a:xfrm>
              <a:off x="11590560" y="6534720"/>
              <a:ext cx="285120" cy="7200"/>
            </a:xfrm>
            <a:custGeom>
              <a:avLst/>
              <a:rect l="l" t="t" r="r" b="b"/>
              <a:pathLst>
                <a:path w="229" h="6">
                  <a:moveTo>
                    <a:pt x="0" y="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6"/>
                  </a:lnTo>
                  <a:lnTo>
                    <a:pt x="0" y="6"/>
                  </a:lnTo>
                  <a:lnTo>
                    <a:pt x="0" y="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14" name="CustomShape 43"/>
            <p:cNvSpPr/>
            <p:nvPr/>
          </p:nvSpPr>
          <p:spPr>
            <a:xfrm>
              <a:off x="11606760" y="6521040"/>
              <a:ext cx="252720" cy="7200"/>
            </a:xfrm>
            <a:custGeom>
              <a:avLst/>
              <a:rect l="l" t="t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15" name="CustomShape 44"/>
            <p:cNvSpPr/>
            <p:nvPr/>
          </p:nvSpPr>
          <p:spPr>
            <a:xfrm>
              <a:off x="11606760" y="6521040"/>
              <a:ext cx="252720" cy="7200"/>
            </a:xfrm>
            <a:custGeom>
              <a:avLst/>
              <a:rect l="l" t="t" r="r" b="b"/>
              <a:pathLst>
                <a:path w="203" h="6">
                  <a:moveTo>
                    <a:pt x="203" y="6"/>
                  </a:moveTo>
                  <a:lnTo>
                    <a:pt x="20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03" y="6"/>
                  </a:lnTo>
                  <a:lnTo>
                    <a:pt x="203" y="6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16" name="CustomShape 45"/>
            <p:cNvSpPr/>
            <p:nvPr/>
          </p:nvSpPr>
          <p:spPr>
            <a:xfrm>
              <a:off x="11619000" y="6300360"/>
              <a:ext cx="225360" cy="51840"/>
            </a:xfrm>
            <a:custGeom>
              <a:avLst/>
              <a:rect l="l" t="t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  <p:sp>
          <p:nvSpPr>
            <p:cNvPr id="217" name="CustomShape 46"/>
            <p:cNvSpPr/>
            <p:nvPr/>
          </p:nvSpPr>
          <p:spPr>
            <a:xfrm>
              <a:off x="11619000" y="6300360"/>
              <a:ext cx="225360" cy="51840"/>
            </a:xfrm>
            <a:custGeom>
              <a:avLst/>
              <a:rect l="l" t="t" r="r" b="b"/>
              <a:pathLst>
                <a:path w="181" h="42">
                  <a:moveTo>
                    <a:pt x="91" y="0"/>
                  </a:moveTo>
                  <a:lnTo>
                    <a:pt x="181" y="42"/>
                  </a:lnTo>
                  <a:lnTo>
                    <a:pt x="0" y="42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lstStyle/>
            <a:p/>
          </p:txBody>
        </p:sp>
      </p:grpSp>
      <p:sp>
        <p:nvSpPr>
          <p:cNvPr id="218" name="PlaceHolder 47"/>
          <p:cNvSpPr>
            <a:spLocks noGrp="1" noEditPoints="1"/>
          </p:cNvSpPr>
          <p:nvPr>
            <p:ph type="body"/>
          </p:nvPr>
        </p:nvSpPr>
        <p:spPr>
          <a:xfrm>
            <a:off x="838080" y="960480"/>
            <a:ext cx="10512360" cy="5088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128520" lvl="0" indent="-12816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385920" lvl="1" indent="-12816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642960" lvl="2" indent="-12816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900000" lvl="3" indent="-12816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1157400" lvl="4" indent="-12816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219" name="PlaceHolder 48"/>
          <p:cNvSpPr>
            <a:spLocks noGrp="1" noEditPoints="1"/>
          </p:cNvSpPr>
          <p:nvPr>
            <p:ph type="title"/>
          </p:nvPr>
        </p:nvSpPr>
        <p:spPr>
          <a:xfrm>
            <a:off x="559080" y="256680"/>
            <a:ext cx="10969560" cy="411480"/>
          </a:xfrm>
          <a:prstGeom prst="rect">
            <a:avLst/>
          </a:prstGeom>
        </p:spPr>
        <p:txBody>
          <a:bodyPr lIns="0" r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0" strike="noStrike" spc="26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2387195" y="3769048"/>
            <a:ext cx="7740126" cy="10786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800" b="1" strike="noStrike">
                <a:solidFill>
                  <a:schemeClr val="accent1"/>
                </a:solidFill>
                <a:latin typeface="Arial"/>
              </a:rPr>
              <a:t>Ndede, George M.</a:t>
            </a:r>
            <a:endParaRPr lang="en-US" sz="2000" b="1" strike="noStrike">
              <a:solidFill>
                <a:schemeClr val="accent1"/>
              </a:solidFill>
              <a:latin typeface="Arial"/>
            </a:endParaRPr>
          </a:p>
          <a:p>
            <a:endParaRPr lang="en-US" sz="2000" b="1" strike="noStrike">
              <a:solidFill>
                <a:srgbClr val="000000"/>
              </a:solidFill>
              <a:latin typeface="Arial"/>
            </a:endParaRPr>
          </a:p>
          <a:p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CASE STUDY 2 - DS6306</a:t>
            </a:r>
          </a:p>
        </p:txBody>
      </p:sp>
      <p:sp>
        <p:nvSpPr>
          <p:cNvPr id="257" name="TextShape 2"/>
          <p:cNvSpPr txBox="1"/>
          <p:nvPr/>
        </p:nvSpPr>
        <p:spPr>
          <a:xfrm>
            <a:off x="2286000" y="2926080"/>
            <a:ext cx="9075001" cy="60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600" b="1" strike="noStrike">
                <a:solidFill>
                  <a:srgbClr val="C9211E"/>
                </a:solidFill>
                <a:latin typeface="Arial"/>
              </a:rPr>
              <a:t>Employee Attrition &amp; Salary Prediction</a:t>
            </a:r>
            <a:endParaRPr lang="en-US" sz="3600" b="0" strike="noStrike">
              <a:solidFill>
                <a:srgbClr val="C9211E"/>
              </a:solidFill>
              <a:latin typeface="Arial"/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41751" y="4627758"/>
            <a:ext cx="3292067" cy="127774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Prediction by K-Nearest-Neighbor (2)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59080" y="1272240"/>
            <a:ext cx="8882640" cy="635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440400" y="3856320"/>
            <a:ext cx="4686120" cy="635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59080" y="883935"/>
            <a:ext cx="8532177" cy="63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4"/>
                </a:solidFill>
              </a:rPr>
              <a:t>Prediction by K-Nearest-Neighbor (2)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9080" y="1516833"/>
            <a:ext cx="8532177" cy="228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Problem of small attrition count relative to total number of employees</a:t>
            </a:r>
          </a:p>
          <a:p>
            <a:pPr marL="342900" indent="-342900">
              <a:buFont typeface="Wingdings" charset="0"/>
              <a:buChar char="Ø"/>
            </a:pPr>
            <a:r>
              <a:rPr lang="en-US" sz="1800"/>
              <a:t>For training (finding K), select equal number of 'Yes' and 'No' Observations</a:t>
            </a:r>
          </a:p>
          <a:p>
            <a:pPr marL="342900" indent="-342900">
              <a:buFont typeface="Wingdings" charset="0"/>
              <a:buChar char="Ø"/>
            </a:pPr>
            <a:r>
              <a:rPr lang="en-US" sz="1800"/>
              <a:t>For blind dataset, assume same statistics as training data</a:t>
            </a:r>
          </a:p>
          <a:p>
            <a:pPr marL="342900" indent="-342900">
              <a:buFont typeface="Wingdings" charset="0"/>
              <a:buChar char="Ø"/>
            </a:pPr>
            <a:r>
              <a:rPr lang="en-US" sz="1800"/>
              <a:t>Algorithm:</a:t>
            </a:r>
          </a:p>
          <a:p>
            <a:pPr marL="800100" lvl="1" indent="-342900">
              <a:buFont typeface="Wingdings" charset="0"/>
              <a:buChar char="ü"/>
            </a:pPr>
            <a:r>
              <a:rPr lang="en-US" sz="1800"/>
              <a:t>Apply </a:t>
            </a:r>
            <a:r>
              <a:rPr lang="en-US" sz="1800" err="1"/>
              <a:t>KNN</a:t>
            </a:r>
            <a:r>
              <a:rPr lang="en-US" sz="1800"/>
              <a:t>, return probabilities</a:t>
            </a:r>
          </a:p>
          <a:p>
            <a:pPr marL="800100" lvl="1" indent="-342900">
              <a:buFont typeface="Wingdings" charset="0"/>
              <a:buChar char="ü"/>
            </a:pPr>
            <a:r>
              <a:rPr lang="en-US" sz="1800"/>
              <a:t>Multiply probabilities by K size to get raw number of votes for Yes and No</a:t>
            </a:r>
          </a:p>
          <a:p>
            <a:pPr marL="800100" lvl="1" indent="-342900">
              <a:buFont typeface="Wingdings" charset="0"/>
              <a:buChar char="ü"/>
            </a:pPr>
            <a:r>
              <a:rPr lang="en-US" sz="1800"/>
              <a:t>Divide raw vote count by expected number of Yes or No votes to get score</a:t>
            </a:r>
          </a:p>
          <a:p>
            <a:pPr marL="800100" lvl="1" indent="-342900">
              <a:buFont typeface="Wingdings" charset="0"/>
              <a:buChar char="ü"/>
            </a:pPr>
            <a:r>
              <a:rPr lang="en-US" sz="1800"/>
              <a:t>Use score to determine new decision Yes or No</a:t>
            </a:r>
          </a:p>
        </p:txBody>
      </p:sp>
      <p:graphicFrame>
        <p:nvGraphicFramePr>
          <p:cNvPr id="293" name="Table 4"/>
          <p:cNvGraphicFramePr/>
          <p:nvPr/>
        </p:nvGraphicFramePr>
        <p:xfrm>
          <a:off x="411983" y="3933610"/>
          <a:ext cx="6718960" cy="134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792"/>
                <a:gridCol w="1343792"/>
                <a:gridCol w="1343792"/>
                <a:gridCol w="1343792"/>
                <a:gridCol w="1343792"/>
              </a:tblGrid>
              <a:tr h="448027">
                <a:tc gridSpan="2">
                  <a:txBody>
                    <a:bodyPr/>
                    <a:lstStyle/>
                    <a:p>
                      <a:r>
                        <a:rPr lang="en-US"/>
                        <a:t>Training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48027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Specificity</a:t>
                      </a:r>
                    </a:p>
                  </a:txBody>
                  <a:tcPr/>
                </a:tc>
              </a:tr>
              <a:tr h="448027">
                <a:tc>
                  <a:txBody>
                    <a:bodyPr/>
                    <a:lstStyle/>
                    <a:p>
                      <a:r>
                        <a:rPr lang="en-US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84%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9" name="Table 4"/>
          <p:cNvGraphicFramePr/>
          <p:nvPr/>
        </p:nvGraphicFramePr>
        <p:xfrm>
          <a:off x="7956772" y="5277691"/>
          <a:ext cx="3097716" cy="13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858"/>
                <a:gridCol w="1548858"/>
              </a:tblGrid>
              <a:tr h="476250">
                <a:tc gridSpan="2">
                  <a:txBody>
                    <a:bodyPr/>
                    <a:lstStyle/>
                    <a:p>
                      <a:r>
                        <a:rPr lang="en-US"/>
                        <a:t>Test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8027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</a:tr>
              <a:tr h="448027">
                <a:tc>
                  <a:txBody>
                    <a:bodyPr/>
                    <a:lstStyle/>
                    <a:p>
                      <a:r>
                        <a:rPr lang="en-US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6" name="TextBox 315"/>
          <p:cNvSpPr txBox="1"/>
          <p:nvPr/>
        </p:nvSpPr>
        <p:spPr>
          <a:xfrm>
            <a:off x="411983" y="5493466"/>
            <a:ext cx="8532177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Since KNN performed better, It is therefore the preferred method to Naïve Bayes method.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Factors related to Salary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754525" y="4099773"/>
            <a:ext cx="6201720" cy="286634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chemeClr val="accent4"/>
                </a:solidFill>
              </a:rPr>
              <a:t>Minimal Set</a:t>
            </a:r>
            <a:endParaRPr lang="en-US" sz="1800" b="1" strike="noStrike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7335000" y="1908360"/>
            <a:ext cx="4118040" cy="118368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559080" y="1059344"/>
            <a:ext cx="2409438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Subjective Variable Selection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6494174" y="1059344"/>
            <a:ext cx="3456875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Variable Selection by Stepwise AIC method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687870" y="1378066"/>
            <a:ext cx="2114252" cy="246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Categorical</a:t>
            </a:r>
          </a:p>
          <a:p>
            <a:pPr marL="285750" indent="-285750">
              <a:buFont typeface="Wingdings" charset="0"/>
              <a:buChar char="v"/>
            </a:pPr>
            <a:r>
              <a:rPr lang="en-US" sz="1200"/>
              <a:t>Gender</a:t>
            </a:r>
          </a:p>
          <a:p>
            <a:pPr marL="285750" indent="-285750">
              <a:buFont typeface="Wingdings" charset="0"/>
              <a:buChar char="v"/>
            </a:pPr>
            <a:r>
              <a:rPr lang="en-US" sz="1200" err="1"/>
              <a:t>JobRole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/>
              <a:t>EducationField</a:t>
            </a:r>
            <a:endParaRPr lang="en-US" sz="1200"/>
          </a:p>
          <a:p>
            <a:endParaRPr lang="en-US" sz="1200"/>
          </a:p>
          <a:p>
            <a:r>
              <a:rPr lang="en-US" sz="1200" b="1">
                <a:solidFill>
                  <a:schemeClr val="accent4"/>
                </a:solidFill>
              </a:rPr>
              <a:t>Numeric</a:t>
            </a:r>
          </a:p>
          <a:p>
            <a:pPr marL="285750" indent="-285750">
              <a:buFont typeface="Wingdings" charset="0"/>
              <a:buChar char="v"/>
            </a:pPr>
            <a:r>
              <a:rPr lang="en-US" sz="1200" err="1"/>
              <a:t>JobLevel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/>
              <a:t>TotalWorkingYears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/>
              <a:t>Education</a:t>
            </a:r>
          </a:p>
          <a:p>
            <a:pPr marL="285750" indent="-285750">
              <a:buFont typeface="Wingdings" charset="0"/>
              <a:buChar char="v"/>
            </a:pPr>
            <a:r>
              <a:rPr lang="en-US" sz="1200" err="1"/>
              <a:t>PerformanceRating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/>
              <a:t>RelationshipSatisfaction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/>
              <a:t>StockOptionLevel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/>
              <a:t>YearsAtCompany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754525" y="4386407"/>
            <a:ext cx="8532177" cy="63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Numeric</a:t>
            </a:r>
          </a:p>
          <a:p>
            <a:pPr marL="285750" indent="-285750">
              <a:buFont typeface="Wingdings" charset="0"/>
              <a:buChar char="v"/>
            </a:pPr>
            <a:r>
              <a:rPr lang="en-US" sz="1200" err="1"/>
              <a:t>JobLevel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/>
              <a:t>TotalWorkingYears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6494174" y="1378066"/>
            <a:ext cx="3533052" cy="2466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  <a:ea typeface="+mn-lt"/>
                <a:cs typeface="+mn-lt"/>
              </a:rPr>
              <a:t>Categorical</a:t>
            </a:r>
          </a:p>
          <a:p>
            <a:pPr marL="285750" indent="-285750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BusinessTravel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>
                <a:ea typeface="+mn-lt"/>
                <a:cs typeface="+mn-lt"/>
              </a:rPr>
              <a:t>Gender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JobRole</a:t>
            </a:r>
            <a:endParaRPr lang="en-US" sz="1200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 b="1">
                <a:solidFill>
                  <a:schemeClr val="accent4"/>
                </a:solidFill>
                <a:ea typeface="+mn-lt"/>
                <a:cs typeface="+mn-lt"/>
              </a:rPr>
              <a:t>Numeric</a:t>
            </a:r>
          </a:p>
          <a:p>
            <a:pPr marL="285750" indent="-285750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DistanceFromHome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JobLevel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PercentSalaryHike</a:t>
            </a:r>
            <a:endParaRPr lang="en-US" sz="1200">
              <a:ea typeface="+mn-lt"/>
              <a:cs typeface="+mn-lt"/>
            </a:endParaRPr>
          </a:p>
          <a:p>
            <a:pPr marL="285750" indent="-285750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PerformanceRating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TotalWorkingYears</a:t>
            </a:r>
            <a:endParaRPr lang="en-US" sz="1200">
              <a:ea typeface="+mn-lt"/>
              <a:cs typeface="+mn-lt"/>
            </a:endParaRPr>
          </a:p>
          <a:p>
            <a:pPr marL="285750" indent="-285750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YearsSinceLastPromotion</a:t>
            </a:r>
            <a:endParaRPr lang="en-US" sz="1200"/>
          </a:p>
          <a:p>
            <a:pPr marL="285750" indent="-285750" algn="l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YearsWithCurrManager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6494174" y="4203527"/>
            <a:ext cx="2837935" cy="82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Numeric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JobLevel</a:t>
            </a:r>
            <a:endParaRPr lang="en-US" sz="1200"/>
          </a:p>
          <a:p>
            <a:pPr marL="285750" indent="-285750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TotalWorkingYears</a:t>
            </a:r>
            <a:endParaRPr lang="en-US" sz="1200">
              <a:ea typeface="+mn-lt"/>
              <a:cs typeface="+mn-lt"/>
            </a:endParaRPr>
          </a:p>
          <a:p>
            <a:pPr marL="285750" indent="-285750">
              <a:buFont typeface="Wingdings" charset="0"/>
              <a:buChar char="v"/>
            </a:pPr>
            <a:r>
              <a:rPr lang="en-US" sz="1200" err="1">
                <a:ea typeface="+mn-lt"/>
                <a:cs typeface="+mn-lt"/>
              </a:rPr>
              <a:t>YearsWithCurrManager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494174" y="3976124"/>
            <a:ext cx="3980592" cy="45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/>
                </a:solidFill>
              </a:rPr>
              <a:t>Stepwise AIC method: retain statistically significant</a:t>
            </a:r>
          </a:p>
          <a:p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454336" y="620298"/>
            <a:ext cx="8532177" cy="392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4"/>
                </a:solidFill>
              </a:rPr>
              <a:t>Factors related to Salary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0" strike="noStrike" spc="26">
                <a:solidFill>
                  <a:srgbClr val="000000"/>
                </a:solidFill>
                <a:latin typeface="Arial"/>
              </a:rPr>
              <a:t>Subjective Model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59080" y="947160"/>
            <a:ext cx="9711360" cy="36072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>
                <a:solidFill>
                  <a:schemeClr val="accent4"/>
                </a:solidFill>
                <a:latin typeface="Arial"/>
              </a:rPr>
              <a:t>Subjective Model:</a:t>
            </a:r>
          </a:p>
        </p:txBody>
      </p:sp>
      <p:sp>
        <p:nvSpPr>
          <p:cNvPr id="296" name="CustomShape 3"/>
          <p:cNvSpPr/>
          <p:nvPr/>
        </p:nvSpPr>
        <p:spPr>
          <a:xfrm>
            <a:off x="559080" y="1828800"/>
            <a:ext cx="11327760" cy="310392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795240" y="5466600"/>
            <a:ext cx="7831800" cy="635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pic>
        <p:nvPicPr>
          <p:cNvPr id="298" name="Picture 2" descr="A screenshot of a cell phone  Description generated with very high confidenc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82188" y="1289920"/>
            <a:ext cx="4196387" cy="2315337"/>
          </a:xfrm>
          <a:prstGeom prst="rect">
            <a:avLst/>
          </a:prstGeom>
        </p:spPr>
      </p:pic>
      <p:pic>
        <p:nvPicPr>
          <p:cNvPr id="299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091" y="3812816"/>
            <a:ext cx="3569246" cy="26422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00" name="Picture 4" descr="A screenshot of a cell phone  Description generated with high confidenc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09329" y="3837556"/>
            <a:ext cx="3569246" cy="26422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01" name="Picture 7" descr="A picture containing photo, table, different, water  Description generated with very high confidenc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57567" y="3862297"/>
            <a:ext cx="3353823" cy="261751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0" strike="noStrike" spc="26">
                <a:solidFill>
                  <a:srgbClr val="000000"/>
                </a:solidFill>
                <a:latin typeface="Arial"/>
              </a:rPr>
              <a:t>Stepwise Model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59080" y="947160"/>
            <a:ext cx="9711360" cy="36072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>
                <a:solidFill>
                  <a:schemeClr val="accent4"/>
                </a:solidFill>
                <a:latin typeface="Arial"/>
              </a:rPr>
              <a:t>Stepwise Model:</a:t>
            </a:r>
          </a:p>
        </p:txBody>
      </p:sp>
      <p:sp>
        <p:nvSpPr>
          <p:cNvPr id="296" name="CustomShape 3"/>
          <p:cNvSpPr/>
          <p:nvPr/>
        </p:nvSpPr>
        <p:spPr>
          <a:xfrm>
            <a:off x="559080" y="1877035"/>
            <a:ext cx="11327760" cy="310392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795240" y="5466600"/>
            <a:ext cx="7831800" cy="635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pic>
        <p:nvPicPr>
          <p:cNvPr id="302" name="Picture 9" descr="A picture containing holding  Description generated with very high confidenc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94059" y="1151520"/>
            <a:ext cx="4848386" cy="2499925"/>
          </a:xfrm>
          <a:prstGeom prst="rect">
            <a:avLst/>
          </a:prstGeom>
        </p:spPr>
      </p:pic>
      <p:pic>
        <p:nvPicPr>
          <p:cNvPr id="30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8702" y="4070774"/>
            <a:ext cx="3401487" cy="2642260"/>
          </a:xfrm>
          <a:prstGeom prst="rect">
            <a:avLst/>
          </a:prstGeom>
        </p:spPr>
      </p:pic>
      <p:pic>
        <p:nvPicPr>
          <p:cNvPr id="304" name="Picture 4" descr="A screenshot of a cell phone  Description generated with high confidenc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72901" y="4068054"/>
            <a:ext cx="3401487" cy="2642260"/>
          </a:xfrm>
          <a:prstGeom prst="rect">
            <a:avLst/>
          </a:prstGeom>
        </p:spPr>
      </p:pic>
      <p:pic>
        <p:nvPicPr>
          <p:cNvPr id="305" name="Picture 7" descr="A picture containing photo, table, different, water  Description generated with very high confidenc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05177" y="4117535"/>
            <a:ext cx="3328766" cy="259277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0" strike="noStrike" spc="26">
                <a:solidFill>
                  <a:srgbClr val="000000"/>
                </a:solidFill>
                <a:latin typeface="Arial"/>
              </a:rPr>
              <a:t>Minimal Model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59080" y="947160"/>
            <a:ext cx="9711360" cy="36072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>
                <a:solidFill>
                  <a:schemeClr val="accent4"/>
                </a:solidFill>
                <a:latin typeface="Arial"/>
              </a:rPr>
              <a:t>Minimal Model:</a:t>
            </a:r>
          </a:p>
        </p:txBody>
      </p:sp>
      <p:sp>
        <p:nvSpPr>
          <p:cNvPr id="296" name="CustomShape 3"/>
          <p:cNvSpPr/>
          <p:nvPr/>
        </p:nvSpPr>
        <p:spPr>
          <a:xfrm>
            <a:off x="559080" y="1828800"/>
            <a:ext cx="11327760" cy="310392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795240" y="5466600"/>
            <a:ext cx="7831800" cy="635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pic>
        <p:nvPicPr>
          <p:cNvPr id="302" name="Picture 4" descr="Screen of a cell phone  Description generated with high confidenc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38406" y="1286984"/>
            <a:ext cx="5545810" cy="2371919"/>
          </a:xfrm>
          <a:prstGeom prst="rect">
            <a:avLst/>
          </a:prstGeom>
        </p:spPr>
      </p:pic>
      <p:pic>
        <p:nvPicPr>
          <p:cNvPr id="303" name="Picture 9" descr="A picture containing drawing  Description generated with very high confidenc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6560" y="3942595"/>
            <a:ext cx="3683329" cy="2632364"/>
          </a:xfrm>
          <a:prstGeom prst="rect">
            <a:avLst/>
          </a:prstGeom>
        </p:spPr>
      </p:pic>
      <p:pic>
        <p:nvPicPr>
          <p:cNvPr id="304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29795" y="3942595"/>
            <a:ext cx="3673433" cy="2632364"/>
          </a:xfrm>
          <a:prstGeom prst="rect">
            <a:avLst/>
          </a:prstGeom>
        </p:spPr>
      </p:pic>
      <p:pic>
        <p:nvPicPr>
          <p:cNvPr id="305" name="Picture 13" descr="A close up of a person  Description generated with high confidenc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56065" y="3942595"/>
            <a:ext cx="3444901" cy="263236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0" strike="noStrike" spc="26">
                <a:solidFill>
                  <a:srgbClr val="000000"/>
                </a:solidFill>
                <a:latin typeface="Arial"/>
              </a:rPr>
              <a:t>Simplified Model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59080" y="947160"/>
            <a:ext cx="9711360" cy="36072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>
                <a:solidFill>
                  <a:schemeClr val="accent4"/>
                </a:solidFill>
                <a:latin typeface="Arial"/>
              </a:rPr>
              <a:t>Simplified Model:</a:t>
            </a:r>
          </a:p>
        </p:txBody>
      </p:sp>
      <p:sp>
        <p:nvSpPr>
          <p:cNvPr id="296" name="CustomShape 3"/>
          <p:cNvSpPr/>
          <p:nvPr/>
        </p:nvSpPr>
        <p:spPr>
          <a:xfrm>
            <a:off x="559080" y="1828800"/>
            <a:ext cx="11327760" cy="310392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795240" y="5466600"/>
            <a:ext cx="7831800" cy="635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pic>
        <p:nvPicPr>
          <p:cNvPr id="306" name="Picture 4" descr="A screen shot of a social media post  Description generated with very high confidenc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29855" y="1415876"/>
            <a:ext cx="5078177" cy="2125860"/>
          </a:xfrm>
          <a:prstGeom prst="rect">
            <a:avLst/>
          </a:prstGeom>
        </p:spPr>
      </p:pic>
      <p:pic>
        <p:nvPicPr>
          <p:cNvPr id="307" name="Picture 9" descr="A picture containing drawing  Description generated with very high confidenc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7896" y="4046253"/>
            <a:ext cx="3574472" cy="2553195"/>
          </a:xfrm>
          <a:prstGeom prst="rect">
            <a:avLst/>
          </a:prstGeom>
        </p:spPr>
      </p:pic>
      <p:pic>
        <p:nvPicPr>
          <p:cNvPr id="308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78471" y="4046253"/>
            <a:ext cx="3564576" cy="2553195"/>
          </a:xfrm>
          <a:prstGeom prst="rect">
            <a:avLst/>
          </a:prstGeom>
        </p:spPr>
      </p:pic>
      <p:pic>
        <p:nvPicPr>
          <p:cNvPr id="309" name="Picture 13" descr="A picture containing photo, table, different, man  Description generated with very high confidenc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36139" y="4046253"/>
            <a:ext cx="3250346" cy="25531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0" strike="noStrike" spc="26">
                <a:solidFill>
                  <a:srgbClr val="000000"/>
                </a:solidFill>
                <a:latin typeface="Arial"/>
              </a:rPr>
              <a:t>Conclusion: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59080" y="947160"/>
            <a:ext cx="9711360" cy="6916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chemeClr val="accent4"/>
                </a:solidFill>
                <a:latin typeface="Arial"/>
              </a:rPr>
              <a:t>Conclusion</a:t>
            </a:r>
          </a:p>
        </p:txBody>
      </p:sp>
      <p:sp>
        <p:nvSpPr>
          <p:cNvPr id="296" name="CustomShape 3"/>
          <p:cNvSpPr/>
          <p:nvPr/>
        </p:nvSpPr>
        <p:spPr>
          <a:xfrm>
            <a:off x="559080" y="1828800"/>
            <a:ext cx="11327760" cy="502057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3600"/>
              <a:t>The model produced by stepwise selection appears to have the best R squared, and residuals appear normal</a:t>
            </a:r>
          </a:p>
          <a:p>
            <a:r>
              <a:rPr lang="en-US" sz="3600"/>
              <a:t>This is what is used for predictions on the blind test data.</a:t>
            </a:r>
          </a:p>
          <a:p>
            <a:endParaRPr lang="en-US" sz="3600"/>
          </a:p>
          <a:p>
            <a:r>
              <a:rPr lang="en-US" sz="3600"/>
              <a:t>..but..</a:t>
            </a:r>
          </a:p>
          <a:p>
            <a:r>
              <a:rPr lang="en-US" sz="3600"/>
              <a:t>There is clustering in the residuals that indicates some other predictor may help, but I have been unable to find it.</a:t>
            </a:r>
          </a:p>
        </p:txBody>
      </p:sp>
      <p:sp>
        <p:nvSpPr>
          <p:cNvPr id="297" name="CustomShape 4"/>
          <p:cNvSpPr/>
          <p:nvPr/>
        </p:nvSpPr>
        <p:spPr>
          <a:xfrm>
            <a:off x="795240" y="5466600"/>
            <a:ext cx="7831800" cy="635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0" strike="noStrike" spc="26">
                <a:solidFill>
                  <a:srgbClr val="000000"/>
                </a:solidFill>
                <a:latin typeface="Arial"/>
              </a:rPr>
              <a:t>Introduction: 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59080" y="1090080"/>
            <a:ext cx="10969560" cy="6916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chemeClr val="accent4"/>
                </a:solidFill>
              </a:rPr>
              <a:t>Introduction:</a:t>
            </a:r>
            <a:endParaRPr lang="en-US" sz="4000" b="1" strike="noStrike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699792" y="1752281"/>
            <a:ext cx="10969560" cy="447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Goal is to find a way to predict both of the following:</a:t>
            </a:r>
          </a:p>
          <a:p>
            <a:pPr marL="571500" lvl="3" indent="-571500">
              <a:buFont typeface="Arial"/>
              <a:buChar char="•"/>
            </a:pPr>
            <a:r>
              <a:rPr lang="en-US" sz="3600"/>
              <a:t>Attrition of employees (Yes or No)</a:t>
            </a:r>
          </a:p>
          <a:p>
            <a:pPr marL="571500" lvl="3" indent="-571500">
              <a:buFont typeface="Arial"/>
              <a:buChar char="•"/>
            </a:pPr>
            <a:r>
              <a:rPr lang="en-US" sz="3600"/>
              <a:t>Monthly Income</a:t>
            </a:r>
          </a:p>
          <a:p>
            <a:r>
              <a:rPr lang="en-US" sz="3600" b="1"/>
              <a:t>Using data on 870 Employees</a:t>
            </a:r>
          </a:p>
          <a:p>
            <a:pPr marL="571500" lvl="1" indent="-571500">
              <a:buFont typeface="Arial"/>
              <a:buChar char="•"/>
            </a:pPr>
            <a:r>
              <a:rPr lang="en-US" sz="3600"/>
              <a:t>19 numeric variables</a:t>
            </a:r>
          </a:p>
          <a:p>
            <a:pPr marL="571500" lvl="1" indent="-571500">
              <a:buFont typeface="Arial"/>
              <a:buChar char="•"/>
            </a:pPr>
            <a:r>
              <a:rPr lang="en-US" sz="3600"/>
              <a:t>7 categorical variables</a:t>
            </a:r>
          </a:p>
          <a:p>
            <a:pPr marL="571500" lvl="1" indent="-571500">
              <a:buFont typeface="Arial"/>
              <a:buChar char="•"/>
            </a:pPr>
            <a:r>
              <a:rPr lang="en-US" sz="3600"/>
              <a:t>6 unusable variables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0" strike="noStrike" spc="26">
                <a:solidFill>
                  <a:srgbClr val="000000"/>
                </a:solidFill>
                <a:latin typeface="Arial"/>
              </a:rPr>
              <a:t>Unusable Variables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65120" y="668520"/>
            <a:ext cx="8157600" cy="237001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30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668160" y="5004360"/>
            <a:ext cx="6092640" cy="99841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3000" b="0" strike="noStrike">
              <a:latin typeface="Arial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59080" y="949421"/>
            <a:ext cx="8532177" cy="69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/>
                </a:solidFill>
              </a:rPr>
              <a:t>Unusable Variables</a:t>
            </a:r>
            <a:endParaRPr lang="en-US"/>
          </a:p>
        </p:txBody>
      </p:sp>
      <p:sp>
        <p:nvSpPr>
          <p:cNvPr id="265" name="TextBox 264"/>
          <p:cNvSpPr txBox="1"/>
          <p:nvPr/>
        </p:nvSpPr>
        <p:spPr>
          <a:xfrm>
            <a:off x="799004" y="1747651"/>
            <a:ext cx="8532177" cy="447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</a:rPr>
              <a:t>Constant values:</a:t>
            </a:r>
          </a:p>
          <a:p>
            <a:pPr marL="571500" lvl="1" indent="-571500">
              <a:buFont typeface="Arial"/>
              <a:buChar char="•"/>
            </a:pPr>
            <a:r>
              <a:rPr lang="en-US" sz="3600" err="1"/>
              <a:t>EmployeeCount</a:t>
            </a:r>
            <a:endParaRPr lang="en-US" sz="3600"/>
          </a:p>
          <a:p>
            <a:pPr marL="571500" lvl="1" indent="-571500">
              <a:buFont typeface="Arial"/>
              <a:buChar char="•"/>
            </a:pPr>
            <a:r>
              <a:rPr lang="en-US" sz="3600" err="1"/>
              <a:t>StandardHours</a:t>
            </a:r>
            <a:endParaRPr lang="en-US" sz="3600"/>
          </a:p>
          <a:p>
            <a:pPr marL="571500" lvl="1" indent="-571500">
              <a:buFont typeface="Arial"/>
              <a:buChar char="•"/>
            </a:pPr>
            <a:r>
              <a:rPr lang="en-US" sz="3600"/>
              <a:t>Over18</a:t>
            </a:r>
          </a:p>
          <a:p>
            <a:r>
              <a:rPr lang="en-US" sz="3600" b="1">
                <a:solidFill>
                  <a:schemeClr val="accent1"/>
                </a:solidFill>
              </a:rPr>
              <a:t>No Correlation with </a:t>
            </a:r>
            <a:r>
              <a:rPr lang="en-US" sz="3600" b="1" err="1">
                <a:solidFill>
                  <a:schemeClr val="accent1"/>
                </a:solidFill>
              </a:rPr>
              <a:t>MonthlyIncome</a:t>
            </a:r>
          </a:p>
          <a:p>
            <a:pPr marL="571500" lvl="1" indent="-571500">
              <a:buFont typeface="Arial"/>
              <a:buChar char="•"/>
            </a:pPr>
            <a:r>
              <a:rPr lang="en-US" sz="3600" err="1"/>
              <a:t>HourlyRate</a:t>
            </a:r>
          </a:p>
          <a:p>
            <a:pPr marL="571500" lvl="1" indent="-571500">
              <a:buFont typeface="Arial"/>
              <a:buChar char="•"/>
            </a:pPr>
            <a:r>
              <a:rPr lang="en-US" sz="3600" err="1"/>
              <a:t>DailyRate</a:t>
            </a:r>
          </a:p>
          <a:p>
            <a:pPr marL="571500" lvl="1" indent="-571500">
              <a:buFont typeface="Arial"/>
              <a:buChar char="•"/>
            </a:pPr>
            <a:r>
              <a:rPr lang="en-US" sz="3600" err="1"/>
              <a:t>MonthlyRate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0">
                <a:solidFill>
                  <a:schemeClr val="tx1"/>
                </a:solidFill>
              </a:rPr>
              <a:t>Unusable Variables</a:t>
            </a:r>
            <a:r>
              <a:rPr lang="en-US" sz="1600" b="0" strike="noStrike" spc="26">
                <a:solidFill>
                  <a:schemeClr val="tx1"/>
                </a:solidFill>
                <a:latin typeface="Arial"/>
              </a:rPr>
              <a:t>:</a:t>
            </a:r>
            <a:endParaRPr lang="en-US" sz="1600" b="0" strike="noStrike">
              <a:solidFill>
                <a:schemeClr val="tx1"/>
              </a:solid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668160" y="1172160"/>
            <a:ext cx="10860480" cy="118368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59080" y="825630"/>
            <a:ext cx="8532177" cy="69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accent4"/>
                </a:solidFill>
              </a:rPr>
              <a:t>Unusable Variables</a:t>
            </a:r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960224" y="1518690"/>
            <a:ext cx="3314274" cy="317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charset="0"/>
              <a:buChar char="q"/>
            </a:pPr>
            <a:r>
              <a:rPr lang="en-US" sz="1800" b="1">
                <a:solidFill>
                  <a:schemeClr val="accent1"/>
                </a:solidFill>
              </a:rPr>
              <a:t>Categorical</a:t>
            </a:r>
            <a:r>
              <a:rPr lang="en-US" sz="1800" b="1">
                <a:solidFill>
                  <a:schemeClr val="accent1"/>
                </a:solidFill>
                <a:ea typeface="+mn-lt"/>
                <a:cs typeface="+mn-lt"/>
              </a:rPr>
              <a:t> Data</a:t>
            </a:r>
            <a:endParaRPr lang="en-US" sz="1800" b="1">
              <a:solidFill>
                <a:schemeClr val="accent1"/>
              </a:solidFill>
            </a:endParaRP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ea typeface="+mn-lt"/>
                <a:cs typeface="+mn-lt"/>
              </a:rPr>
              <a:t>Department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ea typeface="+mn-lt"/>
                <a:cs typeface="+mn-lt"/>
              </a:rPr>
              <a:t>EducationField</a:t>
            </a:r>
            <a:endParaRPr lang="en-US" sz="1800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ea typeface="+mn-lt"/>
                <a:cs typeface="+mn-lt"/>
              </a:rPr>
              <a:t>Gender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ea typeface="+mn-lt"/>
                <a:cs typeface="+mn-lt"/>
              </a:rPr>
              <a:t>Job Role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ea typeface="+mn-lt"/>
                <a:cs typeface="+mn-lt"/>
              </a:rPr>
              <a:t>Marital Status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ea typeface="+mn-lt"/>
                <a:cs typeface="+mn-lt"/>
              </a:rPr>
              <a:t>Business Travel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/>
              <a:t>Overtime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4274498" y="1518690"/>
            <a:ext cx="4010385" cy="437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charset="0"/>
              <a:buChar char="q"/>
            </a:pPr>
            <a:r>
              <a:rPr lang="en-US" sz="1800" b="1">
                <a:solidFill>
                  <a:schemeClr val="accent1"/>
                </a:solidFill>
              </a:rPr>
              <a:t>Numeric Data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ea typeface="+mn-lt"/>
                <a:cs typeface="+mn-lt"/>
              </a:rPr>
              <a:t>Age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/>
              <a:t>Distance From Home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EnvironmentSatisfaction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JobInvolvement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JobLevel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JobSatisfacton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NumCompaniesWorked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PercentSalaryHike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PerformanceRating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StandardHours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8208705" y="1518690"/>
            <a:ext cx="3805564" cy="397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charset="0"/>
              <a:buChar char="q"/>
            </a:pPr>
            <a:r>
              <a:rPr lang="en-US" sz="1800" b="1">
                <a:solidFill>
                  <a:schemeClr val="accent1"/>
                </a:solidFill>
              </a:rPr>
              <a:t>Numeric Data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ea typeface="+mn-lt"/>
                <a:cs typeface="+mn-lt"/>
              </a:rPr>
              <a:t>RelationshipSatisfaction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StockOptionLevel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TotalWorkingYears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TrainingTimesLastYear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WorkLifeBalance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YearsAtCompany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YearsInCurrentRole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YearsSinceLastPromotion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YearsWithCurrManager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Data Transformation: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714960" y="1055160"/>
            <a:ext cx="8569080" cy="66552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>
                <a:solidFill>
                  <a:srgbClr val="000000"/>
                </a:solidFill>
                <a:latin typeface="Arial"/>
              </a:rPr>
              <a:t> </a:t>
            </a:r>
            <a:endParaRPr lang="en-US" sz="1800" b="0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559080" y="2882520"/>
            <a:ext cx="3039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6770520" y="2796120"/>
            <a:ext cx="866135" cy="36072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59080" y="783234"/>
            <a:ext cx="8532177" cy="63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4"/>
                </a:solidFill>
              </a:rPr>
              <a:t>Data Transformation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647578" y="1493286"/>
            <a:ext cx="8532177" cy="45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want numeric predictors to have distributions that are close to normal.</a:t>
            </a:r>
          </a:p>
          <a:p>
            <a:r>
              <a:rPr lang="en-US"/>
              <a:t>Look at histograms and consider whether log() or sqrt() transforms help.</a:t>
            </a:r>
          </a:p>
        </p:txBody>
      </p:sp>
      <p:pic>
        <p:nvPicPr>
          <p:cNvPr id="274" name="Picture 12" descr="A close up of text on a white background  Description generated with very high confidenc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0387" y="2216452"/>
            <a:ext cx="3716866" cy="2657929"/>
          </a:xfrm>
          <a:prstGeom prst="rect">
            <a:avLst/>
          </a:prstGeom>
          <a:ln w="12700">
            <a:solidFill>
              <a:schemeClr val="accent1"/>
            </a:solidFill>
            <a:prstDash val="sysDash"/>
          </a:ln>
        </p:spPr>
      </p:pic>
      <p:pic>
        <p:nvPicPr>
          <p:cNvPr id="275" name="Picture 8" descr="A screenshot of a cell phone  Description generated with very high confidenc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88354" y="2216452"/>
            <a:ext cx="3812117" cy="2721429"/>
          </a:xfrm>
          <a:prstGeom prst="rect">
            <a:avLst/>
          </a:prstGeom>
          <a:ln w="12700">
            <a:solidFill>
              <a:schemeClr val="accent1"/>
            </a:solidFill>
            <a:prstDash val="sysDash"/>
          </a:ln>
        </p:spPr>
      </p:pic>
      <p:pic>
        <p:nvPicPr>
          <p:cNvPr id="276" name="Picture 6" descr="A close up of a map  Description generated with very high confidenc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63983" y="2227035"/>
            <a:ext cx="3780367" cy="2710846"/>
          </a:xfrm>
          <a:prstGeom prst="rect">
            <a:avLst/>
          </a:prstGeom>
          <a:ln w="12700">
            <a:solidFill>
              <a:schemeClr val="accent1"/>
            </a:solidFill>
            <a:prstDash val="sysDot"/>
          </a:ln>
        </p:spPr>
      </p:pic>
      <p:sp>
        <p:nvSpPr>
          <p:cNvPr id="277" name="TextBox 276"/>
          <p:cNvSpPr txBox="1"/>
          <p:nvPr/>
        </p:nvSpPr>
        <p:spPr>
          <a:xfrm>
            <a:off x="1666448" y="5962395"/>
            <a:ext cx="8532177" cy="45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.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333348" y="5011826"/>
            <a:ext cx="11611002" cy="45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No transform required				           Log helps				             Square root helps	</a:t>
            </a:r>
            <a:r>
              <a:rPr lang="en-US"/>
              <a:t>			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0" strike="noStrike" spc="26">
                <a:solidFill>
                  <a:srgbClr val="000000"/>
                </a:solidFill>
                <a:latin typeface="Arial"/>
              </a:rPr>
              <a:t>Data Summary: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668160" y="1172160"/>
            <a:ext cx="10860480" cy="118368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59080" y="825630"/>
            <a:ext cx="8532177" cy="63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4"/>
                </a:solidFill>
              </a:rPr>
              <a:t>Data Transformation</a:t>
            </a:r>
            <a:endParaRPr lang="en-US" b="1"/>
          </a:p>
        </p:txBody>
      </p:sp>
      <p:sp>
        <p:nvSpPr>
          <p:cNvPr id="267" name="TextBox 266"/>
          <p:cNvSpPr txBox="1"/>
          <p:nvPr/>
        </p:nvSpPr>
        <p:spPr>
          <a:xfrm>
            <a:off x="960224" y="1518690"/>
            <a:ext cx="3314274" cy="317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charset="0"/>
              <a:buChar char="q"/>
            </a:pPr>
            <a:r>
              <a:rPr lang="en-US" sz="1800" b="1">
                <a:solidFill>
                  <a:schemeClr val="accent1"/>
                </a:solidFill>
              </a:rPr>
              <a:t>Categorical</a:t>
            </a:r>
            <a:r>
              <a:rPr lang="en-US" sz="1800" b="1">
                <a:solidFill>
                  <a:schemeClr val="accent1"/>
                </a:solidFill>
                <a:ea typeface="+mn-lt"/>
                <a:cs typeface="+mn-lt"/>
              </a:rPr>
              <a:t> Data</a:t>
            </a:r>
            <a:endParaRPr lang="en-US" sz="1800" b="1">
              <a:solidFill>
                <a:schemeClr val="accent1"/>
              </a:solidFill>
            </a:endParaRP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ea typeface="+mn-lt"/>
                <a:cs typeface="+mn-lt"/>
              </a:rPr>
              <a:t>Department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ea typeface="+mn-lt"/>
                <a:cs typeface="+mn-lt"/>
              </a:rPr>
              <a:t>EducationField</a:t>
            </a:r>
            <a:endParaRPr lang="en-US" sz="1800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ea typeface="+mn-lt"/>
                <a:cs typeface="+mn-lt"/>
              </a:rPr>
              <a:t>Gender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ea typeface="+mn-lt"/>
                <a:cs typeface="+mn-lt"/>
              </a:rPr>
              <a:t>Job Role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Business Travel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solidFill>
                  <a:schemeClr val="accent1">
                    <a:lumMod val="60000"/>
                    <a:lumOff val="40000"/>
                  </a:schemeClr>
                </a:solidFill>
              </a:rPr>
              <a:t>Overtime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solidFill>
                  <a:schemeClr val="accent4"/>
                </a:solidFill>
              </a:rPr>
              <a:t>Over18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4274498" y="1518690"/>
            <a:ext cx="4010385" cy="477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charset="0"/>
              <a:buChar char="q"/>
            </a:pPr>
            <a:r>
              <a:rPr lang="en-US" sz="1800" b="1">
                <a:solidFill>
                  <a:schemeClr val="accent1"/>
                </a:solidFill>
              </a:rPr>
              <a:t>Numeric Data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>
                <a:ea typeface="+mn-lt"/>
                <a:cs typeface="+mn-lt"/>
              </a:rPr>
              <a:t>Age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EnvironmentSatisfaction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JobInvolvement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JobLevel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JobSatisfacton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NumCompaniesWorked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PercentSalaryHike</a:t>
            </a:r>
            <a:endParaRPr lang="en-US" sz="1800"/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PerformanceRating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solidFill>
                  <a:schemeClr val="accent4"/>
                </a:solidFill>
              </a:rPr>
              <a:t>HourlyRate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solidFill>
                  <a:schemeClr val="accent4"/>
                </a:solidFill>
              </a:rPr>
              <a:t>DailyRate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solidFill>
                  <a:schemeClr val="accent4"/>
                </a:solidFill>
              </a:rPr>
              <a:t>MonthlyRate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8208705" y="1518690"/>
            <a:ext cx="3805564" cy="477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charset="0"/>
              <a:buChar char="q"/>
            </a:pPr>
            <a:r>
              <a:rPr lang="en-US" sz="1800" b="1">
                <a:solidFill>
                  <a:schemeClr val="accent1"/>
                </a:solidFill>
              </a:rPr>
              <a:t>Numeric Data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ea typeface="+mn-lt"/>
                <a:cs typeface="+mn-lt"/>
              </a:rPr>
              <a:t>RelationshipSatisfaction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StockOptionLevel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TotalWorkingYears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TrainingTimesLastYear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/>
              <a:t>WorkLifeBalance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YearsAtCompany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YearsInCurrentRole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YearsSinceLastPromotion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YearsWithCurrManager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solidFill>
                  <a:schemeClr val="accent4"/>
                </a:solidFill>
              </a:rPr>
              <a:t>StandardHours</a:t>
            </a:r>
          </a:p>
          <a:p>
            <a:pPr marL="742950" lvl="1" indent="-285750">
              <a:spcBef>
                <a:spcPts val="1000"/>
              </a:spcBef>
              <a:buFont typeface="Wingdings" charset="0"/>
              <a:buChar char="Ø"/>
            </a:pPr>
            <a:r>
              <a:rPr lang="en-US" sz="1800" err="1">
                <a:solidFill>
                  <a:schemeClr val="accent4"/>
                </a:solidFill>
              </a:rPr>
              <a:t>EmployeeCount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866588" y="6452850"/>
            <a:ext cx="10417560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Made Numeric 		Discarded			Square Root			Log</a:t>
            </a:r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Factors related to Attrition: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59880" y="1845498"/>
            <a:ext cx="9968835" cy="94594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559080" y="2809440"/>
            <a:ext cx="10969560" cy="118368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59080" y="836324"/>
            <a:ext cx="8570265" cy="63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4"/>
                </a:solidFill>
              </a:rPr>
              <a:t>Factors related to Attrition</a:t>
            </a:r>
          </a:p>
        </p:txBody>
      </p:sp>
      <p:pic>
        <p:nvPicPr>
          <p:cNvPr id="276" name="Picture 4" descr="A picture containing table  Description generated with very high confidenc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6993" y="1471531"/>
            <a:ext cx="2895434" cy="2076037"/>
          </a:xfrm>
          <a:prstGeom prst="rect">
            <a:avLst/>
          </a:prstGeom>
        </p:spPr>
      </p:pic>
      <p:pic>
        <p:nvPicPr>
          <p:cNvPr id="277" name="Picture 6" descr="A screenshot of a cell phone  Description generated with high confidenc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52690" y="1469222"/>
            <a:ext cx="2855850" cy="2066141"/>
          </a:xfrm>
          <a:prstGeom prst="rect">
            <a:avLst/>
          </a:prstGeom>
        </p:spPr>
      </p:pic>
      <p:pic>
        <p:nvPicPr>
          <p:cNvPr id="278" name="Picture 8" descr="A screenshot of a cell phone  Description generated with high confidenc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72890" y="1469222"/>
            <a:ext cx="2915227" cy="2066142"/>
          </a:xfrm>
          <a:prstGeom prst="rect">
            <a:avLst/>
          </a:prstGeom>
        </p:spPr>
      </p:pic>
      <p:pic>
        <p:nvPicPr>
          <p:cNvPr id="279" name="Picture 10" descr="A screenshot of a cell phone  Description generated with very high confidenc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03320" y="3922300"/>
            <a:ext cx="2964708" cy="2105727"/>
          </a:xfrm>
          <a:prstGeom prst="rect">
            <a:avLst/>
          </a:prstGeom>
        </p:spPr>
      </p:pic>
      <p:pic>
        <p:nvPicPr>
          <p:cNvPr id="280" name="Picture 12" descr="A screenshot of a cell phone  Description generated with high confidenc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62321" y="3926425"/>
            <a:ext cx="2935019" cy="2115622"/>
          </a:xfrm>
          <a:prstGeom prst="rect">
            <a:avLst/>
          </a:prstGeom>
        </p:spPr>
      </p:pic>
      <p:pic>
        <p:nvPicPr>
          <p:cNvPr id="281" name="Picture 14" descr="A screenshot of a cell phone  Description generated with high confidence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106398" y="1469222"/>
            <a:ext cx="2895435" cy="2066142"/>
          </a:xfrm>
          <a:prstGeom prst="rect">
            <a:avLst/>
          </a:prstGeom>
        </p:spPr>
      </p:pic>
      <p:pic>
        <p:nvPicPr>
          <p:cNvPr id="282" name="Picture 16" descr="A screenshot of a cell phone  Description generated with high confidenc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707420" y="3926425"/>
            <a:ext cx="2935019" cy="211562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Naïve Bayes Prediction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644760" y="1886906"/>
            <a:ext cx="4271036" cy="2218014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 marL="571500" indent="-571500">
              <a:buFont typeface="Wingdings" charset="0"/>
              <a:buChar char="Ø"/>
            </a:pPr>
            <a:r>
              <a:rPr lang="en-US" sz="2800">
                <a:ea typeface="+mj-lt"/>
                <a:cs typeface="+mj-lt"/>
              </a:rPr>
              <a:t>accuracy of 84 %</a:t>
            </a:r>
            <a:endParaRPr lang="en-US" sz="2800"/>
          </a:p>
          <a:p>
            <a:pPr marL="571500" indent="-571500">
              <a:buFont typeface="Wingdings" charset="0"/>
              <a:buChar char="Ø"/>
            </a:pPr>
            <a:r>
              <a:rPr lang="en-US" sz="2800">
                <a:ea typeface="+mj-lt"/>
                <a:cs typeface="+mj-lt"/>
              </a:rPr>
              <a:t>sensitivity of 42 %</a:t>
            </a:r>
            <a:endParaRPr lang="en-US" sz="2800"/>
          </a:p>
          <a:p>
            <a:pPr marL="571500" indent="-571500">
              <a:buFont typeface="Wingdings" charset="0"/>
              <a:buChar char="Ø"/>
            </a:pPr>
            <a:r>
              <a:rPr lang="en-US" sz="2800">
                <a:ea typeface="+mj-lt"/>
                <a:cs typeface="+mj-lt"/>
              </a:rPr>
              <a:t>specificity of 92 %</a:t>
            </a:r>
            <a:endParaRPr lang="en-US" sz="2800"/>
          </a:p>
          <a:p>
            <a:pPr marL="571500" indent="-571500">
              <a:buFont typeface="Wingdings" charset="0"/>
              <a:buChar char="Ø"/>
            </a:pPr>
            <a:r>
              <a:rPr lang="en-US" sz="2800">
                <a:ea typeface="+mj-lt"/>
                <a:cs typeface="+mj-lt"/>
              </a:rPr>
              <a:t>“yes” predictions:13%</a:t>
            </a:r>
            <a:endParaRPr lang="en-US" sz="2800"/>
          </a:p>
          <a:p>
            <a:pPr marL="571500" indent="-571500">
              <a:buFont typeface="Wingdings" charset="0"/>
              <a:buChar char="Ø"/>
            </a:pPr>
            <a:r>
              <a:rPr lang="en-US" sz="2800">
                <a:ea typeface="+mj-lt"/>
                <a:cs typeface="+mj-lt"/>
              </a:rPr>
              <a:t>“no” predictions: 87%</a:t>
            </a:r>
          </a:p>
        </p:txBody>
      </p:sp>
      <p:sp>
        <p:nvSpPr>
          <p:cNvPr id="277" name="CustomShape 3"/>
          <p:cNvSpPr/>
          <p:nvPr/>
        </p:nvSpPr>
        <p:spPr>
          <a:xfrm>
            <a:off x="644760" y="4572000"/>
            <a:ext cx="432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5258880" y="4572000"/>
            <a:ext cx="326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644760" y="4941360"/>
            <a:ext cx="4171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5258880" y="4941360"/>
            <a:ext cx="6092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50352" y="931003"/>
            <a:ext cx="11406783" cy="69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>
                <a:solidFill>
                  <a:schemeClr val="accent4"/>
                </a:solidFill>
              </a:rPr>
              <a:t>All Factors</a:t>
            </a:r>
            <a:r>
              <a:rPr lang="en-US" sz="4000" b="0">
                <a:solidFill>
                  <a:schemeClr val="accent4"/>
                </a:solidFill>
              </a:rPr>
              <a:t>	   </a:t>
            </a:r>
            <a:r>
              <a:rPr lang="en-US" sz="3200" b="0">
                <a:solidFill>
                  <a:schemeClr val="accent4"/>
                </a:solidFill>
              </a:rPr>
              <a:t>Predictors from Stepwise AIC Selection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816440" y="1886906"/>
            <a:ext cx="4271036" cy="240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0"/>
              <a:buChar char="Ø"/>
            </a:pPr>
            <a:r>
              <a:rPr lang="en-US" sz="2800">
                <a:ea typeface="+mj-lt"/>
                <a:cs typeface="+mj-lt"/>
              </a:rPr>
              <a:t>accuracy of 86 %</a:t>
            </a:r>
            <a:endParaRPr lang="en-US" sz="2800"/>
          </a:p>
          <a:p>
            <a:pPr marL="457200" indent="-457200">
              <a:buFont typeface="Wingdings" charset="0"/>
              <a:buChar char="Ø"/>
            </a:pPr>
            <a:r>
              <a:rPr lang="en-US" sz="2800">
                <a:ea typeface="+mj-lt"/>
                <a:cs typeface="+mj-lt"/>
              </a:rPr>
              <a:t>sensitivity of 26 %</a:t>
            </a:r>
            <a:endParaRPr lang="en-US" sz="2800"/>
          </a:p>
          <a:p>
            <a:pPr marL="457200" indent="-457200">
              <a:buFont typeface="Wingdings" charset="0"/>
              <a:buChar char="Ø"/>
            </a:pPr>
            <a:r>
              <a:rPr lang="en-US" sz="2800">
                <a:ea typeface="+mj-lt"/>
                <a:cs typeface="+mj-lt"/>
              </a:rPr>
              <a:t>specificity of 97 %</a:t>
            </a:r>
            <a:endParaRPr lang="en-US" sz="2800"/>
          </a:p>
          <a:p>
            <a:pPr marL="457200" indent="-457200">
              <a:buFont typeface="Wingdings" charset="0"/>
              <a:buChar char="Ø"/>
            </a:pPr>
            <a:r>
              <a:rPr lang="en-US" sz="2800">
                <a:ea typeface="+mj-lt"/>
                <a:cs typeface="+mj-lt"/>
              </a:rPr>
              <a:t>“yes” predictions: 6%</a:t>
            </a:r>
          </a:p>
          <a:p>
            <a:pPr marL="457200" indent="-457200">
              <a:buFont typeface="Wingdings" charset="0"/>
              <a:buChar char="Ø"/>
            </a:pPr>
            <a:r>
              <a:rPr lang="en-US" sz="2800">
                <a:ea typeface="+mj-lt"/>
                <a:cs typeface="+mj-lt"/>
              </a:rPr>
              <a:t>“no” predictions: 94%</a:t>
            </a:r>
            <a:br>
              <a:rPr lang="en-US"/>
            </a:br>
          </a:p>
        </p:txBody>
      </p:sp>
      <p:sp>
        <p:nvSpPr>
          <p:cNvPr id="283" name="TextBox 282"/>
          <p:cNvSpPr txBox="1"/>
          <p:nvPr/>
        </p:nvSpPr>
        <p:spPr>
          <a:xfrm>
            <a:off x="8992255" y="1886906"/>
            <a:ext cx="2869660" cy="3105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Distance From Home</a:t>
            </a:r>
          </a:p>
          <a:p>
            <a:r>
              <a:rPr lang="en-US" sz="1800"/>
              <a:t>EnvironmentSatisfaction</a:t>
            </a:r>
          </a:p>
          <a:p>
            <a:r>
              <a:rPr lang="en-US" sz="1800"/>
              <a:t>NumCompaniesWorked</a:t>
            </a:r>
          </a:p>
          <a:p>
            <a:r>
              <a:rPr lang="en-US" sz="1800"/>
              <a:t>OverTime</a:t>
            </a:r>
          </a:p>
          <a:p>
            <a:r>
              <a:rPr lang="en-US" sz="1800"/>
              <a:t>TotalWorkingYears</a:t>
            </a:r>
          </a:p>
          <a:p>
            <a:r>
              <a:rPr lang="en-US" sz="1800"/>
              <a:t>TrainingTimesLastYear</a:t>
            </a:r>
          </a:p>
          <a:p>
            <a:r>
              <a:rPr lang="en-US" sz="1800"/>
              <a:t>WorkLifeBalance</a:t>
            </a:r>
          </a:p>
          <a:p>
            <a:r>
              <a:rPr lang="en-US" sz="1800"/>
              <a:t>YearsSinceLastPromotion</a:t>
            </a:r>
          </a:p>
          <a:p>
            <a:r>
              <a:rPr lang="en-US" sz="1800"/>
              <a:t>JobInvolvement</a:t>
            </a:r>
          </a:p>
          <a:p>
            <a:r>
              <a:rPr lang="en-US" sz="1800"/>
              <a:t>JobSatisfaction</a:t>
            </a:r>
          </a:p>
          <a:p>
            <a:r>
              <a:rPr lang="en-US" sz="1800"/>
              <a:t>MaritalSTatus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644760" y="5582754"/>
            <a:ext cx="10446127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Acceptable Accuracy, but Sensitivity is poor (Not catching all true 'YES')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559080" y="256680"/>
            <a:ext cx="10969560" cy="411480"/>
          </a:xfrm>
          <a:prstGeom prst="rect">
            <a:avLst/>
          </a:prstGeom>
          <a:noFill/>
          <a:ln>
            <a:noFill/>
          </a:ln>
        </p:spPr>
        <p:txBody>
          <a:bodyPr lIns="0" r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/>
              <a:t>Prediction by K-Nearest-Neighbor (1)</a:t>
            </a:r>
            <a:endParaRPr lang="en-US" sz="1400" b="0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63480" y="926280"/>
            <a:ext cx="7701476" cy="63145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chemeClr val="accent4"/>
                </a:solidFill>
              </a:rPr>
              <a:t>Prediction by K-Nearest-Neighbor (1)</a:t>
            </a:r>
            <a:endParaRPr lang="en-US" sz="3600" b="0" strike="noStrike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799920" y="1549080"/>
            <a:ext cx="4472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799920" y="1731420"/>
            <a:ext cx="7016760" cy="45336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4"/>
                </a:solidFill>
              </a:rPr>
              <a:t>Transform and scale numeric predictors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4"/>
                </a:solidFill>
              </a:rPr>
              <a:t>Use Stepwise AIC method for variable selection</a:t>
            </a:r>
          </a:p>
        </p:txBody>
      </p:sp>
      <p:sp>
        <p:nvSpPr>
          <p:cNvPr id="285" name="CustomShape 5"/>
          <p:cNvSpPr/>
          <p:nvPr/>
        </p:nvSpPr>
        <p:spPr>
          <a:xfrm>
            <a:off x="799920" y="4601520"/>
            <a:ext cx="40125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/>
            </a:endParaRPr>
          </a:p>
        </p:txBody>
      </p:sp>
      <p:pic>
        <p:nvPicPr>
          <p:cNvPr id="287" name="Picture 4" descr="A close up of a map  Description generated with very high confidenc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64292" y="2415596"/>
            <a:ext cx="4538420" cy="3263869"/>
          </a:xfrm>
          <a:prstGeom prst="rect">
            <a:avLst/>
          </a:prstGeom>
        </p:spPr>
      </p:pic>
      <p:graphicFrame>
        <p:nvGraphicFramePr>
          <p:cNvPr id="288" name="Table 9"/>
          <p:cNvGraphicFramePr/>
          <p:nvPr/>
        </p:nvGraphicFramePr>
        <p:xfrm>
          <a:off x="663480" y="2415595"/>
          <a:ext cx="5943600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/>
                <a:gridCol w="1428750"/>
                <a:gridCol w="2057400"/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Variable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F Statistic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P value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5e-7 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 From Home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.00580 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Satisfaction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.0102 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Involvement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5e-10 </a:t>
                      </a:r>
                    </a:p>
                  </a:txBody>
                  <a:tcPr/>
                </a:tc>
              </a:tr>
              <a:tr h="232474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Satisfaction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5e-5 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 Companies Worked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.000448 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Relationship Satisfaction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2.71 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.100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Total Working Years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36.5 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2e-9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Training Times Last Year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5.12 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.0239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Work Life Balance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7.03 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.00817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Years In Current Role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3.71 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.00545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Years Since Last Promotion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20.7 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6e-6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Years With Current Manager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1.65 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.200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 err="1">
                          <a:solidFill>
                            <a:srgbClr val="00B050"/>
                          </a:solidFill>
                          <a:effectLst/>
                        </a:rPr>
                        <a:t>OverTime</a:t>
                      </a:r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74.3 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2e-16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Marital Status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31.4 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2e-8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rtl="0" fontAlgn="base"/>
                      <a:endParaRPr lang="en-US" sz="950">
                        <a:solidFill>
                          <a:srgbClr val="333333"/>
                        </a:solidFill>
                        <a:effectLst/>
                        <a:latin typeface="Calibri" pitchFamily="34" charset="0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950">
                        <a:solidFill>
                          <a:srgbClr val="333333"/>
                        </a:solidFill>
                        <a:effectLst/>
                        <a:latin typeface="Calibri" pitchFamily="34" charset="0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950">
                        <a:solidFill>
                          <a:srgbClr val="333333"/>
                        </a:solidFill>
                        <a:effectLst/>
                        <a:latin typeface="Calibri" pitchFamily="34" charset="0" panose="020F0502020204030204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0" name="TextBox 339"/>
          <p:cNvSpPr txBox="1"/>
          <p:nvPr/>
        </p:nvSpPr>
        <p:spPr>
          <a:xfrm>
            <a:off x="7136744" y="4812949"/>
            <a:ext cx="3526931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Finding appropriate neighborhood size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354ca1"/>
      </a:accent1>
      <a:accent2>
        <a:srgbClr val="cc0035"/>
      </a:accent2>
      <a:accent3>
        <a:srgbClr val="f9c80e"/>
      </a:accent3>
      <a:accent4>
        <a:srgbClr val="ff1053"/>
      </a:accent4>
      <a:accent5>
        <a:srgbClr val="59c3c3"/>
      </a:accent5>
      <a:accent6>
        <a:srgbClr val="262626"/>
      </a:accent6>
      <a:hlink>
        <a:srgbClr val="066dd4"/>
      </a:hlink>
      <a:folHlink>
        <a:srgbClr val="cb39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  <wetp:taskpane dockstate="right" visibility="0" width="350" row="6">
    <wetp:webextensionref xmlns:r="http://schemas.openxmlformats.org/officeDocument/2006/relationships" r:id="rId3"/>
  </wetp:taskpane>
  <wetp:taskpane dockstate="right" visibility="0" width="350" row="7">
    <wetp:webextensionref xmlns:r="http://schemas.openxmlformats.org/officeDocument/2006/relationships" r:id="rId4"/>
  </wetp:taskpane>
</wetp:taskpanes>
</file>

<file path=docProps/app.xml><?xml version="1.0" encoding="utf-8"?>
<Properties xmlns="http://schemas.openxmlformats.org/officeDocument/2006/extended-properties" xmlns:vt="http://schemas.openxmlformats.org/officeDocument/2006/docPropsVTypes">
  <Template>DRAFT-Marcom-New-Brand-Template-2019-DRAFT-v1</Template>
  <TotalTime>386</TotalTime>
  <Application>LibreOffice/6.3.6.2$Windows_X86_64 LibreOffice_project/2196df99b074d8a661f4036fca8fa0cbfa33a497</Application>
  <Words>687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10 Live Session Assignment</dc:title>
  <dc:subject/>
  <dc:creator>Goodwin, Ben</dc:creator>
  <dc:language>en-US</dc:language>
  <dc:description/>
  <cp:lastModifiedBy>User</cp:lastModifiedBy>
  <cp:revision>12</cp:revision>
  <cp:lastPrinted>2019-05-15T16:46:10Z</cp:lastPrinted>
  <dcterms:created xsi:type="dcterms:W3CDTF">2020-10-26T15:17:05Z</dcterms:created>
  <dcterms:modified xsi:type="dcterms:W3CDTF">2021-12-01T21:00:54Z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