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962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82" r:id="rId4"/>
    <p:sldId id="305" r:id="rId5"/>
    <p:sldId id="312" r:id="rId6"/>
    <p:sldId id="313" r:id="rId7"/>
    <p:sldId id="311" r:id="rId8"/>
    <p:sldId id="314" r:id="rId9"/>
    <p:sldId id="320" r:id="rId10"/>
    <p:sldId id="315" r:id="rId11"/>
    <p:sldId id="306" r:id="rId12"/>
    <p:sldId id="307" r:id="rId13"/>
    <p:sldId id="316" r:id="rId14"/>
    <p:sldId id="288" r:id="rId15"/>
    <p:sldId id="308" r:id="rId16"/>
    <p:sldId id="310" r:id="rId17"/>
    <p:sldId id="317" r:id="rId18"/>
    <p:sldId id="309" r:id="rId19"/>
    <p:sldId id="319" r:id="rId20"/>
    <p:sldId id="258" r:id="rId21"/>
    <p:sldId id="289" r:id="rId22"/>
    <p:sldId id="277" r:id="rId23"/>
    <p:sldId id="279" r:id="rId24"/>
    <p:sldId id="281" r:id="rId25"/>
    <p:sldId id="280" r:id="rId26"/>
    <p:sldId id="265" r:id="rId27"/>
    <p:sldId id="268" r:id="rId28"/>
    <p:sldId id="266" r:id="rId29"/>
    <p:sldId id="298" r:id="rId30"/>
    <p:sldId id="267" r:id="rId31"/>
    <p:sldId id="291" r:id="rId32"/>
    <p:sldId id="269" r:id="rId33"/>
    <p:sldId id="290" r:id="rId34"/>
    <p:sldId id="261" r:id="rId35"/>
    <p:sldId id="270" r:id="rId36"/>
    <p:sldId id="272" r:id="rId37"/>
    <p:sldId id="273" r:id="rId38"/>
    <p:sldId id="271" r:id="rId39"/>
    <p:sldId id="274" r:id="rId40"/>
    <p:sldId id="292" r:id="rId41"/>
    <p:sldId id="275" r:id="rId42"/>
    <p:sldId id="301" r:id="rId43"/>
    <p:sldId id="286" r:id="rId44"/>
    <p:sldId id="302" r:id="rId45"/>
    <p:sldId id="293" r:id="rId46"/>
    <p:sldId id="283" r:id="rId47"/>
    <p:sldId id="284" r:id="rId48"/>
    <p:sldId id="303" r:id="rId49"/>
    <p:sldId id="285" r:id="rId50"/>
    <p:sldId id="294" r:id="rId51"/>
    <p:sldId id="287" r:id="rId52"/>
    <p:sldId id="296" r:id="rId53"/>
    <p:sldId id="263" r:id="rId54"/>
    <p:sldId id="304" r:id="rId5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7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FCD9-3642-B345-A241-0B8D14F94AAC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5E8CD-E585-B047-92C6-CCCE9E14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848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6519B-C686-4C49-9EBB-F4671EEFC7C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FB45-2144-074A-94D8-F1A47953D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69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7CE-495B-D343-B37A-3113A78D1D6F}" type="datetime1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00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E430-5BC3-DE44-B93A-E842821F7306}" type="datetime1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1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00C3-1C04-4443-8EAD-EFEFD19AB528}" type="datetime1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3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C10F-DB72-754E-A014-727F803573DC}" type="datetime1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9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96C4-94B8-2E4C-9E48-25F3F8EAF218}" type="datetime1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4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2D68-64A9-3B4E-B3C6-8BF9527142AA}" type="datetime1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95E3-EB85-BA4B-BB70-9D40FB89C283}" type="datetime1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5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B06A-6A2E-1942-BC9F-2BBFD2BBA3EF}" type="datetime1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2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4FE5-8EFF-214B-A7B5-5B4F86537274}" type="datetime1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2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CCF4626-D625-8048-A153-7C02BF7B6459}" type="datetime1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2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DD40-E4CB-C941-ACD4-37CE6422B5CD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3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133A5B-AD5F-AA43-9D7B-05D6D4BB2679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70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History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Gossip_protoco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lockchain.info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hashcash.org/papers/hashcash.pd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idcoins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tcoinsecurity.org/2012/07/22/what-is-bitcoin/" TargetMode="External"/><Relationship Id="rId2" Type="http://schemas.openxmlformats.org/officeDocument/2006/relationships/hyperlink" Target="https://bitcoin.org/bitcoi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eusecoins.com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683" y="1192972"/>
            <a:ext cx="8485016" cy="25939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Blockchain Technology  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7200" dirty="0" smtClean="0"/>
              <a:t>Bitcoin and Beyond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4283" y="4572000"/>
            <a:ext cx="646176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Deepak Jagyasi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2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Block Architecture in </a:t>
            </a:r>
            <a:r>
              <a:rPr lang="en-US" sz="4000" dirty="0" err="1" smtClean="0"/>
              <a:t>Blockchain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76531"/>
            <a:ext cx="7543801" cy="4023360"/>
          </a:xfrm>
        </p:spPr>
        <p:txBody>
          <a:bodyPr>
            <a:normAutofit/>
          </a:bodyPr>
          <a:lstStyle/>
          <a:p>
            <a:pPr lvl="2"/>
            <a:r>
              <a:rPr lang="en-US" sz="3400" dirty="0" smtClean="0"/>
              <a:t>Timestamp</a:t>
            </a:r>
          </a:p>
          <a:p>
            <a:pPr lvl="2"/>
            <a:r>
              <a:rPr lang="en-US" sz="3400" dirty="0" smtClean="0"/>
              <a:t>Transactions</a:t>
            </a:r>
            <a:endParaRPr lang="en-US" sz="3400" dirty="0" smtClean="0"/>
          </a:p>
          <a:p>
            <a:pPr lvl="2"/>
            <a:r>
              <a:rPr lang="en-US" sz="3400" dirty="0" smtClean="0"/>
              <a:t>Version</a:t>
            </a:r>
          </a:p>
          <a:p>
            <a:pPr lvl="2"/>
            <a:r>
              <a:rPr lang="en-US" sz="3400" dirty="0" err="1" smtClean="0"/>
              <a:t>Merkle</a:t>
            </a:r>
            <a:r>
              <a:rPr lang="en-US" sz="3400" dirty="0" smtClean="0"/>
              <a:t> Root</a:t>
            </a:r>
          </a:p>
          <a:p>
            <a:pPr lvl="2"/>
            <a:r>
              <a:rPr lang="en-US" sz="3400" dirty="0" smtClean="0"/>
              <a:t>Difficulty </a:t>
            </a:r>
          </a:p>
          <a:p>
            <a:pPr lvl="2"/>
            <a:r>
              <a:rPr lang="en-US" sz="3400" dirty="0" smtClean="0"/>
              <a:t>Nonce</a:t>
            </a:r>
          </a:p>
          <a:p>
            <a:pPr lvl="2"/>
            <a:r>
              <a:rPr lang="en-US" sz="3400" dirty="0" smtClean="0"/>
              <a:t>Previous Hash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2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76531"/>
            <a:ext cx="7543801" cy="4023360"/>
          </a:xfrm>
        </p:spPr>
        <p:txBody>
          <a:bodyPr>
            <a:normAutofit/>
          </a:bodyPr>
          <a:lstStyle/>
          <a:p>
            <a:pPr lvl="2"/>
            <a:r>
              <a:rPr lang="en-US" sz="3400" dirty="0" smtClean="0"/>
              <a:t>Public – </a:t>
            </a:r>
            <a:r>
              <a:rPr lang="en-US" sz="3400" dirty="0" err="1" smtClean="0"/>
              <a:t>Permissionless</a:t>
            </a:r>
            <a:endParaRPr lang="en-US" sz="3400" dirty="0" smtClean="0"/>
          </a:p>
          <a:p>
            <a:pPr marL="749808" lvl="4" indent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e.g</a:t>
            </a:r>
            <a:r>
              <a:rPr lang="en-US" sz="2000" dirty="0" smtClean="0"/>
              <a:t> – </a:t>
            </a:r>
            <a:r>
              <a:rPr lang="en-US" sz="2000" dirty="0" err="1" smtClean="0"/>
              <a:t>Bitcoin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lvl="2"/>
            <a:endParaRPr lang="en-US" sz="3400" dirty="0" smtClean="0"/>
          </a:p>
          <a:p>
            <a:pPr lvl="2"/>
            <a:r>
              <a:rPr lang="en-US" sz="3400" dirty="0" smtClean="0"/>
              <a:t>Private – Permissioned</a:t>
            </a:r>
          </a:p>
          <a:p>
            <a:pPr marL="566928" lvl="3" indent="0">
              <a:buNone/>
            </a:pPr>
            <a:r>
              <a:rPr lang="en-US" sz="1800" dirty="0" smtClean="0"/>
              <a:t>(</a:t>
            </a:r>
            <a:r>
              <a:rPr lang="en-US" sz="1800" dirty="0"/>
              <a:t>Restricted for Single company)</a:t>
            </a:r>
          </a:p>
          <a:p>
            <a:pPr lvl="3"/>
            <a:endParaRPr lang="en-US" sz="3400" dirty="0" smtClean="0"/>
          </a:p>
          <a:p>
            <a:pPr lvl="2"/>
            <a:r>
              <a:rPr lang="en-US" sz="3400" dirty="0" smtClean="0"/>
              <a:t>Federated </a:t>
            </a:r>
            <a:r>
              <a:rPr lang="en-US" sz="3400" dirty="0" err="1" smtClean="0"/>
              <a:t>Blockchain</a:t>
            </a:r>
            <a:endParaRPr lang="en-US" sz="3400" dirty="0" smtClean="0"/>
          </a:p>
          <a:p>
            <a:pPr lvl="2"/>
            <a:endParaRPr lang="en-US" sz="3400" dirty="0" smtClean="0"/>
          </a:p>
          <a:p>
            <a:pPr lvl="3"/>
            <a:endParaRPr lang="en-US" sz="1800" dirty="0"/>
          </a:p>
          <a:p>
            <a:pPr lvl="1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7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76531"/>
            <a:ext cx="7543801" cy="4023360"/>
          </a:xfrm>
        </p:spPr>
        <p:txBody>
          <a:bodyPr>
            <a:normAutofit/>
          </a:bodyPr>
          <a:lstStyle/>
          <a:p>
            <a:pPr lvl="2"/>
            <a:r>
              <a:rPr lang="en-US" sz="3400" dirty="0" smtClean="0"/>
              <a:t>Centralized Network</a:t>
            </a:r>
          </a:p>
          <a:p>
            <a:pPr lvl="2"/>
            <a:endParaRPr lang="en-US" sz="3400" dirty="0" smtClean="0"/>
          </a:p>
          <a:p>
            <a:pPr lvl="2"/>
            <a:r>
              <a:rPr lang="en-US" sz="3400" dirty="0" smtClean="0"/>
              <a:t>Decentralized Network</a:t>
            </a:r>
          </a:p>
          <a:p>
            <a:pPr lvl="2"/>
            <a:endParaRPr lang="en-US" sz="3400" dirty="0"/>
          </a:p>
          <a:p>
            <a:pPr lvl="2"/>
            <a:r>
              <a:rPr lang="en-US" sz="3400" dirty="0" smtClean="0"/>
              <a:t>Distributed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78069"/>
            <a:ext cx="7543801" cy="4023360"/>
          </a:xfrm>
        </p:spPr>
        <p:txBody>
          <a:bodyPr/>
          <a:lstStyle/>
          <a:p>
            <a:r>
              <a:rPr lang="en-US" dirty="0" smtClean="0"/>
              <a:t>- Verify all the previous transactions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- Invest Time and computing  Power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 To solve mathematical problem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Wastes lot of energy and does computation which is useless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9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99631"/>
            <a:ext cx="7543800" cy="1450757"/>
          </a:xfrm>
        </p:spPr>
        <p:txBody>
          <a:bodyPr/>
          <a:lstStyle/>
          <a:p>
            <a:r>
              <a:rPr lang="en-US" dirty="0" smtClean="0"/>
              <a:t>Ethereum.org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Contracts are the main building blocks of </a:t>
            </a:r>
            <a:r>
              <a:rPr lang="en-US" dirty="0" err="1"/>
              <a:t>Ethereum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contract is a computer program that lives inside the distributed </a:t>
            </a:r>
            <a:r>
              <a:rPr lang="en-US" dirty="0" err="1"/>
              <a:t>Ethereum</a:t>
            </a:r>
            <a:r>
              <a:rPr lang="en-US" dirty="0"/>
              <a:t> network and has its own ether balance, memory and code.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time you send a transaction to a contract, it executes its code, which can store data, send transactions and interact with other contracts.</a:t>
            </a:r>
          </a:p>
          <a:p>
            <a:r>
              <a:rPr lang="en-US" dirty="0"/>
              <a:t>Contracts are maintained by the network, without any central ownership or control. </a:t>
            </a:r>
            <a:endParaRPr lang="en-US" dirty="0" smtClean="0"/>
          </a:p>
          <a:p>
            <a:r>
              <a:rPr lang="en-US" dirty="0" smtClean="0"/>
              <a:t>Contracts </a:t>
            </a:r>
            <a:r>
              <a:rPr lang="en-US" dirty="0"/>
              <a:t>are written in languages instantly familiar to any programmer and powered by Ether, </a:t>
            </a:r>
            <a:r>
              <a:rPr lang="en-US" dirty="0" err="1"/>
              <a:t>Ethereum's</a:t>
            </a:r>
            <a:r>
              <a:rPr lang="en-US" dirty="0"/>
              <a:t> </a:t>
            </a:r>
            <a:r>
              <a:rPr lang="en-US" dirty="0" err="1"/>
              <a:t>cryptofuel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35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76531"/>
            <a:ext cx="7543801" cy="4023360"/>
          </a:xfrm>
        </p:spPr>
        <p:txBody>
          <a:bodyPr>
            <a:normAutofit/>
          </a:bodyPr>
          <a:lstStyle/>
          <a:p>
            <a:pPr lvl="2"/>
            <a:r>
              <a:rPr lang="en-US" sz="3400" dirty="0" err="1" smtClean="0"/>
              <a:t>Ethereum</a:t>
            </a:r>
            <a:r>
              <a:rPr lang="en-US" sz="3400" dirty="0" smtClean="0"/>
              <a:t> is open software platform which helps to create Decentralized Applications</a:t>
            </a:r>
          </a:p>
          <a:p>
            <a:pPr lvl="2"/>
            <a:endParaRPr lang="en-US" sz="3400" dirty="0"/>
          </a:p>
          <a:p>
            <a:pPr lvl="2"/>
            <a:endParaRPr lang="en-US" sz="3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22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 smtClean="0"/>
              <a:t> </a:t>
            </a:r>
            <a:r>
              <a:rPr lang="en-AU" b="1" dirty="0"/>
              <a:t>Smart </a:t>
            </a:r>
            <a:r>
              <a:rPr lang="en-AU" b="1" dirty="0" smtClean="0"/>
              <a:t>contracts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87402"/>
            <a:ext cx="7543801" cy="4023360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AU" dirty="0" smtClean="0"/>
              <a:t> Smart contracts are the codes which perform an activity based on certain event e.g. If… then…</a:t>
            </a:r>
          </a:p>
          <a:p>
            <a:endParaRPr lang="en-AU" dirty="0"/>
          </a:p>
          <a:p>
            <a:pPr>
              <a:buFont typeface="Courier New" panose="02070309020205020404" pitchFamily="49" charset="0"/>
              <a:buChar char="o"/>
            </a:pPr>
            <a:r>
              <a:rPr lang="en-AU" dirty="0" smtClean="0"/>
              <a:t> Distributed </a:t>
            </a:r>
            <a:r>
              <a:rPr lang="en-AU" dirty="0"/>
              <a:t>ledgers enable the coding of simple contracts that will execute when specified conditions are </a:t>
            </a:r>
            <a:r>
              <a:rPr lang="en-AU" dirty="0" smtClean="0"/>
              <a:t>met using Solidity Programming language. </a:t>
            </a:r>
          </a:p>
          <a:p>
            <a:endParaRPr lang="en-AU" dirty="0"/>
          </a:p>
          <a:p>
            <a:pPr>
              <a:buFont typeface="Courier New" panose="02070309020205020404" pitchFamily="49" charset="0"/>
              <a:buChar char="o"/>
            </a:pPr>
            <a:r>
              <a:rPr lang="en-AU" dirty="0" smtClean="0"/>
              <a:t> </a:t>
            </a:r>
            <a:r>
              <a:rPr lang="en-AU" dirty="0" err="1" smtClean="0"/>
              <a:t>Ethereum</a:t>
            </a:r>
            <a:r>
              <a:rPr lang="en-AU" dirty="0" smtClean="0"/>
              <a:t> </a:t>
            </a:r>
            <a:r>
              <a:rPr lang="en-AU" dirty="0"/>
              <a:t>is an open source </a:t>
            </a:r>
            <a:r>
              <a:rPr lang="en-AU" dirty="0" err="1"/>
              <a:t>blockchain</a:t>
            </a:r>
            <a:r>
              <a:rPr lang="en-AU" dirty="0"/>
              <a:t> project that was built specifically to realize this possibility. Still, in its early stages, </a:t>
            </a:r>
            <a:r>
              <a:rPr lang="en-AU" dirty="0" err="1"/>
              <a:t>Ethereum</a:t>
            </a:r>
            <a:r>
              <a:rPr lang="en-AU" dirty="0"/>
              <a:t> has the potential to leverage the usefulness of </a:t>
            </a:r>
            <a:r>
              <a:rPr lang="en-AU" dirty="0" err="1"/>
              <a:t>blockchains</a:t>
            </a:r>
            <a:r>
              <a:rPr lang="en-AU" dirty="0"/>
              <a:t> on a truly world-changing scale.</a:t>
            </a:r>
            <a:br>
              <a:rPr lang="en-AU" dirty="0"/>
            </a:b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82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086893"/>
            <a:ext cx="7543801" cy="4023360"/>
          </a:xfrm>
        </p:spPr>
        <p:txBody>
          <a:bodyPr>
            <a:normAutofit fontScale="25000" lnSpcReduction="20000"/>
          </a:bodyPr>
          <a:lstStyle/>
          <a:p>
            <a:r>
              <a:rPr lang="en-AU" sz="9600" dirty="0"/>
              <a:t>Solidity is an object-oriented, high-level language for implementing smart contracts. </a:t>
            </a:r>
            <a:endParaRPr lang="en-AU" sz="9600" dirty="0" smtClean="0"/>
          </a:p>
          <a:p>
            <a:endParaRPr lang="en-AU" sz="9600" dirty="0"/>
          </a:p>
          <a:p>
            <a:r>
              <a:rPr lang="en-AU" sz="9600" dirty="0" smtClean="0"/>
              <a:t>Smart </a:t>
            </a:r>
            <a:r>
              <a:rPr lang="en-AU" sz="9600" dirty="0"/>
              <a:t>contracts are programs which govern the behaviour of accounts within the </a:t>
            </a:r>
            <a:r>
              <a:rPr lang="en-AU" sz="9600" dirty="0" err="1"/>
              <a:t>Ethereum</a:t>
            </a:r>
            <a:r>
              <a:rPr lang="en-AU" sz="9600" dirty="0"/>
              <a:t> state</a:t>
            </a:r>
            <a:r>
              <a:rPr lang="en-AU" sz="9600" dirty="0" smtClean="0"/>
              <a:t>.</a:t>
            </a:r>
          </a:p>
          <a:p>
            <a:endParaRPr lang="en-AU" sz="9600" dirty="0"/>
          </a:p>
          <a:p>
            <a:r>
              <a:rPr lang="en-AU" sz="9500" dirty="0"/>
              <a:t>A contract in the sense of Solidity is a collection of code (its functions) and data (its state) that resides at a specific address on the </a:t>
            </a:r>
            <a:r>
              <a:rPr lang="en-AU" sz="9500" dirty="0" err="1"/>
              <a:t>Ethereum</a:t>
            </a:r>
            <a:r>
              <a:rPr lang="en-AU" sz="9500" dirty="0"/>
              <a:t> </a:t>
            </a:r>
            <a:r>
              <a:rPr lang="en-AU" sz="9500" dirty="0" err="1"/>
              <a:t>blockchain</a:t>
            </a:r>
            <a:r>
              <a:rPr lang="en-AU" sz="9500" dirty="0"/>
              <a:t>. </a:t>
            </a:r>
            <a:endParaRPr lang="en-US" sz="95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4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170694"/>
            <a:ext cx="7543800" cy="145075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Notable </a:t>
            </a:r>
            <a:r>
              <a:rPr lang="en-US" sz="4000" dirty="0" err="1" smtClean="0"/>
              <a:t>Blockchain</a:t>
            </a:r>
            <a:r>
              <a:rPr lang="en-US" sz="4000" dirty="0" smtClean="0"/>
              <a:t> </a:t>
            </a:r>
            <a:r>
              <a:rPr lang="en-US" sz="4000" dirty="0" err="1" smtClean="0"/>
              <a:t>Dapps</a:t>
            </a:r>
            <a:r>
              <a:rPr lang="en-US" sz="4000" dirty="0" smtClean="0"/>
              <a:t>/Projects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76531"/>
            <a:ext cx="7543801" cy="4023360"/>
          </a:xfrm>
        </p:spPr>
        <p:txBody>
          <a:bodyPr>
            <a:normAutofit/>
          </a:bodyPr>
          <a:lstStyle/>
          <a:p>
            <a:pPr lvl="2"/>
            <a:r>
              <a:rPr lang="en-US" sz="3400" dirty="0" smtClean="0"/>
              <a:t>Storj.io</a:t>
            </a:r>
          </a:p>
          <a:p>
            <a:pPr lvl="2"/>
            <a:endParaRPr lang="en-US" sz="3400" dirty="0"/>
          </a:p>
          <a:p>
            <a:pPr lvl="2"/>
            <a:r>
              <a:rPr lang="en-US" sz="3400" dirty="0" smtClean="0"/>
              <a:t>Follow my vote</a:t>
            </a:r>
          </a:p>
          <a:p>
            <a:pPr lvl="2"/>
            <a:endParaRPr lang="en-US" sz="3400" dirty="0"/>
          </a:p>
          <a:p>
            <a:pPr lvl="2"/>
            <a:r>
              <a:rPr lang="en-US" sz="3400" dirty="0" err="1" smtClean="0"/>
              <a:t>Blockverify</a:t>
            </a:r>
            <a:endParaRPr lang="en-US" sz="3400" dirty="0" smtClean="0"/>
          </a:p>
          <a:p>
            <a:pPr lvl="2"/>
            <a:endParaRPr lang="en-US" sz="3400" dirty="0"/>
          </a:p>
          <a:p>
            <a:pPr lvl="2"/>
            <a:endParaRPr lang="en-US" sz="3400" dirty="0" smtClean="0"/>
          </a:p>
          <a:p>
            <a:pPr lvl="2"/>
            <a:endParaRPr lang="en-US" sz="3400" dirty="0"/>
          </a:p>
          <a:p>
            <a:pPr lvl="2"/>
            <a:endParaRPr lang="en-US" sz="3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20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Drawbacks of </a:t>
            </a:r>
            <a:r>
              <a:rPr lang="en-US" sz="4000" dirty="0" err="1" smtClean="0"/>
              <a:t>Blockchain</a:t>
            </a:r>
            <a:r>
              <a:rPr lang="en-US" sz="4000" dirty="0" smtClean="0"/>
              <a:t> </a:t>
            </a:r>
            <a:r>
              <a:rPr lang="en-US" sz="2400" dirty="0" smtClean="0"/>
              <a:t>(Public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76531"/>
            <a:ext cx="7543801" cy="4023360"/>
          </a:xfrm>
        </p:spPr>
        <p:txBody>
          <a:bodyPr>
            <a:normAutofit lnSpcReduction="10000"/>
          </a:bodyPr>
          <a:lstStyle/>
          <a:p>
            <a:pPr lvl="2"/>
            <a:r>
              <a:rPr lang="en-US" sz="3400" dirty="0" smtClean="0"/>
              <a:t>Complex – </a:t>
            </a:r>
            <a:r>
              <a:rPr lang="en-US" sz="1800" dirty="0" smtClean="0"/>
              <a:t>Algorithms, terminologies, architecture</a:t>
            </a:r>
          </a:p>
          <a:p>
            <a:pPr lvl="2"/>
            <a:endParaRPr lang="en-US" sz="3400" dirty="0"/>
          </a:p>
          <a:p>
            <a:pPr lvl="2"/>
            <a:r>
              <a:rPr lang="en-US" sz="3400" dirty="0" smtClean="0"/>
              <a:t>Slow speed – </a:t>
            </a:r>
            <a:r>
              <a:rPr lang="en-US" sz="1800" dirty="0" smtClean="0"/>
              <a:t>1000 </a:t>
            </a:r>
            <a:r>
              <a:rPr lang="en-US" sz="1800" dirty="0" err="1" smtClean="0"/>
              <a:t>txs</a:t>
            </a:r>
            <a:r>
              <a:rPr lang="en-US" sz="1800" dirty="0" smtClean="0"/>
              <a:t>/sec </a:t>
            </a:r>
            <a:r>
              <a:rPr lang="en-US" sz="1800" dirty="0" err="1" smtClean="0"/>
              <a:t>vs</a:t>
            </a:r>
            <a:r>
              <a:rPr lang="en-US" sz="1800" dirty="0" smtClean="0"/>
              <a:t> </a:t>
            </a:r>
            <a:r>
              <a:rPr lang="en-US" sz="1800" dirty="0" err="1" smtClean="0"/>
              <a:t>Bitcoin</a:t>
            </a:r>
            <a:r>
              <a:rPr lang="en-US" sz="1800" dirty="0" smtClean="0"/>
              <a:t> 7- 10 </a:t>
            </a:r>
            <a:r>
              <a:rPr lang="en-US" sz="1800" dirty="0" err="1" smtClean="0"/>
              <a:t>txns</a:t>
            </a:r>
            <a:r>
              <a:rPr lang="en-US" sz="1800" dirty="0" smtClean="0"/>
              <a:t>/sec</a:t>
            </a:r>
          </a:p>
          <a:p>
            <a:pPr lvl="2"/>
            <a:endParaRPr lang="en-US" sz="1800" dirty="0"/>
          </a:p>
          <a:p>
            <a:pPr lvl="2"/>
            <a:r>
              <a:rPr lang="en-US" sz="2800" dirty="0" smtClean="0"/>
              <a:t>Wastage of resources</a:t>
            </a:r>
            <a:r>
              <a:rPr lang="en-US" sz="2400" dirty="0" smtClean="0"/>
              <a:t> – </a:t>
            </a:r>
            <a:r>
              <a:rPr lang="en-US" sz="1800" dirty="0" err="1" smtClean="0"/>
              <a:t>PoW</a:t>
            </a:r>
            <a:r>
              <a:rPr lang="en-US" sz="1800" dirty="0" smtClean="0"/>
              <a:t> consume lots of resources</a:t>
            </a:r>
          </a:p>
          <a:p>
            <a:pPr lvl="2"/>
            <a:endParaRPr lang="en-US" sz="1800" dirty="0"/>
          </a:p>
          <a:p>
            <a:pPr lvl="2"/>
            <a:r>
              <a:rPr lang="en-US" sz="2800" dirty="0" smtClean="0"/>
              <a:t> Security / Privacy – </a:t>
            </a:r>
          </a:p>
          <a:p>
            <a:pPr lvl="2"/>
            <a:endParaRPr lang="en-US" sz="2800" dirty="0"/>
          </a:p>
          <a:p>
            <a:pPr lvl="2"/>
            <a:r>
              <a:rPr lang="en-US" sz="2800" dirty="0" smtClean="0"/>
              <a:t>51 % Attack – </a:t>
            </a:r>
            <a:r>
              <a:rPr lang="en-US" sz="1800" dirty="0" smtClean="0"/>
              <a:t>Malicious nodes</a:t>
            </a:r>
            <a:endParaRPr lang="en-US" sz="5400" dirty="0" smtClean="0"/>
          </a:p>
          <a:p>
            <a:pPr lvl="2"/>
            <a:endParaRPr lang="en-US" sz="3400" dirty="0"/>
          </a:p>
          <a:p>
            <a:pPr lvl="2"/>
            <a:endParaRPr lang="en-US" sz="3400" dirty="0" smtClean="0"/>
          </a:p>
          <a:p>
            <a:pPr lvl="2"/>
            <a:endParaRPr lang="en-US" sz="3400" dirty="0"/>
          </a:p>
          <a:p>
            <a:pPr lvl="2"/>
            <a:endParaRPr lang="en-US" sz="3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99631"/>
            <a:ext cx="7543800" cy="1450757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93407"/>
            <a:ext cx="7543801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What is a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 smtClean="0"/>
              <a:t>does a </a:t>
            </a:r>
            <a:r>
              <a:rPr lang="en-US" dirty="0"/>
              <a:t>B</a:t>
            </a:r>
            <a:r>
              <a:rPr lang="en-US" dirty="0" smtClean="0"/>
              <a:t>lockchain get built</a:t>
            </a:r>
          </a:p>
          <a:p>
            <a:r>
              <a:rPr lang="en-US" dirty="0" smtClean="0"/>
              <a:t>Weaknesses </a:t>
            </a:r>
            <a:r>
              <a:rPr lang="en-US" dirty="0" smtClean="0"/>
              <a:t>of Blockchain technology</a:t>
            </a:r>
          </a:p>
          <a:p>
            <a:r>
              <a:rPr lang="en-US" dirty="0" smtClean="0"/>
              <a:t>Current </a:t>
            </a:r>
            <a:r>
              <a:rPr lang="en-US" dirty="0" smtClean="0"/>
              <a:t>applications of Blockchain technology</a:t>
            </a:r>
          </a:p>
          <a:p>
            <a:r>
              <a:rPr lang="en-US" dirty="0" smtClean="0"/>
              <a:t>Future applications of </a:t>
            </a:r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r>
              <a:rPr lang="en-US" dirty="0" smtClean="0"/>
              <a:t>technology</a:t>
            </a:r>
          </a:p>
          <a:p>
            <a:r>
              <a:rPr lang="en-US" dirty="0"/>
              <a:t>What is a </a:t>
            </a:r>
            <a:r>
              <a:rPr lang="en-US" dirty="0" err="1"/>
              <a:t>cryptocurrency</a:t>
            </a:r>
            <a:r>
              <a:rPr lang="en-US" dirty="0"/>
              <a:t> – </a:t>
            </a:r>
            <a:r>
              <a:rPr lang="en-US" dirty="0" err="1"/>
              <a:t>Bitcoin</a:t>
            </a:r>
            <a:r>
              <a:rPr lang="en-US" dirty="0"/>
              <a:t>, Ether</a:t>
            </a:r>
          </a:p>
          <a:p>
            <a:r>
              <a:rPr lang="en-US" dirty="0" smtClean="0"/>
              <a:t>Solidity Coding for </a:t>
            </a:r>
            <a:r>
              <a:rPr lang="en-US" dirty="0" err="1" smtClean="0"/>
              <a:t>Ethereum</a:t>
            </a:r>
            <a:r>
              <a:rPr lang="en-US" dirty="0" smtClean="0"/>
              <a:t> platform</a:t>
            </a:r>
          </a:p>
          <a:p>
            <a:r>
              <a:rPr lang="en-US" dirty="0" smtClean="0"/>
              <a:t>Demo of Solidity </a:t>
            </a:r>
            <a:r>
              <a:rPr lang="en-US" dirty="0" err="1" smtClean="0"/>
              <a:t>DApp</a:t>
            </a:r>
            <a:endParaRPr lang="en-US" dirty="0" smtClean="0"/>
          </a:p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2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562" y="1968564"/>
            <a:ext cx="7543801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protocol</a:t>
            </a:r>
            <a:r>
              <a:rPr lang="en-US" dirty="0" smtClean="0"/>
              <a:t> that supports a decentralized, pseudo-anonymous, peer-to-peer digital currency*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public</a:t>
            </a:r>
            <a:r>
              <a:rPr lang="en-US" dirty="0" smtClean="0"/>
              <a:t>ly disclosed linked </a:t>
            </a:r>
            <a:r>
              <a:rPr lang="en-US" b="1" dirty="0" smtClean="0"/>
              <a:t>ledger</a:t>
            </a:r>
            <a:r>
              <a:rPr lang="en-US" dirty="0" smtClean="0"/>
              <a:t> of transactions stored in a </a:t>
            </a:r>
            <a:r>
              <a:rPr lang="en-US" dirty="0" err="1" smtClean="0"/>
              <a:t>blockchain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reward</a:t>
            </a:r>
            <a:r>
              <a:rPr lang="en-US" dirty="0" smtClean="0"/>
              <a:t> driven system for achieving </a:t>
            </a:r>
            <a:r>
              <a:rPr lang="en-US" b="1" dirty="0" smtClean="0"/>
              <a:t>consensus</a:t>
            </a:r>
            <a:r>
              <a:rPr lang="en-US" dirty="0" smtClean="0"/>
              <a:t> (mining) based on “Proofs of Work” for helping to secure the network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A “scare token” economy with </a:t>
            </a:r>
            <a:r>
              <a:rPr lang="en-US" dirty="0" smtClean="0"/>
              <a:t>an eventual </a:t>
            </a:r>
            <a:r>
              <a:rPr lang="en-US" dirty="0"/>
              <a:t>cap of about 21M </a:t>
            </a:r>
            <a:r>
              <a:rPr lang="en-US" dirty="0" err="1" smtClean="0"/>
              <a:t>bitcoins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11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Bitcoin Whitepaper – 2008.10.31*</a:t>
            </a:r>
            <a:endParaRPr lang="en-US" sz="4000" dirty="0"/>
          </a:p>
        </p:txBody>
      </p:sp>
      <p:pic>
        <p:nvPicPr>
          <p:cNvPr id="4" name="Content Placeholder 3" descr="Screen Shot 2015-01-12 at 20.03.36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 b="7897"/>
          <a:stretch>
            <a:fillRect/>
          </a:stretch>
        </p:blipFill>
        <p:spPr>
          <a:xfrm>
            <a:off x="746760" y="1860551"/>
            <a:ext cx="7620000" cy="4321308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85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86893"/>
            <a:ext cx="7543801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Essentially it’s “deflationary” – the reward is cut in half every four years, and tokens can be irrevocably destroyed</a:t>
            </a:r>
            <a:endParaRPr lang="en-US" dirty="0"/>
          </a:p>
          <a:p>
            <a:r>
              <a:rPr lang="en-US" dirty="0" smtClean="0"/>
              <a:t>Nearly </a:t>
            </a:r>
            <a:r>
              <a:rPr lang="en-US" dirty="0"/>
              <a:t>infinitely divisible </a:t>
            </a:r>
            <a:r>
              <a:rPr lang="en-US" dirty="0" smtClean="0"/>
              <a:t>currency units supporting eight </a:t>
            </a:r>
            <a:r>
              <a:rPr lang="en-US" dirty="0"/>
              <a:t>decimal places </a:t>
            </a:r>
            <a:r>
              <a:rPr lang="en-US" dirty="0" smtClean="0"/>
              <a:t>0.00000001</a:t>
            </a:r>
            <a:r>
              <a:rPr lang="en-US" dirty="0"/>
              <a:t> </a:t>
            </a:r>
            <a:r>
              <a:rPr lang="en-US" dirty="0" smtClean="0"/>
              <a:t>(known as a Satoshi or </a:t>
            </a:r>
            <a:r>
              <a:rPr lang="en-US" dirty="0" err="1" smtClean="0"/>
              <a:t>Noncent</a:t>
            </a:r>
            <a:r>
              <a:rPr lang="en-US" dirty="0" smtClean="0"/>
              <a:t>*)</a:t>
            </a:r>
          </a:p>
          <a:p>
            <a:r>
              <a:rPr lang="en-US" dirty="0" smtClean="0"/>
              <a:t>Nominal transaction fee’s paid to the network</a:t>
            </a:r>
          </a:p>
          <a:p>
            <a:pPr lvl="1"/>
            <a:r>
              <a:rPr lang="en-US" dirty="0" smtClean="0"/>
              <a:t>Same cost to send $.01 as $1,000,000</a:t>
            </a:r>
          </a:p>
          <a:p>
            <a:r>
              <a:rPr lang="en-US" b="1" dirty="0" smtClean="0"/>
              <a:t>Consensus driven </a:t>
            </a:r>
            <a:r>
              <a:rPr lang="en-US" dirty="0" smtClean="0"/>
              <a:t>– no central authority</a:t>
            </a:r>
          </a:p>
          <a:p>
            <a:r>
              <a:rPr lang="en-US" b="1" dirty="0" smtClean="0"/>
              <a:t>Counterfeit resilient</a:t>
            </a:r>
          </a:p>
          <a:p>
            <a:pPr lvl="1"/>
            <a:r>
              <a:rPr lang="en-US" dirty="0" smtClean="0"/>
              <a:t>Cannot add coins arbitrarily</a:t>
            </a:r>
          </a:p>
          <a:p>
            <a:pPr lvl="1"/>
            <a:r>
              <a:rPr lang="en-US" dirty="0" smtClean="0"/>
              <a:t>Cannot be double-spent</a:t>
            </a:r>
          </a:p>
          <a:p>
            <a:r>
              <a:rPr lang="en-US" b="1" dirty="0" smtClean="0"/>
              <a:t>Non-repudiation</a:t>
            </a:r>
            <a:r>
              <a:rPr lang="en-US" dirty="0" smtClean="0"/>
              <a:t>– </a:t>
            </a:r>
            <a:r>
              <a:rPr lang="en-US" dirty="0" smtClean="0"/>
              <a:t>no recourse and no one to appeal to return sent tokens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sz="1800" dirty="0" smtClean="0"/>
              <a:t>http</a:t>
            </a:r>
            <a:r>
              <a:rPr lang="en-US" sz="1800" dirty="0"/>
              <a:t>://</a:t>
            </a:r>
            <a:r>
              <a:rPr lang="en-US" sz="1800" dirty="0" err="1"/>
              <a:t>www.urbandictionary.com</a:t>
            </a:r>
            <a:r>
              <a:rPr lang="en-US" sz="1800" dirty="0"/>
              <a:t>/</a:t>
            </a:r>
            <a:r>
              <a:rPr lang="en-US" sz="1800" dirty="0" err="1"/>
              <a:t>define.php?term</a:t>
            </a:r>
            <a:r>
              <a:rPr lang="en-US" sz="1800" dirty="0"/>
              <a:t>=</a:t>
            </a:r>
            <a:r>
              <a:rPr lang="en-US" sz="1800" dirty="0" err="1"/>
              <a:t>Noncents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61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did it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562" y="2086893"/>
            <a:ext cx="7543801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“Satoshi </a:t>
            </a:r>
            <a:r>
              <a:rPr lang="en-US" dirty="0" err="1" smtClean="0"/>
              <a:t>Nakamoto</a:t>
            </a:r>
            <a:r>
              <a:rPr lang="en-US" dirty="0" smtClean="0"/>
              <a:t>” created the reference implementation that began with a Genesis Block of 50 coins</a:t>
            </a:r>
          </a:p>
          <a:p>
            <a:r>
              <a:rPr lang="en-US" b="1" dirty="0"/>
              <a:t>2008</a:t>
            </a:r>
          </a:p>
          <a:p>
            <a:pPr lvl="1"/>
            <a:r>
              <a:rPr lang="en-US" b="1" dirty="0"/>
              <a:t>August 18	</a:t>
            </a:r>
            <a:r>
              <a:rPr lang="en-US" dirty="0" smtClean="0"/>
              <a:t>Domain </a:t>
            </a:r>
            <a:r>
              <a:rPr lang="en-US" dirty="0"/>
              <a:t>name "bitcoin.org" registered</a:t>
            </a:r>
            <a:r>
              <a:rPr lang="en-US" baseline="30000" dirty="0"/>
              <a:t>[1]</a:t>
            </a:r>
            <a:r>
              <a:rPr lang="en-US" dirty="0"/>
              <a:t>.	</a:t>
            </a:r>
          </a:p>
          <a:p>
            <a:pPr lvl="1"/>
            <a:r>
              <a:rPr lang="en-US" b="1" dirty="0"/>
              <a:t>October </a:t>
            </a:r>
            <a:r>
              <a:rPr lang="en-US" b="1" dirty="0" smtClean="0"/>
              <a:t>31	</a:t>
            </a:r>
            <a:r>
              <a:rPr lang="en-US" dirty="0" err="1" smtClean="0"/>
              <a:t>Bitcoin</a:t>
            </a:r>
            <a:r>
              <a:rPr lang="en-US" dirty="0" smtClean="0"/>
              <a:t> design paper published</a:t>
            </a:r>
          </a:p>
          <a:p>
            <a:pPr lvl="1"/>
            <a:r>
              <a:rPr lang="en-US" b="1" dirty="0" smtClean="0"/>
              <a:t>November </a:t>
            </a:r>
            <a:r>
              <a:rPr lang="en-US" b="1" dirty="0"/>
              <a:t>09	</a:t>
            </a:r>
            <a:r>
              <a:rPr lang="en-US" dirty="0" err="1" smtClean="0"/>
              <a:t>Bitcoin</a:t>
            </a:r>
            <a:r>
              <a:rPr lang="en-US" dirty="0" smtClean="0"/>
              <a:t> </a:t>
            </a:r>
            <a:r>
              <a:rPr lang="en-US" dirty="0"/>
              <a:t>project registered at SourceForge.net	</a:t>
            </a:r>
          </a:p>
          <a:p>
            <a:r>
              <a:rPr lang="en-US" b="1" dirty="0"/>
              <a:t>2009</a:t>
            </a:r>
          </a:p>
          <a:p>
            <a:pPr lvl="1"/>
            <a:r>
              <a:rPr lang="en-US" b="1" dirty="0"/>
              <a:t>January 3	</a:t>
            </a:r>
            <a:r>
              <a:rPr lang="en-US" dirty="0" smtClean="0"/>
              <a:t>Genesis block established at 18:15:05 GMT</a:t>
            </a:r>
          </a:p>
          <a:p>
            <a:pPr lvl="1"/>
            <a:r>
              <a:rPr lang="en-US" b="1" dirty="0" smtClean="0"/>
              <a:t>January </a:t>
            </a:r>
            <a:r>
              <a:rPr lang="en-US" b="1" dirty="0"/>
              <a:t>9	</a:t>
            </a:r>
            <a:r>
              <a:rPr lang="en-US" dirty="0"/>
              <a:t>Bitcoin v0.1 released and announced on </a:t>
            </a:r>
            <a:r>
              <a:rPr lang="en-US" dirty="0" smtClean="0"/>
              <a:t>the 				cryptography mailing list</a:t>
            </a:r>
          </a:p>
          <a:p>
            <a:pPr lvl="1"/>
            <a:r>
              <a:rPr lang="en-US" b="1" dirty="0" smtClean="0"/>
              <a:t>January </a:t>
            </a:r>
            <a:r>
              <a:rPr lang="en-US" b="1" dirty="0"/>
              <a:t>12	</a:t>
            </a:r>
            <a:r>
              <a:rPr lang="en-US" dirty="0"/>
              <a:t>First Bitcoin transaction, </a:t>
            </a:r>
            <a:r>
              <a:rPr lang="en-US" dirty="0" smtClean="0"/>
              <a:t>in block 170 from Satoshi to Hal 		Finney</a:t>
            </a:r>
          </a:p>
          <a:p>
            <a:pPr lvl="1"/>
            <a:endParaRPr lang="en-US" dirty="0" smtClean="0"/>
          </a:p>
          <a:p>
            <a:pPr marL="114300" indent="0">
              <a:buNone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en.bitcoin.it/wiki/History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3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it have 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US" sz="4800" i="1" dirty="0" smtClean="0"/>
          </a:p>
          <a:p>
            <a:pPr marL="114300" indent="0" algn="ctr">
              <a:buNone/>
            </a:pPr>
            <a:r>
              <a:rPr lang="en-US" sz="4800" i="1" dirty="0" smtClean="0"/>
              <a:t>The worth of a thing </a:t>
            </a:r>
          </a:p>
          <a:p>
            <a:pPr marL="114300" indent="0" algn="ctr">
              <a:buNone/>
            </a:pPr>
            <a:r>
              <a:rPr lang="en-US" sz="4800" i="1" dirty="0" smtClean="0"/>
              <a:t>is the price it will bring.</a:t>
            </a:r>
            <a:endParaRPr lang="en-US" sz="4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70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it matter?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0846" y="1948765"/>
            <a:ext cx="7543801" cy="402336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4400" dirty="0" smtClean="0"/>
              <a:t>3.6 Billion Dollar Market Cap!</a:t>
            </a:r>
          </a:p>
          <a:p>
            <a:pPr marL="114300" indent="0">
              <a:buNone/>
            </a:pPr>
            <a:endParaRPr lang="en-US" sz="1400" dirty="0" smtClean="0"/>
          </a:p>
          <a:p>
            <a:pPr marL="114300" indent="0">
              <a:buNone/>
            </a:pPr>
            <a:endParaRPr lang="en-US" sz="1400" dirty="0" smtClean="0"/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86" y="2748707"/>
            <a:ext cx="6935342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95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Decentralized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“digital wallet” operates in a peer to peer mode </a:t>
            </a:r>
          </a:p>
          <a:p>
            <a:r>
              <a:rPr lang="en-US" dirty="0" smtClean="0"/>
              <a:t>When it starts it bootstraps to find other wallets</a:t>
            </a:r>
          </a:p>
          <a:p>
            <a:pPr lvl="1"/>
            <a:r>
              <a:rPr lang="en-US" dirty="0" smtClean="0"/>
              <a:t>Originally it used the Internet Relay Chat (IRC) network </a:t>
            </a:r>
          </a:p>
          <a:p>
            <a:pPr lvl="1"/>
            <a:r>
              <a:rPr lang="en-US" dirty="0" smtClean="0"/>
              <a:t>Now based on DNS and “seed nodes”</a:t>
            </a:r>
          </a:p>
          <a:p>
            <a:r>
              <a:rPr lang="en-US" dirty="0" smtClean="0"/>
              <a:t>The wallet will synchronize with the network by downloading ALL of the transactions starting from the GENESIS block if necessary</a:t>
            </a:r>
          </a:p>
          <a:p>
            <a:pPr lvl="1"/>
            <a:r>
              <a:rPr lang="en-AU" dirty="0"/>
              <a:t>602 </a:t>
            </a:r>
            <a:r>
              <a:rPr lang="en-AU" dirty="0" smtClean="0"/>
              <a:t>471</a:t>
            </a:r>
            <a:r>
              <a:rPr lang="en-US" dirty="0" smtClean="0"/>
              <a:t> </a:t>
            </a:r>
            <a:r>
              <a:rPr lang="en-US" dirty="0" smtClean="0"/>
              <a:t>blocks at time of slide prep</a:t>
            </a:r>
          </a:p>
          <a:p>
            <a:pPr lvl="1"/>
            <a:r>
              <a:rPr lang="en-US" dirty="0" smtClean="0"/>
              <a:t>Just over </a:t>
            </a:r>
            <a:r>
              <a:rPr lang="en-US" dirty="0" smtClean="0"/>
              <a:t>230 </a:t>
            </a:r>
            <a:r>
              <a:rPr lang="en-US" dirty="0" smtClean="0"/>
              <a:t>GB</a:t>
            </a:r>
          </a:p>
          <a:p>
            <a:r>
              <a:rPr lang="en-US" dirty="0" smtClean="0"/>
              <a:t>Using a “gossip protocol” the wallets share all transaction information with </a:t>
            </a:r>
            <a:r>
              <a:rPr lang="en-US" dirty="0"/>
              <a:t>their peers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://en.wikipedia.org/wiki/</a:t>
            </a:r>
            <a:r>
              <a:rPr lang="en-US" dirty="0" smtClean="0">
                <a:hlinkClick r:id="rId2"/>
              </a:rPr>
              <a:t>Gossip_protocol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56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Coins flow from Inputs to Outputs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398" r="1398"/>
          <a:stretch>
            <a:fillRect/>
          </a:stretch>
        </p:blipFill>
        <p:spPr>
          <a:xfrm>
            <a:off x="1333321" y="2867322"/>
            <a:ext cx="5608695" cy="3301658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322" y="1840676"/>
            <a:ext cx="7827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coin owner transfers coins by digitally signing (via ECDSA) a hash digest of the previous transaction and the public key of the next owner. This signature is then appended to the end of the coin.</a:t>
            </a:r>
          </a:p>
        </p:txBody>
      </p:sp>
    </p:spTree>
    <p:extLst>
      <p:ext uri="{BB962C8B-B14F-4D97-AF65-F5344CB8AC3E}">
        <p14:creationId xmlns:p14="http://schemas.microsoft.com/office/powerpoint/2010/main" val="1060781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Anonymous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48765"/>
            <a:ext cx="7543801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Using public key cryptography, specifically Elliptic Curve Cryptography due to its key strength and shorter keys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Transactions are sent to public key “addresses”</a:t>
            </a:r>
          </a:p>
          <a:p>
            <a:pPr marL="114300" indent="0">
              <a:buNone/>
            </a:pPr>
            <a:r>
              <a:rPr lang="en-US" dirty="0"/>
              <a:t>	1AjYPi8qryPCJu6xgdJuQzVnWFXLmxq9s3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1Give4dbry2pyJihnpqV6Urq2SGEhpz3K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Screen Shot 2015-01-13 at 10.42.59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2" y="4485510"/>
            <a:ext cx="8284781" cy="148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86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Addresses are like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562" y="2086893"/>
            <a:ext cx="7543801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The wallet listens for transactions addressed to any of its public keys and in theory is the only node that is able to decrypt and accept the transfer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“Coins” are “sent” by broadcasting the transaction to the network which are verified to be viable and then added to a block</a:t>
            </a:r>
          </a:p>
          <a:p>
            <a:endParaRPr lang="en-US" dirty="0" smtClean="0"/>
          </a:p>
          <a:p>
            <a:r>
              <a:rPr lang="en-US" dirty="0"/>
              <a:t>Keys can represent a MULTI-SIG address that requires a N of M private keys in order to decrypt the message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1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Blockchain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76531"/>
            <a:ext cx="7543801" cy="402336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3600" dirty="0" smtClean="0"/>
              <a:t>Simply defined a Blockchain is little more than a:</a:t>
            </a:r>
          </a:p>
          <a:p>
            <a:pPr marL="114300" indent="0">
              <a:buNone/>
            </a:pPr>
            <a:endParaRPr lang="en-US" sz="3600" dirty="0" smtClean="0"/>
          </a:p>
          <a:p>
            <a:pPr lvl="2"/>
            <a:r>
              <a:rPr lang="en-US" sz="3400" dirty="0" smtClean="0"/>
              <a:t>Open</a:t>
            </a:r>
          </a:p>
          <a:p>
            <a:pPr lvl="2"/>
            <a:r>
              <a:rPr lang="en-US" sz="3400" dirty="0"/>
              <a:t>Distributed / </a:t>
            </a:r>
            <a:r>
              <a:rPr lang="en-US" sz="3400" dirty="0" smtClean="0"/>
              <a:t>P2P Network</a:t>
            </a:r>
            <a:endParaRPr lang="en-US" sz="3400" dirty="0" smtClean="0"/>
          </a:p>
          <a:p>
            <a:pPr lvl="2"/>
            <a:r>
              <a:rPr lang="en-US" sz="3400" dirty="0" smtClean="0"/>
              <a:t>Ledger</a:t>
            </a:r>
          </a:p>
          <a:p>
            <a:pPr lvl="2"/>
            <a:r>
              <a:rPr lang="en-US" sz="3400" dirty="0" smtClean="0"/>
              <a:t>Secure</a:t>
            </a:r>
          </a:p>
          <a:p>
            <a:pPr lvl="2"/>
            <a:r>
              <a:rPr lang="en-US" sz="3400" dirty="0" smtClean="0"/>
              <a:t>Immutable / Permanent</a:t>
            </a:r>
            <a:endParaRPr lang="en-US" sz="3400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i="1" dirty="0" smtClean="0"/>
              <a:t>- </a:t>
            </a:r>
            <a:r>
              <a:rPr lang="en-US" i="1" dirty="0" err="1" smtClean="0"/>
              <a:t>Blockchain</a:t>
            </a:r>
            <a:r>
              <a:rPr lang="en-US" i="1" dirty="0" smtClean="0"/>
              <a:t> in not </a:t>
            </a:r>
            <a:r>
              <a:rPr lang="en-US" i="1" dirty="0" smtClean="0"/>
              <a:t>as much a Technology as it is a Philosophy</a:t>
            </a:r>
          </a:p>
          <a:p>
            <a:pPr marL="114300" indent="0">
              <a:buNone/>
            </a:pPr>
            <a:r>
              <a:rPr lang="en-US" i="1" dirty="0" smtClean="0"/>
              <a:t>- A </a:t>
            </a:r>
            <a:r>
              <a:rPr lang="en-US" i="1" dirty="0" smtClean="0"/>
              <a:t>digital currency was in a lot of ways the first demonstrable </a:t>
            </a:r>
            <a:r>
              <a:rPr lang="en-US" i="1" dirty="0" smtClean="0"/>
              <a:t>use of </a:t>
            </a:r>
            <a:r>
              <a:rPr lang="en-US" i="1" dirty="0" err="1" smtClean="0"/>
              <a:t>Blockchain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Ledger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</a:t>
            </a:r>
            <a:r>
              <a:rPr lang="en-US" i="1" dirty="0" smtClean="0"/>
              <a:t>viable</a:t>
            </a:r>
            <a:r>
              <a:rPr lang="en-US" dirty="0" smtClean="0"/>
              <a:t> transaction is stored in a public ledger</a:t>
            </a:r>
          </a:p>
          <a:p>
            <a:r>
              <a:rPr lang="en-US" dirty="0" smtClean="0"/>
              <a:t>Transactions </a:t>
            </a:r>
            <a:r>
              <a:rPr lang="en-US" dirty="0"/>
              <a:t>are placed in blocks, which are linked by SHA256 hashes. 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blockchain.info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786" y="4089400"/>
            <a:ext cx="51816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35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“What is Bitcoin” –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weusecoins.com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" name="Picture 3" descr="Screen Shot 2015-01-12 at 20.33.59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24" y="2204852"/>
            <a:ext cx="6442808" cy="405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50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Arriving at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Although the accepted chain can be considered a list, the block chain is best represented with a tree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longest path </a:t>
            </a:r>
            <a:r>
              <a:rPr lang="en-US" dirty="0" smtClean="0"/>
              <a:t>represents</a:t>
            </a:r>
            <a:r>
              <a:rPr lang="en-US" dirty="0"/>
              <a:t> the accepted chain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participant choosing to extend an existing path in the block chain indicates a vote towards consensus on that path. The longer the path, the more computation was expended building it.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70" y="3947566"/>
            <a:ext cx="6161290" cy="235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78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 Process =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Originally the digital wallet could also participate in the consensus process by attempting to secure the network directly</a:t>
            </a:r>
          </a:p>
          <a:p>
            <a:r>
              <a:rPr lang="en-US" dirty="0" smtClean="0"/>
              <a:t>This process is known as “mining”</a:t>
            </a:r>
          </a:p>
          <a:p>
            <a:r>
              <a:rPr lang="en-US" dirty="0" smtClean="0"/>
              <a:t>Mining involves attempting to find a numerical value, known as a “nonce” that when combined with all open transactions can be “hashed” into a value that satisfies a certain “difficulty”</a:t>
            </a:r>
          </a:p>
          <a:p>
            <a:r>
              <a:rPr lang="en-US" dirty="0" smtClean="0"/>
              <a:t>Custom, purpose built-hardware has long since replaced the function such that its no longer productive for simple CPU based systems to compete in the mining process, and thus it was removed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24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Proof of Work / </a:t>
            </a:r>
            <a:r>
              <a:rPr lang="en-US" sz="3200" dirty="0" err="1" smtClean="0"/>
              <a:t>Hashcash</a:t>
            </a:r>
            <a:r>
              <a:rPr lang="en-US" sz="3200" dirty="0" smtClean="0"/>
              <a:t>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400" i="1" dirty="0" smtClean="0"/>
              <a:t>(Or How to Pay a Byzantine Generals Salary) 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many great ideas to become realized, it takes a confluence of other great ideas</a:t>
            </a:r>
          </a:p>
          <a:p>
            <a:r>
              <a:rPr lang="en-US" dirty="0"/>
              <a:t>Based on the idea of </a:t>
            </a:r>
            <a:r>
              <a:rPr lang="en-US" dirty="0" err="1"/>
              <a:t>HashCash</a:t>
            </a:r>
            <a:r>
              <a:rPr lang="en-US" dirty="0"/>
              <a:t>, a Proof of Work </a:t>
            </a:r>
            <a:r>
              <a:rPr lang="en-US" dirty="0" smtClean="0"/>
              <a:t>concept invented by Adam </a:t>
            </a:r>
            <a:r>
              <a:rPr lang="en-US" dirty="0"/>
              <a:t>Back in </a:t>
            </a:r>
            <a:r>
              <a:rPr lang="en-US" dirty="0" smtClean="0"/>
              <a:t>1997</a:t>
            </a:r>
            <a:r>
              <a:rPr lang="en-US" dirty="0"/>
              <a:t> 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://www.hashcash.org/papers/</a:t>
            </a:r>
            <a:r>
              <a:rPr lang="en-US" dirty="0" smtClean="0">
                <a:hlinkClick r:id="rId2"/>
              </a:rPr>
              <a:t>hashcash.pdf</a:t>
            </a:r>
            <a:r>
              <a:rPr lang="en-US" dirty="0" smtClean="0"/>
              <a:t>)</a:t>
            </a:r>
          </a:p>
          <a:p>
            <a:r>
              <a:rPr lang="en-US" dirty="0" smtClean="0"/>
              <a:t>Originally proposed as an anti-spam throttling mechanism</a:t>
            </a:r>
          </a:p>
          <a:p>
            <a:r>
              <a:rPr lang="en-US" dirty="0" smtClean="0"/>
              <a:t>The core idea is that before accepting a transaction, the sender must first demonstrate a “cost” via a computationally “hard” problem that can simultaneously be easily verified.</a:t>
            </a:r>
          </a:p>
          <a:p>
            <a:r>
              <a:rPr lang="en-US" dirty="0" smtClean="0"/>
              <a:t>This generally referred to as a “Proof of Work”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" name="Picture 3" descr="Screen Shot 2015-01-11 at 13.50.46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64" y="5096319"/>
            <a:ext cx="55626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55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publicly auditable </a:t>
            </a:r>
            <a:r>
              <a:rPr lang="en-US" dirty="0"/>
              <a:t>cost-function can be </a:t>
            </a:r>
            <a:r>
              <a:rPr lang="en-US" i="1" dirty="0"/>
              <a:t>efficiently </a:t>
            </a:r>
            <a:r>
              <a:rPr lang="en-US" dirty="0"/>
              <a:t>verified by any third party without access to any trapdoor or secret information. </a:t>
            </a:r>
            <a:endParaRPr lang="en-US" dirty="0" smtClean="0"/>
          </a:p>
          <a:p>
            <a:r>
              <a:rPr lang="en-US" dirty="0"/>
              <a:t>A </a:t>
            </a:r>
            <a:r>
              <a:rPr lang="en-US" b="1" i="1" dirty="0"/>
              <a:t>fixed cost </a:t>
            </a:r>
            <a:r>
              <a:rPr lang="en-US" dirty="0"/>
              <a:t>cost-function takes a fixed amount of resources to compute. The fastest algorithm to mint a fixed cost token is a deterministic algorithm. </a:t>
            </a:r>
            <a:endParaRPr lang="en-US" dirty="0" smtClean="0"/>
          </a:p>
          <a:p>
            <a:r>
              <a:rPr lang="en-US" dirty="0"/>
              <a:t>A </a:t>
            </a:r>
            <a:r>
              <a:rPr lang="en-US" b="1" i="1" dirty="0"/>
              <a:t>probabilistic cost </a:t>
            </a:r>
            <a:r>
              <a:rPr lang="en-US" dirty="0"/>
              <a:t>cost-function is one where the cost to the client of minting a token has a predictable expected time, but a random actual time as the client can most efficiently compute the cost-function by starting at a random start value. Sometimes the client will get lucky and start close to the solution.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00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hash function</a:t>
            </a:r>
            <a:r>
              <a:rPr lang="en-US" dirty="0"/>
              <a:t> is any </a:t>
            </a:r>
            <a:r>
              <a:rPr lang="en-US" b="1" dirty="0"/>
              <a:t>function</a:t>
            </a:r>
            <a:r>
              <a:rPr lang="en-US" dirty="0"/>
              <a:t> that can be used to map digital data of arbitrary size to digital data of fixed size, with slight differences in input data producing very big differences in output data. </a:t>
            </a:r>
            <a:endParaRPr lang="en-US" dirty="0" smtClean="0"/>
          </a:p>
          <a:p>
            <a:r>
              <a:rPr lang="en-US" dirty="0" smtClean="0"/>
              <a:t>MD5, SHA1, SHA256</a:t>
            </a:r>
          </a:p>
          <a:p>
            <a:r>
              <a:rPr lang="en-US" dirty="0" smtClean="0"/>
              <a:t>For example, the MD5 hashes of ‘</a:t>
            </a:r>
            <a:r>
              <a:rPr lang="en-US" dirty="0" err="1" smtClean="0"/>
              <a:t>abc</a:t>
            </a:r>
            <a:r>
              <a:rPr lang="en-US" dirty="0" smtClean="0"/>
              <a:t>’ compared to ‘</a:t>
            </a:r>
            <a:r>
              <a:rPr lang="en-US" dirty="0" err="1" smtClean="0"/>
              <a:t>abC</a:t>
            </a:r>
            <a:r>
              <a:rPr lang="en-US" dirty="0" smtClean="0"/>
              <a:t>’</a:t>
            </a:r>
          </a:p>
          <a:p>
            <a:endParaRPr lang="en-US" dirty="0"/>
          </a:p>
          <a:p>
            <a:pPr marL="114300" indent="0" algn="ctr">
              <a:buNone/>
            </a:pPr>
            <a:r>
              <a:rPr lang="en-US" dirty="0" smtClean="0"/>
              <a:t>	</a:t>
            </a:r>
            <a:r>
              <a:rPr lang="en-US" dirty="0" err="1" smtClean="0"/>
              <a:t>abc</a:t>
            </a:r>
            <a:endParaRPr lang="en-US" dirty="0"/>
          </a:p>
          <a:p>
            <a:pPr marL="114300" indent="0" algn="ctr">
              <a:buNone/>
            </a:pPr>
            <a:r>
              <a:rPr lang="en-US" dirty="0" smtClean="0"/>
              <a:t>	</a:t>
            </a:r>
            <a:r>
              <a:rPr lang="nl-NL" dirty="0" smtClean="0"/>
              <a:t>0bee89b07a248e27c83fc3d5951213c1</a:t>
            </a:r>
          </a:p>
          <a:p>
            <a:pPr marL="114300" indent="0" algn="ctr">
              <a:buNone/>
            </a:pPr>
            <a:endParaRPr lang="nl-NL" dirty="0" smtClean="0"/>
          </a:p>
          <a:p>
            <a:pPr marL="114300" indent="0" algn="ctr">
              <a:buNone/>
            </a:pPr>
            <a:r>
              <a:rPr lang="nl-NL" dirty="0" smtClean="0"/>
              <a:t>	</a:t>
            </a:r>
            <a:r>
              <a:rPr lang="nl-NL" dirty="0" err="1" smtClean="0"/>
              <a:t>abC</a:t>
            </a:r>
            <a:r>
              <a:rPr lang="nl-NL" dirty="0" smtClean="0"/>
              <a:t> </a:t>
            </a:r>
          </a:p>
          <a:p>
            <a:pPr marL="114300" indent="0" algn="ctr">
              <a:buNone/>
            </a:pPr>
            <a:r>
              <a:rPr lang="nb-NO" dirty="0" smtClean="0"/>
              <a:t>2217c53a2f88ebadd9b3c1a79cde2638</a:t>
            </a:r>
          </a:p>
          <a:p>
            <a:pPr marL="114300" indent="0" algn="ctr">
              <a:buNone/>
            </a:pPr>
            <a:endParaRPr lang="nb-NO" dirty="0" smtClean="0"/>
          </a:p>
          <a:p>
            <a:pPr marL="114300" indent="0" algn="ctr">
              <a:buNone/>
            </a:pPr>
            <a:r>
              <a:rPr lang="en-US" dirty="0" smtClean="0"/>
              <a:t>	“The </a:t>
            </a:r>
            <a:r>
              <a:rPr lang="en-US" dirty="0"/>
              <a:t>Quick Brown Fox Jumped Over the Lazy </a:t>
            </a:r>
            <a:r>
              <a:rPr lang="en-US" dirty="0" smtClean="0"/>
              <a:t>Dog”</a:t>
            </a:r>
          </a:p>
          <a:p>
            <a:pPr marL="114300" indent="0" algn="ctr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nl-NL" dirty="0"/>
              <a:t>2dfd75162490ed3b4c893141f9ab37cf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5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Hash Lottery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62668"/>
            <a:ext cx="7543801" cy="4023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Hashing is straightforward, but not challenging</a:t>
            </a:r>
          </a:p>
          <a:p>
            <a:r>
              <a:rPr lang="en-US" dirty="0" smtClean="0"/>
              <a:t>Unless the goal is to say, find me a hash value that satisfies a certain level of “difficulty”</a:t>
            </a:r>
          </a:p>
          <a:p>
            <a:r>
              <a:rPr lang="en-US" dirty="0" smtClean="0"/>
              <a:t>For example, let’s say the challenge is find a hash-value that begins with a number of zeros, for a given input</a:t>
            </a:r>
            <a:endParaRPr lang="en-US" dirty="0"/>
          </a:p>
          <a:p>
            <a:r>
              <a:rPr lang="en-US" dirty="0" smtClean="0"/>
              <a:t>The Proof of Work comes from finding a number (known as a NONCE) that when added to the input changes the output of the hash value to satisfy the difficulty.</a:t>
            </a:r>
          </a:p>
          <a:p>
            <a:r>
              <a:rPr lang="en-US" dirty="0" smtClean="0"/>
              <a:t>In the Bitcoin world this is what “mining” is and in effect is little more than a lot of hash-power spent on guessing winning lottery numbers that satisfy the difficulty of the problem in order to obtain the reward from the network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51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The Payout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node that finds the best solution to the challenge is provisionally granted a reward </a:t>
            </a:r>
          </a:p>
          <a:p>
            <a:r>
              <a:rPr lang="en-US" dirty="0" smtClean="0"/>
              <a:t>Originally in Bitcoin it was 50 new coins</a:t>
            </a:r>
          </a:p>
          <a:p>
            <a:r>
              <a:rPr lang="en-US" dirty="0" smtClean="0"/>
              <a:t>Competing solutions are evaluated based on which node offers the higher number of transactions included in the candidate block as well as the level of over-satisfying the difficulty.</a:t>
            </a:r>
          </a:p>
          <a:p>
            <a:r>
              <a:rPr lang="en-US" dirty="0" smtClean="0"/>
              <a:t>For example, if two nodes offer a solution to the challenge and both have the same number of transactions, the reward will go to the node that found a NONCE that beat the challenge</a:t>
            </a:r>
          </a:p>
          <a:p>
            <a:pPr lvl="1"/>
            <a:r>
              <a:rPr lang="en-US" dirty="0" smtClean="0"/>
              <a:t>E.G. Find a hash that begins with 4 zeros</a:t>
            </a:r>
          </a:p>
          <a:p>
            <a:pPr lvl="1"/>
            <a:r>
              <a:rPr lang="en-US" dirty="0" smtClean="0"/>
              <a:t>The node that supplies a hash that has 5 zeros beats the node that only finds the minimum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76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Confirmation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a transaction provisionally accepted into a candidate block signals that the network has verified that the inputs were viable</a:t>
            </a:r>
          </a:p>
          <a:p>
            <a:r>
              <a:rPr lang="en-US" dirty="0" smtClean="0"/>
              <a:t>Every new block accepted into the chain after the transaction was accepted is considered a confirmation</a:t>
            </a:r>
          </a:p>
          <a:p>
            <a:r>
              <a:rPr lang="en-US" dirty="0" smtClean="0"/>
              <a:t>Coins are not considered mature until there have been 6 confirmations (basically an hour assuming a 10 minute block cadence)</a:t>
            </a:r>
          </a:p>
          <a:p>
            <a:r>
              <a:rPr lang="en-US" dirty="0" smtClean="0"/>
              <a:t>New Coins created by the mining process are not valid until about 120 confirmations</a:t>
            </a:r>
          </a:p>
          <a:p>
            <a:r>
              <a:rPr lang="en-US" dirty="0" smtClean="0"/>
              <a:t>This is to assure that a node with more than 51% of the total hash-power does not pull off fraudulent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76531"/>
            <a:ext cx="7543801" cy="4023360"/>
          </a:xfrm>
        </p:spPr>
        <p:txBody>
          <a:bodyPr>
            <a:normAutofit/>
          </a:bodyPr>
          <a:lstStyle/>
          <a:p>
            <a:pPr lvl="2"/>
            <a:r>
              <a:rPr lang="en-US" sz="3400" dirty="0" smtClean="0"/>
              <a:t>Faster settlement</a:t>
            </a:r>
          </a:p>
          <a:p>
            <a:pPr lvl="2"/>
            <a:endParaRPr lang="en-US" sz="3400" dirty="0" smtClean="0"/>
          </a:p>
          <a:p>
            <a:pPr lvl="2"/>
            <a:r>
              <a:rPr lang="en-US" sz="3400" dirty="0" smtClean="0"/>
              <a:t>Decentralized	</a:t>
            </a:r>
            <a:endParaRPr lang="en-US" sz="3400" dirty="0"/>
          </a:p>
          <a:p>
            <a:pPr marL="384048" lvl="2" indent="0">
              <a:buNone/>
            </a:pPr>
            <a:endParaRPr lang="en-US" sz="3400" dirty="0" smtClean="0"/>
          </a:p>
          <a:p>
            <a:pPr lvl="2"/>
            <a:r>
              <a:rPr lang="en-US" sz="3400" dirty="0" smtClean="0"/>
              <a:t>Immutable</a:t>
            </a:r>
          </a:p>
          <a:p>
            <a:pPr lvl="2"/>
            <a:endParaRPr lang="en-US" sz="3400" dirty="0" smtClean="0"/>
          </a:p>
          <a:p>
            <a:pPr lvl="2"/>
            <a:r>
              <a:rPr lang="en-US" sz="3400" dirty="0" smtClean="0"/>
              <a:t>Secured / Trustable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971245" y="2076531"/>
            <a:ext cx="25758" cy="365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22006" y="2097257"/>
            <a:ext cx="35378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Disruption of internet caused</a:t>
            </a:r>
          </a:p>
          <a:p>
            <a:endParaRPr lang="en-AU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Information</a:t>
            </a:r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Distribution</a:t>
            </a:r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Communication</a:t>
            </a:r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AU" sz="1100" dirty="0" smtClean="0"/>
          </a:p>
          <a:p>
            <a:endParaRPr lang="en-AU" sz="1100" dirty="0"/>
          </a:p>
          <a:p>
            <a:r>
              <a:rPr lang="en-A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Trust</a:t>
            </a:r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Disintermediation</a:t>
            </a:r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82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“What is Bitcoin Mining” – Video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www.bitcoinmining.com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4" descr="Screen Shot 2015-01-12 at 20.36.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2365512"/>
            <a:ext cx="7139354" cy="403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67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51%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“When does 1 + 1 = 3 ?” 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In the case of Bitcoin “consensus” goes to the chain with the highest number of blocks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Not just in theory, but in practice several large mining pools have generated six blocks in a row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To date the network has voluntarily shifted its mining power around or faced Distributed Denial of Service attacks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* When </a:t>
            </a:r>
            <a:r>
              <a:rPr lang="en-US" dirty="0"/>
              <a:t>everyone says it does!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819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 / Exchange Bitcoins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In addition to mining </a:t>
            </a:r>
            <a:r>
              <a:rPr lang="en-US" dirty="0" err="1" smtClean="0"/>
              <a:t>bitcoins</a:t>
            </a:r>
            <a:r>
              <a:rPr lang="en-US" dirty="0" smtClean="0"/>
              <a:t>, they can be acquired from an exchange!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" name="Picture 4" descr="bitpay-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2" y="2358529"/>
            <a:ext cx="3822877" cy="2867158"/>
          </a:xfrm>
          <a:prstGeom prst="rect">
            <a:avLst/>
          </a:prstGeom>
        </p:spPr>
      </p:pic>
      <p:pic>
        <p:nvPicPr>
          <p:cNvPr id="6" name="Picture 5" descr="coinbase-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109" y="2187457"/>
            <a:ext cx="5123804" cy="2519673"/>
          </a:xfrm>
          <a:prstGeom prst="rect">
            <a:avLst/>
          </a:prstGeom>
        </p:spPr>
      </p:pic>
      <p:pic>
        <p:nvPicPr>
          <p:cNvPr id="7" name="Picture 6" descr="bittrex-logo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836" y="3666833"/>
            <a:ext cx="3282052" cy="2461539"/>
          </a:xfrm>
          <a:prstGeom prst="rect">
            <a:avLst/>
          </a:prstGeom>
        </p:spPr>
      </p:pic>
      <p:pic>
        <p:nvPicPr>
          <p:cNvPr id="8" name="Picture 7" descr="BTCe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01" y="5225687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208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Accepts Bitcoins?</a:t>
            </a:r>
            <a:endParaRPr lang="en-US" dirty="0"/>
          </a:p>
        </p:txBody>
      </p:sp>
      <p:pic>
        <p:nvPicPr>
          <p:cNvPr id="5" name="Content Placeholder 4" descr="BitcoinAcceptedHer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24" b="-8924"/>
          <a:stretch>
            <a:fillRect/>
          </a:stretch>
        </p:blipFill>
        <p:spPr>
          <a:xfrm>
            <a:off x="822960" y="2131060"/>
            <a:ext cx="7835900" cy="35179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469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Uses of Blockchain </a:t>
            </a:r>
            <a:r>
              <a:rPr lang="en-US" dirty="0" err="1" smtClean="0"/>
              <a:t>Tek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Registeries</a:t>
            </a:r>
            <a:endParaRPr lang="en-US" dirty="0"/>
          </a:p>
          <a:p>
            <a:r>
              <a:rPr lang="en-US" dirty="0" smtClean="0"/>
              <a:t>Authoritative Systems of Record</a:t>
            </a:r>
          </a:p>
          <a:p>
            <a:r>
              <a:rPr lang="en-US" dirty="0" smtClean="0"/>
              <a:t>Directory Services</a:t>
            </a:r>
          </a:p>
          <a:p>
            <a:r>
              <a:rPr lang="en-US" dirty="0" err="1" smtClean="0"/>
              <a:t>Timestamping</a:t>
            </a:r>
            <a:r>
              <a:rPr lang="en-US" dirty="0" smtClean="0"/>
              <a:t> Services (“Proof of Existence”)</a:t>
            </a:r>
          </a:p>
          <a:p>
            <a:r>
              <a:rPr lang="en-US" dirty="0" smtClean="0"/>
              <a:t>Counter-party Exchanges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87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Registries</a:t>
            </a:r>
            <a:endParaRPr lang="en-US" dirty="0"/>
          </a:p>
        </p:txBody>
      </p:sp>
      <p:pic>
        <p:nvPicPr>
          <p:cNvPr id="6" name="Content Placeholder 5" descr="Screen Shot 2015-01-12 at 20.39.58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862" y="1846263"/>
            <a:ext cx="4234726" cy="4022725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053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Namecoin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The first fork of Bitcoin with a purpose</a:t>
            </a:r>
          </a:p>
          <a:p>
            <a:r>
              <a:rPr lang="en-US" dirty="0"/>
              <a:t>Securely record and transfer arbitrary names (keys).</a:t>
            </a:r>
          </a:p>
          <a:p>
            <a:r>
              <a:rPr lang="en-US" dirty="0"/>
              <a:t>Attach a value (data) to the names</a:t>
            </a:r>
          </a:p>
          <a:p>
            <a:r>
              <a:rPr lang="en-US" dirty="0"/>
              <a:t>(up to 520 bytes, more in the future).</a:t>
            </a:r>
          </a:p>
          <a:p>
            <a:r>
              <a:rPr lang="en-US" dirty="0"/>
              <a:t>Transact </a:t>
            </a:r>
            <a:r>
              <a:rPr lang="en-US" dirty="0" err="1"/>
              <a:t>namecoins</a:t>
            </a:r>
            <a:r>
              <a:rPr lang="en-US" dirty="0"/>
              <a:t>, the digital currency (</a:t>
            </a:r>
            <a:r>
              <a:rPr lang="en-US" dirty="0" err="1"/>
              <a:t>ℕ</a:t>
            </a:r>
            <a:r>
              <a:rPr lang="en-US" dirty="0"/>
              <a:t>, NMC).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4" name="Picture 3" descr="Screen Shot 2015-01-11 at 17.06.39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04" y="4009065"/>
            <a:ext cx="4968833" cy="263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414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Namecoin</a:t>
            </a:r>
            <a:r>
              <a:rPr lang="en-US" dirty="0" smtClean="0"/>
              <a:t> as a fault-tolerant Domain Name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Can </a:t>
            </a:r>
            <a:r>
              <a:rPr lang="en-US" dirty="0"/>
              <a:t>act as a decentralized Domain Name Service that is resilient to </a:t>
            </a:r>
            <a:r>
              <a:rPr lang="en-US" dirty="0" smtClean="0"/>
              <a:t>censorship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bit.namecoin.info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99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Alternates to Bitcoin aka </a:t>
            </a:r>
            <a:r>
              <a:rPr lang="en-US" sz="4000" dirty="0" err="1" smtClean="0"/>
              <a:t>Altcoins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“Good artists copy.  Great artists steal.”</a:t>
            </a:r>
          </a:p>
          <a:p>
            <a:r>
              <a:rPr lang="en-US" dirty="0" smtClean="0"/>
              <a:t>The first alternate </a:t>
            </a:r>
            <a:r>
              <a:rPr lang="en-US" dirty="0" err="1" smtClean="0"/>
              <a:t>blockchain</a:t>
            </a:r>
            <a:r>
              <a:rPr lang="en-US" dirty="0" smtClean="0"/>
              <a:t> was </a:t>
            </a:r>
            <a:r>
              <a:rPr lang="en-US" b="1" dirty="0" err="1" smtClean="0"/>
              <a:t>Namecoin</a:t>
            </a:r>
            <a:endParaRPr lang="en-US" dirty="0" smtClean="0"/>
          </a:p>
          <a:p>
            <a:r>
              <a:rPr lang="en-US" dirty="0" smtClean="0"/>
              <a:t>Early attempts to “re-level the playing field” were made by changing the hashing function from SHA256 to SCRYPT</a:t>
            </a:r>
          </a:p>
          <a:p>
            <a:r>
              <a:rPr lang="en-US" dirty="0" smtClean="0"/>
              <a:t>SCRYPT is a “memory intensive” function that was thought to be resistant to customized hardware (false)</a:t>
            </a:r>
          </a:p>
          <a:p>
            <a:r>
              <a:rPr lang="en-US" dirty="0"/>
              <a:t>Changes to the block emit time target were also changed from Bitcoins 10 minutes to 2.5 minutes to increase the velocity </a:t>
            </a:r>
          </a:p>
          <a:p>
            <a:r>
              <a:rPr lang="en-US" dirty="0" smtClean="0"/>
              <a:t>Newer ALTS incorporate every escalating hash functions, chained together in novel ways to resist giving purpose built hardware an advantage over CPU based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45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Babel of </a:t>
            </a:r>
            <a:r>
              <a:rPr lang="en-US" dirty="0" err="1" smtClean="0"/>
              <a:t>Altcoins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well over 500 “alternate” coins to Bitcoin</a:t>
            </a:r>
          </a:p>
          <a:p>
            <a:r>
              <a:rPr lang="en-US" dirty="0" smtClean="0"/>
              <a:t>99.999% of them are simply brands / clones</a:t>
            </a:r>
          </a:p>
          <a:p>
            <a:r>
              <a:rPr lang="en-US" dirty="0" smtClean="0"/>
              <a:t>Most tinker with:</a:t>
            </a:r>
          </a:p>
          <a:p>
            <a:pPr lvl="1"/>
            <a:r>
              <a:rPr lang="en-US" dirty="0" smtClean="0"/>
              <a:t>the total coin supply</a:t>
            </a:r>
          </a:p>
          <a:p>
            <a:pPr lvl="1"/>
            <a:r>
              <a:rPr lang="en-US" dirty="0" smtClean="0"/>
              <a:t>the hashing functions (SHA256, SCRYPT, X11 et al)</a:t>
            </a:r>
          </a:p>
          <a:p>
            <a:pPr lvl="1"/>
            <a:r>
              <a:rPr lang="en-US" dirty="0" smtClean="0"/>
              <a:t>block emit time targets</a:t>
            </a:r>
          </a:p>
          <a:p>
            <a:pPr lvl="1"/>
            <a:r>
              <a:rPr lang="en-US" dirty="0" smtClean="0"/>
              <a:t>Proof of Something (Proof of Work, Proof of Stake)</a:t>
            </a:r>
          </a:p>
          <a:p>
            <a:r>
              <a:rPr lang="en-US" dirty="0" smtClean="0"/>
              <a:t>Notable Alts: Ripple, </a:t>
            </a:r>
            <a:r>
              <a:rPr lang="en-US" dirty="0" err="1" smtClean="0"/>
              <a:t>Litecoin</a:t>
            </a:r>
            <a:r>
              <a:rPr lang="en-US" dirty="0" smtClean="0"/>
              <a:t>, </a:t>
            </a:r>
            <a:r>
              <a:rPr lang="en-US" dirty="0" err="1" smtClean="0"/>
              <a:t>Dogecoin</a:t>
            </a:r>
            <a:endParaRPr lang="en-US" dirty="0" smtClean="0"/>
          </a:p>
          <a:p>
            <a:r>
              <a:rPr lang="en-US" b="1" dirty="0"/>
              <a:t>Total Market Cap: $ </a:t>
            </a:r>
            <a:r>
              <a:rPr lang="en-US" b="1" dirty="0" smtClean="0"/>
              <a:t>4,540,315,390 </a:t>
            </a:r>
            <a:r>
              <a:rPr lang="en-US" dirty="0" smtClean="0"/>
              <a:t>(Bitcoin is 3.6B of that)</a:t>
            </a:r>
          </a:p>
          <a:p>
            <a:r>
              <a:rPr lang="en-US" dirty="0"/>
              <a:t>http://</a:t>
            </a:r>
            <a:r>
              <a:rPr lang="en-US" dirty="0" err="1"/>
              <a:t>coinmarketcap.com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1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76531"/>
            <a:ext cx="7543801" cy="4023360"/>
          </a:xfrm>
        </p:spPr>
        <p:txBody>
          <a:bodyPr>
            <a:normAutofit/>
          </a:bodyPr>
          <a:lstStyle/>
          <a:p>
            <a:pPr lvl="2"/>
            <a:r>
              <a:rPr lang="en-US" sz="3400" dirty="0" smtClean="0"/>
              <a:t>Distributed computing</a:t>
            </a:r>
          </a:p>
          <a:p>
            <a:pPr lvl="2"/>
            <a:endParaRPr lang="en-US" sz="3400" dirty="0" smtClean="0"/>
          </a:p>
          <a:p>
            <a:pPr lvl="2"/>
            <a:r>
              <a:rPr lang="en-US" sz="3400" dirty="0" smtClean="0"/>
              <a:t>Cryptography</a:t>
            </a:r>
          </a:p>
          <a:p>
            <a:pPr lvl="4"/>
            <a:r>
              <a:rPr lang="en-US" sz="3400" dirty="0" smtClean="0"/>
              <a:t>Confidentiality – </a:t>
            </a:r>
            <a:r>
              <a:rPr lang="en-US" sz="2800" dirty="0"/>
              <a:t>P</a:t>
            </a:r>
            <a:r>
              <a:rPr lang="en-US" sz="2800" dirty="0" smtClean="0"/>
              <a:t>ublic key cryptography</a:t>
            </a:r>
          </a:p>
          <a:p>
            <a:pPr lvl="4"/>
            <a:r>
              <a:rPr lang="en-US" sz="3400" dirty="0" smtClean="0"/>
              <a:t>Authentication – </a:t>
            </a:r>
            <a:r>
              <a:rPr lang="en-US" sz="2800" dirty="0" smtClean="0"/>
              <a:t>Digital Signature</a:t>
            </a:r>
          </a:p>
          <a:p>
            <a:pPr lvl="4"/>
            <a:r>
              <a:rPr lang="en-US" sz="3400" dirty="0" smtClean="0"/>
              <a:t>Integrity </a:t>
            </a:r>
          </a:p>
          <a:p>
            <a:pPr lvl="4"/>
            <a:r>
              <a:rPr lang="en-US" sz="3400" dirty="0" smtClean="0"/>
              <a:t>Non Repudiation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1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Bitcoin 1.5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b="1" dirty="0"/>
              <a:t>COUNTERPARTY.ORG</a:t>
            </a:r>
          </a:p>
          <a:p>
            <a:pPr marL="114300" indent="0">
              <a:buNone/>
            </a:pPr>
            <a:r>
              <a:rPr lang="en-US" dirty="0"/>
              <a:t>Counterparty works by storing extra data in regular Bitcoin transactions, which makes every Counterparty transaction a Bitcoin transaction, albeit a very small one. </a:t>
            </a:r>
            <a:endParaRPr lang="en-US" b="1" dirty="0"/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r>
              <a:rPr lang="en-US" b="1" dirty="0" smtClean="0"/>
              <a:t>MASTERCOIN.ORG</a:t>
            </a:r>
          </a:p>
          <a:p>
            <a:r>
              <a:rPr lang="en-US" dirty="0" smtClean="0"/>
              <a:t>The </a:t>
            </a:r>
            <a:r>
              <a:rPr lang="en-US" dirty="0"/>
              <a:t>Master Protocol facilitates the creation and trading of smart properties and user currencies as well as other types of smart contracts. </a:t>
            </a:r>
            <a:endParaRPr lang="en-US" dirty="0" smtClean="0"/>
          </a:p>
          <a:p>
            <a:r>
              <a:rPr lang="en-US" dirty="0" err="1" smtClean="0"/>
              <a:t>Mastercoins</a:t>
            </a:r>
            <a:r>
              <a:rPr lang="en-US" dirty="0" smtClean="0"/>
              <a:t> </a:t>
            </a:r>
            <a:r>
              <a:rPr lang="en-US" dirty="0"/>
              <a:t>serve as the binding between </a:t>
            </a:r>
            <a:r>
              <a:rPr lang="en-US" dirty="0" err="1"/>
              <a:t>bitcoins</a:t>
            </a:r>
            <a:r>
              <a:rPr lang="en-US" dirty="0"/>
              <a:t> (BTC), smart properties and smart contracts created on top of the </a:t>
            </a:r>
            <a:r>
              <a:rPr lang="en-US" dirty="0" err="1"/>
              <a:t>Mastercoin</a:t>
            </a:r>
            <a:r>
              <a:rPr lang="en-US" dirty="0"/>
              <a:t> Protocol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NXT.ORG</a:t>
            </a:r>
            <a:endParaRPr lang="en-US" b="1" dirty="0"/>
          </a:p>
          <a:p>
            <a:pPr marL="114300" indent="0">
              <a:buNone/>
            </a:pPr>
            <a:r>
              <a:rPr lang="en-US" dirty="0" smtClean="0"/>
              <a:t>Asset creation and exchange on its own </a:t>
            </a:r>
            <a:r>
              <a:rPr lang="en-US" dirty="0" err="1" smtClean="0"/>
              <a:t>blockchain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174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Bitcoin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Smart Contracts</a:t>
            </a:r>
          </a:p>
          <a:p>
            <a:pPr lvl="1"/>
            <a:r>
              <a:rPr lang="en-US" dirty="0" smtClean="0"/>
              <a:t>Escrow-free exchange</a:t>
            </a:r>
          </a:p>
          <a:p>
            <a:pPr lvl="1"/>
            <a:r>
              <a:rPr lang="en-US" dirty="0" smtClean="0"/>
              <a:t>Insurance</a:t>
            </a:r>
          </a:p>
          <a:p>
            <a:r>
              <a:rPr lang="en-US" dirty="0" smtClean="0"/>
              <a:t>Voting</a:t>
            </a:r>
          </a:p>
          <a:p>
            <a:r>
              <a:rPr lang="en-US" dirty="0" smtClean="0"/>
              <a:t>Distributed Autonomous Organizations</a:t>
            </a:r>
          </a:p>
          <a:p>
            <a:r>
              <a:rPr lang="en-US" dirty="0" smtClean="0"/>
              <a:t>Identity &amp; Reputation Systems</a:t>
            </a:r>
          </a:p>
          <a:p>
            <a:pPr lvl="1"/>
            <a:r>
              <a:rPr lang="en-US" dirty="0" smtClean="0">
                <a:hlinkClick r:id="rId2"/>
              </a:rPr>
              <a:t>http://bit.ly/idcoins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Notable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573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Uses for Good Technology</a:t>
            </a:r>
            <a:br>
              <a:rPr lang="en-US" dirty="0" smtClean="0"/>
            </a:br>
            <a:r>
              <a:rPr lang="en-US" sz="3200" i="1" dirty="0" smtClean="0"/>
              <a:t>“Guns Don’t Kill People. People Kill People”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562" y="1888426"/>
            <a:ext cx="7543801" cy="4023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Bitcoin has had its fair share of “bad press”</a:t>
            </a:r>
          </a:p>
          <a:p>
            <a:r>
              <a:rPr lang="en-US" dirty="0" smtClean="0"/>
              <a:t>Silk Road</a:t>
            </a:r>
          </a:p>
          <a:p>
            <a:pPr lvl="1"/>
            <a:r>
              <a:rPr lang="en-US" dirty="0" smtClean="0"/>
              <a:t>An online anonymous marketplace for “censorship-free” commerce</a:t>
            </a:r>
          </a:p>
          <a:p>
            <a:pPr lvl="1"/>
            <a:r>
              <a:rPr lang="en-US" dirty="0" smtClean="0"/>
              <a:t>Ross Ulbricht’s trial starts this week</a:t>
            </a:r>
          </a:p>
          <a:p>
            <a:r>
              <a:rPr lang="en-US" dirty="0" err="1" smtClean="0"/>
              <a:t>Bitinstant</a:t>
            </a:r>
            <a:endParaRPr lang="en-US" dirty="0" smtClean="0"/>
          </a:p>
          <a:p>
            <a:pPr lvl="1"/>
            <a:r>
              <a:rPr lang="en-US" dirty="0" smtClean="0"/>
              <a:t>Charlie </a:t>
            </a:r>
            <a:r>
              <a:rPr lang="en-US" dirty="0" err="1" smtClean="0"/>
              <a:t>Shrem</a:t>
            </a:r>
            <a:r>
              <a:rPr lang="en-US" dirty="0" smtClean="0"/>
              <a:t> plead guilty to aiding money laundering</a:t>
            </a:r>
          </a:p>
          <a:p>
            <a:r>
              <a:rPr lang="en-US" dirty="0" smtClean="0"/>
              <a:t>MT-GOX</a:t>
            </a:r>
          </a:p>
          <a:p>
            <a:pPr lvl="1"/>
            <a:r>
              <a:rPr lang="en-US" dirty="0" smtClean="0"/>
              <a:t>aka “Magic The Gathering Online </a:t>
            </a:r>
            <a:r>
              <a:rPr lang="en-US" dirty="0" err="1" smtClean="0"/>
              <a:t>eXchange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700,000 coins “missing”</a:t>
            </a:r>
          </a:p>
          <a:p>
            <a:r>
              <a:rPr lang="en-US" dirty="0" err="1" smtClean="0"/>
              <a:t>Ransomware</a:t>
            </a:r>
            <a:endParaRPr lang="en-US" dirty="0" smtClean="0"/>
          </a:p>
          <a:p>
            <a:r>
              <a:rPr lang="en-US" dirty="0" err="1" smtClean="0"/>
              <a:t>Bitstamp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92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Bitcoin</a:t>
            </a:r>
            <a:r>
              <a:rPr lang="en-US" dirty="0" smtClean="0"/>
              <a:t>: A Peer-to-Peer Electronic Cash System </a:t>
            </a:r>
            <a:r>
              <a:rPr lang="en-US" dirty="0">
                <a:hlinkClick r:id="rId2"/>
              </a:rPr>
              <a:t>https://bitcoin.org/</a:t>
            </a:r>
            <a:r>
              <a:rPr lang="en-US" dirty="0" smtClean="0">
                <a:hlinkClick r:id="rId2"/>
              </a:rPr>
              <a:t>bitcoin.pdf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 smtClean="0"/>
              <a:t>coinmarketcap.com</a:t>
            </a:r>
            <a:endParaRPr lang="en-US" dirty="0" smtClean="0"/>
          </a:p>
          <a:p>
            <a:r>
              <a:rPr lang="en-US" dirty="0" err="1" smtClean="0"/>
              <a:t>Hashcash.org</a:t>
            </a:r>
            <a:endParaRPr lang="en-US" dirty="0" smtClean="0"/>
          </a:p>
          <a:p>
            <a:r>
              <a:rPr lang="en-US" dirty="0" err="1"/>
              <a:t>IDCoins</a:t>
            </a:r>
            <a:r>
              <a:rPr lang="en-US" dirty="0"/>
              <a:t>: A Web of Trust Blockchain for Identity and Reputation, David V Duccini, http://</a:t>
            </a:r>
            <a:r>
              <a:rPr lang="en-US" dirty="0" err="1"/>
              <a:t>bit.ly</a:t>
            </a:r>
            <a:r>
              <a:rPr lang="en-US" dirty="0"/>
              <a:t>/</a:t>
            </a:r>
            <a:r>
              <a:rPr lang="en-US" dirty="0" err="1" smtClean="0"/>
              <a:t>idcoins</a:t>
            </a:r>
            <a:endParaRPr lang="en-US" dirty="0" smtClean="0"/>
          </a:p>
          <a:p>
            <a:r>
              <a:rPr lang="en-US" dirty="0" smtClean="0"/>
              <a:t>“Mastering Bitcoin”, </a:t>
            </a:r>
            <a:r>
              <a:rPr lang="en-US" dirty="0"/>
              <a:t>Andreas </a:t>
            </a:r>
            <a:r>
              <a:rPr lang="en-US" dirty="0" err="1"/>
              <a:t>M.Antonopoulos</a:t>
            </a:r>
            <a:r>
              <a:rPr lang="en-US" dirty="0"/>
              <a:t> </a:t>
            </a:r>
            <a:r>
              <a:rPr lang="en-US" dirty="0" smtClean="0"/>
              <a:t>, O’Reilly Media</a:t>
            </a:r>
          </a:p>
          <a:p>
            <a:r>
              <a:rPr lang="en-US" dirty="0">
                <a:hlinkClick r:id="rId3"/>
              </a:rPr>
              <a:t>http://www.bitcoinsecurity.org/2012/07/22/what-is-bitcoin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www.weusecoins.com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093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sz="23900" dirty="0" smtClean="0"/>
              <a:t>?</a:t>
            </a:r>
            <a:endParaRPr lang="en-US" sz="239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9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8" y="2021982"/>
            <a:ext cx="7543801" cy="3918685"/>
          </a:xfrm>
        </p:spPr>
        <p:txBody>
          <a:bodyPr>
            <a:normAutofit/>
          </a:bodyPr>
          <a:lstStyle/>
          <a:p>
            <a:pPr lvl="2"/>
            <a:r>
              <a:rPr lang="en-US" sz="3400" dirty="0" smtClean="0"/>
              <a:t>Symmetric Key cryptography</a:t>
            </a:r>
            <a:endParaRPr lang="en-US" sz="3400" dirty="0" smtClean="0"/>
          </a:p>
          <a:p>
            <a:pPr lvl="2"/>
            <a:r>
              <a:rPr lang="en-US" sz="3400" dirty="0" smtClean="0"/>
              <a:t>Asymmetric Key cryptography</a:t>
            </a:r>
          </a:p>
          <a:p>
            <a:pPr lvl="2"/>
            <a:endParaRPr lang="en-US" sz="3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8" y="3266527"/>
            <a:ext cx="7303611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6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46937"/>
            <a:ext cx="7543800" cy="1450757"/>
          </a:xfrm>
        </p:spPr>
        <p:txBody>
          <a:bodyPr/>
          <a:lstStyle/>
          <a:p>
            <a:r>
              <a:rPr lang="en-US" dirty="0" smtClean="0"/>
              <a:t>Abbreviations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57589"/>
            <a:ext cx="7543801" cy="4142302"/>
          </a:xfrm>
        </p:spPr>
        <p:txBody>
          <a:bodyPr>
            <a:normAutofit fontScale="92500" lnSpcReduction="10000"/>
          </a:bodyPr>
          <a:lstStyle/>
          <a:p>
            <a:pPr lvl="2"/>
            <a:r>
              <a:rPr lang="en-US" sz="3400" dirty="0" smtClean="0"/>
              <a:t>Node – </a:t>
            </a:r>
          </a:p>
          <a:p>
            <a:pPr lvl="4"/>
            <a:r>
              <a:rPr lang="en-US" sz="3000" dirty="0" smtClean="0"/>
              <a:t>Full Node – </a:t>
            </a:r>
            <a:r>
              <a:rPr lang="en-US" sz="2200" dirty="0"/>
              <a:t>C</a:t>
            </a:r>
            <a:r>
              <a:rPr lang="en-US" sz="2200" dirty="0" smtClean="0"/>
              <a:t>urrent size 188 GB</a:t>
            </a:r>
          </a:p>
          <a:p>
            <a:pPr lvl="6"/>
            <a:r>
              <a:rPr lang="en-US" sz="2200" dirty="0" smtClean="0"/>
              <a:t>Can Verify and Store the complete </a:t>
            </a:r>
            <a:r>
              <a:rPr lang="en-US" sz="2200" dirty="0" err="1" smtClean="0"/>
              <a:t>blockchain</a:t>
            </a:r>
            <a:endParaRPr lang="en-US" sz="2200" dirty="0" smtClean="0"/>
          </a:p>
          <a:p>
            <a:pPr lvl="4"/>
            <a:r>
              <a:rPr lang="en-US" sz="3000" dirty="0" smtClean="0"/>
              <a:t>Partial Node / Lite node - </a:t>
            </a:r>
          </a:p>
          <a:p>
            <a:pPr lvl="4"/>
            <a:endParaRPr lang="en-US" sz="3400" dirty="0"/>
          </a:p>
          <a:p>
            <a:pPr lvl="2"/>
            <a:r>
              <a:rPr lang="en-US" sz="3400" dirty="0" smtClean="0"/>
              <a:t>Miners</a:t>
            </a:r>
          </a:p>
          <a:p>
            <a:pPr lvl="2"/>
            <a:endParaRPr lang="en-US" sz="3400" dirty="0"/>
          </a:p>
          <a:p>
            <a:pPr lvl="2"/>
            <a:r>
              <a:rPr lang="en-US" sz="3400" dirty="0"/>
              <a:t>Hashing – </a:t>
            </a:r>
            <a:r>
              <a:rPr lang="en-US" sz="3400" dirty="0" smtClean="0"/>
              <a:t>MD5 </a:t>
            </a:r>
            <a:r>
              <a:rPr lang="en-US" sz="2000" dirty="0" smtClean="0"/>
              <a:t>(message digest)</a:t>
            </a:r>
            <a:r>
              <a:rPr lang="en-US" sz="3400" dirty="0" smtClean="0"/>
              <a:t>, SHA256 </a:t>
            </a:r>
            <a:r>
              <a:rPr lang="en-US" sz="2000" dirty="0" smtClean="0"/>
              <a:t>(Secure Hash </a:t>
            </a:r>
            <a:r>
              <a:rPr lang="en-US" sz="2000" dirty="0" err="1" smtClean="0"/>
              <a:t>Algo</a:t>
            </a:r>
            <a:r>
              <a:rPr lang="en-US" sz="2000" dirty="0" smtClean="0"/>
              <a:t>) </a:t>
            </a:r>
            <a:endParaRPr lang="en-US" sz="3400" dirty="0" smtClean="0"/>
          </a:p>
          <a:p>
            <a:pPr lvl="3"/>
            <a:r>
              <a:rPr lang="en-US" sz="3000" dirty="0" smtClean="0"/>
              <a:t>Converts the input to hash keys </a:t>
            </a:r>
            <a:endParaRPr lang="en-US" sz="3000" dirty="0"/>
          </a:p>
          <a:p>
            <a:pPr lvl="2"/>
            <a:endParaRPr lang="en-US" sz="3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46937"/>
            <a:ext cx="7543800" cy="1450757"/>
          </a:xfrm>
        </p:spPr>
        <p:txBody>
          <a:bodyPr/>
          <a:lstStyle/>
          <a:p>
            <a:r>
              <a:rPr lang="en-US" dirty="0" smtClean="0"/>
              <a:t>Abbreviations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57589"/>
            <a:ext cx="7543801" cy="4142302"/>
          </a:xfrm>
        </p:spPr>
        <p:txBody>
          <a:bodyPr>
            <a:normAutofit/>
          </a:bodyPr>
          <a:lstStyle/>
          <a:p>
            <a:pPr lvl="2"/>
            <a:r>
              <a:rPr lang="en-US" sz="3400" dirty="0" smtClean="0"/>
              <a:t>Hashing </a:t>
            </a:r>
            <a:r>
              <a:rPr lang="en-US" sz="3400" dirty="0" err="1" smtClean="0"/>
              <a:t>vs</a:t>
            </a:r>
            <a:r>
              <a:rPr lang="en-US" sz="3400" dirty="0" smtClean="0"/>
              <a:t> Encryption:</a:t>
            </a:r>
          </a:p>
          <a:p>
            <a:pPr lvl="3"/>
            <a:r>
              <a:rPr lang="en-US" sz="2400" dirty="0" smtClean="0"/>
              <a:t>In Hashing you cannot get the data back </a:t>
            </a:r>
          </a:p>
          <a:p>
            <a:pPr lvl="3"/>
            <a:r>
              <a:rPr lang="en-US" sz="2400" dirty="0" smtClean="0"/>
              <a:t>In Encryption data can be decrypted using the keys</a:t>
            </a:r>
          </a:p>
          <a:p>
            <a:pPr lvl="3"/>
            <a:endParaRPr lang="en-US" sz="2400" dirty="0" smtClean="0"/>
          </a:p>
          <a:p>
            <a:pPr lvl="2"/>
            <a:r>
              <a:rPr lang="en-US" sz="2400" b="1" dirty="0" err="1" smtClean="0"/>
              <a:t>Merkle</a:t>
            </a:r>
            <a:r>
              <a:rPr lang="en-US" sz="2400" b="1" dirty="0" smtClean="0"/>
              <a:t> Tree</a:t>
            </a:r>
            <a:r>
              <a:rPr lang="en-US" sz="2400" dirty="0" smtClean="0"/>
              <a:t> – </a:t>
            </a:r>
          </a:p>
          <a:p>
            <a:pPr marL="566928" lvl="3" indent="0">
              <a:buNone/>
            </a:pPr>
            <a:endParaRPr lang="en-US" sz="2400" dirty="0"/>
          </a:p>
          <a:p>
            <a:pPr lvl="2"/>
            <a:endParaRPr lang="en-US" sz="3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489" y="3441389"/>
            <a:ext cx="32480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9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14180" y="2070251"/>
            <a:ext cx="235032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Amazon</a:t>
            </a:r>
          </a:p>
          <a:p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</a:t>
            </a:r>
          </a:p>
          <a:p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Britannica</a:t>
            </a:r>
          </a:p>
          <a:p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Election </a:t>
            </a:r>
            <a:r>
              <a:rPr lang="en-A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Commission</a:t>
            </a:r>
          </a:p>
          <a:p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Government</a:t>
            </a:r>
          </a:p>
          <a:p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1273720" y="2070251"/>
            <a:ext cx="1178079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/>
              <a:t>Banks</a:t>
            </a:r>
          </a:p>
          <a:p>
            <a:endParaRPr lang="en-AU" dirty="0"/>
          </a:p>
          <a:p>
            <a:r>
              <a:rPr lang="en-AU" sz="2000" dirty="0" err="1" smtClean="0"/>
              <a:t>Uber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smtClean="0"/>
              <a:t>OYO</a:t>
            </a:r>
          </a:p>
          <a:p>
            <a:endParaRPr lang="en-AU" dirty="0"/>
          </a:p>
          <a:p>
            <a:r>
              <a:rPr lang="en-AU" sz="2000" dirty="0" err="1" smtClean="0"/>
              <a:t>Airbnb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smtClean="0"/>
              <a:t>Google</a:t>
            </a:r>
          </a:p>
          <a:p>
            <a:endParaRPr lang="en-AU" sz="2000" dirty="0"/>
          </a:p>
          <a:p>
            <a:r>
              <a:rPr lang="en-AU" sz="2000" dirty="0"/>
              <a:t>Facebook</a:t>
            </a:r>
          </a:p>
          <a:p>
            <a:endParaRPr lang="en-AU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22959" y="99631"/>
            <a:ext cx="7543800" cy="145075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One Common Thing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247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13566</TotalTime>
  <Words>2460</Words>
  <Application>Microsoft Office PowerPoint</Application>
  <PresentationFormat>On-screen Show (4:3)</PresentationFormat>
  <Paragraphs>444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Calibri</vt:lpstr>
      <vt:lpstr>Calibri Light</vt:lpstr>
      <vt:lpstr>Courier New</vt:lpstr>
      <vt:lpstr>Retrospect</vt:lpstr>
      <vt:lpstr>Blockchain Technology   Bitcoin and Beyond</vt:lpstr>
      <vt:lpstr>Agenda</vt:lpstr>
      <vt:lpstr>Blockchain Defined</vt:lpstr>
      <vt:lpstr>Benefits of Blockchain</vt:lpstr>
      <vt:lpstr>Some Prerequisites</vt:lpstr>
      <vt:lpstr>Types of Cryptography</vt:lpstr>
      <vt:lpstr>Abbreviations</vt:lpstr>
      <vt:lpstr>Abbreviations</vt:lpstr>
      <vt:lpstr>One Common Thing</vt:lpstr>
      <vt:lpstr>Block Architecture in Blockchain</vt:lpstr>
      <vt:lpstr>Types of Blockchain</vt:lpstr>
      <vt:lpstr>Types of Blockchain</vt:lpstr>
      <vt:lpstr>Proof of Work</vt:lpstr>
      <vt:lpstr>Ethereum.org</vt:lpstr>
      <vt:lpstr>DApps</vt:lpstr>
      <vt:lpstr> Smart contracts</vt:lpstr>
      <vt:lpstr>Solidity</vt:lpstr>
      <vt:lpstr>Notable Blockchain Dapps/Projects</vt:lpstr>
      <vt:lpstr>Drawbacks of Blockchain (Public Blockchain)</vt:lpstr>
      <vt:lpstr>What is Bitcoin</vt:lpstr>
      <vt:lpstr>Bitcoin Whitepaper – 2008.10.31*</vt:lpstr>
      <vt:lpstr>Features of Bitcoin</vt:lpstr>
      <vt:lpstr>When did it start?</vt:lpstr>
      <vt:lpstr>Why does it have value?</vt:lpstr>
      <vt:lpstr>Why does it matter?</vt:lpstr>
      <vt:lpstr>Decentralized</vt:lpstr>
      <vt:lpstr>Coins flow from Inputs to Outputs</vt:lpstr>
      <vt:lpstr>Pseudo Anonymous</vt:lpstr>
      <vt:lpstr>Addresses are like Accounts</vt:lpstr>
      <vt:lpstr>Public Ledger</vt:lpstr>
      <vt:lpstr>“What is Bitcoin” – Video</vt:lpstr>
      <vt:lpstr>Arriving at Consensus</vt:lpstr>
      <vt:lpstr>Consensus Process = Mining</vt:lpstr>
      <vt:lpstr>Proof of Work / Hashcash  (Or How to Pay a Byzantine Generals Salary) </vt:lpstr>
      <vt:lpstr>Proof of Work</vt:lpstr>
      <vt:lpstr>The Role of Hashing</vt:lpstr>
      <vt:lpstr>The Hash Lottery</vt:lpstr>
      <vt:lpstr>The Payout</vt:lpstr>
      <vt:lpstr>Transaction Confirmation</vt:lpstr>
      <vt:lpstr>“What is Bitcoin Mining” – Video</vt:lpstr>
      <vt:lpstr>Why 51% Matters</vt:lpstr>
      <vt:lpstr>Purchase / Exchange Bitcoins</vt:lpstr>
      <vt:lpstr>Who Accepts Bitcoins?</vt:lpstr>
      <vt:lpstr>Other Uses of Blockchain Tek</vt:lpstr>
      <vt:lpstr>Registries</vt:lpstr>
      <vt:lpstr>Namecoin </vt:lpstr>
      <vt:lpstr>Namecoin as a fault-tolerant Domain Name System</vt:lpstr>
      <vt:lpstr>Alternates to Bitcoin aka Altcoins</vt:lpstr>
      <vt:lpstr>A Babel of Altcoins</vt:lpstr>
      <vt:lpstr>Bitcoin 1.5</vt:lpstr>
      <vt:lpstr>Bitcoin 2.0</vt:lpstr>
      <vt:lpstr>Bad Uses for Good Technology “Guns Don’t Kill People. People Kill People”</vt:lpstr>
      <vt:lpstr>Resources</vt:lpstr>
      <vt:lpstr>Q&amp;A</vt:lpstr>
    </vt:vector>
  </TitlesOfParts>
  <Company>backpack.com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Technology: Bitcoin and Beyond</dc:title>
  <dc:creator>David Duccini</dc:creator>
  <cp:lastModifiedBy>Deepak Jagyasi</cp:lastModifiedBy>
  <cp:revision>190</cp:revision>
  <dcterms:created xsi:type="dcterms:W3CDTF">2015-01-10T13:21:37Z</dcterms:created>
  <dcterms:modified xsi:type="dcterms:W3CDTF">2019-11-06T14:14:13Z</dcterms:modified>
</cp:coreProperties>
</file>