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0d5c5081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0d5c5081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0d5c5081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0d5c5081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0d9c9b5e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0d9c9b5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0d9c9b5e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0d9c9b5e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0d5c5081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0d5c5081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Projects and brands I’ve worked with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0d5c5081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0d5c5081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0d5c5081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0d5c5081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0d5c5081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0d5c5081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0d5c5081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0d5c5081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0d5c5081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0d5c5081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0d5c5081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0d5c5081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0d5c5081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0d5c5081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hyperlink" Target="http://www.youtube.com/watch?v=nlQUwD1r3sE" TargetMode="External"/><Relationship Id="rId5"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www.youtube.com/watch?v=BWoiLNri0OM" TargetMode="External"/><Relationship Id="rId5"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www.youtube.com/watch?v=rLl9XBg7wSs" TargetMode="External"/><Relationship Id="rId5"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www.youtube.com/watch?v=cDSop5goHhA" TargetMode="External"/><Relationship Id="rId5"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www.youtube.com/watch?v=bZepT0zbiQg" TargetMode="External"/><Relationship Id="rId5"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www.youtube.com/watch?v=DKtLa2pFlPo" TargetMode="External"/><Relationship Id="rId5"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www.youtube.com/watch?v=LnFjTG9J-T8" TargetMode="External"/><Relationship Id="rId5"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B3B5"/>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66575" y="819875"/>
            <a:ext cx="8520600" cy="145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Crafting Game Feel</a:t>
            </a:r>
            <a:endParaRPr b="1"/>
          </a:p>
        </p:txBody>
      </p:sp>
      <p:sp>
        <p:nvSpPr>
          <p:cNvPr id="55" name="Google Shape;55;p13"/>
          <p:cNvSpPr txBox="1"/>
          <p:nvPr>
            <p:ph idx="1" type="subTitle"/>
          </p:nvPr>
        </p:nvSpPr>
        <p:spPr>
          <a:xfrm>
            <a:off x="311700" y="2382650"/>
            <a:ext cx="8520600" cy="7926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Michael Baker</a:t>
            </a:r>
            <a:endParaRPr b="1">
              <a:solidFill>
                <a:schemeClr val="accent2"/>
              </a:solidFill>
            </a:endParaRPr>
          </a:p>
        </p:txBody>
      </p:sp>
      <p:pic>
        <p:nvPicPr>
          <p:cNvPr id="56" name="Google Shape;56;p13"/>
          <p:cNvPicPr preferRelativeResize="0"/>
          <p:nvPr/>
        </p:nvPicPr>
        <p:blipFill rotWithShape="1">
          <a:blip r:embed="rId3">
            <a:alphaModFix/>
          </a:blip>
          <a:srcRect b="45066" l="21482" r="21384" t="8564"/>
          <a:stretch/>
        </p:blipFill>
        <p:spPr>
          <a:xfrm>
            <a:off x="7527250" y="4444450"/>
            <a:ext cx="1531775" cy="62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B3B5"/>
        </a:solidFill>
      </p:bgPr>
    </p:bg>
    <p:spTree>
      <p:nvGrpSpPr>
        <p:cNvPr id="122" name="Shape 122"/>
        <p:cNvGrpSpPr/>
        <p:nvPr/>
      </p:nvGrpSpPr>
      <p:grpSpPr>
        <a:xfrm>
          <a:off x="0" y="0"/>
          <a:ext cx="0" cy="0"/>
          <a:chOff x="0" y="0"/>
          <a:chExt cx="0" cy="0"/>
        </a:xfrm>
      </p:grpSpPr>
      <p:pic>
        <p:nvPicPr>
          <p:cNvPr id="123" name="Google Shape;123;p22"/>
          <p:cNvPicPr preferRelativeResize="0"/>
          <p:nvPr/>
        </p:nvPicPr>
        <p:blipFill rotWithShape="1">
          <a:blip r:embed="rId3">
            <a:alphaModFix/>
          </a:blip>
          <a:srcRect b="45066" l="21482" r="21384" t="8564"/>
          <a:stretch/>
        </p:blipFill>
        <p:spPr>
          <a:xfrm>
            <a:off x="7527250" y="4444450"/>
            <a:ext cx="1531775" cy="621600"/>
          </a:xfrm>
          <a:prstGeom prst="rect">
            <a:avLst/>
          </a:prstGeom>
          <a:noFill/>
          <a:ln>
            <a:noFill/>
          </a:ln>
        </p:spPr>
      </p:pic>
      <p:sp>
        <p:nvSpPr>
          <p:cNvPr id="124" name="Google Shape;124;p22"/>
          <p:cNvSpPr txBox="1"/>
          <p:nvPr>
            <p:ph type="ctrTitle"/>
          </p:nvPr>
        </p:nvSpPr>
        <p:spPr>
          <a:xfrm>
            <a:off x="85950" y="4752850"/>
            <a:ext cx="7441200" cy="38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000000"/>
                </a:solidFill>
              </a:rPr>
              <a:t>Crafting Game Feel - Michael Baker - michael.baker@austin.utexas.edu</a:t>
            </a:r>
            <a:endParaRPr sz="1600">
              <a:solidFill>
                <a:srgbClr val="000000"/>
              </a:solidFill>
            </a:endParaRPr>
          </a:p>
        </p:txBody>
      </p:sp>
      <p:pic>
        <p:nvPicPr>
          <p:cNvPr descr="1995 Subaru Impreza at England, driven using Logitech g29 with a homemade handbrake and the shifter in Dirt Rally 2.0. The car is driven without any assists. The small screen near the shifter is my smartphone running SIMdashboard app. Enjoy the video.&#10; &#10;First person perspective : https://www.youtube.com/watch?v=WBhhI4a-ORY&#10;&#10;PC Specification: (DESKTOP)&#10;Processor : Intel i5 6600K&#10;GPU : Zotac GTX 1080ti AMP! Extreme&#10;RAM : 16GB DDR4&#10;&#10;Music Used : Dirt Rally 2.0 Track 4" id="125" name="Google Shape;125;p22" title="Subaru Impreza - Dirt Rally 2.0 | Logitech g29 gameplay">
            <a:hlinkClick r:id="rId4"/>
          </p:cNvPr>
          <p:cNvPicPr preferRelativeResize="0"/>
          <p:nvPr/>
        </p:nvPicPr>
        <p:blipFill>
          <a:blip r:embed="rId5">
            <a:alphaModFix/>
          </a:blip>
          <a:stretch>
            <a:fillRect/>
          </a:stretch>
        </p:blipFill>
        <p:spPr>
          <a:xfrm>
            <a:off x="914400" y="329650"/>
            <a:ext cx="7315200" cy="411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B3B5"/>
        </a:solidFill>
      </p:bgPr>
    </p:bg>
    <p:spTree>
      <p:nvGrpSpPr>
        <p:cNvPr id="129" name="Shape 129"/>
        <p:cNvGrpSpPr/>
        <p:nvPr/>
      </p:nvGrpSpPr>
      <p:grpSpPr>
        <a:xfrm>
          <a:off x="0" y="0"/>
          <a:ext cx="0" cy="0"/>
          <a:chOff x="0" y="0"/>
          <a:chExt cx="0" cy="0"/>
        </a:xfrm>
      </p:grpSpPr>
      <p:sp>
        <p:nvSpPr>
          <p:cNvPr id="130" name="Google Shape;130;p23"/>
          <p:cNvSpPr txBox="1"/>
          <p:nvPr>
            <p:ph type="ctrTitle"/>
          </p:nvPr>
        </p:nvSpPr>
        <p:spPr>
          <a:xfrm>
            <a:off x="311700" y="2066700"/>
            <a:ext cx="8520600" cy="101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Demo</a:t>
            </a:r>
            <a:endParaRPr sz="2400">
              <a:solidFill>
                <a:srgbClr val="000000"/>
              </a:solidFill>
            </a:endParaRPr>
          </a:p>
        </p:txBody>
      </p:sp>
      <p:pic>
        <p:nvPicPr>
          <p:cNvPr id="131" name="Google Shape;131;p23"/>
          <p:cNvPicPr preferRelativeResize="0"/>
          <p:nvPr/>
        </p:nvPicPr>
        <p:blipFill rotWithShape="1">
          <a:blip r:embed="rId3">
            <a:alphaModFix/>
          </a:blip>
          <a:srcRect b="45066" l="21482" r="21384" t="8564"/>
          <a:stretch/>
        </p:blipFill>
        <p:spPr>
          <a:xfrm>
            <a:off x="7527250" y="4444450"/>
            <a:ext cx="1531775" cy="621600"/>
          </a:xfrm>
          <a:prstGeom prst="rect">
            <a:avLst/>
          </a:prstGeom>
          <a:noFill/>
          <a:ln>
            <a:noFill/>
          </a:ln>
        </p:spPr>
      </p:pic>
      <p:sp>
        <p:nvSpPr>
          <p:cNvPr id="132" name="Google Shape;132;p23"/>
          <p:cNvSpPr txBox="1"/>
          <p:nvPr>
            <p:ph type="ctrTitle"/>
          </p:nvPr>
        </p:nvSpPr>
        <p:spPr>
          <a:xfrm>
            <a:off x="85950" y="4752850"/>
            <a:ext cx="7441200" cy="38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000000"/>
                </a:solidFill>
              </a:rPr>
              <a:t>Crafting Game Feel - Michael Baker - michael.baker@austin.utexas.edu</a:t>
            </a:r>
            <a:endParaRPr sz="1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B3B5"/>
        </a:solidFill>
      </p:bgPr>
    </p:bg>
    <p:spTree>
      <p:nvGrpSpPr>
        <p:cNvPr id="136" name="Shape 136"/>
        <p:cNvGrpSpPr/>
        <p:nvPr/>
      </p:nvGrpSpPr>
      <p:grpSpPr>
        <a:xfrm>
          <a:off x="0" y="0"/>
          <a:ext cx="0" cy="0"/>
          <a:chOff x="0" y="0"/>
          <a:chExt cx="0" cy="0"/>
        </a:xfrm>
      </p:grpSpPr>
      <p:sp>
        <p:nvSpPr>
          <p:cNvPr id="137" name="Google Shape;137;p24"/>
          <p:cNvSpPr txBox="1"/>
          <p:nvPr>
            <p:ph type="ctrTitle"/>
          </p:nvPr>
        </p:nvSpPr>
        <p:spPr>
          <a:xfrm>
            <a:off x="311700" y="271650"/>
            <a:ext cx="8520600" cy="140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Level Design Tips</a:t>
            </a:r>
            <a:endParaRPr sz="2400">
              <a:solidFill>
                <a:srgbClr val="000000"/>
              </a:solidFill>
            </a:endParaRPr>
          </a:p>
        </p:txBody>
      </p:sp>
      <p:sp>
        <p:nvSpPr>
          <p:cNvPr id="138" name="Google Shape;138;p24"/>
          <p:cNvSpPr txBox="1"/>
          <p:nvPr>
            <p:ph idx="1" type="subTitle"/>
          </p:nvPr>
        </p:nvSpPr>
        <p:spPr>
          <a:xfrm>
            <a:off x="807150" y="1773650"/>
            <a:ext cx="7529700" cy="2837700"/>
          </a:xfrm>
          <a:prstGeom prst="rect">
            <a:avLst/>
          </a:prstGeom>
          <a:noFill/>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Hide settings from designers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Avoid adding features</a:t>
            </a:r>
            <a:br>
              <a:rPr lang="en" sz="2400">
                <a:solidFill>
                  <a:srgbClr val="000000"/>
                </a:solidFill>
              </a:rPr>
            </a:br>
            <a:r>
              <a:rPr lang="en" sz="2400">
                <a:solidFill>
                  <a:srgbClr val="000000"/>
                </a:solidFill>
              </a:rPr>
              <a:t>try to solve problems with art</a:t>
            </a:r>
            <a:br>
              <a:rPr lang="en" sz="2400">
                <a:solidFill>
                  <a:srgbClr val="000000"/>
                </a:solidFill>
              </a:rPr>
            </a:br>
            <a:r>
              <a:rPr lang="en" sz="2400">
                <a:solidFill>
                  <a:srgbClr val="000000"/>
                </a:solidFill>
              </a:rPr>
              <a:t>beware “wouldn’t it be cool if…”</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Set up playgrounds to find the fun</a:t>
            </a:r>
            <a:endParaRPr sz="2400">
              <a:solidFill>
                <a:srgbClr val="000000"/>
              </a:solidFill>
            </a:endParaRPr>
          </a:p>
        </p:txBody>
      </p:sp>
      <p:pic>
        <p:nvPicPr>
          <p:cNvPr id="139" name="Google Shape;139;p24"/>
          <p:cNvPicPr preferRelativeResize="0"/>
          <p:nvPr/>
        </p:nvPicPr>
        <p:blipFill rotWithShape="1">
          <a:blip r:embed="rId3">
            <a:alphaModFix/>
          </a:blip>
          <a:srcRect b="45066" l="21482" r="21384" t="8564"/>
          <a:stretch/>
        </p:blipFill>
        <p:spPr>
          <a:xfrm>
            <a:off x="7527250" y="4444450"/>
            <a:ext cx="1531775" cy="621600"/>
          </a:xfrm>
          <a:prstGeom prst="rect">
            <a:avLst/>
          </a:prstGeom>
          <a:noFill/>
          <a:ln>
            <a:noFill/>
          </a:ln>
        </p:spPr>
      </p:pic>
      <p:sp>
        <p:nvSpPr>
          <p:cNvPr id="140" name="Google Shape;140;p24"/>
          <p:cNvSpPr txBox="1"/>
          <p:nvPr>
            <p:ph type="ctrTitle"/>
          </p:nvPr>
        </p:nvSpPr>
        <p:spPr>
          <a:xfrm>
            <a:off x="85950" y="4752850"/>
            <a:ext cx="7441200" cy="38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000000"/>
                </a:solidFill>
              </a:rPr>
              <a:t>Crafting Game Feel - Michael Baker - michael.baker@austin.utexas.edu</a:t>
            </a:r>
            <a:endParaRPr sz="1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B3B5"/>
        </a:solidFill>
      </p:bgPr>
    </p:bg>
    <p:spTree>
      <p:nvGrpSpPr>
        <p:cNvPr id="144" name="Shape 144"/>
        <p:cNvGrpSpPr/>
        <p:nvPr/>
      </p:nvGrpSpPr>
      <p:grpSpPr>
        <a:xfrm>
          <a:off x="0" y="0"/>
          <a:ext cx="0" cy="0"/>
          <a:chOff x="0" y="0"/>
          <a:chExt cx="0" cy="0"/>
        </a:xfrm>
      </p:grpSpPr>
      <p:sp>
        <p:nvSpPr>
          <p:cNvPr id="145" name="Google Shape;145;p25"/>
          <p:cNvSpPr txBox="1"/>
          <p:nvPr>
            <p:ph type="ctrTitle"/>
          </p:nvPr>
        </p:nvSpPr>
        <p:spPr>
          <a:xfrm>
            <a:off x="311700" y="2066700"/>
            <a:ext cx="8520600" cy="101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Thank You</a:t>
            </a:r>
            <a:endParaRPr sz="2400">
              <a:solidFill>
                <a:srgbClr val="000000"/>
              </a:solidFill>
            </a:endParaRPr>
          </a:p>
        </p:txBody>
      </p:sp>
      <p:pic>
        <p:nvPicPr>
          <p:cNvPr id="146" name="Google Shape;146;p25"/>
          <p:cNvPicPr preferRelativeResize="0"/>
          <p:nvPr/>
        </p:nvPicPr>
        <p:blipFill rotWithShape="1">
          <a:blip r:embed="rId3">
            <a:alphaModFix/>
          </a:blip>
          <a:srcRect b="45066" l="21482" r="21384" t="8564"/>
          <a:stretch/>
        </p:blipFill>
        <p:spPr>
          <a:xfrm>
            <a:off x="7527250" y="4444450"/>
            <a:ext cx="1531775" cy="621600"/>
          </a:xfrm>
          <a:prstGeom prst="rect">
            <a:avLst/>
          </a:prstGeom>
          <a:noFill/>
          <a:ln>
            <a:noFill/>
          </a:ln>
        </p:spPr>
      </p:pic>
      <p:sp>
        <p:nvSpPr>
          <p:cNvPr id="147" name="Google Shape;147;p25"/>
          <p:cNvSpPr txBox="1"/>
          <p:nvPr>
            <p:ph type="ctrTitle"/>
          </p:nvPr>
        </p:nvSpPr>
        <p:spPr>
          <a:xfrm>
            <a:off x="85950" y="4752850"/>
            <a:ext cx="7441200" cy="38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000000"/>
                </a:solidFill>
              </a:rPr>
              <a:t>Crafting Game Feel - Michael Baker - michael.baker@austin.utexas.edu</a:t>
            </a: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B3B5"/>
        </a:solidFill>
      </p:bgPr>
    </p:bg>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45066" l="21482" r="21384" t="8564"/>
          <a:stretch/>
        </p:blipFill>
        <p:spPr>
          <a:xfrm>
            <a:off x="7527250" y="4444450"/>
            <a:ext cx="1531775" cy="621600"/>
          </a:xfrm>
          <a:prstGeom prst="rect">
            <a:avLst/>
          </a:prstGeom>
          <a:noFill/>
          <a:ln>
            <a:noFill/>
          </a:ln>
        </p:spPr>
      </p:pic>
      <p:pic>
        <p:nvPicPr>
          <p:cNvPr id="62" name="Google Shape;62;p14"/>
          <p:cNvPicPr preferRelativeResize="0"/>
          <p:nvPr/>
        </p:nvPicPr>
        <p:blipFill>
          <a:blip r:embed="rId4">
            <a:alphaModFix/>
          </a:blip>
          <a:stretch>
            <a:fillRect/>
          </a:stretch>
        </p:blipFill>
        <p:spPr>
          <a:xfrm>
            <a:off x="1032675" y="203378"/>
            <a:ext cx="2412945" cy="1754451"/>
          </a:xfrm>
          <a:prstGeom prst="rect">
            <a:avLst/>
          </a:prstGeom>
          <a:noFill/>
          <a:ln>
            <a:noFill/>
          </a:ln>
        </p:spPr>
      </p:pic>
      <p:pic>
        <p:nvPicPr>
          <p:cNvPr id="63" name="Google Shape;63;p14"/>
          <p:cNvPicPr preferRelativeResize="0"/>
          <p:nvPr/>
        </p:nvPicPr>
        <p:blipFill>
          <a:blip r:embed="rId5">
            <a:alphaModFix/>
          </a:blip>
          <a:stretch>
            <a:fillRect/>
          </a:stretch>
        </p:blipFill>
        <p:spPr>
          <a:xfrm>
            <a:off x="4041000" y="2916613"/>
            <a:ext cx="4527626" cy="1754450"/>
          </a:xfrm>
          <a:prstGeom prst="rect">
            <a:avLst/>
          </a:prstGeom>
          <a:noFill/>
          <a:ln>
            <a:noFill/>
          </a:ln>
          <a:effectLst>
            <a:outerShdw blurRad="57150" rotWithShape="0" algn="bl" dir="5400000" dist="19050">
              <a:srgbClr val="000000">
                <a:alpha val="50000"/>
              </a:srgbClr>
            </a:outerShdw>
          </a:effectLst>
        </p:spPr>
      </p:pic>
      <p:pic>
        <p:nvPicPr>
          <p:cNvPr id="64" name="Google Shape;64;p14"/>
          <p:cNvPicPr preferRelativeResize="0"/>
          <p:nvPr/>
        </p:nvPicPr>
        <p:blipFill>
          <a:blip r:embed="rId6">
            <a:alphaModFix/>
          </a:blip>
          <a:stretch>
            <a:fillRect/>
          </a:stretch>
        </p:blipFill>
        <p:spPr>
          <a:xfrm>
            <a:off x="6095375" y="2012525"/>
            <a:ext cx="2641124" cy="993000"/>
          </a:xfrm>
          <a:prstGeom prst="rect">
            <a:avLst/>
          </a:prstGeom>
          <a:noFill/>
          <a:ln>
            <a:noFill/>
          </a:ln>
          <a:effectLst>
            <a:outerShdw blurRad="57150" rotWithShape="0" algn="bl" dir="5400000" dist="19050">
              <a:srgbClr val="000000">
                <a:alpha val="50000"/>
              </a:srgbClr>
            </a:outerShdw>
          </a:effectLst>
        </p:spPr>
      </p:pic>
      <p:pic>
        <p:nvPicPr>
          <p:cNvPr id="65" name="Google Shape;65;p14"/>
          <p:cNvPicPr preferRelativeResize="0"/>
          <p:nvPr/>
        </p:nvPicPr>
        <p:blipFill>
          <a:blip r:embed="rId7">
            <a:alphaModFix/>
          </a:blip>
          <a:stretch>
            <a:fillRect/>
          </a:stretch>
        </p:blipFill>
        <p:spPr>
          <a:xfrm>
            <a:off x="4459124" y="618925"/>
            <a:ext cx="3165800" cy="923359"/>
          </a:xfrm>
          <a:prstGeom prst="rect">
            <a:avLst/>
          </a:prstGeom>
          <a:noFill/>
          <a:ln>
            <a:noFill/>
          </a:ln>
          <a:effectLst>
            <a:outerShdw blurRad="57150" rotWithShape="0" algn="bl" dir="5400000" dist="19050">
              <a:srgbClr val="000000">
                <a:alpha val="50000"/>
              </a:srgbClr>
            </a:outerShdw>
          </a:effectLst>
        </p:spPr>
      </p:pic>
      <p:pic>
        <p:nvPicPr>
          <p:cNvPr id="66" name="Google Shape;66;p14"/>
          <p:cNvPicPr preferRelativeResize="0"/>
          <p:nvPr/>
        </p:nvPicPr>
        <p:blipFill>
          <a:blip r:embed="rId8">
            <a:alphaModFix/>
          </a:blip>
          <a:stretch>
            <a:fillRect/>
          </a:stretch>
        </p:blipFill>
        <p:spPr>
          <a:xfrm>
            <a:off x="514938" y="1747900"/>
            <a:ext cx="5175776" cy="1086925"/>
          </a:xfrm>
          <a:prstGeom prst="rect">
            <a:avLst/>
          </a:prstGeom>
          <a:noFill/>
          <a:ln>
            <a:noFill/>
          </a:ln>
          <a:effectLst>
            <a:outerShdw blurRad="57150" rotWithShape="0" algn="bl" dir="5400000" dist="19050">
              <a:srgbClr val="000000">
                <a:alpha val="50000"/>
              </a:srgbClr>
            </a:outerShdw>
          </a:effectLst>
        </p:spPr>
      </p:pic>
      <p:pic>
        <p:nvPicPr>
          <p:cNvPr id="67" name="Google Shape;67;p14"/>
          <p:cNvPicPr preferRelativeResize="0"/>
          <p:nvPr/>
        </p:nvPicPr>
        <p:blipFill rotWithShape="1">
          <a:blip r:embed="rId9">
            <a:alphaModFix/>
          </a:blip>
          <a:srcRect b="28765" l="0" r="0" t="28166"/>
          <a:stretch/>
        </p:blipFill>
        <p:spPr>
          <a:xfrm>
            <a:off x="843275" y="3087570"/>
            <a:ext cx="2466975" cy="795800"/>
          </a:xfrm>
          <a:prstGeom prst="rect">
            <a:avLst/>
          </a:prstGeom>
          <a:noFill/>
          <a:ln>
            <a:noFill/>
          </a:ln>
        </p:spPr>
      </p:pic>
      <p:sp>
        <p:nvSpPr>
          <p:cNvPr id="68" name="Google Shape;68;p14"/>
          <p:cNvSpPr txBox="1"/>
          <p:nvPr>
            <p:ph type="ctrTitle"/>
          </p:nvPr>
        </p:nvSpPr>
        <p:spPr>
          <a:xfrm>
            <a:off x="85950" y="4752850"/>
            <a:ext cx="7441200" cy="38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000000"/>
                </a:solidFill>
              </a:rPr>
              <a:t>Crafting Game Feel - Michael Baker - michael.baker@austin.utexas.edu</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B3B5"/>
        </a:solidFill>
      </p:bgPr>
    </p:bg>
    <p:spTree>
      <p:nvGrpSpPr>
        <p:cNvPr id="72" name="Shape 72"/>
        <p:cNvGrpSpPr/>
        <p:nvPr/>
      </p:nvGrpSpPr>
      <p:grpSpPr>
        <a:xfrm>
          <a:off x="0" y="0"/>
          <a:ext cx="0" cy="0"/>
          <a:chOff x="0" y="0"/>
          <a:chExt cx="0" cy="0"/>
        </a:xfrm>
      </p:grpSpPr>
      <p:sp>
        <p:nvSpPr>
          <p:cNvPr id="73" name="Google Shape;73;p15"/>
          <p:cNvSpPr txBox="1"/>
          <p:nvPr>
            <p:ph type="ctrTitle"/>
          </p:nvPr>
        </p:nvSpPr>
        <p:spPr>
          <a:xfrm>
            <a:off x="311700" y="271650"/>
            <a:ext cx="8520600" cy="140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Defining </a:t>
            </a:r>
            <a:r>
              <a:rPr lang="en">
                <a:solidFill>
                  <a:srgbClr val="000000"/>
                </a:solidFill>
              </a:rPr>
              <a:t>Game Feel</a:t>
            </a:r>
            <a:endParaRPr>
              <a:solidFill>
                <a:srgbClr val="000000"/>
              </a:solidFill>
            </a:endParaRPr>
          </a:p>
          <a:p>
            <a:pPr indent="0" lvl="0" marL="0" rtl="0" algn="ctr">
              <a:spcBef>
                <a:spcPts val="0"/>
              </a:spcBef>
              <a:spcAft>
                <a:spcPts val="0"/>
              </a:spcAft>
              <a:buNone/>
            </a:pPr>
            <a:r>
              <a:rPr lang="en" sz="2400">
                <a:solidFill>
                  <a:srgbClr val="000000"/>
                </a:solidFill>
              </a:rPr>
              <a:t>(for action games)</a:t>
            </a:r>
            <a:endParaRPr sz="2400">
              <a:solidFill>
                <a:srgbClr val="000000"/>
              </a:solidFill>
            </a:endParaRPr>
          </a:p>
        </p:txBody>
      </p:sp>
      <p:sp>
        <p:nvSpPr>
          <p:cNvPr id="74" name="Google Shape;74;p15"/>
          <p:cNvSpPr txBox="1"/>
          <p:nvPr>
            <p:ph idx="1" type="subTitle"/>
          </p:nvPr>
        </p:nvSpPr>
        <p:spPr>
          <a:xfrm>
            <a:off x="559350" y="1794800"/>
            <a:ext cx="8025300" cy="2837700"/>
          </a:xfrm>
          <a:prstGeom prst="rect">
            <a:avLst/>
          </a:prstGeom>
          <a:noFill/>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Proprioception &amp; Kinesthetics - sense of body motion</a:t>
            </a:r>
            <a:br>
              <a:rPr lang="en" sz="2400">
                <a:solidFill>
                  <a:srgbClr val="000000"/>
                </a:solidFill>
              </a:rPr>
            </a:br>
            <a:r>
              <a:rPr lang="en" sz="1800">
                <a:solidFill>
                  <a:srgbClr val="000000"/>
                </a:solidFill>
              </a:rPr>
              <a:t>ref: Errant Signal - Kinesthetics</a:t>
            </a:r>
            <a:endParaRPr sz="18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Game Feel - sense of weight, friction, momentum</a:t>
            </a:r>
            <a:br>
              <a:rPr lang="en" sz="2400">
                <a:solidFill>
                  <a:srgbClr val="000000"/>
                </a:solidFill>
              </a:rPr>
            </a:br>
            <a:r>
              <a:rPr lang="en" sz="1800">
                <a:solidFill>
                  <a:srgbClr val="000000"/>
                </a:solidFill>
              </a:rPr>
              <a:t>ref: Game Feel by Steve Swink and</a:t>
            </a:r>
            <a:br>
              <a:rPr lang="en" sz="1800">
                <a:solidFill>
                  <a:srgbClr val="000000"/>
                </a:solidFill>
              </a:rPr>
            </a:br>
            <a:r>
              <a:rPr lang="en" sz="1800">
                <a:solidFill>
                  <a:srgbClr val="000000"/>
                </a:solidFill>
              </a:rPr>
              <a:t>Secrets of Game Feel and Juice by Mark Brown</a:t>
            </a:r>
            <a:endParaRPr sz="18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Principles of Animation</a:t>
            </a:r>
            <a:br>
              <a:rPr lang="en" sz="2400">
                <a:solidFill>
                  <a:srgbClr val="000000"/>
                </a:solidFill>
              </a:rPr>
            </a:br>
            <a:r>
              <a:rPr lang="en" sz="1800">
                <a:solidFill>
                  <a:srgbClr val="000000"/>
                </a:solidFill>
              </a:rPr>
              <a:t>squash &amp; stretch, anticipation, overlapping action, exaggeration</a:t>
            </a:r>
            <a:endParaRPr sz="1800">
              <a:solidFill>
                <a:srgbClr val="000000"/>
              </a:solidFill>
            </a:endParaRPr>
          </a:p>
        </p:txBody>
      </p:sp>
      <p:pic>
        <p:nvPicPr>
          <p:cNvPr id="75" name="Google Shape;75;p15"/>
          <p:cNvPicPr preferRelativeResize="0"/>
          <p:nvPr/>
        </p:nvPicPr>
        <p:blipFill rotWithShape="1">
          <a:blip r:embed="rId3">
            <a:alphaModFix/>
          </a:blip>
          <a:srcRect b="45066" l="21482" r="21384" t="8564"/>
          <a:stretch/>
        </p:blipFill>
        <p:spPr>
          <a:xfrm>
            <a:off x="7527250" y="4444450"/>
            <a:ext cx="1531775" cy="621600"/>
          </a:xfrm>
          <a:prstGeom prst="rect">
            <a:avLst/>
          </a:prstGeom>
          <a:noFill/>
          <a:ln>
            <a:noFill/>
          </a:ln>
        </p:spPr>
      </p:pic>
      <p:sp>
        <p:nvSpPr>
          <p:cNvPr id="76" name="Google Shape;76;p15"/>
          <p:cNvSpPr txBox="1"/>
          <p:nvPr>
            <p:ph type="ctrTitle"/>
          </p:nvPr>
        </p:nvSpPr>
        <p:spPr>
          <a:xfrm>
            <a:off x="85950" y="4752850"/>
            <a:ext cx="7441200" cy="38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000000"/>
                </a:solidFill>
              </a:rPr>
              <a:t>Crafting Game Feel - Michael Baker - michael.baker@austin.utexas.edu</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B3B5"/>
        </a:solidFill>
      </p:bgPr>
    </p:bg>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3">
            <a:alphaModFix/>
          </a:blip>
          <a:srcRect b="45066" l="21482" r="21384" t="8564"/>
          <a:stretch/>
        </p:blipFill>
        <p:spPr>
          <a:xfrm>
            <a:off x="7527250" y="4444450"/>
            <a:ext cx="1531775" cy="621600"/>
          </a:xfrm>
          <a:prstGeom prst="rect">
            <a:avLst/>
          </a:prstGeom>
          <a:noFill/>
          <a:ln>
            <a:noFill/>
          </a:ln>
        </p:spPr>
      </p:pic>
      <p:sp>
        <p:nvSpPr>
          <p:cNvPr id="82" name="Google Shape;82;p16"/>
          <p:cNvSpPr txBox="1"/>
          <p:nvPr>
            <p:ph type="ctrTitle"/>
          </p:nvPr>
        </p:nvSpPr>
        <p:spPr>
          <a:xfrm>
            <a:off x="85950" y="4752850"/>
            <a:ext cx="7441200" cy="38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000000"/>
                </a:solidFill>
              </a:rPr>
              <a:t>Crafting Game Feel - Michael Baker - michael.baker@austin.utexas.edu</a:t>
            </a:r>
            <a:endParaRPr sz="1600">
              <a:solidFill>
                <a:srgbClr val="000000"/>
              </a:solidFill>
            </a:endParaRPr>
          </a:p>
        </p:txBody>
      </p:sp>
      <p:pic>
        <p:nvPicPr>
          <p:cNvPr descr="A classic arcade platform/run and jump game where you are a gladiator riding on a bird flying to battle other gladiators by dismounting them off their birds. When you attack them, they turn into eggs.  You must retreive the eggs or they will hatch into more persistant antagonist foes and the birds they rode on will come back and pick them up. The gladiator that scores the most is the winner.&#10;&#10;Note: Used Invincibility cheat. The game is endless with 255 levels. I killed myself after seeing the levels are repeating." id="83" name="Google Shape;83;p16" title="Arcade Game: Joust (1982 Williams)">
            <a:hlinkClick r:id="rId4"/>
          </p:cNvPr>
          <p:cNvPicPr preferRelativeResize="0"/>
          <p:nvPr/>
        </p:nvPicPr>
        <p:blipFill>
          <a:blip r:embed="rId5">
            <a:alphaModFix/>
          </a:blip>
          <a:stretch>
            <a:fillRect/>
          </a:stretch>
        </p:blipFill>
        <p:spPr>
          <a:xfrm>
            <a:off x="914400" y="329650"/>
            <a:ext cx="7315200" cy="411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B3B5"/>
        </a:solidFill>
      </p:bgPr>
    </p:bg>
    <p:spTree>
      <p:nvGrpSpPr>
        <p:cNvPr id="87" name="Shape 87"/>
        <p:cNvGrpSpPr/>
        <p:nvPr/>
      </p:nvGrpSpPr>
      <p:grpSpPr>
        <a:xfrm>
          <a:off x="0" y="0"/>
          <a:ext cx="0" cy="0"/>
          <a:chOff x="0" y="0"/>
          <a:chExt cx="0" cy="0"/>
        </a:xfrm>
      </p:grpSpPr>
      <p:pic>
        <p:nvPicPr>
          <p:cNvPr id="88" name="Google Shape;88;p17"/>
          <p:cNvPicPr preferRelativeResize="0"/>
          <p:nvPr/>
        </p:nvPicPr>
        <p:blipFill rotWithShape="1">
          <a:blip r:embed="rId3">
            <a:alphaModFix/>
          </a:blip>
          <a:srcRect b="45066" l="21482" r="21384" t="8564"/>
          <a:stretch/>
        </p:blipFill>
        <p:spPr>
          <a:xfrm>
            <a:off x="7527250" y="4444450"/>
            <a:ext cx="1531775" cy="621600"/>
          </a:xfrm>
          <a:prstGeom prst="rect">
            <a:avLst/>
          </a:prstGeom>
          <a:noFill/>
          <a:ln>
            <a:noFill/>
          </a:ln>
        </p:spPr>
      </p:pic>
      <p:sp>
        <p:nvSpPr>
          <p:cNvPr id="89" name="Google Shape;89;p17"/>
          <p:cNvSpPr txBox="1"/>
          <p:nvPr>
            <p:ph type="ctrTitle"/>
          </p:nvPr>
        </p:nvSpPr>
        <p:spPr>
          <a:xfrm>
            <a:off x="85950" y="4752850"/>
            <a:ext cx="7441200" cy="38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000000"/>
                </a:solidFill>
              </a:rPr>
              <a:t>Crafting Game Feel - Michael Baker - michael.baker@austin.utexas.edu</a:t>
            </a:r>
            <a:endParaRPr sz="1600">
              <a:solidFill>
                <a:srgbClr val="000000"/>
              </a:solidFill>
            </a:endParaRPr>
          </a:p>
        </p:txBody>
      </p:sp>
      <p:pic>
        <p:nvPicPr>
          <p:cNvPr descr="Super Mario Bros. (スーパーマリオブラザーズ Sūpā Mario Burazāzu?) is a 1985 platform video game internally developed by Nintendo EAD and published by Nintendo as a pseudo-sequel to the 1983 game Mario Bros. It was originally released in Japan for the Family Computer on September 13, 1985, and later for the Nintendo Entertainment System in North America in 1985, Europe on May 15, 1987 and Australia in 1987. It is the first of the Super Mario series of games. In Super Mario Bros., the player controls Mario and in a two-player game, a second player controls Mario's brother Luigi as he travels through the Mushroom Kingdom in order to rescue Princess Toadstool from the antagonist Bowser.&#10;&#10;The game has been highly influential, popularizing the side-scrolling genre. In 2005, IGN's poll named it as The Greatest Game Of All Time. The game also sold enormously well, and was the best-selling game of all time for approximately three decades, until Wii Sports took that title. The commercial success of Super Mario Bros. has caused it to be ported to almost every one of Nintendo's major gaming consoles. Nintendo released special red variants of the Wii and Nintendo DSi XL consoles in re-packaged, Mario-themed, limited edition bundles in late 2010 as part of the 25th anniversary of the game's release." id="90" name="Google Shape;90;p17" title="Super Mario Bros. (1985) Full Walkthrough NES Gameplay [Nostalgia]">
            <a:hlinkClick r:id="rId4"/>
          </p:cNvPr>
          <p:cNvPicPr preferRelativeResize="0"/>
          <p:nvPr/>
        </p:nvPicPr>
        <p:blipFill>
          <a:blip r:embed="rId5">
            <a:alphaModFix/>
          </a:blip>
          <a:stretch>
            <a:fillRect/>
          </a:stretch>
        </p:blipFill>
        <p:spPr>
          <a:xfrm>
            <a:off x="914400" y="329650"/>
            <a:ext cx="7315200" cy="411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B3B5"/>
        </a:solidFill>
      </p:bgPr>
    </p:bg>
    <p:spTree>
      <p:nvGrpSpPr>
        <p:cNvPr id="94" name="Shape 94"/>
        <p:cNvGrpSpPr/>
        <p:nvPr/>
      </p:nvGrpSpPr>
      <p:grpSpPr>
        <a:xfrm>
          <a:off x="0" y="0"/>
          <a:ext cx="0" cy="0"/>
          <a:chOff x="0" y="0"/>
          <a:chExt cx="0" cy="0"/>
        </a:xfrm>
      </p:grpSpPr>
      <p:pic>
        <p:nvPicPr>
          <p:cNvPr id="95" name="Google Shape;95;p18"/>
          <p:cNvPicPr preferRelativeResize="0"/>
          <p:nvPr/>
        </p:nvPicPr>
        <p:blipFill rotWithShape="1">
          <a:blip r:embed="rId3">
            <a:alphaModFix/>
          </a:blip>
          <a:srcRect b="45066" l="21482" r="21384" t="8564"/>
          <a:stretch/>
        </p:blipFill>
        <p:spPr>
          <a:xfrm>
            <a:off x="7527250" y="4444450"/>
            <a:ext cx="1531775" cy="621600"/>
          </a:xfrm>
          <a:prstGeom prst="rect">
            <a:avLst/>
          </a:prstGeom>
          <a:noFill/>
          <a:ln>
            <a:noFill/>
          </a:ln>
        </p:spPr>
      </p:pic>
      <p:sp>
        <p:nvSpPr>
          <p:cNvPr id="96" name="Google Shape;96;p18"/>
          <p:cNvSpPr txBox="1"/>
          <p:nvPr>
            <p:ph type="ctrTitle"/>
          </p:nvPr>
        </p:nvSpPr>
        <p:spPr>
          <a:xfrm>
            <a:off x="85950" y="4752850"/>
            <a:ext cx="7441200" cy="38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000000"/>
                </a:solidFill>
              </a:rPr>
              <a:t>Crafting Game Feel - Michael Baker - michael.baker@austin.utexas.edu</a:t>
            </a:r>
            <a:endParaRPr sz="1600">
              <a:solidFill>
                <a:srgbClr val="000000"/>
              </a:solidFill>
            </a:endParaRPr>
          </a:p>
        </p:txBody>
      </p:sp>
      <p:pic>
        <p:nvPicPr>
          <p:cNvPr descr="This is part 1 of my Super Meat Boy Walkthrough / Playthrough for the Xbox360/XBLA/PC. This is basically going to be a sidethrough so it wont be something i finish in 2 days like the rest of my walkthrough/playthroughs. Like and subscribe to the channel for more walkthrough and gameplay.&#10;&#10;Facebook - http://www.facebook.com/dekapboss&#10;Twitter - http://www.twitter.com/mcdekap&#10;&#10;Super Meat Boy Playlist: http://www.youtube.com/playlist?list=PLOIvWOLhbQJn0zAFnu0Rsmo5uZ6Fv9awl&amp;feature=view_all&#10;&#10;Publisher: Team Meat&#10;Developer: Team Meat&#10;&#10;Super Meat Boy is a tough-as-nails platformer where you play as an animated cube of meat who's trying to save his girlfriend (who happens to be made of bandages) from an evil fetus wearing a tux who lives in a jar.&#10;&#10;Leap from walls, jump over seas of buzz saws, and run through crumbling caves and pools of old needles. Super Meat Boy relives the old school difficulty of classic retro platformers and streamlines it down to the essentials, no BS, just straight-forward twitch reflex platforming, and all while sacrificing his own well-being to save his damsel in distress.&#10;&#10;Super Meat Boy Lets Play&#10;Super Meat Boy Walkthrough&#10;Super Meat Boy Gameplay&#10;Super Meat Boy playthrough" id="97" name="Google Shape;97;p18" title="Super Meat Boy Walkthrough Part 1 Let's Play Gameplay">
            <a:hlinkClick r:id="rId4"/>
          </p:cNvPr>
          <p:cNvPicPr preferRelativeResize="0"/>
          <p:nvPr/>
        </p:nvPicPr>
        <p:blipFill>
          <a:blip r:embed="rId5">
            <a:alphaModFix/>
          </a:blip>
          <a:stretch>
            <a:fillRect/>
          </a:stretch>
        </p:blipFill>
        <p:spPr>
          <a:xfrm>
            <a:off x="914400" y="249125"/>
            <a:ext cx="7315200" cy="411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B3B5"/>
        </a:solidFill>
      </p:bgPr>
    </p:bg>
    <p:spTree>
      <p:nvGrpSpPr>
        <p:cNvPr id="101" name="Shape 101"/>
        <p:cNvGrpSpPr/>
        <p:nvPr/>
      </p:nvGrpSpPr>
      <p:grpSpPr>
        <a:xfrm>
          <a:off x="0" y="0"/>
          <a:ext cx="0" cy="0"/>
          <a:chOff x="0" y="0"/>
          <a:chExt cx="0" cy="0"/>
        </a:xfrm>
      </p:grpSpPr>
      <p:pic>
        <p:nvPicPr>
          <p:cNvPr id="102" name="Google Shape;102;p19"/>
          <p:cNvPicPr preferRelativeResize="0"/>
          <p:nvPr/>
        </p:nvPicPr>
        <p:blipFill rotWithShape="1">
          <a:blip r:embed="rId3">
            <a:alphaModFix/>
          </a:blip>
          <a:srcRect b="45066" l="21482" r="21384" t="8564"/>
          <a:stretch/>
        </p:blipFill>
        <p:spPr>
          <a:xfrm>
            <a:off x="7527250" y="4444450"/>
            <a:ext cx="1531775" cy="621600"/>
          </a:xfrm>
          <a:prstGeom prst="rect">
            <a:avLst/>
          </a:prstGeom>
          <a:noFill/>
          <a:ln>
            <a:noFill/>
          </a:ln>
        </p:spPr>
      </p:pic>
      <p:sp>
        <p:nvSpPr>
          <p:cNvPr id="103" name="Google Shape;103;p19"/>
          <p:cNvSpPr txBox="1"/>
          <p:nvPr>
            <p:ph type="ctrTitle"/>
          </p:nvPr>
        </p:nvSpPr>
        <p:spPr>
          <a:xfrm>
            <a:off x="85950" y="4752850"/>
            <a:ext cx="7441200" cy="38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000000"/>
                </a:solidFill>
              </a:rPr>
              <a:t>Crafting Game Feel - Michael Baker - michael.baker@austin.utexas.edu</a:t>
            </a:r>
            <a:endParaRPr sz="1600">
              <a:solidFill>
                <a:srgbClr val="000000"/>
              </a:solidFill>
            </a:endParaRPr>
          </a:p>
        </p:txBody>
      </p:sp>
      <p:pic>
        <p:nvPicPr>
          <p:cNvPr descr="Ridge was the only real big blemish on this run, but everything else was pretty solid and late-game was nothing short of stellar. :)&#10;&#10;This is WR at the time of uploading. I still want 27:0x, which again will take a while since I'm busy these next two weeks going to France (to compete and race Marlin in the Barriere Speedrun Show!) and then PAX East the week after.&#10;&#10; -- Watch live at https://www.twitch.tv/tgh_sr" id="104" name="Google Shape;104;p19" title="Celeste Any% Speedrun in 27:12.340">
            <a:hlinkClick r:id="rId4"/>
          </p:cNvPr>
          <p:cNvPicPr preferRelativeResize="0"/>
          <p:nvPr/>
        </p:nvPicPr>
        <p:blipFill>
          <a:blip r:embed="rId5">
            <a:alphaModFix/>
          </a:blip>
          <a:stretch>
            <a:fillRect/>
          </a:stretch>
        </p:blipFill>
        <p:spPr>
          <a:xfrm>
            <a:off x="914400" y="249150"/>
            <a:ext cx="7315200" cy="411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B3B5"/>
        </a:solidFill>
      </p:bgPr>
    </p:bg>
    <p:spTree>
      <p:nvGrpSpPr>
        <p:cNvPr id="108" name="Shape 108"/>
        <p:cNvGrpSpPr/>
        <p:nvPr/>
      </p:nvGrpSpPr>
      <p:grpSpPr>
        <a:xfrm>
          <a:off x="0" y="0"/>
          <a:ext cx="0" cy="0"/>
          <a:chOff x="0" y="0"/>
          <a:chExt cx="0" cy="0"/>
        </a:xfrm>
      </p:grpSpPr>
      <p:pic>
        <p:nvPicPr>
          <p:cNvPr id="109" name="Google Shape;109;p20"/>
          <p:cNvPicPr preferRelativeResize="0"/>
          <p:nvPr/>
        </p:nvPicPr>
        <p:blipFill rotWithShape="1">
          <a:blip r:embed="rId3">
            <a:alphaModFix/>
          </a:blip>
          <a:srcRect b="45066" l="21482" r="21384" t="8564"/>
          <a:stretch/>
        </p:blipFill>
        <p:spPr>
          <a:xfrm>
            <a:off x="7527250" y="4444450"/>
            <a:ext cx="1531775" cy="621600"/>
          </a:xfrm>
          <a:prstGeom prst="rect">
            <a:avLst/>
          </a:prstGeom>
          <a:noFill/>
          <a:ln>
            <a:noFill/>
          </a:ln>
        </p:spPr>
      </p:pic>
      <p:sp>
        <p:nvSpPr>
          <p:cNvPr id="110" name="Google Shape;110;p20"/>
          <p:cNvSpPr txBox="1"/>
          <p:nvPr>
            <p:ph type="ctrTitle"/>
          </p:nvPr>
        </p:nvSpPr>
        <p:spPr>
          <a:xfrm>
            <a:off x="85950" y="4752850"/>
            <a:ext cx="7441200" cy="38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000000"/>
                </a:solidFill>
              </a:rPr>
              <a:t>Crafting Game Feel - Michael Baker - michael.baker@austin.utexas.edu</a:t>
            </a:r>
            <a:endParaRPr sz="1600">
              <a:solidFill>
                <a:srgbClr val="000000"/>
              </a:solidFill>
            </a:endParaRPr>
          </a:p>
        </p:txBody>
      </p:sp>
      <p:pic>
        <p:nvPicPr>
          <p:cNvPr descr="My mindless creation of my frags on 121 unique player names (not necessary unique players). Some are doubles but meh.. Simple transitions and no editing. Did this really quickly today, taking content took like weeks so it was really troublesome.&#10;&#10;Songs:&#10;Pendulum - Blood Sugar&#10;The Queenstons - What You Do&#10;&#10;Link to download the whole thing:&#10;Google drive: https://drive.google.com/open?id=0Bxo4mdT5Nj0nTXNzS2lIcTkteE0&#10;&#10;Enjoy" id="111" name="Google Shape;111;p20" title="Quake III Arena - CPMA - Taking Names">
            <a:hlinkClick r:id="rId4"/>
          </p:cNvPr>
          <p:cNvPicPr preferRelativeResize="0"/>
          <p:nvPr/>
        </p:nvPicPr>
        <p:blipFill>
          <a:blip r:embed="rId5">
            <a:alphaModFix/>
          </a:blip>
          <a:stretch>
            <a:fillRect/>
          </a:stretch>
        </p:blipFill>
        <p:spPr>
          <a:xfrm>
            <a:off x="914400" y="394250"/>
            <a:ext cx="7315200" cy="411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B3B5"/>
        </a:solidFill>
      </p:bgPr>
    </p:bg>
    <p:spTree>
      <p:nvGrpSpPr>
        <p:cNvPr id="115" name="Shape 115"/>
        <p:cNvGrpSpPr/>
        <p:nvPr/>
      </p:nvGrpSpPr>
      <p:grpSpPr>
        <a:xfrm>
          <a:off x="0" y="0"/>
          <a:ext cx="0" cy="0"/>
          <a:chOff x="0" y="0"/>
          <a:chExt cx="0" cy="0"/>
        </a:xfrm>
      </p:grpSpPr>
      <p:pic>
        <p:nvPicPr>
          <p:cNvPr id="116" name="Google Shape;116;p21"/>
          <p:cNvPicPr preferRelativeResize="0"/>
          <p:nvPr/>
        </p:nvPicPr>
        <p:blipFill rotWithShape="1">
          <a:blip r:embed="rId3">
            <a:alphaModFix/>
          </a:blip>
          <a:srcRect b="45066" l="21482" r="21384" t="8564"/>
          <a:stretch/>
        </p:blipFill>
        <p:spPr>
          <a:xfrm>
            <a:off x="7527250" y="4444450"/>
            <a:ext cx="1531775" cy="621600"/>
          </a:xfrm>
          <a:prstGeom prst="rect">
            <a:avLst/>
          </a:prstGeom>
          <a:noFill/>
          <a:ln>
            <a:noFill/>
          </a:ln>
        </p:spPr>
      </p:pic>
      <p:sp>
        <p:nvSpPr>
          <p:cNvPr id="117" name="Google Shape;117;p21"/>
          <p:cNvSpPr txBox="1"/>
          <p:nvPr>
            <p:ph type="ctrTitle"/>
          </p:nvPr>
        </p:nvSpPr>
        <p:spPr>
          <a:xfrm>
            <a:off x="85950" y="4752850"/>
            <a:ext cx="7441200" cy="38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000000"/>
                </a:solidFill>
              </a:rPr>
              <a:t>Crafting Game Feel - Michael Baker - michael.baker@austin.utexas.edu</a:t>
            </a:r>
            <a:endParaRPr sz="1600">
              <a:solidFill>
                <a:srgbClr val="000000"/>
              </a:solidFill>
            </a:endParaRPr>
          </a:p>
        </p:txBody>
      </p:sp>
      <p:pic>
        <p:nvPicPr>
          <p:cNvPr descr="A segmented speedrun of Half-Life 2, utilizing Source Pause Tool, completed in 40:49 by the SourceRuns Team, done in 506 segments on Easy difficulty.&#10;&#10;This run was done on an older version of Half-Life 2, more specifically, a build from 2006 that still ran on the original game engine (also known as the Old Engine), before being updated in 2010 to the OrangeBox engine.&#10;&#10;Old engine has significant movement differences, as well as a long list tricks and glitches now patched. The most notable are bunnyhopping and prop-flying.&#10;&#10;The tricks that allowed us to save the most time were triggerdelaying (also present in Half-Life 1) and our version of save-buffering. Both of these tricks are exclusive to this engine, and were discovered fairly recently (in 2014). &#10;&#10;It soon became apparent that using this version would allow us beat the game in a much shorter time than we've ever expected!&#10;&#10;BitRain made a good video where he explains clipping. Check it out here: https://www.youtube.com/watch?v=yyFNxxTVlQ0&#10;&#10;For more explanation videos, check out this playlist:&#10;https://www.youtube.com/playlist?list=PL1vC-Kk3_HYu4kTQuQnqtQVEYPlOiwqno&#10;&#10;Get demos/saves/misc files here!&#10;https://goo.gl/AV24OI&#10;&#10;»»-------------¤-------------««&#10;&#10;High quality video downloads:&#10;https://sourceruns.org/speedruns/half-life-2-done-quicker/&#10;&#10;Live commentary: https://www.twitch.tv/gamesdonequick/v/63933148&#10;&#10;Timesheet: http://goo.gl/sEBP25&#10;&#10;»»-------------¤-------------««&#10;&#10;http://twitch.tv/centaur1um&#10;http://www.youtube.com/user/x8BitRain&#10;https://www.youtube.com/user/ralle105/&#10;http://youtube.com/user/execut4ble&#10;http://twitter.com/ontrigga&#10;http://www.twitch.tv/fnzzy&#10;http://www.twitch.tv/jukspa&#10;http://www.twitch.tv/traderain&#10;http://www.twitch.tv/moothing&#10;http://www.twitch.tv/elgu_ &#10;http://www.youtube.com/user/YaLTeRz&#10;http://www.hitbox.tv/WindedCone&#10;Intro: https://www.youtube.com/user/Mendelevius&#10;&#10;»»-------------¤-------------««&#10;&#10;00:00 Intro&#10;00:30 Point Insertion&#10;01:49 &quot;A Red Letter Day&quot;&#10;02:27 Route Kanal&#10;03:57 Water Hazard&#10;09:10 Black Mesa East&#10;12:57 &quot;We Don't Go To Ravenholm&quot;&#10;14:34 Highway 17&#10;15:54 Sandtraps&#10;18:07 Nova Prospekt&#10;18:45 Entanglement&#10;25:07 Anticitizen One&#10;27:03 &quot;Follow Freeman!&quot;&#10;28:49 Our Benefactors&#10;32:21 Dark Energy&#10;37:57 The End&#10;&#10;»»-------------¤-------------««&#10;&#10;Runners:&#10;Aimer&#10;BitRain&#10;Centaur1um&#10;Elgu&#10;executλble&#10;Fnzzy&#10;Heplooner&#10;Jukspa&#10;MGHA&#10;Matmo&#10;Mu&#10;OnTrigger&#10;Rama&#10;Sndrec32&#10;Traderain&#10;WindedCone&#10;YaLTeR&#10;&#10;»»-------------¤-------------««&#10;&#10;SourceRuns Wiki articles about the most used glitches in the run:&#10;http://wiki.sourceruns.org/wiki/Bunnyhopping&#10;http://wiki.sourceruns.org/wiki/Collision_Boosting&#10;http://wiki.sourceruns.org/wiki/Teleporting&#10;http://wiki.sourceruns.org/wiki/Flying&#10;http://wiki.sourceruns.org/wiki/Stuckjumping&#10;http://wiki.sourceruns.org/wiki/Edgebug&#10;http://wiki.sourceruns.org/wiki/Wallclimbing&#10;..visit the wiki itself for more articles.&#10;&#10;&#10;Enjoy!&#10;http://twitter.com/SourceRuns&#10;http://sourceruns.org" id="118" name="Google Shape;118;p21" title="Half-Life 2 Done Quicker - HL2 Speedrun in 40:49 - WR">
            <a:hlinkClick r:id="rId4"/>
          </p:cNvPr>
          <p:cNvPicPr preferRelativeResize="0"/>
          <p:nvPr/>
        </p:nvPicPr>
        <p:blipFill>
          <a:blip r:embed="rId5">
            <a:alphaModFix/>
          </a:blip>
          <a:stretch>
            <a:fillRect/>
          </a:stretch>
        </p:blipFill>
        <p:spPr>
          <a:xfrm>
            <a:off x="914400" y="329650"/>
            <a:ext cx="7315200" cy="411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