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0" r:id="rId3"/>
    <p:sldId id="259" r:id="rId4"/>
    <p:sldId id="291" r:id="rId5"/>
    <p:sldId id="292" r:id="rId6"/>
    <p:sldId id="297" r:id="rId7"/>
    <p:sldId id="300" r:id="rId8"/>
    <p:sldId id="302" r:id="rId9"/>
    <p:sldId id="264" r:id="rId10"/>
    <p:sldId id="265" r:id="rId11"/>
    <p:sldId id="305" r:id="rId12"/>
    <p:sldId id="267" r:id="rId13"/>
    <p:sldId id="326" r:id="rId14"/>
    <p:sldId id="268" r:id="rId15"/>
    <p:sldId id="311" r:id="rId16"/>
    <p:sldId id="312" r:id="rId17"/>
    <p:sldId id="313" r:id="rId18"/>
    <p:sldId id="272" r:id="rId19"/>
    <p:sldId id="320" r:id="rId20"/>
    <p:sldId id="274" r:id="rId21"/>
    <p:sldId id="325" r:id="rId22"/>
    <p:sldId id="276" r:id="rId2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7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7EDFF193-FD92-3348-B6E2-721F17B66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23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CD757806-34FB-404F-9928-4184A9CD4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07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D90AB6-3075-B541-B3FF-C9343BE7D6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2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333B8-DB08-0241-B2FF-E4FF90293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0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21E10-22BF-E849-B6E9-5364C9D5F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6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9C45E-69DE-C246-9FAB-1F41A7FAD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1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F8F25-72EF-6E40-B7E4-9A8FB4605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61DDC-8C28-9741-9972-E435F78A63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8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90386-3C7E-9147-946F-4F03D0D8E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8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D62FF-CC08-F149-A9F7-A87F7872E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F06D9-DC73-A441-9772-A75B7F1C2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99361-1710-434F-9544-DBCEA673D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6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90B16-278C-4D47-9806-8D15FAC4E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4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7D9D3B6D-4481-BC4E-BBBC-4A94E73DF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C++11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Course Overview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The Structure of a Package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CS 311 Data Structures and Algorithms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Lecture Slides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Friday, January 18, 2013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Chris Hartman</a:t>
            </a: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Department of Computer Science</a:t>
            </a: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University of Alaska Fairbanks</a:t>
            </a:r>
          </a:p>
          <a:p>
            <a:pPr eaLnBrk="1" hangingPunct="1">
              <a:defRPr/>
            </a:pPr>
            <a:r>
              <a:rPr lang="en-US" sz="1600" b="1" dirty="0" err="1" smtClean="0">
                <a:latin typeface="Courier New" charset="0"/>
                <a:cs typeface="+mn-cs"/>
              </a:rPr>
              <a:t>cmhartman@alaska.edu</a:t>
            </a:r>
            <a:endParaRPr lang="en-US" sz="1600" b="1" dirty="0" smtClean="0">
              <a:latin typeface="Courier New" charset="0"/>
              <a:cs typeface="+mn-cs"/>
            </a:endParaRP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Based on material by Glenn Chappell</a:t>
            </a: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© 2005–2009 Glenn G. Chappell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FFF28-8B12-AC47-A34D-B7E09ABB5DA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The Structure of a Package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Basics [2/2]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b="1" smtClean="0">
                <a:cs typeface="+mn-cs"/>
              </a:rPr>
              <a:t>Module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 is a general term for a smaller, self-contained collection of code: a function, class, etc.</a:t>
            </a:r>
          </a:p>
          <a:p>
            <a:pPr lvl="1" eaLnBrk="1" hangingPunct="1">
              <a:defRPr/>
            </a:pPr>
            <a:r>
              <a:rPr lang="en-US" smtClean="0"/>
              <a:t>A </a:t>
            </a:r>
            <a:r>
              <a:rPr lang="en-US" b="1" smtClean="0"/>
              <a:t>client</a:t>
            </a:r>
            <a:r>
              <a:rPr lang="en-US" smtClean="0"/>
              <a:t> of a module is code that uses the module.</a:t>
            </a:r>
          </a:p>
          <a:p>
            <a:pPr lvl="1" eaLnBrk="1" hangingPunct="1">
              <a:defRPr/>
            </a:pPr>
            <a:r>
              <a:rPr lang="en-US" smtClean="0"/>
              <a:t>The </a:t>
            </a:r>
            <a:r>
              <a:rPr lang="en-US" b="1" smtClean="0"/>
              <a:t>interface</a:t>
            </a:r>
            <a:r>
              <a:rPr lang="en-US" smtClean="0"/>
              <a:t> of a module is how clients deal with it.</a:t>
            </a:r>
          </a:p>
          <a:p>
            <a:pPr lvl="1" eaLnBrk="1" hangingPunct="1">
              <a:defRPr/>
            </a:pPr>
            <a:r>
              <a:rPr lang="en-US" smtClean="0"/>
              <a:t>The </a:t>
            </a:r>
            <a:r>
              <a:rPr lang="en-US" b="1" smtClean="0"/>
              <a:t>implementation</a:t>
            </a:r>
            <a:r>
              <a:rPr lang="en-US" smtClean="0"/>
              <a:t> is how the module is written internally.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Note: Here, a </a:t>
            </a:r>
            <a:r>
              <a:rPr lang="en-US" i="1" smtClean="0">
                <a:cs typeface="+mn-cs"/>
              </a:rPr>
              <a:t>client</a:t>
            </a:r>
            <a:r>
              <a:rPr lang="en-US" smtClean="0">
                <a:cs typeface="+mn-cs"/>
              </a:rPr>
              <a:t> is code; a </a:t>
            </a:r>
            <a:r>
              <a:rPr lang="en-US" b="1" smtClean="0">
                <a:cs typeface="+mn-cs"/>
              </a:rPr>
              <a:t>user</a:t>
            </a:r>
            <a:r>
              <a:rPr lang="en-US" smtClean="0">
                <a:cs typeface="+mn-cs"/>
              </a:rPr>
              <a:t> is a person.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4648200" y="3048000"/>
            <a:ext cx="1371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cs typeface="+mn-cs"/>
              </a:rPr>
              <a:t>Module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828800" y="3886200"/>
            <a:ext cx="12192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cs typeface="+mn-cs"/>
              </a:rPr>
              <a:t>Client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581400" y="3581400"/>
            <a:ext cx="3810000" cy="1066800"/>
          </a:xfrm>
          <a:prstGeom prst="rect">
            <a:avLst/>
          </a:prstGeom>
          <a:solidFill>
            <a:srgbClr val="FFE1F0"/>
          </a:solidFill>
          <a:ln w="254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3048000" y="4114800"/>
            <a:ext cx="1981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1981200" y="4495800"/>
            <a:ext cx="12192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cs typeface="+mn-cs"/>
              </a:rPr>
              <a:t>Client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981200" y="3276600"/>
            <a:ext cx="12192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cs typeface="+mn-cs"/>
              </a:rPr>
              <a:t>Client</a:t>
            </a:r>
          </a:p>
        </p:txBody>
      </p:sp>
      <p:sp>
        <p:nvSpPr>
          <p:cNvPr id="38922" name="Arc 10"/>
          <p:cNvSpPr>
            <a:spLocks/>
          </p:cNvSpPr>
          <p:nvPr/>
        </p:nvSpPr>
        <p:spPr bwMode="auto">
          <a:xfrm flipH="1" flipV="1">
            <a:off x="3133725" y="3429000"/>
            <a:ext cx="481013" cy="685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9480"/>
              <a:gd name="T1" fmla="*/ 0 h 21600"/>
              <a:gd name="T2" fmla="*/ 19480 w 19480"/>
              <a:gd name="T3" fmla="*/ 12268 h 21600"/>
              <a:gd name="T4" fmla="*/ 0 w 194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80" h="21600" fill="none" extrusionOk="0">
                <a:moveTo>
                  <a:pt x="0" y="-1"/>
                </a:moveTo>
                <a:cubicBezTo>
                  <a:pt x="8313" y="-1"/>
                  <a:pt x="15888" y="4770"/>
                  <a:pt x="19480" y="12267"/>
                </a:cubicBezTo>
              </a:path>
              <a:path w="19480" h="21600" stroke="0" extrusionOk="0">
                <a:moveTo>
                  <a:pt x="0" y="-1"/>
                </a:moveTo>
                <a:cubicBezTo>
                  <a:pt x="8313" y="-1"/>
                  <a:pt x="15888" y="4770"/>
                  <a:pt x="19480" y="12267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8923" name="Arc 11"/>
          <p:cNvSpPr>
            <a:spLocks/>
          </p:cNvSpPr>
          <p:nvPr/>
        </p:nvSpPr>
        <p:spPr bwMode="auto">
          <a:xfrm flipH="1">
            <a:off x="3124200" y="4114800"/>
            <a:ext cx="481013" cy="685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9480"/>
              <a:gd name="T1" fmla="*/ 0 h 21600"/>
              <a:gd name="T2" fmla="*/ 19480 w 19480"/>
              <a:gd name="T3" fmla="*/ 12268 h 21600"/>
              <a:gd name="T4" fmla="*/ 0 w 194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80" h="21600" fill="none" extrusionOk="0">
                <a:moveTo>
                  <a:pt x="0" y="-1"/>
                </a:moveTo>
                <a:cubicBezTo>
                  <a:pt x="8313" y="-1"/>
                  <a:pt x="15888" y="4770"/>
                  <a:pt x="19480" y="12267"/>
                </a:cubicBezTo>
              </a:path>
              <a:path w="19480" h="21600" stroke="0" extrusionOk="0">
                <a:moveTo>
                  <a:pt x="0" y="-1"/>
                </a:moveTo>
                <a:cubicBezTo>
                  <a:pt x="8313" y="-1"/>
                  <a:pt x="15888" y="4770"/>
                  <a:pt x="19480" y="12267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5029200" y="3733800"/>
            <a:ext cx="2209800" cy="7620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cs typeface="+mn-cs"/>
              </a:rPr>
              <a:t>Implementation</a:t>
            </a:r>
            <a:endParaRPr lang="en-US" sz="1200">
              <a:cs typeface="+mn-cs"/>
            </a:endParaRP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3657600" y="3733800"/>
            <a:ext cx="12954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Interface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8DF440-FA27-8747-A22F-10095C069AC3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The Structure of a Package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Types [1/3]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The </a:t>
            </a:r>
            <a:r>
              <a:rPr lang="en-US" sz="1800" b="1" smtClean="0">
                <a:cs typeface="+mn-cs"/>
              </a:rPr>
              <a:t>type</a:t>
            </a:r>
            <a:r>
              <a:rPr lang="en-US" sz="1800" smtClean="0">
                <a:cs typeface="+mn-cs"/>
              </a:rPr>
              <a:t> of a value or variable indicates the set of values it can take on and the operations available on it.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Examples of C++ types: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b="1" smtClean="0"/>
              <a:t>Simple types</a:t>
            </a:r>
            <a:r>
              <a:rPr lang="en-US" sz="1600" smtClean="0"/>
              <a:t>: </a:t>
            </a:r>
            <a:r>
              <a:rPr lang="en-US" sz="1600" b="1" smtClean="0">
                <a:latin typeface="Courier New" charset="0"/>
              </a:rPr>
              <a:t>int</a:t>
            </a:r>
            <a:r>
              <a:rPr lang="en-US" sz="1600" smtClean="0"/>
              <a:t>, </a:t>
            </a:r>
            <a:r>
              <a:rPr lang="en-US" sz="1600" b="1" smtClean="0">
                <a:latin typeface="Courier New" charset="0"/>
              </a:rPr>
              <a:t>double</a:t>
            </a:r>
            <a:r>
              <a:rPr lang="en-US" sz="1600" smtClean="0"/>
              <a:t>, </a:t>
            </a:r>
            <a:r>
              <a:rPr lang="en-US" sz="1600" b="1" smtClean="0">
                <a:latin typeface="Courier New" charset="0"/>
              </a:rPr>
              <a:t>char</a:t>
            </a:r>
            <a:r>
              <a:rPr lang="en-US" sz="1600" smtClean="0"/>
              <a:t>, </a:t>
            </a:r>
            <a:r>
              <a:rPr lang="en-US" sz="1600" b="1" smtClean="0">
                <a:latin typeface="Courier New" charset="0"/>
              </a:rPr>
              <a:t>long</a:t>
            </a:r>
            <a:r>
              <a:rPr lang="en-US" sz="1600" smtClean="0"/>
              <a:t>, etc.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Pointers: pointer-to-</a:t>
            </a:r>
            <a:r>
              <a:rPr lang="en-US" sz="1600" b="1" smtClean="0">
                <a:latin typeface="Courier New" charset="0"/>
              </a:rPr>
              <a:t>int (int *), etc.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Array-of-</a:t>
            </a:r>
            <a:r>
              <a:rPr lang="en-US" sz="1600" b="1" smtClean="0">
                <a:latin typeface="Courier New" charset="0"/>
              </a:rPr>
              <a:t>double</a:t>
            </a:r>
            <a:r>
              <a:rPr lang="en-US" sz="1600" smtClean="0"/>
              <a:t> …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int n;  // Declaration of variable of type int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3       // Value of type int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(3+n)   // Expression whose value has type int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A </a:t>
            </a:r>
            <a:r>
              <a:rPr lang="en-US" sz="1800" b="1" smtClean="0">
                <a:cs typeface="+mn-cs"/>
              </a:rPr>
              <a:t>type conversion</a:t>
            </a:r>
            <a:r>
              <a:rPr lang="en-US" sz="1800" smtClean="0">
                <a:cs typeface="+mn-cs"/>
              </a:rPr>
              <a:t> takes a value and returns a value of another type.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int n = 3;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double d1 = n;          // Implicit conversion int to double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double d2 = double(n);  // Two explicit conversions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double d3 = static_cast&lt;double&gt;(n)  // None of these change n!</a:t>
            </a:r>
          </a:p>
        </p:txBody>
      </p:sp>
      <p:sp>
        <p:nvSpPr>
          <p:cNvPr id="79876" name="AutoShape 4"/>
          <p:cNvSpPr>
            <a:spLocks noChangeArrowheads="1"/>
          </p:cNvSpPr>
          <p:nvPr/>
        </p:nvSpPr>
        <p:spPr bwMode="auto">
          <a:xfrm>
            <a:off x="3886200" y="5149850"/>
            <a:ext cx="12192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9877" name="AutoShape 5"/>
          <p:cNvSpPr>
            <a:spLocks noChangeArrowheads="1"/>
          </p:cNvSpPr>
          <p:nvPr/>
        </p:nvSpPr>
        <p:spPr bwMode="auto">
          <a:xfrm>
            <a:off x="4419600" y="5492750"/>
            <a:ext cx="12192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6DE8F-8E10-8B4E-B064-ACEA10B8DB7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The Structure of a Package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Types [2/3]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dirty="0" smtClean="0">
                <a:cs typeface="+mn-cs"/>
              </a:rPr>
              <a:t>In C++, we can define our own types in three ways: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/>
              <a:t>Using </a:t>
            </a:r>
            <a:r>
              <a:rPr lang="en-US" sz="1400" b="1" dirty="0" smtClean="0">
                <a:latin typeface="Courier New" charset="0"/>
              </a:rPr>
              <a:t>class</a:t>
            </a:r>
            <a:r>
              <a:rPr lang="en-US" sz="1400" dirty="0" smtClean="0"/>
              <a:t> (or </a:t>
            </a:r>
            <a:r>
              <a:rPr lang="en-US" sz="1400" b="1" dirty="0" err="1" smtClean="0">
                <a:latin typeface="Courier New" charset="0"/>
              </a:rPr>
              <a:t>struct</a:t>
            </a:r>
            <a:r>
              <a:rPr lang="en-US" sz="1400" dirty="0" smtClean="0"/>
              <a:t>).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class Foo {      // Define a type called Foo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 </a:t>
            </a:r>
            <a:r>
              <a:rPr lang="en-US" sz="1600" i="1" dirty="0" smtClean="0">
                <a:solidFill>
                  <a:schemeClr val="hlink"/>
                </a:solidFill>
                <a:cs typeface="+mn-cs"/>
              </a:rPr>
              <a:t>…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Foo * </a:t>
            </a:r>
            <a:r>
              <a:rPr lang="en-US" sz="16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myFooPtr</a:t>
            </a: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;  // Declare variable of type pointer-to-Foo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b="1" dirty="0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/>
              <a:t>Using </a:t>
            </a:r>
            <a:r>
              <a:rPr lang="en-US" sz="1400" b="1" dirty="0" err="1" smtClean="0">
                <a:latin typeface="Courier New" charset="0"/>
              </a:rPr>
              <a:t>typedef</a:t>
            </a:r>
            <a:r>
              <a:rPr lang="en-US" sz="1400" dirty="0" smtClean="0"/>
              <a:t> to create an </a:t>
            </a:r>
            <a:r>
              <a:rPr lang="ja-JP" altLang="en-US" sz="1400" dirty="0" smtClean="0">
                <a:latin typeface="Arial"/>
              </a:rPr>
              <a:t>“</a:t>
            </a:r>
            <a:r>
              <a:rPr lang="en-US" sz="1400" dirty="0" smtClean="0"/>
              <a:t>alias</a:t>
            </a:r>
            <a:r>
              <a:rPr lang="ja-JP" altLang="en-US" sz="1400" dirty="0" smtClean="0">
                <a:latin typeface="Arial"/>
              </a:rPr>
              <a:t>”</a:t>
            </a:r>
            <a:r>
              <a:rPr lang="en-US" sz="1400" dirty="0" smtClean="0"/>
              <a:t> for an existing type.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200" dirty="0" smtClean="0"/>
              <a:t>Idea: Write the code as if you are declaring a variable of that type, and put </a:t>
            </a:r>
            <a:r>
              <a:rPr lang="ja-JP" altLang="en-US" sz="1200" dirty="0" smtClean="0">
                <a:latin typeface="Arial"/>
              </a:rPr>
              <a:t>“</a:t>
            </a:r>
            <a:r>
              <a:rPr lang="en-US" sz="1200" b="1" dirty="0" err="1" smtClean="0">
                <a:latin typeface="Courier New" charset="0"/>
              </a:rPr>
              <a:t>typedef</a:t>
            </a:r>
            <a:r>
              <a:rPr lang="ja-JP" altLang="en-US" sz="1200" dirty="0" smtClean="0">
                <a:latin typeface="Arial"/>
              </a:rPr>
              <a:t>”</a:t>
            </a:r>
            <a:r>
              <a:rPr lang="en-US" sz="1200" dirty="0" smtClean="0"/>
              <a:t> before it.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typedef</a:t>
            </a: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Foo </a:t>
            </a:r>
            <a:r>
              <a:rPr lang="en-US" sz="16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FooArrTen</a:t>
            </a: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[10];  // Array type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FooArrTen</a:t>
            </a: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</a:t>
            </a:r>
            <a:r>
              <a:rPr lang="en-US" sz="16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aa</a:t>
            </a: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;               // Same effect as Foo </a:t>
            </a:r>
            <a:r>
              <a:rPr lang="en-US" sz="16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aa</a:t>
            </a: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[10]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/>
              <a:t>Using </a:t>
            </a:r>
            <a:r>
              <a:rPr lang="en-US" sz="1400" b="1" dirty="0" err="1" smtClean="0">
                <a:latin typeface="Courier New" charset="0"/>
              </a:rPr>
              <a:t>enum</a:t>
            </a:r>
            <a:r>
              <a:rPr lang="en-US" sz="1400" dirty="0" smtClean="0"/>
              <a:t> to create new integer constants.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enum</a:t>
            </a: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</a:t>
            </a:r>
            <a:r>
              <a:rPr lang="en-US" sz="16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WeekDay</a:t>
            </a: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{ sun = 1, </a:t>
            </a:r>
            <a:r>
              <a:rPr lang="en-US" sz="16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mon</a:t>
            </a: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, </a:t>
            </a:r>
            <a:r>
              <a:rPr lang="en-US" sz="16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tue</a:t>
            </a: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, wed, </a:t>
            </a:r>
            <a:r>
              <a:rPr lang="en-US" sz="16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thu</a:t>
            </a: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, </a:t>
            </a:r>
            <a:r>
              <a:rPr lang="en-US" sz="16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fri</a:t>
            </a: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, sat };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                      // Named </a:t>
            </a:r>
            <a:r>
              <a:rPr lang="en-US" sz="16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enum</a:t>
            </a: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type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WeekDay</a:t>
            </a: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</a:t>
            </a:r>
            <a:r>
              <a:rPr lang="en-US" sz="16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myBirthday</a:t>
            </a: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= </a:t>
            </a:r>
            <a:r>
              <a:rPr lang="en-US" sz="16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mon</a:t>
            </a: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enum</a:t>
            </a: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{ MIN_SIZE = 20 };  // Unnamed </a:t>
            </a:r>
            <a:r>
              <a:rPr lang="en-US" sz="16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enum</a:t>
            </a: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type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int</a:t>
            </a: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k = MIN_SIZE;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C++11 Feature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“using”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New use of keyword </a:t>
            </a: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using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Instead of </a:t>
            </a:r>
          </a:p>
          <a:p>
            <a:pPr marL="857250" lvl="3" indent="0" eaLnBrk="1" hangingPunct="1">
              <a:buFont typeface="Wingdings" charset="0"/>
              <a:buNone/>
              <a:defRPr/>
            </a:pPr>
            <a:r>
              <a:rPr lang="en-US" sz="1800" b="1" dirty="0" err="1">
                <a:solidFill>
                  <a:schemeClr val="hlink"/>
                </a:solidFill>
                <a:latin typeface="Courier New" charset="0"/>
              </a:rPr>
              <a:t>typedef</a:t>
            </a: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 Foo </a:t>
            </a:r>
            <a:r>
              <a:rPr lang="en-US" sz="1800" b="1" dirty="0" err="1">
                <a:solidFill>
                  <a:schemeClr val="hlink"/>
                </a:solidFill>
                <a:latin typeface="Courier New" charset="0"/>
              </a:rPr>
              <a:t>FooArrTen</a:t>
            </a: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[10];  // Array type</a:t>
            </a:r>
            <a:br>
              <a:rPr lang="en-US" sz="1800" b="1" dirty="0">
                <a:solidFill>
                  <a:schemeClr val="hlink"/>
                </a:solidFill>
                <a:latin typeface="Courier New" charset="0"/>
              </a:rPr>
            </a:br>
            <a:endParaRPr lang="en-US" sz="1800" b="1" dirty="0">
              <a:solidFill>
                <a:schemeClr val="hlink"/>
              </a:solidFill>
              <a:latin typeface="Courier New" charset="0"/>
            </a:endParaRP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You may now write</a:t>
            </a:r>
          </a:p>
          <a:p>
            <a:pPr marL="457200" lvl="1" indent="0" eaLnBrk="1" hangingPunct="1">
              <a:buFont typeface="Wingdings" charset="0"/>
              <a:buNone/>
              <a:defRPr/>
            </a:pPr>
            <a:r>
              <a:rPr lang="en-US" b="1" dirty="0" smtClean="0">
                <a:solidFill>
                  <a:schemeClr val="hlink"/>
                </a:solidFill>
                <a:latin typeface="Courier New" charset="0"/>
              </a:rPr>
              <a:t>	using </a:t>
            </a:r>
            <a:r>
              <a:rPr lang="en-US" b="1" dirty="0" err="1" smtClean="0">
                <a:solidFill>
                  <a:schemeClr val="hlink"/>
                </a:solidFill>
                <a:latin typeface="Courier New" charset="0"/>
              </a:rPr>
              <a:t>FooArrTen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</a:rPr>
              <a:t> = Foo[10];  // Array type</a:t>
            </a:r>
            <a:endParaRPr lang="en-US" dirty="0"/>
          </a:p>
          <a:p>
            <a:pPr marL="400050" eaLnBrk="1" hangingPunct="1">
              <a:defRPr/>
            </a:pPr>
            <a:endParaRPr lang="en-US" sz="2200" dirty="0" smtClean="0">
              <a:cs typeface="+mn-cs"/>
            </a:endParaRPr>
          </a:p>
          <a:p>
            <a:pPr marL="400050" eaLnBrk="1" hangingPunct="1">
              <a:defRPr/>
            </a:pPr>
            <a:r>
              <a:rPr lang="en-US" sz="2200" dirty="0" smtClean="0">
                <a:cs typeface="+mn-cs"/>
              </a:rPr>
              <a:t>Strongly </a:t>
            </a:r>
            <a:r>
              <a:rPr lang="en-US" sz="2200" dirty="0">
                <a:cs typeface="+mn-cs"/>
              </a:rPr>
              <a:t>typed </a:t>
            </a:r>
            <a:r>
              <a:rPr lang="en-US" sz="2200" dirty="0" smtClean="0">
                <a:cs typeface="+mn-cs"/>
              </a:rPr>
              <a:t>enumerations</a:t>
            </a:r>
          </a:p>
          <a:p>
            <a:pPr marL="800100" lvl="1" eaLnBrk="1" hangingPunct="1">
              <a:defRPr/>
            </a:pPr>
            <a:r>
              <a:rPr lang="en-US" dirty="0" smtClean="0">
                <a:cs typeface="+mn-cs"/>
              </a:rPr>
              <a:t>From </a:t>
            </a:r>
            <a:r>
              <a:rPr lang="en-US" dirty="0" smtClean="0">
                <a:cs typeface="+mn-cs"/>
                <a:hlinkClick r:id="rId2"/>
              </a:rPr>
              <a:t>Wikipedia article on C++11</a:t>
            </a:r>
            <a:endParaRPr lang="en-US" dirty="0" smtClean="0">
              <a:cs typeface="+mn-cs"/>
            </a:endParaRPr>
          </a:p>
          <a:p>
            <a:pPr marL="800100" lvl="1" eaLnBrk="1" hangingPunct="1">
              <a:defRPr/>
            </a:pPr>
            <a:r>
              <a:rPr lang="en-US" dirty="0" smtClean="0">
                <a:cs typeface="+mn-cs"/>
              </a:rPr>
              <a:t>“In </a:t>
            </a:r>
            <a:r>
              <a:rPr lang="en-US" dirty="0">
                <a:cs typeface="+mn-cs"/>
              </a:rPr>
              <a:t>C++03, enumerations are not type-</a:t>
            </a:r>
            <a:r>
              <a:rPr lang="en-US" dirty="0" smtClean="0">
                <a:cs typeface="+mn-cs"/>
              </a:rPr>
              <a:t>safe. </a:t>
            </a:r>
            <a:r>
              <a:rPr lang="en-US" dirty="0">
                <a:cs typeface="+mn-cs"/>
              </a:rPr>
              <a:t>They are </a:t>
            </a:r>
            <a:r>
              <a:rPr lang="en-US" dirty="0" smtClean="0">
                <a:cs typeface="+mn-cs"/>
              </a:rPr>
              <a:t>effectively integers</a:t>
            </a:r>
            <a:r>
              <a:rPr lang="en-US" dirty="0">
                <a:cs typeface="+mn-cs"/>
              </a:rPr>
              <a:t>, even when the enumeration types are distinct. This allows the comparison between two </a:t>
            </a:r>
            <a:r>
              <a:rPr lang="en-US" dirty="0" err="1">
                <a:cs typeface="+mn-cs"/>
              </a:rPr>
              <a:t>enum</a:t>
            </a:r>
            <a:r>
              <a:rPr lang="en-US" dirty="0">
                <a:cs typeface="+mn-cs"/>
              </a:rPr>
              <a:t> values of different enumeration types. </a:t>
            </a:r>
            <a:r>
              <a:rPr lang="en-US" dirty="0"/>
              <a:t>”</a:t>
            </a:r>
            <a:r>
              <a:rPr lang="en-US" dirty="0" smtClean="0">
                <a:cs typeface="+mn-cs"/>
              </a:rPr>
              <a:t> etc.</a:t>
            </a:r>
            <a:endParaRPr lang="en-US" dirty="0"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CA90F-805F-0C4A-A57D-00FB17BE7ED1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928C2-C5C0-D344-BBE5-BB8BAB85B241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The Structure of a Package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Types [3/3]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Class members can be: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Variables (data members).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Functions (member functions, methods).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Types (member types).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class MyContainer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public: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typedef double value_type;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class MemberClass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    </a:t>
            </a:r>
            <a:r>
              <a:rPr lang="en-US" sz="1800" i="1" smtClean="0">
                <a:solidFill>
                  <a:schemeClr val="hlink"/>
                </a:solidFill>
                <a:cs typeface="+mn-cs"/>
              </a:rPr>
              <a:t>…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};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</a:t>
            </a:r>
            <a:r>
              <a:rPr lang="en-US" sz="1800" i="1" smtClean="0">
                <a:solidFill>
                  <a:schemeClr val="hlink"/>
                </a:solidFill>
                <a:cs typeface="+mn-cs"/>
              </a:rPr>
              <a:t>…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};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MyContainer::value_type x;  // x is a double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MyContainer::MemberClass y;</a:t>
            </a:r>
            <a:b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</a:b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/>
            </a:r>
            <a:b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</a:br>
            <a:endParaRPr lang="en-US" sz="1800" b="1" smtClean="0">
              <a:solidFill>
                <a:schemeClr val="hlink"/>
              </a:solidFill>
              <a:latin typeface="Courier New" charset="0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05595-F582-5042-80F5-93CDD2B5A40F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The Structure of a Package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Identifiers [1/3]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cs typeface="+mn-cs"/>
              </a:rPr>
              <a:t>Identifiers</a:t>
            </a:r>
            <a:r>
              <a:rPr lang="en-US" smtClean="0">
                <a:cs typeface="+mn-cs"/>
              </a:rPr>
              <a:t> (representing functions, types, variables, etc.) in C++ have </a:t>
            </a:r>
            <a:r>
              <a:rPr lang="en-US" b="1" smtClean="0">
                <a:cs typeface="+mn-cs"/>
              </a:rPr>
              <a:t>declarations</a:t>
            </a:r>
            <a:r>
              <a:rPr lang="en-US" smtClean="0">
                <a:cs typeface="+mn-cs"/>
              </a:rPr>
              <a:t> and </a:t>
            </a:r>
            <a:r>
              <a:rPr lang="en-US" b="1" smtClean="0">
                <a:cs typeface="+mn-cs"/>
              </a:rPr>
              <a:t>definitions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A </a:t>
            </a:r>
            <a:r>
              <a:rPr lang="en-US" i="1" smtClean="0"/>
              <a:t>declaration</a:t>
            </a:r>
            <a:r>
              <a:rPr lang="en-US" smtClean="0"/>
              <a:t> simply says that the item exists, and indicates the type.</a:t>
            </a:r>
          </a:p>
          <a:p>
            <a:pPr lvl="1" eaLnBrk="1" hangingPunct="1">
              <a:defRPr/>
            </a:pPr>
            <a:r>
              <a:rPr lang="en-US" smtClean="0"/>
              <a:t>A </a:t>
            </a:r>
            <a:r>
              <a:rPr lang="en-US" i="1" smtClean="0"/>
              <a:t>definition</a:t>
            </a:r>
            <a:r>
              <a:rPr lang="en-US" smtClean="0"/>
              <a:t>, as the word suggests, defines the item.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In C++, functions and classes can have </a:t>
            </a:r>
            <a:r>
              <a:rPr lang="en-US" b="1" smtClean="0">
                <a:cs typeface="+mn-cs"/>
              </a:rPr>
              <a:t>many declarations</a:t>
            </a:r>
            <a:r>
              <a:rPr lang="en-US" smtClean="0">
                <a:cs typeface="+mn-cs"/>
              </a:rPr>
              <a:t>, but should only have </a:t>
            </a:r>
            <a:r>
              <a:rPr lang="en-US" b="1" smtClean="0">
                <a:cs typeface="+mn-cs"/>
              </a:rPr>
              <a:t>one definition</a:t>
            </a:r>
            <a:r>
              <a:rPr lang="en-US" smtClean="0"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57C7B0-91EF-374A-B62D-6CCB2D5E9251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The Structure of a Package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Identifiers [2/3]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Function declaration (also called a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b="1" smtClean="0">
                <a:cs typeface="+mn-cs"/>
              </a:rPr>
              <a:t>prototype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):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int theFunc(int &amp; x);</a:t>
            </a:r>
          </a:p>
          <a:p>
            <a:pPr eaLnBrk="1" hangingPunct="1">
              <a:buFont typeface="Wingdings" charset="0"/>
              <a:buNone/>
              <a:defRPr/>
            </a:pPr>
            <a:endParaRPr lang="en-US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Function [declaration and] definition: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int theFunc(int &amp; x)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x += 10;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EDE7D-E6F3-AB44-9654-01FA72FEAD7D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The Structure of a Package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Identifiers [3/3]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Class declaration: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class TheClass;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Class [declaration and] definition: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class TheClass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private: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void f1(int &amp; x);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void f2(int &amp; x)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{ x *= 3; 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};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Member function [declaration and] definition outside the class definition: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void TheClass::f1(int &amp; x)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{ x *= 2; }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3581400" y="3505200"/>
            <a:ext cx="3657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Member function declaration</a:t>
            </a:r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 flipH="1">
            <a:off x="3200400" y="3657600"/>
            <a:ext cx="3810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3581400" y="3962400"/>
            <a:ext cx="4495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Member function [declaration and] definition</a:t>
            </a:r>
          </a:p>
        </p:txBody>
      </p:sp>
      <p:sp>
        <p:nvSpPr>
          <p:cNvPr id="88071" name="AutoShape 7"/>
          <p:cNvSpPr>
            <a:spLocks/>
          </p:cNvSpPr>
          <p:nvPr/>
        </p:nvSpPr>
        <p:spPr bwMode="auto">
          <a:xfrm>
            <a:off x="2971800" y="38100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 flipH="1" flipV="1">
            <a:off x="3200400" y="4114800"/>
            <a:ext cx="3810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8073" name="AutoShape 9"/>
          <p:cNvSpPr>
            <a:spLocks noChangeArrowheads="1"/>
          </p:cNvSpPr>
          <p:nvPr/>
        </p:nvSpPr>
        <p:spPr bwMode="auto">
          <a:xfrm>
            <a:off x="914400" y="5638800"/>
            <a:ext cx="13716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4495800" y="5867400"/>
            <a:ext cx="2667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Just before the </a:t>
            </a:r>
            <a:r>
              <a:rPr lang="en-US" sz="1400" i="1">
                <a:solidFill>
                  <a:schemeClr val="folHlink"/>
                </a:solidFill>
                <a:cs typeface="+mn-cs"/>
              </a:rPr>
              <a:t>name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of the member function!</a:t>
            </a:r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 flipH="1" flipV="1">
            <a:off x="2362200" y="5943600"/>
            <a:ext cx="22098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13EABE-D32B-F14C-B06E-348B06F12421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The Structure of a Package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File Conventions [1/4]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have been looking at things that are required by the specification of the C++ language.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In addition, there are a number of </a:t>
            </a:r>
            <a:r>
              <a:rPr lang="en-US" b="1" smtClean="0">
                <a:cs typeface="+mn-cs"/>
              </a:rPr>
              <a:t>conventions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A </a:t>
            </a:r>
            <a:r>
              <a:rPr lang="en-US" i="1" smtClean="0"/>
              <a:t>convention</a:t>
            </a:r>
            <a:r>
              <a:rPr lang="en-US" smtClean="0"/>
              <a:t> is an agreed-on practice.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One convention is that C++ code comes in two kinds of files: </a:t>
            </a:r>
            <a:r>
              <a:rPr lang="en-US" b="1" smtClean="0">
                <a:cs typeface="+mn-cs"/>
              </a:rPr>
              <a:t>header</a:t>
            </a:r>
            <a:r>
              <a:rPr lang="en-US" smtClean="0">
                <a:cs typeface="+mn-cs"/>
              </a:rPr>
              <a:t> files and </a:t>
            </a:r>
            <a:r>
              <a:rPr lang="en-US" b="1" smtClean="0">
                <a:cs typeface="+mn-cs"/>
              </a:rPr>
              <a:t>source</a:t>
            </a:r>
            <a:r>
              <a:rPr lang="en-US" smtClean="0">
                <a:cs typeface="+mn-cs"/>
              </a:rPr>
              <a:t> files.</a:t>
            </a:r>
          </a:p>
          <a:p>
            <a:pPr lvl="1" eaLnBrk="1" hangingPunct="1">
              <a:defRPr/>
            </a:pPr>
            <a:r>
              <a:rPr lang="en-US" i="1" smtClean="0"/>
              <a:t>Header</a:t>
            </a:r>
            <a:r>
              <a:rPr lang="en-US" smtClean="0"/>
              <a:t> files are generally intended to be included by other files.</a:t>
            </a:r>
          </a:p>
          <a:p>
            <a:pPr lvl="2" eaLnBrk="1" hangingPunct="1">
              <a:defRPr/>
            </a:pPr>
            <a:r>
              <a:rPr lang="en-US" smtClean="0"/>
              <a:t>Header files often contain class definitions with only declarations of the members.</a:t>
            </a:r>
          </a:p>
          <a:p>
            <a:pPr lvl="2" eaLnBrk="1" hangingPunct="1">
              <a:defRPr/>
            </a:pPr>
            <a:r>
              <a:rPr lang="en-US" smtClean="0"/>
              <a:t>Names of header files usually end with the suffix </a:t>
            </a:r>
            <a:r>
              <a:rPr lang="ja-JP" altLang="en-US" smtClean="0">
                <a:latin typeface="Arial"/>
              </a:rPr>
              <a:t>“</a:t>
            </a:r>
            <a:r>
              <a:rPr lang="en-US" b="1" smtClean="0">
                <a:latin typeface="Courier New" charset="0"/>
              </a:rPr>
              <a:t>.h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lvl="3" eaLnBrk="1" hangingPunct="1">
              <a:defRPr/>
            </a:pPr>
            <a:r>
              <a:rPr lang="en-US" smtClean="0"/>
              <a:t>Other possibilities include </a:t>
            </a:r>
            <a:r>
              <a:rPr lang="ja-JP" altLang="en-US" smtClean="0">
                <a:latin typeface="Arial"/>
              </a:rPr>
              <a:t>“</a:t>
            </a:r>
            <a:r>
              <a:rPr lang="en-US" b="1" smtClean="0">
                <a:latin typeface="Courier New" charset="0"/>
              </a:rPr>
              <a:t>.hpp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lvl="3" eaLnBrk="1" hangingPunct="1">
              <a:defRPr/>
            </a:pPr>
            <a:r>
              <a:rPr lang="en-US" smtClean="0"/>
              <a:t>Most </a:t>
            </a:r>
            <a:r>
              <a:rPr lang="en-US" i="1" smtClean="0"/>
              <a:t>standard</a:t>
            </a:r>
            <a:r>
              <a:rPr lang="en-US" smtClean="0"/>
              <a:t> headers have no suffix (e.g., </a:t>
            </a:r>
            <a:r>
              <a:rPr lang="ja-JP" altLang="en-US" smtClean="0">
                <a:latin typeface="Arial"/>
              </a:rPr>
              <a:t>“</a:t>
            </a:r>
            <a:r>
              <a:rPr lang="en-US" b="1" smtClean="0">
                <a:latin typeface="Courier New" charset="0"/>
              </a:rPr>
              <a:t>iostream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).</a:t>
            </a:r>
          </a:p>
          <a:p>
            <a:pPr lvl="1" eaLnBrk="1" hangingPunct="1">
              <a:defRPr/>
            </a:pPr>
            <a:r>
              <a:rPr lang="en-US" i="1" smtClean="0"/>
              <a:t>Source</a:t>
            </a:r>
            <a:r>
              <a:rPr lang="en-US" smtClean="0"/>
              <a:t> files are generally intended to be </a:t>
            </a:r>
            <a:r>
              <a:rPr lang="en-US" b="1" smtClean="0"/>
              <a:t>compiled separately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smtClean="0"/>
              <a:t>Source files often contain mostly function definitions.</a:t>
            </a:r>
          </a:p>
          <a:p>
            <a:pPr lvl="2" eaLnBrk="1" hangingPunct="1">
              <a:defRPr/>
            </a:pPr>
            <a:r>
              <a:rPr lang="en-US" smtClean="0"/>
              <a:t>Names of source files end with suffixes like </a:t>
            </a:r>
            <a:r>
              <a:rPr lang="ja-JP" altLang="en-US" smtClean="0">
                <a:latin typeface="Arial"/>
              </a:rPr>
              <a:t>“</a:t>
            </a:r>
            <a:r>
              <a:rPr lang="en-US" b="1" smtClean="0">
                <a:latin typeface="Courier New" charset="0"/>
              </a:rPr>
              <a:t>.cpp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, </a:t>
            </a:r>
            <a:r>
              <a:rPr lang="ja-JP" altLang="en-US" smtClean="0">
                <a:latin typeface="Arial"/>
              </a:rPr>
              <a:t>“</a:t>
            </a:r>
            <a:r>
              <a:rPr lang="en-US" b="1" smtClean="0">
                <a:latin typeface="Courier New" charset="0"/>
              </a:rPr>
              <a:t>.cxx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, </a:t>
            </a:r>
            <a:r>
              <a:rPr lang="ja-JP" altLang="en-US" smtClean="0">
                <a:latin typeface="Arial"/>
              </a:rPr>
              <a:t>“</a:t>
            </a:r>
            <a:r>
              <a:rPr lang="en-US" b="1" smtClean="0">
                <a:latin typeface="Courier New" charset="0"/>
              </a:rPr>
              <a:t>.c++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, </a:t>
            </a:r>
            <a:r>
              <a:rPr lang="ja-JP" altLang="en-US" smtClean="0">
                <a:latin typeface="Arial"/>
              </a:rPr>
              <a:t>“</a:t>
            </a:r>
            <a:r>
              <a:rPr lang="en-US" b="1" smtClean="0">
                <a:latin typeface="Courier New" charset="0"/>
              </a:rPr>
              <a:t>.C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, </a:t>
            </a:r>
            <a:r>
              <a:rPr lang="ja-JP" altLang="en-US" smtClean="0">
                <a:latin typeface="Arial"/>
              </a:rPr>
              <a:t>“</a:t>
            </a:r>
            <a:r>
              <a:rPr lang="en-US" b="1" smtClean="0">
                <a:latin typeface="Courier New" charset="0"/>
              </a:rPr>
              <a:t>.cc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, etc.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47164-7532-674C-97E3-2264BFFB6613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The Structure of a Package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File Conventions [2/4]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smtClean="0">
                <a:cs typeface="+mn-cs"/>
              </a:rPr>
              <a:t>Header (</a:t>
            </a:r>
            <a:r>
              <a:rPr lang="en-US" sz="1400" b="1" smtClean="0">
                <a:latin typeface="Courier New" charset="0"/>
                <a:cs typeface="+mn-cs"/>
              </a:rPr>
              <a:t>myclass.h</a:t>
            </a:r>
            <a:r>
              <a:rPr lang="en-US" sz="1400" smtClean="0">
                <a:cs typeface="+mn-cs"/>
              </a:rPr>
              <a:t>) defines the </a:t>
            </a:r>
            <a:r>
              <a:rPr lang="en-US" sz="1400" b="1" smtClean="0">
                <a:cs typeface="+mn-cs"/>
              </a:rPr>
              <a:t>interface</a:t>
            </a:r>
            <a:r>
              <a:rPr lang="en-US" sz="1400" smtClean="0">
                <a:cs typeface="+mn-cs"/>
              </a:rPr>
              <a:t> for </a:t>
            </a:r>
            <a:r>
              <a:rPr lang="en-US" sz="1400" b="1" smtClean="0">
                <a:latin typeface="Courier New" charset="0"/>
                <a:cs typeface="+mn-cs"/>
              </a:rPr>
              <a:t>MyClass</a:t>
            </a:r>
            <a:r>
              <a:rPr lang="en-US" sz="1400" smtClean="0">
                <a:cs typeface="+mn-cs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b="1" smtClean="0">
                <a:solidFill>
                  <a:schemeClr val="hlink"/>
                </a:solidFill>
                <a:latin typeface="Courier New" charset="0"/>
                <a:cs typeface="+mn-cs"/>
              </a:rPr>
              <a:t>#ifndef MYCLASS_H  // This avoids multiple inclusion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b="1" smtClean="0">
                <a:solidFill>
                  <a:schemeClr val="hlink"/>
                </a:solidFill>
                <a:latin typeface="Courier New" charset="0"/>
                <a:cs typeface="+mn-cs"/>
              </a:rPr>
              <a:t>#define MYCLASS_H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4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b="1" smtClean="0">
                <a:solidFill>
                  <a:schemeClr val="hlink"/>
                </a:solidFill>
                <a:latin typeface="Courier New" charset="0"/>
                <a:cs typeface="+mn-cs"/>
              </a:rPr>
              <a:t>class MyClass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b="1" smtClean="0">
                <a:solidFill>
                  <a:schemeClr val="hlink"/>
                </a:solidFill>
                <a:latin typeface="Courier New" charset="0"/>
                <a:cs typeface="+mn-cs"/>
              </a:rPr>
              <a:t>public: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int f(int &amp; x);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b="1" smtClean="0">
                <a:solidFill>
                  <a:schemeClr val="hlink"/>
                </a:solidFill>
                <a:latin typeface="Courier New" charset="0"/>
                <a:cs typeface="+mn-cs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4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b="1" smtClean="0">
                <a:solidFill>
                  <a:schemeClr val="hlink"/>
                </a:solidFill>
                <a:latin typeface="Courier New" charset="0"/>
                <a:cs typeface="+mn-cs"/>
              </a:rPr>
              <a:t>#endif //#ifndef MYCLASS_H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smtClean="0">
                <a:cs typeface="+mn-cs"/>
              </a:rPr>
              <a:t>Source (</a:t>
            </a:r>
            <a:r>
              <a:rPr lang="en-US" sz="1400" b="1" smtClean="0">
                <a:latin typeface="Courier New" charset="0"/>
                <a:cs typeface="+mn-cs"/>
              </a:rPr>
              <a:t>myclass.cpp</a:t>
            </a:r>
            <a:r>
              <a:rPr lang="en-US" sz="1400" smtClean="0">
                <a:cs typeface="+mn-cs"/>
              </a:rPr>
              <a:t>) usually has most of the </a:t>
            </a:r>
            <a:r>
              <a:rPr lang="en-US" sz="1400" b="1" smtClean="0">
                <a:cs typeface="+mn-cs"/>
              </a:rPr>
              <a:t>implementation</a:t>
            </a:r>
            <a:r>
              <a:rPr lang="en-US" sz="1400" smtClean="0">
                <a:cs typeface="+mn-cs"/>
              </a:rPr>
              <a:t> of </a:t>
            </a:r>
            <a:r>
              <a:rPr lang="en-US" sz="1400" b="1" smtClean="0">
                <a:latin typeface="Courier New" charset="0"/>
                <a:cs typeface="+mn-cs"/>
              </a:rPr>
              <a:t>MyClass</a:t>
            </a:r>
            <a:r>
              <a:rPr lang="en-US" sz="1400" smtClean="0">
                <a:cs typeface="+mn-cs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b="1" smtClean="0">
                <a:solidFill>
                  <a:schemeClr val="hlink"/>
                </a:solidFill>
                <a:latin typeface="Courier New" charset="0"/>
                <a:cs typeface="+mn-cs"/>
              </a:rPr>
              <a:t>#include "myclass.h"  // Note the quotes!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4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b="1" smtClean="0">
                <a:solidFill>
                  <a:schemeClr val="hlink"/>
                </a:solidFill>
                <a:latin typeface="Courier New" charset="0"/>
                <a:cs typeface="+mn-cs"/>
              </a:rPr>
              <a:t>int MyClass::f(int &amp; x)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b="1" smtClean="0">
                <a:solidFill>
                  <a:schemeClr val="hlink"/>
                </a:solidFill>
                <a:latin typeface="Courier New" charset="0"/>
                <a:cs typeface="+mn-cs"/>
              </a:rPr>
              <a:t>{ x *= 14; }</a:t>
            </a:r>
            <a:br>
              <a:rPr lang="en-US" sz="1400" b="1" smtClean="0">
                <a:solidFill>
                  <a:schemeClr val="hlink"/>
                </a:solidFill>
                <a:latin typeface="Courier New" charset="0"/>
                <a:cs typeface="+mn-cs"/>
              </a:rPr>
            </a:br>
            <a:endParaRPr lang="en-US" sz="1400" b="1" smtClean="0">
              <a:solidFill>
                <a:schemeClr val="hlink"/>
              </a:solidFill>
              <a:latin typeface="Courier New" charset="0"/>
              <a:cs typeface="+mn-cs"/>
            </a:endParaRPr>
          </a:p>
        </p:txBody>
      </p:sp>
      <p:sp>
        <p:nvSpPr>
          <p:cNvPr id="95236" name="AutoShape 4"/>
          <p:cNvSpPr>
            <a:spLocks noChangeArrowheads="1"/>
          </p:cNvSpPr>
          <p:nvPr/>
        </p:nvSpPr>
        <p:spPr bwMode="auto">
          <a:xfrm>
            <a:off x="1042988" y="1511300"/>
            <a:ext cx="1066800" cy="2286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4267200" y="2133600"/>
            <a:ext cx="28956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Always base this on the </a:t>
            </a:r>
            <a:r>
              <a:rPr lang="en-US" sz="1400" b="1">
                <a:solidFill>
                  <a:schemeClr val="folHlink"/>
                </a:solidFill>
                <a:cs typeface="+mn-cs"/>
              </a:rPr>
              <a:t>name of the file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(so that two files never share the same constant).</a:t>
            </a:r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 flipH="1" flipV="1">
            <a:off x="2209800" y="1752600"/>
            <a:ext cx="2057400" cy="533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3962400" y="4876800"/>
            <a:ext cx="3581400" cy="652463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b="1">
                <a:solidFill>
                  <a:schemeClr val="folHlink"/>
                </a:solidFill>
                <a:latin typeface="Courier New" charset="0"/>
                <a:cs typeface="+mn-cs"/>
              </a:rPr>
              <a:t>#include &lt; 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…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  <a:cs typeface="+mn-cs"/>
              </a:rPr>
              <a:t>&gt;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for system headers.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400" b="1">
                <a:solidFill>
                  <a:schemeClr val="folHlink"/>
                </a:solidFill>
                <a:latin typeface="Courier New" charset="0"/>
                <a:cs typeface="+mn-cs"/>
              </a:rPr>
              <a:t>#include " … "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for other headers.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648017-B897-474D-B288-016DCDFFB7B4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Course Overview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CS 311 in the CompSci &amp; CompEng Programs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CS 311 has a dual role:</a:t>
            </a:r>
          </a:p>
          <a:p>
            <a:pPr lvl="1" eaLnBrk="1" hangingPunct="1">
              <a:defRPr/>
            </a:pPr>
            <a:r>
              <a:rPr lang="en-US" dirty="0" smtClean="0"/>
              <a:t>It serves as </a:t>
            </a:r>
            <a:r>
              <a:rPr lang="ja-JP" altLang="en-US" dirty="0" smtClean="0">
                <a:latin typeface="Arial"/>
              </a:rPr>
              <a:t>“</a:t>
            </a:r>
            <a:r>
              <a:rPr lang="en-US" dirty="0" smtClean="0"/>
              <a:t>C.S. III</a:t>
            </a:r>
            <a:r>
              <a:rPr lang="ja-JP" altLang="en-US" dirty="0" smtClean="0">
                <a:latin typeface="Arial"/>
              </a:rPr>
              <a:t>”</a:t>
            </a:r>
            <a:r>
              <a:rPr lang="en-US" dirty="0" smtClean="0"/>
              <a:t>.</a:t>
            </a:r>
          </a:p>
          <a:p>
            <a:pPr lvl="2" eaLnBrk="1" hangingPunct="1">
              <a:defRPr/>
            </a:pPr>
            <a:r>
              <a:rPr lang="en-US" dirty="0" smtClean="0"/>
              <a:t>CS 201 </a:t>
            </a:r>
            <a:r>
              <a:rPr lang="en-US" dirty="0" smtClean="0">
                <a:sym typeface="Monotype Sorts" charset="0"/>
              </a:rPr>
              <a:t></a:t>
            </a:r>
            <a:r>
              <a:rPr lang="en-US" dirty="0" smtClean="0"/>
              <a:t> CS 202 </a:t>
            </a:r>
            <a:r>
              <a:rPr lang="en-US" dirty="0" smtClean="0">
                <a:sym typeface="Monotype Sorts" charset="0"/>
              </a:rPr>
              <a:t></a:t>
            </a:r>
            <a:r>
              <a:rPr lang="en-US" dirty="0" smtClean="0"/>
              <a:t> CS 311</a:t>
            </a:r>
          </a:p>
          <a:p>
            <a:pPr lvl="1" eaLnBrk="1" hangingPunct="1">
              <a:defRPr/>
            </a:pPr>
            <a:r>
              <a:rPr lang="en-US" dirty="0" smtClean="0"/>
              <a:t>It introduces theoretical </a:t>
            </a:r>
            <a:r>
              <a:rPr lang="en-US" b="1" dirty="0" smtClean="0"/>
              <a:t>computer science</a:t>
            </a:r>
            <a:r>
              <a:rPr lang="en-US" dirty="0" smtClean="0"/>
              <a:t> (as opposed to programming, software engineering, etc.):</a:t>
            </a:r>
          </a:p>
          <a:p>
            <a:pPr lvl="2" eaLnBrk="1" hangingPunct="1">
              <a:defRPr/>
            </a:pPr>
            <a:r>
              <a:rPr lang="en-US" dirty="0" smtClean="0"/>
              <a:t>Data Structures</a:t>
            </a:r>
          </a:p>
          <a:p>
            <a:pPr lvl="3" eaLnBrk="1" hangingPunct="1">
              <a:defRPr/>
            </a:pPr>
            <a:r>
              <a:rPr lang="en-US" dirty="0" smtClean="0"/>
              <a:t>Representing data.</a:t>
            </a:r>
          </a:p>
          <a:p>
            <a:pPr lvl="2" eaLnBrk="1" hangingPunct="1">
              <a:defRPr/>
            </a:pPr>
            <a:r>
              <a:rPr lang="en-US" dirty="0" smtClean="0"/>
              <a:t>Algorithms</a:t>
            </a:r>
          </a:p>
          <a:p>
            <a:pPr lvl="3" eaLnBrk="1" hangingPunct="1">
              <a:defRPr/>
            </a:pPr>
            <a:r>
              <a:rPr lang="en-US" dirty="0" smtClean="0"/>
              <a:t>Dealing with data, accomplishing tasks.</a:t>
            </a:r>
          </a:p>
          <a:p>
            <a:pPr lvl="2" eaLnBrk="1" hangingPunct="1">
              <a:defRPr/>
            </a:pPr>
            <a:r>
              <a:rPr lang="en-US" dirty="0" smtClean="0"/>
              <a:t>Analysis of Algorithms</a:t>
            </a:r>
          </a:p>
          <a:p>
            <a:pPr lvl="3" eaLnBrk="1" hangingPunct="1">
              <a:defRPr/>
            </a:pPr>
            <a:r>
              <a:rPr lang="en-US" dirty="0" smtClean="0"/>
              <a:t>How good is an algorithm?</a:t>
            </a:r>
          </a:p>
          <a:p>
            <a:pPr lvl="2" eaLnBrk="1" hangingPunct="1">
              <a:defRPr/>
            </a:pPr>
            <a:r>
              <a:rPr lang="en-US" dirty="0" smtClean="0"/>
              <a:t>Efficiency</a:t>
            </a:r>
          </a:p>
          <a:p>
            <a:pPr lvl="3" eaLnBrk="1" hangingPunct="1">
              <a:defRPr/>
            </a:pPr>
            <a:r>
              <a:rPr lang="en-US" dirty="0" smtClean="0"/>
              <a:t>Making our programs run quickly.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E25C49-ED54-8441-A3D9-95E2C770834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The Structure of a Package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File Conventions [3/4]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Here is some other file (</a:t>
            </a:r>
            <a:r>
              <a:rPr lang="en-US" sz="1800" b="1" smtClean="0">
                <a:latin typeface="Courier New" charset="0"/>
                <a:cs typeface="+mn-cs"/>
              </a:rPr>
              <a:t>whatever.cpp</a:t>
            </a:r>
            <a:r>
              <a:rPr lang="en-US" sz="1800" smtClean="0">
                <a:cs typeface="+mn-cs"/>
              </a:rPr>
              <a:t>) that uses </a:t>
            </a:r>
            <a:r>
              <a:rPr lang="en-US" sz="1800" b="1" smtClean="0">
                <a:latin typeface="Courier New" charset="0"/>
                <a:cs typeface="+mn-cs"/>
              </a:rPr>
              <a:t>MyClass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That is, it is a </a:t>
            </a:r>
            <a:r>
              <a:rPr lang="en-US" sz="1600" b="1" smtClean="0"/>
              <a:t>client</a:t>
            </a:r>
            <a:r>
              <a:rPr lang="en-US" sz="1600" smtClean="0"/>
              <a:t> of </a:t>
            </a:r>
            <a:r>
              <a:rPr lang="en-US" sz="1600" b="1" smtClean="0">
                <a:latin typeface="Courier New" charset="0"/>
              </a:rPr>
              <a:t>MyClass</a:t>
            </a:r>
            <a:r>
              <a:rPr lang="en-US" sz="1600" smtClean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#include "myclass.h"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void foo()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MyClass q;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int i = 3;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q.f(i);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}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800" smtClean="0">
              <a:solidFill>
                <a:schemeClr val="hlink"/>
              </a:solidFill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Now, </a:t>
            </a:r>
            <a:r>
              <a:rPr lang="en-US" sz="1800" b="1" smtClean="0">
                <a:latin typeface="Courier New" charset="0"/>
                <a:cs typeface="+mn-cs"/>
              </a:rPr>
              <a:t>whatever.cpp</a:t>
            </a:r>
            <a:r>
              <a:rPr lang="en-US" sz="1800" smtClean="0">
                <a:cs typeface="+mn-cs"/>
              </a:rPr>
              <a:t> and </a:t>
            </a:r>
            <a:r>
              <a:rPr lang="en-US" sz="1800" b="1" smtClean="0">
                <a:latin typeface="Courier New" charset="0"/>
                <a:cs typeface="+mn-cs"/>
              </a:rPr>
              <a:t>myclass.cpp</a:t>
            </a:r>
            <a:r>
              <a:rPr lang="en-US" sz="1800" smtClean="0">
                <a:cs typeface="+mn-cs"/>
              </a:rPr>
              <a:t> can be compiled separately.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Changes in the </a:t>
            </a:r>
            <a:r>
              <a:rPr lang="en-US" sz="1600" b="1" smtClean="0"/>
              <a:t>implementation</a:t>
            </a:r>
            <a:r>
              <a:rPr lang="en-US" sz="1600" smtClean="0"/>
              <a:t> of </a:t>
            </a:r>
            <a:r>
              <a:rPr lang="en-US" sz="1600" b="1" smtClean="0">
                <a:latin typeface="Courier New" charset="0"/>
              </a:rPr>
              <a:t>MyClass</a:t>
            </a:r>
            <a:r>
              <a:rPr lang="en-US" sz="1600" smtClean="0"/>
              <a:t> (in </a:t>
            </a:r>
            <a:r>
              <a:rPr lang="en-US" sz="1600" b="1" smtClean="0">
                <a:latin typeface="Courier New" charset="0"/>
              </a:rPr>
              <a:t>myclass.cpp</a:t>
            </a:r>
            <a:r>
              <a:rPr lang="en-US" sz="1600" smtClean="0"/>
              <a:t>) do not require re-compilation of </a:t>
            </a:r>
            <a:r>
              <a:rPr lang="en-US" sz="1600" b="1" smtClean="0">
                <a:latin typeface="Courier New" charset="0"/>
              </a:rPr>
              <a:t>whatever.cpp</a:t>
            </a:r>
            <a:r>
              <a:rPr lang="en-US" sz="1600" smtClean="0"/>
              <a:t>, as long as the </a:t>
            </a:r>
            <a:r>
              <a:rPr lang="en-US" sz="1600" b="1" smtClean="0"/>
              <a:t>interface</a:t>
            </a:r>
            <a:r>
              <a:rPr lang="en-US" sz="1600" smtClean="0"/>
              <a:t> (in </a:t>
            </a:r>
            <a:r>
              <a:rPr lang="en-US" sz="1600" b="1" smtClean="0">
                <a:latin typeface="Courier New" charset="0"/>
              </a:rPr>
              <a:t>myclass.h</a:t>
            </a:r>
            <a:r>
              <a:rPr lang="en-US" sz="1600" smtClean="0"/>
              <a:t>) remains unchanged.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E4566-BDA1-F349-9BCE-49719DD7A841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The Structure of a Package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File Conventions [4/4]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header file includes:</a:t>
            </a:r>
          </a:p>
          <a:p>
            <a:pPr lvl="1" eaLnBrk="1" hangingPunct="1">
              <a:defRPr/>
            </a:pPr>
            <a:r>
              <a:rPr lang="en-US" b="1" smtClean="0"/>
              <a:t>Declarations</a:t>
            </a:r>
            <a:r>
              <a:rPr lang="en-US" smtClean="0"/>
              <a:t> of everything in the public interface.</a:t>
            </a:r>
          </a:p>
          <a:p>
            <a:pPr lvl="2" eaLnBrk="1" hangingPunct="1">
              <a:defRPr/>
            </a:pPr>
            <a:r>
              <a:rPr lang="en-US" smtClean="0"/>
              <a:t>Functions.</a:t>
            </a:r>
          </a:p>
          <a:p>
            <a:pPr lvl="2" eaLnBrk="1" hangingPunct="1">
              <a:defRPr/>
            </a:pPr>
            <a:r>
              <a:rPr lang="en-US" smtClean="0"/>
              <a:t>Classes.</a:t>
            </a:r>
          </a:p>
          <a:p>
            <a:pPr lvl="2" eaLnBrk="1" hangingPunct="1">
              <a:defRPr/>
            </a:pPr>
            <a:r>
              <a:rPr lang="en-US" smtClean="0"/>
              <a:t>Other types (</a:t>
            </a:r>
            <a:r>
              <a:rPr lang="en-US" b="1" smtClean="0">
                <a:latin typeface="Courier New" charset="0"/>
              </a:rPr>
              <a:t>typedef</a:t>
            </a:r>
            <a:r>
              <a:rPr lang="en-US" smtClean="0"/>
              <a:t>, </a:t>
            </a:r>
            <a:r>
              <a:rPr lang="en-US" b="1" smtClean="0">
                <a:latin typeface="Courier New" charset="0"/>
              </a:rPr>
              <a:t>enum</a:t>
            </a:r>
            <a:r>
              <a:rPr lang="en-US" smtClean="0"/>
              <a:t>).</a:t>
            </a:r>
          </a:p>
          <a:p>
            <a:pPr lvl="2" eaLnBrk="1" hangingPunct="1">
              <a:defRPr/>
            </a:pPr>
            <a:r>
              <a:rPr lang="en-US" smtClean="0"/>
              <a:t>Global variables.</a:t>
            </a:r>
          </a:p>
          <a:p>
            <a:pPr lvl="1" eaLnBrk="1" hangingPunct="1">
              <a:defRPr/>
            </a:pPr>
            <a:r>
              <a:rPr lang="en-US" b="1" smtClean="0"/>
              <a:t>Definitions</a:t>
            </a:r>
            <a:r>
              <a:rPr lang="en-US" smtClean="0"/>
              <a:t> of publicly available classes.</a:t>
            </a:r>
          </a:p>
          <a:p>
            <a:pPr lvl="2" eaLnBrk="1" hangingPunct="1">
              <a:defRPr/>
            </a:pPr>
            <a:r>
              <a:rPr lang="en-US" smtClean="0"/>
              <a:t>Members are </a:t>
            </a:r>
            <a:r>
              <a:rPr lang="en-US" i="1" smtClean="0"/>
              <a:t>usually</a:t>
            </a:r>
            <a:r>
              <a:rPr lang="en-US" smtClean="0"/>
              <a:t> not defined here, but most of them can be, if you want.</a:t>
            </a:r>
          </a:p>
          <a:p>
            <a:pPr lvl="2" eaLnBrk="1" hangingPunct="1">
              <a:defRPr/>
            </a:pPr>
            <a:r>
              <a:rPr lang="en-US" smtClean="0"/>
              <a:t>Why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usually not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?</a:t>
            </a:r>
          </a:p>
          <a:p>
            <a:pPr lvl="3" eaLnBrk="1" hangingPunct="1">
              <a:defRPr/>
            </a:pPr>
            <a:r>
              <a:rPr lang="en-US" smtClean="0"/>
              <a:t>To facilitate </a:t>
            </a:r>
            <a:r>
              <a:rPr lang="en-US" b="1" smtClean="0"/>
              <a:t>separate compilation</a:t>
            </a:r>
            <a:r>
              <a:rPr lang="en-US" smtClean="0"/>
              <a:t> (thus reducing compile time).</a:t>
            </a:r>
          </a:p>
          <a:p>
            <a:pPr lvl="3" eaLnBrk="1" hangingPunct="1">
              <a:defRPr/>
            </a:pPr>
            <a:r>
              <a:rPr lang="en-US" smtClean="0"/>
              <a:t>To hide implementation details from clients.</a:t>
            </a:r>
          </a:p>
          <a:p>
            <a:pPr lvl="2" eaLnBrk="1" hangingPunct="1">
              <a:defRPr/>
            </a:pPr>
            <a:r>
              <a:rPr lang="en-US" smtClean="0"/>
              <a:t>We might define short, simple member functions here.</a:t>
            </a:r>
          </a:p>
          <a:p>
            <a:pPr lvl="1" eaLnBrk="1" hangingPunct="1">
              <a:defRPr/>
            </a:pPr>
            <a:r>
              <a:rPr lang="en-US" b="1" smtClean="0"/>
              <a:t>Definitions</a:t>
            </a:r>
            <a:r>
              <a:rPr lang="en-US" smtClean="0"/>
              <a:t> of things that cannot be compiled separately.</a:t>
            </a:r>
          </a:p>
          <a:p>
            <a:pPr lvl="2" eaLnBrk="1" hangingPunct="1">
              <a:defRPr/>
            </a:pPr>
            <a:r>
              <a:rPr lang="en-US" smtClean="0"/>
              <a:t>Functions declared inline.</a:t>
            </a:r>
          </a:p>
          <a:p>
            <a:pPr lvl="2" eaLnBrk="1" hangingPunct="1">
              <a:defRPr/>
            </a:pPr>
            <a:r>
              <a:rPr lang="en-US" smtClean="0"/>
              <a:t>Templates.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38444-D245-7948-ACC1-7AABFD0EA9B0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The Structure of a Package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Wrap-Up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Some concepts to know:</a:t>
            </a:r>
          </a:p>
          <a:p>
            <a:pPr lvl="1" eaLnBrk="1" hangingPunct="1">
              <a:defRPr/>
            </a:pPr>
            <a:r>
              <a:rPr lang="en-US" smtClean="0"/>
              <a:t>Interface &amp; Implementation</a:t>
            </a:r>
          </a:p>
          <a:p>
            <a:pPr lvl="1" eaLnBrk="1" hangingPunct="1">
              <a:defRPr/>
            </a:pPr>
            <a:r>
              <a:rPr lang="en-US" smtClean="0"/>
              <a:t>Client</a:t>
            </a:r>
          </a:p>
          <a:p>
            <a:pPr lvl="1" eaLnBrk="1" hangingPunct="1">
              <a:defRPr/>
            </a:pPr>
            <a:r>
              <a:rPr lang="en-US" smtClean="0"/>
              <a:t>User</a:t>
            </a:r>
          </a:p>
          <a:p>
            <a:pPr lvl="1" eaLnBrk="1" hangingPunct="1">
              <a:defRPr/>
            </a:pPr>
            <a:r>
              <a:rPr lang="en-US" smtClean="0"/>
              <a:t>Type</a:t>
            </a:r>
          </a:p>
          <a:p>
            <a:pPr lvl="1" eaLnBrk="1" hangingPunct="1">
              <a:defRPr/>
            </a:pPr>
            <a:r>
              <a:rPr lang="en-US" smtClean="0"/>
              <a:t>Simple type</a:t>
            </a:r>
          </a:p>
          <a:p>
            <a:pPr lvl="1" eaLnBrk="1" hangingPunct="1">
              <a:defRPr/>
            </a:pPr>
            <a:r>
              <a:rPr lang="en-US" smtClean="0"/>
              <a:t>Type conversion (implicit &amp; explicit)</a:t>
            </a:r>
          </a:p>
          <a:p>
            <a:pPr lvl="1" eaLnBrk="1" hangingPunct="1">
              <a:defRPr/>
            </a:pPr>
            <a:r>
              <a:rPr lang="en-US" smtClean="0"/>
              <a:t>Identifier</a:t>
            </a:r>
          </a:p>
          <a:p>
            <a:pPr lvl="1" eaLnBrk="1" hangingPunct="1">
              <a:defRPr/>
            </a:pPr>
            <a:r>
              <a:rPr lang="en-US" smtClean="0"/>
              <a:t>Declaration &amp; Definition</a:t>
            </a:r>
          </a:p>
          <a:p>
            <a:pPr lvl="1" eaLnBrk="1" hangingPunct="1">
              <a:defRPr/>
            </a:pPr>
            <a:r>
              <a:rPr lang="en-US" smtClean="0"/>
              <a:t>Function prototype</a:t>
            </a:r>
          </a:p>
          <a:p>
            <a:pPr lvl="1" eaLnBrk="1" hangingPunct="1">
              <a:defRPr/>
            </a:pPr>
            <a:r>
              <a:rPr lang="en-US" smtClean="0"/>
              <a:t>Header &amp; Source</a:t>
            </a:r>
          </a:p>
          <a:p>
            <a:pPr lvl="2" eaLnBrk="1" hangingPunct="1">
              <a:defRPr/>
            </a:pPr>
            <a:r>
              <a:rPr lang="en-US" smtClean="0"/>
              <a:t>Put things in the right place!</a:t>
            </a:r>
          </a:p>
          <a:p>
            <a:pPr lvl="1" eaLnBrk="1" hangingPunct="1">
              <a:defRPr/>
            </a:pPr>
            <a:r>
              <a:rPr lang="en-US" smtClean="0"/>
              <a:t>Convention</a:t>
            </a:r>
          </a:p>
          <a:p>
            <a:pPr lvl="1" eaLnBrk="1" hangingPunct="1">
              <a:defRPr/>
            </a:pPr>
            <a:r>
              <a:rPr lang="en-US" smtClean="0"/>
              <a:t>Separate Compilation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3479C1-A17C-DA4C-8A3F-990903210219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Course Overview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Goals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After taking this class, you should:</a:t>
            </a:r>
          </a:p>
          <a:p>
            <a:pPr lvl="1" eaLnBrk="1" hangingPunct="1">
              <a:defRPr/>
            </a:pPr>
            <a:r>
              <a:rPr lang="en-US" smtClean="0"/>
              <a:t>Have experience writing and documenting high-quality code.</a:t>
            </a:r>
          </a:p>
          <a:p>
            <a:pPr lvl="1" eaLnBrk="1" hangingPunct="1">
              <a:defRPr/>
            </a:pPr>
            <a:r>
              <a:rPr lang="en-US" smtClean="0"/>
              <a:t>Understand how to write robust code with proper error handling.</a:t>
            </a:r>
          </a:p>
          <a:p>
            <a:pPr lvl="1" eaLnBrk="1" hangingPunct="1">
              <a:defRPr/>
            </a:pPr>
            <a:r>
              <a:rPr lang="en-US" smtClean="0"/>
              <a:t>Be able to perform basic analyses of algorithmic efficiency, including use of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big-</a:t>
            </a:r>
            <a:r>
              <a:rPr lang="en-US" i="1" smtClean="0"/>
              <a:t>O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notation.</a:t>
            </a:r>
          </a:p>
          <a:p>
            <a:pPr lvl="1" eaLnBrk="1" hangingPunct="1">
              <a:defRPr/>
            </a:pPr>
            <a:r>
              <a:rPr lang="en-US" smtClean="0"/>
              <a:t>Be familiar with various standard algorithms, including those for searching and sorting.</a:t>
            </a:r>
          </a:p>
          <a:p>
            <a:pPr lvl="1" eaLnBrk="1" hangingPunct="1">
              <a:defRPr/>
            </a:pPr>
            <a:r>
              <a:rPr lang="en-US" smtClean="0"/>
              <a:t>Understand what data abstraction is, and how it relates to software design.</a:t>
            </a:r>
          </a:p>
          <a:p>
            <a:pPr lvl="1" eaLnBrk="1" hangingPunct="1">
              <a:defRPr/>
            </a:pPr>
            <a:r>
              <a:rPr lang="en-US" smtClean="0"/>
              <a:t>Be familiar with standard data structures, including their implementations and relevant trade-offs.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8DE17-211E-A340-AFD9-F2C97BF20924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Course Overview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Topics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The following topics will be covered, </a:t>
            </a:r>
            <a:r>
              <a:rPr lang="en-US" i="1" dirty="0" smtClean="0">
                <a:cs typeface="+mn-cs"/>
              </a:rPr>
              <a:t>roughly</a:t>
            </a:r>
            <a:r>
              <a:rPr lang="en-US" dirty="0" smtClean="0">
                <a:cs typeface="+mn-cs"/>
              </a:rPr>
              <a:t> in order:</a:t>
            </a:r>
          </a:p>
          <a:p>
            <a:pPr lvl="1" eaLnBrk="1" hangingPunct="1">
              <a:defRPr/>
            </a:pPr>
            <a:r>
              <a:rPr lang="en-US" dirty="0" smtClean="0"/>
              <a:t>Advanced C++</a:t>
            </a:r>
          </a:p>
          <a:p>
            <a:pPr lvl="1" eaLnBrk="1" hangingPunct="1">
              <a:defRPr/>
            </a:pPr>
            <a:r>
              <a:rPr lang="en-US" dirty="0" smtClean="0"/>
              <a:t>Software Engineering Concepts</a:t>
            </a:r>
          </a:p>
          <a:p>
            <a:pPr lvl="1" eaLnBrk="1" hangingPunct="1">
              <a:defRPr/>
            </a:pPr>
            <a:r>
              <a:rPr lang="en-US" dirty="0" smtClean="0"/>
              <a:t>Recursion</a:t>
            </a:r>
          </a:p>
          <a:p>
            <a:pPr lvl="1" eaLnBrk="1" hangingPunct="1">
              <a:defRPr/>
            </a:pPr>
            <a:r>
              <a:rPr lang="en-US" dirty="0" smtClean="0"/>
              <a:t>Searching</a:t>
            </a:r>
          </a:p>
          <a:p>
            <a:pPr lvl="1" eaLnBrk="1" hangingPunct="1">
              <a:defRPr/>
            </a:pPr>
            <a:r>
              <a:rPr lang="en-US" dirty="0" smtClean="0"/>
              <a:t>Algorithmic Efficiency</a:t>
            </a:r>
          </a:p>
          <a:p>
            <a:pPr lvl="1" eaLnBrk="1" hangingPunct="1">
              <a:defRPr/>
            </a:pPr>
            <a:r>
              <a:rPr lang="en-US" smtClean="0"/>
              <a:t>Sorting</a:t>
            </a:r>
          </a:p>
          <a:p>
            <a:pPr lvl="1" eaLnBrk="1" hangingPunct="1">
              <a:defRPr/>
            </a:pPr>
            <a:r>
              <a:rPr lang="en-US" dirty="0" smtClean="0"/>
              <a:t>Data Abstraction</a:t>
            </a:r>
          </a:p>
          <a:p>
            <a:pPr lvl="1" eaLnBrk="1" hangingPunct="1">
              <a:defRPr/>
            </a:pPr>
            <a:r>
              <a:rPr lang="en-US" dirty="0" smtClean="0"/>
              <a:t>Basic Abstract Data Types &amp; Data Structures:</a:t>
            </a:r>
          </a:p>
          <a:p>
            <a:pPr lvl="2" eaLnBrk="1" hangingPunct="1">
              <a:defRPr/>
            </a:pPr>
            <a:r>
              <a:rPr lang="en-US" dirty="0" smtClean="0"/>
              <a:t>Smart Arrays &amp; Strings</a:t>
            </a:r>
          </a:p>
          <a:p>
            <a:pPr lvl="2" eaLnBrk="1" hangingPunct="1">
              <a:defRPr/>
            </a:pPr>
            <a:r>
              <a:rPr lang="en-US" dirty="0" smtClean="0"/>
              <a:t>Linked Lists</a:t>
            </a:r>
          </a:p>
          <a:p>
            <a:pPr lvl="2" eaLnBrk="1" hangingPunct="1">
              <a:defRPr/>
            </a:pPr>
            <a:r>
              <a:rPr lang="en-US" dirty="0" smtClean="0"/>
              <a:t>Stacks &amp; Queues</a:t>
            </a:r>
          </a:p>
          <a:p>
            <a:pPr lvl="2" eaLnBrk="1" hangingPunct="1">
              <a:defRPr/>
            </a:pPr>
            <a:r>
              <a:rPr lang="en-US" dirty="0" smtClean="0"/>
              <a:t>Trees (various types)</a:t>
            </a:r>
          </a:p>
          <a:p>
            <a:pPr lvl="2" eaLnBrk="1" hangingPunct="1">
              <a:defRPr/>
            </a:pPr>
            <a:r>
              <a:rPr lang="en-US" dirty="0" smtClean="0"/>
              <a:t>Priority Queues</a:t>
            </a:r>
          </a:p>
          <a:p>
            <a:pPr lvl="2" eaLnBrk="1" hangingPunct="1">
              <a:defRPr/>
            </a:pPr>
            <a:r>
              <a:rPr lang="en-US" dirty="0" smtClean="0"/>
              <a:t>Tables</a:t>
            </a:r>
          </a:p>
          <a:p>
            <a:pPr lvl="1" eaLnBrk="1" hangingPunct="1">
              <a:defRPr/>
            </a:pPr>
            <a:r>
              <a:rPr lang="en-US" dirty="0" smtClean="0"/>
              <a:t>Other, as time permits: graph algorithms, external methods.</a:t>
            </a:r>
          </a:p>
        </p:txBody>
      </p:sp>
      <p:sp>
        <p:nvSpPr>
          <p:cNvPr id="65540" name="AutoShape 4"/>
          <p:cNvSpPr>
            <a:spLocks/>
          </p:cNvSpPr>
          <p:nvPr/>
        </p:nvSpPr>
        <p:spPr bwMode="auto">
          <a:xfrm>
            <a:off x="4114800" y="4114800"/>
            <a:ext cx="228600" cy="1752600"/>
          </a:xfrm>
          <a:prstGeom prst="rightBrace">
            <a:avLst>
              <a:gd name="adj1" fmla="val 63889"/>
              <a:gd name="adj2" fmla="val 19023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4419600" y="4267200"/>
            <a:ext cx="4267200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+mn-cs"/>
              </a:rPr>
              <a:t>Goal: Practical generic containers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A </a:t>
            </a:r>
            <a:r>
              <a:rPr lang="en-US" sz="1400" b="1">
                <a:solidFill>
                  <a:schemeClr val="folHlink"/>
                </a:solidFill>
                <a:cs typeface="+mn-cs"/>
              </a:rPr>
              <a:t>container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is a data structure holding multiple items, usually all the same type.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A </a:t>
            </a:r>
            <a:r>
              <a:rPr lang="en-US" sz="1400" b="1">
                <a:solidFill>
                  <a:schemeClr val="folHlink"/>
                </a:solidFill>
                <a:cs typeface="+mn-cs"/>
              </a:rPr>
              <a:t>generic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container is one that can hold objects of client-specified type.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3BA19-F75A-F146-8306-76A422F3DF21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Course Overview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Two Themes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Two themes will pop up over &amp; over again this semester:</a:t>
            </a:r>
          </a:p>
          <a:p>
            <a:pPr lvl="1" eaLnBrk="1" hangingPunct="1">
              <a:defRPr/>
            </a:pPr>
            <a:r>
              <a:rPr lang="en-US" b="1" smtClean="0"/>
              <a:t>Robustness</a:t>
            </a:r>
            <a:endParaRPr lang="en-US" smtClean="0"/>
          </a:p>
          <a:p>
            <a:pPr lvl="2" eaLnBrk="1" hangingPunct="1">
              <a:defRPr/>
            </a:pPr>
            <a:r>
              <a:rPr lang="en-US" i="1" smtClean="0"/>
              <a:t>Robust</a:t>
            </a:r>
            <a:r>
              <a:rPr lang="en-US" smtClean="0"/>
              <a:t> code is code that always behaves reasonably, no matter what input it is given.</a:t>
            </a:r>
          </a:p>
          <a:p>
            <a:pPr lvl="2" eaLnBrk="1" hangingPunct="1">
              <a:defRPr/>
            </a:pPr>
            <a:r>
              <a:rPr lang="en-US" smtClean="0"/>
              <a:t>Not the same as reliability. </a:t>
            </a:r>
            <a:r>
              <a:rPr lang="en-US" i="1" smtClean="0"/>
              <a:t>Reliable</a:t>
            </a:r>
            <a:r>
              <a:rPr lang="en-US" smtClean="0"/>
              <a:t> code always does what you tell it to do. (But building reliable systems generally requires robust components.)</a:t>
            </a:r>
          </a:p>
          <a:p>
            <a:pPr lvl="1" eaLnBrk="1" hangingPunct="1">
              <a:defRPr/>
            </a:pPr>
            <a:r>
              <a:rPr lang="en-US" b="1" smtClean="0"/>
              <a:t>Scalability</a:t>
            </a:r>
          </a:p>
          <a:p>
            <a:pPr lvl="2" eaLnBrk="1" hangingPunct="1">
              <a:defRPr/>
            </a:pPr>
            <a:r>
              <a:rPr lang="en-US" smtClean="0"/>
              <a:t>Code, an algorithm, or a technique is </a:t>
            </a:r>
            <a:r>
              <a:rPr lang="en-US" i="1" smtClean="0"/>
              <a:t>scalable</a:t>
            </a:r>
            <a:r>
              <a:rPr lang="en-US" smtClean="0"/>
              <a:t> if it works well with increasingly large problems.</a:t>
            </a:r>
          </a:p>
          <a:p>
            <a:pPr lvl="2" eaLnBrk="1" hangingPunct="1">
              <a:defRPr/>
            </a:pPr>
            <a:r>
              <a:rPr lang="en-US" smtClean="0"/>
              <a:t>Speed is the major issue here, of course.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A3CCB-C0B5-7C49-B92B-14EBB6C8B731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Course Overview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Language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We will achieve our goals, in part, by doing an in depth study of a particular programming language, along with its standard libraries.</a:t>
            </a:r>
          </a:p>
          <a:p>
            <a:pPr lvl="1" eaLnBrk="1" hangingPunct="1">
              <a:defRPr/>
            </a:pPr>
            <a:r>
              <a:rPr lang="en-US" dirty="0" smtClean="0"/>
              <a:t>We will study ANSI C++ (1998 standard, updated in 2003, augmented by Library Technical Report 1, TR1) and the Standard Template Library.</a:t>
            </a:r>
          </a:p>
          <a:p>
            <a:pPr lvl="2" eaLnBrk="1" hangingPunct="1">
              <a:defRPr/>
            </a:pPr>
            <a:r>
              <a:rPr lang="en-US" dirty="0" smtClean="0"/>
              <a:t>Any reasonably recent C++ compiler should be fine.</a:t>
            </a:r>
          </a:p>
          <a:p>
            <a:pPr lvl="2" eaLnBrk="1" hangingPunct="1">
              <a:defRPr/>
            </a:pPr>
            <a:r>
              <a:rPr lang="en-US" dirty="0" smtClean="0"/>
              <a:t>You may use the Chapman 103 Lab, which has C++ compilers available.</a:t>
            </a:r>
          </a:p>
          <a:p>
            <a:pPr lvl="1" eaLnBrk="1" hangingPunct="1">
              <a:defRPr/>
            </a:pPr>
            <a:r>
              <a:rPr lang="en-US" dirty="0" smtClean="0"/>
              <a:t>We will </a:t>
            </a:r>
            <a:r>
              <a:rPr lang="en-US" i="1" dirty="0" smtClean="0"/>
              <a:t>encourage </a:t>
            </a:r>
            <a:r>
              <a:rPr lang="en-US" dirty="0" smtClean="0"/>
              <a:t>use of C++11, the new 2011 standard, but not require it.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BD3F08-997D-EC47-90B0-E2DFCD66D2F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Course Overview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Generic Programming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An important topic in this class is </a:t>
            </a:r>
            <a:r>
              <a:rPr lang="en-US" b="1" smtClean="0">
                <a:cs typeface="+mn-cs"/>
              </a:rPr>
              <a:t>generic programming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We write code so that it can handle arbitrary data types.</a:t>
            </a:r>
          </a:p>
          <a:p>
            <a:pPr lvl="1" eaLnBrk="1" hangingPunct="1">
              <a:defRPr/>
            </a:pPr>
            <a:r>
              <a:rPr lang="en-US" smtClean="0"/>
              <a:t>We separate algorithms from data.</a:t>
            </a:r>
          </a:p>
          <a:p>
            <a:pPr lvl="1" eaLnBrk="1" hangingPunct="1">
              <a:defRPr/>
            </a:pPr>
            <a:r>
              <a:rPr lang="en-US" smtClean="0"/>
              <a:t>Generic programming can make fancy data structures much more practical.</a:t>
            </a:r>
          </a:p>
          <a:p>
            <a:pPr lvl="1" eaLnBrk="1" hangingPunct="1">
              <a:defRPr/>
            </a:pPr>
            <a:r>
              <a:rPr lang="en-US" smtClean="0"/>
              <a:t>In C++, generic programming is facilitated primarily by </a:t>
            </a:r>
            <a:r>
              <a:rPr lang="en-US" b="1" smtClean="0"/>
              <a:t>templates</a:t>
            </a:r>
            <a:r>
              <a:rPr lang="en-US" smtClean="0"/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Compare with </a:t>
            </a:r>
            <a:r>
              <a:rPr lang="en-US" b="1" smtClean="0">
                <a:cs typeface="+mn-cs"/>
              </a:rPr>
              <a:t>object-oriented programming</a:t>
            </a:r>
            <a:r>
              <a:rPr lang="en-US" smtClean="0">
                <a:cs typeface="+mn-cs"/>
              </a:rPr>
              <a:t>, covered in CS 202, which is facilitated primarily by inheritance and virtual dispatch.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F3A79-84CF-F24F-A687-C95B9034BBBB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Unit Overview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Advanced C++ &amp; Software Engineering Concepts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now begin a unit on advanced C++ programming and software engineering concepts.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Some of this will be review from CS 201/202.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Major Topics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/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/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/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/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/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/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/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/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/>
            </a:r>
            <a:br>
              <a:rPr lang="en-US" smtClean="0">
                <a:cs typeface="+mn-cs"/>
              </a:rPr>
            </a:br>
            <a:endParaRPr lang="en-US" sz="12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Later in the semester we will cover other advanced C++ topics: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Exception safety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The C++ Standard Template Library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2362200"/>
            <a:ext cx="4572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Char char="§"/>
              <a:defRPr/>
            </a:pPr>
            <a:r>
              <a:rPr lang="en-US" sz="1600">
                <a:cs typeface="+mn-cs"/>
              </a:rPr>
              <a:t>Advanced C++</a:t>
            </a:r>
          </a:p>
          <a:p>
            <a:pPr marL="1143000" lvl="2" indent="-2286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Char char="§"/>
              <a:defRPr/>
            </a:pPr>
            <a:r>
              <a:rPr lang="en-US" sz="1400">
                <a:cs typeface="+mn-cs"/>
              </a:rPr>
              <a:t>The structure of a package</a:t>
            </a:r>
          </a:p>
          <a:p>
            <a:pPr marL="1143000" lvl="2" indent="-2286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Char char="§"/>
              <a:defRPr/>
            </a:pPr>
            <a:r>
              <a:rPr lang="en-US" sz="1400">
                <a:cs typeface="+mn-cs"/>
              </a:rPr>
              <a:t>Parameter passing</a:t>
            </a:r>
          </a:p>
          <a:p>
            <a:pPr marL="1143000" lvl="2" indent="-2286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Char char="§"/>
              <a:defRPr/>
            </a:pPr>
            <a:r>
              <a:rPr lang="en-US" sz="1400">
                <a:cs typeface="+mn-cs"/>
              </a:rPr>
              <a:t>Operator overloading</a:t>
            </a:r>
          </a:p>
          <a:p>
            <a:pPr marL="1143000" lvl="2" indent="-2286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Char char="§"/>
              <a:defRPr/>
            </a:pPr>
            <a:r>
              <a:rPr lang="en-US" sz="1400">
                <a:cs typeface="+mn-cs"/>
              </a:rPr>
              <a:t>Silently written &amp; called functions</a:t>
            </a:r>
          </a:p>
          <a:p>
            <a:pPr marL="1143000" lvl="2" indent="-2286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Char char="§"/>
              <a:defRPr/>
            </a:pPr>
            <a:r>
              <a:rPr lang="en-US" sz="1400">
                <a:cs typeface="+mn-cs"/>
              </a:rPr>
              <a:t>Pointers &amp; dynamic allocation</a:t>
            </a:r>
          </a:p>
          <a:p>
            <a:pPr marL="1143000" lvl="2" indent="-2286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Char char="§"/>
              <a:defRPr/>
            </a:pPr>
            <a:r>
              <a:rPr lang="en-US" sz="1400">
                <a:cs typeface="+mn-cs"/>
              </a:rPr>
              <a:t>Managing resources in a class</a:t>
            </a:r>
          </a:p>
          <a:p>
            <a:pPr marL="1143000" lvl="2" indent="-2286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Char char="§"/>
              <a:defRPr/>
            </a:pPr>
            <a:r>
              <a:rPr lang="en-US" sz="1400">
                <a:cs typeface="+mn-cs"/>
              </a:rPr>
              <a:t>Templates</a:t>
            </a:r>
          </a:p>
          <a:p>
            <a:pPr marL="1143000" lvl="2" indent="-2286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Char char="§"/>
              <a:defRPr/>
            </a:pPr>
            <a:r>
              <a:rPr lang="en-US" sz="1400">
                <a:cs typeface="+mn-cs"/>
              </a:rPr>
              <a:t>Containers &amp; iterators</a:t>
            </a:r>
          </a:p>
          <a:p>
            <a:pPr marL="1143000" lvl="2" indent="-2286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Char char="§"/>
              <a:defRPr/>
            </a:pPr>
            <a:r>
              <a:rPr lang="en-US" sz="1400">
                <a:cs typeface="+mn-cs"/>
              </a:rPr>
              <a:t>Error handling</a:t>
            </a:r>
          </a:p>
          <a:p>
            <a:pPr marL="1143000" lvl="2" indent="-2286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Char char="§"/>
              <a:defRPr/>
            </a:pPr>
            <a:r>
              <a:rPr lang="en-US" sz="1400">
                <a:cs typeface="+mn-cs"/>
              </a:rPr>
              <a:t>Introduction to exceptions</a:t>
            </a:r>
          </a:p>
          <a:p>
            <a:pPr marL="1143000" lvl="2" indent="-2286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Char char="§"/>
              <a:defRPr/>
            </a:pPr>
            <a:r>
              <a:rPr lang="en-US" sz="1400">
                <a:cs typeface="+mn-cs"/>
              </a:rPr>
              <a:t>Introduction to Linked Lists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4038600" y="2438400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Char char="§"/>
              <a:defRPr/>
            </a:pPr>
            <a:r>
              <a:rPr lang="en-US" sz="1600">
                <a:cs typeface="+mn-cs"/>
              </a:rPr>
              <a:t>Software Engineering Concepts</a:t>
            </a:r>
          </a:p>
          <a:p>
            <a:pPr marL="1143000" lvl="2" indent="-2286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Char char="§"/>
              <a:defRPr/>
            </a:pPr>
            <a:r>
              <a:rPr lang="en-US" sz="1400">
                <a:cs typeface="+mn-cs"/>
              </a:rPr>
              <a:t>Abstraction</a:t>
            </a:r>
          </a:p>
          <a:p>
            <a:pPr marL="1143000" lvl="2" indent="-2286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Char char="§"/>
              <a:defRPr/>
            </a:pPr>
            <a:r>
              <a:rPr lang="en-US" sz="1400">
                <a:cs typeface="+mn-cs"/>
              </a:rPr>
              <a:t>Invariants</a:t>
            </a:r>
          </a:p>
          <a:p>
            <a:pPr marL="1143000" lvl="2" indent="-2286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Char char="§"/>
              <a:defRPr/>
            </a:pPr>
            <a:r>
              <a:rPr lang="en-US" sz="1400">
                <a:cs typeface="+mn-cs"/>
              </a:rPr>
              <a:t>Testing</a:t>
            </a:r>
          </a:p>
          <a:p>
            <a:pPr marL="1143000" lvl="2" indent="-2286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Char char="§"/>
              <a:defRPr/>
            </a:pPr>
            <a:r>
              <a:rPr lang="en-US" sz="1400">
                <a:cs typeface="+mn-cs"/>
              </a:rPr>
              <a:t>Some principles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029200" y="4343400"/>
            <a:ext cx="2667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These two will be covered concurrently.</a:t>
            </a:r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 flipH="1" flipV="1">
            <a:off x="4495800" y="4267200"/>
            <a:ext cx="5334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 flipV="1">
            <a:off x="5257800" y="4038600"/>
            <a:ext cx="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247AC9-4946-6D41-B729-123729E20F6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The Structure of a Package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Basics [1/2]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By a </a:t>
            </a:r>
            <a:r>
              <a:rPr lang="en-US" b="1" smtClean="0">
                <a:cs typeface="+mn-cs"/>
              </a:rPr>
              <a:t>package</a:t>
            </a:r>
            <a:r>
              <a:rPr lang="en-US" smtClean="0">
                <a:cs typeface="+mn-cs"/>
              </a:rPr>
              <a:t> we mean a program, library, or similar collection of code &amp; related files that is distributed as a unit.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package may include:</a:t>
            </a:r>
          </a:p>
          <a:p>
            <a:pPr lvl="1" eaLnBrk="1" hangingPunct="1">
              <a:defRPr/>
            </a:pPr>
            <a:r>
              <a:rPr lang="en-US" smtClean="0"/>
              <a:t>Documentation.</a:t>
            </a:r>
          </a:p>
          <a:p>
            <a:pPr lvl="1" eaLnBrk="1" hangingPunct="1">
              <a:defRPr/>
            </a:pPr>
            <a:r>
              <a:rPr lang="en-US" smtClean="0"/>
              <a:t>Source code.</a:t>
            </a:r>
          </a:p>
          <a:p>
            <a:pPr lvl="1" eaLnBrk="1" hangingPunct="1">
              <a:defRPr/>
            </a:pPr>
            <a:r>
              <a:rPr lang="en-US" smtClean="0"/>
              <a:t>Makefiles or other information on how to build.</a:t>
            </a:r>
          </a:p>
          <a:p>
            <a:pPr lvl="1" eaLnBrk="1" hangingPunct="1">
              <a:defRPr/>
            </a:pPr>
            <a:r>
              <a:rPr lang="en-US" smtClean="0"/>
              <a:t>Pre-compiled files (libraries or executables).</a:t>
            </a:r>
          </a:p>
          <a:p>
            <a:pPr lvl="1" eaLnBrk="1" hangingPunct="1">
              <a:defRPr/>
            </a:pPr>
            <a:r>
              <a:rPr lang="en-US" smtClean="0"/>
              <a:t>Data (images, etc.)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In this class:</a:t>
            </a:r>
          </a:p>
          <a:p>
            <a:pPr lvl="1" eaLnBrk="1" hangingPunct="1">
              <a:defRPr/>
            </a:pPr>
            <a:r>
              <a:rPr lang="en-US" smtClean="0"/>
              <a:t>We require API documentation.</a:t>
            </a:r>
          </a:p>
          <a:p>
            <a:pPr lvl="2" eaLnBrk="1" hangingPunct="1">
              <a:defRPr/>
            </a:pPr>
            <a:r>
              <a:rPr lang="en-US" smtClean="0"/>
              <a:t>It will generally be written as comments in the code, not separate files.</a:t>
            </a:r>
          </a:p>
          <a:p>
            <a:pPr lvl="2" eaLnBrk="1" hangingPunct="1">
              <a:defRPr/>
            </a:pPr>
            <a:r>
              <a:rPr lang="en-US" smtClean="0"/>
              <a:t>More on this in a couple of days.</a:t>
            </a:r>
          </a:p>
          <a:p>
            <a:pPr lvl="1" eaLnBrk="1" hangingPunct="1">
              <a:defRPr/>
            </a:pPr>
            <a:r>
              <a:rPr lang="en-US" smtClean="0"/>
              <a:t>Files should be able to be compiled in the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normal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manner.</a:t>
            </a:r>
          </a:p>
          <a:p>
            <a:pPr lvl="2" eaLnBrk="1" hangingPunct="1">
              <a:defRPr/>
            </a:pPr>
            <a:r>
              <a:rPr lang="en-US" smtClean="0"/>
              <a:t>Package files automatically generated by your favorite IDE should work.</a:t>
            </a:r>
          </a:p>
          <a:p>
            <a:pPr lvl="1" eaLnBrk="1" hangingPunct="1">
              <a:defRPr/>
            </a:pPr>
            <a:r>
              <a:rPr lang="en-US" smtClean="0"/>
              <a:t>Nothing is precompiled.</a:t>
            </a:r>
          </a:p>
          <a:p>
            <a:pPr lvl="1" eaLnBrk="1" hangingPunct="1">
              <a:defRPr/>
            </a:pPr>
            <a:r>
              <a:rPr lang="en-US" smtClean="0"/>
              <a:t>In short: Just give me the source, and put the doc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s in it.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2266</Words>
  <Application>Microsoft Macintosh PowerPoint</Application>
  <PresentationFormat>On-screen Show (4:3)</PresentationFormat>
  <Paragraphs>379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Course Overview The Structure of a Package</vt:lpstr>
      <vt:lpstr>Course Overview CS 311 in the CompSci &amp; CompEng Programs</vt:lpstr>
      <vt:lpstr>Course Overview Goals</vt:lpstr>
      <vt:lpstr>Course Overview Topics</vt:lpstr>
      <vt:lpstr>Course Overview Two Themes</vt:lpstr>
      <vt:lpstr>Course Overview Language</vt:lpstr>
      <vt:lpstr>Course Overview Generic Programming</vt:lpstr>
      <vt:lpstr>Unit Overview Advanced C++ &amp; Software Engineering Concepts</vt:lpstr>
      <vt:lpstr>The Structure of a Package Basics [1/2]</vt:lpstr>
      <vt:lpstr>The Structure of a Package Basics [2/2]</vt:lpstr>
      <vt:lpstr>The Structure of a Package Types [1/3]</vt:lpstr>
      <vt:lpstr>The Structure of a Package Types [2/3]</vt:lpstr>
      <vt:lpstr>C++11 Feature “using”</vt:lpstr>
      <vt:lpstr>The Structure of a Package Types [3/3]</vt:lpstr>
      <vt:lpstr>The Structure of a Package Identifiers [1/3]</vt:lpstr>
      <vt:lpstr>The Structure of a Package Identifiers [2/3]</vt:lpstr>
      <vt:lpstr>The Structure of a Package Identifiers [3/3]</vt:lpstr>
      <vt:lpstr>The Structure of a Package File Conventions [1/4]</vt:lpstr>
      <vt:lpstr>The Structure of a Package File Conventions [2/4]</vt:lpstr>
      <vt:lpstr>The Structure of a Package File Conventions [3/4]</vt:lpstr>
      <vt:lpstr>The Structure of a Package File Conventions [4/4]</vt:lpstr>
      <vt:lpstr>The Structure of a Package Wrap-Up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Overview; The Structure of a Package; Parameter Passing</dc:title>
  <dc:creator>Glenn G. Chappell</dc:creator>
  <cp:lastModifiedBy>Chris Hartman</cp:lastModifiedBy>
  <cp:revision>49</cp:revision>
  <cp:lastPrinted>2010-01-21T20:51:21Z</cp:lastPrinted>
  <dcterms:created xsi:type="dcterms:W3CDTF">2004-09-03T22:49:27Z</dcterms:created>
  <dcterms:modified xsi:type="dcterms:W3CDTF">2013-01-18T20:16:22Z</dcterms:modified>
</cp:coreProperties>
</file>