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1" r:id="rId3"/>
    <p:sldId id="344" r:id="rId4"/>
    <p:sldId id="342" r:id="rId5"/>
    <p:sldId id="343" r:id="rId6"/>
    <p:sldId id="435" r:id="rId7"/>
    <p:sldId id="436" r:id="rId8"/>
    <p:sldId id="437" r:id="rId9"/>
    <p:sldId id="438" r:id="rId10"/>
    <p:sldId id="345" r:id="rId11"/>
    <p:sldId id="336" r:id="rId12"/>
    <p:sldId id="398" r:id="rId13"/>
    <p:sldId id="356" r:id="rId14"/>
    <p:sldId id="404" r:id="rId15"/>
    <p:sldId id="361" r:id="rId16"/>
    <p:sldId id="410" r:id="rId17"/>
    <p:sldId id="416" r:id="rId18"/>
    <p:sldId id="439" r:id="rId19"/>
    <p:sldId id="440" r:id="rId20"/>
    <p:sldId id="365" r:id="rId21"/>
    <p:sldId id="421" r:id="rId22"/>
    <p:sldId id="367" r:id="rId23"/>
    <p:sldId id="368" r:id="rId24"/>
    <p:sldId id="369" r:id="rId25"/>
    <p:sldId id="371" r:id="rId26"/>
    <p:sldId id="372" r:id="rId27"/>
    <p:sldId id="373" r:id="rId28"/>
    <p:sldId id="423" r:id="rId29"/>
    <p:sldId id="375" r:id="rId30"/>
    <p:sldId id="434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61B64397-13CA-5743-AA62-FD46D66D6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38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71DCD82-F22A-0042-A496-59AC2DDFC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3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593AB-6F31-B44B-A75E-B54E6A7D9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DCB52-CAF4-BD42-B599-AE3953323D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12EDB-CBBC-0246-9F88-7A60E758D1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5E12-DADD-7F4C-8FDE-2606B43DF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2754-4029-A146-9FDA-0DB9B8137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719F7-224A-3448-A8B0-1C3544154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D73F-4A42-1F43-97D6-2FDECBD57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62D91-9762-3B42-BE17-5ADFAB527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81D09-AEAD-D04F-99BD-DAA30F3671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ED3C8-062C-8443-8ACA-1AAE66553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98AAD-7E8B-304C-ACCD-476C94BBF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A6129-5024-7F4C-BD9A-75D2A74B0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F2B4803-BFFC-A041-A1CF-BDF488D88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turn_value_optimization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Software Engineering Concepts: Abstraction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Parameter Passing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Operator Overloading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Silently Written &amp; Called Functions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Wednesday, </a:t>
            </a:r>
            <a:r>
              <a:rPr lang="en-US" dirty="0" smtClean="0">
                <a:cs typeface="+mn-cs"/>
              </a:rPr>
              <a:t>January 23,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Based on material by Glenn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CE21C-34EF-2C44-BEB4-45B641C470C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Three Ways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Summary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*These are problems when we pass </a:t>
            </a:r>
            <a:r>
              <a:rPr lang="en-US" sz="1600" b="1" smtClean="0">
                <a:cs typeface="+mn-cs"/>
              </a:rPr>
              <a:t>objects</a:t>
            </a:r>
            <a:r>
              <a:rPr lang="en-US" sz="1600" smtClean="0">
                <a:cs typeface="+mn-cs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**</a:t>
            </a:r>
            <a:r>
              <a:rPr lang="en-US" sz="1600" i="1" smtClean="0">
                <a:cs typeface="+mn-cs"/>
              </a:rPr>
              <a:t>Maybe</a:t>
            </a:r>
            <a:r>
              <a:rPr lang="en-US" sz="1600" smtClean="0">
                <a:cs typeface="+mn-cs"/>
              </a:rPr>
              <a:t> this is bad. When we want to send changes back to the client (which is a big reason for passing by reference), disallowing const values is a good thing.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So, for most purposes, </a:t>
            </a:r>
            <a:r>
              <a:rPr lang="en-US" sz="1600" i="1" smtClean="0">
                <a:cs typeface="+mn-cs"/>
              </a:rPr>
              <a:t>when we pass objects</a:t>
            </a:r>
            <a:r>
              <a:rPr lang="en-US" sz="1600" smtClean="0">
                <a:cs typeface="+mn-cs"/>
              </a:rPr>
              <a:t>, reference-to-const combines the best features of the other two methods.</a:t>
            </a:r>
          </a:p>
        </p:txBody>
      </p:sp>
      <p:graphicFrame>
        <p:nvGraphicFramePr>
          <p:cNvPr id="122884" name="Group 4"/>
          <p:cNvGraphicFramePr>
            <a:graphicFrameLocks noGrp="1"/>
          </p:cNvGraphicFramePr>
          <p:nvPr>
            <p:ph sz="half" idx="2"/>
          </p:nvPr>
        </p:nvGraphicFramePr>
        <p:xfrm>
          <a:off x="1524000" y="1220788"/>
          <a:ext cx="6096000" cy="2378073"/>
        </p:xfrm>
        <a:graphic>
          <a:graphicData uri="http://schemas.openxmlformats.org/drawingml/2006/table">
            <a:tbl>
              <a:tblPr/>
              <a:tblGrid>
                <a:gridCol w="1981200"/>
                <a:gridCol w="1063625"/>
                <a:gridCol w="1479550"/>
                <a:gridCol w="1571625"/>
              </a:tblGrid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value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reference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By reference-to-const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Makes a copy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for polymorphism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passing of const values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**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Allows implicit type conversions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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YES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" charset="0"/>
                        </a:rPr>
                        <a:t>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12743-C303-9743-8D54-A72C7E71F75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Rules of Thumb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</a:t>
            </a:r>
            <a:r>
              <a:rPr lang="en-US" sz="1600" b="1" smtClean="0">
                <a:cs typeface="+mn-cs"/>
              </a:rPr>
              <a:t>pass parameters</a:t>
            </a:r>
            <a:r>
              <a:rPr lang="en-US" sz="1600" smtClean="0">
                <a:cs typeface="+mn-cs"/>
              </a:rPr>
              <a:t> by reference when we want to modify the client</a:t>
            </a:r>
            <a:r>
              <a:rPr lang="ja-JP" altLang="en-US" sz="1600" smtClean="0">
                <a:latin typeface="Arial"/>
                <a:cs typeface="+mn-cs"/>
              </a:rPr>
              <a:t>’</a:t>
            </a:r>
            <a:r>
              <a:rPr lang="en-US" sz="1600" smtClean="0">
                <a:cs typeface="+mn-cs"/>
              </a:rPr>
              <a:t>s copy.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addThree(int &amp; theInt)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theInt += 3;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Otherwise, we generally pass: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simple types (such as built in types and iterators) and small objects by value.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objects by reference-to-const.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func(double d, const MyClass &amp; q);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usually </a:t>
            </a:r>
            <a:r>
              <a:rPr lang="en-US" sz="1600" b="1" smtClean="0">
                <a:cs typeface="+mn-cs"/>
              </a:rPr>
              <a:t>return</a:t>
            </a:r>
            <a:r>
              <a:rPr lang="en-US" sz="1600" smtClean="0">
                <a:cs typeface="+mn-cs"/>
              </a:rPr>
              <a:t> by value, unless we return an object not local to this function.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Return by reference if we return a pre-existing object for the client to modify.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Return by reference-to-const if we return a pre-existing object that the client should not modify (in particular, if the object is const).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&amp; arrayLookUp(int theArray[], int index);</a:t>
            </a: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int &amp; arrayLookUp(const int theArray[], int index);</a:t>
            </a:r>
            <a:endParaRPr lang="en-US" sz="160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08669D-83B0-5D4E-8B99-A55925ABB2E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Global &amp; Member [1/2]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C++ allows </a:t>
            </a:r>
            <a:r>
              <a:rPr lang="en-US" sz="1600" b="1" smtClean="0">
                <a:cs typeface="+mn-cs"/>
              </a:rPr>
              <a:t>overloading</a:t>
            </a:r>
            <a:r>
              <a:rPr lang="en-US" sz="1600" smtClean="0">
                <a:cs typeface="+mn-cs"/>
              </a:rPr>
              <a:t> of most of the standard operators.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Define standard operators for new types.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No new operators, no changes in </a:t>
            </a:r>
            <a:r>
              <a:rPr lang="en-US" sz="1400" b="1" smtClean="0"/>
              <a:t>precedence</a:t>
            </a:r>
            <a:r>
              <a:rPr lang="en-US" sz="1400" smtClean="0"/>
              <a:t>, </a:t>
            </a:r>
            <a:r>
              <a:rPr lang="en-US" sz="1400" b="1" smtClean="0"/>
              <a:t>associativity</a:t>
            </a:r>
            <a:r>
              <a:rPr lang="en-US" sz="1400" smtClean="0"/>
              <a:t>, or number of </a:t>
            </a:r>
            <a:r>
              <a:rPr lang="en-US" sz="1400" b="1" smtClean="0"/>
              <a:t>operands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An operator</a:t>
            </a:r>
            <a:r>
              <a:rPr lang="ja-JP" altLang="en-US" sz="1400" smtClean="0">
                <a:latin typeface="Arial"/>
              </a:rPr>
              <a:t>’</a:t>
            </a:r>
            <a:r>
              <a:rPr lang="en-US" sz="1400" smtClean="0"/>
              <a:t>s name, as a function, is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operator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plus its symbol, e.g., </a:t>
            </a:r>
            <a:r>
              <a:rPr lang="ja-JP" altLang="en-US" sz="1400" smtClean="0">
                <a:latin typeface="Arial"/>
              </a:rPr>
              <a:t>“</a:t>
            </a:r>
            <a:r>
              <a:rPr lang="en-US" sz="1400" b="1" smtClean="0">
                <a:latin typeface="Courier New" charset="0"/>
              </a:rPr>
              <a:t>operator-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Subtraction for a class </a:t>
            </a:r>
            <a:r>
              <a:rPr lang="en-US" sz="1600" b="1" smtClean="0">
                <a:latin typeface="Courier New" charset="0"/>
                <a:cs typeface="+mn-cs"/>
              </a:rPr>
              <a:t>MyNum</a:t>
            </a:r>
            <a:r>
              <a:rPr lang="en-US" sz="1600" smtClean="0">
                <a:cs typeface="+mn-cs"/>
              </a:rPr>
              <a:t> (new numerical type) as a </a:t>
            </a:r>
            <a:r>
              <a:rPr lang="en-US" sz="1600" b="1" smtClean="0">
                <a:cs typeface="+mn-cs"/>
              </a:rPr>
              <a:t>global</a:t>
            </a:r>
            <a:r>
              <a:rPr lang="en-US" sz="1600" smtClean="0">
                <a:cs typeface="+mn-cs"/>
              </a:rPr>
              <a:t> function: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MyNum operator-(const MyNum &amp; a, const MyNum &amp; b);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It could also be a </a:t>
            </a:r>
            <a:r>
              <a:rPr lang="en-US" sz="1600" b="1" smtClean="0">
                <a:cs typeface="+mn-cs"/>
              </a:rPr>
              <a:t>member</a:t>
            </a:r>
            <a:r>
              <a:rPr lang="en-US" sz="1600" smtClean="0">
                <a:cs typeface="+mn-cs"/>
              </a:rPr>
              <a:t> function; the first operand is the object (</a:t>
            </a:r>
            <a:r>
              <a:rPr lang="en-US" sz="1600" b="1" smtClean="0">
                <a:latin typeface="Courier New" charset="0"/>
                <a:cs typeface="+mn-cs"/>
              </a:rPr>
              <a:t>*this</a:t>
            </a:r>
            <a:r>
              <a:rPr lang="en-US" sz="1600" smtClean="0">
                <a:cs typeface="+mn-cs"/>
              </a:rPr>
              <a:t>):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400" smtClean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MyNum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MyNum operator-(const MyNum &amp; b) const; // first operand is *this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MyNum MyNum::operator-(const MyNum &amp; b) 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 // Continue as usual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Which is better?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DA47C8-C8F6-A740-B223-3B93959547D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Global &amp; Member [2/2]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Suppose there is an implicit conversion from </a:t>
            </a:r>
            <a:r>
              <a:rPr lang="en-US" b="1" smtClean="0">
                <a:latin typeface="Courier New" charset="0"/>
                <a:cs typeface="+mn-cs"/>
              </a:rPr>
              <a:t>double</a:t>
            </a:r>
            <a:r>
              <a:rPr lang="en-US" smtClean="0">
                <a:cs typeface="+mn-cs"/>
              </a:rPr>
              <a:t> to </a:t>
            </a:r>
            <a:r>
              <a:rPr lang="en-US" b="1" smtClean="0">
                <a:latin typeface="Courier New" charset="0"/>
                <a:cs typeface="+mn-cs"/>
              </a:rPr>
              <a:t>MyNum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If we write </a:t>
            </a:r>
            <a:r>
              <a:rPr lang="en-US" b="1" smtClean="0">
                <a:latin typeface="Courier New" charset="0"/>
              </a:rPr>
              <a:t>MyNum – MyNum</a:t>
            </a:r>
            <a:r>
              <a:rPr lang="en-US" smtClean="0"/>
              <a:t> as a global, then we get, for free,</a:t>
            </a:r>
          </a:p>
          <a:p>
            <a:pPr lvl="2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MyNum - double</a:t>
            </a:r>
          </a:p>
          <a:p>
            <a:pPr lvl="2" eaLnBrk="1" hangingPunct="1">
              <a:defRPr/>
            </a:pPr>
            <a:r>
              <a:rPr lang="en-US" smtClean="0"/>
              <a:t> </a:t>
            </a:r>
            <a:r>
              <a:rPr lang="en-US" b="1" smtClean="0">
                <a:latin typeface="Courier New" charset="0"/>
              </a:rPr>
              <a:t>double – MyNum</a:t>
            </a:r>
          </a:p>
          <a:p>
            <a:pPr lvl="1" eaLnBrk="1" hangingPunct="1">
              <a:defRPr/>
            </a:pPr>
            <a:r>
              <a:rPr lang="en-US" smtClean="0"/>
              <a:t>But if it is a member, then we only get the first one above.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General Rule: Implement an overloaded operator using a </a:t>
            </a:r>
            <a:r>
              <a:rPr lang="en-US" b="1" smtClean="0">
                <a:cs typeface="+mn-cs"/>
              </a:rPr>
              <a:t>member</a:t>
            </a:r>
            <a:r>
              <a:rPr lang="en-US" smtClean="0">
                <a:cs typeface="+mn-cs"/>
              </a:rPr>
              <a:t> function unless you have a good reason not to.</a:t>
            </a:r>
          </a:p>
          <a:p>
            <a:pPr lvl="1" eaLnBrk="1" hangingPunct="1">
              <a:defRPr/>
            </a:pPr>
            <a:r>
              <a:rPr lang="en-US" smtClean="0"/>
              <a:t>Good Reason #1: To allow for implicit type conversions on the first operand, in a non-modifying arithmetic, comparison, or bitwise operator.</a:t>
            </a:r>
          </a:p>
          <a:p>
            <a:pPr lvl="1" eaLnBrk="1" hangingPunct="1">
              <a:defRPr/>
            </a:pPr>
            <a:r>
              <a:rPr lang="en-US" smtClean="0"/>
              <a:t>Thus, the following should generally be implemented using global functions:</a:t>
            </a:r>
          </a:p>
          <a:p>
            <a:pPr lvl="2" eaLnBrk="1" hangingPunct="1">
              <a:defRPr/>
            </a:pPr>
            <a:r>
              <a:rPr lang="en-US" smtClean="0"/>
              <a:t>Arithmetic: </a:t>
            </a:r>
            <a:r>
              <a:rPr lang="en-US" b="1" smtClean="0">
                <a:latin typeface="Courier New" charset="0"/>
              </a:rPr>
              <a:t>+ - * / %</a:t>
            </a:r>
          </a:p>
          <a:p>
            <a:pPr lvl="2" eaLnBrk="1" hangingPunct="1">
              <a:defRPr/>
            </a:pPr>
            <a:r>
              <a:rPr lang="en-US" smtClean="0"/>
              <a:t>Comparison: </a:t>
            </a:r>
            <a:r>
              <a:rPr lang="en-US" b="1" smtClean="0">
                <a:latin typeface="Courier New" charset="0"/>
              </a:rPr>
              <a:t>== != &lt; &lt;= &gt; &gt;=</a:t>
            </a:r>
          </a:p>
          <a:p>
            <a:pPr lvl="2" eaLnBrk="1" hangingPunct="1">
              <a:defRPr/>
            </a:pPr>
            <a:r>
              <a:rPr lang="en-US" smtClean="0"/>
              <a:t>Bitwise: </a:t>
            </a:r>
            <a:r>
              <a:rPr lang="en-US" b="1" smtClean="0">
                <a:latin typeface="Courier New" charset="0"/>
              </a:rPr>
              <a:t>&amp; | ^ ~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5562600" y="4876800"/>
            <a:ext cx="2209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But not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+=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*=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etc. Make these members!</a:t>
            </a:r>
          </a:p>
        </p:txBody>
      </p:sp>
      <p:sp>
        <p:nvSpPr>
          <p:cNvPr id="134149" name="Line 5"/>
          <p:cNvSpPr>
            <a:spLocks noChangeShapeType="1"/>
          </p:cNvSpPr>
          <p:nvPr/>
        </p:nvSpPr>
        <p:spPr bwMode="auto">
          <a:xfrm flipH="1">
            <a:off x="3810000" y="5029200"/>
            <a:ext cx="1752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8CB43-D7B0-D54C-85F9-EB39FF90519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Distinguishing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Operators with the same symbol are distinguished by their parameters.</a:t>
            </a:r>
          </a:p>
          <a:p>
            <a:pPr eaLnBrk="1" hangingPunct="1">
              <a:buFont typeface="Wingdings" charset="0"/>
              <a:buNone/>
              <a:defRPr/>
            </a:pPr>
            <a:endParaRPr lang="pt-BR" sz="1800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pt-BR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MyNum operator-(const MyNum &amp; a, const MyNum &amp; b); // a-b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pt-BR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MyNum operator-(const MyNum &amp; a);                  // -a</a:t>
            </a: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Some cannot be distinguished by the parameters we would </a:t>
            </a:r>
            <a:r>
              <a:rPr lang="en-US" sz="1800" i="1" smtClean="0">
                <a:cs typeface="+mn-cs"/>
              </a:rPr>
              <a:t>expect</a:t>
            </a:r>
            <a:r>
              <a:rPr lang="en-US" sz="180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In particular,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++a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and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a++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 The latter gets a dummy </a:t>
            </a:r>
            <a:r>
              <a:rPr lang="en-US" sz="1600" b="1" smtClean="0">
                <a:latin typeface="Courier New" charset="0"/>
              </a:rPr>
              <a:t>int</a:t>
            </a:r>
            <a:r>
              <a:rPr lang="en-US" sz="1600" smtClean="0"/>
              <a:t> parameter.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MyNum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MyNum &amp; operator++();   // ++a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MyNum operator++(int);  // a++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Note the different </a:t>
            </a:r>
            <a:r>
              <a:rPr lang="en-US" sz="1800" b="1" smtClean="0">
                <a:cs typeface="+mn-cs"/>
              </a:rPr>
              <a:t>return</a:t>
            </a:r>
            <a:r>
              <a:rPr lang="en-US" sz="1800" smtClean="0">
                <a:cs typeface="+mn-cs"/>
              </a:rPr>
              <a:t> methods.</a:t>
            </a:r>
          </a:p>
          <a:p>
            <a:pPr lvl="1" eaLnBrk="1" hangingPunct="1">
              <a:defRPr/>
            </a:pPr>
            <a:r>
              <a:rPr lang="en-US" sz="1600" smtClean="0"/>
              <a:t>Why are they different?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288B8B-7B00-3E4A-A24A-2B929EF9817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Stream Operators [1/2]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input or print our objects we use C++ standard-library streams.</a:t>
            </a:r>
          </a:p>
          <a:p>
            <a:pPr lvl="1" eaLnBrk="1" hangingPunct="1">
              <a:defRPr/>
            </a:pPr>
            <a:r>
              <a:rPr lang="en-US" smtClean="0"/>
              <a:t>We will look at stream </a:t>
            </a:r>
            <a:r>
              <a:rPr lang="en-US" b="1" smtClean="0"/>
              <a:t>insertion</a:t>
            </a:r>
            <a:r>
              <a:rPr lang="en-US" smtClean="0"/>
              <a:t> (</a:t>
            </a:r>
            <a:r>
              <a:rPr lang="en-US" b="1" smtClean="0">
                <a:latin typeface="Courier New" charset="0"/>
              </a:rPr>
              <a:t>operator&lt;&lt;</a:t>
            </a:r>
            <a:r>
              <a:rPr lang="en-US" smtClean="0"/>
              <a:t>).</a:t>
            </a:r>
          </a:p>
          <a:p>
            <a:pPr lvl="1" eaLnBrk="1" hangingPunct="1">
              <a:defRPr/>
            </a:pPr>
            <a:r>
              <a:rPr lang="en-US" smtClean="0"/>
              <a:t>Stream </a:t>
            </a:r>
            <a:r>
              <a:rPr lang="en-US" b="1" smtClean="0"/>
              <a:t>extraction</a:t>
            </a:r>
            <a:r>
              <a:rPr lang="en-US" smtClean="0"/>
              <a:t> (</a:t>
            </a:r>
            <a:r>
              <a:rPr lang="en-US" b="1" smtClean="0">
                <a:latin typeface="Courier New" charset="0"/>
              </a:rPr>
              <a:t>operator&gt;&gt;</a:t>
            </a:r>
            <a:r>
              <a:rPr lang="en-US" smtClean="0"/>
              <a:t>) is similar.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stream insertion operator:</a:t>
            </a:r>
          </a:p>
          <a:p>
            <a:pPr lvl="1" eaLnBrk="1" hangingPunct="1">
              <a:defRPr/>
            </a:pPr>
            <a:r>
              <a:rPr lang="en-US" smtClean="0"/>
              <a:t>Takes an output stream (</a:t>
            </a:r>
            <a:r>
              <a:rPr lang="en-US" b="1" smtClean="0">
                <a:latin typeface="Courier New" charset="0"/>
              </a:rPr>
              <a:t>std::ostream</a:t>
            </a:r>
            <a:r>
              <a:rPr lang="en-US" smtClean="0"/>
              <a:t>) and some object.</a:t>
            </a:r>
          </a:p>
          <a:p>
            <a:pPr lvl="1" eaLnBrk="1" hangingPunct="1">
              <a:defRPr/>
            </a:pPr>
            <a:r>
              <a:rPr lang="en-US" smtClean="0"/>
              <a:t>Returns the output stream.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all makes the following work: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cout &lt;&lt; a &lt;&lt; b;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which is the same as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(cout &lt;&lt; a) &lt;&lt; b;</a:t>
            </a:r>
          </a:p>
          <a:p>
            <a:pPr eaLnBrk="1" hangingPunct="1"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  <p:sp>
        <p:nvSpPr>
          <p:cNvPr id="139268" name="AutoShape 4"/>
          <p:cNvSpPr>
            <a:spLocks/>
          </p:cNvSpPr>
          <p:nvPr/>
        </p:nvSpPr>
        <p:spPr bwMode="auto">
          <a:xfrm rot="-5400000">
            <a:off x="990600" y="4953000"/>
            <a:ext cx="228600" cy="1600200"/>
          </a:xfrm>
          <a:prstGeom prst="leftBrace">
            <a:avLst>
              <a:gd name="adj1" fmla="val 58333"/>
              <a:gd name="adj2" fmla="val 70134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914400" y="5867400"/>
            <a:ext cx="6629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Returns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cout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which can then be reused with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b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B2B81D-B52E-4E49-A0B3-97B6A276F7E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Stream Operators [2/2]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Stream insertion: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Must</a:t>
            </a:r>
            <a:r>
              <a:rPr lang="en-US" smtClean="0"/>
              <a:t> be global.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Otherwise, member of </a:t>
            </a:r>
            <a:r>
              <a:rPr lang="en-US" b="1" smtClean="0">
                <a:latin typeface="Courier New" charset="0"/>
              </a:rPr>
              <a:t>std::ostream</a:t>
            </a:r>
            <a:r>
              <a:rPr lang="en-US" smtClean="0"/>
              <a:t>, which we cannot write.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This is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Good Reason #2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Gets its stream by (non-const!) reference.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Because it modifies the stream (by outputting to it).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Gets its object to be printed by reference-to-const.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std::ostream &amp; operator&lt;&lt;(std::ostream &amp; theStream,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    const MyClass &amp; theObject)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theStream &lt;&lt; theObject.x &lt;&lt; ", " &lt;&lt; theObject.y;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// An example;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//  in practice, do whatever is appropriate.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return theStream;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  <a:endParaRPr lang="en-US" smtClean="0"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06E06-4912-8A43-93A8-3BE964F2FD01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Operator Overloading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Final Comments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 an operator using a member function, unless you have a good reason not to.</a:t>
            </a:r>
          </a:p>
          <a:p>
            <a:pPr lvl="1" eaLnBrk="1" hangingPunct="1">
              <a:defRPr/>
            </a:pPr>
            <a:r>
              <a:rPr lang="en-US" smtClean="0"/>
              <a:t>Good Reason #1: To allow for implicit type conversions on the first argument. Applies to: non-modifying arithmetic, comparison, and bitwise operators.</a:t>
            </a:r>
          </a:p>
          <a:p>
            <a:pPr lvl="2" eaLnBrk="1" hangingPunct="1">
              <a:defRPr/>
            </a:pPr>
            <a:r>
              <a:rPr lang="en-US" smtClean="0"/>
              <a:t>For example: </a:t>
            </a:r>
            <a:r>
              <a:rPr lang="en-US" b="1" smtClean="0">
                <a:latin typeface="Courier New" charset="0"/>
              </a:rPr>
              <a:t>+ - * / % == != &lt; &lt;= &gt; &gt;=</a:t>
            </a:r>
          </a:p>
          <a:p>
            <a:pPr lvl="1" eaLnBrk="1" hangingPunct="1">
              <a:defRPr/>
            </a:pPr>
            <a:r>
              <a:rPr lang="en-US" smtClean="0"/>
              <a:t>Good Reason #2: When you cannot make it a member, because it would have to be a member of a class you cannot modify.</a:t>
            </a:r>
          </a:p>
          <a:p>
            <a:pPr lvl="2" eaLnBrk="1" hangingPunct="1">
              <a:defRPr/>
            </a:pPr>
            <a:r>
              <a:rPr lang="en-US" smtClean="0"/>
              <a:t>Quintessential examples: stream insertion (</a:t>
            </a:r>
            <a:r>
              <a:rPr lang="en-US" b="1" smtClean="0">
                <a:latin typeface="Courier New" charset="0"/>
              </a:rPr>
              <a:t>&lt;&lt;</a:t>
            </a:r>
            <a:r>
              <a:rPr lang="en-US" smtClean="0"/>
              <a:t>) and extraction (</a:t>
            </a:r>
            <a:r>
              <a:rPr lang="en-US" b="1" smtClean="0">
                <a:latin typeface="Courier New" charset="0"/>
              </a:rPr>
              <a:t>&gt;&gt;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usually use operators only for operations that happen </a:t>
            </a:r>
            <a:r>
              <a:rPr lang="en-US" b="1" smtClean="0">
                <a:cs typeface="+mn-cs"/>
              </a:rPr>
              <a:t>quickly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One exception: Assignment for container types.</a:t>
            </a:r>
          </a:p>
          <a:p>
            <a:pPr lvl="1" eaLnBrk="1" hangingPunct="1">
              <a:defRPr/>
            </a:pPr>
            <a:r>
              <a:rPr lang="en-US" smtClean="0"/>
              <a:t>More on this when we discuss efficiency.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965A-90FE-AB40-B2EE-77530745E79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[1/2]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Here is a simple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Dog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What member functions does this have?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 None.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***** Dog: Data members *****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a;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double b;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Cat c;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  // End class Dog</a:t>
            </a:r>
          </a:p>
          <a:p>
            <a:pPr eaLnBrk="1" hangingPunct="1"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 many member functions does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 have?</a:t>
            </a:r>
          </a:p>
          <a:p>
            <a:pPr lvl="1" eaLnBrk="1" hangingPunct="1">
              <a:defRPr/>
            </a:pPr>
            <a:r>
              <a:rPr lang="en-US" sz="1400" smtClean="0"/>
              <a:t>Answer:</a:t>
            </a:r>
            <a:endParaRPr lang="en-US" sz="1400" i="1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D58B5-4B27-9C49-8DC4-2900130FE4CD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[1/2]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Here is a simple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class Dog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What member functions does this have?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Invariants: None.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***** Dog: Data members *****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int a;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double b;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Cat c;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};  // End class Dog</a:t>
            </a:r>
          </a:p>
          <a:p>
            <a:pPr eaLnBrk="1" hangingPunct="1">
              <a:defRPr/>
            </a:pPr>
            <a:endParaRPr lang="en-US" sz="1600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 many member functions does class </a:t>
            </a:r>
            <a:r>
              <a:rPr lang="en-US" sz="1600" b="1" smtClean="0">
                <a:latin typeface="Courier New" charset="0"/>
                <a:cs typeface="+mn-cs"/>
              </a:rPr>
              <a:t>Dog</a:t>
            </a:r>
            <a:r>
              <a:rPr lang="en-US" sz="1600" smtClean="0">
                <a:cs typeface="+mn-cs"/>
              </a:rPr>
              <a:t> have?</a:t>
            </a:r>
          </a:p>
          <a:p>
            <a:pPr lvl="1" eaLnBrk="1" hangingPunct="1">
              <a:defRPr/>
            </a:pPr>
            <a:r>
              <a:rPr lang="en-US" sz="1400" smtClean="0"/>
              <a:t>Answer: 6. </a:t>
            </a:r>
            <a:r>
              <a:rPr lang="en-US" sz="1400" i="1" smtClean="0"/>
              <a:t>See the next slide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C66ED-292B-114D-933F-59BC066DB49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Advanced C++ &amp; Software Engineering Concepts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Advanced C++</a:t>
            </a:r>
          </a:p>
          <a:p>
            <a:pPr lvl="1" eaLnBrk="1" hangingPunct="1">
              <a:defRPr/>
            </a:pPr>
            <a:r>
              <a:rPr lang="en-US" sz="1800" smtClean="0"/>
              <a:t>The structure of a package</a:t>
            </a:r>
          </a:p>
          <a:p>
            <a:pPr lvl="1" eaLnBrk="1" hangingPunct="1">
              <a:defRPr/>
            </a:pPr>
            <a:r>
              <a:rPr lang="en-US" sz="1800" smtClean="0"/>
              <a:t>Parameter passing</a:t>
            </a:r>
          </a:p>
          <a:p>
            <a:pPr lvl="1" eaLnBrk="1" hangingPunct="1">
              <a:defRPr/>
            </a:pPr>
            <a:r>
              <a:rPr lang="en-US" sz="1800" smtClean="0"/>
              <a:t>Operator overloading</a:t>
            </a:r>
          </a:p>
          <a:p>
            <a:pPr lvl="1" eaLnBrk="1" hangingPunct="1">
              <a:defRPr/>
            </a:pPr>
            <a:r>
              <a:rPr lang="en-US" sz="1800" smtClean="0"/>
              <a:t>Silently written &amp; called functions</a:t>
            </a:r>
          </a:p>
          <a:p>
            <a:pPr lvl="1" eaLnBrk="1" hangingPunct="1">
              <a:defRPr/>
            </a:pPr>
            <a:r>
              <a:rPr lang="en-US" sz="1800" smtClean="0"/>
              <a:t>Pointers &amp; dynamic allocation</a:t>
            </a:r>
          </a:p>
          <a:p>
            <a:pPr lvl="1" eaLnBrk="1" hangingPunct="1">
              <a:defRPr/>
            </a:pPr>
            <a:r>
              <a:rPr lang="en-US" sz="1800" smtClean="0"/>
              <a:t>Managing resources in a class</a:t>
            </a:r>
          </a:p>
          <a:p>
            <a:pPr lvl="1" eaLnBrk="1" hangingPunct="1">
              <a:defRPr/>
            </a:pPr>
            <a:r>
              <a:rPr lang="en-US" sz="1800" smtClean="0"/>
              <a:t>Templates</a:t>
            </a:r>
          </a:p>
          <a:p>
            <a:pPr lvl="1" eaLnBrk="1" hangingPunct="1">
              <a:defRPr/>
            </a:pPr>
            <a:r>
              <a:rPr lang="en-US" sz="1800" smtClean="0"/>
              <a:t>Containers &amp; iterators</a:t>
            </a:r>
          </a:p>
          <a:p>
            <a:pPr lvl="1" eaLnBrk="1" hangingPunct="1">
              <a:defRPr/>
            </a:pPr>
            <a:r>
              <a:rPr lang="en-US" sz="1800" smtClean="0"/>
              <a:t>Error handling</a:t>
            </a:r>
          </a:p>
          <a:p>
            <a:pPr lvl="1" eaLnBrk="1" hangingPunct="1">
              <a:defRPr/>
            </a:pPr>
            <a:r>
              <a:rPr lang="en-US" sz="1800" smtClean="0"/>
              <a:t>Introduction to exceptions</a:t>
            </a:r>
          </a:p>
          <a:p>
            <a:pPr lvl="1" eaLnBrk="1" hangingPunct="1">
              <a:defRPr/>
            </a:pPr>
            <a:r>
              <a:rPr lang="en-US" sz="1800" smtClean="0"/>
              <a:t>Introduction to Linked Lists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S.E. Concepts</a:t>
            </a:r>
          </a:p>
          <a:p>
            <a:pPr lvl="1" eaLnBrk="1" hangingPunct="1">
              <a:defRPr/>
            </a:pPr>
            <a:r>
              <a:rPr lang="en-US" sz="1800" smtClean="0"/>
              <a:t>Abstraction</a:t>
            </a:r>
          </a:p>
          <a:p>
            <a:pPr lvl="1" eaLnBrk="1" hangingPunct="1">
              <a:defRPr/>
            </a:pPr>
            <a:r>
              <a:rPr lang="en-US" sz="1800" smtClean="0"/>
              <a:t>Invariants</a:t>
            </a:r>
          </a:p>
          <a:p>
            <a:pPr lvl="1" eaLnBrk="1" hangingPunct="1">
              <a:defRPr/>
            </a:pPr>
            <a:r>
              <a:rPr lang="en-US" sz="1800" smtClean="0"/>
              <a:t>Testing</a:t>
            </a:r>
          </a:p>
          <a:p>
            <a:pPr lvl="1" eaLnBrk="1" hangingPunct="1">
              <a:defRPr/>
            </a:pPr>
            <a:r>
              <a:rPr lang="en-US" sz="1800" smtClean="0"/>
              <a:t>Some principles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87CCB-D380-B241-ABF5-C1E08414991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Introduction [2/2]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smtClean="0">
                <a:cs typeface="+mn-cs"/>
              </a:rPr>
              <a:t>Class </a:t>
            </a:r>
            <a:r>
              <a:rPr lang="en-US" sz="1800" b="1" smtClean="0">
                <a:latin typeface="Courier New" charset="0"/>
                <a:cs typeface="+mn-cs"/>
              </a:rPr>
              <a:t>Dog</a:t>
            </a:r>
            <a:r>
              <a:rPr lang="en-US" sz="1800" smtClean="0">
                <a:cs typeface="+mn-cs"/>
              </a:rPr>
              <a:t> has 6 silently written member functions (prototypes below).</a:t>
            </a:r>
          </a:p>
          <a:p>
            <a:pPr lvl="1" eaLnBrk="1" hangingPunct="1">
              <a:defRPr/>
            </a:pP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Ctor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means constructor, and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dctor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 means destructor.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Dog();                            // 1. Default 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Dog(const Dog &amp; other);           // 2. Copy 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 &amp; operator=(const Dog &amp; rhs); // 3. Copy assignment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~Dog();                           // 4. Dctor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b="1" smtClean="0">
                <a:solidFill>
                  <a:schemeClr val="bg2"/>
                </a:solidFill>
                <a:latin typeface="Courier New" charset="0"/>
                <a:cs typeface="+mn-cs"/>
              </a:rPr>
              <a:t>const Dog * operator&amp;() const;    // 5. Address-of (const)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bg2"/>
                </a:solidFill>
                <a:latin typeface="Courier New" charset="0"/>
                <a:cs typeface="+mn-cs"/>
              </a:rPr>
              <a:t>    Dog * operator&amp;();                // 6. Address-of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You </a:t>
            </a:r>
            <a:r>
              <a:rPr lang="en-US" sz="1800" b="1" smtClean="0">
                <a:cs typeface="+mn-cs"/>
              </a:rPr>
              <a:t>can</a:t>
            </a:r>
            <a:r>
              <a:rPr lang="en-US" sz="1800" smtClean="0">
                <a:cs typeface="+mn-cs"/>
              </a:rPr>
              <a:t> redefine the address-of operators, but don</a:t>
            </a:r>
            <a:r>
              <a:rPr lang="ja-JP" altLang="en-US" sz="1800" smtClean="0">
                <a:latin typeface="Arial"/>
                <a:cs typeface="+mn-cs"/>
              </a:rPr>
              <a:t>’</a:t>
            </a:r>
            <a:r>
              <a:rPr lang="en-US" sz="1800" smtClean="0">
                <a:cs typeface="+mn-cs"/>
              </a:rPr>
              <a:t>t.</a:t>
            </a:r>
          </a:p>
          <a:p>
            <a:pPr lvl="1" eaLnBrk="1" hangingPunct="1">
              <a:defRPr/>
            </a:pPr>
            <a:r>
              <a:rPr lang="en-US" sz="1600" smtClean="0"/>
              <a:t>The silently written versions do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b="1" smtClean="0">
                <a:latin typeface="Courier New" charset="0"/>
              </a:rPr>
              <a:t>return this;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 Anything else is confusing.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You may need to write the other four. Next we look closer at these.</a:t>
            </a:r>
          </a:p>
        </p:txBody>
      </p:sp>
      <p:sp>
        <p:nvSpPr>
          <p:cNvPr id="143364" name="AutoShape 4"/>
          <p:cNvSpPr>
            <a:spLocks noChangeArrowheads="1"/>
          </p:cNvSpPr>
          <p:nvPr/>
        </p:nvSpPr>
        <p:spPr bwMode="auto">
          <a:xfrm>
            <a:off x="685800" y="2667000"/>
            <a:ext cx="7696200" cy="1371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DE51D-14E7-4543-9895-34D93D6CCBB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Default Ctor [1/2]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 </a:t>
            </a:r>
            <a:r>
              <a:rPr lang="en-US" sz="1600" b="1" smtClean="0">
                <a:cs typeface="+mn-cs"/>
              </a:rPr>
              <a:t>default constructor</a:t>
            </a:r>
            <a:r>
              <a:rPr lang="en-US" sz="1600" smtClean="0">
                <a:cs typeface="+mn-cs"/>
              </a:rPr>
              <a:t> is a ctor with no parameters.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The silently written version calls the default ctor for all data members, as shown below.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Dog():a(), b(), c()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Note: Every ctor has an </a:t>
            </a:r>
            <a:r>
              <a:rPr lang="en-US" sz="1600" b="1" smtClean="0">
                <a:cs typeface="+mn-cs"/>
              </a:rPr>
              <a:t>initializer list</a:t>
            </a:r>
            <a:r>
              <a:rPr lang="en-US" sz="160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i="1" smtClean="0"/>
              <a:t>Before</a:t>
            </a:r>
            <a:r>
              <a:rPr lang="en-US" sz="1400" smtClean="0"/>
              <a:t> the function body, all data members are constructed. (Why?)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Initializers give parameters for these ctors. They are called in the order </a:t>
            </a:r>
            <a:r>
              <a:rPr lang="en-US" sz="1400" i="1" smtClean="0"/>
              <a:t>declared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If a data member is left out of the initializer list, then it is default constructed.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Using initializers properly leads to efficient code.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Dog():a(3) // a is modified once (constructor).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Dog()      // a is modified twice (default constructor, assignment).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a = 3; }</a:t>
            </a:r>
          </a:p>
        </p:txBody>
      </p:sp>
      <p:sp>
        <p:nvSpPr>
          <p:cNvPr id="204804" name="AutoShape 4"/>
          <p:cNvSpPr>
            <a:spLocks/>
          </p:cNvSpPr>
          <p:nvPr/>
        </p:nvSpPr>
        <p:spPr bwMode="auto">
          <a:xfrm rot="-16200000">
            <a:off x="2133600" y="1524000"/>
            <a:ext cx="152400" cy="1676400"/>
          </a:xfrm>
          <a:prstGeom prst="leftBrace">
            <a:avLst>
              <a:gd name="adj1" fmla="val 91667"/>
              <a:gd name="adj2" fmla="val 32106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2057400" y="19812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Initializer List</a:t>
            </a:r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 flipH="1">
            <a:off x="1066800" y="2743200"/>
            <a:ext cx="2895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3962400" y="2590800"/>
            <a:ext cx="3657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Empty function body (common)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3F885-3C29-3147-9FDB-03060B1A924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Default Ctor [2/2]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default </a:t>
            </a:r>
            <a:r>
              <a:rPr lang="en-US" dirty="0" err="1" smtClean="0">
                <a:cs typeface="+mn-cs"/>
              </a:rPr>
              <a:t>ctor</a:t>
            </a:r>
            <a:r>
              <a:rPr lang="en-US" dirty="0" smtClean="0">
                <a:cs typeface="+mn-cs"/>
              </a:rPr>
              <a:t> is </a:t>
            </a:r>
            <a:r>
              <a:rPr lang="en-US" b="1" dirty="0" smtClean="0">
                <a:cs typeface="+mn-cs"/>
              </a:rPr>
              <a:t>silently written</a:t>
            </a:r>
            <a:r>
              <a:rPr lang="en-US" dirty="0" smtClean="0">
                <a:cs typeface="+mn-cs"/>
              </a:rPr>
              <a:t> when you declare </a:t>
            </a:r>
            <a:r>
              <a:rPr lang="en-US" b="1" dirty="0" smtClean="0">
                <a:cs typeface="+mn-cs"/>
              </a:rPr>
              <a:t>no </a:t>
            </a:r>
            <a:r>
              <a:rPr lang="en-US" dirty="0" err="1" smtClean="0">
                <a:cs typeface="+mn-cs"/>
              </a:rPr>
              <a:t>ctors</a:t>
            </a:r>
            <a:r>
              <a:rPr lang="en-US" dirty="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default </a:t>
            </a:r>
            <a:r>
              <a:rPr lang="en-US" dirty="0" err="1" smtClean="0">
                <a:cs typeface="+mn-cs"/>
              </a:rPr>
              <a:t>ctor</a:t>
            </a:r>
            <a:r>
              <a:rPr lang="en-US" dirty="0" smtClean="0">
                <a:cs typeface="+mn-cs"/>
              </a:rPr>
              <a:t> is </a:t>
            </a:r>
            <a:r>
              <a:rPr lang="en-US" b="1" dirty="0" smtClean="0">
                <a:cs typeface="+mn-cs"/>
              </a:rPr>
              <a:t>called</a:t>
            </a:r>
            <a:r>
              <a:rPr lang="en-US" dirty="0" smtClean="0">
                <a:cs typeface="+mn-cs"/>
              </a:rPr>
              <a:t>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When you call it explicitly: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myFunc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(Dog());</a:t>
            </a:r>
            <a:b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dirty="0" smtClean="0">
              <a:solidFill>
                <a:schemeClr val="hlink"/>
              </a:solidFill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When you declare an object with no </a:t>
            </a:r>
            <a:r>
              <a:rPr lang="en-US" dirty="0" err="1" smtClean="0"/>
              <a:t>ctor</a:t>
            </a:r>
            <a:r>
              <a:rPr lang="en-US" dirty="0" smtClean="0"/>
              <a:t> parameters:</a:t>
            </a:r>
            <a:endParaRPr lang="en-US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Dog mutt;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 smtClean="0"/>
              <a:t>Not</a:t>
            </a:r>
            <a:r>
              <a:rPr lang="en-US" dirty="0" smtClean="0"/>
              <a:t> when you try to explicitly call it (why?):</a:t>
            </a:r>
            <a:endParaRPr lang="en-US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Dog mutt(); // What does </a:t>
            </a: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this do? </a:t>
            </a: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For each item in an array, when you declare the array:</a:t>
            </a:r>
            <a:endParaRPr lang="en-US" b="1" dirty="0" smtClean="0">
              <a:latin typeface="Courier New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Dog puppies[27];  // Default </a:t>
            </a:r>
            <a:r>
              <a:rPr lang="en-US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ctor</a:t>
            </a:r>
            <a:r>
              <a:rPr lang="en-US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called 27 times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BFB9A-1E7F-2A41-90C3-67F0329F51C5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Ctor [1/2]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copy constructor</a:t>
            </a:r>
            <a:r>
              <a:rPr lang="en-US" smtClean="0">
                <a:cs typeface="+mn-cs"/>
              </a:rPr>
              <a:t> is a constructor that takes an object of the same type as that being constructed.</a:t>
            </a:r>
          </a:p>
          <a:p>
            <a:pPr lvl="1" eaLnBrk="1" hangingPunct="1">
              <a:defRPr/>
            </a:pPr>
            <a:r>
              <a:rPr lang="en-US" smtClean="0"/>
              <a:t>The parameter should be passed by reference-to-const.</a:t>
            </a:r>
          </a:p>
          <a:p>
            <a:pPr lvl="1" eaLnBrk="1" hangingPunct="1">
              <a:defRPr/>
            </a:pPr>
            <a:r>
              <a:rPr lang="en-US" smtClean="0"/>
              <a:t>The silently written version calls the copy ctor for all data members, as shown below.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Dog(const Dog &amp; other)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:a(other.a), b(other.b), c(other.c)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the initializer list and empty function body, as before.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1A96A-604E-FA4E-8DF5-56C18F60AED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Ctor [2/2]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copy ctor is </a:t>
            </a:r>
            <a:r>
              <a:rPr lang="en-US" sz="1600" b="1" smtClean="0">
                <a:cs typeface="+mn-cs"/>
              </a:rPr>
              <a:t>silently written</a:t>
            </a:r>
            <a:r>
              <a:rPr lang="en-US" sz="160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copy ctor is </a:t>
            </a:r>
            <a:r>
              <a:rPr lang="en-US" sz="1600" b="1" smtClean="0">
                <a:cs typeface="+mn-cs"/>
              </a:rPr>
              <a:t>called</a:t>
            </a:r>
            <a:r>
              <a:rPr lang="en-US" sz="1600" smtClean="0">
                <a:cs typeface="+mn-cs"/>
              </a:rPr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call it explicitly.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myFunc(Dog(mutt));  // Make copy of mutt &amp; pass to myFunc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declare an object with one parameter of the same type: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mutt(purebred);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mutt = purebred;  // Same as above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pass an object by value: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myFunc2(Dog x);  // Parameter x is by-value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myFunc2(mutt);        // Copy ctor creates copy of mutt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And </a:t>
            </a:r>
            <a:r>
              <a:rPr lang="en-US" sz="1400" i="1" smtClean="0"/>
              <a:t>maybe</a:t>
            </a:r>
            <a:r>
              <a:rPr lang="en-US" sz="1400" smtClean="0"/>
              <a:t> when we return by value (the call can be optimized away), see </a:t>
            </a:r>
            <a:r>
              <a:rPr lang="en-US" sz="1400" smtClean="0">
                <a:hlinkClick r:id="rId2"/>
              </a:rPr>
              <a:t>Return Value Optimization</a:t>
            </a:r>
            <a:endParaRPr lang="en-US" sz="140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200" smtClean="0"/>
              <a:t>Conclusion: your copy ctor had better to do a real copy (right?).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myFunc3()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 return Dog(); }     // MAYBE copy ctor is called here.</a:t>
            </a:r>
            <a:endParaRPr lang="en-US" sz="1600" smtClean="0"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C6BF4E-80ED-8B45-A0DE-19098678262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Copy Assignment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cs typeface="+mn-cs"/>
              </a:rPr>
              <a:t>Copy assignment</a:t>
            </a:r>
            <a:r>
              <a:rPr lang="en-US" sz="1600" dirty="0" smtClean="0">
                <a:cs typeface="+mn-cs"/>
              </a:rPr>
              <a:t> is assignment (</a:t>
            </a:r>
            <a:r>
              <a:rPr lang="ja-JP" altLang="en-US" sz="1600" dirty="0" smtClean="0">
                <a:latin typeface="Arial"/>
                <a:cs typeface="+mn-cs"/>
              </a:rPr>
              <a:t>“</a:t>
            </a:r>
            <a:r>
              <a:rPr lang="en-US" sz="1600" b="1" dirty="0" smtClean="0">
                <a:latin typeface="Courier New" charset="0"/>
                <a:cs typeface="+mn-cs"/>
              </a:rPr>
              <a:t>=</a:t>
            </a:r>
            <a:r>
              <a:rPr lang="ja-JP" altLang="en-US" sz="1600" dirty="0" smtClean="0">
                <a:latin typeface="Arial"/>
                <a:cs typeface="+mn-cs"/>
              </a:rPr>
              <a:t>”</a:t>
            </a:r>
            <a:r>
              <a:rPr lang="en-US" sz="1600" dirty="0" smtClean="0">
                <a:cs typeface="+mn-cs"/>
              </a:rPr>
              <a:t>) in which both sides have the same type.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parameter should be passed by reference to const.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return value should be a reference to the object assigned to.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dirty="0" smtClean="0"/>
              <a:t>The silently written version does copy assignment for all data members.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Dog &amp; operator=(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Dog &amp;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)  // Not a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ctor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 no initializers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		a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rhs.a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		b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rhs.b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		c = </a:t>
            </a:r>
            <a:r>
              <a:rPr lang="en-US" sz="16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rhs.c</a:t>
            </a: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		return *this;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} //Note this code is bad if Dog contains pointers. (Why?)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dirty="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Copy assignment is </a:t>
            </a:r>
            <a:r>
              <a:rPr lang="en-US" sz="1600" b="1" dirty="0" smtClean="0">
                <a:cs typeface="+mn-cs"/>
              </a:rPr>
              <a:t>silently written</a:t>
            </a:r>
            <a:r>
              <a:rPr lang="en-US" sz="1600" dirty="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Copy assignment is </a:t>
            </a:r>
            <a:r>
              <a:rPr lang="en-US" sz="1600" b="1" dirty="0" smtClean="0">
                <a:cs typeface="+mn-cs"/>
              </a:rPr>
              <a:t>called</a:t>
            </a:r>
            <a:r>
              <a:rPr lang="en-US" sz="1600" dirty="0" smtClean="0">
                <a:cs typeface="+mn-cs"/>
              </a:rPr>
              <a:t> only when you call it explicitly: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mutt = purebred;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2ADC-6A77-904C-B8E3-AA1E94243ED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Dctor [1/2]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</a:t>
            </a:r>
            <a:r>
              <a:rPr lang="en-US" b="1" smtClean="0">
                <a:cs typeface="+mn-cs"/>
              </a:rPr>
              <a:t>destructor</a:t>
            </a:r>
            <a:r>
              <a:rPr lang="en-US" smtClean="0">
                <a:cs typeface="+mn-cs"/>
              </a:rPr>
              <a:t> is the function called when an object is destroyed.</a:t>
            </a:r>
          </a:p>
          <a:p>
            <a:pPr lvl="1" eaLnBrk="1" hangingPunct="1">
              <a:defRPr/>
            </a:pPr>
            <a:r>
              <a:rPr lang="en-US" smtClean="0"/>
              <a:t>The silently written version does nothing, except that dctors for all data members are automatically called.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class Dog 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~Dog()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{}  // Dctors for data members are called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//  after the function body has executed.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4ECCB-E03E-5A4B-86C6-C9FFA94107B6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Dctor [2/2]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dctor is </a:t>
            </a:r>
            <a:r>
              <a:rPr lang="en-US" sz="1600" b="1" smtClean="0">
                <a:cs typeface="+mn-cs"/>
              </a:rPr>
              <a:t>silently written</a:t>
            </a:r>
            <a:r>
              <a:rPr lang="en-US" sz="1600" smtClean="0">
                <a:cs typeface="+mn-cs"/>
              </a:rPr>
              <a:t> when you do not declare it.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dctor is </a:t>
            </a:r>
            <a:r>
              <a:rPr lang="en-US" sz="1600" b="1" smtClean="0">
                <a:cs typeface="+mn-cs"/>
              </a:rPr>
              <a:t>called</a:t>
            </a:r>
            <a:r>
              <a:rPr lang="en-US" sz="1600" smtClean="0">
                <a:cs typeface="+mn-cs"/>
              </a:rPr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an automatic object, when the object goes out of scope: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func()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Dog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  // x.~Dog() is called before leaving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 static object, when the program ends.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 member object, when the object it is a member of is destroyed.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For an object allocated with </a:t>
            </a:r>
            <a:r>
              <a:rPr lang="en-US" sz="1400" b="1" smtClean="0">
                <a:latin typeface="Courier New" charset="0"/>
              </a:rPr>
              <a:t>new</a:t>
            </a:r>
            <a:r>
              <a:rPr lang="en-US" sz="1400" smtClean="0"/>
              <a:t>, when you </a:t>
            </a:r>
            <a:r>
              <a:rPr lang="en-US" sz="1400" b="1" smtClean="0">
                <a:latin typeface="Courier New" charset="0"/>
              </a:rPr>
              <a:t>delete</a:t>
            </a:r>
            <a:r>
              <a:rPr lang="en-US" sz="1400" smtClean="0"/>
              <a:t> a pointer to it: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p = new Dog;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array = new Dog[27];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delete p;         // Dctor called for *p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delete [] array;  // Dctor called 27 times</a:t>
            </a:r>
            <a:b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</a:b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400" smtClean="0"/>
              <a:t>When you call it explicitly (which does not happen much):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Dog * q = new Dog;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q-&gt;~Dog();  // Destroy *q without deallocating memory.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014D9-5008-D545-B222-487CB9A01100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Summary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Silent Writing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default ctor is silently written when you declare no ctors.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Each of the other three (copy ctor, copy assignment, dctor) is silently written when you do not declare it.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For all four, the silently written versions are public; they call the corresponding functions for all data members.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Silent Calling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default ctor is called when you declare an object with no ctor parameters, and when you declare an array.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 general, to be able to put a type in a container, that type must be default constructable.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copy ctor is called when you pass by value, and </a:t>
            </a:r>
            <a:r>
              <a:rPr lang="en-US" i="1" smtClean="0"/>
              <a:t>maybe</a:t>
            </a:r>
            <a:r>
              <a:rPr lang="en-US" smtClean="0"/>
              <a:t> when you return by value.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dctor is called: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an automatic object, when it goes out of scope.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 static object, when the program ends.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 member object, when the object it is a member of is destroyed.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For an object allocated with </a:t>
            </a:r>
            <a:r>
              <a:rPr lang="en-US" b="1" smtClean="0">
                <a:latin typeface="Courier New" charset="0"/>
              </a:rPr>
              <a:t>new</a:t>
            </a:r>
            <a:r>
              <a:rPr lang="en-US" smtClean="0"/>
              <a:t>, when you </a:t>
            </a:r>
            <a:r>
              <a:rPr lang="en-US" b="1" smtClean="0">
                <a:latin typeface="Courier New" charset="0"/>
              </a:rPr>
              <a:t>delete</a:t>
            </a:r>
            <a:r>
              <a:rPr lang="en-US" smtClean="0"/>
              <a:t> a pointer to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31C-5D0B-F74E-8803-AF1E8BFB9795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Example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smtClean="0"/>
              <a:t>Look at some code that does odd, unexpected things using silently written &amp; silently called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C789E-5513-224B-80AC-3CDFF9B7B2D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The Structure of a Package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client</a:t>
            </a:r>
            <a:r>
              <a:rPr lang="en-US" smtClean="0">
                <a:cs typeface="+mn-cs"/>
              </a:rPr>
              <a:t> of a module is </a:t>
            </a:r>
            <a:r>
              <a:rPr lang="en-US" i="1" smtClean="0">
                <a:cs typeface="+mn-cs"/>
              </a:rPr>
              <a:t>code</a:t>
            </a:r>
            <a:r>
              <a:rPr lang="en-US" smtClean="0">
                <a:cs typeface="+mn-cs"/>
              </a:rPr>
              <a:t> that uses it.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Functions &amp; classes have: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Declarations</a:t>
            </a:r>
            <a:r>
              <a:rPr lang="en-US" smtClean="0"/>
              <a:t> (possibly many)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en-US" b="1" smtClean="0"/>
              <a:t>definition</a:t>
            </a:r>
            <a:r>
              <a:rPr lang="en-US" smtClean="0"/>
              <a:t> (just one)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Type conversion</a:t>
            </a:r>
            <a:r>
              <a:rPr lang="en-US" smtClean="0">
                <a:cs typeface="+mn-cs"/>
              </a:rPr>
              <a:t>: take value and return value of another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Implicit</a:t>
            </a:r>
            <a:r>
              <a:rPr lang="en-US" smtClean="0"/>
              <a:t>: </a:t>
            </a:r>
            <a:r>
              <a:rPr lang="en-US" b="1" smtClean="0">
                <a:latin typeface="Courier New" charset="0"/>
              </a:rPr>
              <a:t>double d = 4.5 + 3;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Explicit</a:t>
            </a:r>
            <a:r>
              <a:rPr lang="en-US" smtClean="0"/>
              <a:t>: </a:t>
            </a:r>
            <a:r>
              <a:rPr lang="en-US" b="1" smtClean="0">
                <a:latin typeface="Courier New" charset="0"/>
              </a:rPr>
              <a:t>double d = 4.5 + double(3);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 conversion: </a:t>
            </a:r>
            <a:r>
              <a:rPr lang="en-US" b="1" smtClean="0">
                <a:latin typeface="Courier New" charset="0"/>
              </a:rPr>
              <a:t>double d = 4.5 + 3.0;</a:t>
            </a:r>
            <a:endParaRPr lang="en-US" b="1" smtClean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Conventions</a:t>
            </a:r>
            <a:r>
              <a:rPr lang="en-US" smtClean="0">
                <a:cs typeface="+mn-cs"/>
              </a:rPr>
              <a:t> for C++ packages: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Header</a:t>
            </a:r>
            <a:r>
              <a:rPr lang="en-US" smtClean="0"/>
              <a:t> File (</a:t>
            </a:r>
            <a:r>
              <a:rPr lang="en-US" b="1" smtClean="0">
                <a:latin typeface="Courier New" charset="0"/>
              </a:rPr>
              <a:t>.h</a:t>
            </a:r>
            <a:r>
              <a:rPr lang="en-US" smtClean="0"/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Intended to be included by other files.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Has </a:t>
            </a:r>
            <a:r>
              <a:rPr lang="en-US" b="1" smtClean="0">
                <a:latin typeface="Courier New" charset="0"/>
              </a:rPr>
              <a:t>#ifndef</a:t>
            </a:r>
            <a:r>
              <a:rPr lang="en-US" smtClean="0"/>
              <a:t> to avoid multiple inclusion.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Contains class definition(s).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smtClean="0"/>
              <a:t>Source</a:t>
            </a:r>
            <a:r>
              <a:rPr lang="en-US" smtClean="0"/>
              <a:t> File (</a:t>
            </a:r>
            <a:r>
              <a:rPr lang="en-US" b="1" smtClean="0">
                <a:latin typeface="Courier New" charset="0"/>
              </a:rPr>
              <a:t>.cpp</a:t>
            </a:r>
            <a:r>
              <a:rPr lang="en-US" smtClean="0"/>
              <a:t> or other suffix)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Intended to be separately compiled.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Includes header.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Contains most member function definitions.</a:t>
            </a: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6248400" y="2971800"/>
            <a:ext cx="2743200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3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has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int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To add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3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to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4.5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(which has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double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), we must use a type conversion to get a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double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3.0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, on the other hand, has type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double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4487863" y="2719388"/>
            <a:ext cx="152400" cy="228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5386388" y="3040063"/>
            <a:ext cx="152400" cy="228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 flipH="1" flipV="1">
            <a:off x="4800600" y="2895600"/>
            <a:ext cx="1447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5867400" y="3124200"/>
            <a:ext cx="381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3B9FD-8E74-654E-8435-86CCED069251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Silently Written &amp; Called Functions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TO BE CONTINUED …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i="1" smtClean="0">
                <a:cs typeface="+mn-cs"/>
              </a:rPr>
              <a:t>Silently Written &amp; Called Functions</a:t>
            </a:r>
            <a:r>
              <a:rPr lang="en-US" smtClean="0">
                <a:cs typeface="+mn-cs"/>
              </a:rPr>
              <a:t> will be continued next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7B9CD-5DA0-7644-A311-46FD188AF0D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</a:t>
            </a:r>
            <a:r>
              <a:rPr lang="en-US" smtClean="0">
                <a:cs typeface="Times New Roman" charset="0"/>
              </a:rPr>
              <a:t>Abstraction</a:t>
            </a:r>
            <a:br>
              <a:rPr lang="en-US" smtClean="0">
                <a:cs typeface="Times New Roman" charset="0"/>
              </a:rPr>
            </a:br>
            <a:r>
              <a:rPr lang="en-US" smtClean="0">
                <a:cs typeface="Times New Roman" charset="0"/>
              </a:rPr>
              <a:t>What Is It?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Abstraction</a:t>
            </a:r>
            <a:r>
              <a:rPr lang="en-US" smtClean="0">
                <a:cs typeface="+mn-cs"/>
              </a:rPr>
              <a:t>: Separate the purpose of a module from its implementation.</a:t>
            </a:r>
          </a:p>
          <a:p>
            <a:pPr lvl="1" eaLnBrk="1" hangingPunct="1">
              <a:defRPr/>
            </a:pPr>
            <a:r>
              <a:rPr lang="en-US" b="1" smtClean="0"/>
              <a:t>Functional abstraction</a:t>
            </a:r>
          </a:p>
          <a:p>
            <a:pPr lvl="1" eaLnBrk="1" hangingPunct="1">
              <a:defRPr/>
            </a:pPr>
            <a:r>
              <a:rPr lang="en-US" b="1" smtClean="0"/>
              <a:t>Data abstraction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Key term: </a:t>
            </a:r>
            <a:r>
              <a:rPr lang="en-US" b="1" smtClean="0">
                <a:cs typeface="+mn-cs"/>
              </a:rPr>
              <a:t>Abstract Data Type</a:t>
            </a:r>
          </a:p>
          <a:p>
            <a:pPr lvl="1" eaLnBrk="1" hangingPunct="1">
              <a:defRPr/>
            </a:pPr>
            <a:r>
              <a:rPr lang="en-US" smtClean="0"/>
              <a:t>An </a:t>
            </a:r>
            <a:r>
              <a:rPr lang="en-US" i="1" smtClean="0"/>
              <a:t>abstract data type</a:t>
            </a:r>
            <a:r>
              <a:rPr lang="en-US" smtClean="0"/>
              <a:t> (ADT) is a collection of data and a set of operations on the data.</a:t>
            </a:r>
          </a:p>
          <a:p>
            <a:pPr lvl="1" eaLnBrk="1" hangingPunct="1">
              <a:defRPr/>
            </a:pPr>
            <a:r>
              <a:rPr lang="en-US" smtClean="0"/>
              <a:t>The implementation is not specified.</a:t>
            </a:r>
          </a:p>
          <a:p>
            <a:pPr lvl="1" eaLnBrk="1" hangingPunct="1">
              <a:defRPr/>
            </a:pPr>
            <a:r>
              <a:rPr lang="en-US" smtClean="0"/>
              <a:t>ADTs will be a major topic of this course.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4648200" y="2506663"/>
            <a:ext cx="13716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cs typeface="+mn-cs"/>
              </a:rPr>
              <a:t>Module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828800" y="33448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3581400" y="3040063"/>
            <a:ext cx="3810000" cy="1066800"/>
          </a:xfrm>
          <a:prstGeom prst="rect">
            <a:avLst/>
          </a:prstGeom>
          <a:solidFill>
            <a:srgbClr val="FFE1F0"/>
          </a:solidFill>
          <a:ln w="254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3048000" y="3573463"/>
            <a:ext cx="1981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981200" y="39544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981200" y="2735263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</a:t>
            </a:r>
          </a:p>
        </p:txBody>
      </p:sp>
      <p:sp>
        <p:nvSpPr>
          <p:cNvPr id="119818" name="Arc 10"/>
          <p:cNvSpPr>
            <a:spLocks/>
          </p:cNvSpPr>
          <p:nvPr/>
        </p:nvSpPr>
        <p:spPr bwMode="auto">
          <a:xfrm flipH="1" flipV="1">
            <a:off x="3133725" y="2887663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19" name="Arc 11"/>
          <p:cNvSpPr>
            <a:spLocks/>
          </p:cNvSpPr>
          <p:nvPr/>
        </p:nvSpPr>
        <p:spPr bwMode="auto">
          <a:xfrm flipH="1">
            <a:off x="3124200" y="3573463"/>
            <a:ext cx="481013" cy="685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9480"/>
              <a:gd name="T1" fmla="*/ 0 h 21600"/>
              <a:gd name="T2" fmla="*/ 19480 w 19480"/>
              <a:gd name="T3" fmla="*/ 12268 h 21600"/>
              <a:gd name="T4" fmla="*/ 0 w 1948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80" h="21600" fill="none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</a:path>
              <a:path w="19480" h="21600" stroke="0" extrusionOk="0">
                <a:moveTo>
                  <a:pt x="0" y="-1"/>
                </a:moveTo>
                <a:cubicBezTo>
                  <a:pt x="8313" y="-1"/>
                  <a:pt x="15888" y="4770"/>
                  <a:pt x="19480" y="1226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657600" y="3573463"/>
            <a:ext cx="1371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(defined by the specification)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029200" y="3192463"/>
            <a:ext cx="2209800" cy="7620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Implementation</a:t>
            </a:r>
            <a:br>
              <a:rPr lang="en-US" sz="1800">
                <a:cs typeface="+mn-cs"/>
              </a:rPr>
            </a:br>
            <a:r>
              <a:rPr lang="en-US" sz="1200">
                <a:cs typeface="+mn-cs"/>
              </a:rPr>
              <a:t>(hidden from clients and</a:t>
            </a:r>
            <a:br>
              <a:rPr lang="en-US" sz="1200">
                <a:cs typeface="+mn-cs"/>
              </a:rPr>
            </a:br>
            <a:r>
              <a:rPr lang="en-US" sz="1200">
                <a:cs typeface="+mn-cs"/>
              </a:rPr>
              <a:t>not part of the abstraction)</a:t>
            </a:r>
          </a:p>
        </p:txBody>
      </p:sp>
      <p:sp>
        <p:nvSpPr>
          <p:cNvPr id="119822" name="Text Box 14"/>
          <p:cNvSpPr txBox="1">
            <a:spLocks noChangeArrowheads="1"/>
          </p:cNvSpPr>
          <p:nvPr/>
        </p:nvSpPr>
        <p:spPr bwMode="auto">
          <a:xfrm>
            <a:off x="3657600" y="3192463"/>
            <a:ext cx="1295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Interface</a:t>
            </a:r>
          </a:p>
        </p:txBody>
      </p: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4572000" y="1752600"/>
            <a:ext cx="4419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Recall: Function, class, or other unit of code. Generally smaller than a </a:t>
            </a:r>
            <a:r>
              <a:rPr lang="en-US" sz="1400" i="1">
                <a:solidFill>
                  <a:schemeClr val="folHlink"/>
                </a:solidFill>
                <a:cs typeface="+mn-cs"/>
              </a:rPr>
              <a:t>package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V="1">
            <a:off x="5181600" y="1524000"/>
            <a:ext cx="2286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9825" name="AutoShape 17"/>
          <p:cNvSpPr>
            <a:spLocks noChangeArrowheads="1"/>
          </p:cNvSpPr>
          <p:nvPr/>
        </p:nvSpPr>
        <p:spPr bwMode="auto">
          <a:xfrm>
            <a:off x="5492750" y="1130300"/>
            <a:ext cx="990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E332C7-784D-314B-AEAA-0EDD01E1868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</a:t>
            </a:r>
            <a:r>
              <a:rPr lang="en-US" smtClean="0">
                <a:cs typeface="Times New Roman" charset="0"/>
              </a:rPr>
              <a:t>Abstraction</a:t>
            </a:r>
            <a:br>
              <a:rPr lang="en-US" smtClean="0">
                <a:cs typeface="Times New Roman" charset="0"/>
              </a:rPr>
            </a:br>
            <a:r>
              <a:rPr lang="en-US" smtClean="0">
                <a:cs typeface="Times New Roman" charset="0"/>
              </a:rPr>
              <a:t>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printIntArray(const int arr[], std::size_t size)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for (std::size_t i = 0; i &lt; size; ++i)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  std::cout &lt;&lt; arr[i] &lt;&lt; " ";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std::cout &lt;&lt; std::endl;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4876800" y="57150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 flipH="1">
            <a:off x="381000" y="3276600"/>
            <a:ext cx="3352800" cy="2286000"/>
          </a:xfrm>
          <a:prstGeom prst="wedgeRoundRectCallout">
            <a:avLst>
              <a:gd name="adj1" fmla="val -47681"/>
              <a:gd name="adj2" fmla="val 58190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000">
                <a:cs typeface="+mn-cs"/>
              </a:rPr>
              <a:t>Function </a:t>
            </a:r>
            <a:r>
              <a:rPr lang="en-US" sz="1000" b="1">
                <a:latin typeface="Courier New" charset="0"/>
                <a:cs typeface="+mn-cs"/>
              </a:rPr>
              <a:t>printIntArray</a:t>
            </a:r>
            <a:r>
              <a:rPr lang="en-US" sz="1000">
                <a:cs typeface="+mn-cs"/>
              </a:rPr>
              <a:t> is given an array of </a:t>
            </a:r>
            <a:r>
              <a:rPr lang="en-US" sz="1000" b="1">
                <a:latin typeface="Courier New" charset="0"/>
                <a:cs typeface="+mn-cs"/>
              </a:rPr>
              <a:t>int</a:t>
            </a:r>
            <a:r>
              <a:rPr lang="en-US" sz="1000">
                <a:cs typeface="+mn-cs"/>
              </a:rPr>
              <a:t>s called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arr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 and a </a:t>
            </a:r>
            <a:r>
              <a:rPr lang="en-US" sz="1000" b="1">
                <a:latin typeface="Courier New" charset="0"/>
                <a:cs typeface="+mn-cs"/>
              </a:rPr>
              <a:t>size_t</a:t>
            </a:r>
            <a:r>
              <a:rPr lang="en-US" sz="1000">
                <a:cs typeface="+mn-cs"/>
              </a:rPr>
              <a:t> called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size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. It executes a </a:t>
            </a:r>
            <a:r>
              <a:rPr lang="en-US" sz="1000" b="1">
                <a:latin typeface="Courier New" charset="0"/>
                <a:cs typeface="+mn-cs"/>
              </a:rPr>
              <a:t>for</a:t>
            </a:r>
            <a:r>
              <a:rPr lang="en-US" sz="1000">
                <a:cs typeface="+mn-cs"/>
              </a:rPr>
              <a:t> loop in which local </a:t>
            </a:r>
            <a:r>
              <a:rPr lang="en-US" sz="1000" b="1">
                <a:latin typeface="Courier New" charset="0"/>
                <a:cs typeface="+mn-cs"/>
              </a:rPr>
              <a:t>size_t</a:t>
            </a:r>
            <a:r>
              <a:rPr lang="en-US" sz="1000">
                <a:cs typeface="+mn-cs"/>
              </a:rPr>
              <a:t> variable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>
                <a:cs typeface="+mn-cs"/>
              </a:rPr>
              <a:t> is initialized to </a:t>
            </a:r>
            <a:r>
              <a:rPr lang="en-US" sz="1000" b="1">
                <a:latin typeface="Courier New" charset="0"/>
                <a:cs typeface="+mn-cs"/>
              </a:rPr>
              <a:t>0</a:t>
            </a:r>
            <a:r>
              <a:rPr lang="en-US" sz="1000">
                <a:cs typeface="+mn-cs"/>
              </a:rPr>
              <a:t>, the loop continues as long as </a:t>
            </a:r>
            <a:r>
              <a:rPr lang="ja-JP" altLang="en-US" sz="1000">
                <a:latin typeface="Arial"/>
                <a:cs typeface="+mn-cs"/>
              </a:rPr>
              <a:t>“</a:t>
            </a:r>
            <a:r>
              <a:rPr lang="en-US" sz="1000" b="1">
                <a:latin typeface="Courier New" charset="0"/>
                <a:cs typeface="+mn-cs"/>
              </a:rPr>
              <a:t>i &lt; size</a:t>
            </a:r>
            <a:r>
              <a:rPr lang="ja-JP" altLang="en-US" sz="1000">
                <a:latin typeface="Arial"/>
                <a:cs typeface="+mn-cs"/>
              </a:rPr>
              <a:t>”</a:t>
            </a:r>
            <a:r>
              <a:rPr lang="en-US" sz="1000">
                <a:cs typeface="+mn-cs"/>
              </a:rPr>
              <a:t> evaluates to </a:t>
            </a:r>
            <a:r>
              <a:rPr lang="en-US" sz="1000" b="1">
                <a:latin typeface="Courier New" charset="0"/>
                <a:cs typeface="+mn-cs"/>
              </a:rPr>
              <a:t>true</a:t>
            </a:r>
            <a:r>
              <a:rPr lang="en-US" sz="1000">
                <a:cs typeface="+mn-cs"/>
              </a:rPr>
              <a:t>, and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 b="1">
                <a:cs typeface="+mn-cs"/>
              </a:rPr>
              <a:t> </a:t>
            </a:r>
            <a:r>
              <a:rPr lang="en-US" sz="1000">
                <a:cs typeface="+mn-cs"/>
              </a:rPr>
              <a:t>is pre-incremented after each loop iteration. Inside the loop, a reference to an item in array </a:t>
            </a:r>
            <a:r>
              <a:rPr lang="en-US" sz="1000" b="1">
                <a:latin typeface="Courier New" charset="0"/>
                <a:cs typeface="+mn-cs"/>
              </a:rPr>
              <a:t>arr</a:t>
            </a:r>
            <a:r>
              <a:rPr lang="en-US" sz="1000">
                <a:cs typeface="+mn-cs"/>
              </a:rPr>
              <a:t> is retrieved using the bracket operator, with parameter </a:t>
            </a:r>
            <a:r>
              <a:rPr lang="en-US" sz="1000" b="1">
                <a:latin typeface="Courier New" charset="0"/>
                <a:cs typeface="+mn-cs"/>
              </a:rPr>
              <a:t>i</a:t>
            </a:r>
            <a:r>
              <a:rPr lang="en-US" sz="1000">
                <a:cs typeface="+mn-cs"/>
              </a:rPr>
              <a:t>, and then inserted in </a:t>
            </a:r>
            <a:r>
              <a:rPr lang="en-US" sz="1000" b="1">
                <a:latin typeface="Courier New" charset="0"/>
                <a:cs typeface="+mn-cs"/>
              </a:rPr>
              <a:t>cout</a:t>
            </a:r>
            <a:r>
              <a:rPr lang="en-US" sz="1000">
                <a:cs typeface="+mn-cs"/>
              </a:rPr>
              <a:t> (using overloaded </a:t>
            </a:r>
            <a:r>
              <a:rPr lang="en-US" sz="1000" b="1">
                <a:latin typeface="Courier New" charset="0"/>
                <a:cs typeface="+mn-cs"/>
              </a:rPr>
              <a:t>operator&lt;&lt;</a:t>
            </a:r>
            <a:r>
              <a:rPr lang="en-US" sz="1000">
                <a:cs typeface="+mn-cs"/>
              </a:rPr>
              <a:t>), followed by an array of </a:t>
            </a:r>
            <a:r>
              <a:rPr lang="en-US" sz="1000" b="1">
                <a:latin typeface="Courier New" charset="0"/>
                <a:cs typeface="+mn-cs"/>
              </a:rPr>
              <a:t>char</a:t>
            </a:r>
            <a:r>
              <a:rPr lang="en-US" sz="1000">
                <a:cs typeface="+mn-cs"/>
              </a:rPr>
              <a:t>s containing a blank and a null. After the loop, stream manipulator </a:t>
            </a:r>
            <a:r>
              <a:rPr lang="en-US" sz="1000" b="1">
                <a:latin typeface="Courier New" charset="0"/>
                <a:cs typeface="+mn-cs"/>
              </a:rPr>
              <a:t>endl</a:t>
            </a:r>
            <a:r>
              <a:rPr lang="en-US" sz="1000">
                <a:cs typeface="+mn-cs"/>
              </a:rPr>
              <a:t> is inserted in </a:t>
            </a:r>
            <a:r>
              <a:rPr lang="en-US" sz="1000" b="1">
                <a:latin typeface="Courier New" charset="0"/>
                <a:cs typeface="+mn-cs"/>
              </a:rPr>
              <a:t>cout</a:t>
            </a:r>
            <a:r>
              <a:rPr lang="en-US" sz="1000">
                <a:cs typeface="+mn-cs"/>
              </a:rPr>
              <a:t>. The function then terminates.</a:t>
            </a:r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410200" y="3276600"/>
            <a:ext cx="3352800" cy="2286000"/>
          </a:xfrm>
          <a:prstGeom prst="wedgeRoundRectCallout">
            <a:avLst>
              <a:gd name="adj1" fmla="val -47681"/>
              <a:gd name="adj2" fmla="val 59236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800">
                <a:cs typeface="+mn-cs"/>
              </a:rPr>
              <a:t>Function </a:t>
            </a:r>
            <a:r>
              <a:rPr lang="en-US" sz="1800" b="1">
                <a:latin typeface="Courier New" charset="0"/>
                <a:cs typeface="+mn-cs"/>
              </a:rPr>
              <a:t>printIntArray</a:t>
            </a:r>
            <a:r>
              <a:rPr lang="en-US" sz="1800">
                <a:cs typeface="+mn-cs"/>
              </a:rPr>
              <a:t> prints an array of </a:t>
            </a:r>
            <a:r>
              <a:rPr lang="en-US" sz="1800" b="1">
                <a:latin typeface="Courier New" charset="0"/>
                <a:cs typeface="+mn-cs"/>
              </a:rPr>
              <a:t>int</a:t>
            </a:r>
            <a:r>
              <a:rPr lang="en-US" sz="1800">
                <a:cs typeface="+mn-cs"/>
              </a:rPr>
              <a:t>s to </a:t>
            </a:r>
            <a:r>
              <a:rPr lang="en-US" sz="1800" b="1">
                <a:latin typeface="Courier New" charset="0"/>
                <a:cs typeface="+mn-cs"/>
              </a:rPr>
              <a:t>cout</a:t>
            </a:r>
            <a:r>
              <a:rPr lang="en-US" sz="1800">
                <a:cs typeface="+mn-cs"/>
              </a:rPr>
              <a:t>, given the array and its size. Items are separated by blanks, and followed by a blank and a newline.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3733800" y="57150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3429000" y="2895600"/>
            <a:ext cx="22860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Describe this function, in detail.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7086600" y="1997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(Functional)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abstraction</a:t>
            </a:r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 flipH="1">
            <a:off x="7239000" y="2514600"/>
            <a:ext cx="762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79935-EAB9-EC44-A951-86EEDD1FFEC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Three Ways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Introduction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C++ provides three ways to pass a parameter or return value: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b="1" smtClean="0"/>
              <a:t>By value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byv1(Foo x);  // Pass x by value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byv2();        // Return by value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b="1" smtClean="0"/>
              <a:t>By reference</a:t>
            </a:r>
            <a:r>
              <a:rPr lang="en-US" sz="14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byr1(Foo &amp; x);  // Pass x by reference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&amp; byr2();        // Return by reference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b="1" smtClean="0"/>
              <a:t>By reference-to-const</a:t>
            </a:r>
            <a:r>
              <a:rPr lang="en-US" sz="140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200" smtClean="0"/>
              <a:t>Often called </a:t>
            </a:r>
            <a:r>
              <a:rPr lang="ja-JP" altLang="en-US" sz="1200" smtClean="0">
                <a:latin typeface="Arial"/>
              </a:rPr>
              <a:t>“</a:t>
            </a:r>
            <a:r>
              <a:rPr lang="en-US" sz="1200" smtClean="0"/>
              <a:t>const reference</a:t>
            </a:r>
            <a:r>
              <a:rPr lang="ja-JP" altLang="en-US" sz="1200" smtClean="0">
                <a:latin typeface="Arial"/>
              </a:rPr>
              <a:t>”</a:t>
            </a:r>
            <a:r>
              <a:rPr lang="en-US" sz="12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byrc1(const Foo &amp; x);  // Pass x by reference-to-const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Foo &amp; byrc2();        // Return by reference-to-const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We now look at each of these in detail.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FC600E-175C-954C-BBAD-5CD37374DB8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Three Ways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By Value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byv1(Foo x);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byv2();</a:t>
            </a:r>
          </a:p>
          <a:p>
            <a:pPr eaLnBrk="1" hangingPunct="1"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Passing by value means that a </a:t>
            </a:r>
            <a:r>
              <a:rPr lang="en-US" sz="1600" b="1" smtClean="0">
                <a:cs typeface="+mn-cs"/>
              </a:rPr>
              <a:t>copy</a:t>
            </a:r>
            <a:r>
              <a:rPr lang="en-US" sz="1600" smtClean="0">
                <a:cs typeface="+mn-cs"/>
              </a:rPr>
              <a:t> is made.</a:t>
            </a:r>
          </a:p>
          <a:p>
            <a:pPr lvl="1" eaLnBrk="1" hangingPunct="1">
              <a:defRPr/>
            </a:pPr>
            <a:r>
              <a:rPr lang="en-US" sz="1400" smtClean="0"/>
              <a:t>Below, </a:t>
            </a:r>
            <a:r>
              <a:rPr lang="en-US" sz="1400" b="1" smtClean="0">
                <a:latin typeface="Courier New" charset="0"/>
              </a:rPr>
              <a:t>x</a:t>
            </a:r>
            <a:r>
              <a:rPr lang="en-US" sz="1400" smtClean="0"/>
              <a:t> (in </a:t>
            </a:r>
            <a:r>
              <a:rPr lang="en-US" sz="1400" b="1" smtClean="0">
                <a:latin typeface="Courier New" charset="0"/>
              </a:rPr>
              <a:t>byv1</a:t>
            </a:r>
            <a:r>
              <a:rPr lang="en-US" sz="1400" smtClean="0"/>
              <a:t>) is a copy of </a:t>
            </a:r>
            <a:r>
              <a:rPr lang="en-US" sz="1400" b="1" smtClean="0">
                <a:latin typeface="Courier New" charset="0"/>
              </a:rPr>
              <a:t>y</a:t>
            </a:r>
            <a:r>
              <a:rPr lang="en-US" sz="1400" smtClean="0"/>
              <a:t>. Modifying </a:t>
            </a:r>
            <a:r>
              <a:rPr lang="en-US" sz="1400" b="1" smtClean="0">
                <a:latin typeface="Courier New" charset="0"/>
              </a:rPr>
              <a:t>x</a:t>
            </a:r>
            <a:r>
              <a:rPr lang="en-US" sz="1400" smtClean="0"/>
              <a:t> does nothing to </a:t>
            </a:r>
            <a:r>
              <a:rPr lang="en-US" sz="1400" b="1" smtClean="0">
                <a:latin typeface="Courier New" charset="0"/>
              </a:rPr>
              <a:t>y</a:t>
            </a:r>
            <a:r>
              <a:rPr lang="en-US" sz="140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y;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byv1(y);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lvl="1" eaLnBrk="1" hangingPunct="1">
              <a:defRPr/>
            </a:pPr>
            <a:r>
              <a:rPr lang="en-US" sz="1400" smtClean="0"/>
              <a:t>This copy is created using a hidden (implicit) function call to </a:t>
            </a:r>
            <a:r>
              <a:rPr lang="en-US" sz="1400" b="1" smtClean="0">
                <a:latin typeface="Courier New" charset="0"/>
              </a:rPr>
              <a:t>Foo</a:t>
            </a:r>
            <a:r>
              <a:rPr lang="ja-JP" altLang="en-US" sz="1400" smtClean="0">
                <a:latin typeface="Arial"/>
              </a:rPr>
              <a:t>’</a:t>
            </a:r>
            <a:r>
              <a:rPr lang="en-US" sz="1400" smtClean="0"/>
              <a:t>s </a:t>
            </a:r>
            <a:r>
              <a:rPr lang="en-US" sz="1400" b="1" smtClean="0"/>
              <a:t>copy constructor</a:t>
            </a:r>
            <a:r>
              <a:rPr lang="en-US" sz="1400" smtClean="0"/>
              <a:t>.</a:t>
            </a:r>
          </a:p>
          <a:p>
            <a:pPr lvl="2" eaLnBrk="1" hangingPunct="1">
              <a:defRPr/>
            </a:pPr>
            <a:r>
              <a:rPr lang="en-US" sz="1200" smtClean="0"/>
              <a:t>This may be slow, if </a:t>
            </a:r>
            <a:r>
              <a:rPr lang="en-US" sz="1200" b="1" smtClean="0">
                <a:latin typeface="Courier New" charset="0"/>
              </a:rPr>
              <a:t>y</a:t>
            </a:r>
            <a:r>
              <a:rPr lang="en-US" sz="1200" smtClean="0"/>
              <a:t> is a large object.</a:t>
            </a:r>
          </a:p>
          <a:p>
            <a:pPr lvl="2" eaLnBrk="1" hangingPunct="1">
              <a:defRPr/>
            </a:pPr>
            <a:r>
              <a:rPr lang="en-US" sz="1200" smtClean="0"/>
              <a:t>And if </a:t>
            </a:r>
            <a:r>
              <a:rPr lang="en-US" sz="1200" b="1" smtClean="0">
                <a:latin typeface="Courier New" charset="0"/>
              </a:rPr>
              <a:t>Foo</a:t>
            </a:r>
            <a:r>
              <a:rPr lang="en-US" sz="1200" smtClean="0"/>
              <a:t> has no copy constructor, it is impossible.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Passing by value does </a:t>
            </a:r>
            <a:r>
              <a:rPr lang="en-US" sz="1600" b="1" smtClean="0">
                <a:cs typeface="+mn-cs"/>
              </a:rPr>
              <a:t>not</a:t>
            </a:r>
            <a:r>
              <a:rPr lang="en-US" sz="1600" smtClean="0">
                <a:cs typeface="+mn-cs"/>
              </a:rPr>
              <a:t> allow for proper calling of virtual functions.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What changes if we declare </a:t>
            </a:r>
            <a:r>
              <a:rPr lang="en-US" sz="1600" b="1" smtClean="0">
                <a:latin typeface="Courier New" charset="0"/>
                <a:cs typeface="+mn-cs"/>
              </a:rPr>
              <a:t>x</a:t>
            </a:r>
            <a:r>
              <a:rPr lang="en-US" sz="1600" smtClean="0">
                <a:cs typeface="+mn-cs"/>
              </a:rPr>
              <a:t> to be </a:t>
            </a:r>
            <a:r>
              <a:rPr lang="en-US" sz="1600" b="1" smtClean="0">
                <a:latin typeface="Courier New" charset="0"/>
                <a:cs typeface="+mn-cs"/>
              </a:rPr>
              <a:t>const</a:t>
            </a:r>
            <a:r>
              <a:rPr lang="en-US" sz="1600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1400" smtClean="0"/>
              <a:t>Then </a:t>
            </a:r>
            <a:r>
              <a:rPr lang="en-US" sz="1400" b="1" smtClean="0">
                <a:latin typeface="Courier New" charset="0"/>
              </a:rPr>
              <a:t>x</a:t>
            </a:r>
            <a:r>
              <a:rPr lang="en-US" sz="1400" smtClean="0"/>
              <a:t> cannot be modified. But this is irrelevant to the caller.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7E606-5C63-BE46-900D-BA117ACDB2A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Three Ways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By Reference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byr1(Foo &amp; x);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&amp; byr2();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passing by reference, no copy is made.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Instead, the original and the passed version are the </a:t>
            </a:r>
            <a:r>
              <a:rPr lang="en-US" sz="1600" b="1" smtClean="0"/>
              <a:t>same object</a:t>
            </a:r>
            <a:r>
              <a:rPr lang="en-US" sz="1600" smtClean="0"/>
              <a:t>. (This is sometimes called an </a:t>
            </a:r>
            <a:r>
              <a:rPr lang="en-US" sz="1600" b="1" smtClean="0"/>
              <a:t>alias</a:t>
            </a:r>
            <a:r>
              <a:rPr lang="en-US" sz="1600" smtClean="0"/>
              <a:t>.)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Below, </a:t>
            </a:r>
            <a:r>
              <a:rPr lang="en-US" sz="1600" b="1" smtClean="0">
                <a:latin typeface="Courier New" charset="0"/>
              </a:rPr>
              <a:t>x</a:t>
            </a:r>
            <a:r>
              <a:rPr lang="en-US" sz="1600" smtClean="0"/>
              <a:t> (in </a:t>
            </a:r>
            <a:r>
              <a:rPr lang="en-US" sz="1600" b="1" smtClean="0">
                <a:latin typeface="Courier New" charset="0"/>
              </a:rPr>
              <a:t>byr1</a:t>
            </a:r>
            <a:r>
              <a:rPr lang="en-US" sz="1600" smtClean="0"/>
              <a:t>) is the same object as y (outside</a:t>
            </a:r>
            <a:r>
              <a:rPr lang="en-US" sz="1600" b="1" smtClean="0">
                <a:latin typeface="Courier New" charset="0"/>
              </a:rPr>
              <a:t> byr1</a:t>
            </a:r>
            <a:r>
              <a:rPr lang="en-US" sz="1600" smtClean="0"/>
              <a:t>). Modifying </a:t>
            </a:r>
            <a:r>
              <a:rPr lang="en-US" sz="1600" b="1" smtClean="0">
                <a:latin typeface="Courier New" charset="0"/>
              </a:rPr>
              <a:t>x</a:t>
            </a:r>
            <a:r>
              <a:rPr lang="en-US" sz="1600" smtClean="0"/>
              <a:t> will modify </a:t>
            </a:r>
            <a:r>
              <a:rPr lang="en-US" sz="1600" b="1" smtClean="0">
                <a:latin typeface="Courier New" charset="0"/>
              </a:rPr>
              <a:t>y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Foo y;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byr1(y);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Passing by reference allows for proper calling of virtual functions.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Only non-const values can be passed by reference.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Be careful when returning by reference.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Do not return a value that will be destroyed when the function returns.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 particular, never return a (non-static) local variable by reference.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&amp; squareThis(int n)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{ int square = n * n; return square; }</a:t>
            </a: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5562600" y="5924550"/>
            <a:ext cx="1371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BAD! </a:t>
            </a:r>
            <a:r>
              <a:rPr lang="en-US" sz="1400">
                <a:solidFill>
                  <a:schemeClr val="folHlink"/>
                </a:solidFill>
                <a:cs typeface="+mn-cs"/>
                <a:sym typeface="Wingdings" charset="0"/>
              </a:rPr>
              <a:t>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223237" name="AutoShape 5"/>
          <p:cNvSpPr>
            <a:spLocks noChangeArrowheads="1"/>
          </p:cNvSpPr>
          <p:nvPr/>
        </p:nvSpPr>
        <p:spPr bwMode="auto">
          <a:xfrm>
            <a:off x="152400" y="5791200"/>
            <a:ext cx="5334000" cy="609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23 Jan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08989-0783-1844-B7DC-6C027DF355D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Parameter Passing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Three Ways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By Reference-to-Const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byrc1(const Foo &amp; 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Foo &amp; byrc2();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passing by reference-to-const, no copy is made.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Instead, the original and the passed version are the same object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… </a:t>
            </a:r>
            <a:r>
              <a:rPr lang="en-US" sz="1600" b="1" smtClean="0"/>
              <a:t>unless</a:t>
            </a:r>
            <a:r>
              <a:rPr lang="en-US" sz="1600" smtClean="0"/>
              <a:t> they are of different types; implicit type conversions </a:t>
            </a:r>
            <a:r>
              <a:rPr lang="en-US" sz="1600" i="1" smtClean="0"/>
              <a:t>may</a:t>
            </a:r>
            <a:r>
              <a:rPr lang="en-US" sz="1600" smtClean="0"/>
              <a:t> be applied.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h(const double &amp; 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double dd;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const int ii;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h(dd);  // x is dd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h(ii);  // Legal, but x is not ii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Passing by reference-to-const allows for proper calling of virtual functions.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When passing this way, the passed version cannot be modified.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Thus, const variables may be passed.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As before, be careful when returning by reference-to-const.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3639</Words>
  <Application>Microsoft Macintosh PowerPoint</Application>
  <PresentationFormat>On-screen Show (4:3)</PresentationFormat>
  <Paragraphs>577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Software Engineering Concepts: Abstraction Parameter Passing Operator Overloading Silently Written &amp; Called Functions</vt:lpstr>
      <vt:lpstr>Unit Overview Advanced C++ &amp; Software Engineering Concepts</vt:lpstr>
      <vt:lpstr>Review The Structure of a Package</vt:lpstr>
      <vt:lpstr>Software Engineering Concepts: Abstraction What Is It?</vt:lpstr>
      <vt:lpstr>Software Engineering Concepts: Abstraction Example</vt:lpstr>
      <vt:lpstr>Parameter Passing Three Ways — Introduction</vt:lpstr>
      <vt:lpstr>Parameter Passing Three Ways — By Value</vt:lpstr>
      <vt:lpstr>Parameter Passing Three Ways — By Reference</vt:lpstr>
      <vt:lpstr>Parameter Passing Three Ways — By Reference-to-Const</vt:lpstr>
      <vt:lpstr>Parameter Passing Three Ways — Summary</vt:lpstr>
      <vt:lpstr>Parameter Passing Rules of Thumb</vt:lpstr>
      <vt:lpstr>Operator Overloading Global &amp; Member [1/2]</vt:lpstr>
      <vt:lpstr>Operator Overloading Global &amp; Member [2/2]</vt:lpstr>
      <vt:lpstr>Operator Overloading Distinguishing</vt:lpstr>
      <vt:lpstr>Operator Overloading Stream Operators [1/2]</vt:lpstr>
      <vt:lpstr>Operator Overloading Stream Operators [2/2]</vt:lpstr>
      <vt:lpstr>Operator Overloading Final Comments</vt:lpstr>
      <vt:lpstr>Silently Written &amp; Called Functions Introduction [1/2]</vt:lpstr>
      <vt:lpstr>Silently Written &amp; Called Functions Introduction [1/2]</vt:lpstr>
      <vt:lpstr>Silently Written &amp; Called Functions Introduction [2/2]</vt:lpstr>
      <vt:lpstr>Silently Written &amp; Called Functions Default Ctor [1/2]</vt:lpstr>
      <vt:lpstr>Silently Written &amp; Called Functions Default Ctor [2/2]</vt:lpstr>
      <vt:lpstr>Silently Written &amp; Called Functions Copy Ctor [1/2]</vt:lpstr>
      <vt:lpstr>Silently Written &amp; Called Functions Copy Ctor [2/2]</vt:lpstr>
      <vt:lpstr>Silently Written &amp; Called Functions Copy Assignment</vt:lpstr>
      <vt:lpstr>Silently Written &amp; Called Functions Dctor [1/2]</vt:lpstr>
      <vt:lpstr>Silently Written &amp; Called Functions Dctor [2/2]</vt:lpstr>
      <vt:lpstr>Silently Written &amp; Called Functions Summary</vt:lpstr>
      <vt:lpstr>Silently Written &amp; Called Functions Example</vt:lpstr>
      <vt:lpstr>Silently Written &amp; Called Functions TO BE CONTINUED …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Concepts: Abstraction; Parameter Passing; Operator Overloading; Silently Written &amp; Called Functions</dc:title>
  <dc:creator>Glenn G. Chappell</dc:creator>
  <cp:lastModifiedBy>Chris Hartman</cp:lastModifiedBy>
  <cp:revision>63</cp:revision>
  <cp:lastPrinted>2011-09-12T16:39:08Z</cp:lastPrinted>
  <dcterms:created xsi:type="dcterms:W3CDTF">2004-09-03T22:49:27Z</dcterms:created>
  <dcterms:modified xsi:type="dcterms:W3CDTF">2013-01-23T19:48:39Z</dcterms:modified>
</cp:coreProperties>
</file>