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1" r:id="rId3"/>
    <p:sldId id="342" r:id="rId4"/>
    <p:sldId id="343" r:id="rId5"/>
    <p:sldId id="345" r:id="rId6"/>
    <p:sldId id="336" r:id="rId7"/>
    <p:sldId id="436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376" r:id="rId21"/>
    <p:sldId id="377" r:id="rId22"/>
    <p:sldId id="426" r:id="rId23"/>
    <p:sldId id="489" r:id="rId24"/>
    <p:sldId id="379" r:id="rId25"/>
    <p:sldId id="501" r:id="rId2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0487AF33-D261-5A48-A373-091230E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73714CE-8268-7141-852B-E4F7BCDE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715AC6-BC8A-3447-9E40-D2ACEAB61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1458-DBC1-4347-A92D-A166C39A1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2AEA2-6765-8D48-9A37-B15659BD8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FF3F-EF0C-EF44-865C-B220C9E52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B512-324D-D34B-9E12-C57CCF8C1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7288F-6C48-F640-8DA2-1E95D3FA4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D2414-D915-4848-8C25-C306E047A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D816E-F758-134A-BDCE-39B7CFDA0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BA4B-03B5-8840-AFE5-5B891271A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53027-0864-044A-BE68-FE9E7A9A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A924-B3A0-1A47-B12F-D4F62D9A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2190-A776-1A41-99AE-F99F6026B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5D803875-CA12-204E-9EA5-9303765D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turn_value_optimiz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Silently Written &amp; </a:t>
            </a:r>
            <a:r>
              <a:rPr lang="en-US" smtClean="0">
                <a:cs typeface="+mj-cs"/>
              </a:rPr>
              <a:t>Called Functions</a:t>
            </a:r>
            <a:endParaRPr lang="en-US" dirty="0" smtClean="0"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Friday, </a:t>
            </a:r>
            <a:r>
              <a:rPr lang="en-US" dirty="0" smtClean="0">
                <a:cs typeface="+mn-cs"/>
              </a:rPr>
              <a:t>January 25,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BE677-8DB1-A244-8D8A-67BAF039621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[2/2]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smtClean="0">
                <a:cs typeface="+mn-cs"/>
              </a:rPr>
              <a:t>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 has 6 silently written member functions (prototypes below).</a:t>
            </a:r>
          </a:p>
          <a:p>
            <a:pPr lvl="1" eaLnBrk="1" hangingPunct="1">
              <a:defRPr/>
            </a:pP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Ctor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means constructor, and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dctor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means destructor.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Dog();                            // 1. Default 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Dog(const Dog &amp; other);           // 2. Copy 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 &amp; operator=(const Dog &amp; rhs); // 3. Copy assignment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~Dog();                           // 4. Dctor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b="1" smtClean="0">
                <a:solidFill>
                  <a:schemeClr val="bg2"/>
                </a:solidFill>
                <a:latin typeface="Courier New" charset="0"/>
                <a:cs typeface="+mn-cs"/>
              </a:rPr>
              <a:t>const Dog * operator&amp;() const;    // 5. Address-of (const)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bg2"/>
                </a:solidFill>
                <a:latin typeface="Courier New" charset="0"/>
                <a:cs typeface="+mn-cs"/>
              </a:rPr>
              <a:t>    Dog * operator&amp;();                // 6. Address-of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You </a:t>
            </a:r>
            <a:r>
              <a:rPr lang="en-US" sz="1600" b="1" smtClean="0">
                <a:cs typeface="+mn-cs"/>
              </a:rPr>
              <a:t>can</a:t>
            </a:r>
            <a:r>
              <a:rPr lang="en-US" sz="1600" smtClean="0">
                <a:cs typeface="+mn-cs"/>
              </a:rPr>
              <a:t> redefine the address-of operators, but don</a:t>
            </a:r>
            <a:r>
              <a:rPr lang="ja-JP" altLang="en-US" sz="1600" smtClean="0">
                <a:latin typeface="Arial"/>
                <a:cs typeface="+mn-cs"/>
              </a:rPr>
              <a:t>’</a:t>
            </a:r>
            <a:r>
              <a:rPr lang="en-US" sz="1600" smtClean="0">
                <a:cs typeface="+mn-cs"/>
              </a:rPr>
              <a:t>t.</a:t>
            </a:r>
          </a:p>
          <a:p>
            <a:pPr lvl="1" eaLnBrk="1" hangingPunct="1">
              <a:defRPr/>
            </a:pPr>
            <a:r>
              <a:rPr lang="en-US" sz="1400" smtClean="0"/>
              <a:t>The silently written versions do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return this;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 Anything else is confusing.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You may need to write the other four. Next we look closer at these.</a:t>
            </a: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533400" y="2514600"/>
            <a:ext cx="76962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0CAF6-9040-BB4E-AE1E-2EBFA229352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Default Ctor [1/2]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A </a:t>
            </a:r>
            <a:r>
              <a:rPr lang="en-US" sz="1600" b="1" dirty="0" smtClean="0">
                <a:cs typeface="+mn-cs"/>
              </a:rPr>
              <a:t>default constructor</a:t>
            </a:r>
            <a:r>
              <a:rPr lang="en-US" sz="1600" dirty="0" smtClean="0">
                <a:cs typeface="+mn-cs"/>
              </a:rPr>
              <a:t> is a </a:t>
            </a:r>
            <a:r>
              <a:rPr lang="en-US" sz="1600" dirty="0" err="1" smtClean="0">
                <a:cs typeface="+mn-cs"/>
              </a:rPr>
              <a:t>ctor</a:t>
            </a:r>
            <a:r>
              <a:rPr lang="en-US" sz="1600" dirty="0" smtClean="0">
                <a:cs typeface="+mn-cs"/>
              </a:rPr>
              <a:t> with no parameters.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The silently written version calls the default </a:t>
            </a:r>
            <a:r>
              <a:rPr lang="en-US" sz="1400" dirty="0" err="1" smtClean="0"/>
              <a:t>ctor</a:t>
            </a:r>
            <a:r>
              <a:rPr lang="en-US" sz="1400" dirty="0" smtClean="0"/>
              <a:t> for all data members, as shown below.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Dog():a(), b(), c()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Note: Every </a:t>
            </a:r>
            <a:r>
              <a:rPr lang="en-US" sz="1600" dirty="0" err="1" smtClean="0">
                <a:cs typeface="+mn-cs"/>
              </a:rPr>
              <a:t>ctor</a:t>
            </a:r>
            <a:r>
              <a:rPr lang="en-US" sz="1600" dirty="0" smtClean="0">
                <a:cs typeface="+mn-cs"/>
              </a:rPr>
              <a:t> has an </a:t>
            </a:r>
            <a:r>
              <a:rPr lang="en-US" sz="1600" b="1" dirty="0" smtClean="0">
                <a:cs typeface="+mn-cs"/>
              </a:rPr>
              <a:t>initializer list</a:t>
            </a:r>
            <a:r>
              <a:rPr lang="en-US" sz="16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i="1" dirty="0" smtClean="0"/>
              <a:t>Before</a:t>
            </a:r>
            <a:r>
              <a:rPr lang="en-US" sz="1400" dirty="0" smtClean="0"/>
              <a:t> the function body, all data members are constructed.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Initializers give parameters for these </a:t>
            </a:r>
            <a:r>
              <a:rPr lang="en-US" sz="1400" dirty="0" err="1" smtClean="0"/>
              <a:t>ctors</a:t>
            </a:r>
            <a:r>
              <a:rPr lang="en-US" sz="1400" dirty="0" smtClean="0"/>
              <a:t>. They are called in the order </a:t>
            </a:r>
            <a:r>
              <a:rPr lang="en-US" sz="1400" i="1" dirty="0" smtClean="0"/>
              <a:t>declared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If a data member is left out of the initializer list, then it is default constructed.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Using initializers properly leads to efficient code.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Dog():a(3) // a is modified once (constructor).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Dog()      // a is modified twice (default constructor, assignment).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{ a = 3; }</a:t>
            </a:r>
          </a:p>
        </p:txBody>
      </p:sp>
      <p:sp>
        <p:nvSpPr>
          <p:cNvPr id="264196" name="AutoShape 4"/>
          <p:cNvSpPr>
            <a:spLocks/>
          </p:cNvSpPr>
          <p:nvPr/>
        </p:nvSpPr>
        <p:spPr bwMode="auto">
          <a:xfrm rot="-16200000">
            <a:off x="2133600" y="1524000"/>
            <a:ext cx="152400" cy="1676400"/>
          </a:xfrm>
          <a:prstGeom prst="leftBrace">
            <a:avLst>
              <a:gd name="adj1" fmla="val 91667"/>
              <a:gd name="adj2" fmla="val 32106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057400" y="19812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Initializer List</a:t>
            </a:r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 flipH="1">
            <a:off x="1066800" y="2743200"/>
            <a:ext cx="2895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3962400" y="2590800"/>
            <a:ext cx="3657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Empty function body (common)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0ACD6-0421-F84B-A675-69EBD3345E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Default Ctor [2/2]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default ctor is </a:t>
            </a:r>
            <a:r>
              <a:rPr lang="en-US" b="1" smtClean="0">
                <a:cs typeface="+mn-cs"/>
              </a:rPr>
              <a:t>silently written</a:t>
            </a:r>
            <a:r>
              <a:rPr lang="en-US" smtClean="0">
                <a:cs typeface="+mn-cs"/>
              </a:rPr>
              <a:t> when you declare </a:t>
            </a:r>
            <a:r>
              <a:rPr lang="en-US" b="1" smtClean="0">
                <a:cs typeface="+mn-cs"/>
              </a:rPr>
              <a:t>no </a:t>
            </a:r>
            <a:r>
              <a:rPr lang="en-US" smtClean="0">
                <a:cs typeface="+mn-cs"/>
              </a:rPr>
              <a:t>ctors.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default ctor is </a:t>
            </a:r>
            <a:r>
              <a:rPr lang="en-US" b="1" smtClean="0">
                <a:cs typeface="+mn-cs"/>
              </a:rPr>
              <a:t>called</a:t>
            </a:r>
            <a:r>
              <a:rPr lang="en-US" smtClean="0">
                <a:cs typeface="+mn-cs"/>
              </a:rPr>
              <a:t>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When you call it explicitly: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myFunc(Dog());</a:t>
            </a:r>
            <a:b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mtClean="0">
              <a:solidFill>
                <a:schemeClr val="hlink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When you declare an object with no ctor parameters:</a:t>
            </a:r>
            <a:endParaRPr lang="en-US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Not</a:t>
            </a:r>
            <a:r>
              <a:rPr lang="en-US" smtClean="0"/>
              <a:t> when you try to explicitly call it like this (why?):</a:t>
            </a:r>
            <a:endParaRPr lang="en-US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mutt(); // What does this declare?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For each item in an array, when you declare the array:</a:t>
            </a:r>
            <a:endParaRPr lang="en-US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Dog puppies[27];  // Default ctor called 27 times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1A15C-1B43-1940-8FB8-F4883505493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Ctor [1/2]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copy constructor</a:t>
            </a:r>
            <a:r>
              <a:rPr lang="en-US" smtClean="0">
                <a:cs typeface="+mn-cs"/>
              </a:rPr>
              <a:t> is a constructor that takes an object of the same type as that being constructed.</a:t>
            </a:r>
          </a:p>
          <a:p>
            <a:pPr lvl="1" eaLnBrk="1" hangingPunct="1">
              <a:defRPr/>
            </a:pPr>
            <a:r>
              <a:rPr lang="en-US" smtClean="0"/>
              <a:t>The parameter should be passed by reference-to-const.</a:t>
            </a:r>
          </a:p>
          <a:p>
            <a:pPr lvl="1" eaLnBrk="1" hangingPunct="1">
              <a:defRPr/>
            </a:pPr>
            <a:r>
              <a:rPr lang="en-US" smtClean="0"/>
              <a:t>The silently written version calls the copy ctor for all data members, as shown below.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Dog(const Dog &amp; other)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:a(other.a), b(other.b), c(other.c)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the initializer list and empty function body, as before.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E7BE6-B40B-144D-A350-8C818C7E39E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Ctor [2/2]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copy ctor is </a:t>
            </a:r>
            <a:r>
              <a:rPr lang="en-US" sz="1600" b="1" smtClean="0">
                <a:cs typeface="+mn-cs"/>
              </a:rPr>
              <a:t>silently written</a:t>
            </a:r>
            <a:r>
              <a:rPr lang="en-US" sz="160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copy ctor is </a:t>
            </a:r>
            <a:r>
              <a:rPr lang="en-US" sz="1600" b="1" smtClean="0">
                <a:cs typeface="+mn-cs"/>
              </a:rPr>
              <a:t>called</a:t>
            </a:r>
            <a:r>
              <a:rPr lang="en-US" sz="1600" smtClean="0">
                <a:cs typeface="+mn-cs"/>
              </a:rPr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call it explicitly.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myFunc(Dog(mutt));  // Make copy of mutt &amp; pass to myFunc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declare an object with one parameter of the same type: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mutt(purebred);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 = purebred;  // Same as above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pass an object by value: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myFunc2(Dog x);  // Parameter x is by-value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myFunc2(mutt);        // Copy ctor creates copy of mutt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And </a:t>
            </a:r>
            <a:r>
              <a:rPr lang="en-US" sz="1400" i="1" smtClean="0"/>
              <a:t>maybe</a:t>
            </a:r>
            <a:r>
              <a:rPr lang="en-US" sz="1400" smtClean="0"/>
              <a:t> when we return by value (the call can be optimized away), see </a:t>
            </a:r>
            <a:r>
              <a:rPr lang="en-US" sz="1400" smtClean="0">
                <a:hlinkClick r:id="rId2"/>
              </a:rPr>
              <a:t>Return Value Optimization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200" smtClean="0"/>
              <a:t>Conclusion: your copy ctor had better to do a real copy (right?).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myFunc3()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return Dog(); }     // MAYBE copy ctor is called here.</a:t>
            </a:r>
            <a:endParaRPr lang="en-US" sz="1600" smtClean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3B6BC-533F-0B45-98C1-087387313B1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Assignment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cs typeface="+mn-cs"/>
              </a:rPr>
              <a:t>Copy assignment</a:t>
            </a:r>
            <a:r>
              <a:rPr lang="en-US" sz="1600" dirty="0" smtClean="0">
                <a:cs typeface="+mn-cs"/>
              </a:rPr>
              <a:t> is assignment (</a:t>
            </a:r>
            <a:r>
              <a:rPr lang="ja-JP" altLang="en-US" sz="1600" dirty="0" smtClean="0">
                <a:latin typeface="Arial"/>
                <a:cs typeface="+mn-cs"/>
              </a:rPr>
              <a:t>“</a:t>
            </a:r>
            <a:r>
              <a:rPr lang="en-US" sz="1600" b="1" dirty="0" smtClean="0">
                <a:latin typeface="Courier New" charset="0"/>
                <a:cs typeface="+mn-cs"/>
              </a:rPr>
              <a:t>=</a:t>
            </a:r>
            <a:r>
              <a:rPr lang="ja-JP" altLang="en-US" sz="1600" dirty="0" smtClean="0">
                <a:latin typeface="Arial"/>
                <a:cs typeface="+mn-cs"/>
              </a:rPr>
              <a:t>”</a:t>
            </a:r>
            <a:r>
              <a:rPr lang="en-US" sz="1600" dirty="0" smtClean="0">
                <a:cs typeface="+mn-cs"/>
              </a:rPr>
              <a:t>) in which both sides have the same type.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parameter should be passed by reference to const.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return value should be a reference to the object assigned to.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silently written version does copy assignment for all data members.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Dog &amp; operator=(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Dog &amp;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)  // Not a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ctor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 no initializers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a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rhs.a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b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rhs.b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c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rhs.c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 *this;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Copy assignment is </a:t>
            </a:r>
            <a:r>
              <a:rPr lang="en-US" sz="1600" b="1" dirty="0" smtClean="0">
                <a:cs typeface="+mn-cs"/>
              </a:rPr>
              <a:t>silently written</a:t>
            </a:r>
            <a:r>
              <a:rPr lang="en-US" sz="1600" dirty="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Copy assignment is </a:t>
            </a:r>
            <a:r>
              <a:rPr lang="en-US" sz="1600" b="1" dirty="0" smtClean="0">
                <a:cs typeface="+mn-cs"/>
              </a:rPr>
              <a:t>called</a:t>
            </a:r>
            <a:r>
              <a:rPr lang="en-US" sz="1600" dirty="0" smtClean="0">
                <a:cs typeface="+mn-cs"/>
              </a:rPr>
              <a:t> only when you call it explicitly: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mutt = purebred;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13369-C393-754A-B575-3E9A931B2D0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Dctor [1/2]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</a:t>
            </a:r>
            <a:r>
              <a:rPr lang="en-US" b="1" smtClean="0">
                <a:cs typeface="+mn-cs"/>
              </a:rPr>
              <a:t>destructor</a:t>
            </a:r>
            <a:r>
              <a:rPr lang="en-US" smtClean="0">
                <a:cs typeface="+mn-cs"/>
              </a:rPr>
              <a:t> is the function called when an object is destroyed.</a:t>
            </a:r>
          </a:p>
          <a:p>
            <a:pPr lvl="1" eaLnBrk="1" hangingPunct="1">
              <a:defRPr/>
            </a:pPr>
            <a:r>
              <a:rPr lang="en-US" smtClean="0"/>
              <a:t>The silently written version does nothing, except that dctors for all data members are automatically called.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~Dog()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  // Dctors for data members are called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//  after the function body has executed.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B82B0-A98B-DD45-B562-52918FD67D8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Dctor [2/2]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dctor is </a:t>
            </a:r>
            <a:r>
              <a:rPr lang="en-US" sz="1600" b="1" smtClean="0">
                <a:cs typeface="+mn-cs"/>
              </a:rPr>
              <a:t>silently written</a:t>
            </a:r>
            <a:r>
              <a:rPr lang="en-US" sz="160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dctor is </a:t>
            </a:r>
            <a:r>
              <a:rPr lang="en-US" sz="1600" b="1" smtClean="0">
                <a:cs typeface="+mn-cs"/>
              </a:rPr>
              <a:t>called</a:t>
            </a:r>
            <a:r>
              <a:rPr lang="en-US" sz="1600" smtClean="0">
                <a:cs typeface="+mn-cs"/>
              </a:rPr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an automatic object, when the object goes out of scope: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func()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  // x.~Dog() is called before leaving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 static object, when the program ends.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 member object, when the object it is a member of is destroyed.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an object allocated with </a:t>
            </a:r>
            <a:r>
              <a:rPr lang="en-US" sz="1400" b="1" smtClean="0">
                <a:latin typeface="Courier New" charset="0"/>
              </a:rPr>
              <a:t>new</a:t>
            </a:r>
            <a:r>
              <a:rPr lang="en-US" sz="1400" smtClean="0"/>
              <a:t>, when you </a:t>
            </a:r>
            <a:r>
              <a:rPr lang="en-US" sz="1400" b="1" smtClean="0">
                <a:latin typeface="Courier New" charset="0"/>
              </a:rPr>
              <a:t>delete</a:t>
            </a:r>
            <a:r>
              <a:rPr lang="en-US" sz="1400" smtClean="0"/>
              <a:t> a pointer to it: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p = new Dog;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array = new Dog[27];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delete p;         // Dctor called for *p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delete [] array;  // Dctor called 27 times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call it explicitly (which does not happen much):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q = new Dog;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q-&gt;~Dog();  // Destroy *q without deallocating memory.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27486-787F-1848-B4C7-06C3F04295B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Summary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Silent Writing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default ctor is silently written when you declare no ctors.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of the other three (copy ctor, copy assignment, dctor) is silently written when you do not declare 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For all four, the silently written versions are public; they call the corresponding functions for all data members.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Silent Calling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default ctor is called when you declare an object with no ctor parameters, and when you declare an array.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 general, to be able to put a type in a container, that type must be default constructable.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copy ctor is called when you pass by value, and </a:t>
            </a:r>
            <a:r>
              <a:rPr lang="en-US" i="1" smtClean="0"/>
              <a:t>maybe</a:t>
            </a:r>
            <a:r>
              <a:rPr lang="en-US" smtClean="0"/>
              <a:t> when you return by value.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dctor is called: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an automatic object, when it goes out of scope.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 static object, when the program ends.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 member object, when the object it is a member of is destroyed.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an object allocated with </a:t>
            </a:r>
            <a:r>
              <a:rPr lang="en-US" b="1" smtClean="0">
                <a:latin typeface="Courier New" charset="0"/>
              </a:rPr>
              <a:t>new</a:t>
            </a:r>
            <a:r>
              <a:rPr lang="en-US" smtClean="0"/>
              <a:t>, when you </a:t>
            </a:r>
            <a:r>
              <a:rPr lang="en-US" b="1" smtClean="0">
                <a:latin typeface="Courier New" charset="0"/>
              </a:rPr>
              <a:t>delete</a:t>
            </a:r>
            <a:r>
              <a:rPr lang="en-US" smtClean="0"/>
              <a:t> a pointer to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4EC76-7C71-064F-827A-B856EE00BCF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smtClean="0"/>
              <a:t>Look at some code that does odd, unexpected things using silently written &amp; silently called functions.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17090-7D02-F746-ABD0-75E7D2E0C88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974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Advanced C++ &amp; Software Engineering Concepts</a:t>
            </a:r>
          </a:p>
        </p:txBody>
      </p:sp>
      <p:sp>
        <p:nvSpPr>
          <p:cNvPr id="159749" name="Rectangle 102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Advanced C++</a:t>
            </a:r>
          </a:p>
          <a:p>
            <a:pPr lvl="1" eaLnBrk="1" hangingPunct="1">
              <a:defRPr/>
            </a:pPr>
            <a:r>
              <a:rPr lang="en-US" sz="1800" smtClean="0"/>
              <a:t>The structure of a package</a:t>
            </a:r>
          </a:p>
          <a:p>
            <a:pPr lvl="1" eaLnBrk="1" hangingPunct="1">
              <a:defRPr/>
            </a:pPr>
            <a:r>
              <a:rPr lang="en-US" sz="1800" smtClean="0"/>
              <a:t>Parameter passing</a:t>
            </a:r>
          </a:p>
          <a:p>
            <a:pPr lvl="1" eaLnBrk="1" hangingPunct="1">
              <a:defRPr/>
            </a:pPr>
            <a:r>
              <a:rPr lang="en-US" sz="1800" smtClean="0"/>
              <a:t>Operator overloading</a:t>
            </a:r>
          </a:p>
          <a:p>
            <a:pPr lvl="1" eaLnBrk="1" hangingPunct="1">
              <a:defRPr/>
            </a:pPr>
            <a:r>
              <a:rPr lang="en-US" sz="1800" smtClean="0"/>
              <a:t>Silently written &amp; called functions</a:t>
            </a:r>
          </a:p>
          <a:p>
            <a:pPr lvl="1" eaLnBrk="1" hangingPunct="1">
              <a:defRPr/>
            </a:pPr>
            <a:r>
              <a:rPr lang="en-US" sz="1800" smtClean="0"/>
              <a:t>Pointers &amp; dynamic allocation</a:t>
            </a:r>
          </a:p>
          <a:p>
            <a:pPr lvl="1" eaLnBrk="1" hangingPunct="1">
              <a:defRPr/>
            </a:pPr>
            <a:r>
              <a:rPr lang="en-US" sz="1800" smtClean="0"/>
              <a:t>Managing resources in a class</a:t>
            </a:r>
          </a:p>
          <a:p>
            <a:pPr lvl="1" eaLnBrk="1" hangingPunct="1">
              <a:defRPr/>
            </a:pPr>
            <a:r>
              <a:rPr lang="en-US" sz="1800" smtClean="0"/>
              <a:t>Templates</a:t>
            </a:r>
          </a:p>
          <a:p>
            <a:pPr lvl="1" eaLnBrk="1" hangingPunct="1">
              <a:defRPr/>
            </a:pPr>
            <a:r>
              <a:rPr lang="en-US" sz="1800" smtClean="0"/>
              <a:t>Containers &amp; iterators</a:t>
            </a:r>
          </a:p>
          <a:p>
            <a:pPr lvl="1" eaLnBrk="1" hangingPunct="1">
              <a:defRPr/>
            </a:pPr>
            <a:r>
              <a:rPr lang="en-US" sz="1800" smtClean="0"/>
              <a:t>Error handling</a:t>
            </a:r>
          </a:p>
          <a:p>
            <a:pPr lvl="1" eaLnBrk="1" hangingPunct="1">
              <a:defRPr/>
            </a:pPr>
            <a:r>
              <a:rPr lang="en-US" sz="1800" smtClean="0"/>
              <a:t>Introduction to exceptions</a:t>
            </a:r>
          </a:p>
          <a:p>
            <a:pPr lvl="1" eaLnBrk="1" hangingPunct="1">
              <a:defRPr/>
            </a:pPr>
            <a:r>
              <a:rPr lang="en-US" sz="1800" smtClean="0"/>
              <a:t>Introduction to Linked Lists</a:t>
            </a:r>
          </a:p>
        </p:txBody>
      </p:sp>
      <p:sp>
        <p:nvSpPr>
          <p:cNvPr id="159750" name="Rectangle 103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S.E. Concepts</a:t>
            </a:r>
          </a:p>
          <a:p>
            <a:pPr lvl="1" eaLnBrk="1" hangingPunct="1">
              <a:defRPr/>
            </a:pPr>
            <a:r>
              <a:rPr lang="en-US" sz="1800" smtClean="0"/>
              <a:t>Abstraction</a:t>
            </a:r>
          </a:p>
          <a:p>
            <a:pPr lvl="1" eaLnBrk="1" hangingPunct="1">
              <a:defRPr/>
            </a:pPr>
            <a:r>
              <a:rPr lang="en-US" sz="1800" smtClean="0"/>
              <a:t>Invariants</a:t>
            </a:r>
          </a:p>
          <a:p>
            <a:pPr lvl="1" eaLnBrk="1" hangingPunct="1">
              <a:defRPr/>
            </a:pPr>
            <a:r>
              <a:rPr lang="en-US" sz="1800" smtClean="0"/>
              <a:t>Testing</a:t>
            </a:r>
          </a:p>
          <a:p>
            <a:pPr lvl="1" eaLnBrk="1" hangingPunct="1">
              <a:defRPr/>
            </a:pPr>
            <a:r>
              <a:rPr lang="en-US" sz="1800" smtClean="0"/>
              <a:t>Some principles</a:t>
            </a:r>
          </a:p>
        </p:txBody>
      </p:sp>
      <p:sp>
        <p:nvSpPr>
          <p:cNvPr id="159752" name="Text Box 1032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7" name="Text Box 1037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8" name="Text Box 1038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9" name="Text Box 1039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F0779-BBE0-C143-AE86-E1AD69AF03C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Commenting Them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Silently written functions are </a:t>
            </a:r>
            <a:r>
              <a:rPr lang="en-US" sz="1800" b="1" smtClean="0">
                <a:cs typeface="+mn-cs"/>
              </a:rPr>
              <a:t>good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Do not waste effort. If the compiler will write a perfectly good function for you, then do not write it yourself.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So, use them often. And when you do, indicate this in a comment.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This is a reminder that these functions exist and are part of the class design.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Aardvark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Default ctor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Pre: None.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Post: None.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Aardvark();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Compiler-generated copy ctor, copy assn, dctor are used.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800600" y="17145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folHlink"/>
                </a:solidFill>
                <a:cs typeface="+mn-cs"/>
              </a:rPr>
              <a:t>continued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C8C79-534A-014C-AD70-5693268B92B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When to Write Them?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should you write these functions yourself?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When you need them, but they are not written for you.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When the silently written ones do not do what you want.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Llama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* p;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Should the copy ctor just copy </a:t>
            </a:r>
            <a:r>
              <a:rPr lang="en-US" sz="1800" b="1" smtClean="0">
                <a:latin typeface="Courier New" charset="0"/>
                <a:cs typeface="+mn-cs"/>
              </a:rPr>
              <a:t>p</a:t>
            </a:r>
            <a:r>
              <a:rPr lang="en-US" sz="1800" smtClean="0">
                <a:cs typeface="+mn-cs"/>
              </a:rPr>
              <a:t> (</a:t>
            </a:r>
            <a:r>
              <a:rPr lang="en-US" sz="1800" b="1" smtClean="0">
                <a:cs typeface="+mn-cs"/>
              </a:rPr>
              <a:t>shallow</a:t>
            </a:r>
            <a:r>
              <a:rPr lang="en-US" sz="1800" i="1" smtClean="0">
                <a:cs typeface="+mn-cs"/>
              </a:rPr>
              <a:t> </a:t>
            </a:r>
            <a:r>
              <a:rPr lang="en-US" sz="1800" smtClean="0">
                <a:cs typeface="+mn-cs"/>
              </a:rPr>
              <a:t>copy) or should it also copy the memory that </a:t>
            </a:r>
            <a:r>
              <a:rPr lang="en-US" sz="1800" b="1" smtClean="0">
                <a:latin typeface="Courier New" charset="0"/>
                <a:cs typeface="+mn-cs"/>
              </a:rPr>
              <a:t>p</a:t>
            </a:r>
            <a:r>
              <a:rPr lang="en-US" sz="1800" smtClean="0">
                <a:cs typeface="+mn-cs"/>
              </a:rPr>
              <a:t> points to (</a:t>
            </a:r>
            <a:r>
              <a:rPr lang="en-US" sz="1800" b="1" smtClean="0">
                <a:cs typeface="+mn-cs"/>
              </a:rPr>
              <a:t>deep</a:t>
            </a:r>
            <a:r>
              <a:rPr lang="en-US" sz="1800" i="1" smtClean="0">
                <a:cs typeface="+mn-cs"/>
              </a:rPr>
              <a:t> </a:t>
            </a:r>
            <a:r>
              <a:rPr lang="en-US" sz="1800" smtClean="0">
                <a:cs typeface="+mn-cs"/>
              </a:rPr>
              <a:t>copy)?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The answer depends on what </a:t>
            </a:r>
            <a:r>
              <a:rPr lang="en-US" sz="1600" b="1" smtClean="0">
                <a:latin typeface="Courier New" charset="0"/>
              </a:rPr>
              <a:t>p</a:t>
            </a:r>
            <a:r>
              <a:rPr lang="en-US" sz="1600" smtClean="0"/>
              <a:t> is for.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The silently written copy ctor does a shallow copy.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cs typeface="+mn-cs"/>
              </a:rPr>
              <a:t>The Law of the Big Three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If you need to define one of the Big Three </a:t>
            </a:r>
            <a:r>
              <a:rPr lang="en-US" sz="1600" smtClean="0"/>
              <a:t>(copy ctor, copy assignment, dctor),</a:t>
            </a:r>
            <a:r>
              <a:rPr lang="en-US" sz="1600" b="1" smtClean="0"/>
              <a:t> then you probably need to define all of them.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This tends to happen when the class manages a resource (for example, dynamically allocated memory, an open file, etc.). More on this soon.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12F0D-C446-F441-9FF0-7CEF407471F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Eliminating Them [1/2]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have covered:</a:t>
            </a:r>
          </a:p>
          <a:p>
            <a:pPr lvl="1" eaLnBrk="1" hangingPunct="1">
              <a:defRPr/>
            </a:pPr>
            <a:r>
              <a:rPr lang="en-US" smtClean="0"/>
              <a:t>What the compiler writes for you.</a:t>
            </a:r>
          </a:p>
          <a:p>
            <a:pPr lvl="1" eaLnBrk="1" hangingPunct="1">
              <a:defRPr/>
            </a:pPr>
            <a:r>
              <a:rPr lang="en-US" smtClean="0"/>
              <a:t>How &amp; when to replace these with your own versions.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sometimes we want to </a:t>
            </a:r>
            <a:r>
              <a:rPr lang="en-US" b="1" smtClean="0">
                <a:cs typeface="+mn-cs"/>
              </a:rPr>
              <a:t>eliminate</a:t>
            </a:r>
            <a:r>
              <a:rPr lang="en-US" smtClean="0">
                <a:cs typeface="+mn-cs"/>
              </a:rPr>
              <a:t> these functions.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would we want this?</a:t>
            </a:r>
          </a:p>
          <a:p>
            <a:pPr lvl="1" eaLnBrk="1" hangingPunct="1">
              <a:defRPr/>
            </a:pPr>
            <a:r>
              <a:rPr lang="en-US" smtClean="0"/>
              <a:t>Most common reason: making objects uncopyable.</a:t>
            </a:r>
          </a:p>
          <a:p>
            <a:pPr lvl="1" eaLnBrk="1" hangingPunct="1">
              <a:defRPr/>
            </a:pPr>
            <a:r>
              <a:rPr lang="en-US" smtClean="0"/>
              <a:t>This allows us to put strong controls on the creation and destruction of such objects.</a:t>
            </a:r>
          </a:p>
          <a:p>
            <a:pPr lvl="1" eaLnBrk="1" hangingPunct="1">
              <a:defRPr/>
            </a:pPr>
            <a:r>
              <a:rPr lang="en-US" smtClean="0"/>
              <a:t>It also disallows passing by value.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So, how do we eliminate the copy ctor and copy assignment?</a:t>
            </a:r>
          </a:p>
          <a:p>
            <a:pPr lvl="1" eaLnBrk="1" hangingPunct="1">
              <a:defRPr/>
            </a:pPr>
            <a:r>
              <a:rPr lang="en-US" smtClean="0"/>
              <a:t>If we do not write them, then the compiler will, right?</a:t>
            </a:r>
          </a:p>
          <a:p>
            <a:pPr lvl="1" eaLnBrk="1" hangingPunct="1">
              <a:defRPr/>
            </a:pPr>
            <a:r>
              <a:rPr lang="en-US" smtClean="0"/>
              <a:t>If we do write them, then they exist, right?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5E917-9192-314E-8FF3-39116DD23E0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Eliminating Them [1/2]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have covered:</a:t>
            </a:r>
          </a:p>
          <a:p>
            <a:pPr lvl="1" eaLnBrk="1" hangingPunct="1">
              <a:defRPr/>
            </a:pPr>
            <a:r>
              <a:rPr lang="en-US" smtClean="0"/>
              <a:t>What the compiler writes for you.</a:t>
            </a:r>
          </a:p>
          <a:p>
            <a:pPr lvl="1" eaLnBrk="1" hangingPunct="1">
              <a:defRPr/>
            </a:pPr>
            <a:r>
              <a:rPr lang="en-US" smtClean="0"/>
              <a:t>How &amp; when to replace these with your own versions.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sometimes we want to </a:t>
            </a:r>
            <a:r>
              <a:rPr lang="en-US" b="1" smtClean="0">
                <a:cs typeface="+mn-cs"/>
              </a:rPr>
              <a:t>eliminate</a:t>
            </a:r>
            <a:r>
              <a:rPr lang="en-US" smtClean="0">
                <a:cs typeface="+mn-cs"/>
              </a:rPr>
              <a:t> these functions.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would we want this?</a:t>
            </a:r>
          </a:p>
          <a:p>
            <a:pPr lvl="1" eaLnBrk="1" hangingPunct="1">
              <a:defRPr/>
            </a:pPr>
            <a:r>
              <a:rPr lang="en-US" smtClean="0"/>
              <a:t>Most common reason: making objects uncopyable.</a:t>
            </a:r>
          </a:p>
          <a:p>
            <a:pPr lvl="1" eaLnBrk="1" hangingPunct="1">
              <a:defRPr/>
            </a:pPr>
            <a:r>
              <a:rPr lang="en-US" smtClean="0"/>
              <a:t>This allows us to put strong controls on the creation and destruction of such objects.</a:t>
            </a:r>
          </a:p>
          <a:p>
            <a:pPr lvl="1" eaLnBrk="1" hangingPunct="1">
              <a:defRPr/>
            </a:pPr>
            <a:r>
              <a:rPr lang="en-US" smtClean="0"/>
              <a:t>It also disallows passing by value.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So, how do we eliminate the copy ctor and copy assignment?</a:t>
            </a:r>
          </a:p>
          <a:p>
            <a:pPr lvl="1" eaLnBrk="1" hangingPunct="1">
              <a:defRPr/>
            </a:pPr>
            <a:r>
              <a:rPr lang="en-US" smtClean="0"/>
              <a:t>If we do not write them, then the compiler will, right?</a:t>
            </a:r>
          </a:p>
          <a:p>
            <a:pPr lvl="1" eaLnBrk="1" hangingPunct="1">
              <a:defRPr/>
            </a:pPr>
            <a:r>
              <a:rPr lang="en-US" smtClean="0"/>
              <a:t>If we do write them, then they exist, right?</a:t>
            </a:r>
          </a:p>
          <a:p>
            <a:pPr lvl="1" eaLnBrk="1" hangingPunct="1">
              <a:defRPr/>
            </a:pPr>
            <a:endParaRPr lang="en-US" i="1" smtClean="0"/>
          </a:p>
          <a:p>
            <a:pPr lvl="1" eaLnBrk="1" hangingPunct="1">
              <a:defRPr/>
            </a:pPr>
            <a:r>
              <a:rPr lang="en-US" smtClean="0"/>
              <a:t>Thus: declare them, but do not define them.</a:t>
            </a:r>
          </a:p>
          <a:p>
            <a:pPr lvl="1" eaLnBrk="1" hangingPunct="1">
              <a:defRPr/>
            </a:pPr>
            <a:r>
              <a:rPr lang="en-US" smtClean="0"/>
              <a:t>But what if someone else defines them …</a:t>
            </a:r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>
            <a:off x="2362200" y="4495800"/>
            <a:ext cx="838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>
            <a:off x="1905000" y="4832350"/>
            <a:ext cx="838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 flipV="1">
            <a:off x="1905000" y="4832350"/>
            <a:ext cx="838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V="1">
            <a:off x="2362200" y="4495800"/>
            <a:ext cx="838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3505200" y="50292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declare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990600" y="51054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define</a:t>
            </a:r>
          </a:p>
        </p:txBody>
      </p:sp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2438400" y="4495800"/>
            <a:ext cx="685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91" name="AutoShape 11"/>
          <p:cNvSpPr>
            <a:spLocks noChangeArrowheads="1"/>
          </p:cNvSpPr>
          <p:nvPr/>
        </p:nvSpPr>
        <p:spPr bwMode="auto">
          <a:xfrm>
            <a:off x="1981200" y="4832350"/>
            <a:ext cx="685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 flipH="1" flipV="1">
            <a:off x="3200400" y="4876800"/>
            <a:ext cx="3048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14BAB-1F77-2A4B-8566-E18A76B9951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Silently Written &amp; Called Functions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Eliminating Them [2/2]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 do we eliminate the copy </a:t>
            </a:r>
            <a:r>
              <a:rPr lang="en-US" sz="1800" dirty="0" err="1" smtClean="0">
                <a:cs typeface="+mn-cs"/>
              </a:rPr>
              <a:t>ctor</a:t>
            </a:r>
            <a:r>
              <a:rPr lang="en-US" sz="1800" dirty="0" smtClean="0">
                <a:cs typeface="+mn-cs"/>
              </a:rPr>
              <a:t> and copy assignment?</a:t>
            </a:r>
          </a:p>
          <a:p>
            <a:pPr lvl="1" eaLnBrk="1" hangingPunct="1">
              <a:defRPr/>
            </a:pPr>
            <a:r>
              <a:rPr lang="en-US" sz="1600" b="1" dirty="0" smtClean="0"/>
              <a:t>Declare</a:t>
            </a:r>
            <a:r>
              <a:rPr lang="en-US" sz="1600" dirty="0" smtClean="0"/>
              <a:t> the copy </a:t>
            </a:r>
            <a:r>
              <a:rPr lang="en-US" sz="1600" dirty="0" err="1" smtClean="0"/>
              <a:t>ctor</a:t>
            </a:r>
            <a:r>
              <a:rPr lang="en-US" sz="1600" dirty="0" smtClean="0"/>
              <a:t> and copy assignment </a:t>
            </a:r>
            <a:r>
              <a:rPr lang="en-US" sz="1600" b="1" dirty="0" smtClean="0">
                <a:latin typeface="Courier New" charset="0"/>
              </a:rPr>
              <a:t>private</a:t>
            </a:r>
            <a:r>
              <a:rPr lang="en-US" sz="1600" dirty="0" smtClean="0"/>
              <a:t>.</a:t>
            </a:r>
          </a:p>
          <a:p>
            <a:pPr lvl="1" eaLnBrk="1" hangingPunct="1">
              <a:defRPr/>
            </a:pPr>
            <a:r>
              <a:rPr lang="en-US" sz="1600" dirty="0" smtClean="0"/>
              <a:t>Do not </a:t>
            </a:r>
            <a:r>
              <a:rPr lang="en-US" sz="1600" b="1" dirty="0" smtClean="0"/>
              <a:t>define</a:t>
            </a:r>
            <a:r>
              <a:rPr lang="en-US" sz="1600" dirty="0" smtClean="0"/>
              <a:t> them.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Mule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//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Uncopyable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class.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// Private copy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ctor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copy assn. Do not define these.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Mule(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Mule &amp;);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Mule &amp; operator=(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Mule &amp;);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Now </a:t>
            </a:r>
            <a:r>
              <a:rPr lang="en-US" sz="1800" b="1" dirty="0" smtClean="0">
                <a:cs typeface="+mn-cs"/>
              </a:rPr>
              <a:t>no one</a:t>
            </a:r>
            <a:r>
              <a:rPr lang="en-US" sz="1800" dirty="0" smtClean="0">
                <a:cs typeface="+mn-cs"/>
              </a:rPr>
              <a:t> can call these functions.</a:t>
            </a:r>
          </a:p>
          <a:p>
            <a:pPr lvl="1" eaLnBrk="1" hangingPunct="1">
              <a:defRPr/>
            </a:pPr>
            <a:r>
              <a:rPr lang="en-US" sz="1600" dirty="0" smtClean="0"/>
              <a:t>You (the class author) cannot accidentally call them, because you did not define them.</a:t>
            </a:r>
          </a:p>
          <a:p>
            <a:pPr lvl="1" eaLnBrk="1" hangingPunct="1">
              <a:defRPr/>
            </a:pPr>
            <a:r>
              <a:rPr lang="en-US" sz="1600" dirty="0" smtClean="0"/>
              <a:t>Client code </a:t>
            </a:r>
            <a:r>
              <a:rPr lang="en-US" sz="1600" i="1" dirty="0" smtClean="0"/>
              <a:t>can</a:t>
            </a:r>
            <a:r>
              <a:rPr lang="en-US" sz="1600" dirty="0" smtClean="0"/>
              <a:t> define them, but that does not matter; they cannot call them, because they are private.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Silently Written &amp; Called Functions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Eliminating Them: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Mule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//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Uncopyable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class.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Mule(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Mule &amp;) = delete;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Mule &amp; operator=(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Mule &amp;) = delete;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Mule() = default;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8E069-D3E2-194B-AC81-9E7B5FC0B49A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E32E-7EB4-CF46-A0AE-3A1FFCD27CC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Software Engineering Concepts: </a:t>
            </a:r>
            <a:r>
              <a:rPr lang="en-US" smtClean="0">
                <a:cs typeface="Times New Roman" charset="0"/>
              </a:rPr>
              <a:t>Abstraction [1/2]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Abstraction</a:t>
            </a:r>
            <a:r>
              <a:rPr lang="en-US" smtClean="0">
                <a:cs typeface="+mn-cs"/>
              </a:rPr>
              <a:t>: Separate the purpose of a module from its implementation.</a:t>
            </a:r>
          </a:p>
          <a:p>
            <a:pPr lvl="1" eaLnBrk="1" hangingPunct="1">
              <a:defRPr/>
            </a:pPr>
            <a:r>
              <a:rPr lang="en-US" b="1" smtClean="0"/>
              <a:t>Functional abstraction</a:t>
            </a:r>
          </a:p>
          <a:p>
            <a:pPr lvl="1" eaLnBrk="1" hangingPunct="1">
              <a:defRPr/>
            </a:pPr>
            <a:r>
              <a:rPr lang="en-US" b="1" smtClean="0"/>
              <a:t>Data abstraction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Key term: </a:t>
            </a:r>
            <a:r>
              <a:rPr lang="en-US" b="1" smtClean="0">
                <a:cs typeface="+mn-cs"/>
              </a:rPr>
              <a:t>Abstract Data Type</a:t>
            </a:r>
          </a:p>
          <a:p>
            <a:pPr lvl="1" eaLnBrk="1" hangingPunct="1">
              <a:defRPr/>
            </a:pPr>
            <a:r>
              <a:rPr lang="en-US" smtClean="0"/>
              <a:t>An </a:t>
            </a:r>
            <a:r>
              <a:rPr lang="en-US" i="1" smtClean="0"/>
              <a:t>abstract data type</a:t>
            </a:r>
            <a:r>
              <a:rPr lang="en-US" smtClean="0"/>
              <a:t> (ADT) is a collection of data and a set of operations on the data.</a:t>
            </a:r>
          </a:p>
          <a:p>
            <a:pPr lvl="1" eaLnBrk="1" hangingPunct="1">
              <a:defRPr/>
            </a:pPr>
            <a:r>
              <a:rPr lang="en-US" smtClean="0"/>
              <a:t>The implementation is not specified.</a:t>
            </a:r>
          </a:p>
          <a:p>
            <a:pPr lvl="1" eaLnBrk="1" hangingPunct="1">
              <a:defRPr/>
            </a:pPr>
            <a:r>
              <a:rPr lang="en-US" smtClean="0"/>
              <a:t>ADTs will be a major topic of this course.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648200" y="2506663"/>
            <a:ext cx="1371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Module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828800" y="33448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581400" y="3040063"/>
            <a:ext cx="3810000" cy="1066800"/>
          </a:xfrm>
          <a:prstGeom prst="rect">
            <a:avLst/>
          </a:prstGeom>
          <a:solidFill>
            <a:srgbClr val="FFE1F0"/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048000" y="3573463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981200" y="39544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981200" y="27352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8" name="Arc 10"/>
          <p:cNvSpPr>
            <a:spLocks/>
          </p:cNvSpPr>
          <p:nvPr/>
        </p:nvSpPr>
        <p:spPr bwMode="auto">
          <a:xfrm flipH="1" flipV="1">
            <a:off x="3133725" y="2887663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9" name="Arc 11"/>
          <p:cNvSpPr>
            <a:spLocks/>
          </p:cNvSpPr>
          <p:nvPr/>
        </p:nvSpPr>
        <p:spPr bwMode="auto">
          <a:xfrm flipH="1">
            <a:off x="3124200" y="3573463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657600" y="3573463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(defined by the specification)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029200" y="3192463"/>
            <a:ext cx="2209800" cy="7620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Implementation</a:t>
            </a:r>
            <a:br>
              <a:rPr lang="en-US" sz="1800">
                <a:cs typeface="+mn-cs"/>
              </a:rPr>
            </a:br>
            <a:r>
              <a:rPr lang="en-US" sz="1200">
                <a:cs typeface="+mn-cs"/>
              </a:rPr>
              <a:t>(hidden from clients and</a:t>
            </a:r>
            <a:br>
              <a:rPr lang="en-US" sz="1200">
                <a:cs typeface="+mn-cs"/>
              </a:rPr>
            </a:br>
            <a:r>
              <a:rPr lang="en-US" sz="1200">
                <a:cs typeface="+mn-cs"/>
              </a:rPr>
              <a:t>not part of the abstraction)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3657600" y="3192463"/>
            <a:ext cx="1295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Interface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4419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Recall: Function, class, or other unit of code. Generally smaller than a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package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V="1">
            <a:off x="5181600" y="15240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25" name="AutoShape 17"/>
          <p:cNvSpPr>
            <a:spLocks noChangeArrowheads="1"/>
          </p:cNvSpPr>
          <p:nvPr/>
        </p:nvSpPr>
        <p:spPr bwMode="auto">
          <a:xfrm>
            <a:off x="5486400" y="1143000"/>
            <a:ext cx="990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D3AC5-4135-324E-AF03-1856EB1BCC0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Software Engineering Concepts: </a:t>
            </a:r>
            <a:r>
              <a:rPr lang="en-US" smtClean="0">
                <a:cs typeface="Times New Roman" charset="0"/>
              </a:rPr>
              <a:t>Abstraction [2/2]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printIntArray(const int arr[], std::size_t size)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for (std::size_t i = 0; i &lt; size; ++i)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std::cout &lt;&lt; arr[i] &lt;&lt; " 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std::cout &lt;&lt; std::endl;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4876800" y="5715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 flipH="1">
            <a:off x="381000" y="3276600"/>
            <a:ext cx="3352800" cy="2286000"/>
          </a:xfrm>
          <a:prstGeom prst="wedgeRoundRectCallout">
            <a:avLst>
              <a:gd name="adj1" fmla="val -47681"/>
              <a:gd name="adj2" fmla="val 58190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000">
                <a:cs typeface="+mn-cs"/>
              </a:rPr>
              <a:t>Function </a:t>
            </a:r>
            <a:r>
              <a:rPr lang="en-US" sz="1000" b="1">
                <a:latin typeface="Courier New" charset="0"/>
                <a:cs typeface="+mn-cs"/>
              </a:rPr>
              <a:t>printIntArray</a:t>
            </a:r>
            <a:r>
              <a:rPr lang="en-US" sz="1000">
                <a:cs typeface="+mn-cs"/>
              </a:rPr>
              <a:t> is given an array of </a:t>
            </a:r>
            <a:r>
              <a:rPr lang="en-US" sz="1000" b="1">
                <a:latin typeface="Courier New" charset="0"/>
                <a:cs typeface="+mn-cs"/>
              </a:rPr>
              <a:t>int</a:t>
            </a:r>
            <a:r>
              <a:rPr lang="en-US" sz="1000">
                <a:cs typeface="+mn-cs"/>
              </a:rPr>
              <a:t>s called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arr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 and a </a:t>
            </a:r>
            <a:r>
              <a:rPr lang="en-US" sz="1000" b="1">
                <a:latin typeface="Courier New" charset="0"/>
                <a:cs typeface="+mn-cs"/>
              </a:rPr>
              <a:t>size_t</a:t>
            </a:r>
            <a:r>
              <a:rPr lang="en-US" sz="1000">
                <a:cs typeface="+mn-cs"/>
              </a:rPr>
              <a:t> called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size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. It executes a </a:t>
            </a:r>
            <a:r>
              <a:rPr lang="en-US" sz="1000" b="1">
                <a:latin typeface="Courier New" charset="0"/>
                <a:cs typeface="+mn-cs"/>
              </a:rPr>
              <a:t>for</a:t>
            </a:r>
            <a:r>
              <a:rPr lang="en-US" sz="1000">
                <a:cs typeface="+mn-cs"/>
              </a:rPr>
              <a:t> loop in which local </a:t>
            </a:r>
            <a:r>
              <a:rPr lang="en-US" sz="1000" b="1">
                <a:latin typeface="Courier New" charset="0"/>
                <a:cs typeface="+mn-cs"/>
              </a:rPr>
              <a:t>size_t</a:t>
            </a:r>
            <a:r>
              <a:rPr lang="en-US" sz="1000">
                <a:cs typeface="+mn-cs"/>
              </a:rPr>
              <a:t> variable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>
                <a:cs typeface="+mn-cs"/>
              </a:rPr>
              <a:t> is initialized to </a:t>
            </a:r>
            <a:r>
              <a:rPr lang="en-US" sz="1000" b="1">
                <a:latin typeface="Courier New" charset="0"/>
                <a:cs typeface="+mn-cs"/>
              </a:rPr>
              <a:t>0</a:t>
            </a:r>
            <a:r>
              <a:rPr lang="en-US" sz="1000">
                <a:cs typeface="+mn-cs"/>
              </a:rPr>
              <a:t>, the loop continues as long as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i &lt; size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 evaluates to </a:t>
            </a:r>
            <a:r>
              <a:rPr lang="en-US" sz="1000" b="1">
                <a:latin typeface="Courier New" charset="0"/>
                <a:cs typeface="+mn-cs"/>
              </a:rPr>
              <a:t>true</a:t>
            </a:r>
            <a:r>
              <a:rPr lang="en-US" sz="1000">
                <a:cs typeface="+mn-cs"/>
              </a:rPr>
              <a:t>, and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 b="1">
                <a:cs typeface="+mn-cs"/>
              </a:rPr>
              <a:t> </a:t>
            </a:r>
            <a:r>
              <a:rPr lang="en-US" sz="1000">
                <a:cs typeface="+mn-cs"/>
              </a:rPr>
              <a:t>is pre-incremented after each loop iteration. Inside the loop, a reference to an item in array </a:t>
            </a:r>
            <a:r>
              <a:rPr lang="en-US" sz="1000" b="1">
                <a:latin typeface="Courier New" charset="0"/>
                <a:cs typeface="+mn-cs"/>
              </a:rPr>
              <a:t>arr</a:t>
            </a:r>
            <a:r>
              <a:rPr lang="en-US" sz="1000">
                <a:cs typeface="+mn-cs"/>
              </a:rPr>
              <a:t> is retrieved using the bracket operator, with parameter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>
                <a:cs typeface="+mn-cs"/>
              </a:rPr>
              <a:t>, and then inserted in </a:t>
            </a:r>
            <a:r>
              <a:rPr lang="en-US" sz="1000" b="1">
                <a:latin typeface="Courier New" charset="0"/>
                <a:cs typeface="+mn-cs"/>
              </a:rPr>
              <a:t>cout</a:t>
            </a:r>
            <a:r>
              <a:rPr lang="en-US" sz="1000">
                <a:cs typeface="+mn-cs"/>
              </a:rPr>
              <a:t> (using overloaded </a:t>
            </a:r>
            <a:r>
              <a:rPr lang="en-US" sz="1000" b="1">
                <a:latin typeface="Courier New" charset="0"/>
                <a:cs typeface="+mn-cs"/>
              </a:rPr>
              <a:t>operator&lt;&lt;</a:t>
            </a:r>
            <a:r>
              <a:rPr lang="en-US" sz="1000">
                <a:cs typeface="+mn-cs"/>
              </a:rPr>
              <a:t>), followed by an array of </a:t>
            </a:r>
            <a:r>
              <a:rPr lang="en-US" sz="1000" b="1">
                <a:latin typeface="Courier New" charset="0"/>
                <a:cs typeface="+mn-cs"/>
              </a:rPr>
              <a:t>char</a:t>
            </a:r>
            <a:r>
              <a:rPr lang="en-US" sz="1000">
                <a:cs typeface="+mn-cs"/>
              </a:rPr>
              <a:t>s containing a blank and a null. After the loop, stream manipulator </a:t>
            </a:r>
            <a:r>
              <a:rPr lang="en-US" sz="1000" b="1">
                <a:latin typeface="Courier New" charset="0"/>
                <a:cs typeface="+mn-cs"/>
              </a:rPr>
              <a:t>endl</a:t>
            </a:r>
            <a:r>
              <a:rPr lang="en-US" sz="1000">
                <a:cs typeface="+mn-cs"/>
              </a:rPr>
              <a:t> is inserted in </a:t>
            </a:r>
            <a:r>
              <a:rPr lang="en-US" sz="1000" b="1">
                <a:latin typeface="Courier New" charset="0"/>
                <a:cs typeface="+mn-cs"/>
              </a:rPr>
              <a:t>cout</a:t>
            </a:r>
            <a:r>
              <a:rPr lang="en-US" sz="1000">
                <a:cs typeface="+mn-cs"/>
              </a:rPr>
              <a:t>. The function then terminates.</a:t>
            </a:r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410200" y="3276600"/>
            <a:ext cx="3352800" cy="2286000"/>
          </a:xfrm>
          <a:prstGeom prst="wedgeRoundRectCallout">
            <a:avLst>
              <a:gd name="adj1" fmla="val -47681"/>
              <a:gd name="adj2" fmla="val 59236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800">
                <a:cs typeface="+mn-cs"/>
              </a:rPr>
              <a:t>Function </a:t>
            </a:r>
            <a:r>
              <a:rPr lang="en-US" sz="1800" b="1">
                <a:latin typeface="Courier New" charset="0"/>
                <a:cs typeface="+mn-cs"/>
              </a:rPr>
              <a:t>printIntArray</a:t>
            </a:r>
            <a:r>
              <a:rPr lang="en-US" sz="1800">
                <a:cs typeface="+mn-cs"/>
              </a:rPr>
              <a:t> prints an array of </a:t>
            </a:r>
            <a:r>
              <a:rPr lang="en-US" sz="1800" b="1">
                <a:latin typeface="Courier New" charset="0"/>
                <a:cs typeface="+mn-cs"/>
              </a:rPr>
              <a:t>int</a:t>
            </a:r>
            <a:r>
              <a:rPr lang="en-US" sz="1800">
                <a:cs typeface="+mn-cs"/>
              </a:rPr>
              <a:t>s to </a:t>
            </a:r>
            <a:r>
              <a:rPr lang="en-US" sz="1800" b="1">
                <a:latin typeface="Courier New" charset="0"/>
                <a:cs typeface="+mn-cs"/>
              </a:rPr>
              <a:t>cout</a:t>
            </a:r>
            <a:r>
              <a:rPr lang="en-US" sz="1800">
                <a:cs typeface="+mn-cs"/>
              </a:rPr>
              <a:t>, given the array and its size. Items are separated by blanks, and followed by a blank and a newline.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733800" y="57150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429000" y="2895600"/>
            <a:ext cx="22860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Describe this function, in detail.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086600" y="1997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(Functional)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abstraction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7239000" y="2514600"/>
            <a:ext cx="762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04ACF-A59F-AA41-B8F4-FBD13FFE170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Parameter Passing [1/2]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*These are problems when we pass </a:t>
            </a:r>
            <a:r>
              <a:rPr lang="en-US" sz="1600" b="1" smtClean="0">
                <a:cs typeface="+mn-cs"/>
              </a:rPr>
              <a:t>objects</a:t>
            </a:r>
            <a:r>
              <a:rPr lang="en-US" sz="1600" smtClean="0"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**</a:t>
            </a:r>
            <a:r>
              <a:rPr lang="en-US" sz="1600" i="1" smtClean="0">
                <a:cs typeface="+mn-cs"/>
              </a:rPr>
              <a:t>Maybe</a:t>
            </a:r>
            <a:r>
              <a:rPr lang="en-US" sz="1600" smtClean="0">
                <a:cs typeface="+mn-cs"/>
              </a:rPr>
              <a:t> this is bad. When we want to send changes back to the client (which is a big reason for passing by reference), disallowing const values is a good thing.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So, for most purposes, </a:t>
            </a:r>
            <a:r>
              <a:rPr lang="en-US" sz="1600" i="1" smtClean="0">
                <a:cs typeface="+mn-cs"/>
              </a:rPr>
              <a:t>when we pass objects</a:t>
            </a:r>
            <a:r>
              <a:rPr lang="en-US" sz="1600" smtClean="0">
                <a:cs typeface="+mn-cs"/>
              </a:rPr>
              <a:t>, reference-to-const combines the best features of the other two methods.</a:t>
            </a:r>
          </a:p>
        </p:txBody>
      </p:sp>
      <p:graphicFrame>
        <p:nvGraphicFramePr>
          <p:cNvPr id="122916" name="Group 1060"/>
          <p:cNvGraphicFramePr>
            <a:graphicFrameLocks noGrp="1"/>
          </p:cNvGraphicFramePr>
          <p:nvPr>
            <p:ph sz="half" idx="2"/>
          </p:nvPr>
        </p:nvGraphicFramePr>
        <p:xfrm>
          <a:off x="1524000" y="1220788"/>
          <a:ext cx="6096000" cy="2378073"/>
        </p:xfrm>
        <a:graphic>
          <a:graphicData uri="http://schemas.openxmlformats.org/drawingml/2006/table">
            <a:tbl>
              <a:tblPr/>
              <a:tblGrid>
                <a:gridCol w="1981200"/>
                <a:gridCol w="1063625"/>
                <a:gridCol w="1479550"/>
                <a:gridCol w="1571625"/>
              </a:tblGrid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reference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reference-to-const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Makes a copy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for polymorphism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passing of const values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implicit type conversions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C6D58-37AB-424E-87E6-37F10365F38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Parameter Passing [2/2]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</a:t>
            </a:r>
            <a:r>
              <a:rPr lang="en-US" sz="1600" b="1" smtClean="0">
                <a:cs typeface="+mn-cs"/>
              </a:rPr>
              <a:t>pass parameters</a:t>
            </a:r>
            <a:r>
              <a:rPr lang="en-US" sz="1600" smtClean="0">
                <a:cs typeface="+mn-cs"/>
              </a:rPr>
              <a:t> by reference when we want to modify the client</a:t>
            </a:r>
            <a:r>
              <a:rPr lang="ja-JP" altLang="en-US" sz="1600" smtClean="0">
                <a:latin typeface="Arial"/>
                <a:cs typeface="+mn-cs"/>
              </a:rPr>
              <a:t>’</a:t>
            </a:r>
            <a:r>
              <a:rPr lang="en-US" sz="1600" smtClean="0">
                <a:cs typeface="+mn-cs"/>
              </a:rPr>
              <a:t>s copy.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addThree(int &amp; theInt)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theInt += 3;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Otherwise, we generally pass: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simple types by value.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objects by reference-to-const.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func(double d, const MyClass &amp; q);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usually </a:t>
            </a:r>
            <a:r>
              <a:rPr lang="en-US" sz="1600" b="1" smtClean="0">
                <a:cs typeface="+mn-cs"/>
              </a:rPr>
              <a:t>return</a:t>
            </a:r>
            <a:r>
              <a:rPr lang="en-US" sz="1600" smtClean="0">
                <a:cs typeface="+mn-cs"/>
              </a:rPr>
              <a:t> by value, unless we return an object not local to this function.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Return by reference if we return a pre-existing object for the client to modify.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Return by reference-to-const if we return a pre-existing object that the client should not modify (in particular, if the object is const).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&amp; arrayLookUp(int theArray[], int index);</a:t>
            </a: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int &amp; arrayLookUp(const int theArray[], int index);</a:t>
            </a:r>
            <a:endParaRPr lang="en-US" sz="160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FFC9-9F85-554E-AF1B-B133532DCE2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Operator Overloading</a:t>
            </a:r>
            <a:endParaRPr lang="en-US" smtClean="0">
              <a:cs typeface="Times New Roman" charset="0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Operators can be implemented using global or member functions.</a:t>
            </a:r>
          </a:p>
          <a:p>
            <a:pPr lvl="1" eaLnBrk="1" hangingPunct="1">
              <a:defRPr/>
            </a:pPr>
            <a:r>
              <a:rPr lang="en-US" smtClean="0"/>
              <a:t>Global: the parameters are the operands.</a:t>
            </a:r>
          </a:p>
          <a:p>
            <a:pPr lvl="1" eaLnBrk="1" hangingPunct="1">
              <a:defRPr/>
            </a:pPr>
            <a:r>
              <a:rPr lang="en-US" smtClean="0"/>
              <a:t>Member: first operand is </a:t>
            </a:r>
            <a:r>
              <a:rPr lang="en-US" b="1" smtClean="0">
                <a:latin typeface="Courier New" charset="0"/>
              </a:rPr>
              <a:t>*this</a:t>
            </a:r>
            <a:r>
              <a:rPr lang="en-US" smtClean="0"/>
              <a:t>, the rest are parameters.</a:t>
            </a:r>
          </a:p>
          <a:p>
            <a:pPr lvl="1" eaLnBrk="1" hangingPunct="1">
              <a:defRPr/>
            </a:pPr>
            <a:r>
              <a:rPr lang="en-US" smtClean="0"/>
              <a:t>Postfix increment &amp; decrement (</a:t>
            </a:r>
            <a:r>
              <a:rPr lang="en-US" b="1" smtClean="0">
                <a:latin typeface="Courier New" charset="0"/>
              </a:rPr>
              <a:t>n++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n--</a:t>
            </a:r>
            <a:r>
              <a:rPr lang="en-US" smtClean="0"/>
              <a:t>) get a dummy </a:t>
            </a:r>
            <a:r>
              <a:rPr lang="en-US" b="1" smtClean="0">
                <a:latin typeface="Courier New" charset="0"/>
              </a:rPr>
              <a:t>int</a:t>
            </a:r>
            <a:r>
              <a:rPr lang="en-US" smtClean="0"/>
              <a:t> parameter, to distinguish them from the prefix versions (</a:t>
            </a:r>
            <a:r>
              <a:rPr lang="en-US" b="1" smtClean="0">
                <a:latin typeface="Courier New" charset="0"/>
              </a:rPr>
              <a:t>++n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--n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 an operator using a member function, unless you have a good reason not to.</a:t>
            </a:r>
          </a:p>
          <a:p>
            <a:pPr lvl="1" eaLnBrk="1" hangingPunct="1">
              <a:defRPr/>
            </a:pPr>
            <a:r>
              <a:rPr lang="en-US" smtClean="0"/>
              <a:t>Good Reason #1: To allow for implicit type conversions on the first argument. Applies to: non-modifying arithmetic, comparison, and bitwise operators.</a:t>
            </a:r>
          </a:p>
          <a:p>
            <a:pPr lvl="2" eaLnBrk="1" hangingPunct="1">
              <a:defRPr/>
            </a:pPr>
            <a:r>
              <a:rPr lang="en-US" smtClean="0"/>
              <a:t>For example: </a:t>
            </a:r>
            <a:r>
              <a:rPr lang="en-US" b="1" smtClean="0">
                <a:latin typeface="Courier New" charset="0"/>
              </a:rPr>
              <a:t>+ - * / % == != &lt; &lt;= &gt; &gt;=</a:t>
            </a:r>
          </a:p>
          <a:p>
            <a:pPr lvl="1" eaLnBrk="1" hangingPunct="1">
              <a:defRPr/>
            </a:pPr>
            <a:r>
              <a:rPr lang="en-US" smtClean="0"/>
              <a:t>Good Reason #2: When you cannot make it a member, because it would have to be a member of a class you cannot modify.</a:t>
            </a:r>
          </a:p>
          <a:p>
            <a:pPr lvl="2" eaLnBrk="1" hangingPunct="1">
              <a:defRPr/>
            </a:pPr>
            <a:r>
              <a:rPr lang="en-US" smtClean="0"/>
              <a:t>Quintessential examples: stream insertion (</a:t>
            </a:r>
            <a:r>
              <a:rPr lang="en-US" b="1" smtClean="0">
                <a:latin typeface="Courier New" charset="0"/>
              </a:rPr>
              <a:t>&lt;&lt;</a:t>
            </a:r>
            <a:r>
              <a:rPr lang="en-US" smtClean="0"/>
              <a:t>) and extraction (</a:t>
            </a:r>
            <a:r>
              <a:rPr lang="en-US" b="1" smtClean="0">
                <a:latin typeface="Courier New" charset="0"/>
              </a:rPr>
              <a:t>&gt;&gt;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usually use operators only for operations that happen </a:t>
            </a:r>
            <a:r>
              <a:rPr lang="en-US" b="1" smtClean="0">
                <a:cs typeface="+mn-cs"/>
              </a:rPr>
              <a:t>quickly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One exception: Assignment for container types.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BECEA-7345-F24A-99E4-E351DC6B6DD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[1/2]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Here is a simple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Dog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What member functions does this have?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 None.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***** Dog: Data members *****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a;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double b;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Cat c;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  // End class Dog</a:t>
            </a:r>
          </a:p>
          <a:p>
            <a:pPr eaLnBrk="1" hangingPunct="1"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 many member functions does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 have?</a:t>
            </a:r>
          </a:p>
          <a:p>
            <a:pPr lvl="1" eaLnBrk="1" hangingPunct="1">
              <a:defRPr/>
            </a:pPr>
            <a:r>
              <a:rPr lang="en-US" sz="1400" smtClean="0"/>
              <a:t>Answer:</a:t>
            </a:r>
            <a:endParaRPr lang="en-US" sz="1400" i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25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F810-8222-0D41-B31D-AF17CBF72D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[1/2]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Here is a simple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Dog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What member functions does this have?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 None.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***** Dog: Data members *****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a;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double b;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Cat c;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  // End class Dog</a:t>
            </a:r>
          </a:p>
          <a:p>
            <a:pPr eaLnBrk="1" hangingPunct="1"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 many member functions does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 have?</a:t>
            </a:r>
          </a:p>
          <a:p>
            <a:pPr lvl="1" eaLnBrk="1" hangingPunct="1">
              <a:defRPr/>
            </a:pPr>
            <a:r>
              <a:rPr lang="en-US" sz="1400" smtClean="0"/>
              <a:t>Answer: 6. </a:t>
            </a:r>
            <a:r>
              <a:rPr lang="en-US" sz="1400" i="1" smtClean="0"/>
              <a:t>See the next slide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2954</Words>
  <Application>Microsoft Macintosh PowerPoint</Application>
  <PresentationFormat>On-screen Show (4:3)</PresentationFormat>
  <Paragraphs>472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Silently Written &amp; Called Functions</vt:lpstr>
      <vt:lpstr>Unit Overview Advanced C++ &amp; Software Engineering Concepts</vt:lpstr>
      <vt:lpstr>Review Software Engineering Concepts: Abstraction [1/2]</vt:lpstr>
      <vt:lpstr>Review Software Engineering Concepts: Abstraction [2/2]</vt:lpstr>
      <vt:lpstr>Review Parameter Passing [1/2]</vt:lpstr>
      <vt:lpstr>Review Parameter Passing [2/2]</vt:lpstr>
      <vt:lpstr>Review Operator Overloading</vt:lpstr>
      <vt:lpstr>Silently Written &amp; Called Functions Introduction [1/2]</vt:lpstr>
      <vt:lpstr>Silently Written &amp; Called Functions Introduction [1/2]</vt:lpstr>
      <vt:lpstr>Silently Written &amp; Called Functions Introduction [2/2]</vt:lpstr>
      <vt:lpstr>Silently Written &amp; Called Functions Default Ctor [1/2]</vt:lpstr>
      <vt:lpstr>Silently Written &amp; Called Functions Default Ctor [2/2]</vt:lpstr>
      <vt:lpstr>Silently Written &amp; Called Functions Copy Ctor [1/2]</vt:lpstr>
      <vt:lpstr>Silently Written &amp; Called Functions Copy Ctor [2/2]</vt:lpstr>
      <vt:lpstr>Silently Written &amp; Called Functions Copy Assignment</vt:lpstr>
      <vt:lpstr>Silently Written &amp; Called Functions Dctor [1/2]</vt:lpstr>
      <vt:lpstr>Silently Written &amp; Called Functions Dctor [2/2]</vt:lpstr>
      <vt:lpstr>Silently Written &amp; Called Functions Summary</vt:lpstr>
      <vt:lpstr>Silently Written &amp; Called Functions Example</vt:lpstr>
      <vt:lpstr>Silently Written &amp; Called Functions Commenting Them</vt:lpstr>
      <vt:lpstr>Silently Written &amp; Called Functions When to Write Them?</vt:lpstr>
      <vt:lpstr>Silently Written &amp; Called Functions Eliminating Them [1/2]</vt:lpstr>
      <vt:lpstr>Silently Written &amp; Called Functions Eliminating Them [1/2]</vt:lpstr>
      <vt:lpstr>Silently Written &amp; Called Functions Eliminating Them [2/2]</vt:lpstr>
      <vt:lpstr>Silently Written &amp; Called Functions Eliminating Them: C++11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Concepts: Invariants; Silently Written &amp; Called Functions; Simple Class Example</dc:title>
  <dc:creator>Glenn G. Chappell</dc:creator>
  <cp:lastModifiedBy>Chris Hartman</cp:lastModifiedBy>
  <cp:revision>75</cp:revision>
  <dcterms:created xsi:type="dcterms:W3CDTF">2004-09-03T22:49:27Z</dcterms:created>
  <dcterms:modified xsi:type="dcterms:W3CDTF">2013-01-25T20:00:34Z</dcterms:modified>
</cp:coreProperties>
</file>