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81" r:id="rId3"/>
    <p:sldId id="568" r:id="rId4"/>
    <p:sldId id="592" r:id="rId5"/>
    <p:sldId id="593" r:id="rId6"/>
    <p:sldId id="594" r:id="rId7"/>
    <p:sldId id="581" r:id="rId8"/>
    <p:sldId id="582" r:id="rId9"/>
    <p:sldId id="583" r:id="rId10"/>
    <p:sldId id="584" r:id="rId11"/>
    <p:sldId id="585" r:id="rId12"/>
    <p:sldId id="586" r:id="rId13"/>
    <p:sldId id="587" r:id="rId14"/>
    <p:sldId id="588" r:id="rId15"/>
    <p:sldId id="589" r:id="rId16"/>
    <p:sldId id="590" r:id="rId17"/>
    <p:sldId id="591" r:id="rId18"/>
    <p:sldId id="569" r:id="rId19"/>
    <p:sldId id="565" r:id="rId20"/>
    <p:sldId id="490" r:id="rId21"/>
    <p:sldId id="491" r:id="rId22"/>
    <p:sldId id="570" r:id="rId23"/>
    <p:sldId id="571" r:id="rId24"/>
    <p:sldId id="572" r:id="rId25"/>
    <p:sldId id="573" r:id="rId26"/>
    <p:sldId id="574" r:id="rId27"/>
    <p:sldId id="575" r:id="rId28"/>
    <p:sldId id="576" r:id="rId29"/>
    <p:sldId id="577" r:id="rId30"/>
    <p:sldId id="578" r:id="rId3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3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4693498-D64F-5C46-BFAD-723E5603D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046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2A5E85D-45FD-604B-8428-1809E0483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659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F48B-9C4F-074B-A06B-FCC57B56E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9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C3B4B-0B77-1649-B251-9B6EA7FFB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2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8CA63-AF38-D346-9C8B-D6764D7E0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9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A63AD-63CD-8D45-A1F1-BAD69C538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3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5E24-A338-0C4E-BC03-E9AB8456C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2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7DF9F-F2C7-9748-AD4B-8CAA21FB2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9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033AA-AF18-FC48-97DF-3A93B0D0F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B4DDD-32E8-BC48-9774-2E12E2D26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4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254CE-2370-3A41-BC91-E30A4F13C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3F001-7077-5A47-904D-83F6390937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4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36999-CAB0-8F4F-B6A7-63853BF45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0B839BF3-7EA0-184B-8BF4-8AD0A4E06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Invariants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Simple Class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CS 311 Data Structures and Algorithms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Lecture Slides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Monday, </a:t>
            </a:r>
            <a:r>
              <a:rPr lang="en-US" dirty="0" smtClean="0">
                <a:cs typeface="+mn-cs"/>
              </a:rPr>
              <a:t>January 28, 2013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Chris Hartman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Department of Computer Science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University of Alaska Fairbanks</a:t>
            </a:r>
          </a:p>
          <a:p>
            <a:pPr eaLnBrk="1" hangingPunct="1">
              <a:defRPr/>
            </a:pPr>
            <a:r>
              <a:rPr lang="en-US" sz="1600" b="1" dirty="0" err="1" smtClean="0">
                <a:latin typeface="Courier New" charset="0"/>
                <a:cs typeface="+mn-cs"/>
              </a:rPr>
              <a:t>cmhartman@alaska.edu</a:t>
            </a:r>
            <a:endParaRPr lang="en-US" sz="1600" b="1" dirty="0" smtClean="0">
              <a:latin typeface="Courier New" charset="0"/>
              <a:cs typeface="+mn-cs"/>
            </a:endParaRP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Based on material by Glenn G. Chappell</a:t>
            </a:r>
          </a:p>
          <a:p>
            <a:pPr eaLnBrk="1" hangingPunct="1">
              <a:defRPr/>
            </a:pPr>
            <a:r>
              <a:rPr lang="en-US" sz="1600" dirty="0" smtClean="0">
                <a:cs typeface="+mn-cs"/>
              </a:rPr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6E846-8D61-FA4E-B186-70958D23A37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Software Engineering Concepts: </a:t>
            </a:r>
            <a:r>
              <a:rPr lang="en-US">
                <a:cs typeface="Times New Roman" charset="0"/>
              </a:rPr>
              <a:t>Invariants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Pre &amp; Post [2/3]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Preconditions and postconditions are the basis of </a:t>
            </a:r>
            <a:r>
              <a:rPr lang="en-US" b="1">
                <a:cs typeface="+mn-cs"/>
              </a:rPr>
              <a:t>operation contracts</a:t>
            </a:r>
            <a:r>
              <a:rPr lang="en-US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/>
              <a:t>We think of a function call as the carrying out of a contract. The function says to the caller,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If you do this [preconditions], then I will do this [postconditions].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 eaLnBrk="1" hangingPunct="1">
              <a:defRPr/>
            </a:pPr>
            <a:r>
              <a:rPr lang="en-US"/>
              <a:t>If the preconditions are met, then the function is required to make the postconditions true upon its (normal) termination.</a:t>
            </a:r>
          </a:p>
          <a:p>
            <a:pPr lvl="2" eaLnBrk="1" hangingPunct="1">
              <a:defRPr/>
            </a:pPr>
            <a:r>
              <a:rPr lang="en-US"/>
              <a:t>We consider abnormal termination (exceptions) later.</a:t>
            </a:r>
          </a:p>
          <a:p>
            <a:pPr lvl="1" eaLnBrk="1" hangingPunct="1">
              <a:defRPr/>
            </a:pPr>
            <a:r>
              <a:rPr lang="en-US"/>
              <a:t>If the preconditions are not met, then the function can be considered to have no responsibilities.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Punch Line</a:t>
            </a:r>
          </a:p>
          <a:p>
            <a:pPr lvl="1" eaLnBrk="1" hangingPunct="1">
              <a:defRPr/>
            </a:pPr>
            <a:r>
              <a:rPr lang="en-US"/>
              <a:t>In this class, we write preconditions and postconditions for </a:t>
            </a:r>
            <a:r>
              <a:rPr lang="en-US" b="1"/>
              <a:t>every</a:t>
            </a:r>
            <a:r>
              <a:rPr lang="en-US"/>
              <a:t> function you write (except, possibly, </a:t>
            </a:r>
            <a:r>
              <a:rPr lang="en-US" b="1">
                <a:latin typeface="Courier New" charset="0"/>
              </a:rPr>
              <a:t>main</a:t>
            </a:r>
            <a:r>
              <a:rPr lang="en-US"/>
              <a:t>).</a:t>
            </a:r>
          </a:p>
          <a:p>
            <a:pPr lvl="2" eaLnBrk="1" hangingPunct="1">
              <a:defRPr/>
            </a:pPr>
            <a:r>
              <a:rPr lang="en-US"/>
              <a:t>See 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Coding Standards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FCE549-B6F1-E44F-AFCD-E11DECA83F5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Software Engineering Concepts: </a:t>
            </a:r>
            <a:r>
              <a:rPr lang="en-US">
                <a:cs typeface="Times New Roman" charset="0"/>
              </a:rPr>
              <a:t>Invariants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Pre &amp; Post [3/3]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Example</a:t>
            </a:r>
          </a:p>
          <a:p>
            <a:pPr lvl="1" eaLnBrk="1" hangingPunct="1">
              <a:defRPr/>
            </a:pPr>
            <a:r>
              <a:rPr lang="en-US"/>
              <a:t>Write reasonable pre- and postconditions for the following function, which is supposed to store the number 7 in the provided memory.</a:t>
            </a: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>
                <a:solidFill>
                  <a:schemeClr val="hlink"/>
                </a:solidFill>
                <a:latin typeface="Courier New" charset="0"/>
                <a:cs typeface="+mn-cs"/>
              </a:rPr>
              <a:t>// store7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>
                <a:solidFill>
                  <a:schemeClr val="hlink"/>
                </a:solidFill>
                <a:latin typeface="Courier New" charset="0"/>
                <a:cs typeface="+mn-cs"/>
              </a:rPr>
              <a:t>// Pre: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>
                <a:solidFill>
                  <a:schemeClr val="hlink"/>
                </a:solidFill>
                <a:latin typeface="Courier New" charset="0"/>
                <a:cs typeface="+mn-cs"/>
              </a:rPr>
              <a:t>//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>
                <a:solidFill>
                  <a:schemeClr val="hlink"/>
                </a:solidFill>
                <a:latin typeface="Courier New" charset="0"/>
                <a:cs typeface="+mn-cs"/>
              </a:rPr>
              <a:t>// Post: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>
                <a:solidFill>
                  <a:schemeClr val="hlink"/>
                </a:solidFill>
                <a:latin typeface="Courier New" charset="0"/>
                <a:cs typeface="+mn-cs"/>
              </a:rPr>
              <a:t>void store7(int * ptr)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>
                <a:solidFill>
                  <a:schemeClr val="hlink"/>
                </a:solidFill>
                <a:latin typeface="Courier New" charset="0"/>
                <a:cs typeface="+mn-cs"/>
              </a:rPr>
              <a:t>   *ptr = 7;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6781800" y="3276600"/>
            <a:ext cx="21336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Preconditions:</a:t>
            </a:r>
            <a:br>
              <a:rPr lang="en-US" sz="1400">
                <a:solidFill>
                  <a:schemeClr val="folHlink"/>
                </a:solidFill>
                <a:cs typeface="+mn-cs"/>
              </a:rPr>
            </a:br>
            <a:r>
              <a:rPr lang="en-US" sz="1400">
                <a:solidFill>
                  <a:schemeClr val="folHlink"/>
                </a:solidFill>
                <a:cs typeface="+mn-cs"/>
              </a:rPr>
              <a:t>What </a:t>
            </a:r>
            <a:r>
              <a:rPr lang="en-US" sz="1400" b="1">
                <a:solidFill>
                  <a:schemeClr val="folHlink"/>
                </a:solidFill>
                <a:cs typeface="+mn-cs"/>
              </a:rPr>
              <a:t>must be true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for the function to execute properly?</a:t>
            </a: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3429000" y="4343400"/>
            <a:ext cx="32004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Postconditions:</a:t>
            </a:r>
            <a:br>
              <a:rPr lang="en-US" sz="1400">
                <a:solidFill>
                  <a:schemeClr val="folHlink"/>
                </a:solidFill>
                <a:cs typeface="+mn-cs"/>
              </a:rPr>
            </a:br>
            <a:r>
              <a:rPr lang="en-US" sz="1400" b="1">
                <a:solidFill>
                  <a:schemeClr val="folHlink"/>
                </a:solidFill>
                <a:cs typeface="+mn-cs"/>
              </a:rPr>
              <a:t>Describe the function</a:t>
            </a:r>
            <a:r>
              <a:rPr lang="ja-JP" altLang="en-US" sz="1400" b="1">
                <a:solidFill>
                  <a:schemeClr val="folHlink"/>
                </a:solidFill>
                <a:latin typeface="Arial"/>
                <a:cs typeface="+mn-cs"/>
              </a:rPr>
              <a:t>’</a:t>
            </a:r>
            <a:r>
              <a:rPr lang="en-US" sz="1400" b="1">
                <a:solidFill>
                  <a:schemeClr val="folHlink"/>
                </a:solidFill>
                <a:cs typeface="+mn-cs"/>
              </a:rPr>
              <a:t>s effect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using statements about objects &amp; values.</a:t>
            </a:r>
          </a:p>
        </p:txBody>
      </p:sp>
      <p:sp>
        <p:nvSpPr>
          <p:cNvPr id="286726" name="Line 6"/>
          <p:cNvSpPr>
            <a:spLocks noChangeShapeType="1"/>
          </p:cNvSpPr>
          <p:nvPr/>
        </p:nvSpPr>
        <p:spPr bwMode="auto">
          <a:xfrm flipH="1" flipV="1">
            <a:off x="5181600" y="3352800"/>
            <a:ext cx="16002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727" name="Line 7"/>
          <p:cNvSpPr>
            <a:spLocks noChangeShapeType="1"/>
          </p:cNvSpPr>
          <p:nvPr/>
        </p:nvSpPr>
        <p:spPr bwMode="auto">
          <a:xfrm flipH="1" flipV="1">
            <a:off x="3200400" y="3733800"/>
            <a:ext cx="6858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728" name="Line 8"/>
          <p:cNvSpPr>
            <a:spLocks noChangeShapeType="1"/>
          </p:cNvSpPr>
          <p:nvPr/>
        </p:nvSpPr>
        <p:spPr bwMode="auto">
          <a:xfrm flipH="1" flipV="1">
            <a:off x="3886200" y="3886200"/>
            <a:ext cx="76200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691308-0028-4840-A5C2-4B6F8E7BE7A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Software Engineering Concepts: </a:t>
            </a:r>
            <a:r>
              <a:rPr lang="en-US">
                <a:cs typeface="Times New Roman" charset="0"/>
              </a:rPr>
              <a:t>Invariants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Pre &amp; Post [3/3]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Example</a:t>
            </a:r>
          </a:p>
          <a:p>
            <a:pPr lvl="1" eaLnBrk="1" hangingPunct="1">
              <a:defRPr/>
            </a:pPr>
            <a:r>
              <a:rPr lang="en-US"/>
              <a:t>Write reasonable pre- and postconditions for the following function, which is supposed to store the number 7 in the provided memory.</a:t>
            </a: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>
                <a:solidFill>
                  <a:schemeClr val="hlink"/>
                </a:solidFill>
                <a:latin typeface="Courier New" charset="0"/>
                <a:cs typeface="+mn-cs"/>
              </a:rPr>
              <a:t>// store7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>
                <a:solidFill>
                  <a:schemeClr val="hlink"/>
                </a:solidFill>
                <a:latin typeface="Courier New" charset="0"/>
                <a:cs typeface="+mn-cs"/>
              </a:rPr>
              <a:t>// Pre:  ptr points at enough writable memory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>
                <a:solidFill>
                  <a:schemeClr val="hlink"/>
                </a:solidFill>
                <a:latin typeface="Courier New" charset="0"/>
                <a:cs typeface="+mn-cs"/>
              </a:rPr>
              <a:t>//       to hold an int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>
                <a:solidFill>
                  <a:schemeClr val="hlink"/>
                </a:solidFill>
                <a:latin typeface="Courier New" charset="0"/>
                <a:cs typeface="+mn-cs"/>
              </a:rPr>
              <a:t>// Post: *ptr == 7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>
                <a:solidFill>
                  <a:schemeClr val="hlink"/>
                </a:solidFill>
                <a:latin typeface="Courier New" charset="0"/>
                <a:cs typeface="+mn-cs"/>
              </a:rPr>
              <a:t>void store7(int * ptr)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>
                <a:solidFill>
                  <a:schemeClr val="hlink"/>
                </a:solidFill>
                <a:latin typeface="Courier New" charset="0"/>
                <a:cs typeface="+mn-cs"/>
              </a:rPr>
              <a:t>   *ptr = 7;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6781800" y="3276600"/>
            <a:ext cx="21336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Preconditions:</a:t>
            </a:r>
            <a:br>
              <a:rPr lang="en-US" sz="1400">
                <a:solidFill>
                  <a:schemeClr val="folHlink"/>
                </a:solidFill>
                <a:cs typeface="+mn-cs"/>
              </a:rPr>
            </a:br>
            <a:r>
              <a:rPr lang="en-US" sz="1400">
                <a:solidFill>
                  <a:schemeClr val="folHlink"/>
                </a:solidFill>
                <a:cs typeface="+mn-cs"/>
              </a:rPr>
              <a:t>What </a:t>
            </a:r>
            <a:r>
              <a:rPr lang="en-US" sz="1400" b="1">
                <a:solidFill>
                  <a:schemeClr val="folHlink"/>
                </a:solidFill>
                <a:cs typeface="+mn-cs"/>
              </a:rPr>
              <a:t>must be true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for the function to execute properly?</a:t>
            </a:r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3429000" y="4343400"/>
            <a:ext cx="32004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Postconditions:</a:t>
            </a:r>
            <a:br>
              <a:rPr lang="en-US" sz="1400">
                <a:solidFill>
                  <a:schemeClr val="folHlink"/>
                </a:solidFill>
                <a:cs typeface="+mn-cs"/>
              </a:rPr>
            </a:br>
            <a:r>
              <a:rPr lang="en-US" sz="1400" b="1">
                <a:solidFill>
                  <a:schemeClr val="folHlink"/>
                </a:solidFill>
                <a:cs typeface="+mn-cs"/>
              </a:rPr>
              <a:t>Describe the function</a:t>
            </a:r>
            <a:r>
              <a:rPr lang="ja-JP" altLang="en-US" sz="1400" b="1">
                <a:solidFill>
                  <a:schemeClr val="folHlink"/>
                </a:solidFill>
                <a:latin typeface="Arial"/>
                <a:cs typeface="+mn-cs"/>
              </a:rPr>
              <a:t>’</a:t>
            </a:r>
            <a:r>
              <a:rPr lang="en-US" sz="1400" b="1">
                <a:solidFill>
                  <a:schemeClr val="folHlink"/>
                </a:solidFill>
                <a:cs typeface="+mn-cs"/>
              </a:rPr>
              <a:t>s effect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using statements about objects &amp; values.</a:t>
            </a:r>
          </a:p>
        </p:txBody>
      </p:sp>
      <p:sp>
        <p:nvSpPr>
          <p:cNvPr id="287750" name="Line 6"/>
          <p:cNvSpPr>
            <a:spLocks noChangeShapeType="1"/>
          </p:cNvSpPr>
          <p:nvPr/>
        </p:nvSpPr>
        <p:spPr bwMode="auto">
          <a:xfrm flipH="1" flipV="1">
            <a:off x="5181600" y="3352800"/>
            <a:ext cx="16002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751" name="Line 7"/>
          <p:cNvSpPr>
            <a:spLocks noChangeShapeType="1"/>
          </p:cNvSpPr>
          <p:nvPr/>
        </p:nvSpPr>
        <p:spPr bwMode="auto">
          <a:xfrm flipH="1" flipV="1">
            <a:off x="3200400" y="3733800"/>
            <a:ext cx="6858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752" name="Line 8"/>
          <p:cNvSpPr>
            <a:spLocks noChangeShapeType="1"/>
          </p:cNvSpPr>
          <p:nvPr/>
        </p:nvSpPr>
        <p:spPr bwMode="auto">
          <a:xfrm flipH="1" flipV="1">
            <a:off x="3886200" y="3886200"/>
            <a:ext cx="76200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E5C783-D73B-4D4E-886B-E3B151DA16E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Software Engineering Concepts: </a:t>
            </a:r>
            <a:r>
              <a:rPr lang="en-US">
                <a:cs typeface="Times New Roman" charset="0"/>
              </a:rPr>
              <a:t>Invariants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Class Invariants [1/4]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600">
                <a:cs typeface="+mn-cs"/>
              </a:rPr>
              <a:t>Another important kind of invariant is a </a:t>
            </a:r>
            <a:r>
              <a:rPr lang="en-US" sz="1600" b="1">
                <a:cs typeface="+mn-cs"/>
              </a:rPr>
              <a:t>class invariant</a:t>
            </a:r>
            <a:r>
              <a:rPr lang="en-US" sz="160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z="1400"/>
              <a:t>A </a:t>
            </a:r>
            <a:r>
              <a:rPr lang="en-US" sz="1400" i="1"/>
              <a:t>class invariant</a:t>
            </a:r>
            <a:r>
              <a:rPr lang="en-US" sz="1400"/>
              <a:t> is an invariant that holds whenever an object of the class exists, and execution is not in the middle of a public member function call.</a:t>
            </a:r>
          </a:p>
          <a:p>
            <a:pPr lvl="1" eaLnBrk="1" hangingPunct="1">
              <a:defRPr/>
            </a:pPr>
            <a:endParaRPr lang="en-US" sz="1400"/>
          </a:p>
          <a:p>
            <a:pPr lvl="1" eaLnBrk="1" hangingPunct="1">
              <a:defRPr/>
            </a:pPr>
            <a:endParaRPr lang="en-US" sz="1400"/>
          </a:p>
          <a:p>
            <a:pPr lvl="1" eaLnBrk="1" hangingPunct="1">
              <a:defRPr/>
            </a:pPr>
            <a:endParaRPr lang="en-US" sz="1400"/>
          </a:p>
          <a:p>
            <a:pPr lvl="1" eaLnBrk="1" hangingPunct="1">
              <a:defRPr/>
            </a:pPr>
            <a:endParaRPr lang="en-US" sz="1400"/>
          </a:p>
          <a:p>
            <a:pPr lvl="1" eaLnBrk="1" hangingPunct="1">
              <a:defRPr/>
            </a:pPr>
            <a:endParaRPr lang="en-US" sz="1400"/>
          </a:p>
          <a:p>
            <a:pPr lvl="1" eaLnBrk="1" hangingPunct="1">
              <a:defRPr/>
            </a:pPr>
            <a:endParaRPr lang="en-US" sz="1400"/>
          </a:p>
          <a:p>
            <a:pPr lvl="1" eaLnBrk="1" hangingPunct="1">
              <a:defRPr/>
            </a:pPr>
            <a:endParaRPr lang="en-US" sz="1400"/>
          </a:p>
          <a:p>
            <a:pPr lvl="1" eaLnBrk="1" hangingPunct="1">
              <a:defRPr/>
            </a:pPr>
            <a:r>
              <a:rPr lang="en-US" sz="1400"/>
              <a:t>Class invariants are preconditions of every public member function, except constructors.</a:t>
            </a:r>
          </a:p>
          <a:p>
            <a:pPr lvl="1" eaLnBrk="1" hangingPunct="1">
              <a:defRPr/>
            </a:pPr>
            <a:r>
              <a:rPr lang="en-US" sz="1400"/>
              <a:t>Class invariants are postconditions for every public member function, except the destructor.</a:t>
            </a:r>
          </a:p>
          <a:p>
            <a:pPr lvl="1" eaLnBrk="1" hangingPunct="1">
              <a:defRPr/>
            </a:pPr>
            <a:r>
              <a:rPr lang="en-US" sz="1400"/>
              <a:t>Since we know this, you do not need to list class invariants in the pre- and postcondition lists of public member functions.</a:t>
            </a:r>
          </a:p>
          <a:p>
            <a:pPr lvl="1" eaLnBrk="1" hangingPunct="1">
              <a:defRPr/>
            </a:pPr>
            <a:r>
              <a:rPr lang="en-US" sz="1400"/>
              <a:t>In practice, class invariants are </a:t>
            </a:r>
            <a:r>
              <a:rPr lang="en-US" sz="1400" b="1"/>
              <a:t>statements about data members</a:t>
            </a:r>
            <a:r>
              <a:rPr lang="en-US" sz="1400"/>
              <a:t> that indicate what it means for an object to be </a:t>
            </a:r>
            <a:r>
              <a:rPr lang="en-US" sz="1400" b="1"/>
              <a:t>valid</a:t>
            </a:r>
            <a:r>
              <a:rPr lang="en-US" sz="1400"/>
              <a:t> or </a:t>
            </a:r>
            <a:r>
              <a:rPr lang="en-US" sz="1400" b="1"/>
              <a:t>usable</a:t>
            </a:r>
            <a:r>
              <a:rPr lang="en-US" sz="1400"/>
              <a:t>.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1219200" y="3200400"/>
            <a:ext cx="1295400" cy="4572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Constructor</a:t>
            </a:r>
          </a:p>
        </p:txBody>
      </p:sp>
      <p:sp>
        <p:nvSpPr>
          <p:cNvPr id="277509" name="Line 5"/>
          <p:cNvSpPr>
            <a:spLocks noChangeShapeType="1"/>
          </p:cNvSpPr>
          <p:nvPr/>
        </p:nvSpPr>
        <p:spPr bwMode="auto">
          <a:xfrm>
            <a:off x="2514600" y="34290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7510" name="Rectangle 6"/>
          <p:cNvSpPr>
            <a:spLocks noChangeArrowheads="1"/>
          </p:cNvSpPr>
          <p:nvPr/>
        </p:nvSpPr>
        <p:spPr bwMode="auto">
          <a:xfrm>
            <a:off x="6629400" y="3200400"/>
            <a:ext cx="1295400" cy="4572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Destructor</a:t>
            </a:r>
          </a:p>
        </p:txBody>
      </p:sp>
      <p:sp>
        <p:nvSpPr>
          <p:cNvPr id="277511" name="Rectangle 7"/>
          <p:cNvSpPr>
            <a:spLocks noChangeArrowheads="1"/>
          </p:cNvSpPr>
          <p:nvPr/>
        </p:nvSpPr>
        <p:spPr bwMode="auto">
          <a:xfrm>
            <a:off x="2819400" y="3200400"/>
            <a:ext cx="1600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Member Func.</a:t>
            </a:r>
          </a:p>
        </p:txBody>
      </p:sp>
      <p:sp>
        <p:nvSpPr>
          <p:cNvPr id="277512" name="Line 8"/>
          <p:cNvSpPr>
            <a:spLocks noChangeShapeType="1"/>
          </p:cNvSpPr>
          <p:nvPr/>
        </p:nvSpPr>
        <p:spPr bwMode="auto">
          <a:xfrm>
            <a:off x="4419600" y="34290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7513" name="Rectangle 9"/>
          <p:cNvSpPr>
            <a:spLocks noChangeArrowheads="1"/>
          </p:cNvSpPr>
          <p:nvPr/>
        </p:nvSpPr>
        <p:spPr bwMode="auto">
          <a:xfrm>
            <a:off x="4724400" y="3200400"/>
            <a:ext cx="1600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Member Func.</a:t>
            </a:r>
          </a:p>
        </p:txBody>
      </p:sp>
      <p:sp>
        <p:nvSpPr>
          <p:cNvPr id="277514" name="Line 10"/>
          <p:cNvSpPr>
            <a:spLocks noChangeShapeType="1"/>
          </p:cNvSpPr>
          <p:nvPr/>
        </p:nvSpPr>
        <p:spPr bwMode="auto">
          <a:xfrm>
            <a:off x="6324600" y="34290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7515" name="Text Box 11"/>
          <p:cNvSpPr txBox="1">
            <a:spLocks noChangeArrowheads="1"/>
          </p:cNvSpPr>
          <p:nvPr/>
        </p:nvSpPr>
        <p:spPr bwMode="auto">
          <a:xfrm>
            <a:off x="3200400" y="2286000"/>
            <a:ext cx="27432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Class invariants are true</a:t>
            </a:r>
            <a:br>
              <a:rPr lang="en-US" sz="1400">
                <a:solidFill>
                  <a:schemeClr val="folHlink"/>
                </a:solidFill>
                <a:cs typeface="+mn-cs"/>
              </a:rPr>
            </a:br>
            <a:r>
              <a:rPr lang="en-US" sz="1400">
                <a:solidFill>
                  <a:schemeClr val="folHlink"/>
                </a:solidFill>
                <a:cs typeface="+mn-cs"/>
              </a:rPr>
              <a:t>here</a:t>
            </a:r>
          </a:p>
        </p:txBody>
      </p:sp>
      <p:sp>
        <p:nvSpPr>
          <p:cNvPr id="277516" name="Line 12"/>
          <p:cNvSpPr>
            <a:spLocks noChangeShapeType="1"/>
          </p:cNvSpPr>
          <p:nvPr/>
        </p:nvSpPr>
        <p:spPr bwMode="auto">
          <a:xfrm>
            <a:off x="2667000" y="3048000"/>
            <a:ext cx="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7517" name="Line 13"/>
          <p:cNvSpPr>
            <a:spLocks noChangeShapeType="1"/>
          </p:cNvSpPr>
          <p:nvPr/>
        </p:nvSpPr>
        <p:spPr bwMode="auto">
          <a:xfrm>
            <a:off x="4572000" y="2895600"/>
            <a:ext cx="7938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7518" name="Line 14"/>
          <p:cNvSpPr>
            <a:spLocks noChangeShapeType="1"/>
          </p:cNvSpPr>
          <p:nvPr/>
        </p:nvSpPr>
        <p:spPr bwMode="auto">
          <a:xfrm>
            <a:off x="6477000" y="3048000"/>
            <a:ext cx="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7519" name="Freeform 15"/>
          <p:cNvSpPr>
            <a:spLocks/>
          </p:cNvSpPr>
          <p:nvPr/>
        </p:nvSpPr>
        <p:spPr bwMode="auto">
          <a:xfrm>
            <a:off x="2667000" y="2743200"/>
            <a:ext cx="1600200" cy="533400"/>
          </a:xfrm>
          <a:custGeom>
            <a:avLst/>
            <a:gdLst>
              <a:gd name="T0" fmla="*/ 1008 w 1008"/>
              <a:gd name="T1" fmla="*/ 0 h 336"/>
              <a:gd name="T2" fmla="*/ 0 w 1008"/>
              <a:gd name="T3" fmla="*/ 192 h 336"/>
              <a:gd name="T4" fmla="*/ 0 w 1008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336">
                <a:moveTo>
                  <a:pt x="1008" y="0"/>
                </a:moveTo>
                <a:lnTo>
                  <a:pt x="0" y="192"/>
                </a:lnTo>
                <a:lnTo>
                  <a:pt x="0" y="336"/>
                </a:lnTo>
              </a:path>
            </a:pathLst>
          </a:cu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7520" name="Freeform 16"/>
          <p:cNvSpPr>
            <a:spLocks/>
          </p:cNvSpPr>
          <p:nvPr/>
        </p:nvSpPr>
        <p:spPr bwMode="auto">
          <a:xfrm>
            <a:off x="4876800" y="2743200"/>
            <a:ext cx="1600200" cy="457200"/>
          </a:xfrm>
          <a:custGeom>
            <a:avLst/>
            <a:gdLst>
              <a:gd name="T0" fmla="*/ 0 w 1008"/>
              <a:gd name="T1" fmla="*/ 0 h 288"/>
              <a:gd name="T2" fmla="*/ 1008 w 1008"/>
              <a:gd name="T3" fmla="*/ 192 h 288"/>
              <a:gd name="T4" fmla="*/ 1008 w 1008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288">
                <a:moveTo>
                  <a:pt x="0" y="0"/>
                </a:moveTo>
                <a:lnTo>
                  <a:pt x="1008" y="192"/>
                </a:lnTo>
                <a:lnTo>
                  <a:pt x="1008" y="288"/>
                </a:lnTo>
              </a:path>
            </a:pathLst>
          </a:cu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7CEB0-727C-394C-A228-096CF97C2164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Software Engineering Concepts: </a:t>
            </a:r>
            <a:r>
              <a:rPr lang="en-US">
                <a:cs typeface="Times New Roman" charset="0"/>
              </a:rPr>
              <a:t>Invariants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Class Invariants [2/4]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>
                <a:cs typeface="+mn-cs"/>
              </a:rPr>
              <a:t>Write reasonable class invariants for the following class.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// class Date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// Invariants: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//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//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class Date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// Date: public functions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public: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    </a:t>
            </a:r>
            <a:r>
              <a:rPr lang="en-US" sz="1800" i="1">
                <a:solidFill>
                  <a:schemeClr val="hlink"/>
                </a:solidFill>
                <a:cs typeface="+mn-cs"/>
              </a:rPr>
              <a:t>[Lots of code goes here]</a:t>
            </a:r>
            <a:endParaRPr lang="en-US" sz="1800" b="1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// Date: data members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private: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    int mo_;   // Month 1..12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    int day_;  // Day 1..#days in month given by mo_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};  // End class Date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4953000" y="1447800"/>
            <a:ext cx="39624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Class invariants:</a:t>
            </a:r>
            <a:br>
              <a:rPr lang="en-US" sz="1400">
                <a:solidFill>
                  <a:schemeClr val="folHlink"/>
                </a:solidFill>
                <a:cs typeface="+mn-cs"/>
              </a:rPr>
            </a:br>
            <a:r>
              <a:rPr lang="en-US" sz="1400" b="1">
                <a:solidFill>
                  <a:schemeClr val="folHlink"/>
                </a:solidFill>
                <a:cs typeface="+mn-cs"/>
              </a:rPr>
              <a:t>statements about data members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that indicate what it means for an object to be </a:t>
            </a:r>
            <a:r>
              <a:rPr lang="en-US" sz="1400" b="1">
                <a:solidFill>
                  <a:schemeClr val="folHlink"/>
                </a:solidFill>
                <a:cs typeface="+mn-cs"/>
              </a:rPr>
              <a:t>valid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or </a:t>
            </a:r>
            <a:r>
              <a:rPr lang="en-US" sz="1400" b="1">
                <a:solidFill>
                  <a:schemeClr val="folHlink"/>
                </a:solidFill>
                <a:cs typeface="+mn-cs"/>
              </a:rPr>
              <a:t>usable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.</a:t>
            </a:r>
          </a:p>
        </p:txBody>
      </p:sp>
      <p:sp>
        <p:nvSpPr>
          <p:cNvPr id="278533" name="Line 5"/>
          <p:cNvSpPr>
            <a:spLocks noChangeShapeType="1"/>
          </p:cNvSpPr>
          <p:nvPr/>
        </p:nvSpPr>
        <p:spPr bwMode="auto">
          <a:xfrm flipH="1">
            <a:off x="3352800" y="1676400"/>
            <a:ext cx="1600200" cy="762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0B8EB-F85E-D940-AD3C-D2CC08273F8E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Software Engineering Concepts: </a:t>
            </a:r>
            <a:r>
              <a:rPr lang="en-US">
                <a:cs typeface="Times New Roman" charset="0"/>
              </a:rPr>
              <a:t>Invariants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Class Invariants [2/4]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>
                <a:cs typeface="+mn-cs"/>
              </a:rPr>
              <a:t>Write reasonable class invariants for the following class.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80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// class Date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// Invariants: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// 1 &lt;= mo_ &lt;= 12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// 1 &lt;= day_ &lt;= #days in month given by mo_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class Date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// Date: public functions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public: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    </a:t>
            </a:r>
            <a:r>
              <a:rPr lang="en-US" sz="1800" i="1">
                <a:solidFill>
                  <a:schemeClr val="hlink"/>
                </a:solidFill>
                <a:cs typeface="+mn-cs"/>
              </a:rPr>
              <a:t>[Lots of code goes here]</a:t>
            </a:r>
            <a:endParaRPr lang="en-US" sz="1800" b="1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// Date: data members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private: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    int mo_;   // Month 1..12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    int day_;  // Day 1..#days in month given by mo_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};  // End class Date</a:t>
            </a:r>
          </a:p>
        </p:txBody>
      </p:sp>
      <p:sp>
        <p:nvSpPr>
          <p:cNvPr id="279556" name="Text Box 4"/>
          <p:cNvSpPr txBox="1">
            <a:spLocks noChangeArrowheads="1"/>
          </p:cNvSpPr>
          <p:nvPr/>
        </p:nvSpPr>
        <p:spPr bwMode="auto">
          <a:xfrm>
            <a:off x="4953000" y="1447800"/>
            <a:ext cx="39624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Class invariants:</a:t>
            </a:r>
            <a:br>
              <a:rPr lang="en-US" sz="1400">
                <a:solidFill>
                  <a:schemeClr val="folHlink"/>
                </a:solidFill>
                <a:cs typeface="+mn-cs"/>
              </a:rPr>
            </a:br>
            <a:r>
              <a:rPr lang="en-US" sz="1400" b="1">
                <a:solidFill>
                  <a:schemeClr val="folHlink"/>
                </a:solidFill>
                <a:cs typeface="+mn-cs"/>
              </a:rPr>
              <a:t>statements about data members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that indicate what it means for an object to be </a:t>
            </a:r>
            <a:r>
              <a:rPr lang="en-US" sz="1400" b="1">
                <a:solidFill>
                  <a:schemeClr val="folHlink"/>
                </a:solidFill>
                <a:cs typeface="+mn-cs"/>
              </a:rPr>
              <a:t>valid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or </a:t>
            </a:r>
            <a:r>
              <a:rPr lang="en-US" sz="1400" b="1">
                <a:solidFill>
                  <a:schemeClr val="folHlink"/>
                </a:solidFill>
                <a:cs typeface="+mn-cs"/>
              </a:rPr>
              <a:t>usable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.</a:t>
            </a:r>
          </a:p>
        </p:txBody>
      </p:sp>
      <p:sp>
        <p:nvSpPr>
          <p:cNvPr id="279557" name="Line 5"/>
          <p:cNvSpPr>
            <a:spLocks noChangeShapeType="1"/>
          </p:cNvSpPr>
          <p:nvPr/>
        </p:nvSpPr>
        <p:spPr bwMode="auto">
          <a:xfrm flipH="1">
            <a:off x="3352800" y="1676400"/>
            <a:ext cx="1600200" cy="762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F3223A-833A-DE4F-AD2C-C02B3A90100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Software Engineering Concepts: </a:t>
            </a:r>
            <a:r>
              <a:rPr lang="en-US">
                <a:cs typeface="Times New Roman" charset="0"/>
              </a:rPr>
              <a:t>Invariants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Class Invariants [3/4]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Think about dynamic allocation. In </a:t>
            </a:r>
            <a:r>
              <a:rPr lang="ja-JP" altLang="en-US">
                <a:latin typeface="Arial"/>
                <a:cs typeface="+mn-cs"/>
              </a:rPr>
              <a:t>“</a:t>
            </a:r>
            <a:r>
              <a:rPr lang="en-US">
                <a:cs typeface="+mn-cs"/>
              </a:rPr>
              <a:t>C</a:t>
            </a:r>
            <a:r>
              <a:rPr lang="ja-JP" altLang="en-US">
                <a:latin typeface="Arial"/>
                <a:cs typeface="+mn-cs"/>
              </a:rPr>
              <a:t>”</a:t>
            </a:r>
            <a:r>
              <a:rPr lang="en-US">
                <a:cs typeface="+mn-cs"/>
              </a:rPr>
              <a:t>, we do: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>
                <a:solidFill>
                  <a:schemeClr val="hlink"/>
                </a:solidFill>
                <a:latin typeface="Courier New" charset="0"/>
                <a:cs typeface="+mn-cs"/>
              </a:rPr>
              <a:t>Foo * p = (Foo *)malloc(100 * sizeof(Foo));</a:t>
            </a:r>
          </a:p>
          <a:p>
            <a:pPr eaLnBrk="1" hangingPunct="1">
              <a:buFont typeface="Wingdings" charset="0"/>
              <a:buNone/>
              <a:defRPr/>
            </a:pPr>
            <a:endParaRPr lang="en-US" b="1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In C++, we prefer:</a:t>
            </a: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>
                <a:solidFill>
                  <a:schemeClr val="hlink"/>
                </a:solidFill>
                <a:latin typeface="Courier New" charset="0"/>
                <a:cs typeface="+mn-cs"/>
              </a:rPr>
              <a:t>Foo * p = new Foo[100];</a:t>
            </a:r>
          </a:p>
          <a:p>
            <a:pPr eaLnBrk="1" hangingPunct="1">
              <a:buFont typeface="Wingdings" charset="0"/>
              <a:buNone/>
              <a:defRPr/>
            </a:pPr>
            <a:endParaRPr lang="en-US" b="1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Why?</a:t>
            </a:r>
          </a:p>
          <a:p>
            <a:pPr lvl="1" eaLnBrk="1" hangingPunct="1">
              <a:defRPr/>
            </a:pPr>
            <a:r>
              <a:rPr lang="en-US"/>
              <a:t>Yes, it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simpler and cleaner. What other reasons are there?</a:t>
            </a:r>
          </a:p>
          <a:p>
            <a:pPr lvl="1" eaLnBrk="1" hangingPunct="1">
              <a:defRPr/>
            </a:pPr>
            <a:r>
              <a:rPr lang="en-US"/>
              <a:t>Hint: The two lines of code above do not do the same thing.</a:t>
            </a:r>
          </a:p>
          <a:p>
            <a:pPr lvl="1" eaLnBrk="1" hangingPunct="1">
              <a:defRPr/>
            </a:pPr>
            <a:r>
              <a:rPr lang="en-US"/>
              <a:t>Another hint: We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re discussing invariants.</a:t>
            </a:r>
          </a:p>
          <a:p>
            <a:pPr lvl="1" eaLnBrk="1" hangingPunct="1">
              <a:defRPr/>
            </a:pPr>
            <a:r>
              <a:rPr lang="en-US" i="1"/>
              <a:t>See the next slide.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F9491-8B1D-284D-BCD4-5107E02EA24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Software Engineering Concepts: </a:t>
            </a:r>
            <a:r>
              <a:rPr lang="en-US">
                <a:cs typeface="Times New Roman" charset="0"/>
              </a:rPr>
              <a:t>Invariants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Class Invariants [4/4]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In C++, using </a:t>
            </a:r>
            <a:r>
              <a:rPr lang="ja-JP" altLang="en-US">
                <a:latin typeface="Arial"/>
                <a:cs typeface="+mn-cs"/>
              </a:rPr>
              <a:t>“</a:t>
            </a:r>
            <a:r>
              <a:rPr lang="en-US" b="1">
                <a:latin typeface="Courier New" charset="0"/>
                <a:cs typeface="+mn-cs"/>
              </a:rPr>
              <a:t>new</a:t>
            </a:r>
            <a:r>
              <a:rPr lang="ja-JP" altLang="en-US">
                <a:latin typeface="Arial"/>
                <a:cs typeface="+mn-cs"/>
              </a:rPr>
              <a:t>”</a:t>
            </a:r>
            <a:r>
              <a:rPr lang="en-US">
                <a:cs typeface="+mn-cs"/>
              </a:rPr>
              <a:t> calls a constructor, thus ensuring that class invariants are true.</a:t>
            </a: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>
                <a:cs typeface="+mn-cs"/>
              </a:rPr>
              <a:t>The job of a constructor is to make the class invariants true.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1219200" y="3048000"/>
            <a:ext cx="1295400" cy="4572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Constructor</a:t>
            </a:r>
          </a:p>
        </p:txBody>
      </p:sp>
      <p:sp>
        <p:nvSpPr>
          <p:cNvPr id="281605" name="Line 5"/>
          <p:cNvSpPr>
            <a:spLocks noChangeShapeType="1"/>
          </p:cNvSpPr>
          <p:nvPr/>
        </p:nvSpPr>
        <p:spPr bwMode="auto">
          <a:xfrm>
            <a:off x="2514600" y="32766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6629400" y="3048000"/>
            <a:ext cx="1295400" cy="457200"/>
          </a:xfrm>
          <a:prstGeom prst="rect">
            <a:avLst/>
          </a:prstGeom>
          <a:solidFill>
            <a:srgbClr val="FF99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Destructor</a:t>
            </a:r>
          </a:p>
        </p:txBody>
      </p:sp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2819400" y="3048000"/>
            <a:ext cx="1600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Member Func.</a:t>
            </a:r>
          </a:p>
        </p:txBody>
      </p:sp>
      <p:sp>
        <p:nvSpPr>
          <p:cNvPr id="281608" name="Line 8"/>
          <p:cNvSpPr>
            <a:spLocks noChangeShapeType="1"/>
          </p:cNvSpPr>
          <p:nvPr/>
        </p:nvSpPr>
        <p:spPr bwMode="auto">
          <a:xfrm>
            <a:off x="4419600" y="32766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4724400" y="3048000"/>
            <a:ext cx="1600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Member Func.</a:t>
            </a:r>
          </a:p>
        </p:txBody>
      </p:sp>
      <p:sp>
        <p:nvSpPr>
          <p:cNvPr id="281610" name="Line 10"/>
          <p:cNvSpPr>
            <a:spLocks noChangeShapeType="1"/>
          </p:cNvSpPr>
          <p:nvPr/>
        </p:nvSpPr>
        <p:spPr bwMode="auto">
          <a:xfrm>
            <a:off x="6324600" y="32766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1611" name="Line 11"/>
          <p:cNvSpPr>
            <a:spLocks noChangeShapeType="1"/>
          </p:cNvSpPr>
          <p:nvPr/>
        </p:nvSpPr>
        <p:spPr bwMode="auto">
          <a:xfrm>
            <a:off x="2667000" y="2895600"/>
            <a:ext cx="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1612" name="Line 12"/>
          <p:cNvSpPr>
            <a:spLocks noChangeShapeType="1"/>
          </p:cNvSpPr>
          <p:nvPr/>
        </p:nvSpPr>
        <p:spPr bwMode="auto">
          <a:xfrm>
            <a:off x="4572000" y="2743200"/>
            <a:ext cx="7938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1613" name="Line 13"/>
          <p:cNvSpPr>
            <a:spLocks noChangeShapeType="1"/>
          </p:cNvSpPr>
          <p:nvPr/>
        </p:nvSpPr>
        <p:spPr bwMode="auto">
          <a:xfrm>
            <a:off x="6477000" y="2895600"/>
            <a:ext cx="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1614" name="Freeform 14"/>
          <p:cNvSpPr>
            <a:spLocks/>
          </p:cNvSpPr>
          <p:nvPr/>
        </p:nvSpPr>
        <p:spPr bwMode="auto">
          <a:xfrm>
            <a:off x="2667000" y="2590800"/>
            <a:ext cx="1600200" cy="533400"/>
          </a:xfrm>
          <a:custGeom>
            <a:avLst/>
            <a:gdLst>
              <a:gd name="T0" fmla="*/ 1008 w 1008"/>
              <a:gd name="T1" fmla="*/ 0 h 336"/>
              <a:gd name="T2" fmla="*/ 0 w 1008"/>
              <a:gd name="T3" fmla="*/ 192 h 336"/>
              <a:gd name="T4" fmla="*/ 0 w 1008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336">
                <a:moveTo>
                  <a:pt x="1008" y="0"/>
                </a:moveTo>
                <a:lnTo>
                  <a:pt x="0" y="192"/>
                </a:lnTo>
                <a:lnTo>
                  <a:pt x="0" y="336"/>
                </a:lnTo>
              </a:path>
            </a:pathLst>
          </a:cu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1615" name="Freeform 15"/>
          <p:cNvSpPr>
            <a:spLocks/>
          </p:cNvSpPr>
          <p:nvPr/>
        </p:nvSpPr>
        <p:spPr bwMode="auto">
          <a:xfrm>
            <a:off x="4876800" y="2590800"/>
            <a:ext cx="1600200" cy="457200"/>
          </a:xfrm>
          <a:custGeom>
            <a:avLst/>
            <a:gdLst>
              <a:gd name="T0" fmla="*/ 0 w 1008"/>
              <a:gd name="T1" fmla="*/ 0 h 288"/>
              <a:gd name="T2" fmla="*/ 1008 w 1008"/>
              <a:gd name="T3" fmla="*/ 192 h 288"/>
              <a:gd name="T4" fmla="*/ 1008 w 1008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288">
                <a:moveTo>
                  <a:pt x="0" y="0"/>
                </a:moveTo>
                <a:lnTo>
                  <a:pt x="1008" y="192"/>
                </a:lnTo>
                <a:lnTo>
                  <a:pt x="1008" y="288"/>
                </a:lnTo>
              </a:path>
            </a:pathLst>
          </a:cu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1616" name="Line 16"/>
          <p:cNvSpPr>
            <a:spLocks noChangeShapeType="1"/>
          </p:cNvSpPr>
          <p:nvPr/>
        </p:nvSpPr>
        <p:spPr bwMode="auto">
          <a:xfrm>
            <a:off x="2514600" y="52578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1617" name="Rectangle 17"/>
          <p:cNvSpPr>
            <a:spLocks noChangeArrowheads="1"/>
          </p:cNvSpPr>
          <p:nvPr/>
        </p:nvSpPr>
        <p:spPr bwMode="auto">
          <a:xfrm>
            <a:off x="2819400" y="5029200"/>
            <a:ext cx="1600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Member Func.</a:t>
            </a:r>
          </a:p>
        </p:txBody>
      </p:sp>
      <p:sp>
        <p:nvSpPr>
          <p:cNvPr id="281618" name="Line 18"/>
          <p:cNvSpPr>
            <a:spLocks noChangeShapeType="1"/>
          </p:cNvSpPr>
          <p:nvPr/>
        </p:nvSpPr>
        <p:spPr bwMode="auto">
          <a:xfrm>
            <a:off x="4419600" y="52578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1619" name="Rectangle 19"/>
          <p:cNvSpPr>
            <a:spLocks noChangeArrowheads="1"/>
          </p:cNvSpPr>
          <p:nvPr/>
        </p:nvSpPr>
        <p:spPr bwMode="auto">
          <a:xfrm>
            <a:off x="4724400" y="5029200"/>
            <a:ext cx="1600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Member Func.</a:t>
            </a:r>
          </a:p>
        </p:txBody>
      </p:sp>
      <p:sp>
        <p:nvSpPr>
          <p:cNvPr id="281620" name="Line 20"/>
          <p:cNvSpPr>
            <a:spLocks noChangeShapeType="1"/>
          </p:cNvSpPr>
          <p:nvPr/>
        </p:nvSpPr>
        <p:spPr bwMode="auto">
          <a:xfrm>
            <a:off x="6324600" y="52578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1621" name="Line 21"/>
          <p:cNvSpPr>
            <a:spLocks noChangeShapeType="1"/>
          </p:cNvSpPr>
          <p:nvPr/>
        </p:nvSpPr>
        <p:spPr bwMode="auto">
          <a:xfrm>
            <a:off x="2667000" y="4876800"/>
            <a:ext cx="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1622" name="Line 22"/>
          <p:cNvSpPr>
            <a:spLocks noChangeShapeType="1"/>
          </p:cNvSpPr>
          <p:nvPr/>
        </p:nvSpPr>
        <p:spPr bwMode="auto">
          <a:xfrm>
            <a:off x="4572000" y="4724400"/>
            <a:ext cx="7938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1623" name="Line 23"/>
          <p:cNvSpPr>
            <a:spLocks noChangeShapeType="1"/>
          </p:cNvSpPr>
          <p:nvPr/>
        </p:nvSpPr>
        <p:spPr bwMode="auto">
          <a:xfrm>
            <a:off x="6477000" y="4876800"/>
            <a:ext cx="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1624" name="Freeform 24"/>
          <p:cNvSpPr>
            <a:spLocks/>
          </p:cNvSpPr>
          <p:nvPr/>
        </p:nvSpPr>
        <p:spPr bwMode="auto">
          <a:xfrm>
            <a:off x="2667000" y="4572000"/>
            <a:ext cx="1600200" cy="533400"/>
          </a:xfrm>
          <a:custGeom>
            <a:avLst/>
            <a:gdLst>
              <a:gd name="T0" fmla="*/ 1008 w 1008"/>
              <a:gd name="T1" fmla="*/ 0 h 336"/>
              <a:gd name="T2" fmla="*/ 0 w 1008"/>
              <a:gd name="T3" fmla="*/ 192 h 336"/>
              <a:gd name="T4" fmla="*/ 0 w 1008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336">
                <a:moveTo>
                  <a:pt x="1008" y="0"/>
                </a:moveTo>
                <a:lnTo>
                  <a:pt x="0" y="192"/>
                </a:lnTo>
                <a:lnTo>
                  <a:pt x="0" y="336"/>
                </a:lnTo>
              </a:path>
            </a:pathLst>
          </a:cu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1625" name="Freeform 25"/>
          <p:cNvSpPr>
            <a:spLocks/>
          </p:cNvSpPr>
          <p:nvPr/>
        </p:nvSpPr>
        <p:spPr bwMode="auto">
          <a:xfrm>
            <a:off x="4876800" y="4572000"/>
            <a:ext cx="1600200" cy="457200"/>
          </a:xfrm>
          <a:custGeom>
            <a:avLst/>
            <a:gdLst>
              <a:gd name="T0" fmla="*/ 0 w 1008"/>
              <a:gd name="T1" fmla="*/ 0 h 288"/>
              <a:gd name="T2" fmla="*/ 1008 w 1008"/>
              <a:gd name="T3" fmla="*/ 192 h 288"/>
              <a:gd name="T4" fmla="*/ 1008 w 1008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288">
                <a:moveTo>
                  <a:pt x="0" y="0"/>
                </a:moveTo>
                <a:lnTo>
                  <a:pt x="1008" y="192"/>
                </a:lnTo>
                <a:lnTo>
                  <a:pt x="1008" y="288"/>
                </a:lnTo>
              </a:path>
            </a:pathLst>
          </a:cu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1626" name="Text Box 26"/>
          <p:cNvSpPr txBox="1">
            <a:spLocks noChangeArrowheads="1"/>
          </p:cNvSpPr>
          <p:nvPr/>
        </p:nvSpPr>
        <p:spPr bwMode="auto">
          <a:xfrm>
            <a:off x="304800" y="2057400"/>
            <a:ext cx="28956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cs typeface="+mn-cs"/>
              </a:rPr>
              <a:t>With Constructor &amp; Destructor</a:t>
            </a:r>
          </a:p>
        </p:txBody>
      </p:sp>
      <p:sp>
        <p:nvSpPr>
          <p:cNvPr id="281627" name="Text Box 27"/>
          <p:cNvSpPr txBox="1">
            <a:spLocks noChangeArrowheads="1"/>
          </p:cNvSpPr>
          <p:nvPr/>
        </p:nvSpPr>
        <p:spPr bwMode="auto">
          <a:xfrm>
            <a:off x="304800" y="4038600"/>
            <a:ext cx="2819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000">
                <a:cs typeface="+mn-cs"/>
              </a:rPr>
              <a:t>Without Constructor &amp; Destructor</a:t>
            </a:r>
          </a:p>
        </p:txBody>
      </p:sp>
      <p:sp>
        <p:nvSpPr>
          <p:cNvPr id="281628" name="Text Box 28"/>
          <p:cNvSpPr txBox="1">
            <a:spLocks noChangeArrowheads="1"/>
          </p:cNvSpPr>
          <p:nvPr/>
        </p:nvSpPr>
        <p:spPr bwMode="auto">
          <a:xfrm>
            <a:off x="6477000" y="4419600"/>
            <a:ext cx="1905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i="1">
                <a:solidFill>
                  <a:schemeClr val="folHlink"/>
                </a:solidFill>
                <a:cs typeface="+mn-cs"/>
              </a:rPr>
              <a:t>Maybe not …</a:t>
            </a:r>
          </a:p>
        </p:txBody>
      </p:sp>
      <p:sp>
        <p:nvSpPr>
          <p:cNvPr id="281629" name="Text Box 29"/>
          <p:cNvSpPr txBox="1">
            <a:spLocks noChangeArrowheads="1"/>
          </p:cNvSpPr>
          <p:nvPr/>
        </p:nvSpPr>
        <p:spPr bwMode="auto">
          <a:xfrm>
            <a:off x="3200400" y="2133600"/>
            <a:ext cx="27432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Class invariants are true</a:t>
            </a:r>
            <a:br>
              <a:rPr lang="en-US" sz="1400">
                <a:solidFill>
                  <a:schemeClr val="folHlink"/>
                </a:solidFill>
                <a:cs typeface="+mn-cs"/>
              </a:rPr>
            </a:br>
            <a:r>
              <a:rPr lang="en-US" sz="1400">
                <a:solidFill>
                  <a:schemeClr val="folHlink"/>
                </a:solidFill>
                <a:cs typeface="+mn-cs"/>
              </a:rPr>
              <a:t>here</a:t>
            </a:r>
          </a:p>
        </p:txBody>
      </p:sp>
      <p:sp>
        <p:nvSpPr>
          <p:cNvPr id="281630" name="Text Box 30"/>
          <p:cNvSpPr txBox="1">
            <a:spLocks noChangeArrowheads="1"/>
          </p:cNvSpPr>
          <p:nvPr/>
        </p:nvSpPr>
        <p:spPr bwMode="auto">
          <a:xfrm>
            <a:off x="3200400" y="4114800"/>
            <a:ext cx="27432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Are class invariants true</a:t>
            </a:r>
            <a:br>
              <a:rPr lang="en-US" sz="1400">
                <a:solidFill>
                  <a:schemeClr val="folHlink"/>
                </a:solidFill>
                <a:cs typeface="+mn-cs"/>
              </a:rPr>
            </a:br>
            <a:r>
              <a:rPr lang="en-US" sz="1400">
                <a:solidFill>
                  <a:schemeClr val="folHlink"/>
                </a:solidFill>
                <a:cs typeface="+mn-cs"/>
              </a:rPr>
              <a:t>here?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CBD0A2-C435-484B-856E-9C9D13C07F4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Simple Class Example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Write It!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TO DO</a:t>
            </a:r>
          </a:p>
          <a:p>
            <a:pPr lvl="1" eaLnBrk="1" hangingPunct="1">
              <a:defRPr/>
            </a:pPr>
            <a:r>
              <a:rPr lang="en-US" dirty="0" smtClean="0"/>
              <a:t>Write a simple class that stores and handles a </a:t>
            </a:r>
            <a:r>
              <a:rPr lang="en-US" b="1" dirty="0" smtClean="0"/>
              <a:t>time of day</a:t>
            </a:r>
            <a:r>
              <a:rPr lang="en-US" dirty="0" smtClean="0"/>
              <a:t>, in seconds.</a:t>
            </a:r>
          </a:p>
          <a:p>
            <a:pPr lvl="2" eaLnBrk="1" hangingPunct="1">
              <a:defRPr/>
            </a:pPr>
            <a:r>
              <a:rPr lang="en-US" dirty="0" smtClean="0"/>
              <a:t>Call it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b="1" dirty="0" err="1" smtClean="0">
                <a:latin typeface="Courier New" charset="0"/>
              </a:rPr>
              <a:t>TimeSec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.</a:t>
            </a:r>
          </a:p>
          <a:p>
            <a:pPr lvl="2" eaLnBrk="1" hangingPunct="1">
              <a:defRPr/>
            </a:pPr>
            <a:r>
              <a:rPr lang="en-US" dirty="0" smtClean="0"/>
              <a:t>Give it reasonable </a:t>
            </a:r>
            <a:r>
              <a:rPr lang="en-US" dirty="0" err="1" smtClean="0"/>
              <a:t>ctors</a:t>
            </a:r>
            <a:r>
              <a:rPr lang="en-US" dirty="0" smtClean="0"/>
              <a:t>, etc.</a:t>
            </a:r>
          </a:p>
          <a:p>
            <a:pPr lvl="3" eaLnBrk="1" hangingPunct="1">
              <a:defRPr/>
            </a:pPr>
            <a:r>
              <a:rPr lang="en-US" dirty="0" smtClean="0"/>
              <a:t>Can we use silently written functions?</a:t>
            </a:r>
            <a:endParaRPr lang="en-US" i="1" dirty="0" smtClean="0"/>
          </a:p>
          <a:p>
            <a:pPr lvl="4" eaLnBrk="1" hangingPunct="1">
              <a:defRPr/>
            </a:pPr>
            <a:endParaRPr lang="en-US" i="1" dirty="0" smtClean="0"/>
          </a:p>
          <a:p>
            <a:pPr lvl="4" eaLnBrk="1" hangingPunct="1">
              <a:defRPr/>
            </a:pPr>
            <a:endParaRPr lang="en-US" i="1" dirty="0" smtClean="0"/>
          </a:p>
          <a:p>
            <a:pPr lvl="2" eaLnBrk="1" hangingPunct="1">
              <a:defRPr/>
            </a:pPr>
            <a:r>
              <a:rPr lang="en-US" dirty="0" smtClean="0"/>
              <a:t>Give it reasonable operators.</a:t>
            </a:r>
          </a:p>
          <a:p>
            <a:pPr lvl="3" eaLnBrk="1" hangingPunct="1">
              <a:defRPr/>
            </a:pPr>
            <a:r>
              <a:rPr lang="en-US" dirty="0" smtClean="0"/>
              <a:t>Like what?</a:t>
            </a:r>
          </a:p>
          <a:p>
            <a:pPr lvl="4" eaLnBrk="1" hangingPunct="1">
              <a:defRPr/>
            </a:pPr>
            <a:endParaRPr lang="en-US" i="1" dirty="0" smtClean="0"/>
          </a:p>
        </p:txBody>
      </p:sp>
      <p:sp>
        <p:nvSpPr>
          <p:cNvPr id="366596" name="Text Box 4"/>
          <p:cNvSpPr txBox="1">
            <a:spLocks noChangeArrowheads="1"/>
          </p:cNvSpPr>
          <p:nvPr/>
        </p:nvSpPr>
        <p:spPr bwMode="auto">
          <a:xfrm>
            <a:off x="2193925" y="6203950"/>
            <a:ext cx="184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A45394-A0FF-0444-85E0-C14490111AE1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Simple Class Example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Write It!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TO DO</a:t>
            </a:r>
          </a:p>
          <a:p>
            <a:pPr lvl="1" eaLnBrk="1" hangingPunct="1">
              <a:defRPr/>
            </a:pPr>
            <a:r>
              <a:rPr lang="en-US" dirty="0" smtClean="0"/>
              <a:t>Write a simple class that stores and handles a </a:t>
            </a:r>
            <a:r>
              <a:rPr lang="en-US" b="1" dirty="0" smtClean="0"/>
              <a:t>time of day</a:t>
            </a:r>
            <a:r>
              <a:rPr lang="en-US" dirty="0" smtClean="0"/>
              <a:t>, in seconds.</a:t>
            </a:r>
          </a:p>
          <a:p>
            <a:pPr lvl="2" eaLnBrk="1" hangingPunct="1">
              <a:defRPr/>
            </a:pPr>
            <a:r>
              <a:rPr lang="en-US" dirty="0" smtClean="0"/>
              <a:t>Call it </a:t>
            </a:r>
            <a:r>
              <a:rPr lang="ja-JP" altLang="en-US" dirty="0" smtClean="0">
                <a:latin typeface="Arial"/>
              </a:rPr>
              <a:t>“</a:t>
            </a:r>
            <a:r>
              <a:rPr lang="en-US" b="1" dirty="0" err="1" smtClean="0">
                <a:latin typeface="Courier New" charset="0"/>
              </a:rPr>
              <a:t>TimeSec</a:t>
            </a:r>
            <a:r>
              <a:rPr lang="ja-JP" altLang="en-US" dirty="0" smtClean="0">
                <a:latin typeface="Arial"/>
              </a:rPr>
              <a:t>”</a:t>
            </a:r>
            <a:r>
              <a:rPr lang="en-US" dirty="0" smtClean="0"/>
              <a:t>.</a:t>
            </a:r>
          </a:p>
          <a:p>
            <a:pPr lvl="2" eaLnBrk="1" hangingPunct="1">
              <a:defRPr/>
            </a:pPr>
            <a:r>
              <a:rPr lang="en-US" dirty="0" smtClean="0"/>
              <a:t>Give it reasonable </a:t>
            </a:r>
            <a:r>
              <a:rPr lang="en-US" dirty="0" err="1" smtClean="0"/>
              <a:t>ctors</a:t>
            </a:r>
            <a:r>
              <a:rPr lang="en-US" dirty="0" smtClean="0"/>
              <a:t>, etc.</a:t>
            </a:r>
          </a:p>
          <a:p>
            <a:pPr lvl="3" eaLnBrk="1" hangingPunct="1">
              <a:defRPr/>
            </a:pPr>
            <a:r>
              <a:rPr lang="en-US" dirty="0" smtClean="0"/>
              <a:t>Can we use silently written functions?</a:t>
            </a:r>
          </a:p>
          <a:p>
            <a:pPr lvl="4" eaLnBrk="1" hangingPunct="1">
              <a:defRPr/>
            </a:pPr>
            <a:r>
              <a:rPr lang="en-US" i="1" dirty="0" smtClean="0"/>
              <a:t>Yes, for the Big Three.</a:t>
            </a:r>
          </a:p>
          <a:p>
            <a:pPr lvl="4" eaLnBrk="1" hangingPunct="1">
              <a:defRPr/>
            </a:pPr>
            <a:r>
              <a:rPr lang="en-US" i="1" dirty="0" smtClean="0"/>
              <a:t>We will write our own default </a:t>
            </a:r>
            <a:r>
              <a:rPr lang="en-US" i="1" dirty="0" err="1" smtClean="0"/>
              <a:t>ctor</a:t>
            </a:r>
            <a:r>
              <a:rPr lang="en-US" i="1" dirty="0" smtClean="0"/>
              <a:t>.</a:t>
            </a:r>
          </a:p>
          <a:p>
            <a:pPr lvl="2" eaLnBrk="1" hangingPunct="1">
              <a:defRPr/>
            </a:pPr>
            <a:r>
              <a:rPr lang="en-US" dirty="0" smtClean="0"/>
              <a:t>Give it reasonable operators.</a:t>
            </a:r>
          </a:p>
          <a:p>
            <a:pPr lvl="3" eaLnBrk="1" hangingPunct="1">
              <a:defRPr/>
            </a:pPr>
            <a:r>
              <a:rPr lang="en-US" dirty="0" smtClean="0"/>
              <a:t>Like what?</a:t>
            </a:r>
          </a:p>
          <a:p>
            <a:pPr lvl="4" eaLnBrk="1" hangingPunct="1">
              <a:defRPr/>
            </a:pPr>
            <a:r>
              <a:rPr lang="en-US" i="1" dirty="0" smtClean="0"/>
              <a:t>Pre &amp; post </a:t>
            </a:r>
            <a:r>
              <a:rPr lang="en-US" b="1" dirty="0" smtClean="0">
                <a:latin typeface="Courier New" charset="0"/>
              </a:rPr>
              <a:t>++</a:t>
            </a:r>
            <a:r>
              <a:rPr lang="en-US" i="1" dirty="0" smtClean="0"/>
              <a:t>, </a:t>
            </a:r>
            <a:r>
              <a:rPr lang="en-US" b="1" dirty="0" smtClean="0">
                <a:latin typeface="Courier New" charset="0"/>
              </a:rPr>
              <a:t>--</a:t>
            </a:r>
            <a:r>
              <a:rPr lang="en-US" i="1" dirty="0" smtClean="0"/>
              <a:t>.</a:t>
            </a:r>
          </a:p>
          <a:p>
            <a:pPr lvl="4" eaLnBrk="1" hangingPunct="1">
              <a:defRPr/>
            </a:pPr>
            <a:r>
              <a:rPr lang="en-US" i="1" dirty="0" smtClean="0"/>
              <a:t>Equality &amp; inequality: </a:t>
            </a:r>
            <a:r>
              <a:rPr lang="en-US" b="1" dirty="0" smtClean="0">
                <a:latin typeface="Courier New" charset="0"/>
              </a:rPr>
              <a:t>==</a:t>
            </a:r>
            <a:r>
              <a:rPr lang="en-US" i="1" dirty="0" smtClean="0"/>
              <a:t>, </a:t>
            </a:r>
            <a:r>
              <a:rPr lang="en-US" b="1" dirty="0" smtClean="0">
                <a:latin typeface="Courier New" charset="0"/>
              </a:rPr>
              <a:t>!=</a:t>
            </a:r>
            <a:r>
              <a:rPr lang="en-US" i="1" dirty="0" smtClean="0"/>
              <a:t>.</a:t>
            </a:r>
          </a:p>
          <a:p>
            <a:pPr lvl="4" eaLnBrk="1" hangingPunct="1">
              <a:defRPr/>
            </a:pPr>
            <a:r>
              <a:rPr lang="en-US" i="1" dirty="0" smtClean="0"/>
              <a:t>Stream insertion: </a:t>
            </a:r>
            <a:r>
              <a:rPr lang="en-US" b="1" dirty="0" smtClean="0">
                <a:latin typeface="Courier New" charset="0"/>
              </a:rPr>
              <a:t>&lt;&lt;</a:t>
            </a:r>
            <a:r>
              <a:rPr lang="en-US" i="1" dirty="0" smtClean="0"/>
              <a:t>.</a:t>
            </a:r>
          </a:p>
          <a:p>
            <a:pPr lvl="4" eaLnBrk="1" hangingPunct="1">
              <a:defRPr/>
            </a:pPr>
            <a:r>
              <a:rPr lang="en-US" i="1" dirty="0" smtClean="0"/>
              <a:t>Note: It would be reasonable to add more. We will not, but only due to time constraints.</a:t>
            </a:r>
          </a:p>
          <a:p>
            <a:pPr lvl="2" eaLnBrk="1" hangingPunct="1">
              <a:defRPr/>
            </a:pPr>
            <a:r>
              <a:rPr lang="en-US" dirty="0" smtClean="0"/>
              <a:t>Give it other member functions.</a:t>
            </a:r>
          </a:p>
          <a:p>
            <a:pPr lvl="3" eaLnBrk="1" hangingPunct="1">
              <a:defRPr/>
            </a:pPr>
            <a:r>
              <a:rPr lang="en-US" i="1" dirty="0" err="1" smtClean="0"/>
              <a:t>getTime</a:t>
            </a:r>
            <a:endParaRPr lang="en-US" i="1" dirty="0" smtClean="0"/>
          </a:p>
          <a:p>
            <a:pPr lvl="3" eaLnBrk="1" hangingPunct="1">
              <a:defRPr/>
            </a:pPr>
            <a:r>
              <a:rPr lang="en-US" i="1" dirty="0" err="1" smtClean="0"/>
              <a:t>setTime</a:t>
            </a:r>
            <a:endParaRPr lang="en-US" i="1" dirty="0" smtClean="0"/>
          </a:p>
          <a:p>
            <a:pPr lvl="3" eaLnBrk="1" hangingPunct="1">
              <a:defRPr/>
            </a:pPr>
            <a:r>
              <a:rPr lang="en-US" i="1" dirty="0" err="1" smtClean="0"/>
              <a:t>toString</a:t>
            </a:r>
            <a:endParaRPr lang="en-US" i="1" dirty="0" smtClean="0"/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2193925" y="6203950"/>
            <a:ext cx="184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37266A-40C1-AE4F-B868-28D6878CDEC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Unit Overview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Advanced C++ &amp; Software Engineering Concepts</a:t>
            </a:r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2000" smtClean="0">
                <a:cs typeface="+mn-cs"/>
              </a:rPr>
              <a:t>Major Topics: Advanced C++</a:t>
            </a:r>
          </a:p>
          <a:p>
            <a:pPr lvl="1" eaLnBrk="1" hangingPunct="1">
              <a:defRPr/>
            </a:pPr>
            <a:r>
              <a:rPr lang="en-US" sz="1800" smtClean="0"/>
              <a:t>The structure of a package</a:t>
            </a:r>
          </a:p>
          <a:p>
            <a:pPr lvl="1" eaLnBrk="1" hangingPunct="1">
              <a:defRPr/>
            </a:pPr>
            <a:r>
              <a:rPr lang="en-US" sz="1800" smtClean="0"/>
              <a:t>Parameter passing</a:t>
            </a:r>
          </a:p>
          <a:p>
            <a:pPr lvl="1" eaLnBrk="1" hangingPunct="1">
              <a:defRPr/>
            </a:pPr>
            <a:r>
              <a:rPr lang="en-US" sz="1800" smtClean="0"/>
              <a:t>Operator overloading</a:t>
            </a:r>
          </a:p>
          <a:p>
            <a:pPr lvl="1" eaLnBrk="1" hangingPunct="1">
              <a:defRPr/>
            </a:pPr>
            <a:r>
              <a:rPr lang="en-US" sz="1800" smtClean="0"/>
              <a:t>Silently written &amp; called functions</a:t>
            </a:r>
          </a:p>
          <a:p>
            <a:pPr lvl="1" eaLnBrk="1" hangingPunct="1">
              <a:defRPr/>
            </a:pPr>
            <a:r>
              <a:rPr lang="en-US" sz="1800" smtClean="0"/>
              <a:t>Pointers &amp; dynamic allocation</a:t>
            </a:r>
          </a:p>
          <a:p>
            <a:pPr lvl="1" eaLnBrk="1" hangingPunct="1">
              <a:defRPr/>
            </a:pPr>
            <a:r>
              <a:rPr lang="en-US" sz="1800" smtClean="0"/>
              <a:t>Managing resources in a class</a:t>
            </a:r>
          </a:p>
          <a:p>
            <a:pPr lvl="1" eaLnBrk="1" hangingPunct="1">
              <a:defRPr/>
            </a:pPr>
            <a:r>
              <a:rPr lang="en-US" sz="1800" smtClean="0"/>
              <a:t>Templates</a:t>
            </a:r>
          </a:p>
          <a:p>
            <a:pPr lvl="1" eaLnBrk="1" hangingPunct="1">
              <a:defRPr/>
            </a:pPr>
            <a:r>
              <a:rPr lang="en-US" sz="1800" smtClean="0"/>
              <a:t>Containers &amp; iterators</a:t>
            </a:r>
          </a:p>
          <a:p>
            <a:pPr lvl="1" eaLnBrk="1" hangingPunct="1">
              <a:defRPr/>
            </a:pPr>
            <a:r>
              <a:rPr lang="en-US" sz="1800" smtClean="0"/>
              <a:t>Error handling</a:t>
            </a:r>
          </a:p>
          <a:p>
            <a:pPr lvl="1" eaLnBrk="1" hangingPunct="1">
              <a:defRPr/>
            </a:pPr>
            <a:r>
              <a:rPr lang="en-US" sz="1800" smtClean="0"/>
              <a:t>Introduction to exceptions</a:t>
            </a:r>
          </a:p>
          <a:p>
            <a:pPr lvl="1" eaLnBrk="1" hangingPunct="1">
              <a:defRPr/>
            </a:pPr>
            <a:r>
              <a:rPr lang="en-US" sz="1800" smtClean="0"/>
              <a:t>Introduction to Linked Lists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2000" smtClean="0">
                <a:cs typeface="+mn-cs"/>
              </a:rPr>
              <a:t>Major Topics: S.E. Concepts</a:t>
            </a:r>
          </a:p>
          <a:p>
            <a:pPr lvl="1" eaLnBrk="1" hangingPunct="1">
              <a:defRPr/>
            </a:pPr>
            <a:r>
              <a:rPr lang="en-US" sz="1800" smtClean="0"/>
              <a:t>Abstraction</a:t>
            </a:r>
          </a:p>
          <a:p>
            <a:pPr lvl="1" eaLnBrk="1" hangingPunct="1">
              <a:defRPr/>
            </a:pPr>
            <a:r>
              <a:rPr lang="en-US" sz="1800" smtClean="0"/>
              <a:t>Invariants</a:t>
            </a:r>
          </a:p>
          <a:p>
            <a:pPr lvl="1" eaLnBrk="1" hangingPunct="1">
              <a:defRPr/>
            </a:pPr>
            <a:r>
              <a:rPr lang="en-US" sz="1800" smtClean="0"/>
              <a:t>Testing</a:t>
            </a:r>
          </a:p>
          <a:p>
            <a:pPr lvl="1" eaLnBrk="1" hangingPunct="1">
              <a:defRPr/>
            </a:pPr>
            <a:r>
              <a:rPr lang="en-US" sz="1800" smtClean="0"/>
              <a:t>Some principles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228600" y="17145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228600" y="20478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59759" name="Text Box 15"/>
          <p:cNvSpPr txBox="1">
            <a:spLocks noChangeArrowheads="1"/>
          </p:cNvSpPr>
          <p:nvPr/>
        </p:nvSpPr>
        <p:spPr bwMode="auto">
          <a:xfrm>
            <a:off x="4724400" y="13843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59761" name="Text Box 17"/>
          <p:cNvSpPr txBox="1">
            <a:spLocks noChangeArrowheads="1"/>
          </p:cNvSpPr>
          <p:nvPr/>
        </p:nvSpPr>
        <p:spPr bwMode="auto">
          <a:xfrm>
            <a:off x="4724400" y="171608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228600" y="23780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203E3-4A2D-F84D-8E78-511CC71F2ACD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Simple Class Example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Notes [1/2]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Note 1: External interface does not dictate internal implementation (although it certainly influences it).</a:t>
            </a:r>
          </a:p>
          <a:p>
            <a:pPr lvl="1" eaLnBrk="1" hangingPunct="1">
              <a:defRPr/>
            </a:pPr>
            <a:r>
              <a:rPr lang="en-US" smtClean="0"/>
              <a:t>Class </a:t>
            </a:r>
            <a:r>
              <a:rPr lang="en-US" b="1" smtClean="0">
                <a:latin typeface="Courier New" charset="0"/>
              </a:rPr>
              <a:t>TimeSec</a:t>
            </a:r>
            <a:r>
              <a:rPr lang="en-US" smtClean="0"/>
              <a:t> deals with the outside world in terms of hours, minutes, and seconds. However, it has only one data member, which counts seconds.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Note 2: Avoid duplication of code.</a:t>
            </a:r>
          </a:p>
          <a:p>
            <a:pPr lvl="1" eaLnBrk="1" hangingPunct="1">
              <a:defRPr/>
            </a:pPr>
            <a:r>
              <a:rPr lang="en-US" smtClean="0"/>
              <a:t>Look at the two </a:t>
            </a:r>
            <a:r>
              <a:rPr lang="en-US" b="1" smtClean="0">
                <a:latin typeface="Courier New" charset="0"/>
              </a:rPr>
              <a:t>operator++</a:t>
            </a:r>
            <a:r>
              <a:rPr lang="en-US" smtClean="0"/>
              <a:t> functions. We could have put the incrementing code into both of them, but we did not. (Also, the constructor calls setTime, etc.)</a:t>
            </a:r>
          </a:p>
          <a:p>
            <a:pPr lvl="1" eaLnBrk="1" hangingPunct="1">
              <a:defRPr/>
            </a:pPr>
            <a:r>
              <a:rPr lang="en-US" smtClean="0"/>
              <a:t>Why is this a good thing?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2193925" y="6203950"/>
            <a:ext cx="1841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7A9ED-7ACB-3944-8FFA-6A088F65CB5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Simple Class Example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Notes [2/2]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Note 3: There are three ways to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deal with the possibility of invalid</a:t>
            </a:r>
            <a:br>
              <a:rPr lang="en-US" smtClean="0">
                <a:cs typeface="+mn-cs"/>
              </a:rPr>
            </a:br>
            <a:r>
              <a:rPr lang="en-US" smtClean="0">
                <a:cs typeface="+mn-cs"/>
              </a:rPr>
              <a:t>parameters.</a:t>
            </a:r>
          </a:p>
          <a:p>
            <a:pPr lvl="1" eaLnBrk="1" hangingPunct="1">
              <a:defRPr/>
            </a:pPr>
            <a:r>
              <a:rPr lang="en-US" smtClean="0"/>
              <a:t>Insist that the parameters be valid.</a:t>
            </a:r>
          </a:p>
          <a:p>
            <a:pPr lvl="2" eaLnBrk="1" hangingPunct="1">
              <a:defRPr/>
            </a:pPr>
            <a:r>
              <a:rPr lang="en-US" smtClean="0"/>
              <a:t>Use a precondition.</a:t>
            </a:r>
          </a:p>
          <a:p>
            <a:pPr lvl="1" eaLnBrk="1" hangingPunct="1">
              <a:defRPr/>
            </a:pPr>
            <a:r>
              <a:rPr lang="en-US" smtClean="0"/>
              <a:t>Allow invalid parameter values, but</a:t>
            </a:r>
            <a:br>
              <a:rPr lang="en-US" smtClean="0"/>
            </a:br>
            <a:r>
              <a:rPr lang="en-US" smtClean="0"/>
              <a:t>then fix them.</a:t>
            </a:r>
          </a:p>
          <a:p>
            <a:pPr lvl="1" eaLnBrk="1" hangingPunct="1">
              <a:defRPr/>
            </a:pPr>
            <a:r>
              <a:rPr lang="en-US" smtClean="0"/>
              <a:t>If invalid parameter values are</a:t>
            </a:r>
            <a:br>
              <a:rPr lang="en-US" smtClean="0"/>
            </a:br>
            <a:r>
              <a:rPr lang="en-US" smtClean="0"/>
              <a:t>passed, signal the client code that</a:t>
            </a:r>
            <a:br>
              <a:rPr lang="en-US" smtClean="0"/>
            </a:br>
            <a:r>
              <a:rPr lang="en-US" smtClean="0"/>
              <a:t>there is a problem.</a:t>
            </a:r>
          </a:p>
          <a:p>
            <a:pPr lvl="2" eaLnBrk="1" hangingPunct="1">
              <a:defRPr/>
            </a:pPr>
            <a:r>
              <a:rPr lang="en-US" smtClean="0"/>
              <a:t>We will discuss this further when we</a:t>
            </a:r>
            <a:br>
              <a:rPr lang="en-US" smtClean="0"/>
            </a:br>
            <a:r>
              <a:rPr lang="en-US" smtClean="0"/>
              <a:t>get to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Error Handling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Look at the three-parameter constructor. Which solution was used there?</a:t>
            </a:r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6096000" y="1143000"/>
            <a:ext cx="29718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Responsibility for dealing with the problem lies with the code executed …</a:t>
            </a:r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6096000" y="2819400"/>
            <a:ext cx="2514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… </a:t>
            </a:r>
            <a:r>
              <a:rPr lang="en-US" sz="1400" b="1">
                <a:solidFill>
                  <a:schemeClr val="folHlink"/>
                </a:solidFill>
                <a:cs typeface="+mn-cs"/>
              </a:rPr>
              <a:t>in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the function.</a:t>
            </a:r>
          </a:p>
        </p:txBody>
      </p:sp>
      <p:sp>
        <p:nvSpPr>
          <p:cNvPr id="278534" name="Line 6"/>
          <p:cNvSpPr>
            <a:spLocks noChangeShapeType="1"/>
          </p:cNvSpPr>
          <p:nvPr/>
        </p:nvSpPr>
        <p:spPr bwMode="auto">
          <a:xfrm flipH="1">
            <a:off x="5638800" y="3810000"/>
            <a:ext cx="4572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8535" name="Text Box 7"/>
          <p:cNvSpPr txBox="1">
            <a:spLocks noChangeArrowheads="1"/>
          </p:cNvSpPr>
          <p:nvPr/>
        </p:nvSpPr>
        <p:spPr bwMode="auto">
          <a:xfrm>
            <a:off x="6096000" y="3657600"/>
            <a:ext cx="2514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… </a:t>
            </a:r>
            <a:r>
              <a:rPr lang="en-US" sz="1400" b="1">
                <a:solidFill>
                  <a:schemeClr val="folHlink"/>
                </a:solidFill>
                <a:cs typeface="+mn-cs"/>
              </a:rPr>
              <a:t>after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the function.</a:t>
            </a:r>
          </a:p>
        </p:txBody>
      </p:sp>
      <p:sp>
        <p:nvSpPr>
          <p:cNvPr id="278536" name="Line 8"/>
          <p:cNvSpPr>
            <a:spLocks noChangeShapeType="1"/>
          </p:cNvSpPr>
          <p:nvPr/>
        </p:nvSpPr>
        <p:spPr bwMode="auto">
          <a:xfrm flipH="1">
            <a:off x="5638800" y="2971800"/>
            <a:ext cx="4572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8537" name="Line 9"/>
          <p:cNvSpPr>
            <a:spLocks noChangeShapeType="1"/>
          </p:cNvSpPr>
          <p:nvPr/>
        </p:nvSpPr>
        <p:spPr bwMode="auto">
          <a:xfrm flipH="1">
            <a:off x="5638800" y="2286000"/>
            <a:ext cx="4572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8538" name="Text Box 10"/>
          <p:cNvSpPr txBox="1">
            <a:spLocks noChangeArrowheads="1"/>
          </p:cNvSpPr>
          <p:nvPr/>
        </p:nvSpPr>
        <p:spPr bwMode="auto">
          <a:xfrm>
            <a:off x="6096000" y="2133600"/>
            <a:ext cx="2667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… </a:t>
            </a:r>
            <a:r>
              <a:rPr lang="en-US" sz="1400" b="1">
                <a:solidFill>
                  <a:schemeClr val="folHlink"/>
                </a:solidFill>
                <a:cs typeface="+mn-cs"/>
              </a:rPr>
              <a:t>before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the function.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CA26B5-0118-854D-8BCC-28A6D781505D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Software Engineering Concepts: Testing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 Tragic Story [1/4]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Suppose you are writing a software package for a customer.</a:t>
            </a:r>
          </a:p>
          <a:p>
            <a:pPr lvl="1" eaLnBrk="1" hangingPunct="1">
              <a:defRPr/>
            </a:pPr>
            <a:r>
              <a:rPr lang="en-US" sz="1600" smtClean="0"/>
              <a:t>The project requires the writing of four functions.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double foo(int n);   // gives ipsillic tormorosity of n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foofoo(int n);  // like foo, only different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int bar(int n);      // like foofoo, only more different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smtClean="0">
                <a:solidFill>
                  <a:schemeClr val="hlink"/>
                </a:solidFill>
                <a:latin typeface="Courier New" charset="0"/>
                <a:cs typeface="+mn-cs"/>
              </a:rPr>
              <a:t>char barbar(int n);  // like bar; much differenter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8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So, you get to work. You start by writing function </a:t>
            </a:r>
            <a:r>
              <a:rPr lang="en-US" sz="1800" b="1" smtClean="0">
                <a:latin typeface="Courier New" charset="0"/>
                <a:cs typeface="+mn-cs"/>
              </a:rPr>
              <a:t>foo</a:t>
            </a:r>
            <a:r>
              <a:rPr lang="en-US" sz="1800" smtClean="0">
                <a:cs typeface="+mn-cs"/>
              </a:rPr>
              <a:t>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D639AB-5F5F-214A-85CB-3FC48040127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Software Engineering Concepts: Testing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 Tragic Story [2/4]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… after a huge amount of effort, the deadline arrives. But you are not done.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However, you do have three of the four functions written. Here is what you have.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double foo(int n)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</a:t>
            </a:r>
            <a:r>
              <a:rPr lang="en-US" sz="1600" smtClean="0">
                <a:solidFill>
                  <a:schemeClr val="hlink"/>
                </a:solidFill>
                <a:cs typeface="+mn-cs"/>
              </a:rPr>
              <a:t>[</a:t>
            </a:r>
            <a:r>
              <a:rPr lang="en-US" sz="1600" i="1" smtClean="0">
                <a:solidFill>
                  <a:schemeClr val="hlink"/>
                </a:solidFill>
                <a:cs typeface="+mn-cs"/>
              </a:rPr>
              <a:t>amazingly clever code here</a:t>
            </a:r>
            <a:r>
              <a:rPr lang="en-US" sz="1600" smtClean="0">
                <a:solidFill>
                  <a:schemeClr val="hlink"/>
                </a:solidFill>
                <a:cs typeface="+mn-cs"/>
              </a:rPr>
              <a:t>]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void foofoo(int n)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</a:t>
            </a:r>
            <a:r>
              <a:rPr lang="en-US" sz="1600" smtClean="0">
                <a:solidFill>
                  <a:schemeClr val="hlink"/>
                </a:solidFill>
                <a:cs typeface="+mn-cs"/>
              </a:rPr>
              <a:t>[</a:t>
            </a:r>
            <a:r>
              <a:rPr lang="en-US" sz="1600" i="1" smtClean="0">
                <a:solidFill>
                  <a:schemeClr val="hlink"/>
                </a:solidFill>
                <a:cs typeface="+mn-cs"/>
              </a:rPr>
              <a:t>stunningly brilliant code here</a:t>
            </a:r>
            <a:r>
              <a:rPr lang="en-US" sz="1600" smtClean="0">
                <a:solidFill>
                  <a:schemeClr val="hlink"/>
                </a:solidFill>
                <a:cs typeface="+mn-cs"/>
              </a:rPr>
              <a:t>]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int bar(int n)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    </a:t>
            </a:r>
            <a:r>
              <a:rPr lang="en-US" sz="1600" smtClean="0">
                <a:solidFill>
                  <a:schemeClr val="hlink"/>
                </a:solidFill>
                <a:cs typeface="+mn-cs"/>
              </a:rPr>
              <a:t>[</a:t>
            </a:r>
            <a:r>
              <a:rPr lang="en-US" sz="1600" i="1" smtClean="0">
                <a:solidFill>
                  <a:schemeClr val="hlink"/>
                </a:solidFill>
                <a:cs typeface="+mn-cs"/>
              </a:rPr>
              <a:t>heart-breakingly high-quality code here</a:t>
            </a:r>
            <a:r>
              <a:rPr lang="en-US" sz="1600" smtClean="0">
                <a:solidFill>
                  <a:schemeClr val="hlink"/>
                </a:solidFill>
                <a:cs typeface="+mn-cs"/>
              </a:rPr>
              <a:t>]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z="1600" b="1" smtClean="0">
              <a:solidFill>
                <a:schemeClr val="hlink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b="1" smtClean="0">
                <a:solidFill>
                  <a:schemeClr val="hlink"/>
                </a:solidFill>
                <a:latin typeface="Courier New" charset="0"/>
                <a:cs typeface="+mn-cs"/>
              </a:rPr>
              <a:t>// Note to self: write function barbar.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AB5D46-BD61-FB4B-9CF8-E57D71BF2A3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Software Engineering Concepts: Testing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 Tragic Story [3/4]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You meet with the customer. You explain that you are not done. The customer is a bit annoyed, of course, but he knows that schedule overruns happen in every business.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So, he asks,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Well, what </a:t>
            </a:r>
            <a:r>
              <a:rPr lang="en-US" i="1" smtClean="0">
                <a:cs typeface="+mn-cs"/>
              </a:rPr>
              <a:t>have</a:t>
            </a:r>
            <a:r>
              <a:rPr lang="en-US" smtClean="0">
                <a:cs typeface="+mn-cs"/>
              </a:rPr>
              <a:t> you finished? What can it do?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Unfortunately, you do not have all the function prototypes in place. Thus your unfinished package, when combined with the code that is supposed to use it, </a:t>
            </a:r>
            <a:r>
              <a:rPr lang="en-US" i="1" smtClean="0">
                <a:cs typeface="+mn-cs"/>
              </a:rPr>
              <a:t>does not even</a:t>
            </a:r>
            <a:r>
              <a:rPr lang="en-US" smtClean="0">
                <a:cs typeface="+mn-cs"/>
              </a:rPr>
              <a:t> </a:t>
            </a:r>
            <a:r>
              <a:rPr lang="en-US" i="1" smtClean="0">
                <a:cs typeface="+mn-cs"/>
              </a:rPr>
              <a:t>compile</a:t>
            </a:r>
            <a:r>
              <a:rPr lang="en-US" smtClean="0">
                <a:cs typeface="+mn-cs"/>
              </a:rPr>
              <a:t>, much less actually do anything.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You tell the customer,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Um, actually, it can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t do anything at all.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Do you want to see my beautiful code?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you ask.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No,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replies the customer, through clenched teeth.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customer storms off and screams at your boss, who confronts you and says you had better have something good in a week. You solemnly assure them that this will happen.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You go back to work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A0BB24-D93E-8845-AA62-3439B62AB896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Software Engineering Concepts: Testing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 Tragic Story [4/4]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… and you write a do-nothing function </a:t>
            </a:r>
            <a:r>
              <a:rPr lang="en-US" b="1" smtClean="0">
                <a:latin typeface="Courier New" charset="0"/>
                <a:cs typeface="+mn-cs"/>
              </a:rPr>
              <a:t>barbar</a:t>
            </a:r>
            <a:r>
              <a:rPr lang="en-US" smtClean="0">
                <a:cs typeface="+mn-cs"/>
              </a:rPr>
              <a:t>, just to get things to compile.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However, when you do this, you realize that, since you have never done a proper compile of the full package, you have never really done a proper test of the first three functions.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Now that you </a:t>
            </a:r>
            <a:r>
              <a:rPr lang="en-US" i="1" smtClean="0">
                <a:cs typeface="+mn-cs"/>
              </a:rPr>
              <a:t>can</a:t>
            </a:r>
            <a:r>
              <a:rPr lang="en-US" smtClean="0">
                <a:cs typeface="+mn-cs"/>
              </a:rPr>
              <a:t> test them, you find that they are full of bugs.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Alas, you now know that you have been far too optimistic; nothing worthwhile is going to get written in the required week.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You begin practicing your lines for your exciting new career: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</p:txBody>
      </p:sp>
      <p:sp>
        <p:nvSpPr>
          <p:cNvPr id="370692" name="AutoShape 4"/>
          <p:cNvSpPr>
            <a:spLocks noChangeArrowheads="1"/>
          </p:cNvSpPr>
          <p:nvPr/>
        </p:nvSpPr>
        <p:spPr bwMode="auto">
          <a:xfrm>
            <a:off x="4305300" y="5867400"/>
            <a:ext cx="533400" cy="533400"/>
          </a:xfrm>
          <a:prstGeom prst="smileyFace">
            <a:avLst>
              <a:gd name="adj" fmla="val 28"/>
            </a:avLst>
          </a:prstGeom>
          <a:solidFill>
            <a:srgbClr val="FFD48D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70693" name="AutoShape 5"/>
          <p:cNvSpPr>
            <a:spLocks noChangeArrowheads="1"/>
          </p:cNvSpPr>
          <p:nvPr/>
        </p:nvSpPr>
        <p:spPr bwMode="auto">
          <a:xfrm>
            <a:off x="2971800" y="4419600"/>
            <a:ext cx="1295400" cy="762000"/>
          </a:xfrm>
          <a:prstGeom prst="wedgeRectCallout">
            <a:avLst>
              <a:gd name="adj1" fmla="val 55023"/>
              <a:gd name="adj2" fmla="val 132708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cs typeface="+mn-cs"/>
              </a:rPr>
              <a:t>Do you want fries with that?</a:t>
            </a:r>
          </a:p>
        </p:txBody>
      </p:sp>
      <p:sp>
        <p:nvSpPr>
          <p:cNvPr id="370694" name="AutoShape 6"/>
          <p:cNvSpPr>
            <a:spLocks noChangeArrowheads="1"/>
          </p:cNvSpPr>
          <p:nvPr/>
        </p:nvSpPr>
        <p:spPr bwMode="auto">
          <a:xfrm>
            <a:off x="4572000" y="4495800"/>
            <a:ext cx="1295400" cy="762000"/>
          </a:xfrm>
          <a:prstGeom prst="wedgeRectCallout">
            <a:avLst>
              <a:gd name="adj1" fmla="val -38972"/>
              <a:gd name="adj2" fmla="val 1191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cs typeface="+mn-cs"/>
              </a:rPr>
              <a:t>Do you </a:t>
            </a:r>
            <a:r>
              <a:rPr lang="en-US" sz="1600" b="1">
                <a:cs typeface="+mn-cs"/>
              </a:rPr>
              <a:t>want</a:t>
            </a:r>
            <a:r>
              <a:rPr lang="en-US" sz="1600">
                <a:cs typeface="+mn-cs"/>
              </a:rPr>
              <a:t> fries with that?</a:t>
            </a:r>
          </a:p>
        </p:txBody>
      </p:sp>
      <p:sp>
        <p:nvSpPr>
          <p:cNvPr id="370695" name="AutoShape 7"/>
          <p:cNvSpPr>
            <a:spLocks noChangeArrowheads="1"/>
          </p:cNvSpPr>
          <p:nvPr/>
        </p:nvSpPr>
        <p:spPr bwMode="auto">
          <a:xfrm>
            <a:off x="1981200" y="5334000"/>
            <a:ext cx="1295400" cy="762000"/>
          </a:xfrm>
          <a:prstGeom prst="wedgeRectCallout">
            <a:avLst>
              <a:gd name="adj1" fmla="val 116056"/>
              <a:gd name="adj2" fmla="val 391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 b="1">
                <a:cs typeface="+mn-cs"/>
              </a:rPr>
              <a:t>Do</a:t>
            </a:r>
            <a:r>
              <a:rPr lang="en-US" sz="1600">
                <a:cs typeface="+mn-cs"/>
              </a:rPr>
              <a:t> you want fries with </a:t>
            </a:r>
            <a:r>
              <a:rPr lang="en-US" sz="1600" b="1">
                <a:cs typeface="+mn-cs"/>
              </a:rPr>
              <a:t>that</a:t>
            </a:r>
            <a:r>
              <a:rPr lang="en-US" sz="1600">
                <a:cs typeface="+mn-cs"/>
              </a:rPr>
              <a:t>?</a:t>
            </a:r>
          </a:p>
        </p:txBody>
      </p:sp>
      <p:sp>
        <p:nvSpPr>
          <p:cNvPr id="370696" name="AutoShape 8"/>
          <p:cNvSpPr>
            <a:spLocks noChangeArrowheads="1"/>
          </p:cNvSpPr>
          <p:nvPr/>
        </p:nvSpPr>
        <p:spPr bwMode="auto">
          <a:xfrm>
            <a:off x="5715000" y="5410200"/>
            <a:ext cx="1524000" cy="762000"/>
          </a:xfrm>
          <a:prstGeom prst="wedgeRectCallout">
            <a:avLst>
              <a:gd name="adj1" fmla="val -98648"/>
              <a:gd name="adj2" fmla="val 33125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600">
                <a:cs typeface="+mn-cs"/>
              </a:rPr>
              <a:t>Do </a:t>
            </a:r>
            <a:r>
              <a:rPr lang="en-US" sz="1600" b="1">
                <a:cs typeface="+mn-cs"/>
              </a:rPr>
              <a:t>YOU</a:t>
            </a:r>
            <a:r>
              <a:rPr lang="en-US" sz="1600">
                <a:cs typeface="+mn-cs"/>
              </a:rPr>
              <a:t> want </a:t>
            </a:r>
            <a:r>
              <a:rPr lang="en-US" sz="1600" b="1">
                <a:cs typeface="+mn-cs"/>
              </a:rPr>
              <a:t>FRIES</a:t>
            </a:r>
            <a:r>
              <a:rPr lang="en-US" sz="1600">
                <a:cs typeface="+mn-cs"/>
              </a:rPr>
              <a:t> with </a:t>
            </a:r>
            <a:r>
              <a:rPr lang="en-US" sz="1600" b="1">
                <a:cs typeface="+mn-cs"/>
              </a:rPr>
              <a:t>THAT</a:t>
            </a:r>
            <a:r>
              <a:rPr lang="en-US" sz="1600">
                <a:cs typeface="+mn-cs"/>
              </a:rPr>
              <a:t>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0159B5-8123-5C4C-90C2-DBBC554AEA89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Software Engineering Concepts: Testing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Lessons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Observations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Code that does not compile is worthless </a:t>
            </a:r>
            <a:r>
              <a:rPr lang="en-US" sz="1600" i="1" smtClean="0"/>
              <a:t>to a customer</a:t>
            </a:r>
            <a:r>
              <a:rPr lang="en-US" sz="1600" smtClean="0"/>
              <a:t>, even if it is </a:t>
            </a:r>
            <a:r>
              <a:rPr lang="ja-JP" altLang="en-US" sz="1600" smtClean="0">
                <a:latin typeface="Arial"/>
              </a:rPr>
              <a:t>“</a:t>
            </a:r>
            <a:r>
              <a:rPr lang="en-US" sz="1600" smtClean="0"/>
              <a:t>nearly done</a:t>
            </a:r>
            <a:r>
              <a:rPr lang="ja-JP" altLang="en-US" sz="1600" smtClean="0">
                <a:latin typeface="Arial"/>
              </a:rPr>
              <a:t>”</a:t>
            </a:r>
            <a:r>
              <a:rPr lang="en-US" sz="160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It </a:t>
            </a:r>
            <a:r>
              <a:rPr lang="en-US" sz="1600" i="1" smtClean="0"/>
              <a:t>might</a:t>
            </a:r>
            <a:r>
              <a:rPr lang="en-US" sz="1600" smtClean="0"/>
              <a:t> not be worth anything </a:t>
            </a:r>
            <a:r>
              <a:rPr lang="en-US" sz="1600" i="1" smtClean="0"/>
              <a:t>to anyone</a:t>
            </a:r>
            <a:r>
              <a:rPr lang="en-US" sz="1600" smtClean="0"/>
              <a:t>; </a:t>
            </a:r>
            <a:r>
              <a:rPr lang="en-US" sz="1600" b="1" smtClean="0"/>
              <a:t>you can</a:t>
            </a:r>
            <a:r>
              <a:rPr lang="ja-JP" altLang="en-US" sz="1600" b="1" smtClean="0">
                <a:latin typeface="Arial"/>
              </a:rPr>
              <a:t>’</a:t>
            </a:r>
            <a:r>
              <a:rPr lang="en-US" sz="1600" b="1" smtClean="0"/>
              <a:t>t tell</a:t>
            </a:r>
            <a:r>
              <a:rPr lang="en-US" sz="1600" smtClean="0"/>
              <a:t>, because 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Code that does not compile cannot be tested, and so it </a:t>
            </a:r>
            <a:r>
              <a:rPr lang="en-US" sz="1600" i="1" smtClean="0"/>
              <a:t>might</a:t>
            </a:r>
            <a:r>
              <a:rPr lang="en-US" sz="1600" smtClean="0"/>
              <a:t> be much farther from being done than you suspect.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Testing is what uncovers bugs.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Conclusion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First priority: </a:t>
            </a:r>
            <a:r>
              <a:rPr lang="en-US" sz="1600" b="1" smtClean="0"/>
              <a:t>Get your code to compile</a:t>
            </a:r>
            <a:r>
              <a:rPr lang="en-US" sz="1600" smtClean="0"/>
              <a:t>, so that it can be tested.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A Revised Development Process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Step 1. Write dummy versions of all required modules.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Make sure the code </a:t>
            </a:r>
            <a:r>
              <a:rPr lang="en-US" sz="1400" b="1" smtClean="0"/>
              <a:t>compiles</a:t>
            </a:r>
            <a:r>
              <a:rPr lang="en-US" sz="140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Step 2. Fix every bug you can find.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ja-JP" altLang="en-US" sz="1400" smtClean="0">
                <a:latin typeface="Arial"/>
              </a:rPr>
              <a:t>“</a:t>
            </a:r>
            <a:r>
              <a:rPr lang="en-US" sz="1400" smtClean="0"/>
              <a:t>Not having any code in the function body</a:t>
            </a:r>
            <a:r>
              <a:rPr lang="ja-JP" altLang="en-US" sz="1400" smtClean="0">
                <a:latin typeface="Arial"/>
              </a:rPr>
              <a:t>”</a:t>
            </a:r>
            <a:r>
              <a:rPr lang="en-US" sz="1400" smtClean="0"/>
              <a:t> is a bug.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Write notes to yourself in the code.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Make sure the code </a:t>
            </a:r>
            <a:r>
              <a:rPr lang="en-US" sz="1400" b="1" smtClean="0"/>
              <a:t>works</a:t>
            </a:r>
            <a:r>
              <a:rPr lang="en-US" sz="1400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smtClean="0"/>
              <a:t>Step 3. Put the code into finished form.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Make it pretty, well commented/documented, and in line with coding standards.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Many comments can be based on notes to yourself.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400" smtClean="0"/>
              <a:t>Make sure the code is </a:t>
            </a:r>
            <a:r>
              <a:rPr lang="en-US" sz="1400" b="1" smtClean="0"/>
              <a:t>finished</a:t>
            </a:r>
            <a:r>
              <a:rPr lang="en-US" sz="1400" smtClean="0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94DD1-F936-264D-8EA5-14C76A061CFB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Software Engineering Concepts: Testing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Try Again [1/3]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Suppose you had used this revised development process earlier.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Step 1. Write dummy versions of all required modules.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double foo(int n)   // gives ipsillic tormorosity of n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{}  // WRITE THIS FUNCTION!!!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void foofoo(int n)  // like foo, only different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{}  // WRITE THIS FUNCTION!!!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int bar(int n)      // like foofoo, only more different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{}  // WRITE THIS FUNCTION!!!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char barbar(int n)  // like bar; much differenter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{}  // WRITE THIS FUNCTION!!!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Does it compile?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No. My compiler says </a:t>
            </a:r>
            <a:r>
              <a:rPr lang="en-US" b="1" smtClean="0">
                <a:latin typeface="Courier New" charset="0"/>
              </a:rPr>
              <a:t>foo</a:t>
            </a:r>
            <a:r>
              <a:rPr lang="en-US" smtClean="0"/>
              <a:t>, </a:t>
            </a:r>
            <a:r>
              <a:rPr lang="en-US" b="1" smtClean="0">
                <a:latin typeface="Courier New" charset="0"/>
              </a:rPr>
              <a:t>bar</a:t>
            </a:r>
            <a:r>
              <a:rPr lang="en-US" smtClean="0"/>
              <a:t>, </a:t>
            </a:r>
            <a:r>
              <a:rPr lang="en-US" b="1" smtClean="0">
                <a:latin typeface="Courier New" charset="0"/>
              </a:rPr>
              <a:t>barbar</a:t>
            </a:r>
            <a:r>
              <a:rPr lang="en-US" smtClean="0"/>
              <a:t> must each return a value.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775F05-9117-A74B-B4EB-2F8BD2B70235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Software Engineering Concepts: Testing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Try Again [2/3]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Continuing Step 1.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Add dummy </a:t>
            </a:r>
            <a:r>
              <a:rPr lang="en-US" b="1" smtClean="0">
                <a:latin typeface="Courier New" charset="0"/>
                <a:cs typeface="+mn-cs"/>
              </a:rPr>
              <a:t>return</a:t>
            </a:r>
            <a:r>
              <a:rPr lang="en-US" smtClean="0">
                <a:cs typeface="+mn-cs"/>
              </a:rPr>
              <a:t> statements.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double foo(int n)   // gives ipsillic tormorosity of n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{ return 1.; }   // WRITE THIS FUNCTION!!!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void foofoo(int n)  // like foo, only different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{}               // WRITE THIS FUNCTION!!!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int bar(int n)      // like foofoo, only more different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{ return 1; }    // WRITE THIS FUNCTION!!!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char barbar(int n)  // like bar; much differenter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{ return 'A'; }  // WRITE THIS FUNCTION!!!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Does it compile?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Yes. Step 1 is finished.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C01A2-6EE2-9E4E-8C23-6CA720372F16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Software Engineering Concepts: Testing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Try Again [3/3]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Step 2. Fix every bug you can find.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You begin testing the code. Obviously, it performs very poorly. But you begin writing and fixing. And running the code. So when something does not work, </a:t>
            </a:r>
            <a:r>
              <a:rPr lang="en-US" i="1" smtClean="0">
                <a:cs typeface="+mn-cs"/>
              </a:rPr>
              <a:t>you know it</a:t>
            </a:r>
            <a:r>
              <a:rPr lang="en-US" smtClean="0">
                <a:cs typeface="+mn-cs"/>
              </a:rPr>
              <a:t>. When you figure something out, you make a note to yourself about it.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As before, the deadline arrives, but the code is not finished yet.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You meet with the customer.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The project is not finished,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 you say,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but </a:t>
            </a:r>
            <a:r>
              <a:rPr lang="en-US" b="1" smtClean="0">
                <a:cs typeface="+mn-cs"/>
              </a:rPr>
              <a:t>here is what it can do</a:t>
            </a:r>
            <a:r>
              <a:rPr lang="en-US" smtClean="0">
                <a:cs typeface="+mn-cs"/>
              </a:rPr>
              <a:t>.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You estimate how long it will take to finish the code.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You can make this estimate with confidence, because you have a list of tests that do not pass; you know exactly what needs to be done.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41B5B-AA8C-C544-B109-157C5A4BD02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Operator Overloading</a:t>
            </a:r>
            <a:endParaRPr lang="en-US" smtClean="0">
              <a:cs typeface="Times New Roman" charset="0"/>
            </a:endParaRP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Operators can be implemented using global or member functions.</a:t>
            </a:r>
          </a:p>
          <a:p>
            <a:pPr lvl="1" eaLnBrk="1" hangingPunct="1">
              <a:defRPr/>
            </a:pPr>
            <a:r>
              <a:rPr lang="en-US" smtClean="0"/>
              <a:t>Global: the parameters are the operands.</a:t>
            </a:r>
          </a:p>
          <a:p>
            <a:pPr lvl="1" eaLnBrk="1" hangingPunct="1">
              <a:defRPr/>
            </a:pPr>
            <a:r>
              <a:rPr lang="en-US" smtClean="0"/>
              <a:t>Member: first operand is </a:t>
            </a:r>
            <a:r>
              <a:rPr lang="en-US" b="1" smtClean="0">
                <a:latin typeface="Courier New" charset="0"/>
              </a:rPr>
              <a:t>*this</a:t>
            </a:r>
            <a:r>
              <a:rPr lang="en-US" smtClean="0"/>
              <a:t>, the rest are parameters.</a:t>
            </a:r>
          </a:p>
          <a:p>
            <a:pPr lvl="1" eaLnBrk="1" hangingPunct="1">
              <a:defRPr/>
            </a:pPr>
            <a:r>
              <a:rPr lang="en-US" smtClean="0"/>
              <a:t>Postfix increment &amp; decrement (</a:t>
            </a:r>
            <a:r>
              <a:rPr lang="en-US" b="1" smtClean="0">
                <a:latin typeface="Courier New" charset="0"/>
              </a:rPr>
              <a:t>n++</a:t>
            </a:r>
            <a:r>
              <a:rPr lang="en-US" smtClean="0"/>
              <a:t>, </a:t>
            </a:r>
            <a:r>
              <a:rPr lang="en-US" b="1" smtClean="0">
                <a:latin typeface="Courier New" charset="0"/>
              </a:rPr>
              <a:t>n--</a:t>
            </a:r>
            <a:r>
              <a:rPr lang="en-US" smtClean="0"/>
              <a:t>) get a dummy </a:t>
            </a:r>
            <a:r>
              <a:rPr lang="en-US" b="1" smtClean="0">
                <a:latin typeface="Courier New" charset="0"/>
              </a:rPr>
              <a:t>int</a:t>
            </a:r>
            <a:r>
              <a:rPr lang="en-US" smtClean="0"/>
              <a:t> parameter, to distinguish them from the prefix versions (</a:t>
            </a:r>
            <a:r>
              <a:rPr lang="en-US" b="1" smtClean="0">
                <a:latin typeface="Courier New" charset="0"/>
              </a:rPr>
              <a:t>++n</a:t>
            </a:r>
            <a:r>
              <a:rPr lang="en-US" smtClean="0"/>
              <a:t>, </a:t>
            </a:r>
            <a:r>
              <a:rPr lang="en-US" b="1" smtClean="0">
                <a:latin typeface="Courier New" charset="0"/>
              </a:rPr>
              <a:t>--n</a:t>
            </a:r>
            <a:r>
              <a:rPr lang="en-US" smtClean="0"/>
              <a:t>).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Implement an operator using a member function, unless you have a good reason not to.</a:t>
            </a:r>
          </a:p>
          <a:p>
            <a:pPr lvl="1" eaLnBrk="1" hangingPunct="1">
              <a:defRPr/>
            </a:pPr>
            <a:r>
              <a:rPr lang="en-US" smtClean="0"/>
              <a:t>Good Reason #1: To allow for implicit type conversions on the first argument. Applies to: non-modifying arithmetic, comparison, and bitwise operators.</a:t>
            </a:r>
          </a:p>
          <a:p>
            <a:pPr lvl="2" eaLnBrk="1" hangingPunct="1">
              <a:defRPr/>
            </a:pPr>
            <a:r>
              <a:rPr lang="en-US" smtClean="0"/>
              <a:t>For example: </a:t>
            </a:r>
            <a:r>
              <a:rPr lang="en-US" b="1" smtClean="0">
                <a:latin typeface="Courier New" charset="0"/>
              </a:rPr>
              <a:t>+ - * / % == != &lt; &lt;= &gt; &gt;=</a:t>
            </a:r>
          </a:p>
          <a:p>
            <a:pPr lvl="1" eaLnBrk="1" hangingPunct="1">
              <a:defRPr/>
            </a:pPr>
            <a:r>
              <a:rPr lang="en-US" smtClean="0"/>
              <a:t>Good Reason #2: When you cannot make it a member, because it would have to be a member of a class you cannot modify.</a:t>
            </a:r>
          </a:p>
          <a:p>
            <a:pPr lvl="2" eaLnBrk="1" hangingPunct="1">
              <a:defRPr/>
            </a:pPr>
            <a:r>
              <a:rPr lang="en-US" smtClean="0"/>
              <a:t>Quintessential examples: stream insertion (</a:t>
            </a:r>
            <a:r>
              <a:rPr lang="en-US" b="1" smtClean="0">
                <a:latin typeface="Courier New" charset="0"/>
              </a:rPr>
              <a:t>&lt;&lt;</a:t>
            </a:r>
            <a:r>
              <a:rPr lang="en-US" smtClean="0"/>
              <a:t>) and extraction (</a:t>
            </a:r>
            <a:r>
              <a:rPr lang="en-US" b="1" smtClean="0">
                <a:latin typeface="Courier New" charset="0"/>
              </a:rPr>
              <a:t>&gt;&gt;</a:t>
            </a:r>
            <a:r>
              <a:rPr lang="en-US" smtClean="0"/>
              <a:t>).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usually use operators only for operations that happen </a:t>
            </a:r>
            <a:r>
              <a:rPr lang="en-US" b="1" smtClean="0">
                <a:cs typeface="+mn-cs"/>
              </a:rPr>
              <a:t>quickly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One exception: Assignment for container types.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7C95E2-BC54-534F-B89C-04C13310215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Software Engineering Concepts: Testing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Development Methodologies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Software-development methodologies often include standards for how code should be tested.</a:t>
            </a:r>
          </a:p>
          <a:p>
            <a:pPr lvl="1" eaLnBrk="1" hangingPunct="1">
              <a:defRPr/>
            </a:pPr>
            <a:r>
              <a:rPr lang="en-US" smtClean="0"/>
              <a:t>In particular, see,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Test-Driven Development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Many people recommend </a:t>
            </a:r>
            <a:r>
              <a:rPr lang="en-US" i="1" smtClean="0">
                <a:cs typeface="+mn-cs"/>
              </a:rPr>
              <a:t>writing your tests first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Each time you add new feature, you first write tests (which should fail), then you make the tests pass.</a:t>
            </a:r>
          </a:p>
          <a:p>
            <a:pPr lvl="1" eaLnBrk="1" hangingPunct="1">
              <a:defRPr/>
            </a:pPr>
            <a:r>
              <a:rPr lang="en-US" smtClean="0"/>
              <a:t>When the finished test program runs without flagging problems, Step 2 is done. Pretty up the code, and it is finished.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will use a variation on this in the assignments in this class.</a:t>
            </a:r>
          </a:p>
          <a:p>
            <a:pPr lvl="1" eaLnBrk="1" hangingPunct="1">
              <a:defRPr/>
            </a:pPr>
            <a:r>
              <a:rPr lang="en-US" smtClean="0"/>
              <a:t>I will provide the (finished) test program.</a:t>
            </a:r>
          </a:p>
          <a:p>
            <a:pPr lvl="1" eaLnBrk="1" hangingPunct="1">
              <a:defRPr/>
            </a:pPr>
            <a:r>
              <a:rPr lang="en-US" smtClean="0"/>
              <a:t>However, when you turn in your assignment, I act as the customer; I do not want to see code that does not compile.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6047E1-F43D-0C47-B266-4593D6CB4569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Silently Written &amp; Called Functions [1/3]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C++ will </a:t>
            </a:r>
            <a:r>
              <a:rPr lang="en-US" b="1" smtClean="0">
                <a:cs typeface="+mn-cs"/>
              </a:rPr>
              <a:t>silently write</a:t>
            </a:r>
            <a:r>
              <a:rPr lang="en-US" smtClean="0">
                <a:cs typeface="+mn-cs"/>
              </a:rPr>
              <a:t> four important member functions:</a:t>
            </a:r>
          </a:p>
          <a:p>
            <a:pPr lvl="1" eaLnBrk="1" hangingPunct="1">
              <a:defRPr/>
            </a:pPr>
            <a:r>
              <a:rPr lang="en-US" smtClean="0"/>
              <a:t>Default ctor.</a:t>
            </a:r>
          </a:p>
          <a:p>
            <a:pPr lvl="1" eaLnBrk="1" hangingPunct="1">
              <a:defRPr/>
            </a:pPr>
            <a:r>
              <a:rPr lang="en-US" smtClean="0"/>
              <a:t>Copy ctor.</a:t>
            </a:r>
          </a:p>
          <a:p>
            <a:pPr lvl="1" eaLnBrk="1" hangingPunct="1">
              <a:defRPr/>
            </a:pPr>
            <a:r>
              <a:rPr lang="en-US" smtClean="0"/>
              <a:t>Copy assignment.</a:t>
            </a:r>
          </a:p>
          <a:p>
            <a:pPr lvl="1" eaLnBrk="1" hangingPunct="1">
              <a:defRPr/>
            </a:pPr>
            <a:r>
              <a:rPr lang="en-US" smtClean="0"/>
              <a:t>Dctor.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When</a:t>
            </a:r>
          </a:p>
          <a:p>
            <a:pPr lvl="1" eaLnBrk="1" hangingPunct="1">
              <a:defRPr/>
            </a:pPr>
            <a:r>
              <a:rPr lang="en-US" smtClean="0"/>
              <a:t>The default ctor is silently written when you declare no ctors.</a:t>
            </a:r>
          </a:p>
          <a:p>
            <a:pPr lvl="1" eaLnBrk="1" hangingPunct="1">
              <a:defRPr/>
            </a:pPr>
            <a:r>
              <a:rPr lang="en-US" smtClean="0"/>
              <a:t>The other three are silently written when you do not declare them.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silently written versions:</a:t>
            </a:r>
          </a:p>
          <a:p>
            <a:pPr lvl="1" eaLnBrk="1" hangingPunct="1">
              <a:defRPr/>
            </a:pPr>
            <a:r>
              <a:rPr lang="en-US" smtClean="0"/>
              <a:t>Are </a:t>
            </a:r>
            <a:r>
              <a:rPr lang="en-US" b="1" smtClean="0"/>
              <a:t>public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Call the </a:t>
            </a:r>
            <a:r>
              <a:rPr lang="en-US" b="1" smtClean="0"/>
              <a:t>corresponding functions</a:t>
            </a:r>
            <a:r>
              <a:rPr lang="en-US" smtClean="0"/>
              <a:t> for all data members.</a:t>
            </a: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3124200" y="2133600"/>
            <a:ext cx="2209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ja-JP" altLang="en-US" sz="1400">
                <a:solidFill>
                  <a:schemeClr val="folHlink"/>
                </a:solidFill>
                <a:latin typeface="Arial"/>
                <a:cs typeface="+mn-cs"/>
              </a:rPr>
              <a:t>“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The Big Three</a:t>
            </a:r>
            <a:r>
              <a:rPr lang="ja-JP" altLang="en-US" sz="1400">
                <a:solidFill>
                  <a:schemeClr val="folHlink"/>
                </a:solidFill>
                <a:latin typeface="Arial"/>
                <a:cs typeface="+mn-cs"/>
              </a:rPr>
              <a:t>”</a:t>
            </a:r>
            <a:endParaRPr lang="en-US" sz="1400">
              <a:solidFill>
                <a:schemeClr val="folHlink"/>
              </a:solidFill>
              <a:cs typeface="+mn-cs"/>
            </a:endParaRPr>
          </a:p>
        </p:txBody>
      </p:sp>
      <p:sp>
        <p:nvSpPr>
          <p:cNvPr id="354309" name="AutoShape 5"/>
          <p:cNvSpPr>
            <a:spLocks noChangeArrowheads="1"/>
          </p:cNvSpPr>
          <p:nvPr/>
        </p:nvSpPr>
        <p:spPr bwMode="auto">
          <a:xfrm>
            <a:off x="914400" y="1752600"/>
            <a:ext cx="2209800" cy="1066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7E02E-B4CB-FC43-8F9D-86EA957ED97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Silently Written &amp; Called Functions [2/3]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Some of these can be </a:t>
            </a:r>
            <a:r>
              <a:rPr lang="en-US" b="1" smtClean="0">
                <a:cs typeface="+mn-cs"/>
              </a:rPr>
              <a:t>silently called</a:t>
            </a:r>
            <a:r>
              <a:rPr lang="en-US" smtClean="0">
                <a:cs typeface="+mn-cs"/>
              </a:rPr>
              <a:t> as well.</a:t>
            </a:r>
          </a:p>
          <a:p>
            <a:pPr lvl="1" eaLnBrk="1" hangingPunct="1">
              <a:defRPr/>
            </a:pPr>
            <a:r>
              <a:rPr lang="en-US" smtClean="0"/>
              <a:t>The default ctor is called when you declare a variable with no ctor parameters, and when you declare an array (or, generally, any container holding already initialized objects).</a:t>
            </a:r>
          </a:p>
          <a:p>
            <a:pPr lvl="1" eaLnBrk="1" hangingPunct="1">
              <a:defRPr/>
            </a:pPr>
            <a:r>
              <a:rPr lang="en-US" smtClean="0"/>
              <a:t>The copy ctor is called when you pass by value and </a:t>
            </a:r>
            <a:r>
              <a:rPr lang="en-US" i="1" smtClean="0"/>
              <a:t>maybe</a:t>
            </a:r>
            <a:r>
              <a:rPr lang="en-US" smtClean="0"/>
              <a:t> when you return by value.</a:t>
            </a:r>
          </a:p>
          <a:p>
            <a:pPr lvl="1" eaLnBrk="1" hangingPunct="1">
              <a:defRPr/>
            </a:pPr>
            <a:r>
              <a:rPr lang="en-US" smtClean="0"/>
              <a:t>The dctor is called:</a:t>
            </a:r>
          </a:p>
          <a:p>
            <a:pPr lvl="2" eaLnBrk="1" hangingPunct="1">
              <a:defRPr/>
            </a:pPr>
            <a:r>
              <a:rPr lang="en-US" smtClean="0"/>
              <a:t>On an automatic (local, non-static) object when it goes out of scope.</a:t>
            </a:r>
          </a:p>
          <a:p>
            <a:pPr lvl="2" eaLnBrk="1" hangingPunct="1">
              <a:defRPr/>
            </a:pPr>
            <a:r>
              <a:rPr lang="en-US" smtClean="0"/>
              <a:t>On a static object when the program ends.</a:t>
            </a:r>
          </a:p>
          <a:p>
            <a:pPr lvl="2" eaLnBrk="1" hangingPunct="1">
              <a:defRPr/>
            </a:pPr>
            <a:r>
              <a:rPr lang="en-US" smtClean="0"/>
              <a:t>On a non-static member object when the object it is a member of is destroyed.</a:t>
            </a:r>
          </a:p>
          <a:p>
            <a:pPr lvl="2" eaLnBrk="1" hangingPunct="1">
              <a:defRPr/>
            </a:pPr>
            <a:r>
              <a:rPr lang="en-US" smtClean="0"/>
              <a:t>On a dynamic object when you delete a pointer to it.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0A91D4-F1BB-5940-BFBF-E269E22B92E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Silently Written &amp; Called Functions [3/3]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Silently written functions are </a:t>
            </a:r>
            <a:r>
              <a:rPr lang="en-US" sz="1600" b="1" smtClean="0">
                <a:cs typeface="+mn-cs"/>
              </a:rPr>
              <a:t>good</a:t>
            </a:r>
            <a:r>
              <a:rPr lang="en-US" sz="1600" smtClean="0">
                <a:cs typeface="+mn-cs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Do not waste effort. If the compiler will write a perfectly good function for you, then do not write it yourself.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So, use them often. And when you do, indicate this in a comment.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400" smtClean="0"/>
              <a:t>This is a reminder that these functions exist and are part of the class design.</a:t>
            </a:r>
            <a:endParaRPr lang="en-US" sz="1600" b="1" smtClean="0"/>
          </a:p>
          <a:p>
            <a:pPr eaLnBrk="1" hangingPunct="1">
              <a:buFont typeface="Wingdings" charset="0"/>
              <a:buNone/>
              <a:defRPr/>
            </a:pPr>
            <a:r>
              <a:rPr lang="en-US" sz="1800" b="1" smtClean="0">
                <a:cs typeface="+mn-cs"/>
              </a:rPr>
              <a:t>The Law of the Big Three</a:t>
            </a:r>
          </a:p>
          <a:p>
            <a:pPr lvl="1" eaLnBrk="1" hangingPunct="1">
              <a:defRPr/>
            </a:pPr>
            <a:r>
              <a:rPr lang="en-US" sz="1600" b="1" smtClean="0"/>
              <a:t>If you need to declare one of the Big Three </a:t>
            </a:r>
            <a:r>
              <a:rPr lang="en-US" sz="1600" smtClean="0"/>
              <a:t>(copy ctor, copy assignment, dctor),</a:t>
            </a:r>
            <a:r>
              <a:rPr lang="en-US" sz="1600" b="1" smtClean="0"/>
              <a:t> then you probably need to declare all of them.</a:t>
            </a:r>
          </a:p>
          <a:p>
            <a:pPr lvl="1" eaLnBrk="1" hangingPunct="1">
              <a:defRPr/>
            </a:pPr>
            <a:r>
              <a:rPr lang="en-US" sz="1600" smtClean="0"/>
              <a:t>This tends to happen when the class manages a resource (for example, dynamically allocated memory, an open file, etc.). More on this soon.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How do we eliminate the copy ctor and copy assignment?</a:t>
            </a:r>
          </a:p>
          <a:p>
            <a:pPr lvl="1" eaLnBrk="1" hangingPunct="1">
              <a:defRPr/>
            </a:pPr>
            <a:r>
              <a:rPr lang="en-US" sz="1600" b="1" smtClean="0"/>
              <a:t>Declare</a:t>
            </a:r>
            <a:r>
              <a:rPr lang="en-US" sz="1600" smtClean="0"/>
              <a:t> the copy ctor and copy assignment </a:t>
            </a:r>
            <a:r>
              <a:rPr lang="en-US" sz="1600" b="1" smtClean="0">
                <a:latin typeface="Courier New" charset="0"/>
              </a:rPr>
              <a:t>private</a:t>
            </a:r>
            <a:r>
              <a:rPr lang="en-US" sz="1600" smtClean="0"/>
              <a:t>.</a:t>
            </a:r>
          </a:p>
          <a:p>
            <a:pPr lvl="1" eaLnBrk="1" hangingPunct="1">
              <a:defRPr/>
            </a:pPr>
            <a:r>
              <a:rPr lang="en-US" sz="1600" smtClean="0"/>
              <a:t>Do not </a:t>
            </a:r>
            <a:r>
              <a:rPr lang="en-US" sz="1600" b="1" smtClean="0"/>
              <a:t>define</a:t>
            </a:r>
            <a:r>
              <a:rPr lang="en-US" sz="1600" smtClean="0"/>
              <a:t> them.</a:t>
            </a:r>
            <a:endParaRPr lang="en-US" sz="1600" b="1" smtClean="0">
              <a:solidFill>
                <a:schemeClr val="hlink"/>
              </a:solidFill>
              <a:latin typeface="Courier New" charset="0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Now </a:t>
            </a:r>
            <a:r>
              <a:rPr lang="en-US" sz="1600" b="1" smtClean="0">
                <a:cs typeface="+mn-cs"/>
              </a:rPr>
              <a:t>no one</a:t>
            </a:r>
            <a:r>
              <a:rPr lang="en-US" sz="1600" smtClean="0">
                <a:cs typeface="+mn-cs"/>
              </a:rPr>
              <a:t> can call these functions.</a:t>
            </a:r>
          </a:p>
          <a:p>
            <a:pPr lvl="1" eaLnBrk="1" hangingPunct="1">
              <a:defRPr/>
            </a:pPr>
            <a:r>
              <a:rPr lang="en-US" sz="1600" smtClean="0"/>
              <a:t>You (the class author) cannot accidentally call them, because you did not define them.</a:t>
            </a:r>
          </a:p>
          <a:p>
            <a:pPr lvl="1" eaLnBrk="1" hangingPunct="1">
              <a:defRPr/>
            </a:pPr>
            <a:r>
              <a:rPr lang="en-US" sz="1600" smtClean="0"/>
              <a:t>Client code </a:t>
            </a:r>
            <a:r>
              <a:rPr lang="en-US" sz="1600" i="1" smtClean="0"/>
              <a:t>can</a:t>
            </a:r>
            <a:r>
              <a:rPr lang="en-US" sz="1600" smtClean="0"/>
              <a:t> define them, but that does not matter; they cannot call them, because they are private.</a:t>
            </a:r>
            <a:endParaRPr lang="en-US" sz="1400" b="1" smtClean="0">
              <a:solidFill>
                <a:schemeClr val="hlink"/>
              </a:solidFill>
              <a:latin typeface="Courier New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C9A6C-A57B-6548-BD8B-E94CECAF64D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Software Engineering Concepts: </a:t>
            </a:r>
            <a:r>
              <a:rPr lang="en-US">
                <a:cs typeface="Times New Roman" charset="0"/>
              </a:rPr>
              <a:t>Invariants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Basics [1/2]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>
                <a:cs typeface="+mn-cs"/>
              </a:rPr>
              <a:t>An </a:t>
            </a:r>
            <a:r>
              <a:rPr lang="en-US" sz="1800" b="1">
                <a:cs typeface="+mn-cs"/>
              </a:rPr>
              <a:t>invariant</a:t>
            </a:r>
            <a:r>
              <a:rPr lang="en-US" sz="1800">
                <a:cs typeface="+mn-cs"/>
              </a:rPr>
              <a:t> is a condition about the value of a variable that is always true at a particular point in an algorithm.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>
                <a:cs typeface="+mn-cs"/>
              </a:rPr>
              <a:t>Example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/>
              <a:t>Suppose that </a:t>
            </a:r>
            <a:r>
              <a:rPr lang="en-US" sz="1600" b="1">
                <a:latin typeface="Courier New" charset="0"/>
              </a:rPr>
              <a:t>myArray</a:t>
            </a:r>
            <a:r>
              <a:rPr lang="en-US" sz="1600"/>
              <a:t> is an array of </a:t>
            </a:r>
            <a:r>
              <a:rPr lang="en-US" sz="1600" b="1">
                <a:latin typeface="Courier New" charset="0"/>
              </a:rPr>
              <a:t>int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s with size </a:t>
            </a:r>
            <a:r>
              <a:rPr lang="en-US" sz="1600" b="1">
                <a:latin typeface="Courier New" charset="0"/>
              </a:rPr>
              <a:t>myArraySize</a:t>
            </a:r>
            <a:r>
              <a:rPr lang="en-US" sz="1600"/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/>
              <a:t>We wish to set the variable </a:t>
            </a:r>
            <a:r>
              <a:rPr lang="en-US" sz="1600" b="1">
                <a:latin typeface="Courier New" charset="0"/>
              </a:rPr>
              <a:t>myItem</a:t>
            </a:r>
            <a:r>
              <a:rPr lang="en-US" sz="1600"/>
              <a:t> equal to </a:t>
            </a:r>
            <a:r>
              <a:rPr lang="en-US" sz="1600" b="1">
                <a:latin typeface="Courier New" charset="0"/>
              </a:rPr>
              <a:t>myArray[i]</a:t>
            </a:r>
            <a:r>
              <a:rPr lang="en-US" sz="1600"/>
              <a:t>, if possible.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if (i &lt; 0)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    errorMessage("Error: i is too small");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    return;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// Invariant: i &gt;= 0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if (i &gt;= myArraySize)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    errorMessage("Error: i is too large");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    return;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// Invariant: (i &gt;= 0) &amp;&amp; (i &lt; myArraySize)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b="1">
                <a:solidFill>
                  <a:schemeClr val="hlink"/>
                </a:solidFill>
                <a:latin typeface="Courier New" charset="0"/>
                <a:cs typeface="+mn-cs"/>
              </a:rPr>
              <a:t>myItem = myArray[i];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E50EF-E432-C046-A02A-6145331402D4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Software Engineering Concepts: </a:t>
            </a:r>
            <a:r>
              <a:rPr lang="en-US">
                <a:cs typeface="Times New Roman" charset="0"/>
              </a:rPr>
              <a:t>Invariants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Basics [2/2]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We use invariants:</a:t>
            </a:r>
          </a:p>
          <a:p>
            <a:pPr lvl="1" eaLnBrk="1" hangingPunct="1">
              <a:defRPr/>
            </a:pPr>
            <a:r>
              <a:rPr lang="en-US"/>
              <a:t>To ensure that we are allowed to perform various operations.</a:t>
            </a:r>
          </a:p>
          <a:p>
            <a:pPr lvl="1" eaLnBrk="1" hangingPunct="1">
              <a:defRPr/>
            </a:pPr>
            <a:r>
              <a:rPr lang="en-US"/>
              <a:t>To remind ourselves of the information that is implicitly known in a program.</a:t>
            </a:r>
          </a:p>
          <a:p>
            <a:pPr lvl="1" eaLnBrk="1" hangingPunct="1">
              <a:defRPr/>
            </a:pPr>
            <a:r>
              <a:rPr lang="en-US"/>
              <a:t>To document ways in which code can be used.</a:t>
            </a:r>
          </a:p>
          <a:p>
            <a:pPr lvl="1" eaLnBrk="1" hangingPunct="1">
              <a:defRPr/>
            </a:pPr>
            <a:r>
              <a:rPr lang="en-US"/>
              <a:t>To help us verify that our programs are correct.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28 January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22497-F980-7543-8F0A-6F1DB9933F4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Software Engineering Concepts: </a:t>
            </a:r>
            <a:r>
              <a:rPr lang="en-US">
                <a:cs typeface="Times New Roman" charset="0"/>
              </a:rPr>
              <a:t>Invariants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Pre &amp; Post [1/3]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We are particularly interested in two special kinds of invariants: </a:t>
            </a:r>
            <a:r>
              <a:rPr lang="en-US" b="1">
                <a:cs typeface="+mn-cs"/>
              </a:rPr>
              <a:t>preconditions</a:t>
            </a:r>
            <a:r>
              <a:rPr lang="en-US">
                <a:cs typeface="+mn-cs"/>
              </a:rPr>
              <a:t> and </a:t>
            </a:r>
            <a:r>
              <a:rPr lang="en-US" b="1">
                <a:cs typeface="+mn-cs"/>
              </a:rPr>
              <a:t>postconditions</a:t>
            </a:r>
            <a:r>
              <a:rPr lang="en-US">
                <a:cs typeface="+mn-cs"/>
              </a:rPr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A </a:t>
            </a:r>
            <a:r>
              <a:rPr lang="en-US" i="1">
                <a:cs typeface="+mn-cs"/>
              </a:rPr>
              <a:t>precondition</a:t>
            </a:r>
            <a:r>
              <a:rPr lang="en-US">
                <a:cs typeface="+mn-cs"/>
              </a:rPr>
              <a:t> is an invariant at the beginning of a function.</a:t>
            </a:r>
          </a:p>
          <a:p>
            <a:pPr lvl="1" eaLnBrk="1" hangingPunct="1">
              <a:defRPr/>
            </a:pPr>
            <a:r>
              <a:rPr lang="en-US"/>
              <a:t>The responsibility for making sure the precondition is true rests with the calling code (ie. the client).</a:t>
            </a:r>
          </a:p>
          <a:p>
            <a:pPr lvl="1" eaLnBrk="1" hangingPunct="1">
              <a:defRPr/>
            </a:pPr>
            <a:r>
              <a:rPr lang="en-US"/>
              <a:t>In practice, a precondition states </a:t>
            </a:r>
            <a:r>
              <a:rPr lang="en-US" b="1"/>
              <a:t>what must be true for the function to execute properly</a:t>
            </a:r>
            <a:r>
              <a:rPr lang="en-US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>
                <a:cs typeface="+mn-cs"/>
              </a:rPr>
              <a:t>A </a:t>
            </a:r>
            <a:r>
              <a:rPr lang="en-US" i="1">
                <a:cs typeface="+mn-cs"/>
              </a:rPr>
              <a:t>postcondition</a:t>
            </a:r>
            <a:r>
              <a:rPr lang="en-US">
                <a:cs typeface="+mn-cs"/>
              </a:rPr>
              <a:t> is an invariant at the end of a function.</a:t>
            </a:r>
          </a:p>
          <a:p>
            <a:pPr lvl="1" eaLnBrk="1" hangingPunct="1">
              <a:defRPr/>
            </a:pPr>
            <a:r>
              <a:rPr lang="en-US"/>
              <a:t>It tells what services the function has performed for the client code.</a:t>
            </a:r>
          </a:p>
          <a:p>
            <a:pPr lvl="1" eaLnBrk="1" hangingPunct="1">
              <a:defRPr/>
            </a:pPr>
            <a:r>
              <a:rPr lang="en-US"/>
              <a:t>The responsibility for making sure the postcondition is true rests with the function itself.</a:t>
            </a:r>
          </a:p>
          <a:p>
            <a:pPr lvl="1" eaLnBrk="1" hangingPunct="1">
              <a:defRPr/>
            </a:pPr>
            <a:r>
              <a:rPr lang="en-US"/>
              <a:t>In practice, postconditions </a:t>
            </a:r>
            <a:r>
              <a:rPr lang="en-US" b="1"/>
              <a:t>describe the function</a:t>
            </a:r>
            <a:r>
              <a:rPr lang="ja-JP" altLang="en-US" b="1">
                <a:latin typeface="Arial"/>
              </a:rPr>
              <a:t>’</a:t>
            </a:r>
            <a:r>
              <a:rPr lang="en-US" b="1"/>
              <a:t>s effect using statements about objects &amp; values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3606</Words>
  <Application>Microsoft Macintosh PowerPoint</Application>
  <PresentationFormat>On-screen Show (4:3)</PresentationFormat>
  <Paragraphs>499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Invariants Simple Class Example</vt:lpstr>
      <vt:lpstr>Unit Overview Advanced C++ &amp; Software Engineering Concepts</vt:lpstr>
      <vt:lpstr>Review Operator Overloading</vt:lpstr>
      <vt:lpstr>Review Silently Written &amp; Called Functions [1/3]</vt:lpstr>
      <vt:lpstr>Review Silently Written &amp; Called Functions [2/3]</vt:lpstr>
      <vt:lpstr>Review Silently Written &amp; Called Functions [3/3]</vt:lpstr>
      <vt:lpstr>Software Engineering Concepts: Invariants Basics [1/2]</vt:lpstr>
      <vt:lpstr>Software Engineering Concepts: Invariants Basics [2/2]</vt:lpstr>
      <vt:lpstr>Software Engineering Concepts: Invariants Pre &amp; Post [1/3]</vt:lpstr>
      <vt:lpstr>Software Engineering Concepts: Invariants Pre &amp; Post [2/3]</vt:lpstr>
      <vt:lpstr>Software Engineering Concepts: Invariants Pre &amp; Post [3/3]</vt:lpstr>
      <vt:lpstr>Software Engineering Concepts: Invariants Pre &amp; Post [3/3]</vt:lpstr>
      <vt:lpstr>Software Engineering Concepts: Invariants Class Invariants [1/4]</vt:lpstr>
      <vt:lpstr>Software Engineering Concepts: Invariants Class Invariants [2/4]</vt:lpstr>
      <vt:lpstr>Software Engineering Concepts: Invariants Class Invariants [2/4]</vt:lpstr>
      <vt:lpstr>Software Engineering Concepts: Invariants Class Invariants [3/4]</vt:lpstr>
      <vt:lpstr>Software Engineering Concepts: Invariants Class Invariants [4/4]</vt:lpstr>
      <vt:lpstr>Simple Class Example Write It!</vt:lpstr>
      <vt:lpstr>Simple Class Example Write It!</vt:lpstr>
      <vt:lpstr>Simple Class Example Notes [1/2]</vt:lpstr>
      <vt:lpstr>Simple Class Example Notes [2/2]</vt:lpstr>
      <vt:lpstr>Software Engineering Concepts: Testing A Tragic Story [1/4]</vt:lpstr>
      <vt:lpstr>Software Engineering Concepts: Testing A Tragic Story [2/4]</vt:lpstr>
      <vt:lpstr>Software Engineering Concepts: Testing A Tragic Story [3/4]</vt:lpstr>
      <vt:lpstr>Software Engineering Concepts: Testing A Tragic Story [4/4]</vt:lpstr>
      <vt:lpstr>Software Engineering Concepts: Testing Lessons</vt:lpstr>
      <vt:lpstr>Software Engineering Concepts: Testing Try Again [1/3]</vt:lpstr>
      <vt:lpstr>Software Engineering Concepts: Testing Try Again [2/3]</vt:lpstr>
      <vt:lpstr>Software Engineering Concepts: Testing Try Again [3/3]</vt:lpstr>
      <vt:lpstr>Software Engineering Concepts: Testing Development Methodologies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Concepts: Testing; Simple Class Example; Pointers &amp; Dynamic Allocation</dc:title>
  <dc:creator>Glenn G. Chappell</dc:creator>
  <cp:lastModifiedBy>Chris Hartman</cp:lastModifiedBy>
  <cp:revision>82</cp:revision>
  <dcterms:created xsi:type="dcterms:W3CDTF">2004-09-03T22:49:27Z</dcterms:created>
  <dcterms:modified xsi:type="dcterms:W3CDTF">2013-01-28T19:32:43Z</dcterms:modified>
</cp:coreProperties>
</file>