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81" r:id="rId3"/>
    <p:sldId id="498" r:id="rId4"/>
    <p:sldId id="634" r:id="rId5"/>
    <p:sldId id="635" r:id="rId6"/>
    <p:sldId id="636" r:id="rId7"/>
    <p:sldId id="637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D654F8-6604-8E4F-B647-02ADC5C41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8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BBC027-5D4C-784A-898B-8428A7A2FF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9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ADAC561-E26C-884F-9FCF-B06ABD074B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7BBBE-95CA-2742-8746-70DAF49576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C15D4-A089-0847-AFC3-D4C597A766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8CFC-CFD6-2849-834B-A261A7D8E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28EA5-D742-2344-A1EC-24ECC9602B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95296-89A1-6B47-8C3D-DB82AB881D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3FF90-EC85-1748-9413-C7096BF6E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AC8C3-01CF-C840-A211-DAE60D345B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F1B93-4BD1-0344-8CAE-2E410D3179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79D45-F01B-924E-A820-30C6E502B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BCAD2-F0DC-AD44-8E0C-6C40F95EA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836574-629E-9542-8551-CCF4175296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Simple Class Example (cont.)</a:t>
            </a:r>
            <a:br>
              <a:rPr lang="en-US"/>
            </a:br>
            <a:r>
              <a:rPr lang="en-US"/>
              <a:t>Testing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Wednesday, </a:t>
            </a:r>
            <a:r>
              <a:rPr lang="en-US" dirty="0" smtClean="0"/>
              <a:t>January 30, 2013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b="1" dirty="0">
              <a:latin typeface="Courier New" charset="0"/>
            </a:endParaRPr>
          </a:p>
          <a:p>
            <a:r>
              <a:rPr lang="en-US" sz="1600" dirty="0"/>
              <a:t>Based on material by Glenn G. Chappell</a:t>
            </a:r>
          </a:p>
          <a:p>
            <a:r>
              <a:rPr lang="en-US" sz="1600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292E-1814-AD40-8874-9098EDE5C0B6}" type="slidenum">
              <a:rPr lang="en-US"/>
              <a:pPr/>
              <a:t>10</a:t>
            </a:fld>
            <a:endParaRPr lang="en-US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A Tragic Story [3/4]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You meet with the customer. You explain that you are not done. The customer is a bit annoyed, of course, but he knows that schedule overruns happen in every business.</a:t>
            </a:r>
          </a:p>
          <a:p>
            <a:pPr>
              <a:buFont typeface="Wingdings" charset="0"/>
              <a:buNone/>
            </a:pPr>
            <a:r>
              <a:rPr lang="en-US"/>
              <a:t>So, he asks,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Well, what </a:t>
            </a:r>
            <a:r>
              <a:rPr lang="en-US" i="1"/>
              <a:t>have</a:t>
            </a:r>
            <a:r>
              <a:rPr lang="en-US"/>
              <a:t> you finished? What can it do?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Unfortunately, you do not have all the function prototypes in place. Thus your unfinished package, when combined with the code that is supposed to use it, </a:t>
            </a:r>
            <a:r>
              <a:rPr lang="en-US" i="1"/>
              <a:t>does not even</a:t>
            </a:r>
            <a:r>
              <a:rPr lang="en-US"/>
              <a:t> </a:t>
            </a:r>
            <a:r>
              <a:rPr lang="en-US" i="1"/>
              <a:t>compile</a:t>
            </a:r>
            <a:r>
              <a:rPr lang="en-US"/>
              <a:t>, much less actually do anything.</a:t>
            </a:r>
          </a:p>
          <a:p>
            <a:pPr>
              <a:buFont typeface="Wingdings" charset="0"/>
              <a:buNone/>
            </a:pPr>
            <a:r>
              <a:rPr lang="en-US"/>
              <a:t>You tell the customer,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Um, actually, it can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do anything at all.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Do you want to see my beautiful code?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you ask.</a:t>
            </a:r>
          </a:p>
          <a:p>
            <a:pPr>
              <a:buFont typeface="Wingdings" charset="0"/>
              <a:buNone/>
            </a:pPr>
            <a:r>
              <a:rPr lang="ja-JP" altLang="en-US">
                <a:latin typeface="Arial"/>
              </a:rPr>
              <a:t>“</a:t>
            </a:r>
            <a:r>
              <a:rPr lang="en-US"/>
              <a:t>No,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replies the customer, through clenched teeth.</a:t>
            </a:r>
          </a:p>
          <a:p>
            <a:pPr>
              <a:buFont typeface="Wingdings" charset="0"/>
              <a:buNone/>
            </a:pPr>
            <a:r>
              <a:rPr lang="en-US"/>
              <a:t>The customer storms off and screams at your boss, who confronts you and says you had better have something good in a week. You solemnly assure them that this will happen.</a:t>
            </a:r>
          </a:p>
          <a:p>
            <a:pPr>
              <a:buFont typeface="Wingdings" charset="0"/>
              <a:buNone/>
            </a:pPr>
            <a:r>
              <a:rPr lang="en-US"/>
              <a:t>You go back to work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7D0F-623D-FC44-BDF2-D53C8A477949}" type="slidenum">
              <a:rPr lang="en-US"/>
              <a:pPr/>
              <a:t>11</a:t>
            </a:fld>
            <a:endParaRPr 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A Tragic Story [4/4]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… and you write a do-nothing function </a:t>
            </a:r>
            <a:r>
              <a:rPr lang="en-US" b="1">
                <a:latin typeface="Courier New" charset="0"/>
              </a:rPr>
              <a:t>barbar</a:t>
            </a:r>
            <a:r>
              <a:rPr lang="en-US"/>
              <a:t>, just to get things to compile.</a:t>
            </a:r>
          </a:p>
          <a:p>
            <a:pPr>
              <a:buFont typeface="Wingdings" charset="0"/>
              <a:buNone/>
            </a:pPr>
            <a:r>
              <a:rPr lang="en-US"/>
              <a:t>However, when you do this, you realize that, since you have never done a proper compile of the full package, you have never really done a proper test of the first three functions.</a:t>
            </a:r>
          </a:p>
          <a:p>
            <a:pPr>
              <a:buFont typeface="Wingdings" charset="0"/>
              <a:buNone/>
            </a:pPr>
            <a:r>
              <a:rPr lang="en-US"/>
              <a:t>Now that you </a:t>
            </a:r>
            <a:r>
              <a:rPr lang="en-US" i="1"/>
              <a:t>can</a:t>
            </a:r>
            <a:r>
              <a:rPr lang="en-US"/>
              <a:t> test them, you find that they are full of bugs.</a:t>
            </a:r>
          </a:p>
          <a:p>
            <a:pPr>
              <a:buFont typeface="Wingdings" charset="0"/>
              <a:buNone/>
            </a:pPr>
            <a:r>
              <a:rPr lang="en-US"/>
              <a:t>Alas, you now know that you have been far too optimistic; nothing worthwhile is going to get written in the required week.</a:t>
            </a:r>
          </a:p>
          <a:p>
            <a:pPr>
              <a:buFont typeface="Wingdings" charset="0"/>
              <a:buNone/>
            </a:pPr>
            <a:r>
              <a:rPr lang="en-US"/>
              <a:t>You begin practicing your lines for your exciting new career: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  <p:sp>
        <p:nvSpPr>
          <p:cNvPr id="458756" name="AutoShape 4"/>
          <p:cNvSpPr>
            <a:spLocks noChangeArrowheads="1"/>
          </p:cNvSpPr>
          <p:nvPr/>
        </p:nvSpPr>
        <p:spPr bwMode="auto">
          <a:xfrm>
            <a:off x="4305300" y="58674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57" name="AutoShape 5"/>
          <p:cNvSpPr>
            <a:spLocks noChangeArrowheads="1"/>
          </p:cNvSpPr>
          <p:nvPr/>
        </p:nvSpPr>
        <p:spPr bwMode="auto">
          <a:xfrm>
            <a:off x="2971800" y="4419600"/>
            <a:ext cx="1295400" cy="762000"/>
          </a:xfrm>
          <a:prstGeom prst="wedgeRectCallout">
            <a:avLst>
              <a:gd name="adj1" fmla="val 55023"/>
              <a:gd name="adj2" fmla="val 132708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Do you want fries with that?</a:t>
            </a:r>
          </a:p>
        </p:txBody>
      </p:sp>
      <p:sp>
        <p:nvSpPr>
          <p:cNvPr id="458758" name="AutoShape 6"/>
          <p:cNvSpPr>
            <a:spLocks noChangeArrowheads="1"/>
          </p:cNvSpPr>
          <p:nvPr/>
        </p:nvSpPr>
        <p:spPr bwMode="auto">
          <a:xfrm>
            <a:off x="4572000" y="4495800"/>
            <a:ext cx="1295400" cy="762000"/>
          </a:xfrm>
          <a:prstGeom prst="wedgeRectCallout">
            <a:avLst>
              <a:gd name="adj1" fmla="val -38972"/>
              <a:gd name="adj2" fmla="val 1191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Do you </a:t>
            </a:r>
            <a:r>
              <a:rPr lang="en-US" sz="1600" b="1"/>
              <a:t>want</a:t>
            </a:r>
            <a:r>
              <a:rPr lang="en-US" sz="1600"/>
              <a:t> fries with that?</a:t>
            </a:r>
          </a:p>
        </p:txBody>
      </p:sp>
      <p:sp>
        <p:nvSpPr>
          <p:cNvPr id="458759" name="AutoShape 7"/>
          <p:cNvSpPr>
            <a:spLocks noChangeArrowheads="1"/>
          </p:cNvSpPr>
          <p:nvPr/>
        </p:nvSpPr>
        <p:spPr bwMode="auto">
          <a:xfrm>
            <a:off x="1981200" y="5334000"/>
            <a:ext cx="1295400" cy="762000"/>
          </a:xfrm>
          <a:prstGeom prst="wedgeRectCallout">
            <a:avLst>
              <a:gd name="adj1" fmla="val 116056"/>
              <a:gd name="adj2" fmla="val 391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b="1"/>
              <a:t>Do</a:t>
            </a:r>
            <a:r>
              <a:rPr lang="en-US" sz="1600"/>
              <a:t> you want fries with </a:t>
            </a:r>
            <a:r>
              <a:rPr lang="en-US" sz="1600" b="1"/>
              <a:t>that</a:t>
            </a:r>
            <a:r>
              <a:rPr lang="en-US" sz="1600"/>
              <a:t>?</a:t>
            </a:r>
          </a:p>
        </p:txBody>
      </p:sp>
      <p:sp>
        <p:nvSpPr>
          <p:cNvPr id="458760" name="AutoShape 8"/>
          <p:cNvSpPr>
            <a:spLocks noChangeArrowheads="1"/>
          </p:cNvSpPr>
          <p:nvPr/>
        </p:nvSpPr>
        <p:spPr bwMode="auto">
          <a:xfrm>
            <a:off x="5715000" y="5410200"/>
            <a:ext cx="1524000" cy="762000"/>
          </a:xfrm>
          <a:prstGeom prst="wedgeRectCallout">
            <a:avLst>
              <a:gd name="adj1" fmla="val -98648"/>
              <a:gd name="adj2" fmla="val 33125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Do </a:t>
            </a:r>
            <a:r>
              <a:rPr lang="en-US" sz="1600" b="1"/>
              <a:t>YOU</a:t>
            </a:r>
            <a:r>
              <a:rPr lang="en-US" sz="1600"/>
              <a:t> want </a:t>
            </a:r>
            <a:r>
              <a:rPr lang="en-US" sz="1600" b="1"/>
              <a:t>FRIES</a:t>
            </a:r>
            <a:r>
              <a:rPr lang="en-US" sz="1600"/>
              <a:t> with </a:t>
            </a:r>
            <a:r>
              <a:rPr lang="en-US" sz="1600" b="1"/>
              <a:t>THAT</a:t>
            </a:r>
            <a:r>
              <a:rPr lang="en-US" sz="1600"/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589D-C3AB-1648-92CB-8F5BBA90BEDC}" type="slidenum">
              <a:rPr lang="en-US"/>
              <a:pPr/>
              <a:t>12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Lessons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Observations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Code that does not compile is worthless </a:t>
            </a:r>
            <a:r>
              <a:rPr lang="en-US" sz="1600" i="1"/>
              <a:t>to a customer</a:t>
            </a:r>
            <a:r>
              <a:rPr lang="en-US" sz="1600"/>
              <a:t>, even if it is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nearly done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It </a:t>
            </a:r>
            <a:r>
              <a:rPr lang="en-US" sz="1600" i="1"/>
              <a:t>might</a:t>
            </a:r>
            <a:r>
              <a:rPr lang="en-US" sz="1600"/>
              <a:t> not be worth anything </a:t>
            </a:r>
            <a:r>
              <a:rPr lang="en-US" sz="1600" i="1"/>
              <a:t>to anyone</a:t>
            </a:r>
            <a:r>
              <a:rPr lang="en-US" sz="1600"/>
              <a:t>; </a:t>
            </a:r>
            <a:r>
              <a:rPr lang="en-US" sz="1600" b="1"/>
              <a:t>you can</a:t>
            </a:r>
            <a:r>
              <a:rPr lang="ja-JP" altLang="en-US" sz="1600" b="1">
                <a:latin typeface="Arial"/>
              </a:rPr>
              <a:t>’</a:t>
            </a:r>
            <a:r>
              <a:rPr lang="en-US" sz="1600" b="1"/>
              <a:t>t tell</a:t>
            </a:r>
            <a:r>
              <a:rPr lang="en-US" sz="1600"/>
              <a:t>, because …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Code that does not compile cannot be tested, and so it </a:t>
            </a:r>
            <a:r>
              <a:rPr lang="en-US" sz="1600" i="1"/>
              <a:t>might</a:t>
            </a:r>
            <a:r>
              <a:rPr lang="en-US" sz="1600"/>
              <a:t> be much farther from being done than you suspect.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Testing is what uncovers bugs.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Conclusion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First priority: </a:t>
            </a:r>
            <a:r>
              <a:rPr lang="en-US" sz="1600" b="1"/>
              <a:t>Get your code to compile</a:t>
            </a:r>
            <a:r>
              <a:rPr lang="en-US" sz="1600"/>
              <a:t>, so that it can be tested.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A Revised Development Process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Step 1. Write dummy versions of all required modules.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Make sure the code </a:t>
            </a:r>
            <a:r>
              <a:rPr lang="en-US" sz="1400" b="1"/>
              <a:t>compiles</a:t>
            </a:r>
            <a:r>
              <a:rPr lang="en-US" sz="1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Step 2. Fix every bug you can find.</a:t>
            </a:r>
          </a:p>
          <a:p>
            <a:pPr lvl="2">
              <a:lnSpc>
                <a:spcPct val="90000"/>
              </a:lnSpc>
            </a:pPr>
            <a:r>
              <a:rPr lang="ja-JP" altLang="en-US" sz="1400">
                <a:latin typeface="Arial"/>
              </a:rPr>
              <a:t>“</a:t>
            </a:r>
            <a:r>
              <a:rPr lang="en-US" sz="1400"/>
              <a:t>Not having any code in the function body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 is a bug.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Write notes to yourself in the code.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Make sure the code </a:t>
            </a:r>
            <a:r>
              <a:rPr lang="en-US" sz="1400" b="1"/>
              <a:t>works</a:t>
            </a:r>
            <a:r>
              <a:rPr lang="en-US" sz="1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Step 3. Put the code into finished form.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Make it pretty, well commented/documented, and in line with coding standards.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Many comments can be based on notes to yourself.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Make sure the code is </a:t>
            </a:r>
            <a:r>
              <a:rPr lang="en-US" sz="1400" b="1"/>
              <a:t>finished</a:t>
            </a:r>
            <a:r>
              <a:rPr lang="en-US" sz="140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96C1-4282-0D4D-9629-A87692191083}" type="slidenum">
              <a:rPr lang="en-US"/>
              <a:pPr/>
              <a:t>13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Try Again [1/3]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Suppose you had used this revised development process earlier.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Step 1. Write dummy versions of all required modules.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double foo(int n)   // gives ipsillic tormorosity of 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foofoo(int n)  // like foo, only different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bar(int n)      // like foofoo, only more different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char barbar(int n)  // like bar; much differenter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Does it compile?</a:t>
            </a:r>
          </a:p>
          <a:p>
            <a:pPr lvl="1">
              <a:lnSpc>
                <a:spcPct val="90000"/>
              </a:lnSpc>
            </a:pPr>
            <a:r>
              <a:rPr lang="en-US"/>
              <a:t>No. My compiler says </a:t>
            </a:r>
            <a:r>
              <a:rPr lang="en-US" b="1">
                <a:latin typeface="Courier New" charset="0"/>
              </a:rPr>
              <a:t>foo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bar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barbar</a:t>
            </a:r>
            <a:r>
              <a:rPr lang="en-US"/>
              <a:t> must each return a value.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07AC-D8AB-624C-BDE1-F2BD04F30374}" type="slidenum">
              <a:rPr lang="en-US"/>
              <a:pPr/>
              <a:t>14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Try Again [2/3]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Continuing Step 1.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Add dummy </a:t>
            </a:r>
            <a:r>
              <a:rPr lang="en-US" b="1">
                <a:latin typeface="Courier New" charset="0"/>
              </a:rPr>
              <a:t>return</a:t>
            </a:r>
            <a:r>
              <a:rPr lang="en-US"/>
              <a:t> statements.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double foo(int n)   // gives ipsillic tormorosity of 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 return 1.; } 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void foofoo(int n)  // like foo, only different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{}             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bar(int n)      // like foofoo, only more different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 return 1; }  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char barbar(int n)  // like bar; much differenter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 return 'A'; }  // WRITE THIS FUNCTION!!!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Does it compile?</a:t>
            </a:r>
          </a:p>
          <a:p>
            <a:pPr lvl="1">
              <a:lnSpc>
                <a:spcPct val="90000"/>
              </a:lnSpc>
            </a:pPr>
            <a:r>
              <a:rPr lang="en-US"/>
              <a:t>Yes. Step 1 is finished.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7846-6C0F-DD4C-9F16-8721CDFF9AB7}" type="slidenum">
              <a:rPr lang="en-US"/>
              <a:pPr/>
              <a:t>15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Try Again [3/3]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Step 2. Fix every bug you can find.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You begin testing the code. Obviously, it performs very poorly. But you begin writing and fixing. And running the code. So when something does not work, </a:t>
            </a:r>
            <a:r>
              <a:rPr lang="en-US" i="1"/>
              <a:t>you know it</a:t>
            </a:r>
            <a:r>
              <a:rPr lang="en-US"/>
              <a:t>. When you figure something out, you make a note to yourself about it.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As before, the deadline arrives, but the code is not finished yet.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You meet with the customer.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project is not finished,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you say,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but </a:t>
            </a:r>
            <a:r>
              <a:rPr lang="en-US" b="1"/>
              <a:t>here is what it can do</a:t>
            </a:r>
            <a:r>
              <a:rPr lang="en-US"/>
              <a:t>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You estimate how long it will take to finish the code.</a:t>
            </a:r>
          </a:p>
          <a:p>
            <a:pPr>
              <a:buFont typeface="Wingdings" charset="0"/>
              <a:buNone/>
            </a:pPr>
            <a:r>
              <a:rPr lang="en-US"/>
              <a:t>You can make this estimate with confidence, because you have a list of tests that do not pass; you know exactly what needs to be done.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2FF6-83E7-5F47-9E89-1D3428631FD1}" type="slidenum">
              <a:rPr lang="en-US"/>
              <a:pPr/>
              <a:t>16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Development Methodologies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Software-development methodologies often include standards for how code should be tested.</a:t>
            </a:r>
          </a:p>
          <a:p>
            <a:pPr lvl="1"/>
            <a:r>
              <a:rPr lang="en-US"/>
              <a:t>In particular, see,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Test-Driven Development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Agile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Many people recommend </a:t>
            </a:r>
            <a:r>
              <a:rPr lang="en-US" i="1"/>
              <a:t>writing your tests first</a:t>
            </a:r>
            <a:r>
              <a:rPr lang="en-US"/>
              <a:t>.</a:t>
            </a:r>
          </a:p>
          <a:p>
            <a:pPr lvl="1"/>
            <a:r>
              <a:rPr lang="en-US"/>
              <a:t>Each time you add new feature, you first write tests (which should fail), then you make the tests pass.</a:t>
            </a:r>
          </a:p>
          <a:p>
            <a:pPr lvl="1"/>
            <a:r>
              <a:rPr lang="en-US"/>
              <a:t>When the finished test program runs without flagging problems, Step 2 is done. Pretty up the code, and it is finished.</a:t>
            </a:r>
          </a:p>
          <a:p>
            <a:pPr>
              <a:buFont typeface="Wingdings" charset="0"/>
              <a:buNone/>
            </a:pPr>
            <a:r>
              <a:rPr lang="en-US"/>
              <a:t>We will use a variation on this in the assignments in this class.</a:t>
            </a:r>
          </a:p>
          <a:p>
            <a:pPr lvl="1"/>
            <a:r>
              <a:rPr lang="en-US"/>
              <a:t>I will provide the (finished) test program.</a:t>
            </a:r>
          </a:p>
          <a:p>
            <a:pPr lvl="1"/>
            <a:r>
              <a:rPr lang="en-US"/>
              <a:t>However, when you turn in your assignment, I act as the customer; I do not want to see code that does not compile.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9195-EE9F-DE4C-B708-49F9CBA84BA4}" type="slidenum">
              <a:rPr lang="en-US"/>
              <a:pPr/>
              <a:t>17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&amp; Dynamic Allocation</a:t>
            </a:r>
            <a:br>
              <a:rPr lang="en-US"/>
            </a:br>
            <a:r>
              <a:rPr lang="en-US"/>
              <a:t>Dynamic Allocation [1/2]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The </a:t>
            </a:r>
            <a:r>
              <a:rPr lang="en-US" sz="1800" b="1">
                <a:latin typeface="Courier New" charset="0"/>
              </a:rPr>
              <a:t>new</a:t>
            </a:r>
            <a:r>
              <a:rPr lang="en-US" sz="1800"/>
              <a:t> operator allocates and constructs a value of a given type and returns a pointer to it.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ip1 = new int;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can add constructor parameters.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ip1 = new int(2);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When we do dynamic allocation, we must deallocate using </a:t>
            </a:r>
            <a:r>
              <a:rPr lang="en-US" sz="1800" b="1">
                <a:latin typeface="Courier New" charset="0"/>
              </a:rPr>
              <a:t>delete</a:t>
            </a:r>
            <a:r>
              <a:rPr lang="en-US" sz="1800"/>
              <a:t> on a pointer (any pointer) to the dynamic value.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delete ip1;  // destroys the int; does not affect ip1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Do not depend on the destructor of the pointer to do this. The destructor of a pointer does </a:t>
            </a:r>
            <a:r>
              <a:rPr lang="en-US" sz="1800" b="1"/>
              <a:t>nothing</a:t>
            </a:r>
            <a:r>
              <a:rPr lang="en-US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When dynamic memory is never deallocated, we have a </a:t>
            </a:r>
            <a:r>
              <a:rPr lang="en-US" sz="1600" b="1"/>
              <a:t>memory leak</a:t>
            </a:r>
            <a:r>
              <a:rPr lang="en-US" sz="1600"/>
              <a:t>.</a:t>
            </a: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latin typeface="Courier New" charset="0"/>
              </a:rPr>
              <a:t>ip1</a:t>
            </a: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6781800" y="1905000"/>
            <a:ext cx="457200" cy="4572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1">
              <a:latin typeface="Courier New" charset="0"/>
            </a:endParaRPr>
          </a:p>
        </p:txBody>
      </p:sp>
      <p:sp>
        <p:nvSpPr>
          <p:cNvPr id="467974" name="Line 6"/>
          <p:cNvSpPr>
            <a:spLocks noChangeShapeType="1"/>
          </p:cNvSpPr>
          <p:nvPr/>
        </p:nvSpPr>
        <p:spPr bwMode="auto">
          <a:xfrm>
            <a:off x="6096000" y="21336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33CD-E3DC-3C47-BC57-978999275413}" type="slidenum">
              <a:rPr lang="en-US"/>
              <a:pPr/>
              <a:t>18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&amp; Dynamic Allocation</a:t>
            </a:r>
            <a:br>
              <a:rPr lang="en-US"/>
            </a:br>
            <a:r>
              <a:rPr lang="en-US"/>
              <a:t>Dynamic Allocation [2/2]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</a:t>
            </a:r>
            <a:r>
              <a:rPr lang="en-US" b="1">
                <a:latin typeface="Courier New" charset="0"/>
              </a:rPr>
              <a:t>new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delete</a:t>
            </a:r>
            <a:r>
              <a:rPr lang="en-US"/>
              <a:t> operators also have array forms. 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ip1 = new int[4];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delete [] ip1;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Notes</a:t>
            </a:r>
          </a:p>
          <a:p>
            <a:pPr lvl="1"/>
            <a:r>
              <a:rPr lang="en-US"/>
              <a:t>You cannot specify constructor parameters in the array version of </a:t>
            </a:r>
            <a:r>
              <a:rPr lang="en-US" b="1">
                <a:latin typeface="Courier New" charset="0"/>
              </a:rPr>
              <a:t>new</a:t>
            </a:r>
            <a:r>
              <a:rPr lang="en-US"/>
              <a:t>. Array items are always default constructed.</a:t>
            </a:r>
          </a:p>
          <a:p>
            <a:pPr lvl="1"/>
            <a:r>
              <a:rPr lang="en-US"/>
              <a:t>Do not mix array &amp; non-array versions. Use the proper form of </a:t>
            </a:r>
            <a:r>
              <a:rPr lang="en-US" b="1">
                <a:latin typeface="Courier New" charset="0"/>
              </a:rPr>
              <a:t>delete</a:t>
            </a:r>
            <a:r>
              <a:rPr lang="en-US"/>
              <a:t> for each </a:t>
            </a:r>
            <a:r>
              <a:rPr lang="en-US" b="1">
                <a:latin typeface="Courier New" charset="0"/>
              </a:rPr>
              <a:t>new</a:t>
            </a:r>
            <a:r>
              <a:rPr lang="en-US"/>
              <a:t>.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5638800" y="1752600"/>
            <a:ext cx="457200" cy="4572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b="1">
                <a:latin typeface="Courier New" charset="0"/>
              </a:rPr>
              <a:t>ip1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56388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59436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62484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5448" name="Rectangle 8"/>
          <p:cNvSpPr>
            <a:spLocks noChangeArrowheads="1"/>
          </p:cNvSpPr>
          <p:nvPr/>
        </p:nvSpPr>
        <p:spPr bwMode="auto">
          <a:xfrm>
            <a:off x="65532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45449" name="Line 9"/>
          <p:cNvSpPr>
            <a:spLocks noChangeShapeType="1"/>
          </p:cNvSpPr>
          <p:nvPr/>
        </p:nvSpPr>
        <p:spPr bwMode="auto">
          <a:xfrm flipH="1">
            <a:off x="5791200" y="2209800"/>
            <a:ext cx="762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3B3C-0534-4244-B8FC-93E3CB2419AD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Some Principles</a:t>
            </a:r>
            <a:br>
              <a:rPr lang="en-US"/>
            </a:br>
            <a:r>
              <a:rPr lang="en-US"/>
              <a:t>Coupling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Coupling: the degree of dependence between two modules.</a:t>
            </a:r>
          </a:p>
          <a:p>
            <a:pPr lvl="1"/>
            <a:r>
              <a:rPr lang="en-US" b="1"/>
              <a:t>Loose</a:t>
            </a:r>
            <a:r>
              <a:rPr lang="en-US"/>
              <a:t> coupling: little dependence. Can modify one module without breaking (and thus being required to modify) others.</a:t>
            </a:r>
          </a:p>
          <a:p>
            <a:pPr lvl="1"/>
            <a:r>
              <a:rPr lang="en-US" b="1"/>
              <a:t>Tight</a:t>
            </a:r>
            <a:r>
              <a:rPr lang="en-US"/>
              <a:t> coupling: a lot of dependence. Changing one thing breaks other things. System is </a:t>
            </a:r>
            <a:r>
              <a:rPr lang="en-US" b="1"/>
              <a:t>brittle</a:t>
            </a:r>
            <a:r>
              <a:rPr lang="en-US"/>
              <a:t>: easy to break.</a:t>
            </a:r>
          </a:p>
          <a:p>
            <a:pPr lvl="1"/>
            <a:r>
              <a:rPr lang="en-US" i="1"/>
              <a:t>Some</a:t>
            </a:r>
            <a:r>
              <a:rPr lang="en-US"/>
              <a:t> coupling is unavoidable. But less (loose) is better.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71393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94B1-6AA2-7C40-B2BD-6717C6F28CBC}" type="slidenum">
              <a:rPr lang="en-US"/>
              <a:pPr/>
              <a:t>2</a:t>
            </a:fld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Advanced C++ &amp; Software Engineering Concepts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Advanced C++</a:t>
            </a:r>
          </a:p>
          <a:p>
            <a:pPr lvl="1"/>
            <a:r>
              <a:rPr lang="en-US" sz="1800"/>
              <a:t>The structure of a package</a:t>
            </a:r>
          </a:p>
          <a:p>
            <a:pPr lvl="1"/>
            <a:r>
              <a:rPr lang="en-US" sz="1800"/>
              <a:t>Parameter passing</a:t>
            </a:r>
          </a:p>
          <a:p>
            <a:pPr lvl="1"/>
            <a:r>
              <a:rPr lang="en-US" sz="1800"/>
              <a:t>Operator overloading</a:t>
            </a:r>
          </a:p>
          <a:p>
            <a:pPr lvl="1"/>
            <a:r>
              <a:rPr lang="en-US" sz="1800"/>
              <a:t>Silently written &amp; called functions</a:t>
            </a:r>
          </a:p>
          <a:p>
            <a:pPr lvl="1"/>
            <a:r>
              <a:rPr lang="en-US" sz="1800"/>
              <a:t>Pointers &amp; dynamic allocation</a:t>
            </a:r>
          </a:p>
          <a:p>
            <a:pPr lvl="1"/>
            <a:r>
              <a:rPr lang="en-US" sz="1800"/>
              <a:t>Managing resources in a class</a:t>
            </a:r>
          </a:p>
          <a:p>
            <a:pPr lvl="1"/>
            <a:r>
              <a:rPr lang="en-US" sz="1800"/>
              <a:t>Templates</a:t>
            </a:r>
          </a:p>
          <a:p>
            <a:pPr lvl="1"/>
            <a:r>
              <a:rPr lang="en-US" sz="1800"/>
              <a:t>Containers &amp; iterators</a:t>
            </a:r>
          </a:p>
          <a:p>
            <a:pPr lvl="1"/>
            <a:r>
              <a:rPr lang="en-US" sz="1800"/>
              <a:t>Error handling</a:t>
            </a:r>
          </a:p>
          <a:p>
            <a:pPr lvl="1"/>
            <a:r>
              <a:rPr lang="en-US" sz="1800"/>
              <a:t>Introduction to exceptions</a:t>
            </a:r>
          </a:p>
          <a:p>
            <a:pPr lvl="1"/>
            <a:r>
              <a:rPr lang="en-US" sz="1800"/>
              <a:t>Introduction to Linked Lists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S.E. Concepts</a:t>
            </a:r>
          </a:p>
          <a:p>
            <a:pPr lvl="1"/>
            <a:r>
              <a:rPr lang="en-US" sz="1800"/>
              <a:t>Abstraction</a:t>
            </a:r>
          </a:p>
          <a:p>
            <a:pPr lvl="1"/>
            <a:r>
              <a:rPr lang="en-US" sz="1800"/>
              <a:t>Invariants</a:t>
            </a:r>
          </a:p>
          <a:p>
            <a:pPr lvl="1"/>
            <a:r>
              <a:rPr lang="en-US" sz="1800"/>
              <a:t>Testing</a:t>
            </a:r>
          </a:p>
          <a:p>
            <a:pPr lvl="1"/>
            <a:r>
              <a:rPr lang="en-US" sz="1800"/>
              <a:t>Some principles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4724400" y="1384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4724400" y="1716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228600" y="23780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19D7-4BB3-C842-96E2-F602409F5374}" type="slidenum">
              <a:rPr lang="en-US"/>
              <a:pPr/>
              <a:t>20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Some Principles</a:t>
            </a:r>
            <a:br>
              <a:rPr lang="en-US"/>
            </a:br>
            <a:r>
              <a:rPr lang="en-US"/>
              <a:t>DRY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DRY: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Repeat Yourself</a:t>
            </a:r>
          </a:p>
          <a:p>
            <a:pPr lvl="1"/>
            <a:r>
              <a:rPr lang="en-US"/>
              <a:t>Every piece of knowledge must have a single, unambiguous, authoritative representation within a system.</a:t>
            </a:r>
          </a:p>
          <a:p>
            <a:pPr lvl="2"/>
            <a:r>
              <a:rPr lang="en-US"/>
              <a:t>Possibly originated with A. Hunt &amp; D. Thomas in </a:t>
            </a:r>
            <a:r>
              <a:rPr lang="en-US" i="1"/>
              <a:t>The Pragmatic Programmer</a:t>
            </a:r>
            <a:r>
              <a:rPr lang="en-US"/>
              <a:t> (1999).</a:t>
            </a:r>
          </a:p>
        </p:txBody>
      </p:sp>
    </p:spTree>
    <p:extLst>
      <p:ext uri="{BB962C8B-B14F-4D97-AF65-F5344CB8AC3E}">
        <p14:creationId xmlns:p14="http://schemas.microsoft.com/office/powerpoint/2010/main" val="284442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B16A-62E9-BC41-B8D0-94DC1670B639}" type="slidenum">
              <a:rPr lang="en-US"/>
              <a:pPr/>
              <a:t>21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Some Principles</a:t>
            </a:r>
            <a:br>
              <a:rPr lang="en-US"/>
            </a:br>
            <a:r>
              <a:rPr lang="en-US"/>
              <a:t>SRP &amp; Cohesion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SRP: Single Responsibility Principle</a:t>
            </a:r>
          </a:p>
          <a:p>
            <a:pPr lvl="1"/>
            <a:r>
              <a:rPr lang="en-US"/>
              <a:t>Every module should have exactly one well-defined responsibility.</a:t>
            </a:r>
          </a:p>
          <a:p>
            <a:pPr lvl="2"/>
            <a:r>
              <a:rPr lang="en-US"/>
              <a:t>Originated with R. C. Martin, in the context of OOP, early 2000s.</a:t>
            </a:r>
          </a:p>
          <a:p>
            <a:pPr lvl="1"/>
            <a:r>
              <a:rPr lang="en-US"/>
              <a:t>A module that follows SRP is said to be </a:t>
            </a:r>
            <a:r>
              <a:rPr lang="en-US" b="1"/>
              <a:t>cohesive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Preview: SRP/cohesion helps with error handling.</a:t>
            </a:r>
          </a:p>
          <a:p>
            <a:pPr lvl="1"/>
            <a:r>
              <a:rPr lang="en-US" b="1"/>
              <a:t>Failure</a:t>
            </a:r>
            <a:r>
              <a:rPr lang="en-US"/>
              <a:t> happens, even in good software.</a:t>
            </a:r>
          </a:p>
          <a:p>
            <a:pPr lvl="1"/>
            <a:r>
              <a:rPr lang="en-US"/>
              <a:t>Ideally, when failing, restore to original state.</a:t>
            </a:r>
          </a:p>
          <a:p>
            <a:pPr lvl="1"/>
            <a:r>
              <a:rPr lang="en-US"/>
              <a:t>Suppose a function has two responsibilities that involve changing data, and the </a:t>
            </a:r>
            <a:r>
              <a:rPr lang="en-US" i="1"/>
              <a:t>second</a:t>
            </a:r>
            <a:r>
              <a:rPr lang="en-US"/>
              <a:t> one fails.</a:t>
            </a:r>
          </a:p>
        </p:txBody>
      </p:sp>
    </p:spTree>
    <p:extLst>
      <p:ext uri="{BB962C8B-B14F-4D97-AF65-F5344CB8AC3E}">
        <p14:creationId xmlns:p14="http://schemas.microsoft.com/office/powerpoint/2010/main" val="196119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C6E1-A3C7-BE49-ACE2-0F52DCF6E087}" type="slidenum">
              <a:rPr lang="en-US"/>
              <a:pPr/>
              <a:t>22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Preliminaries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Exceptions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a function encounters an error condition, this often needs to be communicated to the caller (or the caller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caller, or the caller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caller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caller, or …).</a:t>
            </a:r>
          </a:p>
          <a:p>
            <a:pPr>
              <a:buFont typeface="Wingdings" charset="0"/>
              <a:buNone/>
            </a:pPr>
            <a:r>
              <a:rPr lang="en-US"/>
              <a:t>One way to do this is by </a:t>
            </a:r>
            <a:r>
              <a:rPr lang="en-US" b="1"/>
              <a:t>throwing an exception</a:t>
            </a:r>
            <a:r>
              <a:rPr lang="en-US"/>
              <a:t>.</a:t>
            </a:r>
          </a:p>
          <a:p>
            <a:pPr lvl="1"/>
            <a:r>
              <a:rPr lang="en-US"/>
              <a:t>This causes control to pass to the appropriate handler.</a:t>
            </a:r>
          </a:p>
          <a:p>
            <a:pPr lvl="1"/>
            <a:r>
              <a:rPr lang="en-US"/>
              <a:t>When an exception is thrown, a function can exit in the middle, despite the lack of a </a:t>
            </a:r>
            <a:r>
              <a:rPr lang="en-US" b="1">
                <a:latin typeface="Courier New" charset="0"/>
              </a:rPr>
              <a:t>return</a:t>
            </a:r>
            <a:r>
              <a:rPr lang="en-US"/>
              <a:t> statement.</a:t>
            </a:r>
          </a:p>
          <a:p>
            <a:pPr>
              <a:buFont typeface="Wingdings" charset="0"/>
              <a:buNone/>
            </a:pPr>
            <a:r>
              <a:rPr lang="en-US"/>
              <a:t>We will discuss exceptions in a few days, and again later in the class. For now, be aware that:</a:t>
            </a:r>
          </a:p>
          <a:p>
            <a:pPr lvl="1"/>
            <a:r>
              <a:rPr lang="en-US"/>
              <a:t>Throwing an exception can result in a function being exited just about anywhere.</a:t>
            </a:r>
          </a:p>
          <a:p>
            <a:pPr lvl="2"/>
            <a:r>
              <a:rPr lang="en-US"/>
              <a:t>In particular, if function </a:t>
            </a:r>
            <a:r>
              <a:rPr lang="en-US" b="1">
                <a:latin typeface="Courier New" charset="0"/>
              </a:rPr>
              <a:t>foo</a:t>
            </a:r>
            <a:r>
              <a:rPr lang="en-US"/>
              <a:t> calls function </a:t>
            </a:r>
            <a:r>
              <a:rPr lang="en-US" b="1">
                <a:latin typeface="Courier New" charset="0"/>
              </a:rPr>
              <a:t>bar</a:t>
            </a:r>
            <a:r>
              <a:rPr lang="en-US"/>
              <a:t>, and function </a:t>
            </a:r>
            <a:r>
              <a:rPr lang="en-US" b="1">
                <a:latin typeface="Courier New" charset="0"/>
              </a:rPr>
              <a:t>bar</a:t>
            </a:r>
            <a:r>
              <a:rPr lang="en-US"/>
              <a:t> throws, then function </a:t>
            </a:r>
            <a:r>
              <a:rPr lang="en-US" b="1">
                <a:latin typeface="Courier New" charset="0"/>
              </a:rPr>
              <a:t>foo</a:t>
            </a:r>
            <a:r>
              <a:rPr lang="en-US"/>
              <a:t> can then exit.</a:t>
            </a:r>
          </a:p>
          <a:p>
            <a:pPr lvl="1"/>
            <a:r>
              <a:rPr lang="en-US"/>
              <a:t>When a function exits, whether by a normal </a:t>
            </a:r>
            <a:r>
              <a:rPr lang="en-US" b="1">
                <a:latin typeface="Courier New" charset="0"/>
              </a:rPr>
              <a:t>return</a:t>
            </a:r>
            <a:r>
              <a:rPr lang="en-US"/>
              <a:t> or by throwing an exception, destructors of all automatic objects are called.</a:t>
            </a:r>
          </a:p>
        </p:txBody>
      </p:sp>
    </p:spTree>
    <p:extLst>
      <p:ext uri="{BB962C8B-B14F-4D97-AF65-F5344CB8AC3E}">
        <p14:creationId xmlns:p14="http://schemas.microsoft.com/office/powerpoint/2010/main" val="271082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BB2-6A6C-0D42-8BC1-8556CE75D9A9}" type="slidenum">
              <a:rPr lang="en-US"/>
              <a:pPr/>
              <a:t>23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Problem &amp; Solution </a:t>
            </a:r>
            <a:r>
              <a:rPr lang="en-US">
                <a:cs typeface="Times New Roman" charset="0"/>
              </a:rPr>
              <a:t>— The Problem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400"/>
              <a:t>What is </a:t>
            </a:r>
            <a:r>
              <a:rPr lang="ja-JP" altLang="en-US" sz="1400">
                <a:latin typeface="Arial"/>
              </a:rPr>
              <a:t>“</a:t>
            </a:r>
            <a:r>
              <a:rPr lang="en-US" sz="1400"/>
              <a:t>scary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 about code like this?</a:t>
            </a:r>
          </a:p>
          <a:p>
            <a:endParaRPr lang="en-US" sz="1400"/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void scaryFn(int size)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int * buffer = new int[size];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if (func1(buffer))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delete [] buffer;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if (func2(buffer))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delete [] buffer;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    return;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func3(buffer);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    delete [] buffer;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4505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/>
              <a:t>Function </a:t>
            </a:r>
            <a:r>
              <a:rPr lang="en-US" sz="1600" b="1">
                <a:latin typeface="Courier New" charset="0"/>
              </a:rPr>
              <a:t>scaryFn</a:t>
            </a:r>
            <a:r>
              <a:rPr lang="en-US" sz="1600"/>
              <a:t> has 3 exit points.</a:t>
            </a:r>
          </a:p>
          <a:p>
            <a:pPr lvl="1"/>
            <a:r>
              <a:rPr lang="en-US" sz="1400"/>
              <a:t>The buffer must be freed in each.</a:t>
            </a:r>
          </a:p>
          <a:p>
            <a:pPr lvl="1"/>
            <a:r>
              <a:rPr lang="en-US" sz="1400"/>
              <a:t>Otherwise, it will </a:t>
            </a:r>
            <a:r>
              <a:rPr lang="en-US" sz="1400" b="1"/>
              <a:t>never</a:t>
            </a:r>
            <a:r>
              <a:rPr lang="en-US" sz="1400"/>
              <a:t> be freed. This would be a </a:t>
            </a:r>
            <a:r>
              <a:rPr lang="en-US" sz="1400" b="1"/>
              <a:t>memory leak</a:t>
            </a:r>
            <a:r>
              <a:rPr lang="en-US" sz="1400"/>
              <a:t>.</a:t>
            </a:r>
          </a:p>
          <a:p>
            <a:pPr>
              <a:buFont typeface="Wingdings" charset="0"/>
              <a:buNone/>
            </a:pPr>
            <a:r>
              <a:rPr lang="en-US" sz="1600"/>
              <a:t>If we alter the code in this function, it is easy to create a memory leak accidentally.</a:t>
            </a:r>
          </a:p>
          <a:p>
            <a:pPr>
              <a:buFont typeface="Wingdings" charset="0"/>
              <a:buNone/>
            </a:pPr>
            <a:r>
              <a:rPr lang="en-US" sz="1600"/>
              <a:t>In fact, there may be other exit points, if one of the 3 functions called ever throws an exception.</a:t>
            </a:r>
          </a:p>
          <a:p>
            <a:pPr lvl="1"/>
            <a:r>
              <a:rPr lang="en-US" sz="1400"/>
              <a:t>In that case, function </a:t>
            </a:r>
            <a:r>
              <a:rPr lang="en-US" sz="1400" b="1">
                <a:latin typeface="Courier New" charset="0"/>
              </a:rPr>
              <a:t>scaryFn</a:t>
            </a:r>
            <a:r>
              <a:rPr lang="en-US" sz="1400"/>
              <a:t> has a memory leak already.</a:t>
            </a:r>
          </a:p>
          <a:p>
            <a:pPr>
              <a:buFont typeface="Wingdings" charset="0"/>
              <a:buNone/>
            </a:pPr>
            <a:r>
              <a:rPr lang="en-US" sz="1600"/>
              <a:t>Now, imagine a different scenario: some memory is allocated and freed in different functions.</a:t>
            </a:r>
          </a:p>
          <a:p>
            <a:pPr lvl="1"/>
            <a:r>
              <a:rPr lang="en-US" sz="1400"/>
              <a:t>What if it might be freed in </a:t>
            </a:r>
            <a:r>
              <a:rPr lang="en-US" sz="1400" i="1"/>
              <a:t>one of several</a:t>
            </a:r>
            <a:r>
              <a:rPr lang="en-US" sz="1400"/>
              <a:t> different functions?</a:t>
            </a:r>
          </a:p>
          <a:p>
            <a:pPr lvl="1"/>
            <a:r>
              <a:rPr lang="en-US" sz="1400"/>
              <a:t>Memory leaks become hard to avoid.</a:t>
            </a:r>
          </a:p>
        </p:txBody>
      </p:sp>
    </p:spTree>
    <p:extLst>
      <p:ext uri="{BB962C8B-B14F-4D97-AF65-F5344CB8AC3E}">
        <p14:creationId xmlns:p14="http://schemas.microsoft.com/office/powerpoint/2010/main" val="207924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C1F0-6C9E-CC45-ABEA-8792DA31CD56}" type="slidenum">
              <a:rPr lang="en-US"/>
              <a:pPr/>
              <a:t>24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Problem &amp; Solution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About Destructors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want to solve this problem.</a:t>
            </a:r>
          </a:p>
          <a:p>
            <a:pPr>
              <a:buFont typeface="Wingdings" charset="0"/>
              <a:buNone/>
            </a:pPr>
            <a:r>
              <a:rPr lang="en-US"/>
              <a:t>First, consider the following facts:</a:t>
            </a:r>
          </a:p>
          <a:p>
            <a:pPr lvl="1"/>
            <a:r>
              <a:rPr lang="en-US"/>
              <a:t>The destructor of an </a:t>
            </a:r>
            <a:r>
              <a:rPr lang="en-US" b="1"/>
              <a:t>automatic</a:t>
            </a:r>
            <a:r>
              <a:rPr lang="en-US"/>
              <a:t> (local non-static) object is called when it goes out of scope.</a:t>
            </a:r>
          </a:p>
          <a:p>
            <a:pPr lvl="2"/>
            <a:r>
              <a:rPr lang="en-US"/>
              <a:t>This is true no matter whether the block of code is exited via </a:t>
            </a:r>
            <a:r>
              <a:rPr lang="en-US" b="1">
                <a:latin typeface="Courier New" charset="0"/>
              </a:rPr>
              <a:t>return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break</a:t>
            </a:r>
            <a:r>
              <a:rPr lang="en-US"/>
              <a:t> (for loops), </a:t>
            </a:r>
            <a:r>
              <a:rPr lang="en-US" b="1">
                <a:latin typeface="Courier New" charset="0"/>
              </a:rPr>
              <a:t>goto</a:t>
            </a:r>
            <a:r>
              <a:rPr lang="en-US"/>
              <a:t> (ick!), hitting the end of the block of code, or an exception.</a:t>
            </a:r>
          </a:p>
          <a:p>
            <a:pPr lvl="1"/>
            <a:r>
              <a:rPr lang="en-US"/>
              <a:t>The destructor of a </a:t>
            </a:r>
            <a:r>
              <a:rPr lang="en-US" b="1"/>
              <a:t>static</a:t>
            </a:r>
            <a:r>
              <a:rPr lang="en-US"/>
              <a:t> (global, local, or member) object is called when the program ends.</a:t>
            </a:r>
          </a:p>
          <a:p>
            <a:pPr lvl="1"/>
            <a:r>
              <a:rPr lang="en-US"/>
              <a:t>The destructor of a non-static </a:t>
            </a:r>
            <a:r>
              <a:rPr lang="en-US" b="1"/>
              <a:t>member</a:t>
            </a:r>
            <a:r>
              <a:rPr lang="en-US"/>
              <a:t> object is called when the object of which it is a member is destroyed.</a:t>
            </a:r>
          </a:p>
          <a:p>
            <a:pPr>
              <a:buFont typeface="Wingdings" charset="0"/>
              <a:buNone/>
            </a:pPr>
            <a:r>
              <a:rPr lang="en-US"/>
              <a:t>In short, execution of destructors is something we can depend on, except for:</a:t>
            </a:r>
          </a:p>
          <a:p>
            <a:pPr lvl="1"/>
            <a:r>
              <a:rPr lang="en-US" b="1"/>
              <a:t>Dynamic</a:t>
            </a:r>
            <a:r>
              <a:rPr lang="en-US"/>
              <a:t> objects (those created with </a:t>
            </a:r>
            <a:r>
              <a:rPr lang="en-US" b="1">
                <a:latin typeface="Courier New" charset="0"/>
              </a:rPr>
              <a:t>new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Therefore …</a:t>
            </a:r>
          </a:p>
        </p:txBody>
      </p:sp>
    </p:spTree>
    <p:extLst>
      <p:ext uri="{BB962C8B-B14F-4D97-AF65-F5344CB8AC3E}">
        <p14:creationId xmlns:p14="http://schemas.microsoft.com/office/powerpoint/2010/main" val="100293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9B11-F9BC-B849-8A6A-B588D19DF32F}" type="slidenum">
              <a:rPr lang="en-US"/>
              <a:pPr/>
              <a:t>25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Problem &amp; Solution </a:t>
            </a:r>
            <a:r>
              <a:rPr lang="en-US">
                <a:cs typeface="Times New Roman" charset="0"/>
              </a:rPr>
              <a:t>— A Solution: RAII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Solution</a:t>
            </a:r>
          </a:p>
          <a:p>
            <a:pPr lvl="1"/>
            <a:r>
              <a:rPr lang="en-US"/>
              <a:t>Each dynamic object, or block of dynamically allocated memory, is managed by some other object.</a:t>
            </a:r>
          </a:p>
          <a:p>
            <a:pPr lvl="1"/>
            <a:r>
              <a:rPr lang="en-US"/>
              <a:t>In the </a:t>
            </a:r>
            <a:r>
              <a:rPr lang="en-US" b="1"/>
              <a:t>destructor</a:t>
            </a:r>
            <a:r>
              <a:rPr lang="en-US"/>
              <a:t> of the managing object:</a:t>
            </a:r>
          </a:p>
          <a:p>
            <a:pPr lvl="2"/>
            <a:r>
              <a:rPr lang="en-US"/>
              <a:t>The dynamic object is destroyed.</a:t>
            </a:r>
          </a:p>
          <a:p>
            <a:pPr lvl="2"/>
            <a:r>
              <a:rPr lang="en-US"/>
              <a:t>The dynamically allocated memory is freed.</a:t>
            </a:r>
          </a:p>
          <a:p>
            <a:pPr>
              <a:buFont typeface="Wingdings" charset="0"/>
              <a:buNone/>
            </a:pPr>
            <a:r>
              <a:rPr lang="en-US"/>
              <a:t>Results</a:t>
            </a:r>
          </a:p>
          <a:p>
            <a:pPr lvl="1"/>
            <a:r>
              <a:rPr lang="en-US"/>
              <a:t>Destructors always get called.</a:t>
            </a:r>
          </a:p>
          <a:p>
            <a:pPr lvl="1"/>
            <a:r>
              <a:rPr lang="en-US"/>
              <a:t>Dynamically allocated memory is always freed.</a:t>
            </a:r>
          </a:p>
          <a:p>
            <a:pPr>
              <a:buFont typeface="Wingdings" charset="0"/>
              <a:buNone/>
            </a:pPr>
            <a:r>
              <a:rPr lang="en-US"/>
              <a:t>This programming idiom is, somewhat misleadingly, called </a:t>
            </a:r>
            <a:r>
              <a:rPr lang="en-US" b="1"/>
              <a:t>Resource Acquisition Is Initialization</a:t>
            </a:r>
            <a:r>
              <a:rPr lang="en-US"/>
              <a:t> (</a:t>
            </a:r>
            <a:r>
              <a:rPr lang="en-US" b="1"/>
              <a:t>RAII</a:t>
            </a:r>
            <a:r>
              <a:rPr lang="en-US"/>
              <a:t>).</a:t>
            </a:r>
          </a:p>
          <a:p>
            <a:pPr lvl="1"/>
            <a:r>
              <a:rPr lang="en-US"/>
              <a:t>The name would seem to refer to allocation in the constructor. Actually, we may choose not to do that, but we always </a:t>
            </a:r>
            <a:r>
              <a:rPr lang="en-US" b="1"/>
              <a:t>deallocate in the destructor</a:t>
            </a:r>
            <a:r>
              <a:rPr lang="en-US"/>
              <a:t>.</a:t>
            </a:r>
          </a:p>
          <a:p>
            <a:pPr lvl="1"/>
            <a:r>
              <a:rPr lang="en-US"/>
              <a:t>So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RAII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not terribly good terminology, but it is standard.</a:t>
            </a:r>
          </a:p>
        </p:txBody>
      </p:sp>
    </p:spTree>
    <p:extLst>
      <p:ext uri="{BB962C8B-B14F-4D97-AF65-F5344CB8AC3E}">
        <p14:creationId xmlns:p14="http://schemas.microsoft.com/office/powerpoint/2010/main" val="272831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7F64-97CA-5A4E-B963-3C05D6B70747}" type="slidenum">
              <a:rPr lang="en-US"/>
              <a:pPr/>
              <a:t>26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Ownership </a:t>
            </a:r>
            <a:r>
              <a:rPr lang="en-US">
                <a:cs typeface="Times New Roman" charset="0"/>
              </a:rPr>
              <a:t>— Idea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general (RAII or not), to avoid memory leaks, we need to be careful about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who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(that is, what module) is responsible for freeing a block of memory or destroying a dynamic object.</a:t>
            </a:r>
          </a:p>
          <a:p>
            <a:pPr lvl="1"/>
            <a:r>
              <a:rPr lang="en-US"/>
              <a:t>Whatever has this responsibility is said to </a:t>
            </a:r>
            <a:r>
              <a:rPr lang="en-US" b="1"/>
              <a:t>own</a:t>
            </a:r>
            <a:r>
              <a:rPr lang="en-US"/>
              <a:t> the memory/object.</a:t>
            </a:r>
          </a:p>
          <a:p>
            <a:pPr>
              <a:buFont typeface="Wingdings" charset="0"/>
              <a:buNone/>
            </a:pPr>
            <a:r>
              <a:rPr lang="en-US"/>
              <a:t>For example, a </a:t>
            </a:r>
            <a:r>
              <a:rPr lang="en-US" b="1"/>
              <a:t>function</a:t>
            </a:r>
            <a:r>
              <a:rPr lang="en-US"/>
              <a:t> can own memory.</a:t>
            </a:r>
          </a:p>
          <a:p>
            <a:pPr lvl="1"/>
            <a:r>
              <a:rPr lang="en-US"/>
              <a:t>This is what we saw in function </a:t>
            </a:r>
            <a:r>
              <a:rPr lang="en-US" b="1">
                <a:latin typeface="Courier New" charset="0"/>
              </a:rPr>
              <a:t>scaryFn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When we use RAII, each dynamic object (or block of memory) is owned by some other </a:t>
            </a:r>
            <a:r>
              <a:rPr lang="en-US" b="1"/>
              <a:t>object</a:t>
            </a:r>
            <a:r>
              <a:rPr lang="en-US"/>
              <a:t>.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2057400" y="4191000"/>
            <a:ext cx="502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Ownership</a:t>
            </a:r>
            <a:r>
              <a:rPr lang="en-US"/>
              <a:t> = Responsibility for Releasing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2133600" y="5334000"/>
            <a:ext cx="48768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RAII</a:t>
            </a:r>
            <a:r>
              <a:rPr lang="en-US"/>
              <a:t> = An Object Owns</a:t>
            </a:r>
            <a:br>
              <a:rPr lang="en-US"/>
            </a:br>
            <a:r>
              <a:rPr lang="en-US" sz="1800"/>
              <a:t>(and, therefore, its destructor releases)</a:t>
            </a:r>
          </a:p>
        </p:txBody>
      </p:sp>
    </p:spTree>
    <p:extLst>
      <p:ext uri="{BB962C8B-B14F-4D97-AF65-F5344CB8AC3E}">
        <p14:creationId xmlns:p14="http://schemas.microsoft.com/office/powerpoint/2010/main" val="424447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11B4-D627-8448-8753-02E4B5BEFE8F}" type="slidenum">
              <a:rPr lang="en-US"/>
              <a:pPr/>
              <a:t>27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Ownership </a:t>
            </a:r>
            <a:r>
              <a:rPr lang="en-US">
                <a:cs typeface="Times New Roman" charset="0"/>
              </a:rPr>
              <a:t>— Transfer, Sharing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Ownership can be </a:t>
            </a:r>
            <a:r>
              <a:rPr lang="en-US" b="1"/>
              <a:t>transferred</a:t>
            </a:r>
            <a:r>
              <a:rPr lang="en-US"/>
              <a:t>.</a:t>
            </a:r>
          </a:p>
          <a:p>
            <a:pPr lvl="1"/>
            <a:r>
              <a:rPr lang="en-US"/>
              <a:t>Think of a function that allocates an</a:t>
            </a:r>
            <a:br>
              <a:rPr lang="en-US"/>
            </a:br>
            <a:r>
              <a:rPr lang="en-US"/>
              <a:t>array and returns a pointer to it.</a:t>
            </a:r>
          </a:p>
          <a:p>
            <a:pPr lvl="1"/>
            <a:r>
              <a:rPr lang="en-US"/>
              <a:t>Objects can transfer ownership, too.</a:t>
            </a:r>
          </a:p>
          <a:p>
            <a:pPr>
              <a:buFont typeface="Wingdings" charset="0"/>
              <a:buNone/>
            </a:pPr>
            <a:r>
              <a:rPr lang="en-US"/>
              <a:t>Ownership can be </a:t>
            </a:r>
            <a:r>
              <a:rPr lang="en-US" b="1"/>
              <a:t>shared</a:t>
            </a:r>
            <a:r>
              <a:rPr lang="en-US"/>
              <a:t>.</a:t>
            </a:r>
          </a:p>
          <a:p>
            <a:pPr lvl="1"/>
            <a:r>
              <a:rPr lang="en-US"/>
              <a:t>Keep track of how many owners a</a:t>
            </a:r>
            <a:br>
              <a:rPr lang="en-US"/>
            </a:br>
            <a:r>
              <a:rPr lang="en-US"/>
              <a:t>block has: a </a:t>
            </a:r>
            <a:r>
              <a:rPr lang="en-US" b="1"/>
              <a:t>reference count</a:t>
            </a:r>
            <a:r>
              <a:rPr lang="en-US"/>
              <a:t>.</a:t>
            </a:r>
          </a:p>
          <a:p>
            <a:pPr lvl="1"/>
            <a:r>
              <a:rPr lang="en-US"/>
              <a:t>When a new owner is added,</a:t>
            </a:r>
            <a:br>
              <a:rPr lang="en-US"/>
            </a:br>
            <a:r>
              <a:rPr lang="en-US"/>
              <a:t>increment the reference count.</a:t>
            </a:r>
          </a:p>
          <a:p>
            <a:pPr lvl="1"/>
            <a:r>
              <a:rPr lang="en-US"/>
              <a:t>When an owner relinquishes ownership, decrement the count.</a:t>
            </a:r>
          </a:p>
          <a:p>
            <a:pPr lvl="1"/>
            <a:r>
              <a:rPr lang="en-US"/>
              <a:t>When the count his zero, deallocate.</a:t>
            </a:r>
          </a:p>
          <a:p>
            <a:pPr lvl="2"/>
            <a:r>
              <a:rPr lang="ja-JP" altLang="en-US">
                <a:latin typeface="Arial"/>
              </a:rPr>
              <a:t>“</a:t>
            </a:r>
            <a:r>
              <a:rPr lang="en-US"/>
              <a:t>The last one to leave turns out the lights.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Reference-Counted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Smart Pointers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The C++11 standard has reference-counted pointers (</a:t>
            </a:r>
            <a:r>
              <a:rPr lang="en-US">
                <a:latin typeface="Courier New Bold" charset="0"/>
              </a:rPr>
              <a:t>std::shared_ptr&lt;&gt;</a:t>
            </a:r>
            <a:r>
              <a:rPr lang="en-US"/>
              <a:t>).</a:t>
            </a:r>
          </a:p>
          <a:p>
            <a:pPr lvl="1"/>
            <a:r>
              <a:rPr lang="en-US"/>
              <a:t>Newer languages often have such pointers built-in (e.g., Python).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60960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67056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>
            <a:off x="6324600" y="1600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6400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R</a:t>
            </a:r>
          </a:p>
        </p:txBody>
      </p:sp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76200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454665" name="Rectangle 9"/>
          <p:cNvSpPr>
            <a:spLocks noChangeArrowheads="1"/>
          </p:cNvSpPr>
          <p:nvPr/>
        </p:nvSpPr>
        <p:spPr bwMode="auto">
          <a:xfrm>
            <a:off x="82296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H="1">
            <a:off x="8153400" y="1600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67" name="Rectangle 11"/>
          <p:cNvSpPr>
            <a:spLocks noChangeArrowheads="1"/>
          </p:cNvSpPr>
          <p:nvPr/>
        </p:nvSpPr>
        <p:spPr bwMode="auto">
          <a:xfrm>
            <a:off x="7924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R</a:t>
            </a:r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7086600" y="17526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69" name="Rectangle 13"/>
          <p:cNvSpPr>
            <a:spLocks noChangeArrowheads="1"/>
          </p:cNvSpPr>
          <p:nvPr/>
        </p:nvSpPr>
        <p:spPr bwMode="auto">
          <a:xfrm>
            <a:off x="6096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454670" name="Rectangle 14"/>
          <p:cNvSpPr>
            <a:spLocks noChangeArrowheads="1"/>
          </p:cNvSpPr>
          <p:nvPr/>
        </p:nvSpPr>
        <p:spPr bwMode="auto">
          <a:xfrm>
            <a:off x="6705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454671" name="Line 15"/>
          <p:cNvSpPr>
            <a:spLocks noChangeShapeType="1"/>
          </p:cNvSpPr>
          <p:nvPr/>
        </p:nvSpPr>
        <p:spPr bwMode="auto">
          <a:xfrm>
            <a:off x="6324600" y="3048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72" name="Rectangle 16"/>
          <p:cNvSpPr>
            <a:spLocks noChangeArrowheads="1"/>
          </p:cNvSpPr>
          <p:nvPr/>
        </p:nvSpPr>
        <p:spPr bwMode="auto">
          <a:xfrm>
            <a:off x="6400800" y="3276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R</a:t>
            </a:r>
          </a:p>
        </p:txBody>
      </p:sp>
      <p:sp>
        <p:nvSpPr>
          <p:cNvPr id="454673" name="Rectangle 17"/>
          <p:cNvSpPr>
            <a:spLocks noChangeArrowheads="1"/>
          </p:cNvSpPr>
          <p:nvPr/>
        </p:nvSpPr>
        <p:spPr bwMode="auto">
          <a:xfrm>
            <a:off x="7620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A</a:t>
            </a:r>
          </a:p>
        </p:txBody>
      </p:sp>
      <p:sp>
        <p:nvSpPr>
          <p:cNvPr id="454674" name="Rectangle 18"/>
          <p:cNvSpPr>
            <a:spLocks noChangeArrowheads="1"/>
          </p:cNvSpPr>
          <p:nvPr/>
        </p:nvSpPr>
        <p:spPr bwMode="auto">
          <a:xfrm>
            <a:off x="8229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B</a:t>
            </a:r>
          </a:p>
        </p:txBody>
      </p:sp>
      <p:sp>
        <p:nvSpPr>
          <p:cNvPr id="454675" name="Line 19"/>
          <p:cNvSpPr>
            <a:spLocks noChangeShapeType="1"/>
          </p:cNvSpPr>
          <p:nvPr/>
        </p:nvSpPr>
        <p:spPr bwMode="auto">
          <a:xfrm>
            <a:off x="7848600" y="3048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7924800" y="3276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R</a:t>
            </a:r>
          </a:p>
        </p:txBody>
      </p:sp>
      <p:sp>
        <p:nvSpPr>
          <p:cNvPr id="454677" name="Line 21"/>
          <p:cNvSpPr>
            <a:spLocks noChangeShapeType="1"/>
          </p:cNvSpPr>
          <p:nvPr/>
        </p:nvSpPr>
        <p:spPr bwMode="auto">
          <a:xfrm>
            <a:off x="7086600" y="3200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78" name="Line 22"/>
          <p:cNvSpPr>
            <a:spLocks noChangeShapeType="1"/>
          </p:cNvSpPr>
          <p:nvPr/>
        </p:nvSpPr>
        <p:spPr bwMode="auto">
          <a:xfrm flipH="1">
            <a:off x="6629400" y="3048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4679" name="Rectangle 23"/>
          <p:cNvSpPr>
            <a:spLocks noChangeArrowheads="1"/>
          </p:cNvSpPr>
          <p:nvPr/>
        </p:nvSpPr>
        <p:spPr bwMode="auto">
          <a:xfrm>
            <a:off x="6705600" y="3276600"/>
            <a:ext cx="228600" cy="2286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454680" name="Rectangle 24"/>
          <p:cNvSpPr>
            <a:spLocks noChangeArrowheads="1"/>
          </p:cNvSpPr>
          <p:nvPr/>
        </p:nvSpPr>
        <p:spPr bwMode="auto">
          <a:xfrm>
            <a:off x="8229600" y="3276600"/>
            <a:ext cx="228600" cy="2286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908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B5C-EBAE-3443-9C61-3DF694FA06F3}" type="slidenum">
              <a:rPr lang="en-US"/>
              <a:pPr/>
              <a:t>28</a:t>
            </a:fld>
            <a:endParaRPr 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Ownership </a:t>
            </a:r>
            <a:r>
              <a:rPr lang="en-US">
                <a:cs typeface="Times New Roman" charset="0"/>
              </a:rPr>
              <a:t>— Chaining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idea of ownership can make complex situations easy to handle.</a:t>
            </a:r>
          </a:p>
          <a:p>
            <a:pPr>
              <a:buFont typeface="Wingdings" charset="0"/>
              <a:buNone/>
            </a:pPr>
            <a:r>
              <a:rPr lang="en-US"/>
              <a:t>Suppose object R1 owns object R2, which owns object R3, which owns object R4, which owns object R5.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When R1 goes away, the other four must also, or we have a leak.</a:t>
            </a:r>
          </a:p>
          <a:p>
            <a:pPr lvl="1"/>
            <a:r>
              <a:rPr lang="en-US"/>
              <a:t>However, each object only needs to destroy the </a:t>
            </a:r>
            <a:r>
              <a:rPr lang="en-US" b="1"/>
              <a:t>one</a:t>
            </a:r>
            <a:r>
              <a:rPr lang="en-US"/>
              <a:t> object it owns.</a:t>
            </a:r>
          </a:p>
          <a:p>
            <a:pPr lvl="1"/>
            <a:r>
              <a:rPr lang="en-US"/>
              <a:t>Thus, each object can have a one-line destructor.</a:t>
            </a:r>
          </a:p>
          <a:p>
            <a:pPr>
              <a:buFont typeface="Wingdings" charset="0"/>
              <a:buNone/>
            </a:pPr>
            <a:r>
              <a:rPr lang="en-US"/>
              <a:t>More Generally</a:t>
            </a:r>
          </a:p>
          <a:p>
            <a:pPr lvl="1"/>
            <a:r>
              <a:rPr lang="en-US"/>
              <a:t>An object only needs to release resources that it directly owns.</a:t>
            </a:r>
          </a:p>
          <a:p>
            <a:pPr lvl="1"/>
            <a:r>
              <a:rPr lang="en-US"/>
              <a:t>If those resources manage other resources, that is their business.</a:t>
            </a:r>
          </a:p>
          <a:p>
            <a:pPr lvl="1"/>
            <a:r>
              <a:rPr lang="en-US"/>
              <a:t>RAII makes all this happen automatically.</a:t>
            </a: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2057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R1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3200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R2</a:t>
            </a: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4343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R3</a:t>
            </a: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auto">
          <a:xfrm>
            <a:off x="5486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R4</a:t>
            </a:r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auto">
          <a:xfrm>
            <a:off x="6629400" y="2819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R5</a:t>
            </a:r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>
            <a:off x="2514600" y="29718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>
            <a:off x="3657600" y="29718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>
            <a:off x="4800600" y="29718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5943600" y="29718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1F53-CFA0-F54E-BF7E-ED85AA5682AA}" type="slidenum">
              <a:rPr lang="en-US"/>
              <a:pPr/>
              <a:t>29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Resources in a Class</a:t>
            </a:r>
            <a:br>
              <a:rPr lang="en-US"/>
            </a:br>
            <a:r>
              <a:rPr lang="en-US"/>
              <a:t>Ownership </a:t>
            </a:r>
            <a:r>
              <a:rPr lang="en-US">
                <a:cs typeface="Times New Roman" charset="0"/>
              </a:rPr>
              <a:t>— Invariants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Ownership is an important </a:t>
            </a:r>
            <a:r>
              <a:rPr lang="en-US" b="1"/>
              <a:t>invariant</a:t>
            </a:r>
            <a:r>
              <a:rPr lang="en-US"/>
              <a:t>.</a:t>
            </a:r>
          </a:p>
          <a:p>
            <a:pPr lvl="1"/>
            <a:r>
              <a:rPr lang="en-US"/>
              <a:t>When ownership is transferred to a function, it is a precondition of the function.</a:t>
            </a:r>
          </a:p>
          <a:p>
            <a:pPr lvl="1"/>
            <a:r>
              <a:rPr lang="en-US"/>
              <a:t>When a function transfers ownership upon exiting, it is a postcondition of the function.</a:t>
            </a:r>
          </a:p>
          <a:p>
            <a:pPr lvl="1"/>
            <a:r>
              <a:rPr lang="en-US"/>
              <a:t>When we use RAII, ownership is a class invariant.</a:t>
            </a:r>
          </a:p>
          <a:p>
            <a:pPr>
              <a:buFont typeface="Wingdings" charset="0"/>
              <a:buNone/>
            </a:pPr>
            <a:r>
              <a:rPr lang="en-US"/>
              <a:t>In each case, we need to document the ownership.</a:t>
            </a:r>
          </a:p>
          <a:p>
            <a:pPr lvl="1"/>
            <a:r>
              <a:rPr lang="en-US"/>
              <a:t>Usually as a precondition, postcondition, or class invariant.</a:t>
            </a:r>
          </a:p>
          <a:p>
            <a:pPr>
              <a:buFont typeface="Wingdings" charset="0"/>
              <a:buNone/>
            </a:pPr>
            <a:r>
              <a:rPr lang="en-US"/>
              <a:t>The only time we do not need to document ownership is when it begins and ends within a single function.</a:t>
            </a:r>
          </a:p>
          <a:p>
            <a:pPr lvl="1"/>
            <a:r>
              <a:rPr lang="en-US"/>
              <a:t>But it still might be a good idea (think about </a:t>
            </a:r>
            <a:r>
              <a:rPr lang="en-US" b="1">
                <a:latin typeface="Courier New" charset="0"/>
              </a:rPr>
              <a:t>scaryFn</a:t>
            </a:r>
            <a:r>
              <a:rPr 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1723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6BBB-1667-A045-9704-D1F6022740A8}" type="slidenum">
              <a:rPr lang="en-US"/>
              <a:pPr/>
              <a:t>3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An </a:t>
            </a:r>
            <a:r>
              <a:rPr lang="en-US" b="1" dirty="0"/>
              <a:t>invariant</a:t>
            </a:r>
            <a:r>
              <a:rPr lang="en-US" dirty="0"/>
              <a:t> is a condition that is always true at a particular point in an algorithm.</a:t>
            </a:r>
          </a:p>
          <a:p>
            <a:pPr>
              <a:buFont typeface="Wingdings" charset="0"/>
              <a:buNone/>
            </a:pPr>
            <a:r>
              <a:rPr lang="en-US" dirty="0"/>
              <a:t>Special kinds</a:t>
            </a:r>
          </a:p>
          <a:p>
            <a:pPr lvl="1"/>
            <a:r>
              <a:rPr lang="en-US" b="1" dirty="0"/>
              <a:t>Precondition</a:t>
            </a:r>
            <a:r>
              <a:rPr lang="en-US" dirty="0"/>
              <a:t>. An invariant at the beginning of a function. The responsibility for making sure the preconditions are true rests with the calling code.</a:t>
            </a:r>
          </a:p>
          <a:p>
            <a:pPr lvl="2"/>
            <a:r>
              <a:rPr lang="en-US" dirty="0"/>
              <a:t>What must be true for the function to execute properly.</a:t>
            </a:r>
          </a:p>
          <a:p>
            <a:pPr lvl="1"/>
            <a:r>
              <a:rPr lang="en-US" b="1" dirty="0" err="1"/>
              <a:t>Postcondition</a:t>
            </a:r>
            <a:r>
              <a:rPr lang="en-US" dirty="0"/>
              <a:t>. An invariant at the end of a function. Tells what services the function has performed for the caller.</a:t>
            </a:r>
          </a:p>
          <a:p>
            <a:pPr lvl="2"/>
            <a:r>
              <a:rPr lang="en-US" dirty="0"/>
              <a:t>Describe the function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effect using statements about objects &amp; values.</a:t>
            </a:r>
          </a:p>
          <a:p>
            <a:pPr lvl="1"/>
            <a:r>
              <a:rPr lang="en-US" b="1" dirty="0"/>
              <a:t>Class invariant</a:t>
            </a:r>
            <a:r>
              <a:rPr lang="en-US" dirty="0"/>
              <a:t>. An invariant that holds whenever an object of the class exists, and execution is not in the middle of a public member function call.</a:t>
            </a:r>
          </a:p>
          <a:p>
            <a:pPr lvl="2"/>
            <a:r>
              <a:rPr lang="en-US" dirty="0"/>
              <a:t>Statements about data members that indicate what it means for an object to be valid or usable.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616-9862-FB47-9C59-3A13421CD902}" type="slidenum">
              <a:rPr lang="en-US"/>
              <a:pPr/>
              <a:t>4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Class Example</a:t>
            </a:r>
            <a:br>
              <a:rPr lang="en-US"/>
            </a:br>
            <a:r>
              <a:rPr lang="en-US"/>
              <a:t>Write It!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/>
              <a:t>Write a simple class that stores and handles a </a:t>
            </a:r>
            <a:r>
              <a:rPr lang="en-US" b="1" dirty="0"/>
              <a:t>time of day</a:t>
            </a:r>
            <a:r>
              <a:rPr lang="en-US" dirty="0"/>
              <a:t>, in seconds.</a:t>
            </a:r>
          </a:p>
          <a:p>
            <a:pPr lvl="2"/>
            <a:r>
              <a:rPr lang="en-US" dirty="0"/>
              <a:t>Call it </a:t>
            </a:r>
            <a:r>
              <a:rPr lang="ja-JP" altLang="en-US" dirty="0">
                <a:latin typeface="Arial"/>
              </a:rPr>
              <a:t>“</a:t>
            </a:r>
            <a:r>
              <a:rPr lang="en-US" b="1" dirty="0" err="1">
                <a:latin typeface="Courier New" charset="0"/>
              </a:rPr>
              <a:t>TimeSec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Give it reasonable </a:t>
            </a:r>
            <a:r>
              <a:rPr lang="en-US" dirty="0" err="1"/>
              <a:t>ctors</a:t>
            </a:r>
            <a:r>
              <a:rPr lang="en-US" dirty="0"/>
              <a:t>, etc.</a:t>
            </a:r>
          </a:p>
          <a:p>
            <a:pPr lvl="3"/>
            <a:r>
              <a:rPr lang="en-US" dirty="0"/>
              <a:t>Can we use silently written functions?</a:t>
            </a:r>
          </a:p>
          <a:p>
            <a:pPr lvl="4"/>
            <a:r>
              <a:rPr lang="en-US" i="1" dirty="0"/>
              <a:t>Yes, for the Big Three.</a:t>
            </a:r>
          </a:p>
          <a:p>
            <a:pPr lvl="4"/>
            <a:r>
              <a:rPr lang="en-US" i="1" dirty="0"/>
              <a:t>We will write our own default </a:t>
            </a:r>
            <a:r>
              <a:rPr lang="en-US" i="1" dirty="0" err="1"/>
              <a:t>ctor</a:t>
            </a:r>
            <a:r>
              <a:rPr lang="en-US" i="1" dirty="0"/>
              <a:t>.</a:t>
            </a:r>
          </a:p>
          <a:p>
            <a:pPr lvl="2"/>
            <a:r>
              <a:rPr lang="en-US" dirty="0"/>
              <a:t>Give it reasonable operators.</a:t>
            </a:r>
          </a:p>
          <a:p>
            <a:pPr lvl="3"/>
            <a:r>
              <a:rPr lang="en-US" dirty="0"/>
              <a:t>Like what?</a:t>
            </a:r>
          </a:p>
          <a:p>
            <a:pPr lvl="4"/>
            <a:r>
              <a:rPr lang="en-US" i="1" dirty="0"/>
              <a:t>Pre &amp; post </a:t>
            </a:r>
            <a:r>
              <a:rPr lang="en-US" b="1" dirty="0">
                <a:latin typeface="Courier New" charset="0"/>
              </a:rPr>
              <a:t>++</a:t>
            </a:r>
            <a:r>
              <a:rPr lang="en-US" i="1" dirty="0"/>
              <a:t>, </a:t>
            </a:r>
            <a:r>
              <a:rPr lang="en-US" b="1" dirty="0">
                <a:latin typeface="Courier New" charset="0"/>
              </a:rPr>
              <a:t>--</a:t>
            </a:r>
            <a:r>
              <a:rPr lang="en-US" i="1" dirty="0"/>
              <a:t>.</a:t>
            </a:r>
          </a:p>
          <a:p>
            <a:pPr lvl="4"/>
            <a:r>
              <a:rPr lang="en-US" i="1" dirty="0"/>
              <a:t>Equality &amp; inequality: </a:t>
            </a:r>
            <a:r>
              <a:rPr lang="en-US" b="1" dirty="0">
                <a:latin typeface="Courier New" charset="0"/>
              </a:rPr>
              <a:t>==</a:t>
            </a:r>
            <a:r>
              <a:rPr lang="en-US" i="1" dirty="0"/>
              <a:t>, </a:t>
            </a:r>
            <a:r>
              <a:rPr lang="en-US" b="1" dirty="0">
                <a:latin typeface="Courier New" charset="0"/>
              </a:rPr>
              <a:t>!=</a:t>
            </a:r>
            <a:r>
              <a:rPr lang="en-US" i="1" dirty="0"/>
              <a:t>.</a:t>
            </a:r>
          </a:p>
          <a:p>
            <a:pPr lvl="4"/>
            <a:r>
              <a:rPr lang="en-US" i="1" dirty="0"/>
              <a:t>Stream insertion: </a:t>
            </a:r>
            <a:r>
              <a:rPr lang="en-US" b="1" dirty="0">
                <a:latin typeface="Courier New" charset="0"/>
              </a:rPr>
              <a:t>&lt;&lt;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2193925" y="6203950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C38A-F3B1-614B-8FCE-21C6E96D27D2}" type="slidenum">
              <a:rPr lang="en-US"/>
              <a:pPr/>
              <a:t>5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Class Example</a:t>
            </a:r>
            <a:br>
              <a:rPr lang="en-US"/>
            </a:br>
            <a:r>
              <a:rPr lang="en-US"/>
              <a:t>Write Some More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Last time, we wrote </a:t>
            </a:r>
            <a:r>
              <a:rPr lang="en-US" dirty="0" err="1" smtClean="0"/>
              <a:t>partof</a:t>
            </a:r>
            <a:r>
              <a:rPr lang="en-US" dirty="0" smtClean="0"/>
              <a:t> </a:t>
            </a:r>
            <a:r>
              <a:rPr lang="en-US" dirty="0" err="1"/>
              <a:t>Timesec.h</a:t>
            </a:r>
            <a:r>
              <a:rPr lang="en-US" dirty="0"/>
              <a:t>. Today 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ll</a:t>
            </a:r>
            <a:r>
              <a:rPr lang="en-US" dirty="0"/>
              <a:t> complete this.</a:t>
            </a:r>
          </a:p>
          <a:p>
            <a:pPr lvl="1"/>
            <a:r>
              <a:rPr lang="en-US" dirty="0"/>
              <a:t>Write the member functions and associated global operators for class </a:t>
            </a:r>
            <a:r>
              <a:rPr lang="en-US" b="1" dirty="0" err="1">
                <a:latin typeface="Courier New" charset="0"/>
              </a:rPr>
              <a:t>TimeSec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Apply the software engineering concepts just discussed.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3200400" y="176213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CFFB-75BB-1F4D-9A3F-AF42720633B1}" type="slidenum">
              <a:rPr lang="en-US"/>
              <a:pPr/>
              <a:t>6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Class Example</a:t>
            </a:r>
            <a:br>
              <a:rPr lang="en-US"/>
            </a:br>
            <a:r>
              <a:rPr lang="en-US"/>
              <a:t>Notes [1/2]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Note 1: External interface does not dictate internal implementation (although it certainly influences it).</a:t>
            </a:r>
          </a:p>
          <a:p>
            <a:pPr lvl="1"/>
            <a:r>
              <a:rPr lang="en-US"/>
              <a:t>Class </a:t>
            </a:r>
            <a:r>
              <a:rPr lang="en-US" b="1">
                <a:latin typeface="Courier New" charset="0"/>
              </a:rPr>
              <a:t>TimeSec</a:t>
            </a:r>
            <a:r>
              <a:rPr lang="en-US"/>
              <a:t> deals with the outside world in terms of hours, minutes, and seconds. However, it has only one data member, which counts seconds.</a:t>
            </a:r>
          </a:p>
          <a:p>
            <a:pPr>
              <a:buFont typeface="Wingdings" charset="0"/>
              <a:buNone/>
            </a:pPr>
            <a:r>
              <a:rPr lang="en-US"/>
              <a:t>Note 2: Avoid duplication of code.</a:t>
            </a:r>
          </a:p>
          <a:p>
            <a:pPr lvl="1"/>
            <a:r>
              <a:rPr lang="en-US"/>
              <a:t>Look at the two </a:t>
            </a:r>
            <a:r>
              <a:rPr lang="en-US" b="1">
                <a:latin typeface="Courier New" charset="0"/>
              </a:rPr>
              <a:t>operator++</a:t>
            </a:r>
            <a:r>
              <a:rPr lang="en-US"/>
              <a:t> functions. We could have put the incrementing code into both of them, but we did not.</a:t>
            </a:r>
          </a:p>
          <a:p>
            <a:pPr lvl="1"/>
            <a:r>
              <a:rPr lang="en-US"/>
              <a:t>Why is this a good thing?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2193925" y="6203950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8A49-3983-3E4F-A4DB-763BBAFF2DCB}" type="slidenum">
              <a:rPr lang="en-US"/>
              <a:pPr/>
              <a:t>7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Class Example</a:t>
            </a:r>
            <a:br>
              <a:rPr lang="en-US"/>
            </a:br>
            <a:r>
              <a:rPr lang="en-US"/>
              <a:t>Notes [2/2]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Note 3: There are three ways to</a:t>
            </a:r>
            <a:br>
              <a:rPr lang="en-US"/>
            </a:br>
            <a:r>
              <a:rPr lang="en-US"/>
              <a:t>deal with the possibility of invalid</a:t>
            </a:r>
            <a:br>
              <a:rPr lang="en-US"/>
            </a:br>
            <a:r>
              <a:rPr lang="en-US"/>
              <a:t>parameters.</a:t>
            </a:r>
          </a:p>
          <a:p>
            <a:pPr lvl="1"/>
            <a:r>
              <a:rPr lang="en-US"/>
              <a:t>Insist that the parameters be valid.</a:t>
            </a:r>
          </a:p>
          <a:p>
            <a:pPr lvl="2"/>
            <a:r>
              <a:rPr lang="en-US"/>
              <a:t>Use a precondition.</a:t>
            </a:r>
          </a:p>
          <a:p>
            <a:pPr lvl="1"/>
            <a:r>
              <a:rPr lang="en-US"/>
              <a:t>Allow invalid parameter values, but</a:t>
            </a:r>
            <a:br>
              <a:rPr lang="en-US"/>
            </a:br>
            <a:r>
              <a:rPr lang="en-US"/>
              <a:t>then fix them.</a:t>
            </a:r>
          </a:p>
          <a:p>
            <a:pPr lvl="1"/>
            <a:r>
              <a:rPr lang="en-US"/>
              <a:t>If invalid parameter values are</a:t>
            </a:r>
            <a:br>
              <a:rPr lang="en-US"/>
            </a:br>
            <a:r>
              <a:rPr lang="en-US"/>
              <a:t>passed, signal the client code that</a:t>
            </a:r>
            <a:br>
              <a:rPr lang="en-US"/>
            </a:br>
            <a:r>
              <a:rPr lang="en-US"/>
              <a:t>there is a problem.</a:t>
            </a:r>
          </a:p>
          <a:p>
            <a:pPr lvl="2"/>
            <a:r>
              <a:rPr lang="en-US"/>
              <a:t>We will discuss this further when we</a:t>
            </a:r>
            <a:br>
              <a:rPr lang="en-US"/>
            </a:br>
            <a:r>
              <a:rPr lang="en-US"/>
              <a:t>get to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Error Handling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Look at the three-parameter constructor. Which solution was used there?</a:t>
            </a: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6096000" y="1143000"/>
            <a:ext cx="2971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Responsibility for dealing with the problem lies with the code executed …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6096000" y="2819400"/>
            <a:ext cx="2514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… </a:t>
            </a:r>
            <a:r>
              <a:rPr lang="en-US" sz="1400" b="1">
                <a:solidFill>
                  <a:schemeClr val="folHlink"/>
                </a:solidFill>
              </a:rPr>
              <a:t>in</a:t>
            </a:r>
            <a:r>
              <a:rPr lang="en-US" sz="1400">
                <a:solidFill>
                  <a:schemeClr val="folHlink"/>
                </a:solidFill>
              </a:rPr>
              <a:t> the function.</a:t>
            </a:r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 flipH="1">
            <a:off x="5638800" y="3810000"/>
            <a:ext cx="457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6096000" y="3657600"/>
            <a:ext cx="2514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… </a:t>
            </a:r>
            <a:r>
              <a:rPr lang="en-US" sz="1400" b="1">
                <a:solidFill>
                  <a:schemeClr val="folHlink"/>
                </a:solidFill>
              </a:rPr>
              <a:t>after</a:t>
            </a:r>
            <a:r>
              <a:rPr lang="en-US" sz="1400">
                <a:solidFill>
                  <a:schemeClr val="folHlink"/>
                </a:solidFill>
              </a:rPr>
              <a:t> the function.</a:t>
            </a:r>
          </a:p>
        </p:txBody>
      </p:sp>
      <p:sp>
        <p:nvSpPr>
          <p:cNvPr id="448520" name="Line 8"/>
          <p:cNvSpPr>
            <a:spLocks noChangeShapeType="1"/>
          </p:cNvSpPr>
          <p:nvPr/>
        </p:nvSpPr>
        <p:spPr bwMode="auto">
          <a:xfrm flipH="1">
            <a:off x="5638800" y="2971800"/>
            <a:ext cx="457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8521" name="Line 9"/>
          <p:cNvSpPr>
            <a:spLocks noChangeShapeType="1"/>
          </p:cNvSpPr>
          <p:nvPr/>
        </p:nvSpPr>
        <p:spPr bwMode="auto">
          <a:xfrm flipH="1">
            <a:off x="5638800" y="2286000"/>
            <a:ext cx="457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8522" name="Text Box 10"/>
          <p:cNvSpPr txBox="1">
            <a:spLocks noChangeArrowheads="1"/>
          </p:cNvSpPr>
          <p:nvPr/>
        </p:nvSpPr>
        <p:spPr bwMode="auto">
          <a:xfrm>
            <a:off x="6096000" y="2133600"/>
            <a:ext cx="2667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… </a:t>
            </a:r>
            <a:r>
              <a:rPr lang="en-US" sz="1400" b="1">
                <a:solidFill>
                  <a:schemeClr val="folHlink"/>
                </a:solidFill>
              </a:rPr>
              <a:t>before</a:t>
            </a:r>
            <a:r>
              <a:rPr lang="en-US" sz="1400">
                <a:solidFill>
                  <a:schemeClr val="folHlink"/>
                </a:solidFill>
              </a:rPr>
              <a:t> the function.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3F3C-6D4E-5543-94BC-89583C29E50B}" type="slidenum">
              <a:rPr lang="en-US"/>
              <a:pPr/>
              <a:t>8</a:t>
            </a:fld>
            <a:endParaRPr lang="en-US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A Tragic Story [1/4]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Suppose you are writing a software package for a customer.</a:t>
            </a:r>
          </a:p>
          <a:p>
            <a:pPr lvl="1"/>
            <a:r>
              <a:rPr lang="en-US" sz="1600"/>
              <a:t>The project requires the writing of four functions.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double foo(int n);   // gives ipsillic tormorosity of n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foofoo(int n);  // like foo, only different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int bar(int n);      // like foofoo, only more different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char barbar(int n);  // like bar; much differenter</a:t>
            </a:r>
          </a:p>
          <a:p>
            <a:pPr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/>
              <a:t>So, you get to work. You start by writing function </a:t>
            </a:r>
            <a:r>
              <a:rPr lang="en-US" sz="1800" b="1">
                <a:latin typeface="Courier New" charset="0"/>
              </a:rPr>
              <a:t>foo</a:t>
            </a:r>
            <a:r>
              <a:rPr lang="en-US" sz="1800"/>
              <a:t>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6928-E0A8-4449-8710-BE4527C9295F}" type="slidenum">
              <a:rPr lang="en-US"/>
              <a:pPr/>
              <a:t>9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Concepts: Testing</a:t>
            </a:r>
            <a:br>
              <a:rPr lang="en-US"/>
            </a:br>
            <a:r>
              <a:rPr lang="en-US"/>
              <a:t>A Tragic Story [2/4]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… after a huge amount of effort, the deadline arrives. But you are not done.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However, you do have three of the four functions written. Here is what you have.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double foo(int n)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600">
                <a:solidFill>
                  <a:schemeClr val="hlink"/>
                </a:solidFill>
              </a:rPr>
              <a:t>[</a:t>
            </a:r>
            <a:r>
              <a:rPr lang="en-US" sz="1600" i="1">
                <a:solidFill>
                  <a:schemeClr val="hlink"/>
                </a:solidFill>
              </a:rPr>
              <a:t>amazingly clever code here</a:t>
            </a:r>
            <a:r>
              <a:rPr lang="en-US" sz="1600">
                <a:solidFill>
                  <a:schemeClr val="hlink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void foofoo(int n)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600">
                <a:solidFill>
                  <a:schemeClr val="hlink"/>
                </a:solidFill>
              </a:rPr>
              <a:t>[</a:t>
            </a:r>
            <a:r>
              <a:rPr lang="en-US" sz="1600" i="1">
                <a:solidFill>
                  <a:schemeClr val="hlink"/>
                </a:solidFill>
              </a:rPr>
              <a:t>stunningly brilliant code here</a:t>
            </a:r>
            <a:r>
              <a:rPr lang="en-US" sz="1600">
                <a:solidFill>
                  <a:schemeClr val="hlink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int bar(int n)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600">
                <a:solidFill>
                  <a:schemeClr val="hlink"/>
                </a:solidFill>
              </a:rPr>
              <a:t>[</a:t>
            </a:r>
            <a:r>
              <a:rPr lang="en-US" sz="1600" i="1">
                <a:solidFill>
                  <a:schemeClr val="hlink"/>
                </a:solidFill>
              </a:rPr>
              <a:t>heart-breakingly high-quality code here</a:t>
            </a:r>
            <a:r>
              <a:rPr lang="en-US" sz="1600">
                <a:solidFill>
                  <a:schemeClr val="hlink"/>
                </a:solidFill>
              </a:rPr>
              <a:t>]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// Note to self: write function barbar.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6356</TotalTime>
  <Words>3411</Words>
  <Application>Microsoft Macintosh PowerPoint</Application>
  <PresentationFormat>On-screen Show (4:3)</PresentationFormat>
  <Paragraphs>451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Simple Class Example (cont.) Testing</vt:lpstr>
      <vt:lpstr>Unit Overview Advanced C++ &amp; Software Engineering Concepts</vt:lpstr>
      <vt:lpstr>Review Software Engineering Concepts: Invariants</vt:lpstr>
      <vt:lpstr>Simple Class Example Write It!</vt:lpstr>
      <vt:lpstr>Simple Class Example Write Some More</vt:lpstr>
      <vt:lpstr>Simple Class Example Notes [1/2]</vt:lpstr>
      <vt:lpstr>Simple Class Example Notes [2/2]</vt:lpstr>
      <vt:lpstr>Software Engineering Concepts: Testing A Tragic Story [1/4]</vt:lpstr>
      <vt:lpstr>Software Engineering Concepts: Testing A Tragic Story [2/4]</vt:lpstr>
      <vt:lpstr>Software Engineering Concepts: Testing A Tragic Story [3/4]</vt:lpstr>
      <vt:lpstr>Software Engineering Concepts: Testing A Tragic Story [4/4]</vt:lpstr>
      <vt:lpstr>Software Engineering Concepts: Testing Lessons</vt:lpstr>
      <vt:lpstr>Software Engineering Concepts: Testing Try Again [1/3]</vt:lpstr>
      <vt:lpstr>Software Engineering Concepts: Testing Try Again [2/3]</vt:lpstr>
      <vt:lpstr>Software Engineering Concepts: Testing Try Again [3/3]</vt:lpstr>
      <vt:lpstr>Software Engineering Concepts: Testing Development Methodologies</vt:lpstr>
      <vt:lpstr>Pointers &amp; Dynamic Allocation Dynamic Allocation [1/2]</vt:lpstr>
      <vt:lpstr>Pointers &amp; Dynamic Allocation Dynamic Allocation [2/2]</vt:lpstr>
      <vt:lpstr>Software Engineering Concepts: Some Principles Coupling</vt:lpstr>
      <vt:lpstr>Software Engineering Concepts: Some Principles DRY</vt:lpstr>
      <vt:lpstr>Software Engineering Concepts: Some Principles SRP &amp; Cohesion</vt:lpstr>
      <vt:lpstr>Managing Resources in a Class Preliminaries — Exceptions</vt:lpstr>
      <vt:lpstr>Managing Resources in a Class Problem &amp; Solution — The Problem</vt:lpstr>
      <vt:lpstr>Managing Resources in a Class Problem &amp; Solution — About Destructors</vt:lpstr>
      <vt:lpstr>Managing Resources in a Class Problem &amp; Solution — A Solution: RAII</vt:lpstr>
      <vt:lpstr>Managing Resources in a Class Ownership — Idea</vt:lpstr>
      <vt:lpstr>Managing Resources in a Class Ownership — Transfer, Sharing</vt:lpstr>
      <vt:lpstr>Managing Resources in a Class Ownership — Chaining</vt:lpstr>
      <vt:lpstr>Managing Resources in a Class Ownership — Invariants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Concepts: Some Principles; Managing Resources in a Class</dc:title>
  <dc:creator>Glenn G. Chappell</dc:creator>
  <cp:lastModifiedBy>Chris Hartman</cp:lastModifiedBy>
  <cp:revision>96</cp:revision>
  <cp:lastPrinted>2013-02-01T19:40:23Z</cp:lastPrinted>
  <dcterms:created xsi:type="dcterms:W3CDTF">2004-09-03T22:49:27Z</dcterms:created>
  <dcterms:modified xsi:type="dcterms:W3CDTF">2013-02-01T19:40:26Z</dcterms:modified>
</cp:coreProperties>
</file>