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1" r:id="rId3"/>
    <p:sldId id="49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46" r:id="rId23"/>
    <p:sldId id="647" r:id="rId24"/>
    <p:sldId id="648" r:id="rId25"/>
    <p:sldId id="658" r:id="rId26"/>
    <p:sldId id="657" r:id="rId27"/>
    <p:sldId id="64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BB4244-B75C-DE49-B49F-CA0480B61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94854E-AD40-8747-9D6C-D48BFF9A4E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1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94C73D-A2AC-C746-A916-5EFF73D05F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EA4BF-4B63-7249-852B-07F155F1AE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4F62D-FB0E-1F47-9CC7-81FB72817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32508-6849-C24B-BF46-332A9FDBB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66A85-03B1-3540-88B1-D47BBBCC7F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7A1ED-4E91-854D-B7E2-048AC0957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9B4DE-DA5B-DF4D-929E-A7B13928D9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D81EF-9D74-7241-A48A-27A84CDB1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18273-0129-A549-A238-B475AB7D5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2A71-2E08-244F-B311-79D3F332D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7DAFC-D72C-9B49-9778-43762C14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34686E-A1DD-5246-B81A-C2AABC07E4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Managing Resources in a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</a:t>
            </a:r>
            <a:r>
              <a:rPr lang="en-US" dirty="0" smtClean="0"/>
              <a:t>February 1,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33CD-E3DC-3C47-BC57-978999275413}" type="slidenum">
              <a:rPr lang="en-US"/>
              <a:pPr/>
              <a:t>10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&amp; Dynamic Allocation</a:t>
            </a:r>
            <a:br>
              <a:rPr lang="en-US"/>
            </a:br>
            <a:r>
              <a:rPr lang="en-US"/>
              <a:t>Dynamic Allocation [2/2]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delete</a:t>
            </a:r>
            <a:r>
              <a:rPr lang="en-US"/>
              <a:t> operators also have array forms. 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ip1 = new int[4];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delete [] ip1;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You cannot specify constructor parameters in the array version of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. Array items are always default constructed.</a:t>
            </a:r>
          </a:p>
          <a:p>
            <a:pPr lvl="1"/>
            <a:r>
              <a:rPr lang="en-US"/>
              <a:t>Do not mix array &amp; non-array versions. Use the proper form of </a:t>
            </a:r>
            <a:r>
              <a:rPr lang="en-US" b="1">
                <a:latin typeface="Courier New" charset="0"/>
              </a:rPr>
              <a:t>delete</a:t>
            </a:r>
            <a:r>
              <a:rPr lang="en-US"/>
              <a:t> for each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.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5638800" y="17526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latin typeface="Courier New" charset="0"/>
              </a:rPr>
              <a:t>ip1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5943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6248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>
            <a:off x="5791200" y="2209800"/>
            <a:ext cx="762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3B3C-0534-4244-B8FC-93E3CB2419AD}" type="slidenum">
              <a:rPr lang="en-US"/>
              <a:pPr/>
              <a:t>11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Coupling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Coupling: the degree of dependence between two modules.</a:t>
            </a:r>
          </a:p>
          <a:p>
            <a:pPr lvl="1"/>
            <a:r>
              <a:rPr lang="en-US" b="1"/>
              <a:t>Loose</a:t>
            </a:r>
            <a:r>
              <a:rPr lang="en-US"/>
              <a:t> coupling: little dependence. Can modify one module without breaking (and thus being required to modify) others.</a:t>
            </a:r>
          </a:p>
          <a:p>
            <a:pPr lvl="1"/>
            <a:r>
              <a:rPr lang="en-US" b="1"/>
              <a:t>Tight</a:t>
            </a:r>
            <a:r>
              <a:rPr lang="en-US"/>
              <a:t> coupling: a lot of dependence. Changing one thing breaks other things. System is </a:t>
            </a:r>
            <a:r>
              <a:rPr lang="en-US" b="1"/>
              <a:t>brittle</a:t>
            </a:r>
            <a:r>
              <a:rPr lang="en-US"/>
              <a:t>: easy to break.</a:t>
            </a:r>
          </a:p>
          <a:p>
            <a:pPr lvl="1"/>
            <a:r>
              <a:rPr lang="en-US" i="1"/>
              <a:t>Some</a:t>
            </a:r>
            <a:r>
              <a:rPr lang="en-US"/>
              <a:t> coupling is unavoidable. But less (loose) is better.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36396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19D7-4BB3-C842-96E2-F602409F5374}" type="slidenum">
              <a:rPr lang="en-US"/>
              <a:pPr/>
              <a:t>12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DRY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DRY: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Repeat Yourself</a:t>
            </a:r>
          </a:p>
          <a:p>
            <a:pPr lvl="1"/>
            <a:r>
              <a:rPr lang="en-US"/>
              <a:t>Every piece of knowledge must have a single, unambiguous, authoritative representation within a system.</a:t>
            </a:r>
          </a:p>
          <a:p>
            <a:pPr lvl="2"/>
            <a:r>
              <a:rPr lang="en-US"/>
              <a:t>Possibly originated with A. Hunt &amp; D. Thomas in </a:t>
            </a:r>
            <a:r>
              <a:rPr lang="en-US" i="1"/>
              <a:t>The Pragmatic Programmer</a:t>
            </a:r>
            <a:r>
              <a:rPr lang="en-US"/>
              <a:t> (1999).</a:t>
            </a:r>
          </a:p>
        </p:txBody>
      </p:sp>
    </p:spTree>
    <p:extLst>
      <p:ext uri="{BB962C8B-B14F-4D97-AF65-F5344CB8AC3E}">
        <p14:creationId xmlns:p14="http://schemas.microsoft.com/office/powerpoint/2010/main" val="18896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B16A-62E9-BC41-B8D0-94DC1670B639}" type="slidenum">
              <a:rPr lang="en-US"/>
              <a:pPr/>
              <a:t>13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SRP &amp; Cohesion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SRP: Single Responsibility Principle</a:t>
            </a:r>
          </a:p>
          <a:p>
            <a:pPr lvl="1"/>
            <a:r>
              <a:rPr lang="en-US"/>
              <a:t>Every module should have exactly one well-defined responsibility.</a:t>
            </a:r>
          </a:p>
          <a:p>
            <a:pPr lvl="2"/>
            <a:r>
              <a:rPr lang="en-US"/>
              <a:t>Originated with R. C. Martin, in the context of OOP, early 2000s.</a:t>
            </a:r>
          </a:p>
          <a:p>
            <a:pPr lvl="1"/>
            <a:r>
              <a:rPr lang="en-US"/>
              <a:t>A module that follows SRP is said to be </a:t>
            </a:r>
            <a:r>
              <a:rPr lang="en-US" b="1"/>
              <a:t>cohesive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Preview: SRP/cohesion helps with error handling.</a:t>
            </a:r>
          </a:p>
          <a:p>
            <a:pPr lvl="1"/>
            <a:r>
              <a:rPr lang="en-US" b="1"/>
              <a:t>Failure</a:t>
            </a:r>
            <a:r>
              <a:rPr lang="en-US"/>
              <a:t> happens, even in good software.</a:t>
            </a:r>
          </a:p>
          <a:p>
            <a:pPr lvl="1"/>
            <a:r>
              <a:rPr lang="en-US"/>
              <a:t>Ideally, when failing, restore to original state.</a:t>
            </a:r>
          </a:p>
          <a:p>
            <a:pPr lvl="1"/>
            <a:r>
              <a:rPr lang="en-US"/>
              <a:t>Suppose a function has two responsibilities that involve changing data, and the </a:t>
            </a:r>
            <a:r>
              <a:rPr lang="en-US" i="1"/>
              <a:t>second</a:t>
            </a:r>
            <a:r>
              <a:rPr lang="en-US"/>
              <a:t> one fails.</a:t>
            </a:r>
          </a:p>
        </p:txBody>
      </p:sp>
    </p:spTree>
    <p:extLst>
      <p:ext uri="{BB962C8B-B14F-4D97-AF65-F5344CB8AC3E}">
        <p14:creationId xmlns:p14="http://schemas.microsoft.com/office/powerpoint/2010/main" val="24190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C6E1-A3C7-BE49-ACE2-0F52DCF6E087}" type="slidenum">
              <a:rPr lang="en-US"/>
              <a:pPr/>
              <a:t>14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Preliminaries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Exceptions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a function encounters an error condition, this often needs to be communicated to the caller (or the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caller, or the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caller, or …).</a:t>
            </a:r>
          </a:p>
          <a:p>
            <a:pPr>
              <a:buFont typeface="Wingdings" charset="0"/>
              <a:buNone/>
            </a:pPr>
            <a:r>
              <a:rPr lang="en-US"/>
              <a:t>One way to do this is by </a:t>
            </a:r>
            <a:r>
              <a:rPr lang="en-US" b="1"/>
              <a:t>throwing an exception</a:t>
            </a:r>
            <a:r>
              <a:rPr lang="en-US"/>
              <a:t>.</a:t>
            </a:r>
          </a:p>
          <a:p>
            <a:pPr lvl="1"/>
            <a:r>
              <a:rPr lang="en-US"/>
              <a:t>This causes control to pass to the appropriate handler.</a:t>
            </a:r>
          </a:p>
          <a:p>
            <a:pPr lvl="1"/>
            <a:r>
              <a:rPr lang="en-US"/>
              <a:t>When an exception is thrown, a function can exit in the middle, despite the lack of a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statement.</a:t>
            </a:r>
          </a:p>
          <a:p>
            <a:pPr>
              <a:buFont typeface="Wingdings" charset="0"/>
              <a:buNone/>
            </a:pPr>
            <a:r>
              <a:rPr lang="en-US"/>
              <a:t>We will discuss exceptions in a few days, and again later in the class. For now, be aware that:</a:t>
            </a:r>
          </a:p>
          <a:p>
            <a:pPr lvl="1"/>
            <a:r>
              <a:rPr lang="en-US"/>
              <a:t>Throwing an exception can result in a function being exited just about anywhere.</a:t>
            </a:r>
          </a:p>
          <a:p>
            <a:pPr lvl="2"/>
            <a:r>
              <a:rPr lang="en-US"/>
              <a:t>In particular, if function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 calls function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, and function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 throws, then function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 can then exit.</a:t>
            </a:r>
          </a:p>
          <a:p>
            <a:pPr lvl="1"/>
            <a:r>
              <a:rPr lang="en-US"/>
              <a:t>When a function exits, whether by a normal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or by throwing an exception, destructors of all automatic objects are called.</a:t>
            </a:r>
          </a:p>
        </p:txBody>
      </p:sp>
    </p:spTree>
    <p:extLst>
      <p:ext uri="{BB962C8B-B14F-4D97-AF65-F5344CB8AC3E}">
        <p14:creationId xmlns:p14="http://schemas.microsoft.com/office/powerpoint/2010/main" val="37014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B2-6A6C-0D42-8BC1-8556CE75D9A9}" type="slidenum">
              <a:rPr lang="en-US"/>
              <a:pPr/>
              <a:t>15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The Problem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400"/>
              <a:t>What is 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scary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about code like this?</a:t>
            </a:r>
          </a:p>
          <a:p>
            <a:endParaRPr lang="en-US" sz="1400"/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void scaryFn(int size)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int * buffer = new int[size];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(func1(buffer))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(func2(buffer))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func3(buffer);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Function </a:t>
            </a:r>
            <a:r>
              <a:rPr lang="en-US" sz="1600" b="1">
                <a:latin typeface="Courier New" charset="0"/>
              </a:rPr>
              <a:t>scaryFn</a:t>
            </a:r>
            <a:r>
              <a:rPr lang="en-US" sz="1600"/>
              <a:t> has 3 exit points.</a:t>
            </a:r>
          </a:p>
          <a:p>
            <a:pPr lvl="1"/>
            <a:r>
              <a:rPr lang="en-US" sz="1400"/>
              <a:t>The buffer must be freed in each.</a:t>
            </a:r>
          </a:p>
          <a:p>
            <a:pPr lvl="1"/>
            <a:r>
              <a:rPr lang="en-US" sz="1400"/>
              <a:t>Otherwise, it will </a:t>
            </a:r>
            <a:r>
              <a:rPr lang="en-US" sz="1400" b="1"/>
              <a:t>never</a:t>
            </a:r>
            <a:r>
              <a:rPr lang="en-US" sz="1400"/>
              <a:t> be freed. This would be a </a:t>
            </a:r>
            <a:r>
              <a:rPr lang="en-US" sz="1400" b="1"/>
              <a:t>memory leak</a:t>
            </a:r>
            <a:r>
              <a:rPr lang="en-US" sz="1400"/>
              <a:t>.</a:t>
            </a:r>
          </a:p>
          <a:p>
            <a:pPr>
              <a:buFont typeface="Wingdings" charset="0"/>
              <a:buNone/>
            </a:pPr>
            <a:r>
              <a:rPr lang="en-US" sz="1600"/>
              <a:t>If we alter the code in this function, it is easy to create a memory leak accidentally.</a:t>
            </a:r>
          </a:p>
          <a:p>
            <a:pPr>
              <a:buFont typeface="Wingdings" charset="0"/>
              <a:buNone/>
            </a:pPr>
            <a:r>
              <a:rPr lang="en-US" sz="1600"/>
              <a:t>In fact, there may be other exit points, if one of the 3 functions called ever throws an exception.</a:t>
            </a:r>
          </a:p>
          <a:p>
            <a:pPr lvl="1"/>
            <a:r>
              <a:rPr lang="en-US" sz="1400"/>
              <a:t>In that case, function </a:t>
            </a:r>
            <a:r>
              <a:rPr lang="en-US" sz="1400" b="1">
                <a:latin typeface="Courier New" charset="0"/>
              </a:rPr>
              <a:t>scaryFn</a:t>
            </a:r>
            <a:r>
              <a:rPr lang="en-US" sz="1400"/>
              <a:t> has a memory leak already.</a:t>
            </a:r>
          </a:p>
          <a:p>
            <a:pPr>
              <a:buFont typeface="Wingdings" charset="0"/>
              <a:buNone/>
            </a:pPr>
            <a:r>
              <a:rPr lang="en-US" sz="1600"/>
              <a:t>Now, imagine a different scenario: some memory is allocated and freed in different functions.</a:t>
            </a:r>
          </a:p>
          <a:p>
            <a:pPr lvl="1"/>
            <a:r>
              <a:rPr lang="en-US" sz="1400"/>
              <a:t>What if it might be freed in </a:t>
            </a:r>
            <a:r>
              <a:rPr lang="en-US" sz="1400" i="1"/>
              <a:t>one of several</a:t>
            </a:r>
            <a:r>
              <a:rPr lang="en-US" sz="1400"/>
              <a:t> different functions?</a:t>
            </a:r>
          </a:p>
          <a:p>
            <a:pPr lvl="1"/>
            <a:r>
              <a:rPr lang="en-US" sz="1400"/>
              <a:t>Memory leaks become hard to avoid.</a:t>
            </a:r>
          </a:p>
        </p:txBody>
      </p:sp>
    </p:spTree>
    <p:extLst>
      <p:ext uri="{BB962C8B-B14F-4D97-AF65-F5344CB8AC3E}">
        <p14:creationId xmlns:p14="http://schemas.microsoft.com/office/powerpoint/2010/main" val="315926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C1F0-6C9E-CC45-ABEA-8792DA31CD56}" type="slidenum">
              <a:rPr lang="en-US"/>
              <a:pPr/>
              <a:t>16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About Destructors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want to solve this problem.</a:t>
            </a:r>
          </a:p>
          <a:p>
            <a:pPr>
              <a:buFont typeface="Wingdings" charset="0"/>
              <a:buNone/>
            </a:pPr>
            <a:r>
              <a:rPr lang="en-US"/>
              <a:t>First, consider the following facts:</a:t>
            </a:r>
          </a:p>
          <a:p>
            <a:pPr lvl="1"/>
            <a:r>
              <a:rPr lang="en-US"/>
              <a:t>The destructor of an </a:t>
            </a:r>
            <a:r>
              <a:rPr lang="en-US" b="1"/>
              <a:t>automatic</a:t>
            </a:r>
            <a:r>
              <a:rPr lang="en-US"/>
              <a:t> (local non-static) object is called when it goes out of scope.</a:t>
            </a:r>
          </a:p>
          <a:p>
            <a:pPr lvl="2"/>
            <a:r>
              <a:rPr lang="en-US"/>
              <a:t>This is true no matter whether the block of code is exited via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break</a:t>
            </a:r>
            <a:r>
              <a:rPr lang="en-US"/>
              <a:t> (for loops), </a:t>
            </a:r>
            <a:r>
              <a:rPr lang="en-US" b="1">
                <a:latin typeface="Courier New" charset="0"/>
              </a:rPr>
              <a:t>goto</a:t>
            </a:r>
            <a:r>
              <a:rPr lang="en-US"/>
              <a:t> (ick!), hitting the end of the block of code, or an exception.</a:t>
            </a:r>
          </a:p>
          <a:p>
            <a:pPr lvl="1"/>
            <a:r>
              <a:rPr lang="en-US"/>
              <a:t>The destructor of a </a:t>
            </a:r>
            <a:r>
              <a:rPr lang="en-US" b="1"/>
              <a:t>static</a:t>
            </a:r>
            <a:r>
              <a:rPr lang="en-US"/>
              <a:t> (global, local, or member) object is called when the program ends.</a:t>
            </a:r>
          </a:p>
          <a:p>
            <a:pPr lvl="1"/>
            <a:r>
              <a:rPr lang="en-US"/>
              <a:t>The destructor of a non-static </a:t>
            </a:r>
            <a:r>
              <a:rPr lang="en-US" b="1"/>
              <a:t>member</a:t>
            </a:r>
            <a:r>
              <a:rPr lang="en-US"/>
              <a:t> object is called when the object of which it is a member is destroyed.</a:t>
            </a:r>
          </a:p>
          <a:p>
            <a:pPr>
              <a:buFont typeface="Wingdings" charset="0"/>
              <a:buNone/>
            </a:pPr>
            <a:r>
              <a:rPr lang="en-US"/>
              <a:t>In short, execution of destructors is something we can depend on, except for:</a:t>
            </a:r>
          </a:p>
          <a:p>
            <a:pPr lvl="1"/>
            <a:r>
              <a:rPr lang="en-US" b="1"/>
              <a:t>Dynamic</a:t>
            </a:r>
            <a:r>
              <a:rPr lang="en-US"/>
              <a:t> objects (those created with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Therefore …</a:t>
            </a:r>
          </a:p>
        </p:txBody>
      </p:sp>
    </p:spTree>
    <p:extLst>
      <p:ext uri="{BB962C8B-B14F-4D97-AF65-F5344CB8AC3E}">
        <p14:creationId xmlns:p14="http://schemas.microsoft.com/office/powerpoint/2010/main" val="270751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B11-F9BC-B849-8A6A-B588D19DF32F}" type="slidenum">
              <a:rPr lang="en-US"/>
              <a:pPr/>
              <a:t>17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A Solution: RAII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Solution</a:t>
            </a:r>
          </a:p>
          <a:p>
            <a:pPr lvl="1"/>
            <a:r>
              <a:rPr lang="en-US"/>
              <a:t>Each dynamic object, or block of dynamically allocated memory, is managed by some other object.</a:t>
            </a:r>
          </a:p>
          <a:p>
            <a:pPr lvl="1"/>
            <a:r>
              <a:rPr lang="en-US"/>
              <a:t>In the </a:t>
            </a:r>
            <a:r>
              <a:rPr lang="en-US" b="1"/>
              <a:t>destructor</a:t>
            </a:r>
            <a:r>
              <a:rPr lang="en-US"/>
              <a:t> of the managing object:</a:t>
            </a:r>
          </a:p>
          <a:p>
            <a:pPr lvl="2"/>
            <a:r>
              <a:rPr lang="en-US"/>
              <a:t>The dynamic object is destroyed.</a:t>
            </a:r>
          </a:p>
          <a:p>
            <a:pPr lvl="2"/>
            <a:r>
              <a:rPr lang="en-US"/>
              <a:t>The dynamically allocated memory is freed.</a:t>
            </a:r>
          </a:p>
          <a:p>
            <a:pPr>
              <a:buFont typeface="Wingdings" charset="0"/>
              <a:buNone/>
            </a:pPr>
            <a:r>
              <a:rPr lang="en-US"/>
              <a:t>Results</a:t>
            </a:r>
          </a:p>
          <a:p>
            <a:pPr lvl="1"/>
            <a:r>
              <a:rPr lang="en-US"/>
              <a:t>Destructors always get called.</a:t>
            </a:r>
          </a:p>
          <a:p>
            <a:pPr lvl="1"/>
            <a:r>
              <a:rPr lang="en-US"/>
              <a:t>Dynamically allocated memory is always freed.</a:t>
            </a:r>
          </a:p>
          <a:p>
            <a:pPr>
              <a:buFont typeface="Wingdings" charset="0"/>
              <a:buNone/>
            </a:pPr>
            <a:r>
              <a:rPr lang="en-US"/>
              <a:t>This programming idiom is, somewhat misleadingly, called </a:t>
            </a:r>
            <a:r>
              <a:rPr lang="en-US" b="1"/>
              <a:t>Resource Acquisition Is Initialization</a:t>
            </a:r>
            <a:r>
              <a:rPr lang="en-US"/>
              <a:t> (</a:t>
            </a:r>
            <a:r>
              <a:rPr lang="en-US" b="1"/>
              <a:t>RAII</a:t>
            </a:r>
            <a:r>
              <a:rPr lang="en-US"/>
              <a:t>).</a:t>
            </a:r>
          </a:p>
          <a:p>
            <a:pPr lvl="1"/>
            <a:r>
              <a:rPr lang="en-US"/>
              <a:t>The name would seem to refer to allocation in the constructor. Actually, we may choose not to do that, but we always </a:t>
            </a:r>
            <a:r>
              <a:rPr lang="en-US" b="1"/>
              <a:t>deallocate in the destructor</a:t>
            </a:r>
            <a:r>
              <a:rPr lang="en-US"/>
              <a:t>.</a:t>
            </a:r>
          </a:p>
          <a:p>
            <a:pPr lvl="1"/>
            <a:r>
              <a:rPr lang="en-US"/>
              <a:t>So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RAII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not terribly good terminology, but it is standard.</a:t>
            </a:r>
          </a:p>
        </p:txBody>
      </p:sp>
    </p:spTree>
    <p:extLst>
      <p:ext uri="{BB962C8B-B14F-4D97-AF65-F5344CB8AC3E}">
        <p14:creationId xmlns:p14="http://schemas.microsoft.com/office/powerpoint/2010/main" val="133157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7F64-97CA-5A4E-B963-3C05D6B70747}" type="slidenum">
              <a:rPr lang="en-US"/>
              <a:pPr/>
              <a:t>18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Idea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general (RAII or not), to avoid memory leaks, we need to be careful about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who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(that is, what module) is responsible for freeing a block of memory or destroying a dynamic object.</a:t>
            </a:r>
          </a:p>
          <a:p>
            <a:pPr lvl="1"/>
            <a:r>
              <a:rPr lang="en-US"/>
              <a:t>Whatever has this responsibility is said to </a:t>
            </a:r>
            <a:r>
              <a:rPr lang="en-US" b="1"/>
              <a:t>own</a:t>
            </a:r>
            <a:r>
              <a:rPr lang="en-US"/>
              <a:t> the memory/object.</a:t>
            </a:r>
          </a:p>
          <a:p>
            <a:pPr>
              <a:buFont typeface="Wingdings" charset="0"/>
              <a:buNone/>
            </a:pPr>
            <a:r>
              <a:rPr lang="en-US"/>
              <a:t>For example, a </a:t>
            </a:r>
            <a:r>
              <a:rPr lang="en-US" b="1"/>
              <a:t>function</a:t>
            </a:r>
            <a:r>
              <a:rPr lang="en-US"/>
              <a:t> can own memory.</a:t>
            </a:r>
          </a:p>
          <a:p>
            <a:pPr lvl="1"/>
            <a:r>
              <a:rPr lang="en-US"/>
              <a:t>This is what we saw in function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When we use RAII, each dynamic object (or block of memory) is owned by some other </a:t>
            </a:r>
            <a:r>
              <a:rPr lang="en-US" b="1"/>
              <a:t>object</a:t>
            </a:r>
            <a:r>
              <a:rPr lang="en-US"/>
              <a:t>.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2057400" y="4191000"/>
            <a:ext cx="502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Ownership</a:t>
            </a:r>
            <a:r>
              <a:rPr lang="en-US"/>
              <a:t> = Responsibility for Releasing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2133600" y="5334000"/>
            <a:ext cx="48768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RAII</a:t>
            </a:r>
            <a:r>
              <a:rPr lang="en-US"/>
              <a:t> = An Object Owns</a:t>
            </a:r>
            <a:br>
              <a:rPr lang="en-US"/>
            </a:br>
            <a:r>
              <a:rPr lang="en-US" sz="1800"/>
              <a:t>(and, therefore, its destructor releases)</a:t>
            </a:r>
          </a:p>
        </p:txBody>
      </p:sp>
    </p:spTree>
    <p:extLst>
      <p:ext uri="{BB962C8B-B14F-4D97-AF65-F5344CB8AC3E}">
        <p14:creationId xmlns:p14="http://schemas.microsoft.com/office/powerpoint/2010/main" val="268850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11B4-D627-8448-8753-02E4B5BEFE8F}" type="slidenum">
              <a:rPr lang="en-US"/>
              <a:pPr/>
              <a:t>19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Transfer, Sharing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Ownership can be </a:t>
            </a:r>
            <a:r>
              <a:rPr lang="en-US" b="1"/>
              <a:t>transferred</a:t>
            </a:r>
            <a:r>
              <a:rPr lang="en-US"/>
              <a:t>.</a:t>
            </a:r>
          </a:p>
          <a:p>
            <a:pPr lvl="1"/>
            <a:r>
              <a:rPr lang="en-US"/>
              <a:t>Think of a function that allocates an</a:t>
            </a:r>
            <a:br>
              <a:rPr lang="en-US"/>
            </a:br>
            <a:r>
              <a:rPr lang="en-US"/>
              <a:t>array and returns a pointer to it.</a:t>
            </a:r>
          </a:p>
          <a:p>
            <a:pPr lvl="1"/>
            <a:r>
              <a:rPr lang="en-US"/>
              <a:t>Objects can transfer ownership, too.</a:t>
            </a:r>
          </a:p>
          <a:p>
            <a:pPr>
              <a:buFont typeface="Wingdings" charset="0"/>
              <a:buNone/>
            </a:pPr>
            <a:r>
              <a:rPr lang="en-US"/>
              <a:t>Ownership can be </a:t>
            </a:r>
            <a:r>
              <a:rPr lang="en-US" b="1"/>
              <a:t>shared</a:t>
            </a:r>
            <a:r>
              <a:rPr lang="en-US"/>
              <a:t>.</a:t>
            </a:r>
          </a:p>
          <a:p>
            <a:pPr lvl="1"/>
            <a:r>
              <a:rPr lang="en-US"/>
              <a:t>Keep track of how many owners a</a:t>
            </a:r>
            <a:br>
              <a:rPr lang="en-US"/>
            </a:br>
            <a:r>
              <a:rPr lang="en-US"/>
              <a:t>block has: a </a:t>
            </a:r>
            <a:r>
              <a:rPr lang="en-US" b="1"/>
              <a:t>reference count</a:t>
            </a:r>
            <a:r>
              <a:rPr lang="en-US"/>
              <a:t>.</a:t>
            </a:r>
          </a:p>
          <a:p>
            <a:pPr lvl="1"/>
            <a:r>
              <a:rPr lang="en-US"/>
              <a:t>When a new owner is added,</a:t>
            </a:r>
            <a:br>
              <a:rPr lang="en-US"/>
            </a:br>
            <a:r>
              <a:rPr lang="en-US"/>
              <a:t>increment the reference count.</a:t>
            </a:r>
          </a:p>
          <a:p>
            <a:pPr lvl="1"/>
            <a:r>
              <a:rPr lang="en-US"/>
              <a:t>When an owner relinquishes ownership, decrement the count.</a:t>
            </a:r>
          </a:p>
          <a:p>
            <a:pPr lvl="1"/>
            <a:r>
              <a:rPr lang="en-US"/>
              <a:t>When the count his zero, deallocate.</a:t>
            </a:r>
          </a:p>
          <a:p>
            <a:pPr lvl="2"/>
            <a:r>
              <a:rPr lang="ja-JP" altLang="en-US">
                <a:latin typeface="Arial"/>
              </a:rPr>
              <a:t>“</a:t>
            </a:r>
            <a:r>
              <a:rPr lang="en-US"/>
              <a:t>The last one to leave turns out the lights.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Reference-Counted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Smart Pointers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The C++11 standard has reference-counted pointers (</a:t>
            </a:r>
            <a:r>
              <a:rPr lang="en-US">
                <a:latin typeface="Courier New Bold" charset="0"/>
              </a:rPr>
              <a:t>std::shared_ptr&lt;&gt;</a:t>
            </a:r>
            <a:r>
              <a:rPr lang="en-US"/>
              <a:t>).</a:t>
            </a:r>
          </a:p>
          <a:p>
            <a:pPr lvl="1"/>
            <a:r>
              <a:rPr lang="en-US"/>
              <a:t>Newer languages often have such pointers built-in (e.g., Python).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096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6324600" y="160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8229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H="1">
            <a:off x="8153400" y="160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7086600" y="17526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9" name="Rectangle 13"/>
          <p:cNvSpPr>
            <a:spLocks noChangeArrowheads="1"/>
          </p:cNvSpPr>
          <p:nvPr/>
        </p:nvSpPr>
        <p:spPr bwMode="auto">
          <a:xfrm>
            <a:off x="6096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71" name="Line 15"/>
          <p:cNvSpPr>
            <a:spLocks noChangeShapeType="1"/>
          </p:cNvSpPr>
          <p:nvPr/>
        </p:nvSpPr>
        <p:spPr bwMode="auto">
          <a:xfrm>
            <a:off x="63246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2" name="Rectangle 16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7620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8229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>
            <a:off x="78486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7924800" y="3276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77" name="Line 21"/>
          <p:cNvSpPr>
            <a:spLocks noChangeShapeType="1"/>
          </p:cNvSpPr>
          <p:nvPr/>
        </p:nvSpPr>
        <p:spPr bwMode="auto">
          <a:xfrm>
            <a:off x="7086600" y="3200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8" name="Line 22"/>
          <p:cNvSpPr>
            <a:spLocks noChangeShapeType="1"/>
          </p:cNvSpPr>
          <p:nvPr/>
        </p:nvSpPr>
        <p:spPr bwMode="auto">
          <a:xfrm flipH="1">
            <a:off x="66294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9" name="Rectangle 23"/>
          <p:cNvSpPr>
            <a:spLocks noChangeArrowheads="1"/>
          </p:cNvSpPr>
          <p:nvPr/>
        </p:nvSpPr>
        <p:spPr bwMode="auto">
          <a:xfrm>
            <a:off x="6705600" y="3276600"/>
            <a:ext cx="2286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454680" name="Rectangle 24"/>
          <p:cNvSpPr>
            <a:spLocks noChangeArrowheads="1"/>
          </p:cNvSpPr>
          <p:nvPr/>
        </p:nvSpPr>
        <p:spPr bwMode="auto">
          <a:xfrm>
            <a:off x="8229600" y="3276600"/>
            <a:ext cx="2286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93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85A0-309C-5C41-A4B8-62816AC69122}" type="slidenum">
              <a:rPr lang="en-US"/>
              <a:pPr/>
              <a:t>2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Advanced C++</a:t>
            </a:r>
          </a:p>
          <a:p>
            <a:pPr lvl="1"/>
            <a:r>
              <a:rPr lang="en-US" sz="1800"/>
              <a:t>The structure of a package</a:t>
            </a:r>
          </a:p>
          <a:p>
            <a:pPr lvl="1"/>
            <a:r>
              <a:rPr lang="en-US" sz="1800"/>
              <a:t>Parameter passing</a:t>
            </a:r>
          </a:p>
          <a:p>
            <a:pPr lvl="1"/>
            <a:r>
              <a:rPr lang="en-US" sz="1800"/>
              <a:t>Operator overloading</a:t>
            </a:r>
          </a:p>
          <a:p>
            <a:pPr lvl="1"/>
            <a:r>
              <a:rPr lang="en-US" sz="1800"/>
              <a:t>Silently written &amp; called functions</a:t>
            </a:r>
          </a:p>
          <a:p>
            <a:pPr lvl="1"/>
            <a:r>
              <a:rPr lang="en-US" sz="1800"/>
              <a:t>Pointers &amp; dynamic allocation</a:t>
            </a:r>
          </a:p>
          <a:p>
            <a:pPr lvl="1"/>
            <a:r>
              <a:rPr lang="en-US" sz="1800"/>
              <a:t>Managing resources in a class</a:t>
            </a:r>
          </a:p>
          <a:p>
            <a:pPr lvl="1"/>
            <a:r>
              <a:rPr lang="en-US" sz="1800"/>
              <a:t>Templates</a:t>
            </a:r>
          </a:p>
          <a:p>
            <a:pPr lvl="1"/>
            <a:r>
              <a:rPr lang="en-US" sz="1800"/>
              <a:t>Containers &amp; iterators</a:t>
            </a:r>
          </a:p>
          <a:p>
            <a:pPr lvl="1"/>
            <a:r>
              <a:rPr lang="en-US" sz="1800"/>
              <a:t>Error handling</a:t>
            </a:r>
          </a:p>
          <a:p>
            <a:pPr lvl="1"/>
            <a:r>
              <a:rPr lang="en-US" sz="1800"/>
              <a:t>Introduction to exceptions</a:t>
            </a:r>
          </a:p>
          <a:p>
            <a:pPr lvl="1"/>
            <a:r>
              <a:rPr lang="en-US" sz="1800"/>
              <a:t>Introduction to Linked Lists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S.E. Concepts</a:t>
            </a:r>
          </a:p>
          <a:p>
            <a:pPr lvl="1"/>
            <a:r>
              <a:rPr lang="en-US" sz="1800"/>
              <a:t>Abstraction</a:t>
            </a:r>
          </a:p>
          <a:p>
            <a:pPr lvl="1"/>
            <a:r>
              <a:rPr lang="en-US" sz="1800"/>
              <a:t>Invariants</a:t>
            </a:r>
          </a:p>
          <a:p>
            <a:pPr lvl="1"/>
            <a:r>
              <a:rPr lang="en-US" sz="1800"/>
              <a:t>Testing</a:t>
            </a:r>
          </a:p>
          <a:p>
            <a:pPr lvl="1"/>
            <a:r>
              <a:rPr lang="en-US" sz="1800"/>
              <a:t>Some principles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B5C-EBAE-3443-9C61-3DF694FA06F3}" type="slidenum">
              <a:rPr lang="en-US"/>
              <a:pPr/>
              <a:t>20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Chaining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idea of ownership can make complex situations easy to handle.</a:t>
            </a:r>
          </a:p>
          <a:p>
            <a:pPr>
              <a:buFont typeface="Wingdings" charset="0"/>
              <a:buNone/>
            </a:pPr>
            <a:r>
              <a:rPr lang="en-US"/>
              <a:t>Suppose object R1 owns object R2, which owns object R3, which owns object R4, which owns object R5.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When R1 goes away, the other four must also, or we have a leak.</a:t>
            </a:r>
          </a:p>
          <a:p>
            <a:pPr lvl="1"/>
            <a:r>
              <a:rPr lang="en-US"/>
              <a:t>However, each object only needs to destroy the </a:t>
            </a:r>
            <a:r>
              <a:rPr lang="en-US" b="1"/>
              <a:t>one</a:t>
            </a:r>
            <a:r>
              <a:rPr lang="en-US"/>
              <a:t> object it owns.</a:t>
            </a:r>
          </a:p>
          <a:p>
            <a:pPr lvl="1"/>
            <a:r>
              <a:rPr lang="en-US"/>
              <a:t>Thus, each object can have a one-line destructor.</a:t>
            </a:r>
          </a:p>
          <a:p>
            <a:pPr>
              <a:buFont typeface="Wingdings" charset="0"/>
              <a:buNone/>
            </a:pPr>
            <a:r>
              <a:rPr lang="en-US"/>
              <a:t>More Generally</a:t>
            </a:r>
          </a:p>
          <a:p>
            <a:pPr lvl="1"/>
            <a:r>
              <a:rPr lang="en-US"/>
              <a:t>An object only needs to release resources that it directly owns.</a:t>
            </a:r>
          </a:p>
          <a:p>
            <a:pPr lvl="1"/>
            <a:r>
              <a:rPr lang="en-US"/>
              <a:t>If those resources manage other resources, that is their business.</a:t>
            </a:r>
          </a:p>
          <a:p>
            <a:pPr lvl="1"/>
            <a:r>
              <a:rPr lang="en-US"/>
              <a:t>RAII makes all this happen automatically.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2057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R1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3200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R2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4343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R3</a:t>
            </a: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R4</a:t>
            </a: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auto">
          <a:xfrm>
            <a:off x="6629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R5</a:t>
            </a:r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2514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>
            <a:off x="3657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4800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5943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1F53-CFA0-F54E-BF7E-ED85AA5682AA}" type="slidenum">
              <a:rPr lang="en-US"/>
              <a:pPr/>
              <a:t>21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Invariants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Ownership is an important </a:t>
            </a:r>
            <a:r>
              <a:rPr lang="en-US" b="1"/>
              <a:t>invariant</a:t>
            </a:r>
            <a:r>
              <a:rPr lang="en-US"/>
              <a:t>.</a:t>
            </a:r>
          </a:p>
          <a:p>
            <a:pPr lvl="1"/>
            <a:r>
              <a:rPr lang="en-US"/>
              <a:t>When ownership is transferred to a function, it is a precondition of the function.</a:t>
            </a:r>
          </a:p>
          <a:p>
            <a:pPr lvl="1"/>
            <a:r>
              <a:rPr lang="en-US"/>
              <a:t>When a function transfers ownership upon exiting, it is a postcondition of the function.</a:t>
            </a:r>
          </a:p>
          <a:p>
            <a:pPr lvl="1"/>
            <a:r>
              <a:rPr lang="en-US"/>
              <a:t>When we use RAII, ownership is a class invariant.</a:t>
            </a:r>
          </a:p>
          <a:p>
            <a:pPr>
              <a:buFont typeface="Wingdings" charset="0"/>
              <a:buNone/>
            </a:pPr>
            <a:r>
              <a:rPr lang="en-US"/>
              <a:t>In each case, we need to document the ownership.</a:t>
            </a:r>
          </a:p>
          <a:p>
            <a:pPr lvl="1"/>
            <a:r>
              <a:rPr lang="en-US"/>
              <a:t>Usually as a precondition, postcondition, or class invariant.</a:t>
            </a:r>
          </a:p>
          <a:p>
            <a:pPr>
              <a:buFont typeface="Wingdings" charset="0"/>
              <a:buNone/>
            </a:pPr>
            <a:r>
              <a:rPr lang="en-US"/>
              <a:t>The only time we do not need to document ownership is when it begins and ends within a single function.</a:t>
            </a:r>
          </a:p>
          <a:p>
            <a:pPr lvl="1"/>
            <a:r>
              <a:rPr lang="en-US"/>
              <a:t>But it still might be a good idea (think about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7568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DA1-1A21-3845-A40D-08C7039DBB4F}" type="slidenum">
              <a:rPr lang="en-US"/>
              <a:pPr/>
              <a:t>22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Other Kinds of Resources [1/2]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concepts of ownership and RAII can be applied to resources other than dynamically allocated memory.</a:t>
            </a:r>
          </a:p>
          <a:p>
            <a:pPr lvl="1"/>
            <a:r>
              <a:rPr lang="en-US"/>
              <a:t>Files</a:t>
            </a:r>
          </a:p>
          <a:p>
            <a:pPr lvl="2"/>
            <a:r>
              <a:rPr lang="en-US"/>
              <a:t>Suppose a file is open. Who closes it?</a:t>
            </a:r>
          </a:p>
          <a:p>
            <a:pPr lvl="1"/>
            <a:r>
              <a:rPr lang="en-US"/>
              <a:t>Concurrent Programming Support</a:t>
            </a:r>
          </a:p>
          <a:p>
            <a:pPr lvl="2"/>
            <a:r>
              <a:rPr lang="en-US"/>
              <a:t>Semaphores, etc., must be allocated. Who frees them?</a:t>
            </a:r>
          </a:p>
          <a:p>
            <a:pPr lvl="1"/>
            <a:r>
              <a:rPr lang="en-US"/>
              <a:t>Other System Resources</a:t>
            </a:r>
          </a:p>
          <a:p>
            <a:pPr lvl="2"/>
            <a:r>
              <a:rPr lang="en-US"/>
              <a:t>Desktop windows.</a:t>
            </a:r>
          </a:p>
          <a:p>
            <a:pPr lvl="2"/>
            <a:r>
              <a:rPr lang="en-US"/>
              <a:t>Network connections.</a:t>
            </a:r>
          </a:p>
          <a:p>
            <a:pPr lvl="2"/>
            <a:r>
              <a:rPr lang="en-US"/>
              <a:t>Etc.</a:t>
            </a:r>
          </a:p>
          <a:p>
            <a:pPr lvl="1"/>
            <a:r>
              <a:rPr lang="en-US"/>
              <a:t>Anything that needs to be cleaned up (somehow) when you are done with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63E-F6ED-1B44-B7E9-CD9B1755065A}" type="slidenum">
              <a:rPr lang="en-US"/>
              <a:pPr/>
              <a:t>23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Other Kinds of Resources [2/2]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clean up a resource and formally relinquish control over it, we are </a:t>
            </a:r>
            <a:r>
              <a:rPr lang="en-US" b="1"/>
              <a:t>releasing</a:t>
            </a:r>
            <a:r>
              <a:rPr lang="en-US"/>
              <a:t> the resource.</a:t>
            </a:r>
          </a:p>
          <a:p>
            <a:pPr lvl="1"/>
            <a:r>
              <a:rPr lang="en-US"/>
              <a:t>Freeing dynamically allocated memory and destroying objects in it.</a:t>
            </a:r>
          </a:p>
          <a:p>
            <a:pPr lvl="1"/>
            <a:r>
              <a:rPr lang="en-US"/>
              <a:t>Flushing and closing a file.</a:t>
            </a:r>
          </a:p>
          <a:p>
            <a:pPr lvl="1"/>
            <a:r>
              <a:rPr lang="en-US"/>
              <a:t>Closing and destroying a desktop window.</a:t>
            </a:r>
          </a:p>
          <a:p>
            <a:pPr lvl="1"/>
            <a:r>
              <a:rPr lang="en-US"/>
              <a:t>Terminating a network connection.</a:t>
            </a:r>
          </a:p>
          <a:p>
            <a:pPr lvl="1"/>
            <a:r>
              <a:rPr lang="en-US"/>
              <a:t>Etc.</a:t>
            </a:r>
          </a:p>
          <a:p>
            <a:pPr>
              <a:buFont typeface="Wingdings" charset="0"/>
              <a:buNone/>
            </a:pPr>
            <a:r>
              <a:rPr lang="en-US"/>
              <a:t>When a resource is never released, we have a </a:t>
            </a:r>
            <a:r>
              <a:rPr lang="en-US" b="1"/>
              <a:t>resource leak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/>
              <a:t>owner</a:t>
            </a:r>
            <a:r>
              <a:rPr lang="en-US"/>
              <a:t> of a resource is responsible for releasing it.</a:t>
            </a:r>
          </a:p>
          <a:p>
            <a:pPr>
              <a:buFont typeface="Wingdings" charset="0"/>
              <a:buNone/>
            </a:pPr>
            <a:r>
              <a:rPr lang="en-US"/>
              <a:t>RAII</a:t>
            </a:r>
          </a:p>
          <a:p>
            <a:pPr lvl="1"/>
            <a:r>
              <a:rPr lang="en-US"/>
              <a:t>A resource is owned by an object.</a:t>
            </a:r>
          </a:p>
          <a:p>
            <a:pPr lvl="1"/>
            <a:r>
              <a:rPr lang="en-US"/>
              <a:t>Therefore, the object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destructor releases the resource.</a:t>
            </a:r>
          </a:p>
          <a:p>
            <a:pPr>
              <a:buFont typeface="Wingdings" charset="0"/>
              <a:buNone/>
            </a:pPr>
            <a:r>
              <a:rPr lang="en-US"/>
              <a:t>Ownership of any resource is an important invariant.</a:t>
            </a:r>
          </a:p>
          <a:p>
            <a:pPr lvl="1"/>
            <a:r>
              <a:rPr lang="en-US"/>
              <a:t>Document it, unless it begins and ends within a single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FF50-2EED-1E4B-B552-92E454D7B2B4}" type="slidenum">
              <a:rPr lang="en-US"/>
              <a:pPr/>
              <a:t>24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Example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RAII is used by C++ standard streams classes, to manage open files.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Example: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bool handleInput(const std::string &amp; filename)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std::ifstream inFile(filename.c_str());  // open the file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for (int i = 0; i &lt; 10; ++i)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int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inFile &gt;&gt;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processInput(inValue);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return true;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6781800" y="33528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Q: Where is the file closed?</a:t>
            </a:r>
          </a:p>
          <a:p>
            <a:pPr algn="l">
              <a:spcBef>
                <a:spcPct val="50000"/>
              </a:spcBef>
            </a:pPr>
            <a:endParaRPr lang="en-US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D33C-7A2B-3F46-B801-36AE0A8EB526}" type="slidenum">
              <a:rPr lang="en-US"/>
              <a:pPr/>
              <a:t>25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Example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RAII is used by C++ standard streams classes, to manage open files.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Example: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bool handleInput(const std::string &amp; filename)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std::ifstream inFile(filename.c_str());  // open the file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for (int i = 0; i &lt; 10; ++i)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int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inFile &gt;&gt;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processInput(inValue);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return true;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781800" y="3352800"/>
            <a:ext cx="20574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Q: Where is the file closed?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A: In the dctor of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inFile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62CC-5FAC-074D-8410-5BD5FF770CCF}" type="slidenum">
              <a:rPr lang="en-US"/>
              <a:pPr/>
              <a:t>26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RAII is used by C++ standard streams classes, to manage open files.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Example: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bool handleInput(const std::string &amp; filename)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std::ifstream inFile(filename.c_str());  // open the file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for (int i = 0; i &lt; 10; ++i)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int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inFile &gt;&gt; inValue;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(!inFile) return false;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processInput(inValue);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return true;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6781800" y="3352800"/>
            <a:ext cx="20574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Q: Where is the file closed?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A: In the dctor of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inFile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248400" y="4800600"/>
            <a:ext cx="1981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That is,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or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or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.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68998" name="Line 6"/>
          <p:cNvSpPr>
            <a:spLocks noChangeShapeType="1"/>
          </p:cNvSpPr>
          <p:nvPr/>
        </p:nvSpPr>
        <p:spPr bwMode="auto">
          <a:xfrm flipH="1" flipV="1">
            <a:off x="4495800" y="3429000"/>
            <a:ext cx="2590800" cy="1371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8999" name="Line 7"/>
          <p:cNvSpPr>
            <a:spLocks noChangeShapeType="1"/>
          </p:cNvSpPr>
          <p:nvPr/>
        </p:nvSpPr>
        <p:spPr bwMode="auto">
          <a:xfrm flipH="1" flipV="1">
            <a:off x="5029200" y="4953000"/>
            <a:ext cx="12192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9000" name="Line 8"/>
          <p:cNvSpPr>
            <a:spLocks noChangeShapeType="1"/>
          </p:cNvSpPr>
          <p:nvPr/>
        </p:nvSpPr>
        <p:spPr bwMode="auto">
          <a:xfrm flipV="1">
            <a:off x="7239000" y="5334000"/>
            <a:ext cx="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 flipH="1">
            <a:off x="2590800" y="5410200"/>
            <a:ext cx="4648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9002" name="Line 10"/>
          <p:cNvSpPr>
            <a:spLocks noChangeShapeType="1"/>
          </p:cNvSpPr>
          <p:nvPr/>
        </p:nvSpPr>
        <p:spPr bwMode="auto">
          <a:xfrm flipH="1" flipV="1">
            <a:off x="4495800" y="5257800"/>
            <a:ext cx="1295400" cy="53340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9003" name="Text Box 11"/>
          <p:cNvSpPr txBox="1">
            <a:spLocks noChangeArrowheads="1"/>
          </p:cNvSpPr>
          <p:nvPr/>
        </p:nvSpPr>
        <p:spPr bwMode="auto">
          <a:xfrm>
            <a:off x="4648200" y="57912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  <a:cs typeface="Times New Roman" charset="0"/>
              </a:rPr>
              <a:t>Or </a:t>
            </a:r>
            <a:r>
              <a:rPr lang="en-US" sz="1400" i="1">
                <a:solidFill>
                  <a:schemeClr val="folHlink"/>
                </a:solidFill>
                <a:cs typeface="Times New Roman" charset="0"/>
              </a:rPr>
              <a:t>possibly</a:t>
            </a:r>
            <a:r>
              <a:rPr lang="en-US" sz="1400">
                <a:solidFill>
                  <a:schemeClr val="folHlink"/>
                </a:solidFill>
                <a:cs typeface="Times New Roman" charset="0"/>
              </a:rPr>
              <a:t> </a:t>
            </a:r>
            <a:r>
              <a:rPr lang="en-US" sz="1400" b="1">
                <a:solidFill>
                  <a:schemeClr val="folHlink"/>
                </a:solidFill>
                <a:cs typeface="Times New Roman" charset="0"/>
              </a:rPr>
              <a:t>here</a:t>
            </a:r>
            <a:r>
              <a:rPr lang="en-US" sz="1400">
                <a:solidFill>
                  <a:schemeClr val="folHlink"/>
                </a:solidFill>
                <a:cs typeface="Times New Roman" charset="0"/>
              </a:rPr>
              <a:t>, if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Courier New" charset="0"/>
              </a:rPr>
              <a:t>processInput</a:t>
            </a:r>
            <a:r>
              <a:rPr lang="en-US" sz="1400">
                <a:solidFill>
                  <a:schemeClr val="folHlink"/>
                </a:solidFill>
                <a:cs typeface="Times New Roman" charset="0"/>
              </a:rPr>
              <a:t> can throw an exception.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69004" name="AutoShape 12"/>
          <p:cNvSpPr>
            <a:spLocks noChangeArrowheads="1"/>
          </p:cNvSpPr>
          <p:nvPr/>
        </p:nvSpPr>
        <p:spPr bwMode="auto">
          <a:xfrm>
            <a:off x="2514600" y="3200400"/>
            <a:ext cx="1905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3048000" y="4702175"/>
            <a:ext cx="1905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6" name="AutoShape 14"/>
          <p:cNvSpPr>
            <a:spLocks noChangeArrowheads="1"/>
          </p:cNvSpPr>
          <p:nvPr/>
        </p:nvSpPr>
        <p:spPr bwMode="auto">
          <a:xfrm>
            <a:off x="685800" y="5638800"/>
            <a:ext cx="1828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9007" name="AutoShape 15"/>
          <p:cNvSpPr>
            <a:spLocks noChangeArrowheads="1"/>
          </p:cNvSpPr>
          <p:nvPr/>
        </p:nvSpPr>
        <p:spPr bwMode="auto">
          <a:xfrm>
            <a:off x="1219200" y="5043488"/>
            <a:ext cx="3200400" cy="3048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7AC0-67EB-8246-B40B-652F10446185}" type="slidenum">
              <a:rPr lang="en-US"/>
              <a:pPr/>
              <a:t>27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Generalizing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Law of the Big Three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Recall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Big Three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Copy ctor</a:t>
            </a:r>
          </a:p>
          <a:p>
            <a:pPr lvl="1"/>
            <a:r>
              <a:rPr lang="en-US"/>
              <a:t>Copy assignment</a:t>
            </a:r>
          </a:p>
          <a:p>
            <a:pPr lvl="1"/>
            <a:r>
              <a:rPr lang="en-US"/>
              <a:t>Dctor</a:t>
            </a:r>
          </a:p>
          <a:p>
            <a:pPr>
              <a:buFont typeface="Wingdings" charset="0"/>
              <a:buNone/>
            </a:pPr>
            <a:r>
              <a:rPr lang="en-US"/>
              <a:t>The Law of the Big Three</a:t>
            </a:r>
          </a:p>
          <a:p>
            <a:pPr lvl="1"/>
            <a:r>
              <a:rPr lang="en-US"/>
              <a:t>If you need to declare one of these, then you probably need to declare all of them.</a:t>
            </a:r>
          </a:p>
          <a:p>
            <a:pPr lvl="1"/>
            <a:r>
              <a:rPr lang="en-US"/>
              <a:t>Note: When you eliminate them, you are still declaring them.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/>
              <a:t>Resource ownership is the usual (only?) reason for declaring the Big Three.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FE17-2609-BA40-B68F-1F3ECB6B3032}" type="slidenum">
              <a:rPr lang="en-US"/>
              <a:pPr/>
              <a:t>28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Starting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Rather than have an object </a:t>
            </a:r>
            <a:r>
              <a:rPr lang="en-US" i="1"/>
              <a:t>directly</a:t>
            </a:r>
            <a:r>
              <a:rPr lang="en-US"/>
              <a:t> manage every resource it deals with, it is sometimes convenient to write small wrapper classes that use RAII.</a:t>
            </a:r>
          </a:p>
          <a:p>
            <a:pPr>
              <a:buFont typeface="Wingdings" charset="0"/>
              <a:buNone/>
            </a:pPr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write a simple RAII class that owns a dynamic integer array.</a:t>
            </a:r>
          </a:p>
          <a:p>
            <a:pPr lvl="1"/>
            <a:r>
              <a:rPr lang="en-US"/>
              <a:t>Call it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IntArray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What is the </a:t>
            </a:r>
            <a:r>
              <a:rPr lang="en-US" b="1"/>
              <a:t>absolute minimum functionality</a:t>
            </a:r>
            <a:r>
              <a:rPr lang="en-US"/>
              <a:t> that such a class must have, to be useful in improving a function like our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? (See the next slide to review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.)</a:t>
            </a:r>
          </a:p>
          <a:p>
            <a:pPr lvl="1"/>
            <a:r>
              <a:rPr lang="en-US"/>
              <a:t>Rewrite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 to use the new class.</a:t>
            </a:r>
          </a:p>
        </p:txBody>
      </p:sp>
    </p:spTree>
    <p:extLst>
      <p:ext uri="{BB962C8B-B14F-4D97-AF65-F5344CB8AC3E}">
        <p14:creationId xmlns:p14="http://schemas.microsoft.com/office/powerpoint/2010/main" val="9947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5AA3-CAAE-2F48-9F53-723E4A532979}" type="slidenum">
              <a:rPr lang="en-US"/>
              <a:pPr/>
              <a:t>29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scaryFn()</a:t>
            </a:r>
            <a:endParaRPr lang="en-US">
              <a:cs typeface="Times New Roman" charset="0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void scaryFn(int size)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int * buffer = new int[size];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(func1(buffer))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(func2(buffer))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func3(buffer);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19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8E3F-9445-5E43-AB1F-54238C425DFF}" type="slidenum">
              <a:rPr lang="en-US"/>
              <a:pPr/>
              <a:t>3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 </a:t>
            </a:r>
            <a:r>
              <a:rPr lang="en-US" b="1"/>
              <a:t>invariant</a:t>
            </a:r>
            <a:r>
              <a:rPr lang="en-US"/>
              <a:t> is a condition that is always true at a particular point in an algorithm.</a:t>
            </a:r>
          </a:p>
          <a:p>
            <a:pPr>
              <a:buFont typeface="Wingdings" charset="0"/>
              <a:buNone/>
            </a:pPr>
            <a:r>
              <a:rPr lang="en-US"/>
              <a:t>Special kinds</a:t>
            </a:r>
          </a:p>
          <a:p>
            <a:pPr lvl="1"/>
            <a:r>
              <a:rPr lang="en-US" b="1"/>
              <a:t>Precondition</a:t>
            </a:r>
            <a:r>
              <a:rPr lang="en-US"/>
              <a:t>. An invariant at the beginning of a function. The responsibility for making sure the preconditions are true rests with the calling code.</a:t>
            </a:r>
          </a:p>
          <a:p>
            <a:pPr lvl="2"/>
            <a:r>
              <a:rPr lang="en-US"/>
              <a:t>What must be true for the function to execute properly.</a:t>
            </a:r>
          </a:p>
          <a:p>
            <a:pPr lvl="1"/>
            <a:r>
              <a:rPr lang="en-US" b="1"/>
              <a:t>Postcondition</a:t>
            </a:r>
            <a:r>
              <a:rPr lang="en-US"/>
              <a:t>. An invariant at the end of a function. Tells what services the function has performed for the caller.</a:t>
            </a:r>
          </a:p>
          <a:p>
            <a:pPr lvl="2"/>
            <a:r>
              <a:rPr lang="en-US"/>
              <a:t>Describe the function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effect using statements about objects &amp; values.</a:t>
            </a:r>
          </a:p>
          <a:p>
            <a:pPr lvl="1"/>
            <a:r>
              <a:rPr lang="en-US" b="1"/>
              <a:t>Class invariant</a:t>
            </a:r>
            <a:r>
              <a:rPr lang="en-US"/>
              <a:t>. An invariant that holds whenever an object of the class exists, and execution is not in the middle of a public member function call.</a:t>
            </a:r>
          </a:p>
          <a:p>
            <a:pPr lvl="2"/>
            <a:r>
              <a:rPr lang="en-US"/>
              <a:t>Statements about data members that indicate what it means for an object to be valid or usable.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27C-3995-AB45-8C51-4DDC626D5697}" type="slidenum">
              <a:rPr lang="en-US"/>
              <a:pPr/>
              <a:t>30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</a:t>
            </a:r>
            <a:r>
              <a:rPr lang="en-US" b="1">
                <a:latin typeface="Courier New" charset="0"/>
                <a:cs typeface="Times New Roman" charset="0"/>
              </a:rPr>
              <a:t>std::size_t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C++ standard header </a:t>
            </a:r>
            <a:r>
              <a:rPr lang="en-US" b="1">
                <a:latin typeface="Courier New" charset="0"/>
              </a:rPr>
              <a:t>&lt;cstdlib&gt;</a:t>
            </a:r>
            <a:r>
              <a:rPr lang="en-US"/>
              <a:t> defines some types that help in writing system-independent code:</a:t>
            </a:r>
          </a:p>
          <a:p>
            <a:pPr lvl="1"/>
            <a:r>
              <a:rPr lang="en-US"/>
              <a:t>Type </a:t>
            </a:r>
            <a:r>
              <a:rPr lang="en-US" b="1">
                <a:latin typeface="Courier New" charset="0"/>
              </a:rPr>
              <a:t>std::size_t</a:t>
            </a:r>
          </a:p>
          <a:p>
            <a:pPr lvl="2"/>
            <a:r>
              <a:rPr lang="en-US"/>
              <a:t>An unsigned integer type big enough to hold the size of any object.</a:t>
            </a:r>
          </a:p>
          <a:p>
            <a:pPr lvl="2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type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Type </a:t>
            </a:r>
            <a:r>
              <a:rPr lang="en-US" b="1">
                <a:latin typeface="Courier New" charset="0"/>
              </a:rPr>
              <a:t>std::ptrdiff_t</a:t>
            </a:r>
          </a:p>
          <a:p>
            <a:pPr lvl="2"/>
            <a:r>
              <a:rPr lang="en-US"/>
              <a:t>Like </a:t>
            </a:r>
            <a:r>
              <a:rPr lang="en-US" b="1">
                <a:latin typeface="Courier New" charset="0"/>
              </a:rPr>
              <a:t>size_t</a:t>
            </a:r>
            <a:r>
              <a:rPr lang="en-US"/>
              <a:t>, only signed (can be negative). Gets its name from the fact that it can hold the difference between two pointers.</a:t>
            </a:r>
          </a:p>
          <a:p>
            <a:pPr>
              <a:buFont typeface="Wingdings" charset="0"/>
              <a:buNone/>
            </a:pPr>
            <a:r>
              <a:rPr lang="en-US"/>
              <a:t>The header </a:t>
            </a:r>
            <a:r>
              <a:rPr lang="en-US" i="1"/>
              <a:t>probably</a:t>
            </a:r>
            <a:r>
              <a:rPr lang="en-US"/>
              <a:t> defines </a:t>
            </a:r>
            <a:r>
              <a:rPr lang="en-US" b="1">
                <a:latin typeface="Courier New" charset="0"/>
              </a:rPr>
              <a:t>std::size_t</a:t>
            </a:r>
            <a:r>
              <a:rPr lang="en-US"/>
              <a:t> as </a:t>
            </a:r>
            <a:r>
              <a:rPr lang="en-US" b="1">
                <a:latin typeface="Courier New" charset="0"/>
              </a:rPr>
              <a:t>unsigned long</a:t>
            </a:r>
            <a:r>
              <a:rPr lang="en-US"/>
              <a:t>. But using </a:t>
            </a:r>
            <a:r>
              <a:rPr lang="en-US" b="1">
                <a:latin typeface="Courier New" charset="0"/>
              </a:rPr>
              <a:t>size_t</a:t>
            </a:r>
            <a:r>
              <a:rPr lang="en-US"/>
              <a:t> is better than using </a:t>
            </a:r>
            <a:r>
              <a:rPr lang="en-US" b="1">
                <a:latin typeface="Courier New" charset="0"/>
              </a:rPr>
              <a:t>unsigned long</a:t>
            </a:r>
            <a:r>
              <a:rPr lang="en-US"/>
              <a:t>, since it works on all systems. It also gives a hint what the value is for.</a:t>
            </a:r>
          </a:p>
          <a:p>
            <a:pPr>
              <a:buFont typeface="Wingdings" charset="0"/>
              <a:buNone/>
            </a:pPr>
            <a:r>
              <a:rPr lang="en-US"/>
              <a:t>Indices for arrays of arbitrarily large size, object sizes, etc. should usually be one of these types.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#include &lt;cstdlib&gt;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IntArray(std::size_t size)  // size = # of ints in array</a:t>
            </a:r>
          </a:p>
        </p:txBody>
      </p:sp>
    </p:spTree>
    <p:extLst>
      <p:ext uri="{BB962C8B-B14F-4D97-AF65-F5344CB8AC3E}">
        <p14:creationId xmlns:p14="http://schemas.microsoft.com/office/powerpoint/2010/main" val="315755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DEB4-234A-124E-A7E6-71F632E65284}" type="slidenum">
              <a:rPr lang="en-US"/>
              <a:pPr/>
              <a:t>31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</a:t>
            </a:r>
            <a:r>
              <a:rPr lang="en-US" b="1">
                <a:latin typeface="Courier New" charset="0"/>
                <a:cs typeface="Times New Roman" charset="0"/>
              </a:rPr>
              <a:t>typedef</a:t>
            </a:r>
            <a:r>
              <a:rPr lang="en-US">
                <a:cs typeface="Times New Roman" charset="0"/>
              </a:rPr>
              <a:t> &amp; Member Types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New types defined using </a:t>
            </a:r>
            <a:r>
              <a:rPr lang="en-US" sz="1800" b="1">
                <a:latin typeface="Courier New" charset="0"/>
              </a:rPr>
              <a:t>typedef</a:t>
            </a:r>
            <a:r>
              <a:rPr lang="en-US" sz="1800"/>
              <a:t> can help clarify the purpose of a variable.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breakfastTime = 8;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typedef int HourOfDay;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HourOfDay breakfastTime = 8;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We can define </a:t>
            </a:r>
            <a:r>
              <a:rPr lang="en-US" sz="1800" b="1"/>
              <a:t>member types</a:t>
            </a:r>
            <a:r>
              <a:rPr lang="en-US" sz="1800"/>
              <a:t> that tell client code what types to use with a class.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class IntArray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typedef std::size_t size_type;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IntArray(size_type size) // size = # of ints in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Public member types can be used outside of the class just as data and function members can. Here, we can refer to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IntArray::size_type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638800" y="3886200"/>
            <a:ext cx="24384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Type used for sizes when dealing with class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IntArray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H="1">
            <a:off x="4495800" y="4191000"/>
            <a:ext cx="11430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D765-0606-8340-A9B6-87C8F0B1586C}" type="slidenum">
              <a:rPr lang="en-US"/>
              <a:pPr/>
              <a:t>32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Constness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In general, we want to be able to change items in an </a:t>
            </a:r>
            <a:r>
              <a:rPr lang="en-US" sz="1600" b="1">
                <a:latin typeface="Courier New" charset="0"/>
              </a:rPr>
              <a:t>IntArray</a:t>
            </a:r>
            <a:r>
              <a:rPr lang="en-US" sz="1600"/>
              <a:t>. But we want a </a:t>
            </a:r>
            <a:r>
              <a:rPr lang="en-US" sz="1600" b="1">
                <a:latin typeface="Courier New" charset="0"/>
              </a:rPr>
              <a:t>const IntArray</a:t>
            </a:r>
            <a:r>
              <a:rPr lang="en-US" sz="1600"/>
              <a:t> to manage an array whose items cannot be changed.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IntArray nc(20);      // non-const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cout &lt;&lt; nc[1];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nc[1] = 2;    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const IntArray c(20); // 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cout &lt;&lt; c[1]; 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c[1] = 2;             // SHOULD NOT COMPILE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How can we do this?</a:t>
            </a:r>
          </a:p>
        </p:txBody>
      </p:sp>
      <p:sp>
        <p:nvSpPr>
          <p:cNvPr id="564228" name="Line 4"/>
          <p:cNvSpPr>
            <a:spLocks noChangeShapeType="1"/>
          </p:cNvSpPr>
          <p:nvPr/>
        </p:nvSpPr>
        <p:spPr bwMode="auto">
          <a:xfrm flipV="1">
            <a:off x="228600" y="3505200"/>
            <a:ext cx="1143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>
            <a:off x="228600" y="3505200"/>
            <a:ext cx="1143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6323-F1CE-824C-B4C0-B7B65A9DB266}" type="slidenum">
              <a:rPr lang="en-US"/>
              <a:pPr/>
              <a:t>33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Constness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In general, we want to be able to change items in an </a:t>
            </a:r>
            <a:r>
              <a:rPr lang="en-US" sz="1600" b="1">
                <a:latin typeface="Courier New" charset="0"/>
              </a:rPr>
              <a:t>IntArray</a:t>
            </a:r>
            <a:r>
              <a:rPr lang="en-US" sz="1600"/>
              <a:t>. But we want a </a:t>
            </a:r>
            <a:r>
              <a:rPr lang="en-US" sz="1600" b="1">
                <a:latin typeface="Courier New" charset="0"/>
              </a:rPr>
              <a:t>const IntArray</a:t>
            </a:r>
            <a:r>
              <a:rPr lang="en-US" sz="1600"/>
              <a:t> to manage an array whose items cannot be changed.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IntArray nc(20);      // non-const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cout &lt;&lt; nc[1];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nc[1] = 2;    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const IntArray c(20); // 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cout &lt;&lt; c[1];         // Legal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c[1] = 2;             // SHOULD NOT COMPILE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How can we do this?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Answer: have two versions of the bracket operator. One non-const, one const. They are identical, except for the types involved.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idea is common, when dealing with access to data managed by an object.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 &amp; operator[](size_type index)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 return arrayPtr_[index];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const int &amp; operator[](size_type index) const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 return arrayPtr_[index]; }</a:t>
            </a:r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 flipV="1">
            <a:off x="228600" y="3505200"/>
            <a:ext cx="1143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>
            <a:off x="228600" y="3505200"/>
            <a:ext cx="1143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47C7-15C5-AD4E-BE71-16BE71378803}" type="slidenum">
              <a:rPr lang="en-US"/>
              <a:pPr/>
              <a:t>34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The </a:t>
            </a:r>
            <a:r>
              <a:rPr lang="en-US" b="1">
                <a:latin typeface="Courier New" charset="0"/>
                <a:cs typeface="Times New Roman" charset="0"/>
              </a:rPr>
              <a:t>explicit</a:t>
            </a:r>
            <a:r>
              <a:rPr lang="en-US">
                <a:cs typeface="Times New Roman" charset="0"/>
              </a:rPr>
              <a:t> Keyword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Implicit type conversion</a:t>
            </a:r>
            <a:r>
              <a:rPr lang="en-US" sz="1800"/>
              <a:t>: silent function call, converts between types.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Some are built-in, like the implicit conversion from </a:t>
            </a:r>
            <a:r>
              <a:rPr lang="en-US" sz="1600" b="1">
                <a:latin typeface="Courier New" charset="0"/>
              </a:rPr>
              <a:t>int</a:t>
            </a:r>
            <a:r>
              <a:rPr lang="en-US" sz="1600"/>
              <a:t> to </a:t>
            </a:r>
            <a:r>
              <a:rPr lang="en-US" sz="1600" b="1">
                <a:latin typeface="Courier New" charset="0"/>
              </a:rPr>
              <a:t>double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foo(double x);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foo(3);  // 3: int, not double; implicit conversion is done.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1-parameter ctor: used for implicit conversions unless declared </a:t>
            </a:r>
            <a:r>
              <a:rPr lang="en-US" sz="1800" b="1">
                <a:latin typeface="Courier New" charset="0"/>
              </a:rPr>
              <a:t>explicit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class IntArray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explicit IntArray(size_type size);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1600"/>
              <a:t>If the above were not </a:t>
            </a:r>
            <a:r>
              <a:rPr lang="en-US" sz="1600" b="1">
                <a:latin typeface="Courier New" charset="0"/>
              </a:rPr>
              <a:t>explicit</a:t>
            </a:r>
            <a:r>
              <a:rPr lang="en-US" sz="1600"/>
              <a:t>, then the compiler could convert an </a:t>
            </a:r>
            <a:r>
              <a:rPr lang="en-US" sz="1600" b="1">
                <a:latin typeface="Courier New" charset="0"/>
              </a:rPr>
              <a:t>int</a:t>
            </a:r>
            <a:r>
              <a:rPr lang="en-US" sz="1600"/>
              <a:t> to an </a:t>
            </a:r>
            <a:r>
              <a:rPr lang="en-US" sz="1600" b="1">
                <a:latin typeface="Courier New" charset="0"/>
              </a:rPr>
              <a:t>IntArray</a:t>
            </a:r>
            <a:r>
              <a:rPr lang="en-US" sz="1600"/>
              <a:t>. For example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 b="1">
                <a:latin typeface="Courier New" charset="0"/>
              </a:rPr>
              <a:t>3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could become an </a:t>
            </a:r>
            <a:r>
              <a:rPr lang="en-US" sz="1600" b="1">
                <a:latin typeface="Courier New" charset="0"/>
              </a:rPr>
              <a:t>IntArray</a:t>
            </a:r>
            <a:r>
              <a:rPr lang="en-US" sz="1600"/>
              <a:t> with 3 uninitialized items. (Ick!)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declare most 1-parameter ctors </a:t>
            </a:r>
            <a:r>
              <a:rPr lang="en-US" sz="1800" b="1">
                <a:latin typeface="Courier New" charset="0"/>
              </a:rPr>
              <a:t>explicit</a:t>
            </a:r>
            <a:r>
              <a:rPr lang="en-US" sz="1800"/>
              <a:t>. But not the copy constructor; this would disallow passing by value.</a:t>
            </a:r>
          </a:p>
        </p:txBody>
      </p:sp>
    </p:spTree>
    <p:extLst>
      <p:ext uri="{BB962C8B-B14F-4D97-AF65-F5344CB8AC3E}">
        <p14:creationId xmlns:p14="http://schemas.microsoft.com/office/powerpoint/2010/main" val="154430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F3A-7649-CD43-8FC3-0EC2B645161F}" type="slidenum">
              <a:rPr lang="en-US"/>
              <a:pPr/>
              <a:t>35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Write It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class </a:t>
            </a:r>
            <a:r>
              <a:rPr lang="en-US" b="1" dirty="0" err="1">
                <a:latin typeface="Courier New" charset="0"/>
              </a:rPr>
              <a:t>IntArray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Rewrite function </a:t>
            </a:r>
            <a:r>
              <a:rPr lang="en-US" b="1" dirty="0" err="1" smtClean="0">
                <a:latin typeface="Courier New" charset="0"/>
              </a:rPr>
              <a:t>scaryFn</a:t>
            </a:r>
            <a:r>
              <a:rPr lang="en-US" dirty="0" smtClean="0"/>
              <a:t> </a:t>
            </a:r>
            <a:r>
              <a:rPr lang="en-US" dirty="0"/>
              <a:t>to use it.</a:t>
            </a:r>
          </a:p>
          <a:p>
            <a:pPr lvl="2">
              <a:buFont typeface="Wingdings" charset="0"/>
              <a:buNone/>
            </a:pPr>
            <a:endParaRPr lang="en-US" i="1" dirty="0"/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43307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7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B72E-708C-4C4C-B23B-460EE4F4B6C4}" type="slidenum">
              <a:rPr lang="en-US"/>
              <a:pPr/>
              <a:t>36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An RAII Class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Usage in a Function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/>
              <a:t>Original </a:t>
            </a:r>
            <a:r>
              <a:rPr lang="en-US" sz="1600" b="1" dirty="0" err="1">
                <a:latin typeface="Courier New" charset="0"/>
              </a:rPr>
              <a:t>scaryFn</a:t>
            </a:r>
            <a:endParaRPr lang="en-US" sz="16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void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scaryFn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size)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* buffer = new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[size];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(func1(buffer))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(func2(buffer))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func3(buffer);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delete [] buffer;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New </a:t>
            </a:r>
            <a:r>
              <a:rPr lang="en-US" sz="1600" b="1">
                <a:latin typeface="Courier New" charset="0"/>
              </a:rPr>
              <a:t>scaryFn</a:t>
            </a:r>
            <a:r>
              <a:rPr lang="en-US" sz="1600"/>
              <a:t>, using </a:t>
            </a:r>
            <a:r>
              <a:rPr lang="en-US" sz="1600" b="1">
                <a:latin typeface="Courier New" charset="0"/>
              </a:rPr>
              <a:t>IntArray</a:t>
            </a:r>
          </a:p>
          <a:p>
            <a:endParaRPr lang="en-US" sz="1600"/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void scaryFn(int size)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IntArray buffer(size);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if (func1(&amp;buffer[0]))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if (func2(buffer))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func3(&amp;buffer[0]);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5638800" y="4267200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Say function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func2</a:t>
            </a:r>
            <a:r>
              <a:rPr lang="en-US" sz="1400">
                <a:solidFill>
                  <a:schemeClr val="folHlink"/>
                </a:solidFill>
              </a:rPr>
              <a:t> has been rewritten to take an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IntArray</a:t>
            </a:r>
            <a:r>
              <a:rPr lang="en-US" sz="1400">
                <a:solidFill>
                  <a:schemeClr val="folHlink"/>
                </a:solidFill>
              </a:rPr>
              <a:t> parameter. This must be passed by reference or reference-to-const.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 flipV="1">
            <a:off x="8077200" y="3657600"/>
            <a:ext cx="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H="1" flipV="1">
            <a:off x="7467600" y="3429000"/>
            <a:ext cx="609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3276600" y="5486400"/>
            <a:ext cx="41910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If we had decided that 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IntArray</a:t>
            </a:r>
            <a:r>
              <a:rPr lang="en-US" sz="1400">
                <a:solidFill>
                  <a:schemeClr val="folHlink"/>
                </a:solidFill>
              </a:rPr>
              <a:t> ctor was given a pointer, then we would say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IntArray buffer(new int[size]);</a:t>
            </a:r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4114800" y="2971800"/>
            <a:ext cx="0" cy="2514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4114800" y="2514600"/>
            <a:ext cx="10668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89D-C3AB-1648-92CB-8F5BBA90BEDC}" type="slidenum">
              <a:rPr lang="en-US"/>
              <a:pPr/>
              <a:t>4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Lessons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Code that does not compile is worthless </a:t>
            </a:r>
            <a:r>
              <a:rPr lang="en-US" sz="1600" i="1"/>
              <a:t>to a customer</a:t>
            </a:r>
            <a:r>
              <a:rPr lang="en-US" sz="1600"/>
              <a:t>, even if it is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nearly done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It </a:t>
            </a:r>
            <a:r>
              <a:rPr lang="en-US" sz="1600" i="1"/>
              <a:t>might</a:t>
            </a:r>
            <a:r>
              <a:rPr lang="en-US" sz="1600"/>
              <a:t> not be worth anything </a:t>
            </a:r>
            <a:r>
              <a:rPr lang="en-US" sz="1600" i="1"/>
              <a:t>to anyone</a:t>
            </a:r>
            <a:r>
              <a:rPr lang="en-US" sz="1600"/>
              <a:t>; </a:t>
            </a:r>
            <a:r>
              <a:rPr lang="en-US" sz="1600" b="1"/>
              <a:t>you can</a:t>
            </a:r>
            <a:r>
              <a:rPr lang="ja-JP" altLang="en-US" sz="1600" b="1">
                <a:latin typeface="Arial"/>
              </a:rPr>
              <a:t>’</a:t>
            </a:r>
            <a:r>
              <a:rPr lang="en-US" sz="1600" b="1"/>
              <a:t>t tell</a:t>
            </a:r>
            <a:r>
              <a:rPr lang="en-US" sz="1600"/>
              <a:t>, because …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Code that does not compile cannot be tested, and so it </a:t>
            </a:r>
            <a:r>
              <a:rPr lang="en-US" sz="1600" i="1"/>
              <a:t>might</a:t>
            </a:r>
            <a:r>
              <a:rPr lang="en-US" sz="1600"/>
              <a:t> be much farther from being done than you suspect.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Testing is what uncovers bugs.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Conclusion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First priority: </a:t>
            </a:r>
            <a:r>
              <a:rPr lang="en-US" sz="1600" b="1"/>
              <a:t>Get your code to compile</a:t>
            </a:r>
            <a:r>
              <a:rPr lang="en-US" sz="1600"/>
              <a:t>, so that it can be tested.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 Revised Development Process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1. Write dummy versions of all required modules.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</a:t>
            </a:r>
            <a:r>
              <a:rPr lang="en-US" sz="1400" b="1"/>
              <a:t>compiles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2. Fix every bug you can find.</a:t>
            </a:r>
          </a:p>
          <a:p>
            <a:pPr lvl="2">
              <a:lnSpc>
                <a:spcPct val="90000"/>
              </a:lnSpc>
            </a:pP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Not having any code in the function body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is a bug.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Write notes to yourself in the code.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</a:t>
            </a:r>
            <a:r>
              <a:rPr lang="en-US" sz="1400" b="1"/>
              <a:t>works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3. Put the code into finished form.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it pretty, well commented/documented, and in line with coding standards.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Many comments can be based on notes to yourself.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is </a:t>
            </a:r>
            <a:r>
              <a:rPr lang="en-US" sz="1400" b="1"/>
              <a:t>finished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7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96C1-4282-0D4D-9629-A87692191083}" type="slidenum">
              <a:rPr lang="en-US"/>
              <a:pPr/>
              <a:t>5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[1/3]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Suppose you had used this revised development process earlier.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Step 1. Write dummy versions of all required modules.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double foo(int n)   // gives ipsillic tormorosity of 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foofoo(int n)  // like foo, only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bar(int n)      // like foofoo, only more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char barbar(int n)  // like bar; much differenter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Does it compile?</a:t>
            </a:r>
          </a:p>
          <a:p>
            <a:pPr lvl="1">
              <a:lnSpc>
                <a:spcPct val="90000"/>
              </a:lnSpc>
            </a:pPr>
            <a:r>
              <a:rPr lang="en-US"/>
              <a:t>No. My compiler says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barbar</a:t>
            </a:r>
            <a:r>
              <a:rPr lang="en-US"/>
              <a:t> must each return a value.</a:t>
            </a:r>
          </a:p>
        </p:txBody>
      </p:sp>
    </p:spTree>
    <p:extLst>
      <p:ext uri="{BB962C8B-B14F-4D97-AF65-F5344CB8AC3E}">
        <p14:creationId xmlns:p14="http://schemas.microsoft.com/office/powerpoint/2010/main" val="386981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07AC-D8AB-624C-BDE1-F2BD04F30374}" type="slidenum">
              <a:rPr lang="en-US"/>
              <a:pPr/>
              <a:t>6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[2/3]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Continuing Step 1.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Add dummy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statements.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double foo(int n)   // gives ipsillic tormorosity of 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1.; }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foofoo(int n)  // like foo, only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          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bar(int n)      // like foofoo, only more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1; } 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char barbar(int n)  // like bar; much differenter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'A'; 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Does it compile?</a:t>
            </a:r>
          </a:p>
          <a:p>
            <a:pPr lvl="1">
              <a:lnSpc>
                <a:spcPct val="90000"/>
              </a:lnSpc>
            </a:pPr>
            <a:r>
              <a:rPr lang="en-US"/>
              <a:t>Yes. Step 1 is finished.</a:t>
            </a:r>
          </a:p>
        </p:txBody>
      </p:sp>
    </p:spTree>
    <p:extLst>
      <p:ext uri="{BB962C8B-B14F-4D97-AF65-F5344CB8AC3E}">
        <p14:creationId xmlns:p14="http://schemas.microsoft.com/office/powerpoint/2010/main" val="47676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846-6C0F-DD4C-9F16-8721CDFF9AB7}" type="slidenum">
              <a:rPr lang="en-US"/>
              <a:pPr/>
              <a:t>7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[3/3]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Step 2. Fix every bug you can find.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begin testing the code. Obviously, it performs very poorly. But you begin writing and fixing. And running the code. So when something does not work, </a:t>
            </a:r>
            <a:r>
              <a:rPr lang="en-US" i="1"/>
              <a:t>you know it</a:t>
            </a:r>
            <a:r>
              <a:rPr lang="en-US"/>
              <a:t>. When you figure something out, you make a note to yourself about it.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As before, the deadline arrives, but the code is not finished yet.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meet with the customer.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project is not finished,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you say,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but </a:t>
            </a:r>
            <a:r>
              <a:rPr lang="en-US" b="1"/>
              <a:t>here is what it can do</a:t>
            </a:r>
            <a:r>
              <a:rPr lang="en-US"/>
              <a:t>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estimate how long it will take to finish the code.</a:t>
            </a:r>
          </a:p>
          <a:p>
            <a:pPr>
              <a:buFont typeface="Wingdings" charset="0"/>
              <a:buNone/>
            </a:pPr>
            <a:r>
              <a:rPr lang="en-US"/>
              <a:t>You can make this estimate with confidence, because you have a list of tests that do not pass; you know exactly what needs to be done.</a:t>
            </a:r>
          </a:p>
        </p:txBody>
      </p:sp>
    </p:spTree>
    <p:extLst>
      <p:ext uri="{BB962C8B-B14F-4D97-AF65-F5344CB8AC3E}">
        <p14:creationId xmlns:p14="http://schemas.microsoft.com/office/powerpoint/2010/main" val="406307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FF6-83E7-5F47-9E89-1D3428631FD1}" type="slidenum">
              <a:rPr lang="en-US"/>
              <a:pPr/>
              <a:t>8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Development Methodologies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Software-development methodologies often include standards for how code should be tested.</a:t>
            </a:r>
          </a:p>
          <a:p>
            <a:pPr lvl="1"/>
            <a:r>
              <a:rPr lang="en-US"/>
              <a:t>In particular, see,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Test-Driven Development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Agile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Many people recommend </a:t>
            </a:r>
            <a:r>
              <a:rPr lang="en-US" i="1"/>
              <a:t>writing your tests first</a:t>
            </a:r>
            <a:r>
              <a:rPr lang="en-US"/>
              <a:t>.</a:t>
            </a:r>
          </a:p>
          <a:p>
            <a:pPr lvl="1"/>
            <a:r>
              <a:rPr lang="en-US"/>
              <a:t>Each time you add new feature, you first write tests (which should fail), then you make the tests pass.</a:t>
            </a:r>
          </a:p>
          <a:p>
            <a:pPr lvl="1"/>
            <a:r>
              <a:rPr lang="en-US"/>
              <a:t>When the finished test program runs without flagging problems, Step 2 is done. Pretty up the code, and it is finished.</a:t>
            </a:r>
          </a:p>
          <a:p>
            <a:pPr>
              <a:buFont typeface="Wingdings" charset="0"/>
              <a:buNone/>
            </a:pPr>
            <a:r>
              <a:rPr lang="en-US"/>
              <a:t>We will use a variation on this in the assignments in this class.</a:t>
            </a:r>
          </a:p>
          <a:p>
            <a:pPr lvl="1"/>
            <a:r>
              <a:rPr lang="en-US"/>
              <a:t>I will provide the (finished) test program.</a:t>
            </a:r>
          </a:p>
          <a:p>
            <a:pPr lvl="1"/>
            <a:r>
              <a:rPr lang="en-US"/>
              <a:t>However, when you turn in your assignment, I act as the customer; I do not want to see code that does not compile.</a:t>
            </a:r>
          </a:p>
        </p:txBody>
      </p:sp>
    </p:spTree>
    <p:extLst>
      <p:ext uri="{BB962C8B-B14F-4D97-AF65-F5344CB8AC3E}">
        <p14:creationId xmlns:p14="http://schemas.microsoft.com/office/powerpoint/2010/main" val="90252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195-EE9F-DE4C-B708-49F9CBA84BA4}" type="slidenum">
              <a:rPr lang="en-US"/>
              <a:pPr/>
              <a:t>9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&amp; Dynamic Allocation</a:t>
            </a:r>
            <a:br>
              <a:rPr lang="en-US"/>
            </a:br>
            <a:r>
              <a:rPr lang="en-US"/>
              <a:t>Dynamic Allocation [1/2]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The </a:t>
            </a:r>
            <a:r>
              <a:rPr lang="en-US" sz="1800" b="1">
                <a:latin typeface="Courier New" charset="0"/>
              </a:rPr>
              <a:t>new</a:t>
            </a:r>
            <a:r>
              <a:rPr lang="en-US" sz="1800"/>
              <a:t> operator allocates and constructs a value of a given type and returns a pointer to it.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ip1 = new int;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can add constructor parameters.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ip1 = new int(2);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When we do dynamic allocation, we must deallocate using </a:t>
            </a:r>
            <a:r>
              <a:rPr lang="en-US" sz="1800" b="1">
                <a:latin typeface="Courier New" charset="0"/>
              </a:rPr>
              <a:t>delete</a:t>
            </a:r>
            <a:r>
              <a:rPr lang="en-US" sz="1800"/>
              <a:t> on a pointer (any pointer) to the dynamic value.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delete ip1;  // destroys the int; does not affect ip1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Do not depend on the destructor of the pointer to do this. The destructor of a pointer does </a:t>
            </a:r>
            <a:r>
              <a:rPr lang="en-US" sz="1800" b="1"/>
              <a:t>nothing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When dynamic memory is never deallocated, we have a </a:t>
            </a:r>
            <a:r>
              <a:rPr lang="en-US" sz="1600" b="1"/>
              <a:t>memory leak</a:t>
            </a:r>
            <a:r>
              <a:rPr lang="en-US" sz="1600"/>
              <a:t>.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latin typeface="Courier New" charset="0"/>
              </a:rPr>
              <a:t>ip1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6781800" y="19050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>
              <a:latin typeface="Courier New" charset="0"/>
            </a:endParaRPr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6096000" y="21336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4447</Words>
  <Application>Microsoft Macintosh PowerPoint</Application>
  <PresentationFormat>On-screen Show (4:3)</PresentationFormat>
  <Paragraphs>620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Software Engineering Concepts: Some Principles Managing Resources in a Class</vt:lpstr>
      <vt:lpstr>Unit Overview Advanced C++ &amp; Software Engineering Concepts</vt:lpstr>
      <vt:lpstr>Review Software Engineering Concepts: Invariants</vt:lpstr>
      <vt:lpstr>Software Engineering Concepts: Testing Lessons</vt:lpstr>
      <vt:lpstr>Software Engineering Concepts: Testing Try Again [1/3]</vt:lpstr>
      <vt:lpstr>Software Engineering Concepts: Testing Try Again [2/3]</vt:lpstr>
      <vt:lpstr>Software Engineering Concepts: Testing Try Again [3/3]</vt:lpstr>
      <vt:lpstr>Software Engineering Concepts: Testing Development Methodologies</vt:lpstr>
      <vt:lpstr>Pointers &amp; Dynamic Allocation Dynamic Allocation [1/2]</vt:lpstr>
      <vt:lpstr>Pointers &amp; Dynamic Allocation Dynamic Allocation [2/2]</vt:lpstr>
      <vt:lpstr>Software Engineering Concepts: Some Principles Coupling</vt:lpstr>
      <vt:lpstr>Software Engineering Concepts: Some Principles DRY</vt:lpstr>
      <vt:lpstr>Software Engineering Concepts: Some Principles SRP &amp; Cohesion</vt:lpstr>
      <vt:lpstr>Managing Resources in a Class Preliminaries — Exceptions</vt:lpstr>
      <vt:lpstr>Managing Resources in a Class Problem &amp; Solution — The Problem</vt:lpstr>
      <vt:lpstr>Managing Resources in a Class Problem &amp; Solution — About Destructors</vt:lpstr>
      <vt:lpstr>Managing Resources in a Class Problem &amp; Solution — A Solution: RAII</vt:lpstr>
      <vt:lpstr>Managing Resources in a Class Ownership — Idea</vt:lpstr>
      <vt:lpstr>Managing Resources in a Class Ownership — Transfer, Sharing</vt:lpstr>
      <vt:lpstr>Managing Resources in a Class Ownership — Chaining</vt:lpstr>
      <vt:lpstr>Managing Resources in a Class Ownership — Invariants</vt:lpstr>
      <vt:lpstr>Managing Resources in a Class Generalizing — Other Kinds of Resources [1/2]</vt:lpstr>
      <vt:lpstr>Managing Resources in a Class Generalizing — Other Kinds of Resources [2/2]</vt:lpstr>
      <vt:lpstr>Managing Resources in a Class Generalizing — Example</vt:lpstr>
      <vt:lpstr>Managing Resources in a Class Generalizing — Example</vt:lpstr>
      <vt:lpstr>Managing Resources in a Class Generalizing — Example</vt:lpstr>
      <vt:lpstr>Managing Resources in a Class Generalizing — Law of the Big Three</vt:lpstr>
      <vt:lpstr>Managing Resources in a Class An RAII Class — Starting</vt:lpstr>
      <vt:lpstr>Recall: scaryFn()</vt:lpstr>
      <vt:lpstr>Managing Resources in a Class An RAII Class — std::size_t</vt:lpstr>
      <vt:lpstr>Managing Resources in a Class An RAII Class — typedef &amp; Member Types</vt:lpstr>
      <vt:lpstr>Managing Resources in a Class An RAII Class — Constness</vt:lpstr>
      <vt:lpstr>Managing Resources in a Class An RAII Class — Constness</vt:lpstr>
      <vt:lpstr>Managing Resources in a Class An RAII Class — The explicit Keyword</vt:lpstr>
      <vt:lpstr>Managing Resources in a Class An RAII Class — Write It</vt:lpstr>
      <vt:lpstr>Managing Resources in a Class An RAII Class — Usage in a Function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Concepts: Some Principles; Managing Resources in a Class</dc:title>
  <dc:creator>Glenn G. Chappell</dc:creator>
  <cp:lastModifiedBy>Chris Hartman</cp:lastModifiedBy>
  <cp:revision>92</cp:revision>
  <dcterms:created xsi:type="dcterms:W3CDTF">2004-09-03T22:49:27Z</dcterms:created>
  <dcterms:modified xsi:type="dcterms:W3CDTF">2013-02-01T19:46:59Z</dcterms:modified>
</cp:coreProperties>
</file>