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645" r:id="rId3"/>
    <p:sldId id="582" r:id="rId4"/>
    <p:sldId id="646" r:id="rId5"/>
    <p:sldId id="715" r:id="rId6"/>
    <p:sldId id="716" r:id="rId7"/>
    <p:sldId id="570" r:id="rId8"/>
    <p:sldId id="635" r:id="rId9"/>
    <p:sldId id="572" r:id="rId10"/>
    <p:sldId id="641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74AD2737-50D6-7249-B9A6-4541AA857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B68D6133-244C-0B48-9E96-106DEC60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E0A58B-5E6D-CD4C-A9D5-00D958A7B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D873-59F9-E042-A3B6-A8B742328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0F58-06B3-474F-AF59-3535721C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6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46F9-2ECB-3A40-85C1-56D3748EF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33026-27E8-D841-A3E2-F998C58C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3D684-5637-AF47-A134-AFC8D8E55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71EFD-974C-FA49-AEC5-DFE87DFEA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F649-DC67-5F43-A1F5-D1334900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5600-ECD2-6442-8BF6-C3A869C16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44714-9216-9945-9DD4-183EC9B61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D3F66-B90D-194E-AD2F-A34B7B7DA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A565870-63B7-0A43-BC02-C875E29DF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Managing Resources in a Class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Templates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Monday, </a:t>
            </a:r>
            <a:r>
              <a:rPr lang="en-US" dirty="0" smtClean="0">
                <a:cs typeface="+mn-cs"/>
              </a:rPr>
              <a:t>February 4,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2005–2009 Glenn G. Chappell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267200" y="20574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folHlink"/>
                </a:solidFill>
                <a:cs typeface="+mn-cs"/>
              </a:rPr>
              <a:t>continued</a:t>
            </a:r>
            <a:endParaRPr lang="en-US" sz="2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30D69-7328-FC41-929F-7C781F2ACF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Managing Resources in a Class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Note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Circular References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6388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idea of ownership breaks down in one situation: when there are </a:t>
            </a:r>
            <a:r>
              <a:rPr lang="en-US" b="1" smtClean="0">
                <a:cs typeface="+mn-cs"/>
              </a:rPr>
              <a:t>circular references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If A is released, then R1 .. R6 are not released. There is a resource leak.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solution: </a:t>
            </a:r>
            <a:r>
              <a:rPr lang="en-US" b="1" smtClean="0">
                <a:cs typeface="+mn-cs"/>
              </a:rPr>
              <a:t>weak references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weak reference</a:t>
            </a:r>
            <a:r>
              <a:rPr lang="en-US" smtClean="0"/>
              <a:t> is a non-owning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reference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(in the general sense; </a:t>
            </a:r>
            <a:r>
              <a:rPr lang="en-US" i="1" smtClean="0"/>
              <a:t>maybe</a:t>
            </a:r>
            <a:r>
              <a:rPr lang="en-US" smtClean="0"/>
              <a:t> a pointer) to a resource.</a:t>
            </a:r>
          </a:p>
          <a:p>
            <a:pPr lvl="1" eaLnBrk="1" hangingPunct="1">
              <a:defRPr/>
            </a:pPr>
            <a:r>
              <a:rPr lang="en-US" smtClean="0"/>
              <a:t>Weak references can be dangerous; they may result in a resource being released too early, if you are not careful.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Another solution is a garbage collector that checks for circular references. However, this requires knowing the structure of objects.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7239000" y="4495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R1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924800" y="4876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R2</a:t>
            </a:r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7924800" y="5486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R3</a:t>
            </a: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7239000" y="59436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R4</a:t>
            </a:r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6553200" y="5486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R5</a:t>
            </a:r>
          </a:p>
        </p:txBody>
      </p:sp>
      <p:sp>
        <p:nvSpPr>
          <p:cNvPr id="441353" name="Line 9"/>
          <p:cNvSpPr>
            <a:spLocks noChangeShapeType="1"/>
          </p:cNvSpPr>
          <p:nvPr/>
        </p:nvSpPr>
        <p:spPr bwMode="auto">
          <a:xfrm>
            <a:off x="7696200" y="48006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4" name="Line 10"/>
          <p:cNvSpPr>
            <a:spLocks noChangeShapeType="1"/>
          </p:cNvSpPr>
          <p:nvPr/>
        </p:nvSpPr>
        <p:spPr bwMode="auto">
          <a:xfrm>
            <a:off x="8153400" y="5181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5" name="Line 11"/>
          <p:cNvSpPr>
            <a:spLocks noChangeShapeType="1"/>
          </p:cNvSpPr>
          <p:nvPr/>
        </p:nvSpPr>
        <p:spPr bwMode="auto">
          <a:xfrm flipH="1">
            <a:off x="7696200" y="5791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6" name="Line 12"/>
          <p:cNvSpPr>
            <a:spLocks noChangeShapeType="1"/>
          </p:cNvSpPr>
          <p:nvPr/>
        </p:nvSpPr>
        <p:spPr bwMode="auto">
          <a:xfrm flipH="1" flipV="1">
            <a:off x="7010400" y="5791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7" name="Rectangle 13"/>
          <p:cNvSpPr>
            <a:spLocks noChangeArrowheads="1"/>
          </p:cNvSpPr>
          <p:nvPr/>
        </p:nvSpPr>
        <p:spPr bwMode="auto">
          <a:xfrm>
            <a:off x="6553200" y="49530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R6</a:t>
            </a:r>
          </a:p>
        </p:txBody>
      </p:sp>
      <p:sp>
        <p:nvSpPr>
          <p:cNvPr id="441358" name="Line 14"/>
          <p:cNvSpPr>
            <a:spLocks noChangeShapeType="1"/>
          </p:cNvSpPr>
          <p:nvPr/>
        </p:nvSpPr>
        <p:spPr bwMode="auto">
          <a:xfrm flipH="1" flipV="1">
            <a:off x="6781800" y="5257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9" name="Line 15"/>
          <p:cNvSpPr>
            <a:spLocks noChangeShapeType="1"/>
          </p:cNvSpPr>
          <p:nvPr/>
        </p:nvSpPr>
        <p:spPr bwMode="auto">
          <a:xfrm flipH="1">
            <a:off x="7696200" y="4343400"/>
            <a:ext cx="4572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0" name="Rectangle 16"/>
          <p:cNvSpPr>
            <a:spLocks noChangeArrowheads="1"/>
          </p:cNvSpPr>
          <p:nvPr/>
        </p:nvSpPr>
        <p:spPr bwMode="auto">
          <a:xfrm>
            <a:off x="8153400" y="4114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A</a:t>
            </a:r>
          </a:p>
        </p:txBody>
      </p:sp>
      <p:sp>
        <p:nvSpPr>
          <p:cNvPr id="441361" name="Line 17"/>
          <p:cNvSpPr>
            <a:spLocks noChangeShapeType="1"/>
          </p:cNvSpPr>
          <p:nvPr/>
        </p:nvSpPr>
        <p:spPr bwMode="auto">
          <a:xfrm flipV="1">
            <a:off x="7010400" y="4800600"/>
            <a:ext cx="228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6096000" y="39624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weak reference</a:t>
            </a:r>
          </a:p>
        </p:txBody>
      </p:sp>
      <p:sp>
        <p:nvSpPr>
          <p:cNvPr id="441363" name="Line 19"/>
          <p:cNvSpPr>
            <a:spLocks noChangeShapeType="1"/>
          </p:cNvSpPr>
          <p:nvPr/>
        </p:nvSpPr>
        <p:spPr bwMode="auto">
          <a:xfrm>
            <a:off x="6781800" y="44958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4" name="Rectangle 20"/>
          <p:cNvSpPr>
            <a:spLocks noChangeArrowheads="1"/>
          </p:cNvSpPr>
          <p:nvPr/>
        </p:nvSpPr>
        <p:spPr bwMode="auto">
          <a:xfrm>
            <a:off x="7239000" y="17526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R1</a:t>
            </a:r>
          </a:p>
        </p:txBody>
      </p:sp>
      <p:sp>
        <p:nvSpPr>
          <p:cNvPr id="441365" name="Rectangle 21"/>
          <p:cNvSpPr>
            <a:spLocks noChangeArrowheads="1"/>
          </p:cNvSpPr>
          <p:nvPr/>
        </p:nvSpPr>
        <p:spPr bwMode="auto">
          <a:xfrm>
            <a:off x="7924800" y="21336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R2</a:t>
            </a:r>
          </a:p>
        </p:txBody>
      </p:sp>
      <p:sp>
        <p:nvSpPr>
          <p:cNvPr id="441366" name="Rectangle 22"/>
          <p:cNvSpPr>
            <a:spLocks noChangeArrowheads="1"/>
          </p:cNvSpPr>
          <p:nvPr/>
        </p:nvSpPr>
        <p:spPr bwMode="auto">
          <a:xfrm>
            <a:off x="7924800" y="27432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R3</a:t>
            </a:r>
          </a:p>
        </p:txBody>
      </p:sp>
      <p:sp>
        <p:nvSpPr>
          <p:cNvPr id="441367" name="Rectangle 23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R4</a:t>
            </a:r>
          </a:p>
        </p:txBody>
      </p:sp>
      <p:sp>
        <p:nvSpPr>
          <p:cNvPr id="441368" name="Rectangle 24"/>
          <p:cNvSpPr>
            <a:spLocks noChangeArrowheads="1"/>
          </p:cNvSpPr>
          <p:nvPr/>
        </p:nvSpPr>
        <p:spPr bwMode="auto">
          <a:xfrm>
            <a:off x="6553200" y="27432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R5</a:t>
            </a:r>
          </a:p>
        </p:txBody>
      </p:sp>
      <p:sp>
        <p:nvSpPr>
          <p:cNvPr id="441369" name="Line 25"/>
          <p:cNvSpPr>
            <a:spLocks noChangeShapeType="1"/>
          </p:cNvSpPr>
          <p:nvPr/>
        </p:nvSpPr>
        <p:spPr bwMode="auto">
          <a:xfrm>
            <a:off x="7696200" y="20574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0" name="Line 26"/>
          <p:cNvSpPr>
            <a:spLocks noChangeShapeType="1"/>
          </p:cNvSpPr>
          <p:nvPr/>
        </p:nvSpPr>
        <p:spPr bwMode="auto">
          <a:xfrm>
            <a:off x="8153400" y="2438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1" name="Line 27"/>
          <p:cNvSpPr>
            <a:spLocks noChangeShapeType="1"/>
          </p:cNvSpPr>
          <p:nvPr/>
        </p:nvSpPr>
        <p:spPr bwMode="auto">
          <a:xfrm flipH="1">
            <a:off x="7696200" y="30480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2" name="Line 28"/>
          <p:cNvSpPr>
            <a:spLocks noChangeShapeType="1"/>
          </p:cNvSpPr>
          <p:nvPr/>
        </p:nvSpPr>
        <p:spPr bwMode="auto">
          <a:xfrm flipH="1" flipV="1">
            <a:off x="7010400" y="30480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3" name="Rectangle 29"/>
          <p:cNvSpPr>
            <a:spLocks noChangeArrowheads="1"/>
          </p:cNvSpPr>
          <p:nvPr/>
        </p:nvSpPr>
        <p:spPr bwMode="auto">
          <a:xfrm>
            <a:off x="6553200" y="2209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R6</a:t>
            </a:r>
          </a:p>
        </p:txBody>
      </p:sp>
      <p:sp>
        <p:nvSpPr>
          <p:cNvPr id="441374" name="Line 30"/>
          <p:cNvSpPr>
            <a:spLocks noChangeShapeType="1"/>
          </p:cNvSpPr>
          <p:nvPr/>
        </p:nvSpPr>
        <p:spPr bwMode="auto">
          <a:xfrm flipH="1" flipV="1">
            <a:off x="6781800" y="2514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5" name="Line 31"/>
          <p:cNvSpPr>
            <a:spLocks noChangeShapeType="1"/>
          </p:cNvSpPr>
          <p:nvPr/>
        </p:nvSpPr>
        <p:spPr bwMode="auto">
          <a:xfrm flipV="1">
            <a:off x="7010400" y="20574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6" name="Line 32"/>
          <p:cNvSpPr>
            <a:spLocks noChangeShapeType="1"/>
          </p:cNvSpPr>
          <p:nvPr/>
        </p:nvSpPr>
        <p:spPr bwMode="auto">
          <a:xfrm flipH="1">
            <a:off x="7696200" y="1600200"/>
            <a:ext cx="4572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77" name="Rectangle 33"/>
          <p:cNvSpPr>
            <a:spLocks noChangeArrowheads="1"/>
          </p:cNvSpPr>
          <p:nvPr/>
        </p:nvSpPr>
        <p:spPr bwMode="auto">
          <a:xfrm>
            <a:off x="8153400" y="13716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F624-AA1B-AC46-A4EB-F697B652963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/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Templates - Introduction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C++, templates are a way of writing code without specifying the types it deals with.</a:t>
            </a:r>
          </a:p>
          <a:p>
            <a:pPr lvl="1" eaLnBrk="1" hangingPunct="1">
              <a:defRPr/>
            </a:pPr>
            <a:r>
              <a:rPr lang="en-US" smtClean="0"/>
              <a:t>Templates are the primary structure used in </a:t>
            </a:r>
            <a:r>
              <a:rPr lang="en-US" b="1" smtClean="0"/>
              <a:t>generic programming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Templates usually cannot be separately compiled.</a:t>
            </a:r>
          </a:p>
          <a:p>
            <a:pPr lvl="1" eaLnBrk="1" hangingPunct="1">
              <a:defRPr/>
            </a:pPr>
            <a:r>
              <a:rPr lang="en-US" smtClean="0"/>
              <a:t>Therefore, when defining templates, put everything in the header (</a:t>
            </a:r>
            <a:r>
              <a:rPr lang="en-US" b="1" smtClean="0">
                <a:latin typeface="Courier New" charset="0"/>
              </a:rPr>
              <a:t>.h</a:t>
            </a:r>
            <a:r>
              <a:rPr lang="en-US" smtClean="0"/>
              <a:t>) file. No source file is needed.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C++ has:</a:t>
            </a:r>
          </a:p>
          <a:p>
            <a:pPr lvl="1" eaLnBrk="1" hangingPunct="1">
              <a:defRPr/>
            </a:pPr>
            <a:r>
              <a:rPr lang="en-US" b="1" smtClean="0"/>
              <a:t>Function templates</a:t>
            </a:r>
            <a:r>
              <a:rPr lang="en-US" smtClean="0"/>
              <a:t> </a:t>
            </a:r>
          </a:p>
          <a:p>
            <a:pPr lvl="1" eaLnBrk="1" hangingPunct="1">
              <a:defRPr/>
            </a:pPr>
            <a:r>
              <a:rPr lang="en-US" b="1" smtClean="0"/>
              <a:t>Class templates</a:t>
            </a:r>
            <a:endParaRPr lang="en-US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now look at these in more detail.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77D3-3DC8-0649-B4F5-E0699CA9B00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Function Templates </a:t>
            </a:r>
            <a:r>
              <a:rPr lang="en-US" smtClean="0">
                <a:cs typeface="Times New Roman" charset="0"/>
              </a:rPr>
              <a:t>— Basics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Example function: add one to </a:t>
            </a:r>
            <a:r>
              <a:rPr lang="en-US" sz="1600" b="1" smtClean="0">
                <a:latin typeface="Courier New" charset="0"/>
                <a:cs typeface="+mn-cs"/>
              </a:rPr>
              <a:t>int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plusOne(int x)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return x + 1;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Example </a:t>
            </a:r>
            <a:r>
              <a:rPr lang="en-US" sz="1600" b="1" smtClean="0">
                <a:cs typeface="+mn-cs"/>
              </a:rPr>
              <a:t>function template</a:t>
            </a:r>
            <a:r>
              <a:rPr lang="en-US" sz="1600" smtClean="0">
                <a:cs typeface="+mn-cs"/>
              </a:rPr>
              <a:t>: add one to anything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Below,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>
                <a:latin typeface="Courier New" charset="0"/>
              </a:rPr>
              <a:t>T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is a </a:t>
            </a:r>
            <a:r>
              <a:rPr lang="en-US" sz="1400" b="1" smtClean="0"/>
              <a:t>template parameter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T&gt;  // "T" is traditional; use any name you want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T plusOne(T x)  // Treat "T" as a type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return x + 1;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Usage of function template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d2 = plusOne(3.7);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5D67E-56BC-9846-8843-23FE401EA5E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Function Templates </a:t>
            </a:r>
            <a:r>
              <a:rPr lang="en-US" smtClean="0">
                <a:cs typeface="Times New Roman" charset="0"/>
              </a:rPr>
              <a:t>— Write One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Write a function template to convert </a:t>
            </a:r>
            <a:r>
              <a:rPr lang="en-US" i="1" smtClean="0">
                <a:cs typeface="+mn-cs"/>
              </a:rPr>
              <a:t>anything</a:t>
            </a:r>
            <a:r>
              <a:rPr lang="en-US" smtClean="0">
                <a:cs typeface="+mn-cs"/>
              </a:rPr>
              <a:t> to a string.</a:t>
            </a:r>
          </a:p>
          <a:p>
            <a:pPr lvl="1" eaLnBrk="1" hangingPunct="1">
              <a:defRPr/>
            </a:pPr>
            <a:r>
              <a:rPr lang="en-US" smtClean="0"/>
              <a:t>Anything printable, that is.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&lt;string&gt;   // for std::string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&lt;sstream&gt;  // for std::ostringstream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T&gt;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std::string toString(const T &amp; value)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std::ostringstream os;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os &lt;&lt; value;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return os.str();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8B78B-0094-9146-868E-B80E699D29E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Class Templates </a:t>
            </a:r>
            <a:r>
              <a:rPr lang="en-US" smtClean="0">
                <a:cs typeface="Times New Roman" charset="0"/>
              </a:rPr>
              <a:t>— Basics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Example class: holds one </a:t>
            </a:r>
            <a:r>
              <a:rPr lang="en-US" sz="1600" b="1" smtClean="0">
                <a:latin typeface="Courier New" charset="0"/>
                <a:cs typeface="+mn-cs"/>
              </a:rPr>
              <a:t>int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SingleValue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&amp; val()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{ return theValue_; }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const int &amp; val() const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{ return theValue_;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theValue_;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Example class template: holds one of anything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ValueType&gt;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SingleValue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ValueType &amp; val()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return theValue_;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const ValueType &amp; val() const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return theValue_;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ValueType theValue_;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Usage of class template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Need to specify the template parameter.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SingleValue&lt;double&gt; sd;</a:t>
            </a:r>
          </a:p>
        </p:txBody>
      </p:sp>
      <p:sp>
        <p:nvSpPr>
          <p:cNvPr id="600069" name="Line 5"/>
          <p:cNvSpPr>
            <a:spLocks noChangeShapeType="1"/>
          </p:cNvSpPr>
          <p:nvPr/>
        </p:nvSpPr>
        <p:spPr bwMode="auto">
          <a:xfrm flipV="1">
            <a:off x="3276600" y="2971800"/>
            <a:ext cx="1905000" cy="2057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1371600" y="5029200"/>
            <a:ext cx="3124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Inside the class template definition, the template parameter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ValueType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is a type.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3091A-FEBE-0E45-8822-57DBAE9C181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Class Templates </a:t>
            </a:r>
            <a:r>
              <a:rPr lang="en-US" smtClean="0">
                <a:cs typeface="Times New Roman" charset="0"/>
              </a:rPr>
              <a:t>— Ctors, etc.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you use a class template outside its own definition, specify the template parameter.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SingleValue&lt;int&gt;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foo(const SingleValue&lt;int&gt; &amp; y)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 …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</a:t>
            </a:r>
            <a:r>
              <a:rPr lang="en-US" sz="1800" b="1" smtClean="0">
                <a:cs typeface="+mn-cs"/>
              </a:rPr>
              <a:t>name</a:t>
            </a:r>
            <a:r>
              <a:rPr lang="en-US" sz="1800" smtClean="0">
                <a:cs typeface="+mn-cs"/>
              </a:rPr>
              <a:t> of a ctor in a class template is the name of the class template.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Similarly for the dctor.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Inside the definition of a class template, you may leave off template parameters when referring to the </a:t>
            </a:r>
            <a:r>
              <a:rPr lang="en-US" sz="1800" b="1" smtClean="0">
                <a:cs typeface="+mn-cs"/>
              </a:rPr>
              <a:t>current class</a:t>
            </a:r>
            <a:r>
              <a:rPr lang="en-US" sz="1800" smtClean="0"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Bar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Bar();                             // default ctor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Bar(const Bar &amp; other);            // copy ctor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Bar &amp; operator=(const Bar &amp; rhs);  // copy 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~Bar();                            // dctor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32A3C-8D32-F244-9B2E-7010BC797C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Class Templates </a:t>
            </a:r>
            <a:r>
              <a:rPr lang="en-US" smtClean="0">
                <a:cs typeface="Times New Roman" charset="0"/>
              </a:rPr>
              <a:t>— Write One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Write the dctor and copy ctor for this class template: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class HasPointer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Invariants: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myPtr_ points to a T allocated with new,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 owned by *this.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HasPointer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HasPointer(const HasPointer &amp; other)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HasPointer &amp; operator=(const HasPointer &amp; rhs);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~HasPointer()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T * myPtr_;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  <p:sp>
        <p:nvSpPr>
          <p:cNvPr id="602116" name="Line 4"/>
          <p:cNvSpPr>
            <a:spLocks noChangeShapeType="1"/>
          </p:cNvSpPr>
          <p:nvPr/>
        </p:nvSpPr>
        <p:spPr bwMode="auto">
          <a:xfrm flipH="1" flipV="1">
            <a:off x="6629400" y="2819400"/>
            <a:ext cx="3810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7010400" y="3124200"/>
            <a:ext cx="19050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Because of this, we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must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define the Big Three, and the copy ctor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must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do a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deep copy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602118" name="AutoShape 6"/>
          <p:cNvSpPr>
            <a:spLocks noChangeArrowheads="1"/>
          </p:cNvSpPr>
          <p:nvPr/>
        </p:nvSpPr>
        <p:spPr bwMode="auto">
          <a:xfrm>
            <a:off x="1066800" y="2133600"/>
            <a:ext cx="5638800" cy="61595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06DBD-E8CE-E344-A881-F29633B0A20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Class Templates </a:t>
            </a:r>
            <a:r>
              <a:rPr lang="en-US" smtClean="0">
                <a:cs typeface="Times New Roman" charset="0"/>
              </a:rPr>
              <a:t>— Write One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Write the dctor and copy ctor for this class template: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class HasPointer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Invariants: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myPtr_ points to a T allocated with new,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 owned by *this.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HasPointer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HasPointer(const HasPointer &amp; other)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:myPtr_(new T(*other.myPtr))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HasPointer &amp; operator=(const HasPointer &amp; rhs);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~HasPointer()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delete myPtr;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T * myPtr_;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  <p:sp>
        <p:nvSpPr>
          <p:cNvPr id="603140" name="Line 4"/>
          <p:cNvSpPr>
            <a:spLocks noChangeShapeType="1"/>
          </p:cNvSpPr>
          <p:nvPr/>
        </p:nvSpPr>
        <p:spPr bwMode="auto">
          <a:xfrm flipH="1" flipV="1">
            <a:off x="6629400" y="2819400"/>
            <a:ext cx="3810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7010400" y="3124200"/>
            <a:ext cx="19050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Because of this, we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must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define the Big Three, and the copy ctor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must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do a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deep copy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603142" name="AutoShape 6"/>
          <p:cNvSpPr>
            <a:spLocks noChangeArrowheads="1"/>
          </p:cNvSpPr>
          <p:nvPr/>
        </p:nvSpPr>
        <p:spPr bwMode="auto">
          <a:xfrm>
            <a:off x="1066800" y="2133600"/>
            <a:ext cx="5638800" cy="61595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D45B-DE34-5748-B8C5-786EDF3013B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Documenting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you write a template with a type as a template parameter, </a:t>
            </a:r>
            <a:r>
              <a:rPr lang="en-US" sz="1800" b="1" smtClean="0">
                <a:cs typeface="+mn-cs"/>
              </a:rPr>
              <a:t>document</a:t>
            </a:r>
            <a:r>
              <a:rPr lang="en-US" sz="1800" smtClean="0">
                <a:cs typeface="+mn-cs"/>
              </a:rPr>
              <a:t> the requirements on that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Include things that the compiler checks (unlike in invariants).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 this course, put this information in a comment.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cubeIt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Returns the cube of the given number.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Requirements on types: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Pre: None.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Post: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return == n*n*n.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Num&gt;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Num cubeIt(Num 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return n*n*n;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5867400" y="3886200"/>
            <a:ext cx="2895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What has to be true about type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Num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for this template to be compiled and used successfully?</a:t>
            </a:r>
          </a:p>
        </p:txBody>
      </p:sp>
      <p:sp>
        <p:nvSpPr>
          <p:cNvPr id="605189" name="AutoShape 5"/>
          <p:cNvSpPr>
            <a:spLocks noChangeArrowheads="1"/>
          </p:cNvSpPr>
          <p:nvPr/>
        </p:nvSpPr>
        <p:spPr bwMode="auto">
          <a:xfrm>
            <a:off x="557213" y="3100388"/>
            <a:ext cx="71628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5E924-2B32-844C-AA6E-C24DBC78F3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Templates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Documenting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you write a template with a type as a template parameter, </a:t>
            </a:r>
            <a:r>
              <a:rPr lang="en-US" sz="1800" b="1" smtClean="0">
                <a:cs typeface="+mn-cs"/>
              </a:rPr>
              <a:t>document</a:t>
            </a:r>
            <a:r>
              <a:rPr lang="en-US" sz="1800" smtClean="0">
                <a:cs typeface="+mn-cs"/>
              </a:rPr>
              <a:t> the requirements on that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Include things that the compiler checks (unlike in invariants).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 this course, put this information in a comment.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cubeIt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Returns the cube of the given number.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Requirements on types: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Num must have a copy ctor and binary operator*.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Pre: None.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Post: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    return == n*n*n.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 &lt;typename Num&gt;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Num cubeIt(Num 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return n*n*n;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5867400" y="3886200"/>
            <a:ext cx="2895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What has to be true about type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Num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for this template to be compiled and used successfully?</a:t>
            </a:r>
          </a:p>
        </p:txBody>
      </p:sp>
      <p:sp>
        <p:nvSpPr>
          <p:cNvPr id="606213" name="AutoShape 5"/>
          <p:cNvSpPr>
            <a:spLocks noChangeArrowheads="1"/>
          </p:cNvSpPr>
          <p:nvPr/>
        </p:nvSpPr>
        <p:spPr bwMode="auto">
          <a:xfrm>
            <a:off x="557213" y="3100388"/>
            <a:ext cx="71628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59AD3-9574-704E-8469-FC8F38E02D3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Advanced C++ &amp; Software Engineering Concepts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Advanced C++</a:t>
            </a:r>
          </a:p>
          <a:p>
            <a:pPr lvl="1" eaLnBrk="1" hangingPunct="1">
              <a:defRPr/>
            </a:pPr>
            <a:r>
              <a:rPr lang="en-US" sz="1800" smtClean="0"/>
              <a:t>The structure of a package</a:t>
            </a:r>
          </a:p>
          <a:p>
            <a:pPr lvl="1" eaLnBrk="1" hangingPunct="1">
              <a:defRPr/>
            </a:pPr>
            <a:r>
              <a:rPr lang="en-US" sz="1800" smtClean="0"/>
              <a:t>Parameter passing</a:t>
            </a:r>
          </a:p>
          <a:p>
            <a:pPr lvl="1" eaLnBrk="1" hangingPunct="1">
              <a:defRPr/>
            </a:pPr>
            <a:r>
              <a:rPr lang="en-US" sz="1800" smtClean="0"/>
              <a:t>Operator overloading</a:t>
            </a:r>
          </a:p>
          <a:p>
            <a:pPr lvl="1" eaLnBrk="1" hangingPunct="1">
              <a:defRPr/>
            </a:pPr>
            <a:r>
              <a:rPr lang="en-US" sz="1800" smtClean="0"/>
              <a:t>Silently written &amp; called functions</a:t>
            </a:r>
          </a:p>
          <a:p>
            <a:pPr lvl="1" eaLnBrk="1" hangingPunct="1">
              <a:defRPr/>
            </a:pPr>
            <a:r>
              <a:rPr lang="en-US" sz="1800" smtClean="0"/>
              <a:t>Pointers &amp; dynamic allocation</a:t>
            </a:r>
          </a:p>
          <a:p>
            <a:pPr lvl="1" eaLnBrk="1" hangingPunct="1">
              <a:defRPr/>
            </a:pPr>
            <a:r>
              <a:rPr lang="en-US" sz="1800" smtClean="0"/>
              <a:t>Managing resources in a class</a:t>
            </a:r>
          </a:p>
          <a:p>
            <a:pPr lvl="1" eaLnBrk="1" hangingPunct="1">
              <a:defRPr/>
            </a:pPr>
            <a:r>
              <a:rPr lang="en-US" sz="1800" smtClean="0"/>
              <a:t>Templates</a:t>
            </a:r>
          </a:p>
          <a:p>
            <a:pPr lvl="1" eaLnBrk="1" hangingPunct="1">
              <a:defRPr/>
            </a:pPr>
            <a:r>
              <a:rPr lang="en-US" sz="1800" smtClean="0"/>
              <a:t>Containers &amp; iterators</a:t>
            </a:r>
          </a:p>
          <a:p>
            <a:pPr lvl="1" eaLnBrk="1" hangingPunct="1">
              <a:defRPr/>
            </a:pPr>
            <a:r>
              <a:rPr lang="en-US" sz="1800" smtClean="0"/>
              <a:t>Error handling</a:t>
            </a:r>
          </a:p>
          <a:p>
            <a:pPr lvl="1" eaLnBrk="1" hangingPunct="1">
              <a:defRPr/>
            </a:pPr>
            <a:r>
              <a:rPr lang="en-US" sz="1800" smtClean="0"/>
              <a:t>Introduction to exceptions</a:t>
            </a:r>
          </a:p>
          <a:p>
            <a:pPr lvl="1" eaLnBrk="1" hangingPunct="1">
              <a:defRPr/>
            </a:pPr>
            <a:r>
              <a:rPr lang="en-US" sz="1800" smtClean="0"/>
              <a:t>Introduction to Linked Lists</a:t>
            </a:r>
          </a:p>
        </p:txBody>
      </p:sp>
      <p:sp>
        <p:nvSpPr>
          <p:cNvPr id="4454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solidFill>
                  <a:schemeClr val="bg2"/>
                </a:solidFill>
                <a:cs typeface="+mn-cs"/>
              </a:rPr>
              <a:t>Major Topics: S.E. Concepts</a:t>
            </a:r>
          </a:p>
          <a:p>
            <a:pPr lvl="1" eaLnBrk="1" hangingPunct="1">
              <a:defRPr/>
            </a:pPr>
            <a:r>
              <a:rPr lang="en-US" sz="1800" smtClean="0">
                <a:solidFill>
                  <a:schemeClr val="bg2"/>
                </a:solidFill>
              </a:rPr>
              <a:t>Abstraction</a:t>
            </a:r>
          </a:p>
          <a:p>
            <a:pPr lvl="1" eaLnBrk="1" hangingPunct="1">
              <a:defRPr/>
            </a:pPr>
            <a:r>
              <a:rPr lang="en-US" sz="1800" smtClean="0">
                <a:solidFill>
                  <a:schemeClr val="bg2"/>
                </a:solidFill>
              </a:rPr>
              <a:t>Invariants</a:t>
            </a:r>
          </a:p>
          <a:p>
            <a:pPr lvl="1" eaLnBrk="1" hangingPunct="1">
              <a:defRPr/>
            </a:pPr>
            <a:r>
              <a:rPr lang="en-US" sz="1800" smtClean="0">
                <a:solidFill>
                  <a:schemeClr val="bg2"/>
                </a:solidFill>
              </a:rPr>
              <a:t>Testing</a:t>
            </a:r>
          </a:p>
          <a:p>
            <a:pPr lvl="1" eaLnBrk="1" hangingPunct="1">
              <a:defRPr/>
            </a:pPr>
            <a:r>
              <a:rPr lang="en-US" sz="1800" smtClean="0">
                <a:solidFill>
                  <a:schemeClr val="bg2"/>
                </a:solidFill>
              </a:rPr>
              <a:t>Some principles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228600" y="298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47244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47244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4" name="Text Box 14"/>
          <p:cNvSpPr txBox="1">
            <a:spLocks noChangeArrowheads="1"/>
          </p:cNvSpPr>
          <p:nvPr/>
        </p:nvSpPr>
        <p:spPr bwMode="auto">
          <a:xfrm>
            <a:off x="0" y="3365500"/>
            <a:ext cx="762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Times New Roman" charset="0"/>
                <a:sym typeface="Wingdings 2" charset="0"/>
              </a:rPr>
              <a:t>(part) </a:t>
            </a:r>
            <a:endParaRPr lang="en-US">
              <a:solidFill>
                <a:schemeClr val="folHlink"/>
              </a:solidFill>
              <a:cs typeface="+mn-cs"/>
              <a:sym typeface="Wingdings 2" charset="0"/>
            </a:endParaRPr>
          </a:p>
        </p:txBody>
      </p:sp>
      <p:sp>
        <p:nvSpPr>
          <p:cNvPr id="445455" name="AutoShape 15"/>
          <p:cNvSpPr>
            <a:spLocks noChangeArrowheads="1"/>
          </p:cNvSpPr>
          <p:nvPr/>
        </p:nvSpPr>
        <p:spPr bwMode="auto">
          <a:xfrm rot="-967380">
            <a:off x="5029200" y="1447800"/>
            <a:ext cx="2743200" cy="1343025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6000" b="1">
                <a:solidFill>
                  <a:schemeClr val="folHlink"/>
                </a:solidFill>
                <a:cs typeface="+mn-cs"/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9BC01-DECB-5541-99CB-3FC80912719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Software Engineering Concepts: Some Principles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Three Principles</a:t>
            </a:r>
          </a:p>
          <a:p>
            <a:pPr lvl="1" eaLnBrk="1" hangingPunct="1">
              <a:defRPr/>
            </a:pPr>
            <a:r>
              <a:rPr lang="en-US" b="1" smtClean="0"/>
              <a:t>Coupling</a:t>
            </a:r>
            <a:r>
              <a:rPr lang="en-US" smtClean="0"/>
              <a:t>: degree of dependence between modules</a:t>
            </a:r>
          </a:p>
          <a:p>
            <a:pPr lvl="2" eaLnBrk="1" hangingPunct="1">
              <a:defRPr/>
            </a:pPr>
            <a:r>
              <a:rPr lang="en-US" b="1" smtClean="0"/>
              <a:t>Loose</a:t>
            </a:r>
            <a:r>
              <a:rPr lang="en-US" smtClean="0"/>
              <a:t> vs. </a:t>
            </a:r>
            <a:r>
              <a:rPr lang="en-US" b="1" smtClean="0"/>
              <a:t>tight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Some is unavoidable. We like loose.</a:t>
            </a:r>
          </a:p>
          <a:p>
            <a:pPr lvl="2" eaLnBrk="1" hangingPunct="1">
              <a:defRPr/>
            </a:pPr>
            <a:r>
              <a:rPr lang="en-US" smtClean="0"/>
              <a:t>Tight coupling leads to </a:t>
            </a:r>
            <a:r>
              <a:rPr lang="en-US" b="1" smtClean="0"/>
              <a:t>brittle</a:t>
            </a:r>
            <a:r>
              <a:rPr lang="en-US" smtClean="0"/>
              <a:t> systems.</a:t>
            </a:r>
          </a:p>
          <a:p>
            <a:pPr lvl="1" eaLnBrk="1" hangingPunct="1">
              <a:defRPr/>
            </a:pPr>
            <a:r>
              <a:rPr lang="en-US" b="1" smtClean="0"/>
              <a:t>DRY</a:t>
            </a:r>
            <a:r>
              <a:rPr lang="en-US" smtClean="0"/>
              <a:t>: Don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t Repeat Yourself</a:t>
            </a:r>
          </a:p>
          <a:p>
            <a:pPr lvl="2" eaLnBrk="1" hangingPunct="1">
              <a:defRPr/>
            </a:pPr>
            <a:r>
              <a:rPr lang="en-US" smtClean="0"/>
              <a:t>Every piece of knowledge must have a single, unambiguous, authoritative representation within a system.</a:t>
            </a:r>
          </a:p>
          <a:p>
            <a:pPr lvl="1" eaLnBrk="1" hangingPunct="1">
              <a:defRPr/>
            </a:pPr>
            <a:r>
              <a:rPr lang="en-US" b="1" smtClean="0"/>
              <a:t>SRP</a:t>
            </a:r>
            <a:r>
              <a:rPr lang="en-US" smtClean="0"/>
              <a:t>: Single Responsibility Principle</a:t>
            </a:r>
          </a:p>
          <a:p>
            <a:pPr lvl="2" eaLnBrk="1" hangingPunct="1">
              <a:defRPr/>
            </a:pPr>
            <a:r>
              <a:rPr lang="en-US" smtClean="0"/>
              <a:t>Every module should have exactly one well-defined responsibility.</a:t>
            </a:r>
          </a:p>
          <a:p>
            <a:pPr lvl="2" eaLnBrk="1" hangingPunct="1">
              <a:defRPr/>
            </a:pPr>
            <a:r>
              <a:rPr lang="en-US" smtClean="0"/>
              <a:t>Same as </a:t>
            </a:r>
            <a:r>
              <a:rPr lang="en-US" b="1" smtClean="0"/>
              <a:t>cohesion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FAC50-A380-5048-9169-399A8663EC2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Managing Resources in a Class</a:t>
            </a:r>
            <a:endParaRPr lang="en-US" smtClean="0">
              <a:cs typeface="Times New Roman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64008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Some </a:t>
            </a:r>
            <a:r>
              <a:rPr lang="en-US" b="1" smtClean="0">
                <a:cs typeface="+mn-cs"/>
              </a:rPr>
              <a:t>resources</a:t>
            </a:r>
            <a:r>
              <a:rPr lang="en-US" smtClean="0">
                <a:cs typeface="+mn-cs"/>
              </a:rPr>
              <a:t> need to be cleaned up when we are done with them.</a:t>
            </a:r>
          </a:p>
          <a:p>
            <a:pPr lvl="1" eaLnBrk="1" hangingPunct="1">
              <a:defRPr/>
            </a:pPr>
            <a:r>
              <a:rPr lang="en-US" smtClean="0"/>
              <a:t>Quintessential example: dynamic objects.</a:t>
            </a:r>
          </a:p>
          <a:p>
            <a:pPr lvl="1" eaLnBrk="1" hangingPunct="1">
              <a:defRPr/>
            </a:pPr>
            <a:r>
              <a:rPr lang="en-US" smtClean="0"/>
              <a:t>Others: files to be closed, windows to be destroyed, locks to be released, etc.</a:t>
            </a:r>
          </a:p>
          <a:p>
            <a:pPr lvl="1" eaLnBrk="1" hangingPunct="1">
              <a:defRPr/>
            </a:pPr>
            <a:r>
              <a:rPr lang="en-US" smtClean="0"/>
              <a:t>We </a:t>
            </a:r>
            <a:r>
              <a:rPr lang="en-US" b="1" smtClean="0"/>
              <a:t>acquire</a:t>
            </a:r>
            <a:r>
              <a:rPr lang="en-US" smtClean="0"/>
              <a:t> a resource. Later, we </a:t>
            </a:r>
            <a:r>
              <a:rPr lang="en-US" b="1" smtClean="0"/>
              <a:t>release</a:t>
            </a:r>
            <a:r>
              <a:rPr lang="en-US" smtClean="0"/>
              <a:t> it.</a:t>
            </a:r>
          </a:p>
          <a:p>
            <a:pPr lvl="1" eaLnBrk="1" hangingPunct="1">
              <a:defRPr/>
            </a:pPr>
            <a:r>
              <a:rPr lang="en-US" smtClean="0"/>
              <a:t>If we never release: </a:t>
            </a:r>
            <a:r>
              <a:rPr lang="en-US" b="1" smtClean="0"/>
              <a:t>resource leak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Own</a:t>
            </a:r>
            <a:r>
              <a:rPr lang="en-US" smtClean="0">
                <a:cs typeface="+mn-cs"/>
              </a:rPr>
              <a:t> a resource = be responsible for releasing.</a:t>
            </a:r>
          </a:p>
          <a:p>
            <a:pPr lvl="1" eaLnBrk="1" hangingPunct="1">
              <a:defRPr/>
            </a:pPr>
            <a:r>
              <a:rPr lang="en-US" smtClean="0"/>
              <a:t>Ownership can be transferred, shared (using a </a:t>
            </a:r>
            <a:r>
              <a:rPr lang="en-US" b="1" smtClean="0"/>
              <a:t>reference count</a:t>
            </a:r>
            <a:r>
              <a:rPr lang="en-US" smtClean="0"/>
              <a:t>), and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chained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Ownership is an invariant. Document it.</a:t>
            </a:r>
          </a:p>
          <a:p>
            <a:pPr lvl="1" eaLnBrk="1" hangingPunct="1">
              <a:defRPr/>
            </a:pPr>
            <a:r>
              <a:rPr lang="en-US" smtClean="0"/>
              <a:t>Write The Big Three when a resource is owned.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Prevent resource leaks with </a:t>
            </a:r>
            <a:r>
              <a:rPr lang="en-US" b="1" smtClean="0">
                <a:cs typeface="+mn-cs"/>
              </a:rPr>
              <a:t>RAII</a:t>
            </a:r>
          </a:p>
          <a:p>
            <a:pPr lvl="1" eaLnBrk="1" hangingPunct="1">
              <a:defRPr/>
            </a:pPr>
            <a:r>
              <a:rPr lang="en-US" smtClean="0"/>
              <a:t>A resource is owned by an object.</a:t>
            </a:r>
          </a:p>
          <a:p>
            <a:pPr lvl="1" eaLnBrk="1" hangingPunct="1">
              <a:defRPr/>
            </a:pPr>
            <a:r>
              <a:rPr lang="en-US" smtClean="0"/>
              <a:t>And therefore, the </a:t>
            </a:r>
            <a:r>
              <a:rPr lang="en-US" b="1" smtClean="0"/>
              <a:t>destructor</a:t>
            </a:r>
            <a:r>
              <a:rPr lang="en-US" smtClean="0"/>
              <a:t> of the object releases the resource, if necessary.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6629400" y="3505200"/>
            <a:ext cx="2286000" cy="1036638"/>
          </a:xfrm>
          <a:prstGeom prst="rect">
            <a:avLst/>
          </a:prstGeom>
          <a:noFill/>
          <a:ln w="158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chemeClr val="folHlink"/>
                </a:solidFill>
                <a:cs typeface="+mn-cs"/>
              </a:rPr>
              <a:t>Ownership</a:t>
            </a:r>
            <a:r>
              <a:rPr lang="en-US" sz="2000">
                <a:solidFill>
                  <a:schemeClr val="folHlink"/>
                </a:solidFill>
                <a:cs typeface="+mn-cs"/>
              </a:rPr>
              <a:t> = Responsibility for Releasing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6629400" y="5105400"/>
            <a:ext cx="2286000" cy="1222375"/>
          </a:xfrm>
          <a:prstGeom prst="rect">
            <a:avLst/>
          </a:prstGeom>
          <a:noFill/>
          <a:ln w="158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chemeClr val="folHlink"/>
                </a:solidFill>
                <a:cs typeface="+mn-cs"/>
              </a:rPr>
              <a:t>RAII</a:t>
            </a:r>
            <a:r>
              <a:rPr lang="en-US" sz="2000">
                <a:solidFill>
                  <a:schemeClr val="folHlink"/>
                </a:solidFill>
                <a:cs typeface="+mn-cs"/>
              </a:rPr>
              <a:t> =</a:t>
            </a:r>
            <a:br>
              <a:rPr lang="en-US" sz="2000">
                <a:solidFill>
                  <a:schemeClr val="folHlink"/>
                </a:solidFill>
                <a:cs typeface="+mn-cs"/>
              </a:rPr>
            </a:br>
            <a:r>
              <a:rPr lang="en-US" sz="2000">
                <a:solidFill>
                  <a:schemeClr val="folHlink"/>
                </a:solidFill>
                <a:cs typeface="+mn-cs"/>
              </a:rPr>
              <a:t>An Object Owns</a:t>
            </a:r>
            <a:br>
              <a:rPr lang="en-US" sz="2000">
                <a:solidFill>
                  <a:schemeClr val="folHlink"/>
                </a:solidFill>
                <a:cs typeface="+mn-cs"/>
              </a:rPr>
            </a:br>
            <a:r>
              <a:rPr lang="en-US" sz="1600">
                <a:solidFill>
                  <a:schemeClr val="folHlink"/>
                </a:solidFill>
                <a:cs typeface="+mn-cs"/>
              </a:rPr>
              <a:t>(and, therefore, its destructor releases)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F270B-2982-CB4E-8478-C4679110246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Managing Resources in a Class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Generalizing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Law of the Big Three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Recall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The Big Three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Copy ctor</a:t>
            </a:r>
          </a:p>
          <a:p>
            <a:pPr lvl="1" eaLnBrk="1" hangingPunct="1">
              <a:defRPr/>
            </a:pPr>
            <a:r>
              <a:rPr lang="en-US" smtClean="0"/>
              <a:t>Copy assignment</a:t>
            </a:r>
          </a:p>
          <a:p>
            <a:pPr lvl="1" eaLnBrk="1" hangingPunct="1">
              <a:defRPr/>
            </a:pPr>
            <a:r>
              <a:rPr lang="en-US" smtClean="0"/>
              <a:t>Dctor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Law of the Big Three</a:t>
            </a:r>
          </a:p>
          <a:p>
            <a:pPr lvl="1" eaLnBrk="1" hangingPunct="1">
              <a:defRPr/>
            </a:pPr>
            <a:r>
              <a:rPr lang="en-US" smtClean="0"/>
              <a:t>If you need to declare one of these, then you probably need to declare all of them.</a:t>
            </a:r>
          </a:p>
          <a:p>
            <a:pPr lvl="1" eaLnBrk="1" hangingPunct="1">
              <a:defRPr/>
            </a:pPr>
            <a:r>
              <a:rPr lang="en-US" smtClean="0"/>
              <a:t>Note: When you eliminate them, you are still declaring them.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Resource ownership is the usual (only?) reason for declaring the Big Three.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593B5-C052-8C4B-B985-E9E13144244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Recall: scaryFn()</a:t>
            </a:r>
            <a:endParaRPr lang="en-US" smtClean="0">
              <a:cs typeface="Times New Roman" charset="0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scaryFn(int size)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* buffer = new int[size];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if (func1(buffer))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delete [] buffer;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}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if (func2(buffer))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delete [] buffer;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}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func3(buffer);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delete [] buffer;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72D7D-84A9-8B41-890A-8374EE866F8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Managing Resources in a Class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An RAII Class </a:t>
            </a:r>
            <a:r>
              <a:rPr lang="en-US" smtClean="0">
                <a:cs typeface="Times New Roman" charset="0"/>
              </a:rPr>
              <a:t>— Write It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smtClean="0"/>
              <a:t>Write class </a:t>
            </a:r>
            <a:r>
              <a:rPr lang="en-US" b="1" smtClean="0">
                <a:latin typeface="Courier New" charset="0"/>
              </a:rPr>
              <a:t>IntArray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Rewrite function </a:t>
            </a:r>
            <a:r>
              <a:rPr lang="en-US" b="1" smtClean="0">
                <a:latin typeface="Courier New" charset="0"/>
              </a:rPr>
              <a:t>scaryFn</a:t>
            </a:r>
            <a:r>
              <a:rPr lang="en-US" smtClean="0"/>
              <a:t> to use it.</a:t>
            </a:r>
          </a:p>
          <a:p>
            <a:pPr lvl="2" eaLnBrk="1" hangingPunct="1">
              <a:buFont typeface="Wingdings" charset="0"/>
              <a:buNone/>
              <a:defRPr/>
            </a:pPr>
            <a:endParaRPr lang="en-US" i="1" smtClean="0"/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4330700" y="177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folHlink"/>
                </a:solidFill>
                <a:cs typeface="+mn-cs"/>
              </a:rPr>
              <a:t>continued</a:t>
            </a:r>
            <a:endParaRPr lang="en-US" sz="2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346EA-4261-4241-953B-98603B66A3B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Managing Resources in a Class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An RAII Class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Usage in a Function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Original </a:t>
            </a:r>
            <a:r>
              <a:rPr lang="en-US" sz="1600" b="1" smtClean="0">
                <a:latin typeface="Courier New" charset="0"/>
                <a:cs typeface="+mn-cs"/>
              </a:rPr>
              <a:t>scaryFn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scaryFn(int size)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* buffer = new int[size];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if (func1(buffer))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delete [] buffer;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if (func2(buffer))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delete [] buffer;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func3(buffer);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delete [] buffer;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New </a:t>
            </a:r>
            <a:r>
              <a:rPr lang="en-US" sz="1600" b="1" smtClean="0">
                <a:latin typeface="Courier New" charset="0"/>
                <a:cs typeface="+mn-cs"/>
              </a:rPr>
              <a:t>scaryFn</a:t>
            </a:r>
            <a:r>
              <a:rPr lang="en-US" sz="1600" smtClean="0">
                <a:cs typeface="+mn-cs"/>
              </a:rPr>
              <a:t>, using </a:t>
            </a:r>
            <a:r>
              <a:rPr lang="en-US" sz="1600" b="1" smtClean="0">
                <a:latin typeface="Courier New" charset="0"/>
                <a:cs typeface="+mn-cs"/>
              </a:rPr>
              <a:t>IntArray</a:t>
            </a: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scaryFn(int size)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IntArray buffer(size);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if (func1(&amp;buffer[0]))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if (func2(buffer))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return;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func3(&amp;buffer[0]);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5638800" y="4267200"/>
            <a:ext cx="3352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Say function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func2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has been rewritten to take an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IntArray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parameter. This must be passed by reference or reference-to-const.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 flipV="1">
            <a:off x="8077200" y="3657600"/>
            <a:ext cx="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H="1" flipV="1">
            <a:off x="7467600" y="3429000"/>
            <a:ext cx="609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3276600" y="5486400"/>
            <a:ext cx="419100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If we had decided that the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IntArray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ctor was given a pointer, then we would say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IntArray buffer(new int[size]);</a:t>
            </a:r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4114800" y="2971800"/>
            <a:ext cx="0" cy="2514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4114800" y="2514600"/>
            <a:ext cx="10668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 Feb 2013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59F4-F33F-F94C-AB29-10A4FF8A0B9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Managing Resources in a Class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An RAII Class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Usage in a Class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Class with an Array Member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HasArray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HasArray(int size)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:theArray_(new int[size])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~HasArray()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delete [] theArray_;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[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 other stuff goes here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void printIt(int index) const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cout &lt;&lt; theArray_[index];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* theArray_;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Same idea, using </a:t>
            </a:r>
            <a:r>
              <a:rPr lang="en-US" sz="1600" b="1" smtClean="0">
                <a:latin typeface="Courier New" charset="0"/>
                <a:cs typeface="+mn-cs"/>
              </a:rPr>
              <a:t>IntArray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HasArray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HasArray(int size)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:theArray_(size)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Use compiler-generated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//  dctor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[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 other stuff goes here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void printIt(int index) const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cout &lt;&lt; theArray_[index];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IntArray theArray_;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</p:txBody>
      </p:sp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5105400" y="3200400"/>
            <a:ext cx="33528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7622" name="AutoShape 6"/>
          <p:cNvSpPr>
            <a:spLocks noChangeArrowheads="1"/>
          </p:cNvSpPr>
          <p:nvPr/>
        </p:nvSpPr>
        <p:spPr bwMode="auto">
          <a:xfrm>
            <a:off x="6934200" y="2438400"/>
            <a:ext cx="7620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7623" name="AutoShape 7"/>
          <p:cNvSpPr>
            <a:spLocks noChangeArrowheads="1"/>
          </p:cNvSpPr>
          <p:nvPr/>
        </p:nvSpPr>
        <p:spPr bwMode="auto">
          <a:xfrm>
            <a:off x="5181600" y="5638800"/>
            <a:ext cx="1066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7624" name="AutoShape 8"/>
          <p:cNvSpPr>
            <a:spLocks noChangeArrowheads="1"/>
          </p:cNvSpPr>
          <p:nvPr/>
        </p:nvSpPr>
        <p:spPr bwMode="auto">
          <a:xfrm>
            <a:off x="6400800" y="4864100"/>
            <a:ext cx="2209800" cy="304800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934200" y="51816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Same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2092</Words>
  <Application>Microsoft Macintosh PowerPoint</Application>
  <PresentationFormat>On-screen Show (4:3)</PresentationFormat>
  <Paragraphs>412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Managing Resources in a Class Templates</vt:lpstr>
      <vt:lpstr>Unit Overview Advanced C++ &amp; Software Engineering Concepts</vt:lpstr>
      <vt:lpstr>Review Software Engineering Concepts: Some Principles</vt:lpstr>
      <vt:lpstr>Review Managing Resources in a Class</vt:lpstr>
      <vt:lpstr>Managing Resources in a Class Generalizing — Law of the Big Three</vt:lpstr>
      <vt:lpstr>Recall: scaryFn()</vt:lpstr>
      <vt:lpstr>Managing Resources in a Class An RAII Class — Write It</vt:lpstr>
      <vt:lpstr>Managing Resources in a Class An RAII Class — Usage in a Function</vt:lpstr>
      <vt:lpstr>Managing Resources in a Class An RAII Class — Usage in a Class</vt:lpstr>
      <vt:lpstr>Managing Resources in a Class Note — Circular References</vt:lpstr>
      <vt:lpstr> Templates - Introduction</vt:lpstr>
      <vt:lpstr>Templates Function Templates — Basics</vt:lpstr>
      <vt:lpstr>Templates Function Templates — Write One</vt:lpstr>
      <vt:lpstr>Templates Class Templates — Basics</vt:lpstr>
      <vt:lpstr>Templates Class Templates — Ctors, etc.</vt:lpstr>
      <vt:lpstr>Templates Class Templates — Write One</vt:lpstr>
      <vt:lpstr>Templates Class Templates — Write One</vt:lpstr>
      <vt:lpstr>Templates Documenting</vt:lpstr>
      <vt:lpstr>Templates Documenting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Resources in a Class; Templates</dc:title>
  <dc:creator>Glenn G. Chappell</dc:creator>
  <cp:lastModifiedBy>Chris Hartman</cp:lastModifiedBy>
  <cp:revision>105</cp:revision>
  <dcterms:created xsi:type="dcterms:W3CDTF">2004-09-03T22:49:27Z</dcterms:created>
  <dcterms:modified xsi:type="dcterms:W3CDTF">2013-02-04T19:42:03Z</dcterms:modified>
</cp:coreProperties>
</file>