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6" r:id="rId2"/>
    <p:sldId id="645" r:id="rId3"/>
    <p:sldId id="749" r:id="rId4"/>
    <p:sldId id="750" r:id="rId5"/>
    <p:sldId id="751" r:id="rId6"/>
    <p:sldId id="752" r:id="rId7"/>
    <p:sldId id="753" r:id="rId8"/>
    <p:sldId id="754" r:id="rId9"/>
    <p:sldId id="755" r:id="rId10"/>
    <p:sldId id="756" r:id="rId11"/>
    <p:sldId id="757" r:id="rId12"/>
    <p:sldId id="758" r:id="rId13"/>
    <p:sldId id="705" r:id="rId14"/>
    <p:sldId id="706" r:id="rId15"/>
    <p:sldId id="659" r:id="rId16"/>
    <p:sldId id="709" r:id="rId17"/>
    <p:sldId id="661" r:id="rId18"/>
    <p:sldId id="662" r:id="rId19"/>
    <p:sldId id="736" r:id="rId20"/>
    <p:sldId id="664" r:id="rId21"/>
    <p:sldId id="665" r:id="rId22"/>
    <p:sldId id="737" r:id="rId23"/>
    <p:sldId id="738" r:id="rId24"/>
    <p:sldId id="739" r:id="rId25"/>
    <p:sldId id="740" r:id="rId26"/>
    <p:sldId id="741" r:id="rId27"/>
    <p:sldId id="742" r:id="rId28"/>
    <p:sldId id="743" r:id="rId29"/>
    <p:sldId id="744" r:id="rId30"/>
    <p:sldId id="745" r:id="rId31"/>
    <p:sldId id="746" r:id="rId32"/>
    <p:sldId id="747" r:id="rId33"/>
    <p:sldId id="748" r:id="rId34"/>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Verdana" charset="0"/>
        <a:ea typeface="ＭＳ Ｐゴシック" charset="0"/>
        <a:cs typeface="+mn-cs"/>
      </a:defRPr>
    </a:lvl1pPr>
    <a:lvl2pPr marL="457200" algn="ctr" rtl="0" fontAlgn="base">
      <a:spcBef>
        <a:spcPct val="0"/>
      </a:spcBef>
      <a:spcAft>
        <a:spcPct val="0"/>
      </a:spcAft>
      <a:defRPr sz="2400" kern="1200">
        <a:solidFill>
          <a:schemeClr val="tx1"/>
        </a:solidFill>
        <a:latin typeface="Verdana" charset="0"/>
        <a:ea typeface="ＭＳ Ｐゴシック" charset="0"/>
        <a:cs typeface="+mn-cs"/>
      </a:defRPr>
    </a:lvl2pPr>
    <a:lvl3pPr marL="914400" algn="ctr" rtl="0" fontAlgn="base">
      <a:spcBef>
        <a:spcPct val="0"/>
      </a:spcBef>
      <a:spcAft>
        <a:spcPct val="0"/>
      </a:spcAft>
      <a:defRPr sz="2400" kern="1200">
        <a:solidFill>
          <a:schemeClr val="tx1"/>
        </a:solidFill>
        <a:latin typeface="Verdana" charset="0"/>
        <a:ea typeface="ＭＳ Ｐゴシック" charset="0"/>
        <a:cs typeface="+mn-cs"/>
      </a:defRPr>
    </a:lvl3pPr>
    <a:lvl4pPr marL="1371600" algn="ctr" rtl="0" fontAlgn="base">
      <a:spcBef>
        <a:spcPct val="0"/>
      </a:spcBef>
      <a:spcAft>
        <a:spcPct val="0"/>
      </a:spcAft>
      <a:defRPr sz="2400" kern="1200">
        <a:solidFill>
          <a:schemeClr val="tx1"/>
        </a:solidFill>
        <a:latin typeface="Verdana" charset="0"/>
        <a:ea typeface="ＭＳ Ｐゴシック" charset="0"/>
        <a:cs typeface="+mn-cs"/>
      </a:defRPr>
    </a:lvl4pPr>
    <a:lvl5pPr marL="1828800" algn="ctr" rtl="0" fontAlgn="base">
      <a:spcBef>
        <a:spcPct val="0"/>
      </a:spcBef>
      <a:spcAft>
        <a:spcPct val="0"/>
      </a:spcAft>
      <a:defRPr sz="2400" kern="1200">
        <a:solidFill>
          <a:schemeClr val="tx1"/>
        </a:solidFill>
        <a:latin typeface="Verdana" charset="0"/>
        <a:ea typeface="ＭＳ Ｐゴシック" charset="0"/>
        <a:cs typeface="+mn-cs"/>
      </a:defRPr>
    </a:lvl5pPr>
    <a:lvl6pPr marL="2286000" algn="l" defTabSz="457200" rtl="0" eaLnBrk="1" latinLnBrk="0" hangingPunct="1">
      <a:defRPr sz="2400" kern="1200">
        <a:solidFill>
          <a:schemeClr val="tx1"/>
        </a:solidFill>
        <a:latin typeface="Verdana" charset="0"/>
        <a:ea typeface="ＭＳ Ｐゴシック" charset="0"/>
        <a:cs typeface="+mn-cs"/>
      </a:defRPr>
    </a:lvl6pPr>
    <a:lvl7pPr marL="2743200" algn="l" defTabSz="457200" rtl="0" eaLnBrk="1" latinLnBrk="0" hangingPunct="1">
      <a:defRPr sz="2400" kern="1200">
        <a:solidFill>
          <a:schemeClr val="tx1"/>
        </a:solidFill>
        <a:latin typeface="Verdana" charset="0"/>
        <a:ea typeface="ＭＳ Ｐゴシック" charset="0"/>
        <a:cs typeface="+mn-cs"/>
      </a:defRPr>
    </a:lvl7pPr>
    <a:lvl8pPr marL="3200400" algn="l" defTabSz="457200" rtl="0" eaLnBrk="1" latinLnBrk="0" hangingPunct="1">
      <a:defRPr sz="2400" kern="1200">
        <a:solidFill>
          <a:schemeClr val="tx1"/>
        </a:solidFill>
        <a:latin typeface="Verdana" charset="0"/>
        <a:ea typeface="ＭＳ Ｐゴシック" charset="0"/>
        <a:cs typeface="+mn-cs"/>
      </a:defRPr>
    </a:lvl8pPr>
    <a:lvl9pPr marL="3657600" algn="l" defTabSz="457200" rtl="0" eaLnBrk="1" latinLnBrk="0" hangingPunct="1">
      <a:defRPr sz="2400" kern="1200">
        <a:solidFill>
          <a:schemeClr val="tx1"/>
        </a:solidFill>
        <a:latin typeface="Verdan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5" autoAdjust="0"/>
    <p:restoredTop sz="94660"/>
  </p:normalViewPr>
  <p:slideViewPr>
    <p:cSldViewPr>
      <p:cViewPr varScale="1">
        <p:scale>
          <a:sx n="130" d="100"/>
          <a:sy n="130" d="100"/>
        </p:scale>
        <p:origin x="-496" y="-11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p>
        </p:txBody>
      </p:sp>
      <p:sp>
        <p:nvSpPr>
          <p:cNvPr id="9219"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9220"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p>
        </p:txBody>
      </p:sp>
      <p:sp>
        <p:nvSpPr>
          <p:cNvPr id="9221"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a:lvl1pPr>
          </a:lstStyle>
          <a:p>
            <a:fld id="{52ADE4BF-EA50-2E42-A30B-16A0F56A27E5}" type="slidenum">
              <a:rPr lang="en-US"/>
              <a:pPr/>
              <a:t>‹#›</a:t>
            </a:fld>
            <a:endParaRPr lang="en-US"/>
          </a:p>
        </p:txBody>
      </p:sp>
    </p:spTree>
    <p:extLst>
      <p:ext uri="{BB962C8B-B14F-4D97-AF65-F5344CB8AC3E}">
        <p14:creationId xmlns:p14="http://schemas.microsoft.com/office/powerpoint/2010/main" val="39223334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p>
        </p:txBody>
      </p:sp>
      <p:sp>
        <p:nvSpPr>
          <p:cNvPr id="1126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a:lvl1pPr>
          </a:lstStyle>
          <a:p>
            <a:fld id="{F3BEC66F-0A01-9F47-B369-F1DE33338D5D}" type="slidenum">
              <a:rPr lang="en-US"/>
              <a:pPr/>
              <a:t>‹#›</a:t>
            </a:fld>
            <a:endParaRPr lang="en-US"/>
          </a:p>
        </p:txBody>
      </p:sp>
    </p:spTree>
    <p:extLst>
      <p:ext uri="{BB962C8B-B14F-4D97-AF65-F5344CB8AC3E}">
        <p14:creationId xmlns:p14="http://schemas.microsoft.com/office/powerpoint/2010/main" val="132435347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4100" name="Rectangle 4"/>
          <p:cNvSpPr>
            <a:spLocks noGrp="1" noChangeArrowheads="1"/>
          </p:cNvSpPr>
          <p:nvPr>
            <p:ph type="dt" sz="half" idx="2"/>
          </p:nvPr>
        </p:nvSpPr>
        <p:spPr/>
        <p:txBody>
          <a:bodyPr/>
          <a:lstStyle>
            <a:lvl1pPr>
              <a:defRPr/>
            </a:lvl1pPr>
          </a:lstStyle>
          <a:p>
            <a:r>
              <a:rPr lang="en-US" smtClean="0"/>
              <a:t>6 Feb 2013</a:t>
            </a:r>
            <a:endParaRPr lang="en-US"/>
          </a:p>
        </p:txBody>
      </p:sp>
      <p:sp>
        <p:nvSpPr>
          <p:cNvPr id="4101" name="Rectangle 5"/>
          <p:cNvSpPr>
            <a:spLocks noGrp="1" noChangeArrowheads="1"/>
          </p:cNvSpPr>
          <p:nvPr>
            <p:ph type="ftr" sz="quarter" idx="3"/>
          </p:nvPr>
        </p:nvSpPr>
        <p:spPr/>
        <p:txBody>
          <a:bodyPr/>
          <a:lstStyle>
            <a:lvl1pPr>
              <a:defRPr/>
            </a:lvl1pPr>
          </a:lstStyle>
          <a:p>
            <a:r>
              <a:rPr lang="de-DE" smtClean="0"/>
              <a:t>CS 311 Spring 2013</a:t>
            </a:r>
            <a:endParaRPr lang="en-US"/>
          </a:p>
        </p:txBody>
      </p:sp>
      <p:sp>
        <p:nvSpPr>
          <p:cNvPr id="4102" name="Rectangle 6"/>
          <p:cNvSpPr>
            <a:spLocks noGrp="1" noChangeArrowheads="1"/>
          </p:cNvSpPr>
          <p:nvPr>
            <p:ph type="sldNum" sz="quarter" idx="4"/>
          </p:nvPr>
        </p:nvSpPr>
        <p:spPr/>
        <p:txBody>
          <a:bodyPr/>
          <a:lstStyle>
            <a:lvl1pPr>
              <a:defRPr/>
            </a:lvl1pPr>
          </a:lstStyle>
          <a:p>
            <a:fld id="{41C08CBD-E907-E84A-B12E-5D4E92646153}" type="slidenum">
              <a:rPr lang="en-US"/>
              <a:pPr/>
              <a:t>‹#›</a:t>
            </a:fld>
            <a:endParaRPr lang="en-US"/>
          </a:p>
        </p:txBody>
      </p:sp>
      <p:sp>
        <p:nvSpPr>
          <p:cNvPr id="4103" name="Rectangle 7"/>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6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C0328432-9C36-1346-8AB2-D69EB80FBB43}" type="slidenum">
              <a:rPr lang="en-US"/>
              <a:pPr/>
              <a:t>‹#›</a:t>
            </a:fld>
            <a:endParaRPr lang="en-US"/>
          </a:p>
        </p:txBody>
      </p:sp>
    </p:spTree>
    <p:extLst>
      <p:ext uri="{BB962C8B-B14F-4D97-AF65-F5344CB8AC3E}">
        <p14:creationId xmlns:p14="http://schemas.microsoft.com/office/powerpoint/2010/main" val="283468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6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CCC5668B-964F-BC4C-8458-349B996D9789}" type="slidenum">
              <a:rPr lang="en-US"/>
              <a:pPr/>
              <a:t>‹#›</a:t>
            </a:fld>
            <a:endParaRPr lang="en-US"/>
          </a:p>
        </p:txBody>
      </p:sp>
    </p:spTree>
    <p:extLst>
      <p:ext uri="{BB962C8B-B14F-4D97-AF65-F5344CB8AC3E}">
        <p14:creationId xmlns:p14="http://schemas.microsoft.com/office/powerpoint/2010/main" val="307989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6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D0DF170F-2C9D-504E-8893-FD8667C1C83C}" type="slidenum">
              <a:rPr lang="en-US"/>
              <a:pPr/>
              <a:t>‹#›</a:t>
            </a:fld>
            <a:endParaRPr lang="en-US"/>
          </a:p>
        </p:txBody>
      </p:sp>
    </p:spTree>
    <p:extLst>
      <p:ext uri="{BB962C8B-B14F-4D97-AF65-F5344CB8AC3E}">
        <p14:creationId xmlns:p14="http://schemas.microsoft.com/office/powerpoint/2010/main" val="303580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6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F060E513-33E9-ED4D-A1B8-D0BF816AE2BD}" type="slidenum">
              <a:rPr lang="en-US"/>
              <a:pPr/>
              <a:t>‹#›</a:t>
            </a:fld>
            <a:endParaRPr lang="en-US"/>
          </a:p>
        </p:txBody>
      </p:sp>
    </p:spTree>
    <p:extLst>
      <p:ext uri="{BB962C8B-B14F-4D97-AF65-F5344CB8AC3E}">
        <p14:creationId xmlns:p14="http://schemas.microsoft.com/office/powerpoint/2010/main" val="15478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6 Feb 2013</a:t>
            </a:r>
            <a:endParaRPr lang="en-US"/>
          </a:p>
        </p:txBody>
      </p:sp>
      <p:sp>
        <p:nvSpPr>
          <p:cNvPr id="6" name="Footer Placeholder 5"/>
          <p:cNvSpPr>
            <a:spLocks noGrp="1"/>
          </p:cNvSpPr>
          <p:nvPr>
            <p:ph type="ftr" sz="quarter" idx="11"/>
          </p:nvPr>
        </p:nvSpPr>
        <p:spPr/>
        <p:txBody>
          <a:bodyPr/>
          <a:lstStyle>
            <a:lvl1pPr>
              <a:defRPr/>
            </a:lvl1pPr>
          </a:lstStyle>
          <a:p>
            <a:r>
              <a:rPr lang="de-DE" smtClean="0"/>
              <a:t>CS 311 Spring 2013</a:t>
            </a:r>
            <a:endParaRPr lang="en-US"/>
          </a:p>
        </p:txBody>
      </p:sp>
      <p:sp>
        <p:nvSpPr>
          <p:cNvPr id="7" name="Slide Number Placeholder 6"/>
          <p:cNvSpPr>
            <a:spLocks noGrp="1"/>
          </p:cNvSpPr>
          <p:nvPr>
            <p:ph type="sldNum" sz="quarter" idx="12"/>
          </p:nvPr>
        </p:nvSpPr>
        <p:spPr/>
        <p:txBody>
          <a:bodyPr/>
          <a:lstStyle>
            <a:lvl1pPr>
              <a:defRPr/>
            </a:lvl1pPr>
          </a:lstStyle>
          <a:p>
            <a:fld id="{1BC44C06-278E-7240-A09F-D53D8413F11B}" type="slidenum">
              <a:rPr lang="en-US"/>
              <a:pPr/>
              <a:t>‹#›</a:t>
            </a:fld>
            <a:endParaRPr lang="en-US"/>
          </a:p>
        </p:txBody>
      </p:sp>
    </p:spTree>
    <p:extLst>
      <p:ext uri="{BB962C8B-B14F-4D97-AF65-F5344CB8AC3E}">
        <p14:creationId xmlns:p14="http://schemas.microsoft.com/office/powerpoint/2010/main" val="425933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6 Feb 2013</a:t>
            </a:r>
            <a:endParaRPr lang="en-US"/>
          </a:p>
        </p:txBody>
      </p:sp>
      <p:sp>
        <p:nvSpPr>
          <p:cNvPr id="8" name="Footer Placeholder 7"/>
          <p:cNvSpPr>
            <a:spLocks noGrp="1"/>
          </p:cNvSpPr>
          <p:nvPr>
            <p:ph type="ftr" sz="quarter" idx="11"/>
          </p:nvPr>
        </p:nvSpPr>
        <p:spPr/>
        <p:txBody>
          <a:bodyPr/>
          <a:lstStyle>
            <a:lvl1pPr>
              <a:defRPr/>
            </a:lvl1pPr>
          </a:lstStyle>
          <a:p>
            <a:r>
              <a:rPr lang="de-DE" smtClean="0"/>
              <a:t>CS 311 Spring 2013</a:t>
            </a:r>
            <a:endParaRPr lang="en-US"/>
          </a:p>
        </p:txBody>
      </p:sp>
      <p:sp>
        <p:nvSpPr>
          <p:cNvPr id="9" name="Slide Number Placeholder 8"/>
          <p:cNvSpPr>
            <a:spLocks noGrp="1"/>
          </p:cNvSpPr>
          <p:nvPr>
            <p:ph type="sldNum" sz="quarter" idx="12"/>
          </p:nvPr>
        </p:nvSpPr>
        <p:spPr/>
        <p:txBody>
          <a:bodyPr/>
          <a:lstStyle>
            <a:lvl1pPr>
              <a:defRPr/>
            </a:lvl1pPr>
          </a:lstStyle>
          <a:p>
            <a:fld id="{05B07B28-581F-FA41-9FE2-D60913F7ACDC}" type="slidenum">
              <a:rPr lang="en-US"/>
              <a:pPr/>
              <a:t>‹#›</a:t>
            </a:fld>
            <a:endParaRPr lang="en-US"/>
          </a:p>
        </p:txBody>
      </p:sp>
    </p:spTree>
    <p:extLst>
      <p:ext uri="{BB962C8B-B14F-4D97-AF65-F5344CB8AC3E}">
        <p14:creationId xmlns:p14="http://schemas.microsoft.com/office/powerpoint/2010/main" val="87007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6 Feb 2013</a:t>
            </a:r>
            <a:endParaRPr lang="en-US"/>
          </a:p>
        </p:txBody>
      </p:sp>
      <p:sp>
        <p:nvSpPr>
          <p:cNvPr id="4" name="Footer Placeholder 3"/>
          <p:cNvSpPr>
            <a:spLocks noGrp="1"/>
          </p:cNvSpPr>
          <p:nvPr>
            <p:ph type="ftr" sz="quarter" idx="11"/>
          </p:nvPr>
        </p:nvSpPr>
        <p:spPr/>
        <p:txBody>
          <a:bodyPr/>
          <a:lstStyle>
            <a:lvl1pPr>
              <a:defRPr/>
            </a:lvl1pPr>
          </a:lstStyle>
          <a:p>
            <a:r>
              <a:rPr lang="de-DE" smtClean="0"/>
              <a:t>CS 311 Spring 2013</a:t>
            </a:r>
            <a:endParaRPr lang="en-US"/>
          </a:p>
        </p:txBody>
      </p:sp>
      <p:sp>
        <p:nvSpPr>
          <p:cNvPr id="5" name="Slide Number Placeholder 4"/>
          <p:cNvSpPr>
            <a:spLocks noGrp="1"/>
          </p:cNvSpPr>
          <p:nvPr>
            <p:ph type="sldNum" sz="quarter" idx="12"/>
          </p:nvPr>
        </p:nvSpPr>
        <p:spPr/>
        <p:txBody>
          <a:bodyPr/>
          <a:lstStyle>
            <a:lvl1pPr>
              <a:defRPr/>
            </a:lvl1pPr>
          </a:lstStyle>
          <a:p>
            <a:fld id="{F954D5B3-0D55-D54F-B94B-EFD51EABAEF8}" type="slidenum">
              <a:rPr lang="en-US"/>
              <a:pPr/>
              <a:t>‹#›</a:t>
            </a:fld>
            <a:endParaRPr lang="en-US"/>
          </a:p>
        </p:txBody>
      </p:sp>
    </p:spTree>
    <p:extLst>
      <p:ext uri="{BB962C8B-B14F-4D97-AF65-F5344CB8AC3E}">
        <p14:creationId xmlns:p14="http://schemas.microsoft.com/office/powerpoint/2010/main" val="402545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6 Feb 2013</a:t>
            </a:r>
            <a:endParaRPr lang="en-US"/>
          </a:p>
        </p:txBody>
      </p:sp>
      <p:sp>
        <p:nvSpPr>
          <p:cNvPr id="3" name="Footer Placeholder 2"/>
          <p:cNvSpPr>
            <a:spLocks noGrp="1"/>
          </p:cNvSpPr>
          <p:nvPr>
            <p:ph type="ftr" sz="quarter" idx="11"/>
          </p:nvPr>
        </p:nvSpPr>
        <p:spPr/>
        <p:txBody>
          <a:bodyPr/>
          <a:lstStyle>
            <a:lvl1pPr>
              <a:defRPr/>
            </a:lvl1pPr>
          </a:lstStyle>
          <a:p>
            <a:r>
              <a:rPr lang="de-DE" smtClean="0"/>
              <a:t>CS 311 Spring 2013</a:t>
            </a:r>
            <a:endParaRPr lang="en-US"/>
          </a:p>
        </p:txBody>
      </p:sp>
      <p:sp>
        <p:nvSpPr>
          <p:cNvPr id="4" name="Slide Number Placeholder 3"/>
          <p:cNvSpPr>
            <a:spLocks noGrp="1"/>
          </p:cNvSpPr>
          <p:nvPr>
            <p:ph type="sldNum" sz="quarter" idx="12"/>
          </p:nvPr>
        </p:nvSpPr>
        <p:spPr/>
        <p:txBody>
          <a:bodyPr/>
          <a:lstStyle>
            <a:lvl1pPr>
              <a:defRPr/>
            </a:lvl1pPr>
          </a:lstStyle>
          <a:p>
            <a:fld id="{DE30BFC9-3060-3F43-BA44-89F450B378AD}" type="slidenum">
              <a:rPr lang="en-US"/>
              <a:pPr/>
              <a:t>‹#›</a:t>
            </a:fld>
            <a:endParaRPr lang="en-US"/>
          </a:p>
        </p:txBody>
      </p:sp>
    </p:spTree>
    <p:extLst>
      <p:ext uri="{BB962C8B-B14F-4D97-AF65-F5344CB8AC3E}">
        <p14:creationId xmlns:p14="http://schemas.microsoft.com/office/powerpoint/2010/main" val="163211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6 Feb 2013</a:t>
            </a:r>
            <a:endParaRPr lang="en-US"/>
          </a:p>
        </p:txBody>
      </p:sp>
      <p:sp>
        <p:nvSpPr>
          <p:cNvPr id="6" name="Footer Placeholder 5"/>
          <p:cNvSpPr>
            <a:spLocks noGrp="1"/>
          </p:cNvSpPr>
          <p:nvPr>
            <p:ph type="ftr" sz="quarter" idx="11"/>
          </p:nvPr>
        </p:nvSpPr>
        <p:spPr/>
        <p:txBody>
          <a:bodyPr/>
          <a:lstStyle>
            <a:lvl1pPr>
              <a:defRPr/>
            </a:lvl1pPr>
          </a:lstStyle>
          <a:p>
            <a:r>
              <a:rPr lang="de-DE" smtClean="0"/>
              <a:t>CS 311 Spring 2013</a:t>
            </a:r>
            <a:endParaRPr lang="en-US"/>
          </a:p>
        </p:txBody>
      </p:sp>
      <p:sp>
        <p:nvSpPr>
          <p:cNvPr id="7" name="Slide Number Placeholder 6"/>
          <p:cNvSpPr>
            <a:spLocks noGrp="1"/>
          </p:cNvSpPr>
          <p:nvPr>
            <p:ph type="sldNum" sz="quarter" idx="12"/>
          </p:nvPr>
        </p:nvSpPr>
        <p:spPr/>
        <p:txBody>
          <a:bodyPr/>
          <a:lstStyle>
            <a:lvl1pPr>
              <a:defRPr/>
            </a:lvl1pPr>
          </a:lstStyle>
          <a:p>
            <a:fld id="{9643A40F-06BA-FC4E-B7F4-18EE4FD74E08}" type="slidenum">
              <a:rPr lang="en-US"/>
              <a:pPr/>
              <a:t>‹#›</a:t>
            </a:fld>
            <a:endParaRPr lang="en-US"/>
          </a:p>
        </p:txBody>
      </p:sp>
    </p:spTree>
    <p:extLst>
      <p:ext uri="{BB962C8B-B14F-4D97-AF65-F5344CB8AC3E}">
        <p14:creationId xmlns:p14="http://schemas.microsoft.com/office/powerpoint/2010/main" val="284802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6 Feb 2013</a:t>
            </a:r>
            <a:endParaRPr lang="en-US"/>
          </a:p>
        </p:txBody>
      </p:sp>
      <p:sp>
        <p:nvSpPr>
          <p:cNvPr id="6" name="Footer Placeholder 5"/>
          <p:cNvSpPr>
            <a:spLocks noGrp="1"/>
          </p:cNvSpPr>
          <p:nvPr>
            <p:ph type="ftr" sz="quarter" idx="11"/>
          </p:nvPr>
        </p:nvSpPr>
        <p:spPr/>
        <p:txBody>
          <a:bodyPr/>
          <a:lstStyle>
            <a:lvl1pPr>
              <a:defRPr/>
            </a:lvl1pPr>
          </a:lstStyle>
          <a:p>
            <a:r>
              <a:rPr lang="de-DE" smtClean="0"/>
              <a:t>CS 311 Spring 2013</a:t>
            </a:r>
            <a:endParaRPr lang="en-US"/>
          </a:p>
        </p:txBody>
      </p:sp>
      <p:sp>
        <p:nvSpPr>
          <p:cNvPr id="7" name="Slide Number Placeholder 6"/>
          <p:cNvSpPr>
            <a:spLocks noGrp="1"/>
          </p:cNvSpPr>
          <p:nvPr>
            <p:ph type="sldNum" sz="quarter" idx="12"/>
          </p:nvPr>
        </p:nvSpPr>
        <p:spPr/>
        <p:txBody>
          <a:bodyPr/>
          <a:lstStyle>
            <a:lvl1pPr>
              <a:defRPr/>
            </a:lvl1pPr>
          </a:lstStyle>
          <a:p>
            <a:fld id="{7E2097C4-2365-E846-B05D-98EB8E5537D8}" type="slidenum">
              <a:rPr lang="en-US"/>
              <a:pPr/>
              <a:t>‹#›</a:t>
            </a:fld>
            <a:endParaRPr lang="en-US"/>
          </a:p>
        </p:txBody>
      </p:sp>
    </p:spTree>
    <p:extLst>
      <p:ext uri="{BB962C8B-B14F-4D97-AF65-F5344CB8AC3E}">
        <p14:creationId xmlns:p14="http://schemas.microsoft.com/office/powerpoint/2010/main" val="19382709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a:lvl1pPr>
          </a:lstStyle>
          <a:p>
            <a:r>
              <a:rPr lang="en-US" smtClean="0"/>
              <a:t>6 Feb 2013</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r>
              <a:rPr lang="de-DE" smtClean="0"/>
              <a:t>CS 311 Spring 2013</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DBE0C73-92E5-A84D-9D32-1E1DB4D93D74}" type="slidenum">
              <a:rPr lang="en-US"/>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2000">
          <a:solidFill>
            <a:schemeClr val="tx2"/>
          </a:solidFill>
          <a:latin typeface="+mj-lt"/>
          <a:ea typeface="+mj-ea"/>
          <a:cs typeface="+mj-cs"/>
        </a:defRPr>
      </a:lvl1pPr>
      <a:lvl2pPr algn="l" rtl="0" fontAlgn="base">
        <a:spcBef>
          <a:spcPct val="0"/>
        </a:spcBef>
        <a:spcAft>
          <a:spcPct val="0"/>
        </a:spcAft>
        <a:defRPr sz="2000">
          <a:solidFill>
            <a:schemeClr val="tx2"/>
          </a:solidFill>
          <a:latin typeface="Verdana" charset="0"/>
          <a:ea typeface="ＭＳ Ｐゴシック" charset="0"/>
        </a:defRPr>
      </a:lvl2pPr>
      <a:lvl3pPr algn="l" rtl="0" fontAlgn="base">
        <a:spcBef>
          <a:spcPct val="0"/>
        </a:spcBef>
        <a:spcAft>
          <a:spcPct val="0"/>
        </a:spcAft>
        <a:defRPr sz="2000">
          <a:solidFill>
            <a:schemeClr val="tx2"/>
          </a:solidFill>
          <a:latin typeface="Verdana" charset="0"/>
          <a:ea typeface="ＭＳ Ｐゴシック" charset="0"/>
        </a:defRPr>
      </a:lvl3pPr>
      <a:lvl4pPr algn="l" rtl="0" fontAlgn="base">
        <a:spcBef>
          <a:spcPct val="0"/>
        </a:spcBef>
        <a:spcAft>
          <a:spcPct val="0"/>
        </a:spcAft>
        <a:defRPr sz="2000">
          <a:solidFill>
            <a:schemeClr val="tx2"/>
          </a:solidFill>
          <a:latin typeface="Verdana" charset="0"/>
          <a:ea typeface="ＭＳ Ｐゴシック" charset="0"/>
        </a:defRPr>
      </a:lvl4pPr>
      <a:lvl5pPr algn="l" rtl="0" fontAlgn="base">
        <a:spcBef>
          <a:spcPct val="0"/>
        </a:spcBef>
        <a:spcAft>
          <a:spcPct val="0"/>
        </a:spcAft>
        <a:defRPr sz="2000">
          <a:solidFill>
            <a:schemeClr val="tx2"/>
          </a:solidFill>
          <a:latin typeface="Verdana" charset="0"/>
          <a:ea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fontAlgn="base">
        <a:spcBef>
          <a:spcPct val="20000"/>
        </a:spcBef>
        <a:spcAft>
          <a:spcPct val="0"/>
        </a:spcAft>
        <a:buClr>
          <a:schemeClr val="accent2"/>
        </a:buClr>
        <a:buFont typeface="Wingdings" charset="0"/>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fontAlgn="base">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r>
              <a:rPr lang="en-US" dirty="0" smtClean="0"/>
              <a:t>Templates</a:t>
            </a:r>
            <a:br>
              <a:rPr lang="en-US" dirty="0" smtClean="0"/>
            </a:br>
            <a:r>
              <a:rPr lang="en-US" dirty="0" smtClean="0"/>
              <a:t>Containers </a:t>
            </a:r>
            <a:r>
              <a:rPr lang="en-US" dirty="0"/>
              <a:t>&amp; Iterators</a:t>
            </a:r>
          </a:p>
        </p:txBody>
      </p:sp>
      <p:sp>
        <p:nvSpPr>
          <p:cNvPr id="29699" name="Rectangle 3"/>
          <p:cNvSpPr>
            <a:spLocks noGrp="1" noChangeArrowheads="1"/>
          </p:cNvSpPr>
          <p:nvPr>
            <p:ph type="subTitle" idx="1"/>
          </p:nvPr>
        </p:nvSpPr>
        <p:spPr/>
        <p:txBody>
          <a:bodyPr/>
          <a:lstStyle/>
          <a:p>
            <a:r>
              <a:rPr lang="en-US" dirty="0"/>
              <a:t>CS 311 Data Structures and Algorithms</a:t>
            </a:r>
          </a:p>
          <a:p>
            <a:r>
              <a:rPr lang="en-US" dirty="0"/>
              <a:t>Lecture Slides</a:t>
            </a:r>
          </a:p>
          <a:p>
            <a:r>
              <a:rPr lang="en-US" dirty="0" smtClean="0"/>
              <a:t>Wednesday, February 6, 2013</a:t>
            </a:r>
            <a:endParaRPr lang="en-US" dirty="0"/>
          </a:p>
          <a:p>
            <a:endParaRPr lang="en-US" dirty="0"/>
          </a:p>
          <a:p>
            <a:r>
              <a:rPr lang="en-US" dirty="0"/>
              <a:t>Chris Hartman</a:t>
            </a:r>
          </a:p>
          <a:p>
            <a:r>
              <a:rPr lang="en-US" sz="1600" dirty="0"/>
              <a:t>Department of Computer Science</a:t>
            </a:r>
          </a:p>
          <a:p>
            <a:r>
              <a:rPr lang="en-US" sz="1600" dirty="0"/>
              <a:t>University of Alaska Fairbanks</a:t>
            </a:r>
          </a:p>
          <a:p>
            <a:r>
              <a:rPr lang="en-US" sz="1600" b="1" dirty="0" err="1">
                <a:latin typeface="Courier New" charset="0"/>
              </a:rPr>
              <a:t>cmhartman@alaska.edu</a:t>
            </a:r>
            <a:endParaRPr lang="en-US" sz="1600" b="1" dirty="0">
              <a:latin typeface="Courier New" charset="0"/>
            </a:endParaRPr>
          </a:p>
          <a:p>
            <a:r>
              <a:rPr lang="en-US" sz="1600" dirty="0"/>
              <a:t>Based on material by Glenn G. Chappell</a:t>
            </a:r>
          </a:p>
          <a:p>
            <a:r>
              <a:rPr lang="en-US" sz="1600" dirty="0"/>
              <a:t>© 2005–2009 Glenn G. Chappell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smtClean="0"/>
              <a:t>6 Feb 2013</a:t>
            </a:r>
            <a:endParaRPr lang="en-US"/>
          </a:p>
        </p:txBody>
      </p:sp>
      <p:sp>
        <p:nvSpPr>
          <p:cNvPr id="8" name="Footer Placeholder 4"/>
          <p:cNvSpPr>
            <a:spLocks noGrp="1"/>
          </p:cNvSpPr>
          <p:nvPr>
            <p:ph type="ftr" sz="quarter" idx="11"/>
          </p:nvPr>
        </p:nvSpPr>
        <p:spPr/>
        <p:txBody>
          <a:bodyPr/>
          <a:lstStyle/>
          <a:p>
            <a:pPr>
              <a:defRPr/>
            </a:pPr>
            <a:r>
              <a:rPr lang="de-DE" smtClean="0"/>
              <a:t>CS 311 Spring 2013</a:t>
            </a:r>
            <a:endParaRPr lang="en-US"/>
          </a:p>
        </p:txBody>
      </p:sp>
      <p:sp>
        <p:nvSpPr>
          <p:cNvPr id="9" name="Slide Number Placeholder 5"/>
          <p:cNvSpPr>
            <a:spLocks noGrp="1"/>
          </p:cNvSpPr>
          <p:nvPr>
            <p:ph type="sldNum" sz="quarter" idx="12"/>
          </p:nvPr>
        </p:nvSpPr>
        <p:spPr/>
        <p:txBody>
          <a:bodyPr/>
          <a:lstStyle/>
          <a:p>
            <a:pPr>
              <a:defRPr/>
            </a:pPr>
            <a:fld id="{A2606DBD-E8CE-E344-A881-F29633B0A206}" type="slidenum">
              <a:rPr lang="en-US"/>
              <a:pPr>
                <a:defRPr/>
              </a:pPr>
              <a:t>10</a:t>
            </a:fld>
            <a:endParaRPr lang="en-US"/>
          </a:p>
        </p:txBody>
      </p:sp>
      <p:sp>
        <p:nvSpPr>
          <p:cNvPr id="603138"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Class Templates </a:t>
            </a:r>
            <a:r>
              <a:rPr lang="en-US" smtClean="0">
                <a:cs typeface="Times New Roman" charset="0"/>
              </a:rPr>
              <a:t>— Write One</a:t>
            </a:r>
          </a:p>
        </p:txBody>
      </p:sp>
      <p:sp>
        <p:nvSpPr>
          <p:cNvPr id="603139" name="Rectangle 3"/>
          <p:cNvSpPr>
            <a:spLocks noGrp="1" noChangeArrowheads="1"/>
          </p:cNvSpPr>
          <p:nvPr>
            <p:ph type="body" idx="1"/>
          </p:nvPr>
        </p:nvSpPr>
        <p:spPr/>
        <p:txBody>
          <a:bodyPr/>
          <a:lstStyle/>
          <a:p>
            <a:pPr eaLnBrk="1" hangingPunct="1">
              <a:lnSpc>
                <a:spcPct val="80000"/>
              </a:lnSpc>
              <a:buFont typeface="Wingdings" charset="0"/>
              <a:buNone/>
              <a:defRPr/>
            </a:pPr>
            <a:r>
              <a:rPr lang="en-US" sz="1800" smtClean="0">
                <a:cs typeface="+mn-cs"/>
              </a:rPr>
              <a:t>Write the dctor and copy ctor for this class template:</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b="1" smtClean="0">
                <a:solidFill>
                  <a:schemeClr val="hlink"/>
                </a:solidFill>
                <a:latin typeface="Courier New" charset="0"/>
                <a:cs typeface="+mn-cs"/>
              </a:rPr>
              <a:t>// class HasPointer</a:t>
            </a:r>
          </a:p>
          <a:p>
            <a:pPr eaLnBrk="1" hangingPunct="1">
              <a:lnSpc>
                <a:spcPct val="80000"/>
              </a:lnSpc>
              <a:buFont typeface="Wingdings" charset="0"/>
              <a:buNone/>
              <a:defRPr/>
            </a:pPr>
            <a:r>
              <a:rPr lang="en-US" sz="1800" b="1" smtClean="0">
                <a:solidFill>
                  <a:schemeClr val="hlink"/>
                </a:solidFill>
                <a:latin typeface="Courier New" charset="0"/>
                <a:cs typeface="+mn-cs"/>
              </a:rPr>
              <a:t>// Invariants:</a:t>
            </a:r>
          </a:p>
          <a:p>
            <a:pPr eaLnBrk="1" hangingPunct="1">
              <a:lnSpc>
                <a:spcPct val="80000"/>
              </a:lnSpc>
              <a:buFont typeface="Wingdings" charset="0"/>
              <a:buNone/>
              <a:defRPr/>
            </a:pPr>
            <a:r>
              <a:rPr lang="en-US" sz="1800" b="1" smtClean="0">
                <a:solidFill>
                  <a:schemeClr val="hlink"/>
                </a:solidFill>
                <a:latin typeface="Courier New" charset="0"/>
                <a:cs typeface="+mn-cs"/>
              </a:rPr>
              <a:t>//     myPtr_ points to a T allocated with new,</a:t>
            </a:r>
          </a:p>
          <a:p>
            <a:pPr eaLnBrk="1" hangingPunct="1">
              <a:lnSpc>
                <a:spcPct val="80000"/>
              </a:lnSpc>
              <a:buFont typeface="Wingdings" charset="0"/>
              <a:buNone/>
              <a:defRPr/>
            </a:pPr>
            <a:r>
              <a:rPr lang="en-US" sz="1800" b="1" smtClean="0">
                <a:solidFill>
                  <a:schemeClr val="hlink"/>
                </a:solidFill>
                <a:latin typeface="Courier New" charset="0"/>
                <a:cs typeface="+mn-cs"/>
              </a:rPr>
              <a:t>//      owned by *this.</a:t>
            </a:r>
          </a:p>
          <a:p>
            <a:pPr eaLnBrk="1" hangingPunct="1">
              <a:lnSpc>
                <a:spcPct val="80000"/>
              </a:lnSpc>
              <a:buFont typeface="Wingdings" charset="0"/>
              <a:buNone/>
              <a:defRPr/>
            </a:pPr>
            <a:r>
              <a:rPr lang="en-US" sz="1800" b="1" smtClean="0">
                <a:solidFill>
                  <a:schemeClr val="hlink"/>
                </a:solidFill>
                <a:latin typeface="Courier New" charset="0"/>
                <a:cs typeface="+mn-cs"/>
              </a:rPr>
              <a:t>template &lt;typename T&gt;</a:t>
            </a:r>
          </a:p>
          <a:p>
            <a:pPr eaLnBrk="1" hangingPunct="1">
              <a:lnSpc>
                <a:spcPct val="80000"/>
              </a:lnSpc>
              <a:buFont typeface="Wingdings" charset="0"/>
              <a:buNone/>
              <a:defRPr/>
            </a:pPr>
            <a:r>
              <a:rPr lang="en-US" sz="1800" b="1" smtClean="0">
                <a:solidFill>
                  <a:schemeClr val="hlink"/>
                </a:solidFill>
                <a:latin typeface="Courier New" charset="0"/>
                <a:cs typeface="+mn-cs"/>
              </a:rPr>
              <a:t>class HasPointer {</a:t>
            </a:r>
          </a:p>
          <a:p>
            <a:pPr eaLnBrk="1" hangingPunct="1">
              <a:lnSpc>
                <a:spcPct val="80000"/>
              </a:lnSpc>
              <a:buFont typeface="Wingdings" charset="0"/>
              <a:buNone/>
              <a:defRPr/>
            </a:pPr>
            <a:r>
              <a:rPr lang="en-US" sz="1800" b="1" smtClean="0">
                <a:solidFill>
                  <a:schemeClr val="hlink"/>
                </a:solidFill>
                <a:latin typeface="Courier New" charset="0"/>
                <a:cs typeface="+mn-cs"/>
              </a:rPr>
              <a:t>public:</a:t>
            </a:r>
          </a:p>
          <a:p>
            <a:pPr eaLnBrk="1" hangingPunct="1">
              <a:lnSpc>
                <a:spcPct val="80000"/>
              </a:lnSpc>
              <a:buFont typeface="Wingdings" charset="0"/>
              <a:buNone/>
              <a:defRPr/>
            </a:pPr>
            <a:r>
              <a:rPr lang="en-US" sz="1800" b="1" smtClean="0">
                <a:solidFill>
                  <a:schemeClr val="hlink"/>
                </a:solidFill>
                <a:latin typeface="Courier New" charset="0"/>
                <a:cs typeface="+mn-cs"/>
              </a:rPr>
              <a:t>    HasPointer(const HasPointer &amp; other)</a:t>
            </a:r>
          </a:p>
          <a:p>
            <a:pPr eaLnBrk="1" hangingPunct="1">
              <a:lnSpc>
                <a:spcPct val="80000"/>
              </a:lnSpc>
              <a:buFont typeface="Wingdings" charset="0"/>
              <a:buNone/>
              <a:defRPr/>
            </a:pPr>
            <a:r>
              <a:rPr lang="en-US" sz="1800" b="1" smtClean="0">
                <a:solidFill>
                  <a:schemeClr val="hlink"/>
                </a:solidFill>
                <a:latin typeface="Courier New" charset="0"/>
                <a:cs typeface="+mn-cs"/>
              </a:rPr>
              <a:t>        :myPtr_(new T(*other.myPtr))</a:t>
            </a:r>
          </a:p>
          <a:p>
            <a:pPr eaLnBrk="1" hangingPunct="1">
              <a:lnSpc>
                <a:spcPct val="80000"/>
              </a:lnSpc>
              <a:buFont typeface="Wingdings" charset="0"/>
              <a:buNone/>
              <a:defRPr/>
            </a:pPr>
            <a:r>
              <a:rPr lang="en-US" sz="1800" b="1" smtClean="0">
                <a:solidFill>
                  <a:schemeClr val="hlink"/>
                </a:solidFill>
                <a:latin typeface="Courier New" charset="0"/>
                <a:cs typeface="+mn-cs"/>
              </a:rPr>
              <a:t>    {}</a:t>
            </a:r>
          </a:p>
          <a:p>
            <a:pPr eaLnBrk="1" hangingPunct="1">
              <a:lnSpc>
                <a:spcPct val="80000"/>
              </a:lnSpc>
              <a:buFont typeface="Wingdings" charset="0"/>
              <a:buNone/>
              <a:defRPr/>
            </a:pPr>
            <a:r>
              <a:rPr lang="en-US" sz="1800" b="1" smtClean="0">
                <a:solidFill>
                  <a:schemeClr val="hlink"/>
                </a:solidFill>
                <a:latin typeface="Courier New" charset="0"/>
                <a:cs typeface="+mn-cs"/>
              </a:rPr>
              <a:t>    HasPointer &amp; operator=(const HasPointer &amp; rhs);</a:t>
            </a:r>
          </a:p>
          <a:p>
            <a:pPr eaLnBrk="1" hangingPunct="1">
              <a:lnSpc>
                <a:spcPct val="80000"/>
              </a:lnSpc>
              <a:buFont typeface="Wingdings" charset="0"/>
              <a:buNone/>
              <a:defRPr/>
            </a:pPr>
            <a:r>
              <a:rPr lang="en-US" sz="1800" b="1" smtClean="0">
                <a:solidFill>
                  <a:schemeClr val="hlink"/>
                </a:solidFill>
                <a:latin typeface="Courier New" charset="0"/>
                <a:cs typeface="+mn-cs"/>
              </a:rPr>
              <a:t>    ~HasPointer()</a:t>
            </a:r>
          </a:p>
          <a:p>
            <a:pPr eaLnBrk="1" hangingPunct="1">
              <a:lnSpc>
                <a:spcPct val="80000"/>
              </a:lnSpc>
              <a:buFont typeface="Wingdings" charset="0"/>
              <a:buNone/>
              <a:defRPr/>
            </a:pPr>
            <a:r>
              <a:rPr lang="en-US" sz="1800" b="1" smtClean="0">
                <a:solidFill>
                  <a:schemeClr val="hlink"/>
                </a:solidFill>
                <a:latin typeface="Courier New" charset="0"/>
                <a:cs typeface="+mn-cs"/>
              </a:rPr>
              <a:t>    { delete myPtr; }</a:t>
            </a:r>
          </a:p>
          <a:p>
            <a:pPr eaLnBrk="1" hangingPunct="1">
              <a:lnSpc>
                <a:spcPct val="80000"/>
              </a:lnSpc>
              <a:buFont typeface="Wingdings" charset="0"/>
              <a:buNone/>
              <a:defRPr/>
            </a:pPr>
            <a:r>
              <a:rPr lang="en-US" sz="1800" b="1" smtClean="0">
                <a:solidFill>
                  <a:schemeClr val="hlink"/>
                </a:solidFill>
                <a:latin typeface="Courier New" charset="0"/>
                <a:cs typeface="+mn-cs"/>
              </a:rPr>
              <a:t>private:</a:t>
            </a:r>
          </a:p>
          <a:p>
            <a:pPr eaLnBrk="1" hangingPunct="1">
              <a:lnSpc>
                <a:spcPct val="80000"/>
              </a:lnSpc>
              <a:buFont typeface="Wingdings" charset="0"/>
              <a:buNone/>
              <a:defRPr/>
            </a:pPr>
            <a:r>
              <a:rPr lang="en-US" sz="1800" b="1" smtClean="0">
                <a:solidFill>
                  <a:schemeClr val="hlink"/>
                </a:solidFill>
                <a:latin typeface="Courier New" charset="0"/>
                <a:cs typeface="+mn-cs"/>
              </a:rPr>
              <a:t>    T * myPtr_;</a:t>
            </a:r>
          </a:p>
          <a:p>
            <a:pPr eaLnBrk="1" hangingPunct="1">
              <a:lnSpc>
                <a:spcPct val="80000"/>
              </a:lnSpc>
              <a:buFont typeface="Wingdings" charset="0"/>
              <a:buNone/>
              <a:defRPr/>
            </a:pPr>
            <a:r>
              <a:rPr lang="en-US" sz="1800" b="1" smtClean="0">
                <a:solidFill>
                  <a:schemeClr val="hlink"/>
                </a:solidFill>
                <a:latin typeface="Courier New" charset="0"/>
                <a:cs typeface="+mn-cs"/>
              </a:rPr>
              <a:t>};</a:t>
            </a:r>
          </a:p>
        </p:txBody>
      </p:sp>
      <p:sp>
        <p:nvSpPr>
          <p:cNvPr id="603140" name="Line 4"/>
          <p:cNvSpPr>
            <a:spLocks noChangeShapeType="1"/>
          </p:cNvSpPr>
          <p:nvPr/>
        </p:nvSpPr>
        <p:spPr bwMode="auto">
          <a:xfrm flipH="1" flipV="1">
            <a:off x="6629400" y="2819400"/>
            <a:ext cx="381000" cy="3810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603141" name="Text Box 5"/>
          <p:cNvSpPr txBox="1">
            <a:spLocks noChangeArrowheads="1"/>
          </p:cNvSpPr>
          <p:nvPr/>
        </p:nvSpPr>
        <p:spPr bwMode="auto">
          <a:xfrm>
            <a:off x="7010400" y="3124200"/>
            <a:ext cx="1905000" cy="11795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Because of this, we </a:t>
            </a:r>
            <a:r>
              <a:rPr lang="en-US" sz="1400" i="1">
                <a:solidFill>
                  <a:schemeClr val="folHlink"/>
                </a:solidFill>
                <a:cs typeface="+mn-cs"/>
              </a:rPr>
              <a:t>must</a:t>
            </a:r>
            <a:r>
              <a:rPr lang="en-US" sz="1400">
                <a:solidFill>
                  <a:schemeClr val="folHlink"/>
                </a:solidFill>
                <a:cs typeface="+mn-cs"/>
              </a:rPr>
              <a:t> define the Big Three, and the copy ctor </a:t>
            </a:r>
            <a:r>
              <a:rPr lang="en-US" sz="1400" i="1">
                <a:solidFill>
                  <a:schemeClr val="folHlink"/>
                </a:solidFill>
                <a:cs typeface="+mn-cs"/>
              </a:rPr>
              <a:t>must</a:t>
            </a:r>
            <a:r>
              <a:rPr lang="en-US" sz="1400">
                <a:solidFill>
                  <a:schemeClr val="folHlink"/>
                </a:solidFill>
                <a:cs typeface="+mn-cs"/>
              </a:rPr>
              <a:t> do a </a:t>
            </a:r>
            <a:r>
              <a:rPr lang="en-US" sz="1400" b="1">
                <a:solidFill>
                  <a:schemeClr val="folHlink"/>
                </a:solidFill>
                <a:cs typeface="+mn-cs"/>
              </a:rPr>
              <a:t>deep copy</a:t>
            </a:r>
            <a:r>
              <a:rPr lang="en-US" sz="1400">
                <a:solidFill>
                  <a:schemeClr val="folHlink"/>
                </a:solidFill>
                <a:cs typeface="+mn-cs"/>
              </a:rPr>
              <a:t>.</a:t>
            </a:r>
          </a:p>
        </p:txBody>
      </p:sp>
      <p:sp>
        <p:nvSpPr>
          <p:cNvPr id="603142" name="AutoShape 6"/>
          <p:cNvSpPr>
            <a:spLocks noChangeArrowheads="1"/>
          </p:cNvSpPr>
          <p:nvPr/>
        </p:nvSpPr>
        <p:spPr bwMode="auto">
          <a:xfrm>
            <a:off x="1066800" y="2133600"/>
            <a:ext cx="5638800" cy="61595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37096391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smtClean="0"/>
              <a:t>6 Feb 2013</a:t>
            </a:r>
            <a:endParaRPr lang="en-US"/>
          </a:p>
        </p:txBody>
      </p:sp>
      <p:sp>
        <p:nvSpPr>
          <p:cNvPr id="7" name="Footer Placeholder 4"/>
          <p:cNvSpPr>
            <a:spLocks noGrp="1"/>
          </p:cNvSpPr>
          <p:nvPr>
            <p:ph type="ftr" sz="quarter" idx="11"/>
          </p:nvPr>
        </p:nvSpPr>
        <p:spPr/>
        <p:txBody>
          <a:bodyPr/>
          <a:lstStyle/>
          <a:p>
            <a:pPr>
              <a:defRPr/>
            </a:pPr>
            <a:r>
              <a:rPr lang="de-DE" smtClean="0"/>
              <a:t>CS 311 Spring 2013</a:t>
            </a:r>
            <a:endParaRPr lang="en-US"/>
          </a:p>
        </p:txBody>
      </p:sp>
      <p:sp>
        <p:nvSpPr>
          <p:cNvPr id="8" name="Slide Number Placeholder 5"/>
          <p:cNvSpPr>
            <a:spLocks noGrp="1"/>
          </p:cNvSpPr>
          <p:nvPr>
            <p:ph type="sldNum" sz="quarter" idx="12"/>
          </p:nvPr>
        </p:nvSpPr>
        <p:spPr/>
        <p:txBody>
          <a:bodyPr/>
          <a:lstStyle/>
          <a:p>
            <a:pPr>
              <a:defRPr/>
            </a:pPr>
            <a:fld id="{5F10D45B-DE34-5748-B8C5-786EDF3013BA}" type="slidenum">
              <a:rPr lang="en-US"/>
              <a:pPr>
                <a:defRPr/>
              </a:pPr>
              <a:t>11</a:t>
            </a:fld>
            <a:endParaRPr lang="en-US"/>
          </a:p>
        </p:txBody>
      </p:sp>
      <p:sp>
        <p:nvSpPr>
          <p:cNvPr id="605186"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Documenting</a:t>
            </a:r>
          </a:p>
        </p:txBody>
      </p:sp>
      <p:sp>
        <p:nvSpPr>
          <p:cNvPr id="605187"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dirty="0" smtClean="0">
                <a:cs typeface="+mn-cs"/>
              </a:rPr>
              <a:t>When you write a template with a type as a template parameter, </a:t>
            </a:r>
            <a:r>
              <a:rPr lang="en-US" sz="1800" b="1" dirty="0" smtClean="0">
                <a:cs typeface="+mn-cs"/>
              </a:rPr>
              <a:t>document</a:t>
            </a:r>
            <a:r>
              <a:rPr lang="en-US" sz="1800" dirty="0" smtClean="0">
                <a:cs typeface="+mn-cs"/>
              </a:rPr>
              <a:t> the requirements on that type.</a:t>
            </a:r>
          </a:p>
          <a:p>
            <a:pPr lvl="1" eaLnBrk="1" hangingPunct="1">
              <a:lnSpc>
                <a:spcPct val="90000"/>
              </a:lnSpc>
              <a:defRPr/>
            </a:pPr>
            <a:r>
              <a:rPr lang="en-US" sz="1600" dirty="0" smtClean="0"/>
              <a:t>Include things that the compiler checks (unlike in invariants).</a:t>
            </a:r>
          </a:p>
          <a:p>
            <a:pPr lvl="1" eaLnBrk="1" hangingPunct="1">
              <a:lnSpc>
                <a:spcPct val="90000"/>
              </a:lnSpc>
              <a:defRPr/>
            </a:pPr>
            <a:r>
              <a:rPr lang="en-US" sz="1600" dirty="0" smtClean="0"/>
              <a:t>In this course, put this information in a comment.</a:t>
            </a:r>
          </a:p>
          <a:p>
            <a:pPr eaLnBrk="1" hangingPunct="1">
              <a:lnSpc>
                <a:spcPct val="90000"/>
              </a:lnSpc>
              <a:buFont typeface="Wingdings" charset="0"/>
              <a:buNone/>
              <a:defRPr/>
            </a:pPr>
            <a:endParaRPr lang="en-US" sz="1800" dirty="0" smtClean="0">
              <a:cs typeface="+mn-cs"/>
            </a:endParaRPr>
          </a:p>
          <a:p>
            <a:pPr>
              <a:lnSpc>
                <a:spcPct val="90000"/>
              </a:lnSpc>
              <a:buNone/>
              <a:defRPr/>
            </a:pPr>
            <a:r>
              <a:rPr lang="en-US" sz="1800" b="1" dirty="0" smtClean="0">
                <a:solidFill>
                  <a:schemeClr val="hlink"/>
                </a:solidFill>
                <a:latin typeface="Courier New" charset="0"/>
                <a:cs typeface="+mn-cs"/>
              </a:rPr>
              <a:t>// </a:t>
            </a:r>
            <a:r>
              <a:rPr lang="en-US" sz="1800" b="1" dirty="0" err="1">
                <a:solidFill>
                  <a:schemeClr val="hlink"/>
                </a:solidFill>
                <a:latin typeface="Courier New" charset="0"/>
              </a:rPr>
              <a:t>squareIt</a:t>
            </a:r>
            <a:endParaRPr lang="en-US" sz="1800" b="1" dirty="0" smtClean="0">
              <a:solidFill>
                <a:schemeClr val="hlink"/>
              </a:solidFill>
              <a:latin typeface="Courier New" charset="0"/>
              <a:cs typeface="+mn-cs"/>
            </a:endParaRPr>
          </a:p>
          <a:p>
            <a:pPr eaLnBrk="1" hangingPunct="1">
              <a:lnSpc>
                <a:spcPct val="90000"/>
              </a:lnSpc>
              <a:buFont typeface="Wingdings" charset="0"/>
              <a:buNone/>
              <a:defRPr/>
            </a:pPr>
            <a:r>
              <a:rPr lang="en-US" sz="1800" b="1" dirty="0" smtClean="0">
                <a:solidFill>
                  <a:schemeClr val="hlink"/>
                </a:solidFill>
                <a:latin typeface="Courier New" charset="0"/>
                <a:cs typeface="+mn-cs"/>
              </a:rPr>
              <a:t>// Returns the </a:t>
            </a:r>
            <a:r>
              <a:rPr lang="en-US" sz="1800" b="1" dirty="0" smtClean="0">
                <a:solidFill>
                  <a:schemeClr val="hlink"/>
                </a:solidFill>
                <a:latin typeface="Courier New" charset="0"/>
                <a:cs typeface="+mn-cs"/>
              </a:rPr>
              <a:t>square of </a:t>
            </a:r>
            <a:r>
              <a:rPr lang="en-US" sz="1800" b="1" dirty="0" smtClean="0">
                <a:solidFill>
                  <a:schemeClr val="hlink"/>
                </a:solidFill>
                <a:latin typeface="Courier New" charset="0"/>
                <a:cs typeface="+mn-cs"/>
              </a:rPr>
              <a:t>the given number.</a:t>
            </a:r>
          </a:p>
          <a:p>
            <a:pPr eaLnBrk="1" hangingPunct="1">
              <a:lnSpc>
                <a:spcPct val="90000"/>
              </a:lnSpc>
              <a:buFont typeface="Wingdings" charset="0"/>
              <a:buNone/>
              <a:defRPr/>
            </a:pPr>
            <a:r>
              <a:rPr lang="en-US" sz="1800" b="1" dirty="0" smtClean="0">
                <a:solidFill>
                  <a:schemeClr val="hlink"/>
                </a:solidFill>
                <a:latin typeface="Courier New" charset="0"/>
                <a:cs typeface="+mn-cs"/>
              </a:rPr>
              <a:t>// Requirements on types:</a:t>
            </a:r>
          </a:p>
          <a:p>
            <a:pPr eaLnBrk="1" hangingPunct="1">
              <a:lnSpc>
                <a:spcPct val="90000"/>
              </a:lnSpc>
              <a:buFont typeface="Wingdings" charset="0"/>
              <a:buNone/>
              <a:defRPr/>
            </a:pPr>
            <a:r>
              <a:rPr lang="en-US" sz="1800" b="1" dirty="0" smtClean="0">
                <a:solidFill>
                  <a:schemeClr val="hlink"/>
                </a:solidFill>
                <a:latin typeface="Courier New" charset="0"/>
                <a:cs typeface="+mn-cs"/>
              </a:rPr>
              <a:t>//</a:t>
            </a:r>
          </a:p>
          <a:p>
            <a:pPr eaLnBrk="1" hangingPunct="1">
              <a:lnSpc>
                <a:spcPct val="90000"/>
              </a:lnSpc>
              <a:buFont typeface="Wingdings" charset="0"/>
              <a:buNone/>
              <a:defRPr/>
            </a:pPr>
            <a:r>
              <a:rPr lang="en-US" sz="1800" b="1" dirty="0" smtClean="0">
                <a:solidFill>
                  <a:schemeClr val="hlink"/>
                </a:solidFill>
                <a:latin typeface="Courier New" charset="0"/>
                <a:cs typeface="+mn-cs"/>
              </a:rPr>
              <a:t>// Pre: None.</a:t>
            </a:r>
          </a:p>
          <a:p>
            <a:pPr eaLnBrk="1" hangingPunct="1">
              <a:lnSpc>
                <a:spcPct val="90000"/>
              </a:lnSpc>
              <a:buFont typeface="Wingdings" charset="0"/>
              <a:buNone/>
              <a:defRPr/>
            </a:pPr>
            <a:r>
              <a:rPr lang="en-US" sz="1800" b="1" dirty="0" smtClean="0">
                <a:solidFill>
                  <a:schemeClr val="hlink"/>
                </a:solidFill>
                <a:latin typeface="Courier New" charset="0"/>
                <a:cs typeface="+mn-cs"/>
              </a:rPr>
              <a:t>// Post:</a:t>
            </a:r>
          </a:p>
          <a:p>
            <a:pPr eaLnBrk="1" hangingPunct="1">
              <a:lnSpc>
                <a:spcPct val="90000"/>
              </a:lnSpc>
              <a:buFont typeface="Wingdings" charset="0"/>
              <a:buNone/>
              <a:defRPr/>
            </a:pPr>
            <a:r>
              <a:rPr lang="en-US" sz="1800" b="1" dirty="0" smtClean="0">
                <a:solidFill>
                  <a:schemeClr val="hlink"/>
                </a:solidFill>
                <a:latin typeface="Courier New" charset="0"/>
                <a:cs typeface="+mn-cs"/>
              </a:rPr>
              <a:t>//     return == n*n.</a:t>
            </a:r>
          </a:p>
          <a:p>
            <a:pPr eaLnBrk="1" hangingPunct="1">
              <a:lnSpc>
                <a:spcPct val="90000"/>
              </a:lnSpc>
              <a:buFont typeface="Wingdings" charset="0"/>
              <a:buNone/>
              <a:defRPr/>
            </a:pPr>
            <a:r>
              <a:rPr lang="en-US" sz="1800" b="1" dirty="0" smtClean="0">
                <a:solidFill>
                  <a:schemeClr val="hlink"/>
                </a:solidFill>
                <a:latin typeface="Courier New" charset="0"/>
                <a:cs typeface="+mn-cs"/>
              </a:rPr>
              <a:t>template &lt;</a:t>
            </a:r>
            <a:r>
              <a:rPr lang="en-US" sz="1800" b="1" dirty="0" err="1" smtClean="0">
                <a:solidFill>
                  <a:schemeClr val="hlink"/>
                </a:solidFill>
                <a:latin typeface="Courier New" charset="0"/>
                <a:cs typeface="+mn-cs"/>
              </a:rPr>
              <a:t>typename</a:t>
            </a:r>
            <a:r>
              <a:rPr lang="en-US" sz="1800" b="1" dirty="0" smtClean="0">
                <a:solidFill>
                  <a:schemeClr val="hlink"/>
                </a:solidFill>
                <a:latin typeface="Courier New" charset="0"/>
                <a:cs typeface="+mn-cs"/>
              </a:rPr>
              <a:t> </a:t>
            </a:r>
            <a:r>
              <a:rPr lang="en-US" sz="1800" b="1" dirty="0" err="1" smtClean="0">
                <a:solidFill>
                  <a:schemeClr val="hlink"/>
                </a:solidFill>
                <a:latin typeface="Courier New" charset="0"/>
                <a:cs typeface="+mn-cs"/>
              </a:rPr>
              <a:t>Num</a:t>
            </a:r>
            <a:r>
              <a:rPr lang="en-US" sz="1800" b="1" dirty="0" smtClean="0">
                <a:solidFill>
                  <a:schemeClr val="hlink"/>
                </a:solidFill>
                <a:latin typeface="Courier New" charset="0"/>
                <a:cs typeface="+mn-cs"/>
              </a:rPr>
              <a:t>&gt;</a:t>
            </a:r>
          </a:p>
          <a:p>
            <a:pPr>
              <a:lnSpc>
                <a:spcPct val="90000"/>
              </a:lnSpc>
              <a:buNone/>
              <a:defRPr/>
            </a:pPr>
            <a:r>
              <a:rPr lang="en-US" sz="1800" b="1" dirty="0" err="1" smtClean="0">
                <a:solidFill>
                  <a:schemeClr val="hlink"/>
                </a:solidFill>
                <a:latin typeface="Courier New" charset="0"/>
                <a:cs typeface="+mn-cs"/>
              </a:rPr>
              <a:t>Num</a:t>
            </a:r>
            <a:r>
              <a:rPr lang="en-US" sz="1800" b="1" dirty="0" smtClean="0">
                <a:solidFill>
                  <a:schemeClr val="hlink"/>
                </a:solidFill>
                <a:latin typeface="Courier New" charset="0"/>
                <a:cs typeface="+mn-cs"/>
              </a:rPr>
              <a:t> </a:t>
            </a:r>
            <a:r>
              <a:rPr lang="en-US" sz="1800" b="1" dirty="0" err="1" smtClean="0">
                <a:solidFill>
                  <a:schemeClr val="hlink"/>
                </a:solidFill>
                <a:latin typeface="Courier New" charset="0"/>
              </a:rPr>
              <a:t>squareIt</a:t>
            </a:r>
            <a:r>
              <a:rPr lang="en-US" sz="1800" b="1" dirty="0" smtClean="0">
                <a:solidFill>
                  <a:schemeClr val="hlink"/>
                </a:solidFill>
                <a:latin typeface="Courier New" charset="0"/>
              </a:rPr>
              <a:t>(</a:t>
            </a:r>
            <a:r>
              <a:rPr lang="en-US" sz="1800" b="1" dirty="0" err="1" smtClean="0">
                <a:solidFill>
                  <a:schemeClr val="hlink"/>
                </a:solidFill>
                <a:latin typeface="Courier New" charset="0"/>
                <a:cs typeface="+mn-cs"/>
              </a:rPr>
              <a:t>Num</a:t>
            </a:r>
            <a:r>
              <a:rPr lang="en-US" sz="1800" b="1" dirty="0" smtClean="0">
                <a:solidFill>
                  <a:schemeClr val="hlink"/>
                </a:solidFill>
                <a:latin typeface="Courier New" charset="0"/>
                <a:cs typeface="+mn-cs"/>
              </a:rPr>
              <a:t> n)</a:t>
            </a:r>
          </a:p>
          <a:p>
            <a:pPr eaLnBrk="1" hangingPunct="1">
              <a:lnSpc>
                <a:spcPct val="90000"/>
              </a:lnSpc>
              <a:buFont typeface="Wingdings" charset="0"/>
              <a:buNone/>
              <a:defRPr/>
            </a:pPr>
            <a:r>
              <a:rPr lang="en-US" sz="1800" b="1" dirty="0" smtClean="0">
                <a:solidFill>
                  <a:schemeClr val="hlink"/>
                </a:solidFill>
                <a:latin typeface="Courier New" charset="0"/>
                <a:cs typeface="+mn-cs"/>
              </a:rPr>
              <a:t>{</a:t>
            </a:r>
          </a:p>
          <a:p>
            <a:pPr eaLnBrk="1" hangingPunct="1">
              <a:lnSpc>
                <a:spcPct val="90000"/>
              </a:lnSpc>
              <a:buFont typeface="Wingdings" charset="0"/>
              <a:buNone/>
              <a:defRPr/>
            </a:pPr>
            <a:r>
              <a:rPr lang="en-US" sz="1800" b="1" dirty="0" smtClean="0">
                <a:solidFill>
                  <a:schemeClr val="hlink"/>
                </a:solidFill>
                <a:latin typeface="Courier New" charset="0"/>
                <a:cs typeface="+mn-cs"/>
              </a:rPr>
              <a:t>    return n*n;</a:t>
            </a:r>
          </a:p>
          <a:p>
            <a:pPr eaLnBrk="1" hangingPunct="1">
              <a:lnSpc>
                <a:spcPct val="90000"/>
              </a:lnSpc>
              <a:buFont typeface="Wingdings" charset="0"/>
              <a:buNone/>
              <a:defRPr/>
            </a:pPr>
            <a:r>
              <a:rPr lang="en-US" sz="1800" b="1" dirty="0" smtClean="0">
                <a:solidFill>
                  <a:schemeClr val="hlink"/>
                </a:solidFill>
                <a:latin typeface="Courier New" charset="0"/>
                <a:cs typeface="+mn-cs"/>
              </a:rPr>
              <a:t>}</a:t>
            </a:r>
          </a:p>
        </p:txBody>
      </p:sp>
      <p:sp>
        <p:nvSpPr>
          <p:cNvPr id="605188" name="Text Box 4"/>
          <p:cNvSpPr txBox="1">
            <a:spLocks noChangeArrowheads="1"/>
          </p:cNvSpPr>
          <p:nvPr/>
        </p:nvSpPr>
        <p:spPr bwMode="auto">
          <a:xfrm>
            <a:off x="5867400" y="3886200"/>
            <a:ext cx="2895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What has to be true about type </a:t>
            </a:r>
            <a:r>
              <a:rPr lang="en-US" sz="1400" b="1">
                <a:solidFill>
                  <a:schemeClr val="folHlink"/>
                </a:solidFill>
                <a:latin typeface="Courier New" charset="0"/>
                <a:cs typeface="+mn-cs"/>
              </a:rPr>
              <a:t>Num</a:t>
            </a:r>
            <a:r>
              <a:rPr lang="en-US" sz="1400">
                <a:solidFill>
                  <a:schemeClr val="folHlink"/>
                </a:solidFill>
                <a:cs typeface="+mn-cs"/>
              </a:rPr>
              <a:t> for this template to be compiled and used successfully?</a:t>
            </a:r>
          </a:p>
        </p:txBody>
      </p:sp>
      <p:sp>
        <p:nvSpPr>
          <p:cNvPr id="605189" name="AutoShape 5"/>
          <p:cNvSpPr>
            <a:spLocks noChangeArrowheads="1"/>
          </p:cNvSpPr>
          <p:nvPr/>
        </p:nvSpPr>
        <p:spPr bwMode="auto">
          <a:xfrm>
            <a:off x="557213" y="3100388"/>
            <a:ext cx="7162800" cy="60960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Tree>
    <p:extLst>
      <p:ext uri="{BB962C8B-B14F-4D97-AF65-F5344CB8AC3E}">
        <p14:creationId xmlns:p14="http://schemas.microsoft.com/office/powerpoint/2010/main" val="31208100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smtClean="0"/>
              <a:t>6 Feb 2013</a:t>
            </a:r>
            <a:endParaRPr lang="en-US"/>
          </a:p>
        </p:txBody>
      </p:sp>
      <p:sp>
        <p:nvSpPr>
          <p:cNvPr id="7" name="Footer Placeholder 4"/>
          <p:cNvSpPr>
            <a:spLocks noGrp="1"/>
          </p:cNvSpPr>
          <p:nvPr>
            <p:ph type="ftr" sz="quarter" idx="11"/>
          </p:nvPr>
        </p:nvSpPr>
        <p:spPr/>
        <p:txBody>
          <a:bodyPr/>
          <a:lstStyle/>
          <a:p>
            <a:pPr>
              <a:defRPr/>
            </a:pPr>
            <a:r>
              <a:rPr lang="de-DE" smtClean="0"/>
              <a:t>CS 311 Spring 2013</a:t>
            </a:r>
            <a:endParaRPr lang="en-US"/>
          </a:p>
        </p:txBody>
      </p:sp>
      <p:sp>
        <p:nvSpPr>
          <p:cNvPr id="8" name="Slide Number Placeholder 5"/>
          <p:cNvSpPr>
            <a:spLocks noGrp="1"/>
          </p:cNvSpPr>
          <p:nvPr>
            <p:ph type="sldNum" sz="quarter" idx="12"/>
          </p:nvPr>
        </p:nvSpPr>
        <p:spPr/>
        <p:txBody>
          <a:bodyPr/>
          <a:lstStyle/>
          <a:p>
            <a:pPr>
              <a:defRPr/>
            </a:pPr>
            <a:fld id="{DED5E924-2B32-844C-AA6E-C24DBC78F395}" type="slidenum">
              <a:rPr lang="en-US"/>
              <a:pPr>
                <a:defRPr/>
              </a:pPr>
              <a:t>12</a:t>
            </a:fld>
            <a:endParaRPr lang="en-US"/>
          </a:p>
        </p:txBody>
      </p:sp>
      <p:sp>
        <p:nvSpPr>
          <p:cNvPr id="606210"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Documenting</a:t>
            </a:r>
          </a:p>
        </p:txBody>
      </p:sp>
      <p:sp>
        <p:nvSpPr>
          <p:cNvPr id="606211"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dirty="0" smtClean="0">
                <a:cs typeface="+mn-cs"/>
              </a:rPr>
              <a:t>When you write a template with a type as a template parameter, </a:t>
            </a:r>
            <a:r>
              <a:rPr lang="en-US" sz="1800" b="1" dirty="0" smtClean="0">
                <a:cs typeface="+mn-cs"/>
              </a:rPr>
              <a:t>document</a:t>
            </a:r>
            <a:r>
              <a:rPr lang="en-US" sz="1800" dirty="0" smtClean="0">
                <a:cs typeface="+mn-cs"/>
              </a:rPr>
              <a:t> the requirements on that type.</a:t>
            </a:r>
          </a:p>
          <a:p>
            <a:pPr lvl="1" eaLnBrk="1" hangingPunct="1">
              <a:lnSpc>
                <a:spcPct val="90000"/>
              </a:lnSpc>
              <a:defRPr/>
            </a:pPr>
            <a:r>
              <a:rPr lang="en-US" sz="1600" dirty="0" smtClean="0"/>
              <a:t>Include things that the compiler checks (unlike in invariants).</a:t>
            </a:r>
          </a:p>
          <a:p>
            <a:pPr lvl="1" eaLnBrk="1" hangingPunct="1">
              <a:lnSpc>
                <a:spcPct val="90000"/>
              </a:lnSpc>
              <a:defRPr/>
            </a:pPr>
            <a:r>
              <a:rPr lang="en-US" sz="1600" dirty="0" smtClean="0"/>
              <a:t>In this course, put this information in a comment.</a:t>
            </a:r>
          </a:p>
          <a:p>
            <a:pPr eaLnBrk="1" hangingPunct="1">
              <a:lnSpc>
                <a:spcPct val="90000"/>
              </a:lnSpc>
              <a:buFont typeface="Wingdings" charset="0"/>
              <a:buNone/>
              <a:defRPr/>
            </a:pPr>
            <a:endParaRPr lang="en-US" sz="1800" dirty="0" smtClean="0">
              <a:cs typeface="+mn-cs"/>
            </a:endParaRPr>
          </a:p>
          <a:p>
            <a:pPr eaLnBrk="1" hangingPunct="1">
              <a:lnSpc>
                <a:spcPct val="90000"/>
              </a:lnSpc>
              <a:buFont typeface="Wingdings" charset="0"/>
              <a:buNone/>
              <a:defRPr/>
            </a:pPr>
            <a:r>
              <a:rPr lang="en-US" sz="1800" b="1" dirty="0" smtClean="0">
                <a:solidFill>
                  <a:schemeClr val="hlink"/>
                </a:solidFill>
                <a:latin typeface="Courier New" charset="0"/>
                <a:cs typeface="+mn-cs"/>
              </a:rPr>
              <a:t>// </a:t>
            </a:r>
            <a:r>
              <a:rPr lang="en-US" sz="1800" b="1" dirty="0" err="1" smtClean="0">
                <a:solidFill>
                  <a:schemeClr val="hlink"/>
                </a:solidFill>
                <a:latin typeface="Courier New" charset="0"/>
                <a:cs typeface="+mn-cs"/>
              </a:rPr>
              <a:t>squareIt</a:t>
            </a:r>
            <a:endParaRPr lang="en-US" sz="1800" b="1" dirty="0" smtClean="0">
              <a:solidFill>
                <a:schemeClr val="hlink"/>
              </a:solidFill>
              <a:latin typeface="Courier New" charset="0"/>
              <a:cs typeface="+mn-cs"/>
            </a:endParaRPr>
          </a:p>
          <a:p>
            <a:pPr eaLnBrk="1" hangingPunct="1">
              <a:lnSpc>
                <a:spcPct val="90000"/>
              </a:lnSpc>
              <a:buFont typeface="Wingdings" charset="0"/>
              <a:buNone/>
              <a:defRPr/>
            </a:pPr>
            <a:r>
              <a:rPr lang="en-US" sz="1800" b="1" dirty="0" smtClean="0">
                <a:solidFill>
                  <a:schemeClr val="hlink"/>
                </a:solidFill>
                <a:latin typeface="Courier New" charset="0"/>
                <a:cs typeface="+mn-cs"/>
              </a:rPr>
              <a:t>// Returns the </a:t>
            </a:r>
            <a:r>
              <a:rPr lang="en-US" sz="1800" b="1" dirty="0" smtClean="0">
                <a:solidFill>
                  <a:schemeClr val="hlink"/>
                </a:solidFill>
                <a:latin typeface="Courier New" charset="0"/>
                <a:cs typeface="+mn-cs"/>
              </a:rPr>
              <a:t>square of </a:t>
            </a:r>
            <a:r>
              <a:rPr lang="en-US" sz="1800" b="1" dirty="0" smtClean="0">
                <a:solidFill>
                  <a:schemeClr val="hlink"/>
                </a:solidFill>
                <a:latin typeface="Courier New" charset="0"/>
                <a:cs typeface="+mn-cs"/>
              </a:rPr>
              <a:t>the given number.</a:t>
            </a:r>
          </a:p>
          <a:p>
            <a:pPr eaLnBrk="1" hangingPunct="1">
              <a:lnSpc>
                <a:spcPct val="90000"/>
              </a:lnSpc>
              <a:buFont typeface="Wingdings" charset="0"/>
              <a:buNone/>
              <a:defRPr/>
            </a:pPr>
            <a:r>
              <a:rPr lang="en-US" sz="1800" b="1" dirty="0" smtClean="0">
                <a:solidFill>
                  <a:schemeClr val="hlink"/>
                </a:solidFill>
                <a:latin typeface="Courier New" charset="0"/>
                <a:cs typeface="+mn-cs"/>
              </a:rPr>
              <a:t>// Requirements on types:</a:t>
            </a:r>
          </a:p>
          <a:p>
            <a:pPr eaLnBrk="1" hangingPunct="1">
              <a:lnSpc>
                <a:spcPct val="90000"/>
              </a:lnSpc>
              <a:buFont typeface="Wingdings" charset="0"/>
              <a:buNone/>
              <a:defRPr/>
            </a:pPr>
            <a:r>
              <a:rPr lang="en-US" sz="1800" b="1" dirty="0" smtClean="0">
                <a:solidFill>
                  <a:schemeClr val="hlink"/>
                </a:solidFill>
                <a:latin typeface="Courier New" charset="0"/>
                <a:cs typeface="+mn-cs"/>
              </a:rPr>
              <a:t>//     </a:t>
            </a:r>
            <a:r>
              <a:rPr lang="en-US" sz="1800" b="1" dirty="0" err="1" smtClean="0">
                <a:solidFill>
                  <a:schemeClr val="hlink"/>
                </a:solidFill>
                <a:latin typeface="Courier New" charset="0"/>
                <a:cs typeface="+mn-cs"/>
              </a:rPr>
              <a:t>Num</a:t>
            </a:r>
            <a:r>
              <a:rPr lang="en-US" sz="1800" b="1" dirty="0" smtClean="0">
                <a:solidFill>
                  <a:schemeClr val="hlink"/>
                </a:solidFill>
                <a:latin typeface="Courier New" charset="0"/>
                <a:cs typeface="+mn-cs"/>
              </a:rPr>
              <a:t> must have a copy </a:t>
            </a:r>
            <a:r>
              <a:rPr lang="en-US" sz="1800" b="1" dirty="0" err="1" smtClean="0">
                <a:solidFill>
                  <a:schemeClr val="hlink"/>
                </a:solidFill>
                <a:latin typeface="Courier New" charset="0"/>
                <a:cs typeface="+mn-cs"/>
              </a:rPr>
              <a:t>ctor</a:t>
            </a:r>
            <a:r>
              <a:rPr lang="en-US" sz="1800" b="1" dirty="0" smtClean="0">
                <a:solidFill>
                  <a:schemeClr val="hlink"/>
                </a:solidFill>
                <a:latin typeface="Courier New" charset="0"/>
                <a:cs typeface="+mn-cs"/>
              </a:rPr>
              <a:t> and binary operator*.</a:t>
            </a:r>
          </a:p>
          <a:p>
            <a:pPr eaLnBrk="1" hangingPunct="1">
              <a:lnSpc>
                <a:spcPct val="90000"/>
              </a:lnSpc>
              <a:buFont typeface="Wingdings" charset="0"/>
              <a:buNone/>
              <a:defRPr/>
            </a:pPr>
            <a:r>
              <a:rPr lang="en-US" sz="1800" b="1" dirty="0" smtClean="0">
                <a:solidFill>
                  <a:schemeClr val="hlink"/>
                </a:solidFill>
                <a:latin typeface="Courier New" charset="0"/>
                <a:cs typeface="+mn-cs"/>
              </a:rPr>
              <a:t>// Pre: None.</a:t>
            </a:r>
          </a:p>
          <a:p>
            <a:pPr eaLnBrk="1" hangingPunct="1">
              <a:lnSpc>
                <a:spcPct val="90000"/>
              </a:lnSpc>
              <a:buFont typeface="Wingdings" charset="0"/>
              <a:buNone/>
              <a:defRPr/>
            </a:pPr>
            <a:r>
              <a:rPr lang="en-US" sz="1800" b="1" dirty="0" smtClean="0">
                <a:solidFill>
                  <a:schemeClr val="hlink"/>
                </a:solidFill>
                <a:latin typeface="Courier New" charset="0"/>
                <a:cs typeface="+mn-cs"/>
              </a:rPr>
              <a:t>// Post:</a:t>
            </a:r>
          </a:p>
          <a:p>
            <a:pPr eaLnBrk="1" hangingPunct="1">
              <a:lnSpc>
                <a:spcPct val="90000"/>
              </a:lnSpc>
              <a:buFont typeface="Wingdings" charset="0"/>
              <a:buNone/>
              <a:defRPr/>
            </a:pPr>
            <a:r>
              <a:rPr lang="en-US" sz="1800" b="1" dirty="0" smtClean="0">
                <a:solidFill>
                  <a:schemeClr val="hlink"/>
                </a:solidFill>
                <a:latin typeface="Courier New" charset="0"/>
                <a:cs typeface="+mn-cs"/>
              </a:rPr>
              <a:t>//     return == n*n.</a:t>
            </a:r>
          </a:p>
          <a:p>
            <a:pPr eaLnBrk="1" hangingPunct="1">
              <a:lnSpc>
                <a:spcPct val="90000"/>
              </a:lnSpc>
              <a:buFont typeface="Wingdings" charset="0"/>
              <a:buNone/>
              <a:defRPr/>
            </a:pPr>
            <a:r>
              <a:rPr lang="en-US" sz="1800" b="1" dirty="0" smtClean="0">
                <a:solidFill>
                  <a:schemeClr val="hlink"/>
                </a:solidFill>
                <a:latin typeface="Courier New" charset="0"/>
                <a:cs typeface="+mn-cs"/>
              </a:rPr>
              <a:t>template &lt;</a:t>
            </a:r>
            <a:r>
              <a:rPr lang="en-US" sz="1800" b="1" dirty="0" err="1" smtClean="0">
                <a:solidFill>
                  <a:schemeClr val="hlink"/>
                </a:solidFill>
                <a:latin typeface="Courier New" charset="0"/>
                <a:cs typeface="+mn-cs"/>
              </a:rPr>
              <a:t>typename</a:t>
            </a:r>
            <a:r>
              <a:rPr lang="en-US" sz="1800" b="1" dirty="0" smtClean="0">
                <a:solidFill>
                  <a:schemeClr val="hlink"/>
                </a:solidFill>
                <a:latin typeface="Courier New" charset="0"/>
                <a:cs typeface="+mn-cs"/>
              </a:rPr>
              <a:t> </a:t>
            </a:r>
            <a:r>
              <a:rPr lang="en-US" sz="1800" b="1" dirty="0" err="1" smtClean="0">
                <a:solidFill>
                  <a:schemeClr val="hlink"/>
                </a:solidFill>
                <a:latin typeface="Courier New" charset="0"/>
                <a:cs typeface="+mn-cs"/>
              </a:rPr>
              <a:t>Num</a:t>
            </a:r>
            <a:r>
              <a:rPr lang="en-US" sz="1800" b="1" dirty="0" smtClean="0">
                <a:solidFill>
                  <a:schemeClr val="hlink"/>
                </a:solidFill>
                <a:latin typeface="Courier New" charset="0"/>
                <a:cs typeface="+mn-cs"/>
              </a:rPr>
              <a:t>&gt;</a:t>
            </a:r>
          </a:p>
          <a:p>
            <a:pPr>
              <a:lnSpc>
                <a:spcPct val="90000"/>
              </a:lnSpc>
              <a:buNone/>
              <a:defRPr/>
            </a:pPr>
            <a:r>
              <a:rPr lang="en-US" sz="1800" b="1" dirty="0" err="1" smtClean="0">
                <a:solidFill>
                  <a:schemeClr val="hlink"/>
                </a:solidFill>
                <a:latin typeface="Courier New" charset="0"/>
                <a:cs typeface="+mn-cs"/>
              </a:rPr>
              <a:t>Num</a:t>
            </a:r>
            <a:r>
              <a:rPr lang="en-US" sz="1800" b="1" dirty="0" smtClean="0">
                <a:solidFill>
                  <a:schemeClr val="hlink"/>
                </a:solidFill>
                <a:latin typeface="Courier New" charset="0"/>
                <a:cs typeface="+mn-cs"/>
              </a:rPr>
              <a:t> </a:t>
            </a:r>
            <a:r>
              <a:rPr lang="en-US" sz="1800" b="1" dirty="0" err="1" smtClean="0">
                <a:solidFill>
                  <a:schemeClr val="hlink"/>
                </a:solidFill>
                <a:latin typeface="Courier New" charset="0"/>
              </a:rPr>
              <a:t>squareIt</a:t>
            </a:r>
            <a:r>
              <a:rPr lang="en-US" sz="1800" b="1" dirty="0" smtClean="0">
                <a:solidFill>
                  <a:schemeClr val="hlink"/>
                </a:solidFill>
                <a:latin typeface="Courier New" charset="0"/>
              </a:rPr>
              <a:t>(</a:t>
            </a:r>
            <a:r>
              <a:rPr lang="en-US" sz="1800" b="1" dirty="0" err="1" smtClean="0">
                <a:solidFill>
                  <a:schemeClr val="hlink"/>
                </a:solidFill>
                <a:latin typeface="Courier New" charset="0"/>
                <a:cs typeface="+mn-cs"/>
              </a:rPr>
              <a:t>Num</a:t>
            </a:r>
            <a:r>
              <a:rPr lang="en-US" sz="1800" b="1" dirty="0" smtClean="0">
                <a:solidFill>
                  <a:schemeClr val="hlink"/>
                </a:solidFill>
                <a:latin typeface="Courier New" charset="0"/>
                <a:cs typeface="+mn-cs"/>
              </a:rPr>
              <a:t> n)</a:t>
            </a:r>
          </a:p>
          <a:p>
            <a:pPr eaLnBrk="1" hangingPunct="1">
              <a:lnSpc>
                <a:spcPct val="90000"/>
              </a:lnSpc>
              <a:buFont typeface="Wingdings" charset="0"/>
              <a:buNone/>
              <a:defRPr/>
            </a:pPr>
            <a:r>
              <a:rPr lang="en-US" sz="1800" b="1" dirty="0" smtClean="0">
                <a:solidFill>
                  <a:schemeClr val="hlink"/>
                </a:solidFill>
                <a:latin typeface="Courier New" charset="0"/>
                <a:cs typeface="+mn-cs"/>
              </a:rPr>
              <a:t>{</a:t>
            </a:r>
          </a:p>
          <a:p>
            <a:pPr eaLnBrk="1" hangingPunct="1">
              <a:lnSpc>
                <a:spcPct val="90000"/>
              </a:lnSpc>
              <a:buFont typeface="Wingdings" charset="0"/>
              <a:buNone/>
              <a:defRPr/>
            </a:pPr>
            <a:r>
              <a:rPr lang="en-US" sz="1800" b="1" dirty="0" smtClean="0">
                <a:solidFill>
                  <a:schemeClr val="hlink"/>
                </a:solidFill>
                <a:latin typeface="Courier New" charset="0"/>
                <a:cs typeface="+mn-cs"/>
              </a:rPr>
              <a:t>    return n*n;</a:t>
            </a:r>
          </a:p>
          <a:p>
            <a:pPr eaLnBrk="1" hangingPunct="1">
              <a:lnSpc>
                <a:spcPct val="90000"/>
              </a:lnSpc>
              <a:buFont typeface="Wingdings" charset="0"/>
              <a:buNone/>
              <a:defRPr/>
            </a:pPr>
            <a:r>
              <a:rPr lang="en-US" sz="1800" b="1" dirty="0" smtClean="0">
                <a:solidFill>
                  <a:schemeClr val="hlink"/>
                </a:solidFill>
                <a:latin typeface="Courier New" charset="0"/>
                <a:cs typeface="+mn-cs"/>
              </a:rPr>
              <a:t>}</a:t>
            </a:r>
          </a:p>
        </p:txBody>
      </p:sp>
      <p:sp>
        <p:nvSpPr>
          <p:cNvPr id="606212" name="Text Box 4"/>
          <p:cNvSpPr txBox="1">
            <a:spLocks noChangeArrowheads="1"/>
          </p:cNvSpPr>
          <p:nvPr/>
        </p:nvSpPr>
        <p:spPr bwMode="auto">
          <a:xfrm>
            <a:off x="5867400" y="3886200"/>
            <a:ext cx="2895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What has to be true about type </a:t>
            </a:r>
            <a:r>
              <a:rPr lang="en-US" sz="1400" b="1">
                <a:solidFill>
                  <a:schemeClr val="folHlink"/>
                </a:solidFill>
                <a:latin typeface="Courier New" charset="0"/>
                <a:cs typeface="+mn-cs"/>
              </a:rPr>
              <a:t>Num</a:t>
            </a:r>
            <a:r>
              <a:rPr lang="en-US" sz="1400">
                <a:solidFill>
                  <a:schemeClr val="folHlink"/>
                </a:solidFill>
                <a:cs typeface="+mn-cs"/>
              </a:rPr>
              <a:t> for this template to be compiled and used successfully?</a:t>
            </a:r>
          </a:p>
        </p:txBody>
      </p:sp>
      <p:sp>
        <p:nvSpPr>
          <p:cNvPr id="606213" name="AutoShape 5"/>
          <p:cNvSpPr>
            <a:spLocks noChangeArrowheads="1"/>
          </p:cNvSpPr>
          <p:nvPr/>
        </p:nvSpPr>
        <p:spPr bwMode="auto">
          <a:xfrm>
            <a:off x="557213" y="3100388"/>
            <a:ext cx="7162800" cy="60960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Tree>
    <p:extLst>
      <p:ext uri="{BB962C8B-B14F-4D97-AF65-F5344CB8AC3E}">
        <p14:creationId xmlns:p14="http://schemas.microsoft.com/office/powerpoint/2010/main" val="8500895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9DCFC097-2A3A-9A47-A55E-83ECCC6F6076}" type="slidenum">
              <a:rPr lang="en-US"/>
              <a:pPr/>
              <a:t>13</a:t>
            </a:fld>
            <a:endParaRPr lang="en-US"/>
          </a:p>
        </p:txBody>
      </p:sp>
      <p:sp>
        <p:nvSpPr>
          <p:cNvPr id="516098" name="Rectangle 2"/>
          <p:cNvSpPr>
            <a:spLocks noGrp="1" noChangeArrowheads="1"/>
          </p:cNvSpPr>
          <p:nvPr>
            <p:ph type="title"/>
          </p:nvPr>
        </p:nvSpPr>
        <p:spPr/>
        <p:txBody>
          <a:bodyPr/>
          <a:lstStyle/>
          <a:p>
            <a:r>
              <a:rPr lang="en-US"/>
              <a:t>Containers &amp; Iterators</a:t>
            </a:r>
            <a:br>
              <a:rPr lang="en-US"/>
            </a:br>
            <a:r>
              <a:rPr lang="en-US"/>
              <a:t>Introduction </a:t>
            </a:r>
            <a:r>
              <a:rPr lang="en-US">
                <a:cs typeface="Times New Roman" charset="0"/>
              </a:rPr>
              <a:t>—</a:t>
            </a:r>
            <a:r>
              <a:rPr lang="en-US"/>
              <a:t> Generic Containers</a:t>
            </a:r>
          </a:p>
        </p:txBody>
      </p:sp>
      <p:sp>
        <p:nvSpPr>
          <p:cNvPr id="516099" name="Rectangle 3"/>
          <p:cNvSpPr>
            <a:spLocks noGrp="1" noChangeArrowheads="1"/>
          </p:cNvSpPr>
          <p:nvPr>
            <p:ph type="body" idx="1"/>
          </p:nvPr>
        </p:nvSpPr>
        <p:spPr/>
        <p:txBody>
          <a:bodyPr/>
          <a:lstStyle/>
          <a:p>
            <a:pPr>
              <a:buFont typeface="Wingdings" charset="0"/>
              <a:buNone/>
            </a:pPr>
            <a:r>
              <a:rPr lang="en-US"/>
              <a:t>A </a:t>
            </a:r>
            <a:r>
              <a:rPr lang="en-US" b="1"/>
              <a:t>container</a:t>
            </a:r>
            <a:r>
              <a:rPr lang="en-US"/>
              <a:t> is a data structure that can hold multiple items, usually all of the same type.</a:t>
            </a:r>
          </a:p>
          <a:p>
            <a:pPr lvl="1"/>
            <a:r>
              <a:rPr lang="en-US"/>
              <a:t>Sometimes people talk about a </a:t>
            </a:r>
            <a:r>
              <a:rPr lang="ja-JP" altLang="en-US">
                <a:latin typeface="Arial"/>
              </a:rPr>
              <a:t>“</a:t>
            </a:r>
            <a:r>
              <a:rPr lang="en-US"/>
              <a:t>container</a:t>
            </a:r>
            <a:r>
              <a:rPr lang="ja-JP" altLang="en-US">
                <a:latin typeface="Arial"/>
              </a:rPr>
              <a:t>”</a:t>
            </a:r>
            <a:r>
              <a:rPr lang="en-US"/>
              <a:t> holding a single item, or even holding no items.</a:t>
            </a:r>
          </a:p>
          <a:p>
            <a:pPr>
              <a:buFont typeface="Wingdings" charset="0"/>
              <a:buNone/>
            </a:pPr>
            <a:r>
              <a:rPr lang="en-US"/>
              <a:t>A </a:t>
            </a:r>
            <a:r>
              <a:rPr lang="en-US" b="1"/>
              <a:t>generic container</a:t>
            </a:r>
            <a:r>
              <a:rPr lang="en-US"/>
              <a:t> is a container that can hold items of a client-specified type.</a:t>
            </a:r>
          </a:p>
          <a:p>
            <a:pPr>
              <a:buFont typeface="Wingdings" charset="0"/>
              <a:buNone/>
            </a:pPr>
            <a:r>
              <a:rPr lang="en-US"/>
              <a:t>One kind of generic container is: an array.</a:t>
            </a:r>
          </a:p>
          <a:p>
            <a:pPr>
              <a:buFont typeface="Wingdings" charset="0"/>
              <a:buNone/>
            </a:pPr>
            <a:endParaRPr lang="en-US"/>
          </a:p>
          <a:p>
            <a:pPr>
              <a:buFont typeface="Wingdings" charset="0"/>
              <a:buNone/>
            </a:pPr>
            <a:r>
              <a:rPr lang="en-US" b="1">
                <a:solidFill>
                  <a:schemeClr val="hlink"/>
                </a:solidFill>
                <a:latin typeface="Courier New" charset="0"/>
              </a:rPr>
              <a:t>MyType myArray[8];</a:t>
            </a:r>
          </a:p>
          <a:p>
            <a:endParaRPr lang="en-US" b="1">
              <a:solidFill>
                <a:schemeClr val="hlink"/>
              </a:solidFill>
              <a:latin typeface="Courier New" charset="0"/>
            </a:endParaRPr>
          </a:p>
          <a:p>
            <a:pPr>
              <a:buFont typeface="Wingdings" charset="0"/>
              <a:buNone/>
            </a:pPr>
            <a:r>
              <a:rPr lang="en-US"/>
              <a:t>Other generic container types are part of the C++ Standard Library.</a:t>
            </a:r>
          </a:p>
          <a:p>
            <a:pPr lvl="1"/>
            <a:r>
              <a:rPr lang="en-US"/>
              <a:t>In particular, the </a:t>
            </a:r>
            <a:r>
              <a:rPr lang="en-US" b="1"/>
              <a:t>Standard Template Library</a:t>
            </a:r>
            <a:r>
              <a:rPr lang="en-US"/>
              <a:t> (STL), contains templates for many data structures and algorithms that can hold or deal with arbitrary types.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4936F4F4-3281-2F49-82DA-4DA6E5B15ED8}" type="slidenum">
              <a:rPr lang="en-US"/>
              <a:pPr/>
              <a:t>14</a:t>
            </a:fld>
            <a:endParaRPr lang="en-US"/>
          </a:p>
        </p:txBody>
      </p:sp>
      <p:sp>
        <p:nvSpPr>
          <p:cNvPr id="517122" name="Rectangle 2"/>
          <p:cNvSpPr>
            <a:spLocks noGrp="1" noChangeArrowheads="1"/>
          </p:cNvSpPr>
          <p:nvPr>
            <p:ph type="title"/>
          </p:nvPr>
        </p:nvSpPr>
        <p:spPr/>
        <p:txBody>
          <a:bodyPr/>
          <a:lstStyle/>
          <a:p>
            <a:r>
              <a:rPr lang="en-US"/>
              <a:t>Containers &amp; Iterators</a:t>
            </a:r>
            <a:br>
              <a:rPr lang="en-US"/>
            </a:br>
            <a:r>
              <a:rPr lang="en-US"/>
              <a:t>Introduction </a:t>
            </a:r>
            <a:r>
              <a:rPr lang="en-US">
                <a:cs typeface="Times New Roman" charset="0"/>
              </a:rPr>
              <a:t>—</a:t>
            </a:r>
            <a:r>
              <a:rPr lang="en-US"/>
              <a:t> Kinds of Data</a:t>
            </a:r>
          </a:p>
        </p:txBody>
      </p:sp>
      <p:sp>
        <p:nvSpPr>
          <p:cNvPr id="517123" name="Rectangle 3"/>
          <p:cNvSpPr>
            <a:spLocks noGrp="1" noChangeArrowheads="1"/>
          </p:cNvSpPr>
          <p:nvPr>
            <p:ph type="body" idx="1"/>
          </p:nvPr>
        </p:nvSpPr>
        <p:spPr/>
        <p:txBody>
          <a:bodyPr/>
          <a:lstStyle/>
          <a:p>
            <a:pPr>
              <a:buFont typeface="Wingdings" charset="0"/>
              <a:buNone/>
            </a:pPr>
            <a:r>
              <a:rPr lang="en-US"/>
              <a:t>When we deal with containers (and things that look like containers [think </a:t>
            </a:r>
            <a:r>
              <a:rPr lang="ja-JP" altLang="en-US">
                <a:latin typeface="Arial"/>
              </a:rPr>
              <a:t>“</a:t>
            </a:r>
            <a:r>
              <a:rPr lang="en-US"/>
              <a:t>data abstraction</a:t>
            </a:r>
            <a:r>
              <a:rPr lang="ja-JP" altLang="en-US">
                <a:latin typeface="Arial"/>
              </a:rPr>
              <a:t>”</a:t>
            </a:r>
            <a:r>
              <a:rPr lang="en-US"/>
              <a:t>]) the following broad categories of data are important:</a:t>
            </a:r>
          </a:p>
          <a:p>
            <a:pPr lvl="1"/>
            <a:r>
              <a:rPr lang="en-US" b="1"/>
              <a:t>Random Access</a:t>
            </a:r>
          </a:p>
          <a:p>
            <a:pPr lvl="2"/>
            <a:r>
              <a:rPr lang="en-US"/>
              <a:t>Random-access data can be dealt with in any order. We can efficiently skip from one item to any other item in the data set.</a:t>
            </a:r>
            <a:endParaRPr lang="en-US">
              <a:solidFill>
                <a:srgbClr val="FF0000"/>
              </a:solidFill>
            </a:endParaRPr>
          </a:p>
          <a:p>
            <a:pPr lvl="1"/>
            <a:r>
              <a:rPr lang="en-US" b="1"/>
              <a:t>Sequential Access</a:t>
            </a:r>
          </a:p>
          <a:p>
            <a:pPr lvl="2"/>
            <a:r>
              <a:rPr lang="en-US"/>
              <a:t>Sequential-access data is data that can only be dealt with (or only dealt with efficiently) in order. We begin with some item, then proceed to the next, etc.</a:t>
            </a:r>
          </a:p>
          <a:p>
            <a:pPr lvl="2"/>
            <a:r>
              <a:rPr lang="en-US"/>
              <a:t>Sequential access data may be </a:t>
            </a:r>
            <a:r>
              <a:rPr lang="en-US" b="1"/>
              <a:t>one-way</a:t>
            </a:r>
            <a:r>
              <a:rPr lang="en-US"/>
              <a:t>, accessible only in forwards order. Or it may be </a:t>
            </a:r>
            <a:r>
              <a:rPr lang="en-US" b="1"/>
              <a:t>two-way</a:t>
            </a:r>
            <a:r>
              <a:rPr lang="en-US"/>
              <a:t>, accessible in both forwards and backwards order.</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E247A38C-D4B9-814C-8822-CEF1D8B2DBFC}" type="slidenum">
              <a:rPr lang="en-US"/>
              <a:pPr/>
              <a:t>15</a:t>
            </a:fld>
            <a:endParaRPr lang="en-US"/>
          </a:p>
        </p:txBody>
      </p:sp>
      <p:sp>
        <p:nvSpPr>
          <p:cNvPr id="461826" name="Rectangle 2"/>
          <p:cNvSpPr>
            <a:spLocks noGrp="1" noChangeArrowheads="1"/>
          </p:cNvSpPr>
          <p:nvPr>
            <p:ph type="title"/>
          </p:nvPr>
        </p:nvSpPr>
        <p:spPr/>
        <p:txBody>
          <a:bodyPr/>
          <a:lstStyle/>
          <a:p>
            <a:r>
              <a:rPr lang="en-US"/>
              <a:t>Containers &amp; Iterators</a:t>
            </a:r>
            <a:br>
              <a:rPr lang="en-US"/>
            </a:br>
            <a:r>
              <a:rPr lang="en-US"/>
              <a:t>Introduction </a:t>
            </a:r>
            <a:r>
              <a:rPr lang="en-US">
                <a:cs typeface="Times New Roman" charset="0"/>
              </a:rPr>
              <a:t>—</a:t>
            </a:r>
            <a:r>
              <a:rPr lang="en-US"/>
              <a:t> What is Wrong with Arrays?</a:t>
            </a:r>
          </a:p>
        </p:txBody>
      </p:sp>
      <p:sp>
        <p:nvSpPr>
          <p:cNvPr id="461827" name="Rectangle 3"/>
          <p:cNvSpPr>
            <a:spLocks noGrp="1" noChangeArrowheads="1"/>
          </p:cNvSpPr>
          <p:nvPr>
            <p:ph type="body" idx="1"/>
          </p:nvPr>
        </p:nvSpPr>
        <p:spPr/>
        <p:txBody>
          <a:bodyPr/>
          <a:lstStyle/>
          <a:p>
            <a:pPr>
              <a:buFont typeface="Wingdings" charset="0"/>
              <a:buNone/>
            </a:pPr>
            <a:r>
              <a:rPr lang="en-US" sz="1800"/>
              <a:t>C++ arrays are not </a:t>
            </a:r>
            <a:r>
              <a:rPr lang="en-US" sz="1800" b="1"/>
              <a:t>first-class types</a:t>
            </a:r>
            <a:r>
              <a:rPr lang="en-US" sz="1800"/>
              <a:t>.</a:t>
            </a:r>
          </a:p>
          <a:p>
            <a:pPr lvl="1"/>
            <a:r>
              <a:rPr lang="en-US" sz="1600"/>
              <a:t>They have no copy or assignment operations.</a:t>
            </a:r>
          </a:p>
          <a:p>
            <a:pPr lvl="2"/>
            <a:r>
              <a:rPr lang="en-US" sz="1400"/>
              <a:t>When an array is passed by value, it </a:t>
            </a:r>
            <a:r>
              <a:rPr lang="en-US" sz="1400" b="1"/>
              <a:t>decays</a:t>
            </a:r>
            <a:r>
              <a:rPr lang="en-US" sz="1400"/>
              <a:t> to a pointer to its first item.</a:t>
            </a:r>
          </a:p>
          <a:p>
            <a:pPr>
              <a:buFont typeface="Wingdings" charset="0"/>
              <a:buNone/>
            </a:pPr>
            <a:endParaRPr lang="en-US" sz="1800"/>
          </a:p>
          <a:p>
            <a:pPr>
              <a:buFont typeface="Wingdings" charset="0"/>
              <a:buNone/>
            </a:pPr>
            <a:r>
              <a:rPr lang="en-US" sz="1800" b="1">
                <a:solidFill>
                  <a:schemeClr val="hlink"/>
                </a:solidFill>
                <a:latin typeface="Courier New" charset="0"/>
              </a:rPr>
              <a:t>int a[10];</a:t>
            </a:r>
          </a:p>
          <a:p>
            <a:pPr>
              <a:buFont typeface="Wingdings" charset="0"/>
              <a:buNone/>
            </a:pPr>
            <a:r>
              <a:rPr lang="en-US" sz="1800" b="1">
                <a:solidFill>
                  <a:schemeClr val="hlink"/>
                </a:solidFill>
                <a:latin typeface="Courier New" charset="0"/>
              </a:rPr>
              <a:t>func(a);</a:t>
            </a:r>
          </a:p>
          <a:p>
            <a:pPr>
              <a:buFont typeface="Wingdings" charset="0"/>
              <a:buNone/>
            </a:pPr>
            <a:r>
              <a:rPr lang="en-US" sz="1800" b="1">
                <a:solidFill>
                  <a:schemeClr val="hlink"/>
                </a:solidFill>
                <a:latin typeface="Courier New" charset="0"/>
              </a:rPr>
              <a:t>func(&amp;a[0]); // Same as above; func does not know size of array</a:t>
            </a:r>
          </a:p>
          <a:p>
            <a:pPr lvl="1"/>
            <a:endParaRPr lang="en-US" sz="1600" b="1">
              <a:solidFill>
                <a:schemeClr val="hlink"/>
              </a:solidFill>
              <a:latin typeface="Courier New" charset="0"/>
            </a:endParaRPr>
          </a:p>
          <a:p>
            <a:pPr>
              <a:buFont typeface="Wingdings" charset="0"/>
              <a:buNone/>
            </a:pPr>
            <a:r>
              <a:rPr lang="en-US" sz="1800"/>
              <a:t>C++ arrays have few operations defined on them. In fact, C++ array types have </a:t>
            </a:r>
            <a:r>
              <a:rPr lang="en-US" sz="1800" b="1"/>
              <a:t>no member functions at all</a:t>
            </a:r>
            <a:r>
              <a:rPr lang="en-US" sz="1800"/>
              <a:t>, not even ctors.</a:t>
            </a:r>
          </a:p>
          <a:p>
            <a:pPr lvl="1"/>
            <a:r>
              <a:rPr lang="en-US" sz="1600"/>
              <a:t>The following does not call a </a:t>
            </a:r>
            <a:r>
              <a:rPr lang="en-US" sz="1600" b="1">
                <a:latin typeface="Courier New" charset="0"/>
              </a:rPr>
              <a:t>MyClass[]</a:t>
            </a:r>
            <a:r>
              <a:rPr lang="en-US" sz="1600"/>
              <a:t> constructor, since there is no such thing. Instead, it makes 7 calls to the </a:t>
            </a:r>
            <a:r>
              <a:rPr lang="en-US" sz="1600" b="1">
                <a:latin typeface="Courier New" charset="0"/>
              </a:rPr>
              <a:t>MyClass</a:t>
            </a:r>
            <a:r>
              <a:rPr lang="en-US" sz="1600"/>
              <a:t> default constructor.</a:t>
            </a:r>
          </a:p>
          <a:p>
            <a:endParaRPr lang="en-US" sz="1800"/>
          </a:p>
          <a:p>
            <a:pPr>
              <a:buFont typeface="Wingdings" charset="0"/>
              <a:buNone/>
            </a:pPr>
            <a:r>
              <a:rPr lang="en-US" sz="1800" b="1">
                <a:solidFill>
                  <a:schemeClr val="hlink"/>
                </a:solidFill>
                <a:latin typeface="Courier New" charset="0"/>
              </a:rPr>
              <a:t>MyClass arr[7];</a:t>
            </a:r>
          </a:p>
          <a:p>
            <a:pPr>
              <a:buFont typeface="Wingdings" charset="0"/>
              <a:buNone/>
            </a:pPr>
            <a:endParaRPr lang="en-US" sz="1800" b="1">
              <a:solidFill>
                <a:schemeClr val="hlink"/>
              </a:solidFill>
              <a:latin typeface="Courier New" charset="0"/>
            </a:endParaRPr>
          </a:p>
          <a:p>
            <a:pPr>
              <a:buFont typeface="Wingdings" charset="0"/>
              <a:buNone/>
            </a:pPr>
            <a:r>
              <a:rPr lang="en-US" sz="1800"/>
              <a:t>In general (not just in C++), arrays perform poorly when doing some operations: for example, inserting a new item in the middle.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6 Feb 2013</a:t>
            </a:r>
            <a:endParaRPr lang="en-US"/>
          </a:p>
        </p:txBody>
      </p:sp>
      <p:sp>
        <p:nvSpPr>
          <p:cNvPr id="7" name="Footer Placeholder 4"/>
          <p:cNvSpPr>
            <a:spLocks noGrp="1"/>
          </p:cNvSpPr>
          <p:nvPr>
            <p:ph type="ftr" sz="quarter" idx="11"/>
          </p:nvPr>
        </p:nvSpPr>
        <p:spPr/>
        <p:txBody>
          <a:bodyPr/>
          <a:lstStyle/>
          <a:p>
            <a:r>
              <a:rPr lang="de-DE" smtClean="0"/>
              <a:t>CS 311 Spring 2013</a:t>
            </a:r>
            <a:endParaRPr lang="en-US"/>
          </a:p>
        </p:txBody>
      </p:sp>
      <p:sp>
        <p:nvSpPr>
          <p:cNvPr id="8" name="Slide Number Placeholder 5"/>
          <p:cNvSpPr>
            <a:spLocks noGrp="1"/>
          </p:cNvSpPr>
          <p:nvPr>
            <p:ph type="sldNum" sz="quarter" idx="12"/>
          </p:nvPr>
        </p:nvSpPr>
        <p:spPr/>
        <p:txBody>
          <a:bodyPr/>
          <a:lstStyle/>
          <a:p>
            <a:fld id="{B7CE7E3C-C68E-1F45-85DF-410005884196}" type="slidenum">
              <a:rPr lang="en-US"/>
              <a:pPr/>
              <a:t>16</a:t>
            </a:fld>
            <a:endParaRPr lang="en-US"/>
          </a:p>
        </p:txBody>
      </p:sp>
      <p:sp>
        <p:nvSpPr>
          <p:cNvPr id="520194" name="Rectangle 2"/>
          <p:cNvSpPr>
            <a:spLocks noGrp="1" noChangeArrowheads="1"/>
          </p:cNvSpPr>
          <p:nvPr>
            <p:ph type="title"/>
          </p:nvPr>
        </p:nvSpPr>
        <p:spPr/>
        <p:txBody>
          <a:bodyPr/>
          <a:lstStyle/>
          <a:p>
            <a:r>
              <a:rPr lang="en-US"/>
              <a:t>Containers &amp; Iterators</a:t>
            </a:r>
            <a:br>
              <a:rPr lang="en-US"/>
            </a:br>
            <a:r>
              <a:rPr lang="en-US"/>
              <a:t>Smart Arrays &amp; </a:t>
            </a:r>
            <a:r>
              <a:rPr lang="en-US" b="1">
                <a:latin typeface="Courier New" charset="0"/>
              </a:rPr>
              <a:t>std::vector </a:t>
            </a:r>
            <a:r>
              <a:rPr lang="en-US">
                <a:cs typeface="Times New Roman" charset="0"/>
              </a:rPr>
              <a:t>— What are They?</a:t>
            </a:r>
          </a:p>
        </p:txBody>
      </p:sp>
      <p:sp>
        <p:nvSpPr>
          <p:cNvPr id="520195" name="Rectangle 3"/>
          <p:cNvSpPr>
            <a:spLocks noGrp="1" noChangeArrowheads="1"/>
          </p:cNvSpPr>
          <p:nvPr>
            <p:ph type="body" idx="1"/>
          </p:nvPr>
        </p:nvSpPr>
        <p:spPr/>
        <p:txBody>
          <a:bodyPr/>
          <a:lstStyle/>
          <a:p>
            <a:pPr>
              <a:buFont typeface="Wingdings" charset="0"/>
              <a:buNone/>
            </a:pPr>
            <a:r>
              <a:rPr lang="en-US"/>
              <a:t>A </a:t>
            </a:r>
            <a:r>
              <a:rPr lang="en-US" b="1"/>
              <a:t>smart array</a:t>
            </a:r>
            <a:r>
              <a:rPr lang="en-US"/>
              <a:t>:</a:t>
            </a:r>
          </a:p>
          <a:p>
            <a:pPr lvl="1"/>
            <a:r>
              <a:rPr lang="en-US"/>
              <a:t>Works pretty much like a regular array, except …</a:t>
            </a:r>
          </a:p>
          <a:p>
            <a:pPr lvl="1"/>
            <a:r>
              <a:rPr lang="en-US"/>
              <a:t>It is a first-class type.</a:t>
            </a:r>
          </a:p>
          <a:p>
            <a:pPr lvl="2"/>
            <a:r>
              <a:rPr lang="en-US"/>
              <a:t>It can be copied, etc.</a:t>
            </a:r>
          </a:p>
          <a:p>
            <a:pPr lvl="1"/>
            <a:r>
              <a:rPr lang="en-US"/>
              <a:t>It knows its size.</a:t>
            </a:r>
          </a:p>
          <a:p>
            <a:pPr lvl="1"/>
            <a:r>
              <a:rPr lang="en-US"/>
              <a:t>It can change its size, maybe?</a:t>
            </a:r>
          </a:p>
          <a:p>
            <a:pPr>
              <a:buFont typeface="Wingdings" charset="0"/>
              <a:buNone/>
            </a:pPr>
            <a:r>
              <a:rPr lang="en-US"/>
              <a:t>The C++ STL includes a smart array: </a:t>
            </a:r>
            <a:r>
              <a:rPr lang="en-US" b="1">
                <a:latin typeface="Courier New" charset="0"/>
              </a:rPr>
              <a:t>std::vector</a:t>
            </a:r>
            <a:r>
              <a:rPr lang="en-US"/>
              <a:t>.</a:t>
            </a:r>
          </a:p>
          <a:p>
            <a:pPr lvl="1"/>
            <a:r>
              <a:rPr lang="en-US"/>
              <a:t>Declared in the standard header </a:t>
            </a:r>
            <a:r>
              <a:rPr lang="en-US" b="1">
                <a:latin typeface="Courier New" charset="0"/>
              </a:rPr>
              <a:t>&lt;vector&gt;</a:t>
            </a:r>
            <a:r>
              <a:rPr lang="en-US"/>
              <a:t>.</a:t>
            </a:r>
          </a:p>
          <a:p>
            <a:pPr lvl="1"/>
            <a:r>
              <a:rPr lang="en-US"/>
              <a:t>Is a </a:t>
            </a:r>
            <a:r>
              <a:rPr lang="en-US" b="1"/>
              <a:t>class template</a:t>
            </a:r>
            <a:r>
              <a:rPr lang="en-US"/>
              <a:t>, not a class.</a:t>
            </a:r>
          </a:p>
          <a:p>
            <a:pPr>
              <a:buFont typeface="Wingdings" charset="0"/>
              <a:buNone/>
            </a:pPr>
            <a:endParaRPr lang="en-US"/>
          </a:p>
          <a:p>
            <a:pPr>
              <a:buFont typeface="Wingdings" charset="0"/>
              <a:buNone/>
            </a:pPr>
            <a:r>
              <a:rPr lang="en-US" b="1">
                <a:solidFill>
                  <a:schemeClr val="hlink"/>
                </a:solidFill>
                <a:latin typeface="Courier New" charset="0"/>
              </a:rPr>
              <a:t>std::vector v1;       // DOES NOT COMPILE!</a:t>
            </a:r>
          </a:p>
          <a:p>
            <a:pPr>
              <a:buFont typeface="Wingdings" charset="0"/>
              <a:buNone/>
            </a:pPr>
            <a:r>
              <a:rPr lang="en-US" b="1">
                <a:solidFill>
                  <a:schemeClr val="hlink"/>
                </a:solidFill>
                <a:latin typeface="Courier New" charset="0"/>
              </a:rPr>
              <a:t>std::vector&lt;int&gt; v2;  // vector of ints</a:t>
            </a:r>
          </a:p>
        </p:txBody>
      </p:sp>
      <p:sp>
        <p:nvSpPr>
          <p:cNvPr id="520196" name="Line 4"/>
          <p:cNvSpPr>
            <a:spLocks noChangeShapeType="1"/>
          </p:cNvSpPr>
          <p:nvPr/>
        </p:nvSpPr>
        <p:spPr bwMode="auto">
          <a:xfrm>
            <a:off x="228600" y="4495800"/>
            <a:ext cx="2286000" cy="304800"/>
          </a:xfrm>
          <a:prstGeom prst="line">
            <a:avLst/>
          </a:prstGeom>
          <a:noFill/>
          <a:ln w="158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0197" name="Line 5"/>
          <p:cNvSpPr>
            <a:spLocks noChangeShapeType="1"/>
          </p:cNvSpPr>
          <p:nvPr/>
        </p:nvSpPr>
        <p:spPr bwMode="auto">
          <a:xfrm flipV="1">
            <a:off x="228600" y="4495800"/>
            <a:ext cx="2362200" cy="304800"/>
          </a:xfrm>
          <a:prstGeom prst="line">
            <a:avLst/>
          </a:prstGeom>
          <a:noFill/>
          <a:ln w="158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FF6C3AF9-5E5C-E64D-80FB-BDD476F351ED}" type="slidenum">
              <a:rPr lang="en-US"/>
              <a:pPr/>
              <a:t>17</a:t>
            </a:fld>
            <a:endParaRPr lang="en-US"/>
          </a:p>
        </p:txBody>
      </p:sp>
      <p:sp>
        <p:nvSpPr>
          <p:cNvPr id="463874" name="Rectangle 2"/>
          <p:cNvSpPr>
            <a:spLocks noGrp="1" noChangeArrowheads="1"/>
          </p:cNvSpPr>
          <p:nvPr>
            <p:ph type="title"/>
          </p:nvPr>
        </p:nvSpPr>
        <p:spPr/>
        <p:txBody>
          <a:bodyPr/>
          <a:lstStyle/>
          <a:p>
            <a:r>
              <a:rPr lang="en-US"/>
              <a:t>Containers &amp; Iterators</a:t>
            </a:r>
            <a:br>
              <a:rPr lang="en-US"/>
            </a:br>
            <a:r>
              <a:rPr lang="en-US"/>
              <a:t>Smart Arrays &amp; </a:t>
            </a:r>
            <a:r>
              <a:rPr lang="en-US" b="1">
                <a:latin typeface="Courier New" charset="0"/>
              </a:rPr>
              <a:t>std::vector </a:t>
            </a:r>
            <a:r>
              <a:rPr lang="en-US">
                <a:cs typeface="Times New Roman" charset="0"/>
              </a:rPr>
              <a:t>— </a:t>
            </a:r>
            <a:r>
              <a:rPr lang="en-US"/>
              <a:t>Using </a:t>
            </a:r>
            <a:r>
              <a:rPr lang="en-US" b="1">
                <a:latin typeface="Courier New" charset="0"/>
              </a:rPr>
              <a:t>vector</a:t>
            </a:r>
            <a:r>
              <a:rPr lang="en-US"/>
              <a:t> [1/2]</a:t>
            </a:r>
          </a:p>
        </p:txBody>
      </p:sp>
      <p:sp>
        <p:nvSpPr>
          <p:cNvPr id="463875" name="Rectangle 3"/>
          <p:cNvSpPr>
            <a:spLocks noGrp="1" noChangeArrowheads="1"/>
          </p:cNvSpPr>
          <p:nvPr>
            <p:ph type="body" idx="1"/>
          </p:nvPr>
        </p:nvSpPr>
        <p:spPr/>
        <p:txBody>
          <a:bodyPr/>
          <a:lstStyle/>
          <a:p>
            <a:pPr>
              <a:lnSpc>
                <a:spcPct val="90000"/>
              </a:lnSpc>
              <a:buFont typeface="Wingdings" charset="0"/>
              <a:buNone/>
            </a:pPr>
            <a:r>
              <a:rPr lang="en-US"/>
              <a:t>A </a:t>
            </a:r>
            <a:r>
              <a:rPr lang="en-US" b="1">
                <a:latin typeface="Courier New" charset="0"/>
              </a:rPr>
              <a:t>vector</a:t>
            </a:r>
            <a:r>
              <a:rPr lang="en-US"/>
              <a:t> works much like an array:</a:t>
            </a:r>
          </a:p>
          <a:p>
            <a:pPr>
              <a:lnSpc>
                <a:spcPct val="90000"/>
              </a:lnSpc>
              <a:buFont typeface="Wingdings" charset="0"/>
              <a:buNone/>
            </a:pPr>
            <a:endParaRPr lang="en-US"/>
          </a:p>
          <a:p>
            <a:pPr>
              <a:lnSpc>
                <a:spcPct val="90000"/>
              </a:lnSpc>
              <a:buFont typeface="Wingdings" charset="0"/>
              <a:buNone/>
            </a:pPr>
            <a:r>
              <a:rPr lang="en-US" b="1">
                <a:solidFill>
                  <a:schemeClr val="hlink"/>
                </a:solidFill>
                <a:latin typeface="Courier New" charset="0"/>
              </a:rPr>
              <a:t>std::vector&lt;int&gt; v3(20);  // Like int array[20];</a:t>
            </a:r>
          </a:p>
          <a:p>
            <a:pPr>
              <a:lnSpc>
                <a:spcPct val="90000"/>
              </a:lnSpc>
              <a:buFont typeface="Wingdings" charset="0"/>
              <a:buNone/>
            </a:pPr>
            <a:r>
              <a:rPr lang="en-US" b="1">
                <a:solidFill>
                  <a:schemeClr val="hlink"/>
                </a:solidFill>
                <a:latin typeface="Courier New" charset="0"/>
              </a:rPr>
              <a:t>cout &lt;&lt; v3[5] &lt;&lt; endl;</a:t>
            </a:r>
          </a:p>
          <a:p>
            <a:pPr>
              <a:lnSpc>
                <a:spcPct val="90000"/>
              </a:lnSpc>
              <a:buFont typeface="Wingdings" charset="0"/>
              <a:buNone/>
            </a:pPr>
            <a:r>
              <a:rPr lang="en-US" b="1">
                <a:solidFill>
                  <a:schemeClr val="hlink"/>
                </a:solidFill>
                <a:latin typeface="Courier New" charset="0"/>
              </a:rPr>
              <a:t>v3[19] = 7;</a:t>
            </a:r>
          </a:p>
          <a:p>
            <a:pPr>
              <a:lnSpc>
                <a:spcPct val="90000"/>
              </a:lnSpc>
              <a:buFont typeface="Wingdings" charset="0"/>
              <a:buNone/>
            </a:pPr>
            <a:endParaRPr lang="en-US" b="1">
              <a:solidFill>
                <a:schemeClr val="hlink"/>
              </a:solidFill>
              <a:latin typeface="Courier New" charset="0"/>
            </a:endParaRPr>
          </a:p>
          <a:p>
            <a:pPr>
              <a:lnSpc>
                <a:spcPct val="90000"/>
              </a:lnSpc>
              <a:buFont typeface="Wingdings" charset="0"/>
              <a:buNone/>
            </a:pPr>
            <a:r>
              <a:rPr lang="en-US"/>
              <a:t>However it is a first-class type:</a:t>
            </a:r>
          </a:p>
          <a:p>
            <a:pPr>
              <a:lnSpc>
                <a:spcPct val="90000"/>
              </a:lnSpc>
              <a:buFont typeface="Wingdings" charset="0"/>
              <a:buNone/>
            </a:pPr>
            <a:endParaRPr lang="en-US"/>
          </a:p>
          <a:p>
            <a:pPr>
              <a:lnSpc>
                <a:spcPct val="90000"/>
              </a:lnSpc>
              <a:buFont typeface="Wingdings" charset="0"/>
              <a:buNone/>
            </a:pPr>
            <a:r>
              <a:rPr lang="en-US" b="1">
                <a:solidFill>
                  <a:schemeClr val="hlink"/>
                </a:solidFill>
                <a:latin typeface="Courier New" charset="0"/>
              </a:rPr>
              <a:t>void func1(std::vector&lt;int&gt; x);</a:t>
            </a:r>
          </a:p>
          <a:p>
            <a:pPr>
              <a:lnSpc>
                <a:spcPct val="90000"/>
              </a:lnSpc>
              <a:buFont typeface="Wingdings" charset="0"/>
              <a:buNone/>
            </a:pPr>
            <a:endParaRPr lang="en-US" b="1">
              <a:solidFill>
                <a:schemeClr val="hlink"/>
              </a:solidFill>
              <a:latin typeface="Courier New" charset="0"/>
            </a:endParaRPr>
          </a:p>
          <a:p>
            <a:pPr>
              <a:lnSpc>
                <a:spcPct val="90000"/>
              </a:lnSpc>
              <a:buFont typeface="Wingdings" charset="0"/>
              <a:buNone/>
            </a:pPr>
            <a:r>
              <a:rPr lang="en-US" b="1">
                <a:solidFill>
                  <a:schemeClr val="hlink"/>
                </a:solidFill>
                <a:latin typeface="Courier New" charset="0"/>
              </a:rPr>
              <a:t>v3 = v2;</a:t>
            </a:r>
          </a:p>
          <a:p>
            <a:pPr>
              <a:lnSpc>
                <a:spcPct val="90000"/>
              </a:lnSpc>
              <a:buFont typeface="Wingdings" charset="0"/>
              <a:buNone/>
            </a:pPr>
            <a:r>
              <a:rPr lang="en-US" b="1">
                <a:solidFill>
                  <a:schemeClr val="hlink"/>
                </a:solidFill>
                <a:latin typeface="Courier New" charset="0"/>
              </a:rPr>
              <a:t>func1(v2);</a:t>
            </a:r>
          </a:p>
          <a:p>
            <a:pPr>
              <a:lnSpc>
                <a:spcPct val="90000"/>
              </a:lnSpc>
              <a:buFont typeface="Wingdings" charset="0"/>
              <a:buNone/>
            </a:pPr>
            <a:endParaRPr lang="en-US" b="1">
              <a:solidFill>
                <a:schemeClr val="hlink"/>
              </a:solidFill>
              <a:latin typeface="Courier New" charset="0"/>
            </a:endParaRPr>
          </a:p>
          <a:p>
            <a:pPr>
              <a:lnSpc>
                <a:spcPct val="90000"/>
              </a:lnSpc>
              <a:buFont typeface="Wingdings" charset="0"/>
              <a:buNone/>
            </a:pPr>
            <a:r>
              <a:rPr lang="en-US"/>
              <a:t>Note: The above is legal; however, for efficiency we usually pass </a:t>
            </a:r>
            <a:r>
              <a:rPr lang="en-US" b="1">
                <a:latin typeface="Courier New" charset="0"/>
              </a:rPr>
              <a:t>vector</a:t>
            </a:r>
            <a:r>
              <a:rPr lang="en-US"/>
              <a:t>s and other objects by reference-to-const or reference.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900C8EDD-47BC-014F-A2AC-9590E1FD4FBB}" type="slidenum">
              <a:rPr lang="en-US"/>
              <a:pPr/>
              <a:t>18</a:t>
            </a:fld>
            <a:endParaRPr lang="en-US"/>
          </a:p>
        </p:txBody>
      </p:sp>
      <p:sp>
        <p:nvSpPr>
          <p:cNvPr id="464898" name="Rectangle 2"/>
          <p:cNvSpPr>
            <a:spLocks noGrp="1" noChangeArrowheads="1"/>
          </p:cNvSpPr>
          <p:nvPr>
            <p:ph type="title"/>
          </p:nvPr>
        </p:nvSpPr>
        <p:spPr/>
        <p:txBody>
          <a:bodyPr/>
          <a:lstStyle/>
          <a:p>
            <a:r>
              <a:rPr lang="en-US"/>
              <a:t>Containers &amp; Iterators</a:t>
            </a:r>
            <a:br>
              <a:rPr lang="en-US"/>
            </a:br>
            <a:r>
              <a:rPr lang="en-US"/>
              <a:t>Smart Arrays &amp; </a:t>
            </a:r>
            <a:r>
              <a:rPr lang="en-US" b="1">
                <a:latin typeface="Courier New" charset="0"/>
              </a:rPr>
              <a:t>std::vector </a:t>
            </a:r>
            <a:r>
              <a:rPr lang="en-US">
                <a:cs typeface="Times New Roman" charset="0"/>
              </a:rPr>
              <a:t>— </a:t>
            </a:r>
            <a:r>
              <a:rPr lang="en-US"/>
              <a:t>Using </a:t>
            </a:r>
            <a:r>
              <a:rPr lang="en-US" b="1">
                <a:latin typeface="Courier New" charset="0"/>
              </a:rPr>
              <a:t>vector</a:t>
            </a:r>
            <a:r>
              <a:rPr lang="en-US"/>
              <a:t> [2/2]</a:t>
            </a:r>
          </a:p>
        </p:txBody>
      </p:sp>
      <p:sp>
        <p:nvSpPr>
          <p:cNvPr id="464899" name="Rectangle 3"/>
          <p:cNvSpPr>
            <a:spLocks noGrp="1" noChangeArrowheads="1"/>
          </p:cNvSpPr>
          <p:nvPr>
            <p:ph type="body" idx="1"/>
          </p:nvPr>
        </p:nvSpPr>
        <p:spPr/>
        <p:txBody>
          <a:bodyPr/>
          <a:lstStyle/>
          <a:p>
            <a:pPr>
              <a:buFont typeface="Wingdings" charset="0"/>
              <a:buNone/>
            </a:pPr>
            <a:r>
              <a:rPr lang="en-US" sz="1800"/>
              <a:t>A </a:t>
            </a:r>
            <a:r>
              <a:rPr lang="en-US" sz="1800" b="1">
                <a:latin typeface="Courier New" charset="0"/>
              </a:rPr>
              <a:t>vector</a:t>
            </a:r>
            <a:r>
              <a:rPr lang="en-US" sz="1800"/>
              <a:t> knows its size.</a:t>
            </a:r>
          </a:p>
          <a:p>
            <a:pPr>
              <a:buFont typeface="Wingdings" charset="0"/>
              <a:buNone/>
            </a:pPr>
            <a:endParaRPr lang="en-US" sz="1800"/>
          </a:p>
          <a:p>
            <a:pPr>
              <a:buFont typeface="Wingdings" charset="0"/>
              <a:buNone/>
            </a:pPr>
            <a:r>
              <a:rPr lang="en-US" sz="1800" b="1">
                <a:solidFill>
                  <a:schemeClr val="hlink"/>
                </a:solidFill>
                <a:latin typeface="Courier New" charset="0"/>
              </a:rPr>
              <a:t>std::vector&lt;int&gt; v4;</a:t>
            </a:r>
          </a:p>
          <a:p>
            <a:pPr>
              <a:buFont typeface="Wingdings" charset="0"/>
              <a:buNone/>
            </a:pPr>
            <a:r>
              <a:rPr lang="en-US" sz="1800" b="1">
                <a:solidFill>
                  <a:schemeClr val="hlink"/>
                </a:solidFill>
                <a:latin typeface="Courier New" charset="0"/>
              </a:rPr>
              <a:t>cout &lt;&lt; v4.size() &lt;&lt; endl;</a:t>
            </a:r>
          </a:p>
          <a:p>
            <a:pPr>
              <a:buFont typeface="Wingdings" charset="0"/>
              <a:buNone/>
            </a:pPr>
            <a:endParaRPr lang="en-US" sz="1800" b="1">
              <a:solidFill>
                <a:schemeClr val="hlink"/>
              </a:solidFill>
              <a:latin typeface="Courier New" charset="0"/>
            </a:endParaRPr>
          </a:p>
          <a:p>
            <a:pPr>
              <a:buFont typeface="Wingdings" charset="0"/>
              <a:buNone/>
            </a:pPr>
            <a:r>
              <a:rPr lang="en-US" sz="1800"/>
              <a:t>A default-constructed </a:t>
            </a:r>
            <a:r>
              <a:rPr lang="en-US" sz="1800" b="1">
                <a:latin typeface="Courier New" charset="0"/>
              </a:rPr>
              <a:t>vector</a:t>
            </a:r>
            <a:r>
              <a:rPr lang="en-US" sz="1800"/>
              <a:t> has size 0. But there are other ctors.</a:t>
            </a:r>
          </a:p>
          <a:p>
            <a:pPr>
              <a:buFont typeface="Wingdings" charset="0"/>
              <a:buNone/>
            </a:pPr>
            <a:endParaRPr lang="en-US" sz="1800"/>
          </a:p>
          <a:p>
            <a:pPr>
              <a:buFont typeface="Wingdings" charset="0"/>
              <a:buNone/>
            </a:pPr>
            <a:r>
              <a:rPr lang="en-US" sz="1800" b="1">
                <a:solidFill>
                  <a:schemeClr val="hlink"/>
                </a:solidFill>
                <a:latin typeface="Courier New" charset="0"/>
              </a:rPr>
              <a:t>std::vector&lt;Blug&gt; v5(20); // Holds 20 default-constructed Blugs</a:t>
            </a:r>
          </a:p>
          <a:p>
            <a:pPr>
              <a:buFont typeface="Wingdings" charset="0"/>
              <a:buNone/>
            </a:pPr>
            <a:r>
              <a:rPr lang="en-US" sz="1800" b="1">
                <a:solidFill>
                  <a:schemeClr val="hlink"/>
                </a:solidFill>
                <a:latin typeface="Courier New" charset="0"/>
              </a:rPr>
              <a:t>std::vector&lt;double&gt; v6(30, 7.2); // Holds 30 doubles, all 7.2</a:t>
            </a:r>
          </a:p>
          <a:p>
            <a:pPr>
              <a:buFont typeface="Wingdings" charset="0"/>
              <a:buNone/>
            </a:pPr>
            <a:endParaRPr lang="en-US" sz="1800" b="1">
              <a:solidFill>
                <a:schemeClr val="hlink"/>
              </a:solidFill>
              <a:latin typeface="Courier New" charset="0"/>
            </a:endParaRPr>
          </a:p>
          <a:p>
            <a:pPr>
              <a:buFont typeface="Wingdings" charset="0"/>
              <a:buNone/>
            </a:pPr>
            <a:r>
              <a:rPr lang="en-US" sz="1800"/>
              <a:t>We can </a:t>
            </a:r>
            <a:r>
              <a:rPr lang="en-US" sz="1800" i="1"/>
              <a:t>change</a:t>
            </a:r>
            <a:r>
              <a:rPr lang="en-US" sz="1800"/>
              <a:t> the size of a </a:t>
            </a:r>
            <a:r>
              <a:rPr lang="en-US" sz="1800" b="1">
                <a:latin typeface="Courier New" charset="0"/>
              </a:rPr>
              <a:t>vector</a:t>
            </a:r>
            <a:r>
              <a:rPr lang="en-US" sz="1800"/>
              <a:t>:</a:t>
            </a:r>
          </a:p>
          <a:p>
            <a:pPr>
              <a:buFont typeface="Wingdings" charset="0"/>
              <a:buNone/>
            </a:pPr>
            <a:endParaRPr lang="en-US" sz="1800"/>
          </a:p>
          <a:p>
            <a:pPr>
              <a:buFont typeface="Wingdings" charset="0"/>
              <a:buNone/>
            </a:pPr>
            <a:r>
              <a:rPr lang="en-US" sz="1800" b="1">
                <a:solidFill>
                  <a:schemeClr val="hlink"/>
                </a:solidFill>
                <a:latin typeface="Courier New" charset="0"/>
              </a:rPr>
              <a:t>Blug b;</a:t>
            </a:r>
          </a:p>
          <a:p>
            <a:pPr>
              <a:buFont typeface="Wingdings" charset="0"/>
              <a:buNone/>
            </a:pPr>
            <a:r>
              <a:rPr lang="en-US" sz="1800" b="1">
                <a:solidFill>
                  <a:schemeClr val="hlink"/>
                </a:solidFill>
                <a:latin typeface="Courier New" charset="0"/>
              </a:rPr>
              <a:t>v5.push_back(b);  // Adds new item at the end; sets it to b</a:t>
            </a:r>
          </a:p>
          <a:p>
            <a:pPr>
              <a:buFont typeface="Wingdings" charset="0"/>
              <a:buNone/>
            </a:pPr>
            <a:r>
              <a:rPr lang="en-US" sz="1800" b="1">
                <a:solidFill>
                  <a:schemeClr val="hlink"/>
                </a:solidFill>
                <a:latin typeface="Courier New" charset="0"/>
              </a:rPr>
              <a:t>v5.pop_back();    // Eliminates last item</a:t>
            </a:r>
          </a:p>
          <a:p>
            <a:pPr>
              <a:buFont typeface="Wingdings" charset="0"/>
              <a:buNone/>
            </a:pPr>
            <a:r>
              <a:rPr lang="en-US" sz="1800" b="1">
                <a:solidFill>
                  <a:schemeClr val="hlink"/>
                </a:solidFill>
                <a:latin typeface="Courier New" charset="0"/>
              </a:rPr>
              <a:t>v5.resize(10);    // v5 now has size 10</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6 Feb 2013</a:t>
            </a:r>
            <a:endParaRPr lang="en-US"/>
          </a:p>
        </p:txBody>
      </p:sp>
      <p:sp>
        <p:nvSpPr>
          <p:cNvPr id="8" name="Footer Placeholder 4"/>
          <p:cNvSpPr>
            <a:spLocks noGrp="1"/>
          </p:cNvSpPr>
          <p:nvPr>
            <p:ph type="ftr" sz="quarter" idx="11"/>
          </p:nvPr>
        </p:nvSpPr>
        <p:spPr/>
        <p:txBody>
          <a:bodyPr/>
          <a:lstStyle/>
          <a:p>
            <a:r>
              <a:rPr lang="de-DE" smtClean="0"/>
              <a:t>CS 311 Spring 2013</a:t>
            </a:r>
            <a:endParaRPr lang="en-US"/>
          </a:p>
        </p:txBody>
      </p:sp>
      <p:sp>
        <p:nvSpPr>
          <p:cNvPr id="9" name="Slide Number Placeholder 5"/>
          <p:cNvSpPr>
            <a:spLocks noGrp="1"/>
          </p:cNvSpPr>
          <p:nvPr>
            <p:ph type="sldNum" sz="quarter" idx="12"/>
          </p:nvPr>
        </p:nvSpPr>
        <p:spPr/>
        <p:txBody>
          <a:bodyPr/>
          <a:lstStyle/>
          <a:p>
            <a:fld id="{D1B38345-0624-A342-AA4E-5158399FA3A6}" type="slidenum">
              <a:rPr lang="en-US"/>
              <a:pPr/>
              <a:t>19</a:t>
            </a:fld>
            <a:endParaRPr lang="en-US"/>
          </a:p>
        </p:txBody>
      </p:sp>
      <p:sp>
        <p:nvSpPr>
          <p:cNvPr id="547842" name="Rectangle 2"/>
          <p:cNvSpPr>
            <a:spLocks noGrp="1" noChangeArrowheads="1"/>
          </p:cNvSpPr>
          <p:nvPr>
            <p:ph type="title"/>
          </p:nvPr>
        </p:nvSpPr>
        <p:spPr/>
        <p:txBody>
          <a:bodyPr/>
          <a:lstStyle/>
          <a:p>
            <a:r>
              <a:rPr lang="en-US"/>
              <a:t>Containers &amp; Iterators</a:t>
            </a:r>
            <a:br>
              <a:rPr lang="en-US"/>
            </a:br>
            <a:r>
              <a:rPr lang="en-US"/>
              <a:t>Loops </a:t>
            </a:r>
            <a:r>
              <a:rPr lang="en-US">
                <a:cs typeface="Times New Roman" charset="0"/>
              </a:rPr>
              <a:t>—</a:t>
            </a:r>
            <a:r>
              <a:rPr lang="en-US"/>
              <a:t> Types of Loops</a:t>
            </a:r>
          </a:p>
        </p:txBody>
      </p:sp>
      <p:sp>
        <p:nvSpPr>
          <p:cNvPr id="547843" name="Rectangle 3"/>
          <p:cNvSpPr>
            <a:spLocks noGrp="1" noChangeArrowheads="1"/>
          </p:cNvSpPr>
          <p:nvPr>
            <p:ph type="body" idx="1"/>
          </p:nvPr>
        </p:nvSpPr>
        <p:spPr/>
        <p:txBody>
          <a:bodyPr/>
          <a:lstStyle/>
          <a:p>
            <a:pPr>
              <a:lnSpc>
                <a:spcPct val="90000"/>
              </a:lnSpc>
              <a:buFont typeface="Wingdings" charset="0"/>
              <a:buNone/>
            </a:pPr>
            <a:r>
              <a:rPr lang="en-US" sz="1600"/>
              <a:t>You are familiar with </a:t>
            </a:r>
            <a:r>
              <a:rPr lang="en-US" sz="1600" b="1"/>
              <a:t>counter-controlled loops</a:t>
            </a:r>
            <a:r>
              <a:rPr lang="en-US" sz="1600"/>
              <a:t> (</a:t>
            </a:r>
            <a:r>
              <a:rPr lang="ja-JP" altLang="en-US" sz="1600">
                <a:latin typeface="Arial"/>
              </a:rPr>
              <a:t>“</a:t>
            </a:r>
            <a:r>
              <a:rPr lang="en-US" sz="1600"/>
              <a:t>for</a:t>
            </a:r>
            <a:r>
              <a:rPr lang="ja-JP" altLang="en-US" sz="1600">
                <a:latin typeface="Arial"/>
              </a:rPr>
              <a:t>”</a:t>
            </a:r>
            <a:r>
              <a:rPr lang="en-US" sz="1600"/>
              <a:t> loops):</a:t>
            </a:r>
          </a:p>
          <a:p>
            <a:pPr>
              <a:lnSpc>
                <a:spcPct val="90000"/>
              </a:lnSpc>
              <a:buFont typeface="Wingdings" charset="0"/>
              <a:buNone/>
            </a:pPr>
            <a:endParaRPr lang="en-US" sz="1600"/>
          </a:p>
          <a:p>
            <a:pPr>
              <a:lnSpc>
                <a:spcPct val="90000"/>
              </a:lnSpc>
              <a:buFont typeface="Wingdings" charset="0"/>
              <a:buNone/>
            </a:pPr>
            <a:r>
              <a:rPr lang="en-US" sz="1600" b="1">
                <a:solidFill>
                  <a:schemeClr val="hlink"/>
                </a:solidFill>
                <a:latin typeface="Courier New" charset="0"/>
              </a:rPr>
              <a:t>for (int i = 0; i &lt; 100; ++i)</a:t>
            </a:r>
          </a:p>
          <a:p>
            <a:pPr>
              <a:lnSpc>
                <a:spcPct val="90000"/>
              </a:lnSpc>
              <a:buFont typeface="Wingdings" charset="0"/>
              <a:buNone/>
            </a:pPr>
            <a:r>
              <a:rPr lang="en-US" sz="1600" b="1">
                <a:solidFill>
                  <a:schemeClr val="hlink"/>
                </a:solidFill>
                <a:latin typeface="Courier New" charset="0"/>
              </a:rPr>
              <a:t>    cout &lt;&lt; i * i &lt;&lt; endl;</a:t>
            </a:r>
          </a:p>
          <a:p>
            <a:pPr>
              <a:lnSpc>
                <a:spcPct val="90000"/>
              </a:lnSpc>
              <a:buFont typeface="Wingdings" charset="0"/>
              <a:buNone/>
            </a:pPr>
            <a:endParaRPr lang="en-US" sz="1600" b="1">
              <a:solidFill>
                <a:schemeClr val="hlink"/>
              </a:solidFill>
              <a:latin typeface="Courier New" charset="0"/>
            </a:endParaRPr>
          </a:p>
          <a:p>
            <a:pPr>
              <a:lnSpc>
                <a:spcPct val="90000"/>
              </a:lnSpc>
              <a:buFont typeface="Wingdings" charset="0"/>
              <a:buNone/>
            </a:pPr>
            <a:r>
              <a:rPr lang="en-US" sz="1600"/>
              <a:t>… and </a:t>
            </a:r>
            <a:r>
              <a:rPr lang="en-US" sz="1600" b="1"/>
              <a:t>condition-controlled loops</a:t>
            </a:r>
            <a:r>
              <a:rPr lang="en-US" sz="1600"/>
              <a:t>: (</a:t>
            </a:r>
            <a:r>
              <a:rPr lang="ja-JP" altLang="en-US" sz="1600">
                <a:latin typeface="Arial"/>
              </a:rPr>
              <a:t>“</a:t>
            </a:r>
            <a:r>
              <a:rPr lang="en-US" sz="1600"/>
              <a:t>while</a:t>
            </a:r>
            <a:r>
              <a:rPr lang="ja-JP" altLang="en-US" sz="1600">
                <a:latin typeface="Arial"/>
              </a:rPr>
              <a:t>”</a:t>
            </a:r>
            <a:r>
              <a:rPr lang="en-US" sz="1600"/>
              <a:t> loops):</a:t>
            </a:r>
          </a:p>
          <a:p>
            <a:pPr>
              <a:lnSpc>
                <a:spcPct val="90000"/>
              </a:lnSpc>
              <a:buFont typeface="Wingdings" charset="0"/>
              <a:buNone/>
            </a:pPr>
            <a:endParaRPr lang="en-US" sz="1600"/>
          </a:p>
          <a:p>
            <a:pPr>
              <a:lnSpc>
                <a:spcPct val="90000"/>
              </a:lnSpc>
              <a:buFont typeface="Wingdings" charset="0"/>
              <a:buNone/>
            </a:pPr>
            <a:r>
              <a:rPr lang="en-US" sz="1600" b="1">
                <a:solidFill>
                  <a:schemeClr val="hlink"/>
                </a:solidFill>
                <a:latin typeface="Courier New" charset="0"/>
              </a:rPr>
              <a:t>while (!infile.eof())</a:t>
            </a:r>
          </a:p>
          <a:p>
            <a:pPr>
              <a:lnSpc>
                <a:spcPct val="90000"/>
              </a:lnSpc>
              <a:buFont typeface="Wingdings" charset="0"/>
              <a:buNone/>
            </a:pPr>
            <a:r>
              <a:rPr lang="en-US" sz="1600" b="1">
                <a:solidFill>
                  <a:schemeClr val="hlink"/>
                </a:solidFill>
                <a:latin typeface="Courier New" charset="0"/>
              </a:rPr>
              <a:t>{</a:t>
            </a:r>
          </a:p>
          <a:p>
            <a:pPr>
              <a:lnSpc>
                <a:spcPct val="90000"/>
              </a:lnSpc>
              <a:buFont typeface="Wingdings" charset="0"/>
              <a:buNone/>
            </a:pPr>
            <a:r>
              <a:rPr lang="en-US" sz="1600" b="1">
                <a:solidFill>
                  <a:schemeClr val="hlink"/>
                </a:solidFill>
                <a:latin typeface="Courier New" charset="0"/>
              </a:rPr>
              <a:t>    readFrom(infile);</a:t>
            </a:r>
          </a:p>
          <a:p>
            <a:pPr>
              <a:lnSpc>
                <a:spcPct val="90000"/>
              </a:lnSpc>
              <a:buFont typeface="Wingdings" charset="0"/>
              <a:buNone/>
            </a:pPr>
            <a:r>
              <a:rPr lang="en-US" sz="1600" b="1">
                <a:solidFill>
                  <a:schemeClr val="hlink"/>
                </a:solidFill>
                <a:latin typeface="Courier New" charset="0"/>
              </a:rPr>
              <a:t>    if (!infile) break;</a:t>
            </a:r>
          </a:p>
          <a:p>
            <a:pPr>
              <a:lnSpc>
                <a:spcPct val="90000"/>
              </a:lnSpc>
              <a:buFont typeface="Wingdings" charset="0"/>
              <a:buNone/>
            </a:pPr>
            <a:r>
              <a:rPr lang="en-US" sz="1600" b="1">
                <a:solidFill>
                  <a:schemeClr val="hlink"/>
                </a:solidFill>
                <a:latin typeface="Courier New" charset="0"/>
              </a:rPr>
              <a:t>}</a:t>
            </a:r>
          </a:p>
          <a:p>
            <a:pPr>
              <a:lnSpc>
                <a:spcPct val="90000"/>
              </a:lnSpc>
              <a:buFont typeface="Wingdings" charset="0"/>
              <a:buNone/>
            </a:pPr>
            <a:endParaRPr lang="en-US" sz="1600" b="1">
              <a:solidFill>
                <a:schemeClr val="hlink"/>
              </a:solidFill>
              <a:latin typeface="Courier New" charset="0"/>
            </a:endParaRPr>
          </a:p>
          <a:p>
            <a:pPr>
              <a:lnSpc>
                <a:spcPct val="90000"/>
              </a:lnSpc>
              <a:buFont typeface="Wingdings" charset="0"/>
              <a:buNone/>
            </a:pPr>
            <a:r>
              <a:rPr lang="en-US" sz="1600"/>
              <a:t>Now we look at a third kind: </a:t>
            </a:r>
            <a:r>
              <a:rPr lang="en-US" sz="1600" b="1"/>
              <a:t>iterator-controlled loops</a:t>
            </a:r>
            <a:r>
              <a:rPr lang="en-US" sz="1600"/>
              <a:t>: (</a:t>
            </a:r>
            <a:r>
              <a:rPr lang="ja-JP" altLang="en-US" sz="1600">
                <a:latin typeface="Arial"/>
              </a:rPr>
              <a:t>“</a:t>
            </a:r>
            <a:r>
              <a:rPr lang="en-US" sz="1600" b="1"/>
              <a:t>for-each</a:t>
            </a:r>
            <a:r>
              <a:rPr lang="ja-JP" altLang="en-US" sz="1600">
                <a:latin typeface="Arial"/>
              </a:rPr>
              <a:t>”</a:t>
            </a:r>
            <a:r>
              <a:rPr lang="en-US" sz="1600"/>
              <a:t> loops</a:t>
            </a:r>
            <a:r>
              <a:rPr lang="ja-JP" altLang="en-US" sz="1600">
                <a:latin typeface="Arial"/>
              </a:rPr>
              <a:t>”</a:t>
            </a:r>
            <a:r>
              <a:rPr lang="en-US" sz="1600"/>
              <a:t>):</a:t>
            </a:r>
          </a:p>
          <a:p>
            <a:pPr>
              <a:lnSpc>
                <a:spcPct val="90000"/>
              </a:lnSpc>
              <a:buFont typeface="Wingdings" charset="0"/>
              <a:buNone/>
            </a:pPr>
            <a:endParaRPr lang="en-US" sz="1600"/>
          </a:p>
          <a:p>
            <a:pPr>
              <a:lnSpc>
                <a:spcPct val="90000"/>
              </a:lnSpc>
              <a:buFont typeface="Wingdings" charset="0"/>
              <a:buNone/>
            </a:pPr>
            <a:r>
              <a:rPr lang="en-US" sz="1600" b="1">
                <a:solidFill>
                  <a:schemeClr val="hlink"/>
                </a:solidFill>
                <a:latin typeface="Courier New" charset="0"/>
              </a:rPr>
              <a:t>std::vector&lt;int&gt; v;</a:t>
            </a:r>
          </a:p>
          <a:p>
            <a:pPr>
              <a:lnSpc>
                <a:spcPct val="90000"/>
              </a:lnSpc>
              <a:buFont typeface="Wingdings" charset="0"/>
              <a:buNone/>
            </a:pPr>
            <a:r>
              <a:rPr lang="en-US" sz="1600" b="1">
                <a:solidFill>
                  <a:schemeClr val="hlink"/>
                </a:solidFill>
                <a:latin typeface="Courier New" charset="0"/>
              </a:rPr>
              <a:t>std::vector&lt;int&gt;::iterator it;</a:t>
            </a:r>
          </a:p>
          <a:p>
            <a:pPr>
              <a:lnSpc>
                <a:spcPct val="90000"/>
              </a:lnSpc>
              <a:buFont typeface="Wingdings" charset="0"/>
              <a:buNone/>
            </a:pPr>
            <a:r>
              <a:rPr lang="en-US" sz="1600" b="1">
                <a:solidFill>
                  <a:schemeClr val="hlink"/>
                </a:solidFill>
                <a:latin typeface="Courier New" charset="0"/>
              </a:rPr>
              <a:t>for (it = v.begin(); it != v.end(); ++it)</a:t>
            </a:r>
          </a:p>
          <a:p>
            <a:pPr>
              <a:lnSpc>
                <a:spcPct val="90000"/>
              </a:lnSpc>
              <a:buFont typeface="Wingdings" charset="0"/>
              <a:buNone/>
            </a:pPr>
            <a:r>
              <a:rPr lang="en-US" sz="1600" b="1">
                <a:solidFill>
                  <a:schemeClr val="hlink"/>
                </a:solidFill>
                <a:latin typeface="Courier New" charset="0"/>
              </a:rPr>
              <a:t>    *it = 6;</a:t>
            </a:r>
          </a:p>
        </p:txBody>
      </p:sp>
      <p:sp>
        <p:nvSpPr>
          <p:cNvPr id="547844" name="Text Box 4"/>
          <p:cNvSpPr txBox="1">
            <a:spLocks noChangeArrowheads="1"/>
          </p:cNvSpPr>
          <p:nvPr/>
        </p:nvSpPr>
        <p:spPr bwMode="auto">
          <a:xfrm>
            <a:off x="4267200" y="1524000"/>
            <a:ext cx="32766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Do something a certain number of times, or iterate over a sequence of numbers.</a:t>
            </a:r>
          </a:p>
        </p:txBody>
      </p:sp>
      <p:sp>
        <p:nvSpPr>
          <p:cNvPr id="547845" name="Text Box 5"/>
          <p:cNvSpPr txBox="1">
            <a:spLocks noChangeArrowheads="1"/>
          </p:cNvSpPr>
          <p:nvPr/>
        </p:nvSpPr>
        <p:spPr bwMode="auto">
          <a:xfrm>
            <a:off x="4267200" y="3276600"/>
            <a:ext cx="19812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Iterate until something happens.</a:t>
            </a:r>
          </a:p>
        </p:txBody>
      </p:sp>
      <p:sp>
        <p:nvSpPr>
          <p:cNvPr id="547846" name="Text Box 6"/>
          <p:cNvSpPr txBox="1">
            <a:spLocks noChangeArrowheads="1"/>
          </p:cNvSpPr>
          <p:nvPr/>
        </p:nvSpPr>
        <p:spPr bwMode="auto">
          <a:xfrm>
            <a:off x="5867400" y="5410200"/>
            <a:ext cx="22860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Iterate over the items in a container or range (</a:t>
            </a:r>
            <a:r>
              <a:rPr lang="ja-JP" altLang="en-US" sz="1400">
                <a:solidFill>
                  <a:schemeClr val="folHlink"/>
                </a:solidFill>
                <a:latin typeface="Arial"/>
              </a:rPr>
              <a:t>“</a:t>
            </a:r>
            <a:r>
              <a:rPr lang="en-US" sz="1400">
                <a:solidFill>
                  <a:schemeClr val="folHlink"/>
                </a:solidFill>
              </a:rPr>
              <a:t>for each item …</a:t>
            </a:r>
            <a:r>
              <a:rPr lang="ja-JP" altLang="en-US" sz="1400">
                <a:solidFill>
                  <a:schemeClr val="folHlink"/>
                </a:solidFill>
                <a:latin typeface="Arial"/>
              </a:rPr>
              <a:t>”</a:t>
            </a:r>
            <a:r>
              <a:rPr lang="en-US" sz="1400">
                <a:solidFill>
                  <a:schemeClr val="folHlink"/>
                </a:solidFill>
              </a:rPr>
              <a: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4"/>
          <p:cNvSpPr>
            <a:spLocks noGrp="1"/>
          </p:cNvSpPr>
          <p:nvPr>
            <p:ph type="dt" sz="half" idx="10"/>
          </p:nvPr>
        </p:nvSpPr>
        <p:spPr/>
        <p:txBody>
          <a:bodyPr/>
          <a:lstStyle/>
          <a:p>
            <a:r>
              <a:rPr lang="en-US" smtClean="0"/>
              <a:t>6 Feb 2013</a:t>
            </a:r>
            <a:endParaRPr lang="en-US"/>
          </a:p>
        </p:txBody>
      </p:sp>
      <p:sp>
        <p:nvSpPr>
          <p:cNvPr id="17" name="Footer Placeholder 5"/>
          <p:cNvSpPr>
            <a:spLocks noGrp="1"/>
          </p:cNvSpPr>
          <p:nvPr>
            <p:ph type="ftr" sz="quarter" idx="11"/>
          </p:nvPr>
        </p:nvSpPr>
        <p:spPr/>
        <p:txBody>
          <a:bodyPr/>
          <a:lstStyle/>
          <a:p>
            <a:r>
              <a:rPr lang="de-DE" smtClean="0"/>
              <a:t>CS 311 Spring 2013</a:t>
            </a:r>
            <a:endParaRPr lang="en-US"/>
          </a:p>
        </p:txBody>
      </p:sp>
      <p:sp>
        <p:nvSpPr>
          <p:cNvPr id="18" name="Slide Number Placeholder 6"/>
          <p:cNvSpPr>
            <a:spLocks noGrp="1"/>
          </p:cNvSpPr>
          <p:nvPr>
            <p:ph type="sldNum" sz="quarter" idx="12"/>
          </p:nvPr>
        </p:nvSpPr>
        <p:spPr/>
        <p:txBody>
          <a:bodyPr/>
          <a:lstStyle/>
          <a:p>
            <a:fld id="{E0D900BE-2ED4-264D-849D-AD41927B6CC4}" type="slidenum">
              <a:rPr lang="en-US"/>
              <a:pPr/>
              <a:t>2</a:t>
            </a:fld>
            <a:endParaRPr lang="en-US"/>
          </a:p>
        </p:txBody>
      </p:sp>
      <p:sp>
        <p:nvSpPr>
          <p:cNvPr id="445442" name="Rectangle 2"/>
          <p:cNvSpPr>
            <a:spLocks noGrp="1" noChangeArrowheads="1"/>
          </p:cNvSpPr>
          <p:nvPr>
            <p:ph type="title"/>
          </p:nvPr>
        </p:nvSpPr>
        <p:spPr/>
        <p:txBody>
          <a:bodyPr/>
          <a:lstStyle/>
          <a:p>
            <a:r>
              <a:rPr lang="en-US"/>
              <a:t>Unit Overview</a:t>
            </a:r>
            <a:br>
              <a:rPr lang="en-US"/>
            </a:br>
            <a:r>
              <a:rPr lang="en-US"/>
              <a:t>Advanced C++ &amp; Software Engineering Concepts</a:t>
            </a:r>
          </a:p>
        </p:txBody>
      </p:sp>
      <p:sp>
        <p:nvSpPr>
          <p:cNvPr id="445443" name="Rectangle 3"/>
          <p:cNvSpPr>
            <a:spLocks noGrp="1" noChangeArrowheads="1"/>
          </p:cNvSpPr>
          <p:nvPr>
            <p:ph type="body" sz="half" idx="1"/>
          </p:nvPr>
        </p:nvSpPr>
        <p:spPr/>
        <p:txBody>
          <a:bodyPr/>
          <a:lstStyle/>
          <a:p>
            <a:pPr>
              <a:buFont typeface="Wingdings" charset="0"/>
              <a:buNone/>
            </a:pPr>
            <a:r>
              <a:rPr lang="en-US" sz="2000" dirty="0"/>
              <a:t>Major Topics: Advanced C++</a:t>
            </a:r>
          </a:p>
          <a:p>
            <a:pPr lvl="1"/>
            <a:r>
              <a:rPr lang="en-US" sz="1800" dirty="0"/>
              <a:t>The structure of a package</a:t>
            </a:r>
          </a:p>
          <a:p>
            <a:pPr lvl="1"/>
            <a:r>
              <a:rPr lang="en-US" sz="1800" dirty="0"/>
              <a:t>Parameter passing</a:t>
            </a:r>
          </a:p>
          <a:p>
            <a:pPr lvl="1"/>
            <a:r>
              <a:rPr lang="en-US" sz="1800" dirty="0"/>
              <a:t>Operator overloading</a:t>
            </a:r>
          </a:p>
          <a:p>
            <a:pPr lvl="1"/>
            <a:r>
              <a:rPr lang="en-US" sz="1800" dirty="0"/>
              <a:t>Silently written &amp; called functions</a:t>
            </a:r>
          </a:p>
          <a:p>
            <a:pPr lvl="1"/>
            <a:r>
              <a:rPr lang="en-US" sz="1800" dirty="0"/>
              <a:t>Pointers &amp; dynamic allocation</a:t>
            </a:r>
          </a:p>
          <a:p>
            <a:pPr lvl="1"/>
            <a:r>
              <a:rPr lang="en-US" sz="1800" dirty="0"/>
              <a:t>Managing resources in a class</a:t>
            </a:r>
          </a:p>
          <a:p>
            <a:pPr lvl="1"/>
            <a:r>
              <a:rPr lang="en-US" sz="1800" dirty="0"/>
              <a:t>Templates</a:t>
            </a:r>
          </a:p>
          <a:p>
            <a:pPr lvl="1"/>
            <a:r>
              <a:rPr lang="en-US" sz="1800" dirty="0"/>
              <a:t>Containers &amp; iterators</a:t>
            </a:r>
          </a:p>
          <a:p>
            <a:pPr lvl="1"/>
            <a:r>
              <a:rPr lang="en-US" sz="1800" dirty="0"/>
              <a:t>Error handling</a:t>
            </a:r>
          </a:p>
          <a:p>
            <a:pPr lvl="1"/>
            <a:r>
              <a:rPr lang="en-US" sz="1800" dirty="0"/>
              <a:t>Introduction to exceptions</a:t>
            </a:r>
          </a:p>
          <a:p>
            <a:pPr lvl="1"/>
            <a:r>
              <a:rPr lang="en-US" sz="1800" dirty="0"/>
              <a:t>Introduction to Linked Lists</a:t>
            </a:r>
          </a:p>
        </p:txBody>
      </p:sp>
      <p:sp>
        <p:nvSpPr>
          <p:cNvPr id="445444" name="Rectangle 4"/>
          <p:cNvSpPr>
            <a:spLocks noGrp="1" noChangeArrowheads="1"/>
          </p:cNvSpPr>
          <p:nvPr>
            <p:ph type="body" sz="half" idx="2"/>
          </p:nvPr>
        </p:nvSpPr>
        <p:spPr/>
        <p:txBody>
          <a:bodyPr/>
          <a:lstStyle/>
          <a:p>
            <a:pPr>
              <a:buFont typeface="Wingdings" charset="0"/>
              <a:buNone/>
            </a:pPr>
            <a:r>
              <a:rPr lang="en-US" sz="2000">
                <a:solidFill>
                  <a:schemeClr val="bg2"/>
                </a:solidFill>
              </a:rPr>
              <a:t>Major Topics: S.E. Concepts</a:t>
            </a:r>
          </a:p>
          <a:p>
            <a:pPr lvl="1"/>
            <a:r>
              <a:rPr lang="en-US" sz="1800">
                <a:solidFill>
                  <a:schemeClr val="bg2"/>
                </a:solidFill>
              </a:rPr>
              <a:t>Abstraction</a:t>
            </a:r>
          </a:p>
          <a:p>
            <a:pPr lvl="1"/>
            <a:r>
              <a:rPr lang="en-US" sz="1800">
                <a:solidFill>
                  <a:schemeClr val="bg2"/>
                </a:solidFill>
              </a:rPr>
              <a:t>Invariants</a:t>
            </a:r>
          </a:p>
          <a:p>
            <a:pPr lvl="1"/>
            <a:r>
              <a:rPr lang="en-US" sz="1800">
                <a:solidFill>
                  <a:schemeClr val="bg2"/>
                </a:solidFill>
              </a:rPr>
              <a:t>Testing</a:t>
            </a:r>
          </a:p>
          <a:p>
            <a:pPr lvl="1"/>
            <a:r>
              <a:rPr lang="en-US" sz="1800">
                <a:solidFill>
                  <a:schemeClr val="bg2"/>
                </a:solidFill>
              </a:rPr>
              <a:t>Some principles</a:t>
            </a:r>
          </a:p>
        </p:txBody>
      </p:sp>
      <p:sp>
        <p:nvSpPr>
          <p:cNvPr id="445445" name="Text Box 5"/>
          <p:cNvSpPr txBox="1">
            <a:spLocks noChangeArrowheads="1"/>
          </p:cNvSpPr>
          <p:nvPr/>
        </p:nvSpPr>
        <p:spPr bwMode="auto">
          <a:xfrm>
            <a:off x="228600" y="13874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46" name="Text Box 6"/>
          <p:cNvSpPr txBox="1">
            <a:spLocks noChangeArrowheads="1"/>
          </p:cNvSpPr>
          <p:nvPr/>
        </p:nvSpPr>
        <p:spPr bwMode="auto">
          <a:xfrm>
            <a:off x="228600" y="17145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47" name="Text Box 7"/>
          <p:cNvSpPr txBox="1">
            <a:spLocks noChangeArrowheads="1"/>
          </p:cNvSpPr>
          <p:nvPr/>
        </p:nvSpPr>
        <p:spPr bwMode="auto">
          <a:xfrm>
            <a:off x="228600" y="20478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48" name="Text Box 8"/>
          <p:cNvSpPr txBox="1">
            <a:spLocks noChangeArrowheads="1"/>
          </p:cNvSpPr>
          <p:nvPr/>
        </p:nvSpPr>
        <p:spPr bwMode="auto">
          <a:xfrm>
            <a:off x="4724400" y="13843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49" name="Text Box 9"/>
          <p:cNvSpPr txBox="1">
            <a:spLocks noChangeArrowheads="1"/>
          </p:cNvSpPr>
          <p:nvPr/>
        </p:nvSpPr>
        <p:spPr bwMode="auto">
          <a:xfrm>
            <a:off x="4724400" y="1716088"/>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50" name="Text Box 10"/>
          <p:cNvSpPr txBox="1">
            <a:spLocks noChangeArrowheads="1"/>
          </p:cNvSpPr>
          <p:nvPr/>
        </p:nvSpPr>
        <p:spPr bwMode="auto">
          <a:xfrm>
            <a:off x="228600" y="23780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51" name="Text Box 11"/>
          <p:cNvSpPr txBox="1">
            <a:spLocks noChangeArrowheads="1"/>
          </p:cNvSpPr>
          <p:nvPr/>
        </p:nvSpPr>
        <p:spPr bwMode="auto">
          <a:xfrm>
            <a:off x="228600" y="29876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52" name="Text Box 12"/>
          <p:cNvSpPr txBox="1">
            <a:spLocks noChangeArrowheads="1"/>
          </p:cNvSpPr>
          <p:nvPr/>
        </p:nvSpPr>
        <p:spPr bwMode="auto">
          <a:xfrm>
            <a:off x="4724400" y="2049463"/>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53" name="Text Box 13"/>
          <p:cNvSpPr txBox="1">
            <a:spLocks noChangeArrowheads="1"/>
          </p:cNvSpPr>
          <p:nvPr/>
        </p:nvSpPr>
        <p:spPr bwMode="auto">
          <a:xfrm>
            <a:off x="4724400" y="23749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445455" name="AutoShape 15"/>
          <p:cNvSpPr>
            <a:spLocks noChangeArrowheads="1"/>
          </p:cNvSpPr>
          <p:nvPr/>
        </p:nvSpPr>
        <p:spPr bwMode="auto">
          <a:xfrm rot="-967380">
            <a:off x="5029200" y="1447800"/>
            <a:ext cx="2743200" cy="1343025"/>
          </a:xfrm>
          <a:prstGeom prst="roundRect">
            <a:avLst>
              <a:gd name="adj" fmla="val 16667"/>
            </a:avLst>
          </a:prstGeom>
          <a:noFill/>
          <a:ln w="539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6000" b="1">
                <a:solidFill>
                  <a:schemeClr val="folHlink"/>
                </a:solidFill>
              </a:rPr>
              <a:t>DONE</a:t>
            </a:r>
          </a:p>
        </p:txBody>
      </p:sp>
      <p:sp>
        <p:nvSpPr>
          <p:cNvPr id="445458" name="Text Box 18"/>
          <p:cNvSpPr txBox="1">
            <a:spLocks noChangeArrowheads="1"/>
          </p:cNvSpPr>
          <p:nvPr/>
        </p:nvSpPr>
        <p:spPr bwMode="auto">
          <a:xfrm>
            <a:off x="228600" y="33147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smtClean="0"/>
              <a:t>6 Feb 2013</a:t>
            </a:r>
            <a:endParaRPr lang="en-US"/>
          </a:p>
        </p:txBody>
      </p:sp>
      <p:sp>
        <p:nvSpPr>
          <p:cNvPr id="15" name="Footer Placeholder 4"/>
          <p:cNvSpPr>
            <a:spLocks noGrp="1"/>
          </p:cNvSpPr>
          <p:nvPr>
            <p:ph type="ftr" sz="quarter" idx="11"/>
          </p:nvPr>
        </p:nvSpPr>
        <p:spPr/>
        <p:txBody>
          <a:bodyPr/>
          <a:lstStyle/>
          <a:p>
            <a:r>
              <a:rPr lang="de-DE" smtClean="0"/>
              <a:t>CS 311 Spring 2013</a:t>
            </a:r>
            <a:endParaRPr lang="en-US"/>
          </a:p>
        </p:txBody>
      </p:sp>
      <p:sp>
        <p:nvSpPr>
          <p:cNvPr id="16" name="Slide Number Placeholder 5"/>
          <p:cNvSpPr>
            <a:spLocks noGrp="1"/>
          </p:cNvSpPr>
          <p:nvPr>
            <p:ph type="sldNum" sz="quarter" idx="12"/>
          </p:nvPr>
        </p:nvSpPr>
        <p:spPr/>
        <p:txBody>
          <a:bodyPr/>
          <a:lstStyle/>
          <a:p>
            <a:fld id="{8A31544E-9A8E-8A47-9939-8DD69E86E4F7}" type="slidenum">
              <a:rPr lang="en-US"/>
              <a:pPr/>
              <a:t>20</a:t>
            </a:fld>
            <a:endParaRPr lang="en-US"/>
          </a:p>
        </p:txBody>
      </p:sp>
      <p:sp>
        <p:nvSpPr>
          <p:cNvPr id="467970" name="Rectangle 2"/>
          <p:cNvSpPr>
            <a:spLocks noGrp="1" noChangeArrowheads="1"/>
          </p:cNvSpPr>
          <p:nvPr>
            <p:ph type="title"/>
          </p:nvPr>
        </p:nvSpPr>
        <p:spPr/>
        <p:txBody>
          <a:bodyPr/>
          <a:lstStyle/>
          <a:p>
            <a:r>
              <a:rPr lang="en-US"/>
              <a:t>Containers &amp; Iterators</a:t>
            </a:r>
            <a:br>
              <a:rPr lang="en-US"/>
            </a:br>
            <a:r>
              <a:rPr lang="en-US"/>
              <a:t>Loops </a:t>
            </a:r>
            <a:r>
              <a:rPr lang="en-US">
                <a:cs typeface="Times New Roman" charset="0"/>
              </a:rPr>
              <a:t>—</a:t>
            </a:r>
            <a:r>
              <a:rPr lang="en-US"/>
              <a:t> Iterator-Controlled Loops</a:t>
            </a:r>
            <a:endParaRPr lang="en-US" b="1">
              <a:latin typeface="Courier New" charset="0"/>
            </a:endParaRPr>
          </a:p>
        </p:txBody>
      </p:sp>
      <p:sp>
        <p:nvSpPr>
          <p:cNvPr id="467971" name="Line 3"/>
          <p:cNvSpPr>
            <a:spLocks noChangeShapeType="1"/>
          </p:cNvSpPr>
          <p:nvPr/>
        </p:nvSpPr>
        <p:spPr bwMode="auto">
          <a:xfrm>
            <a:off x="4419600" y="3352800"/>
            <a:ext cx="533400" cy="3810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72" name="Line 4"/>
          <p:cNvSpPr>
            <a:spLocks noChangeShapeType="1"/>
          </p:cNvSpPr>
          <p:nvPr/>
        </p:nvSpPr>
        <p:spPr bwMode="auto">
          <a:xfrm flipH="1" flipV="1">
            <a:off x="2667000" y="2438400"/>
            <a:ext cx="914400" cy="4572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73" name="Text Box 5"/>
          <p:cNvSpPr txBox="1">
            <a:spLocks noChangeArrowheads="1"/>
          </p:cNvSpPr>
          <p:nvPr/>
        </p:nvSpPr>
        <p:spPr bwMode="auto">
          <a:xfrm>
            <a:off x="3581400" y="2819400"/>
            <a:ext cx="11430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Points to first item</a:t>
            </a:r>
          </a:p>
        </p:txBody>
      </p:sp>
      <p:sp>
        <p:nvSpPr>
          <p:cNvPr id="467974" name="Line 6"/>
          <p:cNvSpPr>
            <a:spLocks noChangeShapeType="1"/>
          </p:cNvSpPr>
          <p:nvPr/>
        </p:nvSpPr>
        <p:spPr bwMode="auto">
          <a:xfrm flipH="1" flipV="1">
            <a:off x="4191000" y="2438400"/>
            <a:ext cx="762000" cy="4572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75" name="Line 7"/>
          <p:cNvSpPr>
            <a:spLocks noChangeShapeType="1"/>
          </p:cNvSpPr>
          <p:nvPr/>
        </p:nvSpPr>
        <p:spPr bwMode="auto">
          <a:xfrm>
            <a:off x="6629400" y="3352800"/>
            <a:ext cx="457200" cy="3810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76" name="Text Box 8"/>
          <p:cNvSpPr txBox="1">
            <a:spLocks noChangeArrowheads="1"/>
          </p:cNvSpPr>
          <p:nvPr/>
        </p:nvSpPr>
        <p:spPr bwMode="auto">
          <a:xfrm>
            <a:off x="4876800" y="2819400"/>
            <a:ext cx="22098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Points to</a:t>
            </a:r>
            <a:br>
              <a:rPr lang="en-US" sz="1400">
                <a:solidFill>
                  <a:schemeClr val="folHlink"/>
                </a:solidFill>
              </a:rPr>
            </a:br>
            <a:r>
              <a:rPr lang="en-US" sz="1400">
                <a:solidFill>
                  <a:schemeClr val="folHlink"/>
                </a:solidFill>
              </a:rPr>
              <a:t>one-past last item</a:t>
            </a:r>
          </a:p>
        </p:txBody>
      </p:sp>
      <p:sp>
        <p:nvSpPr>
          <p:cNvPr id="467977" name="Line 9"/>
          <p:cNvSpPr>
            <a:spLocks noChangeShapeType="1"/>
          </p:cNvSpPr>
          <p:nvPr/>
        </p:nvSpPr>
        <p:spPr bwMode="auto">
          <a:xfrm flipH="1">
            <a:off x="4038600" y="3352800"/>
            <a:ext cx="0" cy="2209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78" name="Line 10"/>
          <p:cNvSpPr>
            <a:spLocks noChangeShapeType="1"/>
          </p:cNvSpPr>
          <p:nvPr/>
        </p:nvSpPr>
        <p:spPr bwMode="auto">
          <a:xfrm>
            <a:off x="5715000" y="3352800"/>
            <a:ext cx="0" cy="2209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79" name="Rectangle 11"/>
          <p:cNvSpPr>
            <a:spLocks noChangeArrowheads="1"/>
          </p:cNvSpPr>
          <p:nvPr/>
        </p:nvSpPr>
        <p:spPr bwMode="auto">
          <a:xfrm>
            <a:off x="3733800" y="3657600"/>
            <a:ext cx="685800" cy="3810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80" name="Rectangle 12"/>
          <p:cNvSpPr>
            <a:spLocks noChangeArrowheads="1"/>
          </p:cNvSpPr>
          <p:nvPr/>
        </p:nvSpPr>
        <p:spPr bwMode="auto">
          <a:xfrm>
            <a:off x="5410200" y="3657600"/>
            <a:ext cx="685800" cy="3810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981" name="Rectangle 13"/>
          <p:cNvSpPr>
            <a:spLocks noGrp="1" noChangeArrowheads="1"/>
          </p:cNvSpPr>
          <p:nvPr>
            <p:ph type="body" idx="1"/>
          </p:nvPr>
        </p:nvSpPr>
        <p:spPr/>
        <p:txBody>
          <a:bodyPr/>
          <a:lstStyle/>
          <a:p>
            <a:pPr>
              <a:lnSpc>
                <a:spcPct val="90000"/>
              </a:lnSpc>
              <a:buFont typeface="Wingdings" charset="0"/>
              <a:buNone/>
            </a:pPr>
            <a:r>
              <a:rPr lang="en-US" sz="1600"/>
              <a:t>Iterator-Controlled Loops</a:t>
            </a:r>
          </a:p>
          <a:p>
            <a:pPr lvl="1">
              <a:lnSpc>
                <a:spcPct val="90000"/>
              </a:lnSpc>
            </a:pPr>
            <a:r>
              <a:rPr lang="en-US" sz="1400"/>
              <a:t>With an array:</a:t>
            </a:r>
          </a:p>
          <a:p>
            <a:pPr>
              <a:lnSpc>
                <a:spcPct val="90000"/>
              </a:lnSpc>
              <a:buFont typeface="Wingdings" charset="0"/>
              <a:buNone/>
            </a:pPr>
            <a:endParaRPr lang="en-US" sz="1600"/>
          </a:p>
          <a:p>
            <a:pPr>
              <a:lnSpc>
                <a:spcPct val="90000"/>
              </a:lnSpc>
              <a:buFont typeface="Wingdings" charset="0"/>
              <a:buNone/>
            </a:pPr>
            <a:r>
              <a:rPr lang="en-US" sz="1600" b="1">
                <a:solidFill>
                  <a:schemeClr val="hlink"/>
                </a:solidFill>
                <a:latin typeface="Courier New" charset="0"/>
              </a:rPr>
              <a:t>int array[7];</a:t>
            </a:r>
          </a:p>
          <a:p>
            <a:pPr>
              <a:lnSpc>
                <a:spcPct val="90000"/>
              </a:lnSpc>
              <a:buFont typeface="Wingdings" charset="0"/>
              <a:buNone/>
            </a:pPr>
            <a:r>
              <a:rPr lang="en-US" sz="1600" b="1">
                <a:solidFill>
                  <a:schemeClr val="hlink"/>
                </a:solidFill>
                <a:latin typeface="Courier New" charset="0"/>
              </a:rPr>
              <a:t>for (int * p = array; p != array+7; ++p)</a:t>
            </a:r>
          </a:p>
          <a:p>
            <a:pPr>
              <a:lnSpc>
                <a:spcPct val="90000"/>
              </a:lnSpc>
              <a:buFont typeface="Wingdings" charset="0"/>
              <a:buNone/>
            </a:pPr>
            <a:r>
              <a:rPr lang="en-US" sz="1600" b="1">
                <a:solidFill>
                  <a:schemeClr val="hlink"/>
                </a:solidFill>
                <a:latin typeface="Courier New" charset="0"/>
              </a:rPr>
              <a:t>    *p = 6;</a:t>
            </a:r>
          </a:p>
          <a:p>
            <a:pPr>
              <a:lnSpc>
                <a:spcPct val="90000"/>
              </a:lnSpc>
              <a:buFont typeface="Wingdings" charset="0"/>
              <a:buNone/>
            </a:pPr>
            <a:endParaRPr lang="en-US" sz="1600" b="1">
              <a:solidFill>
                <a:schemeClr val="hlink"/>
              </a:solidFill>
              <a:latin typeface="Courier New" charset="0"/>
            </a:endParaRPr>
          </a:p>
          <a:p>
            <a:pPr lvl="1">
              <a:lnSpc>
                <a:spcPct val="90000"/>
              </a:lnSpc>
            </a:pPr>
            <a:r>
              <a:rPr lang="en-US" sz="1400"/>
              <a:t>With a </a:t>
            </a:r>
            <a:r>
              <a:rPr lang="en-US" sz="1400" b="1">
                <a:latin typeface="Courier New" charset="0"/>
              </a:rPr>
              <a:t>std::vector</a:t>
            </a:r>
            <a:r>
              <a:rPr lang="en-US" sz="1400"/>
              <a:t>:</a:t>
            </a:r>
          </a:p>
          <a:p>
            <a:pPr>
              <a:lnSpc>
                <a:spcPct val="90000"/>
              </a:lnSpc>
            </a:pPr>
            <a:endParaRPr lang="en-US" sz="1600"/>
          </a:p>
          <a:p>
            <a:pPr>
              <a:lnSpc>
                <a:spcPct val="90000"/>
              </a:lnSpc>
              <a:buFont typeface="Wingdings" charset="0"/>
              <a:buNone/>
            </a:pPr>
            <a:r>
              <a:rPr lang="en-US" sz="1600" b="1">
                <a:solidFill>
                  <a:schemeClr val="hlink"/>
                </a:solidFill>
                <a:latin typeface="Courier New" charset="0"/>
              </a:rPr>
              <a:t>std::vector&lt;int&gt; v(7);</a:t>
            </a:r>
          </a:p>
          <a:p>
            <a:pPr>
              <a:lnSpc>
                <a:spcPct val="90000"/>
              </a:lnSpc>
              <a:buFont typeface="Wingdings" charset="0"/>
              <a:buNone/>
            </a:pPr>
            <a:r>
              <a:rPr lang="en-US" sz="1600" b="1">
                <a:solidFill>
                  <a:schemeClr val="hlink"/>
                </a:solidFill>
                <a:latin typeface="Courier New" charset="0"/>
              </a:rPr>
              <a:t>for (std::vector&lt;int&gt;::iterator it = v.begin(); it != v.end(); ++it)</a:t>
            </a:r>
          </a:p>
          <a:p>
            <a:pPr>
              <a:lnSpc>
                <a:spcPct val="90000"/>
              </a:lnSpc>
              <a:buFont typeface="Wingdings" charset="0"/>
              <a:buNone/>
            </a:pPr>
            <a:r>
              <a:rPr lang="en-US" sz="1600" b="1">
                <a:solidFill>
                  <a:schemeClr val="hlink"/>
                </a:solidFill>
                <a:latin typeface="Courier New" charset="0"/>
              </a:rPr>
              <a:t>    *it = 6;</a:t>
            </a:r>
          </a:p>
          <a:p>
            <a:pPr>
              <a:lnSpc>
                <a:spcPct val="90000"/>
              </a:lnSpc>
              <a:buFont typeface="Wingdings" charset="0"/>
              <a:buNone/>
            </a:pPr>
            <a:endParaRPr lang="en-US" sz="1600" b="1">
              <a:solidFill>
                <a:schemeClr val="hlink"/>
              </a:solidFill>
              <a:latin typeface="Courier New" charset="0"/>
            </a:endParaRPr>
          </a:p>
          <a:p>
            <a:pPr lvl="1">
              <a:lnSpc>
                <a:spcPct val="90000"/>
              </a:lnSpc>
            </a:pPr>
            <a:r>
              <a:rPr lang="en-US" sz="1400"/>
              <a:t>As above, but using </a:t>
            </a:r>
            <a:r>
              <a:rPr lang="en-US" sz="1400" b="1">
                <a:latin typeface="Courier New" charset="0"/>
              </a:rPr>
              <a:t>typedef</a:t>
            </a:r>
            <a:r>
              <a:rPr lang="en-US" sz="1400"/>
              <a:t>:</a:t>
            </a:r>
          </a:p>
          <a:p>
            <a:pPr>
              <a:lnSpc>
                <a:spcPct val="90000"/>
              </a:lnSpc>
            </a:pPr>
            <a:endParaRPr lang="en-US" sz="1600"/>
          </a:p>
          <a:p>
            <a:pPr>
              <a:lnSpc>
                <a:spcPct val="90000"/>
              </a:lnSpc>
              <a:buFont typeface="Wingdings" charset="0"/>
              <a:buNone/>
            </a:pPr>
            <a:r>
              <a:rPr lang="en-US" sz="1600" b="1">
                <a:solidFill>
                  <a:schemeClr val="hlink"/>
                </a:solidFill>
                <a:latin typeface="Courier New" charset="0"/>
              </a:rPr>
              <a:t>typedef std::vector&lt;int&gt; IVec;</a:t>
            </a:r>
          </a:p>
          <a:p>
            <a:pPr>
              <a:lnSpc>
                <a:spcPct val="90000"/>
              </a:lnSpc>
              <a:buFont typeface="Wingdings" charset="0"/>
              <a:buNone/>
            </a:pPr>
            <a:r>
              <a:rPr lang="en-US" sz="1600" b="1">
                <a:solidFill>
                  <a:schemeClr val="hlink"/>
                </a:solidFill>
                <a:latin typeface="Courier New" charset="0"/>
              </a:rPr>
              <a:t>IVec v(7);</a:t>
            </a:r>
          </a:p>
          <a:p>
            <a:pPr>
              <a:lnSpc>
                <a:spcPct val="90000"/>
              </a:lnSpc>
              <a:buFont typeface="Wingdings" charset="0"/>
              <a:buNone/>
            </a:pPr>
            <a:r>
              <a:rPr lang="en-US" sz="1600" b="1">
                <a:solidFill>
                  <a:schemeClr val="hlink"/>
                </a:solidFill>
                <a:latin typeface="Courier New" charset="0"/>
              </a:rPr>
              <a:t>for (IVec::iterator it = v.begin(); it != v.end(); ++it)</a:t>
            </a:r>
          </a:p>
          <a:p>
            <a:pPr>
              <a:lnSpc>
                <a:spcPct val="90000"/>
              </a:lnSpc>
              <a:buFont typeface="Wingdings" charset="0"/>
              <a:buNone/>
            </a:pPr>
            <a:r>
              <a:rPr lang="en-US" sz="1600" b="1">
                <a:solidFill>
                  <a:schemeClr val="hlink"/>
                </a:solidFill>
                <a:latin typeface="Courier New" charset="0"/>
              </a:rPr>
              <a:t>    *it = 6;</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43C1B138-F087-C84B-BCAD-2A442C080730}" type="slidenum">
              <a:rPr lang="en-US"/>
              <a:pPr/>
              <a:t>21</a:t>
            </a:fld>
            <a:endParaRPr lang="en-US"/>
          </a:p>
        </p:txBody>
      </p:sp>
      <p:sp>
        <p:nvSpPr>
          <p:cNvPr id="468994" name="Rectangle 2"/>
          <p:cNvSpPr>
            <a:spLocks noGrp="1" noChangeArrowheads="1"/>
          </p:cNvSpPr>
          <p:nvPr>
            <p:ph type="title"/>
          </p:nvPr>
        </p:nvSpPr>
        <p:spPr/>
        <p:txBody>
          <a:bodyPr/>
          <a:lstStyle/>
          <a:p>
            <a:r>
              <a:rPr lang="en-US"/>
              <a:t>Containers &amp; Iterators</a:t>
            </a:r>
            <a:br>
              <a:rPr lang="en-US"/>
            </a:br>
            <a:r>
              <a:rPr lang="en-US"/>
              <a:t>Iterator Basics </a:t>
            </a:r>
            <a:r>
              <a:rPr lang="en-US">
                <a:cs typeface="Times New Roman" charset="0"/>
              </a:rPr>
              <a:t>—</a:t>
            </a:r>
            <a:r>
              <a:rPr lang="en-US"/>
              <a:t> What are They?</a:t>
            </a:r>
          </a:p>
        </p:txBody>
      </p:sp>
      <p:sp>
        <p:nvSpPr>
          <p:cNvPr id="468995" name="Rectangle 3"/>
          <p:cNvSpPr>
            <a:spLocks noGrp="1" noChangeArrowheads="1"/>
          </p:cNvSpPr>
          <p:nvPr>
            <p:ph type="body" idx="1"/>
          </p:nvPr>
        </p:nvSpPr>
        <p:spPr/>
        <p:txBody>
          <a:bodyPr/>
          <a:lstStyle/>
          <a:p>
            <a:pPr>
              <a:buFont typeface="Wingdings" charset="0"/>
              <a:buNone/>
            </a:pPr>
            <a:r>
              <a:rPr lang="ja-JP" altLang="en-US" dirty="0">
                <a:latin typeface="Arial"/>
              </a:rPr>
              <a:t>“</a:t>
            </a:r>
            <a:r>
              <a:rPr lang="en-US" dirty="0"/>
              <a:t>Iterator</a:t>
            </a:r>
            <a:r>
              <a:rPr lang="ja-JP" altLang="en-US" dirty="0">
                <a:latin typeface="Arial"/>
              </a:rPr>
              <a:t>”</a:t>
            </a:r>
            <a:r>
              <a:rPr lang="en-US" dirty="0"/>
              <a:t> is a slightly vague term.</a:t>
            </a:r>
          </a:p>
          <a:p>
            <a:pPr lvl="1"/>
            <a:r>
              <a:rPr lang="en-US" dirty="0"/>
              <a:t>Generally, an </a:t>
            </a:r>
            <a:r>
              <a:rPr lang="en-US" b="1" dirty="0"/>
              <a:t>iterator</a:t>
            </a:r>
            <a:r>
              <a:rPr lang="en-US" dirty="0"/>
              <a:t> is a variable that </a:t>
            </a:r>
            <a:r>
              <a:rPr lang="en-US" i="1" dirty="0"/>
              <a:t>acts like</a:t>
            </a:r>
            <a:r>
              <a:rPr lang="en-US" dirty="0"/>
              <a:t> a pointer, particularly as pointers are used in the following:</a:t>
            </a:r>
          </a:p>
          <a:p>
            <a:pPr>
              <a:buFont typeface="Wingdings" charset="0"/>
              <a:buNone/>
            </a:pPr>
            <a:endParaRPr lang="en-US" dirty="0"/>
          </a:p>
          <a:p>
            <a:pPr>
              <a:buFont typeface="Wingdings" charset="0"/>
              <a:buNone/>
            </a:pPr>
            <a:r>
              <a:rPr lang="en-US" b="1" dirty="0">
                <a:solidFill>
                  <a:schemeClr val="hlink"/>
                </a:solidFill>
                <a:latin typeface="Courier New" charset="0"/>
              </a:rPr>
              <a:t>for (</a:t>
            </a:r>
            <a:r>
              <a:rPr lang="en-US" b="1" dirty="0" err="1">
                <a:solidFill>
                  <a:schemeClr val="hlink"/>
                </a:solidFill>
                <a:latin typeface="Courier New" charset="0"/>
              </a:rPr>
              <a:t>int</a:t>
            </a:r>
            <a:r>
              <a:rPr lang="en-US" b="1" dirty="0">
                <a:solidFill>
                  <a:schemeClr val="hlink"/>
                </a:solidFill>
                <a:latin typeface="Courier New" charset="0"/>
              </a:rPr>
              <a:t> * p = array; p != array+7; ++p)</a:t>
            </a:r>
          </a:p>
          <a:p>
            <a:pPr>
              <a:buFont typeface="Wingdings" charset="0"/>
              <a:buNone/>
            </a:pPr>
            <a:r>
              <a:rPr lang="en-US" b="1" dirty="0">
                <a:solidFill>
                  <a:schemeClr val="hlink"/>
                </a:solidFill>
                <a:latin typeface="Courier New" charset="0"/>
              </a:rPr>
              <a:t>    *p = 6;</a:t>
            </a:r>
          </a:p>
          <a:p>
            <a:pPr>
              <a:buFont typeface="Wingdings" charset="0"/>
              <a:buNone/>
            </a:pPr>
            <a:endParaRPr lang="en-US" b="1" dirty="0">
              <a:solidFill>
                <a:schemeClr val="hlink"/>
              </a:solidFill>
              <a:latin typeface="Courier New" charset="0"/>
            </a:endParaRPr>
          </a:p>
          <a:p>
            <a:pPr>
              <a:buFont typeface="Wingdings" charset="0"/>
              <a:buNone/>
            </a:pPr>
            <a:r>
              <a:rPr lang="en-US" dirty="0"/>
              <a:t>Iterators:</a:t>
            </a:r>
          </a:p>
          <a:p>
            <a:pPr lvl="1"/>
            <a:r>
              <a:rPr lang="en-US" dirty="0"/>
              <a:t>Refer to items in containers.</a:t>
            </a:r>
          </a:p>
          <a:p>
            <a:pPr lvl="2"/>
            <a:r>
              <a:rPr lang="en-US" dirty="0"/>
              <a:t>Or they act like it, anyway.</a:t>
            </a:r>
          </a:p>
          <a:p>
            <a:pPr lvl="2"/>
            <a:r>
              <a:rPr lang="en-US" dirty="0"/>
              <a:t>Think </a:t>
            </a:r>
            <a:r>
              <a:rPr lang="ja-JP" altLang="en-US" dirty="0">
                <a:latin typeface="Arial"/>
              </a:rPr>
              <a:t>“</a:t>
            </a:r>
            <a:r>
              <a:rPr lang="en-US" dirty="0"/>
              <a:t>data abstraction</a:t>
            </a:r>
            <a:r>
              <a:rPr lang="ja-JP" altLang="en-US" dirty="0">
                <a:latin typeface="Arial"/>
              </a:rPr>
              <a:t>”</a:t>
            </a:r>
            <a:r>
              <a:rPr lang="en-US" dirty="0"/>
              <a:t>.</a:t>
            </a:r>
          </a:p>
          <a:p>
            <a:pPr lvl="1"/>
            <a:r>
              <a:rPr lang="en-US" dirty="0"/>
              <a:t>Usually allow (at least) rudimentary pointer-arithmetic-style operations and manipulation.</a:t>
            </a:r>
          </a:p>
          <a:p>
            <a:pPr lvl="2"/>
            <a:r>
              <a:rPr lang="en-US" dirty="0"/>
              <a:t>Default </a:t>
            </a:r>
            <a:r>
              <a:rPr lang="en-US" dirty="0" err="1"/>
              <a:t>ctor</a:t>
            </a:r>
            <a:r>
              <a:rPr lang="en-US" dirty="0"/>
              <a:t>, Big Three, equality tests (</a:t>
            </a:r>
            <a:r>
              <a:rPr lang="en-US" b="1" dirty="0">
                <a:latin typeface="Courier New" charset="0"/>
              </a:rPr>
              <a:t>==</a:t>
            </a:r>
            <a:r>
              <a:rPr lang="en-US" dirty="0"/>
              <a:t>, </a:t>
            </a:r>
            <a:r>
              <a:rPr lang="en-US" b="1" dirty="0">
                <a:latin typeface="Courier New" charset="0"/>
              </a:rPr>
              <a:t>!=</a:t>
            </a:r>
            <a:r>
              <a:rPr lang="en-US" dirty="0"/>
              <a:t>), increment (</a:t>
            </a:r>
            <a:r>
              <a:rPr lang="en-US" b="1" dirty="0">
                <a:latin typeface="Courier New" charset="0"/>
              </a:rPr>
              <a:t>++</a:t>
            </a:r>
            <a:r>
              <a:rPr lang="en-US" dirty="0"/>
              <a:t>), dereference (</a:t>
            </a:r>
            <a:r>
              <a:rPr lang="en-US" b="1" dirty="0">
                <a:latin typeface="Courier New" charset="0"/>
              </a:rPr>
              <a:t>*</a:t>
            </a:r>
            <a:r>
              <a:rPr lang="en-US" dirty="0"/>
              <a:t>).</a:t>
            </a:r>
          </a:p>
          <a:p>
            <a:pPr lvl="1"/>
            <a:r>
              <a:rPr lang="en-US" b="1" dirty="0"/>
              <a:t>Do not involve ownership</a:t>
            </a:r>
            <a:r>
              <a:rPr lang="en-US" dirty="0"/>
              <a:t> of what they point to.</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smtClean="0"/>
              <a:t>6 Feb 2013</a:t>
            </a:r>
            <a:endParaRPr lang="en-US"/>
          </a:p>
        </p:txBody>
      </p:sp>
      <p:sp>
        <p:nvSpPr>
          <p:cNvPr id="7" name="Footer Placeholder 4"/>
          <p:cNvSpPr>
            <a:spLocks noGrp="1"/>
          </p:cNvSpPr>
          <p:nvPr>
            <p:ph type="ftr" sz="quarter" idx="11"/>
          </p:nvPr>
        </p:nvSpPr>
        <p:spPr/>
        <p:txBody>
          <a:bodyPr/>
          <a:lstStyle/>
          <a:p>
            <a:pPr>
              <a:defRPr/>
            </a:pPr>
            <a:r>
              <a:rPr lang="de-DE" smtClean="0"/>
              <a:t>CS 311 Spring 2013</a:t>
            </a:r>
            <a:endParaRPr lang="en-US"/>
          </a:p>
        </p:txBody>
      </p:sp>
      <p:sp>
        <p:nvSpPr>
          <p:cNvPr id="8" name="Slide Number Placeholder 5"/>
          <p:cNvSpPr>
            <a:spLocks noGrp="1"/>
          </p:cNvSpPr>
          <p:nvPr>
            <p:ph type="sldNum" sz="quarter" idx="12"/>
          </p:nvPr>
        </p:nvSpPr>
        <p:spPr/>
        <p:txBody>
          <a:bodyPr/>
          <a:lstStyle/>
          <a:p>
            <a:pPr>
              <a:defRPr/>
            </a:pPr>
            <a:fld id="{BBF9A47F-0F53-BF42-B94A-ACEB0EADF405}" type="slidenum">
              <a:rPr lang="en-US"/>
              <a:pPr>
                <a:defRPr/>
              </a:pPr>
              <a:t>22</a:t>
            </a:fld>
            <a:endParaRPr lang="en-US"/>
          </a:p>
        </p:txBody>
      </p:sp>
      <p:sp>
        <p:nvSpPr>
          <p:cNvPr id="522242" name="Rectangle 2"/>
          <p:cNvSpPr>
            <a:spLocks noGrp="1" noChangeArrowheads="1"/>
          </p:cNvSpPr>
          <p:nvPr>
            <p:ph type="title"/>
          </p:nvPr>
        </p:nvSpPr>
        <p:spPr/>
        <p:txBody>
          <a:bodyPr/>
          <a:lstStyle/>
          <a:p>
            <a:pPr eaLnBrk="1" hangingPunct="1">
              <a:defRPr/>
            </a:pPr>
            <a:r>
              <a:rPr lang="en-US" smtClean="0">
                <a:cs typeface="+mj-cs"/>
              </a:rPr>
              <a:t>Containers &amp; Iterators</a:t>
            </a:r>
            <a:br>
              <a:rPr lang="en-US" smtClean="0">
                <a:cs typeface="+mj-cs"/>
              </a:rPr>
            </a:br>
            <a:r>
              <a:rPr lang="en-US" smtClean="0">
                <a:cs typeface="+mj-cs"/>
              </a:rPr>
              <a:t>Iterator Basics </a:t>
            </a:r>
            <a:r>
              <a:rPr lang="en-US" smtClean="0">
                <a:cs typeface="Times New Roman" charset="0"/>
              </a:rPr>
              <a:t>—</a:t>
            </a:r>
            <a:r>
              <a:rPr lang="en-US" smtClean="0">
                <a:cs typeface="+mj-cs"/>
              </a:rPr>
              <a:t> Examples</a:t>
            </a:r>
          </a:p>
        </p:txBody>
      </p:sp>
      <p:sp>
        <p:nvSpPr>
          <p:cNvPr id="522243" name="Rectangle 3"/>
          <p:cNvSpPr>
            <a:spLocks noGrp="1" noChangeArrowheads="1"/>
          </p:cNvSpPr>
          <p:nvPr>
            <p:ph type="body" idx="1"/>
          </p:nvPr>
        </p:nvSpPr>
        <p:spPr/>
        <p:txBody>
          <a:bodyPr/>
          <a:lstStyle/>
          <a:p>
            <a:pPr eaLnBrk="1" hangingPunct="1">
              <a:lnSpc>
                <a:spcPct val="90000"/>
              </a:lnSpc>
              <a:buFont typeface="Wingdings" charset="0"/>
              <a:buNone/>
              <a:defRPr/>
            </a:pPr>
            <a:r>
              <a:rPr lang="en-US" sz="1600" dirty="0" smtClean="0">
                <a:cs typeface="+mn-cs"/>
              </a:rPr>
              <a:t>As we have seen, </a:t>
            </a:r>
            <a:r>
              <a:rPr lang="en-US" sz="1600" b="1" dirty="0" smtClean="0">
                <a:cs typeface="+mn-cs"/>
              </a:rPr>
              <a:t>pointers</a:t>
            </a:r>
            <a:r>
              <a:rPr lang="en-US" sz="1600" dirty="0" smtClean="0">
                <a:cs typeface="+mn-cs"/>
              </a:rPr>
              <a:t> can be used as iterators.</a:t>
            </a:r>
          </a:p>
          <a:p>
            <a:pPr eaLnBrk="1" hangingPunct="1">
              <a:lnSpc>
                <a:spcPct val="90000"/>
              </a:lnSpc>
              <a:buFont typeface="Wingdings" charset="0"/>
              <a:buNone/>
              <a:defRPr/>
            </a:pPr>
            <a:r>
              <a:rPr lang="en-US" sz="1600" dirty="0" smtClean="0">
                <a:cs typeface="+mn-cs"/>
              </a:rPr>
              <a:t>STL containers have associated </a:t>
            </a:r>
            <a:r>
              <a:rPr lang="en-US" sz="1600" b="1" dirty="0" smtClean="0">
                <a:cs typeface="+mn-cs"/>
              </a:rPr>
              <a:t>iterator types</a:t>
            </a:r>
            <a:r>
              <a:rPr lang="en-US" sz="1600" dirty="0" smtClean="0">
                <a:cs typeface="+mn-cs"/>
              </a:rPr>
              <a:t>.</a:t>
            </a:r>
          </a:p>
          <a:p>
            <a:pPr eaLnBrk="1" hangingPunct="1">
              <a:lnSpc>
                <a:spcPct val="90000"/>
              </a:lnSpc>
              <a:buFont typeface="Wingdings" charset="0"/>
              <a:buNone/>
              <a:defRPr/>
            </a:pPr>
            <a:endParaRPr lang="en-US" sz="1600" dirty="0" smtClean="0">
              <a:cs typeface="+mn-cs"/>
            </a:endParaRPr>
          </a:p>
          <a:p>
            <a:pPr eaLnBrk="1" hangingPunct="1">
              <a:lnSpc>
                <a:spcPct val="90000"/>
              </a:lnSpc>
              <a:buFont typeface="Wingdings" charset="0"/>
              <a:buNone/>
              <a:defRPr/>
            </a:pPr>
            <a:r>
              <a:rPr lang="en-US" sz="1600" b="1" dirty="0" err="1" smtClean="0">
                <a:solidFill>
                  <a:schemeClr val="hlink"/>
                </a:solidFill>
                <a:latin typeface="Courier New" charset="0"/>
                <a:cs typeface="+mn-cs"/>
              </a:rPr>
              <a:t>std</a:t>
            </a:r>
            <a:r>
              <a:rPr lang="en-US" sz="1600" b="1" dirty="0" smtClean="0">
                <a:solidFill>
                  <a:schemeClr val="hlink"/>
                </a:solidFill>
                <a:latin typeface="Courier New" charset="0"/>
                <a:cs typeface="+mn-cs"/>
              </a:rPr>
              <a:t>::vector&lt;</a:t>
            </a:r>
            <a:r>
              <a:rPr lang="en-US" sz="1600" b="1" dirty="0" err="1" smtClean="0">
                <a:solidFill>
                  <a:schemeClr val="hlink"/>
                </a:solidFill>
                <a:latin typeface="Courier New" charset="0"/>
                <a:cs typeface="+mn-cs"/>
              </a:rPr>
              <a:t>int</a:t>
            </a:r>
            <a:r>
              <a:rPr lang="en-US" sz="1600" b="1" dirty="0" smtClean="0">
                <a:solidFill>
                  <a:schemeClr val="hlink"/>
                </a:solidFill>
                <a:latin typeface="Courier New" charset="0"/>
                <a:cs typeface="+mn-cs"/>
              </a:rPr>
              <a:t>&gt;::iterator </a:t>
            </a:r>
            <a:r>
              <a:rPr lang="en-US" sz="1600" b="1" dirty="0" err="1" smtClean="0">
                <a:solidFill>
                  <a:schemeClr val="hlink"/>
                </a:solidFill>
                <a:latin typeface="Courier New" charset="0"/>
                <a:cs typeface="+mn-cs"/>
              </a:rPr>
              <a:t>iter</a:t>
            </a:r>
            <a:r>
              <a:rPr lang="en-US" sz="1600" b="1" dirty="0" smtClean="0">
                <a:solidFill>
                  <a:schemeClr val="hlink"/>
                </a:solidFill>
                <a:latin typeface="Courier New" charset="0"/>
                <a:cs typeface="+mn-cs"/>
              </a:rPr>
              <a:t>;         // Like normal pointer</a:t>
            </a:r>
          </a:p>
          <a:p>
            <a:pPr eaLnBrk="1" hangingPunct="1">
              <a:lnSpc>
                <a:spcPct val="90000"/>
              </a:lnSpc>
              <a:buFont typeface="Wingdings" charset="0"/>
              <a:buNone/>
              <a:defRPr/>
            </a:pPr>
            <a:r>
              <a:rPr lang="en-US" sz="1600" b="1" dirty="0" err="1" smtClean="0">
                <a:solidFill>
                  <a:schemeClr val="hlink"/>
                </a:solidFill>
                <a:latin typeface="Courier New" charset="0"/>
                <a:cs typeface="+mn-cs"/>
              </a:rPr>
              <a:t>std</a:t>
            </a:r>
            <a:r>
              <a:rPr lang="en-US" sz="1600" b="1" dirty="0" smtClean="0">
                <a:solidFill>
                  <a:schemeClr val="hlink"/>
                </a:solidFill>
                <a:latin typeface="Courier New" charset="0"/>
                <a:cs typeface="+mn-cs"/>
              </a:rPr>
              <a:t>::vector&lt;</a:t>
            </a:r>
            <a:r>
              <a:rPr lang="en-US" sz="1600" b="1" dirty="0" err="1" smtClean="0">
                <a:solidFill>
                  <a:schemeClr val="hlink"/>
                </a:solidFill>
                <a:latin typeface="Courier New" charset="0"/>
                <a:cs typeface="+mn-cs"/>
              </a:rPr>
              <a:t>int</a:t>
            </a:r>
            <a:r>
              <a:rPr lang="en-US" sz="1600" b="1" dirty="0" smtClean="0">
                <a:solidFill>
                  <a:schemeClr val="hlink"/>
                </a:solidFill>
                <a:latin typeface="Courier New" charset="0"/>
                <a:cs typeface="+mn-cs"/>
              </a:rPr>
              <a:t>&gt;::</a:t>
            </a:r>
            <a:r>
              <a:rPr lang="en-US" sz="1600" b="1" dirty="0" err="1" smtClean="0">
                <a:solidFill>
                  <a:schemeClr val="hlink"/>
                </a:solidFill>
                <a:latin typeface="Courier New" charset="0"/>
                <a:cs typeface="+mn-cs"/>
              </a:rPr>
              <a:t>const_iterator</a:t>
            </a:r>
            <a:r>
              <a:rPr lang="en-US" sz="1600" b="1" dirty="0" smtClean="0">
                <a:solidFill>
                  <a:schemeClr val="hlink"/>
                </a:solidFill>
                <a:latin typeface="Courier New" charset="0"/>
                <a:cs typeface="+mn-cs"/>
              </a:rPr>
              <a:t> citer;  // Like pointer-to-</a:t>
            </a:r>
            <a:r>
              <a:rPr lang="en-US" sz="1600" b="1" dirty="0" err="1" smtClean="0">
                <a:solidFill>
                  <a:schemeClr val="hlink"/>
                </a:solidFill>
                <a:latin typeface="Courier New" charset="0"/>
                <a:cs typeface="+mn-cs"/>
              </a:rPr>
              <a:t>const</a:t>
            </a:r>
            <a:endParaRPr lang="en-US" sz="1600" b="1" dirty="0" smtClean="0">
              <a:solidFill>
                <a:schemeClr val="hlink"/>
              </a:solidFill>
              <a:latin typeface="Courier New" charset="0"/>
              <a:cs typeface="+mn-cs"/>
            </a:endParaRPr>
          </a:p>
          <a:p>
            <a:pPr eaLnBrk="1" hangingPunct="1">
              <a:lnSpc>
                <a:spcPct val="90000"/>
              </a:lnSpc>
              <a:buFont typeface="Wingdings" charset="0"/>
              <a:buNone/>
              <a:defRPr/>
            </a:pPr>
            <a:r>
              <a:rPr lang="en-US" sz="1600" b="1" dirty="0" smtClean="0">
                <a:solidFill>
                  <a:schemeClr val="hlink"/>
                </a:solidFill>
                <a:latin typeface="Courier New" charset="0"/>
                <a:cs typeface="+mn-cs"/>
              </a:rPr>
              <a:t>*</a:t>
            </a:r>
            <a:r>
              <a:rPr lang="en-US" sz="1600" b="1" dirty="0" err="1" smtClean="0">
                <a:solidFill>
                  <a:schemeClr val="hlink"/>
                </a:solidFill>
                <a:latin typeface="Courier New" charset="0"/>
                <a:cs typeface="+mn-cs"/>
              </a:rPr>
              <a:t>iter</a:t>
            </a:r>
            <a:r>
              <a:rPr lang="en-US" sz="1600" b="1" dirty="0" smtClean="0">
                <a:solidFill>
                  <a:schemeClr val="hlink"/>
                </a:solidFill>
                <a:latin typeface="Courier New" charset="0"/>
                <a:cs typeface="+mn-cs"/>
              </a:rPr>
              <a:t> = 3;       // Okay</a:t>
            </a:r>
          </a:p>
          <a:p>
            <a:pPr eaLnBrk="1" hangingPunct="1">
              <a:lnSpc>
                <a:spcPct val="90000"/>
              </a:lnSpc>
              <a:buFont typeface="Wingdings" charset="0"/>
              <a:buNone/>
              <a:defRPr/>
            </a:pPr>
            <a:r>
              <a:rPr lang="en-US" sz="1600" b="1" dirty="0" smtClean="0">
                <a:solidFill>
                  <a:schemeClr val="hlink"/>
                </a:solidFill>
                <a:latin typeface="Courier New" charset="0"/>
                <a:cs typeface="+mn-cs"/>
              </a:rPr>
              <a:t>*citer = 3;      // DOES NOT COMPILE!</a:t>
            </a:r>
          </a:p>
          <a:p>
            <a:pPr eaLnBrk="1" hangingPunct="1">
              <a:lnSpc>
                <a:spcPct val="90000"/>
              </a:lnSpc>
              <a:buFont typeface="Wingdings" charset="0"/>
              <a:buNone/>
              <a:defRPr/>
            </a:pPr>
            <a:r>
              <a:rPr lang="en-US" sz="1600" b="1" dirty="0" err="1" smtClean="0">
                <a:solidFill>
                  <a:schemeClr val="hlink"/>
                </a:solidFill>
                <a:latin typeface="Courier New" charset="0"/>
                <a:cs typeface="+mn-cs"/>
              </a:rPr>
              <a:t>cout</a:t>
            </a:r>
            <a:r>
              <a:rPr lang="en-US" sz="1600" b="1" dirty="0" smtClean="0">
                <a:solidFill>
                  <a:schemeClr val="hlink"/>
                </a:solidFill>
                <a:latin typeface="Courier New" charset="0"/>
                <a:cs typeface="+mn-cs"/>
              </a:rPr>
              <a:t> &lt;&lt; *citer;  // Okay</a:t>
            </a:r>
          </a:p>
          <a:p>
            <a:pPr eaLnBrk="1" hangingPunct="1">
              <a:lnSpc>
                <a:spcPct val="90000"/>
              </a:lnSpc>
              <a:buFont typeface="Wingdings" charset="0"/>
              <a:buNone/>
              <a:defRPr/>
            </a:pPr>
            <a:endParaRPr lang="en-US" sz="1600" b="1" dirty="0" smtClean="0">
              <a:solidFill>
                <a:schemeClr val="hlink"/>
              </a:solidFill>
              <a:latin typeface="Courier New" charset="0"/>
              <a:cs typeface="+mn-cs"/>
            </a:endParaRPr>
          </a:p>
          <a:p>
            <a:pPr eaLnBrk="1" hangingPunct="1">
              <a:lnSpc>
                <a:spcPct val="90000"/>
              </a:lnSpc>
              <a:buFont typeface="Wingdings" charset="0"/>
              <a:buNone/>
              <a:defRPr/>
            </a:pPr>
            <a:r>
              <a:rPr lang="en-US" sz="1600" dirty="0" smtClean="0">
                <a:cs typeface="+mn-cs"/>
              </a:rPr>
              <a:t>An iterator can be a </a:t>
            </a:r>
            <a:r>
              <a:rPr lang="en-US" sz="1600" b="1" dirty="0" smtClean="0">
                <a:cs typeface="+mn-cs"/>
              </a:rPr>
              <a:t>wrapper</a:t>
            </a:r>
            <a:r>
              <a:rPr lang="en-US" sz="1600" dirty="0" smtClean="0">
                <a:cs typeface="+mn-cs"/>
              </a:rPr>
              <a:t> around data, to make it look like a container.</a:t>
            </a:r>
          </a:p>
          <a:p>
            <a:pPr eaLnBrk="1" hangingPunct="1">
              <a:lnSpc>
                <a:spcPct val="90000"/>
              </a:lnSpc>
              <a:defRPr/>
            </a:pPr>
            <a:endParaRPr lang="en-US" sz="1600" dirty="0" smtClean="0">
              <a:cs typeface="+mn-cs"/>
            </a:endParaRPr>
          </a:p>
          <a:p>
            <a:pPr eaLnBrk="1" hangingPunct="1">
              <a:lnSpc>
                <a:spcPct val="90000"/>
              </a:lnSpc>
              <a:buFont typeface="Wingdings" charset="0"/>
              <a:buNone/>
              <a:defRPr/>
            </a:pPr>
            <a:r>
              <a:rPr lang="en-US" sz="1600" b="1" dirty="0" smtClean="0">
                <a:solidFill>
                  <a:schemeClr val="hlink"/>
                </a:solidFill>
                <a:latin typeface="Courier New" charset="0"/>
                <a:cs typeface="+mn-cs"/>
              </a:rPr>
              <a:t>#include &lt;iterator&gt;</a:t>
            </a:r>
          </a:p>
          <a:p>
            <a:pPr eaLnBrk="1" hangingPunct="1">
              <a:lnSpc>
                <a:spcPct val="90000"/>
              </a:lnSpc>
              <a:buFont typeface="Wingdings" charset="0"/>
              <a:buNone/>
              <a:defRPr/>
            </a:pPr>
            <a:r>
              <a:rPr lang="en-US" sz="1600" b="1" dirty="0" err="1" smtClean="0">
                <a:solidFill>
                  <a:schemeClr val="hlink"/>
                </a:solidFill>
                <a:latin typeface="Courier New" charset="0"/>
                <a:cs typeface="+mn-cs"/>
              </a:rPr>
              <a:t>std</a:t>
            </a:r>
            <a:r>
              <a:rPr lang="en-US" sz="1600" b="1" dirty="0" smtClean="0">
                <a:solidFill>
                  <a:schemeClr val="hlink"/>
                </a:solidFill>
                <a:latin typeface="Courier New" charset="0"/>
                <a:cs typeface="+mn-cs"/>
              </a:rPr>
              <a:t>::</a:t>
            </a:r>
            <a:r>
              <a:rPr lang="en-US" sz="1600" b="1" dirty="0" err="1" smtClean="0">
                <a:solidFill>
                  <a:schemeClr val="hlink"/>
                </a:solidFill>
                <a:latin typeface="Courier New" charset="0"/>
                <a:cs typeface="+mn-cs"/>
              </a:rPr>
              <a:t>ostream_iterator</a:t>
            </a:r>
            <a:r>
              <a:rPr lang="en-US" sz="1600" b="1" dirty="0" smtClean="0">
                <a:solidFill>
                  <a:schemeClr val="hlink"/>
                </a:solidFill>
                <a:latin typeface="Courier New" charset="0"/>
                <a:cs typeface="+mn-cs"/>
              </a:rPr>
              <a:t>&lt;</a:t>
            </a:r>
            <a:r>
              <a:rPr lang="en-US" sz="1600" b="1" dirty="0" err="1" smtClean="0">
                <a:solidFill>
                  <a:schemeClr val="hlink"/>
                </a:solidFill>
                <a:latin typeface="Courier New" charset="0"/>
                <a:cs typeface="+mn-cs"/>
              </a:rPr>
              <a:t>int</a:t>
            </a:r>
            <a:r>
              <a:rPr lang="en-US" sz="1600" b="1" dirty="0" smtClean="0">
                <a:solidFill>
                  <a:schemeClr val="hlink"/>
                </a:solidFill>
                <a:latin typeface="Courier New" charset="0"/>
                <a:cs typeface="+mn-cs"/>
              </a:rPr>
              <a:t>&gt; </a:t>
            </a:r>
            <a:r>
              <a:rPr lang="en-US" sz="1600" b="1" dirty="0" err="1" smtClean="0">
                <a:solidFill>
                  <a:schemeClr val="hlink"/>
                </a:solidFill>
                <a:latin typeface="Courier New" charset="0"/>
                <a:cs typeface="+mn-cs"/>
              </a:rPr>
              <a:t>myCoolNewIterator</a:t>
            </a:r>
            <a:r>
              <a:rPr lang="en-US" sz="1600" b="1" dirty="0" smtClean="0">
                <a:solidFill>
                  <a:schemeClr val="hlink"/>
                </a:solidFill>
                <a:latin typeface="Courier New" charset="0"/>
                <a:cs typeface="+mn-cs"/>
              </a:rPr>
              <a:t>(</a:t>
            </a:r>
            <a:r>
              <a:rPr lang="en-US" sz="1600" b="1" dirty="0" err="1" smtClean="0">
                <a:solidFill>
                  <a:schemeClr val="hlink"/>
                </a:solidFill>
                <a:latin typeface="Courier New" charset="0"/>
                <a:cs typeface="+mn-cs"/>
              </a:rPr>
              <a:t>std</a:t>
            </a:r>
            <a:r>
              <a:rPr lang="en-US" sz="1600" b="1" dirty="0" smtClean="0">
                <a:solidFill>
                  <a:schemeClr val="hlink"/>
                </a:solidFill>
                <a:latin typeface="Courier New" charset="0"/>
                <a:cs typeface="+mn-cs"/>
              </a:rPr>
              <a:t>::</a:t>
            </a:r>
            <a:r>
              <a:rPr lang="en-US" sz="1600" b="1" dirty="0" err="1" smtClean="0">
                <a:solidFill>
                  <a:schemeClr val="hlink"/>
                </a:solidFill>
                <a:latin typeface="Courier New" charset="0"/>
                <a:cs typeface="+mn-cs"/>
              </a:rPr>
              <a:t>cout</a:t>
            </a:r>
            <a:r>
              <a:rPr lang="en-US" sz="1600" b="1" dirty="0" smtClean="0">
                <a:solidFill>
                  <a:schemeClr val="hlink"/>
                </a:solidFill>
                <a:latin typeface="Courier New" charset="0"/>
                <a:cs typeface="+mn-cs"/>
              </a:rPr>
              <a:t>, "\n"));</a:t>
            </a:r>
          </a:p>
          <a:p>
            <a:pPr eaLnBrk="1" hangingPunct="1">
              <a:lnSpc>
                <a:spcPct val="90000"/>
              </a:lnSpc>
              <a:buFont typeface="Wingdings" charset="0"/>
              <a:buNone/>
              <a:defRPr/>
            </a:pPr>
            <a:endParaRPr lang="en-US" sz="1600" b="1" dirty="0" smtClean="0">
              <a:solidFill>
                <a:schemeClr val="hlink"/>
              </a:solidFill>
              <a:latin typeface="Courier New" charset="0"/>
              <a:cs typeface="+mn-cs"/>
            </a:endParaRPr>
          </a:p>
          <a:p>
            <a:pPr lvl="1" eaLnBrk="1" hangingPunct="1">
              <a:lnSpc>
                <a:spcPct val="90000"/>
              </a:lnSpc>
              <a:defRPr/>
            </a:pPr>
            <a:r>
              <a:rPr lang="en-US" sz="1400" dirty="0" smtClean="0"/>
              <a:t>Now the following two lines do the same thing:</a:t>
            </a:r>
          </a:p>
          <a:p>
            <a:pPr eaLnBrk="1" hangingPunct="1">
              <a:lnSpc>
                <a:spcPct val="90000"/>
              </a:lnSpc>
              <a:buFont typeface="Wingdings" charset="0"/>
              <a:buNone/>
              <a:defRPr/>
            </a:pPr>
            <a:endParaRPr lang="en-US" sz="1600" dirty="0" smtClean="0">
              <a:cs typeface="+mn-cs"/>
            </a:endParaRPr>
          </a:p>
          <a:p>
            <a:pPr eaLnBrk="1" hangingPunct="1">
              <a:lnSpc>
                <a:spcPct val="90000"/>
              </a:lnSpc>
              <a:buFont typeface="Wingdings" charset="0"/>
              <a:buNone/>
              <a:defRPr/>
            </a:pPr>
            <a:r>
              <a:rPr lang="en-US" sz="1600" b="1" dirty="0" err="1" smtClean="0">
                <a:solidFill>
                  <a:schemeClr val="hlink"/>
                </a:solidFill>
                <a:latin typeface="Courier New" charset="0"/>
                <a:cs typeface="+mn-cs"/>
              </a:rPr>
              <a:t>std</a:t>
            </a:r>
            <a:r>
              <a:rPr lang="en-US" sz="1600" b="1" dirty="0" smtClean="0">
                <a:solidFill>
                  <a:schemeClr val="hlink"/>
                </a:solidFill>
                <a:latin typeface="Courier New" charset="0"/>
                <a:cs typeface="+mn-cs"/>
              </a:rPr>
              <a:t>::</a:t>
            </a:r>
            <a:r>
              <a:rPr lang="en-US" sz="1600" b="1" dirty="0" err="1" smtClean="0">
                <a:solidFill>
                  <a:schemeClr val="hlink"/>
                </a:solidFill>
                <a:latin typeface="Courier New" charset="0"/>
                <a:cs typeface="+mn-cs"/>
              </a:rPr>
              <a:t>cout</a:t>
            </a:r>
            <a:r>
              <a:rPr lang="en-US" sz="1600" b="1" dirty="0" smtClean="0">
                <a:solidFill>
                  <a:schemeClr val="hlink"/>
                </a:solidFill>
                <a:latin typeface="Courier New" charset="0"/>
                <a:cs typeface="+mn-cs"/>
              </a:rPr>
              <a:t> &lt;&lt; 3 &lt;&lt; "\n";</a:t>
            </a:r>
          </a:p>
          <a:p>
            <a:pPr eaLnBrk="1" hangingPunct="1">
              <a:lnSpc>
                <a:spcPct val="90000"/>
              </a:lnSpc>
              <a:buFont typeface="Wingdings" charset="0"/>
              <a:buNone/>
              <a:defRPr/>
            </a:pPr>
            <a:r>
              <a:rPr lang="en-US" sz="1600" b="1" dirty="0" smtClean="0">
                <a:solidFill>
                  <a:schemeClr val="hlink"/>
                </a:solidFill>
                <a:latin typeface="Courier New" charset="0"/>
                <a:cs typeface="+mn-cs"/>
              </a:rPr>
              <a:t>*</a:t>
            </a:r>
            <a:r>
              <a:rPr lang="en-US" sz="1600" b="1" dirty="0" err="1" smtClean="0">
                <a:solidFill>
                  <a:schemeClr val="hlink"/>
                </a:solidFill>
                <a:latin typeface="Courier New" charset="0"/>
                <a:cs typeface="+mn-cs"/>
              </a:rPr>
              <a:t>myCoolNewIterator</a:t>
            </a:r>
            <a:r>
              <a:rPr lang="en-US" sz="1600" b="1" dirty="0" smtClean="0">
                <a:solidFill>
                  <a:schemeClr val="hlink"/>
                </a:solidFill>
                <a:latin typeface="Courier New" charset="0"/>
                <a:cs typeface="+mn-cs"/>
              </a:rPr>
              <a:t>++ = 3;  // Same as above</a:t>
            </a:r>
          </a:p>
        </p:txBody>
      </p:sp>
      <p:sp>
        <p:nvSpPr>
          <p:cNvPr id="522244" name="Line 4"/>
          <p:cNvSpPr>
            <a:spLocks noChangeShapeType="1"/>
          </p:cNvSpPr>
          <p:nvPr/>
        </p:nvSpPr>
        <p:spPr bwMode="auto">
          <a:xfrm>
            <a:off x="228600" y="2743200"/>
            <a:ext cx="1295400" cy="228600"/>
          </a:xfrm>
          <a:prstGeom prst="line">
            <a:avLst/>
          </a:prstGeom>
          <a:noFill/>
          <a:ln w="158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22245" name="Line 5"/>
          <p:cNvSpPr>
            <a:spLocks noChangeShapeType="1"/>
          </p:cNvSpPr>
          <p:nvPr/>
        </p:nvSpPr>
        <p:spPr bwMode="auto">
          <a:xfrm flipV="1">
            <a:off x="228600" y="2743200"/>
            <a:ext cx="1295400" cy="228600"/>
          </a:xfrm>
          <a:prstGeom prst="line">
            <a:avLst/>
          </a:prstGeom>
          <a:noFill/>
          <a:ln w="158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21549399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A1BA84BD-E2CB-E34D-A627-7471D29A4022}" type="slidenum">
              <a:rPr lang="en-US"/>
              <a:pPr>
                <a:defRPr/>
              </a:pPr>
              <a:t>23</a:t>
            </a:fld>
            <a:endParaRPr lang="en-US"/>
          </a:p>
        </p:txBody>
      </p:sp>
      <p:sp>
        <p:nvSpPr>
          <p:cNvPr id="471042" name="Rectangle 2"/>
          <p:cNvSpPr>
            <a:spLocks noGrp="1" noChangeArrowheads="1"/>
          </p:cNvSpPr>
          <p:nvPr>
            <p:ph type="title"/>
          </p:nvPr>
        </p:nvSpPr>
        <p:spPr/>
        <p:txBody>
          <a:bodyPr/>
          <a:lstStyle/>
          <a:p>
            <a:pPr eaLnBrk="1" hangingPunct="1">
              <a:defRPr/>
            </a:pPr>
            <a:r>
              <a:rPr lang="en-US" smtClean="0">
                <a:cs typeface="+mj-cs"/>
              </a:rPr>
              <a:t>Containers &amp; Iterators</a:t>
            </a:r>
            <a:br>
              <a:rPr lang="en-US" smtClean="0">
                <a:cs typeface="+mj-cs"/>
              </a:rPr>
            </a:br>
            <a:r>
              <a:rPr lang="en-US" smtClean="0">
                <a:cs typeface="+mj-cs"/>
              </a:rPr>
              <a:t>Iterator Basics </a:t>
            </a:r>
            <a:r>
              <a:rPr lang="en-US" smtClean="0">
                <a:cs typeface="Times New Roman" charset="0"/>
              </a:rPr>
              <a:t>—</a:t>
            </a:r>
            <a:r>
              <a:rPr lang="en-US" smtClean="0">
                <a:cs typeface="+mj-cs"/>
              </a:rPr>
              <a:t> Iterators and Generic Algorithms</a:t>
            </a:r>
          </a:p>
        </p:txBody>
      </p:sp>
      <p:sp>
        <p:nvSpPr>
          <p:cNvPr id="471043"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Why do we want to have many kinds of iterators?</a:t>
            </a:r>
          </a:p>
          <a:p>
            <a:pPr lvl="1" eaLnBrk="1" hangingPunct="1">
              <a:lnSpc>
                <a:spcPct val="90000"/>
              </a:lnSpc>
              <a:defRPr/>
            </a:pPr>
            <a:r>
              <a:rPr lang="en-US" sz="1600" smtClean="0"/>
              <a:t>This allows us to access different kinds of data using the same interface.</a:t>
            </a:r>
          </a:p>
          <a:p>
            <a:pPr lvl="1" eaLnBrk="1" hangingPunct="1">
              <a:lnSpc>
                <a:spcPct val="90000"/>
              </a:lnSpc>
              <a:defRPr/>
            </a:pPr>
            <a:r>
              <a:rPr lang="en-US" sz="1600" smtClean="0"/>
              <a:t>Write an algorithm to take an iterator, and it can deal with any kind of data.</a:t>
            </a:r>
          </a:p>
          <a:p>
            <a:pPr lvl="1" eaLnBrk="1" hangingPunct="1">
              <a:lnSpc>
                <a:spcPct val="90000"/>
              </a:lnSpc>
              <a:defRPr/>
            </a:pPr>
            <a:r>
              <a:rPr lang="en-US" sz="1600" smtClean="0"/>
              <a:t>This is part of what is called </a:t>
            </a:r>
            <a:r>
              <a:rPr lang="ja-JP" altLang="en-US" sz="1600" smtClean="0">
                <a:latin typeface="Arial"/>
              </a:rPr>
              <a:t>“</a:t>
            </a:r>
            <a:r>
              <a:rPr lang="en-US" sz="1600" b="1" smtClean="0"/>
              <a:t>generic programming</a:t>
            </a:r>
            <a:r>
              <a:rPr lang="ja-JP" altLang="en-US" sz="1600" smtClean="0">
                <a:latin typeface="Arial"/>
              </a:rPr>
              <a:t>”</a:t>
            </a:r>
            <a:r>
              <a:rPr lang="en-US" sz="1600" smtClean="0"/>
              <a:t>.</a:t>
            </a:r>
          </a:p>
          <a:p>
            <a:pPr eaLnBrk="1" hangingPunct="1">
              <a:lnSpc>
                <a:spcPct val="90000"/>
              </a:lnSpc>
              <a:buFont typeface="Wingdings" charset="0"/>
              <a:buNone/>
              <a:defRPr/>
            </a:pPr>
            <a:r>
              <a:rPr lang="en-US" sz="1800" smtClean="0">
                <a:cs typeface="+mn-cs"/>
              </a:rPr>
              <a:t>Example</a:t>
            </a:r>
          </a:p>
          <a:p>
            <a:pPr lvl="1" eaLnBrk="1" hangingPunct="1">
              <a:lnSpc>
                <a:spcPct val="90000"/>
              </a:lnSpc>
              <a:defRPr/>
            </a:pPr>
            <a:r>
              <a:rPr lang="en-US" sz="1600" smtClean="0"/>
              <a:t>Algorithm </a:t>
            </a:r>
            <a:r>
              <a:rPr lang="en-US" sz="1600" b="1" smtClean="0">
                <a:latin typeface="Courier New" charset="0"/>
              </a:rPr>
              <a:t>std::copy</a:t>
            </a:r>
            <a:r>
              <a:rPr lang="en-US" sz="1600" smtClean="0"/>
              <a:t>, defined in </a:t>
            </a:r>
            <a:r>
              <a:rPr lang="en-US" sz="1600" b="1" smtClean="0">
                <a:latin typeface="Courier New" charset="0"/>
              </a:rPr>
              <a:t>&lt;algorithm&gt;</a:t>
            </a:r>
            <a:r>
              <a:rPr lang="en-US" sz="1600" smtClean="0"/>
              <a:t>, copies one range to another.</a:t>
            </a: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#include &lt;algorithm&gt;</a:t>
            </a:r>
          </a:p>
          <a:p>
            <a:pPr eaLnBrk="1" hangingPunct="1">
              <a:lnSpc>
                <a:spcPct val="90000"/>
              </a:lnSpc>
              <a:buFont typeface="Wingdings" charset="0"/>
              <a:buNone/>
              <a:defRPr/>
            </a:pPr>
            <a:r>
              <a:rPr lang="en-US" sz="1800" b="1" smtClean="0">
                <a:solidFill>
                  <a:schemeClr val="hlink"/>
                </a:solidFill>
                <a:latin typeface="Courier New" charset="0"/>
                <a:cs typeface="+mn-cs"/>
              </a:rPr>
              <a:t>int arr1[20];</a:t>
            </a:r>
          </a:p>
          <a:p>
            <a:pPr eaLnBrk="1" hangingPunct="1">
              <a:lnSpc>
                <a:spcPct val="90000"/>
              </a:lnSpc>
              <a:buFont typeface="Wingdings" charset="0"/>
              <a:buNone/>
              <a:defRPr/>
            </a:pPr>
            <a:r>
              <a:rPr lang="en-US" sz="1800" b="1" smtClean="0">
                <a:solidFill>
                  <a:schemeClr val="hlink"/>
                </a:solidFill>
                <a:latin typeface="Courier New" charset="0"/>
                <a:cs typeface="+mn-cs"/>
              </a:rPr>
              <a:t>int arr2[20];</a:t>
            </a:r>
          </a:p>
          <a:p>
            <a:pPr eaLnBrk="1" hangingPunct="1">
              <a:lnSpc>
                <a:spcPct val="90000"/>
              </a:lnSpc>
              <a:buFont typeface="Wingdings" charset="0"/>
              <a:buNone/>
              <a:defRPr/>
            </a:pPr>
            <a:r>
              <a:rPr lang="en-US" sz="1800" b="1" smtClean="0">
                <a:solidFill>
                  <a:schemeClr val="hlink"/>
                </a:solidFill>
                <a:latin typeface="Courier New" charset="0"/>
                <a:cs typeface="+mn-cs"/>
              </a:rPr>
              <a:t>std::copy(arr1, arr1+20, arr2);       // Copy arr1 to arr2.</a:t>
            </a:r>
          </a:p>
          <a:p>
            <a:pPr eaLnBrk="1" hangingPunct="1">
              <a:lnSpc>
                <a:spcPct val="90000"/>
              </a:lnSpc>
              <a:buFont typeface="Wingdings" charset="0"/>
              <a:buNone/>
              <a:defRPr/>
            </a:pPr>
            <a:endParaRPr lang="en-US" sz="1800" b="1" smtClean="0">
              <a:solidFill>
                <a:schemeClr val="hlink"/>
              </a:solidFill>
              <a:latin typeface="Courier New" charset="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std::vector&lt;int&gt; v(20);</a:t>
            </a:r>
          </a:p>
          <a:p>
            <a:pPr eaLnBrk="1" hangingPunct="1">
              <a:lnSpc>
                <a:spcPct val="90000"/>
              </a:lnSpc>
              <a:buFont typeface="Wingdings" charset="0"/>
              <a:buNone/>
              <a:defRPr/>
            </a:pPr>
            <a:r>
              <a:rPr lang="en-US" sz="1800" b="1" smtClean="0">
                <a:solidFill>
                  <a:schemeClr val="hlink"/>
                </a:solidFill>
                <a:latin typeface="Courier New" charset="0"/>
                <a:cs typeface="+mn-cs"/>
              </a:rPr>
              <a:t>std::copy(v.begin(), v.end(), arr2);  // Copy v to arr2.</a:t>
            </a:r>
          </a:p>
          <a:p>
            <a:pPr eaLnBrk="1" hangingPunct="1">
              <a:lnSpc>
                <a:spcPct val="90000"/>
              </a:lnSpc>
              <a:buFont typeface="Wingdings" charset="0"/>
              <a:buNone/>
              <a:defRPr/>
            </a:pPr>
            <a:endParaRPr lang="en-US" sz="1800" b="1" smtClean="0">
              <a:solidFill>
                <a:schemeClr val="hlink"/>
              </a:solidFill>
              <a:latin typeface="Courier New" charset="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std::copy(v.begin(), v.end(), myCoolNewIterator);</a:t>
            </a:r>
          </a:p>
          <a:p>
            <a:pPr eaLnBrk="1" hangingPunct="1">
              <a:lnSpc>
                <a:spcPct val="90000"/>
              </a:lnSpc>
              <a:buFont typeface="Wingdings" charset="0"/>
              <a:buNone/>
              <a:defRPr/>
            </a:pPr>
            <a:r>
              <a:rPr lang="en-US" sz="1800" b="1" smtClean="0">
                <a:solidFill>
                  <a:schemeClr val="hlink"/>
                </a:solidFill>
                <a:latin typeface="Courier New" charset="0"/>
                <a:cs typeface="+mn-cs"/>
              </a:rPr>
              <a:t>    // Print the items in v, one on each line!</a:t>
            </a:r>
          </a:p>
        </p:txBody>
      </p:sp>
    </p:spTree>
    <p:extLst>
      <p:ext uri="{BB962C8B-B14F-4D97-AF65-F5344CB8AC3E}">
        <p14:creationId xmlns:p14="http://schemas.microsoft.com/office/powerpoint/2010/main" val="22567360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quarter" idx="10"/>
          </p:nvPr>
        </p:nvSpPr>
        <p:spPr/>
        <p:txBody>
          <a:bodyPr/>
          <a:lstStyle/>
          <a:p>
            <a:pPr>
              <a:defRPr/>
            </a:pPr>
            <a:r>
              <a:rPr lang="en-US" smtClean="0"/>
              <a:t>6 Feb 2013</a:t>
            </a:r>
            <a:endParaRPr lang="en-US"/>
          </a:p>
        </p:txBody>
      </p:sp>
      <p:sp>
        <p:nvSpPr>
          <p:cNvPr id="38" name="Footer Placeholder 4"/>
          <p:cNvSpPr>
            <a:spLocks noGrp="1"/>
          </p:cNvSpPr>
          <p:nvPr>
            <p:ph type="ftr" sz="quarter" idx="11"/>
          </p:nvPr>
        </p:nvSpPr>
        <p:spPr/>
        <p:txBody>
          <a:bodyPr/>
          <a:lstStyle/>
          <a:p>
            <a:pPr>
              <a:defRPr/>
            </a:pPr>
            <a:r>
              <a:rPr lang="de-DE" smtClean="0"/>
              <a:t>CS 311 Spring 2013</a:t>
            </a:r>
            <a:endParaRPr lang="en-US"/>
          </a:p>
        </p:txBody>
      </p:sp>
      <p:sp>
        <p:nvSpPr>
          <p:cNvPr id="39" name="Slide Number Placeholder 5"/>
          <p:cNvSpPr>
            <a:spLocks noGrp="1"/>
          </p:cNvSpPr>
          <p:nvPr>
            <p:ph type="sldNum" sz="quarter" idx="12"/>
          </p:nvPr>
        </p:nvSpPr>
        <p:spPr/>
        <p:txBody>
          <a:bodyPr/>
          <a:lstStyle/>
          <a:p>
            <a:pPr>
              <a:defRPr/>
            </a:pPr>
            <a:fld id="{30C6E932-3757-584D-B845-8C04AFF180EC}" type="slidenum">
              <a:rPr lang="en-US"/>
              <a:pPr>
                <a:defRPr/>
              </a:pPr>
              <a:t>24</a:t>
            </a:fld>
            <a:endParaRPr lang="en-US"/>
          </a:p>
        </p:txBody>
      </p:sp>
      <p:sp>
        <p:nvSpPr>
          <p:cNvPr id="553986" name="Rectangle 2"/>
          <p:cNvSpPr>
            <a:spLocks noGrp="1" noChangeArrowheads="1"/>
          </p:cNvSpPr>
          <p:nvPr>
            <p:ph type="title"/>
          </p:nvPr>
        </p:nvSpPr>
        <p:spPr/>
        <p:txBody>
          <a:bodyPr/>
          <a:lstStyle/>
          <a:p>
            <a:pPr eaLnBrk="1" hangingPunct="1">
              <a:defRPr/>
            </a:pPr>
            <a:r>
              <a:rPr lang="en-US" smtClean="0">
                <a:cs typeface="+mj-cs"/>
              </a:rPr>
              <a:t>Containers &amp; Iterators</a:t>
            </a:r>
            <a:br>
              <a:rPr lang="en-US" smtClean="0">
                <a:cs typeface="+mj-cs"/>
              </a:rPr>
            </a:br>
            <a:r>
              <a:rPr lang="en-US" smtClean="0">
                <a:cs typeface="+mj-cs"/>
              </a:rPr>
              <a:t>Iterator Basics </a:t>
            </a:r>
            <a:r>
              <a:rPr lang="en-US" smtClean="0">
                <a:cs typeface="Times New Roman" charset="0"/>
              </a:rPr>
              <a:t>—</a:t>
            </a:r>
            <a:r>
              <a:rPr lang="en-US" smtClean="0">
                <a:cs typeface="+mj-cs"/>
              </a:rPr>
              <a:t> Specifying Ranges [1/2]</a:t>
            </a:r>
          </a:p>
        </p:txBody>
      </p:sp>
      <p:sp>
        <p:nvSpPr>
          <p:cNvPr id="553987"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To specify a range, we use two iterators:</a:t>
            </a:r>
          </a:p>
          <a:p>
            <a:pPr lvl="1" eaLnBrk="1" hangingPunct="1">
              <a:lnSpc>
                <a:spcPct val="90000"/>
              </a:lnSpc>
              <a:defRPr/>
            </a:pPr>
            <a:r>
              <a:rPr lang="en-US" sz="1600" smtClean="0"/>
              <a:t>An iterator to the first item in the range.</a:t>
            </a:r>
          </a:p>
          <a:p>
            <a:pPr lvl="1" eaLnBrk="1" hangingPunct="1">
              <a:lnSpc>
                <a:spcPct val="90000"/>
              </a:lnSpc>
              <a:defRPr/>
            </a:pPr>
            <a:r>
              <a:rPr lang="en-US" sz="1600" smtClean="0"/>
              <a:t>An iterator to just past the last item in the range.</a:t>
            </a: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r>
              <a:rPr lang="en-US" sz="1800" smtClean="0">
                <a:cs typeface="+mn-cs"/>
              </a:rPr>
              <a:t>Examples</a:t>
            </a: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#include &lt;algorithm&gt;</a:t>
            </a:r>
          </a:p>
          <a:p>
            <a:pPr eaLnBrk="1" hangingPunct="1">
              <a:lnSpc>
                <a:spcPct val="90000"/>
              </a:lnSpc>
              <a:buFont typeface="Wingdings" charset="0"/>
              <a:buNone/>
              <a:defRPr/>
            </a:pPr>
            <a:r>
              <a:rPr lang="en-US" sz="1800" b="1" smtClean="0">
                <a:solidFill>
                  <a:schemeClr val="hlink"/>
                </a:solidFill>
                <a:latin typeface="Courier New" charset="0"/>
                <a:cs typeface="+mn-cs"/>
              </a:rPr>
              <a:t>int arr3[100];</a:t>
            </a:r>
          </a:p>
          <a:p>
            <a:pPr eaLnBrk="1" hangingPunct="1">
              <a:lnSpc>
                <a:spcPct val="90000"/>
              </a:lnSpc>
              <a:buFont typeface="Wingdings" charset="0"/>
              <a:buNone/>
              <a:defRPr/>
            </a:pPr>
            <a:endParaRPr lang="en-US" sz="1800" b="1" smtClean="0">
              <a:solidFill>
                <a:schemeClr val="hlink"/>
              </a:solidFill>
              <a:latin typeface="Courier New" charset="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std::sort(arr+27, arr+90);      // Sort arr3[27..89].</a:t>
            </a:r>
          </a:p>
          <a:p>
            <a:pPr eaLnBrk="1" hangingPunct="1">
              <a:lnSpc>
                <a:spcPct val="90000"/>
              </a:lnSpc>
              <a:buFont typeface="Wingdings" charset="0"/>
              <a:buNone/>
              <a:defRPr/>
            </a:pPr>
            <a:r>
              <a:rPr lang="en-US" sz="1800" b="1" smtClean="0">
                <a:solidFill>
                  <a:schemeClr val="hlink"/>
                </a:solidFill>
                <a:latin typeface="Courier New" charset="0"/>
                <a:cs typeface="+mn-cs"/>
              </a:rPr>
              <a:t>std::sort(v.begin(), v.end());  // Sort all of vector v.</a:t>
            </a:r>
          </a:p>
        </p:txBody>
      </p:sp>
      <p:sp>
        <p:nvSpPr>
          <p:cNvPr id="553988" name="Rectangle 4"/>
          <p:cNvSpPr>
            <a:spLocks noChangeArrowheads="1"/>
          </p:cNvSpPr>
          <p:nvPr/>
        </p:nvSpPr>
        <p:spPr bwMode="auto">
          <a:xfrm>
            <a:off x="1447800" y="2895600"/>
            <a:ext cx="304800" cy="304800"/>
          </a:xfrm>
          <a:prstGeom prst="rect">
            <a:avLst/>
          </a:prstGeom>
          <a:solidFill>
            <a:srgbClr val="FFCC99"/>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89" name="Rectangle 5"/>
          <p:cNvSpPr>
            <a:spLocks noChangeArrowheads="1"/>
          </p:cNvSpPr>
          <p:nvPr/>
        </p:nvSpPr>
        <p:spPr bwMode="auto">
          <a:xfrm>
            <a:off x="20574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0" name="Rectangle 6"/>
          <p:cNvSpPr>
            <a:spLocks noChangeArrowheads="1"/>
          </p:cNvSpPr>
          <p:nvPr/>
        </p:nvSpPr>
        <p:spPr bwMode="auto">
          <a:xfrm>
            <a:off x="23622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1" name="Rectangle 7"/>
          <p:cNvSpPr>
            <a:spLocks noChangeArrowheads="1"/>
          </p:cNvSpPr>
          <p:nvPr/>
        </p:nvSpPr>
        <p:spPr bwMode="auto">
          <a:xfrm>
            <a:off x="26670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2" name="Rectangle 8"/>
          <p:cNvSpPr>
            <a:spLocks noChangeArrowheads="1"/>
          </p:cNvSpPr>
          <p:nvPr/>
        </p:nvSpPr>
        <p:spPr bwMode="auto">
          <a:xfrm>
            <a:off x="1752600" y="2895600"/>
            <a:ext cx="304800" cy="304800"/>
          </a:xfrm>
          <a:prstGeom prst="rect">
            <a:avLst/>
          </a:prstGeom>
          <a:solidFill>
            <a:srgbClr val="FFCC99"/>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3" name="Rectangle 9"/>
          <p:cNvSpPr>
            <a:spLocks noChangeArrowheads="1"/>
          </p:cNvSpPr>
          <p:nvPr/>
        </p:nvSpPr>
        <p:spPr bwMode="auto">
          <a:xfrm>
            <a:off x="29718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4" name="Rectangle 10"/>
          <p:cNvSpPr>
            <a:spLocks noChangeArrowheads="1"/>
          </p:cNvSpPr>
          <p:nvPr/>
        </p:nvSpPr>
        <p:spPr bwMode="auto">
          <a:xfrm>
            <a:off x="3276600" y="2895600"/>
            <a:ext cx="304800" cy="304800"/>
          </a:xfrm>
          <a:prstGeom prst="rect">
            <a:avLst/>
          </a:prstGeom>
          <a:solidFill>
            <a:srgbClr val="FFCC99"/>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5" name="Rectangle 11"/>
          <p:cNvSpPr>
            <a:spLocks noChangeArrowheads="1"/>
          </p:cNvSpPr>
          <p:nvPr/>
        </p:nvSpPr>
        <p:spPr bwMode="auto">
          <a:xfrm>
            <a:off x="3581400" y="2895600"/>
            <a:ext cx="304800" cy="304800"/>
          </a:xfrm>
          <a:prstGeom prst="rect">
            <a:avLst/>
          </a:prstGeom>
          <a:solidFill>
            <a:srgbClr val="FFCC99"/>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6" name="Rectangle 12"/>
          <p:cNvSpPr>
            <a:spLocks noChangeArrowheads="1"/>
          </p:cNvSpPr>
          <p:nvPr/>
        </p:nvSpPr>
        <p:spPr bwMode="auto">
          <a:xfrm>
            <a:off x="3886200" y="2895600"/>
            <a:ext cx="304800" cy="304800"/>
          </a:xfrm>
          <a:prstGeom prst="rect">
            <a:avLst/>
          </a:prstGeom>
          <a:solidFill>
            <a:srgbClr val="FFCC99"/>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3997" name="Rectangle 13"/>
          <p:cNvSpPr>
            <a:spLocks noChangeArrowheads="1"/>
          </p:cNvSpPr>
          <p:nvPr/>
        </p:nvSpPr>
        <p:spPr bwMode="auto">
          <a:xfrm>
            <a:off x="1447800" y="2895600"/>
            <a:ext cx="2743200" cy="304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553998" name="Rectangle 14"/>
          <p:cNvSpPr>
            <a:spLocks noChangeArrowheads="1"/>
          </p:cNvSpPr>
          <p:nvPr/>
        </p:nvSpPr>
        <p:spPr bwMode="auto">
          <a:xfrm>
            <a:off x="1905000" y="2286000"/>
            <a:ext cx="609600" cy="304800"/>
          </a:xfrm>
          <a:prstGeom prst="rect">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iter1</a:t>
            </a:r>
          </a:p>
        </p:txBody>
      </p:sp>
      <p:sp>
        <p:nvSpPr>
          <p:cNvPr id="553999" name="Rectangle 15"/>
          <p:cNvSpPr>
            <a:spLocks noChangeArrowheads="1"/>
          </p:cNvSpPr>
          <p:nvPr/>
        </p:nvSpPr>
        <p:spPr bwMode="auto">
          <a:xfrm>
            <a:off x="3124200" y="2286000"/>
            <a:ext cx="609600" cy="304800"/>
          </a:xfrm>
          <a:prstGeom prst="rect">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iter2</a:t>
            </a:r>
          </a:p>
        </p:txBody>
      </p:sp>
      <p:sp>
        <p:nvSpPr>
          <p:cNvPr id="554000" name="Line 16"/>
          <p:cNvSpPr>
            <a:spLocks noChangeShapeType="1"/>
          </p:cNvSpPr>
          <p:nvPr/>
        </p:nvSpPr>
        <p:spPr bwMode="auto">
          <a:xfrm>
            <a:off x="2209800" y="2590800"/>
            <a:ext cx="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554001" name="Line 17"/>
          <p:cNvSpPr>
            <a:spLocks noChangeShapeType="1"/>
          </p:cNvSpPr>
          <p:nvPr/>
        </p:nvSpPr>
        <p:spPr bwMode="auto">
          <a:xfrm>
            <a:off x="3429000" y="2590800"/>
            <a:ext cx="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554002" name="Rectangle 18"/>
          <p:cNvSpPr>
            <a:spLocks noChangeArrowheads="1"/>
          </p:cNvSpPr>
          <p:nvPr/>
        </p:nvSpPr>
        <p:spPr bwMode="auto">
          <a:xfrm>
            <a:off x="52578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03" name="Rectangle 19"/>
          <p:cNvSpPr>
            <a:spLocks noChangeArrowheads="1"/>
          </p:cNvSpPr>
          <p:nvPr/>
        </p:nvSpPr>
        <p:spPr bwMode="auto">
          <a:xfrm>
            <a:off x="55626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04" name="Rectangle 20"/>
          <p:cNvSpPr>
            <a:spLocks noChangeArrowheads="1"/>
          </p:cNvSpPr>
          <p:nvPr/>
        </p:nvSpPr>
        <p:spPr bwMode="auto">
          <a:xfrm>
            <a:off x="58674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05" name="Rectangle 21"/>
          <p:cNvSpPr>
            <a:spLocks noChangeArrowheads="1"/>
          </p:cNvSpPr>
          <p:nvPr/>
        </p:nvSpPr>
        <p:spPr bwMode="auto">
          <a:xfrm>
            <a:off x="49530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06" name="Rectangle 22"/>
          <p:cNvSpPr>
            <a:spLocks noChangeArrowheads="1"/>
          </p:cNvSpPr>
          <p:nvPr/>
        </p:nvSpPr>
        <p:spPr bwMode="auto">
          <a:xfrm>
            <a:off x="61722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07" name="Rectangle 23"/>
          <p:cNvSpPr>
            <a:spLocks noChangeArrowheads="1"/>
          </p:cNvSpPr>
          <p:nvPr/>
        </p:nvSpPr>
        <p:spPr bwMode="auto">
          <a:xfrm>
            <a:off x="64770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08" name="Rectangle 24"/>
          <p:cNvSpPr>
            <a:spLocks noChangeArrowheads="1"/>
          </p:cNvSpPr>
          <p:nvPr/>
        </p:nvSpPr>
        <p:spPr bwMode="auto">
          <a:xfrm>
            <a:off x="67818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09" name="Rectangle 25"/>
          <p:cNvSpPr>
            <a:spLocks noChangeArrowheads="1"/>
          </p:cNvSpPr>
          <p:nvPr/>
        </p:nvSpPr>
        <p:spPr bwMode="auto">
          <a:xfrm>
            <a:off x="70866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10" name="Rectangle 26"/>
          <p:cNvSpPr>
            <a:spLocks noChangeArrowheads="1"/>
          </p:cNvSpPr>
          <p:nvPr/>
        </p:nvSpPr>
        <p:spPr bwMode="auto">
          <a:xfrm>
            <a:off x="7391400" y="2895600"/>
            <a:ext cx="304800" cy="304800"/>
          </a:xfrm>
          <a:prstGeom prst="rect">
            <a:avLst/>
          </a:prstGeom>
          <a:solidFill>
            <a:srgbClr val="00CCFF"/>
          </a:solidFill>
          <a:ln w="158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11" name="Rectangle 27"/>
          <p:cNvSpPr>
            <a:spLocks noChangeArrowheads="1"/>
          </p:cNvSpPr>
          <p:nvPr/>
        </p:nvSpPr>
        <p:spPr bwMode="auto">
          <a:xfrm>
            <a:off x="4800600" y="2286000"/>
            <a:ext cx="609600" cy="304800"/>
          </a:xfrm>
          <a:prstGeom prst="rect">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iter1</a:t>
            </a:r>
          </a:p>
        </p:txBody>
      </p:sp>
      <p:sp>
        <p:nvSpPr>
          <p:cNvPr id="554012" name="Rectangle 28"/>
          <p:cNvSpPr>
            <a:spLocks noChangeArrowheads="1"/>
          </p:cNvSpPr>
          <p:nvPr/>
        </p:nvSpPr>
        <p:spPr bwMode="auto">
          <a:xfrm>
            <a:off x="7543800" y="2286000"/>
            <a:ext cx="609600" cy="304800"/>
          </a:xfrm>
          <a:prstGeom prst="rect">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iter2</a:t>
            </a:r>
          </a:p>
        </p:txBody>
      </p:sp>
      <p:sp>
        <p:nvSpPr>
          <p:cNvPr id="554013" name="Line 29"/>
          <p:cNvSpPr>
            <a:spLocks noChangeShapeType="1"/>
          </p:cNvSpPr>
          <p:nvPr/>
        </p:nvSpPr>
        <p:spPr bwMode="auto">
          <a:xfrm>
            <a:off x="5105400" y="2590800"/>
            <a:ext cx="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554014" name="Line 30"/>
          <p:cNvSpPr>
            <a:spLocks noChangeShapeType="1"/>
          </p:cNvSpPr>
          <p:nvPr/>
        </p:nvSpPr>
        <p:spPr bwMode="auto">
          <a:xfrm>
            <a:off x="7848600" y="2590800"/>
            <a:ext cx="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554015" name="Rectangle 31"/>
          <p:cNvSpPr>
            <a:spLocks noChangeArrowheads="1"/>
          </p:cNvSpPr>
          <p:nvPr/>
        </p:nvSpPr>
        <p:spPr bwMode="auto">
          <a:xfrm>
            <a:off x="7696200" y="2895600"/>
            <a:ext cx="304800" cy="304800"/>
          </a:xfrm>
          <a:prstGeom prst="rect">
            <a:avLst/>
          </a:prstGeom>
          <a:noFill/>
          <a:ln w="15875" cap="rnd">
            <a:solidFill>
              <a:schemeClr val="tx1"/>
            </a:solidFill>
            <a:prstDash val="sysDot"/>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554016" name="Rectangle 32"/>
          <p:cNvSpPr>
            <a:spLocks noChangeArrowheads="1"/>
          </p:cNvSpPr>
          <p:nvPr/>
        </p:nvSpPr>
        <p:spPr bwMode="auto">
          <a:xfrm>
            <a:off x="4953000" y="2895600"/>
            <a:ext cx="2743200" cy="304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554017" name="AutoShape 33"/>
          <p:cNvSpPr>
            <a:spLocks/>
          </p:cNvSpPr>
          <p:nvPr/>
        </p:nvSpPr>
        <p:spPr bwMode="auto">
          <a:xfrm rot="-5400000">
            <a:off x="2590800" y="2743200"/>
            <a:ext cx="152400" cy="1219200"/>
          </a:xfrm>
          <a:prstGeom prst="leftBrace">
            <a:avLst>
              <a:gd name="adj1" fmla="val 66667"/>
              <a:gd name="adj2" fmla="val 50000"/>
            </a:avLst>
          </a:prstGeom>
          <a:noFill/>
          <a:ln w="158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554018" name="Text Box 34"/>
          <p:cNvSpPr txBox="1">
            <a:spLocks noChangeArrowheads="1"/>
          </p:cNvSpPr>
          <p:nvPr/>
        </p:nvSpPr>
        <p:spPr bwMode="auto">
          <a:xfrm>
            <a:off x="5257800" y="3505200"/>
            <a:ext cx="21336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Specified range</a:t>
            </a:r>
            <a:br>
              <a:rPr lang="en-US" sz="1400">
                <a:solidFill>
                  <a:schemeClr val="folHlink"/>
                </a:solidFill>
                <a:cs typeface="+mn-cs"/>
              </a:rPr>
            </a:br>
            <a:r>
              <a:rPr lang="en-US" sz="1400">
                <a:solidFill>
                  <a:schemeClr val="folHlink"/>
                </a:solidFill>
                <a:cs typeface="+mn-cs"/>
              </a:rPr>
              <a:t>is entire container</a:t>
            </a:r>
          </a:p>
        </p:txBody>
      </p:sp>
      <p:sp>
        <p:nvSpPr>
          <p:cNvPr id="554019" name="AutoShape 35"/>
          <p:cNvSpPr>
            <a:spLocks/>
          </p:cNvSpPr>
          <p:nvPr/>
        </p:nvSpPr>
        <p:spPr bwMode="auto">
          <a:xfrm rot="-5400000">
            <a:off x="6210300" y="2019300"/>
            <a:ext cx="228600" cy="2743200"/>
          </a:xfrm>
          <a:prstGeom prst="leftBrace">
            <a:avLst>
              <a:gd name="adj1" fmla="val 100000"/>
              <a:gd name="adj2" fmla="val 50000"/>
            </a:avLst>
          </a:prstGeom>
          <a:noFill/>
          <a:ln w="158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554020" name="Text Box 36"/>
          <p:cNvSpPr txBox="1">
            <a:spLocks noChangeArrowheads="1"/>
          </p:cNvSpPr>
          <p:nvPr/>
        </p:nvSpPr>
        <p:spPr bwMode="auto">
          <a:xfrm>
            <a:off x="1600200" y="3429000"/>
            <a:ext cx="21336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Specified range</a:t>
            </a:r>
          </a:p>
        </p:txBody>
      </p:sp>
    </p:spTree>
    <p:extLst>
      <p:ext uri="{BB962C8B-B14F-4D97-AF65-F5344CB8AC3E}">
        <p14:creationId xmlns:p14="http://schemas.microsoft.com/office/powerpoint/2010/main" val="21560032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CF910390-C30C-974A-A1C7-853579E61A9F}" type="slidenum">
              <a:rPr lang="en-US"/>
              <a:pPr>
                <a:defRPr/>
              </a:pPr>
              <a:t>25</a:t>
            </a:fld>
            <a:endParaRPr lang="en-US"/>
          </a:p>
        </p:txBody>
      </p:sp>
      <p:sp>
        <p:nvSpPr>
          <p:cNvPr id="556034" name="Rectangle 2"/>
          <p:cNvSpPr>
            <a:spLocks noGrp="1" noChangeArrowheads="1"/>
          </p:cNvSpPr>
          <p:nvPr>
            <p:ph type="title"/>
          </p:nvPr>
        </p:nvSpPr>
        <p:spPr/>
        <p:txBody>
          <a:bodyPr/>
          <a:lstStyle/>
          <a:p>
            <a:pPr eaLnBrk="1" hangingPunct="1">
              <a:defRPr/>
            </a:pPr>
            <a:r>
              <a:rPr lang="en-US" smtClean="0">
                <a:cs typeface="+mj-cs"/>
              </a:rPr>
              <a:t>Containers &amp; Iterators</a:t>
            </a:r>
            <a:br>
              <a:rPr lang="en-US" smtClean="0">
                <a:cs typeface="+mj-cs"/>
              </a:rPr>
            </a:br>
            <a:r>
              <a:rPr lang="en-US" smtClean="0">
                <a:cs typeface="+mj-cs"/>
              </a:rPr>
              <a:t>Iterator Basics </a:t>
            </a:r>
            <a:r>
              <a:rPr lang="en-US" smtClean="0">
                <a:cs typeface="Times New Roman" charset="0"/>
              </a:rPr>
              <a:t>—</a:t>
            </a:r>
            <a:r>
              <a:rPr lang="en-US" smtClean="0">
                <a:cs typeface="+mj-cs"/>
              </a:rPr>
              <a:t> Specifying Ranges [2/2]</a:t>
            </a:r>
          </a:p>
        </p:txBody>
      </p:sp>
      <p:sp>
        <p:nvSpPr>
          <p:cNvPr id="556035" name="Rectangle 3"/>
          <p:cNvSpPr>
            <a:spLocks noGrp="1" noChangeArrowheads="1"/>
          </p:cNvSpPr>
          <p:nvPr>
            <p:ph type="body" idx="1"/>
          </p:nvPr>
        </p:nvSpPr>
        <p:spPr/>
        <p:txBody>
          <a:bodyPr/>
          <a:lstStyle/>
          <a:p>
            <a:pPr eaLnBrk="1" hangingPunct="1">
              <a:buFont typeface="Wingdings" charset="0"/>
              <a:buNone/>
              <a:defRPr/>
            </a:pPr>
            <a:r>
              <a:rPr lang="en-US" sz="1800" smtClean="0">
                <a:cs typeface="+mn-cs"/>
              </a:rPr>
              <a:t>More Examples</a:t>
            </a:r>
          </a:p>
          <a:p>
            <a:pPr eaLnBrk="1" hangingPunct="1">
              <a:buFont typeface="Wingdings" charset="0"/>
              <a:buNone/>
              <a:defRPr/>
            </a:pPr>
            <a:endParaRPr lang="en-US" sz="1800" smtClean="0">
              <a:cs typeface="+mn-cs"/>
            </a:endParaRPr>
          </a:p>
          <a:p>
            <a:pPr eaLnBrk="1" hangingPunct="1">
              <a:buFont typeface="Wingdings" charset="0"/>
              <a:buNone/>
              <a:defRPr/>
            </a:pPr>
            <a:r>
              <a:rPr lang="en-US" sz="1800" b="1" smtClean="0">
                <a:solidFill>
                  <a:schemeClr val="hlink"/>
                </a:solidFill>
                <a:latin typeface="Courier New" charset="0"/>
                <a:cs typeface="+mn-cs"/>
              </a:rPr>
              <a:t>#include &lt;algorithm&gt;</a:t>
            </a:r>
          </a:p>
          <a:p>
            <a:pPr eaLnBrk="1" hangingPunct="1">
              <a:buFont typeface="Wingdings" charset="0"/>
              <a:buNone/>
              <a:defRPr/>
            </a:pPr>
            <a:r>
              <a:rPr lang="en-US" sz="1800" b="1" smtClean="0">
                <a:solidFill>
                  <a:schemeClr val="hlink"/>
                </a:solidFill>
                <a:latin typeface="Courier New" charset="0"/>
                <a:cs typeface="+mn-cs"/>
              </a:rPr>
              <a:t>int arr3[100], arr4[30];</a:t>
            </a:r>
          </a:p>
          <a:p>
            <a:pPr eaLnBrk="1" hangingPunct="1">
              <a:buFont typeface="Wingdings" charset="0"/>
              <a:buNone/>
              <a:defRPr/>
            </a:pPr>
            <a:endParaRPr lang="en-US" sz="1800" b="1" smtClean="0">
              <a:solidFill>
                <a:schemeClr val="hlink"/>
              </a:solidFill>
              <a:latin typeface="Courier New" charset="0"/>
              <a:cs typeface="+mn-cs"/>
            </a:endParaRPr>
          </a:p>
          <a:p>
            <a:pPr eaLnBrk="1" hangingPunct="1">
              <a:buFont typeface="Wingdings" charset="0"/>
              <a:buNone/>
              <a:defRPr/>
            </a:pPr>
            <a:r>
              <a:rPr lang="en-US" sz="1800" b="1" smtClean="0">
                <a:solidFill>
                  <a:schemeClr val="hlink"/>
                </a:solidFill>
                <a:latin typeface="Courier New" charset="0"/>
                <a:cs typeface="+mn-cs"/>
              </a:rPr>
              <a:t>std::copy(arr3+4, arr3+17, arr4+10);</a:t>
            </a:r>
          </a:p>
          <a:p>
            <a:pPr eaLnBrk="1" hangingPunct="1">
              <a:buFont typeface="Wingdings" charset="0"/>
              <a:buNone/>
              <a:defRPr/>
            </a:pPr>
            <a:r>
              <a:rPr lang="en-US" sz="1800" b="1" smtClean="0">
                <a:solidFill>
                  <a:schemeClr val="hlink"/>
                </a:solidFill>
                <a:latin typeface="Courier New" charset="0"/>
                <a:cs typeface="+mn-cs"/>
              </a:rPr>
              <a:t>    // Copy arr3[4..16] to arr4, starting at arr4[10].</a:t>
            </a:r>
          </a:p>
          <a:p>
            <a:pPr eaLnBrk="1" hangingPunct="1">
              <a:buFont typeface="Wingdings" charset="0"/>
              <a:buNone/>
              <a:defRPr/>
            </a:pPr>
            <a:r>
              <a:rPr lang="en-US" sz="1800" b="1" smtClean="0">
                <a:solidFill>
                  <a:schemeClr val="hlink"/>
                </a:solidFill>
                <a:latin typeface="Courier New" charset="0"/>
                <a:cs typeface="+mn-cs"/>
              </a:rPr>
              <a:t>    // That is, copy arr3[4..16] to arr4[10..22].</a:t>
            </a:r>
          </a:p>
          <a:p>
            <a:pPr eaLnBrk="1" hangingPunct="1">
              <a:buFont typeface="Wingdings" charset="0"/>
              <a:buNone/>
              <a:defRPr/>
            </a:pPr>
            <a:endParaRPr lang="en-US" sz="1800" b="1" smtClean="0">
              <a:solidFill>
                <a:schemeClr val="hlink"/>
              </a:solidFill>
              <a:latin typeface="Courier New" charset="0"/>
              <a:cs typeface="+mn-cs"/>
            </a:endParaRPr>
          </a:p>
          <a:p>
            <a:pPr eaLnBrk="1" hangingPunct="1">
              <a:buFont typeface="Wingdings" charset="0"/>
              <a:buNone/>
              <a:defRPr/>
            </a:pPr>
            <a:r>
              <a:rPr lang="en-US" sz="1800" b="1" smtClean="0">
                <a:solidFill>
                  <a:schemeClr val="hlink"/>
                </a:solidFill>
                <a:latin typeface="Courier New" charset="0"/>
                <a:cs typeface="+mn-cs"/>
              </a:rPr>
              <a:t>void printInt(int n)</a:t>
            </a:r>
          </a:p>
          <a:p>
            <a:pPr eaLnBrk="1" hangingPunct="1">
              <a:buFont typeface="Wingdings" charset="0"/>
              <a:buNone/>
              <a:defRPr/>
            </a:pPr>
            <a:r>
              <a:rPr lang="en-US" sz="1800" b="1" smtClean="0">
                <a:solidFill>
                  <a:schemeClr val="hlink"/>
                </a:solidFill>
                <a:latin typeface="Courier New" charset="0"/>
                <a:cs typeface="+mn-cs"/>
              </a:rPr>
              <a:t>{ cout &lt;&lt; n &lt;&lt; endl; }</a:t>
            </a:r>
          </a:p>
          <a:p>
            <a:pPr eaLnBrk="1" hangingPunct="1">
              <a:buFont typeface="Wingdings" charset="0"/>
              <a:buNone/>
              <a:defRPr/>
            </a:pPr>
            <a:endParaRPr lang="en-US" sz="1800" b="1" smtClean="0">
              <a:solidFill>
                <a:schemeClr val="hlink"/>
              </a:solidFill>
              <a:latin typeface="Courier New" charset="0"/>
              <a:cs typeface="+mn-cs"/>
            </a:endParaRPr>
          </a:p>
          <a:p>
            <a:pPr eaLnBrk="1" hangingPunct="1">
              <a:buFont typeface="Wingdings" charset="0"/>
              <a:buNone/>
              <a:defRPr/>
            </a:pPr>
            <a:r>
              <a:rPr lang="en-US" sz="1800" b="1" smtClean="0">
                <a:solidFill>
                  <a:schemeClr val="hlink"/>
                </a:solidFill>
                <a:latin typeface="Courier New" charset="0"/>
                <a:cs typeface="+mn-cs"/>
              </a:rPr>
              <a:t>std::for_each(v.begin(), v.end(), printInt);</a:t>
            </a:r>
          </a:p>
          <a:p>
            <a:pPr eaLnBrk="1" hangingPunct="1">
              <a:buFont typeface="Wingdings" charset="0"/>
              <a:buNone/>
              <a:defRPr/>
            </a:pPr>
            <a:r>
              <a:rPr lang="en-US" sz="1800" b="1" smtClean="0">
                <a:solidFill>
                  <a:schemeClr val="hlink"/>
                </a:solidFill>
                <a:latin typeface="Courier New" charset="0"/>
                <a:cs typeface="+mn-cs"/>
              </a:rPr>
              <a:t>    // Print the items in v, each on a separate line.</a:t>
            </a:r>
          </a:p>
          <a:p>
            <a:pPr eaLnBrk="1" hangingPunct="1">
              <a:buFont typeface="Wingdings" charset="0"/>
              <a:buNone/>
              <a:defRPr/>
            </a:pPr>
            <a:r>
              <a:rPr lang="en-US" sz="1800" b="1" smtClean="0">
                <a:solidFill>
                  <a:schemeClr val="hlink"/>
                </a:solidFill>
                <a:latin typeface="Courier New" charset="0"/>
                <a:cs typeface="+mn-cs"/>
              </a:rPr>
              <a:t>    // Note that std::for_each is a function template,</a:t>
            </a:r>
          </a:p>
          <a:p>
            <a:pPr eaLnBrk="1" hangingPunct="1">
              <a:buFont typeface="Wingdings" charset="0"/>
              <a:buNone/>
              <a:defRPr/>
            </a:pPr>
            <a:r>
              <a:rPr lang="en-US" sz="1800" b="1" smtClean="0">
                <a:solidFill>
                  <a:schemeClr val="hlink"/>
                </a:solidFill>
                <a:latin typeface="Courier New" charset="0"/>
                <a:cs typeface="+mn-cs"/>
              </a:rPr>
              <a:t>    // not a language flow-of-control structure.</a:t>
            </a:r>
          </a:p>
        </p:txBody>
      </p:sp>
    </p:spTree>
    <p:extLst>
      <p:ext uri="{BB962C8B-B14F-4D97-AF65-F5344CB8AC3E}">
        <p14:creationId xmlns:p14="http://schemas.microsoft.com/office/powerpoint/2010/main" val="42399460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F8A8A283-ED2B-7B46-B0D1-0C6A3A7D5E1E}" type="slidenum">
              <a:rPr lang="en-US"/>
              <a:pPr>
                <a:defRPr/>
              </a:pPr>
              <a:t>26</a:t>
            </a:fld>
            <a:endParaRPr lang="en-US"/>
          </a:p>
        </p:txBody>
      </p:sp>
      <p:sp>
        <p:nvSpPr>
          <p:cNvPr id="474114" name="Rectangle 2"/>
          <p:cNvSpPr>
            <a:spLocks noGrp="1" noChangeArrowheads="1"/>
          </p:cNvSpPr>
          <p:nvPr>
            <p:ph type="title"/>
          </p:nvPr>
        </p:nvSpPr>
        <p:spPr/>
        <p:txBody>
          <a:bodyPr/>
          <a:lstStyle/>
          <a:p>
            <a:pPr eaLnBrk="1" hangingPunct="1">
              <a:defRPr/>
            </a:pPr>
            <a:r>
              <a:rPr lang="en-US" smtClean="0">
                <a:cs typeface="+mj-cs"/>
              </a:rPr>
              <a:t>Containers &amp; Iterators</a:t>
            </a:r>
            <a:br>
              <a:rPr lang="en-US" smtClean="0">
                <a:cs typeface="+mj-cs"/>
              </a:rPr>
            </a:br>
            <a:r>
              <a:rPr lang="en-US" smtClean="0">
                <a:cs typeface="+mj-cs"/>
              </a:rPr>
              <a:t>Iterator Basics </a:t>
            </a:r>
            <a:r>
              <a:rPr lang="en-US" smtClean="0">
                <a:cs typeface="Times New Roman" charset="0"/>
              </a:rPr>
              <a:t>—</a:t>
            </a:r>
            <a:r>
              <a:rPr lang="en-US" smtClean="0">
                <a:cs typeface="+mj-cs"/>
              </a:rPr>
              <a:t> Iterators and Kinds of Data</a:t>
            </a:r>
          </a:p>
        </p:txBody>
      </p:sp>
      <p:sp>
        <p:nvSpPr>
          <p:cNvPr id="474115" name="Rectangle 3"/>
          <p:cNvSpPr>
            <a:spLocks noGrp="1" noChangeArrowheads="1"/>
          </p:cNvSpPr>
          <p:nvPr>
            <p:ph type="body" idx="1"/>
          </p:nvPr>
        </p:nvSpPr>
        <p:spPr/>
        <p:txBody>
          <a:bodyPr/>
          <a:lstStyle/>
          <a:p>
            <a:pPr eaLnBrk="1" hangingPunct="1">
              <a:lnSpc>
                <a:spcPct val="80000"/>
              </a:lnSpc>
              <a:buFont typeface="Wingdings" charset="0"/>
              <a:buNone/>
              <a:defRPr/>
            </a:pPr>
            <a:r>
              <a:rPr lang="en-US" sz="1800" smtClean="0">
                <a:cs typeface="+mn-cs"/>
              </a:rPr>
              <a:t>Operations available on an iterator match the underlying data.</a:t>
            </a:r>
          </a:p>
          <a:p>
            <a:pPr lvl="1" eaLnBrk="1" hangingPunct="1">
              <a:lnSpc>
                <a:spcPct val="80000"/>
              </a:lnSpc>
              <a:defRPr/>
            </a:pPr>
            <a:r>
              <a:rPr lang="en-US" sz="1600" smtClean="0"/>
              <a:t>Iterators for one-way sequential-access data have the </a:t>
            </a:r>
            <a:r>
              <a:rPr lang="en-US" sz="1600" b="1" smtClean="0">
                <a:latin typeface="Courier New" charset="0"/>
              </a:rPr>
              <a:t>++</a:t>
            </a:r>
            <a:r>
              <a:rPr lang="en-US" sz="1600" smtClean="0"/>
              <a:t> operation.</a:t>
            </a:r>
          </a:p>
          <a:p>
            <a:pPr lvl="2" eaLnBrk="1" hangingPunct="1">
              <a:lnSpc>
                <a:spcPct val="80000"/>
              </a:lnSpc>
              <a:defRPr/>
            </a:pPr>
            <a:r>
              <a:rPr lang="en-US" sz="1400" smtClean="0"/>
              <a:t>Such an iterator is called a </a:t>
            </a:r>
            <a:r>
              <a:rPr lang="en-US" sz="1400" b="1" smtClean="0"/>
              <a:t>forward iterator</a:t>
            </a:r>
            <a:r>
              <a:rPr lang="en-US" sz="1400" smtClean="0"/>
              <a:t> (example of an </a:t>
            </a:r>
            <a:r>
              <a:rPr lang="en-US" sz="1400" b="1" smtClean="0"/>
              <a:t>iterator category</a:t>
            </a:r>
            <a:r>
              <a:rPr lang="en-US" sz="1400" smtClean="0"/>
              <a:t>).</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b="1" smtClean="0">
                <a:solidFill>
                  <a:schemeClr val="hlink"/>
                </a:solidFill>
                <a:latin typeface="Courier New" charset="0"/>
                <a:cs typeface="+mn-cs"/>
              </a:rPr>
              <a:t>++forwardIterator;</a:t>
            </a:r>
          </a:p>
          <a:p>
            <a:pPr eaLnBrk="1" hangingPunct="1">
              <a:lnSpc>
                <a:spcPct val="80000"/>
              </a:lnSpc>
              <a:buFont typeface="Wingdings" charset="0"/>
              <a:buNone/>
              <a:defRPr/>
            </a:pPr>
            <a:endParaRPr lang="en-US" sz="1800" b="1" smtClean="0">
              <a:solidFill>
                <a:schemeClr val="hlink"/>
              </a:solidFill>
              <a:latin typeface="Courier New" charset="0"/>
              <a:cs typeface="+mn-cs"/>
            </a:endParaRPr>
          </a:p>
          <a:p>
            <a:pPr lvl="1" eaLnBrk="1" hangingPunct="1">
              <a:lnSpc>
                <a:spcPct val="80000"/>
              </a:lnSpc>
              <a:defRPr/>
            </a:pPr>
            <a:r>
              <a:rPr lang="en-US" sz="1600" smtClean="0"/>
              <a:t>Iterators for two-way sequential-access data also have the </a:t>
            </a:r>
            <a:r>
              <a:rPr lang="en-US" sz="1600" b="1" smtClean="0">
                <a:latin typeface="Courier New" charset="0"/>
              </a:rPr>
              <a:t>--</a:t>
            </a:r>
            <a:r>
              <a:rPr lang="en-US" sz="1600" smtClean="0"/>
              <a:t> operation.</a:t>
            </a:r>
          </a:p>
          <a:p>
            <a:pPr lvl="2" eaLnBrk="1" hangingPunct="1">
              <a:lnSpc>
                <a:spcPct val="80000"/>
              </a:lnSpc>
              <a:defRPr/>
            </a:pPr>
            <a:r>
              <a:rPr lang="en-US" sz="1400" smtClean="0"/>
              <a:t>These are </a:t>
            </a:r>
            <a:r>
              <a:rPr lang="en-US" sz="1400" b="1" smtClean="0"/>
              <a:t>bidirectional iterators</a:t>
            </a:r>
            <a:r>
              <a:rPr lang="en-US" sz="1400" smtClean="0"/>
              <a:t>.</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b="1" smtClean="0">
                <a:solidFill>
                  <a:schemeClr val="hlink"/>
                </a:solidFill>
                <a:latin typeface="Courier New" charset="0"/>
                <a:cs typeface="+mn-cs"/>
              </a:rPr>
              <a:t>++bidirectionalIterator;</a:t>
            </a:r>
          </a:p>
          <a:p>
            <a:pPr eaLnBrk="1" hangingPunct="1">
              <a:lnSpc>
                <a:spcPct val="80000"/>
              </a:lnSpc>
              <a:buFont typeface="Wingdings" charset="0"/>
              <a:buNone/>
              <a:defRPr/>
            </a:pPr>
            <a:r>
              <a:rPr lang="en-US" sz="1800" b="1" smtClean="0">
                <a:solidFill>
                  <a:schemeClr val="hlink"/>
                </a:solidFill>
                <a:latin typeface="Courier New" charset="0"/>
                <a:cs typeface="+mn-cs"/>
              </a:rPr>
              <a:t>--bidirectionalIterator;</a:t>
            </a:r>
          </a:p>
          <a:p>
            <a:pPr eaLnBrk="1" hangingPunct="1">
              <a:lnSpc>
                <a:spcPct val="80000"/>
              </a:lnSpc>
              <a:buFont typeface="Wingdings" charset="0"/>
              <a:buNone/>
              <a:defRPr/>
            </a:pPr>
            <a:endParaRPr lang="en-US" sz="1800" b="1" smtClean="0">
              <a:solidFill>
                <a:schemeClr val="hlink"/>
              </a:solidFill>
              <a:latin typeface="Courier New" charset="0"/>
              <a:cs typeface="+mn-cs"/>
            </a:endParaRPr>
          </a:p>
          <a:p>
            <a:pPr lvl="1" eaLnBrk="1" hangingPunct="1">
              <a:lnSpc>
                <a:spcPct val="80000"/>
              </a:lnSpc>
              <a:defRPr/>
            </a:pPr>
            <a:r>
              <a:rPr lang="en-US" sz="1600" smtClean="0"/>
              <a:t>Iterators for random-access data have all the pointer arithmetic operations.</a:t>
            </a:r>
          </a:p>
          <a:p>
            <a:pPr lvl="2" eaLnBrk="1" hangingPunct="1">
              <a:lnSpc>
                <a:spcPct val="80000"/>
              </a:lnSpc>
              <a:defRPr/>
            </a:pPr>
            <a:r>
              <a:rPr lang="en-US" sz="1400" smtClean="0"/>
              <a:t>These are </a:t>
            </a:r>
            <a:r>
              <a:rPr lang="en-US" sz="1400" b="1" smtClean="0"/>
              <a:t>random-access iterators</a:t>
            </a:r>
            <a:r>
              <a:rPr lang="en-US" sz="1400" smtClean="0"/>
              <a:t>.</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b="1" smtClean="0">
                <a:solidFill>
                  <a:schemeClr val="hlink"/>
                </a:solidFill>
                <a:latin typeface="Courier New" charset="0"/>
                <a:cs typeface="+mn-cs"/>
              </a:rPr>
              <a:t>++randomAccessIter;</a:t>
            </a:r>
          </a:p>
          <a:p>
            <a:pPr eaLnBrk="1" hangingPunct="1">
              <a:lnSpc>
                <a:spcPct val="80000"/>
              </a:lnSpc>
              <a:buFont typeface="Wingdings" charset="0"/>
              <a:buNone/>
              <a:defRPr/>
            </a:pPr>
            <a:r>
              <a:rPr lang="en-US" sz="1800" b="1" smtClean="0">
                <a:solidFill>
                  <a:schemeClr val="hlink"/>
                </a:solidFill>
                <a:latin typeface="Courier New" charset="0"/>
                <a:cs typeface="+mn-cs"/>
              </a:rPr>
              <a:t>--randomAccessIter;</a:t>
            </a:r>
          </a:p>
          <a:p>
            <a:pPr eaLnBrk="1" hangingPunct="1">
              <a:lnSpc>
                <a:spcPct val="80000"/>
              </a:lnSpc>
              <a:buFont typeface="Wingdings" charset="0"/>
              <a:buNone/>
              <a:defRPr/>
            </a:pPr>
            <a:r>
              <a:rPr lang="en-US" sz="1800" b="1" smtClean="0">
                <a:solidFill>
                  <a:schemeClr val="hlink"/>
                </a:solidFill>
                <a:latin typeface="Courier New" charset="0"/>
                <a:cs typeface="+mn-cs"/>
              </a:rPr>
              <a:t>randomAccessIter += 7;</a:t>
            </a:r>
          </a:p>
          <a:p>
            <a:pPr eaLnBrk="1" hangingPunct="1">
              <a:lnSpc>
                <a:spcPct val="80000"/>
              </a:lnSpc>
              <a:buFont typeface="Wingdings" charset="0"/>
              <a:buNone/>
              <a:defRPr/>
            </a:pPr>
            <a:r>
              <a:rPr lang="en-US" sz="1800" b="1" smtClean="0">
                <a:solidFill>
                  <a:schemeClr val="hlink"/>
                </a:solidFill>
                <a:latin typeface="Courier New" charset="0"/>
                <a:cs typeface="+mn-cs"/>
              </a:rPr>
              <a:t>cout &lt;&lt; randomAccessIter[5];</a:t>
            </a:r>
          </a:p>
          <a:p>
            <a:pPr eaLnBrk="1" hangingPunct="1">
              <a:lnSpc>
                <a:spcPct val="80000"/>
              </a:lnSpc>
              <a:buFont typeface="Wingdings" charset="0"/>
              <a:buNone/>
              <a:defRPr/>
            </a:pPr>
            <a:r>
              <a:rPr lang="en-US" sz="1800" b="1" smtClean="0">
                <a:solidFill>
                  <a:schemeClr val="hlink"/>
                </a:solidFill>
                <a:latin typeface="Courier New" charset="0"/>
                <a:cs typeface="+mn-cs"/>
              </a:rPr>
              <a:t>std::ptrdiff_t dist = randomAccessIter2 – randomAccessIter1;</a:t>
            </a:r>
          </a:p>
        </p:txBody>
      </p:sp>
    </p:spTree>
    <p:extLst>
      <p:ext uri="{BB962C8B-B14F-4D97-AF65-F5344CB8AC3E}">
        <p14:creationId xmlns:p14="http://schemas.microsoft.com/office/powerpoint/2010/main" val="227302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DF2EC4E8-109F-E84A-B5A6-D69C5C40932E}" type="slidenum">
              <a:rPr lang="en-US"/>
              <a:pPr>
                <a:defRPr/>
              </a:pPr>
              <a:t>27</a:t>
            </a:fld>
            <a:endParaRPr lang="en-US"/>
          </a:p>
        </p:txBody>
      </p:sp>
      <p:sp>
        <p:nvSpPr>
          <p:cNvPr id="475138" name="Rectangle 2"/>
          <p:cNvSpPr>
            <a:spLocks noGrp="1" noChangeArrowheads="1"/>
          </p:cNvSpPr>
          <p:nvPr>
            <p:ph type="title"/>
          </p:nvPr>
        </p:nvSpPr>
        <p:spPr/>
        <p:txBody>
          <a:bodyPr/>
          <a:lstStyle/>
          <a:p>
            <a:pPr eaLnBrk="1" hangingPunct="1">
              <a:defRPr/>
            </a:pPr>
            <a:r>
              <a:rPr lang="en-US" smtClean="0">
                <a:cs typeface="+mj-cs"/>
              </a:rPr>
              <a:t>Containers &amp; Iterators</a:t>
            </a:r>
            <a:br>
              <a:rPr lang="en-US" smtClean="0">
                <a:cs typeface="+mj-cs"/>
              </a:rPr>
            </a:br>
            <a:r>
              <a:rPr lang="en-US" smtClean="0">
                <a:cs typeface="+mj-cs"/>
              </a:rPr>
              <a:t>Wrap-Up: Three STL Algorithms to Know</a:t>
            </a:r>
          </a:p>
        </p:txBody>
      </p:sp>
      <p:sp>
        <p:nvSpPr>
          <p:cNvPr id="475139" name="Rectangle 3"/>
          <p:cNvSpPr>
            <a:spLocks noGrp="1" noChangeArrowheads="1"/>
          </p:cNvSpPr>
          <p:nvPr>
            <p:ph type="body" idx="1"/>
          </p:nvPr>
        </p:nvSpPr>
        <p:spPr/>
        <p:txBody>
          <a:bodyPr/>
          <a:lstStyle/>
          <a:p>
            <a:pPr eaLnBrk="1" hangingPunct="1">
              <a:lnSpc>
                <a:spcPct val="90000"/>
              </a:lnSpc>
              <a:buFont typeface="Wingdings" charset="0"/>
              <a:buNone/>
              <a:defRPr/>
            </a:pPr>
            <a:r>
              <a:rPr lang="en-US" smtClean="0">
                <a:cs typeface="+mn-cs"/>
              </a:rPr>
              <a:t>Be familiar with the following STL algorithms (all in </a:t>
            </a:r>
            <a:r>
              <a:rPr lang="en-US" b="1" smtClean="0">
                <a:latin typeface="Courier New" charset="0"/>
                <a:cs typeface="+mn-cs"/>
              </a:rPr>
              <a:t>&lt;algorithm&gt;</a:t>
            </a:r>
            <a:r>
              <a:rPr lang="en-US" smtClean="0">
                <a:cs typeface="+mn-cs"/>
              </a:rPr>
              <a:t>):</a:t>
            </a:r>
          </a:p>
          <a:p>
            <a:pPr lvl="1" eaLnBrk="1" hangingPunct="1">
              <a:lnSpc>
                <a:spcPct val="90000"/>
              </a:lnSpc>
              <a:defRPr/>
            </a:pPr>
            <a:r>
              <a:rPr lang="en-US" smtClean="0"/>
              <a:t>Copying: </a:t>
            </a:r>
            <a:r>
              <a:rPr lang="en-US" b="1" smtClean="0">
                <a:latin typeface="Courier New" charset="0"/>
              </a:rPr>
              <a:t>std::copy</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std::copy(v.begin(), v.end(), v2.begin());</a:t>
            </a:r>
          </a:p>
          <a:p>
            <a:pPr eaLnBrk="1" hangingPunct="1">
              <a:lnSpc>
                <a:spcPct val="90000"/>
              </a:lnSpc>
              <a:buFont typeface="Wingdings" charset="0"/>
              <a:buNone/>
              <a:defRPr/>
            </a:pPr>
            <a:r>
              <a:rPr lang="en-US" b="1" smtClean="0">
                <a:solidFill>
                  <a:schemeClr val="hlink"/>
                </a:solidFill>
                <a:latin typeface="Courier New" charset="0"/>
                <a:cs typeface="+mn-cs"/>
              </a:rPr>
              <a:t>    // Copy items in v to v2 (which must have space!)</a:t>
            </a:r>
          </a:p>
          <a:p>
            <a:pPr eaLnBrk="1" hangingPunct="1">
              <a:lnSpc>
                <a:spcPct val="90000"/>
              </a:lnSpc>
              <a:buFont typeface="Wingdings" charset="0"/>
              <a:buNone/>
              <a:defRPr/>
            </a:pPr>
            <a:endParaRPr lang="en-US" smtClean="0">
              <a:cs typeface="+mn-cs"/>
            </a:endParaRPr>
          </a:p>
          <a:p>
            <a:pPr lvl="1" eaLnBrk="1" hangingPunct="1">
              <a:lnSpc>
                <a:spcPct val="90000"/>
              </a:lnSpc>
              <a:defRPr/>
            </a:pPr>
            <a:r>
              <a:rPr lang="en-US" smtClean="0"/>
              <a:t>For-each loop: </a:t>
            </a:r>
            <a:r>
              <a:rPr lang="en-US" b="1" smtClean="0">
                <a:latin typeface="Courier New" charset="0"/>
              </a:rPr>
              <a:t>std::for_each</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std::for_each(v.begin(), v.end(), myFunc);</a:t>
            </a:r>
          </a:p>
          <a:p>
            <a:pPr eaLnBrk="1" hangingPunct="1">
              <a:lnSpc>
                <a:spcPct val="90000"/>
              </a:lnSpc>
              <a:buFont typeface="Wingdings" charset="0"/>
              <a:buNone/>
              <a:defRPr/>
            </a:pPr>
            <a:r>
              <a:rPr lang="en-US" b="1" smtClean="0">
                <a:solidFill>
                  <a:schemeClr val="hlink"/>
                </a:solidFill>
                <a:latin typeface="Courier New" charset="0"/>
                <a:cs typeface="+mn-cs"/>
              </a:rPr>
              <a:t>    // Call myFunc on each item in v</a:t>
            </a:r>
          </a:p>
          <a:p>
            <a:pPr eaLnBrk="1" hangingPunct="1">
              <a:lnSpc>
                <a:spcPct val="90000"/>
              </a:lnSpc>
              <a:buFont typeface="Wingdings" charset="0"/>
              <a:buNone/>
              <a:defRPr/>
            </a:pPr>
            <a:endParaRPr lang="en-US" smtClean="0">
              <a:cs typeface="+mn-cs"/>
            </a:endParaRPr>
          </a:p>
          <a:p>
            <a:pPr lvl="1" eaLnBrk="1" hangingPunct="1">
              <a:lnSpc>
                <a:spcPct val="90000"/>
              </a:lnSpc>
              <a:defRPr/>
            </a:pPr>
            <a:r>
              <a:rPr lang="en-US" smtClean="0"/>
              <a:t>Sorting: </a:t>
            </a:r>
            <a:r>
              <a:rPr lang="en-US" b="1" smtClean="0">
                <a:latin typeface="Courier New" charset="0"/>
              </a:rPr>
              <a:t>std::sort</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std::sort(v.begin(), v.end());</a:t>
            </a:r>
          </a:p>
          <a:p>
            <a:pPr eaLnBrk="1" hangingPunct="1">
              <a:lnSpc>
                <a:spcPct val="90000"/>
              </a:lnSpc>
              <a:buFont typeface="Wingdings" charset="0"/>
              <a:buNone/>
              <a:defRPr/>
            </a:pPr>
            <a:r>
              <a:rPr lang="en-US" b="1" smtClean="0">
                <a:solidFill>
                  <a:schemeClr val="hlink"/>
                </a:solidFill>
                <a:latin typeface="Courier New" charset="0"/>
                <a:cs typeface="+mn-cs"/>
              </a:rPr>
              <a:t>    // Arrange items in v in ascending order</a:t>
            </a:r>
          </a:p>
        </p:txBody>
      </p:sp>
    </p:spTree>
    <p:extLst>
      <p:ext uri="{BB962C8B-B14F-4D97-AF65-F5344CB8AC3E}">
        <p14:creationId xmlns:p14="http://schemas.microsoft.com/office/powerpoint/2010/main" val="17600505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D800278F-CA81-074B-A33C-6888795D1812}" type="slidenum">
              <a:rPr lang="en-US"/>
              <a:pPr/>
              <a:t>28</a:t>
            </a:fld>
            <a:endParaRPr lang="en-US"/>
          </a:p>
        </p:txBody>
      </p:sp>
      <p:sp>
        <p:nvSpPr>
          <p:cNvPr id="678914" name="Rectangle 2"/>
          <p:cNvSpPr>
            <a:spLocks noGrp="1" noChangeArrowheads="1"/>
          </p:cNvSpPr>
          <p:nvPr>
            <p:ph type="title"/>
          </p:nvPr>
        </p:nvSpPr>
        <p:spPr/>
        <p:txBody>
          <a:bodyPr/>
          <a:lstStyle/>
          <a:p>
            <a:r>
              <a:rPr lang="en-US"/>
              <a:t>Error Handling</a:t>
            </a:r>
            <a:br>
              <a:rPr lang="en-US"/>
            </a:br>
            <a:r>
              <a:rPr lang="en-US"/>
              <a:t>Error Conditions</a:t>
            </a:r>
          </a:p>
        </p:txBody>
      </p:sp>
      <p:sp>
        <p:nvSpPr>
          <p:cNvPr id="678915" name="Rectangle 3"/>
          <p:cNvSpPr>
            <a:spLocks noGrp="1" noChangeArrowheads="1"/>
          </p:cNvSpPr>
          <p:nvPr>
            <p:ph type="body" idx="1"/>
          </p:nvPr>
        </p:nvSpPr>
        <p:spPr/>
        <p:txBody>
          <a:bodyPr/>
          <a:lstStyle/>
          <a:p>
            <a:pPr>
              <a:buFont typeface="Wingdings" charset="0"/>
              <a:buNone/>
            </a:pPr>
            <a:r>
              <a:rPr lang="en-US" sz="1600" dirty="0"/>
              <a:t>An </a:t>
            </a:r>
            <a:r>
              <a:rPr lang="en-US" sz="1600" b="1" dirty="0"/>
              <a:t>error condition</a:t>
            </a:r>
            <a:r>
              <a:rPr lang="en-US" sz="1600" dirty="0"/>
              <a:t> (often simply </a:t>
            </a:r>
            <a:r>
              <a:rPr lang="ja-JP" altLang="en-US" sz="1600" dirty="0">
                <a:latin typeface="Arial"/>
              </a:rPr>
              <a:t>“</a:t>
            </a:r>
            <a:r>
              <a:rPr lang="en-US" sz="1600" dirty="0"/>
              <a:t>error</a:t>
            </a:r>
            <a:r>
              <a:rPr lang="ja-JP" altLang="en-US" sz="1600" dirty="0">
                <a:latin typeface="Arial"/>
              </a:rPr>
              <a:t>”</a:t>
            </a:r>
            <a:r>
              <a:rPr lang="en-US" sz="1600" dirty="0"/>
              <a:t>) is a condition occurring during runtime that cannot be handled by the normal flow of execution.</a:t>
            </a:r>
          </a:p>
          <a:p>
            <a:pPr>
              <a:buFont typeface="Wingdings" charset="0"/>
              <a:buNone/>
            </a:pPr>
            <a:r>
              <a:rPr lang="en-US" sz="1600" dirty="0"/>
              <a:t>An error condition is not the same as a bug in the code.</a:t>
            </a:r>
          </a:p>
          <a:p>
            <a:pPr lvl="1"/>
            <a:r>
              <a:rPr lang="en-US" sz="1400" dirty="0"/>
              <a:t>So we are not referring to compilation errors.</a:t>
            </a:r>
          </a:p>
          <a:p>
            <a:pPr lvl="1"/>
            <a:r>
              <a:rPr lang="en-US" sz="1400" dirty="0"/>
              <a:t>But </a:t>
            </a:r>
            <a:r>
              <a:rPr lang="en-US" sz="1400" i="1" dirty="0"/>
              <a:t>some</a:t>
            </a:r>
            <a:r>
              <a:rPr lang="en-US" sz="1400" dirty="0"/>
              <a:t> error conditions are caused by bugs.</a:t>
            </a:r>
          </a:p>
          <a:p>
            <a:pPr lvl="1"/>
            <a:r>
              <a:rPr lang="en-US" sz="1400" dirty="0"/>
              <a:t>However, in our discussion of error handling, we will usually assume that our code is properly written.</a:t>
            </a:r>
          </a:p>
          <a:p>
            <a:pPr>
              <a:buFont typeface="Wingdings" charset="0"/>
              <a:buNone/>
            </a:pPr>
            <a:r>
              <a:rPr lang="en-US" sz="1600" dirty="0"/>
              <a:t>An error condition does not mean that the user did something wrong.</a:t>
            </a:r>
          </a:p>
          <a:p>
            <a:pPr lvl="1"/>
            <a:r>
              <a:rPr lang="en-US" sz="1400" dirty="0"/>
              <a:t>Although </a:t>
            </a:r>
            <a:r>
              <a:rPr lang="en-US" sz="1400" i="1" dirty="0"/>
              <a:t>some</a:t>
            </a:r>
            <a:r>
              <a:rPr lang="en-US" sz="1400" dirty="0"/>
              <a:t> error conditions are caused by user mistakes.</a:t>
            </a:r>
          </a:p>
          <a:p>
            <a:pPr>
              <a:buFont typeface="Wingdings" charset="0"/>
              <a:buNone/>
            </a:pPr>
            <a:r>
              <a:rPr lang="en-US" sz="1600" dirty="0"/>
              <a:t>Example</a:t>
            </a:r>
          </a:p>
          <a:p>
            <a:pPr lvl="1"/>
            <a:r>
              <a:rPr lang="en-US" sz="1400" dirty="0"/>
              <a:t>Suppose we have a function </a:t>
            </a:r>
            <a:r>
              <a:rPr lang="en-US" sz="1400" b="1" dirty="0" err="1">
                <a:latin typeface="Courier New" charset="0"/>
              </a:rPr>
              <a:t>copyFile</a:t>
            </a:r>
            <a:r>
              <a:rPr lang="en-US" sz="1400" dirty="0"/>
              <a:t>, which opens a file, reads its contents into a buffer, and writes them to another file.</a:t>
            </a:r>
          </a:p>
          <a:p>
            <a:pPr lvl="1"/>
            <a:r>
              <a:rPr lang="en-US" sz="1400" dirty="0"/>
              <a:t>Function </a:t>
            </a:r>
            <a:r>
              <a:rPr lang="en-US" sz="1400" b="1" dirty="0" err="1">
                <a:latin typeface="Courier New" charset="0"/>
              </a:rPr>
              <a:t>copyFile</a:t>
            </a:r>
            <a:r>
              <a:rPr lang="en-US" sz="1400" dirty="0"/>
              <a:t> is called in order to read a file on a device that is accessed via a network.</a:t>
            </a:r>
          </a:p>
          <a:p>
            <a:pPr lvl="1"/>
            <a:r>
              <a:rPr lang="en-US" sz="1400" dirty="0"/>
              <a:t>Halfway through reading the file, the network goes down.</a:t>
            </a:r>
          </a:p>
          <a:p>
            <a:pPr lvl="1"/>
            <a:r>
              <a:rPr lang="en-US" sz="1400" dirty="0"/>
              <a:t>The function is supposed to read the file. This is now impossible. The normal flow of execution cannot handle this. We have an error condition.</a:t>
            </a:r>
          </a:p>
        </p:txBody>
      </p:sp>
    </p:spTree>
    <p:extLst>
      <p:ext uri="{BB962C8B-B14F-4D97-AF65-F5344CB8AC3E}">
        <p14:creationId xmlns:p14="http://schemas.microsoft.com/office/powerpoint/2010/main" val="2259206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6 Feb 2013</a:t>
            </a:r>
            <a:endParaRPr lang="en-US"/>
          </a:p>
        </p:txBody>
      </p:sp>
      <p:sp>
        <p:nvSpPr>
          <p:cNvPr id="8" name="Footer Placeholder 4"/>
          <p:cNvSpPr>
            <a:spLocks noGrp="1"/>
          </p:cNvSpPr>
          <p:nvPr>
            <p:ph type="ftr" sz="quarter" idx="11"/>
          </p:nvPr>
        </p:nvSpPr>
        <p:spPr/>
        <p:txBody>
          <a:bodyPr/>
          <a:lstStyle/>
          <a:p>
            <a:r>
              <a:rPr lang="de-DE" smtClean="0"/>
              <a:t>CS 311 Spring 2013</a:t>
            </a:r>
            <a:endParaRPr lang="en-US"/>
          </a:p>
        </p:txBody>
      </p:sp>
      <p:sp>
        <p:nvSpPr>
          <p:cNvPr id="9" name="Slide Number Placeholder 5"/>
          <p:cNvSpPr>
            <a:spLocks noGrp="1"/>
          </p:cNvSpPr>
          <p:nvPr>
            <p:ph type="sldNum" sz="quarter" idx="12"/>
          </p:nvPr>
        </p:nvSpPr>
        <p:spPr/>
        <p:txBody>
          <a:bodyPr/>
          <a:lstStyle/>
          <a:p>
            <a:fld id="{705871E7-FD88-3140-8919-9A9604248EB3}" type="slidenum">
              <a:rPr lang="en-US"/>
              <a:pPr/>
              <a:t>29</a:t>
            </a:fld>
            <a:endParaRPr lang="en-US"/>
          </a:p>
        </p:txBody>
      </p:sp>
      <p:sp>
        <p:nvSpPr>
          <p:cNvPr id="679938" name="Rectangle 2"/>
          <p:cNvSpPr>
            <a:spLocks noGrp="1" noChangeArrowheads="1"/>
          </p:cNvSpPr>
          <p:nvPr>
            <p:ph type="title"/>
          </p:nvPr>
        </p:nvSpPr>
        <p:spPr/>
        <p:txBody>
          <a:bodyPr/>
          <a:lstStyle/>
          <a:p>
            <a:r>
              <a:rPr lang="en-US"/>
              <a:t>Error Handling</a:t>
            </a:r>
            <a:br>
              <a:rPr lang="en-US"/>
            </a:br>
            <a:r>
              <a:rPr lang="en-US"/>
              <a:t>Dealing with Possible Error Conditions</a:t>
            </a:r>
          </a:p>
        </p:txBody>
      </p:sp>
      <p:sp>
        <p:nvSpPr>
          <p:cNvPr id="679939" name="Rectangle 3"/>
          <p:cNvSpPr>
            <a:spLocks noGrp="1" noChangeArrowheads="1"/>
          </p:cNvSpPr>
          <p:nvPr>
            <p:ph type="body" idx="1"/>
          </p:nvPr>
        </p:nvSpPr>
        <p:spPr>
          <a:xfrm>
            <a:off x="152400" y="1066800"/>
            <a:ext cx="7010400" cy="5334000"/>
          </a:xfrm>
        </p:spPr>
        <p:txBody>
          <a:bodyPr/>
          <a:lstStyle/>
          <a:p>
            <a:pPr>
              <a:lnSpc>
                <a:spcPct val="90000"/>
              </a:lnSpc>
              <a:buFont typeface="Wingdings" charset="0"/>
              <a:buNone/>
            </a:pPr>
            <a:r>
              <a:rPr lang="en-US"/>
              <a:t>Sometimes we can </a:t>
            </a:r>
            <a:r>
              <a:rPr lang="en-US" b="1"/>
              <a:t>prevent errors</a:t>
            </a:r>
            <a:r>
              <a:rPr lang="en-US"/>
              <a:t>:</a:t>
            </a:r>
          </a:p>
          <a:p>
            <a:pPr lvl="1">
              <a:lnSpc>
                <a:spcPct val="90000"/>
              </a:lnSpc>
            </a:pPr>
            <a:r>
              <a:rPr lang="en-US"/>
              <a:t>Write a precondition that requires the caller to keep a certain problem from happening.</a:t>
            </a:r>
          </a:p>
          <a:p>
            <a:pPr lvl="1">
              <a:lnSpc>
                <a:spcPct val="90000"/>
              </a:lnSpc>
            </a:pPr>
            <a:r>
              <a:rPr lang="en-US"/>
              <a:t>Example: Insisting on a non-zero parameter, to prevent a division-by-zero error condition.</a:t>
            </a:r>
          </a:p>
          <a:p>
            <a:pPr>
              <a:lnSpc>
                <a:spcPct val="90000"/>
              </a:lnSpc>
              <a:buFont typeface="Wingdings" charset="0"/>
              <a:buNone/>
            </a:pPr>
            <a:r>
              <a:rPr lang="en-US"/>
              <a:t>Sometimes we can </a:t>
            </a:r>
            <a:r>
              <a:rPr lang="en-US" b="1"/>
              <a:t>contain errors</a:t>
            </a:r>
            <a:r>
              <a:rPr lang="en-US"/>
              <a:t>, by handling them ourselves:</a:t>
            </a:r>
          </a:p>
          <a:p>
            <a:pPr lvl="1">
              <a:lnSpc>
                <a:spcPct val="90000"/>
              </a:lnSpc>
            </a:pPr>
            <a:r>
              <a:rPr lang="en-US"/>
              <a:t>If something does not work, fix it.</a:t>
            </a:r>
          </a:p>
          <a:p>
            <a:pPr lvl="1">
              <a:lnSpc>
                <a:spcPct val="90000"/>
              </a:lnSpc>
            </a:pPr>
            <a:r>
              <a:rPr lang="en-US"/>
              <a:t>Example: To run a fast algorithm, we need a large buffer. Memory is low, and we cannot allocate the buffer. So we run a slower algorithm that needs no buffer.</a:t>
            </a:r>
          </a:p>
          <a:p>
            <a:pPr>
              <a:lnSpc>
                <a:spcPct val="90000"/>
              </a:lnSpc>
              <a:buFont typeface="Wingdings" charset="0"/>
              <a:buNone/>
            </a:pPr>
            <a:r>
              <a:rPr lang="en-US"/>
              <a:t>But sometimes we can do neither of these …</a:t>
            </a:r>
          </a:p>
          <a:p>
            <a:pPr>
              <a:lnSpc>
                <a:spcPct val="90000"/>
              </a:lnSpc>
              <a:buFont typeface="Wingdings" charset="0"/>
              <a:buNone/>
            </a:pPr>
            <a:r>
              <a:rPr lang="en-US"/>
              <a:t>Then we must </a:t>
            </a:r>
            <a:r>
              <a:rPr lang="en-US" b="1"/>
              <a:t>signal the client code</a:t>
            </a:r>
            <a:r>
              <a:rPr lang="en-US"/>
              <a:t>.</a:t>
            </a:r>
          </a:p>
          <a:p>
            <a:pPr lvl="1">
              <a:lnSpc>
                <a:spcPct val="90000"/>
              </a:lnSpc>
            </a:pPr>
            <a:r>
              <a:rPr lang="en-US"/>
              <a:t>Rule of thumb: Signal the client code when the function is unable to fulfill its postconditions.</a:t>
            </a:r>
          </a:p>
          <a:p>
            <a:pPr lvl="1">
              <a:lnSpc>
                <a:spcPct val="90000"/>
              </a:lnSpc>
            </a:pPr>
            <a:r>
              <a:rPr lang="en-US"/>
              <a:t>Example: The earlier file-reading example.</a:t>
            </a:r>
          </a:p>
        </p:txBody>
      </p:sp>
      <p:sp>
        <p:nvSpPr>
          <p:cNvPr id="679940" name="Text Box 4"/>
          <p:cNvSpPr txBox="1">
            <a:spLocks noChangeArrowheads="1"/>
          </p:cNvSpPr>
          <p:nvPr/>
        </p:nvSpPr>
        <p:spPr bwMode="auto">
          <a:xfrm>
            <a:off x="7010400" y="1539875"/>
            <a:ext cx="20574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Handle the error </a:t>
            </a:r>
            <a:r>
              <a:rPr lang="en-US" sz="1400" b="1">
                <a:solidFill>
                  <a:schemeClr val="folHlink"/>
                </a:solidFill>
              </a:rPr>
              <a:t>before</a:t>
            </a:r>
            <a:r>
              <a:rPr lang="en-US" sz="1400">
                <a:solidFill>
                  <a:schemeClr val="folHlink"/>
                </a:solidFill>
              </a:rPr>
              <a:t> the function</a:t>
            </a:r>
          </a:p>
        </p:txBody>
      </p:sp>
      <p:sp>
        <p:nvSpPr>
          <p:cNvPr id="679941" name="Text Box 5"/>
          <p:cNvSpPr txBox="1">
            <a:spLocks noChangeArrowheads="1"/>
          </p:cNvSpPr>
          <p:nvPr/>
        </p:nvSpPr>
        <p:spPr bwMode="auto">
          <a:xfrm>
            <a:off x="7010400" y="3368675"/>
            <a:ext cx="20574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Handle the error </a:t>
            </a:r>
            <a:r>
              <a:rPr lang="en-US" sz="1400" b="1">
                <a:solidFill>
                  <a:schemeClr val="folHlink"/>
                </a:solidFill>
              </a:rPr>
              <a:t>during</a:t>
            </a:r>
            <a:r>
              <a:rPr lang="en-US" sz="1400">
                <a:solidFill>
                  <a:schemeClr val="folHlink"/>
                </a:solidFill>
              </a:rPr>
              <a:t> the function</a:t>
            </a:r>
          </a:p>
        </p:txBody>
      </p:sp>
      <p:sp>
        <p:nvSpPr>
          <p:cNvPr id="679942" name="Text Box 6"/>
          <p:cNvSpPr txBox="1">
            <a:spLocks noChangeArrowheads="1"/>
          </p:cNvSpPr>
          <p:nvPr/>
        </p:nvSpPr>
        <p:spPr bwMode="auto">
          <a:xfrm>
            <a:off x="7010400" y="5029200"/>
            <a:ext cx="20574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Handle the error </a:t>
            </a:r>
            <a:r>
              <a:rPr lang="en-US" sz="1400" b="1">
                <a:solidFill>
                  <a:schemeClr val="folHlink"/>
                </a:solidFill>
              </a:rPr>
              <a:t>after</a:t>
            </a:r>
            <a:r>
              <a:rPr lang="en-US" sz="1400">
                <a:solidFill>
                  <a:schemeClr val="folHlink"/>
                </a:solidFill>
              </a:rPr>
              <a:t> the function</a:t>
            </a:r>
          </a:p>
        </p:txBody>
      </p:sp>
    </p:spTree>
    <p:extLst>
      <p:ext uri="{BB962C8B-B14F-4D97-AF65-F5344CB8AC3E}">
        <p14:creationId xmlns:p14="http://schemas.microsoft.com/office/powerpoint/2010/main" val="123072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smtClean="0"/>
              <a:t>6 Feb 2013</a:t>
            </a:r>
            <a:endParaRPr lang="en-US"/>
          </a:p>
        </p:txBody>
      </p:sp>
      <p:sp>
        <p:nvSpPr>
          <p:cNvPr id="7" name="Footer Placeholder 4"/>
          <p:cNvSpPr>
            <a:spLocks noGrp="1"/>
          </p:cNvSpPr>
          <p:nvPr>
            <p:ph type="ftr" sz="quarter" idx="11"/>
          </p:nvPr>
        </p:nvSpPr>
        <p:spPr/>
        <p:txBody>
          <a:bodyPr/>
          <a:lstStyle/>
          <a:p>
            <a:pPr>
              <a:defRPr/>
            </a:pPr>
            <a:r>
              <a:rPr lang="de-DE" smtClean="0"/>
              <a:t>CS 311 Spring 2013</a:t>
            </a:r>
            <a:endParaRPr lang="en-US"/>
          </a:p>
        </p:txBody>
      </p:sp>
      <p:sp>
        <p:nvSpPr>
          <p:cNvPr id="8" name="Slide Number Placeholder 5"/>
          <p:cNvSpPr>
            <a:spLocks noGrp="1"/>
          </p:cNvSpPr>
          <p:nvPr>
            <p:ph type="sldNum" sz="quarter" idx="12"/>
          </p:nvPr>
        </p:nvSpPr>
        <p:spPr/>
        <p:txBody>
          <a:bodyPr/>
          <a:lstStyle/>
          <a:p>
            <a:pPr>
              <a:defRPr/>
            </a:pPr>
            <a:fld id="{0EBFAC50-A380-5048-9169-399A8663EC22}" type="slidenum">
              <a:rPr lang="en-US"/>
              <a:pPr>
                <a:defRPr/>
              </a:pPr>
              <a:t>3</a:t>
            </a:fld>
            <a:endParaRPr lang="en-US"/>
          </a:p>
        </p:txBody>
      </p:sp>
      <p:sp>
        <p:nvSpPr>
          <p:cNvPr id="446466" name="Rectangle 2"/>
          <p:cNvSpPr>
            <a:spLocks noGrp="1" noChangeArrowheads="1"/>
          </p:cNvSpPr>
          <p:nvPr>
            <p:ph type="title"/>
          </p:nvPr>
        </p:nvSpPr>
        <p:spPr/>
        <p:txBody>
          <a:bodyPr/>
          <a:lstStyle/>
          <a:p>
            <a:pPr eaLnBrk="1" hangingPunct="1">
              <a:defRPr/>
            </a:pPr>
            <a:r>
              <a:rPr lang="en-US" smtClean="0">
                <a:cs typeface="+mj-cs"/>
              </a:rPr>
              <a:t>Review</a:t>
            </a:r>
            <a:br>
              <a:rPr lang="en-US" smtClean="0">
                <a:cs typeface="+mj-cs"/>
              </a:rPr>
            </a:br>
            <a:r>
              <a:rPr lang="en-US" smtClean="0">
                <a:cs typeface="+mj-cs"/>
              </a:rPr>
              <a:t>Managing Resources in a Class</a:t>
            </a:r>
            <a:endParaRPr lang="en-US" smtClean="0">
              <a:cs typeface="Times New Roman" charset="0"/>
            </a:endParaRPr>
          </a:p>
        </p:txBody>
      </p:sp>
      <p:sp>
        <p:nvSpPr>
          <p:cNvPr id="446467" name="Rectangle 3"/>
          <p:cNvSpPr>
            <a:spLocks noGrp="1" noChangeArrowheads="1"/>
          </p:cNvSpPr>
          <p:nvPr>
            <p:ph type="body" idx="1"/>
          </p:nvPr>
        </p:nvSpPr>
        <p:spPr>
          <a:xfrm>
            <a:off x="152400" y="1066800"/>
            <a:ext cx="6400800" cy="5334000"/>
          </a:xfrm>
        </p:spPr>
        <p:txBody>
          <a:bodyPr/>
          <a:lstStyle/>
          <a:p>
            <a:pPr eaLnBrk="1" hangingPunct="1">
              <a:buFont typeface="Wingdings" charset="0"/>
              <a:buNone/>
              <a:defRPr/>
            </a:pPr>
            <a:r>
              <a:rPr lang="en-US" smtClean="0">
                <a:cs typeface="+mn-cs"/>
              </a:rPr>
              <a:t>Some </a:t>
            </a:r>
            <a:r>
              <a:rPr lang="en-US" b="1" smtClean="0">
                <a:cs typeface="+mn-cs"/>
              </a:rPr>
              <a:t>resources</a:t>
            </a:r>
            <a:r>
              <a:rPr lang="en-US" smtClean="0">
                <a:cs typeface="+mn-cs"/>
              </a:rPr>
              <a:t> need to be cleaned up when we are done with them.</a:t>
            </a:r>
          </a:p>
          <a:p>
            <a:pPr lvl="1" eaLnBrk="1" hangingPunct="1">
              <a:defRPr/>
            </a:pPr>
            <a:r>
              <a:rPr lang="en-US" smtClean="0"/>
              <a:t>Quintessential example: dynamic objects.</a:t>
            </a:r>
          </a:p>
          <a:p>
            <a:pPr lvl="1" eaLnBrk="1" hangingPunct="1">
              <a:defRPr/>
            </a:pPr>
            <a:r>
              <a:rPr lang="en-US" smtClean="0"/>
              <a:t>Others: files to be closed, windows to be destroyed, locks to be released, etc.</a:t>
            </a:r>
          </a:p>
          <a:p>
            <a:pPr lvl="1" eaLnBrk="1" hangingPunct="1">
              <a:defRPr/>
            </a:pPr>
            <a:r>
              <a:rPr lang="en-US" smtClean="0"/>
              <a:t>We </a:t>
            </a:r>
            <a:r>
              <a:rPr lang="en-US" b="1" smtClean="0"/>
              <a:t>acquire</a:t>
            </a:r>
            <a:r>
              <a:rPr lang="en-US" smtClean="0"/>
              <a:t> a resource. Later, we </a:t>
            </a:r>
            <a:r>
              <a:rPr lang="en-US" b="1" smtClean="0"/>
              <a:t>release</a:t>
            </a:r>
            <a:r>
              <a:rPr lang="en-US" smtClean="0"/>
              <a:t> it.</a:t>
            </a:r>
          </a:p>
          <a:p>
            <a:pPr lvl="1" eaLnBrk="1" hangingPunct="1">
              <a:defRPr/>
            </a:pPr>
            <a:r>
              <a:rPr lang="en-US" smtClean="0"/>
              <a:t>If we never release: </a:t>
            </a:r>
            <a:r>
              <a:rPr lang="en-US" b="1" smtClean="0"/>
              <a:t>resource leak</a:t>
            </a:r>
            <a:r>
              <a:rPr lang="en-US" smtClean="0"/>
              <a:t>.</a:t>
            </a:r>
          </a:p>
          <a:p>
            <a:pPr eaLnBrk="1" hangingPunct="1">
              <a:buFont typeface="Wingdings" charset="0"/>
              <a:buNone/>
              <a:defRPr/>
            </a:pPr>
            <a:r>
              <a:rPr lang="en-US" b="1" smtClean="0">
                <a:cs typeface="+mn-cs"/>
              </a:rPr>
              <a:t>Own</a:t>
            </a:r>
            <a:r>
              <a:rPr lang="en-US" smtClean="0">
                <a:cs typeface="+mn-cs"/>
              </a:rPr>
              <a:t> a resource = be responsible for releasing.</a:t>
            </a:r>
          </a:p>
          <a:p>
            <a:pPr lvl="1" eaLnBrk="1" hangingPunct="1">
              <a:defRPr/>
            </a:pPr>
            <a:r>
              <a:rPr lang="en-US" smtClean="0"/>
              <a:t>Ownership can be transferred, shared (using a </a:t>
            </a:r>
            <a:r>
              <a:rPr lang="en-US" b="1" smtClean="0"/>
              <a:t>reference count</a:t>
            </a:r>
            <a:r>
              <a:rPr lang="en-US" smtClean="0"/>
              <a:t>), and </a:t>
            </a:r>
            <a:r>
              <a:rPr lang="ja-JP" altLang="en-US" smtClean="0">
                <a:latin typeface="Arial"/>
              </a:rPr>
              <a:t>“</a:t>
            </a:r>
            <a:r>
              <a:rPr lang="en-US" smtClean="0"/>
              <a:t>chained</a:t>
            </a:r>
            <a:r>
              <a:rPr lang="ja-JP" altLang="en-US" smtClean="0">
                <a:latin typeface="Arial"/>
              </a:rPr>
              <a:t>”</a:t>
            </a:r>
            <a:r>
              <a:rPr lang="en-US" smtClean="0"/>
              <a:t>.</a:t>
            </a:r>
          </a:p>
          <a:p>
            <a:pPr lvl="1" eaLnBrk="1" hangingPunct="1">
              <a:defRPr/>
            </a:pPr>
            <a:r>
              <a:rPr lang="en-US" smtClean="0"/>
              <a:t>Ownership is an invariant. Document it.</a:t>
            </a:r>
          </a:p>
          <a:p>
            <a:pPr lvl="1" eaLnBrk="1" hangingPunct="1">
              <a:defRPr/>
            </a:pPr>
            <a:r>
              <a:rPr lang="en-US" smtClean="0"/>
              <a:t>Write The Big Three when a resource is owned.</a:t>
            </a:r>
          </a:p>
          <a:p>
            <a:pPr eaLnBrk="1" hangingPunct="1">
              <a:buFont typeface="Wingdings" charset="0"/>
              <a:buNone/>
              <a:defRPr/>
            </a:pPr>
            <a:r>
              <a:rPr lang="en-US" smtClean="0">
                <a:cs typeface="+mn-cs"/>
              </a:rPr>
              <a:t>Prevent resource leaks with </a:t>
            </a:r>
            <a:r>
              <a:rPr lang="en-US" b="1" smtClean="0">
                <a:cs typeface="+mn-cs"/>
              </a:rPr>
              <a:t>RAII</a:t>
            </a:r>
          </a:p>
          <a:p>
            <a:pPr lvl="1" eaLnBrk="1" hangingPunct="1">
              <a:defRPr/>
            </a:pPr>
            <a:r>
              <a:rPr lang="en-US" smtClean="0"/>
              <a:t>A resource is owned by an object.</a:t>
            </a:r>
          </a:p>
          <a:p>
            <a:pPr lvl="1" eaLnBrk="1" hangingPunct="1">
              <a:defRPr/>
            </a:pPr>
            <a:r>
              <a:rPr lang="en-US" smtClean="0"/>
              <a:t>And therefore, the </a:t>
            </a:r>
            <a:r>
              <a:rPr lang="en-US" b="1" smtClean="0"/>
              <a:t>destructor</a:t>
            </a:r>
            <a:r>
              <a:rPr lang="en-US" smtClean="0"/>
              <a:t> of the object releases the resource, if necessary.</a:t>
            </a:r>
          </a:p>
        </p:txBody>
      </p:sp>
      <p:sp>
        <p:nvSpPr>
          <p:cNvPr id="446468" name="Text Box 4"/>
          <p:cNvSpPr txBox="1">
            <a:spLocks noChangeArrowheads="1"/>
          </p:cNvSpPr>
          <p:nvPr/>
        </p:nvSpPr>
        <p:spPr bwMode="auto">
          <a:xfrm>
            <a:off x="6629400" y="3505200"/>
            <a:ext cx="2286000" cy="1036638"/>
          </a:xfrm>
          <a:prstGeom prst="rect">
            <a:avLst/>
          </a:prstGeom>
          <a:noFill/>
          <a:ln w="1587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chemeClr val="folHlink"/>
                </a:solidFill>
                <a:cs typeface="+mn-cs"/>
              </a:rPr>
              <a:t>Ownership</a:t>
            </a:r>
            <a:r>
              <a:rPr lang="en-US" sz="2000">
                <a:solidFill>
                  <a:schemeClr val="folHlink"/>
                </a:solidFill>
                <a:cs typeface="+mn-cs"/>
              </a:rPr>
              <a:t> = Responsibility for Releasing</a:t>
            </a:r>
          </a:p>
        </p:txBody>
      </p:sp>
      <p:sp>
        <p:nvSpPr>
          <p:cNvPr id="446469" name="Text Box 5"/>
          <p:cNvSpPr txBox="1">
            <a:spLocks noChangeArrowheads="1"/>
          </p:cNvSpPr>
          <p:nvPr/>
        </p:nvSpPr>
        <p:spPr bwMode="auto">
          <a:xfrm>
            <a:off x="6629400" y="5105400"/>
            <a:ext cx="2286000" cy="1222375"/>
          </a:xfrm>
          <a:prstGeom prst="rect">
            <a:avLst/>
          </a:prstGeom>
          <a:noFill/>
          <a:ln w="15875">
            <a:solidFill>
              <a:srgbClr val="96969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chemeClr val="folHlink"/>
                </a:solidFill>
                <a:cs typeface="+mn-cs"/>
              </a:rPr>
              <a:t>RAII</a:t>
            </a:r>
            <a:r>
              <a:rPr lang="en-US" sz="2000">
                <a:solidFill>
                  <a:schemeClr val="folHlink"/>
                </a:solidFill>
                <a:cs typeface="+mn-cs"/>
              </a:rPr>
              <a:t> =</a:t>
            </a:r>
            <a:br>
              <a:rPr lang="en-US" sz="2000">
                <a:solidFill>
                  <a:schemeClr val="folHlink"/>
                </a:solidFill>
                <a:cs typeface="+mn-cs"/>
              </a:rPr>
            </a:br>
            <a:r>
              <a:rPr lang="en-US" sz="2000">
                <a:solidFill>
                  <a:schemeClr val="folHlink"/>
                </a:solidFill>
                <a:cs typeface="+mn-cs"/>
              </a:rPr>
              <a:t>An Object Owns</a:t>
            </a:r>
            <a:br>
              <a:rPr lang="en-US" sz="2000">
                <a:solidFill>
                  <a:schemeClr val="folHlink"/>
                </a:solidFill>
                <a:cs typeface="+mn-cs"/>
              </a:rPr>
            </a:br>
            <a:r>
              <a:rPr lang="en-US" sz="1600">
                <a:solidFill>
                  <a:schemeClr val="folHlink"/>
                </a:solidFill>
                <a:cs typeface="+mn-cs"/>
              </a:rPr>
              <a:t>(and, therefore, its destructor releases)</a:t>
            </a:r>
          </a:p>
        </p:txBody>
      </p:sp>
    </p:spTree>
    <p:extLst>
      <p:ext uri="{BB962C8B-B14F-4D97-AF65-F5344CB8AC3E}">
        <p14:creationId xmlns:p14="http://schemas.microsoft.com/office/powerpoint/2010/main" val="245492815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04D97E19-1D9C-034A-A22F-E7E79410BCFC}" type="slidenum">
              <a:rPr lang="en-US"/>
              <a:pPr/>
              <a:t>30</a:t>
            </a:fld>
            <a:endParaRPr lang="en-US"/>
          </a:p>
        </p:txBody>
      </p:sp>
      <p:sp>
        <p:nvSpPr>
          <p:cNvPr id="680962" name="Rectangle 2"/>
          <p:cNvSpPr>
            <a:spLocks noGrp="1" noChangeArrowheads="1"/>
          </p:cNvSpPr>
          <p:nvPr>
            <p:ph type="title"/>
          </p:nvPr>
        </p:nvSpPr>
        <p:spPr/>
        <p:txBody>
          <a:bodyPr/>
          <a:lstStyle/>
          <a:p>
            <a:r>
              <a:rPr lang="en-US"/>
              <a:t>Error Handling</a:t>
            </a:r>
            <a:br>
              <a:rPr lang="en-US"/>
            </a:br>
            <a:r>
              <a:rPr lang="en-US"/>
              <a:t>Goals and Guarantees (Preview)</a:t>
            </a:r>
          </a:p>
        </p:txBody>
      </p:sp>
      <p:sp>
        <p:nvSpPr>
          <p:cNvPr id="680963" name="Rectangle 3"/>
          <p:cNvSpPr>
            <a:spLocks noGrp="1" noChangeArrowheads="1"/>
          </p:cNvSpPr>
          <p:nvPr>
            <p:ph type="body" idx="1"/>
          </p:nvPr>
        </p:nvSpPr>
        <p:spPr/>
        <p:txBody>
          <a:bodyPr/>
          <a:lstStyle/>
          <a:p>
            <a:pPr>
              <a:buFont typeface="Wingdings" charset="0"/>
              <a:buNone/>
            </a:pPr>
            <a:r>
              <a:rPr lang="en-US" sz="1600"/>
              <a:t>In situations in which the client code might need to be informed of errors, there a three things we would </a:t>
            </a:r>
            <a:r>
              <a:rPr lang="en-US" sz="1600" i="1"/>
              <a:t>like</a:t>
            </a:r>
            <a:r>
              <a:rPr lang="en-US" sz="1600"/>
              <a:t> to happen:</a:t>
            </a:r>
          </a:p>
          <a:p>
            <a:pPr lvl="1"/>
            <a:r>
              <a:rPr lang="en-US" sz="1400"/>
              <a:t>First, we want to be sure that an error will not </a:t>
            </a:r>
            <a:r>
              <a:rPr lang="ja-JP" altLang="en-US" sz="1400">
                <a:latin typeface="Arial"/>
              </a:rPr>
              <a:t>“</a:t>
            </a:r>
            <a:r>
              <a:rPr lang="en-US" sz="1400"/>
              <a:t>mess up</a:t>
            </a:r>
            <a:r>
              <a:rPr lang="ja-JP" altLang="en-US" sz="1400">
                <a:latin typeface="Arial"/>
              </a:rPr>
              <a:t>”</a:t>
            </a:r>
            <a:r>
              <a:rPr lang="en-US" sz="1400"/>
              <a:t> our program. It should be able to continue to run, and, later, to terminate properly. Objects must still be usable. Also, resources should not be leaked.</a:t>
            </a:r>
          </a:p>
          <a:p>
            <a:pPr lvl="1"/>
            <a:r>
              <a:rPr lang="en-US" sz="1400"/>
              <a:t>In addition, we would like it if, when we want to perform an operation, either the operation completes successfully with no errors, or, if there is an error, no change is made to the program</a:t>
            </a:r>
            <a:r>
              <a:rPr lang="ja-JP" altLang="en-US" sz="1400">
                <a:latin typeface="Arial"/>
              </a:rPr>
              <a:t>’</a:t>
            </a:r>
            <a:r>
              <a:rPr lang="en-US" sz="1400"/>
              <a:t>s data.</a:t>
            </a:r>
          </a:p>
          <a:p>
            <a:pPr lvl="1"/>
            <a:r>
              <a:rPr lang="en-US" sz="1400"/>
              <a:t>Best of all, we would like it the client never needs to be informed of an error at all.</a:t>
            </a:r>
          </a:p>
          <a:p>
            <a:pPr>
              <a:buFont typeface="Wingdings" charset="0"/>
              <a:buNone/>
            </a:pPr>
            <a:r>
              <a:rPr lang="en-US" sz="1600"/>
              <a:t>Later in the class, we will formalize these as </a:t>
            </a:r>
            <a:r>
              <a:rPr lang="ja-JP" altLang="en-US" sz="1600">
                <a:latin typeface="Arial"/>
              </a:rPr>
              <a:t>“</a:t>
            </a:r>
            <a:r>
              <a:rPr lang="en-US" sz="1600"/>
              <a:t>safety guarantees</a:t>
            </a:r>
            <a:r>
              <a:rPr lang="ja-JP" altLang="en-US" sz="1600">
                <a:latin typeface="Arial"/>
              </a:rPr>
              <a:t>”</a:t>
            </a:r>
            <a:r>
              <a:rPr lang="en-US" sz="1600"/>
              <a:t>.</a:t>
            </a:r>
          </a:p>
          <a:p>
            <a:pPr lvl="1"/>
            <a:r>
              <a:rPr lang="en-US" sz="1400"/>
              <a:t>The first idea above is the fundamental standard that all quality code</a:t>
            </a:r>
            <a:r>
              <a:rPr lang="en-US" sz="1400" i="1"/>
              <a:t> must</a:t>
            </a:r>
            <a:r>
              <a:rPr lang="en-US" sz="1400"/>
              <a:t> meet. We will call it the </a:t>
            </a:r>
            <a:r>
              <a:rPr lang="ja-JP" altLang="en-US" sz="1400">
                <a:latin typeface="Arial"/>
              </a:rPr>
              <a:t>“</a:t>
            </a:r>
            <a:r>
              <a:rPr lang="en-US" sz="1400"/>
              <a:t>Basic Guarantee</a:t>
            </a:r>
            <a:r>
              <a:rPr lang="ja-JP" altLang="en-US" sz="1400">
                <a:latin typeface="Arial"/>
              </a:rPr>
              <a:t>”</a:t>
            </a:r>
            <a:r>
              <a:rPr lang="en-US" sz="1400"/>
              <a:t>.</a:t>
            </a:r>
          </a:p>
          <a:p>
            <a:pPr lvl="1"/>
            <a:r>
              <a:rPr lang="en-US" sz="1400"/>
              <a:t>The second is preferred, although sometimes we do not achieve it. We will call it the </a:t>
            </a:r>
            <a:r>
              <a:rPr lang="ja-JP" altLang="en-US" sz="1400">
                <a:latin typeface="Arial"/>
              </a:rPr>
              <a:t>“</a:t>
            </a:r>
            <a:r>
              <a:rPr lang="en-US" sz="1400"/>
              <a:t>Strong Guarantee</a:t>
            </a:r>
            <a:r>
              <a:rPr lang="ja-JP" altLang="en-US" sz="1400">
                <a:latin typeface="Arial"/>
              </a:rPr>
              <a:t>”</a:t>
            </a:r>
            <a:r>
              <a:rPr lang="en-US" sz="1400"/>
              <a:t>.</a:t>
            </a:r>
          </a:p>
          <a:p>
            <a:pPr lvl="1"/>
            <a:r>
              <a:rPr lang="en-US" sz="1400"/>
              <a:t>The third is mostly wishful thinking. Errors happen, and sometimes the client needs to be informed. But in special cases (often involving </a:t>
            </a:r>
            <a:r>
              <a:rPr lang="ja-JP" altLang="en-US" sz="1400">
                <a:latin typeface="Arial"/>
              </a:rPr>
              <a:t>“</a:t>
            </a:r>
            <a:r>
              <a:rPr lang="en-US" sz="1400"/>
              <a:t>finishing things up</a:t>
            </a:r>
            <a:r>
              <a:rPr lang="ja-JP" altLang="en-US" sz="1400">
                <a:latin typeface="Arial"/>
              </a:rPr>
              <a:t>”</a:t>
            </a:r>
            <a:r>
              <a:rPr lang="en-US" sz="1400"/>
              <a:t>), we may need to insure that the client never needs to be informed of an error. We will call this the </a:t>
            </a:r>
            <a:r>
              <a:rPr lang="ja-JP" altLang="en-US" sz="1400">
                <a:latin typeface="Arial"/>
              </a:rPr>
              <a:t>“</a:t>
            </a:r>
            <a:r>
              <a:rPr lang="en-US" sz="1400"/>
              <a:t>No-Throw Guarantee</a:t>
            </a:r>
            <a:r>
              <a:rPr lang="ja-JP" altLang="en-US" sz="1400">
                <a:latin typeface="Arial"/>
              </a:rPr>
              <a:t>”</a:t>
            </a:r>
            <a:r>
              <a:rPr lang="en-US" sz="1400"/>
              <a:t>, or </a:t>
            </a:r>
            <a:r>
              <a:rPr lang="ja-JP" altLang="en-US" sz="1400">
                <a:latin typeface="Arial"/>
              </a:rPr>
              <a:t>“</a:t>
            </a:r>
            <a:r>
              <a:rPr lang="en-US" sz="1400"/>
              <a:t>No-Fail Guarantee</a:t>
            </a:r>
            <a:r>
              <a:rPr lang="ja-JP" altLang="en-US" sz="1400">
                <a:latin typeface="Arial"/>
              </a:rPr>
              <a:t>”</a:t>
            </a:r>
            <a:r>
              <a:rPr lang="en-US" sz="1400"/>
              <a:t>.</a:t>
            </a:r>
          </a:p>
        </p:txBody>
      </p:sp>
    </p:spTree>
    <p:extLst>
      <p:ext uri="{BB962C8B-B14F-4D97-AF65-F5344CB8AC3E}">
        <p14:creationId xmlns:p14="http://schemas.microsoft.com/office/powerpoint/2010/main" val="4243011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899A9714-C458-3F49-8307-6848CCADD8B4}" type="slidenum">
              <a:rPr lang="en-US"/>
              <a:pPr/>
              <a:t>31</a:t>
            </a:fld>
            <a:endParaRPr lang="en-US"/>
          </a:p>
        </p:txBody>
      </p:sp>
      <p:sp>
        <p:nvSpPr>
          <p:cNvPr id="681986" name="Rectangle 2"/>
          <p:cNvSpPr>
            <a:spLocks noGrp="1" noChangeArrowheads="1"/>
          </p:cNvSpPr>
          <p:nvPr>
            <p:ph type="title"/>
          </p:nvPr>
        </p:nvSpPr>
        <p:spPr/>
        <p:txBody>
          <a:bodyPr/>
          <a:lstStyle/>
          <a:p>
            <a:r>
              <a:rPr lang="en-US"/>
              <a:t>Error Handling</a:t>
            </a:r>
            <a:br>
              <a:rPr lang="en-US"/>
            </a:br>
            <a:r>
              <a:rPr lang="en-US"/>
              <a:t>Flagging Errors</a:t>
            </a:r>
          </a:p>
        </p:txBody>
      </p:sp>
      <p:sp>
        <p:nvSpPr>
          <p:cNvPr id="681987" name="Rectangle 3"/>
          <p:cNvSpPr>
            <a:spLocks noGrp="1" noChangeArrowheads="1"/>
          </p:cNvSpPr>
          <p:nvPr>
            <p:ph type="body" idx="1"/>
          </p:nvPr>
        </p:nvSpPr>
        <p:spPr/>
        <p:txBody>
          <a:bodyPr/>
          <a:lstStyle/>
          <a:p>
            <a:pPr>
              <a:lnSpc>
                <a:spcPct val="80000"/>
              </a:lnSpc>
              <a:buFont typeface="Wingdings" charset="0"/>
              <a:buNone/>
            </a:pPr>
            <a:r>
              <a:rPr lang="en-US" sz="1800"/>
              <a:t>When we cannot prevent or contain an error, we must signal the client code. </a:t>
            </a:r>
            <a:r>
              <a:rPr lang="en-US" sz="1800" b="1"/>
              <a:t>How?</a:t>
            </a:r>
          </a:p>
          <a:p>
            <a:pPr>
              <a:lnSpc>
                <a:spcPct val="80000"/>
              </a:lnSpc>
              <a:buFont typeface="Wingdings" charset="0"/>
              <a:buNone/>
            </a:pPr>
            <a:r>
              <a:rPr lang="en-US" sz="1800"/>
              <a:t>Method 1: Returning an error code</a:t>
            </a:r>
          </a:p>
          <a:p>
            <a:pPr lvl="1">
              <a:lnSpc>
                <a:spcPct val="80000"/>
              </a:lnSpc>
            </a:pPr>
            <a:r>
              <a:rPr lang="en-US" sz="1600"/>
              <a:t>Here we indicate an error by our return value (or a reference parameter).</a:t>
            </a:r>
          </a:p>
          <a:p>
            <a:pPr lvl="1">
              <a:lnSpc>
                <a:spcPct val="80000"/>
              </a:lnSpc>
            </a:pPr>
            <a:r>
              <a:rPr lang="en-US" sz="1600"/>
              <a:t>The old </a:t>
            </a:r>
            <a:r>
              <a:rPr lang="ja-JP" altLang="en-US" sz="1600">
                <a:latin typeface="Arial"/>
              </a:rPr>
              <a:t>“</a:t>
            </a:r>
            <a:r>
              <a:rPr lang="en-US" sz="1600"/>
              <a:t>C</a:t>
            </a:r>
            <a:r>
              <a:rPr lang="ja-JP" altLang="en-US" sz="1600">
                <a:latin typeface="Arial"/>
              </a:rPr>
              <a:t>”</a:t>
            </a:r>
            <a:r>
              <a:rPr lang="en-US" sz="1600"/>
              <a:t> I/O library uses this method:</a:t>
            </a:r>
          </a:p>
          <a:p>
            <a:pPr>
              <a:lnSpc>
                <a:spcPct val="80000"/>
              </a:lnSpc>
              <a:buFont typeface="Wingdings" charset="0"/>
              <a:buNone/>
            </a:pPr>
            <a:endParaRPr lang="en-US" sz="1800"/>
          </a:p>
          <a:p>
            <a:pPr>
              <a:lnSpc>
                <a:spcPct val="80000"/>
              </a:lnSpc>
              <a:buFont typeface="Wingdings" charset="0"/>
              <a:buNone/>
            </a:pPr>
            <a:r>
              <a:rPr lang="en-US" sz="1800" b="1">
                <a:solidFill>
                  <a:schemeClr val="hlink"/>
                </a:solidFill>
                <a:latin typeface="Courier New" charset="0"/>
              </a:rPr>
              <a:t>int c = getc(myFile);</a:t>
            </a:r>
          </a:p>
          <a:p>
            <a:pPr>
              <a:lnSpc>
                <a:spcPct val="80000"/>
              </a:lnSpc>
              <a:buFont typeface="Wingdings" charset="0"/>
              <a:buNone/>
            </a:pPr>
            <a:r>
              <a:rPr lang="en-US" sz="1800" b="1">
                <a:solidFill>
                  <a:schemeClr val="hlink"/>
                </a:solidFill>
                <a:latin typeface="Courier New" charset="0"/>
              </a:rPr>
              <a:t>if (c == EOF)</a:t>
            </a:r>
          </a:p>
          <a:p>
            <a:pPr>
              <a:lnSpc>
                <a:spcPct val="80000"/>
              </a:lnSpc>
              <a:buFont typeface="Wingdings" charset="0"/>
              <a:buNone/>
            </a:pPr>
            <a:r>
              <a:rPr lang="en-US" sz="1800" b="1">
                <a:solidFill>
                  <a:schemeClr val="hlink"/>
                </a:solidFill>
                <a:latin typeface="Courier New" charset="0"/>
              </a:rPr>
              <a:t>    printf("End of file\n");</a:t>
            </a:r>
          </a:p>
          <a:p>
            <a:pPr>
              <a:lnSpc>
                <a:spcPct val="80000"/>
              </a:lnSpc>
              <a:buFont typeface="Wingdings" charset="0"/>
              <a:buNone/>
            </a:pPr>
            <a:endParaRPr lang="en-US" sz="1800" b="1">
              <a:solidFill>
                <a:schemeClr val="hlink"/>
              </a:solidFill>
              <a:latin typeface="Courier New" charset="0"/>
            </a:endParaRPr>
          </a:p>
          <a:p>
            <a:pPr>
              <a:lnSpc>
                <a:spcPct val="80000"/>
              </a:lnSpc>
              <a:buFont typeface="Wingdings" charset="0"/>
              <a:buNone/>
            </a:pPr>
            <a:r>
              <a:rPr lang="en-US" sz="1800"/>
              <a:t>Method 2: Setting a flag to be checked by a separate error-checking function</a:t>
            </a:r>
          </a:p>
          <a:p>
            <a:pPr lvl="1">
              <a:lnSpc>
                <a:spcPct val="80000"/>
              </a:lnSpc>
            </a:pPr>
            <a:r>
              <a:rPr lang="en-US" sz="1600"/>
              <a:t>Here the caller uses some other function to check whether there was an error.</a:t>
            </a:r>
          </a:p>
          <a:p>
            <a:pPr lvl="1">
              <a:lnSpc>
                <a:spcPct val="80000"/>
              </a:lnSpc>
            </a:pPr>
            <a:r>
              <a:rPr lang="en-US" sz="1600"/>
              <a:t>C++ file streams use this method by default:</a:t>
            </a:r>
          </a:p>
          <a:p>
            <a:pPr>
              <a:lnSpc>
                <a:spcPct val="80000"/>
              </a:lnSpc>
              <a:buFont typeface="Wingdings" charset="0"/>
              <a:buNone/>
            </a:pPr>
            <a:endParaRPr lang="en-US" sz="1800"/>
          </a:p>
          <a:p>
            <a:pPr>
              <a:lnSpc>
                <a:spcPct val="80000"/>
              </a:lnSpc>
              <a:buFont typeface="Wingdings" charset="0"/>
              <a:buNone/>
            </a:pPr>
            <a:r>
              <a:rPr lang="en-US" sz="1800" b="1">
                <a:solidFill>
                  <a:schemeClr val="hlink"/>
                </a:solidFill>
                <a:latin typeface="Courier New" charset="0"/>
              </a:rPr>
              <a:t>char c;</a:t>
            </a:r>
          </a:p>
          <a:p>
            <a:pPr>
              <a:lnSpc>
                <a:spcPct val="80000"/>
              </a:lnSpc>
              <a:buFont typeface="Wingdings" charset="0"/>
              <a:buNone/>
            </a:pPr>
            <a:r>
              <a:rPr lang="en-US" sz="1800" b="1">
                <a:solidFill>
                  <a:schemeClr val="hlink"/>
                </a:solidFill>
                <a:latin typeface="Courier New" charset="0"/>
              </a:rPr>
              <a:t>myFileStream &gt;&gt; c;</a:t>
            </a:r>
          </a:p>
          <a:p>
            <a:pPr>
              <a:lnSpc>
                <a:spcPct val="80000"/>
              </a:lnSpc>
              <a:buFont typeface="Wingdings" charset="0"/>
              <a:buNone/>
            </a:pPr>
            <a:r>
              <a:rPr lang="en-US" sz="1800" b="1">
                <a:solidFill>
                  <a:schemeClr val="hlink"/>
                </a:solidFill>
                <a:latin typeface="Courier New" charset="0"/>
              </a:rPr>
              <a:t>if (myFileStream.eof())</a:t>
            </a:r>
          </a:p>
          <a:p>
            <a:pPr>
              <a:lnSpc>
                <a:spcPct val="80000"/>
              </a:lnSpc>
              <a:buFont typeface="Wingdings" charset="0"/>
              <a:buNone/>
            </a:pPr>
            <a:r>
              <a:rPr lang="en-US" sz="1800" b="1">
                <a:solidFill>
                  <a:schemeClr val="hlink"/>
                </a:solidFill>
                <a:latin typeface="Courier New" charset="0"/>
              </a:rPr>
              <a:t>    cout &lt;&lt; "End of file" &lt;&lt; endl;</a:t>
            </a:r>
          </a:p>
        </p:txBody>
      </p:sp>
    </p:spTree>
    <p:extLst>
      <p:ext uri="{BB962C8B-B14F-4D97-AF65-F5344CB8AC3E}">
        <p14:creationId xmlns:p14="http://schemas.microsoft.com/office/powerpoint/2010/main" val="1804854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6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157644E5-0C1B-9B42-A29B-6F928B31B016}" type="slidenum">
              <a:rPr lang="en-US"/>
              <a:pPr/>
              <a:t>32</a:t>
            </a:fld>
            <a:endParaRPr lang="en-US"/>
          </a:p>
        </p:txBody>
      </p:sp>
      <p:sp>
        <p:nvSpPr>
          <p:cNvPr id="683010" name="Rectangle 2"/>
          <p:cNvSpPr>
            <a:spLocks noGrp="1" noChangeArrowheads="1"/>
          </p:cNvSpPr>
          <p:nvPr>
            <p:ph type="title"/>
          </p:nvPr>
        </p:nvSpPr>
        <p:spPr/>
        <p:txBody>
          <a:bodyPr/>
          <a:lstStyle/>
          <a:p>
            <a:r>
              <a:rPr lang="en-US"/>
              <a:t>Error Handling</a:t>
            </a:r>
            <a:br>
              <a:rPr lang="en-US"/>
            </a:br>
            <a:r>
              <a:rPr lang="en-US"/>
              <a:t>Need for Another Method</a:t>
            </a:r>
          </a:p>
        </p:txBody>
      </p:sp>
      <p:sp>
        <p:nvSpPr>
          <p:cNvPr id="683011" name="Rectangle 3"/>
          <p:cNvSpPr>
            <a:spLocks noGrp="1" noChangeArrowheads="1"/>
          </p:cNvSpPr>
          <p:nvPr>
            <p:ph type="body" idx="1"/>
          </p:nvPr>
        </p:nvSpPr>
        <p:spPr/>
        <p:txBody>
          <a:bodyPr/>
          <a:lstStyle/>
          <a:p>
            <a:pPr>
              <a:buFont typeface="Wingdings" charset="0"/>
              <a:buNone/>
            </a:pPr>
            <a:r>
              <a:rPr lang="en-US"/>
              <a:t>Return codes and separate error-checking functions are both fine methods for flagging errors, but they do have problems.</a:t>
            </a:r>
          </a:p>
          <a:p>
            <a:pPr lvl="1"/>
            <a:r>
              <a:rPr lang="en-US"/>
              <a:t>They can be difficult to use in places where a value cannot be returned, or an error condition cannot be checked for.</a:t>
            </a:r>
          </a:p>
          <a:p>
            <a:pPr lvl="2"/>
            <a:r>
              <a:rPr lang="en-US"/>
              <a:t>Constructors &amp; destructors. Also bracket operator, etc.</a:t>
            </a:r>
          </a:p>
          <a:p>
            <a:pPr lvl="2"/>
            <a:r>
              <a:rPr lang="en-US"/>
              <a:t>In the middle of an expression.</a:t>
            </a:r>
          </a:p>
          <a:p>
            <a:pPr lvl="2"/>
            <a:r>
              <a:rPr lang="en-US"/>
              <a:t>When you call someone else</a:t>
            </a:r>
            <a:r>
              <a:rPr lang="ja-JP" altLang="en-US">
                <a:latin typeface="Arial"/>
              </a:rPr>
              <a:t>’</a:t>
            </a:r>
            <a:r>
              <a:rPr lang="en-US"/>
              <a:t>s function, and that calls your function, which needs to signal an error condition.</a:t>
            </a:r>
          </a:p>
          <a:p>
            <a:pPr lvl="3"/>
            <a:r>
              <a:rPr lang="en-US"/>
              <a:t>Call-back functions, templates, etc.</a:t>
            </a:r>
          </a:p>
          <a:p>
            <a:pPr lvl="1"/>
            <a:r>
              <a:rPr lang="en-US"/>
              <a:t>They can lead to complicated code.</a:t>
            </a:r>
          </a:p>
          <a:p>
            <a:pPr lvl="2"/>
            <a:r>
              <a:rPr lang="en-US"/>
              <a:t>A function calls a function, which calls a function … and an error occurs. To handle the error, we have to back out of all of these. Lots of </a:t>
            </a:r>
            <a:r>
              <a:rPr lang="en-US" b="1">
                <a:latin typeface="Courier New" charset="0"/>
              </a:rPr>
              <a:t>if</a:t>
            </a:r>
            <a:r>
              <a:rPr lang="ja-JP" altLang="en-US">
                <a:latin typeface="Arial"/>
              </a:rPr>
              <a:t>’</a:t>
            </a:r>
            <a:r>
              <a:rPr lang="en-US"/>
              <a:t>s. </a:t>
            </a:r>
          </a:p>
          <a:p>
            <a:pPr>
              <a:buFont typeface="Wingdings" charset="0"/>
              <a:buNone/>
            </a:pPr>
            <a:r>
              <a:rPr lang="en-US"/>
              <a:t>To deal with these problems, a third method was developed.</a:t>
            </a:r>
          </a:p>
          <a:p>
            <a:pPr>
              <a:buFont typeface="Wingdings" charset="0"/>
              <a:buNone/>
            </a:pPr>
            <a:r>
              <a:rPr lang="en-US"/>
              <a:t>Method 3: </a:t>
            </a:r>
            <a:r>
              <a:rPr lang="en-US" b="1"/>
              <a:t>Throwing an exception</a:t>
            </a:r>
            <a:endParaRPr lang="en-US"/>
          </a:p>
          <a:p>
            <a:pPr lvl="1"/>
            <a:r>
              <a:rPr lang="en-US"/>
              <a:t>Exceptions are available in many languages (C++, Java, Python, Ruby, Javascript, etc.), and are generally associated with OOP.</a:t>
            </a:r>
          </a:p>
          <a:p>
            <a:pPr lvl="1"/>
            <a:r>
              <a:rPr lang="en-US"/>
              <a:t>Shortly, we will look at exception handling in C++.</a:t>
            </a:r>
          </a:p>
        </p:txBody>
      </p:sp>
    </p:spTree>
    <p:extLst>
      <p:ext uri="{BB962C8B-B14F-4D97-AF65-F5344CB8AC3E}">
        <p14:creationId xmlns:p14="http://schemas.microsoft.com/office/powerpoint/2010/main" val="15055142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smtClean="0"/>
              <a:t>6 Feb 2013</a:t>
            </a:r>
            <a:endParaRPr lang="en-US"/>
          </a:p>
        </p:txBody>
      </p:sp>
      <p:sp>
        <p:nvSpPr>
          <p:cNvPr id="23" name="Footer Placeholder 4"/>
          <p:cNvSpPr>
            <a:spLocks noGrp="1"/>
          </p:cNvSpPr>
          <p:nvPr>
            <p:ph type="ftr" sz="quarter" idx="11"/>
          </p:nvPr>
        </p:nvSpPr>
        <p:spPr/>
        <p:txBody>
          <a:bodyPr/>
          <a:lstStyle/>
          <a:p>
            <a:r>
              <a:rPr lang="de-DE" smtClean="0"/>
              <a:t>CS 311 Spring 2013</a:t>
            </a:r>
            <a:endParaRPr lang="en-US"/>
          </a:p>
        </p:txBody>
      </p:sp>
      <p:sp>
        <p:nvSpPr>
          <p:cNvPr id="24" name="Slide Number Placeholder 5"/>
          <p:cNvSpPr>
            <a:spLocks noGrp="1"/>
          </p:cNvSpPr>
          <p:nvPr>
            <p:ph type="sldNum" sz="quarter" idx="12"/>
          </p:nvPr>
        </p:nvSpPr>
        <p:spPr/>
        <p:txBody>
          <a:bodyPr/>
          <a:lstStyle/>
          <a:p>
            <a:fld id="{3D6DF6AF-AD58-8548-A66C-8BB278A3B632}" type="slidenum">
              <a:rPr lang="en-US"/>
              <a:pPr/>
              <a:t>33</a:t>
            </a:fld>
            <a:endParaRPr lang="en-US"/>
          </a:p>
        </p:txBody>
      </p:sp>
      <p:sp>
        <p:nvSpPr>
          <p:cNvPr id="626690" name="Rectangle 2"/>
          <p:cNvSpPr>
            <a:spLocks noGrp="1" noChangeArrowheads="1"/>
          </p:cNvSpPr>
          <p:nvPr>
            <p:ph type="title"/>
          </p:nvPr>
        </p:nvSpPr>
        <p:spPr/>
        <p:txBody>
          <a:bodyPr/>
          <a:lstStyle/>
          <a:p>
            <a:r>
              <a:rPr lang="en-US"/>
              <a:t>Summary</a:t>
            </a:r>
            <a:br>
              <a:rPr lang="en-US"/>
            </a:br>
            <a:r>
              <a:rPr lang="en-US"/>
              <a:t>Error Handling</a:t>
            </a:r>
          </a:p>
        </p:txBody>
      </p:sp>
      <p:sp>
        <p:nvSpPr>
          <p:cNvPr id="626691" name="Rectangle 3"/>
          <p:cNvSpPr>
            <a:spLocks noGrp="1" noChangeArrowheads="1"/>
          </p:cNvSpPr>
          <p:nvPr>
            <p:ph type="body" idx="1"/>
          </p:nvPr>
        </p:nvSpPr>
        <p:spPr/>
        <p:txBody>
          <a:bodyPr/>
          <a:lstStyle/>
          <a:p>
            <a:pPr>
              <a:buFont typeface="Wingdings" charset="0"/>
              <a:buNone/>
            </a:pPr>
            <a:r>
              <a:rPr lang="en-US" sz="1800"/>
              <a:t>An </a:t>
            </a:r>
            <a:r>
              <a:rPr lang="en-US" sz="1800" b="1"/>
              <a:t>error condition</a:t>
            </a:r>
            <a:r>
              <a:rPr lang="en-US" sz="1800"/>
              <a:t> (or </a:t>
            </a:r>
            <a:r>
              <a:rPr lang="ja-JP" altLang="en-US" sz="1800">
                <a:latin typeface="Arial"/>
              </a:rPr>
              <a:t>“</a:t>
            </a:r>
            <a:r>
              <a:rPr lang="en-US" sz="1800"/>
              <a:t>error</a:t>
            </a:r>
            <a:r>
              <a:rPr lang="ja-JP" altLang="en-US" sz="1800">
                <a:latin typeface="Arial"/>
              </a:rPr>
              <a:t>”</a:t>
            </a:r>
            <a:r>
              <a:rPr lang="en-US" sz="1800"/>
              <a:t>) is a condition occurring during runtime that cannot be handled by the normal flow of execution.</a:t>
            </a:r>
          </a:p>
          <a:p>
            <a:pPr lvl="1"/>
            <a:r>
              <a:rPr lang="en-US" sz="1600"/>
              <a:t>Not necessarily a bug or a user mistake.</a:t>
            </a:r>
          </a:p>
          <a:p>
            <a:pPr lvl="1"/>
            <a:r>
              <a:rPr lang="en-US" sz="1600"/>
              <a:t>Example: Could not read file.</a:t>
            </a:r>
          </a:p>
          <a:p>
            <a:pPr>
              <a:buFont typeface="Wingdings" charset="0"/>
              <a:buNone/>
            </a:pPr>
            <a:endParaRPr lang="en-US" sz="1800"/>
          </a:p>
        </p:txBody>
      </p:sp>
      <p:sp>
        <p:nvSpPr>
          <p:cNvPr id="626692" name="Text Box 4"/>
          <p:cNvSpPr txBox="1">
            <a:spLocks noChangeArrowheads="1"/>
          </p:cNvSpPr>
          <p:nvPr/>
        </p:nvSpPr>
        <p:spPr bwMode="auto">
          <a:xfrm>
            <a:off x="457200" y="3581400"/>
            <a:ext cx="8382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1400">
                <a:solidFill>
                  <a:schemeClr val="folHlink"/>
                </a:solidFill>
              </a:rPr>
              <a:t>before</a:t>
            </a:r>
          </a:p>
        </p:txBody>
      </p:sp>
      <p:sp>
        <p:nvSpPr>
          <p:cNvPr id="626693" name="Text Box 5"/>
          <p:cNvSpPr txBox="1">
            <a:spLocks noChangeArrowheads="1"/>
          </p:cNvSpPr>
          <p:nvPr/>
        </p:nvSpPr>
        <p:spPr bwMode="auto">
          <a:xfrm>
            <a:off x="457200" y="4495800"/>
            <a:ext cx="8382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1400">
                <a:solidFill>
                  <a:schemeClr val="folHlink"/>
                </a:solidFill>
              </a:rPr>
              <a:t>during</a:t>
            </a:r>
          </a:p>
        </p:txBody>
      </p:sp>
      <p:sp>
        <p:nvSpPr>
          <p:cNvPr id="626694" name="Text Box 6"/>
          <p:cNvSpPr txBox="1">
            <a:spLocks noChangeArrowheads="1"/>
          </p:cNvSpPr>
          <p:nvPr/>
        </p:nvSpPr>
        <p:spPr bwMode="auto">
          <a:xfrm>
            <a:off x="457200" y="5410200"/>
            <a:ext cx="8382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1400">
                <a:solidFill>
                  <a:schemeClr val="folHlink"/>
                </a:solidFill>
              </a:rPr>
              <a:t>after</a:t>
            </a:r>
          </a:p>
        </p:txBody>
      </p:sp>
      <p:sp>
        <p:nvSpPr>
          <p:cNvPr id="626695" name="Text Box 7"/>
          <p:cNvSpPr txBox="1">
            <a:spLocks noChangeArrowheads="1"/>
          </p:cNvSpPr>
          <p:nvPr/>
        </p:nvSpPr>
        <p:spPr bwMode="auto">
          <a:xfrm>
            <a:off x="1371600" y="2514600"/>
            <a:ext cx="2286000" cy="6858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Three ways to deal with a </a:t>
            </a:r>
            <a:r>
              <a:rPr lang="en-US" sz="1400" i="1"/>
              <a:t>possible</a:t>
            </a:r>
            <a:r>
              <a:rPr lang="en-US" sz="1400"/>
              <a:t> error condition in a function:</a:t>
            </a:r>
          </a:p>
        </p:txBody>
      </p:sp>
      <p:sp>
        <p:nvSpPr>
          <p:cNvPr id="626696" name="Text Box 8"/>
          <p:cNvSpPr txBox="1">
            <a:spLocks noChangeArrowheads="1"/>
          </p:cNvSpPr>
          <p:nvPr/>
        </p:nvSpPr>
        <p:spPr bwMode="auto">
          <a:xfrm>
            <a:off x="1371600" y="3429000"/>
            <a:ext cx="2286000" cy="6858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Prevention</a:t>
            </a:r>
            <a:br>
              <a:rPr lang="en-US" sz="1400"/>
            </a:br>
            <a:r>
              <a:rPr lang="en-US" sz="1200"/>
              <a:t>Client code must prevent the error (precondition).</a:t>
            </a:r>
          </a:p>
        </p:txBody>
      </p:sp>
      <p:sp>
        <p:nvSpPr>
          <p:cNvPr id="626697" name="Text Box 9"/>
          <p:cNvSpPr txBox="1">
            <a:spLocks noChangeArrowheads="1"/>
          </p:cNvSpPr>
          <p:nvPr/>
        </p:nvSpPr>
        <p:spPr bwMode="auto">
          <a:xfrm>
            <a:off x="1371600" y="4343400"/>
            <a:ext cx="2286000" cy="6858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Containment</a:t>
            </a:r>
            <a:br>
              <a:rPr lang="en-US" sz="1400"/>
            </a:br>
            <a:r>
              <a:rPr lang="en-US" sz="1200"/>
              <a:t>Fix the problem inside the function.</a:t>
            </a:r>
          </a:p>
        </p:txBody>
      </p:sp>
      <p:sp>
        <p:nvSpPr>
          <p:cNvPr id="626699" name="Text Box 11"/>
          <p:cNvSpPr txBox="1">
            <a:spLocks noChangeArrowheads="1"/>
          </p:cNvSpPr>
          <p:nvPr/>
        </p:nvSpPr>
        <p:spPr bwMode="auto">
          <a:xfrm>
            <a:off x="3886200" y="3657600"/>
            <a:ext cx="12192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We </a:t>
            </a:r>
            <a:r>
              <a:rPr lang="en-US" sz="1400" b="1">
                <a:solidFill>
                  <a:schemeClr val="folHlink"/>
                </a:solidFill>
              </a:rPr>
              <a:t>like</a:t>
            </a:r>
            <a:r>
              <a:rPr lang="en-US" sz="1400">
                <a:solidFill>
                  <a:schemeClr val="folHlink"/>
                </a:solidFill>
              </a:rPr>
              <a:t> these two, but they </a:t>
            </a:r>
            <a:r>
              <a:rPr lang="en-US" sz="1400" i="1">
                <a:solidFill>
                  <a:schemeClr val="folHlink"/>
                </a:solidFill>
              </a:rPr>
              <a:t>might</a:t>
            </a:r>
            <a:r>
              <a:rPr lang="en-US" sz="1400">
                <a:solidFill>
                  <a:schemeClr val="folHlink"/>
                </a:solidFill>
              </a:rPr>
              <a:t> not be feasible</a:t>
            </a:r>
          </a:p>
        </p:txBody>
      </p:sp>
      <p:sp>
        <p:nvSpPr>
          <p:cNvPr id="626700" name="Line 12"/>
          <p:cNvSpPr>
            <a:spLocks noChangeShapeType="1"/>
          </p:cNvSpPr>
          <p:nvPr/>
        </p:nvSpPr>
        <p:spPr bwMode="auto">
          <a:xfrm flipH="1">
            <a:off x="3657600" y="4648200"/>
            <a:ext cx="228600" cy="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26701" name="Text Box 13"/>
          <p:cNvSpPr txBox="1">
            <a:spLocks noChangeArrowheads="1"/>
          </p:cNvSpPr>
          <p:nvPr/>
        </p:nvSpPr>
        <p:spPr bwMode="auto">
          <a:xfrm>
            <a:off x="5486400" y="2514600"/>
            <a:ext cx="2286000" cy="6858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Methods for signaling an error condition to the client code:</a:t>
            </a:r>
          </a:p>
        </p:txBody>
      </p:sp>
      <p:sp>
        <p:nvSpPr>
          <p:cNvPr id="626702" name="Text Box 14"/>
          <p:cNvSpPr txBox="1">
            <a:spLocks noChangeArrowheads="1"/>
          </p:cNvSpPr>
          <p:nvPr/>
        </p:nvSpPr>
        <p:spPr bwMode="auto">
          <a:xfrm>
            <a:off x="5486400" y="3429000"/>
            <a:ext cx="2286000" cy="68580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Return an error code</a:t>
            </a:r>
            <a:endParaRPr lang="en-US" sz="1200"/>
          </a:p>
        </p:txBody>
      </p:sp>
      <p:sp>
        <p:nvSpPr>
          <p:cNvPr id="626703" name="Text Box 15"/>
          <p:cNvSpPr txBox="1">
            <a:spLocks noChangeArrowheads="1"/>
          </p:cNvSpPr>
          <p:nvPr/>
        </p:nvSpPr>
        <p:spPr bwMode="auto">
          <a:xfrm>
            <a:off x="5486400" y="4343400"/>
            <a:ext cx="2286000" cy="68580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Set a flag, checked by a separate function</a:t>
            </a:r>
            <a:endParaRPr lang="en-US" sz="1200"/>
          </a:p>
        </p:txBody>
      </p:sp>
      <p:sp>
        <p:nvSpPr>
          <p:cNvPr id="626704" name="Text Box 16"/>
          <p:cNvSpPr txBox="1">
            <a:spLocks noChangeArrowheads="1"/>
          </p:cNvSpPr>
          <p:nvPr/>
        </p:nvSpPr>
        <p:spPr bwMode="auto">
          <a:xfrm>
            <a:off x="5486400" y="5257800"/>
            <a:ext cx="2286000" cy="68580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Throw an </a:t>
            </a:r>
            <a:r>
              <a:rPr lang="en-US" sz="1400" b="1"/>
              <a:t>exception</a:t>
            </a:r>
            <a:endParaRPr lang="en-US" sz="1200" b="1"/>
          </a:p>
        </p:txBody>
      </p:sp>
      <p:sp>
        <p:nvSpPr>
          <p:cNvPr id="626705" name="Line 17"/>
          <p:cNvSpPr>
            <a:spLocks noChangeShapeType="1"/>
          </p:cNvSpPr>
          <p:nvPr/>
        </p:nvSpPr>
        <p:spPr bwMode="auto">
          <a:xfrm flipV="1">
            <a:off x="5181600" y="3810000"/>
            <a:ext cx="304800" cy="0"/>
          </a:xfrm>
          <a:prstGeom prst="line">
            <a:avLst/>
          </a:prstGeom>
          <a:noFill/>
          <a:ln w="38100">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26706" name="Line 18"/>
          <p:cNvSpPr>
            <a:spLocks noChangeShapeType="1"/>
          </p:cNvSpPr>
          <p:nvPr/>
        </p:nvSpPr>
        <p:spPr bwMode="auto">
          <a:xfrm flipH="1">
            <a:off x="3657600" y="3810000"/>
            <a:ext cx="228600" cy="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26707" name="Line 19"/>
          <p:cNvSpPr>
            <a:spLocks noChangeShapeType="1"/>
          </p:cNvSpPr>
          <p:nvPr/>
        </p:nvSpPr>
        <p:spPr bwMode="auto">
          <a:xfrm flipV="1">
            <a:off x="5181600" y="4724400"/>
            <a:ext cx="304800" cy="0"/>
          </a:xfrm>
          <a:prstGeom prst="line">
            <a:avLst/>
          </a:prstGeom>
          <a:noFill/>
          <a:ln w="38100">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26708" name="Line 20"/>
          <p:cNvSpPr>
            <a:spLocks noChangeShapeType="1"/>
          </p:cNvSpPr>
          <p:nvPr/>
        </p:nvSpPr>
        <p:spPr bwMode="auto">
          <a:xfrm flipV="1">
            <a:off x="3505200" y="5638800"/>
            <a:ext cx="1981200" cy="0"/>
          </a:xfrm>
          <a:prstGeom prst="line">
            <a:avLst/>
          </a:prstGeom>
          <a:noFill/>
          <a:ln w="38100">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26709" name="Line 21"/>
          <p:cNvSpPr>
            <a:spLocks noChangeShapeType="1"/>
          </p:cNvSpPr>
          <p:nvPr/>
        </p:nvSpPr>
        <p:spPr bwMode="auto">
          <a:xfrm flipV="1">
            <a:off x="5181600" y="3810000"/>
            <a:ext cx="0" cy="1828800"/>
          </a:xfrm>
          <a:prstGeom prst="line">
            <a:avLst/>
          </a:prstGeom>
          <a:noFill/>
          <a:ln w="3810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626698" name="Text Box 10"/>
          <p:cNvSpPr txBox="1">
            <a:spLocks noChangeArrowheads="1"/>
          </p:cNvSpPr>
          <p:nvPr/>
        </p:nvSpPr>
        <p:spPr bwMode="auto">
          <a:xfrm>
            <a:off x="1371600" y="5257800"/>
            <a:ext cx="2286000" cy="6858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r>
              <a:rPr lang="en-US" sz="1400"/>
              <a:t>Signal the Client Code</a:t>
            </a:r>
            <a:br>
              <a:rPr lang="en-US" sz="1400"/>
            </a:br>
            <a:r>
              <a:rPr lang="en-US" sz="1200"/>
              <a:t>Idea: When we cannot fulfill our postconditions.</a:t>
            </a:r>
          </a:p>
        </p:txBody>
      </p:sp>
    </p:spTree>
    <p:extLst>
      <p:ext uri="{BB962C8B-B14F-4D97-AF65-F5344CB8AC3E}">
        <p14:creationId xmlns:p14="http://schemas.microsoft.com/office/powerpoint/2010/main" val="31278995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A7E0F624-AA1B-AC46-A4EB-F697B652963A}" type="slidenum">
              <a:rPr lang="en-US"/>
              <a:pPr>
                <a:defRPr/>
              </a:pPr>
              <a:t>4</a:t>
            </a:fld>
            <a:endParaRPr lang="en-US"/>
          </a:p>
        </p:txBody>
      </p:sp>
      <p:sp>
        <p:nvSpPr>
          <p:cNvPr id="596994" name="Rectangle 2"/>
          <p:cNvSpPr>
            <a:spLocks noGrp="1" noChangeArrowheads="1"/>
          </p:cNvSpPr>
          <p:nvPr>
            <p:ph type="title"/>
          </p:nvPr>
        </p:nvSpPr>
        <p:spPr/>
        <p:txBody>
          <a:bodyPr/>
          <a:lstStyle/>
          <a:p>
            <a:pPr eaLnBrk="1" hangingPunct="1">
              <a:defRPr/>
            </a:pPr>
            <a:r>
              <a:rPr lang="en-US" smtClean="0">
                <a:cs typeface="+mj-cs"/>
              </a:rPr>
              <a:t/>
            </a:r>
            <a:br>
              <a:rPr lang="en-US" smtClean="0">
                <a:cs typeface="+mj-cs"/>
              </a:rPr>
            </a:br>
            <a:r>
              <a:rPr lang="en-US" smtClean="0">
                <a:cs typeface="+mj-cs"/>
              </a:rPr>
              <a:t>Templates - Introduction</a:t>
            </a:r>
          </a:p>
        </p:txBody>
      </p:sp>
      <p:sp>
        <p:nvSpPr>
          <p:cNvPr id="59699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In C++, templates are a way of writing code without specifying the types it deals with.</a:t>
            </a:r>
          </a:p>
          <a:p>
            <a:pPr lvl="1" eaLnBrk="1" hangingPunct="1">
              <a:defRPr/>
            </a:pPr>
            <a:r>
              <a:rPr lang="en-US" smtClean="0"/>
              <a:t>Templates are the primary structure used in </a:t>
            </a:r>
            <a:r>
              <a:rPr lang="en-US" b="1" smtClean="0"/>
              <a:t>generic programming</a:t>
            </a:r>
            <a:r>
              <a:rPr lang="en-US" smtClean="0"/>
              <a:t>.</a:t>
            </a:r>
          </a:p>
          <a:p>
            <a:pPr eaLnBrk="1" hangingPunct="1">
              <a:buFont typeface="Wingdings" charset="0"/>
              <a:buNone/>
              <a:defRPr/>
            </a:pPr>
            <a:r>
              <a:rPr lang="en-US" smtClean="0">
                <a:cs typeface="+mn-cs"/>
              </a:rPr>
              <a:t>Templates usually cannot be separately compiled.</a:t>
            </a:r>
          </a:p>
          <a:p>
            <a:pPr lvl="1" eaLnBrk="1" hangingPunct="1">
              <a:defRPr/>
            </a:pPr>
            <a:r>
              <a:rPr lang="en-US" smtClean="0"/>
              <a:t>Therefore, when defining templates, put everything in the header (</a:t>
            </a:r>
            <a:r>
              <a:rPr lang="en-US" b="1" smtClean="0">
                <a:latin typeface="Courier New" charset="0"/>
              </a:rPr>
              <a:t>.h</a:t>
            </a:r>
            <a:r>
              <a:rPr lang="en-US" smtClean="0"/>
              <a:t>) file. No source file is needed.</a:t>
            </a:r>
          </a:p>
          <a:p>
            <a:pPr eaLnBrk="1" hangingPunct="1">
              <a:buFont typeface="Wingdings" charset="0"/>
              <a:buNone/>
              <a:defRPr/>
            </a:pPr>
            <a:r>
              <a:rPr lang="en-US" smtClean="0">
                <a:cs typeface="+mn-cs"/>
              </a:rPr>
              <a:t>C++ has:</a:t>
            </a:r>
          </a:p>
          <a:p>
            <a:pPr lvl="1" eaLnBrk="1" hangingPunct="1">
              <a:defRPr/>
            </a:pPr>
            <a:r>
              <a:rPr lang="en-US" b="1" smtClean="0"/>
              <a:t>Function templates</a:t>
            </a:r>
            <a:r>
              <a:rPr lang="en-US" smtClean="0"/>
              <a:t> </a:t>
            </a:r>
          </a:p>
          <a:p>
            <a:pPr lvl="1" eaLnBrk="1" hangingPunct="1">
              <a:defRPr/>
            </a:pPr>
            <a:r>
              <a:rPr lang="en-US" b="1" smtClean="0"/>
              <a:t>Class templates</a:t>
            </a:r>
            <a:endParaRPr lang="en-US" smtClean="0"/>
          </a:p>
          <a:p>
            <a:pPr eaLnBrk="1" hangingPunct="1">
              <a:buFont typeface="Wingdings" charset="0"/>
              <a:buNone/>
              <a:defRPr/>
            </a:pPr>
            <a:r>
              <a:rPr lang="en-US" smtClean="0">
                <a:cs typeface="+mn-cs"/>
              </a:rPr>
              <a:t>We now look at these in more detail.</a:t>
            </a:r>
          </a:p>
        </p:txBody>
      </p:sp>
    </p:spTree>
    <p:extLst>
      <p:ext uri="{BB962C8B-B14F-4D97-AF65-F5344CB8AC3E}">
        <p14:creationId xmlns:p14="http://schemas.microsoft.com/office/powerpoint/2010/main" val="36782411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CF7B77D3-3DC8-0649-B4F5-E0699CA9B001}" type="slidenum">
              <a:rPr lang="en-US"/>
              <a:pPr>
                <a:defRPr/>
              </a:pPr>
              <a:t>5</a:t>
            </a:fld>
            <a:endParaRPr lang="en-US"/>
          </a:p>
        </p:txBody>
      </p:sp>
      <p:sp>
        <p:nvSpPr>
          <p:cNvPr id="607234"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Function Templates </a:t>
            </a:r>
            <a:r>
              <a:rPr lang="en-US" smtClean="0">
                <a:cs typeface="Times New Roman" charset="0"/>
              </a:rPr>
              <a:t>— Basics</a:t>
            </a:r>
          </a:p>
        </p:txBody>
      </p:sp>
      <p:sp>
        <p:nvSpPr>
          <p:cNvPr id="607235" name="Rectangle 3"/>
          <p:cNvSpPr>
            <a:spLocks noGrp="1" noChangeArrowheads="1"/>
          </p:cNvSpPr>
          <p:nvPr>
            <p:ph type="body" idx="1"/>
          </p:nvPr>
        </p:nvSpPr>
        <p:spPr/>
        <p:txBody>
          <a:bodyPr/>
          <a:lstStyle/>
          <a:p>
            <a:pPr eaLnBrk="1" hangingPunct="1">
              <a:lnSpc>
                <a:spcPct val="90000"/>
              </a:lnSpc>
              <a:buFont typeface="Wingdings" charset="0"/>
              <a:buNone/>
              <a:defRPr/>
            </a:pPr>
            <a:r>
              <a:rPr lang="en-US" sz="1600" smtClean="0">
                <a:cs typeface="+mn-cs"/>
              </a:rPr>
              <a:t>Example function: add one to </a:t>
            </a:r>
            <a:r>
              <a:rPr lang="en-US" sz="1600" b="1" smtClean="0">
                <a:latin typeface="Courier New" charset="0"/>
                <a:cs typeface="+mn-cs"/>
              </a:rPr>
              <a:t>int</a:t>
            </a:r>
          </a:p>
          <a:p>
            <a:pPr eaLnBrk="1" hangingPunct="1">
              <a:lnSpc>
                <a:spcPct val="90000"/>
              </a:lnSpc>
              <a:defRPr/>
            </a:pPr>
            <a:endParaRPr lang="en-US" sz="1600" smtClean="0">
              <a:cs typeface="+mn-cs"/>
            </a:endParaRPr>
          </a:p>
          <a:p>
            <a:pPr eaLnBrk="1" hangingPunct="1">
              <a:lnSpc>
                <a:spcPct val="90000"/>
              </a:lnSpc>
              <a:buFont typeface="Wingdings" charset="0"/>
              <a:buNone/>
              <a:defRPr/>
            </a:pPr>
            <a:r>
              <a:rPr lang="en-US" sz="1600" b="1" smtClean="0">
                <a:solidFill>
                  <a:schemeClr val="hlink"/>
                </a:solidFill>
                <a:latin typeface="Courier New" charset="0"/>
                <a:cs typeface="+mn-cs"/>
              </a:rPr>
              <a:t>int plusOne(int x)</a:t>
            </a:r>
          </a:p>
          <a:p>
            <a:pPr eaLnBrk="1" hangingPunct="1">
              <a:lnSpc>
                <a:spcPct val="90000"/>
              </a:lnSpc>
              <a:buFont typeface="Wingdings" charset="0"/>
              <a:buNone/>
              <a:defRPr/>
            </a:pPr>
            <a:r>
              <a:rPr lang="en-US" sz="1600" b="1" smtClean="0">
                <a:solidFill>
                  <a:schemeClr val="hlink"/>
                </a:solidFill>
                <a:latin typeface="Courier New" charset="0"/>
                <a:cs typeface="+mn-cs"/>
              </a:rPr>
              <a:t>{</a:t>
            </a:r>
          </a:p>
          <a:p>
            <a:pPr eaLnBrk="1" hangingPunct="1">
              <a:lnSpc>
                <a:spcPct val="90000"/>
              </a:lnSpc>
              <a:buFont typeface="Wingdings" charset="0"/>
              <a:buNone/>
              <a:defRPr/>
            </a:pPr>
            <a:r>
              <a:rPr lang="en-US" sz="1600" b="1" smtClean="0">
                <a:solidFill>
                  <a:schemeClr val="hlink"/>
                </a:solidFill>
                <a:latin typeface="Courier New" charset="0"/>
                <a:cs typeface="+mn-cs"/>
              </a:rPr>
              <a:t>    return x + 1;</a:t>
            </a:r>
          </a:p>
          <a:p>
            <a:pPr eaLnBrk="1" hangingPunct="1">
              <a:lnSpc>
                <a:spcPct val="90000"/>
              </a:lnSpc>
              <a:buFont typeface="Wingdings" charset="0"/>
              <a:buNone/>
              <a:defRPr/>
            </a:pPr>
            <a:r>
              <a:rPr lang="en-US" sz="1600" b="1" smtClean="0">
                <a:solidFill>
                  <a:schemeClr val="hlink"/>
                </a:solidFill>
                <a:latin typeface="Courier New" charset="0"/>
                <a:cs typeface="+mn-cs"/>
              </a:rPr>
              <a:t>}</a:t>
            </a:r>
          </a:p>
          <a:p>
            <a:pPr eaLnBrk="1" hangingPunct="1">
              <a:lnSpc>
                <a:spcPct val="90000"/>
              </a:lnSpc>
              <a:buFont typeface="Wingdings" charset="0"/>
              <a:buNone/>
              <a:defRPr/>
            </a:pPr>
            <a:endParaRPr lang="en-US" sz="1600" b="1" smtClean="0">
              <a:solidFill>
                <a:schemeClr val="hlink"/>
              </a:solidFill>
              <a:latin typeface="Courier New" charset="0"/>
              <a:cs typeface="+mn-cs"/>
            </a:endParaRPr>
          </a:p>
          <a:p>
            <a:pPr eaLnBrk="1" hangingPunct="1">
              <a:lnSpc>
                <a:spcPct val="90000"/>
              </a:lnSpc>
              <a:buFont typeface="Wingdings" charset="0"/>
              <a:buNone/>
              <a:defRPr/>
            </a:pPr>
            <a:r>
              <a:rPr lang="en-US" sz="1600" smtClean="0">
                <a:cs typeface="+mn-cs"/>
              </a:rPr>
              <a:t>Example </a:t>
            </a:r>
            <a:r>
              <a:rPr lang="en-US" sz="1600" b="1" smtClean="0">
                <a:cs typeface="+mn-cs"/>
              </a:rPr>
              <a:t>function template</a:t>
            </a:r>
            <a:r>
              <a:rPr lang="en-US" sz="1600" smtClean="0">
                <a:cs typeface="+mn-cs"/>
              </a:rPr>
              <a:t>: add one to anything</a:t>
            </a:r>
          </a:p>
          <a:p>
            <a:pPr lvl="1" eaLnBrk="1" hangingPunct="1">
              <a:lnSpc>
                <a:spcPct val="90000"/>
              </a:lnSpc>
              <a:defRPr/>
            </a:pPr>
            <a:r>
              <a:rPr lang="en-US" sz="1400" smtClean="0"/>
              <a:t>Below, </a:t>
            </a:r>
            <a:r>
              <a:rPr lang="ja-JP" altLang="en-US" sz="1400" smtClean="0">
                <a:latin typeface="Arial"/>
              </a:rPr>
              <a:t>“</a:t>
            </a:r>
            <a:r>
              <a:rPr lang="en-US" sz="1400" b="1" smtClean="0">
                <a:latin typeface="Courier New" charset="0"/>
              </a:rPr>
              <a:t>T</a:t>
            </a:r>
            <a:r>
              <a:rPr lang="ja-JP" altLang="en-US" sz="1400" smtClean="0">
                <a:latin typeface="Arial"/>
              </a:rPr>
              <a:t>”</a:t>
            </a:r>
            <a:r>
              <a:rPr lang="en-US" sz="1400" smtClean="0"/>
              <a:t> is a </a:t>
            </a:r>
            <a:r>
              <a:rPr lang="en-US" sz="1400" b="1" smtClean="0"/>
              <a:t>template parameter</a:t>
            </a:r>
            <a:r>
              <a:rPr lang="en-US" sz="1400" smtClean="0"/>
              <a:t>.</a:t>
            </a:r>
          </a:p>
          <a:p>
            <a:pPr eaLnBrk="1" hangingPunct="1">
              <a:lnSpc>
                <a:spcPct val="90000"/>
              </a:lnSpc>
              <a:buFont typeface="Wingdings" charset="0"/>
              <a:buNone/>
              <a:defRPr/>
            </a:pPr>
            <a:endParaRPr lang="en-US" sz="1600" smtClean="0">
              <a:cs typeface="+mn-cs"/>
            </a:endParaRPr>
          </a:p>
          <a:p>
            <a:pPr eaLnBrk="1" hangingPunct="1">
              <a:lnSpc>
                <a:spcPct val="90000"/>
              </a:lnSpc>
              <a:buFont typeface="Wingdings" charset="0"/>
              <a:buNone/>
              <a:defRPr/>
            </a:pPr>
            <a:r>
              <a:rPr lang="en-US" sz="1600" b="1" smtClean="0">
                <a:solidFill>
                  <a:schemeClr val="hlink"/>
                </a:solidFill>
                <a:latin typeface="Courier New" charset="0"/>
                <a:cs typeface="+mn-cs"/>
              </a:rPr>
              <a:t>template &lt;typename T&gt;  // "T" is traditional; use any name you want</a:t>
            </a:r>
          </a:p>
          <a:p>
            <a:pPr eaLnBrk="1" hangingPunct="1">
              <a:lnSpc>
                <a:spcPct val="90000"/>
              </a:lnSpc>
              <a:buFont typeface="Wingdings" charset="0"/>
              <a:buNone/>
              <a:defRPr/>
            </a:pPr>
            <a:r>
              <a:rPr lang="en-US" sz="1600" b="1" smtClean="0">
                <a:solidFill>
                  <a:schemeClr val="hlink"/>
                </a:solidFill>
                <a:latin typeface="Courier New" charset="0"/>
                <a:cs typeface="+mn-cs"/>
              </a:rPr>
              <a:t>T plusOne(T x)  // Treat "T" as a type</a:t>
            </a:r>
          </a:p>
          <a:p>
            <a:pPr eaLnBrk="1" hangingPunct="1">
              <a:lnSpc>
                <a:spcPct val="90000"/>
              </a:lnSpc>
              <a:buFont typeface="Wingdings" charset="0"/>
              <a:buNone/>
              <a:defRPr/>
            </a:pPr>
            <a:r>
              <a:rPr lang="en-US" sz="1600" b="1" smtClean="0">
                <a:solidFill>
                  <a:schemeClr val="hlink"/>
                </a:solidFill>
                <a:latin typeface="Courier New" charset="0"/>
                <a:cs typeface="+mn-cs"/>
              </a:rPr>
              <a:t>{</a:t>
            </a:r>
          </a:p>
          <a:p>
            <a:pPr eaLnBrk="1" hangingPunct="1">
              <a:lnSpc>
                <a:spcPct val="90000"/>
              </a:lnSpc>
              <a:buFont typeface="Wingdings" charset="0"/>
              <a:buNone/>
              <a:defRPr/>
            </a:pPr>
            <a:r>
              <a:rPr lang="en-US" sz="1600" b="1" smtClean="0">
                <a:solidFill>
                  <a:schemeClr val="hlink"/>
                </a:solidFill>
                <a:latin typeface="Courier New" charset="0"/>
                <a:cs typeface="+mn-cs"/>
              </a:rPr>
              <a:t>    return x + 1;</a:t>
            </a:r>
          </a:p>
          <a:p>
            <a:pPr eaLnBrk="1" hangingPunct="1">
              <a:lnSpc>
                <a:spcPct val="90000"/>
              </a:lnSpc>
              <a:buFont typeface="Wingdings" charset="0"/>
              <a:buNone/>
              <a:defRPr/>
            </a:pPr>
            <a:r>
              <a:rPr lang="en-US" sz="1600" b="1" smtClean="0">
                <a:solidFill>
                  <a:schemeClr val="hlink"/>
                </a:solidFill>
                <a:latin typeface="Courier New" charset="0"/>
                <a:cs typeface="+mn-cs"/>
              </a:rPr>
              <a:t>}</a:t>
            </a:r>
          </a:p>
          <a:p>
            <a:pPr eaLnBrk="1" hangingPunct="1">
              <a:lnSpc>
                <a:spcPct val="90000"/>
              </a:lnSpc>
              <a:buFont typeface="Wingdings" charset="0"/>
              <a:buNone/>
              <a:defRPr/>
            </a:pPr>
            <a:endParaRPr lang="en-US" sz="1600" b="1" smtClean="0">
              <a:solidFill>
                <a:schemeClr val="hlink"/>
              </a:solidFill>
              <a:latin typeface="Courier New" charset="0"/>
              <a:cs typeface="+mn-cs"/>
            </a:endParaRPr>
          </a:p>
          <a:p>
            <a:pPr eaLnBrk="1" hangingPunct="1">
              <a:lnSpc>
                <a:spcPct val="90000"/>
              </a:lnSpc>
              <a:buFont typeface="Wingdings" charset="0"/>
              <a:buNone/>
              <a:defRPr/>
            </a:pPr>
            <a:r>
              <a:rPr lang="en-US" sz="1600" smtClean="0">
                <a:cs typeface="+mn-cs"/>
              </a:rPr>
              <a:t>Usage of function template</a:t>
            </a:r>
          </a:p>
          <a:p>
            <a:pPr eaLnBrk="1" hangingPunct="1">
              <a:lnSpc>
                <a:spcPct val="90000"/>
              </a:lnSpc>
              <a:buFont typeface="Wingdings" charset="0"/>
              <a:buNone/>
              <a:defRPr/>
            </a:pPr>
            <a:endParaRPr lang="en-US" sz="1600" smtClean="0">
              <a:cs typeface="+mn-cs"/>
            </a:endParaRPr>
          </a:p>
          <a:p>
            <a:pPr eaLnBrk="1" hangingPunct="1">
              <a:lnSpc>
                <a:spcPct val="90000"/>
              </a:lnSpc>
              <a:buFont typeface="Wingdings" charset="0"/>
              <a:buNone/>
              <a:defRPr/>
            </a:pPr>
            <a:r>
              <a:rPr lang="en-US" sz="1600" b="1" smtClean="0">
                <a:solidFill>
                  <a:schemeClr val="hlink"/>
                </a:solidFill>
                <a:latin typeface="Courier New" charset="0"/>
                <a:cs typeface="+mn-cs"/>
              </a:rPr>
              <a:t>double d2 = plusOne(3.7);</a:t>
            </a:r>
          </a:p>
        </p:txBody>
      </p:sp>
    </p:spTree>
    <p:extLst>
      <p:ext uri="{BB962C8B-B14F-4D97-AF65-F5344CB8AC3E}">
        <p14:creationId xmlns:p14="http://schemas.microsoft.com/office/powerpoint/2010/main" val="4201187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A5D5D67E-56BC-9846-8843-23FE401EA5ED}" type="slidenum">
              <a:rPr lang="en-US"/>
              <a:pPr>
                <a:defRPr/>
              </a:pPr>
              <a:t>6</a:t>
            </a:fld>
            <a:endParaRPr lang="en-US"/>
          </a:p>
        </p:txBody>
      </p:sp>
      <p:sp>
        <p:nvSpPr>
          <p:cNvPr id="608258"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Function Templates </a:t>
            </a:r>
            <a:r>
              <a:rPr lang="en-US" smtClean="0">
                <a:cs typeface="Times New Roman" charset="0"/>
              </a:rPr>
              <a:t>— Write One</a:t>
            </a:r>
          </a:p>
        </p:txBody>
      </p:sp>
      <p:sp>
        <p:nvSpPr>
          <p:cNvPr id="60825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Write a function template to convert </a:t>
            </a:r>
            <a:r>
              <a:rPr lang="en-US" i="1" smtClean="0">
                <a:cs typeface="+mn-cs"/>
              </a:rPr>
              <a:t>anything</a:t>
            </a:r>
            <a:r>
              <a:rPr lang="en-US" smtClean="0">
                <a:cs typeface="+mn-cs"/>
              </a:rPr>
              <a:t> to a string.</a:t>
            </a:r>
          </a:p>
          <a:p>
            <a:pPr lvl="1" eaLnBrk="1" hangingPunct="1">
              <a:defRPr/>
            </a:pPr>
            <a:r>
              <a:rPr lang="en-US" smtClean="0"/>
              <a:t>Anything printable, that is.</a:t>
            </a:r>
          </a:p>
          <a:p>
            <a:pPr eaLnBrk="1" hangingPunct="1">
              <a:buFont typeface="Wingdings" charset="0"/>
              <a:buNone/>
              <a:defRPr/>
            </a:pPr>
            <a:endParaRPr lang="en-US" smtClean="0">
              <a:cs typeface="+mn-cs"/>
            </a:endParaRPr>
          </a:p>
          <a:p>
            <a:pPr eaLnBrk="1" hangingPunct="1">
              <a:buFont typeface="Wingdings" charset="0"/>
              <a:buNone/>
              <a:defRPr/>
            </a:pPr>
            <a:r>
              <a:rPr lang="en-US" b="1" smtClean="0">
                <a:solidFill>
                  <a:schemeClr val="hlink"/>
                </a:solidFill>
                <a:latin typeface="Courier New" charset="0"/>
                <a:cs typeface="+mn-cs"/>
              </a:rPr>
              <a:t>#include &lt;string&gt;   // for std::string</a:t>
            </a:r>
          </a:p>
          <a:p>
            <a:pPr eaLnBrk="1" hangingPunct="1">
              <a:buFont typeface="Wingdings" charset="0"/>
              <a:buNone/>
              <a:defRPr/>
            </a:pPr>
            <a:r>
              <a:rPr lang="en-US" b="1" smtClean="0">
                <a:solidFill>
                  <a:schemeClr val="hlink"/>
                </a:solidFill>
                <a:latin typeface="Courier New" charset="0"/>
                <a:cs typeface="+mn-cs"/>
              </a:rPr>
              <a:t>#include &lt;sstream&gt;  // for std::ostringstream</a:t>
            </a:r>
          </a:p>
          <a:p>
            <a:pPr eaLnBrk="1" hangingPunct="1">
              <a:buFont typeface="Wingdings" charset="0"/>
              <a:buNone/>
              <a:defRPr/>
            </a:pPr>
            <a:endParaRPr lang="en-US" b="1" smtClean="0">
              <a:solidFill>
                <a:schemeClr val="hlink"/>
              </a:solidFill>
              <a:latin typeface="Courier New" charset="0"/>
              <a:cs typeface="+mn-cs"/>
            </a:endParaRPr>
          </a:p>
          <a:p>
            <a:pPr eaLnBrk="1" hangingPunct="1">
              <a:buFont typeface="Wingdings" charset="0"/>
              <a:buNone/>
              <a:defRPr/>
            </a:pPr>
            <a:r>
              <a:rPr lang="en-US" b="1" smtClean="0">
                <a:solidFill>
                  <a:schemeClr val="hlink"/>
                </a:solidFill>
                <a:latin typeface="Courier New" charset="0"/>
                <a:cs typeface="+mn-cs"/>
              </a:rPr>
              <a:t>template &lt;typename T&gt;</a:t>
            </a:r>
          </a:p>
          <a:p>
            <a:pPr eaLnBrk="1" hangingPunct="1">
              <a:buFont typeface="Wingdings" charset="0"/>
              <a:buNone/>
              <a:defRPr/>
            </a:pPr>
            <a:r>
              <a:rPr lang="en-US" b="1" smtClean="0">
                <a:solidFill>
                  <a:schemeClr val="hlink"/>
                </a:solidFill>
                <a:latin typeface="Courier New" charset="0"/>
                <a:cs typeface="+mn-cs"/>
              </a:rPr>
              <a:t>std::string toString(const T &amp; value)</a:t>
            </a:r>
          </a:p>
          <a:p>
            <a:pPr eaLnBrk="1" hangingPunct="1">
              <a:buFont typeface="Wingdings" charset="0"/>
              <a:buNone/>
              <a:defRPr/>
            </a:pPr>
            <a:r>
              <a:rPr lang="en-US" b="1" smtClean="0">
                <a:solidFill>
                  <a:schemeClr val="hlink"/>
                </a:solidFill>
                <a:latin typeface="Courier New" charset="0"/>
                <a:cs typeface="+mn-cs"/>
              </a:rPr>
              <a:t>{</a:t>
            </a:r>
          </a:p>
          <a:p>
            <a:pPr eaLnBrk="1" hangingPunct="1">
              <a:buFont typeface="Wingdings" charset="0"/>
              <a:buNone/>
              <a:defRPr/>
            </a:pPr>
            <a:r>
              <a:rPr lang="en-US" b="1" smtClean="0">
                <a:solidFill>
                  <a:schemeClr val="hlink"/>
                </a:solidFill>
                <a:latin typeface="Courier New" charset="0"/>
                <a:cs typeface="+mn-cs"/>
              </a:rPr>
              <a:t>    std::ostringstream os;</a:t>
            </a:r>
          </a:p>
          <a:p>
            <a:pPr eaLnBrk="1" hangingPunct="1">
              <a:buFont typeface="Wingdings" charset="0"/>
              <a:buNone/>
              <a:defRPr/>
            </a:pPr>
            <a:r>
              <a:rPr lang="en-US" b="1" smtClean="0">
                <a:solidFill>
                  <a:schemeClr val="hlink"/>
                </a:solidFill>
                <a:latin typeface="Courier New" charset="0"/>
                <a:cs typeface="+mn-cs"/>
              </a:rPr>
              <a:t>    os &lt;&lt; value;</a:t>
            </a:r>
          </a:p>
          <a:p>
            <a:pPr eaLnBrk="1" hangingPunct="1">
              <a:buFont typeface="Wingdings" charset="0"/>
              <a:buNone/>
              <a:defRPr/>
            </a:pPr>
            <a:r>
              <a:rPr lang="en-US" b="1" smtClean="0">
                <a:solidFill>
                  <a:schemeClr val="hlink"/>
                </a:solidFill>
                <a:latin typeface="Courier New" charset="0"/>
                <a:cs typeface="+mn-cs"/>
              </a:rPr>
              <a:t>    return os.str();</a:t>
            </a:r>
          </a:p>
          <a:p>
            <a:pPr eaLnBrk="1" hangingPunct="1">
              <a:buFont typeface="Wingdings" charset="0"/>
              <a:buNone/>
              <a:defRPr/>
            </a:pPr>
            <a:r>
              <a:rPr lang="en-US" b="1" smtClean="0">
                <a:solidFill>
                  <a:schemeClr val="hlink"/>
                </a:solidFill>
                <a:latin typeface="Courier New" charset="0"/>
                <a:cs typeface="+mn-cs"/>
              </a:rPr>
              <a:t>}</a:t>
            </a:r>
          </a:p>
        </p:txBody>
      </p:sp>
    </p:spTree>
    <p:extLst>
      <p:ext uri="{BB962C8B-B14F-4D97-AF65-F5344CB8AC3E}">
        <p14:creationId xmlns:p14="http://schemas.microsoft.com/office/powerpoint/2010/main" val="10769551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quarter" idx="10"/>
          </p:nvPr>
        </p:nvSpPr>
        <p:spPr/>
        <p:txBody>
          <a:bodyPr/>
          <a:lstStyle/>
          <a:p>
            <a:pPr>
              <a:defRPr/>
            </a:pPr>
            <a:r>
              <a:rPr lang="en-US" smtClean="0"/>
              <a:t>6 Feb 2013</a:t>
            </a:r>
            <a:endParaRPr lang="en-US"/>
          </a:p>
        </p:txBody>
      </p:sp>
      <p:sp>
        <p:nvSpPr>
          <p:cNvPr id="8" name="Footer Placeholder 5"/>
          <p:cNvSpPr>
            <a:spLocks noGrp="1"/>
          </p:cNvSpPr>
          <p:nvPr>
            <p:ph type="ftr" sz="quarter" idx="11"/>
          </p:nvPr>
        </p:nvSpPr>
        <p:spPr/>
        <p:txBody>
          <a:bodyPr/>
          <a:lstStyle/>
          <a:p>
            <a:pPr>
              <a:defRPr/>
            </a:pPr>
            <a:r>
              <a:rPr lang="de-DE" smtClean="0"/>
              <a:t>CS 311 Spring 2013</a:t>
            </a:r>
            <a:endParaRPr lang="en-US"/>
          </a:p>
        </p:txBody>
      </p:sp>
      <p:sp>
        <p:nvSpPr>
          <p:cNvPr id="9" name="Slide Number Placeholder 6"/>
          <p:cNvSpPr>
            <a:spLocks noGrp="1"/>
          </p:cNvSpPr>
          <p:nvPr>
            <p:ph type="sldNum" sz="quarter" idx="12"/>
          </p:nvPr>
        </p:nvSpPr>
        <p:spPr/>
        <p:txBody>
          <a:bodyPr/>
          <a:lstStyle/>
          <a:p>
            <a:pPr>
              <a:defRPr/>
            </a:pPr>
            <a:fld id="{9118B78B-0094-9146-868E-B80E699D29E2}" type="slidenum">
              <a:rPr lang="en-US"/>
              <a:pPr>
                <a:defRPr/>
              </a:pPr>
              <a:t>7</a:t>
            </a:fld>
            <a:endParaRPr lang="en-US"/>
          </a:p>
        </p:txBody>
      </p:sp>
      <p:sp>
        <p:nvSpPr>
          <p:cNvPr id="600066"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Class Templates </a:t>
            </a:r>
            <a:r>
              <a:rPr lang="en-US" smtClean="0">
                <a:cs typeface="Times New Roman" charset="0"/>
              </a:rPr>
              <a:t>— Basics</a:t>
            </a:r>
          </a:p>
        </p:txBody>
      </p:sp>
      <p:sp>
        <p:nvSpPr>
          <p:cNvPr id="600067" name="Rectangle 3"/>
          <p:cNvSpPr>
            <a:spLocks noGrp="1" noChangeArrowheads="1"/>
          </p:cNvSpPr>
          <p:nvPr>
            <p:ph type="body" sz="half" idx="1"/>
          </p:nvPr>
        </p:nvSpPr>
        <p:spPr/>
        <p:txBody>
          <a:bodyPr/>
          <a:lstStyle/>
          <a:p>
            <a:pPr eaLnBrk="1" hangingPunct="1">
              <a:lnSpc>
                <a:spcPct val="90000"/>
              </a:lnSpc>
              <a:buFont typeface="Wingdings" charset="0"/>
              <a:buNone/>
              <a:defRPr/>
            </a:pPr>
            <a:r>
              <a:rPr lang="en-US" sz="1600" smtClean="0">
                <a:cs typeface="+mn-cs"/>
              </a:rPr>
              <a:t>Example class: holds one </a:t>
            </a:r>
            <a:r>
              <a:rPr lang="en-US" sz="1600" b="1" smtClean="0">
                <a:latin typeface="Courier New" charset="0"/>
                <a:cs typeface="+mn-cs"/>
              </a:rPr>
              <a:t>int</a:t>
            </a:r>
          </a:p>
          <a:p>
            <a:pPr eaLnBrk="1" hangingPunct="1">
              <a:lnSpc>
                <a:spcPct val="90000"/>
              </a:lnSpc>
              <a:defRPr/>
            </a:pPr>
            <a:endParaRPr lang="en-US" sz="1600" smtClean="0">
              <a:cs typeface="+mn-cs"/>
            </a:endParaRPr>
          </a:p>
          <a:p>
            <a:pPr eaLnBrk="1" hangingPunct="1">
              <a:lnSpc>
                <a:spcPct val="90000"/>
              </a:lnSpc>
              <a:buFont typeface="Wingdings" charset="0"/>
              <a:buNone/>
              <a:defRPr/>
            </a:pPr>
            <a:r>
              <a:rPr lang="en-US" sz="1600" b="1" smtClean="0">
                <a:solidFill>
                  <a:schemeClr val="hlink"/>
                </a:solidFill>
                <a:latin typeface="Courier New" charset="0"/>
                <a:cs typeface="+mn-cs"/>
              </a:rPr>
              <a:t>class SingleValue {</a:t>
            </a:r>
          </a:p>
          <a:p>
            <a:pPr eaLnBrk="1" hangingPunct="1">
              <a:lnSpc>
                <a:spcPct val="90000"/>
              </a:lnSpc>
              <a:buFont typeface="Wingdings" charset="0"/>
              <a:buNone/>
              <a:defRPr/>
            </a:pPr>
            <a:r>
              <a:rPr lang="en-US" sz="1600" b="1" smtClean="0">
                <a:solidFill>
                  <a:schemeClr val="hlink"/>
                </a:solidFill>
                <a:latin typeface="Courier New" charset="0"/>
                <a:cs typeface="+mn-cs"/>
              </a:rPr>
              <a:t>public:</a:t>
            </a:r>
          </a:p>
          <a:p>
            <a:pPr eaLnBrk="1" hangingPunct="1">
              <a:lnSpc>
                <a:spcPct val="90000"/>
              </a:lnSpc>
              <a:buFont typeface="Wingdings" charset="0"/>
              <a:buNone/>
              <a:defRPr/>
            </a:pPr>
            <a:r>
              <a:rPr lang="en-US" sz="1600" b="1" smtClean="0">
                <a:solidFill>
                  <a:schemeClr val="hlink"/>
                </a:solidFill>
                <a:latin typeface="Courier New" charset="0"/>
                <a:cs typeface="+mn-cs"/>
              </a:rPr>
              <a:t>    int &amp; val()</a:t>
            </a:r>
            <a:br>
              <a:rPr lang="en-US" sz="1600" b="1" smtClean="0">
                <a:solidFill>
                  <a:schemeClr val="hlink"/>
                </a:solidFill>
                <a:latin typeface="Courier New" charset="0"/>
                <a:cs typeface="+mn-cs"/>
              </a:rPr>
            </a:br>
            <a:r>
              <a:rPr lang="en-US" sz="1600" b="1" smtClean="0">
                <a:solidFill>
                  <a:schemeClr val="hlink"/>
                </a:solidFill>
                <a:latin typeface="Courier New" charset="0"/>
                <a:cs typeface="+mn-cs"/>
              </a:rPr>
              <a:t> { return theValue_; }</a:t>
            </a:r>
            <a:br>
              <a:rPr lang="en-US" sz="1600" b="1" smtClean="0">
                <a:solidFill>
                  <a:schemeClr val="hlink"/>
                </a:solidFill>
                <a:latin typeface="Courier New" charset="0"/>
                <a:cs typeface="+mn-cs"/>
              </a:rPr>
            </a:br>
            <a:r>
              <a:rPr lang="en-US" sz="1600" b="1" smtClean="0">
                <a:solidFill>
                  <a:schemeClr val="hlink"/>
                </a:solidFill>
                <a:latin typeface="Courier New" charset="0"/>
                <a:cs typeface="+mn-cs"/>
              </a:rPr>
              <a:t> const int &amp; val() const</a:t>
            </a:r>
            <a:br>
              <a:rPr lang="en-US" sz="1600" b="1" smtClean="0">
                <a:solidFill>
                  <a:schemeClr val="hlink"/>
                </a:solidFill>
                <a:latin typeface="Courier New" charset="0"/>
                <a:cs typeface="+mn-cs"/>
              </a:rPr>
            </a:br>
            <a:r>
              <a:rPr lang="en-US" sz="1600" b="1" smtClean="0">
                <a:solidFill>
                  <a:schemeClr val="hlink"/>
                </a:solidFill>
                <a:latin typeface="Courier New" charset="0"/>
                <a:cs typeface="+mn-cs"/>
              </a:rPr>
              <a:t> { return theValue_; }</a:t>
            </a:r>
          </a:p>
          <a:p>
            <a:pPr eaLnBrk="1" hangingPunct="1">
              <a:lnSpc>
                <a:spcPct val="90000"/>
              </a:lnSpc>
              <a:buFont typeface="Wingdings" charset="0"/>
              <a:buNone/>
              <a:defRPr/>
            </a:pPr>
            <a:r>
              <a:rPr lang="en-US" sz="1600" b="1" smtClean="0">
                <a:solidFill>
                  <a:schemeClr val="hlink"/>
                </a:solidFill>
                <a:latin typeface="Courier New" charset="0"/>
                <a:cs typeface="+mn-cs"/>
              </a:rPr>
              <a:t>private:</a:t>
            </a:r>
          </a:p>
          <a:p>
            <a:pPr eaLnBrk="1" hangingPunct="1">
              <a:lnSpc>
                <a:spcPct val="90000"/>
              </a:lnSpc>
              <a:buFont typeface="Wingdings" charset="0"/>
              <a:buNone/>
              <a:defRPr/>
            </a:pPr>
            <a:r>
              <a:rPr lang="en-US" sz="1600" b="1" smtClean="0">
                <a:solidFill>
                  <a:schemeClr val="hlink"/>
                </a:solidFill>
                <a:latin typeface="Courier New" charset="0"/>
                <a:cs typeface="+mn-cs"/>
              </a:rPr>
              <a:t>    int theValue_;</a:t>
            </a:r>
          </a:p>
          <a:p>
            <a:pPr eaLnBrk="1" hangingPunct="1">
              <a:lnSpc>
                <a:spcPct val="90000"/>
              </a:lnSpc>
              <a:buFont typeface="Wingdings" charset="0"/>
              <a:buNone/>
              <a:defRPr/>
            </a:pPr>
            <a:r>
              <a:rPr lang="en-US" sz="1600" b="1" smtClean="0">
                <a:solidFill>
                  <a:schemeClr val="hlink"/>
                </a:solidFill>
                <a:latin typeface="Courier New" charset="0"/>
                <a:cs typeface="+mn-cs"/>
              </a:rPr>
              <a:t>};</a:t>
            </a:r>
          </a:p>
        </p:txBody>
      </p:sp>
      <p:sp>
        <p:nvSpPr>
          <p:cNvPr id="600068" name="Rectangle 4"/>
          <p:cNvSpPr>
            <a:spLocks noGrp="1" noChangeArrowheads="1"/>
          </p:cNvSpPr>
          <p:nvPr>
            <p:ph type="body" sz="half" idx="2"/>
          </p:nvPr>
        </p:nvSpPr>
        <p:spPr/>
        <p:txBody>
          <a:bodyPr/>
          <a:lstStyle/>
          <a:p>
            <a:pPr eaLnBrk="1" hangingPunct="1">
              <a:lnSpc>
                <a:spcPct val="90000"/>
              </a:lnSpc>
              <a:buFont typeface="Wingdings" charset="0"/>
              <a:buNone/>
              <a:defRPr/>
            </a:pPr>
            <a:r>
              <a:rPr lang="en-US" sz="1600" smtClean="0">
                <a:cs typeface="+mn-cs"/>
              </a:rPr>
              <a:t>Example class template: holds one of anything</a:t>
            </a:r>
          </a:p>
          <a:p>
            <a:pPr eaLnBrk="1" hangingPunct="1">
              <a:lnSpc>
                <a:spcPct val="90000"/>
              </a:lnSpc>
              <a:defRPr/>
            </a:pPr>
            <a:endParaRPr lang="en-US" sz="1600" smtClean="0">
              <a:cs typeface="+mn-cs"/>
            </a:endParaRPr>
          </a:p>
          <a:p>
            <a:pPr eaLnBrk="1" hangingPunct="1">
              <a:lnSpc>
                <a:spcPct val="90000"/>
              </a:lnSpc>
              <a:buFont typeface="Wingdings" charset="0"/>
              <a:buNone/>
              <a:defRPr/>
            </a:pPr>
            <a:r>
              <a:rPr lang="en-US" sz="1600" b="1" smtClean="0">
                <a:solidFill>
                  <a:schemeClr val="hlink"/>
                </a:solidFill>
                <a:latin typeface="Courier New" charset="0"/>
                <a:cs typeface="+mn-cs"/>
              </a:rPr>
              <a:t>template &lt;typename ValueType&gt;</a:t>
            </a:r>
          </a:p>
          <a:p>
            <a:pPr eaLnBrk="1" hangingPunct="1">
              <a:lnSpc>
                <a:spcPct val="90000"/>
              </a:lnSpc>
              <a:buFont typeface="Wingdings" charset="0"/>
              <a:buNone/>
              <a:defRPr/>
            </a:pPr>
            <a:r>
              <a:rPr lang="en-US" sz="1600" b="1" smtClean="0">
                <a:solidFill>
                  <a:schemeClr val="hlink"/>
                </a:solidFill>
                <a:latin typeface="Courier New" charset="0"/>
                <a:cs typeface="+mn-cs"/>
              </a:rPr>
              <a:t>class SingleValue {</a:t>
            </a:r>
          </a:p>
          <a:p>
            <a:pPr eaLnBrk="1" hangingPunct="1">
              <a:lnSpc>
                <a:spcPct val="90000"/>
              </a:lnSpc>
              <a:buFont typeface="Wingdings" charset="0"/>
              <a:buNone/>
              <a:defRPr/>
            </a:pPr>
            <a:r>
              <a:rPr lang="en-US" sz="1600" b="1" smtClean="0">
                <a:solidFill>
                  <a:schemeClr val="hlink"/>
                </a:solidFill>
                <a:latin typeface="Courier New" charset="0"/>
                <a:cs typeface="+mn-cs"/>
              </a:rPr>
              <a:t>public:</a:t>
            </a:r>
          </a:p>
          <a:p>
            <a:pPr eaLnBrk="1" hangingPunct="1">
              <a:lnSpc>
                <a:spcPct val="90000"/>
              </a:lnSpc>
              <a:buFont typeface="Wingdings" charset="0"/>
              <a:buNone/>
              <a:defRPr/>
            </a:pPr>
            <a:r>
              <a:rPr lang="en-US" sz="1600" b="1" smtClean="0">
                <a:solidFill>
                  <a:schemeClr val="hlink"/>
                </a:solidFill>
                <a:latin typeface="Courier New" charset="0"/>
                <a:cs typeface="+mn-cs"/>
              </a:rPr>
              <a:t>    ValueType &amp; val()</a:t>
            </a:r>
          </a:p>
          <a:p>
            <a:pPr eaLnBrk="1" hangingPunct="1">
              <a:lnSpc>
                <a:spcPct val="90000"/>
              </a:lnSpc>
              <a:buFont typeface="Wingdings" charset="0"/>
              <a:buNone/>
              <a:defRPr/>
            </a:pPr>
            <a:r>
              <a:rPr lang="en-US" sz="1600" b="1" smtClean="0">
                <a:solidFill>
                  <a:schemeClr val="hlink"/>
                </a:solidFill>
                <a:latin typeface="Courier New" charset="0"/>
                <a:cs typeface="+mn-cs"/>
              </a:rPr>
              <a:t>    { return theValue_; }</a:t>
            </a:r>
          </a:p>
          <a:p>
            <a:pPr eaLnBrk="1" hangingPunct="1">
              <a:lnSpc>
                <a:spcPct val="90000"/>
              </a:lnSpc>
              <a:buFont typeface="Wingdings" charset="0"/>
              <a:buNone/>
              <a:defRPr/>
            </a:pPr>
            <a:r>
              <a:rPr lang="en-US" sz="1600" b="1" smtClean="0">
                <a:solidFill>
                  <a:schemeClr val="hlink"/>
                </a:solidFill>
                <a:latin typeface="Courier New" charset="0"/>
                <a:cs typeface="+mn-cs"/>
              </a:rPr>
              <a:t>    const ValueType &amp; val() const</a:t>
            </a:r>
          </a:p>
          <a:p>
            <a:pPr eaLnBrk="1" hangingPunct="1">
              <a:lnSpc>
                <a:spcPct val="90000"/>
              </a:lnSpc>
              <a:buFont typeface="Wingdings" charset="0"/>
              <a:buNone/>
              <a:defRPr/>
            </a:pPr>
            <a:r>
              <a:rPr lang="en-US" sz="1600" b="1" smtClean="0">
                <a:solidFill>
                  <a:schemeClr val="hlink"/>
                </a:solidFill>
                <a:latin typeface="Courier New" charset="0"/>
                <a:cs typeface="+mn-cs"/>
              </a:rPr>
              <a:t>    { return theValue_; }</a:t>
            </a:r>
          </a:p>
          <a:p>
            <a:pPr eaLnBrk="1" hangingPunct="1">
              <a:lnSpc>
                <a:spcPct val="90000"/>
              </a:lnSpc>
              <a:buFont typeface="Wingdings" charset="0"/>
              <a:buNone/>
              <a:defRPr/>
            </a:pPr>
            <a:r>
              <a:rPr lang="en-US" sz="1600" b="1" smtClean="0">
                <a:solidFill>
                  <a:schemeClr val="hlink"/>
                </a:solidFill>
                <a:latin typeface="Courier New" charset="0"/>
                <a:cs typeface="+mn-cs"/>
              </a:rPr>
              <a:t>private:</a:t>
            </a:r>
          </a:p>
          <a:p>
            <a:pPr eaLnBrk="1" hangingPunct="1">
              <a:lnSpc>
                <a:spcPct val="90000"/>
              </a:lnSpc>
              <a:buFont typeface="Wingdings" charset="0"/>
              <a:buNone/>
              <a:defRPr/>
            </a:pPr>
            <a:r>
              <a:rPr lang="en-US" sz="1600" b="1" smtClean="0">
                <a:solidFill>
                  <a:schemeClr val="hlink"/>
                </a:solidFill>
                <a:latin typeface="Courier New" charset="0"/>
                <a:cs typeface="+mn-cs"/>
              </a:rPr>
              <a:t>    ValueType theValue_;</a:t>
            </a:r>
          </a:p>
          <a:p>
            <a:pPr eaLnBrk="1" hangingPunct="1">
              <a:lnSpc>
                <a:spcPct val="90000"/>
              </a:lnSpc>
              <a:buFont typeface="Wingdings" charset="0"/>
              <a:buNone/>
              <a:defRPr/>
            </a:pPr>
            <a:r>
              <a:rPr lang="en-US" sz="1600" b="1" smtClean="0">
                <a:solidFill>
                  <a:schemeClr val="hlink"/>
                </a:solidFill>
                <a:latin typeface="Courier New" charset="0"/>
                <a:cs typeface="+mn-cs"/>
              </a:rPr>
              <a:t>};</a:t>
            </a:r>
          </a:p>
          <a:p>
            <a:pPr eaLnBrk="1" hangingPunct="1">
              <a:lnSpc>
                <a:spcPct val="90000"/>
              </a:lnSpc>
              <a:defRPr/>
            </a:pPr>
            <a:endParaRPr lang="en-US" sz="1600" smtClean="0">
              <a:cs typeface="+mn-cs"/>
            </a:endParaRPr>
          </a:p>
          <a:p>
            <a:pPr eaLnBrk="1" hangingPunct="1">
              <a:lnSpc>
                <a:spcPct val="90000"/>
              </a:lnSpc>
              <a:buFont typeface="Wingdings" charset="0"/>
              <a:buNone/>
              <a:defRPr/>
            </a:pPr>
            <a:r>
              <a:rPr lang="en-US" sz="1600" smtClean="0">
                <a:cs typeface="+mn-cs"/>
              </a:rPr>
              <a:t>Usage of class template</a:t>
            </a:r>
          </a:p>
          <a:p>
            <a:pPr lvl="1" eaLnBrk="1" hangingPunct="1">
              <a:lnSpc>
                <a:spcPct val="90000"/>
              </a:lnSpc>
              <a:defRPr/>
            </a:pPr>
            <a:r>
              <a:rPr lang="en-US" sz="1400" smtClean="0"/>
              <a:t>Need to specify the template parameter.</a:t>
            </a:r>
          </a:p>
          <a:p>
            <a:pPr eaLnBrk="1" hangingPunct="1">
              <a:lnSpc>
                <a:spcPct val="90000"/>
              </a:lnSpc>
              <a:defRPr/>
            </a:pPr>
            <a:endParaRPr lang="en-US" sz="1600" smtClean="0">
              <a:cs typeface="+mn-cs"/>
            </a:endParaRPr>
          </a:p>
          <a:p>
            <a:pPr eaLnBrk="1" hangingPunct="1">
              <a:lnSpc>
                <a:spcPct val="90000"/>
              </a:lnSpc>
              <a:buFont typeface="Wingdings" charset="0"/>
              <a:buNone/>
              <a:defRPr/>
            </a:pPr>
            <a:r>
              <a:rPr lang="en-US" sz="1600" b="1" smtClean="0">
                <a:solidFill>
                  <a:schemeClr val="hlink"/>
                </a:solidFill>
                <a:latin typeface="Courier New" charset="0"/>
                <a:cs typeface="+mn-cs"/>
              </a:rPr>
              <a:t>SingleValue&lt;double&gt; sd;</a:t>
            </a:r>
          </a:p>
        </p:txBody>
      </p:sp>
      <p:sp>
        <p:nvSpPr>
          <p:cNvPr id="600069" name="Line 5"/>
          <p:cNvSpPr>
            <a:spLocks noChangeShapeType="1"/>
          </p:cNvSpPr>
          <p:nvPr/>
        </p:nvSpPr>
        <p:spPr bwMode="auto">
          <a:xfrm flipV="1">
            <a:off x="3276600" y="2971800"/>
            <a:ext cx="1905000" cy="20574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600070" name="Text Box 6"/>
          <p:cNvSpPr txBox="1">
            <a:spLocks noChangeArrowheads="1"/>
          </p:cNvSpPr>
          <p:nvPr/>
        </p:nvSpPr>
        <p:spPr bwMode="auto">
          <a:xfrm>
            <a:off x="1371600" y="5029200"/>
            <a:ext cx="31242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Inside the class template definition, the template parameter </a:t>
            </a:r>
            <a:r>
              <a:rPr lang="en-US" sz="1400" b="1">
                <a:solidFill>
                  <a:schemeClr val="folHlink"/>
                </a:solidFill>
                <a:latin typeface="Courier New" charset="0"/>
                <a:cs typeface="+mn-cs"/>
              </a:rPr>
              <a:t>ValueType</a:t>
            </a:r>
            <a:r>
              <a:rPr lang="en-US" sz="1400">
                <a:solidFill>
                  <a:schemeClr val="folHlink"/>
                </a:solidFill>
                <a:cs typeface="+mn-cs"/>
              </a:rPr>
              <a:t> is a type.</a:t>
            </a:r>
          </a:p>
        </p:txBody>
      </p:sp>
    </p:spTree>
    <p:extLst>
      <p:ext uri="{BB962C8B-B14F-4D97-AF65-F5344CB8AC3E}">
        <p14:creationId xmlns:p14="http://schemas.microsoft.com/office/powerpoint/2010/main" val="38890136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6 Feb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6" name="Slide Number Placeholder 5"/>
          <p:cNvSpPr>
            <a:spLocks noGrp="1"/>
          </p:cNvSpPr>
          <p:nvPr>
            <p:ph type="sldNum" sz="quarter" idx="12"/>
          </p:nvPr>
        </p:nvSpPr>
        <p:spPr/>
        <p:txBody>
          <a:bodyPr/>
          <a:lstStyle/>
          <a:p>
            <a:pPr>
              <a:defRPr/>
            </a:pPr>
            <a:fld id="{B333091A-FEBE-0E45-8822-57DBAE9C181C}" type="slidenum">
              <a:rPr lang="en-US"/>
              <a:pPr>
                <a:defRPr/>
              </a:pPr>
              <a:t>8</a:t>
            </a:fld>
            <a:endParaRPr lang="en-US"/>
          </a:p>
        </p:txBody>
      </p:sp>
      <p:sp>
        <p:nvSpPr>
          <p:cNvPr id="601090"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Class Templates </a:t>
            </a:r>
            <a:r>
              <a:rPr lang="en-US" smtClean="0">
                <a:cs typeface="Times New Roman" charset="0"/>
              </a:rPr>
              <a:t>— Ctors, etc.</a:t>
            </a:r>
          </a:p>
        </p:txBody>
      </p:sp>
      <p:sp>
        <p:nvSpPr>
          <p:cNvPr id="601091" name="Rectangle 3"/>
          <p:cNvSpPr>
            <a:spLocks noGrp="1" noChangeArrowheads="1"/>
          </p:cNvSpPr>
          <p:nvPr>
            <p:ph type="body" idx="1"/>
          </p:nvPr>
        </p:nvSpPr>
        <p:spPr/>
        <p:txBody>
          <a:bodyPr/>
          <a:lstStyle/>
          <a:p>
            <a:pPr eaLnBrk="1" hangingPunct="1">
              <a:lnSpc>
                <a:spcPct val="80000"/>
              </a:lnSpc>
              <a:buFont typeface="Wingdings" charset="0"/>
              <a:buNone/>
              <a:defRPr/>
            </a:pPr>
            <a:r>
              <a:rPr lang="en-US" sz="1800" smtClean="0">
                <a:cs typeface="+mn-cs"/>
              </a:rPr>
              <a:t>When you use a class template outside its own definition, specify the template parameter.</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b="1" smtClean="0">
                <a:solidFill>
                  <a:schemeClr val="hlink"/>
                </a:solidFill>
                <a:latin typeface="Courier New" charset="0"/>
                <a:cs typeface="+mn-cs"/>
              </a:rPr>
              <a:t>SingleValue&lt;int&gt; x;</a:t>
            </a:r>
          </a:p>
          <a:p>
            <a:pPr eaLnBrk="1" hangingPunct="1">
              <a:lnSpc>
                <a:spcPct val="80000"/>
              </a:lnSpc>
              <a:buFont typeface="Wingdings" charset="0"/>
              <a:buNone/>
              <a:defRPr/>
            </a:pPr>
            <a:r>
              <a:rPr lang="en-US" sz="1800" b="1" smtClean="0">
                <a:solidFill>
                  <a:schemeClr val="hlink"/>
                </a:solidFill>
                <a:latin typeface="Courier New" charset="0"/>
                <a:cs typeface="+mn-cs"/>
              </a:rPr>
              <a:t>void foo(const SingleValue&lt;int&gt; &amp; y)</a:t>
            </a:r>
          </a:p>
          <a:p>
            <a:pPr eaLnBrk="1" hangingPunct="1">
              <a:lnSpc>
                <a:spcPct val="80000"/>
              </a:lnSpc>
              <a:buFont typeface="Wingdings" charset="0"/>
              <a:buNone/>
              <a:defRPr/>
            </a:pPr>
            <a:r>
              <a:rPr lang="en-US" sz="1800" b="1" smtClean="0">
                <a:solidFill>
                  <a:schemeClr val="hlink"/>
                </a:solidFill>
                <a:latin typeface="Courier New" charset="0"/>
                <a:cs typeface="+mn-cs"/>
              </a:rPr>
              <a:t>{ … }</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smtClean="0">
                <a:cs typeface="+mn-cs"/>
              </a:rPr>
              <a:t>The </a:t>
            </a:r>
            <a:r>
              <a:rPr lang="en-US" sz="1800" b="1" smtClean="0">
                <a:cs typeface="+mn-cs"/>
              </a:rPr>
              <a:t>name</a:t>
            </a:r>
            <a:r>
              <a:rPr lang="en-US" sz="1800" smtClean="0">
                <a:cs typeface="+mn-cs"/>
              </a:rPr>
              <a:t> of a ctor in a class template is the name of the class template.</a:t>
            </a:r>
          </a:p>
          <a:p>
            <a:pPr lvl="1" eaLnBrk="1" hangingPunct="1">
              <a:lnSpc>
                <a:spcPct val="80000"/>
              </a:lnSpc>
              <a:defRPr/>
            </a:pPr>
            <a:r>
              <a:rPr lang="en-US" sz="1600" smtClean="0"/>
              <a:t>Similarly for the dctor.</a:t>
            </a:r>
          </a:p>
          <a:p>
            <a:pPr eaLnBrk="1" hangingPunct="1">
              <a:lnSpc>
                <a:spcPct val="80000"/>
              </a:lnSpc>
              <a:buFont typeface="Wingdings" charset="0"/>
              <a:buNone/>
              <a:defRPr/>
            </a:pPr>
            <a:r>
              <a:rPr lang="en-US" sz="1800" smtClean="0">
                <a:cs typeface="+mn-cs"/>
              </a:rPr>
              <a:t>Inside the definition of a class template, you may leave off template parameters when referring to the </a:t>
            </a:r>
            <a:r>
              <a:rPr lang="en-US" sz="1800" b="1" smtClean="0">
                <a:cs typeface="+mn-cs"/>
              </a:rPr>
              <a:t>current class</a:t>
            </a:r>
            <a:r>
              <a:rPr lang="en-US" sz="1800" smtClean="0">
                <a:cs typeface="+mn-cs"/>
              </a:rPr>
              <a:t>.</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b="1" smtClean="0">
                <a:solidFill>
                  <a:schemeClr val="hlink"/>
                </a:solidFill>
                <a:latin typeface="Courier New" charset="0"/>
                <a:cs typeface="+mn-cs"/>
              </a:rPr>
              <a:t>template &lt;typename T&gt;</a:t>
            </a:r>
          </a:p>
          <a:p>
            <a:pPr eaLnBrk="1" hangingPunct="1">
              <a:lnSpc>
                <a:spcPct val="80000"/>
              </a:lnSpc>
              <a:buFont typeface="Wingdings" charset="0"/>
              <a:buNone/>
              <a:defRPr/>
            </a:pPr>
            <a:r>
              <a:rPr lang="en-US" sz="1800" b="1" smtClean="0">
                <a:solidFill>
                  <a:schemeClr val="hlink"/>
                </a:solidFill>
                <a:latin typeface="Courier New" charset="0"/>
                <a:cs typeface="+mn-cs"/>
              </a:rPr>
              <a:t>class Bar {</a:t>
            </a:r>
          </a:p>
          <a:p>
            <a:pPr eaLnBrk="1" hangingPunct="1">
              <a:lnSpc>
                <a:spcPct val="80000"/>
              </a:lnSpc>
              <a:buFont typeface="Wingdings" charset="0"/>
              <a:buNone/>
              <a:defRPr/>
            </a:pPr>
            <a:r>
              <a:rPr lang="en-US" sz="1800" b="1" smtClean="0">
                <a:solidFill>
                  <a:schemeClr val="hlink"/>
                </a:solidFill>
                <a:latin typeface="Courier New" charset="0"/>
                <a:cs typeface="+mn-cs"/>
              </a:rPr>
              <a:t>    Bar();                             // default ctor</a:t>
            </a:r>
          </a:p>
          <a:p>
            <a:pPr eaLnBrk="1" hangingPunct="1">
              <a:lnSpc>
                <a:spcPct val="80000"/>
              </a:lnSpc>
              <a:buFont typeface="Wingdings" charset="0"/>
              <a:buNone/>
              <a:defRPr/>
            </a:pPr>
            <a:r>
              <a:rPr lang="en-US" sz="1800" b="1" smtClean="0">
                <a:solidFill>
                  <a:schemeClr val="hlink"/>
                </a:solidFill>
                <a:latin typeface="Courier New" charset="0"/>
                <a:cs typeface="+mn-cs"/>
              </a:rPr>
              <a:t>    Bar(const Bar &amp; other);            // copy ctor</a:t>
            </a:r>
          </a:p>
          <a:p>
            <a:pPr eaLnBrk="1" hangingPunct="1">
              <a:lnSpc>
                <a:spcPct val="80000"/>
              </a:lnSpc>
              <a:buFont typeface="Wingdings" charset="0"/>
              <a:buNone/>
              <a:defRPr/>
            </a:pPr>
            <a:r>
              <a:rPr lang="en-US" sz="1800" b="1" smtClean="0">
                <a:solidFill>
                  <a:schemeClr val="hlink"/>
                </a:solidFill>
                <a:latin typeface="Courier New" charset="0"/>
                <a:cs typeface="+mn-cs"/>
              </a:rPr>
              <a:t>    Bar &amp; operator=(const Bar &amp; rhs);  // copy =</a:t>
            </a:r>
          </a:p>
          <a:p>
            <a:pPr eaLnBrk="1" hangingPunct="1">
              <a:lnSpc>
                <a:spcPct val="80000"/>
              </a:lnSpc>
              <a:buFont typeface="Wingdings" charset="0"/>
              <a:buNone/>
              <a:defRPr/>
            </a:pPr>
            <a:r>
              <a:rPr lang="en-US" sz="1800" b="1" smtClean="0">
                <a:solidFill>
                  <a:schemeClr val="hlink"/>
                </a:solidFill>
                <a:latin typeface="Courier New" charset="0"/>
                <a:cs typeface="+mn-cs"/>
              </a:rPr>
              <a:t>    ~Bar();                            // dctor</a:t>
            </a:r>
          </a:p>
          <a:p>
            <a:pPr eaLnBrk="1" hangingPunct="1">
              <a:lnSpc>
                <a:spcPct val="80000"/>
              </a:lnSpc>
              <a:buFont typeface="Wingdings" charset="0"/>
              <a:buNone/>
              <a:defRPr/>
            </a:pPr>
            <a:r>
              <a:rPr lang="en-US" sz="1800" b="1" smtClean="0">
                <a:solidFill>
                  <a:schemeClr val="hlink"/>
                </a:solidFill>
                <a:latin typeface="Courier New" charset="0"/>
                <a:cs typeface="+mn-cs"/>
              </a:rPr>
              <a:t>};</a:t>
            </a:r>
          </a:p>
        </p:txBody>
      </p:sp>
    </p:spTree>
    <p:extLst>
      <p:ext uri="{BB962C8B-B14F-4D97-AF65-F5344CB8AC3E}">
        <p14:creationId xmlns:p14="http://schemas.microsoft.com/office/powerpoint/2010/main" val="36522478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smtClean="0"/>
              <a:t>6 Feb 2013</a:t>
            </a:r>
            <a:endParaRPr lang="en-US"/>
          </a:p>
        </p:txBody>
      </p:sp>
      <p:sp>
        <p:nvSpPr>
          <p:cNvPr id="8" name="Footer Placeholder 4"/>
          <p:cNvSpPr>
            <a:spLocks noGrp="1"/>
          </p:cNvSpPr>
          <p:nvPr>
            <p:ph type="ftr" sz="quarter" idx="11"/>
          </p:nvPr>
        </p:nvSpPr>
        <p:spPr/>
        <p:txBody>
          <a:bodyPr/>
          <a:lstStyle/>
          <a:p>
            <a:pPr>
              <a:defRPr/>
            </a:pPr>
            <a:r>
              <a:rPr lang="de-DE" smtClean="0"/>
              <a:t>CS 311 Spring 2013</a:t>
            </a:r>
            <a:endParaRPr lang="en-US"/>
          </a:p>
        </p:txBody>
      </p:sp>
      <p:sp>
        <p:nvSpPr>
          <p:cNvPr id="9" name="Slide Number Placeholder 5"/>
          <p:cNvSpPr>
            <a:spLocks noGrp="1"/>
          </p:cNvSpPr>
          <p:nvPr>
            <p:ph type="sldNum" sz="quarter" idx="12"/>
          </p:nvPr>
        </p:nvSpPr>
        <p:spPr/>
        <p:txBody>
          <a:bodyPr/>
          <a:lstStyle/>
          <a:p>
            <a:pPr>
              <a:defRPr/>
            </a:pPr>
            <a:fld id="{7F932A3C-8D32-F244-9B2E-7010BC797CA7}" type="slidenum">
              <a:rPr lang="en-US"/>
              <a:pPr>
                <a:defRPr/>
              </a:pPr>
              <a:t>9</a:t>
            </a:fld>
            <a:endParaRPr lang="en-US"/>
          </a:p>
        </p:txBody>
      </p:sp>
      <p:sp>
        <p:nvSpPr>
          <p:cNvPr id="602114" name="Rectangle 2"/>
          <p:cNvSpPr>
            <a:spLocks noGrp="1" noChangeArrowheads="1"/>
          </p:cNvSpPr>
          <p:nvPr>
            <p:ph type="title"/>
          </p:nvPr>
        </p:nvSpPr>
        <p:spPr/>
        <p:txBody>
          <a:bodyPr/>
          <a:lstStyle/>
          <a:p>
            <a:pPr eaLnBrk="1" hangingPunct="1">
              <a:defRPr/>
            </a:pPr>
            <a:r>
              <a:rPr lang="en-US" smtClean="0">
                <a:cs typeface="+mj-cs"/>
              </a:rPr>
              <a:t>Templates</a:t>
            </a:r>
            <a:br>
              <a:rPr lang="en-US" smtClean="0">
                <a:cs typeface="+mj-cs"/>
              </a:rPr>
            </a:br>
            <a:r>
              <a:rPr lang="en-US" smtClean="0">
                <a:cs typeface="+mj-cs"/>
              </a:rPr>
              <a:t>Class Templates </a:t>
            </a:r>
            <a:r>
              <a:rPr lang="en-US" smtClean="0">
                <a:cs typeface="Times New Roman" charset="0"/>
              </a:rPr>
              <a:t>— Write One</a:t>
            </a:r>
          </a:p>
        </p:txBody>
      </p:sp>
      <p:sp>
        <p:nvSpPr>
          <p:cNvPr id="602115" name="Rectangle 3"/>
          <p:cNvSpPr>
            <a:spLocks noGrp="1" noChangeArrowheads="1"/>
          </p:cNvSpPr>
          <p:nvPr>
            <p:ph type="body" idx="1"/>
          </p:nvPr>
        </p:nvSpPr>
        <p:spPr/>
        <p:txBody>
          <a:bodyPr/>
          <a:lstStyle/>
          <a:p>
            <a:pPr eaLnBrk="1" hangingPunct="1">
              <a:lnSpc>
                <a:spcPct val="80000"/>
              </a:lnSpc>
              <a:buFont typeface="Wingdings" charset="0"/>
              <a:buNone/>
              <a:defRPr/>
            </a:pPr>
            <a:r>
              <a:rPr lang="en-US" sz="1800" smtClean="0">
                <a:cs typeface="+mn-cs"/>
              </a:rPr>
              <a:t>Write the dctor and copy ctor for this class template:</a:t>
            </a:r>
          </a:p>
          <a:p>
            <a:pPr eaLnBrk="1" hangingPunct="1">
              <a:lnSpc>
                <a:spcPct val="80000"/>
              </a:lnSpc>
              <a:buFont typeface="Wingdings" charset="0"/>
              <a:buNone/>
              <a:defRPr/>
            </a:pPr>
            <a:endParaRPr lang="en-US" sz="1800" smtClean="0">
              <a:cs typeface="+mn-cs"/>
            </a:endParaRPr>
          </a:p>
          <a:p>
            <a:pPr eaLnBrk="1" hangingPunct="1">
              <a:lnSpc>
                <a:spcPct val="80000"/>
              </a:lnSpc>
              <a:buFont typeface="Wingdings" charset="0"/>
              <a:buNone/>
              <a:defRPr/>
            </a:pPr>
            <a:r>
              <a:rPr lang="en-US" sz="1800" b="1" smtClean="0">
                <a:solidFill>
                  <a:schemeClr val="hlink"/>
                </a:solidFill>
                <a:latin typeface="Courier New" charset="0"/>
                <a:cs typeface="+mn-cs"/>
              </a:rPr>
              <a:t>// class HasPointer</a:t>
            </a:r>
          </a:p>
          <a:p>
            <a:pPr eaLnBrk="1" hangingPunct="1">
              <a:lnSpc>
                <a:spcPct val="80000"/>
              </a:lnSpc>
              <a:buFont typeface="Wingdings" charset="0"/>
              <a:buNone/>
              <a:defRPr/>
            </a:pPr>
            <a:r>
              <a:rPr lang="en-US" sz="1800" b="1" smtClean="0">
                <a:solidFill>
                  <a:schemeClr val="hlink"/>
                </a:solidFill>
                <a:latin typeface="Courier New" charset="0"/>
                <a:cs typeface="+mn-cs"/>
              </a:rPr>
              <a:t>// Invariants:</a:t>
            </a:r>
          </a:p>
          <a:p>
            <a:pPr eaLnBrk="1" hangingPunct="1">
              <a:lnSpc>
                <a:spcPct val="80000"/>
              </a:lnSpc>
              <a:buFont typeface="Wingdings" charset="0"/>
              <a:buNone/>
              <a:defRPr/>
            </a:pPr>
            <a:r>
              <a:rPr lang="en-US" sz="1800" b="1" smtClean="0">
                <a:solidFill>
                  <a:schemeClr val="hlink"/>
                </a:solidFill>
                <a:latin typeface="Courier New" charset="0"/>
                <a:cs typeface="+mn-cs"/>
              </a:rPr>
              <a:t>//     myPtr_ points to a T allocated with new,</a:t>
            </a:r>
          </a:p>
          <a:p>
            <a:pPr eaLnBrk="1" hangingPunct="1">
              <a:lnSpc>
                <a:spcPct val="80000"/>
              </a:lnSpc>
              <a:buFont typeface="Wingdings" charset="0"/>
              <a:buNone/>
              <a:defRPr/>
            </a:pPr>
            <a:r>
              <a:rPr lang="en-US" sz="1800" b="1" smtClean="0">
                <a:solidFill>
                  <a:schemeClr val="hlink"/>
                </a:solidFill>
                <a:latin typeface="Courier New" charset="0"/>
                <a:cs typeface="+mn-cs"/>
              </a:rPr>
              <a:t>//      owned by *this.</a:t>
            </a:r>
          </a:p>
          <a:p>
            <a:pPr eaLnBrk="1" hangingPunct="1">
              <a:lnSpc>
                <a:spcPct val="80000"/>
              </a:lnSpc>
              <a:buFont typeface="Wingdings" charset="0"/>
              <a:buNone/>
              <a:defRPr/>
            </a:pPr>
            <a:r>
              <a:rPr lang="en-US" sz="1800" b="1" smtClean="0">
                <a:solidFill>
                  <a:schemeClr val="hlink"/>
                </a:solidFill>
                <a:latin typeface="Courier New" charset="0"/>
                <a:cs typeface="+mn-cs"/>
              </a:rPr>
              <a:t>template &lt;typename T&gt;</a:t>
            </a:r>
          </a:p>
          <a:p>
            <a:pPr eaLnBrk="1" hangingPunct="1">
              <a:lnSpc>
                <a:spcPct val="80000"/>
              </a:lnSpc>
              <a:buFont typeface="Wingdings" charset="0"/>
              <a:buNone/>
              <a:defRPr/>
            </a:pPr>
            <a:r>
              <a:rPr lang="en-US" sz="1800" b="1" smtClean="0">
                <a:solidFill>
                  <a:schemeClr val="hlink"/>
                </a:solidFill>
                <a:latin typeface="Courier New" charset="0"/>
                <a:cs typeface="+mn-cs"/>
              </a:rPr>
              <a:t>class HasPointer {</a:t>
            </a:r>
          </a:p>
          <a:p>
            <a:pPr eaLnBrk="1" hangingPunct="1">
              <a:lnSpc>
                <a:spcPct val="80000"/>
              </a:lnSpc>
              <a:buFont typeface="Wingdings" charset="0"/>
              <a:buNone/>
              <a:defRPr/>
            </a:pPr>
            <a:r>
              <a:rPr lang="en-US" sz="1800" b="1" smtClean="0">
                <a:solidFill>
                  <a:schemeClr val="hlink"/>
                </a:solidFill>
                <a:latin typeface="Courier New" charset="0"/>
                <a:cs typeface="+mn-cs"/>
              </a:rPr>
              <a:t>public:</a:t>
            </a:r>
          </a:p>
          <a:p>
            <a:pPr eaLnBrk="1" hangingPunct="1">
              <a:lnSpc>
                <a:spcPct val="80000"/>
              </a:lnSpc>
              <a:buFont typeface="Wingdings" charset="0"/>
              <a:buNone/>
              <a:defRPr/>
            </a:pPr>
            <a:r>
              <a:rPr lang="en-US" sz="1800" b="1" smtClean="0">
                <a:solidFill>
                  <a:schemeClr val="hlink"/>
                </a:solidFill>
                <a:latin typeface="Courier New" charset="0"/>
                <a:cs typeface="+mn-cs"/>
              </a:rPr>
              <a:t>    HasPointer(const HasPointer &amp; other)</a:t>
            </a:r>
          </a:p>
          <a:p>
            <a:pPr eaLnBrk="1" hangingPunct="1">
              <a:lnSpc>
                <a:spcPct val="80000"/>
              </a:lnSpc>
              <a:buFont typeface="Wingdings" charset="0"/>
              <a:buNone/>
              <a:defRPr/>
            </a:pPr>
            <a:r>
              <a:rPr lang="en-US" sz="1800" b="1" smtClean="0">
                <a:solidFill>
                  <a:schemeClr val="hlink"/>
                </a:solidFill>
                <a:latin typeface="Courier New" charset="0"/>
                <a:cs typeface="+mn-cs"/>
              </a:rPr>
              <a:t>       </a:t>
            </a:r>
          </a:p>
          <a:p>
            <a:pPr eaLnBrk="1" hangingPunct="1">
              <a:lnSpc>
                <a:spcPct val="80000"/>
              </a:lnSpc>
              <a:buFont typeface="Wingdings" charset="0"/>
              <a:buNone/>
              <a:defRPr/>
            </a:pPr>
            <a:r>
              <a:rPr lang="en-US" sz="1800" b="1" smtClean="0">
                <a:solidFill>
                  <a:schemeClr val="hlink"/>
                </a:solidFill>
                <a:latin typeface="Courier New" charset="0"/>
                <a:cs typeface="+mn-cs"/>
              </a:rPr>
              <a:t>       </a:t>
            </a:r>
          </a:p>
          <a:p>
            <a:pPr eaLnBrk="1" hangingPunct="1">
              <a:lnSpc>
                <a:spcPct val="80000"/>
              </a:lnSpc>
              <a:buFont typeface="Wingdings" charset="0"/>
              <a:buNone/>
              <a:defRPr/>
            </a:pPr>
            <a:r>
              <a:rPr lang="en-US" sz="1800" b="1" smtClean="0">
                <a:solidFill>
                  <a:schemeClr val="hlink"/>
                </a:solidFill>
                <a:latin typeface="Courier New" charset="0"/>
                <a:cs typeface="+mn-cs"/>
              </a:rPr>
              <a:t>    HasPointer &amp; operator=(const HasPointer &amp; rhs);</a:t>
            </a:r>
          </a:p>
          <a:p>
            <a:pPr eaLnBrk="1" hangingPunct="1">
              <a:lnSpc>
                <a:spcPct val="80000"/>
              </a:lnSpc>
              <a:buFont typeface="Wingdings" charset="0"/>
              <a:buNone/>
              <a:defRPr/>
            </a:pPr>
            <a:r>
              <a:rPr lang="en-US" sz="1800" b="1" smtClean="0">
                <a:solidFill>
                  <a:schemeClr val="hlink"/>
                </a:solidFill>
                <a:latin typeface="Courier New" charset="0"/>
                <a:cs typeface="+mn-cs"/>
              </a:rPr>
              <a:t>    ~HasPointer()</a:t>
            </a:r>
          </a:p>
          <a:p>
            <a:pPr eaLnBrk="1" hangingPunct="1">
              <a:lnSpc>
                <a:spcPct val="80000"/>
              </a:lnSpc>
              <a:buFont typeface="Wingdings" charset="0"/>
              <a:buNone/>
              <a:defRPr/>
            </a:pPr>
            <a:r>
              <a:rPr lang="en-US" sz="1800" b="1" smtClean="0">
                <a:solidFill>
                  <a:schemeClr val="hlink"/>
                </a:solidFill>
                <a:latin typeface="Courier New" charset="0"/>
                <a:cs typeface="+mn-cs"/>
              </a:rPr>
              <a:t>       </a:t>
            </a:r>
          </a:p>
          <a:p>
            <a:pPr eaLnBrk="1" hangingPunct="1">
              <a:lnSpc>
                <a:spcPct val="80000"/>
              </a:lnSpc>
              <a:buFont typeface="Wingdings" charset="0"/>
              <a:buNone/>
              <a:defRPr/>
            </a:pPr>
            <a:r>
              <a:rPr lang="en-US" sz="1800" b="1" smtClean="0">
                <a:solidFill>
                  <a:schemeClr val="hlink"/>
                </a:solidFill>
                <a:latin typeface="Courier New" charset="0"/>
                <a:cs typeface="+mn-cs"/>
              </a:rPr>
              <a:t>private:</a:t>
            </a:r>
          </a:p>
          <a:p>
            <a:pPr eaLnBrk="1" hangingPunct="1">
              <a:lnSpc>
                <a:spcPct val="80000"/>
              </a:lnSpc>
              <a:buFont typeface="Wingdings" charset="0"/>
              <a:buNone/>
              <a:defRPr/>
            </a:pPr>
            <a:r>
              <a:rPr lang="en-US" sz="1800" b="1" smtClean="0">
                <a:solidFill>
                  <a:schemeClr val="hlink"/>
                </a:solidFill>
                <a:latin typeface="Courier New" charset="0"/>
                <a:cs typeface="+mn-cs"/>
              </a:rPr>
              <a:t>    T * myPtr_;</a:t>
            </a:r>
          </a:p>
          <a:p>
            <a:pPr eaLnBrk="1" hangingPunct="1">
              <a:lnSpc>
                <a:spcPct val="80000"/>
              </a:lnSpc>
              <a:buFont typeface="Wingdings" charset="0"/>
              <a:buNone/>
              <a:defRPr/>
            </a:pPr>
            <a:r>
              <a:rPr lang="en-US" sz="1800" b="1" smtClean="0">
                <a:solidFill>
                  <a:schemeClr val="hlink"/>
                </a:solidFill>
                <a:latin typeface="Courier New" charset="0"/>
                <a:cs typeface="+mn-cs"/>
              </a:rPr>
              <a:t>};</a:t>
            </a:r>
          </a:p>
        </p:txBody>
      </p:sp>
      <p:sp>
        <p:nvSpPr>
          <p:cNvPr id="602116" name="Line 4"/>
          <p:cNvSpPr>
            <a:spLocks noChangeShapeType="1"/>
          </p:cNvSpPr>
          <p:nvPr/>
        </p:nvSpPr>
        <p:spPr bwMode="auto">
          <a:xfrm flipH="1" flipV="1">
            <a:off x="6629400" y="2819400"/>
            <a:ext cx="381000" cy="3810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602117" name="Text Box 5"/>
          <p:cNvSpPr txBox="1">
            <a:spLocks noChangeArrowheads="1"/>
          </p:cNvSpPr>
          <p:nvPr/>
        </p:nvSpPr>
        <p:spPr bwMode="auto">
          <a:xfrm>
            <a:off x="7010400" y="3124200"/>
            <a:ext cx="1905000" cy="11795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Because of this, we </a:t>
            </a:r>
            <a:r>
              <a:rPr lang="en-US" sz="1400" i="1">
                <a:solidFill>
                  <a:schemeClr val="folHlink"/>
                </a:solidFill>
                <a:cs typeface="+mn-cs"/>
              </a:rPr>
              <a:t>must</a:t>
            </a:r>
            <a:r>
              <a:rPr lang="en-US" sz="1400">
                <a:solidFill>
                  <a:schemeClr val="folHlink"/>
                </a:solidFill>
                <a:cs typeface="+mn-cs"/>
              </a:rPr>
              <a:t> define the Big Three, and the copy ctor </a:t>
            </a:r>
            <a:r>
              <a:rPr lang="en-US" sz="1400" i="1">
                <a:solidFill>
                  <a:schemeClr val="folHlink"/>
                </a:solidFill>
                <a:cs typeface="+mn-cs"/>
              </a:rPr>
              <a:t>must</a:t>
            </a:r>
            <a:r>
              <a:rPr lang="en-US" sz="1400">
                <a:solidFill>
                  <a:schemeClr val="folHlink"/>
                </a:solidFill>
                <a:cs typeface="+mn-cs"/>
              </a:rPr>
              <a:t> do a </a:t>
            </a:r>
            <a:r>
              <a:rPr lang="en-US" sz="1400" b="1">
                <a:solidFill>
                  <a:schemeClr val="folHlink"/>
                </a:solidFill>
                <a:cs typeface="+mn-cs"/>
              </a:rPr>
              <a:t>deep copy</a:t>
            </a:r>
            <a:r>
              <a:rPr lang="en-US" sz="1400">
                <a:solidFill>
                  <a:schemeClr val="folHlink"/>
                </a:solidFill>
                <a:cs typeface="+mn-cs"/>
              </a:rPr>
              <a:t>.</a:t>
            </a:r>
          </a:p>
        </p:txBody>
      </p:sp>
      <p:sp>
        <p:nvSpPr>
          <p:cNvPr id="602118" name="AutoShape 6"/>
          <p:cNvSpPr>
            <a:spLocks noChangeArrowheads="1"/>
          </p:cNvSpPr>
          <p:nvPr/>
        </p:nvSpPr>
        <p:spPr bwMode="auto">
          <a:xfrm>
            <a:off x="1066800" y="2133600"/>
            <a:ext cx="5638800" cy="61595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6164382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1380</TotalTime>
  <Words>4663</Words>
  <Application>Microsoft Macintosh PowerPoint</Application>
  <PresentationFormat>On-screen Show (4:3)</PresentationFormat>
  <Paragraphs>649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Templates Containers &amp; Iterators</vt:lpstr>
      <vt:lpstr>Unit Overview Advanced C++ &amp; Software Engineering Concepts</vt:lpstr>
      <vt:lpstr>Review Managing Resources in a Class</vt:lpstr>
      <vt:lpstr> Templates - Introduction</vt:lpstr>
      <vt:lpstr>Templates Function Templates — Basics</vt:lpstr>
      <vt:lpstr>Templates Function Templates — Write One</vt:lpstr>
      <vt:lpstr>Templates Class Templates — Basics</vt:lpstr>
      <vt:lpstr>Templates Class Templates — Ctors, etc.</vt:lpstr>
      <vt:lpstr>Templates Class Templates — Write One</vt:lpstr>
      <vt:lpstr>Templates Class Templates — Write One</vt:lpstr>
      <vt:lpstr>Templates Documenting</vt:lpstr>
      <vt:lpstr>Templates Documenting</vt:lpstr>
      <vt:lpstr>Containers &amp; Iterators Introduction — Generic Containers</vt:lpstr>
      <vt:lpstr>Containers &amp; Iterators Introduction — Kinds of Data</vt:lpstr>
      <vt:lpstr>Containers &amp; Iterators Introduction — What is Wrong with Arrays?</vt:lpstr>
      <vt:lpstr>Containers &amp; Iterators Smart Arrays &amp; std::vector — What are They?</vt:lpstr>
      <vt:lpstr>Containers &amp; Iterators Smart Arrays &amp; std::vector — Using vector [1/2]</vt:lpstr>
      <vt:lpstr>Containers &amp; Iterators Smart Arrays &amp; std::vector — Using vector [2/2]</vt:lpstr>
      <vt:lpstr>Containers &amp; Iterators Loops — Types of Loops</vt:lpstr>
      <vt:lpstr>Containers &amp; Iterators Loops — Iterator-Controlled Loops</vt:lpstr>
      <vt:lpstr>Containers &amp; Iterators Iterator Basics — What are They?</vt:lpstr>
      <vt:lpstr>Containers &amp; Iterators Iterator Basics — Examples</vt:lpstr>
      <vt:lpstr>Containers &amp; Iterators Iterator Basics — Iterators and Generic Algorithms</vt:lpstr>
      <vt:lpstr>Containers &amp; Iterators Iterator Basics — Specifying Ranges [1/2]</vt:lpstr>
      <vt:lpstr>Containers &amp; Iterators Iterator Basics — Specifying Ranges [2/2]</vt:lpstr>
      <vt:lpstr>Containers &amp; Iterators Iterator Basics — Iterators and Kinds of Data</vt:lpstr>
      <vt:lpstr>Containers &amp; Iterators Wrap-Up: Three STL Algorithms to Know</vt:lpstr>
      <vt:lpstr>Error Handling Error Conditions</vt:lpstr>
      <vt:lpstr>Error Handling Dealing with Possible Error Conditions</vt:lpstr>
      <vt:lpstr>Error Handling Goals and Guarantees (Preview)</vt:lpstr>
      <vt:lpstr>Error Handling Flagging Errors</vt:lpstr>
      <vt:lpstr>Error Handling Need for Another Method</vt:lpstr>
      <vt:lpstr>Summary Error Handling</vt:lpstr>
    </vt:vector>
  </TitlesOfParts>
  <Company>University of Alaska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&amp; Iterators; Notes on Assignment 2; Error Handling</dc:title>
  <dc:creator>Glenn G. Chappell</dc:creator>
  <cp:lastModifiedBy>Chris Hartman</cp:lastModifiedBy>
  <cp:revision>123</cp:revision>
  <dcterms:created xsi:type="dcterms:W3CDTF">2004-09-03T22:49:27Z</dcterms:created>
  <dcterms:modified xsi:type="dcterms:W3CDTF">2013-02-06T21:47:41Z</dcterms:modified>
</cp:coreProperties>
</file>