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645" r:id="rId3"/>
    <p:sldId id="750" r:id="rId4"/>
    <p:sldId id="751" r:id="rId5"/>
    <p:sldId id="731" r:id="rId6"/>
    <p:sldId id="815" r:id="rId7"/>
    <p:sldId id="816" r:id="rId8"/>
    <p:sldId id="800" r:id="rId9"/>
    <p:sldId id="802" r:id="rId10"/>
    <p:sldId id="803" r:id="rId11"/>
    <p:sldId id="758" r:id="rId12"/>
    <p:sldId id="735" r:id="rId13"/>
    <p:sldId id="773" r:id="rId14"/>
    <p:sldId id="737" r:id="rId15"/>
    <p:sldId id="781" r:id="rId16"/>
    <p:sldId id="739" r:id="rId17"/>
    <p:sldId id="740" r:id="rId18"/>
    <p:sldId id="741" r:id="rId19"/>
    <p:sldId id="742" r:id="rId20"/>
    <p:sldId id="743" r:id="rId21"/>
    <p:sldId id="809" r:id="rId22"/>
    <p:sldId id="810" r:id="rId23"/>
    <p:sldId id="811" r:id="rId24"/>
    <p:sldId id="812" r:id="rId25"/>
    <p:sldId id="813" r:id="rId26"/>
    <p:sldId id="814" r:id="rId2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1662978-9B66-714E-83CB-653B4CC3E7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14C84112-9771-7045-B199-084F97F37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1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EFD944-A6FE-F841-81D6-98E8BC0DC1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84BD5-B8EF-6D43-85AF-41287B7EBD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69EF1-1FA9-A44E-9B36-53C0970155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6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B442F-7538-DD4B-8F55-69497A0292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5DD78-1E3F-F441-A6BC-85E0721EE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56BD9-2CDA-B046-8884-64D6586F0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CAD87-1A93-704E-AEB8-EE605F79C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A947C-1963-DB47-8E84-41B3D51D86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A2DC1-FF63-FE4E-9B08-11C3F1C895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2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EC27E-8B74-2B42-83CD-A60AE3CEB6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4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CFE91-DFA8-BC47-91FC-742E7D98AA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6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084838-B299-AA45-8F6A-812400C5B2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mhartman@alask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Error Handling</a:t>
            </a:r>
            <a:br>
              <a:rPr lang="en-US"/>
            </a:br>
            <a:r>
              <a:rPr lang="en-US"/>
              <a:t>Introduction to Exceptions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Friday, </a:t>
            </a:r>
            <a:r>
              <a:rPr lang="en-US" dirty="0" smtClean="0"/>
              <a:t>February 8, 2013</a:t>
            </a:r>
            <a:endParaRPr lang="en-US" dirty="0"/>
          </a:p>
          <a:p>
            <a:r>
              <a:rPr lang="en-US" dirty="0"/>
              <a:t>Chris Hartman</a:t>
            </a:r>
          </a:p>
          <a:p>
            <a:endParaRPr lang="en-US" sz="1600" dirty="0"/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>
                <a:latin typeface="Courier New" charset="0"/>
                <a:hlinkClick r:id="rId2"/>
              </a:rPr>
              <a:t>cmhartman@alaska.edu</a:t>
            </a:r>
            <a:endParaRPr lang="en-US" sz="1600" b="1" dirty="0">
              <a:latin typeface="Courier New" charset="0"/>
            </a:endParaRPr>
          </a:p>
          <a:p>
            <a:r>
              <a:rPr lang="en-US" sz="1600" dirty="0"/>
              <a:t>Based on material by Glenn G. Chappell</a:t>
            </a:r>
          </a:p>
          <a:p>
            <a:r>
              <a:rPr lang="en-US" sz="1600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FD3A-D9CC-2D4A-9D89-FF066721E874}" type="slidenum">
              <a:rPr lang="en-US"/>
              <a:pPr/>
              <a:t>10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  <a:br>
              <a:rPr lang="en-US"/>
            </a:br>
            <a:r>
              <a:rPr lang="en-US"/>
              <a:t>Need for Another Method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Return codes and separate error-checking functions are both fine methods for flagging errors, but they do have problems.</a:t>
            </a:r>
          </a:p>
          <a:p>
            <a:pPr lvl="1"/>
            <a:r>
              <a:rPr lang="en-US" dirty="0"/>
              <a:t>They can be difficult to use in places where a value cannot be returned, or an error condition cannot be checked for.</a:t>
            </a:r>
          </a:p>
          <a:p>
            <a:pPr lvl="2"/>
            <a:r>
              <a:rPr lang="en-US" dirty="0"/>
              <a:t>Constructors &amp; destructors. Also bracket operator, etc.</a:t>
            </a:r>
          </a:p>
          <a:p>
            <a:pPr lvl="2"/>
            <a:r>
              <a:rPr lang="en-US" dirty="0"/>
              <a:t>In the middle of an expression.</a:t>
            </a:r>
          </a:p>
          <a:p>
            <a:pPr lvl="2"/>
            <a:r>
              <a:rPr lang="en-US" dirty="0"/>
              <a:t>When you call someone else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function, and that calls your function, which needs to signal an error condition.</a:t>
            </a:r>
          </a:p>
          <a:p>
            <a:pPr lvl="3"/>
            <a:r>
              <a:rPr lang="en-US" dirty="0"/>
              <a:t>Call-back functions, templates, etc.</a:t>
            </a:r>
          </a:p>
          <a:p>
            <a:pPr lvl="1"/>
            <a:r>
              <a:rPr lang="en-US" dirty="0"/>
              <a:t>They can lead to complicated code.</a:t>
            </a:r>
          </a:p>
          <a:p>
            <a:pPr lvl="2"/>
            <a:r>
              <a:rPr lang="en-US" dirty="0"/>
              <a:t>A function calls a function, which calls a function … and an error occurs. To handle the error, we have to back out of all of these. Lots of </a:t>
            </a:r>
            <a:r>
              <a:rPr lang="en-US" b="1" dirty="0">
                <a:latin typeface="Courier New" charset="0"/>
              </a:rPr>
              <a:t>if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 </a:t>
            </a:r>
          </a:p>
          <a:p>
            <a:pPr>
              <a:buFont typeface="Wingdings" charset="0"/>
              <a:buNone/>
            </a:pPr>
            <a:r>
              <a:rPr lang="en-US" dirty="0"/>
              <a:t>To deal with these problems, a third method was developed.</a:t>
            </a:r>
          </a:p>
          <a:p>
            <a:pPr>
              <a:buFont typeface="Wingdings" charset="0"/>
              <a:buNone/>
            </a:pPr>
            <a:r>
              <a:rPr lang="en-US" dirty="0"/>
              <a:t>Method 3: </a:t>
            </a:r>
            <a:r>
              <a:rPr lang="en-US" b="1" dirty="0"/>
              <a:t>Throwing an exception</a:t>
            </a:r>
            <a:endParaRPr lang="en-US" dirty="0"/>
          </a:p>
          <a:p>
            <a:pPr lvl="1"/>
            <a:r>
              <a:rPr lang="en-US" dirty="0"/>
              <a:t>Exceptions are available in many languages (C++, Java, Python, Ruby, </a:t>
            </a:r>
            <a:r>
              <a:rPr lang="en-US" dirty="0" err="1"/>
              <a:t>Javascript</a:t>
            </a:r>
            <a:r>
              <a:rPr lang="en-US" dirty="0"/>
              <a:t>, etc.), and are generally associated with OOP.</a:t>
            </a:r>
          </a:p>
          <a:p>
            <a:pPr lvl="1"/>
            <a:r>
              <a:rPr lang="en-US" dirty="0"/>
              <a:t>Shortly, we will look at exception handling in C++.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DB6-4873-FA41-AFBC-A59E307B5541}" type="slidenum">
              <a:rPr lang="en-US"/>
              <a:pPr/>
              <a:t>11</a:t>
            </a:fld>
            <a:endParaRPr 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br>
              <a:rPr lang="en-US"/>
            </a:br>
            <a:r>
              <a:rPr lang="en-US"/>
              <a:t>Error Handling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An </a:t>
            </a:r>
            <a:r>
              <a:rPr lang="en-US" sz="1800" b="1"/>
              <a:t>error condition</a:t>
            </a:r>
            <a:r>
              <a:rPr lang="en-US" sz="1800"/>
              <a:t> (or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error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) is a condition occurring during runtime that cannot be handled by the normal flow of execution.</a:t>
            </a:r>
          </a:p>
          <a:p>
            <a:pPr lvl="1"/>
            <a:r>
              <a:rPr lang="en-US" sz="1600"/>
              <a:t>Not necessarily a bug or a user mistake.</a:t>
            </a:r>
          </a:p>
          <a:p>
            <a:pPr lvl="1"/>
            <a:r>
              <a:rPr lang="en-US" sz="1600"/>
              <a:t>Example: Could not read file.</a:t>
            </a:r>
          </a:p>
          <a:p>
            <a:pPr>
              <a:buFont typeface="Wingdings" charset="0"/>
              <a:buNone/>
            </a:pPr>
            <a:endParaRPr lang="en-US" sz="1800"/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before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during</a:t>
            </a:r>
          </a:p>
        </p:txBody>
      </p:sp>
      <p:sp>
        <p:nvSpPr>
          <p:cNvPr id="626694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after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1371600" y="251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Three ways to deal with a </a:t>
            </a:r>
            <a:r>
              <a:rPr lang="en-US" sz="1400" i="1"/>
              <a:t>possible</a:t>
            </a:r>
            <a:r>
              <a:rPr lang="en-US" sz="1400"/>
              <a:t> error condition in a function:</a:t>
            </a:r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1371600" y="34290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Prevention</a:t>
            </a:r>
            <a:br>
              <a:rPr lang="en-US" sz="1400"/>
            </a:br>
            <a:r>
              <a:rPr lang="en-US" sz="1200"/>
              <a:t>Client code must prevent the error (precondition).</a:t>
            </a:r>
          </a:p>
        </p:txBody>
      </p:sp>
      <p:sp>
        <p:nvSpPr>
          <p:cNvPr id="626697" name="Text Box 9"/>
          <p:cNvSpPr txBox="1">
            <a:spLocks noChangeArrowheads="1"/>
          </p:cNvSpPr>
          <p:nvPr/>
        </p:nvSpPr>
        <p:spPr bwMode="auto">
          <a:xfrm>
            <a:off x="1371600" y="43434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Containment</a:t>
            </a:r>
            <a:br>
              <a:rPr lang="en-US" sz="1400"/>
            </a:br>
            <a:r>
              <a:rPr lang="en-US" sz="1200"/>
              <a:t>Fix the problem inside the function.</a:t>
            </a:r>
          </a:p>
        </p:txBody>
      </p:sp>
      <p:sp>
        <p:nvSpPr>
          <p:cNvPr id="626699" name="Text Box 11"/>
          <p:cNvSpPr txBox="1">
            <a:spLocks noChangeArrowheads="1"/>
          </p:cNvSpPr>
          <p:nvPr/>
        </p:nvSpPr>
        <p:spPr bwMode="auto">
          <a:xfrm>
            <a:off x="3886200" y="3657600"/>
            <a:ext cx="12192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We </a:t>
            </a:r>
            <a:r>
              <a:rPr lang="en-US" sz="1400" b="1">
                <a:solidFill>
                  <a:schemeClr val="folHlink"/>
                </a:solidFill>
              </a:rPr>
              <a:t>like</a:t>
            </a:r>
            <a:r>
              <a:rPr lang="en-US" sz="1400">
                <a:solidFill>
                  <a:schemeClr val="folHlink"/>
                </a:solidFill>
              </a:rPr>
              <a:t> these two, but they </a:t>
            </a:r>
            <a:r>
              <a:rPr lang="en-US" sz="1400" i="1">
                <a:solidFill>
                  <a:schemeClr val="folHlink"/>
                </a:solidFill>
              </a:rPr>
              <a:t>might</a:t>
            </a:r>
            <a:r>
              <a:rPr lang="en-US" sz="1400">
                <a:solidFill>
                  <a:schemeClr val="folHlink"/>
                </a:solidFill>
              </a:rPr>
              <a:t> not be feasible</a:t>
            </a:r>
          </a:p>
        </p:txBody>
      </p:sp>
      <p:sp>
        <p:nvSpPr>
          <p:cNvPr id="626700" name="Line 12"/>
          <p:cNvSpPr>
            <a:spLocks noChangeShapeType="1"/>
          </p:cNvSpPr>
          <p:nvPr/>
        </p:nvSpPr>
        <p:spPr bwMode="auto">
          <a:xfrm flipH="1">
            <a:off x="3657600" y="4648200"/>
            <a:ext cx="228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6701" name="Text Box 13"/>
          <p:cNvSpPr txBox="1">
            <a:spLocks noChangeArrowheads="1"/>
          </p:cNvSpPr>
          <p:nvPr/>
        </p:nvSpPr>
        <p:spPr bwMode="auto">
          <a:xfrm>
            <a:off x="5486400" y="251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Methods for signaling an error condition to the client code:</a:t>
            </a:r>
          </a:p>
        </p:txBody>
      </p:sp>
      <p:sp>
        <p:nvSpPr>
          <p:cNvPr id="626702" name="Text Box 14"/>
          <p:cNvSpPr txBox="1">
            <a:spLocks noChangeArrowheads="1"/>
          </p:cNvSpPr>
          <p:nvPr/>
        </p:nvSpPr>
        <p:spPr bwMode="auto">
          <a:xfrm>
            <a:off x="5486400" y="34290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Return an error code</a:t>
            </a:r>
            <a:endParaRPr lang="en-US" sz="1200"/>
          </a:p>
        </p:txBody>
      </p:sp>
      <p:sp>
        <p:nvSpPr>
          <p:cNvPr id="626703" name="Text Box 15"/>
          <p:cNvSpPr txBox="1">
            <a:spLocks noChangeArrowheads="1"/>
          </p:cNvSpPr>
          <p:nvPr/>
        </p:nvSpPr>
        <p:spPr bwMode="auto">
          <a:xfrm>
            <a:off x="5486400" y="43434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Set a flag, checked by a separate function</a:t>
            </a:r>
            <a:endParaRPr lang="en-US" sz="1200"/>
          </a:p>
        </p:txBody>
      </p:sp>
      <p:sp>
        <p:nvSpPr>
          <p:cNvPr id="626704" name="Text Box 16"/>
          <p:cNvSpPr txBox="1">
            <a:spLocks noChangeArrowheads="1"/>
          </p:cNvSpPr>
          <p:nvPr/>
        </p:nvSpPr>
        <p:spPr bwMode="auto">
          <a:xfrm>
            <a:off x="5486400" y="52578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Throw an </a:t>
            </a:r>
            <a:r>
              <a:rPr lang="en-US" sz="1400" b="1"/>
              <a:t>exception</a:t>
            </a:r>
            <a:endParaRPr lang="en-US" sz="1200" b="1"/>
          </a:p>
        </p:txBody>
      </p:sp>
      <p:sp>
        <p:nvSpPr>
          <p:cNvPr id="626705" name="Line 17"/>
          <p:cNvSpPr>
            <a:spLocks noChangeShapeType="1"/>
          </p:cNvSpPr>
          <p:nvPr/>
        </p:nvSpPr>
        <p:spPr bwMode="auto">
          <a:xfrm flipV="1">
            <a:off x="5181600" y="3810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6706" name="Line 18"/>
          <p:cNvSpPr>
            <a:spLocks noChangeShapeType="1"/>
          </p:cNvSpPr>
          <p:nvPr/>
        </p:nvSpPr>
        <p:spPr bwMode="auto">
          <a:xfrm flipH="1">
            <a:off x="3657600" y="3810000"/>
            <a:ext cx="228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6707" name="Line 19"/>
          <p:cNvSpPr>
            <a:spLocks noChangeShapeType="1"/>
          </p:cNvSpPr>
          <p:nvPr/>
        </p:nvSpPr>
        <p:spPr bwMode="auto">
          <a:xfrm flipV="1">
            <a:off x="5181600" y="4724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6708" name="Line 20"/>
          <p:cNvSpPr>
            <a:spLocks noChangeShapeType="1"/>
          </p:cNvSpPr>
          <p:nvPr/>
        </p:nvSpPr>
        <p:spPr bwMode="auto">
          <a:xfrm flipV="1">
            <a:off x="3505200" y="5638800"/>
            <a:ext cx="198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6709" name="Line 21"/>
          <p:cNvSpPr>
            <a:spLocks noChangeShapeType="1"/>
          </p:cNvSpPr>
          <p:nvPr/>
        </p:nvSpPr>
        <p:spPr bwMode="auto">
          <a:xfrm flipV="1">
            <a:off x="5181600" y="3810000"/>
            <a:ext cx="0" cy="1828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6698" name="Text Box 10"/>
          <p:cNvSpPr txBox="1">
            <a:spLocks noChangeArrowheads="1"/>
          </p:cNvSpPr>
          <p:nvPr/>
        </p:nvSpPr>
        <p:spPr bwMode="auto">
          <a:xfrm>
            <a:off x="1371600" y="52578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Signal the Client Code</a:t>
            </a:r>
            <a:br>
              <a:rPr lang="en-US" sz="1400"/>
            </a:br>
            <a:r>
              <a:rPr lang="en-US" sz="1200"/>
              <a:t>Idea: When we cannot fulfill our postconditions.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9998-8C68-804E-9AA1-C7CDDB5D096A}" type="slidenum">
              <a:rPr lang="en-US"/>
              <a:pPr/>
              <a:t>12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Exceptions &amp; Catching </a:t>
            </a:r>
            <a:r>
              <a:rPr lang="en-US">
                <a:cs typeface="Times New Roman" charset="0"/>
              </a:rPr>
              <a:t>— The Idea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/>
              <a:t>Exception</a:t>
            </a:r>
            <a:r>
              <a:rPr lang="en-US" sz="1600"/>
              <a:t>: an object that is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 b="1"/>
              <a:t>thrown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 when a function terminates abnormally.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Example: </a:t>
            </a:r>
            <a:r>
              <a:rPr lang="ja-JP" altLang="en-US" sz="1400">
                <a:latin typeface="Arial"/>
              </a:rPr>
              <a:t>“</a:t>
            </a:r>
            <a:r>
              <a:rPr lang="en-US" sz="1400" b="1"/>
              <a:t>new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/>
              <a:t> throws an object of type </a:t>
            </a:r>
            <a:r>
              <a:rPr lang="en-US" sz="1400" b="1">
                <a:latin typeface="Courier New" charset="0"/>
              </a:rPr>
              <a:t>std::bad_alloc</a:t>
            </a:r>
            <a:r>
              <a:rPr lang="en-US" sz="1400"/>
              <a:t> if allocation fails.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Foo * p = new Foo;  // May throw std::bad_alloc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In order to handle exceptions, we </a:t>
            </a:r>
            <a:r>
              <a:rPr lang="en-US" sz="1600" b="1"/>
              <a:t>catch</a:t>
            </a:r>
            <a:r>
              <a:rPr lang="en-US" sz="1600"/>
              <a:t> them using a </a:t>
            </a:r>
            <a:r>
              <a:rPr lang="en-US" sz="1600" b="1">
                <a:latin typeface="Courier New" charset="0"/>
              </a:rPr>
              <a:t>try</a:t>
            </a:r>
            <a:r>
              <a:rPr lang="en-US" sz="1600"/>
              <a:t> … </a:t>
            </a:r>
            <a:r>
              <a:rPr lang="en-US" sz="1600" b="1">
                <a:latin typeface="Courier New" charset="0"/>
              </a:rPr>
              <a:t>catch</a:t>
            </a:r>
            <a:r>
              <a:rPr lang="en-US" sz="1600"/>
              <a:t> construction.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#include &lt;new&gt;    // for std::bad_alloc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Foo * p;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bool allocationSuccessful = true;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try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p = new Foo;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catch (std::bad_alloc &amp; e)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allocationSuccessful = false;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cout &lt;&lt; "Allocation failed. Message: " &lt;&lt; e.what() &lt;&lt; endl;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603140" name="Line 4"/>
          <p:cNvSpPr>
            <a:spLocks noChangeShapeType="1"/>
          </p:cNvSpPr>
          <p:nvPr/>
        </p:nvSpPr>
        <p:spPr bwMode="auto">
          <a:xfrm flipH="1">
            <a:off x="3352800" y="4724400"/>
            <a:ext cx="22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733800" y="4572000"/>
            <a:ext cx="2209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e</a:t>
            </a:r>
            <a:r>
              <a:rPr lang="en-US" sz="1400">
                <a:solidFill>
                  <a:schemeClr val="folHlink"/>
                </a:solidFill>
              </a:rPr>
              <a:t> is the </a:t>
            </a:r>
            <a:r>
              <a:rPr lang="en-US" sz="1400" b="1">
                <a:solidFill>
                  <a:schemeClr val="folHlink"/>
                </a:solidFill>
              </a:rPr>
              <a:t>exception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603142" name="Line 6"/>
          <p:cNvSpPr>
            <a:spLocks noChangeShapeType="1"/>
          </p:cNvSpPr>
          <p:nvPr/>
        </p:nvSpPr>
        <p:spPr bwMode="auto">
          <a:xfrm flipH="1">
            <a:off x="6324600" y="4419600"/>
            <a:ext cx="304800" cy="914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6781800" y="4114800"/>
            <a:ext cx="19812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Member function of standard exception types. Returns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string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603144" name="Line 8"/>
          <p:cNvSpPr>
            <a:spLocks noChangeShapeType="1"/>
          </p:cNvSpPr>
          <p:nvPr/>
        </p:nvSpPr>
        <p:spPr bwMode="auto">
          <a:xfrm flipH="1">
            <a:off x="6629400" y="4343400"/>
            <a:ext cx="1524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3145" name="Text Box 9"/>
          <p:cNvSpPr txBox="1">
            <a:spLocks noChangeArrowheads="1"/>
          </p:cNvSpPr>
          <p:nvPr/>
        </p:nvSpPr>
        <p:spPr bwMode="auto">
          <a:xfrm>
            <a:off x="3733800" y="3962400"/>
            <a:ext cx="1981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Catch exceptions by reference.</a:t>
            </a:r>
          </a:p>
        </p:txBody>
      </p:sp>
      <p:sp>
        <p:nvSpPr>
          <p:cNvPr id="603146" name="Line 10"/>
          <p:cNvSpPr>
            <a:spLocks noChangeShapeType="1"/>
          </p:cNvSpPr>
          <p:nvPr/>
        </p:nvSpPr>
        <p:spPr bwMode="auto">
          <a:xfrm flipH="1">
            <a:off x="3581400" y="4724400"/>
            <a:ext cx="152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3147" name="Line 11"/>
          <p:cNvSpPr>
            <a:spLocks noChangeShapeType="1"/>
          </p:cNvSpPr>
          <p:nvPr/>
        </p:nvSpPr>
        <p:spPr bwMode="auto">
          <a:xfrm flipH="1">
            <a:off x="3505200" y="4191000"/>
            <a:ext cx="2286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3148" name="Line 12"/>
          <p:cNvSpPr>
            <a:spLocks noChangeShapeType="1"/>
          </p:cNvSpPr>
          <p:nvPr/>
        </p:nvSpPr>
        <p:spPr bwMode="auto">
          <a:xfrm flipH="1">
            <a:off x="3048000" y="4267200"/>
            <a:ext cx="457200" cy="609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3149" name="Text Box 13"/>
          <p:cNvSpPr txBox="1">
            <a:spLocks noChangeArrowheads="1"/>
          </p:cNvSpPr>
          <p:nvPr/>
        </p:nvSpPr>
        <p:spPr bwMode="auto">
          <a:xfrm>
            <a:off x="5638800" y="2800350"/>
            <a:ext cx="2895600" cy="9779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 gets an expression of the proper type that is thrown inside the corresponding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try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3E5F-7C4A-774B-AB80-98CD9B6DD050}" type="slidenum">
              <a:rPr lang="en-US"/>
              <a:pPr/>
              <a:t>13</a:t>
            </a:fld>
            <a:endParaRPr 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Exceptions &amp; Catching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What is Caught? [1/4]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A </a:t>
            </a:r>
            <a:r>
              <a:rPr lang="en-US" b="1">
                <a:latin typeface="Courier New" charset="0"/>
              </a:rPr>
              <a:t>catch</a:t>
            </a:r>
            <a:r>
              <a:rPr lang="en-US"/>
              <a:t> only gets an exception that is:</a:t>
            </a:r>
          </a:p>
          <a:p>
            <a:pPr lvl="1">
              <a:lnSpc>
                <a:spcPct val="90000"/>
              </a:lnSpc>
            </a:pPr>
            <a:r>
              <a:rPr lang="en-US"/>
              <a:t>Thrown inside the corresponding </a:t>
            </a:r>
            <a:r>
              <a:rPr lang="en-US" b="1">
                <a:latin typeface="Courier New" charset="0"/>
              </a:rPr>
              <a:t>try</a:t>
            </a:r>
            <a:r>
              <a:rPr lang="en-US"/>
              <a:t> block.</a:t>
            </a:r>
          </a:p>
          <a:p>
            <a:pPr lvl="1">
              <a:lnSpc>
                <a:spcPct val="90000"/>
              </a:lnSpc>
            </a:pPr>
            <a:r>
              <a:rPr lang="en-US"/>
              <a:t>Of an appropriate type.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Once an exception is thrown, the </a:t>
            </a:r>
            <a:r>
              <a:rPr lang="en-US" b="1">
                <a:latin typeface="Courier New" charset="0"/>
              </a:rPr>
              <a:t>try</a:t>
            </a:r>
            <a:r>
              <a:rPr lang="en-US"/>
              <a:t> block is exited.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If no exception is thrown, the </a:t>
            </a:r>
            <a:r>
              <a:rPr lang="en-US" b="1">
                <a:latin typeface="Courier New" charset="0"/>
              </a:rPr>
              <a:t>catch</a:t>
            </a:r>
            <a:r>
              <a:rPr lang="en-US"/>
              <a:t> block is not executed.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Foo * p1, p2;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p1 = new Foo;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try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p2 = new Foo;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myFunc(p2);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catch (std::bad_alloc &amp; e)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>
                <a:solidFill>
                  <a:schemeClr val="hlink"/>
                </a:solidFill>
              </a:rPr>
              <a:t>[e</a:t>
            </a:r>
            <a:r>
              <a:rPr lang="en-US" i="1">
                <a:solidFill>
                  <a:schemeClr val="hlink"/>
                </a:solidFill>
              </a:rPr>
              <a:t>xception-handling code goes here</a:t>
            </a:r>
            <a:r>
              <a:rPr lang="en-US">
                <a:solidFill>
                  <a:schemeClr val="hlink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643076" name="Line 4"/>
          <p:cNvSpPr>
            <a:spLocks noChangeShapeType="1"/>
          </p:cNvSpPr>
          <p:nvPr/>
        </p:nvSpPr>
        <p:spPr bwMode="auto">
          <a:xfrm flipH="1">
            <a:off x="2286000" y="3429000"/>
            <a:ext cx="6858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43077" name="Text Box 5"/>
          <p:cNvSpPr txBox="1">
            <a:spLocks noChangeArrowheads="1"/>
          </p:cNvSpPr>
          <p:nvPr/>
        </p:nvSpPr>
        <p:spPr bwMode="auto">
          <a:xfrm>
            <a:off x="2971800" y="2971800"/>
            <a:ext cx="4343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en-US" sz="1400">
                <a:solidFill>
                  <a:schemeClr val="folHlink"/>
                </a:solidFill>
              </a:rPr>
              <a:t> block below will </a:t>
            </a:r>
            <a:r>
              <a:rPr lang="en-US" sz="1400" b="1">
                <a:solidFill>
                  <a:schemeClr val="folHlink"/>
                </a:solidFill>
              </a:rPr>
              <a:t>not</a:t>
            </a:r>
            <a:r>
              <a:rPr lang="en-US" sz="1400">
                <a:solidFill>
                  <a:schemeClr val="folHlink"/>
                </a:solidFill>
              </a:rPr>
              <a:t> catch any exception thrown by this statement.</a:t>
            </a:r>
          </a:p>
        </p:txBody>
      </p:sp>
      <p:sp>
        <p:nvSpPr>
          <p:cNvPr id="643078" name="Line 6"/>
          <p:cNvSpPr>
            <a:spLocks noChangeShapeType="1"/>
          </p:cNvSpPr>
          <p:nvPr/>
        </p:nvSpPr>
        <p:spPr bwMode="auto">
          <a:xfrm flipH="1">
            <a:off x="2514600" y="4038600"/>
            <a:ext cx="914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43079" name="Text Box 7"/>
          <p:cNvSpPr txBox="1">
            <a:spLocks noChangeArrowheads="1"/>
          </p:cNvSpPr>
          <p:nvPr/>
        </p:nvSpPr>
        <p:spPr bwMode="auto">
          <a:xfrm>
            <a:off x="3429000" y="3657600"/>
            <a:ext cx="4343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If the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new</a:t>
            </a:r>
            <a:r>
              <a:rPr lang="en-US" sz="1400">
                <a:solidFill>
                  <a:schemeClr val="folHlink"/>
                </a:solidFill>
              </a:rPr>
              <a:t> fails, then this function call is not made.</a:t>
            </a:r>
          </a:p>
        </p:txBody>
      </p:sp>
      <p:sp>
        <p:nvSpPr>
          <p:cNvPr id="643080" name="Line 8"/>
          <p:cNvSpPr>
            <a:spLocks noChangeShapeType="1"/>
          </p:cNvSpPr>
          <p:nvPr/>
        </p:nvSpPr>
        <p:spPr bwMode="auto">
          <a:xfrm flipH="1">
            <a:off x="2590800" y="4419600"/>
            <a:ext cx="2514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43081" name="Text Box 9"/>
          <p:cNvSpPr txBox="1">
            <a:spLocks noChangeArrowheads="1"/>
          </p:cNvSpPr>
          <p:nvPr/>
        </p:nvSpPr>
        <p:spPr bwMode="auto">
          <a:xfrm>
            <a:off x="5105400" y="4267200"/>
            <a:ext cx="38862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If this function throws an exception that is not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std::bad_alloc</a:t>
            </a:r>
            <a:r>
              <a:rPr lang="en-US" sz="1400">
                <a:solidFill>
                  <a:schemeClr val="folHlink"/>
                </a:solidFill>
              </a:rPr>
              <a:t> or a derived type, then the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en-US" sz="1400">
                <a:solidFill>
                  <a:schemeClr val="folHlink"/>
                </a:solidFill>
              </a:rPr>
              <a:t> block below is </a:t>
            </a:r>
            <a:r>
              <a:rPr lang="en-US" sz="1400" b="1">
                <a:solidFill>
                  <a:schemeClr val="folHlink"/>
                </a:solidFill>
              </a:rPr>
              <a:t>not</a:t>
            </a:r>
            <a:r>
              <a:rPr lang="en-US" sz="1400">
                <a:solidFill>
                  <a:schemeClr val="folHlink"/>
                </a:solidFill>
              </a:rPr>
              <a:t> executed.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6077-7053-184F-9059-FEFB72B47B66}" type="slidenum">
              <a:rPr lang="en-US"/>
              <a:pPr/>
              <a:t>14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Exceptions &amp; Catching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What is Caught? [2/4]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A </a:t>
            </a:r>
            <a:r>
              <a:rPr lang="en-US" sz="1600" b="1">
                <a:latin typeface="Courier New" charset="0"/>
              </a:rPr>
              <a:t>catch</a:t>
            </a:r>
            <a:r>
              <a:rPr lang="en-US" sz="1600"/>
              <a:t> gets exceptions of the proper type that are thrown inside the corresponding </a:t>
            </a:r>
            <a:r>
              <a:rPr lang="en-US" sz="1600" b="1">
                <a:latin typeface="Courier New" charset="0"/>
              </a:rPr>
              <a:t>try</a:t>
            </a:r>
            <a:r>
              <a:rPr lang="en-US" sz="1600"/>
              <a:t> block. This includes exceptions thrown in function calls, if they are not caught inside the functions.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void myFunc()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globalP1 = new Foo;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globalFlag = true;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try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    globalP2 = new Foo;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catch (std::bad_alloc &amp; e)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    globalFlag = false;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int main()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try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    myFunc();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catch (std::bad_alloc &amp; e) {</a:t>
            </a:r>
          </a:p>
        </p:txBody>
      </p:sp>
      <p:sp>
        <p:nvSpPr>
          <p:cNvPr id="605188" name="Line 4"/>
          <p:cNvSpPr>
            <a:spLocks noChangeShapeType="1"/>
          </p:cNvSpPr>
          <p:nvPr/>
        </p:nvSpPr>
        <p:spPr bwMode="auto">
          <a:xfrm flipH="1">
            <a:off x="3124200" y="2438400"/>
            <a:ext cx="1371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4495800" y="2286000"/>
            <a:ext cx="4495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en-US" sz="1400">
                <a:solidFill>
                  <a:schemeClr val="folHlink"/>
                </a:solidFill>
              </a:rPr>
              <a:t> in function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main</a:t>
            </a:r>
            <a:r>
              <a:rPr lang="en-US" sz="1400">
                <a:solidFill>
                  <a:schemeClr val="folHlink"/>
                </a:solidFill>
              </a:rPr>
              <a:t> will catch an exception thrown by this statement …</a:t>
            </a:r>
          </a:p>
        </p:txBody>
      </p:sp>
      <p:sp>
        <p:nvSpPr>
          <p:cNvPr id="605190" name="Line 6"/>
          <p:cNvSpPr>
            <a:spLocks noChangeShapeType="1"/>
          </p:cNvSpPr>
          <p:nvPr/>
        </p:nvSpPr>
        <p:spPr bwMode="auto">
          <a:xfrm flipH="1" flipV="1">
            <a:off x="3657600" y="3352800"/>
            <a:ext cx="1676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5334000" y="3429000"/>
            <a:ext cx="3200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… but not by this statement.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58F1-2AD6-8240-8ED5-C100AF3ACAB6}" type="slidenum">
              <a:rPr lang="en-US"/>
              <a:pPr/>
              <a:t>15</a:t>
            </a:fld>
            <a:endParaRPr lang="en-US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Exceptions &amp; Catching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What is Caught? [3/4]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Exceptions can propagate out of deeply nested function calls.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f1();  // May throw std::bad_alloc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f2()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 f1();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f3()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 f2();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f4()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 f3();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f5()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try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f4();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catch (std::bad_alloc &amp; e) {</a:t>
            </a:r>
          </a:p>
        </p:txBody>
      </p:sp>
      <p:sp>
        <p:nvSpPr>
          <p:cNvPr id="651268" name="Line 4"/>
          <p:cNvSpPr>
            <a:spLocks noChangeShapeType="1"/>
          </p:cNvSpPr>
          <p:nvPr/>
        </p:nvSpPr>
        <p:spPr bwMode="auto">
          <a:xfrm flipH="1" flipV="1">
            <a:off x="1524000" y="1981200"/>
            <a:ext cx="2438400" cy="1219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828800" y="3200400"/>
            <a:ext cx="2971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An exception thrown </a:t>
            </a: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/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is caught </a:t>
            </a: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651270" name="Line 6"/>
          <p:cNvSpPr>
            <a:spLocks noChangeShapeType="1"/>
          </p:cNvSpPr>
          <p:nvPr/>
        </p:nvSpPr>
        <p:spPr bwMode="auto">
          <a:xfrm flipH="1">
            <a:off x="2819400" y="3733800"/>
            <a:ext cx="228600" cy="2209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C5BA-CAC4-B248-A6B6-F114AC435E10}" type="slidenum">
              <a:rPr lang="en-US"/>
              <a:pPr/>
              <a:t>16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Exceptions &amp; Catching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What is Caught? [4/4]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we catch by reference (recommended), we also catch derived types.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#include &lt;stdexcept&gt;  // for std::exception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void myFunc2();       // May throw std::range_error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main()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try 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myFunc2();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catch (std::exception &amp; e) {</a:t>
            </a:r>
          </a:p>
        </p:txBody>
      </p:sp>
      <p:sp>
        <p:nvSpPr>
          <p:cNvPr id="607236" name="Line 4"/>
          <p:cNvSpPr>
            <a:spLocks noChangeShapeType="1"/>
          </p:cNvSpPr>
          <p:nvPr/>
        </p:nvSpPr>
        <p:spPr bwMode="auto">
          <a:xfrm flipH="1">
            <a:off x="3657600" y="4572000"/>
            <a:ext cx="914400" cy="762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7237" name="Text Box 5"/>
          <p:cNvSpPr txBox="1">
            <a:spLocks noChangeArrowheads="1"/>
          </p:cNvSpPr>
          <p:nvPr/>
        </p:nvSpPr>
        <p:spPr bwMode="auto">
          <a:xfrm>
            <a:off x="4343400" y="3810000"/>
            <a:ext cx="3962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This will catch a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std::range_error</a:t>
            </a:r>
            <a:r>
              <a:rPr lang="en-US" sz="1400">
                <a:solidFill>
                  <a:schemeClr val="folHlink"/>
                </a:solidFill>
              </a:rPr>
              <a:t>. All standard exception classes are derived from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std::exception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001-278A-5346-BDE4-AFAF1FED0A4D}" type="slidenum">
              <a:rPr lang="en-US"/>
              <a:pPr/>
              <a:t>17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Exceptions &amp; Catching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Uncaught Exceptions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An uncaught exception terminates the program.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void myFunc3();  // May throw std::range_error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main()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Foo * p1 = new Foo;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try 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myFunc3();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catch (std::bad_alloc &amp; e) {</a:t>
            </a:r>
          </a:p>
        </p:txBody>
      </p:sp>
      <p:sp>
        <p:nvSpPr>
          <p:cNvPr id="608260" name="Line 4"/>
          <p:cNvSpPr>
            <a:spLocks noChangeShapeType="1"/>
          </p:cNvSpPr>
          <p:nvPr/>
        </p:nvSpPr>
        <p:spPr bwMode="auto">
          <a:xfrm flipH="1" flipV="1">
            <a:off x="3048000" y="4191000"/>
            <a:ext cx="30480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8261" name="Line 5"/>
          <p:cNvSpPr>
            <a:spLocks noChangeShapeType="1"/>
          </p:cNvSpPr>
          <p:nvPr/>
        </p:nvSpPr>
        <p:spPr bwMode="auto">
          <a:xfrm flipH="1" flipV="1">
            <a:off x="3810000" y="3505200"/>
            <a:ext cx="3733800" cy="533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6096000" y="4267200"/>
            <a:ext cx="2514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An exception </a:t>
            </a: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 or </a:t>
            </a: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 will terminate the program.</a:t>
            </a:r>
          </a:p>
        </p:txBody>
      </p:sp>
      <p:sp>
        <p:nvSpPr>
          <p:cNvPr id="608263" name="Line 7"/>
          <p:cNvSpPr>
            <a:spLocks noChangeShapeType="1"/>
          </p:cNvSpPr>
          <p:nvPr/>
        </p:nvSpPr>
        <p:spPr bwMode="auto">
          <a:xfrm>
            <a:off x="7543800" y="4038600"/>
            <a:ext cx="1524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DDEA-353A-8F4E-99F0-7DA7808440C5}" type="slidenum">
              <a:rPr lang="en-US"/>
              <a:pPr/>
              <a:t>18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Throwing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We can throw our own exceptions, using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b="1" dirty="0">
                <a:latin typeface="Courier New" charset="0"/>
              </a:rPr>
              <a:t>throw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class Foo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public: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&amp; operator[](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index)  // May throw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std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::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range_error</a:t>
            </a:r>
            <a:endParaRPr lang="en-US" sz="1800" b="1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    if (index &lt; 0 || index &gt;=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arraySize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        throw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std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::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range_error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("Foo: index out of range");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    return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theArray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[index];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private: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*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theArray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std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::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size_t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arraySize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 smtClean="0"/>
              <a:t>We do this only </a:t>
            </a:r>
            <a:r>
              <a:rPr lang="en-US" sz="1800" dirty="0"/>
              <a:t>do it when we must signal the client code that an error condition has occurred.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252-6D6D-ED47-BF2A-36821FB14424}" type="slidenum">
              <a:rPr lang="en-US"/>
              <a:pPr/>
              <a:t>19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Catch All &amp; Re-Throw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can catch </a:t>
            </a:r>
            <a:r>
              <a:rPr lang="en-US" b="1"/>
              <a:t>all</a:t>
            </a:r>
            <a:r>
              <a:rPr lang="en-US"/>
              <a:t> exceptions, using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...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In this case, we do not get to look at the exception, since we do not know what type it is.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try 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myFunc4(17);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catch (...) 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fixThingsUp();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throw;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/>
              <a:t>Inside any </a:t>
            </a:r>
            <a:r>
              <a:rPr lang="en-US" b="1">
                <a:latin typeface="Courier New" charset="0"/>
              </a:rPr>
              <a:t>catch</a:t>
            </a:r>
            <a:r>
              <a:rPr lang="en-US"/>
              <a:t> block, we can </a:t>
            </a:r>
            <a:r>
              <a:rPr lang="en-US" b="1"/>
              <a:t>re-throw the same exception</a:t>
            </a:r>
            <a:r>
              <a:rPr lang="en-US"/>
              <a:t> using </a:t>
            </a:r>
            <a:r>
              <a:rPr lang="en-US" b="1">
                <a:latin typeface="Courier New" charset="0"/>
              </a:rPr>
              <a:t>throw</a:t>
            </a:r>
            <a:r>
              <a:rPr lang="en-US"/>
              <a:t> with no parameters.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A639-C451-EC4B-A91E-C21695E892EF}" type="slidenum">
              <a:rPr lang="en-US"/>
              <a:pPr/>
              <a:t>2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Advanced C++ &amp; Software Engineering Concepts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/>
              <a:t>Major Topics: Advanced C++</a:t>
            </a:r>
          </a:p>
          <a:p>
            <a:pPr lvl="1"/>
            <a:r>
              <a:rPr lang="en-US" sz="1800"/>
              <a:t>The structure of a package</a:t>
            </a:r>
          </a:p>
          <a:p>
            <a:pPr lvl="1"/>
            <a:r>
              <a:rPr lang="en-US" sz="1800"/>
              <a:t>Parameter passing</a:t>
            </a:r>
          </a:p>
          <a:p>
            <a:pPr lvl="1"/>
            <a:r>
              <a:rPr lang="en-US" sz="1800"/>
              <a:t>Operator overloading</a:t>
            </a:r>
          </a:p>
          <a:p>
            <a:pPr lvl="1"/>
            <a:r>
              <a:rPr lang="en-US" sz="1800"/>
              <a:t>Silently written &amp; called functions</a:t>
            </a:r>
          </a:p>
          <a:p>
            <a:pPr lvl="1"/>
            <a:r>
              <a:rPr lang="en-US" sz="1800"/>
              <a:t>Pointers &amp; dynamic allocation</a:t>
            </a:r>
          </a:p>
          <a:p>
            <a:pPr lvl="1"/>
            <a:r>
              <a:rPr lang="en-US" sz="1800"/>
              <a:t>Managing resources in a class</a:t>
            </a:r>
          </a:p>
          <a:p>
            <a:pPr lvl="1"/>
            <a:r>
              <a:rPr lang="en-US" sz="1800"/>
              <a:t>Templates</a:t>
            </a:r>
          </a:p>
          <a:p>
            <a:pPr lvl="1"/>
            <a:r>
              <a:rPr lang="en-US" sz="1800"/>
              <a:t>Containers &amp; iterators</a:t>
            </a:r>
          </a:p>
          <a:p>
            <a:pPr lvl="1"/>
            <a:r>
              <a:rPr lang="en-US" sz="1800"/>
              <a:t>Error handling</a:t>
            </a:r>
          </a:p>
          <a:p>
            <a:pPr lvl="1"/>
            <a:r>
              <a:rPr lang="en-US" sz="1800"/>
              <a:t>Introduction to exceptions</a:t>
            </a:r>
          </a:p>
          <a:p>
            <a:pPr lvl="1"/>
            <a:r>
              <a:rPr lang="en-US" sz="1800"/>
              <a:t>Introduction to Linked Lists</a:t>
            </a:r>
          </a:p>
        </p:txBody>
      </p:sp>
      <p:sp>
        <p:nvSpPr>
          <p:cNvPr id="4454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/>
              <a:t>Major Topics: S.E. Concepts</a:t>
            </a:r>
          </a:p>
          <a:p>
            <a:pPr lvl="1"/>
            <a:r>
              <a:rPr lang="en-US" sz="1800"/>
              <a:t>Abstraction</a:t>
            </a:r>
          </a:p>
          <a:p>
            <a:pPr lvl="1"/>
            <a:r>
              <a:rPr lang="en-US" sz="1800"/>
              <a:t>Invariants</a:t>
            </a:r>
          </a:p>
          <a:p>
            <a:pPr lvl="1"/>
            <a:r>
              <a:rPr lang="en-US" sz="1800"/>
              <a:t>Testing</a:t>
            </a:r>
          </a:p>
          <a:p>
            <a:pPr lvl="1"/>
            <a:r>
              <a:rPr lang="en-US" sz="1800"/>
              <a:t>Some principles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724400" y="13843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4724400" y="1716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0" name="Text Box 10"/>
          <p:cNvSpPr txBox="1">
            <a:spLocks noChangeArrowheads="1"/>
          </p:cNvSpPr>
          <p:nvPr/>
        </p:nvSpPr>
        <p:spPr bwMode="auto">
          <a:xfrm>
            <a:off x="228600" y="23780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1" name="Text Box 11"/>
          <p:cNvSpPr txBox="1">
            <a:spLocks noChangeArrowheads="1"/>
          </p:cNvSpPr>
          <p:nvPr/>
        </p:nvSpPr>
        <p:spPr bwMode="auto">
          <a:xfrm>
            <a:off x="228600" y="298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2" name="Text Box 12"/>
          <p:cNvSpPr txBox="1">
            <a:spLocks noChangeArrowheads="1"/>
          </p:cNvSpPr>
          <p:nvPr/>
        </p:nvSpPr>
        <p:spPr bwMode="auto">
          <a:xfrm>
            <a:off x="47244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47244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228600" y="33147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228600" y="3921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228600" y="42481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8496-939C-6444-913C-6FB9DC5D8E8B}" type="slidenum">
              <a:rPr lang="en-US"/>
              <a:pPr/>
              <a:t>20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Put It All Together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Example Code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f(const Foo &amp; x)  // throw(std::runtime_error)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 if (!xtest(x)) throw std::runtime_error(</a:t>
            </a:r>
            <a:r>
              <a:rPr lang="en-US" sz="1800" b="1">
                <a:solidFill>
                  <a:schemeClr val="hlink"/>
                </a:solidFill>
                <a:latin typeface="Courier New" charset="0"/>
                <a:cs typeface="Times New Roman" charset="0"/>
              </a:rPr>
              <a:t>"x</a:t>
            </a: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test failed</a:t>
            </a:r>
            <a:r>
              <a:rPr lang="en-US" sz="1800" b="1">
                <a:solidFill>
                  <a:schemeClr val="hlink"/>
                </a:solidFill>
                <a:latin typeface="Courier New" charset="0"/>
                <a:cs typeface="Times New Roman" charset="0"/>
              </a:rPr>
              <a:t>"</a:t>
            </a: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);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g()  // throw(std::runtime_error)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Foo x;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f(x);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do_something(x);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h()  // throw()  // Does not throw any exceptions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try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 g();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catch (std::runtime_error &amp; e)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 cout &lt;&lt; </a:t>
            </a:r>
            <a:r>
              <a:rPr lang="en-US" sz="1800" b="1">
                <a:solidFill>
                  <a:schemeClr val="hlink"/>
                </a:solidFill>
                <a:latin typeface="Courier New" charset="0"/>
                <a:cs typeface="Times New Roman" charset="0"/>
              </a:rPr>
              <a:t>"</a:t>
            </a: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Runtime error: </a:t>
            </a:r>
            <a:r>
              <a:rPr lang="en-US" sz="1800" b="1">
                <a:solidFill>
                  <a:schemeClr val="hlink"/>
                </a:solidFill>
                <a:latin typeface="Courier New" charset="0"/>
                <a:cs typeface="Times New Roman" charset="0"/>
              </a:rPr>
              <a:t>"</a:t>
            </a: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&lt;&lt; e.what();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hlink"/>
                </a:solidFill>
              </a:rPr>
              <a:t>[</a:t>
            </a:r>
            <a:r>
              <a:rPr lang="en-US" sz="1800" i="1">
                <a:solidFill>
                  <a:schemeClr val="hlink"/>
                </a:solidFill>
              </a:rPr>
              <a:t>More code here </a:t>
            </a:r>
            <a:r>
              <a:rPr lang="en-US" sz="1800" i="1">
                <a:solidFill>
                  <a:schemeClr val="hlink"/>
                </a:solidFill>
                <a:latin typeface="Georgia"/>
              </a:rPr>
              <a:t>…</a:t>
            </a:r>
            <a:r>
              <a:rPr lang="en-US" sz="1800">
                <a:solidFill>
                  <a:schemeClr val="hlink"/>
                </a:solidFill>
              </a:rPr>
              <a:t>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5002-27A2-034F-B094-B6692B85BB48}" type="slidenum">
              <a:rPr lang="en-US"/>
              <a:pPr/>
              <a:t>21</a:t>
            </a:fld>
            <a:endParaRPr lang="en-US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Put It All Together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Thoughts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600" dirty="0"/>
              <a:t>When throwing your own exception (which </a:t>
            </a:r>
            <a:r>
              <a:rPr lang="en-US" sz="1600" dirty="0" smtClean="0"/>
              <a:t>we won</a:t>
            </a:r>
            <a:r>
              <a:rPr lang="ja-JP" altLang="en-US" sz="1600" dirty="0" smtClean="0">
                <a:latin typeface="Arial"/>
              </a:rPr>
              <a:t>’</a:t>
            </a:r>
            <a:r>
              <a:rPr lang="en-US" sz="1600" dirty="0" smtClean="0"/>
              <a:t>t </a:t>
            </a:r>
            <a:r>
              <a:rPr lang="en-US" sz="1600" dirty="0"/>
              <a:t>do very </a:t>
            </a:r>
            <a:r>
              <a:rPr lang="en-US" sz="1600" dirty="0" smtClean="0"/>
              <a:t>often)</a:t>
            </a:r>
            <a:r>
              <a:rPr lang="en-US" sz="1600" dirty="0"/>
              <a:t>, it is a good idea to use or derive from one of the standard exception types.</a:t>
            </a:r>
          </a:p>
          <a:p>
            <a:pPr lvl="1"/>
            <a:r>
              <a:rPr lang="en-US" sz="1400" dirty="0"/>
              <a:t>Some people throw strings. Do not do this.</a:t>
            </a:r>
          </a:p>
          <a:p>
            <a:pPr lvl="2"/>
            <a:r>
              <a:rPr lang="en-US" sz="1200" dirty="0"/>
              <a:t>It would mean you cannot catch by type.</a:t>
            </a:r>
          </a:p>
          <a:p>
            <a:pPr lvl="1"/>
            <a:r>
              <a:rPr lang="en-US" sz="1400" dirty="0"/>
              <a:t>Standard exception classes have a string member, to use as a message.</a:t>
            </a:r>
          </a:p>
          <a:p>
            <a:pPr lvl="2"/>
            <a:r>
              <a:rPr lang="en-US" sz="1200" dirty="0"/>
              <a:t>This is a parameter to the </a:t>
            </a:r>
            <a:r>
              <a:rPr lang="en-US" sz="1200" dirty="0" err="1"/>
              <a:t>ctor</a:t>
            </a:r>
            <a:r>
              <a:rPr lang="en-US" sz="1200" dirty="0"/>
              <a:t> and is accessed through the </a:t>
            </a:r>
            <a:r>
              <a:rPr lang="en-US" sz="1200" b="1" dirty="0">
                <a:latin typeface="Courier New" charset="0"/>
              </a:rPr>
              <a:t>what()</a:t>
            </a:r>
            <a:r>
              <a:rPr lang="en-US" sz="1200" dirty="0"/>
              <a:t> member.</a:t>
            </a:r>
          </a:p>
          <a:p>
            <a:pPr lvl="1"/>
            <a:r>
              <a:rPr lang="en-US" sz="1400" dirty="0"/>
              <a:t>To make your own exception type, derive from a standard exception class.</a:t>
            </a:r>
          </a:p>
          <a:p>
            <a:pPr lvl="2"/>
            <a:r>
              <a:rPr lang="en-US" sz="1200" dirty="0"/>
              <a:t>All standard exception classes are set up to allow this.</a:t>
            </a:r>
          </a:p>
          <a:p>
            <a:pPr>
              <a:buFont typeface="Wingdings" charset="0"/>
              <a:buNone/>
            </a:pPr>
            <a:r>
              <a:rPr lang="en-US" sz="1600" dirty="0"/>
              <a:t>Catch exceptions </a:t>
            </a:r>
            <a:r>
              <a:rPr lang="en-US" sz="1600" b="1" dirty="0"/>
              <a:t>by reference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Thrown objects may be copied, regardless. Catching by value copies the copy.</a:t>
            </a:r>
          </a:p>
          <a:p>
            <a:pPr lvl="1"/>
            <a:r>
              <a:rPr lang="en-US" sz="1400" dirty="0"/>
              <a:t>Catching by reference allows for derived types, which are commonly used.</a:t>
            </a:r>
          </a:p>
          <a:p>
            <a:pPr>
              <a:buFont typeface="Wingdings" charset="0"/>
              <a:buNone/>
            </a:pPr>
            <a:r>
              <a:rPr lang="en-US" sz="1600" b="1" dirty="0">
                <a:latin typeface="Courier New" charset="0"/>
              </a:rPr>
              <a:t>throw</a:t>
            </a:r>
            <a:r>
              <a:rPr lang="en-US" sz="1600" dirty="0"/>
              <a:t>-</a:t>
            </a:r>
            <a:r>
              <a:rPr lang="en-US" sz="1600" b="1" dirty="0">
                <a:latin typeface="Courier New" charset="0"/>
              </a:rPr>
              <a:t>catch</a:t>
            </a:r>
            <a:r>
              <a:rPr lang="en-US" sz="1600" dirty="0"/>
              <a:t> is just another flow-of-control structure, like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b="1" dirty="0">
                <a:latin typeface="Courier New" charset="0"/>
              </a:rPr>
              <a:t>if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b="1" dirty="0">
                <a:latin typeface="Courier New" charset="0"/>
              </a:rPr>
              <a:t>for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etc.</a:t>
            </a:r>
          </a:p>
          <a:p>
            <a:pPr lvl="1"/>
            <a:r>
              <a:rPr lang="en-US" sz="1400" dirty="0"/>
              <a:t>Recommendation: </a:t>
            </a:r>
            <a:r>
              <a:rPr lang="en-US" sz="1400" b="1" dirty="0"/>
              <a:t>Use C++ exceptions only to handle error conditions</a:t>
            </a:r>
            <a:r>
              <a:rPr lang="en-US" sz="1400" dirty="0"/>
              <a:t>.</a:t>
            </a:r>
          </a:p>
          <a:p>
            <a:pPr>
              <a:buFont typeface="Wingdings" charset="0"/>
              <a:buNone/>
            </a:pPr>
            <a:r>
              <a:rPr lang="en-US" sz="1600" b="1" dirty="0"/>
              <a:t>Exception specifications</a:t>
            </a:r>
            <a:r>
              <a:rPr lang="en-US" sz="1600" dirty="0"/>
              <a:t> allow you to tell the compiler what types of exceptions a function might throw.</a:t>
            </a:r>
          </a:p>
          <a:p>
            <a:pPr lvl="1"/>
            <a:r>
              <a:rPr lang="en-US" sz="1400" dirty="0"/>
              <a:t>These are present, but commented out, on the </a:t>
            </a:r>
            <a:r>
              <a:rPr lang="ja-JP" altLang="en-US" sz="1400" dirty="0">
                <a:latin typeface="Arial"/>
              </a:rPr>
              <a:t>“</a:t>
            </a:r>
            <a:r>
              <a:rPr lang="en-US" sz="1400" dirty="0"/>
              <a:t>Example Code</a:t>
            </a:r>
            <a:r>
              <a:rPr lang="ja-JP" altLang="en-US" sz="1400" dirty="0">
                <a:latin typeface="Arial"/>
              </a:rPr>
              <a:t>”</a:t>
            </a:r>
            <a:r>
              <a:rPr lang="en-US" sz="1400" dirty="0"/>
              <a:t> slide.</a:t>
            </a:r>
          </a:p>
          <a:p>
            <a:pPr lvl="1"/>
            <a:r>
              <a:rPr lang="en-US" sz="1400" dirty="0"/>
              <a:t>Recommendation: Avoid exception specifications</a:t>
            </a:r>
            <a:r>
              <a:rPr lang="en-US" sz="1400" dirty="0" smtClean="0"/>
              <a:t>. (Deprecated in C++</a:t>
            </a:r>
            <a:r>
              <a:rPr lang="en-US" sz="1400" dirty="0" smtClean="0"/>
              <a:t>11, except for </a:t>
            </a:r>
            <a:r>
              <a:rPr lang="en-US" sz="1400" dirty="0" err="1" smtClean="0"/>
              <a:t>noexcept</a:t>
            </a:r>
            <a:r>
              <a:rPr lang="en-US" sz="1400" dirty="0" smtClean="0"/>
              <a:t>, which is encouraged.)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124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C053-7671-0F46-A99F-A5D2C579D9F8}" type="slidenum">
              <a:rPr lang="en-US"/>
              <a:pPr/>
              <a:t>22</a:t>
            </a:fld>
            <a:endParaRPr 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What Throws?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following can throw in C++: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throw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throws.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new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may throw </a:t>
            </a:r>
            <a:r>
              <a:rPr lang="en-US" b="1">
                <a:latin typeface="Courier New" charset="0"/>
              </a:rPr>
              <a:t>std::bad_alloc</a:t>
            </a:r>
            <a:r>
              <a:rPr lang="en-US"/>
              <a:t> if it cannot allocate.</a:t>
            </a:r>
          </a:p>
          <a:p>
            <a:pPr lvl="2"/>
            <a:r>
              <a:rPr lang="en-US"/>
              <a:t>There is a non-throwing version of </a:t>
            </a:r>
            <a:r>
              <a:rPr lang="en-US" b="1">
                <a:latin typeface="Courier New" charset="0"/>
              </a:rPr>
              <a:t>new</a:t>
            </a:r>
            <a:r>
              <a:rPr lang="en-US"/>
              <a:t>. See the applicable doc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pPr lvl="1"/>
            <a:r>
              <a:rPr lang="en-US"/>
              <a:t>A function that (1) calls a function that throws, and (2) does not catch the exception, will throw.</a:t>
            </a:r>
          </a:p>
          <a:p>
            <a:pPr lvl="1"/>
            <a:r>
              <a:rPr lang="en-US"/>
              <a:t>Functions written by others may throw. See their doc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pPr>
              <a:buFont typeface="Wingdings" charset="0"/>
              <a:buNone/>
            </a:pPr>
            <a:r>
              <a:rPr lang="en-US"/>
              <a:t>The following do </a:t>
            </a:r>
            <a:r>
              <a:rPr lang="en-US" i="1"/>
              <a:t>not</a:t>
            </a:r>
            <a:r>
              <a:rPr lang="en-US"/>
              <a:t> throw:</a:t>
            </a:r>
          </a:p>
          <a:p>
            <a:pPr lvl="1"/>
            <a:r>
              <a:rPr lang="en-US"/>
              <a:t>Built-in operations on built-in types.</a:t>
            </a:r>
          </a:p>
          <a:p>
            <a:pPr lvl="2"/>
            <a:r>
              <a:rPr lang="en-US"/>
              <a:t>Including the built-in </a:t>
            </a:r>
            <a:r>
              <a:rPr lang="en-US" b="1">
                <a:latin typeface="Courier New" charset="0"/>
              </a:rPr>
              <a:t>operator[]</a:t>
            </a:r>
            <a:r>
              <a:rPr lang="en-US"/>
              <a:t>.</a:t>
            </a:r>
          </a:p>
          <a:p>
            <a:pPr lvl="1"/>
            <a:r>
              <a:rPr lang="en-US"/>
              <a:t>Deallocation done by the built-in version of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delete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2"/>
            <a:r>
              <a:rPr lang="en-US"/>
              <a:t>Note: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delete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also calls destructors. These can throw.</a:t>
            </a:r>
          </a:p>
          <a:p>
            <a:pPr lvl="1"/>
            <a:r>
              <a:rPr lang="en-US"/>
              <a:t>C++ Standard I/O Libraries (default behavior)</a:t>
            </a:r>
          </a:p>
          <a:p>
            <a:pPr lvl="2"/>
            <a:r>
              <a:rPr lang="en-US"/>
              <a:t>You </a:t>
            </a:r>
            <a:r>
              <a:rPr lang="en-US" i="1"/>
              <a:t>can</a:t>
            </a:r>
            <a:r>
              <a:rPr lang="en-US"/>
              <a:t> tell standard file streams to throw when an error occurs. However, they are non-throwing by default.</a:t>
            </a:r>
          </a:p>
        </p:txBody>
      </p:sp>
    </p:spTree>
    <p:extLst>
      <p:ext uri="{BB962C8B-B14F-4D97-AF65-F5344CB8AC3E}">
        <p14:creationId xmlns:p14="http://schemas.microsoft.com/office/powerpoint/2010/main" val="48682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2833-8E2B-B548-86F2-7E939885F51A}" type="slidenum">
              <a:rPr lang="en-US"/>
              <a:pPr/>
              <a:t>23</a:t>
            </a:fld>
            <a:endParaRPr lang="en-US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Double Exceptions &amp; Dctors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Fact 1.</a:t>
            </a:r>
            <a:r>
              <a:rPr lang="en-US"/>
              <a:t> An automatic object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dctor is called when it goes out of scope, even if this is due to an exception.</a:t>
            </a:r>
          </a:p>
          <a:p>
            <a:pPr lvl="1"/>
            <a:r>
              <a:rPr lang="en-US"/>
              <a:t>This is why the dctor is the place to do clean-up operations (deallocate memory, release resources, etc.; think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RAII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). An exception may bypass your carefully written clean-up code, but it will not bypass the dctor.</a:t>
            </a:r>
          </a:p>
          <a:p>
            <a:pPr lvl="1"/>
            <a:r>
              <a:rPr lang="en-US"/>
              <a:t>Note: Dctors are only called for </a:t>
            </a:r>
            <a:r>
              <a:rPr lang="en-US" b="1"/>
              <a:t>fully constructed</a:t>
            </a:r>
            <a:r>
              <a:rPr lang="en-US"/>
              <a:t> objects. If a ctor throws, then the dctor will not be called.</a:t>
            </a:r>
          </a:p>
          <a:p>
            <a:pPr>
              <a:buFont typeface="Wingdings" charset="0"/>
              <a:buNone/>
            </a:pPr>
            <a:r>
              <a:rPr lang="en-US" b="1"/>
              <a:t>Fact 2.</a:t>
            </a:r>
            <a:r>
              <a:rPr lang="en-US"/>
              <a:t> If an exception is thrown, and one of the destructors called before it is caught also throws, then the program terminates.</a:t>
            </a:r>
          </a:p>
          <a:p>
            <a:pPr>
              <a:buFont typeface="Wingdings" charset="0"/>
              <a:buNone/>
            </a:pPr>
            <a:r>
              <a:rPr lang="en-US"/>
              <a:t>Put these two facts together, and we conclude:</a:t>
            </a:r>
            <a:br>
              <a:rPr lang="en-US"/>
            </a:br>
            <a:r>
              <a:rPr lang="en-US" b="1"/>
              <a:t>Destructors generally should not throw.</a:t>
            </a:r>
          </a:p>
          <a:p>
            <a:pPr>
              <a:buFont typeface="Wingdings" charset="0"/>
              <a:buNone/>
            </a:pPr>
            <a:r>
              <a:rPr lang="en-US"/>
              <a:t>Other Thoughts:</a:t>
            </a:r>
          </a:p>
          <a:p>
            <a:pPr lvl="1"/>
            <a:r>
              <a:rPr lang="en-US"/>
              <a:t>If a destructor throws, this says that the object cannot be properly destroyed. So the program cannot end (?).</a:t>
            </a:r>
          </a:p>
          <a:p>
            <a:pPr lvl="1"/>
            <a:r>
              <a:rPr lang="en-US"/>
              <a:t>It is okay for </a:t>
            </a:r>
            <a:r>
              <a:rPr lang="en-US" i="1"/>
              <a:t>constructors</a:t>
            </a:r>
            <a:r>
              <a:rPr lang="en-US"/>
              <a:t> to throw.</a:t>
            </a:r>
          </a:p>
        </p:txBody>
      </p:sp>
    </p:spTree>
    <p:extLst>
      <p:ext uri="{BB962C8B-B14F-4D97-AF65-F5344CB8AC3E}">
        <p14:creationId xmlns:p14="http://schemas.microsoft.com/office/powerpoint/2010/main" val="153914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3595-5177-DE4F-866B-A4617286D660}" type="slidenum">
              <a:rPr lang="en-US"/>
              <a:pPr/>
              <a:t>24</a:t>
            </a:fld>
            <a:endParaRPr 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Example 1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Run some code that throws &amp; catches.</a:t>
            </a:r>
          </a:p>
        </p:txBody>
      </p:sp>
    </p:spTree>
    <p:extLst>
      <p:ext uri="{BB962C8B-B14F-4D97-AF65-F5344CB8AC3E}">
        <p14:creationId xmlns:p14="http://schemas.microsoft.com/office/powerpoint/2010/main" val="96532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C6EB-7B5C-C24D-9AC8-830C9A955532}" type="slidenum">
              <a:rPr lang="en-US"/>
              <a:pPr/>
              <a:t>25</a:t>
            </a:fld>
            <a:endParaRPr 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Example 2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/>
              <a:t>Write a function </a:t>
            </a:r>
            <a:r>
              <a:rPr lang="en-US" b="1" dirty="0">
                <a:latin typeface="Courier New" charset="0"/>
              </a:rPr>
              <a:t>allocate1</a:t>
            </a:r>
            <a:r>
              <a:rPr lang="en-US" dirty="0"/>
              <a:t> that:</a:t>
            </a:r>
          </a:p>
          <a:p>
            <a:pPr lvl="2"/>
            <a:r>
              <a:rPr lang="en-US" dirty="0"/>
              <a:t>Takes a </a:t>
            </a:r>
            <a:r>
              <a:rPr lang="en-US" b="1" dirty="0" err="1">
                <a:latin typeface="Courier New" charset="0"/>
              </a:rPr>
              <a:t>size_t</a:t>
            </a:r>
            <a:r>
              <a:rPr lang="en-US" dirty="0"/>
              <a:t>, indicating the size of an array to be allocated.</a:t>
            </a:r>
          </a:p>
          <a:p>
            <a:pPr lvl="2"/>
            <a:r>
              <a:rPr lang="en-US" dirty="0"/>
              <a:t>Attempts to allocate an array of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of the given size.</a:t>
            </a:r>
          </a:p>
          <a:p>
            <a:pPr lvl="2"/>
            <a:r>
              <a:rPr lang="en-US" dirty="0"/>
              <a:t>Returns a pointer to this array, using a reference parameter.</a:t>
            </a:r>
          </a:p>
          <a:p>
            <a:pPr lvl="2"/>
            <a:r>
              <a:rPr lang="en-US" dirty="0"/>
              <a:t>If the allocation fails, throws </a:t>
            </a:r>
            <a:r>
              <a:rPr lang="en-US" b="1" dirty="0" err="1">
                <a:latin typeface="Courier New" charset="0"/>
              </a:rPr>
              <a:t>std</a:t>
            </a:r>
            <a:r>
              <a:rPr lang="en-US" b="1" dirty="0">
                <a:latin typeface="Courier New" charset="0"/>
              </a:rPr>
              <a:t>::</a:t>
            </a:r>
            <a:r>
              <a:rPr lang="en-US" b="1" dirty="0" err="1">
                <a:latin typeface="Courier New" charset="0"/>
              </a:rPr>
              <a:t>bad_alloc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… and has no memory leaks.</a:t>
            </a:r>
          </a:p>
          <a:p>
            <a:pPr lvl="1"/>
            <a:r>
              <a:rPr lang="en-US" dirty="0"/>
              <a:t>Write a function </a:t>
            </a:r>
            <a:r>
              <a:rPr lang="en-US" b="1" dirty="0">
                <a:latin typeface="Courier New" charset="0"/>
              </a:rPr>
              <a:t>allocate2</a:t>
            </a:r>
            <a:r>
              <a:rPr lang="en-US" dirty="0"/>
              <a:t> that:</a:t>
            </a:r>
          </a:p>
          <a:p>
            <a:pPr lvl="2"/>
            <a:r>
              <a:rPr lang="en-US" dirty="0"/>
              <a:t>Takes a </a:t>
            </a:r>
            <a:r>
              <a:rPr lang="en-US" b="1" dirty="0" err="1">
                <a:latin typeface="Courier New" charset="0"/>
              </a:rPr>
              <a:t>size_t</a:t>
            </a:r>
            <a:r>
              <a:rPr lang="en-US" dirty="0"/>
              <a:t>, the size of </a:t>
            </a:r>
            <a:r>
              <a:rPr lang="en-US" b="1" dirty="0"/>
              <a:t>two arrays</a:t>
            </a:r>
            <a:r>
              <a:rPr lang="en-US" dirty="0"/>
              <a:t> to be allocated.</a:t>
            </a:r>
          </a:p>
          <a:p>
            <a:pPr lvl="2"/>
            <a:r>
              <a:rPr lang="en-US" dirty="0"/>
              <a:t>Attempts to allocate </a:t>
            </a:r>
            <a:r>
              <a:rPr lang="en-US" b="1" dirty="0"/>
              <a:t>two arrays</a:t>
            </a:r>
            <a:r>
              <a:rPr lang="en-US" dirty="0"/>
              <a:t> of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both of the given size.</a:t>
            </a:r>
          </a:p>
          <a:p>
            <a:pPr lvl="2"/>
            <a:r>
              <a:rPr lang="en-US" dirty="0"/>
              <a:t>Returns pointer to these arrays, using reference parameters.</a:t>
            </a:r>
          </a:p>
          <a:p>
            <a:pPr lvl="2"/>
            <a:r>
              <a:rPr lang="en-US" dirty="0"/>
              <a:t>If the allocation fails, throws </a:t>
            </a:r>
            <a:r>
              <a:rPr lang="en-US" b="1" dirty="0" err="1">
                <a:latin typeface="Courier New" charset="0"/>
              </a:rPr>
              <a:t>std</a:t>
            </a:r>
            <a:r>
              <a:rPr lang="en-US" b="1" dirty="0">
                <a:latin typeface="Courier New" charset="0"/>
              </a:rPr>
              <a:t>::</a:t>
            </a:r>
            <a:r>
              <a:rPr lang="en-US" b="1" dirty="0" err="1">
                <a:latin typeface="Courier New" charset="0"/>
              </a:rPr>
              <a:t>bad_alloc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… and has no memory leaks.</a:t>
            </a:r>
          </a:p>
        </p:txBody>
      </p:sp>
    </p:spTree>
    <p:extLst>
      <p:ext uri="{BB962C8B-B14F-4D97-AF65-F5344CB8AC3E}">
        <p14:creationId xmlns:p14="http://schemas.microsoft.com/office/powerpoint/2010/main" val="115226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2E7-1759-BD44-B645-5C7332545FFA}" type="slidenum">
              <a:rPr lang="en-US"/>
              <a:pPr/>
              <a:t>26</a:t>
            </a:fld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Final Thoughts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When to Do Things: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Throw</a:t>
            </a:r>
            <a:r>
              <a:rPr lang="en-US" dirty="0"/>
              <a:t> when a function you are writing is unable to fulfill its </a:t>
            </a:r>
            <a:r>
              <a:rPr lang="en-US" dirty="0" err="1"/>
              <a:t>postconditions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Try/</a:t>
            </a:r>
            <a:r>
              <a:rPr lang="en-US" b="1" dirty="0" smtClean="0"/>
              <a:t>Catch</a:t>
            </a:r>
            <a:r>
              <a:rPr lang="en-US" dirty="0" smtClean="0"/>
              <a:t> </a:t>
            </a:r>
            <a:r>
              <a:rPr lang="en-US" dirty="0"/>
              <a:t>when you can handle an error condition that may be signaled by some function you call.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Or simply to prevent a program from crashing.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Catch all and re-throw</a:t>
            </a:r>
            <a:r>
              <a:rPr lang="en-US" dirty="0"/>
              <a:t> when you call a function that may throw, you cannot handle the error, but you do need to do some </a:t>
            </a:r>
            <a:r>
              <a:rPr lang="en-US" dirty="0" err="1"/>
              <a:t>clean-up</a:t>
            </a:r>
            <a:r>
              <a:rPr lang="en-US" dirty="0"/>
              <a:t> before your function exits.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/>
              <a:t>Typically we do not do more than one of the above.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example, someone else throws, and we catch.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Some people do not like exceptions.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bad reason</a:t>
            </a:r>
            <a:r>
              <a:rPr lang="en-US" dirty="0"/>
              <a:t> not to like exceptions is that they require lots of work.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Dealing with </a:t>
            </a:r>
            <a:r>
              <a:rPr lang="en-US" b="1" dirty="0"/>
              <a:t>error conditions</a:t>
            </a:r>
            <a:r>
              <a:rPr lang="en-US" dirty="0"/>
              <a:t> is a lot of work. Exceptions are one method of dealing with them. Handling exceptions properly is hard work simply because </a:t>
            </a:r>
            <a:r>
              <a:rPr lang="en-US" b="1" dirty="0"/>
              <a:t>writing correct, robust code is hard work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good reason</a:t>
            </a:r>
            <a:r>
              <a:rPr lang="en-US" dirty="0"/>
              <a:t> might be that they add hidden execution paths.</a:t>
            </a:r>
          </a:p>
        </p:txBody>
      </p:sp>
    </p:spTree>
    <p:extLst>
      <p:ext uri="{BB962C8B-B14F-4D97-AF65-F5344CB8AC3E}">
        <p14:creationId xmlns:p14="http://schemas.microsoft.com/office/powerpoint/2010/main" val="22136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2F9-94B8-A24A-B40B-AE13A84442AB}" type="slidenum">
              <a:rPr lang="en-US"/>
              <a:pPr/>
              <a:t>3</a:t>
            </a:fld>
            <a:endParaRPr 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Containers &amp; Iterators [1/4]</a:t>
            </a:r>
            <a:endParaRPr lang="en-US">
              <a:cs typeface="Times New Roman" charset="0"/>
            </a:endParaRP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/>
              <a:t>generic container</a:t>
            </a:r>
            <a:r>
              <a:rPr lang="en-US"/>
              <a:t> is a container that can hold items of a client-specified type.</a:t>
            </a:r>
          </a:p>
          <a:p>
            <a:pPr lvl="1"/>
            <a:r>
              <a:rPr lang="en-US"/>
              <a:t>One kind of generic container is: an array.</a:t>
            </a:r>
          </a:p>
          <a:p>
            <a:pPr lvl="1"/>
            <a:r>
              <a:rPr lang="en-US"/>
              <a:t>Others are in the C++ </a:t>
            </a:r>
            <a:r>
              <a:rPr lang="en-US" b="1"/>
              <a:t>Standard Template Library</a:t>
            </a:r>
            <a:r>
              <a:rPr lang="en-US"/>
              <a:t> (STL).</a:t>
            </a:r>
          </a:p>
          <a:p>
            <a:pPr>
              <a:buFont typeface="Wingdings" charset="0"/>
              <a:buNone/>
            </a:pPr>
            <a:r>
              <a:rPr lang="en-US"/>
              <a:t>The STL includes </a:t>
            </a:r>
            <a:r>
              <a:rPr lang="en-US" b="1">
                <a:latin typeface="Courier New" charset="0"/>
              </a:rPr>
              <a:t>std::vector</a:t>
            </a:r>
            <a:r>
              <a:rPr lang="en-US"/>
              <a:t>, a </a:t>
            </a:r>
            <a:r>
              <a:rPr lang="en-US" b="1"/>
              <a:t>smart array</a:t>
            </a:r>
            <a:r>
              <a:rPr lang="en-US"/>
              <a:t> template.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std::vector&lt;int&gt; iv(2);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iv[1] = 5;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iv.push_back(4);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cout &lt;&lt; iv[2] &lt;&lt; endl;      // Prints "4"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cout &lt;&lt; iv.size() &lt;&lt; endl;  // Prints "3"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0E9A-DCDB-0F49-81C0-0BC7607802D5}" type="slidenum">
              <a:rPr lang="en-US"/>
              <a:pPr/>
              <a:t>4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Containers &amp; Iterators [2/4]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b="1"/>
              <a:t>iterator</a:t>
            </a:r>
            <a:r>
              <a:rPr lang="en-US" sz="1600"/>
              <a:t> is an object that references an item in a container (or acts like it).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Iterators do not own what they reference (like a non-owning pointer).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STL containers have </a:t>
            </a:r>
            <a:r>
              <a:rPr lang="en-US" sz="1600" b="1"/>
              <a:t>iterator types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std::vector&lt;int&gt;::iterator iter;         // Like normal pointer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std::vector&lt;int&gt;::const_iterator citer;  // Like pointer-to-const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Typical code using iterators: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std::vector&lt;int&gt; v(7);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for (std::vector&lt;int&gt;::iterator it = v.begin(); it != v.end(); ++it)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*it = 6;</a:t>
            </a: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iterator can be a </a:t>
            </a:r>
            <a:r>
              <a:rPr lang="en-US" sz="1600" b="1"/>
              <a:t>wrapper</a:t>
            </a:r>
            <a:r>
              <a:rPr lang="en-US" sz="1600"/>
              <a:t> around data, to make it look like a container.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#include &lt;iterator&gt;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std::ostream_iterator&lt;int&gt; myCoolNewIterator(std::cout, "\n"));</a:t>
            </a: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*myCoolNewIterator++ = 3;  // Now this does the same as the next line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std::cout &lt;&lt; 3 &lt;&lt; "\n";</a:t>
            </a: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BD-959B-A14F-98D4-5DFFAA339EB6}" type="slidenum">
              <a:rPr lang="en-US"/>
              <a:pPr/>
              <a:t>5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Containers &amp; Iterators [3/4]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To specify a </a:t>
            </a:r>
            <a:r>
              <a:rPr lang="en-US" b="1"/>
              <a:t>range</a:t>
            </a:r>
            <a:r>
              <a:rPr lang="en-US"/>
              <a:t>, we use two iterators:</a:t>
            </a:r>
          </a:p>
          <a:p>
            <a:pPr lvl="1"/>
            <a:r>
              <a:rPr lang="en-US"/>
              <a:t>An iterator to the first item in the range.</a:t>
            </a:r>
          </a:p>
          <a:p>
            <a:pPr lvl="1"/>
            <a:r>
              <a:rPr lang="en-US"/>
              <a:t>An iterator to just past the last item in the range.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STL algorithms use this convention.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std::copy(v.begin(), v.end(), v2.begin());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std::for_each(v.begin(), v.end(), myFunc);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std::sort(v.begin(), v.end())</a:t>
            </a:r>
          </a:p>
        </p:txBody>
      </p:sp>
      <p:sp>
        <p:nvSpPr>
          <p:cNvPr id="599044" name="Line 4"/>
          <p:cNvSpPr>
            <a:spLocks noChangeShapeType="1"/>
          </p:cNvSpPr>
          <p:nvPr/>
        </p:nvSpPr>
        <p:spPr bwMode="auto">
          <a:xfrm>
            <a:off x="1752600" y="5353050"/>
            <a:ext cx="2743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45" name="Line 5"/>
          <p:cNvSpPr>
            <a:spLocks noChangeShapeType="1"/>
          </p:cNvSpPr>
          <p:nvPr/>
        </p:nvSpPr>
        <p:spPr bwMode="auto">
          <a:xfrm>
            <a:off x="2362200" y="5715000"/>
            <a:ext cx="2743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46" name="Line 6"/>
          <p:cNvSpPr>
            <a:spLocks noChangeShapeType="1"/>
          </p:cNvSpPr>
          <p:nvPr/>
        </p:nvSpPr>
        <p:spPr bwMode="auto">
          <a:xfrm>
            <a:off x="1752600" y="6076950"/>
            <a:ext cx="2743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47" name="Text Box 7"/>
          <p:cNvSpPr txBox="1">
            <a:spLocks noChangeArrowheads="1"/>
          </p:cNvSpPr>
          <p:nvPr/>
        </p:nvSpPr>
        <p:spPr bwMode="auto">
          <a:xfrm>
            <a:off x="6019800" y="5791200"/>
            <a:ext cx="2438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Each underlined pair of parameters forms a range specification.</a:t>
            </a: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14478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49" name="Rectangle 9"/>
          <p:cNvSpPr>
            <a:spLocks noChangeArrowheads="1"/>
          </p:cNvSpPr>
          <p:nvPr/>
        </p:nvSpPr>
        <p:spPr bwMode="auto">
          <a:xfrm>
            <a:off x="20574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50" name="Rectangle 10"/>
          <p:cNvSpPr>
            <a:spLocks noChangeArrowheads="1"/>
          </p:cNvSpPr>
          <p:nvPr/>
        </p:nvSpPr>
        <p:spPr bwMode="auto">
          <a:xfrm>
            <a:off x="23622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51" name="Rectangle 11"/>
          <p:cNvSpPr>
            <a:spLocks noChangeArrowheads="1"/>
          </p:cNvSpPr>
          <p:nvPr/>
        </p:nvSpPr>
        <p:spPr bwMode="auto">
          <a:xfrm>
            <a:off x="26670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52" name="Rectangle 12"/>
          <p:cNvSpPr>
            <a:spLocks noChangeArrowheads="1"/>
          </p:cNvSpPr>
          <p:nvPr/>
        </p:nvSpPr>
        <p:spPr bwMode="auto">
          <a:xfrm>
            <a:off x="17526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53" name="Rectangle 13"/>
          <p:cNvSpPr>
            <a:spLocks noChangeArrowheads="1"/>
          </p:cNvSpPr>
          <p:nvPr/>
        </p:nvSpPr>
        <p:spPr bwMode="auto">
          <a:xfrm>
            <a:off x="29718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32766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55" name="Rectangle 15"/>
          <p:cNvSpPr>
            <a:spLocks noChangeArrowheads="1"/>
          </p:cNvSpPr>
          <p:nvPr/>
        </p:nvSpPr>
        <p:spPr bwMode="auto">
          <a:xfrm>
            <a:off x="35814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56" name="Rectangle 16"/>
          <p:cNvSpPr>
            <a:spLocks noChangeArrowheads="1"/>
          </p:cNvSpPr>
          <p:nvPr/>
        </p:nvSpPr>
        <p:spPr bwMode="auto">
          <a:xfrm>
            <a:off x="38862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57" name="Rectangle 17"/>
          <p:cNvSpPr>
            <a:spLocks noChangeArrowheads="1"/>
          </p:cNvSpPr>
          <p:nvPr/>
        </p:nvSpPr>
        <p:spPr bwMode="auto">
          <a:xfrm>
            <a:off x="1447800" y="3048000"/>
            <a:ext cx="2743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9058" name="Rectangle 18"/>
          <p:cNvSpPr>
            <a:spLocks noChangeArrowheads="1"/>
          </p:cNvSpPr>
          <p:nvPr/>
        </p:nvSpPr>
        <p:spPr bwMode="auto">
          <a:xfrm>
            <a:off x="1905000" y="2438400"/>
            <a:ext cx="609600" cy="304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iter1</a:t>
            </a:r>
          </a:p>
        </p:txBody>
      </p:sp>
      <p:sp>
        <p:nvSpPr>
          <p:cNvPr id="599059" name="Rectangle 19"/>
          <p:cNvSpPr>
            <a:spLocks noChangeArrowheads="1"/>
          </p:cNvSpPr>
          <p:nvPr/>
        </p:nvSpPr>
        <p:spPr bwMode="auto">
          <a:xfrm>
            <a:off x="3124200" y="2438400"/>
            <a:ext cx="609600" cy="304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iter2</a:t>
            </a:r>
          </a:p>
        </p:txBody>
      </p:sp>
      <p:sp>
        <p:nvSpPr>
          <p:cNvPr id="599060" name="Line 20"/>
          <p:cNvSpPr>
            <a:spLocks noChangeShapeType="1"/>
          </p:cNvSpPr>
          <p:nvPr/>
        </p:nvSpPr>
        <p:spPr bwMode="auto">
          <a:xfrm>
            <a:off x="2209800" y="2743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3429000" y="2743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62" name="Rectangle 22"/>
          <p:cNvSpPr>
            <a:spLocks noChangeArrowheads="1"/>
          </p:cNvSpPr>
          <p:nvPr/>
        </p:nvSpPr>
        <p:spPr bwMode="auto">
          <a:xfrm>
            <a:off x="52578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63" name="Rectangle 23"/>
          <p:cNvSpPr>
            <a:spLocks noChangeArrowheads="1"/>
          </p:cNvSpPr>
          <p:nvPr/>
        </p:nvSpPr>
        <p:spPr bwMode="auto">
          <a:xfrm>
            <a:off x="55626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64" name="Rectangle 24"/>
          <p:cNvSpPr>
            <a:spLocks noChangeArrowheads="1"/>
          </p:cNvSpPr>
          <p:nvPr/>
        </p:nvSpPr>
        <p:spPr bwMode="auto">
          <a:xfrm>
            <a:off x="58674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65" name="Rectangle 25"/>
          <p:cNvSpPr>
            <a:spLocks noChangeArrowheads="1"/>
          </p:cNvSpPr>
          <p:nvPr/>
        </p:nvSpPr>
        <p:spPr bwMode="auto">
          <a:xfrm>
            <a:off x="49530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66" name="Rectangle 26"/>
          <p:cNvSpPr>
            <a:spLocks noChangeArrowheads="1"/>
          </p:cNvSpPr>
          <p:nvPr/>
        </p:nvSpPr>
        <p:spPr bwMode="auto">
          <a:xfrm>
            <a:off x="61722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67" name="Rectangle 27"/>
          <p:cNvSpPr>
            <a:spLocks noChangeArrowheads="1"/>
          </p:cNvSpPr>
          <p:nvPr/>
        </p:nvSpPr>
        <p:spPr bwMode="auto">
          <a:xfrm>
            <a:off x="64770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68" name="Rectangle 28"/>
          <p:cNvSpPr>
            <a:spLocks noChangeArrowheads="1"/>
          </p:cNvSpPr>
          <p:nvPr/>
        </p:nvSpPr>
        <p:spPr bwMode="auto">
          <a:xfrm>
            <a:off x="67818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69" name="Rectangle 29"/>
          <p:cNvSpPr>
            <a:spLocks noChangeArrowheads="1"/>
          </p:cNvSpPr>
          <p:nvPr/>
        </p:nvSpPr>
        <p:spPr bwMode="auto">
          <a:xfrm>
            <a:off x="70866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70" name="Rectangle 30"/>
          <p:cNvSpPr>
            <a:spLocks noChangeArrowheads="1"/>
          </p:cNvSpPr>
          <p:nvPr/>
        </p:nvSpPr>
        <p:spPr bwMode="auto">
          <a:xfrm>
            <a:off x="7391400" y="3048000"/>
            <a:ext cx="304800" cy="304800"/>
          </a:xfrm>
          <a:prstGeom prst="rect">
            <a:avLst/>
          </a:prstGeom>
          <a:solidFill>
            <a:srgbClr val="00CC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71" name="Rectangle 31"/>
          <p:cNvSpPr>
            <a:spLocks noChangeArrowheads="1"/>
          </p:cNvSpPr>
          <p:nvPr/>
        </p:nvSpPr>
        <p:spPr bwMode="auto">
          <a:xfrm>
            <a:off x="4800600" y="2438400"/>
            <a:ext cx="609600" cy="304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iter1</a:t>
            </a:r>
          </a:p>
        </p:txBody>
      </p:sp>
      <p:sp>
        <p:nvSpPr>
          <p:cNvPr id="599072" name="Rectangle 32"/>
          <p:cNvSpPr>
            <a:spLocks noChangeArrowheads="1"/>
          </p:cNvSpPr>
          <p:nvPr/>
        </p:nvSpPr>
        <p:spPr bwMode="auto">
          <a:xfrm>
            <a:off x="7543800" y="2438400"/>
            <a:ext cx="609600" cy="304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iter2</a:t>
            </a:r>
          </a:p>
        </p:txBody>
      </p:sp>
      <p:sp>
        <p:nvSpPr>
          <p:cNvPr id="599073" name="Line 33"/>
          <p:cNvSpPr>
            <a:spLocks noChangeShapeType="1"/>
          </p:cNvSpPr>
          <p:nvPr/>
        </p:nvSpPr>
        <p:spPr bwMode="auto">
          <a:xfrm>
            <a:off x="5105400" y="2743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74" name="Line 34"/>
          <p:cNvSpPr>
            <a:spLocks noChangeShapeType="1"/>
          </p:cNvSpPr>
          <p:nvPr/>
        </p:nvSpPr>
        <p:spPr bwMode="auto">
          <a:xfrm>
            <a:off x="7848600" y="2743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75" name="Rectangle 35"/>
          <p:cNvSpPr>
            <a:spLocks noChangeArrowheads="1"/>
          </p:cNvSpPr>
          <p:nvPr/>
        </p:nvSpPr>
        <p:spPr bwMode="auto">
          <a:xfrm>
            <a:off x="7696200" y="3048000"/>
            <a:ext cx="304800" cy="304800"/>
          </a:xfrm>
          <a:prstGeom prst="rect">
            <a:avLst/>
          </a:prstGeom>
          <a:noFill/>
          <a:ln w="158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9076" name="Rectangle 36"/>
          <p:cNvSpPr>
            <a:spLocks noChangeArrowheads="1"/>
          </p:cNvSpPr>
          <p:nvPr/>
        </p:nvSpPr>
        <p:spPr bwMode="auto">
          <a:xfrm>
            <a:off x="4953000" y="3048000"/>
            <a:ext cx="2743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9077" name="AutoShape 37"/>
          <p:cNvSpPr>
            <a:spLocks/>
          </p:cNvSpPr>
          <p:nvPr/>
        </p:nvSpPr>
        <p:spPr bwMode="auto">
          <a:xfrm rot="-5400000">
            <a:off x="2590800" y="28956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9078" name="Text Box 38"/>
          <p:cNvSpPr txBox="1">
            <a:spLocks noChangeArrowheads="1"/>
          </p:cNvSpPr>
          <p:nvPr/>
        </p:nvSpPr>
        <p:spPr bwMode="auto">
          <a:xfrm>
            <a:off x="5257800" y="3657600"/>
            <a:ext cx="2133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Specified range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is entire container</a:t>
            </a:r>
          </a:p>
        </p:txBody>
      </p:sp>
      <p:sp>
        <p:nvSpPr>
          <p:cNvPr id="599079" name="AutoShape 39"/>
          <p:cNvSpPr>
            <a:spLocks/>
          </p:cNvSpPr>
          <p:nvPr/>
        </p:nvSpPr>
        <p:spPr bwMode="auto">
          <a:xfrm rot="-5400000">
            <a:off x="6210300" y="2171700"/>
            <a:ext cx="228600" cy="27432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9080" name="Text Box 40"/>
          <p:cNvSpPr txBox="1">
            <a:spLocks noChangeArrowheads="1"/>
          </p:cNvSpPr>
          <p:nvPr/>
        </p:nvSpPr>
        <p:spPr bwMode="auto">
          <a:xfrm>
            <a:off x="1600200" y="35814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Specified range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8A283-ED2B-7B46-B0D1-0C6A3A7D5E1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Containers &amp; Iterators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Iterator Basics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Iterators and Kinds of Data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Operations available on an iterator match the underlying data.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Iterators for one-way sequential-access data have the </a:t>
            </a:r>
            <a:r>
              <a:rPr lang="en-US" sz="1600" b="1" smtClean="0">
                <a:latin typeface="Courier New" charset="0"/>
              </a:rPr>
              <a:t>++</a:t>
            </a:r>
            <a:r>
              <a:rPr lang="en-US" sz="1600" smtClean="0"/>
              <a:t> operation.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Such an iterator is called a </a:t>
            </a:r>
            <a:r>
              <a:rPr lang="en-US" sz="1400" b="1" smtClean="0"/>
              <a:t>forward iterator</a:t>
            </a:r>
            <a:r>
              <a:rPr lang="en-US" sz="1400" smtClean="0"/>
              <a:t> (example of an </a:t>
            </a:r>
            <a:r>
              <a:rPr lang="en-US" sz="1400" b="1" smtClean="0"/>
              <a:t>iterator category</a:t>
            </a:r>
            <a:r>
              <a:rPr lang="en-US" sz="1400" smtClean="0"/>
              <a:t>).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++forwardIterator;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Iterators for two-way sequential-access data also have the </a:t>
            </a:r>
            <a:r>
              <a:rPr lang="en-US" sz="1600" b="1" smtClean="0">
                <a:latin typeface="Courier New" charset="0"/>
              </a:rPr>
              <a:t>--</a:t>
            </a:r>
            <a:r>
              <a:rPr lang="en-US" sz="1600" smtClean="0"/>
              <a:t> operation.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These are </a:t>
            </a:r>
            <a:r>
              <a:rPr lang="en-US" sz="1400" b="1" smtClean="0"/>
              <a:t>bidirectional iterators</a:t>
            </a:r>
            <a:r>
              <a:rPr lang="en-US" sz="140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++bidirectionalIterator;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--bidirectionalIterator;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Iterators for random-access data have all the pointer arithmetic operations.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These are </a:t>
            </a:r>
            <a:r>
              <a:rPr lang="en-US" sz="1400" b="1" smtClean="0"/>
              <a:t>random-access iterators</a:t>
            </a:r>
            <a:r>
              <a:rPr lang="en-US" sz="140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++randomAccessIter;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--randomAccessIter;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randomAccessIter += 7;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cout &lt;&lt; randomAccessIter[5];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std::ptrdiff_t dist = randomAccessIter2 – randomAccessIter1;</a:t>
            </a:r>
          </a:p>
        </p:txBody>
      </p:sp>
    </p:spTree>
    <p:extLst>
      <p:ext uri="{BB962C8B-B14F-4D97-AF65-F5344CB8AC3E}">
        <p14:creationId xmlns:p14="http://schemas.microsoft.com/office/powerpoint/2010/main" val="297305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EC4E8-109F-E84A-B5A6-D69C5C40932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Containers &amp; Iterators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Wrap-Up: Three STL Algorithms to Know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Be familiar with the following STL algorithms (all in </a:t>
            </a:r>
            <a:r>
              <a:rPr lang="en-US" b="1" smtClean="0">
                <a:latin typeface="Courier New" charset="0"/>
                <a:cs typeface="+mn-cs"/>
              </a:rPr>
              <a:t>&lt;algorithm&gt;</a:t>
            </a:r>
            <a:r>
              <a:rPr lang="en-US" smtClean="0">
                <a:cs typeface="+mn-cs"/>
              </a:rPr>
              <a:t>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Copying: </a:t>
            </a:r>
            <a:r>
              <a:rPr lang="en-US" b="1" smtClean="0">
                <a:latin typeface="Courier New" charset="0"/>
              </a:rPr>
              <a:t>std::copy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std::copy(v.begin(), v.end(), v2.begin());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// Copy items in v to v2 (which must have space!)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For-each loop: </a:t>
            </a:r>
            <a:r>
              <a:rPr lang="en-US" b="1" smtClean="0">
                <a:latin typeface="Courier New" charset="0"/>
              </a:rPr>
              <a:t>std::for_each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std::for_each(v.begin(), v.end(), myFunc);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// Call myFunc on each item in v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Sorting: </a:t>
            </a:r>
            <a:r>
              <a:rPr lang="en-US" b="1" smtClean="0">
                <a:latin typeface="Courier New" charset="0"/>
              </a:rPr>
              <a:t>std::sort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std::sort(v.begin(), v.end());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// Arrange items in v 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298240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C30D-5DC7-4F40-B63E-F6E1FA66C666}" type="slidenum">
              <a:rPr lang="en-US"/>
              <a:pPr/>
              <a:t>8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 - Review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Dealing with Possible Error Conditions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7010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Sometimes we can </a:t>
            </a:r>
            <a:r>
              <a:rPr lang="en-US" b="1"/>
              <a:t>prevent errors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/>
              <a:t>Write a precondition that requires the caller to keep a certain problem from happening.</a:t>
            </a:r>
          </a:p>
          <a:p>
            <a:pPr lvl="1">
              <a:lnSpc>
                <a:spcPct val="90000"/>
              </a:lnSpc>
            </a:pPr>
            <a:r>
              <a:rPr lang="en-US"/>
              <a:t>Example: Insisting on a non-zero parameter, to prevent a division-by-zero error condition.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Sometimes we can </a:t>
            </a:r>
            <a:r>
              <a:rPr lang="en-US" b="1"/>
              <a:t>contain errors</a:t>
            </a:r>
            <a:r>
              <a:rPr lang="en-US"/>
              <a:t>, by handling them ourselves:</a:t>
            </a:r>
          </a:p>
          <a:p>
            <a:pPr lvl="1">
              <a:lnSpc>
                <a:spcPct val="90000"/>
              </a:lnSpc>
            </a:pPr>
            <a:r>
              <a:rPr lang="en-US"/>
              <a:t>If something does not work, fix it.</a:t>
            </a:r>
          </a:p>
          <a:p>
            <a:pPr lvl="1">
              <a:lnSpc>
                <a:spcPct val="90000"/>
              </a:lnSpc>
            </a:pPr>
            <a:r>
              <a:rPr lang="en-US"/>
              <a:t>Example: To run a fast algorithm, we need a large buffer. Memory is low, and we cannot allocate the buffer. So we run a slower algorithm that needs no buffer.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But sometimes we can do neither of these …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Then we must </a:t>
            </a:r>
            <a:r>
              <a:rPr lang="en-US" b="1"/>
              <a:t>signal the client code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Rule of thumb: Signal the client code when the function is unable to fulfill its postconditions.</a:t>
            </a:r>
          </a:p>
          <a:p>
            <a:pPr lvl="1">
              <a:lnSpc>
                <a:spcPct val="90000"/>
              </a:lnSpc>
            </a:pPr>
            <a:r>
              <a:rPr lang="en-US"/>
              <a:t>Example: The earlier file-reading example.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7010400" y="1539875"/>
            <a:ext cx="2057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Handle the error </a:t>
            </a:r>
            <a:r>
              <a:rPr lang="en-US" sz="1400" b="1">
                <a:solidFill>
                  <a:schemeClr val="folHlink"/>
                </a:solidFill>
              </a:rPr>
              <a:t>before</a:t>
            </a:r>
            <a:r>
              <a:rPr lang="en-US" sz="1400">
                <a:solidFill>
                  <a:schemeClr val="folHlink"/>
                </a:solidFill>
              </a:rPr>
              <a:t> the function</a:t>
            </a: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7010400" y="3368675"/>
            <a:ext cx="2057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Handle the error </a:t>
            </a:r>
            <a:r>
              <a:rPr lang="en-US" sz="1400" b="1">
                <a:solidFill>
                  <a:schemeClr val="folHlink"/>
                </a:solidFill>
              </a:rPr>
              <a:t>during</a:t>
            </a:r>
            <a:r>
              <a:rPr lang="en-US" sz="1400">
                <a:solidFill>
                  <a:schemeClr val="folHlink"/>
                </a:solidFill>
              </a:rPr>
              <a:t> the function</a:t>
            </a:r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7010400" y="5029200"/>
            <a:ext cx="2057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Handle the error </a:t>
            </a:r>
            <a:r>
              <a:rPr lang="en-US" sz="1400" b="1">
                <a:solidFill>
                  <a:schemeClr val="folHlink"/>
                </a:solidFill>
              </a:rPr>
              <a:t>after</a:t>
            </a:r>
            <a:r>
              <a:rPr lang="en-US" sz="1400">
                <a:solidFill>
                  <a:schemeClr val="folHlink"/>
                </a:solidFill>
              </a:rPr>
              <a:t> the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B71C-529F-184C-90D2-2E6386EAB3DB}" type="slidenum">
              <a:rPr lang="en-US"/>
              <a:pPr/>
              <a:t>9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 - Review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Flagging Errors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When we cannot prevent or contain an error, we must signal the client code. </a:t>
            </a:r>
            <a:r>
              <a:rPr lang="en-US" sz="1800" b="1"/>
              <a:t>How?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Method 1: Returning an error code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Here we indicate an error by our return value (or a reference parameter).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The old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C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 I/O library uses this method: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int c = getc(myFile);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if (c == EOF)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printf("End of file\n");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Method 2: Setting a flag to be checked by a separate error-checking function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Here the caller uses some other function to check whether there was an error.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C++ file streams use this method by 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char c;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myFileStream &gt;&gt; c;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if (myFileStream.eof())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cout &lt;&lt; "End of file" &lt;&lt; endl;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3500</Words>
  <Application>Microsoft Macintosh PowerPoint</Application>
  <PresentationFormat>On-screen Show (4:3)</PresentationFormat>
  <Paragraphs>496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Error Handling Introduction to Exceptions</vt:lpstr>
      <vt:lpstr>Unit Overview Advanced C++ &amp; Software Engineering Concepts</vt:lpstr>
      <vt:lpstr>Review Containers &amp; Iterators [1/4]</vt:lpstr>
      <vt:lpstr>Review Containers &amp; Iterators [2/4]</vt:lpstr>
      <vt:lpstr>Review Containers &amp; Iterators [3/4]</vt:lpstr>
      <vt:lpstr>Containers &amp; Iterators Iterator Basics — Iterators and Kinds of Data</vt:lpstr>
      <vt:lpstr>Containers &amp; Iterators Wrap-Up: Three STL Algorithms to Know</vt:lpstr>
      <vt:lpstr>Error Handling - Review Dealing with Possible Error Conditions</vt:lpstr>
      <vt:lpstr>Error Handling - Review Flagging Errors</vt:lpstr>
      <vt:lpstr>Error Handling Need for Another Method</vt:lpstr>
      <vt:lpstr>Summary Error Handling</vt:lpstr>
      <vt:lpstr>Introduction to Exceptions Exceptions &amp; Catching — The Idea</vt:lpstr>
      <vt:lpstr>Introduction to Exceptions Exceptions &amp; Catching — What is Caught? [1/4]</vt:lpstr>
      <vt:lpstr>Introduction to Exceptions Exceptions &amp; Catching — What is Caught? [2/4]</vt:lpstr>
      <vt:lpstr>Introduction to Exceptions Exceptions &amp; Catching — What is Caught? [3/4]</vt:lpstr>
      <vt:lpstr>Introduction to Exceptions Exceptions &amp; Catching — What is Caught? [4/4]</vt:lpstr>
      <vt:lpstr>Introduction to Exceptions Exceptions &amp; Catching — Uncaught Exceptions</vt:lpstr>
      <vt:lpstr>Introduction to Exceptions Throwing</vt:lpstr>
      <vt:lpstr>Introduction to Exceptions Catch All &amp; Re-Throw</vt:lpstr>
      <vt:lpstr>Introduction to Exceptions Put It All Together — Example Code</vt:lpstr>
      <vt:lpstr>Introduction to Exceptions Put It All Together — Thoughts</vt:lpstr>
      <vt:lpstr>Introduction to Exceptions What Throws?</vt:lpstr>
      <vt:lpstr>Introduction to Exceptions Double Exceptions &amp; Dctors</vt:lpstr>
      <vt:lpstr>Introduction to Exceptions Example 1</vt:lpstr>
      <vt:lpstr>Introduction to Exceptions Example 2</vt:lpstr>
      <vt:lpstr>Introduction to Exceptions Final Thoughts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Exceptions</dc:title>
  <dc:creator>Glenn G. Chappell</dc:creator>
  <cp:lastModifiedBy>Chris Hartman</cp:lastModifiedBy>
  <cp:revision>121</cp:revision>
  <cp:lastPrinted>2011-09-30T19:46:43Z</cp:lastPrinted>
  <dcterms:created xsi:type="dcterms:W3CDTF">2004-09-03T22:49:27Z</dcterms:created>
  <dcterms:modified xsi:type="dcterms:W3CDTF">2013-02-08T21:58:06Z</dcterms:modified>
</cp:coreProperties>
</file>