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645" r:id="rId3"/>
    <p:sldId id="831" r:id="rId4"/>
    <p:sldId id="866" r:id="rId5"/>
    <p:sldId id="867" r:id="rId6"/>
    <p:sldId id="881" r:id="rId7"/>
    <p:sldId id="882" r:id="rId8"/>
    <p:sldId id="872" r:id="rId9"/>
    <p:sldId id="873" r:id="rId10"/>
    <p:sldId id="874" r:id="rId11"/>
    <p:sldId id="875" r:id="rId12"/>
    <p:sldId id="876" r:id="rId13"/>
    <p:sldId id="877" r:id="rId14"/>
    <p:sldId id="878" r:id="rId15"/>
    <p:sldId id="879" r:id="rId16"/>
    <p:sldId id="880" r:id="rId17"/>
    <p:sldId id="868" r:id="rId18"/>
    <p:sldId id="869" r:id="rId19"/>
    <p:sldId id="870" r:id="rId20"/>
    <p:sldId id="871" r:id="rId2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2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CB968F1-5629-D14E-AF39-0FB81BA59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8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97D156E-5864-8A4E-9D4F-BEC14BCD80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0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3909895-5562-5E4A-9C66-C153CB8319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E4F19-106E-8B4A-ADDD-E21C075C0A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A872F-1A5E-DD41-AF7A-B503A2E59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61E6A-9FC9-1948-ABD8-A44ED50780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E2FC6-B932-0E41-9363-695FF0AD8A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4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6926D-1CE6-AD45-8ED4-268F407842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5E15C-06E5-224C-859C-8E9A6623E4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A553F-55CF-3C46-B75E-6EC808C48F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0EF92-AABF-AE40-AFBE-628FF560FA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BCDB5-0A4B-3C4A-B7F2-BA00B3EB68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0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953B7-DDC2-C04D-8F36-660D29D34E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4C764F3-C905-AC43-811C-E1F295AA0A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(cont.)</a:t>
            </a:r>
            <a:br>
              <a:rPr lang="en-US" dirty="0" smtClean="0"/>
            </a:br>
            <a:r>
              <a:rPr lang="en-US" dirty="0" smtClean="0"/>
              <a:t>Introduction to Linked </a:t>
            </a:r>
            <a:r>
              <a:rPr lang="en-US" dirty="0" smtClean="0"/>
              <a:t>Lists</a:t>
            </a:r>
            <a:br>
              <a:rPr lang="en-US" dirty="0" smtClean="0"/>
            </a:br>
            <a:r>
              <a:rPr lang="en-US" dirty="0" smtClean="0"/>
              <a:t>Thoughts on Assignment 2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Monday, September 24, 2012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sz="1600" dirty="0"/>
              <a:t>Department of Computer Science</a:t>
            </a:r>
          </a:p>
          <a:p>
            <a:r>
              <a:rPr lang="en-US" sz="1600" dirty="0"/>
              <a:t>University of Alaska Fairbanks</a:t>
            </a:r>
          </a:p>
          <a:p>
            <a:r>
              <a:rPr lang="en-US" sz="1600" b="1" dirty="0" err="1">
                <a:latin typeface="Courier New" charset="0"/>
              </a:rPr>
              <a:t>cmhartman@alaska.edu</a:t>
            </a:r>
            <a:endParaRPr lang="en-US" sz="1600" b="1" dirty="0">
              <a:latin typeface="Courier New" charset="0"/>
            </a:endParaRPr>
          </a:p>
          <a:p>
            <a:r>
              <a:rPr lang="en-US" sz="1600" dirty="0"/>
              <a:t>Based on material by Glenn G. Chappell</a:t>
            </a:r>
          </a:p>
          <a:p>
            <a:r>
              <a:rPr lang="en-US" sz="1600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100A-57F3-414E-9251-FB5909A12A92}" type="slidenum">
              <a:rPr lang="en-US"/>
              <a:pPr/>
              <a:t>10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[2/8] </a:t>
            </a:r>
            <a:r>
              <a:rPr lang="en-US" sz="1800">
                <a:cs typeface="Times New Roman" charset="0"/>
              </a:rPr>
              <a:t>—</a:t>
            </a:r>
            <a:r>
              <a:rPr lang="en-US"/>
              <a:t> Value Type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template parameter (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in the code here) is the class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 b="1"/>
              <a:t>value type</a:t>
            </a:r>
            <a:r>
              <a:rPr lang="en-US"/>
              <a:t>: the type of all items stored in the container.</a:t>
            </a:r>
          </a:p>
          <a:p>
            <a:pPr lvl="1"/>
            <a:r>
              <a:rPr lang="en-US"/>
              <a:t>However, you cannot use the template parameter outside the class definition. Make a </a:t>
            </a:r>
            <a:r>
              <a:rPr lang="en-US" b="1">
                <a:latin typeface="Courier New" charset="0"/>
              </a:rPr>
              <a:t>typedef</a:t>
            </a:r>
            <a:r>
              <a:rPr lang="en-US"/>
              <a:t>, so that you can.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template &lt;typename T&gt;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class KSArray 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public: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typedef T value_type;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private: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value_type * arrayPtr_;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};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5181600" y="4083050"/>
            <a:ext cx="3429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lets you say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value_type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 anywhere you mean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</a:rPr>
              <a:t>the type of the items in the container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.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For example,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 flipH="1">
            <a:off x="4114800" y="4267200"/>
            <a:ext cx="1066800" cy="12065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 flipH="1" flipV="1">
            <a:off x="24384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 flipH="1">
            <a:off x="2819400" y="5791200"/>
            <a:ext cx="2667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H="1">
            <a:off x="5486400" y="5029200"/>
            <a:ext cx="1066800" cy="762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7369" name="Text Box 9"/>
          <p:cNvSpPr txBox="1">
            <a:spLocks noChangeArrowheads="1"/>
          </p:cNvSpPr>
          <p:nvPr/>
        </p:nvSpPr>
        <p:spPr bwMode="auto">
          <a:xfrm>
            <a:off x="2438400" y="5943600"/>
            <a:ext cx="2743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Other data member(s)?</a:t>
            </a:r>
          </a:p>
        </p:txBody>
      </p:sp>
      <p:sp>
        <p:nvSpPr>
          <p:cNvPr id="527370" name="Line 10"/>
          <p:cNvSpPr>
            <a:spLocks noChangeShapeType="1"/>
          </p:cNvSpPr>
          <p:nvPr/>
        </p:nvSpPr>
        <p:spPr bwMode="auto">
          <a:xfrm flipH="1" flipV="1">
            <a:off x="1447800" y="5867400"/>
            <a:ext cx="990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5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A2A3-0DC1-084C-B161-7119958FCD1D}" type="slidenum">
              <a:rPr lang="en-US"/>
              <a:pPr/>
              <a:t>11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[3/8] </a:t>
            </a:r>
            <a:r>
              <a:rPr lang="en-US" sz="1800">
                <a:cs typeface="Times New Roman" charset="0"/>
              </a:rPr>
              <a:t>—</a:t>
            </a:r>
            <a:r>
              <a:rPr lang="en-US"/>
              <a:t> Constructors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Array items are </a:t>
            </a:r>
            <a:r>
              <a:rPr lang="en-US" i="1"/>
              <a:t>always</a:t>
            </a:r>
            <a:r>
              <a:rPr lang="en-US"/>
              <a:t> default-constructed in C++. You cannot set their values to anything else in an initializer. Therefore, the </a:t>
            </a:r>
            <a:r>
              <a:rPr lang="en-US" b="1"/>
              <a:t>copy ctor</a:t>
            </a:r>
            <a:r>
              <a:rPr lang="en-US"/>
              <a:t> will need a loop* in the function body.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// copy ctor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KSArray(const KSArray &amp; other)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  :arrayPtr_(new ... ), ...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value_type * arrayPtr_;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6019800" y="2552700"/>
            <a:ext cx="2514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Initialize array items with a loop* </a:t>
            </a:r>
            <a:r>
              <a:rPr lang="en-US" sz="1400" b="1">
                <a:solidFill>
                  <a:schemeClr val="folHlink"/>
                </a:solidFill>
              </a:rPr>
              <a:t>here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572421" name="Line 5"/>
          <p:cNvSpPr>
            <a:spLocks noChangeShapeType="1"/>
          </p:cNvSpPr>
          <p:nvPr/>
        </p:nvSpPr>
        <p:spPr bwMode="auto">
          <a:xfrm flipH="1">
            <a:off x="1981200" y="3721100"/>
            <a:ext cx="3962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2" name="Line 6"/>
          <p:cNvSpPr>
            <a:spLocks noChangeShapeType="1"/>
          </p:cNvSpPr>
          <p:nvPr/>
        </p:nvSpPr>
        <p:spPr bwMode="auto">
          <a:xfrm flipH="1">
            <a:off x="5943600" y="3111500"/>
            <a:ext cx="9906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6019800" y="4572000"/>
            <a:ext cx="2438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*Or maybe one of the generic algorithms from the STL? (Hint, hint …)</a:t>
            </a:r>
          </a:p>
        </p:txBody>
      </p:sp>
    </p:spTree>
    <p:extLst>
      <p:ext uri="{BB962C8B-B14F-4D97-AF65-F5344CB8AC3E}">
        <p14:creationId xmlns:p14="http://schemas.microsoft.com/office/powerpoint/2010/main" val="124206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0AC3-A7FE-5E4B-B37A-40110031A73E}" type="slidenum">
              <a:rPr lang="en-US"/>
              <a:pPr/>
              <a:t>12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[4/8] </a:t>
            </a:r>
            <a:r>
              <a:rPr lang="en-US" sz="1800">
                <a:cs typeface="Times New Roman" charset="0"/>
              </a:rPr>
              <a:t>—</a:t>
            </a:r>
            <a:r>
              <a:rPr lang="en-US"/>
              <a:t> Copy Assignment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Remember: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The copy ctor </a:t>
            </a:r>
            <a:r>
              <a:rPr lang="en-US" sz="1600" b="1"/>
              <a:t>creates a</a:t>
            </a:r>
            <a:r>
              <a:rPr lang="en-US" sz="1600"/>
              <a:t> </a:t>
            </a:r>
            <a:r>
              <a:rPr lang="en-US" sz="1600" b="1"/>
              <a:t>new object</a:t>
            </a:r>
            <a:r>
              <a:rPr lang="en-US" sz="1600"/>
              <a:t>, which is a copy of some existing object.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The copy assignment operator </a:t>
            </a:r>
            <a:r>
              <a:rPr lang="en-US" sz="1600" b="1"/>
              <a:t>sets an existing object</a:t>
            </a:r>
            <a:r>
              <a:rPr lang="en-US" sz="1600"/>
              <a:t> equal to a copy of some other existing object.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In your copy assignment operator: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Check for self-assignment.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If this is not self-assignment, then (1) </a:t>
            </a:r>
            <a:r>
              <a:rPr lang="en-US" sz="1600" b="1"/>
              <a:t>deallocate the old array</a:t>
            </a:r>
            <a:r>
              <a:rPr lang="en-US" sz="1600"/>
              <a:t>, (2) do essentially what the copy ctor does.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Regardless, at the end, return the object assigned.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KSArray &amp; operator=(const KSArray &amp; rhs)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if (this != &amp;rhs)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    delete [] arrayPtr_;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   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*this;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5181600" y="4038600"/>
            <a:ext cx="3733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Code very similar to the copy ctor (except that the copy ctor, being a ctor, can use an initializers, while this cannot).</a:t>
            </a:r>
          </a:p>
        </p:txBody>
      </p:sp>
      <p:sp>
        <p:nvSpPr>
          <p:cNvPr id="529413" name="Line 5"/>
          <p:cNvSpPr>
            <a:spLocks noChangeShapeType="1"/>
          </p:cNvSpPr>
          <p:nvPr/>
        </p:nvSpPr>
        <p:spPr bwMode="auto">
          <a:xfrm flipH="1" flipV="1">
            <a:off x="2362200" y="5264150"/>
            <a:ext cx="2286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6248400" y="5334000"/>
            <a:ext cx="2133600" cy="977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Note: Later in the semester, we will discuss copy operations further.</a:t>
            </a:r>
          </a:p>
        </p:txBody>
      </p:sp>
      <p:sp>
        <p:nvSpPr>
          <p:cNvPr id="529415" name="Line 7"/>
          <p:cNvSpPr>
            <a:spLocks noChangeShapeType="1"/>
          </p:cNvSpPr>
          <p:nvPr/>
        </p:nvSpPr>
        <p:spPr bwMode="auto">
          <a:xfrm flipH="1">
            <a:off x="4648200" y="4349750"/>
            <a:ext cx="5334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2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BE86-F94D-E348-9600-8EF64F30479F}" type="slidenum">
              <a:rPr lang="en-US"/>
              <a:pPr/>
              <a:t>13</a:t>
            </a:fld>
            <a:endParaRPr lang="en-US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[5/8] </a:t>
            </a:r>
            <a:r>
              <a:rPr lang="en-US" sz="1800">
                <a:cs typeface="Times New Roman" charset="0"/>
              </a:rPr>
              <a:t>— </a:t>
            </a:r>
            <a:r>
              <a:rPr lang="en-US"/>
              <a:t>Access to Internal Data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A </a:t>
            </a:r>
            <a:r>
              <a:rPr lang="en-US" sz="1800" b="1">
                <a:latin typeface="Courier New" charset="0"/>
              </a:rPr>
              <a:t>const KSArray</a:t>
            </a:r>
            <a:r>
              <a:rPr lang="en-US" sz="1800"/>
              <a:t> is supposed to have non-modifiable data. Therefore, if a member function gives access to internal data in a modifiable form, then you will need to </a:t>
            </a:r>
            <a:r>
              <a:rPr lang="en-US" sz="1800" b="1"/>
              <a:t>write two versions</a:t>
            </a:r>
            <a:r>
              <a:rPr lang="en-US" sz="1800"/>
              <a:t> of it.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 operator[]( ... 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 operator[]( ... ) const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 begin()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 begin() const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 end()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 end() const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 ... }</a:t>
            </a: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4191000" y="3581400"/>
            <a:ext cx="3048000" cy="184785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folHlink"/>
                </a:solidFill>
              </a:rPr>
              <a:t>In each pair, the two functions should be essentially identical, except for (1) the </a:t>
            </a:r>
            <a:r>
              <a:rPr lang="en-US" sz="1400" b="1" dirty="0" err="1">
                <a:solidFill>
                  <a:schemeClr val="folHlink"/>
                </a:solidFill>
                <a:latin typeface="Courier New" charset="0"/>
              </a:rPr>
              <a:t>const</a:t>
            </a:r>
            <a:r>
              <a:rPr lang="en-US" sz="1400" dirty="0">
                <a:solidFill>
                  <a:schemeClr val="folHlink"/>
                </a:solidFill>
              </a:rPr>
              <a:t> at the end of the first line, and (2) the return method. Or, you may use a </a:t>
            </a:r>
            <a:r>
              <a:rPr lang="en-US" sz="1400" dirty="0" err="1">
                <a:solidFill>
                  <a:schemeClr val="folHlink"/>
                </a:solidFill>
              </a:rPr>
              <a:t>const_cast</a:t>
            </a:r>
            <a:r>
              <a:rPr lang="en-US" sz="1400" dirty="0">
                <a:solidFill>
                  <a:schemeClr val="folHlink"/>
                </a:solidFill>
              </a:rPr>
              <a:t> trick to call the </a:t>
            </a:r>
            <a:r>
              <a:rPr lang="en-US" sz="1400" dirty="0" err="1">
                <a:solidFill>
                  <a:schemeClr val="folHlink"/>
                </a:solidFill>
              </a:rPr>
              <a:t>const</a:t>
            </a:r>
            <a:r>
              <a:rPr lang="en-US" sz="1400" dirty="0">
                <a:solidFill>
                  <a:schemeClr val="folHlink"/>
                </a:solidFill>
              </a:rPr>
              <a:t> version from the non-</a:t>
            </a:r>
            <a:r>
              <a:rPr lang="en-US" sz="1400" dirty="0" err="1">
                <a:solidFill>
                  <a:schemeClr val="folHlink"/>
                </a:solidFill>
              </a:rPr>
              <a:t>const</a:t>
            </a:r>
            <a:r>
              <a:rPr lang="en-US" sz="1400" dirty="0">
                <a:solidFill>
                  <a:schemeClr val="folHlink"/>
                </a:solidFill>
              </a:rPr>
              <a:t> version.</a:t>
            </a:r>
          </a:p>
        </p:txBody>
      </p:sp>
    </p:spTree>
    <p:extLst>
      <p:ext uri="{BB962C8B-B14F-4D97-AF65-F5344CB8AC3E}">
        <p14:creationId xmlns:p14="http://schemas.microsoft.com/office/powerpoint/2010/main" val="88805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474A-F687-7B47-9979-9C7BBE06EE19}" type="slidenum">
              <a:rPr lang="en-US"/>
              <a:pPr/>
              <a:t>14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[6/8] — Iterators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Member functions </a:t>
            </a:r>
            <a:r>
              <a:rPr lang="en-US" b="1">
                <a:latin typeface="Courier New" charset="0"/>
              </a:rPr>
              <a:t>begin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end</a:t>
            </a:r>
            <a:r>
              <a:rPr lang="en-US"/>
              <a:t> are to return iterators.</a:t>
            </a:r>
          </a:p>
          <a:p>
            <a:pPr lvl="1"/>
            <a:r>
              <a:rPr lang="en-US"/>
              <a:t>These can be pointers. Do not write a separate iterator class.</a:t>
            </a:r>
          </a:p>
          <a:p>
            <a:pPr lvl="1"/>
            <a:r>
              <a:rPr lang="en-US"/>
              <a:t>Function </a:t>
            </a:r>
            <a:r>
              <a:rPr lang="en-US" b="1">
                <a:latin typeface="Courier New" charset="0"/>
              </a:rPr>
              <a:t>begin</a:t>
            </a:r>
            <a:r>
              <a:rPr lang="en-US"/>
              <a:t> returns an iterator to the first array item. You already have a pointer to the first array item (think …); use it.</a:t>
            </a:r>
          </a:p>
          <a:p>
            <a:pPr lvl="1"/>
            <a:r>
              <a:rPr lang="en-US"/>
              <a:t>Function </a:t>
            </a:r>
            <a:r>
              <a:rPr lang="en-US" b="1">
                <a:latin typeface="Courier New" charset="0"/>
              </a:rPr>
              <a:t>end</a:t>
            </a:r>
            <a:r>
              <a:rPr lang="en-US"/>
              <a:t> returns an iterator to just past the last array item. Add a number to the return value of </a:t>
            </a:r>
            <a:r>
              <a:rPr lang="en-US" b="1">
                <a:latin typeface="Courier New" charset="0"/>
              </a:rPr>
              <a:t>begin</a:t>
            </a:r>
            <a:r>
              <a:rPr lang="en-US"/>
              <a:t> (what number? …).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 begin()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{ return ...; }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... end()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{ return ...; }</a:t>
            </a:r>
            <a:endParaRPr lang="en-US"/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 flipH="1">
            <a:off x="1219200" y="33528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1461" name="Line 5"/>
          <p:cNvSpPr>
            <a:spLocks noChangeShapeType="1"/>
          </p:cNvSpPr>
          <p:nvPr/>
        </p:nvSpPr>
        <p:spPr bwMode="auto">
          <a:xfrm flipH="1">
            <a:off x="1219200" y="44196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 flipH="1">
            <a:off x="1447800" y="3352800"/>
            <a:ext cx="2057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1463" name="Line 7"/>
          <p:cNvSpPr>
            <a:spLocks noChangeShapeType="1"/>
          </p:cNvSpPr>
          <p:nvPr/>
        </p:nvSpPr>
        <p:spPr bwMode="auto">
          <a:xfrm flipH="1">
            <a:off x="1447800" y="4419600"/>
            <a:ext cx="2057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4343400" y="37338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Pointer type.</a:t>
            </a:r>
          </a:p>
        </p:txBody>
      </p:sp>
      <p:sp>
        <p:nvSpPr>
          <p:cNvPr id="531465" name="Line 9"/>
          <p:cNvSpPr>
            <a:spLocks noChangeShapeType="1"/>
          </p:cNvSpPr>
          <p:nvPr/>
        </p:nvSpPr>
        <p:spPr bwMode="auto">
          <a:xfrm flipH="1" flipV="1">
            <a:off x="3505200" y="3352800"/>
            <a:ext cx="838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1466" name="Line 10"/>
          <p:cNvSpPr>
            <a:spLocks noChangeShapeType="1"/>
          </p:cNvSpPr>
          <p:nvPr/>
        </p:nvSpPr>
        <p:spPr bwMode="auto">
          <a:xfrm flipH="1">
            <a:off x="3505200" y="3962400"/>
            <a:ext cx="838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86BA-F5EF-7441-BDD7-BE483C685FCA}" type="slidenum">
              <a:rPr lang="en-US"/>
              <a:pPr/>
              <a:t>15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[7/8] </a:t>
            </a:r>
            <a:r>
              <a:rPr lang="en-US" sz="1800">
                <a:cs typeface="Times New Roman" charset="0"/>
              </a:rPr>
              <a:t>—</a:t>
            </a:r>
            <a:r>
              <a:rPr lang="en-US"/>
              <a:t> Global Functions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If a global function is to use </a:t>
            </a:r>
            <a:r>
              <a:rPr lang="en-US" b="1">
                <a:latin typeface="Courier New" charset="0"/>
              </a:rPr>
              <a:t>KSArray</a:t>
            </a:r>
            <a:r>
              <a:rPr lang="en-US"/>
              <a:t> in its full generality, then </a:t>
            </a:r>
            <a:r>
              <a:rPr lang="en-US" i="1"/>
              <a:t>that function</a:t>
            </a:r>
            <a:r>
              <a:rPr lang="en-US"/>
              <a:t> will need to be a template.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your </a:t>
            </a:r>
            <a:r>
              <a:rPr lang="en-US" b="1">
                <a:latin typeface="Courier New" charset="0"/>
              </a:rPr>
              <a:t>operator==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, etc. should be able to compare </a:t>
            </a:r>
            <a:r>
              <a:rPr lang="en-US" i="1"/>
              <a:t>any</a:t>
            </a:r>
            <a:r>
              <a:rPr lang="en-US"/>
              <a:t> kind of </a:t>
            </a:r>
            <a:r>
              <a:rPr lang="en-US" b="1">
                <a:latin typeface="Courier New" charset="0"/>
              </a:rPr>
              <a:t>KSArray</a:t>
            </a:r>
            <a:r>
              <a:rPr lang="en-US"/>
              <a:t> (as long as the value type has the proper operator(s) defined). So make your </a:t>
            </a:r>
            <a:r>
              <a:rPr lang="en-US" b="1">
                <a:latin typeface="Courier New" charset="0"/>
              </a:rPr>
              <a:t>operator==</a:t>
            </a:r>
            <a:r>
              <a:rPr lang="en-US"/>
              <a:t>, </a:t>
            </a:r>
            <a:r>
              <a:rPr lang="en-US" b="1">
                <a:latin typeface="Courier New" charset="0"/>
              </a:rPr>
              <a:t>operator&lt;</a:t>
            </a:r>
            <a:r>
              <a:rPr lang="en-US"/>
              <a:t>, etc. function templates.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template &lt;typename T&gt;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bool operator==(... KSArray&lt;T&gt; ..., ... KSArray&lt;T&gt; ...)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...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template &lt;typename T&gt;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bool operator&lt;(... KSArray&lt;T&gt; ..., ... KSArray&lt;T&gt; ...)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 ...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...</a:t>
            </a:r>
          </a:p>
        </p:txBody>
      </p:sp>
      <p:sp>
        <p:nvSpPr>
          <p:cNvPr id="581636" name="Text Box 4"/>
          <p:cNvSpPr txBox="1">
            <a:spLocks noChangeArrowheads="1"/>
          </p:cNvSpPr>
          <p:nvPr/>
        </p:nvSpPr>
        <p:spPr bwMode="auto">
          <a:xfrm>
            <a:off x="4343400" y="5334000"/>
            <a:ext cx="2057400" cy="5429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These go </a:t>
            </a:r>
            <a:r>
              <a:rPr lang="en-US" sz="1400" b="1">
                <a:solidFill>
                  <a:schemeClr val="folHlink"/>
                </a:solidFill>
              </a:rPr>
              <a:t>outside</a:t>
            </a:r>
            <a:r>
              <a:rPr lang="en-US" sz="1400">
                <a:solidFill>
                  <a:schemeClr val="folHlink"/>
                </a:solidFill>
              </a:rPr>
              <a:t> the 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229359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1227-F52C-E542-B789-94EFA135DF57}" type="slidenum">
              <a:rPr lang="en-US"/>
              <a:pPr/>
              <a:t>16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[8/8] </a:t>
            </a:r>
            <a:r>
              <a:rPr lang="en-US" sz="1800">
                <a:cs typeface="Times New Roman" charset="0"/>
              </a:rPr>
              <a:t>—</a:t>
            </a:r>
            <a:r>
              <a:rPr lang="en-US"/>
              <a:t> Documentation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We still need </a:t>
            </a:r>
            <a:r>
              <a:rPr lang="en-US" sz="1800" b="1"/>
              <a:t>preconditions</a:t>
            </a:r>
            <a:r>
              <a:rPr lang="en-US" sz="1800"/>
              <a:t> and </a:t>
            </a:r>
            <a:r>
              <a:rPr lang="en-US" sz="1800" b="1"/>
              <a:t>postconditions</a:t>
            </a:r>
            <a:r>
              <a:rPr lang="en-US" sz="1800"/>
              <a:t> for all functions and </a:t>
            </a:r>
            <a:r>
              <a:rPr lang="en-US" sz="1800" b="1"/>
              <a:t>class invariants</a:t>
            </a:r>
            <a:r>
              <a:rPr lang="en-US" sz="1800"/>
              <a:t> for all classes.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In addition, we need </a:t>
            </a:r>
            <a:r>
              <a:rPr lang="en-US" sz="1800" b="1"/>
              <a:t>requirements on types</a:t>
            </a:r>
            <a:r>
              <a:rPr lang="en-US" sz="1800"/>
              <a:t> for all templates.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This means class </a:t>
            </a:r>
            <a:r>
              <a:rPr lang="en-US" sz="1600" b="1">
                <a:latin typeface="Courier New" charset="0"/>
              </a:rPr>
              <a:t>KSArray</a:t>
            </a:r>
            <a:r>
              <a:rPr lang="en-US" sz="1600"/>
              <a:t> and all global functions; they will all be templates.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Invariants: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Requirements on Types: T must have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template &lt;typename 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class KSArray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Pre: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Post: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// Requirements on Types: T must have ...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template &lt;typename T&gt;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bool operator==( ... 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 ... }</a:t>
            </a: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6172200" y="3067050"/>
            <a:ext cx="27432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What has to be true about type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</a:t>
            </a:r>
            <a:r>
              <a:rPr lang="en-US" sz="1400">
                <a:solidFill>
                  <a:schemeClr val="folHlink"/>
                </a:solidFill>
              </a:rPr>
              <a:t> for this template to be compiled and used successfully? Typically: List member functions or associated global functions that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</a:t>
            </a:r>
            <a:r>
              <a:rPr lang="en-US" sz="1400">
                <a:solidFill>
                  <a:schemeClr val="folHlink"/>
                </a:solidFill>
              </a:rPr>
              <a:t> needs to have.</a:t>
            </a:r>
          </a:p>
        </p:txBody>
      </p:sp>
      <p:sp>
        <p:nvSpPr>
          <p:cNvPr id="533509" name="AutoShape 5"/>
          <p:cNvSpPr>
            <a:spLocks noChangeArrowheads="1"/>
          </p:cNvSpPr>
          <p:nvPr/>
        </p:nvSpPr>
        <p:spPr bwMode="auto">
          <a:xfrm>
            <a:off x="152400" y="2616200"/>
            <a:ext cx="57150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0" name="AutoShape 6"/>
          <p:cNvSpPr>
            <a:spLocks noChangeArrowheads="1"/>
          </p:cNvSpPr>
          <p:nvPr/>
        </p:nvSpPr>
        <p:spPr bwMode="auto">
          <a:xfrm>
            <a:off x="152400" y="4819650"/>
            <a:ext cx="57150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511" name="Line 7"/>
          <p:cNvSpPr>
            <a:spLocks noChangeShapeType="1"/>
          </p:cNvSpPr>
          <p:nvPr/>
        </p:nvSpPr>
        <p:spPr bwMode="auto">
          <a:xfrm flipH="1" flipV="1">
            <a:off x="5638800" y="3073400"/>
            <a:ext cx="533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3512" name="Line 8"/>
          <p:cNvSpPr>
            <a:spLocks noChangeShapeType="1"/>
          </p:cNvSpPr>
          <p:nvPr/>
        </p:nvSpPr>
        <p:spPr bwMode="auto">
          <a:xfrm flipH="1">
            <a:off x="5638800" y="4445000"/>
            <a:ext cx="533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1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7216-660F-864A-BC73-A9CB562CD4D9}" type="slidenum">
              <a:rPr lang="en-US"/>
              <a:pPr/>
              <a:t>17</a:t>
            </a:fld>
            <a:endParaRPr lang="en-US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Basics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We now take a brief look at </a:t>
            </a:r>
            <a:r>
              <a:rPr lang="en-US" sz="1600" b="1"/>
              <a:t>Linked Lists</a:t>
            </a:r>
            <a:r>
              <a:rPr lang="en-US" sz="1600"/>
              <a:t>.</a:t>
            </a:r>
          </a:p>
          <a:p>
            <a:pPr>
              <a:buFont typeface="Wingdings" charset="0"/>
              <a:buNone/>
            </a:pPr>
            <a:r>
              <a:rPr lang="en-US" sz="1600"/>
              <a:t>We discuss Linked Lists in detail later in the semester. For now:</a:t>
            </a:r>
          </a:p>
          <a:p>
            <a:pPr lvl="1"/>
            <a:r>
              <a:rPr lang="en-US" sz="1400"/>
              <a:t>Like an array, a Linked List is a structure for storing a sequence of items.</a:t>
            </a:r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r>
              <a:rPr lang="en-US" sz="1400"/>
              <a:t>A Linked List is composed of </a:t>
            </a:r>
            <a:r>
              <a:rPr lang="en-US" sz="1400" b="1"/>
              <a:t>nodes</a:t>
            </a:r>
            <a:r>
              <a:rPr lang="en-US" sz="1400"/>
              <a:t>. Each has a single data item and a pointer to the next node.</a:t>
            </a:r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endParaRPr lang="en-US" sz="1400"/>
          </a:p>
          <a:p>
            <a:pPr lvl="1"/>
            <a:r>
              <a:rPr lang="en-US" sz="1400"/>
              <a:t>These pointers are the </a:t>
            </a:r>
            <a:r>
              <a:rPr lang="en-US" sz="1400" b="1"/>
              <a:t>only</a:t>
            </a:r>
            <a:r>
              <a:rPr lang="en-US" sz="1400"/>
              <a:t> way to find the next data item. Thus, unlike an array, we cannot quickly skip to (say) the 100th item in a Linked List. Nor can we quickly find the previous item.</a:t>
            </a:r>
          </a:p>
          <a:p>
            <a:pPr lvl="1"/>
            <a:r>
              <a:rPr lang="en-US" sz="1400"/>
              <a:t>A Linked List is a one-way sequential-access data structure. Thus, its natural iterator is a </a:t>
            </a:r>
            <a:r>
              <a:rPr lang="en-US" sz="1400" b="1"/>
              <a:t>forward iterator</a:t>
            </a:r>
            <a:r>
              <a:rPr lang="en-US" sz="1400"/>
              <a:t>, which has only the </a:t>
            </a:r>
            <a:r>
              <a:rPr lang="en-US" sz="1400" b="1">
                <a:latin typeface="Courier New" charset="0"/>
              </a:rPr>
              <a:t>++</a:t>
            </a:r>
            <a:r>
              <a:rPr lang="en-US" sz="1400"/>
              <a:t> operator.</a:t>
            </a:r>
          </a:p>
        </p:txBody>
      </p:sp>
      <p:sp>
        <p:nvSpPr>
          <p:cNvPr id="851972" name="Rectangle 4"/>
          <p:cNvSpPr>
            <a:spLocks noChangeArrowheads="1"/>
          </p:cNvSpPr>
          <p:nvPr/>
        </p:nvSpPr>
        <p:spPr bwMode="auto">
          <a:xfrm>
            <a:off x="4046538" y="3962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1973" name="Rectangle 5"/>
          <p:cNvSpPr>
            <a:spLocks noChangeArrowheads="1"/>
          </p:cNvSpPr>
          <p:nvPr/>
        </p:nvSpPr>
        <p:spPr bwMode="auto">
          <a:xfrm>
            <a:off x="4351338" y="3962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74" name="Rectangle 6"/>
          <p:cNvSpPr>
            <a:spLocks noChangeArrowheads="1"/>
          </p:cNvSpPr>
          <p:nvPr/>
        </p:nvSpPr>
        <p:spPr bwMode="auto">
          <a:xfrm>
            <a:off x="4046538" y="3962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5" name="Line 7"/>
          <p:cNvSpPr>
            <a:spLocks noChangeShapeType="1"/>
          </p:cNvSpPr>
          <p:nvPr/>
        </p:nvSpPr>
        <p:spPr bwMode="auto">
          <a:xfrm>
            <a:off x="4503738" y="4114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6" name="Rectangle 8"/>
          <p:cNvSpPr>
            <a:spLocks noChangeArrowheads="1"/>
          </p:cNvSpPr>
          <p:nvPr/>
        </p:nvSpPr>
        <p:spPr bwMode="auto">
          <a:xfrm>
            <a:off x="3055938" y="3962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1977" name="Rectangle 9"/>
          <p:cNvSpPr>
            <a:spLocks noChangeArrowheads="1"/>
          </p:cNvSpPr>
          <p:nvPr/>
        </p:nvSpPr>
        <p:spPr bwMode="auto">
          <a:xfrm>
            <a:off x="3360738" y="3962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3055938" y="3962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79" name="Line 11"/>
          <p:cNvSpPr>
            <a:spLocks noChangeShapeType="1"/>
          </p:cNvSpPr>
          <p:nvPr/>
        </p:nvSpPr>
        <p:spPr bwMode="auto">
          <a:xfrm>
            <a:off x="3513138" y="4114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0" name="Rectangle 12"/>
          <p:cNvSpPr>
            <a:spLocks noChangeArrowheads="1"/>
          </p:cNvSpPr>
          <p:nvPr/>
        </p:nvSpPr>
        <p:spPr bwMode="auto">
          <a:xfrm>
            <a:off x="2065338" y="3962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1981" name="Rectangle 13"/>
          <p:cNvSpPr>
            <a:spLocks noChangeArrowheads="1"/>
          </p:cNvSpPr>
          <p:nvPr/>
        </p:nvSpPr>
        <p:spPr bwMode="auto">
          <a:xfrm>
            <a:off x="2370138" y="3962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82" name="Rectangle 14"/>
          <p:cNvSpPr>
            <a:spLocks noChangeArrowheads="1"/>
          </p:cNvSpPr>
          <p:nvPr/>
        </p:nvSpPr>
        <p:spPr bwMode="auto">
          <a:xfrm>
            <a:off x="2065338" y="3962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3" name="Line 15"/>
          <p:cNvSpPr>
            <a:spLocks noChangeShapeType="1"/>
          </p:cNvSpPr>
          <p:nvPr/>
        </p:nvSpPr>
        <p:spPr bwMode="auto">
          <a:xfrm>
            <a:off x="2522538" y="4114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4" name="Rectangle 16"/>
          <p:cNvSpPr>
            <a:spLocks noChangeArrowheads="1"/>
          </p:cNvSpPr>
          <p:nvPr/>
        </p:nvSpPr>
        <p:spPr bwMode="auto">
          <a:xfrm>
            <a:off x="5037138" y="3962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1985" name="Rectangle 17"/>
          <p:cNvSpPr>
            <a:spLocks noChangeArrowheads="1"/>
          </p:cNvSpPr>
          <p:nvPr/>
        </p:nvSpPr>
        <p:spPr bwMode="auto">
          <a:xfrm>
            <a:off x="5341938" y="3962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5037138" y="3962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7" name="Line 19"/>
          <p:cNvSpPr>
            <a:spLocks noChangeShapeType="1"/>
          </p:cNvSpPr>
          <p:nvPr/>
        </p:nvSpPr>
        <p:spPr bwMode="auto">
          <a:xfrm>
            <a:off x="5494338" y="4114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88" name="Rectangle 20"/>
          <p:cNvSpPr>
            <a:spLocks noChangeArrowheads="1"/>
          </p:cNvSpPr>
          <p:nvPr/>
        </p:nvSpPr>
        <p:spPr bwMode="auto">
          <a:xfrm>
            <a:off x="6027738" y="3962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1989" name="Rectangle 21"/>
          <p:cNvSpPr>
            <a:spLocks noChangeArrowheads="1"/>
          </p:cNvSpPr>
          <p:nvPr/>
        </p:nvSpPr>
        <p:spPr bwMode="auto">
          <a:xfrm>
            <a:off x="6332538" y="3962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90" name="Rectangle 22"/>
          <p:cNvSpPr>
            <a:spLocks noChangeArrowheads="1"/>
          </p:cNvSpPr>
          <p:nvPr/>
        </p:nvSpPr>
        <p:spPr bwMode="auto">
          <a:xfrm>
            <a:off x="6027738" y="3962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1" name="Line 23"/>
          <p:cNvSpPr>
            <a:spLocks noChangeShapeType="1"/>
          </p:cNvSpPr>
          <p:nvPr/>
        </p:nvSpPr>
        <p:spPr bwMode="auto">
          <a:xfrm>
            <a:off x="6484938" y="4114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2" name="Rectangle 24"/>
          <p:cNvSpPr>
            <a:spLocks noChangeArrowheads="1"/>
          </p:cNvSpPr>
          <p:nvPr/>
        </p:nvSpPr>
        <p:spPr bwMode="auto">
          <a:xfrm>
            <a:off x="7018338" y="3962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51993" name="Rectangle 25"/>
          <p:cNvSpPr>
            <a:spLocks noChangeArrowheads="1"/>
          </p:cNvSpPr>
          <p:nvPr/>
        </p:nvSpPr>
        <p:spPr bwMode="auto">
          <a:xfrm>
            <a:off x="7323138" y="3962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94" name="Rectangle 26"/>
          <p:cNvSpPr>
            <a:spLocks noChangeArrowheads="1"/>
          </p:cNvSpPr>
          <p:nvPr/>
        </p:nvSpPr>
        <p:spPr bwMode="auto">
          <a:xfrm>
            <a:off x="7018338" y="3962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5" name="Line 27"/>
          <p:cNvSpPr>
            <a:spLocks noChangeShapeType="1"/>
          </p:cNvSpPr>
          <p:nvPr/>
        </p:nvSpPr>
        <p:spPr bwMode="auto">
          <a:xfrm flipV="1">
            <a:off x="7323138" y="39624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6" name="Rectangle 28"/>
          <p:cNvSpPr>
            <a:spLocks noChangeArrowheads="1"/>
          </p:cNvSpPr>
          <p:nvPr/>
        </p:nvSpPr>
        <p:spPr bwMode="auto">
          <a:xfrm>
            <a:off x="2057400" y="3505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1997" name="Line 29"/>
          <p:cNvSpPr>
            <a:spLocks noChangeShapeType="1"/>
          </p:cNvSpPr>
          <p:nvPr/>
        </p:nvSpPr>
        <p:spPr bwMode="auto">
          <a:xfrm>
            <a:off x="2217738" y="3657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2362200" y="3429000"/>
            <a:ext cx="838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>
                <a:solidFill>
                  <a:schemeClr val="folHlink"/>
                </a:solidFill>
              </a:rPr>
              <a:t>Head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7162800" y="3429000"/>
            <a:ext cx="1752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solidFill>
                  <a:schemeClr val="folHlink"/>
                </a:solidFill>
              </a:rPr>
              <a:t>NULL pointer</a:t>
            </a:r>
          </a:p>
        </p:txBody>
      </p:sp>
      <p:sp>
        <p:nvSpPr>
          <p:cNvPr id="852000" name="Line 32"/>
          <p:cNvSpPr>
            <a:spLocks noChangeShapeType="1"/>
          </p:cNvSpPr>
          <p:nvPr/>
        </p:nvSpPr>
        <p:spPr bwMode="auto">
          <a:xfrm flipH="1">
            <a:off x="7620000" y="37338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01" name="Rectangle 33"/>
          <p:cNvSpPr>
            <a:spLocks noChangeArrowheads="1"/>
          </p:cNvSpPr>
          <p:nvPr/>
        </p:nvSpPr>
        <p:spPr bwMode="auto">
          <a:xfrm>
            <a:off x="20574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2002" name="Rectangle 34"/>
          <p:cNvSpPr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2003" name="Rectangle 35"/>
          <p:cNvSpPr>
            <a:spLocks noChangeArrowheads="1"/>
          </p:cNvSpPr>
          <p:nvPr/>
        </p:nvSpPr>
        <p:spPr bwMode="auto">
          <a:xfrm>
            <a:off x="29718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2004" name="Rectangle 36"/>
          <p:cNvSpPr>
            <a:spLocks noChangeArrowheads="1"/>
          </p:cNvSpPr>
          <p:nvPr/>
        </p:nvSpPr>
        <p:spPr bwMode="auto">
          <a:xfrm>
            <a:off x="32766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2005" name="Rectangle 37"/>
          <p:cNvSpPr>
            <a:spLocks noChangeArrowheads="1"/>
          </p:cNvSpPr>
          <p:nvPr/>
        </p:nvSpPr>
        <p:spPr bwMode="auto">
          <a:xfrm>
            <a:off x="35814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685800" y="2286000"/>
            <a:ext cx="990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Array</a:t>
            </a:r>
          </a:p>
        </p:txBody>
      </p:sp>
      <p:sp>
        <p:nvSpPr>
          <p:cNvPr id="852007" name="Text Box 39"/>
          <p:cNvSpPr txBox="1">
            <a:spLocks noChangeArrowheads="1"/>
          </p:cNvSpPr>
          <p:nvPr/>
        </p:nvSpPr>
        <p:spPr bwMode="auto">
          <a:xfrm>
            <a:off x="685800" y="3886200"/>
            <a:ext cx="990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Linked List</a:t>
            </a:r>
          </a:p>
        </p:txBody>
      </p:sp>
      <p:sp>
        <p:nvSpPr>
          <p:cNvPr id="852008" name="Rectangle 40"/>
          <p:cNvSpPr>
            <a:spLocks noChangeArrowheads="1"/>
          </p:cNvSpPr>
          <p:nvPr/>
        </p:nvSpPr>
        <p:spPr bwMode="auto">
          <a:xfrm>
            <a:off x="2667000" y="2286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2009" name="Text Box 41"/>
          <p:cNvSpPr txBox="1">
            <a:spLocks noChangeArrowheads="1"/>
          </p:cNvSpPr>
          <p:nvPr/>
        </p:nvSpPr>
        <p:spPr bwMode="auto">
          <a:xfrm>
            <a:off x="4648200" y="3200400"/>
            <a:ext cx="91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Nodes</a:t>
            </a:r>
          </a:p>
        </p:txBody>
      </p:sp>
      <p:sp>
        <p:nvSpPr>
          <p:cNvPr id="852010" name="Line 42"/>
          <p:cNvSpPr>
            <a:spLocks noChangeShapeType="1"/>
          </p:cNvSpPr>
          <p:nvPr/>
        </p:nvSpPr>
        <p:spPr bwMode="auto">
          <a:xfrm flipH="1">
            <a:off x="3657600" y="3429000"/>
            <a:ext cx="1066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1" name="Line 43"/>
          <p:cNvSpPr>
            <a:spLocks noChangeShapeType="1"/>
          </p:cNvSpPr>
          <p:nvPr/>
        </p:nvSpPr>
        <p:spPr bwMode="auto">
          <a:xfrm flipH="1">
            <a:off x="4419600" y="35052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2" name="Line 44"/>
          <p:cNvSpPr>
            <a:spLocks noChangeShapeType="1"/>
          </p:cNvSpPr>
          <p:nvPr/>
        </p:nvSpPr>
        <p:spPr bwMode="auto">
          <a:xfrm>
            <a:off x="5105400" y="3505200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3" name="Line 45"/>
          <p:cNvSpPr>
            <a:spLocks noChangeShapeType="1"/>
          </p:cNvSpPr>
          <p:nvPr/>
        </p:nvSpPr>
        <p:spPr bwMode="auto">
          <a:xfrm>
            <a:off x="5334000" y="3505200"/>
            <a:ext cx="609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4" name="Line 46"/>
          <p:cNvSpPr>
            <a:spLocks noChangeShapeType="1"/>
          </p:cNvSpPr>
          <p:nvPr/>
        </p:nvSpPr>
        <p:spPr bwMode="auto">
          <a:xfrm>
            <a:off x="5486400" y="3429000"/>
            <a:ext cx="1371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015" name="Line 47"/>
          <p:cNvSpPr>
            <a:spLocks noChangeShapeType="1"/>
          </p:cNvSpPr>
          <p:nvPr/>
        </p:nvSpPr>
        <p:spPr bwMode="auto">
          <a:xfrm flipH="1">
            <a:off x="2819400" y="3352800"/>
            <a:ext cx="1905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08FF-DC3F-A844-87E7-5062F0344120}" type="slidenum">
              <a:rPr lang="en-US"/>
              <a:pPr/>
              <a:t>18</a:t>
            </a:fld>
            <a:endParaRPr lang="en-US"/>
          </a:p>
        </p:txBody>
      </p:sp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Advantages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9436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Why not always use (smart) arrays?</a:t>
            </a:r>
          </a:p>
          <a:p>
            <a:pPr lvl="1">
              <a:lnSpc>
                <a:spcPct val="90000"/>
              </a:lnSpc>
            </a:pPr>
            <a:r>
              <a:rPr lang="en-US"/>
              <a:t>One important reason: we can often insert and remove much faster with a Linked List.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Inserting</a:t>
            </a:r>
          </a:p>
          <a:p>
            <a:pPr lvl="1">
              <a:lnSpc>
                <a:spcPct val="90000"/>
              </a:lnSpc>
            </a:pPr>
            <a:r>
              <a:rPr lang="en-US"/>
              <a:t>Inserting an item at a given position in an array is slow-ish.</a:t>
            </a:r>
          </a:p>
          <a:p>
            <a:pPr lvl="1">
              <a:lnSpc>
                <a:spcPct val="90000"/>
              </a:lnSpc>
            </a:pPr>
            <a:r>
              <a:rPr lang="en-US"/>
              <a:t>Inserting an item at a given position (think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iterator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 in a Linked List is very fast.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insert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7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after the bold node.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Removing</a:t>
            </a:r>
          </a:p>
          <a:p>
            <a:pPr lvl="1">
              <a:lnSpc>
                <a:spcPct val="90000"/>
              </a:lnSpc>
            </a:pPr>
            <a:r>
              <a:rPr lang="en-US"/>
              <a:t>Removing the item at a given position from an array</a:t>
            </a:r>
            <a:r>
              <a:rPr lang="en-US" i="1"/>
              <a:t> is also slow-ish.</a:t>
            </a:r>
          </a:p>
          <a:p>
            <a:pPr lvl="1">
              <a:lnSpc>
                <a:spcPct val="90000"/>
              </a:lnSpc>
            </a:pPr>
            <a:r>
              <a:rPr lang="en-US"/>
              <a:t>Removing the item at a given position from a Linked List is very fast.</a:t>
            </a:r>
          </a:p>
          <a:p>
            <a:pPr lvl="2">
              <a:lnSpc>
                <a:spcPct val="90000"/>
              </a:lnSpc>
            </a:pPr>
            <a:r>
              <a:rPr lang="en-US"/>
              <a:t>We need an iterator to the </a:t>
            </a:r>
            <a:r>
              <a:rPr lang="en-US" i="1"/>
              <a:t>previous</a:t>
            </a:r>
            <a:r>
              <a:rPr lang="en-US"/>
              <a:t> item.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Remove the item in the bold node.</a:t>
            </a:r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64770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2997" name="Rectangle 5"/>
          <p:cNvSpPr>
            <a:spLocks noChangeArrowheads="1"/>
          </p:cNvSpPr>
          <p:nvPr/>
        </p:nvSpPr>
        <p:spPr bwMode="auto">
          <a:xfrm>
            <a:off x="67818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2998" name="Rectangle 6"/>
          <p:cNvSpPr>
            <a:spLocks noChangeArrowheads="1"/>
          </p:cNvSpPr>
          <p:nvPr/>
        </p:nvSpPr>
        <p:spPr bwMode="auto">
          <a:xfrm>
            <a:off x="64770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2999" name="Line 7"/>
          <p:cNvSpPr>
            <a:spLocks noChangeShapeType="1"/>
          </p:cNvSpPr>
          <p:nvPr/>
        </p:nvSpPr>
        <p:spPr bwMode="auto">
          <a:xfrm>
            <a:off x="69342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0" name="Rectangle 8"/>
          <p:cNvSpPr>
            <a:spLocks noChangeArrowheads="1"/>
          </p:cNvSpPr>
          <p:nvPr/>
        </p:nvSpPr>
        <p:spPr bwMode="auto">
          <a:xfrm>
            <a:off x="73152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001" name="Rectangle 9"/>
          <p:cNvSpPr>
            <a:spLocks noChangeArrowheads="1"/>
          </p:cNvSpPr>
          <p:nvPr/>
        </p:nvSpPr>
        <p:spPr bwMode="auto">
          <a:xfrm>
            <a:off x="76200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02" name="Rectangle 10"/>
          <p:cNvSpPr>
            <a:spLocks noChangeArrowheads="1"/>
          </p:cNvSpPr>
          <p:nvPr/>
        </p:nvSpPr>
        <p:spPr bwMode="auto">
          <a:xfrm>
            <a:off x="7315200" y="21336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3" name="Rectangle 11"/>
          <p:cNvSpPr>
            <a:spLocks noChangeArrowheads="1"/>
          </p:cNvSpPr>
          <p:nvPr/>
        </p:nvSpPr>
        <p:spPr bwMode="auto">
          <a:xfrm>
            <a:off x="81534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04" name="Rectangle 12"/>
          <p:cNvSpPr>
            <a:spLocks noChangeArrowheads="1"/>
          </p:cNvSpPr>
          <p:nvPr/>
        </p:nvSpPr>
        <p:spPr bwMode="auto">
          <a:xfrm>
            <a:off x="84582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05" name="Rectangle 13"/>
          <p:cNvSpPr>
            <a:spLocks noChangeArrowheads="1"/>
          </p:cNvSpPr>
          <p:nvPr/>
        </p:nvSpPr>
        <p:spPr bwMode="auto">
          <a:xfrm>
            <a:off x="81534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6" name="Rectangle 14"/>
          <p:cNvSpPr>
            <a:spLocks noChangeArrowheads="1"/>
          </p:cNvSpPr>
          <p:nvPr/>
        </p:nvSpPr>
        <p:spPr bwMode="auto">
          <a:xfrm>
            <a:off x="64770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3007" name="Rectangle 15"/>
          <p:cNvSpPr>
            <a:spLocks noChangeArrowheads="1"/>
          </p:cNvSpPr>
          <p:nvPr/>
        </p:nvSpPr>
        <p:spPr bwMode="auto">
          <a:xfrm>
            <a:off x="67818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08" name="Rectangle 16"/>
          <p:cNvSpPr>
            <a:spLocks noChangeArrowheads="1"/>
          </p:cNvSpPr>
          <p:nvPr/>
        </p:nvSpPr>
        <p:spPr bwMode="auto">
          <a:xfrm>
            <a:off x="64770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09" name="Line 17"/>
          <p:cNvSpPr>
            <a:spLocks noChangeShapeType="1"/>
          </p:cNvSpPr>
          <p:nvPr/>
        </p:nvSpPr>
        <p:spPr bwMode="auto">
          <a:xfrm>
            <a:off x="6934200" y="3048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0" name="Rectangle 18"/>
          <p:cNvSpPr>
            <a:spLocks noChangeArrowheads="1"/>
          </p:cNvSpPr>
          <p:nvPr/>
        </p:nvSpPr>
        <p:spPr bwMode="auto">
          <a:xfrm>
            <a:off x="7315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011" name="Rectangle 19"/>
          <p:cNvSpPr>
            <a:spLocks noChangeArrowheads="1"/>
          </p:cNvSpPr>
          <p:nvPr/>
        </p:nvSpPr>
        <p:spPr bwMode="auto">
          <a:xfrm>
            <a:off x="7620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12" name="Rectangle 20"/>
          <p:cNvSpPr>
            <a:spLocks noChangeArrowheads="1"/>
          </p:cNvSpPr>
          <p:nvPr/>
        </p:nvSpPr>
        <p:spPr bwMode="auto">
          <a:xfrm>
            <a:off x="7315200" y="28956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3" name="Line 21"/>
          <p:cNvSpPr>
            <a:spLocks noChangeShapeType="1"/>
          </p:cNvSpPr>
          <p:nvPr/>
        </p:nvSpPr>
        <p:spPr bwMode="auto">
          <a:xfrm>
            <a:off x="7772400" y="30480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4" name="Rectangle 22"/>
          <p:cNvSpPr>
            <a:spLocks noChangeArrowheads="1"/>
          </p:cNvSpPr>
          <p:nvPr/>
        </p:nvSpPr>
        <p:spPr bwMode="auto">
          <a:xfrm>
            <a:off x="81534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15" name="Rectangle 23"/>
          <p:cNvSpPr>
            <a:spLocks noChangeArrowheads="1"/>
          </p:cNvSpPr>
          <p:nvPr/>
        </p:nvSpPr>
        <p:spPr bwMode="auto">
          <a:xfrm>
            <a:off x="84582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16" name="Rectangle 24"/>
          <p:cNvSpPr>
            <a:spLocks noChangeArrowheads="1"/>
          </p:cNvSpPr>
          <p:nvPr/>
        </p:nvSpPr>
        <p:spPr bwMode="auto">
          <a:xfrm>
            <a:off x="81534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17" name="Rectangle 25"/>
          <p:cNvSpPr>
            <a:spLocks noChangeArrowheads="1"/>
          </p:cNvSpPr>
          <p:nvPr/>
        </p:nvSpPr>
        <p:spPr bwMode="auto">
          <a:xfrm>
            <a:off x="7696200" y="3352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7</a:t>
            </a:r>
          </a:p>
        </p:txBody>
      </p:sp>
      <p:sp>
        <p:nvSpPr>
          <p:cNvPr id="853018" name="Rectangle 26"/>
          <p:cNvSpPr>
            <a:spLocks noChangeArrowheads="1"/>
          </p:cNvSpPr>
          <p:nvPr/>
        </p:nvSpPr>
        <p:spPr bwMode="auto">
          <a:xfrm>
            <a:off x="8001000" y="3352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19" name="Rectangle 27"/>
          <p:cNvSpPr>
            <a:spLocks noChangeArrowheads="1"/>
          </p:cNvSpPr>
          <p:nvPr/>
        </p:nvSpPr>
        <p:spPr bwMode="auto">
          <a:xfrm>
            <a:off x="7696200" y="3352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0" name="Line 28"/>
          <p:cNvSpPr>
            <a:spLocks noChangeShapeType="1"/>
          </p:cNvSpPr>
          <p:nvPr/>
        </p:nvSpPr>
        <p:spPr bwMode="auto">
          <a:xfrm flipV="1">
            <a:off x="8153400" y="32004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1" name="Line 29"/>
          <p:cNvSpPr>
            <a:spLocks noChangeShapeType="1"/>
          </p:cNvSpPr>
          <p:nvPr/>
        </p:nvSpPr>
        <p:spPr bwMode="auto">
          <a:xfrm>
            <a:off x="77724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2" name="Rectangle 30"/>
          <p:cNvSpPr>
            <a:spLocks noChangeArrowheads="1"/>
          </p:cNvSpPr>
          <p:nvPr/>
        </p:nvSpPr>
        <p:spPr bwMode="auto">
          <a:xfrm>
            <a:off x="64770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3023" name="Rectangle 31"/>
          <p:cNvSpPr>
            <a:spLocks noChangeArrowheads="1"/>
          </p:cNvSpPr>
          <p:nvPr/>
        </p:nvSpPr>
        <p:spPr bwMode="auto">
          <a:xfrm>
            <a:off x="67818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24" name="Rectangle 32"/>
          <p:cNvSpPr>
            <a:spLocks noChangeArrowheads="1"/>
          </p:cNvSpPr>
          <p:nvPr/>
        </p:nvSpPr>
        <p:spPr bwMode="auto">
          <a:xfrm>
            <a:off x="6477000" y="4495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5" name="Line 33"/>
          <p:cNvSpPr>
            <a:spLocks noChangeShapeType="1"/>
          </p:cNvSpPr>
          <p:nvPr/>
        </p:nvSpPr>
        <p:spPr bwMode="auto">
          <a:xfrm>
            <a:off x="6934200" y="4648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6" name="Rectangle 34"/>
          <p:cNvSpPr>
            <a:spLocks noChangeArrowheads="1"/>
          </p:cNvSpPr>
          <p:nvPr/>
        </p:nvSpPr>
        <p:spPr bwMode="auto">
          <a:xfrm>
            <a:off x="73152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853027" name="Rectangle 35"/>
          <p:cNvSpPr>
            <a:spLocks noChangeArrowheads="1"/>
          </p:cNvSpPr>
          <p:nvPr/>
        </p:nvSpPr>
        <p:spPr bwMode="auto">
          <a:xfrm>
            <a:off x="76200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28" name="Rectangle 36"/>
          <p:cNvSpPr>
            <a:spLocks noChangeArrowheads="1"/>
          </p:cNvSpPr>
          <p:nvPr/>
        </p:nvSpPr>
        <p:spPr bwMode="auto">
          <a:xfrm>
            <a:off x="7315200" y="44958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29" name="Rectangle 37"/>
          <p:cNvSpPr>
            <a:spLocks noChangeArrowheads="1"/>
          </p:cNvSpPr>
          <p:nvPr/>
        </p:nvSpPr>
        <p:spPr bwMode="auto">
          <a:xfrm>
            <a:off x="8153400" y="4495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30" name="Rectangle 38"/>
          <p:cNvSpPr>
            <a:spLocks noChangeArrowheads="1"/>
          </p:cNvSpPr>
          <p:nvPr/>
        </p:nvSpPr>
        <p:spPr bwMode="auto">
          <a:xfrm>
            <a:off x="8458200" y="4495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31" name="Rectangle 39"/>
          <p:cNvSpPr>
            <a:spLocks noChangeArrowheads="1"/>
          </p:cNvSpPr>
          <p:nvPr/>
        </p:nvSpPr>
        <p:spPr bwMode="auto">
          <a:xfrm>
            <a:off x="8153400" y="4495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2" name="Line 40"/>
          <p:cNvSpPr>
            <a:spLocks noChangeShapeType="1"/>
          </p:cNvSpPr>
          <p:nvPr/>
        </p:nvSpPr>
        <p:spPr bwMode="auto">
          <a:xfrm>
            <a:off x="7772400" y="46482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3" name="Rectangle 41"/>
          <p:cNvSpPr>
            <a:spLocks noChangeArrowheads="1"/>
          </p:cNvSpPr>
          <p:nvPr/>
        </p:nvSpPr>
        <p:spPr bwMode="auto">
          <a:xfrm>
            <a:off x="64770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853034" name="Rectangle 42"/>
          <p:cNvSpPr>
            <a:spLocks noChangeArrowheads="1"/>
          </p:cNvSpPr>
          <p:nvPr/>
        </p:nvSpPr>
        <p:spPr bwMode="auto">
          <a:xfrm>
            <a:off x="67818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35" name="Rectangle 43"/>
          <p:cNvSpPr>
            <a:spLocks noChangeArrowheads="1"/>
          </p:cNvSpPr>
          <p:nvPr/>
        </p:nvSpPr>
        <p:spPr bwMode="auto">
          <a:xfrm>
            <a:off x="64770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6" name="Line 44"/>
          <p:cNvSpPr>
            <a:spLocks noChangeShapeType="1"/>
          </p:cNvSpPr>
          <p:nvPr/>
        </p:nvSpPr>
        <p:spPr bwMode="auto">
          <a:xfrm>
            <a:off x="6934200" y="54102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37" name="Rectangle 45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853038" name="Rectangle 46"/>
          <p:cNvSpPr>
            <a:spLocks noChangeArrowheads="1"/>
          </p:cNvSpPr>
          <p:nvPr/>
        </p:nvSpPr>
        <p:spPr bwMode="auto">
          <a:xfrm>
            <a:off x="84582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53039" name="Rectangle 47"/>
          <p:cNvSpPr>
            <a:spLocks noChangeArrowheads="1"/>
          </p:cNvSpPr>
          <p:nvPr/>
        </p:nvSpPr>
        <p:spPr bwMode="auto">
          <a:xfrm>
            <a:off x="81534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0" name="Line 48"/>
          <p:cNvSpPr>
            <a:spLocks noChangeShapeType="1"/>
          </p:cNvSpPr>
          <p:nvPr/>
        </p:nvSpPr>
        <p:spPr bwMode="auto">
          <a:xfrm>
            <a:off x="6248400" y="2286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1" name="Line 49"/>
          <p:cNvSpPr>
            <a:spLocks noChangeShapeType="1"/>
          </p:cNvSpPr>
          <p:nvPr/>
        </p:nvSpPr>
        <p:spPr bwMode="auto">
          <a:xfrm>
            <a:off x="6248400" y="3048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2" name="Line 50"/>
          <p:cNvSpPr>
            <a:spLocks noChangeShapeType="1"/>
          </p:cNvSpPr>
          <p:nvPr/>
        </p:nvSpPr>
        <p:spPr bwMode="auto">
          <a:xfrm>
            <a:off x="6248400" y="4648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3" name="Line 51"/>
          <p:cNvSpPr>
            <a:spLocks noChangeShapeType="1"/>
          </p:cNvSpPr>
          <p:nvPr/>
        </p:nvSpPr>
        <p:spPr bwMode="auto">
          <a:xfrm>
            <a:off x="6248400" y="5410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4" name="Line 52"/>
          <p:cNvSpPr>
            <a:spLocks noChangeShapeType="1"/>
          </p:cNvSpPr>
          <p:nvPr/>
        </p:nvSpPr>
        <p:spPr bwMode="auto">
          <a:xfrm>
            <a:off x="6248400" y="4038600"/>
            <a:ext cx="2590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3045" name="Line 53"/>
          <p:cNvSpPr>
            <a:spLocks noChangeShapeType="1"/>
          </p:cNvSpPr>
          <p:nvPr/>
        </p:nvSpPr>
        <p:spPr bwMode="auto">
          <a:xfrm>
            <a:off x="8610600" y="2286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6" name="Line 54"/>
          <p:cNvSpPr>
            <a:spLocks noChangeShapeType="1"/>
          </p:cNvSpPr>
          <p:nvPr/>
        </p:nvSpPr>
        <p:spPr bwMode="auto">
          <a:xfrm>
            <a:off x="8610600" y="30480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7" name="Line 55"/>
          <p:cNvSpPr>
            <a:spLocks noChangeShapeType="1"/>
          </p:cNvSpPr>
          <p:nvPr/>
        </p:nvSpPr>
        <p:spPr bwMode="auto">
          <a:xfrm>
            <a:off x="8610600" y="4648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3048" name="Line 56"/>
          <p:cNvSpPr>
            <a:spLocks noChangeShapeType="1"/>
          </p:cNvSpPr>
          <p:nvPr/>
        </p:nvSpPr>
        <p:spPr bwMode="auto">
          <a:xfrm>
            <a:off x="8610600" y="5410200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FAC5-03B0-CA47-94F3-D8943823B466}" type="slidenum">
              <a:rPr lang="en-US"/>
              <a:pPr/>
              <a:t>19</a:t>
            </a:fld>
            <a:endParaRPr 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Implementation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A Linked List node might be implemented like this.</a:t>
            </a:r>
          </a:p>
          <a:p>
            <a:pPr>
              <a:buFont typeface="Wingdings" charset="0"/>
              <a:buNone/>
            </a:pPr>
            <a:endParaRPr lang="en-US" sz="1600"/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template &lt;typename ValueType&gt;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struct LLNode {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ValueType data_;  // Data for this node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LLNode * next_;   // Ptr to next node, or NULL if none</a:t>
            </a:r>
          </a:p>
          <a:p>
            <a:pPr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// The following simplify creation &amp; destruction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LLNode(const ValueType &amp; theData, LLNode * theNext = 0)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    :data_(theData), next_(theNext)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{}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~LLNode()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    { delete next_; }</a:t>
            </a:r>
          </a:p>
          <a:p>
            <a:pPr>
              <a:buFont typeface="Wingdings" charset="0"/>
              <a:buNone/>
            </a:pPr>
            <a:r>
              <a:rPr lang="en-US" sz="1600" b="1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buFont typeface="Wingdings" charset="0"/>
              <a:buNone/>
            </a:pPr>
            <a:endParaRPr lang="en-US" sz="1600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600"/>
              <a:t>Then the head of our list would keep an </a:t>
            </a:r>
            <a:r>
              <a:rPr lang="en-US" sz="1600" b="1">
                <a:latin typeface="Courier New" charset="0"/>
              </a:rPr>
              <a:t>(LLNode&lt;…&gt; *)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948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7AD-2D72-4741-BD4E-C83894F08F66}" type="slidenum">
              <a:rPr lang="en-US"/>
              <a:pPr/>
              <a:t>2</a:t>
            </a:fld>
            <a:endParaRPr lang="en-US"/>
          </a:p>
        </p:txBody>
      </p:sp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Advanced C++ &amp; Software Engineering Concepts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Advanced C++</a:t>
            </a:r>
          </a:p>
          <a:p>
            <a:pPr lvl="1"/>
            <a:r>
              <a:rPr lang="en-US" sz="1800"/>
              <a:t>The structure of a package</a:t>
            </a:r>
          </a:p>
          <a:p>
            <a:pPr lvl="1"/>
            <a:r>
              <a:rPr lang="en-US" sz="1800"/>
              <a:t>Parameter passing</a:t>
            </a:r>
          </a:p>
          <a:p>
            <a:pPr lvl="1"/>
            <a:r>
              <a:rPr lang="en-US" sz="1800"/>
              <a:t>Operator overloading</a:t>
            </a:r>
          </a:p>
          <a:p>
            <a:pPr lvl="1"/>
            <a:r>
              <a:rPr lang="en-US" sz="1800"/>
              <a:t>Silently written &amp; called functions</a:t>
            </a:r>
          </a:p>
          <a:p>
            <a:pPr lvl="1"/>
            <a:r>
              <a:rPr lang="en-US" sz="1800"/>
              <a:t>Pointers &amp; dynamic allocation</a:t>
            </a:r>
          </a:p>
          <a:p>
            <a:pPr lvl="1"/>
            <a:r>
              <a:rPr lang="en-US" sz="1800"/>
              <a:t>Managing resources in a class</a:t>
            </a:r>
          </a:p>
          <a:p>
            <a:pPr lvl="1"/>
            <a:r>
              <a:rPr lang="en-US" sz="1800"/>
              <a:t>Templates</a:t>
            </a:r>
          </a:p>
          <a:p>
            <a:pPr lvl="1"/>
            <a:r>
              <a:rPr lang="en-US" sz="1800"/>
              <a:t>Containers &amp; iterators</a:t>
            </a:r>
          </a:p>
          <a:p>
            <a:pPr lvl="1"/>
            <a:r>
              <a:rPr lang="en-US" sz="1800"/>
              <a:t>Error handling</a:t>
            </a:r>
          </a:p>
          <a:p>
            <a:pPr lvl="1"/>
            <a:r>
              <a:rPr lang="en-US" sz="1800"/>
              <a:t>Introduction to exceptions</a:t>
            </a:r>
          </a:p>
          <a:p>
            <a:pPr lvl="1"/>
            <a:r>
              <a:rPr lang="en-US" sz="1800"/>
              <a:t>Introduction to Linked Lists</a:t>
            </a:r>
          </a:p>
        </p:txBody>
      </p:sp>
      <p:sp>
        <p:nvSpPr>
          <p:cNvPr id="44544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000"/>
              <a:t>Major Topics: S.E. Concepts</a:t>
            </a:r>
          </a:p>
          <a:p>
            <a:pPr lvl="1"/>
            <a:r>
              <a:rPr lang="en-US" sz="1800"/>
              <a:t>Abstraction</a:t>
            </a:r>
          </a:p>
          <a:p>
            <a:pPr lvl="1"/>
            <a:r>
              <a:rPr lang="en-US" sz="1800"/>
              <a:t>Invariants</a:t>
            </a:r>
          </a:p>
          <a:p>
            <a:pPr lvl="1"/>
            <a:r>
              <a:rPr lang="en-US" sz="1800"/>
              <a:t>Testing</a:t>
            </a:r>
          </a:p>
          <a:p>
            <a:pPr lvl="1"/>
            <a:r>
              <a:rPr lang="en-US" sz="1800"/>
              <a:t>Some principles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7" name="Text Box 7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0" name="Text Box 10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228600" y="298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2" name="Text Box 12"/>
          <p:cNvSpPr txBox="1">
            <a:spLocks noChangeArrowheads="1"/>
          </p:cNvSpPr>
          <p:nvPr/>
        </p:nvSpPr>
        <p:spPr bwMode="auto">
          <a:xfrm>
            <a:off x="47244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47244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28600" y="33147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228600" y="3921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228600" y="42481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" y="45783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228600" y="49085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1060-9815-1047-8A3A-086096D64E17}" type="slidenum">
              <a:rPr lang="en-US"/>
              <a:pPr/>
              <a:t>20</a:t>
            </a:fld>
            <a:endParaRPr lang="en-US"/>
          </a:p>
        </p:txBody>
      </p:sp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Linked Lists</a:t>
            </a:r>
            <a:br>
              <a:rPr lang="en-US"/>
            </a:br>
            <a:r>
              <a:rPr lang="en-US"/>
              <a:t>Write Something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Write a function to find the size (number of nodes) of a Linked List, given an </a:t>
            </a:r>
            <a:r>
              <a:rPr lang="en-US" b="1">
                <a:latin typeface="Courier New" charset="0"/>
              </a:rPr>
              <a:t>(LLNode&lt;…&gt; *)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469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AB3B-91A3-FD41-B4CA-DA1A11E740E6}" type="slidenum">
              <a:rPr lang="en-US"/>
              <a:pPr/>
              <a:t>3</a:t>
            </a:fld>
            <a:endParaRPr lang="en-US"/>
          </a:p>
        </p:txBody>
      </p:sp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Error Handling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An </a:t>
            </a:r>
            <a:r>
              <a:rPr lang="en-US" sz="1800" b="1"/>
              <a:t>error condition</a:t>
            </a:r>
            <a:r>
              <a:rPr lang="en-US" sz="1800"/>
              <a:t> (or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error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) is a condition occurring during runtime that cannot be handled by the normal flow of execution.</a:t>
            </a:r>
          </a:p>
          <a:p>
            <a:pPr lvl="1"/>
            <a:r>
              <a:rPr lang="en-US" sz="1600"/>
              <a:t>Not necessarily a bug or a user mistake.</a:t>
            </a:r>
          </a:p>
          <a:p>
            <a:pPr lvl="1"/>
            <a:r>
              <a:rPr lang="en-US" sz="1600"/>
              <a:t>Example: Could not read file.</a:t>
            </a:r>
          </a:p>
          <a:p>
            <a:pPr>
              <a:buFont typeface="Wingdings" charset="0"/>
              <a:buNone/>
            </a:pPr>
            <a:endParaRPr lang="en-US" sz="1800"/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before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during</a:t>
            </a: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after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13716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Three ways to deal with a </a:t>
            </a:r>
            <a:r>
              <a:rPr lang="en-US" sz="1400" i="1"/>
              <a:t>possible</a:t>
            </a:r>
            <a:r>
              <a:rPr lang="en-US" sz="1400"/>
              <a:t> error condition in a function:</a:t>
            </a:r>
          </a:p>
        </p:txBody>
      </p:sp>
      <p:sp>
        <p:nvSpPr>
          <p:cNvPr id="717832" name="Text Box 8"/>
          <p:cNvSpPr txBox="1">
            <a:spLocks noChangeArrowheads="1"/>
          </p:cNvSpPr>
          <p:nvPr/>
        </p:nvSpPr>
        <p:spPr bwMode="auto">
          <a:xfrm>
            <a:off x="1371600" y="34290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Prevention</a:t>
            </a:r>
            <a:br>
              <a:rPr lang="en-US" sz="1400"/>
            </a:br>
            <a:r>
              <a:rPr lang="en-US" sz="1200"/>
              <a:t>Client code must prevent the error (precondition).</a:t>
            </a:r>
          </a:p>
        </p:txBody>
      </p:sp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1371600" y="43434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Containment</a:t>
            </a:r>
            <a:br>
              <a:rPr lang="en-US" sz="1400"/>
            </a:br>
            <a:r>
              <a:rPr lang="en-US" sz="1200"/>
              <a:t>Fix the problem inside the function.</a:t>
            </a:r>
          </a:p>
        </p:txBody>
      </p:sp>
      <p:sp>
        <p:nvSpPr>
          <p:cNvPr id="717834" name="Text Box 10"/>
          <p:cNvSpPr txBox="1">
            <a:spLocks noChangeArrowheads="1"/>
          </p:cNvSpPr>
          <p:nvPr/>
        </p:nvSpPr>
        <p:spPr bwMode="auto">
          <a:xfrm>
            <a:off x="3886200" y="3657600"/>
            <a:ext cx="12192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We </a:t>
            </a:r>
            <a:r>
              <a:rPr lang="en-US" sz="1400" b="1">
                <a:solidFill>
                  <a:schemeClr val="folHlink"/>
                </a:solidFill>
              </a:rPr>
              <a:t>like</a:t>
            </a:r>
            <a:r>
              <a:rPr lang="en-US" sz="1400">
                <a:solidFill>
                  <a:schemeClr val="folHlink"/>
                </a:solidFill>
              </a:rPr>
              <a:t> these two, but they </a:t>
            </a:r>
            <a:r>
              <a:rPr lang="en-US" sz="1400" i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not be feasible</a:t>
            </a:r>
          </a:p>
        </p:txBody>
      </p:sp>
      <p:sp>
        <p:nvSpPr>
          <p:cNvPr id="717835" name="Line 11"/>
          <p:cNvSpPr>
            <a:spLocks noChangeShapeType="1"/>
          </p:cNvSpPr>
          <p:nvPr/>
        </p:nvSpPr>
        <p:spPr bwMode="auto">
          <a:xfrm flipH="1">
            <a:off x="3657600" y="46482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5486400" y="2514600"/>
            <a:ext cx="2286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Methods for signaling an error condition to the client code:</a:t>
            </a:r>
          </a:p>
        </p:txBody>
      </p:sp>
      <p:sp>
        <p:nvSpPr>
          <p:cNvPr id="717837" name="Text Box 13"/>
          <p:cNvSpPr txBox="1">
            <a:spLocks noChangeArrowheads="1"/>
          </p:cNvSpPr>
          <p:nvPr/>
        </p:nvSpPr>
        <p:spPr bwMode="auto">
          <a:xfrm>
            <a:off x="5486400" y="34290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Return an error code</a:t>
            </a:r>
            <a:endParaRPr lang="en-US" sz="1200"/>
          </a:p>
        </p:txBody>
      </p: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5486400" y="43434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Set a flag, checked by a separate function</a:t>
            </a:r>
            <a:endParaRPr lang="en-US" sz="1200"/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5486400" y="5257800"/>
            <a:ext cx="2286000" cy="6858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Throw an </a:t>
            </a:r>
            <a:r>
              <a:rPr lang="en-US" sz="1400" b="1"/>
              <a:t>exception</a:t>
            </a:r>
            <a:endParaRPr lang="en-US" sz="1200" b="1"/>
          </a:p>
        </p:txBody>
      </p:sp>
      <p:sp>
        <p:nvSpPr>
          <p:cNvPr id="717840" name="Line 16"/>
          <p:cNvSpPr>
            <a:spLocks noChangeShapeType="1"/>
          </p:cNvSpPr>
          <p:nvPr/>
        </p:nvSpPr>
        <p:spPr bwMode="auto">
          <a:xfrm flipV="1">
            <a:off x="5181600" y="38100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1" name="Line 17"/>
          <p:cNvSpPr>
            <a:spLocks noChangeShapeType="1"/>
          </p:cNvSpPr>
          <p:nvPr/>
        </p:nvSpPr>
        <p:spPr bwMode="auto">
          <a:xfrm flipH="1">
            <a:off x="3657600" y="3810000"/>
            <a:ext cx="228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2" name="Line 18"/>
          <p:cNvSpPr>
            <a:spLocks noChangeShapeType="1"/>
          </p:cNvSpPr>
          <p:nvPr/>
        </p:nvSpPr>
        <p:spPr bwMode="auto">
          <a:xfrm flipV="1">
            <a:off x="5181600" y="47244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3" name="Line 19"/>
          <p:cNvSpPr>
            <a:spLocks noChangeShapeType="1"/>
          </p:cNvSpPr>
          <p:nvPr/>
        </p:nvSpPr>
        <p:spPr bwMode="auto">
          <a:xfrm flipV="1">
            <a:off x="3505200" y="5638800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4" name="Line 20"/>
          <p:cNvSpPr>
            <a:spLocks noChangeShapeType="1"/>
          </p:cNvSpPr>
          <p:nvPr/>
        </p:nvSpPr>
        <p:spPr bwMode="auto">
          <a:xfrm flipV="1">
            <a:off x="5181600" y="3810000"/>
            <a:ext cx="0" cy="1828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845" name="Text Box 21"/>
          <p:cNvSpPr txBox="1">
            <a:spLocks noChangeArrowheads="1"/>
          </p:cNvSpPr>
          <p:nvPr/>
        </p:nvSpPr>
        <p:spPr bwMode="auto">
          <a:xfrm>
            <a:off x="1371600" y="5257800"/>
            <a:ext cx="2286000" cy="6858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/>
              <a:t>Signal the Client Code</a:t>
            </a:r>
            <a:br>
              <a:rPr lang="en-US" sz="1400"/>
            </a:br>
            <a:r>
              <a:rPr lang="en-US" sz="1200"/>
              <a:t>Idea: When we cannot fulfill our postconditions.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D94A-207A-5B44-A71A-0622BBA88789}" type="slidenum">
              <a:rPr lang="en-US"/>
              <a:pPr/>
              <a:t>4</a:t>
            </a:fld>
            <a:endParaRPr lang="en-US"/>
          </a:p>
        </p:txBody>
      </p:sp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Exceptions </a:t>
            </a:r>
            <a:r>
              <a:rPr lang="en-US">
                <a:cs typeface="Times New Roman" charset="0"/>
              </a:rPr>
              <a:t>— Catching</a:t>
            </a:r>
          </a:p>
        </p:txBody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/>
              <a:t>Exceptions</a:t>
            </a:r>
            <a:r>
              <a:rPr lang="en-US" sz="1800"/>
              <a:t> are objects that are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/>
              <a:t>thrown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generally to signal error conditions.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We </a:t>
            </a:r>
            <a:r>
              <a:rPr lang="en-US" sz="1600" b="1"/>
              <a:t>catch</a:t>
            </a:r>
            <a:r>
              <a:rPr lang="en-US" sz="1600"/>
              <a:t> exceptions using a </a:t>
            </a:r>
            <a:r>
              <a:rPr lang="en-US" sz="1600" b="1">
                <a:latin typeface="Courier New" charset="0"/>
              </a:rPr>
              <a:t>try</a:t>
            </a:r>
            <a:r>
              <a:rPr lang="en-US" sz="1600"/>
              <a:t> … </a:t>
            </a:r>
            <a:r>
              <a:rPr lang="en-US" sz="1600" b="1">
                <a:latin typeface="Courier New" charset="0"/>
              </a:rPr>
              <a:t>catch</a:t>
            </a:r>
            <a:r>
              <a:rPr lang="en-US" sz="1600"/>
              <a:t> construction.</a:t>
            </a:r>
          </a:p>
          <a:p>
            <a:pPr lvl="1">
              <a:lnSpc>
                <a:spcPct val="80000"/>
              </a:lnSpc>
            </a:pPr>
            <a:r>
              <a:rPr lang="ja-JP" altLang="en-US" sz="1600">
                <a:latin typeface="Arial"/>
              </a:rPr>
              <a:t>“</a:t>
            </a:r>
            <a:r>
              <a:rPr lang="en-US" sz="1600" b="1">
                <a:latin typeface="Courier New" charset="0"/>
              </a:rPr>
              <a:t>throw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 backs out of blocks &amp; functions, until a matching </a:t>
            </a:r>
            <a:r>
              <a:rPr lang="en-US" sz="1600" b="1">
                <a:latin typeface="Courier New" charset="0"/>
              </a:rPr>
              <a:t>catch</a:t>
            </a:r>
            <a:r>
              <a:rPr lang="en-US" sz="1600"/>
              <a:t> is found.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An uncaught exception terminates the program.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Foo * makeAFoo() // throw(std::bad_alloc)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 return new Foo(2, 3);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myFunc() // throw()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Foo * 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try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p = makeAFoo();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catch (std::bad_alloc &amp; e)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allocationSuccessful = false;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cout &lt;&lt; "Oops! Message: " &lt;&lt; e.what() &lt;&lt; endl;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</p:txBody>
      </p:sp>
      <p:sp>
        <p:nvSpPr>
          <p:cNvPr id="849924" name="Text Box 4"/>
          <p:cNvSpPr txBox="1">
            <a:spLocks noChangeArrowheads="1"/>
          </p:cNvSpPr>
          <p:nvPr/>
        </p:nvSpPr>
        <p:spPr bwMode="auto">
          <a:xfrm>
            <a:off x="4114800" y="3429000"/>
            <a:ext cx="4343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Commented-out </a:t>
            </a:r>
            <a:r>
              <a:rPr lang="en-US" sz="1400" b="1">
                <a:solidFill>
                  <a:schemeClr val="folHlink"/>
                </a:solidFill>
              </a:rPr>
              <a:t>exception specifications</a:t>
            </a:r>
            <a:r>
              <a:rPr lang="en-US" sz="1400">
                <a:solidFill>
                  <a:schemeClr val="folHlink"/>
                </a:solidFill>
              </a:rPr>
              <a:t>. If uncommented, these are legal C++; I do not recommend using them in release code.</a:t>
            </a:r>
          </a:p>
        </p:txBody>
      </p:sp>
      <p:sp>
        <p:nvSpPr>
          <p:cNvPr id="849925" name="Line 5"/>
          <p:cNvSpPr>
            <a:spLocks noChangeShapeType="1"/>
          </p:cNvSpPr>
          <p:nvPr/>
        </p:nvSpPr>
        <p:spPr bwMode="auto">
          <a:xfrm flipH="1" flipV="1">
            <a:off x="3886200" y="2971800"/>
            <a:ext cx="3048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26" name="Line 6"/>
          <p:cNvSpPr>
            <a:spLocks noChangeShapeType="1"/>
          </p:cNvSpPr>
          <p:nvPr/>
        </p:nvSpPr>
        <p:spPr bwMode="auto">
          <a:xfrm flipH="1" flipV="1">
            <a:off x="3657600" y="35814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27" name="AutoShape 7"/>
          <p:cNvSpPr>
            <a:spLocks noChangeArrowheads="1"/>
          </p:cNvSpPr>
          <p:nvPr/>
        </p:nvSpPr>
        <p:spPr bwMode="auto">
          <a:xfrm>
            <a:off x="2514600" y="2565400"/>
            <a:ext cx="3352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28" name="AutoShape 8"/>
          <p:cNvSpPr>
            <a:spLocks noChangeArrowheads="1"/>
          </p:cNvSpPr>
          <p:nvPr/>
        </p:nvSpPr>
        <p:spPr bwMode="auto">
          <a:xfrm>
            <a:off x="2133600" y="3397250"/>
            <a:ext cx="1447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29" name="Text Box 9"/>
          <p:cNvSpPr txBox="1">
            <a:spLocks noChangeArrowheads="1"/>
          </p:cNvSpPr>
          <p:nvPr/>
        </p:nvSpPr>
        <p:spPr bwMode="auto">
          <a:xfrm>
            <a:off x="5410200" y="4572000"/>
            <a:ext cx="2362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Catch by reference</a:t>
            </a:r>
          </a:p>
        </p:txBody>
      </p:sp>
      <p:sp>
        <p:nvSpPr>
          <p:cNvPr id="849930" name="Line 10"/>
          <p:cNvSpPr>
            <a:spLocks noChangeShapeType="1"/>
          </p:cNvSpPr>
          <p:nvPr/>
        </p:nvSpPr>
        <p:spPr bwMode="auto">
          <a:xfrm flipH="1">
            <a:off x="4114800" y="4724400"/>
            <a:ext cx="3048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3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990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7364-53D1-9F4D-89E5-72F1AC8D2AD5}" type="slidenum">
              <a:rPr lang="en-US"/>
              <a:pPr/>
              <a:t>5</a:t>
            </a:fld>
            <a:endParaRPr lang="en-US"/>
          </a:p>
        </p:txBody>
      </p:sp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Exceptions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Throwing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can throw our own exceptions, using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>
                <a:latin typeface="Courier New" charset="0"/>
              </a:rPr>
              <a:t>throw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class Foo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public: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int &amp; operator[](int index)  // May throw std::range_error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if (index &lt; 0 || index &gt;= arraySize)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    throw std::range_error("Foo: index out of range");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    return theArray[index];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private: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int * theArray;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std::size_t arraySize;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We do not do this very much.</a:t>
            </a:r>
            <a:r>
              <a:rPr lang="en-US" sz="1800"/>
              <a:t> And we only do it when we must signal the client code that an error condition has occurred.</a:t>
            </a:r>
          </a:p>
        </p:txBody>
      </p:sp>
    </p:spTree>
    <p:extLst>
      <p:ext uri="{BB962C8B-B14F-4D97-AF65-F5344CB8AC3E}">
        <p14:creationId xmlns:p14="http://schemas.microsoft.com/office/powerpoint/2010/main" val="200630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C6EB-7B5C-C24D-9AC8-830C9A955532}" type="slidenum">
              <a:rPr lang="en-US"/>
              <a:pPr/>
              <a:t>6</a:t>
            </a:fld>
            <a:endParaRPr lang="en-US"/>
          </a:p>
        </p:txBody>
      </p:sp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Example 2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Write a function </a:t>
            </a:r>
            <a:r>
              <a:rPr lang="en-US" b="1" dirty="0">
                <a:latin typeface="Courier New" charset="0"/>
              </a:rPr>
              <a:t>allocate1</a:t>
            </a:r>
            <a:r>
              <a:rPr lang="en-US" dirty="0"/>
              <a:t> that:</a:t>
            </a:r>
          </a:p>
          <a:p>
            <a:pPr lvl="2"/>
            <a:r>
              <a:rPr lang="en-US" dirty="0"/>
              <a:t>Takes a </a:t>
            </a:r>
            <a:r>
              <a:rPr lang="en-US" b="1" dirty="0" err="1">
                <a:latin typeface="Courier New" charset="0"/>
              </a:rPr>
              <a:t>size_t</a:t>
            </a:r>
            <a:r>
              <a:rPr lang="en-US" dirty="0"/>
              <a:t>, indicating the size of an array to be allocated.</a:t>
            </a:r>
          </a:p>
          <a:p>
            <a:pPr lvl="2"/>
            <a:r>
              <a:rPr lang="en-US" dirty="0"/>
              <a:t>Attempts to allocate an array of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of the given size.</a:t>
            </a:r>
          </a:p>
          <a:p>
            <a:pPr lvl="2"/>
            <a:r>
              <a:rPr lang="en-US" dirty="0"/>
              <a:t>Returns a pointer to this array, using a reference parameter.</a:t>
            </a:r>
          </a:p>
          <a:p>
            <a:pPr lvl="2"/>
            <a:r>
              <a:rPr lang="en-US" dirty="0"/>
              <a:t>If the allocation fails, throws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</a:t>
            </a:r>
            <a:r>
              <a:rPr lang="en-US" b="1" dirty="0" err="1">
                <a:latin typeface="Courier New" charset="0"/>
              </a:rPr>
              <a:t>bad_alloc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… and has no memory leaks.</a:t>
            </a:r>
          </a:p>
          <a:p>
            <a:pPr lvl="1"/>
            <a:r>
              <a:rPr lang="en-US" dirty="0"/>
              <a:t>Write a function </a:t>
            </a:r>
            <a:r>
              <a:rPr lang="en-US" b="1" dirty="0">
                <a:latin typeface="Courier New" charset="0"/>
              </a:rPr>
              <a:t>allocate2</a:t>
            </a:r>
            <a:r>
              <a:rPr lang="en-US" dirty="0"/>
              <a:t> that:</a:t>
            </a:r>
          </a:p>
          <a:p>
            <a:pPr lvl="2"/>
            <a:r>
              <a:rPr lang="en-US" dirty="0"/>
              <a:t>Takes a </a:t>
            </a:r>
            <a:r>
              <a:rPr lang="en-US" b="1" dirty="0" err="1">
                <a:latin typeface="Courier New" charset="0"/>
              </a:rPr>
              <a:t>size_t</a:t>
            </a:r>
            <a:r>
              <a:rPr lang="en-US" dirty="0"/>
              <a:t>, the size of </a:t>
            </a:r>
            <a:r>
              <a:rPr lang="en-US" b="1" dirty="0"/>
              <a:t>two arrays</a:t>
            </a:r>
            <a:r>
              <a:rPr lang="en-US" dirty="0"/>
              <a:t> to be allocated.</a:t>
            </a:r>
          </a:p>
          <a:p>
            <a:pPr lvl="2"/>
            <a:r>
              <a:rPr lang="en-US" dirty="0"/>
              <a:t>Attempts to allocate </a:t>
            </a:r>
            <a:r>
              <a:rPr lang="en-US" b="1" dirty="0"/>
              <a:t>two arrays</a:t>
            </a:r>
            <a:r>
              <a:rPr lang="en-US" dirty="0"/>
              <a:t> of 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both of the given size.</a:t>
            </a:r>
          </a:p>
          <a:p>
            <a:pPr lvl="2"/>
            <a:r>
              <a:rPr lang="en-US" dirty="0"/>
              <a:t>Returns pointer to these arrays, using reference parameters.</a:t>
            </a:r>
          </a:p>
          <a:p>
            <a:pPr lvl="2"/>
            <a:r>
              <a:rPr lang="en-US" dirty="0"/>
              <a:t>If the allocation fails, throws </a:t>
            </a:r>
            <a:r>
              <a:rPr lang="en-US" b="1" dirty="0" err="1">
                <a:latin typeface="Courier New" charset="0"/>
              </a:rPr>
              <a:t>std</a:t>
            </a:r>
            <a:r>
              <a:rPr lang="en-US" b="1" dirty="0">
                <a:latin typeface="Courier New" charset="0"/>
              </a:rPr>
              <a:t>::</a:t>
            </a:r>
            <a:r>
              <a:rPr lang="en-US" b="1" dirty="0" err="1">
                <a:latin typeface="Courier New" charset="0"/>
              </a:rPr>
              <a:t>bad_alloc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… and has no memory leaks.</a:t>
            </a:r>
          </a:p>
        </p:txBody>
      </p:sp>
    </p:spTree>
    <p:extLst>
      <p:ext uri="{BB962C8B-B14F-4D97-AF65-F5344CB8AC3E}">
        <p14:creationId xmlns:p14="http://schemas.microsoft.com/office/powerpoint/2010/main" val="174735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2E7-1759-BD44-B645-5C7332545FFA}" type="slidenum">
              <a:rPr lang="en-US"/>
              <a:pPr/>
              <a:t>7</a:t>
            </a:fld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Exceptions</a:t>
            </a:r>
            <a:br>
              <a:rPr lang="en-US"/>
            </a:br>
            <a:r>
              <a:rPr lang="en-US"/>
              <a:t>Final Thoughts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When to Do Things: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Throw</a:t>
            </a:r>
            <a:r>
              <a:rPr lang="en-US" dirty="0"/>
              <a:t> when a function you are writing is unable to fulfill its </a:t>
            </a:r>
            <a:r>
              <a:rPr lang="en-US" dirty="0" err="1"/>
              <a:t>postconditions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Try/Catch</a:t>
            </a:r>
            <a:r>
              <a:rPr lang="en-US" dirty="0" smtClean="0"/>
              <a:t> </a:t>
            </a:r>
            <a:r>
              <a:rPr lang="en-US" dirty="0"/>
              <a:t>when you can handle an error condition that may be signaled by some function you call.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Or simply to prevent a program from crashing.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Catch all and re-throw</a:t>
            </a:r>
            <a:r>
              <a:rPr lang="en-US" dirty="0"/>
              <a:t> when you call a function that may throw, you cannot handle the error, but you do need to do some </a:t>
            </a:r>
            <a:r>
              <a:rPr lang="en-US" dirty="0" err="1"/>
              <a:t>clean-up</a:t>
            </a:r>
            <a:r>
              <a:rPr lang="en-US" dirty="0"/>
              <a:t> before your function exits.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/>
              <a:t>Typically we do not do more than one of the above.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example, someone else throws, and we catch.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/>
              <a:t>Some people do not like exceptions.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bad reason</a:t>
            </a:r>
            <a:r>
              <a:rPr lang="en-US" dirty="0"/>
              <a:t> not to like exceptions is that they require lots of work.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Dealing with </a:t>
            </a:r>
            <a:r>
              <a:rPr lang="en-US" b="1" dirty="0"/>
              <a:t>error conditions</a:t>
            </a:r>
            <a:r>
              <a:rPr lang="en-US" dirty="0"/>
              <a:t> is a lot of work. Exceptions are one method of dealing with them. Handling exceptions properly is hard work simply because </a:t>
            </a:r>
            <a:r>
              <a:rPr lang="en-US" b="1" dirty="0"/>
              <a:t>writing correct, robust code is hard work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good reason</a:t>
            </a:r>
            <a:r>
              <a:rPr lang="en-US" dirty="0"/>
              <a:t> might be that they add hidden execution paths.</a:t>
            </a:r>
          </a:p>
        </p:txBody>
      </p:sp>
    </p:spTree>
    <p:extLst>
      <p:ext uri="{BB962C8B-B14F-4D97-AF65-F5344CB8AC3E}">
        <p14:creationId xmlns:p14="http://schemas.microsoft.com/office/powerpoint/2010/main" val="165727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3486-B380-744F-A931-DA2ADA41D5E5}" type="slidenum">
              <a:rPr lang="en-US"/>
              <a:pPr/>
              <a:t>8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Overview of Ideas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 smtClean="0"/>
              <a:t>We have </a:t>
            </a:r>
            <a:r>
              <a:rPr lang="en-US" dirty="0" err="1" smtClean="0"/>
              <a:t>beenn</a:t>
            </a:r>
            <a:r>
              <a:rPr lang="en-US" dirty="0" smtClean="0"/>
              <a:t> </a:t>
            </a:r>
            <a:r>
              <a:rPr lang="en-US" dirty="0"/>
              <a:t>looking at error handling and exceptions. You do </a:t>
            </a:r>
            <a:r>
              <a:rPr lang="en-US" i="1" dirty="0"/>
              <a:t>not</a:t>
            </a:r>
            <a:r>
              <a:rPr lang="en-US" dirty="0"/>
              <a:t> need to worry about these on Assignment 2.</a:t>
            </a:r>
          </a:p>
          <a:p>
            <a:pPr>
              <a:buFont typeface="Wingdings" charset="0"/>
              <a:buNone/>
            </a:pPr>
            <a:r>
              <a:rPr lang="en-US" dirty="0"/>
              <a:t>You</a:t>
            </a:r>
            <a:r>
              <a:rPr lang="en-US" i="1" dirty="0"/>
              <a:t> do</a:t>
            </a:r>
            <a:r>
              <a:rPr lang="en-US" dirty="0"/>
              <a:t> need to be concerned with:</a:t>
            </a:r>
          </a:p>
          <a:p>
            <a:pPr lvl="1"/>
            <a:r>
              <a:rPr lang="en-US" dirty="0"/>
              <a:t>Pointers &amp; dynamic allocation.</a:t>
            </a:r>
          </a:p>
          <a:p>
            <a:pPr lvl="2"/>
            <a:r>
              <a:rPr lang="en-US" dirty="0"/>
              <a:t>Are you doing your dynamic allocation correctly? When you allocate something, is it always freed?</a:t>
            </a:r>
          </a:p>
          <a:p>
            <a:pPr lvl="1"/>
            <a:r>
              <a:rPr lang="en-US" dirty="0"/>
              <a:t>Managing resources in a class.</a:t>
            </a:r>
          </a:p>
          <a:p>
            <a:pPr lvl="2"/>
            <a:r>
              <a:rPr lang="en-US" dirty="0"/>
              <a:t>Class </a:t>
            </a:r>
            <a:r>
              <a:rPr lang="en-US" b="1" dirty="0" err="1">
                <a:latin typeface="Courier New" charset="0"/>
              </a:rPr>
              <a:t>KSArray</a:t>
            </a:r>
            <a:r>
              <a:rPr lang="en-US" dirty="0"/>
              <a:t> should use RAII. This affects how you write it, and how you document it.</a:t>
            </a:r>
          </a:p>
          <a:p>
            <a:pPr lvl="1"/>
            <a:r>
              <a:rPr lang="en-US" dirty="0"/>
              <a:t>Templates.</a:t>
            </a:r>
          </a:p>
          <a:p>
            <a:pPr lvl="2"/>
            <a:r>
              <a:rPr lang="en-US" dirty="0"/>
              <a:t>Class </a:t>
            </a:r>
            <a:r>
              <a:rPr lang="en-US" b="1" dirty="0" err="1">
                <a:latin typeface="Courier New" charset="0"/>
              </a:rPr>
              <a:t>KSArray</a:t>
            </a:r>
            <a:r>
              <a:rPr lang="en-US" dirty="0"/>
              <a:t> is a template. Write and document it appropriately.</a:t>
            </a:r>
          </a:p>
          <a:p>
            <a:pPr lvl="1"/>
            <a:r>
              <a:rPr lang="en-US" dirty="0"/>
              <a:t>Containers &amp; iterators.</a:t>
            </a:r>
          </a:p>
          <a:p>
            <a:pPr lvl="2"/>
            <a:r>
              <a:rPr lang="en-US" dirty="0"/>
              <a:t>Class </a:t>
            </a:r>
            <a:r>
              <a:rPr lang="en-US" b="1" dirty="0" err="1">
                <a:latin typeface="Courier New" charset="0"/>
              </a:rPr>
              <a:t>KSArray</a:t>
            </a:r>
            <a:r>
              <a:rPr lang="en-US" dirty="0"/>
              <a:t> is a generic container. Its member functions </a:t>
            </a:r>
            <a:r>
              <a:rPr lang="en-US" b="1" dirty="0">
                <a:latin typeface="Courier New" charset="0"/>
              </a:rPr>
              <a:t>begin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</a:rPr>
              <a:t>end</a:t>
            </a:r>
            <a:r>
              <a:rPr lang="en-US" dirty="0"/>
              <a:t> return iterators.</a:t>
            </a:r>
          </a:p>
        </p:txBody>
      </p:sp>
    </p:spTree>
    <p:extLst>
      <p:ext uri="{BB962C8B-B14F-4D97-AF65-F5344CB8AC3E}">
        <p14:creationId xmlns:p14="http://schemas.microsoft.com/office/powerpoint/2010/main" val="4011230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 Feb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E0A-9F7D-DB49-8BEB-D06F6E904AED}" type="slidenum">
              <a:rPr lang="en-US"/>
              <a:pPr/>
              <a:t>9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Assignment 2</a:t>
            </a:r>
            <a:br>
              <a:rPr lang="en-US"/>
            </a:br>
            <a:r>
              <a:rPr lang="en-US"/>
              <a:t>Thoughts [1/8] </a:t>
            </a:r>
            <a:r>
              <a:rPr lang="en-US" sz="1800">
                <a:cs typeface="Times New Roman" charset="0"/>
              </a:rPr>
              <a:t>—</a:t>
            </a:r>
            <a:r>
              <a:rPr lang="en-US"/>
              <a:t> Overall Structure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dirty="0"/>
              <a:t>Your header file should be structured like this:</a:t>
            </a:r>
          </a:p>
          <a:p>
            <a:pPr>
              <a:buFont typeface="Wingdings" charset="0"/>
              <a:buNone/>
            </a:pPr>
            <a:endParaRPr lang="en-US" sz="1800" dirty="0"/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//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ksarray.h</a:t>
            </a: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...</a:t>
            </a: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#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ifndef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KSARRAY_H</a:t>
            </a:r>
          </a:p>
          <a:p>
            <a:pPr>
              <a:buFont typeface="Wingdings" charset="0"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</a:rPr>
              <a:t>#define KSARRAY_H</a:t>
            </a:r>
          </a:p>
          <a:p>
            <a:pPr>
              <a:buFont typeface="Wingdings" charset="0"/>
              <a:buNone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</a:rPr>
              <a:t>.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..</a:t>
            </a: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template &lt;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typename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T&gt;</a:t>
            </a: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class 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KSArray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{</a:t>
            </a:r>
          </a:p>
          <a:p>
            <a:pPr>
              <a:buFont typeface="Wingdings" charset="0"/>
              <a:buNone/>
            </a:pP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   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</a:rPr>
              <a:t>…</a:t>
            </a: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};</a:t>
            </a:r>
          </a:p>
          <a:p>
            <a:pPr>
              <a:buFont typeface="Wingdings" charset="0"/>
              <a:buNone/>
            </a:pP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...</a:t>
            </a:r>
          </a:p>
          <a:p>
            <a:pPr>
              <a:buFont typeface="Wingdings" charset="0"/>
              <a:buNone/>
            </a:pPr>
            <a:endParaRPr lang="en-US" sz="1800" b="1" dirty="0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#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endif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//#</a:t>
            </a:r>
            <a:r>
              <a:rPr lang="en-US" sz="1800" b="1" dirty="0" err="1">
                <a:solidFill>
                  <a:schemeClr val="hlink"/>
                </a:solidFill>
                <a:latin typeface="Courier New" charset="0"/>
              </a:rPr>
              <a:t>ifndef</a:t>
            </a:r>
            <a:r>
              <a:rPr lang="en-US" sz="1800" b="1" dirty="0">
                <a:solidFill>
                  <a:schemeClr val="hlink"/>
                </a:solidFill>
                <a:latin typeface="Courier New" charset="0"/>
              </a:rPr>
              <a:t> KSARRAY_H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2971800" y="3762375"/>
            <a:ext cx="3276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All</a:t>
            </a:r>
            <a:r>
              <a:rPr lang="en-US" sz="1400">
                <a:solidFill>
                  <a:schemeClr val="folHlink"/>
                </a:solidFill>
              </a:rPr>
              <a:t> member-function declarations go here.</a:t>
            </a:r>
            <a:endParaRPr lang="en-US" sz="1400" b="1">
              <a:solidFill>
                <a:schemeClr val="folHlink"/>
              </a:solidFill>
            </a:endParaRP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2971800" y="4876800"/>
            <a:ext cx="3276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All</a:t>
            </a:r>
            <a:r>
              <a:rPr lang="en-US" sz="1400">
                <a:solidFill>
                  <a:schemeClr val="folHlink"/>
                </a:solidFill>
              </a:rPr>
              <a:t> associated global functions and member function definitions (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operator==</a:t>
            </a:r>
            <a:r>
              <a:rPr lang="en-US" sz="1400">
                <a:solidFill>
                  <a:schemeClr val="folHlink"/>
                </a:solidFill>
              </a:rPr>
              <a:t>, etc.) go here.</a:t>
            </a:r>
            <a:endParaRPr lang="en-US" sz="1400" b="1">
              <a:solidFill>
                <a:schemeClr val="folHlink"/>
              </a:solidFill>
            </a:endParaRPr>
          </a:p>
        </p:txBody>
      </p:sp>
      <p:sp>
        <p:nvSpPr>
          <p:cNvPr id="526342" name="Line 6"/>
          <p:cNvSpPr>
            <a:spLocks noChangeShapeType="1"/>
          </p:cNvSpPr>
          <p:nvPr/>
        </p:nvSpPr>
        <p:spPr bwMode="auto">
          <a:xfrm flipH="1">
            <a:off x="1295400" y="4067175"/>
            <a:ext cx="1676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6343" name="Line 7"/>
          <p:cNvSpPr>
            <a:spLocks noChangeShapeType="1"/>
          </p:cNvSpPr>
          <p:nvPr/>
        </p:nvSpPr>
        <p:spPr bwMode="auto">
          <a:xfrm flipH="1">
            <a:off x="762000" y="5181600"/>
            <a:ext cx="2209800" cy="3937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6344" name="Text Box 8"/>
          <p:cNvSpPr txBox="1">
            <a:spLocks noChangeArrowheads="1"/>
          </p:cNvSpPr>
          <p:nvPr/>
        </p:nvSpPr>
        <p:spPr bwMode="auto">
          <a:xfrm>
            <a:off x="6705600" y="3886200"/>
            <a:ext cx="1676400" cy="5429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There is no file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ksarray.cpp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526345" name="Text Box 9"/>
          <p:cNvSpPr txBox="1">
            <a:spLocks noChangeArrowheads="1"/>
          </p:cNvSpPr>
          <p:nvPr/>
        </p:nvSpPr>
        <p:spPr bwMode="auto">
          <a:xfrm>
            <a:off x="3962400" y="2362200"/>
            <a:ext cx="4038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Note: This can (and probably should) be something other than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T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2971800" y="2819400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H="1">
            <a:off x="3124200" y="2667000"/>
            <a:ext cx="838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0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2682</Words>
  <Application>Microsoft Macintosh PowerPoint</Application>
  <PresentationFormat>On-screen Show (4:3)</PresentationFormat>
  <Paragraphs>400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Exceptions (cont.) Introduction to Linked Lists Thoughts on Assignment 2</vt:lpstr>
      <vt:lpstr>Unit Overview Advanced C++ &amp; Software Engineering Concepts</vt:lpstr>
      <vt:lpstr>Review Error Handling</vt:lpstr>
      <vt:lpstr>Review Introduction to Exceptions — Catching</vt:lpstr>
      <vt:lpstr>Review Introduction to Exceptions — Throwing</vt:lpstr>
      <vt:lpstr>Introduction to Exceptions Example 2</vt:lpstr>
      <vt:lpstr>Introduction to Exceptions Final Thoughts</vt:lpstr>
      <vt:lpstr>Notes on Assignment 2 Overview of Ideas</vt:lpstr>
      <vt:lpstr>Notes on Assignment 2 Thoughts [1/8] — Overall Structure</vt:lpstr>
      <vt:lpstr>Notes on Assignment 2 Thoughts [2/8] — Value Type</vt:lpstr>
      <vt:lpstr>Notes on Assignment 2 Thoughts [3/8] — Constructors</vt:lpstr>
      <vt:lpstr>Notes on Assignment 2 Thoughts [4/8] — Copy Assignment</vt:lpstr>
      <vt:lpstr>Notes on Assignment 2 Thoughts [5/8] — Access to Internal Data</vt:lpstr>
      <vt:lpstr>Notes on Assignment 2 Thoughts [6/8] — Iterators</vt:lpstr>
      <vt:lpstr>Notes on Assignment 2 Thoughts [7/8] — Global Functions</vt:lpstr>
      <vt:lpstr>Notes on Assignment 2 Thoughts [8/8] — Documentation</vt:lpstr>
      <vt:lpstr>Introduction to Linked Lists Basics</vt:lpstr>
      <vt:lpstr>Introduction to Linked Lists Advantages</vt:lpstr>
      <vt:lpstr>Introduction to Linked Lists Implementation</vt:lpstr>
      <vt:lpstr>Introduction to Linked Lists Write Something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Linked Lists; Introduction to Recursion; Search Algorithms</dc:title>
  <dc:creator>Glenn G. Chappell</dc:creator>
  <cp:lastModifiedBy>Chris Hartman</cp:lastModifiedBy>
  <cp:revision>138</cp:revision>
  <cp:lastPrinted>2013-02-11T20:40:37Z</cp:lastPrinted>
  <dcterms:created xsi:type="dcterms:W3CDTF">2004-09-03T22:49:27Z</dcterms:created>
  <dcterms:modified xsi:type="dcterms:W3CDTF">2013-02-13T20:00:14Z</dcterms:modified>
</cp:coreProperties>
</file>