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645" r:id="rId3"/>
    <p:sldId id="831" r:id="rId4"/>
    <p:sldId id="802" r:id="rId5"/>
    <p:sldId id="803" r:id="rId6"/>
    <p:sldId id="804" r:id="rId7"/>
    <p:sldId id="806" r:id="rId8"/>
    <p:sldId id="807" r:id="rId9"/>
    <p:sldId id="858" r:id="rId10"/>
    <p:sldId id="809" r:id="rId11"/>
    <p:sldId id="810" r:id="rId12"/>
    <p:sldId id="811" r:id="rId13"/>
    <p:sldId id="812" r:id="rId14"/>
    <p:sldId id="859" r:id="rId15"/>
    <p:sldId id="860" r:id="rId16"/>
    <p:sldId id="861" r:id="rId17"/>
    <p:sldId id="864" r:id="rId18"/>
    <p:sldId id="865" r:id="rId19"/>
    <p:sldId id="866" r:id="rId20"/>
    <p:sldId id="867" r:id="rId21"/>
    <p:sldId id="868" r:id="rId22"/>
    <p:sldId id="869" r:id="rId23"/>
    <p:sldId id="870" r:id="rId24"/>
    <p:sldId id="871" r:id="rId25"/>
    <p:sldId id="872" r:id="rId26"/>
    <p:sldId id="873" r:id="rId27"/>
    <p:sldId id="874" r:id="rId28"/>
    <p:sldId id="875" r:id="rId29"/>
    <p:sldId id="876" r:id="rId3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1E6416-2DD9-F04B-BB75-471E31F9B2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04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64A9F36-EE1D-BB43-995F-0DB1DDB3ED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7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524C157-37D9-EA4B-A10C-E6DDAC2DED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A6BA1-33C4-9B47-9820-4BF9582384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BC9D1-C362-8847-BAA0-A03E239E7B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4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F88F4-24E3-B346-B689-D03D94B1BD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440E4-2D64-A742-B9A9-4B2402BF01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B1B37-82B6-844F-9DDE-C88E3D9460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FE48D-B52E-5C4D-BA2D-0C2555A165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89A67-FC20-4341-A406-40DDC25C6E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4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88C40-D56E-AB48-9CFA-573B6A0DC4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2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812B9-129B-6C41-8116-C11A678069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23C67-20AA-6641-A6B4-84311B5B5E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9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DF6D000-8F58-8148-8CDD-5C9ABE564A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More on Linked Lists</a:t>
            </a:r>
            <a:br>
              <a:rPr lang="en-US"/>
            </a:br>
            <a:r>
              <a:rPr lang="en-US"/>
              <a:t>Introduction to Recursion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Wednesday, </a:t>
            </a:r>
            <a:r>
              <a:rPr lang="en-US" dirty="0" smtClean="0"/>
              <a:t>February 13, 2013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b="1" dirty="0">
              <a:latin typeface="Courier New" charset="0"/>
            </a:endParaRPr>
          </a:p>
          <a:p>
            <a:r>
              <a:rPr lang="en-US" sz="1600" dirty="0"/>
              <a:t>Based on material by Glenn G. Chappell</a:t>
            </a:r>
          </a:p>
          <a:p>
            <a:r>
              <a:rPr lang="en-US" sz="1600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20BC-DB1F-6C41-8A0B-046FDC14358F}" type="slidenum">
              <a:rPr lang="en-US"/>
              <a:pPr/>
              <a:t>10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Sum Example </a:t>
            </a:r>
            <a:r>
              <a:rPr lang="en-US">
                <a:cs typeface="Times New Roman" charset="0"/>
              </a:rPr>
              <a:t>— The Goal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start with a (somewhat silly) example: Write a recursive function to find the sum of the first </a:t>
            </a:r>
            <a:r>
              <a:rPr lang="en-US" i="1"/>
              <a:t>n</a:t>
            </a:r>
            <a:r>
              <a:rPr lang="en-US"/>
              <a:t> integers, given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1"/>
            <a:r>
              <a:rPr lang="en-US"/>
              <a:t>So, given 3, we return 1 + 2 + 3 = 6.</a:t>
            </a:r>
          </a:p>
          <a:p>
            <a:pPr lvl="1"/>
            <a:r>
              <a:rPr lang="en-US"/>
              <a:t>We look at this as practice in thinking about recursion. Then we will try a more serious example.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AEE2-B48F-2844-A861-846411A326AC}" type="slidenum">
              <a:rPr lang="en-US"/>
              <a:pPr/>
              <a:t>11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Sum Example </a:t>
            </a:r>
            <a:r>
              <a:rPr lang="en-US">
                <a:cs typeface="Times New Roman" charset="0"/>
              </a:rPr>
              <a:t>— Four Questions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can you define the problem in terms of a smaller problem of the same type?</a:t>
            </a:r>
          </a:p>
          <a:p>
            <a:pPr lvl="1"/>
            <a:r>
              <a:rPr lang="en-US"/>
              <a:t>1 + 2 + … + </a:t>
            </a:r>
            <a:r>
              <a:rPr lang="en-US" i="1"/>
              <a:t>n</a:t>
            </a:r>
            <a:r>
              <a:rPr lang="en-US"/>
              <a:t> = [1 + 2 + … + (</a:t>
            </a:r>
            <a:r>
              <a:rPr lang="en-US" i="1"/>
              <a:t>n</a:t>
            </a:r>
            <a:r>
              <a:rPr lang="en-US"/>
              <a:t>–1)] +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1"/>
            <a:r>
              <a:rPr lang="en-US"/>
              <a:t>Say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1 + 2 + … + </a:t>
            </a:r>
            <a:r>
              <a:rPr lang="en-US" i="1"/>
              <a:t>n</a:t>
            </a:r>
            <a:r>
              <a:rPr lang="en-US"/>
              <a:t>. Then, for n &gt; 0, f(</a:t>
            </a:r>
            <a:r>
              <a:rPr lang="en-US" i="1"/>
              <a:t>n</a:t>
            </a:r>
            <a:r>
              <a:rPr lang="en-US"/>
              <a:t>) = f(</a:t>
            </a:r>
            <a:r>
              <a:rPr lang="en-US" i="1"/>
              <a:t>n</a:t>
            </a:r>
            <a:r>
              <a:rPr lang="en-US"/>
              <a:t>–1) +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2"/>
            <a:r>
              <a:rPr lang="en-US"/>
              <a:t>This is called a </a:t>
            </a:r>
            <a:r>
              <a:rPr lang="en-US" b="1"/>
              <a:t>recurrence relation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How does each recursive call diminish the size of the problem?</a:t>
            </a:r>
          </a:p>
          <a:p>
            <a:pPr lvl="1"/>
            <a:r>
              <a:rPr lang="en-US"/>
              <a:t>It reduces by 1 the number of numbers to be summed.</a:t>
            </a:r>
          </a:p>
          <a:p>
            <a:pPr>
              <a:buFont typeface="Wingdings" charset="0"/>
              <a:buNone/>
            </a:pPr>
            <a:r>
              <a:rPr lang="en-US"/>
              <a:t>What instance of the problem can serve as the base case?</a:t>
            </a:r>
          </a:p>
          <a:p>
            <a:pPr lvl="1"/>
            <a:r>
              <a:rPr lang="en-US" i="1"/>
              <a:t>n</a:t>
            </a:r>
            <a:r>
              <a:rPr lang="en-US"/>
              <a:t> = 0.</a:t>
            </a:r>
          </a:p>
          <a:p>
            <a:pPr lvl="2"/>
            <a:r>
              <a:rPr lang="en-US" i="1"/>
              <a:t>n</a:t>
            </a:r>
            <a:r>
              <a:rPr lang="en-US"/>
              <a:t> = 1 would also have worked.</a:t>
            </a:r>
            <a:endParaRPr lang="en-US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</a:pPr>
            <a:r>
              <a:rPr lang="en-US"/>
              <a:t>As the problem size diminishes, will you reach this base case?</a:t>
            </a:r>
          </a:p>
          <a:p>
            <a:pPr lvl="1"/>
            <a:r>
              <a:rPr lang="en-US"/>
              <a:t>Yes, as long as </a:t>
            </a:r>
            <a:r>
              <a:rPr lang="en-US" i="1"/>
              <a:t>n</a:t>
            </a:r>
            <a:r>
              <a:rPr lang="en-US"/>
              <a:t> is nonnegative.</a:t>
            </a:r>
          </a:p>
          <a:p>
            <a:pPr lvl="1"/>
            <a:r>
              <a:rPr lang="en-US"/>
              <a:t>Therefore the statement </a:t>
            </a:r>
            <a:r>
              <a:rPr lang="ja-JP" altLang="en-US">
                <a:latin typeface="Arial"/>
              </a:rPr>
              <a:t>“</a:t>
            </a:r>
            <a:r>
              <a:rPr lang="en-US" i="1"/>
              <a:t>n</a:t>
            </a:r>
            <a:r>
              <a:rPr lang="en-US"/>
              <a:t> &gt;= 0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needs to be a </a:t>
            </a:r>
            <a:r>
              <a:rPr lang="en-US" b="1"/>
              <a:t>precondition</a:t>
            </a:r>
            <a:r>
              <a:rPr lang="en-US"/>
              <a:t>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89156" name="AutoShape 4"/>
          <p:cNvSpPr>
            <a:spLocks/>
          </p:cNvSpPr>
          <p:nvPr/>
        </p:nvSpPr>
        <p:spPr bwMode="auto">
          <a:xfrm rot="5400000">
            <a:off x="4114800" y="533400"/>
            <a:ext cx="152400" cy="2438400"/>
          </a:xfrm>
          <a:prstGeom prst="leftBrace">
            <a:avLst>
              <a:gd name="adj1" fmla="val 133333"/>
              <a:gd name="adj2" fmla="val 16667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57" name="Line 5"/>
          <p:cNvSpPr>
            <a:spLocks noChangeShapeType="1"/>
          </p:cNvSpPr>
          <p:nvPr/>
        </p:nvSpPr>
        <p:spPr bwMode="auto">
          <a:xfrm>
            <a:off x="6172200" y="1447800"/>
            <a:ext cx="2133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9158" name="AutoShape 6"/>
          <p:cNvSpPr>
            <a:spLocks noChangeArrowheads="1"/>
          </p:cNvSpPr>
          <p:nvPr/>
        </p:nvSpPr>
        <p:spPr bwMode="auto">
          <a:xfrm>
            <a:off x="4800600" y="2070100"/>
            <a:ext cx="3352800" cy="381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9159" name="Line 7"/>
          <p:cNvSpPr>
            <a:spLocks noChangeShapeType="1"/>
          </p:cNvSpPr>
          <p:nvPr/>
        </p:nvSpPr>
        <p:spPr bwMode="auto">
          <a:xfrm flipH="1">
            <a:off x="5029200" y="1524000"/>
            <a:ext cx="762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9160" name="Line 8"/>
          <p:cNvSpPr>
            <a:spLocks noChangeShapeType="1"/>
          </p:cNvSpPr>
          <p:nvPr/>
        </p:nvSpPr>
        <p:spPr bwMode="auto">
          <a:xfrm flipH="1">
            <a:off x="5105400" y="1447800"/>
            <a:ext cx="9906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5F3-CCD1-4B4E-ACF0-37A1BAAD1BE1}" type="slidenum">
              <a:rPr lang="en-US"/>
              <a:pPr/>
              <a:t>12</a:t>
            </a:fld>
            <a:endParaRPr lang="en-US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Sum Example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Specifications &amp; Algorithm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Next we write </a:t>
            </a:r>
            <a:r>
              <a:rPr lang="en-US" b="1"/>
              <a:t>specifications</a:t>
            </a:r>
            <a:r>
              <a:rPr lang="en-US"/>
              <a:t>.</a:t>
            </a:r>
          </a:p>
          <a:p>
            <a:pPr lvl="1"/>
            <a:r>
              <a:rPr lang="en-US"/>
              <a:t>Let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write a recursive function </a:t>
            </a:r>
            <a:r>
              <a:rPr lang="en-US" b="1">
                <a:latin typeface="Courier New" charset="0"/>
              </a:rPr>
              <a:t>sumUpTo</a:t>
            </a:r>
            <a:r>
              <a:rPr lang="en-US"/>
              <a:t> that takes a single </a:t>
            </a:r>
            <a:r>
              <a:rPr lang="en-US" b="1">
                <a:latin typeface="Courier New" charset="0"/>
              </a:rPr>
              <a:t>int</a:t>
            </a:r>
            <a:r>
              <a:rPr lang="en-US"/>
              <a:t> parameter and returns an </a:t>
            </a:r>
            <a:r>
              <a:rPr lang="en-US" b="1">
                <a:latin typeface="Courier New" charset="0"/>
              </a:rPr>
              <a:t>int</a:t>
            </a:r>
            <a:r>
              <a:rPr lang="en-US"/>
              <a:t>.</a:t>
            </a:r>
          </a:p>
          <a:p>
            <a:pPr lvl="2"/>
            <a:r>
              <a:rPr lang="en-US"/>
              <a:t>The parameter will be </a:t>
            </a:r>
            <a:r>
              <a:rPr lang="ja-JP" altLang="en-US">
                <a:latin typeface="Arial"/>
              </a:rPr>
              <a:t>“</a:t>
            </a:r>
            <a:r>
              <a:rPr lang="en-US" i="1"/>
              <a:t>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and the return value will be the sum.</a:t>
            </a:r>
          </a:p>
          <a:p>
            <a:pPr lvl="1"/>
            <a:r>
              <a:rPr lang="en-US"/>
              <a:t>Preconditions</a:t>
            </a:r>
          </a:p>
          <a:p>
            <a:pPr lvl="2"/>
            <a:r>
              <a:rPr lang="en-US" i="1"/>
              <a:t>n</a:t>
            </a:r>
            <a:r>
              <a:rPr lang="en-US"/>
              <a:t> &gt;= 0.</a:t>
            </a:r>
          </a:p>
          <a:p>
            <a:pPr lvl="1"/>
            <a:r>
              <a:rPr lang="en-US"/>
              <a:t>Postconditions</a:t>
            </a:r>
          </a:p>
          <a:p>
            <a:pPr lvl="2"/>
            <a:r>
              <a:rPr lang="en-US"/>
              <a:t>Return == 1 + … +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The recurrence relation turns into an </a:t>
            </a:r>
            <a:r>
              <a:rPr lang="en-US" b="1"/>
              <a:t>algorithm</a:t>
            </a:r>
            <a:r>
              <a:rPr lang="en-US"/>
              <a:t>.</a:t>
            </a:r>
          </a:p>
          <a:p>
            <a:pPr lvl="1"/>
            <a:r>
              <a:rPr lang="en-US"/>
              <a:t>Are we in the base case? If so handle it.</a:t>
            </a:r>
          </a:p>
          <a:p>
            <a:pPr lvl="2"/>
            <a:r>
              <a:rPr lang="en-US"/>
              <a:t>If </a:t>
            </a:r>
            <a:r>
              <a:rPr lang="en-US" i="1"/>
              <a:t>n</a:t>
            </a:r>
            <a:r>
              <a:rPr lang="en-US"/>
              <a:t> is 0, then return 0.</a:t>
            </a:r>
          </a:p>
          <a:p>
            <a:pPr lvl="1"/>
            <a:r>
              <a:rPr lang="en-US"/>
              <a:t>Otherwise, recurse.</a:t>
            </a:r>
          </a:p>
          <a:p>
            <a:pPr lvl="2"/>
            <a:r>
              <a:rPr lang="en-US"/>
              <a:t>Recursive call, parameter: </a:t>
            </a:r>
            <a:r>
              <a:rPr lang="en-US" i="1"/>
              <a:t>n</a:t>
            </a:r>
            <a:r>
              <a:rPr lang="en-US"/>
              <a:t> – 1.</a:t>
            </a:r>
          </a:p>
          <a:p>
            <a:pPr lvl="2"/>
            <a:r>
              <a:rPr lang="en-US"/>
              <a:t>Add </a:t>
            </a:r>
            <a:r>
              <a:rPr lang="en-US" i="1"/>
              <a:t>n</a:t>
            </a:r>
            <a:r>
              <a:rPr lang="en-US"/>
              <a:t> to the result.</a:t>
            </a:r>
          </a:p>
          <a:p>
            <a:pPr lvl="2"/>
            <a:r>
              <a:rPr lang="en-US"/>
              <a:t>Return this.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6705600" y="4419600"/>
            <a:ext cx="2057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1400">
                <a:solidFill>
                  <a:schemeClr val="folHlink"/>
                </a:solidFill>
              </a:rPr>
              <a:t>For </a:t>
            </a:r>
            <a:r>
              <a:rPr lang="pt-BR" sz="1400" i="1">
                <a:solidFill>
                  <a:schemeClr val="folHlink"/>
                </a:solidFill>
              </a:rPr>
              <a:t>n</a:t>
            </a:r>
            <a:r>
              <a:rPr lang="pt-BR" sz="1400">
                <a:solidFill>
                  <a:schemeClr val="folHlink"/>
                </a:solidFill>
              </a:rPr>
              <a:t> &gt; 0,</a:t>
            </a:r>
            <a:br>
              <a:rPr lang="pt-BR" sz="1400">
                <a:solidFill>
                  <a:schemeClr val="folHlink"/>
                </a:solidFill>
              </a:rPr>
            </a:br>
            <a:r>
              <a:rPr lang="pt-BR" sz="1400" i="1">
                <a:solidFill>
                  <a:schemeClr val="folHlink"/>
                </a:solidFill>
              </a:rPr>
              <a:t>f</a:t>
            </a:r>
            <a:r>
              <a:rPr lang="pt-BR" sz="1400">
                <a:solidFill>
                  <a:schemeClr val="folHlink"/>
                </a:solidFill>
              </a:rPr>
              <a:t>(</a:t>
            </a:r>
            <a:r>
              <a:rPr lang="pt-BR" sz="1400" i="1">
                <a:solidFill>
                  <a:schemeClr val="folHlink"/>
                </a:solidFill>
              </a:rPr>
              <a:t>n</a:t>
            </a:r>
            <a:r>
              <a:rPr lang="pt-BR" sz="1400">
                <a:solidFill>
                  <a:schemeClr val="folHlink"/>
                </a:solidFill>
              </a:rPr>
              <a:t>) = </a:t>
            </a:r>
            <a:r>
              <a:rPr lang="pt-BR" sz="1400" i="1">
                <a:solidFill>
                  <a:schemeClr val="folHlink"/>
                </a:solidFill>
              </a:rPr>
              <a:t>f</a:t>
            </a:r>
            <a:r>
              <a:rPr lang="pt-BR" sz="1400">
                <a:solidFill>
                  <a:schemeClr val="folHlink"/>
                </a:solidFill>
              </a:rPr>
              <a:t>(</a:t>
            </a:r>
            <a:r>
              <a:rPr lang="pt-BR" sz="1400" i="1">
                <a:solidFill>
                  <a:schemeClr val="folHlink"/>
                </a:solidFill>
              </a:rPr>
              <a:t>n</a:t>
            </a:r>
            <a:r>
              <a:rPr lang="pt-BR" sz="1400">
                <a:solidFill>
                  <a:schemeClr val="folHlink"/>
                </a:solidFill>
              </a:rPr>
              <a:t>–</a:t>
            </a:r>
            <a:r>
              <a:rPr lang="pt-BR" sz="1400" i="1">
                <a:solidFill>
                  <a:schemeClr val="folHlink"/>
                </a:solidFill>
              </a:rPr>
              <a:t>1</a:t>
            </a:r>
            <a:r>
              <a:rPr lang="pt-BR" sz="1400">
                <a:solidFill>
                  <a:schemeClr val="folHlink"/>
                </a:solidFill>
              </a:rPr>
              <a:t>) + </a:t>
            </a:r>
            <a:r>
              <a:rPr lang="pt-BR" sz="1400" i="1">
                <a:solidFill>
                  <a:schemeClr val="folHlink"/>
                </a:solidFill>
              </a:rPr>
              <a:t>n</a:t>
            </a:r>
            <a:r>
              <a:rPr lang="pt-BR" sz="1400">
                <a:solidFill>
                  <a:schemeClr val="folHlink"/>
                </a:solidFill>
              </a:rPr>
              <a:t>.</a:t>
            </a:r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690181" name="AutoShape 5"/>
          <p:cNvSpPr>
            <a:spLocks noChangeArrowheads="1"/>
          </p:cNvSpPr>
          <p:nvPr/>
        </p:nvSpPr>
        <p:spPr bwMode="auto">
          <a:xfrm>
            <a:off x="762000" y="3619500"/>
            <a:ext cx="2514600" cy="381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0182" name="Line 6"/>
          <p:cNvSpPr>
            <a:spLocks noChangeShapeType="1"/>
          </p:cNvSpPr>
          <p:nvPr/>
        </p:nvSpPr>
        <p:spPr bwMode="auto">
          <a:xfrm flipH="1" flipV="1">
            <a:off x="3352800" y="3962400"/>
            <a:ext cx="33528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90183" name="Line 7"/>
          <p:cNvSpPr>
            <a:spLocks noChangeShapeType="1"/>
          </p:cNvSpPr>
          <p:nvPr/>
        </p:nvSpPr>
        <p:spPr bwMode="auto">
          <a:xfrm flipH="1" flipV="1">
            <a:off x="6705600" y="4038600"/>
            <a:ext cx="2286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413-B6D8-A748-85FB-FD85B51CE786}" type="slidenum">
              <a:rPr lang="en-US"/>
              <a:pPr/>
              <a:t>13</a:t>
            </a:fld>
            <a:endParaRPr lang="en-US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Sum Example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Coding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Now we write the actual code: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sumUpTo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Given n, return sum of integers 1 to 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Recursive.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Pre: n &gt;= 0.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Post: Return == 1 + ... + 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int sumUpTo(int n)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if (n == 0)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return 0;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else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return sumUpTo(n-1) + n;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How do we know we can make the recursive call?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Hint: When we call a function, we must satisfy its preconditions.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EB6-0425-2244-AF60-C4E5975D97EE}" type="slidenum">
              <a:rPr lang="en-US"/>
              <a:pPr/>
              <a:t>14</a:t>
            </a:fld>
            <a:endParaRPr 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Sum Example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Invariants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We know we can make the recursive call because we have an </a:t>
            </a:r>
            <a:r>
              <a:rPr lang="en-US" b="1"/>
              <a:t>invariant</a:t>
            </a:r>
            <a:r>
              <a:rPr lang="en-US"/>
              <a:t> that makes the preconditions for the call true: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sumUpTo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Given n, return sum of integers 1 to 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Recursive.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Pre: n &gt;= 0.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Post: Return == 1 + ... + 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sumUpTo(int n)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if (n == 0)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return 0;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else  // Invariant: n &gt;= 1. (Therefore n-1 &gt;= 0.)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return sumUpTo(n-1) + n;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834564" name="Line 4"/>
          <p:cNvSpPr>
            <a:spLocks noChangeShapeType="1"/>
          </p:cNvSpPr>
          <p:nvPr/>
        </p:nvSpPr>
        <p:spPr bwMode="auto">
          <a:xfrm flipH="1">
            <a:off x="685800" y="4191000"/>
            <a:ext cx="2590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>
            <a:off x="5410200" y="3276600"/>
            <a:ext cx="3505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 we have an invariant that says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 i="1">
                <a:solidFill>
                  <a:schemeClr val="folHlink"/>
                </a:solidFill>
              </a:rPr>
              <a:t>n</a:t>
            </a:r>
            <a:r>
              <a:rPr lang="en-US" sz="1400">
                <a:solidFill>
                  <a:schemeClr val="folHlink"/>
                </a:solidFill>
              </a:rPr>
              <a:t> ≥ 0 (the precondition). </a:t>
            </a:r>
          </a:p>
        </p:txBody>
      </p:sp>
      <p:sp>
        <p:nvSpPr>
          <p:cNvPr id="834566" name="Line 6"/>
          <p:cNvSpPr>
            <a:spLocks noChangeShapeType="1"/>
          </p:cNvSpPr>
          <p:nvPr/>
        </p:nvSpPr>
        <p:spPr bwMode="auto">
          <a:xfrm flipH="1">
            <a:off x="2895600" y="4191000"/>
            <a:ext cx="236220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>
            <a:off x="5257800" y="4038600"/>
            <a:ext cx="3048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 we leave if </a:t>
            </a:r>
            <a:r>
              <a:rPr lang="en-US" sz="1400" i="1">
                <a:solidFill>
                  <a:schemeClr val="folHlink"/>
                </a:solidFill>
              </a:rPr>
              <a:t>n</a:t>
            </a:r>
            <a:r>
              <a:rPr lang="en-US" sz="1400">
                <a:solidFill>
                  <a:schemeClr val="folHlink"/>
                </a:solidFill>
              </a:rPr>
              <a:t> is exactly 0.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 b="1">
                <a:solidFill>
                  <a:schemeClr val="folHlink"/>
                </a:solidFill>
              </a:rPr>
              <a:t>Result</a:t>
            </a:r>
            <a:r>
              <a:rPr lang="en-US" sz="1400">
                <a:solidFill>
                  <a:schemeClr val="folHlink"/>
                </a:solidFill>
              </a:rPr>
              <a:t>: If we stay, then </a:t>
            </a:r>
            <a:r>
              <a:rPr lang="en-US" sz="1400" i="1">
                <a:solidFill>
                  <a:schemeClr val="folHlink"/>
                </a:solidFill>
              </a:rPr>
              <a:t>n</a:t>
            </a:r>
            <a:r>
              <a:rPr lang="en-US" sz="1400">
                <a:solidFill>
                  <a:schemeClr val="folHlink"/>
                </a:solidFill>
              </a:rPr>
              <a:t> ≥ 1.</a:t>
            </a: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 flipH="1">
            <a:off x="4800600" y="4572000"/>
            <a:ext cx="27432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9" name="Text Box 9"/>
          <p:cNvSpPr txBox="1">
            <a:spLocks noChangeArrowheads="1"/>
          </p:cNvSpPr>
          <p:nvPr/>
        </p:nvSpPr>
        <p:spPr bwMode="auto">
          <a:xfrm>
            <a:off x="5943600" y="5867400"/>
            <a:ext cx="3048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This</a:t>
            </a:r>
            <a:r>
              <a:rPr lang="en-US" sz="1400">
                <a:solidFill>
                  <a:schemeClr val="folHlink"/>
                </a:solidFill>
              </a:rPr>
              <a:t> is the precondition for </a:t>
            </a:r>
            <a:r>
              <a:rPr lang="en-US" sz="1400" b="1">
                <a:solidFill>
                  <a:schemeClr val="folHlink"/>
                </a:solidFill>
              </a:rPr>
              <a:t>this</a:t>
            </a:r>
            <a:r>
              <a:rPr lang="en-US" sz="1400">
                <a:solidFill>
                  <a:schemeClr val="folHlink"/>
                </a:solidFill>
              </a:rPr>
              <a:t> function call. </a:t>
            </a:r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V="1">
            <a:off x="6477000" y="5715000"/>
            <a:ext cx="8382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1" name="AutoShape 11"/>
          <p:cNvSpPr>
            <a:spLocks/>
          </p:cNvSpPr>
          <p:nvPr/>
        </p:nvSpPr>
        <p:spPr bwMode="auto">
          <a:xfrm rot="-5400000">
            <a:off x="3352800" y="4800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 flipH="1" flipV="1">
            <a:off x="3505200" y="5867400"/>
            <a:ext cx="457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 flipV="1">
            <a:off x="3962400" y="6248400"/>
            <a:ext cx="1981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4" name="Line 14"/>
          <p:cNvSpPr>
            <a:spLocks noChangeShapeType="1"/>
          </p:cNvSpPr>
          <p:nvPr/>
        </p:nvSpPr>
        <p:spPr bwMode="auto">
          <a:xfrm flipV="1">
            <a:off x="3276600" y="3505200"/>
            <a:ext cx="2133600" cy="685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5" name="AutoShape 15"/>
          <p:cNvSpPr>
            <a:spLocks/>
          </p:cNvSpPr>
          <p:nvPr/>
        </p:nvSpPr>
        <p:spPr bwMode="auto">
          <a:xfrm rot="-5400000">
            <a:off x="7353300" y="4762500"/>
            <a:ext cx="152400" cy="1295400"/>
          </a:xfrm>
          <a:prstGeom prst="leftBrace">
            <a:avLst>
              <a:gd name="adj1" fmla="val 708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4576" name="Line 16"/>
          <p:cNvSpPr>
            <a:spLocks noChangeShapeType="1"/>
          </p:cNvSpPr>
          <p:nvPr/>
        </p:nvSpPr>
        <p:spPr bwMode="auto">
          <a:xfrm flipV="1">
            <a:off x="7315200" y="5562600"/>
            <a:ext cx="762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1DF6-4618-794F-985E-860D8F1EFEF4}" type="slidenum">
              <a:rPr lang="en-US"/>
              <a:pPr/>
              <a:t>15</a:t>
            </a:fld>
            <a:endParaRPr lang="en-US"/>
          </a:p>
        </p:txBody>
      </p:sp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Sum Example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Iterative Version</a:t>
            </a:r>
          </a:p>
        </p:txBody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Often we do not really need recursion: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sumUpTo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Given n, return sum of integers 1 to n.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Pre: n &gt;= 0.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Post: Return == 1 + ... + n.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sumUpTo(int n)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int sum = 0;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for (int i = 1; i &lt;= n; ++i)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sum += i;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return sum;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sp>
        <p:nvSpPr>
          <p:cNvPr id="835588" name="AutoShape 4"/>
          <p:cNvSpPr>
            <a:spLocks noChangeArrowheads="1"/>
          </p:cNvSpPr>
          <p:nvPr/>
        </p:nvSpPr>
        <p:spPr bwMode="auto">
          <a:xfrm>
            <a:off x="762000" y="4343400"/>
            <a:ext cx="4419600" cy="762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5589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743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uses </a:t>
            </a:r>
            <a:r>
              <a:rPr lang="en-US" sz="1400" b="1">
                <a:solidFill>
                  <a:schemeClr val="folHlink"/>
                </a:solidFill>
              </a:rPr>
              <a:t>iteration</a:t>
            </a:r>
            <a:r>
              <a:rPr lang="en-US" sz="1400">
                <a:solidFill>
                  <a:schemeClr val="folHlink"/>
                </a:solidFill>
              </a:rPr>
              <a:t> (a loop) instead.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D65B-8445-7B4B-8941-E8501955E157}" type="slidenum">
              <a:rPr lang="en-US"/>
              <a:pPr/>
              <a:t>16</a:t>
            </a:fld>
            <a:endParaRPr lang="en-US"/>
          </a:p>
        </p:txBody>
      </p:sp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Sum Example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Formula Version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And sometimes there is a not-so-obvious way to do things </a:t>
            </a:r>
            <a:r>
              <a:rPr lang="en-US" i="1"/>
              <a:t>much</a:t>
            </a:r>
            <a:r>
              <a:rPr lang="en-US"/>
              <a:t> faster: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sumUpTo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Given n, return sum of integers 1 to n.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Pre: n &gt;= 0.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// Post: Return == 1 + ... + n.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sumUpTo(int n)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return n * (n+1) / 2;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00CA3-BC19-A34D-A0C5-166C72676DBA}" type="slidenum">
              <a:rPr lang="en-US"/>
              <a:pPr/>
              <a:t>17</a:t>
            </a:fld>
            <a:endParaRPr lang="en-US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Binary Search Example </a:t>
            </a:r>
            <a:r>
              <a:rPr lang="en-US">
                <a:cs typeface="Times New Roman" charset="0"/>
              </a:rPr>
              <a:t>— What is It?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sum example from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Introduction to Recursion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was a little silly. Here is one that is not.</a:t>
            </a:r>
          </a:p>
          <a:p>
            <a:pPr>
              <a:buFont typeface="Wingdings" charset="0"/>
              <a:buNone/>
            </a:pPr>
            <a:r>
              <a:rPr lang="en-US"/>
              <a:t>Binary Search</a:t>
            </a:r>
          </a:p>
          <a:p>
            <a:pPr lvl="1"/>
            <a:r>
              <a:rPr lang="en-US"/>
              <a:t>How does it work?</a:t>
            </a:r>
          </a:p>
          <a:p>
            <a:pPr lvl="1"/>
            <a:r>
              <a:rPr lang="en-US"/>
              <a:t>How would you implement it recursively?</a:t>
            </a:r>
          </a:p>
        </p:txBody>
      </p:sp>
    </p:spTree>
    <p:extLst>
      <p:ext uri="{BB962C8B-B14F-4D97-AF65-F5344CB8AC3E}">
        <p14:creationId xmlns:p14="http://schemas.microsoft.com/office/powerpoint/2010/main" val="272819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2EBA-7B03-8B43-855A-EDE572B4F542}" type="slidenum">
              <a:rPr lang="en-US"/>
              <a:pPr/>
              <a:t>18</a:t>
            </a:fld>
            <a:endParaRPr lang="en-US"/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Binary Search Example </a:t>
            </a:r>
            <a:r>
              <a:rPr lang="en-US">
                <a:cs typeface="Times New Roman" charset="0"/>
              </a:rPr>
              <a:t>— Method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Binary Search is an algorithm to find a given </a:t>
            </a:r>
            <a:r>
              <a:rPr lang="en-US" b="1"/>
              <a:t>key</a:t>
            </a:r>
            <a:r>
              <a:rPr lang="en-US"/>
              <a:t> in a </a:t>
            </a:r>
            <a:r>
              <a:rPr lang="en-US" b="1"/>
              <a:t>sorted list</a:t>
            </a:r>
            <a:r>
              <a:rPr lang="en-US"/>
              <a:t>.</a:t>
            </a:r>
          </a:p>
          <a:p>
            <a:pPr lvl="1"/>
            <a:r>
              <a:rPr lang="en-US"/>
              <a:t>Here, </a:t>
            </a:r>
            <a:r>
              <a:rPr lang="en-US" i="1"/>
              <a:t>key</a:t>
            </a:r>
            <a:r>
              <a:rPr lang="en-US"/>
              <a:t> = thing to search for. Often there is associated data. </a:t>
            </a:r>
          </a:p>
          <a:p>
            <a:pPr lvl="1"/>
            <a:r>
              <a:rPr lang="en-US"/>
              <a:t>In computing, </a:t>
            </a:r>
            <a:r>
              <a:rPr lang="en-US" i="1"/>
              <a:t>sorted</a:t>
            </a:r>
            <a:r>
              <a:rPr lang="en-US"/>
              <a:t> = in (some) order.</a:t>
            </a:r>
          </a:p>
          <a:p>
            <a:pPr>
              <a:buFont typeface="Wingdings" charset="0"/>
              <a:buNone/>
            </a:pPr>
            <a:r>
              <a:rPr lang="en-US"/>
              <a:t>Procedure</a:t>
            </a:r>
          </a:p>
          <a:p>
            <a:pPr lvl="1"/>
            <a:r>
              <a:rPr lang="en-US"/>
              <a:t>Pick an item in the middle: the </a:t>
            </a:r>
            <a:r>
              <a:rPr lang="en-US" b="1"/>
              <a:t>pivot</a:t>
            </a:r>
            <a:r>
              <a:rPr lang="en-US"/>
              <a:t>.</a:t>
            </a:r>
          </a:p>
          <a:p>
            <a:pPr lvl="1"/>
            <a:r>
              <a:rPr lang="en-US"/>
              <a:t>Use this to narrow search to top or bottom half of list. Recurse.</a:t>
            </a:r>
          </a:p>
          <a:p>
            <a:pPr>
              <a:buFont typeface="Wingdings" charset="0"/>
              <a:buNone/>
            </a:pPr>
            <a:r>
              <a:rPr lang="en-US"/>
              <a:t>Example: Binary Search for 64 in the following list.</a:t>
            </a: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19812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22860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auto">
          <a:xfrm>
            <a:off x="25908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13</a:t>
            </a:r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auto">
          <a:xfrm>
            <a:off x="32004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22</a:t>
            </a:r>
          </a:p>
        </p:txBody>
      </p:sp>
      <p:sp>
        <p:nvSpPr>
          <p:cNvPr id="876553" name="Rectangle 9"/>
          <p:cNvSpPr>
            <a:spLocks noChangeArrowheads="1"/>
          </p:cNvSpPr>
          <p:nvPr/>
        </p:nvSpPr>
        <p:spPr bwMode="auto">
          <a:xfrm>
            <a:off x="35052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30</a:t>
            </a:r>
          </a:p>
        </p:txBody>
      </p:sp>
      <p:sp>
        <p:nvSpPr>
          <p:cNvPr id="876554" name="Rectangle 10"/>
          <p:cNvSpPr>
            <a:spLocks noChangeArrowheads="1"/>
          </p:cNvSpPr>
          <p:nvPr/>
        </p:nvSpPr>
        <p:spPr bwMode="auto">
          <a:xfrm>
            <a:off x="38100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34</a:t>
            </a:r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41148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37</a:t>
            </a:r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47244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41</a:t>
            </a:r>
          </a:p>
        </p:txBody>
      </p:sp>
      <p:sp>
        <p:nvSpPr>
          <p:cNvPr id="876557" name="Rectangle 13"/>
          <p:cNvSpPr>
            <a:spLocks noChangeArrowheads="1"/>
          </p:cNvSpPr>
          <p:nvPr/>
        </p:nvSpPr>
        <p:spPr bwMode="auto">
          <a:xfrm>
            <a:off x="50292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60</a:t>
            </a:r>
          </a:p>
        </p:txBody>
      </p:sp>
      <p:sp>
        <p:nvSpPr>
          <p:cNvPr id="876558" name="Rectangle 14"/>
          <p:cNvSpPr>
            <a:spLocks noChangeArrowheads="1"/>
          </p:cNvSpPr>
          <p:nvPr/>
        </p:nvSpPr>
        <p:spPr bwMode="auto">
          <a:xfrm>
            <a:off x="53340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63</a:t>
            </a:r>
          </a:p>
        </p:txBody>
      </p:sp>
      <p:sp>
        <p:nvSpPr>
          <p:cNvPr id="876559" name="Rectangle 15"/>
          <p:cNvSpPr>
            <a:spLocks noChangeArrowheads="1"/>
          </p:cNvSpPr>
          <p:nvPr/>
        </p:nvSpPr>
        <p:spPr bwMode="auto">
          <a:xfrm>
            <a:off x="56388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65</a:t>
            </a:r>
          </a:p>
        </p:txBody>
      </p:sp>
      <p:sp>
        <p:nvSpPr>
          <p:cNvPr id="876560" name="Rectangle 16"/>
          <p:cNvSpPr>
            <a:spLocks noChangeArrowheads="1"/>
          </p:cNvSpPr>
          <p:nvPr/>
        </p:nvSpPr>
        <p:spPr bwMode="auto">
          <a:xfrm>
            <a:off x="59436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82</a:t>
            </a:r>
          </a:p>
        </p:txBody>
      </p:sp>
      <p:sp>
        <p:nvSpPr>
          <p:cNvPr id="876561" name="Rectangle 17"/>
          <p:cNvSpPr>
            <a:spLocks noChangeArrowheads="1"/>
          </p:cNvSpPr>
          <p:nvPr/>
        </p:nvSpPr>
        <p:spPr bwMode="auto">
          <a:xfrm>
            <a:off x="62484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87</a:t>
            </a:r>
          </a:p>
        </p:txBody>
      </p:sp>
      <p:sp>
        <p:nvSpPr>
          <p:cNvPr id="876562" name="Rectangle 18"/>
          <p:cNvSpPr>
            <a:spLocks noChangeArrowheads="1"/>
          </p:cNvSpPr>
          <p:nvPr/>
        </p:nvSpPr>
        <p:spPr bwMode="auto">
          <a:xfrm>
            <a:off x="65532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90</a:t>
            </a:r>
          </a:p>
        </p:txBody>
      </p:sp>
      <p:sp>
        <p:nvSpPr>
          <p:cNvPr id="876563" name="Rectangle 19"/>
          <p:cNvSpPr>
            <a:spLocks noChangeArrowheads="1"/>
          </p:cNvSpPr>
          <p:nvPr/>
        </p:nvSpPr>
        <p:spPr bwMode="auto">
          <a:xfrm>
            <a:off x="6858000" y="4572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91</a:t>
            </a:r>
          </a:p>
        </p:txBody>
      </p:sp>
      <p:sp>
        <p:nvSpPr>
          <p:cNvPr id="876564" name="Text Box 20"/>
          <p:cNvSpPr txBox="1">
            <a:spLocks noChangeArrowheads="1"/>
          </p:cNvSpPr>
          <p:nvPr/>
        </p:nvSpPr>
        <p:spPr bwMode="auto">
          <a:xfrm>
            <a:off x="2743200" y="3886200"/>
            <a:ext cx="3200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1. Looking for 64 in </a:t>
            </a:r>
            <a:r>
              <a:rPr lang="en-US" sz="1600" b="1"/>
              <a:t>this</a:t>
            </a:r>
            <a:r>
              <a:rPr lang="en-US" sz="1600"/>
              <a:t> list.</a:t>
            </a:r>
          </a:p>
        </p:txBody>
      </p:sp>
      <p:sp>
        <p:nvSpPr>
          <p:cNvPr id="876565" name="Line 21"/>
          <p:cNvSpPr>
            <a:spLocks noChangeShapeType="1"/>
          </p:cNvSpPr>
          <p:nvPr/>
        </p:nvSpPr>
        <p:spPr bwMode="auto">
          <a:xfrm flipV="1">
            <a:off x="3733800" y="4953000"/>
            <a:ext cx="609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6" name="Text Box 22"/>
          <p:cNvSpPr txBox="1">
            <a:spLocks noChangeArrowheads="1"/>
          </p:cNvSpPr>
          <p:nvPr/>
        </p:nvSpPr>
        <p:spPr bwMode="auto">
          <a:xfrm>
            <a:off x="2743200" y="5257800"/>
            <a:ext cx="2819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2. </a:t>
            </a:r>
            <a:r>
              <a:rPr lang="en-US" sz="1600" b="1"/>
              <a:t>Pivot</a:t>
            </a:r>
            <a:r>
              <a:rPr lang="en-US" sz="1600"/>
              <a:t>. Is 64 &lt; 38? No.</a:t>
            </a:r>
          </a:p>
        </p:txBody>
      </p:sp>
      <p:sp>
        <p:nvSpPr>
          <p:cNvPr id="876567" name="AutoShape 23"/>
          <p:cNvSpPr>
            <a:spLocks/>
          </p:cNvSpPr>
          <p:nvPr/>
        </p:nvSpPr>
        <p:spPr bwMode="auto">
          <a:xfrm rot="16200000" flipV="1">
            <a:off x="5715000" y="3733800"/>
            <a:ext cx="228600" cy="2667000"/>
          </a:xfrm>
          <a:prstGeom prst="leftBrace">
            <a:avLst>
              <a:gd name="adj1" fmla="val 97222"/>
              <a:gd name="adj2" fmla="val 4869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8" name="Rectangle 24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38</a:t>
            </a:r>
          </a:p>
        </p:txBody>
      </p:sp>
      <p:sp>
        <p:nvSpPr>
          <p:cNvPr id="876569" name="Line 25"/>
          <p:cNvSpPr>
            <a:spLocks noChangeShapeType="1"/>
          </p:cNvSpPr>
          <p:nvPr/>
        </p:nvSpPr>
        <p:spPr bwMode="auto">
          <a:xfrm flipH="1" flipV="1">
            <a:off x="5867400" y="5257800"/>
            <a:ext cx="1524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70" name="Text Box 26"/>
          <p:cNvSpPr txBox="1">
            <a:spLocks noChangeArrowheads="1"/>
          </p:cNvSpPr>
          <p:nvPr/>
        </p:nvSpPr>
        <p:spPr bwMode="auto">
          <a:xfrm>
            <a:off x="2743200" y="5654675"/>
            <a:ext cx="487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3. Recurse: Looking for 64 in </a:t>
            </a:r>
            <a:r>
              <a:rPr lang="en-US" sz="1600" b="1"/>
              <a:t>this</a:t>
            </a:r>
            <a:r>
              <a:rPr lang="en-US" sz="1600"/>
              <a:t> list.</a:t>
            </a:r>
          </a:p>
        </p:txBody>
      </p:sp>
      <p:sp>
        <p:nvSpPr>
          <p:cNvPr id="876571" name="Line 27"/>
          <p:cNvSpPr>
            <a:spLocks noChangeShapeType="1"/>
          </p:cNvSpPr>
          <p:nvPr/>
        </p:nvSpPr>
        <p:spPr bwMode="auto">
          <a:xfrm>
            <a:off x="4419600" y="4419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72" name="AutoShape 28"/>
          <p:cNvSpPr>
            <a:spLocks/>
          </p:cNvSpPr>
          <p:nvPr/>
        </p:nvSpPr>
        <p:spPr bwMode="auto">
          <a:xfrm rot="5400000">
            <a:off x="4419600" y="1752600"/>
            <a:ext cx="304800" cy="5181600"/>
          </a:xfrm>
          <a:prstGeom prst="leftBrace">
            <a:avLst>
              <a:gd name="adj1" fmla="val 141667"/>
              <a:gd name="adj2" fmla="val 3906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5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0C33-5907-DC4F-B627-8F454541FF2D}" type="slidenum">
              <a:rPr lang="en-US"/>
              <a:pPr/>
              <a:t>19</a:t>
            </a:fld>
            <a:endParaRPr lang="en-US"/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Binary Search Example </a:t>
            </a:r>
            <a:r>
              <a:rPr lang="en-US">
                <a:cs typeface="Times New Roman" charset="0"/>
              </a:rPr>
              <a:t>— Four Questions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can you define the problem in terms of a smaller problem of the same type?</a:t>
            </a:r>
          </a:p>
          <a:p>
            <a:pPr lvl="1"/>
            <a:r>
              <a:rPr lang="en-US"/>
              <a:t>Look at the middle of the list. Then recursively search the top or bottom half, as appropriate.</a:t>
            </a:r>
          </a:p>
          <a:p>
            <a:pPr>
              <a:buFont typeface="Wingdings" charset="0"/>
              <a:buNone/>
            </a:pPr>
            <a:r>
              <a:rPr lang="en-US"/>
              <a:t>How does each recursive call diminish the size of the problem?</a:t>
            </a:r>
          </a:p>
          <a:p>
            <a:pPr lvl="1"/>
            <a:r>
              <a:rPr lang="en-US"/>
              <a:t>It cuts the size of the list in half (roughly).</a:t>
            </a:r>
          </a:p>
          <a:p>
            <a:pPr>
              <a:buFont typeface="Wingdings" charset="0"/>
              <a:buNone/>
            </a:pPr>
            <a:r>
              <a:rPr lang="en-US"/>
              <a:t>What instance of the problem can serve as the base case?</a:t>
            </a:r>
          </a:p>
          <a:p>
            <a:pPr lvl="1"/>
            <a:r>
              <a:rPr lang="en-US"/>
              <a:t>List size is 0 or 1.</a:t>
            </a:r>
          </a:p>
          <a:p>
            <a:pPr>
              <a:buFont typeface="Wingdings" charset="0"/>
              <a:buNone/>
            </a:pPr>
            <a:r>
              <a:rPr lang="en-US"/>
              <a:t>As the problem size diminishes, will you reach this base case?</a:t>
            </a:r>
          </a:p>
          <a:p>
            <a:pPr lvl="1"/>
            <a:r>
              <a:rPr lang="en-US"/>
              <a:t>Yes.</a:t>
            </a:r>
          </a:p>
          <a:p>
            <a:pPr lvl="2"/>
            <a:r>
              <a:rPr lang="en-US"/>
              <a:t>A list cannot have negative size.</a:t>
            </a:r>
          </a:p>
        </p:txBody>
      </p:sp>
    </p:spTree>
    <p:extLst>
      <p:ext uri="{BB962C8B-B14F-4D97-AF65-F5344CB8AC3E}">
        <p14:creationId xmlns:p14="http://schemas.microsoft.com/office/powerpoint/2010/main" val="314816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52F7-8684-CE45-A7C2-1B0BA8C26521}" type="slidenum">
              <a:rPr lang="en-US"/>
              <a:pPr/>
              <a:t>2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Advanced C++ &amp; Software Engineering Concepts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/>
              <a:t>Major Topics: Advanced C++</a:t>
            </a:r>
          </a:p>
          <a:p>
            <a:pPr lvl="1"/>
            <a:r>
              <a:rPr lang="en-US" sz="1800"/>
              <a:t>The structure of a package</a:t>
            </a:r>
          </a:p>
          <a:p>
            <a:pPr lvl="1"/>
            <a:r>
              <a:rPr lang="en-US" sz="1800"/>
              <a:t>Parameter passing</a:t>
            </a:r>
          </a:p>
          <a:p>
            <a:pPr lvl="1"/>
            <a:r>
              <a:rPr lang="en-US" sz="1800"/>
              <a:t>Operator overloading</a:t>
            </a:r>
          </a:p>
          <a:p>
            <a:pPr lvl="1"/>
            <a:r>
              <a:rPr lang="en-US" sz="1800"/>
              <a:t>Silently written &amp; called functions</a:t>
            </a:r>
          </a:p>
          <a:p>
            <a:pPr lvl="1"/>
            <a:r>
              <a:rPr lang="en-US" sz="1800"/>
              <a:t>Pointers &amp; dynamic allocation</a:t>
            </a:r>
          </a:p>
          <a:p>
            <a:pPr lvl="1"/>
            <a:r>
              <a:rPr lang="en-US" sz="1800"/>
              <a:t>Managing resources in a class</a:t>
            </a:r>
          </a:p>
          <a:p>
            <a:pPr lvl="1"/>
            <a:r>
              <a:rPr lang="en-US" sz="1800"/>
              <a:t>Templates</a:t>
            </a:r>
          </a:p>
          <a:p>
            <a:pPr lvl="1"/>
            <a:r>
              <a:rPr lang="en-US" sz="1800"/>
              <a:t>Containers &amp; iterators</a:t>
            </a:r>
          </a:p>
          <a:p>
            <a:pPr lvl="1"/>
            <a:r>
              <a:rPr lang="en-US" sz="1800"/>
              <a:t>Error handling</a:t>
            </a:r>
          </a:p>
          <a:p>
            <a:pPr lvl="1"/>
            <a:r>
              <a:rPr lang="en-US" sz="1800"/>
              <a:t>Introduction to exceptions</a:t>
            </a:r>
          </a:p>
          <a:p>
            <a:pPr lvl="1"/>
            <a:r>
              <a:rPr lang="en-US" sz="1800"/>
              <a:t>Introduction to Linked Lists</a:t>
            </a:r>
          </a:p>
        </p:txBody>
      </p:sp>
      <p:sp>
        <p:nvSpPr>
          <p:cNvPr id="4454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/>
              <a:t>Major Topics: S.E. Concepts</a:t>
            </a:r>
          </a:p>
          <a:p>
            <a:pPr lvl="1"/>
            <a:r>
              <a:rPr lang="en-US" sz="1800"/>
              <a:t>Abstraction</a:t>
            </a:r>
          </a:p>
          <a:p>
            <a:pPr lvl="1"/>
            <a:r>
              <a:rPr lang="en-US" sz="1800"/>
              <a:t>Invariants</a:t>
            </a:r>
          </a:p>
          <a:p>
            <a:pPr lvl="1"/>
            <a:r>
              <a:rPr lang="en-US" sz="1800"/>
              <a:t>Testing</a:t>
            </a:r>
          </a:p>
          <a:p>
            <a:pPr lvl="1"/>
            <a:r>
              <a:rPr lang="en-US" sz="1800"/>
              <a:t>Some principles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724400" y="13843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4724400" y="1716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0" name="Text Box 10"/>
          <p:cNvSpPr txBox="1">
            <a:spLocks noChangeArrowheads="1"/>
          </p:cNvSpPr>
          <p:nvPr/>
        </p:nvSpPr>
        <p:spPr bwMode="auto">
          <a:xfrm>
            <a:off x="228600" y="23780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1" name="Text Box 11"/>
          <p:cNvSpPr txBox="1">
            <a:spLocks noChangeArrowheads="1"/>
          </p:cNvSpPr>
          <p:nvPr/>
        </p:nvSpPr>
        <p:spPr bwMode="auto">
          <a:xfrm>
            <a:off x="228600" y="298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2" name="Text Box 12"/>
          <p:cNvSpPr txBox="1">
            <a:spLocks noChangeArrowheads="1"/>
          </p:cNvSpPr>
          <p:nvPr/>
        </p:nvSpPr>
        <p:spPr bwMode="auto">
          <a:xfrm>
            <a:off x="47244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47244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228600" y="33147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228600" y="3921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228600" y="42481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228600" y="45783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228600" y="49085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D91B-C7B5-BF45-A0A7-AA162E49B5B4}" type="slidenum">
              <a:rPr lang="en-US"/>
              <a:pPr/>
              <a:t>20</a:t>
            </a:fld>
            <a:endParaRPr lang="en-US"/>
          </a:p>
        </p:txBody>
      </p:sp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Binary Search Example </a:t>
            </a:r>
            <a:r>
              <a:rPr lang="en-US">
                <a:cs typeface="Times New Roman" charset="0"/>
              </a:rPr>
              <a:t>— Getting Practical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Suppose we wish to write a function to do Binary Search.</a:t>
            </a:r>
          </a:p>
          <a:p>
            <a:pPr lvl="1"/>
            <a:r>
              <a:rPr lang="en-US"/>
              <a:t>How should the list to search in be given?</a:t>
            </a:r>
          </a:p>
          <a:p>
            <a:pPr lvl="2"/>
            <a:endParaRPr lang="en-US"/>
          </a:p>
          <a:p>
            <a:pPr lvl="1"/>
            <a:r>
              <a:rPr lang="en-US"/>
              <a:t>Should there be any other parameters?</a:t>
            </a:r>
          </a:p>
          <a:p>
            <a:pPr lvl="2"/>
            <a:endParaRPr lang="en-US"/>
          </a:p>
          <a:p>
            <a:pPr lvl="1"/>
            <a:r>
              <a:rPr lang="en-US"/>
              <a:t>What should the function return?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236F-E954-5A49-9D35-EF1DF353D538}" type="slidenum">
              <a:rPr lang="en-US"/>
              <a:pPr/>
              <a:t>21</a:t>
            </a:fld>
            <a:endParaRPr lang="en-US"/>
          </a:p>
        </p:txBody>
      </p:sp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Binary Search Example </a:t>
            </a:r>
            <a:r>
              <a:rPr lang="en-US">
                <a:cs typeface="Times New Roman" charset="0"/>
              </a:rPr>
              <a:t>— Getting Practical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Suppose we wish to write a function to do Binary Search.</a:t>
            </a:r>
          </a:p>
          <a:p>
            <a:pPr lvl="1"/>
            <a:r>
              <a:rPr lang="en-US"/>
              <a:t>How should the list to search in be given?</a:t>
            </a:r>
          </a:p>
          <a:p>
            <a:pPr lvl="2"/>
            <a:r>
              <a:rPr lang="en-US"/>
              <a:t>Parameters: Two iterators, one pointing to first item and one pointing just past last item.</a:t>
            </a:r>
          </a:p>
          <a:p>
            <a:pPr lvl="1"/>
            <a:r>
              <a:rPr lang="en-US"/>
              <a:t>Should there be any other parameters?</a:t>
            </a:r>
          </a:p>
          <a:p>
            <a:pPr lvl="2"/>
            <a:r>
              <a:rPr lang="en-US"/>
              <a:t>Yes, the value to search for.</a:t>
            </a:r>
          </a:p>
          <a:p>
            <a:pPr lvl="1"/>
            <a:r>
              <a:rPr lang="en-US"/>
              <a:t>What should the function return?</a:t>
            </a:r>
          </a:p>
          <a:p>
            <a:pPr lvl="2"/>
            <a:r>
              <a:rPr lang="en-US"/>
              <a:t>There are several options: just </a:t>
            </a:r>
            <a:r>
              <a:rPr lang="en-US" b="1">
                <a:latin typeface="Courier New" charset="0"/>
              </a:rPr>
              <a:t>true</a:t>
            </a:r>
            <a:r>
              <a:rPr lang="en-US"/>
              <a:t> or </a:t>
            </a:r>
            <a:r>
              <a:rPr lang="en-US" b="1">
                <a:latin typeface="Courier New" charset="0"/>
              </a:rPr>
              <a:t>false</a:t>
            </a:r>
            <a:r>
              <a:rPr lang="en-US"/>
              <a:t> (found or not), an iterator to the value found, an iterator to the first equal value in the list, two iterators specifying the range of equal values, etc.</a:t>
            </a:r>
          </a:p>
          <a:p>
            <a:pPr lvl="2"/>
            <a:r>
              <a:rPr lang="en-US"/>
              <a:t>Our function will return a </a:t>
            </a:r>
            <a:r>
              <a:rPr lang="en-US" b="1">
                <a:latin typeface="Courier New" charset="0"/>
              </a:rPr>
              <a:t>bool</a:t>
            </a:r>
            <a:r>
              <a:rPr lang="en-US"/>
              <a:t> indicating whether the value was found.</a:t>
            </a:r>
          </a:p>
        </p:txBody>
      </p:sp>
    </p:spTree>
    <p:extLst>
      <p:ext uri="{BB962C8B-B14F-4D97-AF65-F5344CB8AC3E}">
        <p14:creationId xmlns:p14="http://schemas.microsoft.com/office/powerpoint/2010/main" val="13399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A50E-3525-984D-AD7E-F2C01A43FF99}" type="slidenum">
              <a:rPr lang="en-US"/>
              <a:pPr/>
              <a:t>22</a:t>
            </a:fld>
            <a:endParaRPr lang="en-US"/>
          </a:p>
        </p:txBody>
      </p:sp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Binary Search Example </a:t>
            </a:r>
            <a:r>
              <a:rPr lang="en-US">
                <a:cs typeface="Times New Roman" charset="0"/>
              </a:rPr>
              <a:t>— Do It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 smtClean="0"/>
              <a:t>Examine a </a:t>
            </a:r>
            <a:r>
              <a:rPr lang="en-US" dirty="0"/>
              <a:t>function </a:t>
            </a:r>
            <a:r>
              <a:rPr lang="en-US" b="1" dirty="0" err="1">
                <a:latin typeface="Courier New" charset="0"/>
              </a:rPr>
              <a:t>binSearch</a:t>
            </a:r>
            <a:r>
              <a:rPr lang="en-US" dirty="0"/>
              <a:t> to do Binary Search, as discussed.</a:t>
            </a:r>
          </a:p>
        </p:txBody>
      </p:sp>
    </p:spTree>
    <p:extLst>
      <p:ext uri="{BB962C8B-B14F-4D97-AF65-F5344CB8AC3E}">
        <p14:creationId xmlns:p14="http://schemas.microsoft.com/office/powerpoint/2010/main" val="373668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185C-7083-A043-B66D-72644F669B35}" type="slidenum">
              <a:rPr lang="en-US"/>
              <a:pPr/>
              <a:t>23</a:t>
            </a:fld>
            <a:endParaRPr lang="en-US"/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Binary Search Example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Comments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Function </a:t>
            </a:r>
            <a:r>
              <a:rPr lang="en-US" b="1">
                <a:latin typeface="Courier New" charset="0"/>
              </a:rPr>
              <a:t>binSearch</a:t>
            </a:r>
            <a:r>
              <a:rPr lang="en-US"/>
              <a:t> only determines </a:t>
            </a:r>
            <a:r>
              <a:rPr lang="en-US" b="1"/>
              <a:t>whether</a:t>
            </a:r>
            <a:r>
              <a:rPr lang="en-US"/>
              <a:t> an item is in a list. It does not tell </a:t>
            </a:r>
            <a:r>
              <a:rPr lang="en-US" b="1"/>
              <a:t>where</a:t>
            </a:r>
            <a:r>
              <a:rPr lang="en-US"/>
              <a:t> it is in the list.</a:t>
            </a:r>
          </a:p>
          <a:p>
            <a:pPr>
              <a:buFont typeface="Wingdings" charset="0"/>
              <a:buNone/>
            </a:pPr>
            <a:r>
              <a:rPr lang="en-US"/>
              <a:t>All less-than/greater-than comparisons on objects of the value type are performed with </a:t>
            </a:r>
            <a:r>
              <a:rPr lang="en-US" b="1">
                <a:latin typeface="Courier New" charset="0"/>
              </a:rPr>
              <a:t>operator&lt;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Document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requirements on types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to indicate which types the function can be used with.</a:t>
            </a:r>
          </a:p>
          <a:p>
            <a:pPr lvl="1"/>
            <a:r>
              <a:rPr lang="en-US"/>
              <a:t>Iterators given (</a:t>
            </a:r>
            <a:r>
              <a:rPr lang="en-US" b="1">
                <a:latin typeface="Courier New" charset="0"/>
              </a:rPr>
              <a:t>RAIter</a:t>
            </a:r>
            <a:r>
              <a:rPr lang="en-US"/>
              <a:t>) must be random-access iterators.</a:t>
            </a:r>
          </a:p>
          <a:p>
            <a:pPr lvl="2"/>
            <a:r>
              <a:rPr lang="en-US"/>
              <a:t>Recall: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Random-access iterator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a standard </a:t>
            </a:r>
            <a:r>
              <a:rPr lang="en-US" i="1"/>
              <a:t>iterator category</a:t>
            </a:r>
            <a:r>
              <a:rPr lang="en-US"/>
              <a:t>.</a:t>
            </a:r>
          </a:p>
          <a:p>
            <a:pPr lvl="1"/>
            <a:r>
              <a:rPr lang="en-US"/>
              <a:t>Dereferencing an </a:t>
            </a:r>
            <a:r>
              <a:rPr lang="en-US" b="1">
                <a:latin typeface="Courier New" charset="0"/>
              </a:rPr>
              <a:t>RAIter</a:t>
            </a:r>
            <a:r>
              <a:rPr lang="en-US"/>
              <a:t> must give a </a:t>
            </a:r>
            <a:r>
              <a:rPr lang="en-US" b="1">
                <a:latin typeface="Courier New" charset="0"/>
              </a:rPr>
              <a:t>ValueType</a:t>
            </a:r>
            <a:r>
              <a:rPr lang="en-US"/>
              <a:t>.</a:t>
            </a:r>
          </a:p>
          <a:p>
            <a:pPr lvl="1"/>
            <a:r>
              <a:rPr lang="en-US"/>
              <a:t>Type </a:t>
            </a:r>
            <a:r>
              <a:rPr lang="en-US" b="1">
                <a:latin typeface="Courier New" charset="0"/>
              </a:rPr>
              <a:t>ValueType</a:t>
            </a:r>
            <a:r>
              <a:rPr lang="en-US"/>
              <a:t> needs copy ctor, </a:t>
            </a:r>
            <a:r>
              <a:rPr lang="en-US" b="1">
                <a:latin typeface="Courier New" charset="0"/>
              </a:rPr>
              <a:t>operator&lt;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operator==</a:t>
            </a:r>
            <a:r>
              <a:rPr lang="en-US"/>
              <a:t>, dctor.</a:t>
            </a:r>
          </a:p>
          <a:p>
            <a:pPr lvl="2"/>
            <a:r>
              <a:rPr lang="en-US"/>
              <a:t>To think about: Can we make do with fewer than this?</a:t>
            </a:r>
          </a:p>
          <a:p>
            <a:pPr>
              <a:buFont typeface="Wingdings" charset="0"/>
              <a:buNone/>
            </a:pPr>
            <a:r>
              <a:rPr lang="en-US"/>
              <a:t>We also need pre-  &amp; postconditions.</a:t>
            </a:r>
          </a:p>
          <a:p>
            <a:pPr lvl="1"/>
            <a:r>
              <a:rPr lang="en-US"/>
              <a:t>Useful idea: A </a:t>
            </a:r>
            <a:r>
              <a:rPr lang="en-US" b="1"/>
              <a:t>valid range</a:t>
            </a:r>
            <a:r>
              <a:rPr lang="en-US"/>
              <a:t> is one in which, if we start at the beginning and increment repeatedly, we will eventually reach the end, and all the data we pass through in the interim, are valid.</a:t>
            </a:r>
          </a:p>
        </p:txBody>
      </p:sp>
    </p:spTree>
    <p:extLst>
      <p:ext uri="{BB962C8B-B14F-4D97-AF65-F5344CB8AC3E}">
        <p14:creationId xmlns:p14="http://schemas.microsoft.com/office/powerpoint/2010/main" val="299474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6236-F46B-A744-942D-FE1CC133CC4B}" type="slidenum">
              <a:rPr lang="en-US"/>
              <a:pPr/>
              <a:t>24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Binary vs. Sequential Search [1/3]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have discussed </a:t>
            </a:r>
            <a:r>
              <a:rPr lang="en-US" b="1"/>
              <a:t>Binary Search</a:t>
            </a:r>
            <a:r>
              <a:rPr lang="en-US"/>
              <a:t>. Another algorithm is </a:t>
            </a:r>
            <a:r>
              <a:rPr lang="en-US" b="1"/>
              <a:t>Sequential Search</a:t>
            </a:r>
            <a:r>
              <a:rPr lang="en-US"/>
              <a:t>.</a:t>
            </a:r>
          </a:p>
          <a:p>
            <a:pPr lvl="1"/>
            <a:r>
              <a:rPr lang="en-US"/>
              <a:t>Also called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Linear Search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In </a:t>
            </a:r>
            <a:r>
              <a:rPr lang="en-US" i="1"/>
              <a:t>Sequential Search</a:t>
            </a:r>
            <a:r>
              <a:rPr lang="en-US"/>
              <a:t>, we search a list from beginning to end, looking at each item until we either find what we are searching for, or we reach the end of the list.</a:t>
            </a:r>
          </a:p>
          <a:p>
            <a:pPr>
              <a:buFont typeface="Wingdings" charset="0"/>
              <a:buNone/>
            </a:pPr>
            <a:r>
              <a:rPr lang="en-US"/>
              <a:t>Sequential Search is applicable to more situations than Binary Search. To do a Binary Search efficiently, the list should be:</a:t>
            </a:r>
          </a:p>
          <a:p>
            <a:pPr lvl="1"/>
            <a:r>
              <a:rPr lang="en-US"/>
              <a:t>Sorted (required for Binary Search)</a:t>
            </a:r>
          </a:p>
          <a:p>
            <a:pPr lvl="1"/>
            <a:r>
              <a:rPr lang="en-US"/>
              <a:t>Random-Access (for efficiency)</a:t>
            </a:r>
          </a:p>
          <a:p>
            <a:pPr>
              <a:buFont typeface="Wingdings" charset="0"/>
              <a:buNone/>
            </a:pPr>
            <a:r>
              <a:rPr lang="en-US"/>
              <a:t>So, why do we like Binary Search?</a:t>
            </a:r>
          </a:p>
        </p:txBody>
      </p:sp>
    </p:spTree>
    <p:extLst>
      <p:ext uri="{BB962C8B-B14F-4D97-AF65-F5344CB8AC3E}">
        <p14:creationId xmlns:p14="http://schemas.microsoft.com/office/powerpoint/2010/main" val="3378144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2CE3-A5F1-8B4A-90BE-3ADA0FCB0ACB}" type="slidenum">
              <a:rPr lang="en-US"/>
              <a:pPr/>
              <a:t>25</a:t>
            </a:fld>
            <a:endParaRPr lang="en-US"/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Binary vs. Sequential Search [2/3]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We like Binary Search better than Sequential Search, because it is </a:t>
            </a:r>
            <a:r>
              <a:rPr lang="en-US" sz="1800" b="1"/>
              <a:t>much faster</a:t>
            </a:r>
            <a:r>
              <a:rPr lang="en-US" sz="1800"/>
              <a:t> …</a:t>
            </a:r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600"/>
              <a:t>*Using our version of the algorithm. Other variations may differ slightly, but the main point of this table remains valid.</a:t>
            </a:r>
          </a:p>
        </p:txBody>
      </p:sp>
      <p:graphicFrame>
        <p:nvGraphicFramePr>
          <p:cNvPr id="886788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2057400" y="1524000"/>
          <a:ext cx="5084763" cy="3263900"/>
        </p:xfrm>
        <a:graphic>
          <a:graphicData uri="http://schemas.openxmlformats.org/drawingml/2006/table">
            <a:tbl>
              <a:tblPr/>
              <a:tblGrid>
                <a:gridCol w="1706563"/>
                <a:gridCol w="1570037"/>
                <a:gridCol w="1808163"/>
              </a:tblGrid>
              <a:tr h="763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Number of Items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 List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Look-Ups: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 Search*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(worst case)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Look-Ups: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Sequential Search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(worst case)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1,000,000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10,000,000,000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10,000,000,000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Roughly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8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5EBD-E60C-2C41-87BB-9619281EDC91}" type="slidenum">
              <a:rPr lang="en-US"/>
              <a:pPr/>
              <a:t>26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Binary vs. Sequential Search [3/3]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… and, therefore, the amount of data it can process in the </a:t>
            </a:r>
            <a:r>
              <a:rPr lang="en-US" sz="1800" b="1"/>
              <a:t>same</a:t>
            </a:r>
            <a:r>
              <a:rPr lang="en-US" sz="1800"/>
              <a:t> amount of time is </a:t>
            </a:r>
            <a:r>
              <a:rPr lang="en-US" sz="1800" b="1"/>
              <a:t>much greater</a:t>
            </a:r>
            <a:r>
              <a:rPr lang="en-US" sz="1800"/>
              <a:t>.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600"/>
          </a:p>
          <a:p>
            <a:pPr>
              <a:buFont typeface="Wingdings" charset="0"/>
              <a:buNone/>
            </a:pPr>
            <a:endParaRPr lang="en-US" sz="1600"/>
          </a:p>
          <a:p>
            <a:pPr>
              <a:buFont typeface="Wingdings" charset="0"/>
              <a:buNone/>
            </a:pP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The fundamental law of computer science: As machines become more powerful, the efficiency of algorithms grows more important, not less.</a:t>
            </a:r>
            <a:r>
              <a:rPr lang="ja-JP" altLang="en-US" sz="1600">
                <a:latin typeface="Arial"/>
              </a:rPr>
              <a:t>”</a:t>
            </a:r>
            <a:endParaRPr lang="en-US" sz="1600"/>
          </a:p>
          <a:p>
            <a:pPr>
              <a:buFont typeface="Wingdings" charset="0"/>
              <a:buNone/>
            </a:pPr>
            <a:r>
              <a:rPr lang="en-US" sz="1600"/>
              <a:t>	— Nick Trefethen</a:t>
            </a:r>
          </a:p>
        </p:txBody>
      </p:sp>
      <p:graphicFrame>
        <p:nvGraphicFramePr>
          <p:cNvPr id="887812" name="Group 4"/>
          <p:cNvGraphicFramePr>
            <a:graphicFrameLocks noGrp="1"/>
          </p:cNvGraphicFramePr>
          <p:nvPr/>
        </p:nvGraphicFramePr>
        <p:xfrm>
          <a:off x="1676400" y="1752600"/>
          <a:ext cx="5948363" cy="3169919"/>
        </p:xfrm>
        <a:graphic>
          <a:graphicData uri="http://schemas.openxmlformats.org/drawingml/2006/table">
            <a:tbl>
              <a:tblPr/>
              <a:tblGrid>
                <a:gridCol w="2024063"/>
                <a:gridCol w="1962150"/>
                <a:gridCol w="1962150"/>
              </a:tblGrid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Number of Look-Ups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We Have Time to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Perform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Maximum Allowable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List Size: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Binary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Maximum Allowable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List Size: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Sequential Search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524,288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549,755,813,888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Roughly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2</a:t>
                      </a:r>
                      <a:r>
                        <a:rPr kumimoji="0" lang="en-US" sz="14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k</a:t>
                      </a: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62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3E18-F7C2-6448-8057-E13B107FB778}" type="slidenum">
              <a:rPr lang="en-US"/>
              <a:pPr/>
              <a:t>27</a:t>
            </a:fld>
            <a:endParaRPr lang="en-US"/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Better Binary Search</a:t>
            </a:r>
            <a:r>
              <a:rPr lang="en-US">
                <a:cs typeface="Times New Roman" charset="0"/>
              </a:rPr>
              <a:t> — Equality vs. Equivalence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Let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improve our Binary Search function.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First, some ideas.</a:t>
            </a:r>
          </a:p>
          <a:p>
            <a:pPr>
              <a:buFont typeface="Wingdings" charset="0"/>
              <a:buNone/>
            </a:pPr>
            <a:r>
              <a:rPr lang="en-US"/>
              <a:t>If we use </a:t>
            </a:r>
            <a:r>
              <a:rPr lang="en-US" b="1">
                <a:latin typeface="Courier New" charset="0"/>
              </a:rPr>
              <a:t>operator&lt;</a:t>
            </a:r>
            <a:r>
              <a:rPr lang="en-US"/>
              <a:t> to search for an item, then we probably should also use </a:t>
            </a:r>
            <a:r>
              <a:rPr lang="en-US" b="1">
                <a:latin typeface="Courier New" charset="0"/>
              </a:rPr>
              <a:t>operator&lt;</a:t>
            </a:r>
            <a:r>
              <a:rPr lang="en-US"/>
              <a:t> to make sure we have the correct item.</a:t>
            </a:r>
          </a:p>
          <a:p>
            <a:pPr lvl="1"/>
            <a:r>
              <a:rPr lang="en-US"/>
              <a:t>This allows us to handle types that:</a:t>
            </a:r>
          </a:p>
          <a:p>
            <a:pPr lvl="2"/>
            <a:r>
              <a:rPr lang="en-US"/>
              <a:t>Do not have </a:t>
            </a:r>
            <a:r>
              <a:rPr lang="en-US" b="1">
                <a:latin typeface="Courier New" charset="0"/>
              </a:rPr>
              <a:t>operator==</a:t>
            </a:r>
            <a:r>
              <a:rPr lang="en-US"/>
              <a:t>.</a:t>
            </a:r>
          </a:p>
          <a:p>
            <a:pPr lvl="2"/>
            <a:r>
              <a:rPr lang="en-US"/>
              <a:t>Have </a:t>
            </a:r>
            <a:r>
              <a:rPr lang="en-US" b="1">
                <a:latin typeface="Courier New" charset="0"/>
              </a:rPr>
              <a:t>operator==</a:t>
            </a:r>
            <a:r>
              <a:rPr lang="en-US"/>
              <a:t>, but do not define it in a way that is consistent with </a:t>
            </a:r>
            <a:r>
              <a:rPr lang="en-US" b="1">
                <a:latin typeface="Courier New" charset="0"/>
              </a:rPr>
              <a:t>operator&lt;</a:t>
            </a:r>
            <a:r>
              <a:rPr lang="en-US"/>
              <a:t>.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a == b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</a:t>
            </a:r>
            <a:r>
              <a:rPr lang="en-US" b="1"/>
              <a:t>equality</a:t>
            </a:r>
            <a:r>
              <a:rPr lang="en-US"/>
              <a:t>.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!(a &lt; b) &amp;&amp; !(b &lt; a)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</a:t>
            </a:r>
            <a:r>
              <a:rPr lang="en-US" b="1"/>
              <a:t>equivalence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73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7D2D-44C3-5645-9295-16CA1AF77CD8}" type="slidenum">
              <a:rPr lang="en-US"/>
              <a:pPr/>
              <a:t>28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Better Binary Search</a:t>
            </a:r>
            <a:r>
              <a:rPr lang="en-US">
                <a:cs typeface="Times New Roman" charset="0"/>
              </a:rPr>
              <a:t> — More General Iterators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Random-access</a:t>
            </a:r>
            <a:r>
              <a:rPr lang="en-US"/>
              <a:t> iterators can do pointer-style arithmetic:</a:t>
            </a:r>
          </a:p>
          <a:p>
            <a:pPr lvl="1"/>
            <a:r>
              <a:rPr lang="en-US"/>
              <a:t>Adding Integers</a:t>
            </a:r>
          </a:p>
          <a:p>
            <a:pPr lvl="2"/>
            <a:r>
              <a:rPr lang="en-US"/>
              <a:t> </a:t>
            </a:r>
            <a:r>
              <a:rPr lang="en-US" b="1">
                <a:latin typeface="Courier New" charset="0"/>
              </a:rPr>
              <a:t>iter1 = iter2 + 3;</a:t>
            </a:r>
          </a:p>
          <a:p>
            <a:pPr lvl="2"/>
            <a:r>
              <a:rPr lang="en-US"/>
              <a:t> </a:t>
            </a:r>
            <a:r>
              <a:rPr lang="en-US" b="1">
                <a:latin typeface="Courier New" charset="0"/>
              </a:rPr>
              <a:t>iter1 += 3;</a:t>
            </a:r>
          </a:p>
          <a:p>
            <a:pPr lvl="1"/>
            <a:r>
              <a:rPr lang="en-US"/>
              <a:t>Difference</a:t>
            </a:r>
          </a:p>
          <a:p>
            <a:pPr lvl="2"/>
            <a:r>
              <a:rPr lang="en-US"/>
              <a:t> </a:t>
            </a:r>
            <a:r>
              <a:rPr lang="en-US" b="1">
                <a:latin typeface="Courier New" charset="0"/>
              </a:rPr>
              <a:t>n = iter1 - iter2;</a:t>
            </a:r>
          </a:p>
          <a:p>
            <a:pPr>
              <a:buFont typeface="Wingdings" charset="0"/>
              <a:buNone/>
            </a:pPr>
            <a:r>
              <a:rPr lang="en-US"/>
              <a:t>In general, iterators cannot do all this.</a:t>
            </a:r>
          </a:p>
          <a:p>
            <a:pPr>
              <a:buFont typeface="Wingdings" charset="0"/>
              <a:buNone/>
            </a:pPr>
            <a:r>
              <a:rPr lang="en-US"/>
              <a:t>However, we can get the same results for more general </a:t>
            </a:r>
            <a:r>
              <a:rPr lang="en-US" b="1"/>
              <a:t>forward</a:t>
            </a:r>
            <a:r>
              <a:rPr lang="en-US"/>
              <a:t> iterators, using </a:t>
            </a:r>
            <a:r>
              <a:rPr lang="en-US" b="1">
                <a:latin typeface="Courier New" charset="0"/>
              </a:rPr>
              <a:t>std::advance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std::distance</a:t>
            </a:r>
            <a:r>
              <a:rPr lang="en-US"/>
              <a:t>.</a:t>
            </a:r>
          </a:p>
          <a:p>
            <a:pPr lvl="1"/>
            <a:r>
              <a:rPr lang="en-US"/>
              <a:t>These are defined in </a:t>
            </a:r>
            <a:r>
              <a:rPr lang="en-US" b="1">
                <a:latin typeface="Courier New" charset="0"/>
              </a:rPr>
              <a:t>&lt;iterator&gt;</a:t>
            </a:r>
            <a:r>
              <a:rPr lang="en-US"/>
              <a:t>.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std::advance(iter, n)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like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iter += 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std::distance(iter1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iter2)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like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iter2 - iter1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These two functions are fast for random-access iterators; they may be slower for other iterators.</a:t>
            </a:r>
          </a:p>
          <a:p>
            <a:pPr lvl="1"/>
            <a:r>
              <a:rPr lang="en-US"/>
              <a:t>See the STL doc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164629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0234-2FA9-9046-B037-59F43847CB10}" type="slidenum">
              <a:rPr lang="en-US"/>
              <a:pPr/>
              <a:t>29</a:t>
            </a:fld>
            <a:endParaRPr lang="en-US"/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Algorithms</a:t>
            </a:r>
            <a:br>
              <a:rPr lang="en-US"/>
            </a:br>
            <a:r>
              <a:rPr lang="en-US"/>
              <a:t>Better Binary Search </a:t>
            </a:r>
            <a:r>
              <a:rPr lang="en-US">
                <a:cs typeface="Times New Roman" charset="0"/>
              </a:rPr>
              <a:t>— Do It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Improve function </a:t>
            </a:r>
            <a:r>
              <a:rPr lang="en-US" b="1">
                <a:latin typeface="Courier New" charset="0"/>
              </a:rPr>
              <a:t>binSearch</a:t>
            </a:r>
            <a:r>
              <a:rPr lang="en-US"/>
              <a:t>:</a:t>
            </a:r>
          </a:p>
          <a:p>
            <a:pPr lvl="2"/>
            <a:r>
              <a:rPr lang="en-US"/>
              <a:t>Avoid redundant computations in finding size of list, base case.</a:t>
            </a:r>
          </a:p>
          <a:p>
            <a:pPr lvl="2"/>
            <a:r>
              <a:rPr lang="en-US"/>
              <a:t>Do not require </a:t>
            </a:r>
            <a:r>
              <a:rPr lang="en-US" b="1">
                <a:latin typeface="Courier New" charset="0"/>
              </a:rPr>
              <a:t>ValueType</a:t>
            </a:r>
            <a:r>
              <a:rPr lang="en-US"/>
              <a:t> to have a copy ctor, dctor, or </a:t>
            </a:r>
            <a:r>
              <a:rPr lang="en-US" b="1">
                <a:latin typeface="Courier New" charset="0"/>
              </a:rPr>
              <a:t>operator==</a:t>
            </a:r>
            <a:r>
              <a:rPr lang="en-US"/>
              <a:t>.</a:t>
            </a:r>
          </a:p>
          <a:p>
            <a:pPr lvl="3"/>
            <a:r>
              <a:rPr lang="en-US"/>
              <a:t>Use </a:t>
            </a:r>
            <a:r>
              <a:rPr lang="en-US" b="1"/>
              <a:t>only</a:t>
            </a:r>
            <a:r>
              <a:rPr lang="en-US"/>
              <a:t> </a:t>
            </a:r>
            <a:r>
              <a:rPr lang="en-US" b="1">
                <a:latin typeface="Courier New" charset="0"/>
              </a:rPr>
              <a:t>operator&lt;</a:t>
            </a:r>
            <a:r>
              <a:rPr lang="en-US"/>
              <a:t>.</a:t>
            </a:r>
          </a:p>
          <a:p>
            <a:pPr lvl="2"/>
            <a:r>
              <a:rPr lang="en-US"/>
              <a:t>Allow the iterators to be forward iterators.</a:t>
            </a:r>
          </a:p>
          <a:p>
            <a:pPr lvl="3"/>
            <a:r>
              <a:rPr lang="en-US"/>
              <a:t>Is this really an improvement? Maybe …</a:t>
            </a:r>
          </a:p>
        </p:txBody>
      </p:sp>
    </p:spTree>
    <p:extLst>
      <p:ext uri="{BB962C8B-B14F-4D97-AF65-F5344CB8AC3E}">
        <p14:creationId xmlns:p14="http://schemas.microsoft.com/office/powerpoint/2010/main" val="183995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EE44-8B82-A642-8FA2-E7B53F338AC4}" type="slidenum">
              <a:rPr lang="en-US"/>
              <a:pPr/>
              <a:t>3</a:t>
            </a:fld>
            <a:endParaRPr 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Error Handling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An </a:t>
            </a:r>
            <a:r>
              <a:rPr lang="en-US" sz="1800" b="1"/>
              <a:t>error condition</a:t>
            </a:r>
            <a:r>
              <a:rPr lang="en-US" sz="1800"/>
              <a:t> (or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error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) is a condition occurring during runtime that cannot be handled by the normal flow of execution.</a:t>
            </a:r>
          </a:p>
          <a:p>
            <a:pPr lvl="1"/>
            <a:r>
              <a:rPr lang="en-US" sz="1600"/>
              <a:t>Not necessarily a bug or a user mistake.</a:t>
            </a:r>
          </a:p>
          <a:p>
            <a:pPr lvl="1"/>
            <a:r>
              <a:rPr lang="en-US" sz="1600"/>
              <a:t>Example: Could not read file.</a:t>
            </a:r>
          </a:p>
          <a:p>
            <a:pPr>
              <a:buFont typeface="Wingdings" charset="0"/>
              <a:buNone/>
            </a:pPr>
            <a:endParaRPr lang="en-US" sz="1800"/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before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during</a:t>
            </a:r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after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1371600" y="251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Three ways to deal with a </a:t>
            </a:r>
            <a:r>
              <a:rPr lang="en-US" sz="1400" i="1"/>
              <a:t>possible</a:t>
            </a:r>
            <a:r>
              <a:rPr lang="en-US" sz="1400"/>
              <a:t> error condition in a function:</a:t>
            </a:r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1371600" y="34290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Prevention</a:t>
            </a:r>
            <a:br>
              <a:rPr lang="en-US" sz="1400"/>
            </a:br>
            <a:r>
              <a:rPr lang="en-US" sz="1200"/>
              <a:t>Client code must prevent the error (precondition).</a:t>
            </a:r>
          </a:p>
        </p:txBody>
      </p:sp>
      <p:sp>
        <p:nvSpPr>
          <p:cNvPr id="717833" name="Text Box 9"/>
          <p:cNvSpPr txBox="1">
            <a:spLocks noChangeArrowheads="1"/>
          </p:cNvSpPr>
          <p:nvPr/>
        </p:nvSpPr>
        <p:spPr bwMode="auto">
          <a:xfrm>
            <a:off x="1371600" y="43434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Containment</a:t>
            </a:r>
            <a:br>
              <a:rPr lang="en-US" sz="1400"/>
            </a:br>
            <a:r>
              <a:rPr lang="en-US" sz="1200"/>
              <a:t>Fix the problem inside the function.</a:t>
            </a:r>
          </a:p>
        </p:txBody>
      </p:sp>
      <p:sp>
        <p:nvSpPr>
          <p:cNvPr id="717834" name="Text Box 10"/>
          <p:cNvSpPr txBox="1">
            <a:spLocks noChangeArrowheads="1"/>
          </p:cNvSpPr>
          <p:nvPr/>
        </p:nvSpPr>
        <p:spPr bwMode="auto">
          <a:xfrm>
            <a:off x="3886200" y="3657600"/>
            <a:ext cx="12192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We </a:t>
            </a:r>
            <a:r>
              <a:rPr lang="en-US" sz="1400" b="1">
                <a:solidFill>
                  <a:schemeClr val="folHlink"/>
                </a:solidFill>
              </a:rPr>
              <a:t>like</a:t>
            </a:r>
            <a:r>
              <a:rPr lang="en-US" sz="1400">
                <a:solidFill>
                  <a:schemeClr val="folHlink"/>
                </a:solidFill>
              </a:rPr>
              <a:t> these two, but they </a:t>
            </a:r>
            <a:r>
              <a:rPr lang="en-US" sz="1400" i="1">
                <a:solidFill>
                  <a:schemeClr val="folHlink"/>
                </a:solidFill>
              </a:rPr>
              <a:t>might</a:t>
            </a:r>
            <a:r>
              <a:rPr lang="en-US" sz="1400">
                <a:solidFill>
                  <a:schemeClr val="folHlink"/>
                </a:solidFill>
              </a:rPr>
              <a:t> not be feasible</a:t>
            </a:r>
          </a:p>
        </p:txBody>
      </p:sp>
      <p:sp>
        <p:nvSpPr>
          <p:cNvPr id="717835" name="Line 11"/>
          <p:cNvSpPr>
            <a:spLocks noChangeShapeType="1"/>
          </p:cNvSpPr>
          <p:nvPr/>
        </p:nvSpPr>
        <p:spPr bwMode="auto">
          <a:xfrm flipH="1">
            <a:off x="3657600" y="4648200"/>
            <a:ext cx="228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36" name="Text Box 12"/>
          <p:cNvSpPr txBox="1">
            <a:spLocks noChangeArrowheads="1"/>
          </p:cNvSpPr>
          <p:nvPr/>
        </p:nvSpPr>
        <p:spPr bwMode="auto">
          <a:xfrm>
            <a:off x="5486400" y="251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Methods for signaling an error condition to the client code:</a:t>
            </a:r>
          </a:p>
        </p:txBody>
      </p:sp>
      <p:sp>
        <p:nvSpPr>
          <p:cNvPr id="717837" name="Text Box 13"/>
          <p:cNvSpPr txBox="1">
            <a:spLocks noChangeArrowheads="1"/>
          </p:cNvSpPr>
          <p:nvPr/>
        </p:nvSpPr>
        <p:spPr bwMode="auto">
          <a:xfrm>
            <a:off x="5486400" y="34290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Return an error code</a:t>
            </a:r>
            <a:endParaRPr lang="en-US" sz="1200"/>
          </a:p>
        </p:txBody>
      </p:sp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5486400" y="43434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Set a flag, checked by a separate function</a:t>
            </a:r>
            <a:endParaRPr lang="en-US" sz="1200"/>
          </a:p>
        </p:txBody>
      </p:sp>
      <p:sp>
        <p:nvSpPr>
          <p:cNvPr id="717839" name="Text Box 15"/>
          <p:cNvSpPr txBox="1">
            <a:spLocks noChangeArrowheads="1"/>
          </p:cNvSpPr>
          <p:nvPr/>
        </p:nvSpPr>
        <p:spPr bwMode="auto">
          <a:xfrm>
            <a:off x="5486400" y="52578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Throw an </a:t>
            </a:r>
            <a:r>
              <a:rPr lang="en-US" sz="1400" b="1"/>
              <a:t>exception</a:t>
            </a:r>
            <a:endParaRPr lang="en-US" sz="1200" b="1"/>
          </a:p>
        </p:txBody>
      </p:sp>
      <p:sp>
        <p:nvSpPr>
          <p:cNvPr id="717840" name="Line 16"/>
          <p:cNvSpPr>
            <a:spLocks noChangeShapeType="1"/>
          </p:cNvSpPr>
          <p:nvPr/>
        </p:nvSpPr>
        <p:spPr bwMode="auto">
          <a:xfrm flipV="1">
            <a:off x="5181600" y="3810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41" name="Line 17"/>
          <p:cNvSpPr>
            <a:spLocks noChangeShapeType="1"/>
          </p:cNvSpPr>
          <p:nvPr/>
        </p:nvSpPr>
        <p:spPr bwMode="auto">
          <a:xfrm flipH="1">
            <a:off x="3657600" y="3810000"/>
            <a:ext cx="228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42" name="Line 18"/>
          <p:cNvSpPr>
            <a:spLocks noChangeShapeType="1"/>
          </p:cNvSpPr>
          <p:nvPr/>
        </p:nvSpPr>
        <p:spPr bwMode="auto">
          <a:xfrm flipV="1">
            <a:off x="5181600" y="4724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43" name="Line 19"/>
          <p:cNvSpPr>
            <a:spLocks noChangeShapeType="1"/>
          </p:cNvSpPr>
          <p:nvPr/>
        </p:nvSpPr>
        <p:spPr bwMode="auto">
          <a:xfrm flipV="1">
            <a:off x="3505200" y="5638800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44" name="Line 20"/>
          <p:cNvSpPr>
            <a:spLocks noChangeShapeType="1"/>
          </p:cNvSpPr>
          <p:nvPr/>
        </p:nvSpPr>
        <p:spPr bwMode="auto">
          <a:xfrm flipV="1">
            <a:off x="5181600" y="3810000"/>
            <a:ext cx="0" cy="1828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45" name="Text Box 21"/>
          <p:cNvSpPr txBox="1">
            <a:spLocks noChangeArrowheads="1"/>
          </p:cNvSpPr>
          <p:nvPr/>
        </p:nvSpPr>
        <p:spPr bwMode="auto">
          <a:xfrm>
            <a:off x="1371600" y="52578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Signal the Client Code</a:t>
            </a:r>
            <a:br>
              <a:rPr lang="en-US" sz="1400"/>
            </a:br>
            <a:r>
              <a:rPr lang="en-US" sz="1200"/>
              <a:t>Idea: When we cannot fulfill our postconditions.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59DF-D895-4144-9808-6FE4DAA959C6}" type="slidenum">
              <a:rPr lang="en-US"/>
              <a:pPr/>
              <a:t>4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Linked Lists</a:t>
            </a:r>
            <a:br>
              <a:rPr lang="en-US"/>
            </a:br>
            <a:r>
              <a:rPr lang="en-US"/>
              <a:t>Review: Basics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 dirty="0" smtClean="0"/>
              <a:t>We </a:t>
            </a:r>
            <a:r>
              <a:rPr lang="en-US" sz="1800" dirty="0"/>
              <a:t>discuss Linked Lists in detail later in the semester. For now:</a:t>
            </a:r>
          </a:p>
          <a:p>
            <a:pPr lvl="1"/>
            <a:r>
              <a:rPr lang="en-US" sz="1600" dirty="0"/>
              <a:t>Like an array, a Linked List is a structure for storing a sequence of items.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 Linked List is composed of </a:t>
            </a:r>
            <a:r>
              <a:rPr lang="en-US" sz="1600" b="1" dirty="0"/>
              <a:t>nodes</a:t>
            </a:r>
            <a:r>
              <a:rPr lang="en-US" sz="1600" dirty="0"/>
              <a:t>. Each has a single data item and a pointer to the next node.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These pointers are the </a:t>
            </a:r>
            <a:r>
              <a:rPr lang="en-US" sz="1600" b="1" dirty="0"/>
              <a:t>only</a:t>
            </a:r>
            <a:r>
              <a:rPr lang="en-US" sz="1600" dirty="0"/>
              <a:t> way to find the next data item. Thus, unlike an array, we cannot quickly skip to (say) the 100th item in a Linked List. Nor can we quickly find the previous item.</a:t>
            </a:r>
          </a:p>
          <a:p>
            <a:pPr lvl="1"/>
            <a:r>
              <a:rPr lang="en-US" sz="1600" dirty="0"/>
              <a:t>A Linked List is a one-way sequential-access data structure. Thus, its natural iterator is a </a:t>
            </a:r>
            <a:r>
              <a:rPr lang="en-US" sz="1600" b="1" dirty="0"/>
              <a:t>forward iterator</a:t>
            </a:r>
            <a:r>
              <a:rPr lang="en-US" sz="1600" dirty="0"/>
              <a:t>, which has only the </a:t>
            </a:r>
            <a:r>
              <a:rPr lang="en-US" sz="1600" b="1" dirty="0">
                <a:latin typeface="Courier New" charset="0"/>
              </a:rPr>
              <a:t>++</a:t>
            </a:r>
            <a:r>
              <a:rPr lang="en-US" sz="1600" dirty="0"/>
              <a:t> operator.</a:t>
            </a: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40465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43513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0966" name="Rectangle 6"/>
          <p:cNvSpPr>
            <a:spLocks noChangeArrowheads="1"/>
          </p:cNvSpPr>
          <p:nvPr/>
        </p:nvSpPr>
        <p:spPr bwMode="auto">
          <a:xfrm>
            <a:off x="40465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4503738" y="4419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30559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3607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30559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71" name="Line 11"/>
          <p:cNvSpPr>
            <a:spLocks noChangeShapeType="1"/>
          </p:cNvSpPr>
          <p:nvPr/>
        </p:nvSpPr>
        <p:spPr bwMode="auto">
          <a:xfrm>
            <a:off x="3513138" y="4419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72" name="Rectangle 12"/>
          <p:cNvSpPr>
            <a:spLocks noChangeArrowheads="1"/>
          </p:cNvSpPr>
          <p:nvPr/>
        </p:nvSpPr>
        <p:spPr bwMode="auto">
          <a:xfrm>
            <a:off x="20653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680973" name="Rectangle 13"/>
          <p:cNvSpPr>
            <a:spLocks noChangeArrowheads="1"/>
          </p:cNvSpPr>
          <p:nvPr/>
        </p:nvSpPr>
        <p:spPr bwMode="auto">
          <a:xfrm>
            <a:off x="23701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0974" name="Rectangle 14"/>
          <p:cNvSpPr>
            <a:spLocks noChangeArrowheads="1"/>
          </p:cNvSpPr>
          <p:nvPr/>
        </p:nvSpPr>
        <p:spPr bwMode="auto">
          <a:xfrm>
            <a:off x="20653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75" name="Line 15"/>
          <p:cNvSpPr>
            <a:spLocks noChangeShapeType="1"/>
          </p:cNvSpPr>
          <p:nvPr/>
        </p:nvSpPr>
        <p:spPr bwMode="auto">
          <a:xfrm>
            <a:off x="2522538" y="4419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76" name="Rectangle 16"/>
          <p:cNvSpPr>
            <a:spLocks noChangeArrowheads="1"/>
          </p:cNvSpPr>
          <p:nvPr/>
        </p:nvSpPr>
        <p:spPr bwMode="auto">
          <a:xfrm>
            <a:off x="50371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680977" name="Rectangle 17"/>
          <p:cNvSpPr>
            <a:spLocks noChangeArrowheads="1"/>
          </p:cNvSpPr>
          <p:nvPr/>
        </p:nvSpPr>
        <p:spPr bwMode="auto">
          <a:xfrm>
            <a:off x="53419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0978" name="Rectangle 18"/>
          <p:cNvSpPr>
            <a:spLocks noChangeArrowheads="1"/>
          </p:cNvSpPr>
          <p:nvPr/>
        </p:nvSpPr>
        <p:spPr bwMode="auto">
          <a:xfrm>
            <a:off x="50371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79" name="Line 19"/>
          <p:cNvSpPr>
            <a:spLocks noChangeShapeType="1"/>
          </p:cNvSpPr>
          <p:nvPr/>
        </p:nvSpPr>
        <p:spPr bwMode="auto">
          <a:xfrm>
            <a:off x="5494338" y="4419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80" name="Rectangle 20"/>
          <p:cNvSpPr>
            <a:spLocks noChangeArrowheads="1"/>
          </p:cNvSpPr>
          <p:nvPr/>
        </p:nvSpPr>
        <p:spPr bwMode="auto">
          <a:xfrm>
            <a:off x="60277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680981" name="Rectangle 21"/>
          <p:cNvSpPr>
            <a:spLocks noChangeArrowheads="1"/>
          </p:cNvSpPr>
          <p:nvPr/>
        </p:nvSpPr>
        <p:spPr bwMode="auto">
          <a:xfrm>
            <a:off x="63325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0982" name="Rectangle 22"/>
          <p:cNvSpPr>
            <a:spLocks noChangeArrowheads="1"/>
          </p:cNvSpPr>
          <p:nvPr/>
        </p:nvSpPr>
        <p:spPr bwMode="auto">
          <a:xfrm>
            <a:off x="60277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83" name="Line 23"/>
          <p:cNvSpPr>
            <a:spLocks noChangeShapeType="1"/>
          </p:cNvSpPr>
          <p:nvPr/>
        </p:nvSpPr>
        <p:spPr bwMode="auto">
          <a:xfrm>
            <a:off x="6484938" y="4419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84" name="Rectangle 24"/>
          <p:cNvSpPr>
            <a:spLocks noChangeArrowheads="1"/>
          </p:cNvSpPr>
          <p:nvPr/>
        </p:nvSpPr>
        <p:spPr bwMode="auto">
          <a:xfrm>
            <a:off x="70183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680985" name="Rectangle 25"/>
          <p:cNvSpPr>
            <a:spLocks noChangeArrowheads="1"/>
          </p:cNvSpPr>
          <p:nvPr/>
        </p:nvSpPr>
        <p:spPr bwMode="auto">
          <a:xfrm>
            <a:off x="73231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0986" name="Rectangle 26"/>
          <p:cNvSpPr>
            <a:spLocks noChangeArrowheads="1"/>
          </p:cNvSpPr>
          <p:nvPr/>
        </p:nvSpPr>
        <p:spPr bwMode="auto">
          <a:xfrm>
            <a:off x="70183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87" name="Line 27"/>
          <p:cNvSpPr>
            <a:spLocks noChangeShapeType="1"/>
          </p:cNvSpPr>
          <p:nvPr/>
        </p:nvSpPr>
        <p:spPr bwMode="auto">
          <a:xfrm flipV="1">
            <a:off x="7323138" y="42672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88" name="Rectangle 28"/>
          <p:cNvSpPr>
            <a:spLocks noChangeArrowheads="1"/>
          </p:cNvSpPr>
          <p:nvPr/>
        </p:nvSpPr>
        <p:spPr bwMode="auto">
          <a:xfrm>
            <a:off x="2057400" y="3810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0989" name="Line 29"/>
          <p:cNvSpPr>
            <a:spLocks noChangeShapeType="1"/>
          </p:cNvSpPr>
          <p:nvPr/>
        </p:nvSpPr>
        <p:spPr bwMode="auto">
          <a:xfrm>
            <a:off x="2217738" y="3962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90" name="Text Box 30"/>
          <p:cNvSpPr txBox="1">
            <a:spLocks noChangeArrowheads="1"/>
          </p:cNvSpPr>
          <p:nvPr/>
        </p:nvSpPr>
        <p:spPr bwMode="auto">
          <a:xfrm>
            <a:off x="2362200" y="3733800"/>
            <a:ext cx="838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>
                <a:solidFill>
                  <a:schemeClr val="folHlink"/>
                </a:solidFill>
              </a:rPr>
              <a:t>Head</a:t>
            </a:r>
          </a:p>
        </p:txBody>
      </p:sp>
      <p:sp>
        <p:nvSpPr>
          <p:cNvPr id="680991" name="Text Box 31"/>
          <p:cNvSpPr txBox="1">
            <a:spLocks noChangeArrowheads="1"/>
          </p:cNvSpPr>
          <p:nvPr/>
        </p:nvSpPr>
        <p:spPr bwMode="auto">
          <a:xfrm>
            <a:off x="7162800" y="3733800"/>
            <a:ext cx="1752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folHlink"/>
                </a:solidFill>
              </a:rPr>
              <a:t>NULL pointer</a:t>
            </a:r>
          </a:p>
        </p:txBody>
      </p:sp>
      <p:sp>
        <p:nvSpPr>
          <p:cNvPr id="680992" name="Line 32"/>
          <p:cNvSpPr>
            <a:spLocks noChangeShapeType="1"/>
          </p:cNvSpPr>
          <p:nvPr/>
        </p:nvSpPr>
        <p:spPr bwMode="auto">
          <a:xfrm flipH="1">
            <a:off x="7620000" y="4038600"/>
            <a:ext cx="304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0993" name="Rectangle 33"/>
          <p:cNvSpPr>
            <a:spLocks noChangeArrowheads="1"/>
          </p:cNvSpPr>
          <p:nvPr/>
        </p:nvSpPr>
        <p:spPr bwMode="auto">
          <a:xfrm>
            <a:off x="20574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680994" name="Rectangle 34"/>
          <p:cNvSpPr>
            <a:spLocks noChangeArrowheads="1"/>
          </p:cNvSpPr>
          <p:nvPr/>
        </p:nvSpPr>
        <p:spPr bwMode="auto">
          <a:xfrm>
            <a:off x="23622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680995" name="Rectangle 35"/>
          <p:cNvSpPr>
            <a:spLocks noChangeArrowheads="1"/>
          </p:cNvSpPr>
          <p:nvPr/>
        </p:nvSpPr>
        <p:spPr bwMode="auto">
          <a:xfrm>
            <a:off x="29718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680996" name="Rectangle 36"/>
          <p:cNvSpPr>
            <a:spLocks noChangeArrowheads="1"/>
          </p:cNvSpPr>
          <p:nvPr/>
        </p:nvSpPr>
        <p:spPr bwMode="auto">
          <a:xfrm>
            <a:off x="32766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680997" name="Rectangle 37"/>
          <p:cNvSpPr>
            <a:spLocks noChangeArrowheads="1"/>
          </p:cNvSpPr>
          <p:nvPr/>
        </p:nvSpPr>
        <p:spPr bwMode="auto">
          <a:xfrm>
            <a:off x="35814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680998" name="Text Box 38"/>
          <p:cNvSpPr txBox="1">
            <a:spLocks noChangeArrowheads="1"/>
          </p:cNvSpPr>
          <p:nvPr/>
        </p:nvSpPr>
        <p:spPr bwMode="auto">
          <a:xfrm>
            <a:off x="685800" y="2286000"/>
            <a:ext cx="990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Array</a:t>
            </a:r>
          </a:p>
        </p:txBody>
      </p:sp>
      <p:sp>
        <p:nvSpPr>
          <p:cNvPr id="680999" name="Text Box 39"/>
          <p:cNvSpPr txBox="1">
            <a:spLocks noChangeArrowheads="1"/>
          </p:cNvSpPr>
          <p:nvPr/>
        </p:nvSpPr>
        <p:spPr bwMode="auto">
          <a:xfrm>
            <a:off x="685800" y="3886200"/>
            <a:ext cx="990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Linked List</a:t>
            </a:r>
          </a:p>
        </p:txBody>
      </p:sp>
      <p:sp>
        <p:nvSpPr>
          <p:cNvPr id="681000" name="Rectangle 40"/>
          <p:cNvSpPr>
            <a:spLocks noChangeArrowheads="1"/>
          </p:cNvSpPr>
          <p:nvPr/>
        </p:nvSpPr>
        <p:spPr bwMode="auto">
          <a:xfrm>
            <a:off x="26670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681001" name="Text Box 41"/>
          <p:cNvSpPr txBox="1">
            <a:spLocks noChangeArrowheads="1"/>
          </p:cNvSpPr>
          <p:nvPr/>
        </p:nvSpPr>
        <p:spPr bwMode="auto">
          <a:xfrm>
            <a:off x="4648200" y="3505200"/>
            <a:ext cx="914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Nodes</a:t>
            </a:r>
          </a:p>
        </p:txBody>
      </p:sp>
      <p:sp>
        <p:nvSpPr>
          <p:cNvPr id="681002" name="Line 42"/>
          <p:cNvSpPr>
            <a:spLocks noChangeShapeType="1"/>
          </p:cNvSpPr>
          <p:nvPr/>
        </p:nvSpPr>
        <p:spPr bwMode="auto">
          <a:xfrm flipH="1">
            <a:off x="3657600" y="3733800"/>
            <a:ext cx="10668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1003" name="Line 43"/>
          <p:cNvSpPr>
            <a:spLocks noChangeShapeType="1"/>
          </p:cNvSpPr>
          <p:nvPr/>
        </p:nvSpPr>
        <p:spPr bwMode="auto">
          <a:xfrm flipH="1">
            <a:off x="4419600" y="3810000"/>
            <a:ext cx="457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1004" name="Line 44"/>
          <p:cNvSpPr>
            <a:spLocks noChangeShapeType="1"/>
          </p:cNvSpPr>
          <p:nvPr/>
        </p:nvSpPr>
        <p:spPr bwMode="auto">
          <a:xfrm>
            <a:off x="5105400" y="3810000"/>
            <a:ext cx="152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1005" name="Line 45"/>
          <p:cNvSpPr>
            <a:spLocks noChangeShapeType="1"/>
          </p:cNvSpPr>
          <p:nvPr/>
        </p:nvSpPr>
        <p:spPr bwMode="auto">
          <a:xfrm>
            <a:off x="5334000" y="3810000"/>
            <a:ext cx="609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1006" name="Line 46"/>
          <p:cNvSpPr>
            <a:spLocks noChangeShapeType="1"/>
          </p:cNvSpPr>
          <p:nvPr/>
        </p:nvSpPr>
        <p:spPr bwMode="auto">
          <a:xfrm>
            <a:off x="5486400" y="3733800"/>
            <a:ext cx="13716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1007" name="Line 47"/>
          <p:cNvSpPr>
            <a:spLocks noChangeShapeType="1"/>
          </p:cNvSpPr>
          <p:nvPr/>
        </p:nvSpPr>
        <p:spPr bwMode="auto">
          <a:xfrm flipH="1">
            <a:off x="2819400" y="3657600"/>
            <a:ext cx="19050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81D7-AC83-7744-8949-46EFD7BA1DE8}" type="slidenum">
              <a:rPr lang="en-US"/>
              <a:pPr/>
              <a:t>5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Linked Lists</a:t>
            </a:r>
            <a:br>
              <a:rPr lang="en-US"/>
            </a:br>
            <a:r>
              <a:rPr lang="en-US"/>
              <a:t>Review: Advantages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9436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Why not always use (smart) arrays?</a:t>
            </a:r>
          </a:p>
          <a:p>
            <a:pPr lvl="1">
              <a:lnSpc>
                <a:spcPct val="90000"/>
              </a:lnSpc>
            </a:pPr>
            <a:r>
              <a:rPr lang="en-US"/>
              <a:t>One important reason: we can often insert and remove much faster with a Linked List.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Inserting</a:t>
            </a:r>
          </a:p>
          <a:p>
            <a:pPr lvl="1">
              <a:lnSpc>
                <a:spcPct val="90000"/>
              </a:lnSpc>
            </a:pPr>
            <a:r>
              <a:rPr lang="en-US"/>
              <a:t>Inserting an item at a given position in an array is slow-ish.</a:t>
            </a:r>
          </a:p>
          <a:p>
            <a:pPr lvl="1">
              <a:lnSpc>
                <a:spcPct val="90000"/>
              </a:lnSpc>
            </a:pPr>
            <a:r>
              <a:rPr lang="en-US"/>
              <a:t>Inserting an item at a given position (think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iterator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 in a Linked List is very fast.</a:t>
            </a:r>
          </a:p>
          <a:p>
            <a:pPr lvl="1">
              <a:lnSpc>
                <a:spcPct val="90000"/>
              </a:lnSpc>
            </a:pPr>
            <a:r>
              <a:rPr lang="en-US"/>
              <a:t>Example: insert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7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after the bold node.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Removing</a:t>
            </a:r>
          </a:p>
          <a:p>
            <a:pPr lvl="1">
              <a:lnSpc>
                <a:spcPct val="90000"/>
              </a:lnSpc>
            </a:pPr>
            <a:r>
              <a:rPr lang="en-US"/>
              <a:t>Removing the item at a given position from an array</a:t>
            </a:r>
            <a:r>
              <a:rPr lang="en-US" i="1"/>
              <a:t> is also slow-ish.</a:t>
            </a:r>
          </a:p>
          <a:p>
            <a:pPr lvl="1">
              <a:lnSpc>
                <a:spcPct val="90000"/>
              </a:lnSpc>
            </a:pPr>
            <a:r>
              <a:rPr lang="en-US"/>
              <a:t>Removing the item at a given position from a Linked List is very fast.</a:t>
            </a:r>
          </a:p>
          <a:p>
            <a:pPr lvl="2">
              <a:lnSpc>
                <a:spcPct val="90000"/>
              </a:lnSpc>
            </a:pPr>
            <a:r>
              <a:rPr lang="en-US"/>
              <a:t>We need an iterator to the </a:t>
            </a:r>
            <a:r>
              <a:rPr lang="en-US" i="1"/>
              <a:t>previous</a:t>
            </a:r>
            <a:r>
              <a:rPr lang="en-US"/>
              <a:t> item.</a:t>
            </a:r>
          </a:p>
          <a:p>
            <a:pPr lvl="1">
              <a:lnSpc>
                <a:spcPct val="90000"/>
              </a:lnSpc>
            </a:pPr>
            <a:r>
              <a:rPr lang="en-US"/>
              <a:t>Example: Remove the item in the bold node.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64770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67818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64770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69342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73152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76200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7315200" y="21336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1995" name="Rectangle 11"/>
          <p:cNvSpPr>
            <a:spLocks noChangeArrowheads="1"/>
          </p:cNvSpPr>
          <p:nvPr/>
        </p:nvSpPr>
        <p:spPr bwMode="auto">
          <a:xfrm>
            <a:off x="81534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681996" name="Rectangle 12"/>
          <p:cNvSpPr>
            <a:spLocks noChangeArrowheads="1"/>
          </p:cNvSpPr>
          <p:nvPr/>
        </p:nvSpPr>
        <p:spPr bwMode="auto">
          <a:xfrm>
            <a:off x="84582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1997" name="Rectangle 13"/>
          <p:cNvSpPr>
            <a:spLocks noChangeArrowheads="1"/>
          </p:cNvSpPr>
          <p:nvPr/>
        </p:nvSpPr>
        <p:spPr bwMode="auto">
          <a:xfrm>
            <a:off x="81534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1998" name="Rectangle 14"/>
          <p:cNvSpPr>
            <a:spLocks noChangeArrowheads="1"/>
          </p:cNvSpPr>
          <p:nvPr/>
        </p:nvSpPr>
        <p:spPr bwMode="auto">
          <a:xfrm>
            <a:off x="64770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681999" name="Rectangle 15"/>
          <p:cNvSpPr>
            <a:spLocks noChangeArrowheads="1"/>
          </p:cNvSpPr>
          <p:nvPr/>
        </p:nvSpPr>
        <p:spPr bwMode="auto">
          <a:xfrm>
            <a:off x="67818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2000" name="Rectangle 16"/>
          <p:cNvSpPr>
            <a:spLocks noChangeArrowheads="1"/>
          </p:cNvSpPr>
          <p:nvPr/>
        </p:nvSpPr>
        <p:spPr bwMode="auto">
          <a:xfrm>
            <a:off x="64770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01" name="Line 17"/>
          <p:cNvSpPr>
            <a:spLocks noChangeShapeType="1"/>
          </p:cNvSpPr>
          <p:nvPr/>
        </p:nvSpPr>
        <p:spPr bwMode="auto">
          <a:xfrm>
            <a:off x="6934200" y="3048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73152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200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2004" name="Rectangle 20"/>
          <p:cNvSpPr>
            <a:spLocks noChangeArrowheads="1"/>
          </p:cNvSpPr>
          <p:nvPr/>
        </p:nvSpPr>
        <p:spPr bwMode="auto">
          <a:xfrm>
            <a:off x="7315200" y="28956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05" name="Line 21"/>
          <p:cNvSpPr>
            <a:spLocks noChangeShapeType="1"/>
          </p:cNvSpPr>
          <p:nvPr/>
        </p:nvSpPr>
        <p:spPr bwMode="auto">
          <a:xfrm>
            <a:off x="7772400" y="30480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06" name="Rectangle 22"/>
          <p:cNvSpPr>
            <a:spLocks noChangeArrowheads="1"/>
          </p:cNvSpPr>
          <p:nvPr/>
        </p:nvSpPr>
        <p:spPr bwMode="auto">
          <a:xfrm>
            <a:off x="81534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682007" name="Rectangle 23"/>
          <p:cNvSpPr>
            <a:spLocks noChangeArrowheads="1"/>
          </p:cNvSpPr>
          <p:nvPr/>
        </p:nvSpPr>
        <p:spPr bwMode="auto">
          <a:xfrm>
            <a:off x="84582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2008" name="Rectangle 24"/>
          <p:cNvSpPr>
            <a:spLocks noChangeArrowheads="1"/>
          </p:cNvSpPr>
          <p:nvPr/>
        </p:nvSpPr>
        <p:spPr bwMode="auto">
          <a:xfrm>
            <a:off x="81534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09" name="Rectangle 25"/>
          <p:cNvSpPr>
            <a:spLocks noChangeArrowheads="1"/>
          </p:cNvSpPr>
          <p:nvPr/>
        </p:nvSpPr>
        <p:spPr bwMode="auto">
          <a:xfrm>
            <a:off x="7696200" y="3352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682010" name="Rectangle 26"/>
          <p:cNvSpPr>
            <a:spLocks noChangeArrowheads="1"/>
          </p:cNvSpPr>
          <p:nvPr/>
        </p:nvSpPr>
        <p:spPr bwMode="auto">
          <a:xfrm>
            <a:off x="8001000" y="3352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2011" name="Rectangle 27"/>
          <p:cNvSpPr>
            <a:spLocks noChangeArrowheads="1"/>
          </p:cNvSpPr>
          <p:nvPr/>
        </p:nvSpPr>
        <p:spPr bwMode="auto">
          <a:xfrm>
            <a:off x="7696200" y="3352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 flipV="1">
            <a:off x="8153400" y="32004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13" name="Line 29"/>
          <p:cNvSpPr>
            <a:spLocks noChangeShapeType="1"/>
          </p:cNvSpPr>
          <p:nvPr/>
        </p:nvSpPr>
        <p:spPr bwMode="auto">
          <a:xfrm>
            <a:off x="77724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14" name="Rectangle 30"/>
          <p:cNvSpPr>
            <a:spLocks noChangeArrowheads="1"/>
          </p:cNvSpPr>
          <p:nvPr/>
        </p:nvSpPr>
        <p:spPr bwMode="auto">
          <a:xfrm>
            <a:off x="6477000" y="4495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682015" name="Rectangle 31"/>
          <p:cNvSpPr>
            <a:spLocks noChangeArrowheads="1"/>
          </p:cNvSpPr>
          <p:nvPr/>
        </p:nvSpPr>
        <p:spPr bwMode="auto">
          <a:xfrm>
            <a:off x="6781800" y="4495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2016" name="Rectangle 32"/>
          <p:cNvSpPr>
            <a:spLocks noChangeArrowheads="1"/>
          </p:cNvSpPr>
          <p:nvPr/>
        </p:nvSpPr>
        <p:spPr bwMode="auto">
          <a:xfrm>
            <a:off x="6477000" y="4495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17" name="Line 33"/>
          <p:cNvSpPr>
            <a:spLocks noChangeShapeType="1"/>
          </p:cNvSpPr>
          <p:nvPr/>
        </p:nvSpPr>
        <p:spPr bwMode="auto">
          <a:xfrm>
            <a:off x="6934200" y="4648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18" name="Rectangle 34"/>
          <p:cNvSpPr>
            <a:spLocks noChangeArrowheads="1"/>
          </p:cNvSpPr>
          <p:nvPr/>
        </p:nvSpPr>
        <p:spPr bwMode="auto">
          <a:xfrm>
            <a:off x="7315200" y="4495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682019" name="Rectangle 35"/>
          <p:cNvSpPr>
            <a:spLocks noChangeArrowheads="1"/>
          </p:cNvSpPr>
          <p:nvPr/>
        </p:nvSpPr>
        <p:spPr bwMode="auto">
          <a:xfrm>
            <a:off x="7620000" y="4495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2020" name="Rectangle 36"/>
          <p:cNvSpPr>
            <a:spLocks noChangeArrowheads="1"/>
          </p:cNvSpPr>
          <p:nvPr/>
        </p:nvSpPr>
        <p:spPr bwMode="auto">
          <a:xfrm>
            <a:off x="7315200" y="44958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21" name="Rectangle 37"/>
          <p:cNvSpPr>
            <a:spLocks noChangeArrowheads="1"/>
          </p:cNvSpPr>
          <p:nvPr/>
        </p:nvSpPr>
        <p:spPr bwMode="auto">
          <a:xfrm>
            <a:off x="8153400" y="4495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682022" name="Rectangle 38"/>
          <p:cNvSpPr>
            <a:spLocks noChangeArrowheads="1"/>
          </p:cNvSpPr>
          <p:nvPr/>
        </p:nvSpPr>
        <p:spPr bwMode="auto">
          <a:xfrm>
            <a:off x="8458200" y="4495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2023" name="Rectangle 39"/>
          <p:cNvSpPr>
            <a:spLocks noChangeArrowheads="1"/>
          </p:cNvSpPr>
          <p:nvPr/>
        </p:nvSpPr>
        <p:spPr bwMode="auto">
          <a:xfrm>
            <a:off x="8153400" y="4495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24" name="Line 40"/>
          <p:cNvSpPr>
            <a:spLocks noChangeShapeType="1"/>
          </p:cNvSpPr>
          <p:nvPr/>
        </p:nvSpPr>
        <p:spPr bwMode="auto">
          <a:xfrm>
            <a:off x="7772400" y="4648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25" name="Rectangle 41"/>
          <p:cNvSpPr>
            <a:spLocks noChangeArrowheads="1"/>
          </p:cNvSpPr>
          <p:nvPr/>
        </p:nvSpPr>
        <p:spPr bwMode="auto">
          <a:xfrm>
            <a:off x="64770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682026" name="Rectangle 42"/>
          <p:cNvSpPr>
            <a:spLocks noChangeArrowheads="1"/>
          </p:cNvSpPr>
          <p:nvPr/>
        </p:nvSpPr>
        <p:spPr bwMode="auto">
          <a:xfrm>
            <a:off x="67818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2027" name="Rectangle 43"/>
          <p:cNvSpPr>
            <a:spLocks noChangeArrowheads="1"/>
          </p:cNvSpPr>
          <p:nvPr/>
        </p:nvSpPr>
        <p:spPr bwMode="auto">
          <a:xfrm>
            <a:off x="64770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28" name="Line 44"/>
          <p:cNvSpPr>
            <a:spLocks noChangeShapeType="1"/>
          </p:cNvSpPr>
          <p:nvPr/>
        </p:nvSpPr>
        <p:spPr bwMode="auto">
          <a:xfrm>
            <a:off x="6934200" y="54102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29" name="Rectangle 45"/>
          <p:cNvSpPr>
            <a:spLocks noChangeArrowheads="1"/>
          </p:cNvSpPr>
          <p:nvPr/>
        </p:nvSpPr>
        <p:spPr bwMode="auto">
          <a:xfrm>
            <a:off x="81534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682030" name="Rectangle 46"/>
          <p:cNvSpPr>
            <a:spLocks noChangeArrowheads="1"/>
          </p:cNvSpPr>
          <p:nvPr/>
        </p:nvSpPr>
        <p:spPr bwMode="auto">
          <a:xfrm>
            <a:off x="84582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82031" name="Rectangle 47"/>
          <p:cNvSpPr>
            <a:spLocks noChangeArrowheads="1"/>
          </p:cNvSpPr>
          <p:nvPr/>
        </p:nvSpPr>
        <p:spPr bwMode="auto">
          <a:xfrm>
            <a:off x="81534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32" name="Line 48"/>
          <p:cNvSpPr>
            <a:spLocks noChangeShapeType="1"/>
          </p:cNvSpPr>
          <p:nvPr/>
        </p:nvSpPr>
        <p:spPr bwMode="auto">
          <a:xfrm>
            <a:off x="6248400" y="2286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33" name="Line 49"/>
          <p:cNvSpPr>
            <a:spLocks noChangeShapeType="1"/>
          </p:cNvSpPr>
          <p:nvPr/>
        </p:nvSpPr>
        <p:spPr bwMode="auto">
          <a:xfrm>
            <a:off x="6248400" y="3048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34" name="Line 50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35" name="Line 51"/>
          <p:cNvSpPr>
            <a:spLocks noChangeShapeType="1"/>
          </p:cNvSpPr>
          <p:nvPr/>
        </p:nvSpPr>
        <p:spPr bwMode="auto">
          <a:xfrm>
            <a:off x="6248400" y="5410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36" name="Line 52"/>
          <p:cNvSpPr>
            <a:spLocks noChangeShapeType="1"/>
          </p:cNvSpPr>
          <p:nvPr/>
        </p:nvSpPr>
        <p:spPr bwMode="auto">
          <a:xfrm>
            <a:off x="6248400" y="4038600"/>
            <a:ext cx="25908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2037" name="Line 53"/>
          <p:cNvSpPr>
            <a:spLocks noChangeShapeType="1"/>
          </p:cNvSpPr>
          <p:nvPr/>
        </p:nvSpPr>
        <p:spPr bwMode="auto">
          <a:xfrm>
            <a:off x="8610600" y="2286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38" name="Line 54"/>
          <p:cNvSpPr>
            <a:spLocks noChangeShapeType="1"/>
          </p:cNvSpPr>
          <p:nvPr/>
        </p:nvSpPr>
        <p:spPr bwMode="auto">
          <a:xfrm>
            <a:off x="8610600" y="3048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39" name="Line 55"/>
          <p:cNvSpPr>
            <a:spLocks noChangeShapeType="1"/>
          </p:cNvSpPr>
          <p:nvPr/>
        </p:nvSpPr>
        <p:spPr bwMode="auto">
          <a:xfrm>
            <a:off x="8610600" y="4648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2040" name="Line 56"/>
          <p:cNvSpPr>
            <a:spLocks noChangeShapeType="1"/>
          </p:cNvSpPr>
          <p:nvPr/>
        </p:nvSpPr>
        <p:spPr bwMode="auto">
          <a:xfrm>
            <a:off x="8610600" y="5410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9A90-AAA2-3E4B-A674-101FFD1A3B9C}" type="slidenum">
              <a:rPr lang="en-US"/>
              <a:pPr/>
              <a:t>6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Linked Lists</a:t>
            </a:r>
            <a:br>
              <a:rPr lang="en-US"/>
            </a:br>
            <a:r>
              <a:rPr lang="en-US"/>
              <a:t>Review: Implementation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A Linked List node might be implemented like this.</a:t>
            </a:r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template &lt;typename ValueType&gt;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struct LLNode {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ValueType data_;  // Data for this node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LLNode * next_;   // Ptr to next node, or NULL if none</a:t>
            </a:r>
          </a:p>
          <a:p>
            <a:pPr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// The following simplify creation &amp; destruction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LLNode(const ValueType &amp; theData, LLNode * theNext = 0)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:data_(theData), next_(theNext)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{}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~LLNode()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 delete next_; }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};</a:t>
            </a:r>
          </a:p>
          <a:p>
            <a:pPr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/>
              <a:t>Then the head of our list would keep an </a:t>
            </a:r>
            <a:r>
              <a:rPr lang="en-US" sz="1800" b="1">
                <a:latin typeface="Courier New" charset="0"/>
              </a:rPr>
              <a:t>(LLNode&lt;…&gt; *)</a:t>
            </a:r>
            <a:r>
              <a:rPr lang="en-US" sz="180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0922-2369-3341-BAB0-05488A0181E6}" type="slidenum">
              <a:rPr lang="en-US"/>
              <a:pPr/>
              <a:t>7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Recursion &amp; Searching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now begin a unit on recursion &amp; searching.</a:t>
            </a:r>
          </a:p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Introduction to Recursion</a:t>
            </a:r>
          </a:p>
          <a:p>
            <a:pPr lvl="1"/>
            <a:r>
              <a:rPr lang="en-US"/>
              <a:t>Search Algorithms</a:t>
            </a:r>
          </a:p>
          <a:p>
            <a:pPr lvl="1"/>
            <a:r>
              <a:rPr lang="en-US"/>
              <a:t>Recursion vs. Iteration</a:t>
            </a:r>
          </a:p>
          <a:p>
            <a:pPr lvl="1"/>
            <a:r>
              <a:rPr lang="en-US"/>
              <a:t>Eliminating Recursion</a:t>
            </a:r>
          </a:p>
          <a:p>
            <a:pPr lvl="1"/>
            <a:r>
              <a:rPr lang="en-US"/>
              <a:t>Recursive Search with Backtracking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After this, we will look at Algorithmic Efficiency &amp; Sorting.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962B-8A2D-F64E-A3CC-D876EF2FD8C7}" type="slidenum">
              <a:rPr lang="en-US"/>
              <a:pPr/>
              <a:t>8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Basics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Definition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recursive</a:t>
            </a:r>
            <a:r>
              <a:rPr lang="en-US"/>
              <a:t> algorithm is one that makes use of itself.</a:t>
            </a:r>
          </a:p>
          <a:p>
            <a:pPr lvl="1"/>
            <a:r>
              <a:rPr lang="en-US"/>
              <a:t>An algorithm solves a problem. If we can write the solution of a problem in terms of the solutions to </a:t>
            </a:r>
            <a:r>
              <a:rPr lang="en-US" b="1"/>
              <a:t>simpler</a:t>
            </a:r>
            <a:r>
              <a:rPr lang="en-US"/>
              <a:t> problems of the same kind, then recursion may be called for.</a:t>
            </a:r>
          </a:p>
          <a:p>
            <a:pPr lvl="1"/>
            <a:r>
              <a:rPr lang="en-US"/>
              <a:t>At some point, there needs to be a simplest problem, which we solve directly. This is the </a:t>
            </a:r>
            <a:r>
              <a:rPr lang="en-US" b="1"/>
              <a:t>base case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Feb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EF2D-3C4C-0948-B335-DB8D3C995A53}" type="slidenum">
              <a:rPr lang="en-US"/>
              <a:pPr/>
              <a:t>9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Recursion</a:t>
            </a:r>
            <a:br>
              <a:rPr lang="en-US"/>
            </a:br>
            <a:r>
              <a:rPr lang="en-US"/>
              <a:t>Basics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Four Questions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designing a recursive algorithm or function, consider the following questions:</a:t>
            </a:r>
          </a:p>
          <a:p>
            <a:pPr lvl="1"/>
            <a:r>
              <a:rPr lang="en-US"/>
              <a:t>How can you define the problem in terms of a smaller problem of the same type?</a:t>
            </a:r>
          </a:p>
          <a:p>
            <a:pPr lvl="1"/>
            <a:r>
              <a:rPr lang="en-US"/>
              <a:t>How does each recursive call diminish the size of the problem?</a:t>
            </a:r>
          </a:p>
          <a:p>
            <a:pPr lvl="1"/>
            <a:r>
              <a:rPr lang="en-US"/>
              <a:t>What instance of the problem can serve as the base case?</a:t>
            </a:r>
          </a:p>
          <a:p>
            <a:pPr lvl="1"/>
            <a:r>
              <a:rPr lang="en-US"/>
              <a:t>As the problem size diminishes, will you reach this base case?</a:t>
            </a:r>
          </a:p>
        </p:txBody>
      </p:sp>
      <p:sp>
        <p:nvSpPr>
          <p:cNvPr id="745476" name="Line 4"/>
          <p:cNvSpPr>
            <a:spLocks noChangeShapeType="1"/>
          </p:cNvSpPr>
          <p:nvPr/>
        </p:nvSpPr>
        <p:spPr bwMode="auto">
          <a:xfrm flipV="1">
            <a:off x="6019800" y="3429000"/>
            <a:ext cx="60325" cy="990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5638800" y="4419600"/>
            <a:ext cx="1752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is critical!</a:t>
            </a:r>
          </a:p>
        </p:txBody>
      </p:sp>
      <p:sp>
        <p:nvSpPr>
          <p:cNvPr id="745478" name="Line 6"/>
          <p:cNvSpPr>
            <a:spLocks noChangeShapeType="1"/>
          </p:cNvSpPr>
          <p:nvPr/>
        </p:nvSpPr>
        <p:spPr bwMode="auto">
          <a:xfrm>
            <a:off x="4724400" y="3352800"/>
            <a:ext cx="3352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3016</Words>
  <Application>Microsoft Macintosh PowerPoint</Application>
  <PresentationFormat>On-screen Show (4:3)</PresentationFormat>
  <Paragraphs>526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More on Linked Lists Introduction to Recursion</vt:lpstr>
      <vt:lpstr>Unit Overview Advanced C++ &amp; Software Engineering Concepts</vt:lpstr>
      <vt:lpstr>Review Error Handling</vt:lpstr>
      <vt:lpstr>Introduction to Linked Lists Review: Basics</vt:lpstr>
      <vt:lpstr>Introduction to Linked Lists Review: Advantages</vt:lpstr>
      <vt:lpstr>Introduction to Linked Lists Review: Implementation</vt:lpstr>
      <vt:lpstr>Unit Overview Recursion &amp; Searching</vt:lpstr>
      <vt:lpstr>Introduction to Recursion Basics — Definition</vt:lpstr>
      <vt:lpstr>Introduction to Recursion Basics — Four Questions</vt:lpstr>
      <vt:lpstr>Introduction to Recursion Sum Example — The Goal</vt:lpstr>
      <vt:lpstr>Introduction to Recursion Sum Example — Four Questions</vt:lpstr>
      <vt:lpstr>Introduction to Recursion Sum Example — Specifications &amp; Algorithm</vt:lpstr>
      <vt:lpstr>Introduction to Recursion Sum Example — Coding</vt:lpstr>
      <vt:lpstr>Introduction to Recursion Sum Example — Invariants</vt:lpstr>
      <vt:lpstr>Introduction to Recursion Sum Example — Iterative Version</vt:lpstr>
      <vt:lpstr>Introduction to Recursion Sum Example — Formula Version</vt:lpstr>
      <vt:lpstr>Search Algorithms Binary Search Example — What is It?</vt:lpstr>
      <vt:lpstr>Search Algorithms Binary Search Example — Method</vt:lpstr>
      <vt:lpstr>Search Algorithms Binary Search Example — Four Questions</vt:lpstr>
      <vt:lpstr>Search Algorithms Binary Search Example — Getting Practical</vt:lpstr>
      <vt:lpstr>Search Algorithms Binary Search Example — Getting Practical</vt:lpstr>
      <vt:lpstr>Search Algorithms Binary Search Example — Do It</vt:lpstr>
      <vt:lpstr>Search Algorithms Binary Search Example — Comments</vt:lpstr>
      <vt:lpstr>Search Algorithms Binary vs. Sequential Search [1/3]</vt:lpstr>
      <vt:lpstr>Search Algorithms Binary vs. Sequential Search [2/3]</vt:lpstr>
      <vt:lpstr>Search Algorithms Binary vs. Sequential Search [3/3]</vt:lpstr>
      <vt:lpstr>Search Algorithms Better Binary Search — Equality vs. Equivalence</vt:lpstr>
      <vt:lpstr>Search Algorithms Better Binary Search — More General Iterators</vt:lpstr>
      <vt:lpstr>Search Algorithms Better Binary Search — Do It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Linked Lists; Introduction to Recursion; Search Algorithms</dc:title>
  <dc:creator>Glenn G. Chappell</dc:creator>
  <cp:lastModifiedBy>Chris Hartman</cp:lastModifiedBy>
  <cp:revision>134</cp:revision>
  <dcterms:created xsi:type="dcterms:W3CDTF">2004-09-03T22:49:27Z</dcterms:created>
  <dcterms:modified xsi:type="dcterms:W3CDTF">2013-02-13T19:57:03Z</dcterms:modified>
</cp:coreProperties>
</file>