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927" r:id="rId3"/>
    <p:sldId id="806" r:id="rId4"/>
    <p:sldId id="928" r:id="rId5"/>
    <p:sldId id="980" r:id="rId6"/>
    <p:sldId id="979" r:id="rId7"/>
    <p:sldId id="970" r:id="rId8"/>
    <p:sldId id="971" r:id="rId9"/>
    <p:sldId id="974" r:id="rId10"/>
    <p:sldId id="975" r:id="rId11"/>
    <p:sldId id="989" r:id="rId12"/>
    <p:sldId id="990" r:id="rId13"/>
    <p:sldId id="991" r:id="rId14"/>
    <p:sldId id="992" r:id="rId1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F736A5C-774C-3648-AFF2-6B7902900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F9D4C5-2D0D-A44F-B235-F6D4E365A6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5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830E2BD-5B49-E44A-A527-328B102A6B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45139-2B8C-E949-B22B-19C1CE956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900AF-3D82-2949-89F9-A34F27440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F1429-1DB6-D447-8E2E-7519E890E6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CCAB5-4E65-9041-830F-ED4589A8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A0D51-B2B1-8C43-9A65-76B72DA2F7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0F646-29DE-284E-A88D-5A3F7615B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283BE-7260-3741-8CA0-BEB6C153B3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A0C00-37B7-5E49-9B42-103D6D570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5104-5266-7B4E-A3BE-0281AD34B0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0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27615-AC4C-DA40-B814-11AC970C44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2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6EA96C-0A97-C748-9A6B-F646371BD6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br>
              <a:rPr lang="en-US" dirty="0"/>
            </a:br>
            <a:r>
              <a:rPr lang="en-US" dirty="0"/>
              <a:t>Search Algorithms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Friday, February </a:t>
            </a:r>
            <a:r>
              <a:rPr lang="en-US" dirty="0" smtClean="0"/>
              <a:t>15, 2013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b="1" dirty="0">
              <a:latin typeface="Courier New" charset="0"/>
            </a:endParaRPr>
          </a:p>
          <a:p>
            <a:r>
              <a:rPr lang="en-US" sz="1600" dirty="0"/>
              <a:t>Based on material by Glenn G. Chappell</a:t>
            </a:r>
          </a:p>
          <a:p>
            <a:r>
              <a:rPr lang="en-US" sz="1600" dirty="0"/>
              <a:t>© 2005–2009 Glenn G. Chappell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524000" y="20574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C33-5907-DC4F-B627-8F454541FF2D}" type="slidenum">
              <a:rPr lang="en-US"/>
              <a:pPr/>
              <a:t>10</a:t>
            </a:fld>
            <a:endParaRPr lang="en-US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Search </a:t>
            </a:r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Binary Search Example </a:t>
            </a:r>
            <a:r>
              <a:rPr lang="en-US" dirty="0">
                <a:cs typeface="Times New Roman" charset="0"/>
              </a:rPr>
              <a:t>— Four Questions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can you define the problem in terms of a smaller problem of the same type?</a:t>
            </a:r>
          </a:p>
          <a:p>
            <a:pPr lvl="1"/>
            <a:r>
              <a:rPr lang="en-US"/>
              <a:t>Look at the middle of the list. Then recursively search the top or bottom half, as appropriate.</a:t>
            </a:r>
          </a:p>
          <a:p>
            <a:pPr>
              <a:buFont typeface="Wingdings" charset="0"/>
              <a:buNone/>
            </a:pPr>
            <a:r>
              <a:rPr lang="en-US"/>
              <a:t>How does each recursive call diminish the size of the problem?</a:t>
            </a:r>
          </a:p>
          <a:p>
            <a:pPr lvl="1"/>
            <a:r>
              <a:rPr lang="en-US"/>
              <a:t>It cuts the size of the list in half (roughly).</a:t>
            </a:r>
          </a:p>
          <a:p>
            <a:pPr>
              <a:buFont typeface="Wingdings" charset="0"/>
              <a:buNone/>
            </a:pPr>
            <a:r>
              <a:rPr lang="en-US"/>
              <a:t>What instance of the problem can serve as the base case?</a:t>
            </a:r>
          </a:p>
          <a:p>
            <a:pPr lvl="1"/>
            <a:r>
              <a:rPr lang="en-US"/>
              <a:t>List size is 0 or 1.</a:t>
            </a:r>
          </a:p>
          <a:p>
            <a:pPr>
              <a:buFont typeface="Wingdings" charset="0"/>
              <a:buNone/>
            </a:pPr>
            <a:r>
              <a:rPr lang="en-US"/>
              <a:t>As the problem size diminishes, will you reach this base case?</a:t>
            </a:r>
          </a:p>
          <a:p>
            <a:pPr lvl="1"/>
            <a:r>
              <a:rPr lang="en-US"/>
              <a:t>Yes.</a:t>
            </a:r>
          </a:p>
          <a:p>
            <a:pPr lvl="2"/>
            <a:r>
              <a:rPr lang="en-US"/>
              <a:t>A list cannot have negative size.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0312-A749-1747-AF19-04A9C86E79F6}" type="slidenum">
              <a:rPr lang="en-US"/>
              <a:pPr/>
              <a:t>11</a:t>
            </a:fld>
            <a:endParaRPr 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Recursion vs. Iteration</a:t>
            </a:r>
            <a:endParaRPr lang="en-US">
              <a:cs typeface="Times New Roman" charset="0"/>
            </a:endParaRP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</a:t>
            </a:r>
            <a:r>
              <a:rPr lang="en-US" b="1"/>
              <a:t>Fibonacci numbers</a:t>
            </a:r>
            <a:r>
              <a:rPr lang="en-US"/>
              <a:t> are 0, 1, 1, 2, 3, 5, 8, 13, 21, 34, 55, 89, 144, 233, 377, 610, 987, …</a:t>
            </a:r>
          </a:p>
          <a:p>
            <a:pPr lvl="1"/>
            <a:r>
              <a:rPr lang="en-US"/>
              <a:t>To get the next Fibonacci number, add the two before it.</a:t>
            </a:r>
          </a:p>
          <a:p>
            <a:pPr>
              <a:buFont typeface="Wingdings" charset="0"/>
              <a:buNone/>
            </a:pPr>
            <a:r>
              <a:rPr lang="en-US"/>
              <a:t>They are defined formally as follows:</a:t>
            </a:r>
          </a:p>
          <a:p>
            <a:pPr lvl="1"/>
            <a:r>
              <a:rPr lang="en-US"/>
              <a:t>We denote the </a:t>
            </a:r>
            <a:r>
              <a:rPr lang="en-US" i="1"/>
              <a:t>n</a:t>
            </a:r>
            <a:r>
              <a:rPr lang="en-US"/>
              <a:t>th Fibonacci number by </a:t>
            </a:r>
            <a:r>
              <a:rPr lang="en-US" i="1"/>
              <a:t>F</a:t>
            </a:r>
            <a:r>
              <a:rPr lang="en-US" i="1" baseline="-25000"/>
              <a:t>n</a:t>
            </a:r>
            <a:r>
              <a:rPr lang="en-US"/>
              <a:t> (</a:t>
            </a:r>
            <a:r>
              <a:rPr lang="en-US" i="1"/>
              <a:t>n</a:t>
            </a:r>
            <a:r>
              <a:rPr lang="en-US"/>
              <a:t> = 0, 1, 2, …).</a:t>
            </a:r>
          </a:p>
          <a:p>
            <a:pPr lvl="1"/>
            <a:r>
              <a:rPr lang="en-US" i="1"/>
              <a:t>F</a:t>
            </a:r>
            <a:r>
              <a:rPr lang="en-US" baseline="-25000"/>
              <a:t>0</a:t>
            </a:r>
            <a:r>
              <a:rPr lang="en-US"/>
              <a:t> = 0.</a:t>
            </a:r>
          </a:p>
          <a:p>
            <a:pPr lvl="1"/>
            <a:r>
              <a:rPr lang="en-US" i="1"/>
              <a:t>F</a:t>
            </a:r>
            <a:r>
              <a:rPr lang="en-US" baseline="-25000"/>
              <a:t>1</a:t>
            </a:r>
            <a:r>
              <a:rPr lang="en-US"/>
              <a:t> = 1.</a:t>
            </a:r>
          </a:p>
          <a:p>
            <a:pPr lvl="1"/>
            <a:r>
              <a:rPr lang="en-US"/>
              <a:t>For </a:t>
            </a:r>
            <a:r>
              <a:rPr lang="en-US" i="1"/>
              <a:t>n</a:t>
            </a:r>
            <a:r>
              <a:rPr lang="en-US"/>
              <a:t> ≥ 2, </a:t>
            </a:r>
            <a:r>
              <a:rPr lang="en-US" i="1"/>
              <a:t>F</a:t>
            </a:r>
            <a:r>
              <a:rPr lang="en-US" i="1" baseline="-25000"/>
              <a:t>n</a:t>
            </a:r>
            <a:r>
              <a:rPr lang="en-US"/>
              <a:t> = </a:t>
            </a:r>
            <a:r>
              <a:rPr lang="en-US" i="1"/>
              <a:t>F</a:t>
            </a:r>
            <a:r>
              <a:rPr lang="en-US" i="1" baseline="-25000"/>
              <a:t>n</a:t>
            </a:r>
            <a:r>
              <a:rPr lang="en-US" baseline="-25000"/>
              <a:t>–2</a:t>
            </a:r>
            <a:r>
              <a:rPr lang="en-US"/>
              <a:t> + </a:t>
            </a:r>
            <a:r>
              <a:rPr lang="en-US" i="1"/>
              <a:t>F</a:t>
            </a:r>
            <a:r>
              <a:rPr lang="en-US" i="1" baseline="-25000"/>
              <a:t>n</a:t>
            </a:r>
            <a:r>
              <a:rPr lang="en-US" baseline="-25000"/>
              <a:t>–1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As before, recurrence relations often translate nicely into recursive algorithms.</a:t>
            </a:r>
          </a:p>
          <a:p>
            <a:pPr>
              <a:buFont typeface="Wingdings" charset="0"/>
              <a:buNone/>
            </a:pPr>
            <a:r>
              <a:rPr lang="en-US"/>
              <a:t>TO DO:</a:t>
            </a:r>
          </a:p>
          <a:p>
            <a:pPr lvl="1"/>
            <a:r>
              <a:rPr lang="en-US"/>
              <a:t>Write a recursive function to compute a Fibonacci number: given </a:t>
            </a:r>
            <a:r>
              <a:rPr lang="en-US" i="1"/>
              <a:t>n</a:t>
            </a:r>
            <a:r>
              <a:rPr lang="en-US"/>
              <a:t>, compute </a:t>
            </a:r>
            <a:r>
              <a:rPr lang="en-US" i="1"/>
              <a:t>F</a:t>
            </a:r>
            <a:r>
              <a:rPr lang="en-US" i="1" baseline="-25000"/>
              <a:t>n</a:t>
            </a:r>
            <a:r>
              <a:rPr lang="en-US" i="1"/>
              <a:t>.</a:t>
            </a:r>
            <a:endParaRPr lang="en-US"/>
          </a:p>
        </p:txBody>
      </p:sp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5334000" y="2819400"/>
            <a:ext cx="16002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Another recurrence relation</a:t>
            </a:r>
          </a:p>
        </p:txBody>
      </p:sp>
      <p:sp>
        <p:nvSpPr>
          <p:cNvPr id="827397" name="Line 5"/>
          <p:cNvSpPr>
            <a:spLocks noChangeShapeType="1"/>
          </p:cNvSpPr>
          <p:nvPr/>
        </p:nvSpPr>
        <p:spPr bwMode="auto">
          <a:xfrm flipH="1">
            <a:off x="4114800" y="3276600"/>
            <a:ext cx="1219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BFE-842B-EB43-99FE-885CD1A2FBEE}" type="slidenum">
              <a:rPr lang="en-US"/>
              <a:pPr/>
              <a:t>12</a:t>
            </a:fld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vs. Iteration</a:t>
            </a:r>
            <a:br>
              <a:rPr lang="en-US"/>
            </a:br>
            <a:r>
              <a:rPr lang="en-US"/>
              <a:t>Fibonacci Numbers </a:t>
            </a:r>
            <a:r>
              <a:rPr lang="en-US">
                <a:cs typeface="Times New Roman" charset="0"/>
              </a:rPr>
              <a:t>— Problem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For high-</a:t>
            </a:r>
            <a:r>
              <a:rPr lang="en-US" dirty="0" err="1"/>
              <a:t>ish</a:t>
            </a:r>
            <a:r>
              <a:rPr lang="en-US" dirty="0"/>
              <a:t> values of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/>
              <a:t>above </a:t>
            </a:r>
            <a:r>
              <a:rPr lang="en-US" smtClean="0"/>
              <a:t>45, </a:t>
            </a:r>
            <a:r>
              <a:rPr lang="en-US" dirty="0"/>
              <a:t>say) function </a:t>
            </a:r>
            <a:r>
              <a:rPr lang="en-US" b="1" dirty="0" err="1">
                <a:latin typeface="Courier New" charset="0"/>
              </a:rPr>
              <a:t>fibo</a:t>
            </a:r>
            <a:r>
              <a:rPr lang="en-US" dirty="0"/>
              <a:t> in </a:t>
            </a:r>
            <a:r>
              <a:rPr lang="en-US" b="1" dirty="0">
                <a:latin typeface="Courier New" charset="0"/>
              </a:rPr>
              <a:t>fibo1.cpp</a:t>
            </a:r>
            <a:r>
              <a:rPr lang="en-US" dirty="0"/>
              <a:t> is </a:t>
            </a:r>
            <a:r>
              <a:rPr lang="en-US" b="1" dirty="0"/>
              <a:t>extremely</a:t>
            </a:r>
            <a:r>
              <a:rPr lang="en-US" dirty="0"/>
              <a:t> slow.</a:t>
            </a:r>
          </a:p>
          <a:p>
            <a:pPr lvl="1"/>
            <a:r>
              <a:rPr lang="en-US" dirty="0"/>
              <a:t>What can we do about this?</a:t>
            </a:r>
          </a:p>
          <a:p>
            <a:pPr>
              <a:buFont typeface="Wingdings" charset="0"/>
              <a:buNone/>
            </a:pPr>
            <a:r>
              <a:rPr lang="en-US" dirty="0"/>
              <a:t>TO DO:</a:t>
            </a:r>
          </a:p>
          <a:p>
            <a:pPr lvl="1"/>
            <a:r>
              <a:rPr lang="en-US" dirty="0"/>
              <a:t>Rewrite the Fibonacci computation</a:t>
            </a:r>
            <a:br>
              <a:rPr lang="en-US" dirty="0"/>
            </a:br>
            <a:r>
              <a:rPr lang="en-US" dirty="0"/>
              <a:t>in a fast iterative form.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/>
              <a:t>Figure out how to do a fast </a:t>
            </a:r>
            <a:r>
              <a:rPr lang="en-US" i="1" dirty="0"/>
              <a:t>recursive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version. Write it.</a:t>
            </a:r>
          </a:p>
        </p:txBody>
      </p:sp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3276600" y="1778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  <p:sp>
        <p:nvSpPr>
          <p:cNvPr id="893957" name="AutoShape 5"/>
          <p:cNvSpPr>
            <a:spLocks noChangeArrowheads="1"/>
          </p:cNvSpPr>
          <p:nvPr/>
        </p:nvSpPr>
        <p:spPr bwMode="auto">
          <a:xfrm>
            <a:off x="3733800" y="48768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AutoShape 6"/>
          <p:cNvSpPr>
            <a:spLocks noChangeArrowheads="1"/>
          </p:cNvSpPr>
          <p:nvPr/>
        </p:nvSpPr>
        <p:spPr bwMode="auto">
          <a:xfrm>
            <a:off x="4876800" y="48768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B46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AutoShape 7"/>
          <p:cNvSpPr>
            <a:spLocks noChangeArrowheads="1"/>
          </p:cNvSpPr>
          <p:nvPr/>
        </p:nvSpPr>
        <p:spPr bwMode="auto">
          <a:xfrm flipH="1">
            <a:off x="1752600" y="3352800"/>
            <a:ext cx="1752600" cy="1219200"/>
          </a:xfrm>
          <a:prstGeom prst="wedgeRoundRectCallout">
            <a:avLst>
              <a:gd name="adj1" fmla="val -57069"/>
              <a:gd name="adj2" fmla="val 67056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/>
              <a:t>Wow!</a:t>
            </a:r>
            <a:br>
              <a:rPr lang="en-US" sz="1400"/>
            </a:br>
            <a:r>
              <a:rPr lang="en-US" sz="1400"/>
              <a:t>Recursion is a </a:t>
            </a:r>
            <a:r>
              <a:rPr lang="en-US" sz="1400" b="1"/>
              <a:t>lot</a:t>
            </a:r>
            <a:r>
              <a:rPr lang="en-US" sz="1400"/>
              <a:t> slower than iteration!</a:t>
            </a:r>
          </a:p>
        </p:txBody>
      </p:sp>
      <p:sp>
        <p:nvSpPr>
          <p:cNvPr id="893960" name="AutoShape 8"/>
          <p:cNvSpPr>
            <a:spLocks noChangeArrowheads="1"/>
          </p:cNvSpPr>
          <p:nvPr/>
        </p:nvSpPr>
        <p:spPr bwMode="auto">
          <a:xfrm>
            <a:off x="5638800" y="3352800"/>
            <a:ext cx="1752600" cy="1219200"/>
          </a:xfrm>
          <a:prstGeom prst="wedgeRoundRectCallout">
            <a:avLst>
              <a:gd name="adj1" fmla="val -57065"/>
              <a:gd name="adj2" fmla="val 67319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>
                <a:solidFill>
                  <a:schemeClr val="folHlink"/>
                </a:solidFill>
              </a:rPr>
              <a:t>Wrong!</a:t>
            </a:r>
            <a:r>
              <a:rPr lang="en-US" sz="1400"/>
              <a:t> Wrong, wrong, </a:t>
            </a:r>
            <a:r>
              <a:rPr lang="en-US" sz="1400" b="1"/>
              <a:t>wrong</a:t>
            </a:r>
            <a:r>
              <a:rPr lang="en-US" sz="1400"/>
              <a:t>, wrong, </a:t>
            </a:r>
            <a:r>
              <a:rPr lang="en-US" sz="1400" i="1">
                <a:solidFill>
                  <a:schemeClr val="folHlink"/>
                </a:solidFill>
              </a:rPr>
              <a:t>wrong</a:t>
            </a:r>
            <a:r>
              <a:rPr lang="en-US" sz="1400"/>
              <a:t>, wrong.</a:t>
            </a:r>
            <a:br>
              <a:rPr lang="en-US" sz="1400"/>
            </a:br>
            <a:r>
              <a:rPr lang="en-US" sz="1400"/>
              <a:t>You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re wrong.</a:t>
            </a:r>
          </a:p>
        </p:txBody>
      </p:sp>
    </p:spTree>
    <p:extLst>
      <p:ext uri="{BB962C8B-B14F-4D97-AF65-F5344CB8AC3E}">
        <p14:creationId xmlns:p14="http://schemas.microsoft.com/office/powerpoint/2010/main" val="354490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FBA5F-D120-474D-8A37-7BB9A3844D16}" type="slidenum">
              <a:rPr lang="en-US"/>
              <a:pPr/>
              <a:t>13</a:t>
            </a:fld>
            <a:endParaRPr lang="en-US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vs. Iteration</a:t>
            </a:r>
            <a:br>
              <a:rPr lang="en-US"/>
            </a:br>
            <a:r>
              <a:rPr lang="en-US"/>
              <a:t>Fibonacci Numbers </a:t>
            </a:r>
            <a:r>
              <a:rPr lang="en-US">
                <a:cs typeface="Times New Roman" charset="0"/>
              </a:rPr>
              <a:t>— Lessons [1/2]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Choice of algorithm can make a </a:t>
            </a:r>
            <a:r>
              <a:rPr lang="en-US" b="1"/>
              <a:t>huge</a:t>
            </a:r>
            <a:r>
              <a:rPr lang="en-US"/>
              <a:t> difference in performance.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As we will see, data structures can make a similar difference.</a:t>
            </a:r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5</a:t>
            </a:r>
            <a:endParaRPr lang="en-US" sz="1400"/>
          </a:p>
        </p:txBody>
      </p:sp>
      <p:sp>
        <p:nvSpPr>
          <p:cNvPr id="894981" name="Rectangle 5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894982" name="Rectangle 6"/>
          <p:cNvSpPr>
            <a:spLocks noChangeArrowheads="1"/>
          </p:cNvSpPr>
          <p:nvPr/>
        </p:nvSpPr>
        <p:spPr bwMode="auto">
          <a:xfrm>
            <a:off x="4191000" y="3962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4</a:t>
            </a:r>
            <a:endParaRPr lang="en-US" sz="1400"/>
          </a:p>
        </p:txBody>
      </p:sp>
      <p:sp>
        <p:nvSpPr>
          <p:cNvPr id="894983" name="Rectangle 7"/>
          <p:cNvSpPr>
            <a:spLocks noChangeArrowheads="1"/>
          </p:cNvSpPr>
          <p:nvPr/>
        </p:nvSpPr>
        <p:spPr bwMode="auto">
          <a:xfrm>
            <a:off x="23622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894984" name="Rectangle 8"/>
          <p:cNvSpPr>
            <a:spLocks noChangeArrowheads="1"/>
          </p:cNvSpPr>
          <p:nvPr/>
        </p:nvSpPr>
        <p:spPr bwMode="auto">
          <a:xfrm>
            <a:off x="28194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894985" name="Rectangle 9"/>
          <p:cNvSpPr>
            <a:spLocks noChangeArrowheads="1"/>
          </p:cNvSpPr>
          <p:nvPr/>
        </p:nvSpPr>
        <p:spPr bwMode="auto">
          <a:xfrm>
            <a:off x="2590800" y="4724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894986" name="Rectangle 10"/>
          <p:cNvSpPr>
            <a:spLocks noChangeArrowheads="1"/>
          </p:cNvSpPr>
          <p:nvPr/>
        </p:nvSpPr>
        <p:spPr bwMode="auto">
          <a:xfrm>
            <a:off x="3048000" y="4724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894987" name="Rectangle 11"/>
          <p:cNvSpPr>
            <a:spLocks noChangeArrowheads="1"/>
          </p:cNvSpPr>
          <p:nvPr/>
        </p:nvSpPr>
        <p:spPr bwMode="auto">
          <a:xfrm>
            <a:off x="37338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894988" name="Rectangle 12"/>
          <p:cNvSpPr>
            <a:spLocks noChangeArrowheads="1"/>
          </p:cNvSpPr>
          <p:nvPr/>
        </p:nvSpPr>
        <p:spPr bwMode="auto">
          <a:xfrm>
            <a:off x="3505200" y="4724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894989" name="Rectangle 13"/>
          <p:cNvSpPr>
            <a:spLocks noChangeArrowheads="1"/>
          </p:cNvSpPr>
          <p:nvPr/>
        </p:nvSpPr>
        <p:spPr bwMode="auto">
          <a:xfrm>
            <a:off x="3962400" y="4724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894990" name="Rectangle 14"/>
          <p:cNvSpPr>
            <a:spLocks noChangeArrowheads="1"/>
          </p:cNvSpPr>
          <p:nvPr/>
        </p:nvSpPr>
        <p:spPr bwMode="auto">
          <a:xfrm>
            <a:off x="46482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894991" name="Rectangle 15"/>
          <p:cNvSpPr>
            <a:spLocks noChangeArrowheads="1"/>
          </p:cNvSpPr>
          <p:nvPr/>
        </p:nvSpPr>
        <p:spPr bwMode="auto">
          <a:xfrm>
            <a:off x="4419600" y="4724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894992" name="Rectangle 16"/>
          <p:cNvSpPr>
            <a:spLocks noChangeArrowheads="1"/>
          </p:cNvSpPr>
          <p:nvPr/>
        </p:nvSpPr>
        <p:spPr bwMode="auto">
          <a:xfrm>
            <a:off x="4876800" y="4724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894993" name="Rectangle 17"/>
          <p:cNvSpPr>
            <a:spLocks noChangeArrowheads="1"/>
          </p:cNvSpPr>
          <p:nvPr/>
        </p:nvSpPr>
        <p:spPr bwMode="auto">
          <a:xfrm>
            <a:off x="4648200" y="5105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894994" name="Rectangle 18"/>
          <p:cNvSpPr>
            <a:spLocks noChangeArrowheads="1"/>
          </p:cNvSpPr>
          <p:nvPr/>
        </p:nvSpPr>
        <p:spPr bwMode="auto">
          <a:xfrm>
            <a:off x="5105400" y="5105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894995" name="Line 19"/>
          <p:cNvSpPr>
            <a:spLocks noChangeShapeType="1"/>
          </p:cNvSpPr>
          <p:nvPr/>
        </p:nvSpPr>
        <p:spPr bwMode="auto">
          <a:xfrm>
            <a:off x="3657600" y="3810000"/>
            <a:ext cx="685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6" name="Line 20"/>
          <p:cNvSpPr>
            <a:spLocks noChangeShapeType="1"/>
          </p:cNvSpPr>
          <p:nvPr/>
        </p:nvSpPr>
        <p:spPr bwMode="auto">
          <a:xfrm flipH="1">
            <a:off x="2743200" y="3810000"/>
            <a:ext cx="762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7" name="Line 21"/>
          <p:cNvSpPr>
            <a:spLocks noChangeShapeType="1"/>
          </p:cNvSpPr>
          <p:nvPr/>
        </p:nvSpPr>
        <p:spPr bwMode="auto">
          <a:xfrm>
            <a:off x="4419600" y="4267200"/>
            <a:ext cx="3810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8" name="Line 22"/>
          <p:cNvSpPr>
            <a:spLocks noChangeShapeType="1"/>
          </p:cNvSpPr>
          <p:nvPr/>
        </p:nvSpPr>
        <p:spPr bwMode="auto">
          <a:xfrm flipH="1">
            <a:off x="3886200" y="4267200"/>
            <a:ext cx="3810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9" name="Rectangle 23"/>
          <p:cNvSpPr>
            <a:spLocks noChangeArrowheads="1"/>
          </p:cNvSpPr>
          <p:nvPr/>
        </p:nvSpPr>
        <p:spPr bwMode="auto">
          <a:xfrm>
            <a:off x="1219200" y="35052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4</a:t>
            </a:r>
            <a:endParaRPr lang="en-US" sz="1400"/>
          </a:p>
        </p:txBody>
      </p:sp>
      <p:sp>
        <p:nvSpPr>
          <p:cNvPr id="895000" name="Rectangle 24"/>
          <p:cNvSpPr>
            <a:spLocks noChangeArrowheads="1"/>
          </p:cNvSpPr>
          <p:nvPr/>
        </p:nvSpPr>
        <p:spPr bwMode="auto">
          <a:xfrm>
            <a:off x="762000" y="3962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895001" name="Rectangle 25"/>
          <p:cNvSpPr>
            <a:spLocks noChangeArrowheads="1"/>
          </p:cNvSpPr>
          <p:nvPr/>
        </p:nvSpPr>
        <p:spPr bwMode="auto">
          <a:xfrm>
            <a:off x="5334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895002" name="Rectangle 26"/>
          <p:cNvSpPr>
            <a:spLocks noChangeArrowheads="1"/>
          </p:cNvSpPr>
          <p:nvPr/>
        </p:nvSpPr>
        <p:spPr bwMode="auto">
          <a:xfrm>
            <a:off x="9906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895003" name="Rectangle 27"/>
          <p:cNvSpPr>
            <a:spLocks noChangeArrowheads="1"/>
          </p:cNvSpPr>
          <p:nvPr/>
        </p:nvSpPr>
        <p:spPr bwMode="auto">
          <a:xfrm>
            <a:off x="1676400" y="3962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895004" name="Rectangle 28"/>
          <p:cNvSpPr>
            <a:spLocks noChangeArrowheads="1"/>
          </p:cNvSpPr>
          <p:nvPr/>
        </p:nvSpPr>
        <p:spPr bwMode="auto">
          <a:xfrm>
            <a:off x="14478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895005" name="Rectangle 29"/>
          <p:cNvSpPr>
            <a:spLocks noChangeArrowheads="1"/>
          </p:cNvSpPr>
          <p:nvPr/>
        </p:nvSpPr>
        <p:spPr bwMode="auto">
          <a:xfrm>
            <a:off x="19050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895006" name="Rectangle 30"/>
          <p:cNvSpPr>
            <a:spLocks noChangeArrowheads="1"/>
          </p:cNvSpPr>
          <p:nvPr/>
        </p:nvSpPr>
        <p:spPr bwMode="auto">
          <a:xfrm>
            <a:off x="1676400" y="4724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895007" name="Rectangle 31"/>
          <p:cNvSpPr>
            <a:spLocks noChangeArrowheads="1"/>
          </p:cNvSpPr>
          <p:nvPr/>
        </p:nvSpPr>
        <p:spPr bwMode="auto">
          <a:xfrm>
            <a:off x="2133600" y="4724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895008" name="Line 32"/>
          <p:cNvSpPr>
            <a:spLocks noChangeShapeType="1"/>
          </p:cNvSpPr>
          <p:nvPr/>
        </p:nvSpPr>
        <p:spPr bwMode="auto">
          <a:xfrm>
            <a:off x="1447800" y="3810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09" name="Line 33"/>
          <p:cNvSpPr>
            <a:spLocks noChangeShapeType="1"/>
          </p:cNvSpPr>
          <p:nvPr/>
        </p:nvSpPr>
        <p:spPr bwMode="auto">
          <a:xfrm flipH="1">
            <a:off x="914400" y="3810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10" name="Line 34"/>
          <p:cNvSpPr>
            <a:spLocks noChangeShapeType="1"/>
          </p:cNvSpPr>
          <p:nvPr/>
        </p:nvSpPr>
        <p:spPr bwMode="auto">
          <a:xfrm>
            <a:off x="9906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11" name="Line 35"/>
          <p:cNvSpPr>
            <a:spLocks noChangeShapeType="1"/>
          </p:cNvSpPr>
          <p:nvPr/>
        </p:nvSpPr>
        <p:spPr bwMode="auto">
          <a:xfrm flipH="1">
            <a:off x="6858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12" name="Rectangle 36"/>
          <p:cNvSpPr>
            <a:spLocks noChangeArrowheads="1"/>
          </p:cNvSpPr>
          <p:nvPr/>
        </p:nvSpPr>
        <p:spPr bwMode="auto">
          <a:xfrm>
            <a:off x="2362200" y="30480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6</a:t>
            </a:r>
            <a:endParaRPr lang="en-US" sz="1400"/>
          </a:p>
        </p:txBody>
      </p:sp>
      <p:sp>
        <p:nvSpPr>
          <p:cNvPr id="895013" name="Line 37"/>
          <p:cNvSpPr>
            <a:spLocks noChangeShapeType="1"/>
          </p:cNvSpPr>
          <p:nvPr/>
        </p:nvSpPr>
        <p:spPr bwMode="auto">
          <a:xfrm>
            <a:off x="2590800" y="3352800"/>
            <a:ext cx="990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14" name="Line 38"/>
          <p:cNvSpPr>
            <a:spLocks noChangeShapeType="1"/>
          </p:cNvSpPr>
          <p:nvPr/>
        </p:nvSpPr>
        <p:spPr bwMode="auto">
          <a:xfrm flipH="1">
            <a:off x="1371600" y="3352800"/>
            <a:ext cx="1066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15" name="Line 39"/>
          <p:cNvSpPr>
            <a:spLocks noChangeShapeType="1"/>
          </p:cNvSpPr>
          <p:nvPr/>
        </p:nvSpPr>
        <p:spPr bwMode="auto">
          <a:xfrm>
            <a:off x="19050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16" name="Line 40"/>
          <p:cNvSpPr>
            <a:spLocks noChangeShapeType="1"/>
          </p:cNvSpPr>
          <p:nvPr/>
        </p:nvSpPr>
        <p:spPr bwMode="auto">
          <a:xfrm flipH="1">
            <a:off x="16002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17" name="Line 41"/>
          <p:cNvSpPr>
            <a:spLocks noChangeShapeType="1"/>
          </p:cNvSpPr>
          <p:nvPr/>
        </p:nvSpPr>
        <p:spPr bwMode="auto">
          <a:xfrm>
            <a:off x="28194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18" name="Line 42"/>
          <p:cNvSpPr>
            <a:spLocks noChangeShapeType="1"/>
          </p:cNvSpPr>
          <p:nvPr/>
        </p:nvSpPr>
        <p:spPr bwMode="auto">
          <a:xfrm flipH="1">
            <a:off x="25146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19" name="Line 43"/>
          <p:cNvSpPr>
            <a:spLocks noChangeShapeType="1"/>
          </p:cNvSpPr>
          <p:nvPr/>
        </p:nvSpPr>
        <p:spPr bwMode="auto">
          <a:xfrm>
            <a:off x="21336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0" name="Line 44"/>
          <p:cNvSpPr>
            <a:spLocks noChangeShapeType="1"/>
          </p:cNvSpPr>
          <p:nvPr/>
        </p:nvSpPr>
        <p:spPr bwMode="auto">
          <a:xfrm flipH="1">
            <a:off x="18288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1" name="Line 45"/>
          <p:cNvSpPr>
            <a:spLocks noChangeShapeType="1"/>
          </p:cNvSpPr>
          <p:nvPr/>
        </p:nvSpPr>
        <p:spPr bwMode="auto">
          <a:xfrm>
            <a:off x="30480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2" name="Line 46"/>
          <p:cNvSpPr>
            <a:spLocks noChangeShapeType="1"/>
          </p:cNvSpPr>
          <p:nvPr/>
        </p:nvSpPr>
        <p:spPr bwMode="auto">
          <a:xfrm flipH="1">
            <a:off x="27432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3" name="Line 47"/>
          <p:cNvSpPr>
            <a:spLocks noChangeShapeType="1"/>
          </p:cNvSpPr>
          <p:nvPr/>
        </p:nvSpPr>
        <p:spPr bwMode="auto">
          <a:xfrm>
            <a:off x="39624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4" name="Line 48"/>
          <p:cNvSpPr>
            <a:spLocks noChangeShapeType="1"/>
          </p:cNvSpPr>
          <p:nvPr/>
        </p:nvSpPr>
        <p:spPr bwMode="auto">
          <a:xfrm flipH="1">
            <a:off x="36576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5" name="Line 49"/>
          <p:cNvSpPr>
            <a:spLocks noChangeShapeType="1"/>
          </p:cNvSpPr>
          <p:nvPr/>
        </p:nvSpPr>
        <p:spPr bwMode="auto">
          <a:xfrm>
            <a:off x="48768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6" name="Line 50"/>
          <p:cNvSpPr>
            <a:spLocks noChangeShapeType="1"/>
          </p:cNvSpPr>
          <p:nvPr/>
        </p:nvSpPr>
        <p:spPr bwMode="auto">
          <a:xfrm flipH="1">
            <a:off x="45720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7" name="Line 51"/>
          <p:cNvSpPr>
            <a:spLocks noChangeShapeType="1"/>
          </p:cNvSpPr>
          <p:nvPr/>
        </p:nvSpPr>
        <p:spPr bwMode="auto">
          <a:xfrm>
            <a:off x="5105400" y="5029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8" name="Line 52"/>
          <p:cNvSpPr>
            <a:spLocks noChangeShapeType="1"/>
          </p:cNvSpPr>
          <p:nvPr/>
        </p:nvSpPr>
        <p:spPr bwMode="auto">
          <a:xfrm flipH="1">
            <a:off x="4800600" y="5029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29" name="Rectangle 53"/>
          <p:cNvSpPr>
            <a:spLocks noChangeArrowheads="1"/>
          </p:cNvSpPr>
          <p:nvPr/>
        </p:nvSpPr>
        <p:spPr bwMode="auto">
          <a:xfrm>
            <a:off x="6934200" y="35052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5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6</a:t>
            </a:r>
          </a:p>
        </p:txBody>
      </p:sp>
      <p:sp>
        <p:nvSpPr>
          <p:cNvPr id="895030" name="Line 54"/>
          <p:cNvSpPr>
            <a:spLocks noChangeShapeType="1"/>
          </p:cNvSpPr>
          <p:nvPr/>
        </p:nvSpPr>
        <p:spPr bwMode="auto">
          <a:xfrm>
            <a:off x="7239000" y="37338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31" name="Rectangle 55"/>
          <p:cNvSpPr>
            <a:spLocks noChangeArrowheads="1"/>
          </p:cNvSpPr>
          <p:nvPr/>
        </p:nvSpPr>
        <p:spPr bwMode="auto">
          <a:xfrm>
            <a:off x="7086600" y="30480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6</a:t>
            </a:r>
            <a:endParaRPr lang="en-US" sz="1400"/>
          </a:p>
        </p:txBody>
      </p:sp>
      <p:sp>
        <p:nvSpPr>
          <p:cNvPr id="895032" name="Line 56"/>
          <p:cNvSpPr>
            <a:spLocks noChangeShapeType="1"/>
          </p:cNvSpPr>
          <p:nvPr/>
        </p:nvSpPr>
        <p:spPr bwMode="auto">
          <a:xfrm>
            <a:off x="7239000" y="33528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33" name="Rectangle 57"/>
          <p:cNvSpPr>
            <a:spLocks noChangeArrowheads="1"/>
          </p:cNvSpPr>
          <p:nvPr/>
        </p:nvSpPr>
        <p:spPr bwMode="auto">
          <a:xfrm>
            <a:off x="6934200" y="38100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4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5</a:t>
            </a:r>
          </a:p>
        </p:txBody>
      </p:sp>
      <p:sp>
        <p:nvSpPr>
          <p:cNvPr id="895034" name="Line 58"/>
          <p:cNvSpPr>
            <a:spLocks noChangeShapeType="1"/>
          </p:cNvSpPr>
          <p:nvPr/>
        </p:nvSpPr>
        <p:spPr bwMode="auto">
          <a:xfrm>
            <a:off x="7239000" y="40386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35" name="Rectangle 59"/>
          <p:cNvSpPr>
            <a:spLocks noChangeArrowheads="1"/>
          </p:cNvSpPr>
          <p:nvPr/>
        </p:nvSpPr>
        <p:spPr bwMode="auto">
          <a:xfrm>
            <a:off x="6934200" y="41148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3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4</a:t>
            </a:r>
          </a:p>
        </p:txBody>
      </p:sp>
      <p:sp>
        <p:nvSpPr>
          <p:cNvPr id="895036" name="Line 60"/>
          <p:cNvSpPr>
            <a:spLocks noChangeShapeType="1"/>
          </p:cNvSpPr>
          <p:nvPr/>
        </p:nvSpPr>
        <p:spPr bwMode="auto">
          <a:xfrm>
            <a:off x="7239000" y="43434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37" name="Rectangle 61"/>
          <p:cNvSpPr>
            <a:spLocks noChangeArrowheads="1"/>
          </p:cNvSpPr>
          <p:nvPr/>
        </p:nvSpPr>
        <p:spPr bwMode="auto">
          <a:xfrm>
            <a:off x="6934200" y="44196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2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3</a:t>
            </a:r>
          </a:p>
        </p:txBody>
      </p:sp>
      <p:sp>
        <p:nvSpPr>
          <p:cNvPr id="895038" name="Line 62"/>
          <p:cNvSpPr>
            <a:spLocks noChangeShapeType="1"/>
          </p:cNvSpPr>
          <p:nvPr/>
        </p:nvSpPr>
        <p:spPr bwMode="auto">
          <a:xfrm>
            <a:off x="7239000" y="46482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39" name="Rectangle 63"/>
          <p:cNvSpPr>
            <a:spLocks noChangeArrowheads="1"/>
          </p:cNvSpPr>
          <p:nvPr/>
        </p:nvSpPr>
        <p:spPr bwMode="auto">
          <a:xfrm>
            <a:off x="6934200" y="47244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1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2</a:t>
            </a:r>
          </a:p>
        </p:txBody>
      </p:sp>
      <p:sp>
        <p:nvSpPr>
          <p:cNvPr id="895040" name="Line 64"/>
          <p:cNvSpPr>
            <a:spLocks noChangeShapeType="1"/>
          </p:cNvSpPr>
          <p:nvPr/>
        </p:nvSpPr>
        <p:spPr bwMode="auto">
          <a:xfrm>
            <a:off x="7239000" y="49530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41" name="Rectangle 65"/>
          <p:cNvSpPr>
            <a:spLocks noChangeArrowheads="1"/>
          </p:cNvSpPr>
          <p:nvPr/>
        </p:nvSpPr>
        <p:spPr bwMode="auto">
          <a:xfrm>
            <a:off x="6934200" y="50292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0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1</a:t>
            </a:r>
          </a:p>
        </p:txBody>
      </p:sp>
      <p:sp>
        <p:nvSpPr>
          <p:cNvPr id="895042" name="Line 66"/>
          <p:cNvSpPr>
            <a:spLocks noChangeShapeType="1"/>
          </p:cNvSpPr>
          <p:nvPr/>
        </p:nvSpPr>
        <p:spPr bwMode="auto">
          <a:xfrm>
            <a:off x="7239000" y="52578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43" name="Rectangle 67"/>
          <p:cNvSpPr>
            <a:spLocks noChangeArrowheads="1"/>
          </p:cNvSpPr>
          <p:nvPr/>
        </p:nvSpPr>
        <p:spPr bwMode="auto">
          <a:xfrm>
            <a:off x="6934200" y="53340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-1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0</a:t>
            </a:r>
          </a:p>
        </p:txBody>
      </p:sp>
      <p:sp>
        <p:nvSpPr>
          <p:cNvPr id="895044" name="Text Box 68"/>
          <p:cNvSpPr txBox="1">
            <a:spLocks noChangeArrowheads="1"/>
          </p:cNvSpPr>
          <p:nvPr/>
        </p:nvSpPr>
        <p:spPr bwMode="auto">
          <a:xfrm>
            <a:off x="1905000" y="2590800"/>
            <a:ext cx="1828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 </a:t>
            </a:r>
            <a:r>
              <a:rPr lang="en-US" sz="1600" b="1">
                <a:latin typeface="Courier New" charset="0"/>
              </a:rPr>
              <a:t>fibo1.cpp</a:t>
            </a:r>
            <a:endParaRPr lang="en-US" sz="1600"/>
          </a:p>
        </p:txBody>
      </p:sp>
      <p:sp>
        <p:nvSpPr>
          <p:cNvPr id="895045" name="Text Box 69"/>
          <p:cNvSpPr txBox="1">
            <a:spLocks noChangeArrowheads="1"/>
          </p:cNvSpPr>
          <p:nvPr/>
        </p:nvSpPr>
        <p:spPr bwMode="auto">
          <a:xfrm>
            <a:off x="6324600" y="2590800"/>
            <a:ext cx="1828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 </a:t>
            </a:r>
            <a:r>
              <a:rPr lang="en-US" sz="1600" b="1">
                <a:latin typeface="Courier New" charset="0"/>
              </a:rPr>
              <a:t>fibo3.cpp</a:t>
            </a:r>
            <a:endParaRPr lang="en-US" sz="1600"/>
          </a:p>
        </p:txBody>
      </p:sp>
      <p:sp>
        <p:nvSpPr>
          <p:cNvPr id="895046" name="Text Box 70"/>
          <p:cNvSpPr txBox="1">
            <a:spLocks noChangeArrowheads="1"/>
          </p:cNvSpPr>
          <p:nvPr/>
        </p:nvSpPr>
        <p:spPr bwMode="auto">
          <a:xfrm>
            <a:off x="3581400" y="1828800"/>
            <a:ext cx="2895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Recursive calls made to compute </a:t>
            </a:r>
            <a:r>
              <a:rPr lang="en-US" sz="1800" i="1"/>
              <a:t>F</a:t>
            </a:r>
            <a:r>
              <a:rPr lang="en-US" sz="1800" baseline="-25000"/>
              <a:t>6</a:t>
            </a:r>
            <a:r>
              <a:rPr 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13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CE65-0D17-694D-8C48-6734A23C43D9}" type="slidenum">
              <a:rPr lang="en-US"/>
              <a:pPr/>
              <a:t>14</a:t>
            </a:fld>
            <a:endParaRPr 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vs. Iteration</a:t>
            </a:r>
            <a:br>
              <a:rPr lang="en-US"/>
            </a:br>
            <a:r>
              <a:rPr lang="en-US"/>
              <a:t>Fibonacci Numbers </a:t>
            </a:r>
            <a:r>
              <a:rPr lang="en-US">
                <a:cs typeface="Times New Roman" charset="0"/>
              </a:rPr>
              <a:t>— Lessons [2/2]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Some algorithms have natural implementations in both </a:t>
            </a:r>
            <a:r>
              <a:rPr lang="en-US" b="1"/>
              <a:t>recursive</a:t>
            </a:r>
            <a:r>
              <a:rPr lang="en-US"/>
              <a:t> and </a:t>
            </a:r>
            <a:r>
              <a:rPr lang="en-US" b="1"/>
              <a:t>iterative</a:t>
            </a:r>
            <a:r>
              <a:rPr lang="en-US"/>
              <a:t> form.</a:t>
            </a:r>
          </a:p>
          <a:p>
            <a:pPr lvl="1"/>
            <a:r>
              <a:rPr lang="en-US" i="1"/>
              <a:t>Iterative</a:t>
            </a:r>
            <a:r>
              <a:rPr lang="en-US"/>
              <a:t> means making use of loops.</a:t>
            </a:r>
            <a:endParaRPr lang="en-US" i="1"/>
          </a:p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>
                <a:latin typeface="Courier New" charset="0"/>
              </a:rPr>
              <a:t>struct</a:t>
            </a:r>
            <a:r>
              <a:rPr lang="en-US"/>
              <a:t> can be used to return two values at once.</a:t>
            </a:r>
          </a:p>
          <a:p>
            <a:pPr lvl="1"/>
            <a:r>
              <a:rPr lang="en-US"/>
              <a:t>The template </a:t>
            </a:r>
            <a:r>
              <a:rPr lang="en-US" b="1">
                <a:latin typeface="Courier New" charset="0"/>
              </a:rPr>
              <a:t>std::pair</a:t>
            </a:r>
            <a:r>
              <a:rPr lang="en-US"/>
              <a:t> (declared in </a:t>
            </a:r>
            <a:r>
              <a:rPr lang="en-US" b="1">
                <a:latin typeface="Courier New" charset="0"/>
              </a:rPr>
              <a:t>&lt;utility&gt;</a:t>
            </a:r>
            <a:r>
              <a:rPr lang="en-US"/>
              <a:t>) can be helpful.</a:t>
            </a:r>
          </a:p>
          <a:p>
            <a:pPr>
              <a:buFont typeface="Wingdings" charset="0"/>
              <a:buNone/>
            </a:pPr>
            <a:r>
              <a:rPr lang="en-US"/>
              <a:t>Sometimes we have a </a:t>
            </a:r>
            <a:r>
              <a:rPr lang="en-US" b="1"/>
              <a:t>workhorse</a:t>
            </a:r>
            <a:r>
              <a:rPr lang="en-US"/>
              <a:t> function that does most of the processing and a </a:t>
            </a:r>
            <a:r>
              <a:rPr lang="en-US" b="1"/>
              <a:t>wrapper</a:t>
            </a:r>
            <a:r>
              <a:rPr lang="en-US"/>
              <a:t> function that is set up for convenient use.</a:t>
            </a:r>
          </a:p>
          <a:p>
            <a:pPr lvl="1"/>
            <a:r>
              <a:rPr lang="en-US"/>
              <a:t>Often the wrapper just calls the workhorse for us.</a:t>
            </a:r>
          </a:p>
          <a:p>
            <a:pPr lvl="1"/>
            <a:r>
              <a:rPr lang="en-US"/>
              <a:t>This is common when we use recursion, since recursion can place inconvenient restrictions on how a function is called.</a:t>
            </a:r>
          </a:p>
          <a:p>
            <a:pPr lvl="1"/>
            <a:r>
              <a:rPr lang="en-US"/>
              <a:t>We have seen this in another context. Remember </a:t>
            </a:r>
            <a:r>
              <a:rPr lang="en-US" b="1">
                <a:latin typeface="Courier New" charset="0"/>
              </a:rPr>
              <a:t>toString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operator&lt;&lt;</a:t>
            </a:r>
            <a:r>
              <a:rPr lang="en-US"/>
              <a:t> in the package from Assignment #1.</a:t>
            </a:r>
          </a:p>
        </p:txBody>
      </p:sp>
    </p:spTree>
    <p:extLst>
      <p:ext uri="{BB962C8B-B14F-4D97-AF65-F5344CB8AC3E}">
        <p14:creationId xmlns:p14="http://schemas.microsoft.com/office/powerpoint/2010/main" val="286540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2B0E-FA79-344C-B675-FE672FD1D08C}" type="slidenum">
              <a:rPr lang="en-US"/>
              <a:pPr/>
              <a:t>2</a:t>
            </a:fld>
            <a:endParaRPr lang="en-US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Advanced C++ &amp; Software Engineering Concepts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</a:rPr>
              <a:t>Major Topics: Advanced C++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The structure of a package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Parameter passing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Operator overloading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Silently written &amp; called functions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Pointers &amp; dynamic allocation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Managing resources in a class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Templates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Containers &amp; iterators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Error handling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Introduction to exceptions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Introduction to Linked Lists</a:t>
            </a:r>
          </a:p>
        </p:txBody>
      </p:sp>
      <p:sp>
        <p:nvSpPr>
          <p:cNvPr id="8253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</a:rPr>
              <a:t>Major Topics: S.E. Concepts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Abstraction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Invariants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Testing</a:t>
            </a:r>
          </a:p>
          <a:p>
            <a:pPr lvl="1"/>
            <a:r>
              <a:rPr lang="en-US" sz="1800">
                <a:solidFill>
                  <a:schemeClr val="bg2"/>
                </a:solidFill>
              </a:rPr>
              <a:t>Some principles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0" name="Text Box 6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1" name="Text Box 7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2" name="Text Box 8"/>
          <p:cNvSpPr txBox="1">
            <a:spLocks noChangeArrowheads="1"/>
          </p:cNvSpPr>
          <p:nvPr/>
        </p:nvSpPr>
        <p:spPr bwMode="auto">
          <a:xfrm>
            <a:off x="4724400" y="1384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3" name="Text Box 9"/>
          <p:cNvSpPr txBox="1">
            <a:spLocks noChangeArrowheads="1"/>
          </p:cNvSpPr>
          <p:nvPr/>
        </p:nvSpPr>
        <p:spPr bwMode="auto">
          <a:xfrm>
            <a:off x="4724400" y="1716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4" name="Text Box 10"/>
          <p:cNvSpPr txBox="1">
            <a:spLocks noChangeArrowheads="1"/>
          </p:cNvSpPr>
          <p:nvPr/>
        </p:nvSpPr>
        <p:spPr bwMode="auto">
          <a:xfrm>
            <a:off x="228600" y="23780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5" name="Text Box 11"/>
          <p:cNvSpPr txBox="1">
            <a:spLocks noChangeArrowheads="1"/>
          </p:cNvSpPr>
          <p:nvPr/>
        </p:nvSpPr>
        <p:spPr bwMode="auto">
          <a:xfrm>
            <a:off x="228600" y="298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6" name="Text Box 12"/>
          <p:cNvSpPr txBox="1">
            <a:spLocks noChangeArrowheads="1"/>
          </p:cNvSpPr>
          <p:nvPr/>
        </p:nvSpPr>
        <p:spPr bwMode="auto">
          <a:xfrm>
            <a:off x="47244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7" name="Text Box 13"/>
          <p:cNvSpPr txBox="1">
            <a:spLocks noChangeArrowheads="1"/>
          </p:cNvSpPr>
          <p:nvPr/>
        </p:nvSpPr>
        <p:spPr bwMode="auto">
          <a:xfrm>
            <a:off x="47244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8" name="Text Box 14"/>
          <p:cNvSpPr txBox="1">
            <a:spLocks noChangeArrowheads="1"/>
          </p:cNvSpPr>
          <p:nvPr/>
        </p:nvSpPr>
        <p:spPr bwMode="auto">
          <a:xfrm>
            <a:off x="228600" y="33147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59" name="Text Box 15"/>
          <p:cNvSpPr txBox="1">
            <a:spLocks noChangeArrowheads="1"/>
          </p:cNvSpPr>
          <p:nvPr/>
        </p:nvSpPr>
        <p:spPr bwMode="auto">
          <a:xfrm>
            <a:off x="228600" y="3921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60" name="Text Box 16"/>
          <p:cNvSpPr txBox="1">
            <a:spLocks noChangeArrowheads="1"/>
          </p:cNvSpPr>
          <p:nvPr/>
        </p:nvSpPr>
        <p:spPr bwMode="auto">
          <a:xfrm>
            <a:off x="228600" y="42481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61" name="Text Box 17"/>
          <p:cNvSpPr txBox="1">
            <a:spLocks noChangeArrowheads="1"/>
          </p:cNvSpPr>
          <p:nvPr/>
        </p:nvSpPr>
        <p:spPr bwMode="auto">
          <a:xfrm>
            <a:off x="228600" y="45783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62" name="Text Box 18"/>
          <p:cNvSpPr txBox="1">
            <a:spLocks noChangeArrowheads="1"/>
          </p:cNvSpPr>
          <p:nvPr/>
        </p:nvSpPr>
        <p:spPr bwMode="auto">
          <a:xfrm>
            <a:off x="228600" y="49085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63" name="Text Box 19"/>
          <p:cNvSpPr txBox="1">
            <a:spLocks noChangeArrowheads="1"/>
          </p:cNvSpPr>
          <p:nvPr/>
        </p:nvSpPr>
        <p:spPr bwMode="auto">
          <a:xfrm>
            <a:off x="228600" y="52387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825364" name="AutoShape 20"/>
          <p:cNvSpPr>
            <a:spLocks noChangeArrowheads="1"/>
          </p:cNvSpPr>
          <p:nvPr/>
        </p:nvSpPr>
        <p:spPr bwMode="auto">
          <a:xfrm rot="-967380">
            <a:off x="1371600" y="2057400"/>
            <a:ext cx="5181600" cy="2536825"/>
          </a:xfrm>
          <a:prstGeom prst="roundRect">
            <a:avLst>
              <a:gd name="adj" fmla="val 16667"/>
            </a:avLst>
          </a:prstGeom>
          <a:noFill/>
          <a:ln w="539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6000" b="1">
                <a:solidFill>
                  <a:schemeClr val="folHlink"/>
                </a:solidFill>
              </a:rPr>
              <a:t>DONE</a:t>
            </a:r>
          </a:p>
        </p:txBody>
      </p:sp>
      <p:sp>
        <p:nvSpPr>
          <p:cNvPr id="825366" name="Rectangle 22"/>
          <p:cNvSpPr>
            <a:spLocks noChangeArrowheads="1"/>
          </p:cNvSpPr>
          <p:nvPr/>
        </p:nvSpPr>
        <p:spPr bwMode="auto">
          <a:xfrm>
            <a:off x="1198563" y="6432550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3D0-3B56-FA4B-8CFB-BFB2EB89FE96}" type="slidenum">
              <a:rPr lang="en-US"/>
              <a:pPr/>
              <a:t>3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Recursion &amp; Searching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Recursion</a:t>
            </a:r>
          </a:p>
          <a:p>
            <a:pPr lvl="1"/>
            <a:r>
              <a:rPr lang="en-US"/>
              <a:t>Search Algorithms</a:t>
            </a:r>
          </a:p>
          <a:p>
            <a:pPr lvl="1"/>
            <a:r>
              <a:rPr lang="en-US"/>
              <a:t>Recursion vs. Iteration</a:t>
            </a:r>
          </a:p>
          <a:p>
            <a:pPr lvl="1"/>
            <a:r>
              <a:rPr lang="en-US"/>
              <a:t>Eliminating Recursion</a:t>
            </a:r>
          </a:p>
          <a:p>
            <a:pPr lvl="1"/>
            <a:r>
              <a:rPr lang="en-US"/>
              <a:t>Recursive Search with Backtracking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0" y="1447800"/>
            <a:ext cx="762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  <a:cs typeface="Times New Roman" charset="0"/>
                <a:sym typeface="Wingdings 2" charset="0"/>
              </a:rPr>
              <a:t>(part) </a:t>
            </a:r>
            <a:endParaRPr lang="en-US">
              <a:solidFill>
                <a:schemeClr val="folHlink"/>
              </a:solidFill>
              <a:sym typeface="Wingdings 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08B-ACDF-AF41-9AFB-33FE8DB1DC1C}" type="slidenum">
              <a:rPr lang="en-US"/>
              <a:pPr/>
              <a:t>4</a:t>
            </a:fld>
            <a:endParaRPr lang="en-US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Introduction to Recursion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We looked at a recursive implementation of a function to return</a:t>
            </a:r>
            <a:br>
              <a:rPr lang="en-US" dirty="0"/>
            </a:br>
            <a:r>
              <a:rPr lang="en-US" dirty="0"/>
              <a:t>1 + 2 + … + </a:t>
            </a:r>
            <a:r>
              <a:rPr lang="en-US" i="1" dirty="0"/>
              <a:t>n</a:t>
            </a:r>
            <a:r>
              <a:rPr lang="en-US" dirty="0"/>
              <a:t>, given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>
              <a:buFont typeface="Wingdings" charset="0"/>
              <a:buNone/>
            </a:pPr>
            <a:r>
              <a:rPr lang="en-US" dirty="0"/>
              <a:t>Some points to remember:</a:t>
            </a:r>
          </a:p>
          <a:p>
            <a:pPr lvl="1"/>
            <a:r>
              <a:rPr lang="en-US" dirty="0"/>
              <a:t>Recursive code must have a </a:t>
            </a:r>
            <a:r>
              <a:rPr lang="en-US" b="1" dirty="0"/>
              <a:t>base case</a:t>
            </a:r>
            <a:r>
              <a:rPr lang="en-US" dirty="0"/>
              <a:t>. And every call to the recursive code must eventually reach a base case.</a:t>
            </a:r>
          </a:p>
          <a:p>
            <a:pPr lvl="1"/>
            <a:r>
              <a:rPr lang="en-US" b="1" dirty="0"/>
              <a:t>Recurrence relations</a:t>
            </a:r>
            <a:r>
              <a:rPr lang="en-US" dirty="0"/>
              <a:t> often turn naturally into recursive code.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914400" y="3352800"/>
            <a:ext cx="2401888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f(</a:t>
            </a:r>
            <a:r>
              <a:rPr lang="en-US" sz="2000" i="1"/>
              <a:t>n</a:t>
            </a:r>
            <a:r>
              <a:rPr lang="en-US" sz="2000"/>
              <a:t>) = f(</a:t>
            </a:r>
            <a:r>
              <a:rPr lang="en-US" sz="2000" i="1"/>
              <a:t>n</a:t>
            </a:r>
            <a:r>
              <a:rPr lang="en-US" sz="2000"/>
              <a:t>–1) + </a:t>
            </a:r>
            <a:r>
              <a:rPr lang="en-US" sz="2000" i="1"/>
              <a:t>n</a:t>
            </a:r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4419600" y="3352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chemeClr val="hlink"/>
                </a:solidFill>
                <a:latin typeface="Courier New" charset="0"/>
              </a:rPr>
              <a:t>return sumUpTo(n-1) + n;</a:t>
            </a:r>
          </a:p>
        </p:txBody>
      </p:sp>
      <p:sp>
        <p:nvSpPr>
          <p:cNvPr id="826374" name="Line 6"/>
          <p:cNvSpPr>
            <a:spLocks noChangeShapeType="1"/>
          </p:cNvSpPr>
          <p:nvPr/>
        </p:nvSpPr>
        <p:spPr bwMode="auto">
          <a:xfrm>
            <a:off x="3505200" y="35814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461-8F62-074B-B584-9CCDCEEA2BAF}" type="slidenum">
              <a:rPr lang="en-US"/>
              <a:pPr/>
              <a:t>5</a:t>
            </a:fld>
            <a:endParaRPr lang="en-US"/>
          </a:p>
        </p:txBody>
      </p:sp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Recursion: Sum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Coding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Now we write the actual code: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sumUpTo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Given n, return sum of integers 1 to 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Recursive.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Pre: n &gt;= 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Post: Return == 1 + ... + 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int sumUpTo(int n)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if (n == 0)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return 0;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else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return sumUpTo(n-1) + n;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How do we know we can make the recursive call?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Hint: When we call a function, we must satisfy its preconditions.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9B22-1477-8347-881A-FA25C97C7B1E}" type="slidenum">
              <a:rPr lang="en-US"/>
              <a:pPr/>
              <a:t>6</a:t>
            </a:fld>
            <a:endParaRPr lang="en-US"/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Invariants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We know we can make the recursive call because we have an </a:t>
            </a:r>
            <a:r>
              <a:rPr lang="en-US" b="1"/>
              <a:t>invariant</a:t>
            </a:r>
            <a:r>
              <a:rPr lang="en-US"/>
              <a:t> that makes the preconditions for the call true: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sumUpTo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Given n, return sum of integers 1 to 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Recursive.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Pre: n &gt;= 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Post: Return == 1 + ... + 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sumUpTo(int n)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if (n == 0)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return 0;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else  // Invariant: n &gt;= 1. (Therefore n-1 &gt;= 0.)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return sumUpTo(n-1) + n;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881668" name="Line 4"/>
          <p:cNvSpPr>
            <a:spLocks noChangeShapeType="1"/>
          </p:cNvSpPr>
          <p:nvPr/>
        </p:nvSpPr>
        <p:spPr bwMode="auto">
          <a:xfrm flipH="1">
            <a:off x="685800" y="4191000"/>
            <a:ext cx="2590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669" name="Text Box 5"/>
          <p:cNvSpPr txBox="1">
            <a:spLocks noChangeArrowheads="1"/>
          </p:cNvSpPr>
          <p:nvPr/>
        </p:nvSpPr>
        <p:spPr bwMode="auto">
          <a:xfrm>
            <a:off x="5410200" y="3276600"/>
            <a:ext cx="3505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 we have an invariant that says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 ≥ 0 (the precondition). </a:t>
            </a:r>
          </a:p>
        </p:txBody>
      </p:sp>
      <p:sp>
        <p:nvSpPr>
          <p:cNvPr id="881670" name="Line 6"/>
          <p:cNvSpPr>
            <a:spLocks noChangeShapeType="1"/>
          </p:cNvSpPr>
          <p:nvPr/>
        </p:nvSpPr>
        <p:spPr bwMode="auto">
          <a:xfrm flipH="1">
            <a:off x="2895600" y="4191000"/>
            <a:ext cx="236220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671" name="Text Box 7"/>
          <p:cNvSpPr txBox="1">
            <a:spLocks noChangeArrowheads="1"/>
          </p:cNvSpPr>
          <p:nvPr/>
        </p:nvSpPr>
        <p:spPr bwMode="auto">
          <a:xfrm>
            <a:off x="5257800" y="4038600"/>
            <a:ext cx="3048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 we leave if </a:t>
            </a: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 is exactly 0.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 b="1">
                <a:solidFill>
                  <a:schemeClr val="folHlink"/>
                </a:solidFill>
              </a:rPr>
              <a:t>Result</a:t>
            </a:r>
            <a:r>
              <a:rPr lang="en-US" sz="1400">
                <a:solidFill>
                  <a:schemeClr val="folHlink"/>
                </a:solidFill>
              </a:rPr>
              <a:t>: If we stay, then </a:t>
            </a: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 ≥ 1.</a:t>
            </a:r>
          </a:p>
        </p:txBody>
      </p:sp>
      <p:sp>
        <p:nvSpPr>
          <p:cNvPr id="881672" name="Line 8"/>
          <p:cNvSpPr>
            <a:spLocks noChangeShapeType="1"/>
          </p:cNvSpPr>
          <p:nvPr/>
        </p:nvSpPr>
        <p:spPr bwMode="auto">
          <a:xfrm flipH="1">
            <a:off x="4800600" y="4572000"/>
            <a:ext cx="2743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673" name="Text Box 9"/>
          <p:cNvSpPr txBox="1">
            <a:spLocks noChangeArrowheads="1"/>
          </p:cNvSpPr>
          <p:nvPr/>
        </p:nvSpPr>
        <p:spPr bwMode="auto">
          <a:xfrm>
            <a:off x="5943600" y="5867400"/>
            <a:ext cx="3048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This</a:t>
            </a:r>
            <a:r>
              <a:rPr lang="en-US" sz="1400">
                <a:solidFill>
                  <a:schemeClr val="folHlink"/>
                </a:solidFill>
              </a:rPr>
              <a:t> is the precondition for </a:t>
            </a:r>
            <a:r>
              <a:rPr lang="en-US" sz="1400" b="1">
                <a:solidFill>
                  <a:schemeClr val="folHlink"/>
                </a:solidFill>
              </a:rPr>
              <a:t>this</a:t>
            </a:r>
            <a:r>
              <a:rPr lang="en-US" sz="1400">
                <a:solidFill>
                  <a:schemeClr val="folHlink"/>
                </a:solidFill>
              </a:rPr>
              <a:t> function call. </a:t>
            </a:r>
          </a:p>
        </p:txBody>
      </p:sp>
      <p:sp>
        <p:nvSpPr>
          <p:cNvPr id="881674" name="Line 10"/>
          <p:cNvSpPr>
            <a:spLocks noChangeShapeType="1"/>
          </p:cNvSpPr>
          <p:nvPr/>
        </p:nvSpPr>
        <p:spPr bwMode="auto">
          <a:xfrm flipV="1">
            <a:off x="6477000" y="5715000"/>
            <a:ext cx="8382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675" name="AutoShape 11"/>
          <p:cNvSpPr>
            <a:spLocks/>
          </p:cNvSpPr>
          <p:nvPr/>
        </p:nvSpPr>
        <p:spPr bwMode="auto">
          <a:xfrm rot="-5400000">
            <a:off x="3352800" y="4800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1676" name="Line 12"/>
          <p:cNvSpPr>
            <a:spLocks noChangeShapeType="1"/>
          </p:cNvSpPr>
          <p:nvPr/>
        </p:nvSpPr>
        <p:spPr bwMode="auto">
          <a:xfrm flipH="1" flipV="1">
            <a:off x="3505200" y="5867400"/>
            <a:ext cx="457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677" name="Line 13"/>
          <p:cNvSpPr>
            <a:spLocks noChangeShapeType="1"/>
          </p:cNvSpPr>
          <p:nvPr/>
        </p:nvSpPr>
        <p:spPr bwMode="auto">
          <a:xfrm flipH="1" flipV="1">
            <a:off x="3962400" y="6248400"/>
            <a:ext cx="1981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678" name="Line 14"/>
          <p:cNvSpPr>
            <a:spLocks noChangeShapeType="1"/>
          </p:cNvSpPr>
          <p:nvPr/>
        </p:nvSpPr>
        <p:spPr bwMode="auto">
          <a:xfrm flipV="1">
            <a:off x="3276600" y="3505200"/>
            <a:ext cx="213360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679" name="AutoShape 15"/>
          <p:cNvSpPr>
            <a:spLocks/>
          </p:cNvSpPr>
          <p:nvPr/>
        </p:nvSpPr>
        <p:spPr bwMode="auto">
          <a:xfrm rot="-5400000">
            <a:off x="7353300" y="47625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1680" name="Line 16"/>
          <p:cNvSpPr>
            <a:spLocks noChangeShapeType="1"/>
          </p:cNvSpPr>
          <p:nvPr/>
        </p:nvSpPr>
        <p:spPr bwMode="auto">
          <a:xfrm flipV="1">
            <a:off x="7315200" y="5562600"/>
            <a:ext cx="762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87B3-01D8-2A46-A2A8-022FD494C477}" type="slidenum">
              <a:rPr lang="en-US"/>
              <a:pPr/>
              <a:t>7</a:t>
            </a:fld>
            <a:endParaRPr lang="en-US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Iterative Version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Often we do not really need recursion: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sumUpTo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Given n, return sum of integers 1 to n.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Pre: n &gt;= 0.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Post: Return == 1 + ... + n.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sumUpTo(int n)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int sum = 0;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for (int i = 1; i &lt;= n; ++i)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sum += i;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return sum;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872452" name="AutoShape 4"/>
          <p:cNvSpPr>
            <a:spLocks noChangeArrowheads="1"/>
          </p:cNvSpPr>
          <p:nvPr/>
        </p:nvSpPr>
        <p:spPr bwMode="auto">
          <a:xfrm>
            <a:off x="762000" y="4343400"/>
            <a:ext cx="4419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2453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743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uses </a:t>
            </a:r>
            <a:r>
              <a:rPr lang="en-US" sz="1400" b="1">
                <a:solidFill>
                  <a:schemeClr val="folHlink"/>
                </a:solidFill>
              </a:rPr>
              <a:t>iteration</a:t>
            </a:r>
            <a:r>
              <a:rPr lang="en-US" sz="1400">
                <a:solidFill>
                  <a:schemeClr val="folHlink"/>
                </a:solidFill>
              </a:rPr>
              <a:t> (a loop) instead.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6C27-8AA4-144C-9D14-B835D0A05D95}" type="slidenum">
              <a:rPr lang="en-US"/>
              <a:pPr/>
              <a:t>8</a:t>
            </a:fld>
            <a:endParaRPr lang="en-US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Formula Version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And sometimes there is a not-so-obvious way to do things </a:t>
            </a:r>
            <a:r>
              <a:rPr lang="en-US" i="1"/>
              <a:t>much</a:t>
            </a:r>
            <a:r>
              <a:rPr lang="en-US"/>
              <a:t> faster: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sumUpTo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Given n, return sum of integers 1 to n.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Pre: n &gt;= 0.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Post: Return == 1 + ... + n.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sumUpTo(int n)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return n * (n+1) / 2;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 Feb, 2013</a:t>
            </a:r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EBA-7B03-8B43-855A-EDE572B4F542}" type="slidenum">
              <a:rPr lang="en-US"/>
              <a:pPr/>
              <a:t>9</a:t>
            </a:fld>
            <a:endParaRPr 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Search </a:t>
            </a:r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Binary Search Example </a:t>
            </a:r>
            <a:r>
              <a:rPr lang="en-US" dirty="0">
                <a:cs typeface="Times New Roman" charset="0"/>
              </a:rPr>
              <a:t>— Method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Binary Search is an algorithm to find a given </a:t>
            </a:r>
            <a:r>
              <a:rPr lang="en-US" b="1"/>
              <a:t>key</a:t>
            </a:r>
            <a:r>
              <a:rPr lang="en-US"/>
              <a:t> in a </a:t>
            </a:r>
            <a:r>
              <a:rPr lang="en-US" b="1"/>
              <a:t>sorted list</a:t>
            </a:r>
            <a:r>
              <a:rPr lang="en-US"/>
              <a:t>.</a:t>
            </a:r>
          </a:p>
          <a:p>
            <a:pPr lvl="1"/>
            <a:r>
              <a:rPr lang="en-US"/>
              <a:t>Here, </a:t>
            </a:r>
            <a:r>
              <a:rPr lang="en-US" i="1"/>
              <a:t>key</a:t>
            </a:r>
            <a:r>
              <a:rPr lang="en-US"/>
              <a:t> = thing to search for. Often there is associated data. </a:t>
            </a:r>
          </a:p>
          <a:p>
            <a:pPr lvl="1"/>
            <a:r>
              <a:rPr lang="en-US"/>
              <a:t>In computing, </a:t>
            </a:r>
            <a:r>
              <a:rPr lang="en-US" i="1"/>
              <a:t>sorted</a:t>
            </a:r>
            <a:r>
              <a:rPr lang="en-US"/>
              <a:t> = in (some) order.</a:t>
            </a:r>
          </a:p>
          <a:p>
            <a:pPr>
              <a:buFont typeface="Wingdings" charset="0"/>
              <a:buNone/>
            </a:pPr>
            <a:r>
              <a:rPr lang="en-US"/>
              <a:t>Procedure</a:t>
            </a:r>
          </a:p>
          <a:p>
            <a:pPr lvl="1"/>
            <a:r>
              <a:rPr lang="en-US"/>
              <a:t>Pick an item in the middle: the </a:t>
            </a:r>
            <a:r>
              <a:rPr lang="en-US" b="1"/>
              <a:t>pivot</a:t>
            </a:r>
            <a:r>
              <a:rPr lang="en-US"/>
              <a:t>.</a:t>
            </a:r>
          </a:p>
          <a:p>
            <a:pPr lvl="1"/>
            <a:r>
              <a:rPr lang="en-US"/>
              <a:t>Use this to narrow search to top or bottom half of list. Recurse.</a:t>
            </a:r>
          </a:p>
          <a:p>
            <a:pPr>
              <a:buFont typeface="Wingdings" charset="0"/>
              <a:buNone/>
            </a:pPr>
            <a:r>
              <a:rPr lang="en-US"/>
              <a:t>Example: Binary Search for 64 in the following list.</a:t>
            </a: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1981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22860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25908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13</a:t>
            </a:r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22</a:t>
            </a:r>
          </a:p>
        </p:txBody>
      </p:sp>
      <p:sp>
        <p:nvSpPr>
          <p:cNvPr id="876553" name="Rectangle 9"/>
          <p:cNvSpPr>
            <a:spLocks noChangeArrowheads="1"/>
          </p:cNvSpPr>
          <p:nvPr/>
        </p:nvSpPr>
        <p:spPr bwMode="auto">
          <a:xfrm>
            <a:off x="3505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30</a:t>
            </a:r>
          </a:p>
        </p:txBody>
      </p:sp>
      <p:sp>
        <p:nvSpPr>
          <p:cNvPr id="876554" name="Rectangle 10"/>
          <p:cNvSpPr>
            <a:spLocks noChangeArrowheads="1"/>
          </p:cNvSpPr>
          <p:nvPr/>
        </p:nvSpPr>
        <p:spPr bwMode="auto">
          <a:xfrm>
            <a:off x="38100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34</a:t>
            </a:r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41148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37</a:t>
            </a:r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47244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41</a:t>
            </a:r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5029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60</a:t>
            </a:r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53340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56388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65</a:t>
            </a:r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59436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82</a:t>
            </a:r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87</a:t>
            </a:r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6553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90</a:t>
            </a:r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68580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91</a:t>
            </a:r>
          </a:p>
        </p:txBody>
      </p:sp>
      <p:sp>
        <p:nvSpPr>
          <p:cNvPr id="876564" name="Text Box 20"/>
          <p:cNvSpPr txBox="1">
            <a:spLocks noChangeArrowheads="1"/>
          </p:cNvSpPr>
          <p:nvPr/>
        </p:nvSpPr>
        <p:spPr bwMode="auto">
          <a:xfrm>
            <a:off x="2743200" y="3886200"/>
            <a:ext cx="3200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1. Looking for 64 in </a:t>
            </a:r>
            <a:r>
              <a:rPr lang="en-US" sz="1600" b="1"/>
              <a:t>this</a:t>
            </a:r>
            <a:r>
              <a:rPr lang="en-US" sz="1600"/>
              <a:t> list.</a:t>
            </a:r>
          </a:p>
        </p:txBody>
      </p:sp>
      <p:sp>
        <p:nvSpPr>
          <p:cNvPr id="876565" name="Line 21"/>
          <p:cNvSpPr>
            <a:spLocks noChangeShapeType="1"/>
          </p:cNvSpPr>
          <p:nvPr/>
        </p:nvSpPr>
        <p:spPr bwMode="auto">
          <a:xfrm flipV="1">
            <a:off x="3733800" y="4953000"/>
            <a:ext cx="609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6" name="Text Box 22"/>
          <p:cNvSpPr txBox="1">
            <a:spLocks noChangeArrowheads="1"/>
          </p:cNvSpPr>
          <p:nvPr/>
        </p:nvSpPr>
        <p:spPr bwMode="auto">
          <a:xfrm>
            <a:off x="2743200" y="5257800"/>
            <a:ext cx="2819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2. </a:t>
            </a:r>
            <a:r>
              <a:rPr lang="en-US" sz="1600" b="1"/>
              <a:t>Pivot</a:t>
            </a:r>
            <a:r>
              <a:rPr lang="en-US" sz="1600"/>
              <a:t>. Is 64 &lt; 38? No.</a:t>
            </a:r>
          </a:p>
        </p:txBody>
      </p:sp>
      <p:sp>
        <p:nvSpPr>
          <p:cNvPr id="876567" name="AutoShape 23"/>
          <p:cNvSpPr>
            <a:spLocks/>
          </p:cNvSpPr>
          <p:nvPr/>
        </p:nvSpPr>
        <p:spPr bwMode="auto">
          <a:xfrm rot="16200000" flipV="1">
            <a:off x="5715000" y="3733800"/>
            <a:ext cx="228600" cy="2667000"/>
          </a:xfrm>
          <a:prstGeom prst="leftBrace">
            <a:avLst>
              <a:gd name="adj1" fmla="val 97222"/>
              <a:gd name="adj2" fmla="val 4869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8" name="Rectangle 24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38</a:t>
            </a:r>
          </a:p>
        </p:txBody>
      </p:sp>
      <p:sp>
        <p:nvSpPr>
          <p:cNvPr id="876569" name="Line 25"/>
          <p:cNvSpPr>
            <a:spLocks noChangeShapeType="1"/>
          </p:cNvSpPr>
          <p:nvPr/>
        </p:nvSpPr>
        <p:spPr bwMode="auto">
          <a:xfrm flipH="1" flipV="1">
            <a:off x="5867400" y="5257800"/>
            <a:ext cx="152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70" name="Text Box 26"/>
          <p:cNvSpPr txBox="1">
            <a:spLocks noChangeArrowheads="1"/>
          </p:cNvSpPr>
          <p:nvPr/>
        </p:nvSpPr>
        <p:spPr bwMode="auto">
          <a:xfrm>
            <a:off x="2743200" y="5654675"/>
            <a:ext cx="487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3. Recurse: Looking for 64 in </a:t>
            </a:r>
            <a:r>
              <a:rPr lang="en-US" sz="1600" b="1"/>
              <a:t>this</a:t>
            </a:r>
            <a:r>
              <a:rPr lang="en-US" sz="1600"/>
              <a:t> list.</a:t>
            </a:r>
          </a:p>
        </p:txBody>
      </p:sp>
      <p:sp>
        <p:nvSpPr>
          <p:cNvPr id="876571" name="Line 27"/>
          <p:cNvSpPr>
            <a:spLocks noChangeShapeType="1"/>
          </p:cNvSpPr>
          <p:nvPr/>
        </p:nvSpPr>
        <p:spPr bwMode="auto">
          <a:xfrm>
            <a:off x="4419600" y="4419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72" name="AutoShape 28"/>
          <p:cNvSpPr>
            <a:spLocks/>
          </p:cNvSpPr>
          <p:nvPr/>
        </p:nvSpPr>
        <p:spPr bwMode="auto">
          <a:xfrm rot="5400000">
            <a:off x="4419600" y="1752600"/>
            <a:ext cx="304800" cy="5181600"/>
          </a:xfrm>
          <a:prstGeom prst="leftBrace">
            <a:avLst>
              <a:gd name="adj1" fmla="val 141667"/>
              <a:gd name="adj2" fmla="val 3906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1379</Words>
  <Application>Microsoft Macintosh PowerPoint</Application>
  <PresentationFormat>On-screen Show (4:3)</PresentationFormat>
  <Paragraphs>290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Recursion Search Algorithms</vt:lpstr>
      <vt:lpstr>Unit Overview Advanced C++ &amp; Software Engineering Concepts</vt:lpstr>
      <vt:lpstr>Unit Overview Recursion &amp; Searching</vt:lpstr>
      <vt:lpstr>Review Introduction to Recursion</vt:lpstr>
      <vt:lpstr>Review Recursion: Sum Example — Coding</vt:lpstr>
      <vt:lpstr>Review Sum Example — Invariants</vt:lpstr>
      <vt:lpstr>Introduction to Recursion Sum Example — Iterative Version</vt:lpstr>
      <vt:lpstr>Introduction to Recursion Sum Example — Formula Version</vt:lpstr>
      <vt:lpstr>Review: Search Algorithms Binary Search Example — Method</vt:lpstr>
      <vt:lpstr>Review: Search Algorithms Binary Search Example — Four Questions</vt:lpstr>
      <vt:lpstr>Review Recursion vs. Iteration</vt:lpstr>
      <vt:lpstr>Recursion vs. Iteration Fibonacci Numbers — Problem</vt:lpstr>
      <vt:lpstr>Recursion vs. Iteration Fibonacci Numbers — Lessons [1/2]</vt:lpstr>
      <vt:lpstr>Recursion vs. Iteration Fibonacci Numbers — Lessons [2/2]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Algorithms; Recursion vs. Iteration</dc:title>
  <dc:creator>Glenn G. Chappell</dc:creator>
  <cp:lastModifiedBy>Chris Hartman</cp:lastModifiedBy>
  <cp:revision>143</cp:revision>
  <cp:lastPrinted>2012-02-22T20:18:16Z</cp:lastPrinted>
  <dcterms:created xsi:type="dcterms:W3CDTF">2004-09-03T22:49:27Z</dcterms:created>
  <dcterms:modified xsi:type="dcterms:W3CDTF">2013-02-15T21:25:21Z</dcterms:modified>
</cp:coreProperties>
</file>