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handoutMasterIdLst>
    <p:handoutMasterId r:id="rId16"/>
  </p:handoutMasterIdLst>
  <p:sldIdLst>
    <p:sldId id="256" r:id="rId2"/>
    <p:sldId id="806" r:id="rId3"/>
    <p:sldId id="945" r:id="rId4"/>
    <p:sldId id="824" r:id="rId5"/>
    <p:sldId id="993" r:id="rId6"/>
    <p:sldId id="1011" r:id="rId7"/>
    <p:sldId id="1012" r:id="rId8"/>
    <p:sldId id="995" r:id="rId9"/>
    <p:sldId id="996" r:id="rId10"/>
    <p:sldId id="997" r:id="rId11"/>
    <p:sldId id="998" r:id="rId12"/>
    <p:sldId id="999" r:id="rId13"/>
    <p:sldId id="1000" r:id="rId14"/>
  </p:sldIdLst>
  <p:sldSz cx="9144000" cy="6858000" type="screen4x3"/>
  <p:notesSz cx="7315200" cy="9601200"/>
  <p:defaultTextStyle>
    <a:defPPr>
      <a:defRPr lang="en-US"/>
    </a:defPPr>
    <a:lvl1pPr algn="ctr" rtl="0" fontAlgn="base">
      <a:spcBef>
        <a:spcPct val="0"/>
      </a:spcBef>
      <a:spcAft>
        <a:spcPct val="0"/>
      </a:spcAft>
      <a:defRPr sz="2400" kern="1200">
        <a:solidFill>
          <a:schemeClr val="tx1"/>
        </a:solidFill>
        <a:latin typeface="Verdana" charset="0"/>
        <a:ea typeface="ＭＳ Ｐゴシック" charset="0"/>
        <a:cs typeface="+mn-cs"/>
      </a:defRPr>
    </a:lvl1pPr>
    <a:lvl2pPr marL="457200" algn="ctr" rtl="0" fontAlgn="base">
      <a:spcBef>
        <a:spcPct val="0"/>
      </a:spcBef>
      <a:spcAft>
        <a:spcPct val="0"/>
      </a:spcAft>
      <a:defRPr sz="2400" kern="1200">
        <a:solidFill>
          <a:schemeClr val="tx1"/>
        </a:solidFill>
        <a:latin typeface="Verdana" charset="0"/>
        <a:ea typeface="ＭＳ Ｐゴシック" charset="0"/>
        <a:cs typeface="+mn-cs"/>
      </a:defRPr>
    </a:lvl2pPr>
    <a:lvl3pPr marL="914400" algn="ctr" rtl="0" fontAlgn="base">
      <a:spcBef>
        <a:spcPct val="0"/>
      </a:spcBef>
      <a:spcAft>
        <a:spcPct val="0"/>
      </a:spcAft>
      <a:defRPr sz="2400" kern="1200">
        <a:solidFill>
          <a:schemeClr val="tx1"/>
        </a:solidFill>
        <a:latin typeface="Verdana" charset="0"/>
        <a:ea typeface="ＭＳ Ｐゴシック" charset="0"/>
        <a:cs typeface="+mn-cs"/>
      </a:defRPr>
    </a:lvl3pPr>
    <a:lvl4pPr marL="1371600" algn="ctr" rtl="0" fontAlgn="base">
      <a:spcBef>
        <a:spcPct val="0"/>
      </a:spcBef>
      <a:spcAft>
        <a:spcPct val="0"/>
      </a:spcAft>
      <a:defRPr sz="2400" kern="1200">
        <a:solidFill>
          <a:schemeClr val="tx1"/>
        </a:solidFill>
        <a:latin typeface="Verdana" charset="0"/>
        <a:ea typeface="ＭＳ Ｐゴシック" charset="0"/>
        <a:cs typeface="+mn-cs"/>
      </a:defRPr>
    </a:lvl4pPr>
    <a:lvl5pPr marL="1828800" algn="ctr" rtl="0" fontAlgn="base">
      <a:spcBef>
        <a:spcPct val="0"/>
      </a:spcBef>
      <a:spcAft>
        <a:spcPct val="0"/>
      </a:spcAft>
      <a:defRPr sz="2400" kern="1200">
        <a:solidFill>
          <a:schemeClr val="tx1"/>
        </a:solidFill>
        <a:latin typeface="Verdana" charset="0"/>
        <a:ea typeface="ＭＳ Ｐゴシック" charset="0"/>
        <a:cs typeface="+mn-cs"/>
      </a:defRPr>
    </a:lvl5pPr>
    <a:lvl6pPr marL="2286000" algn="l" defTabSz="457200" rtl="0" eaLnBrk="1" latinLnBrk="0" hangingPunct="1">
      <a:defRPr sz="2400" kern="1200">
        <a:solidFill>
          <a:schemeClr val="tx1"/>
        </a:solidFill>
        <a:latin typeface="Verdana" charset="0"/>
        <a:ea typeface="ＭＳ Ｐゴシック" charset="0"/>
        <a:cs typeface="+mn-cs"/>
      </a:defRPr>
    </a:lvl6pPr>
    <a:lvl7pPr marL="2743200" algn="l" defTabSz="457200" rtl="0" eaLnBrk="1" latinLnBrk="0" hangingPunct="1">
      <a:defRPr sz="2400" kern="1200">
        <a:solidFill>
          <a:schemeClr val="tx1"/>
        </a:solidFill>
        <a:latin typeface="Verdana" charset="0"/>
        <a:ea typeface="ＭＳ Ｐゴシック" charset="0"/>
        <a:cs typeface="+mn-cs"/>
      </a:defRPr>
    </a:lvl7pPr>
    <a:lvl8pPr marL="3200400" algn="l" defTabSz="457200" rtl="0" eaLnBrk="1" latinLnBrk="0" hangingPunct="1">
      <a:defRPr sz="2400" kern="1200">
        <a:solidFill>
          <a:schemeClr val="tx1"/>
        </a:solidFill>
        <a:latin typeface="Verdana" charset="0"/>
        <a:ea typeface="ＭＳ Ｐゴシック" charset="0"/>
        <a:cs typeface="+mn-cs"/>
      </a:defRPr>
    </a:lvl8pPr>
    <a:lvl9pPr marL="3657600" algn="l" defTabSz="457200" rtl="0" eaLnBrk="1" latinLnBrk="0" hangingPunct="1">
      <a:defRPr sz="2400" kern="1200">
        <a:solidFill>
          <a:schemeClr val="tx1"/>
        </a:solidFill>
        <a:latin typeface="Verdana" charset="0"/>
        <a:ea typeface="ＭＳ Ｐゴシック" charset="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D48D"/>
    <a:srgbClr val="FFB46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20" d="100"/>
          <a:sy n="120" d="100"/>
        </p:scale>
        <p:origin x="-96" y="-2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06" d="100"/>
          <a:sy n="106" d="100"/>
        </p:scale>
        <p:origin x="-2502"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handoutMaster" Target="handoutMasters/handoutMaster1.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lvl1pPr algn="l" defTabSz="966788">
              <a:defRPr sz="1300"/>
            </a:lvl1pPr>
          </a:lstStyle>
          <a:p>
            <a:endParaRPr lang="en-US"/>
          </a:p>
        </p:txBody>
      </p:sp>
      <p:sp>
        <p:nvSpPr>
          <p:cNvPr id="9219" name="Rectangle 3"/>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9220" name="Rectangle 4"/>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b" anchorCtr="0" compatLnSpc="1">
            <a:prstTxWarp prst="textNoShape">
              <a:avLst/>
            </a:prstTxWarp>
          </a:bodyPr>
          <a:lstStyle>
            <a:lvl1pPr algn="l" defTabSz="966788">
              <a:defRPr sz="1300"/>
            </a:lvl1pPr>
          </a:lstStyle>
          <a:p>
            <a:endParaRPr lang="en-US"/>
          </a:p>
        </p:txBody>
      </p:sp>
      <p:sp>
        <p:nvSpPr>
          <p:cNvPr id="9221" name="Rectangle 5"/>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b" anchorCtr="0" compatLnSpc="1">
            <a:prstTxWarp prst="textNoShape">
              <a:avLst/>
            </a:prstTxWarp>
          </a:bodyPr>
          <a:lstStyle>
            <a:lvl1pPr algn="r" defTabSz="966788">
              <a:defRPr sz="1300"/>
            </a:lvl1pPr>
          </a:lstStyle>
          <a:p>
            <a:fld id="{0B2D1F5A-C71E-7D42-93D3-DF2BD935A702}" type="slidenum">
              <a:rPr lang="en-US"/>
              <a:pPr/>
              <a:t>‹#›</a:t>
            </a:fld>
            <a:endParaRPr lang="en-US"/>
          </a:p>
        </p:txBody>
      </p:sp>
    </p:spTree>
    <p:extLst>
      <p:ext uri="{BB962C8B-B14F-4D97-AF65-F5344CB8AC3E}">
        <p14:creationId xmlns:p14="http://schemas.microsoft.com/office/powerpoint/2010/main" val="34771353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lvl1pPr algn="l" defTabSz="966788">
              <a:defRPr sz="1300"/>
            </a:lvl1pPr>
          </a:lstStyle>
          <a:p>
            <a:endParaRPr lang="en-US"/>
          </a:p>
        </p:txBody>
      </p:sp>
      <p:sp>
        <p:nvSpPr>
          <p:cNvPr id="11267"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lvl1pPr algn="r" defTabSz="966788">
              <a:defRPr sz="1300"/>
            </a:lvl1pPr>
          </a:lstStyle>
          <a:p>
            <a:endParaRPr lang="en-US"/>
          </a:p>
        </p:txBody>
      </p:sp>
      <p:sp>
        <p:nvSpPr>
          <p:cNvPr id="112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1269"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270"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b" anchorCtr="0" compatLnSpc="1">
            <a:prstTxWarp prst="textNoShape">
              <a:avLst/>
            </a:prstTxWarp>
          </a:bodyPr>
          <a:lstStyle>
            <a:lvl1pPr algn="l" defTabSz="966788">
              <a:defRPr sz="1300"/>
            </a:lvl1pPr>
          </a:lstStyle>
          <a:p>
            <a:endParaRPr lang="en-US"/>
          </a:p>
        </p:txBody>
      </p:sp>
      <p:sp>
        <p:nvSpPr>
          <p:cNvPr id="11271"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6661" tIns="48331" rIns="96661" bIns="48331" numCol="1" anchor="b" anchorCtr="0" compatLnSpc="1">
            <a:prstTxWarp prst="textNoShape">
              <a:avLst/>
            </a:prstTxWarp>
          </a:bodyPr>
          <a:lstStyle>
            <a:lvl1pPr algn="r" defTabSz="966788">
              <a:defRPr sz="1300"/>
            </a:lvl1pPr>
          </a:lstStyle>
          <a:p>
            <a:fld id="{CC3503BA-04C6-8847-A3DF-ECE8C300E7A9}" type="slidenum">
              <a:rPr lang="en-US"/>
              <a:pPr/>
              <a:t>‹#›</a:t>
            </a:fld>
            <a:endParaRPr lang="en-US"/>
          </a:p>
        </p:txBody>
      </p:sp>
    </p:spTree>
    <p:extLst>
      <p:ext uri="{BB962C8B-B14F-4D97-AF65-F5344CB8AC3E}">
        <p14:creationId xmlns:p14="http://schemas.microsoft.com/office/powerpoint/2010/main" val="1748723877"/>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Times New Roman" charset="0"/>
        <a:ea typeface="ＭＳ Ｐゴシック" charset="0"/>
        <a:cs typeface="+mn-cs"/>
      </a:defRPr>
    </a:lvl1pPr>
    <a:lvl2pPr marL="457200" algn="l" rtl="0" fontAlgn="base">
      <a:spcBef>
        <a:spcPct val="30000"/>
      </a:spcBef>
      <a:spcAft>
        <a:spcPct val="0"/>
      </a:spcAft>
      <a:defRPr sz="1200" kern="1200">
        <a:solidFill>
          <a:schemeClr val="tx1"/>
        </a:solidFill>
        <a:latin typeface="Times New Roman" charset="0"/>
        <a:ea typeface="ＭＳ Ｐゴシック" charset="0"/>
        <a:cs typeface="+mn-cs"/>
      </a:defRPr>
    </a:lvl2pPr>
    <a:lvl3pPr marL="914400" algn="l" rtl="0" fontAlgn="base">
      <a:spcBef>
        <a:spcPct val="30000"/>
      </a:spcBef>
      <a:spcAft>
        <a:spcPct val="0"/>
      </a:spcAft>
      <a:defRPr sz="1200" kern="1200">
        <a:solidFill>
          <a:schemeClr val="tx1"/>
        </a:solidFill>
        <a:latin typeface="Times New Roman" charset="0"/>
        <a:ea typeface="ＭＳ Ｐゴシック" charset="0"/>
        <a:cs typeface="+mn-cs"/>
      </a:defRPr>
    </a:lvl3pPr>
    <a:lvl4pPr marL="1371600" algn="l" rtl="0" fontAlgn="base">
      <a:spcBef>
        <a:spcPct val="30000"/>
      </a:spcBef>
      <a:spcAft>
        <a:spcPct val="0"/>
      </a:spcAft>
      <a:defRPr sz="1200" kern="1200">
        <a:solidFill>
          <a:schemeClr val="tx1"/>
        </a:solidFill>
        <a:latin typeface="Times New Roman" charset="0"/>
        <a:ea typeface="ＭＳ Ｐゴシック" charset="0"/>
        <a:cs typeface="+mn-cs"/>
      </a:defRPr>
    </a:lvl4pPr>
    <a:lvl5pPr marL="1828800" algn="l" rtl="0" fontAlgn="base">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52400" y="152400"/>
            <a:ext cx="8839200" cy="2590800"/>
          </a:xfrm>
        </p:spPr>
        <p:txBody>
          <a:bodyPr/>
          <a:lstStyle>
            <a:lvl1pPr>
              <a:defRPr/>
            </a:lvl1pPr>
          </a:lstStyle>
          <a:p>
            <a:pPr lvl="0"/>
            <a:r>
              <a:rPr lang="en-US" noProof="0" smtClean="0"/>
              <a:t>Click to edit Master title style</a:t>
            </a:r>
          </a:p>
        </p:txBody>
      </p:sp>
      <p:sp>
        <p:nvSpPr>
          <p:cNvPr id="4099" name="Rectangle 3"/>
          <p:cNvSpPr>
            <a:spLocks noGrp="1" noChangeArrowheads="1"/>
          </p:cNvSpPr>
          <p:nvPr>
            <p:ph type="subTitle" idx="1"/>
          </p:nvPr>
        </p:nvSpPr>
        <p:spPr>
          <a:xfrm>
            <a:off x="152400" y="2971800"/>
            <a:ext cx="8839200" cy="3429000"/>
          </a:xfrm>
        </p:spPr>
        <p:txBody>
          <a:bodyPr/>
          <a:lstStyle>
            <a:lvl1pPr marL="0" indent="0">
              <a:buFont typeface="Wingdings" charset="0"/>
              <a:buNone/>
              <a:defRPr sz="1800"/>
            </a:lvl1pPr>
          </a:lstStyle>
          <a:p>
            <a:pPr lvl="0"/>
            <a:r>
              <a:rPr lang="en-US" noProof="0" smtClean="0"/>
              <a:t>Click to edit Master subtitle style</a:t>
            </a:r>
          </a:p>
        </p:txBody>
      </p:sp>
      <p:sp>
        <p:nvSpPr>
          <p:cNvPr id="4100" name="Rectangle 4"/>
          <p:cNvSpPr>
            <a:spLocks noGrp="1" noChangeArrowheads="1"/>
          </p:cNvSpPr>
          <p:nvPr>
            <p:ph type="dt" sz="half" idx="2"/>
          </p:nvPr>
        </p:nvSpPr>
        <p:spPr/>
        <p:txBody>
          <a:bodyPr/>
          <a:lstStyle>
            <a:lvl1pPr>
              <a:defRPr/>
            </a:lvl1pPr>
          </a:lstStyle>
          <a:p>
            <a:r>
              <a:rPr lang="en-US" smtClean="0"/>
              <a:t>18 Feb 2013</a:t>
            </a:r>
            <a:endParaRPr lang="en-US"/>
          </a:p>
        </p:txBody>
      </p:sp>
      <p:sp>
        <p:nvSpPr>
          <p:cNvPr id="4101" name="Rectangle 5"/>
          <p:cNvSpPr>
            <a:spLocks noGrp="1" noChangeArrowheads="1"/>
          </p:cNvSpPr>
          <p:nvPr>
            <p:ph type="ftr" sz="quarter" idx="3"/>
          </p:nvPr>
        </p:nvSpPr>
        <p:spPr/>
        <p:txBody>
          <a:bodyPr/>
          <a:lstStyle>
            <a:lvl1pPr>
              <a:defRPr/>
            </a:lvl1pPr>
          </a:lstStyle>
          <a:p>
            <a:r>
              <a:rPr lang="de-DE" smtClean="0"/>
              <a:t>CS 311 Spring 2013</a:t>
            </a:r>
            <a:endParaRPr lang="en-US"/>
          </a:p>
        </p:txBody>
      </p:sp>
      <p:sp>
        <p:nvSpPr>
          <p:cNvPr id="4102" name="Rectangle 6"/>
          <p:cNvSpPr>
            <a:spLocks noGrp="1" noChangeArrowheads="1"/>
          </p:cNvSpPr>
          <p:nvPr>
            <p:ph type="sldNum" sz="quarter" idx="4"/>
          </p:nvPr>
        </p:nvSpPr>
        <p:spPr/>
        <p:txBody>
          <a:bodyPr/>
          <a:lstStyle>
            <a:lvl1pPr>
              <a:defRPr/>
            </a:lvl1pPr>
          </a:lstStyle>
          <a:p>
            <a:fld id="{F89F212C-6CB8-AC4F-A92A-CF2945565D20}" type="slidenum">
              <a:rPr lang="en-US"/>
              <a:pPr/>
              <a:t>‹#›</a:t>
            </a:fld>
            <a:endParaRPr lang="en-US"/>
          </a:p>
        </p:txBody>
      </p:sp>
      <p:sp>
        <p:nvSpPr>
          <p:cNvPr id="4103" name="Rectangle 7"/>
          <p:cNvSpPr>
            <a:spLocks noChangeArrowheads="1"/>
          </p:cNvSpPr>
          <p:nvPr userDrawn="1"/>
        </p:nvSpPr>
        <p:spPr bwMode="auto">
          <a:xfrm>
            <a:off x="0" y="2819400"/>
            <a:ext cx="7010400" cy="76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18 Feb 2013</a:t>
            </a:r>
            <a:endParaRPr lang="en-US"/>
          </a:p>
        </p:txBody>
      </p:sp>
      <p:sp>
        <p:nvSpPr>
          <p:cNvPr id="5" name="Footer Placeholder 4"/>
          <p:cNvSpPr>
            <a:spLocks noGrp="1"/>
          </p:cNvSpPr>
          <p:nvPr>
            <p:ph type="ftr" sz="quarter" idx="11"/>
          </p:nvPr>
        </p:nvSpPr>
        <p:spPr/>
        <p:txBody>
          <a:bodyPr/>
          <a:lstStyle>
            <a:lvl1pPr>
              <a:defRPr/>
            </a:lvl1pPr>
          </a:lstStyle>
          <a:p>
            <a:r>
              <a:rPr lang="de-DE" smtClean="0"/>
              <a:t>CS 311 Spring 2013</a:t>
            </a:r>
            <a:endParaRPr lang="en-US"/>
          </a:p>
        </p:txBody>
      </p:sp>
      <p:sp>
        <p:nvSpPr>
          <p:cNvPr id="6" name="Slide Number Placeholder 5"/>
          <p:cNvSpPr>
            <a:spLocks noGrp="1"/>
          </p:cNvSpPr>
          <p:nvPr>
            <p:ph type="sldNum" sz="quarter" idx="12"/>
          </p:nvPr>
        </p:nvSpPr>
        <p:spPr/>
        <p:txBody>
          <a:bodyPr/>
          <a:lstStyle>
            <a:lvl1pPr>
              <a:defRPr/>
            </a:lvl1pPr>
          </a:lstStyle>
          <a:p>
            <a:fld id="{9D224F5E-98B6-AF43-87C5-B1BF90CB5CC5}" type="slidenum">
              <a:rPr lang="en-US"/>
              <a:pPr/>
              <a:t>‹#›</a:t>
            </a:fld>
            <a:endParaRPr lang="en-US"/>
          </a:p>
        </p:txBody>
      </p:sp>
    </p:spTree>
    <p:extLst>
      <p:ext uri="{BB962C8B-B14F-4D97-AF65-F5344CB8AC3E}">
        <p14:creationId xmlns:p14="http://schemas.microsoft.com/office/powerpoint/2010/main" val="4113010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52400"/>
            <a:ext cx="220980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152400"/>
            <a:ext cx="647700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18 Feb 2013</a:t>
            </a:r>
            <a:endParaRPr lang="en-US"/>
          </a:p>
        </p:txBody>
      </p:sp>
      <p:sp>
        <p:nvSpPr>
          <p:cNvPr id="5" name="Footer Placeholder 4"/>
          <p:cNvSpPr>
            <a:spLocks noGrp="1"/>
          </p:cNvSpPr>
          <p:nvPr>
            <p:ph type="ftr" sz="quarter" idx="11"/>
          </p:nvPr>
        </p:nvSpPr>
        <p:spPr/>
        <p:txBody>
          <a:bodyPr/>
          <a:lstStyle>
            <a:lvl1pPr>
              <a:defRPr/>
            </a:lvl1pPr>
          </a:lstStyle>
          <a:p>
            <a:r>
              <a:rPr lang="de-DE" smtClean="0"/>
              <a:t>CS 311 Spring 2013</a:t>
            </a:r>
            <a:endParaRPr lang="en-US"/>
          </a:p>
        </p:txBody>
      </p:sp>
      <p:sp>
        <p:nvSpPr>
          <p:cNvPr id="6" name="Slide Number Placeholder 5"/>
          <p:cNvSpPr>
            <a:spLocks noGrp="1"/>
          </p:cNvSpPr>
          <p:nvPr>
            <p:ph type="sldNum" sz="quarter" idx="12"/>
          </p:nvPr>
        </p:nvSpPr>
        <p:spPr/>
        <p:txBody>
          <a:bodyPr/>
          <a:lstStyle>
            <a:lvl1pPr>
              <a:defRPr/>
            </a:lvl1pPr>
          </a:lstStyle>
          <a:p>
            <a:fld id="{D3B7192F-6BD2-714C-AD3F-FD2306D63B00}" type="slidenum">
              <a:rPr lang="en-US"/>
              <a:pPr/>
              <a:t>‹#›</a:t>
            </a:fld>
            <a:endParaRPr lang="en-US"/>
          </a:p>
        </p:txBody>
      </p:sp>
    </p:spTree>
    <p:extLst>
      <p:ext uri="{BB962C8B-B14F-4D97-AF65-F5344CB8AC3E}">
        <p14:creationId xmlns:p14="http://schemas.microsoft.com/office/powerpoint/2010/main" val="2757370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18 Feb 2013</a:t>
            </a:r>
            <a:endParaRPr lang="en-US"/>
          </a:p>
        </p:txBody>
      </p:sp>
      <p:sp>
        <p:nvSpPr>
          <p:cNvPr id="5" name="Footer Placeholder 4"/>
          <p:cNvSpPr>
            <a:spLocks noGrp="1"/>
          </p:cNvSpPr>
          <p:nvPr>
            <p:ph type="ftr" sz="quarter" idx="11"/>
          </p:nvPr>
        </p:nvSpPr>
        <p:spPr/>
        <p:txBody>
          <a:bodyPr/>
          <a:lstStyle>
            <a:lvl1pPr>
              <a:defRPr/>
            </a:lvl1pPr>
          </a:lstStyle>
          <a:p>
            <a:r>
              <a:rPr lang="de-DE" smtClean="0"/>
              <a:t>CS 311 Spring 2013</a:t>
            </a:r>
            <a:endParaRPr lang="en-US"/>
          </a:p>
        </p:txBody>
      </p:sp>
      <p:sp>
        <p:nvSpPr>
          <p:cNvPr id="6" name="Slide Number Placeholder 5"/>
          <p:cNvSpPr>
            <a:spLocks noGrp="1"/>
          </p:cNvSpPr>
          <p:nvPr>
            <p:ph type="sldNum" sz="quarter" idx="12"/>
          </p:nvPr>
        </p:nvSpPr>
        <p:spPr/>
        <p:txBody>
          <a:bodyPr/>
          <a:lstStyle>
            <a:lvl1pPr>
              <a:defRPr/>
            </a:lvl1pPr>
          </a:lstStyle>
          <a:p>
            <a:fld id="{A5BFD1F7-643A-0D44-AB5C-11426C9678E9}" type="slidenum">
              <a:rPr lang="en-US"/>
              <a:pPr/>
              <a:t>‹#›</a:t>
            </a:fld>
            <a:endParaRPr lang="en-US"/>
          </a:p>
        </p:txBody>
      </p:sp>
    </p:spTree>
    <p:extLst>
      <p:ext uri="{BB962C8B-B14F-4D97-AF65-F5344CB8AC3E}">
        <p14:creationId xmlns:p14="http://schemas.microsoft.com/office/powerpoint/2010/main" val="1406437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18 Feb 2013</a:t>
            </a:r>
            <a:endParaRPr lang="en-US"/>
          </a:p>
        </p:txBody>
      </p:sp>
      <p:sp>
        <p:nvSpPr>
          <p:cNvPr id="5" name="Footer Placeholder 4"/>
          <p:cNvSpPr>
            <a:spLocks noGrp="1"/>
          </p:cNvSpPr>
          <p:nvPr>
            <p:ph type="ftr" sz="quarter" idx="11"/>
          </p:nvPr>
        </p:nvSpPr>
        <p:spPr/>
        <p:txBody>
          <a:bodyPr/>
          <a:lstStyle>
            <a:lvl1pPr>
              <a:defRPr/>
            </a:lvl1pPr>
          </a:lstStyle>
          <a:p>
            <a:r>
              <a:rPr lang="de-DE" smtClean="0"/>
              <a:t>CS 311 Spring 2013</a:t>
            </a:r>
            <a:endParaRPr lang="en-US"/>
          </a:p>
        </p:txBody>
      </p:sp>
      <p:sp>
        <p:nvSpPr>
          <p:cNvPr id="6" name="Slide Number Placeholder 5"/>
          <p:cNvSpPr>
            <a:spLocks noGrp="1"/>
          </p:cNvSpPr>
          <p:nvPr>
            <p:ph type="sldNum" sz="quarter" idx="12"/>
          </p:nvPr>
        </p:nvSpPr>
        <p:spPr/>
        <p:txBody>
          <a:bodyPr/>
          <a:lstStyle>
            <a:lvl1pPr>
              <a:defRPr/>
            </a:lvl1pPr>
          </a:lstStyle>
          <a:p>
            <a:fld id="{CE630706-109D-C94F-8741-E86F6DF71129}" type="slidenum">
              <a:rPr lang="en-US"/>
              <a:pPr/>
              <a:t>‹#›</a:t>
            </a:fld>
            <a:endParaRPr lang="en-US"/>
          </a:p>
        </p:txBody>
      </p:sp>
    </p:spTree>
    <p:extLst>
      <p:ext uri="{BB962C8B-B14F-4D97-AF65-F5344CB8AC3E}">
        <p14:creationId xmlns:p14="http://schemas.microsoft.com/office/powerpoint/2010/main" val="1277890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066800"/>
            <a:ext cx="4343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66800"/>
            <a:ext cx="4343400"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18 Feb 2013</a:t>
            </a:r>
            <a:endParaRPr lang="en-US"/>
          </a:p>
        </p:txBody>
      </p:sp>
      <p:sp>
        <p:nvSpPr>
          <p:cNvPr id="6" name="Footer Placeholder 5"/>
          <p:cNvSpPr>
            <a:spLocks noGrp="1"/>
          </p:cNvSpPr>
          <p:nvPr>
            <p:ph type="ftr" sz="quarter" idx="11"/>
          </p:nvPr>
        </p:nvSpPr>
        <p:spPr/>
        <p:txBody>
          <a:bodyPr/>
          <a:lstStyle>
            <a:lvl1pPr>
              <a:defRPr/>
            </a:lvl1pPr>
          </a:lstStyle>
          <a:p>
            <a:r>
              <a:rPr lang="de-DE" smtClean="0"/>
              <a:t>CS 311 Spring 2013</a:t>
            </a:r>
            <a:endParaRPr lang="en-US"/>
          </a:p>
        </p:txBody>
      </p:sp>
      <p:sp>
        <p:nvSpPr>
          <p:cNvPr id="7" name="Slide Number Placeholder 6"/>
          <p:cNvSpPr>
            <a:spLocks noGrp="1"/>
          </p:cNvSpPr>
          <p:nvPr>
            <p:ph type="sldNum" sz="quarter" idx="12"/>
          </p:nvPr>
        </p:nvSpPr>
        <p:spPr/>
        <p:txBody>
          <a:bodyPr/>
          <a:lstStyle>
            <a:lvl1pPr>
              <a:defRPr/>
            </a:lvl1pPr>
          </a:lstStyle>
          <a:p>
            <a:fld id="{D9FB18FA-67A8-D14E-9B93-32CA14BD53AD}" type="slidenum">
              <a:rPr lang="en-US"/>
              <a:pPr/>
              <a:t>‹#›</a:t>
            </a:fld>
            <a:endParaRPr lang="en-US"/>
          </a:p>
        </p:txBody>
      </p:sp>
    </p:spTree>
    <p:extLst>
      <p:ext uri="{BB962C8B-B14F-4D97-AF65-F5344CB8AC3E}">
        <p14:creationId xmlns:p14="http://schemas.microsoft.com/office/powerpoint/2010/main" val="122213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18 Feb 2013</a:t>
            </a:r>
            <a:endParaRPr lang="en-US"/>
          </a:p>
        </p:txBody>
      </p:sp>
      <p:sp>
        <p:nvSpPr>
          <p:cNvPr id="8" name="Footer Placeholder 7"/>
          <p:cNvSpPr>
            <a:spLocks noGrp="1"/>
          </p:cNvSpPr>
          <p:nvPr>
            <p:ph type="ftr" sz="quarter" idx="11"/>
          </p:nvPr>
        </p:nvSpPr>
        <p:spPr/>
        <p:txBody>
          <a:bodyPr/>
          <a:lstStyle>
            <a:lvl1pPr>
              <a:defRPr/>
            </a:lvl1pPr>
          </a:lstStyle>
          <a:p>
            <a:r>
              <a:rPr lang="de-DE" smtClean="0"/>
              <a:t>CS 311 Spring 2013</a:t>
            </a:r>
            <a:endParaRPr lang="en-US"/>
          </a:p>
        </p:txBody>
      </p:sp>
      <p:sp>
        <p:nvSpPr>
          <p:cNvPr id="9" name="Slide Number Placeholder 8"/>
          <p:cNvSpPr>
            <a:spLocks noGrp="1"/>
          </p:cNvSpPr>
          <p:nvPr>
            <p:ph type="sldNum" sz="quarter" idx="12"/>
          </p:nvPr>
        </p:nvSpPr>
        <p:spPr/>
        <p:txBody>
          <a:bodyPr/>
          <a:lstStyle>
            <a:lvl1pPr>
              <a:defRPr/>
            </a:lvl1pPr>
          </a:lstStyle>
          <a:p>
            <a:fld id="{EC5679C1-2445-4F4C-89E9-7AEDE27E503A}" type="slidenum">
              <a:rPr lang="en-US"/>
              <a:pPr/>
              <a:t>‹#›</a:t>
            </a:fld>
            <a:endParaRPr lang="en-US"/>
          </a:p>
        </p:txBody>
      </p:sp>
    </p:spTree>
    <p:extLst>
      <p:ext uri="{BB962C8B-B14F-4D97-AF65-F5344CB8AC3E}">
        <p14:creationId xmlns:p14="http://schemas.microsoft.com/office/powerpoint/2010/main" val="3522468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18 Feb 2013</a:t>
            </a:r>
            <a:endParaRPr lang="en-US"/>
          </a:p>
        </p:txBody>
      </p:sp>
      <p:sp>
        <p:nvSpPr>
          <p:cNvPr id="4" name="Footer Placeholder 3"/>
          <p:cNvSpPr>
            <a:spLocks noGrp="1"/>
          </p:cNvSpPr>
          <p:nvPr>
            <p:ph type="ftr" sz="quarter" idx="11"/>
          </p:nvPr>
        </p:nvSpPr>
        <p:spPr/>
        <p:txBody>
          <a:bodyPr/>
          <a:lstStyle>
            <a:lvl1pPr>
              <a:defRPr/>
            </a:lvl1pPr>
          </a:lstStyle>
          <a:p>
            <a:r>
              <a:rPr lang="de-DE" smtClean="0"/>
              <a:t>CS 311 Spring 2013</a:t>
            </a:r>
            <a:endParaRPr lang="en-US"/>
          </a:p>
        </p:txBody>
      </p:sp>
      <p:sp>
        <p:nvSpPr>
          <p:cNvPr id="5" name="Slide Number Placeholder 4"/>
          <p:cNvSpPr>
            <a:spLocks noGrp="1"/>
          </p:cNvSpPr>
          <p:nvPr>
            <p:ph type="sldNum" sz="quarter" idx="12"/>
          </p:nvPr>
        </p:nvSpPr>
        <p:spPr/>
        <p:txBody>
          <a:bodyPr/>
          <a:lstStyle>
            <a:lvl1pPr>
              <a:defRPr/>
            </a:lvl1pPr>
          </a:lstStyle>
          <a:p>
            <a:fld id="{57AF8EF5-5EB8-994F-9E8E-8F1AB6F13715}" type="slidenum">
              <a:rPr lang="en-US"/>
              <a:pPr/>
              <a:t>‹#›</a:t>
            </a:fld>
            <a:endParaRPr lang="en-US"/>
          </a:p>
        </p:txBody>
      </p:sp>
    </p:spTree>
    <p:extLst>
      <p:ext uri="{BB962C8B-B14F-4D97-AF65-F5344CB8AC3E}">
        <p14:creationId xmlns:p14="http://schemas.microsoft.com/office/powerpoint/2010/main" val="736157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18 Feb 2013</a:t>
            </a:r>
            <a:endParaRPr lang="en-US"/>
          </a:p>
        </p:txBody>
      </p:sp>
      <p:sp>
        <p:nvSpPr>
          <p:cNvPr id="3" name="Footer Placeholder 2"/>
          <p:cNvSpPr>
            <a:spLocks noGrp="1"/>
          </p:cNvSpPr>
          <p:nvPr>
            <p:ph type="ftr" sz="quarter" idx="11"/>
          </p:nvPr>
        </p:nvSpPr>
        <p:spPr/>
        <p:txBody>
          <a:bodyPr/>
          <a:lstStyle>
            <a:lvl1pPr>
              <a:defRPr/>
            </a:lvl1pPr>
          </a:lstStyle>
          <a:p>
            <a:r>
              <a:rPr lang="de-DE" smtClean="0"/>
              <a:t>CS 311 Spring 2013</a:t>
            </a:r>
            <a:endParaRPr lang="en-US"/>
          </a:p>
        </p:txBody>
      </p:sp>
      <p:sp>
        <p:nvSpPr>
          <p:cNvPr id="4" name="Slide Number Placeholder 3"/>
          <p:cNvSpPr>
            <a:spLocks noGrp="1"/>
          </p:cNvSpPr>
          <p:nvPr>
            <p:ph type="sldNum" sz="quarter" idx="12"/>
          </p:nvPr>
        </p:nvSpPr>
        <p:spPr/>
        <p:txBody>
          <a:bodyPr/>
          <a:lstStyle>
            <a:lvl1pPr>
              <a:defRPr/>
            </a:lvl1pPr>
          </a:lstStyle>
          <a:p>
            <a:fld id="{9AB04ACC-ECDD-1946-8C67-4466F1020AD6}" type="slidenum">
              <a:rPr lang="en-US"/>
              <a:pPr/>
              <a:t>‹#›</a:t>
            </a:fld>
            <a:endParaRPr lang="en-US"/>
          </a:p>
        </p:txBody>
      </p:sp>
    </p:spTree>
    <p:extLst>
      <p:ext uri="{BB962C8B-B14F-4D97-AF65-F5344CB8AC3E}">
        <p14:creationId xmlns:p14="http://schemas.microsoft.com/office/powerpoint/2010/main" val="1591211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18 Feb 2013</a:t>
            </a:r>
            <a:endParaRPr lang="en-US"/>
          </a:p>
        </p:txBody>
      </p:sp>
      <p:sp>
        <p:nvSpPr>
          <p:cNvPr id="6" name="Footer Placeholder 5"/>
          <p:cNvSpPr>
            <a:spLocks noGrp="1"/>
          </p:cNvSpPr>
          <p:nvPr>
            <p:ph type="ftr" sz="quarter" idx="11"/>
          </p:nvPr>
        </p:nvSpPr>
        <p:spPr/>
        <p:txBody>
          <a:bodyPr/>
          <a:lstStyle>
            <a:lvl1pPr>
              <a:defRPr/>
            </a:lvl1pPr>
          </a:lstStyle>
          <a:p>
            <a:r>
              <a:rPr lang="de-DE" smtClean="0"/>
              <a:t>CS 311 Spring 2013</a:t>
            </a:r>
            <a:endParaRPr lang="en-US"/>
          </a:p>
        </p:txBody>
      </p:sp>
      <p:sp>
        <p:nvSpPr>
          <p:cNvPr id="7" name="Slide Number Placeholder 6"/>
          <p:cNvSpPr>
            <a:spLocks noGrp="1"/>
          </p:cNvSpPr>
          <p:nvPr>
            <p:ph type="sldNum" sz="quarter" idx="12"/>
          </p:nvPr>
        </p:nvSpPr>
        <p:spPr/>
        <p:txBody>
          <a:bodyPr/>
          <a:lstStyle>
            <a:lvl1pPr>
              <a:defRPr/>
            </a:lvl1pPr>
          </a:lstStyle>
          <a:p>
            <a:fld id="{1578F3B6-B694-4E4E-A52B-B2DF13B47B4C}" type="slidenum">
              <a:rPr lang="en-US"/>
              <a:pPr/>
              <a:t>‹#›</a:t>
            </a:fld>
            <a:endParaRPr lang="en-US"/>
          </a:p>
        </p:txBody>
      </p:sp>
    </p:spTree>
    <p:extLst>
      <p:ext uri="{BB962C8B-B14F-4D97-AF65-F5344CB8AC3E}">
        <p14:creationId xmlns:p14="http://schemas.microsoft.com/office/powerpoint/2010/main" val="4066178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18 Feb 2013</a:t>
            </a:r>
            <a:endParaRPr lang="en-US"/>
          </a:p>
        </p:txBody>
      </p:sp>
      <p:sp>
        <p:nvSpPr>
          <p:cNvPr id="6" name="Footer Placeholder 5"/>
          <p:cNvSpPr>
            <a:spLocks noGrp="1"/>
          </p:cNvSpPr>
          <p:nvPr>
            <p:ph type="ftr" sz="quarter" idx="11"/>
          </p:nvPr>
        </p:nvSpPr>
        <p:spPr/>
        <p:txBody>
          <a:bodyPr/>
          <a:lstStyle>
            <a:lvl1pPr>
              <a:defRPr/>
            </a:lvl1pPr>
          </a:lstStyle>
          <a:p>
            <a:r>
              <a:rPr lang="de-DE" smtClean="0"/>
              <a:t>CS 311 Spring 2013</a:t>
            </a:r>
            <a:endParaRPr lang="en-US"/>
          </a:p>
        </p:txBody>
      </p:sp>
      <p:sp>
        <p:nvSpPr>
          <p:cNvPr id="7" name="Slide Number Placeholder 6"/>
          <p:cNvSpPr>
            <a:spLocks noGrp="1"/>
          </p:cNvSpPr>
          <p:nvPr>
            <p:ph type="sldNum" sz="quarter" idx="12"/>
          </p:nvPr>
        </p:nvSpPr>
        <p:spPr/>
        <p:txBody>
          <a:bodyPr/>
          <a:lstStyle>
            <a:lvl1pPr>
              <a:defRPr/>
            </a:lvl1pPr>
          </a:lstStyle>
          <a:p>
            <a:fld id="{3BB9C78D-A9B7-534C-87DC-2E3D4B21C487}" type="slidenum">
              <a:rPr lang="en-US"/>
              <a:pPr/>
              <a:t>‹#›</a:t>
            </a:fld>
            <a:endParaRPr lang="en-US"/>
          </a:p>
        </p:txBody>
      </p:sp>
    </p:spTree>
    <p:extLst>
      <p:ext uri="{BB962C8B-B14F-4D97-AF65-F5344CB8AC3E}">
        <p14:creationId xmlns:p14="http://schemas.microsoft.com/office/powerpoint/2010/main" val="14948983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2400" y="152400"/>
            <a:ext cx="8839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52400" y="1066800"/>
            <a:ext cx="88392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524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400"/>
            </a:lvl1pPr>
          </a:lstStyle>
          <a:p>
            <a:r>
              <a:rPr lang="en-US" smtClean="0"/>
              <a:t>18 Feb 2013</a:t>
            </a:r>
            <a:endParaRPr lang="en-US"/>
          </a:p>
        </p:txBody>
      </p:sp>
      <p:sp>
        <p:nvSpPr>
          <p:cNvPr id="1029" name="Rectangle 5"/>
          <p:cNvSpPr>
            <a:spLocks noGrp="1" noChangeArrowheads="1"/>
          </p:cNvSpPr>
          <p:nvPr>
            <p:ph type="ftr" sz="quarter" idx="3"/>
          </p:nvPr>
        </p:nvSpPr>
        <p:spPr bwMode="auto">
          <a:xfrm>
            <a:off x="2362200" y="6477000"/>
            <a:ext cx="441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400"/>
            </a:lvl1pPr>
          </a:lstStyle>
          <a:p>
            <a:r>
              <a:rPr lang="de-DE" smtClean="0"/>
              <a:t>CS 311 Spring 2013</a:t>
            </a:r>
            <a:endParaRPr lang="en-US"/>
          </a:p>
        </p:txBody>
      </p:sp>
      <p:sp>
        <p:nvSpPr>
          <p:cNvPr id="1030" name="Rectangle 6"/>
          <p:cNvSpPr>
            <a:spLocks noGrp="1" noChangeArrowheads="1"/>
          </p:cNvSpPr>
          <p:nvPr>
            <p:ph type="sldNum" sz="quarter" idx="4"/>
          </p:nvPr>
        </p:nvSpPr>
        <p:spPr bwMode="auto">
          <a:xfrm>
            <a:off x="6858000" y="64770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400"/>
            </a:lvl1pPr>
          </a:lstStyle>
          <a:p>
            <a:fld id="{BE5D776A-4E6F-F040-AEBF-B02A22C3A801}" type="slidenum">
              <a:rPr lang="en-US"/>
              <a:pPr/>
              <a:t>‹#›</a:t>
            </a:fld>
            <a:endParaRPr lang="en-US"/>
          </a:p>
        </p:txBody>
      </p:sp>
      <p:sp>
        <p:nvSpPr>
          <p:cNvPr id="1031" name="Rectangle 7"/>
          <p:cNvSpPr>
            <a:spLocks noChangeArrowheads="1"/>
          </p:cNvSpPr>
          <p:nvPr userDrawn="1"/>
        </p:nvSpPr>
        <p:spPr bwMode="auto">
          <a:xfrm>
            <a:off x="0" y="914400"/>
            <a:ext cx="7010400" cy="762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fontAlgn="base">
        <a:spcBef>
          <a:spcPct val="0"/>
        </a:spcBef>
        <a:spcAft>
          <a:spcPct val="0"/>
        </a:spcAft>
        <a:defRPr sz="2000">
          <a:solidFill>
            <a:schemeClr val="tx2"/>
          </a:solidFill>
          <a:latin typeface="+mj-lt"/>
          <a:ea typeface="+mj-ea"/>
          <a:cs typeface="+mj-cs"/>
        </a:defRPr>
      </a:lvl1pPr>
      <a:lvl2pPr algn="l" rtl="0" fontAlgn="base">
        <a:spcBef>
          <a:spcPct val="0"/>
        </a:spcBef>
        <a:spcAft>
          <a:spcPct val="0"/>
        </a:spcAft>
        <a:defRPr sz="2000">
          <a:solidFill>
            <a:schemeClr val="tx2"/>
          </a:solidFill>
          <a:latin typeface="Verdana" charset="0"/>
          <a:ea typeface="ＭＳ Ｐゴシック" charset="0"/>
        </a:defRPr>
      </a:lvl2pPr>
      <a:lvl3pPr algn="l" rtl="0" fontAlgn="base">
        <a:spcBef>
          <a:spcPct val="0"/>
        </a:spcBef>
        <a:spcAft>
          <a:spcPct val="0"/>
        </a:spcAft>
        <a:defRPr sz="2000">
          <a:solidFill>
            <a:schemeClr val="tx2"/>
          </a:solidFill>
          <a:latin typeface="Verdana" charset="0"/>
          <a:ea typeface="ＭＳ Ｐゴシック" charset="0"/>
        </a:defRPr>
      </a:lvl3pPr>
      <a:lvl4pPr algn="l" rtl="0" fontAlgn="base">
        <a:spcBef>
          <a:spcPct val="0"/>
        </a:spcBef>
        <a:spcAft>
          <a:spcPct val="0"/>
        </a:spcAft>
        <a:defRPr sz="2000">
          <a:solidFill>
            <a:schemeClr val="tx2"/>
          </a:solidFill>
          <a:latin typeface="Verdana" charset="0"/>
          <a:ea typeface="ＭＳ Ｐゴシック" charset="0"/>
        </a:defRPr>
      </a:lvl4pPr>
      <a:lvl5pPr algn="l" rtl="0" fontAlgn="base">
        <a:spcBef>
          <a:spcPct val="0"/>
        </a:spcBef>
        <a:spcAft>
          <a:spcPct val="0"/>
        </a:spcAft>
        <a:defRPr sz="2000">
          <a:solidFill>
            <a:schemeClr val="tx2"/>
          </a:solidFill>
          <a:latin typeface="Verdana" charset="0"/>
          <a:ea typeface="ＭＳ Ｐゴシック" charset="0"/>
        </a:defRPr>
      </a:lvl5pPr>
      <a:lvl6pPr marL="457200" algn="l" rtl="0" fontAlgn="base">
        <a:spcBef>
          <a:spcPct val="0"/>
        </a:spcBef>
        <a:spcAft>
          <a:spcPct val="0"/>
        </a:spcAft>
        <a:defRPr sz="2000">
          <a:solidFill>
            <a:schemeClr val="tx2"/>
          </a:solidFill>
          <a:latin typeface="Verdana" charset="0"/>
          <a:ea typeface="ＭＳ Ｐゴシック" charset="0"/>
        </a:defRPr>
      </a:lvl6pPr>
      <a:lvl7pPr marL="914400" algn="l" rtl="0" fontAlgn="base">
        <a:spcBef>
          <a:spcPct val="0"/>
        </a:spcBef>
        <a:spcAft>
          <a:spcPct val="0"/>
        </a:spcAft>
        <a:defRPr sz="2000">
          <a:solidFill>
            <a:schemeClr val="tx2"/>
          </a:solidFill>
          <a:latin typeface="Verdana" charset="0"/>
          <a:ea typeface="ＭＳ Ｐゴシック" charset="0"/>
        </a:defRPr>
      </a:lvl7pPr>
      <a:lvl8pPr marL="1371600" algn="l" rtl="0" fontAlgn="base">
        <a:spcBef>
          <a:spcPct val="0"/>
        </a:spcBef>
        <a:spcAft>
          <a:spcPct val="0"/>
        </a:spcAft>
        <a:defRPr sz="2000">
          <a:solidFill>
            <a:schemeClr val="tx2"/>
          </a:solidFill>
          <a:latin typeface="Verdana" charset="0"/>
          <a:ea typeface="ＭＳ Ｐゴシック" charset="0"/>
        </a:defRPr>
      </a:lvl8pPr>
      <a:lvl9pPr marL="1828800" algn="l" rtl="0" fontAlgn="base">
        <a:spcBef>
          <a:spcPct val="0"/>
        </a:spcBef>
        <a:spcAft>
          <a:spcPct val="0"/>
        </a:spcAft>
        <a:defRPr sz="2000">
          <a:solidFill>
            <a:schemeClr val="tx2"/>
          </a:solidFill>
          <a:latin typeface="Verdana" charset="0"/>
          <a:ea typeface="ＭＳ Ｐゴシック" charset="0"/>
        </a:defRPr>
      </a:lvl9pPr>
    </p:titleStyle>
    <p:bodyStyle>
      <a:lvl1pPr marL="342900" indent="-342900" algn="l" rtl="0" fontAlgn="base">
        <a:spcBef>
          <a:spcPct val="20000"/>
        </a:spcBef>
        <a:spcAft>
          <a:spcPct val="0"/>
        </a:spcAft>
        <a:buClr>
          <a:schemeClr val="accent2"/>
        </a:buClr>
        <a:buFont typeface="Wingdings" charset="0"/>
        <a:buChar char="§"/>
        <a:defRPr sz="2000">
          <a:solidFill>
            <a:schemeClr val="tx1"/>
          </a:solidFill>
          <a:latin typeface="+mn-lt"/>
          <a:ea typeface="+mn-ea"/>
          <a:cs typeface="+mn-cs"/>
        </a:defRPr>
      </a:lvl1pPr>
      <a:lvl2pPr marL="742950" indent="-285750" algn="l" rtl="0" fontAlgn="base">
        <a:spcBef>
          <a:spcPct val="20000"/>
        </a:spcBef>
        <a:spcAft>
          <a:spcPct val="0"/>
        </a:spcAft>
        <a:buClr>
          <a:schemeClr val="accent2"/>
        </a:buClr>
        <a:buFont typeface="Wingdings" charset="0"/>
        <a:buChar char="§"/>
        <a:defRPr>
          <a:solidFill>
            <a:schemeClr val="tx1"/>
          </a:solidFill>
          <a:latin typeface="+mn-lt"/>
          <a:ea typeface="+mn-ea"/>
        </a:defRPr>
      </a:lvl2pPr>
      <a:lvl3pPr marL="1143000" indent="-228600" algn="l" rtl="0" fontAlgn="base">
        <a:spcBef>
          <a:spcPct val="20000"/>
        </a:spcBef>
        <a:spcAft>
          <a:spcPct val="0"/>
        </a:spcAft>
        <a:buClr>
          <a:schemeClr val="accent2"/>
        </a:buClr>
        <a:buFont typeface="Wingdings" charset="0"/>
        <a:buChar char="§"/>
        <a:defRPr sz="1600">
          <a:solidFill>
            <a:schemeClr val="tx1"/>
          </a:solidFill>
          <a:latin typeface="+mn-lt"/>
          <a:ea typeface="+mn-ea"/>
        </a:defRPr>
      </a:lvl3pPr>
      <a:lvl4pPr marL="16002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4pPr>
      <a:lvl5pPr marL="20574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5pPr>
      <a:lvl6pPr marL="25146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6pPr>
      <a:lvl7pPr marL="29718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7pPr>
      <a:lvl8pPr marL="34290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8pPr>
      <a:lvl9pPr marL="3886200" indent="-228600" algn="l" rtl="0" fontAlgn="base">
        <a:spcBef>
          <a:spcPct val="20000"/>
        </a:spcBef>
        <a:spcAft>
          <a:spcPct val="0"/>
        </a:spcAft>
        <a:buClr>
          <a:schemeClr val="accent2"/>
        </a:buClr>
        <a:buFont typeface="Wingdings" charset="0"/>
        <a:buChar char="§"/>
        <a:defRPr sz="1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p:txBody>
          <a:bodyPr/>
          <a:lstStyle/>
          <a:p>
            <a:r>
              <a:rPr lang="en-US" dirty="0"/>
              <a:t>Recursion vs. Iteration</a:t>
            </a:r>
            <a:br>
              <a:rPr lang="en-US" dirty="0"/>
            </a:br>
            <a:r>
              <a:rPr lang="en-US" dirty="0" smtClean="0"/>
              <a:t>Thoughts on Assignment 3</a:t>
            </a:r>
            <a:br>
              <a:rPr lang="en-US" dirty="0" smtClean="0"/>
            </a:br>
            <a:r>
              <a:rPr lang="en-US" dirty="0" smtClean="0"/>
              <a:t>Eliminating Recursion</a:t>
            </a:r>
            <a:endParaRPr lang="en-US" dirty="0"/>
          </a:p>
        </p:txBody>
      </p:sp>
      <p:sp>
        <p:nvSpPr>
          <p:cNvPr id="29699" name="Rectangle 3"/>
          <p:cNvSpPr>
            <a:spLocks noGrp="1" noChangeArrowheads="1"/>
          </p:cNvSpPr>
          <p:nvPr>
            <p:ph type="subTitle" idx="1"/>
          </p:nvPr>
        </p:nvSpPr>
        <p:spPr/>
        <p:txBody>
          <a:bodyPr/>
          <a:lstStyle/>
          <a:p>
            <a:r>
              <a:rPr lang="en-US" dirty="0"/>
              <a:t>CS 311 Data Structures and Algorithms</a:t>
            </a:r>
          </a:p>
          <a:p>
            <a:r>
              <a:rPr lang="en-US" dirty="0"/>
              <a:t>Lecture Slides</a:t>
            </a:r>
          </a:p>
          <a:p>
            <a:r>
              <a:rPr lang="en-US" dirty="0" smtClean="0"/>
              <a:t>Monday, </a:t>
            </a:r>
            <a:r>
              <a:rPr lang="en-US" dirty="0" smtClean="0"/>
              <a:t>February 18, 2013</a:t>
            </a:r>
            <a:endParaRPr lang="en-US" dirty="0"/>
          </a:p>
          <a:p>
            <a:endParaRPr lang="en-US" dirty="0"/>
          </a:p>
          <a:p>
            <a:r>
              <a:rPr lang="en-US" sz="2000" dirty="0"/>
              <a:t>Chris Hartman</a:t>
            </a:r>
          </a:p>
          <a:p>
            <a:r>
              <a:rPr lang="en-US" dirty="0"/>
              <a:t>Department of Computer Science</a:t>
            </a:r>
          </a:p>
          <a:p>
            <a:r>
              <a:rPr lang="en-US" dirty="0"/>
              <a:t>University of Alaska Fairbanks</a:t>
            </a:r>
          </a:p>
          <a:p>
            <a:r>
              <a:rPr lang="en-US" b="1" dirty="0" err="1">
                <a:latin typeface="Courier New" charset="0"/>
              </a:rPr>
              <a:t>cmhartman@alaska.edu</a:t>
            </a:r>
            <a:endParaRPr lang="en-US" b="1" dirty="0">
              <a:latin typeface="Courier New" charset="0"/>
            </a:endParaRPr>
          </a:p>
          <a:p>
            <a:r>
              <a:rPr lang="en-US" dirty="0"/>
              <a:t>Based on material by Glenn G. Chappell</a:t>
            </a:r>
          </a:p>
          <a:p>
            <a:r>
              <a:rPr lang="en-US" dirty="0"/>
              <a:t>© 2005–2009 Glenn G. Chappell</a:t>
            </a:r>
          </a:p>
        </p:txBody>
      </p:sp>
      <p:sp>
        <p:nvSpPr>
          <p:cNvPr id="29702" name="Text Box 6"/>
          <p:cNvSpPr txBox="1">
            <a:spLocks noChangeArrowheads="1"/>
          </p:cNvSpPr>
          <p:nvPr/>
        </p:nvSpPr>
        <p:spPr bwMode="auto">
          <a:xfrm>
            <a:off x="3276600" y="1752600"/>
            <a:ext cx="1219200" cy="355600"/>
          </a:xfrm>
          <a:prstGeom prst="rect">
            <a:avLst/>
          </a:prstGeom>
          <a:noFill/>
          <a:ln w="1587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1600">
                <a:solidFill>
                  <a:schemeClr val="folHlink"/>
                </a:solidFill>
              </a:rPr>
              <a:t>continued</a:t>
            </a:r>
            <a:endParaRPr lang="en-US" sz="200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18 Feb 2013</a:t>
            </a:r>
            <a:endParaRPr lang="en-US"/>
          </a:p>
        </p:txBody>
      </p:sp>
      <p:sp>
        <p:nvSpPr>
          <p:cNvPr id="5" name="Footer Placeholder 4"/>
          <p:cNvSpPr>
            <a:spLocks noGrp="1"/>
          </p:cNvSpPr>
          <p:nvPr>
            <p:ph type="ftr" sz="quarter" idx="11"/>
          </p:nvPr>
        </p:nvSpPr>
        <p:spPr/>
        <p:txBody>
          <a:bodyPr/>
          <a:lstStyle/>
          <a:p>
            <a:r>
              <a:rPr lang="de-DE" smtClean="0"/>
              <a:t>CS 311 Spring 2013</a:t>
            </a:r>
            <a:endParaRPr lang="en-US"/>
          </a:p>
        </p:txBody>
      </p:sp>
      <p:sp>
        <p:nvSpPr>
          <p:cNvPr id="6" name="Slide Number Placeholder 5"/>
          <p:cNvSpPr>
            <a:spLocks noGrp="1"/>
          </p:cNvSpPr>
          <p:nvPr>
            <p:ph type="sldNum" sz="quarter" idx="12"/>
          </p:nvPr>
        </p:nvSpPr>
        <p:spPr/>
        <p:txBody>
          <a:bodyPr/>
          <a:lstStyle/>
          <a:p>
            <a:fld id="{715DCC54-D396-9B4C-A7F2-92DADE2F7F51}" type="slidenum">
              <a:rPr lang="en-US"/>
              <a:pPr/>
              <a:t>10</a:t>
            </a:fld>
            <a:endParaRPr lang="en-US"/>
          </a:p>
        </p:txBody>
      </p:sp>
      <p:sp>
        <p:nvSpPr>
          <p:cNvPr id="901122" name="Rectangle 2"/>
          <p:cNvSpPr>
            <a:spLocks noGrp="1" noChangeArrowheads="1"/>
          </p:cNvSpPr>
          <p:nvPr>
            <p:ph type="title"/>
          </p:nvPr>
        </p:nvSpPr>
        <p:spPr/>
        <p:txBody>
          <a:bodyPr/>
          <a:lstStyle/>
          <a:p>
            <a:r>
              <a:rPr lang="en-US"/>
              <a:t>Eliminating Recursion</a:t>
            </a:r>
            <a:br>
              <a:rPr lang="en-US"/>
            </a:br>
            <a:r>
              <a:rPr lang="en-US"/>
              <a:t>Tail Recursion [1/4]</a:t>
            </a:r>
          </a:p>
        </p:txBody>
      </p:sp>
      <p:sp>
        <p:nvSpPr>
          <p:cNvPr id="901123" name="Rectangle 3"/>
          <p:cNvSpPr>
            <a:spLocks noGrp="1" noChangeArrowheads="1"/>
          </p:cNvSpPr>
          <p:nvPr>
            <p:ph type="body" idx="1"/>
          </p:nvPr>
        </p:nvSpPr>
        <p:spPr/>
        <p:txBody>
          <a:bodyPr/>
          <a:lstStyle/>
          <a:p>
            <a:pPr>
              <a:buFont typeface="Wingdings" charset="0"/>
              <a:buNone/>
            </a:pPr>
            <a:r>
              <a:rPr lang="en-US"/>
              <a:t>A special kind of recursion is </a:t>
            </a:r>
            <a:r>
              <a:rPr lang="en-US" b="1"/>
              <a:t>tail recursion</a:t>
            </a:r>
            <a:r>
              <a:rPr lang="en-US"/>
              <a:t>: when a recursive call is the last thing a function does.</a:t>
            </a:r>
            <a:endParaRPr lang="en-US" i="1"/>
          </a:p>
          <a:p>
            <a:pPr>
              <a:buFont typeface="Wingdings" charset="0"/>
              <a:buNone/>
            </a:pPr>
            <a:r>
              <a:rPr lang="en-US"/>
              <a:t>Tail recursion is important because it makes the</a:t>
            </a:r>
            <a:br>
              <a:rPr lang="en-US"/>
            </a:br>
            <a:r>
              <a:rPr lang="en-US"/>
              <a:t>recursion </a:t>
            </a:r>
            <a:r>
              <a:rPr lang="en-US">
                <a:cs typeface="Times New Roman" charset="0"/>
                <a:sym typeface="Symbol" charset="0"/>
              </a:rPr>
              <a:t></a:t>
            </a:r>
            <a:r>
              <a:rPr lang="en-US"/>
              <a:t> iteration conversion very easy.</a:t>
            </a:r>
          </a:p>
          <a:p>
            <a:pPr lvl="1"/>
            <a:r>
              <a:rPr lang="en-US"/>
              <a:t>That is, we like tail recursion because it is easy to eliminate.</a:t>
            </a:r>
          </a:p>
          <a:p>
            <a:pPr>
              <a:buFont typeface="Wingdings" charset="0"/>
              <a:buNone/>
            </a:pPr>
            <a:r>
              <a:rPr lang="en-US"/>
              <a:t>In fact, tail recursion is such an obvious thing to optimize that some compilers automatically convert it to iteration.</a:t>
            </a:r>
          </a:p>
          <a:p>
            <a:pPr lvl="1"/>
            <a:r>
              <a:rPr lang="en-US"/>
              <a:t>Note: We are speaking generally here, not specific to C++.</a:t>
            </a:r>
          </a:p>
          <a:p>
            <a:pPr lvl="1"/>
            <a:r>
              <a:rPr lang="en-US"/>
              <a:t>When a compiler does this conversion, it is called </a:t>
            </a:r>
            <a:r>
              <a:rPr lang="en-US" b="1"/>
              <a:t>tail call optimization</a:t>
            </a:r>
            <a:r>
              <a:rPr lang="en-US"/>
              <a:t> (</a:t>
            </a:r>
            <a:r>
              <a:rPr lang="en-US" b="1"/>
              <a:t>TCO</a:t>
            </a:r>
            <a:r>
              <a:rPr lang="en-US"/>
              <a:t>). This is common in functional languages like Lisp, Scheme, and Haskell.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18 Feb 2013</a:t>
            </a:r>
            <a:endParaRPr lang="en-US"/>
          </a:p>
        </p:txBody>
      </p:sp>
      <p:sp>
        <p:nvSpPr>
          <p:cNvPr id="5" name="Footer Placeholder 4"/>
          <p:cNvSpPr>
            <a:spLocks noGrp="1"/>
          </p:cNvSpPr>
          <p:nvPr>
            <p:ph type="ftr" sz="quarter" idx="11"/>
          </p:nvPr>
        </p:nvSpPr>
        <p:spPr/>
        <p:txBody>
          <a:bodyPr/>
          <a:lstStyle/>
          <a:p>
            <a:r>
              <a:rPr lang="de-DE" smtClean="0"/>
              <a:t>CS 311 Spring 2013</a:t>
            </a:r>
            <a:endParaRPr lang="en-US"/>
          </a:p>
        </p:txBody>
      </p:sp>
      <p:sp>
        <p:nvSpPr>
          <p:cNvPr id="6" name="Slide Number Placeholder 5"/>
          <p:cNvSpPr>
            <a:spLocks noGrp="1"/>
          </p:cNvSpPr>
          <p:nvPr>
            <p:ph type="sldNum" sz="quarter" idx="12"/>
          </p:nvPr>
        </p:nvSpPr>
        <p:spPr/>
        <p:txBody>
          <a:bodyPr/>
          <a:lstStyle/>
          <a:p>
            <a:fld id="{68A6FBFB-6A75-1548-8EE3-1341DE295160}" type="slidenum">
              <a:rPr lang="en-US"/>
              <a:pPr/>
              <a:t>11</a:t>
            </a:fld>
            <a:endParaRPr lang="en-US"/>
          </a:p>
        </p:txBody>
      </p:sp>
      <p:sp>
        <p:nvSpPr>
          <p:cNvPr id="902146" name="Rectangle 2"/>
          <p:cNvSpPr>
            <a:spLocks noGrp="1" noChangeArrowheads="1"/>
          </p:cNvSpPr>
          <p:nvPr>
            <p:ph type="title"/>
          </p:nvPr>
        </p:nvSpPr>
        <p:spPr/>
        <p:txBody>
          <a:bodyPr/>
          <a:lstStyle/>
          <a:p>
            <a:r>
              <a:rPr lang="en-US"/>
              <a:t>Eliminating Recursion</a:t>
            </a:r>
            <a:br>
              <a:rPr lang="en-US"/>
            </a:br>
            <a:r>
              <a:rPr lang="en-US"/>
              <a:t>Tail Recursion [2/4]</a:t>
            </a:r>
          </a:p>
        </p:txBody>
      </p:sp>
      <p:sp>
        <p:nvSpPr>
          <p:cNvPr id="902147" name="Rectangle 3"/>
          <p:cNvSpPr>
            <a:spLocks noGrp="1" noChangeArrowheads="1"/>
          </p:cNvSpPr>
          <p:nvPr>
            <p:ph type="body" idx="1"/>
          </p:nvPr>
        </p:nvSpPr>
        <p:spPr/>
        <p:txBody>
          <a:bodyPr/>
          <a:lstStyle/>
          <a:p>
            <a:pPr>
              <a:lnSpc>
                <a:spcPct val="90000"/>
              </a:lnSpc>
              <a:buFont typeface="Wingdings" charset="0"/>
              <a:buNone/>
            </a:pPr>
            <a:r>
              <a:rPr lang="en-US"/>
              <a:t>For a void function, tail recursion looks like this:</a:t>
            </a:r>
          </a:p>
          <a:p>
            <a:pPr>
              <a:lnSpc>
                <a:spcPct val="90000"/>
              </a:lnSpc>
              <a:buFont typeface="Wingdings" charset="0"/>
              <a:buNone/>
            </a:pPr>
            <a:endParaRPr lang="en-US"/>
          </a:p>
          <a:p>
            <a:pPr>
              <a:lnSpc>
                <a:spcPct val="90000"/>
              </a:lnSpc>
              <a:buFont typeface="Wingdings" charset="0"/>
              <a:buNone/>
            </a:pPr>
            <a:r>
              <a:rPr lang="en-US" b="1">
                <a:solidFill>
                  <a:schemeClr val="hlink"/>
                </a:solidFill>
                <a:latin typeface="Courier New" charset="0"/>
              </a:rPr>
              <a:t>void foo(TTT a, UUU b)</a:t>
            </a:r>
          </a:p>
          <a:p>
            <a:pPr>
              <a:lnSpc>
                <a:spcPct val="90000"/>
              </a:lnSpc>
              <a:buFont typeface="Wingdings" charset="0"/>
              <a:buNone/>
            </a:pPr>
            <a:r>
              <a:rPr lang="en-US" b="1">
                <a:solidFill>
                  <a:schemeClr val="hlink"/>
                </a:solidFill>
                <a:latin typeface="Courier New" charset="0"/>
              </a:rPr>
              <a:t>{</a:t>
            </a:r>
          </a:p>
          <a:p>
            <a:pPr>
              <a:lnSpc>
                <a:spcPct val="90000"/>
              </a:lnSpc>
              <a:buFont typeface="Wingdings" charset="0"/>
              <a:buNone/>
            </a:pPr>
            <a:r>
              <a:rPr lang="en-US" b="1">
                <a:solidFill>
                  <a:schemeClr val="hlink"/>
                </a:solidFill>
                <a:latin typeface="Courier New" charset="0"/>
              </a:rPr>
              <a:t>   </a:t>
            </a:r>
            <a:r>
              <a:rPr lang="en-US">
                <a:solidFill>
                  <a:schemeClr val="hlink"/>
                </a:solidFill>
              </a:rPr>
              <a:t>…</a:t>
            </a:r>
            <a:endParaRPr lang="en-US">
              <a:solidFill>
                <a:schemeClr val="hlink"/>
              </a:solidFill>
              <a:latin typeface="Courier New" charset="0"/>
            </a:endParaRPr>
          </a:p>
          <a:p>
            <a:pPr>
              <a:lnSpc>
                <a:spcPct val="90000"/>
              </a:lnSpc>
              <a:buFont typeface="Wingdings" charset="0"/>
              <a:buNone/>
            </a:pPr>
            <a:r>
              <a:rPr lang="en-US" b="1">
                <a:solidFill>
                  <a:schemeClr val="hlink"/>
                </a:solidFill>
                <a:latin typeface="Courier New" charset="0"/>
              </a:rPr>
              <a:t>   foo(x, y);</a:t>
            </a:r>
          </a:p>
          <a:p>
            <a:pPr>
              <a:lnSpc>
                <a:spcPct val="90000"/>
              </a:lnSpc>
              <a:buFont typeface="Wingdings" charset="0"/>
              <a:buNone/>
            </a:pPr>
            <a:r>
              <a:rPr lang="en-US" b="1">
                <a:solidFill>
                  <a:schemeClr val="hlink"/>
                </a:solidFill>
                <a:latin typeface="Courier New" charset="0"/>
              </a:rPr>
              <a:t>}</a:t>
            </a:r>
          </a:p>
          <a:p>
            <a:pPr>
              <a:lnSpc>
                <a:spcPct val="90000"/>
              </a:lnSpc>
              <a:buFont typeface="Wingdings" charset="0"/>
              <a:buNone/>
            </a:pPr>
            <a:endParaRPr lang="en-US" b="1">
              <a:solidFill>
                <a:schemeClr val="hlink"/>
              </a:solidFill>
              <a:latin typeface="Courier New" charset="0"/>
            </a:endParaRPr>
          </a:p>
          <a:p>
            <a:pPr>
              <a:lnSpc>
                <a:spcPct val="90000"/>
              </a:lnSpc>
              <a:buFont typeface="Wingdings" charset="0"/>
              <a:buNone/>
            </a:pPr>
            <a:r>
              <a:rPr lang="en-US"/>
              <a:t>For a function returning a value, tail recursion looks like this:</a:t>
            </a:r>
          </a:p>
          <a:p>
            <a:pPr>
              <a:lnSpc>
                <a:spcPct val="90000"/>
              </a:lnSpc>
              <a:buFont typeface="Wingdings" charset="0"/>
              <a:buNone/>
            </a:pPr>
            <a:endParaRPr lang="en-US"/>
          </a:p>
          <a:p>
            <a:pPr>
              <a:lnSpc>
                <a:spcPct val="90000"/>
              </a:lnSpc>
              <a:buFont typeface="Wingdings" charset="0"/>
              <a:buNone/>
            </a:pPr>
            <a:r>
              <a:rPr lang="en-US" b="1">
                <a:solidFill>
                  <a:schemeClr val="hlink"/>
                </a:solidFill>
                <a:latin typeface="Courier New" charset="0"/>
              </a:rPr>
              <a:t>SSS bar(TTT a, UUU b)</a:t>
            </a:r>
          </a:p>
          <a:p>
            <a:pPr>
              <a:lnSpc>
                <a:spcPct val="90000"/>
              </a:lnSpc>
              <a:buFont typeface="Wingdings" charset="0"/>
              <a:buNone/>
            </a:pPr>
            <a:r>
              <a:rPr lang="en-US" b="1">
                <a:solidFill>
                  <a:schemeClr val="hlink"/>
                </a:solidFill>
                <a:latin typeface="Courier New" charset="0"/>
              </a:rPr>
              <a:t>{</a:t>
            </a:r>
          </a:p>
          <a:p>
            <a:pPr>
              <a:lnSpc>
                <a:spcPct val="90000"/>
              </a:lnSpc>
              <a:buFont typeface="Wingdings" charset="0"/>
              <a:buNone/>
            </a:pPr>
            <a:r>
              <a:rPr lang="en-US" b="1">
                <a:solidFill>
                  <a:schemeClr val="hlink"/>
                </a:solidFill>
                <a:latin typeface="Courier New" charset="0"/>
              </a:rPr>
              <a:t>   </a:t>
            </a:r>
            <a:r>
              <a:rPr lang="en-US">
                <a:solidFill>
                  <a:schemeClr val="hlink"/>
                </a:solidFill>
              </a:rPr>
              <a:t>…</a:t>
            </a:r>
          </a:p>
          <a:p>
            <a:pPr>
              <a:lnSpc>
                <a:spcPct val="90000"/>
              </a:lnSpc>
              <a:buFont typeface="Wingdings" charset="0"/>
              <a:buNone/>
            </a:pPr>
            <a:r>
              <a:rPr lang="en-US" b="1">
                <a:solidFill>
                  <a:schemeClr val="hlink"/>
                </a:solidFill>
                <a:latin typeface="Courier New" charset="0"/>
              </a:rPr>
              <a:t>   return bar(x, y);</a:t>
            </a:r>
          </a:p>
          <a:p>
            <a:pPr>
              <a:lnSpc>
                <a:spcPct val="90000"/>
              </a:lnSpc>
              <a:buFont typeface="Wingdings" charset="0"/>
              <a:buNone/>
            </a:pPr>
            <a:r>
              <a:rPr lang="en-US" b="1">
                <a:solidFill>
                  <a:schemeClr val="hlink"/>
                </a:solidFill>
                <a:latin typeface="Courier New"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18 Feb 2013</a:t>
            </a:r>
            <a:endParaRPr lang="en-US"/>
          </a:p>
        </p:txBody>
      </p:sp>
      <p:sp>
        <p:nvSpPr>
          <p:cNvPr id="5" name="Footer Placeholder 4"/>
          <p:cNvSpPr>
            <a:spLocks noGrp="1"/>
          </p:cNvSpPr>
          <p:nvPr>
            <p:ph type="ftr" sz="quarter" idx="11"/>
          </p:nvPr>
        </p:nvSpPr>
        <p:spPr/>
        <p:txBody>
          <a:bodyPr/>
          <a:lstStyle/>
          <a:p>
            <a:r>
              <a:rPr lang="de-DE" smtClean="0"/>
              <a:t>CS 311 Spring 2013</a:t>
            </a:r>
            <a:endParaRPr lang="en-US"/>
          </a:p>
        </p:txBody>
      </p:sp>
      <p:sp>
        <p:nvSpPr>
          <p:cNvPr id="6" name="Slide Number Placeholder 5"/>
          <p:cNvSpPr>
            <a:spLocks noGrp="1"/>
          </p:cNvSpPr>
          <p:nvPr>
            <p:ph type="sldNum" sz="quarter" idx="12"/>
          </p:nvPr>
        </p:nvSpPr>
        <p:spPr/>
        <p:txBody>
          <a:bodyPr/>
          <a:lstStyle/>
          <a:p>
            <a:fld id="{55CBB548-4437-B344-AFA7-80E38A18110D}" type="slidenum">
              <a:rPr lang="en-US"/>
              <a:pPr/>
              <a:t>12</a:t>
            </a:fld>
            <a:endParaRPr lang="en-US"/>
          </a:p>
        </p:txBody>
      </p:sp>
      <p:sp>
        <p:nvSpPr>
          <p:cNvPr id="903170" name="Rectangle 2"/>
          <p:cNvSpPr>
            <a:spLocks noGrp="1" noChangeArrowheads="1"/>
          </p:cNvSpPr>
          <p:nvPr>
            <p:ph type="title"/>
          </p:nvPr>
        </p:nvSpPr>
        <p:spPr/>
        <p:txBody>
          <a:bodyPr/>
          <a:lstStyle/>
          <a:p>
            <a:r>
              <a:rPr lang="en-US"/>
              <a:t>Eliminating Recursion</a:t>
            </a:r>
            <a:br>
              <a:rPr lang="en-US"/>
            </a:br>
            <a:r>
              <a:rPr lang="en-US"/>
              <a:t>Tail Recursion [3/4]</a:t>
            </a:r>
          </a:p>
        </p:txBody>
      </p:sp>
      <p:sp>
        <p:nvSpPr>
          <p:cNvPr id="903171" name="Rectangle 3"/>
          <p:cNvSpPr>
            <a:spLocks noGrp="1" noChangeArrowheads="1"/>
          </p:cNvSpPr>
          <p:nvPr>
            <p:ph type="body" idx="1"/>
          </p:nvPr>
        </p:nvSpPr>
        <p:spPr/>
        <p:txBody>
          <a:bodyPr/>
          <a:lstStyle/>
          <a:p>
            <a:pPr>
              <a:buFont typeface="Wingdings" charset="0"/>
              <a:buNone/>
            </a:pPr>
            <a:r>
              <a:rPr lang="en-US"/>
              <a:t>The reason tail recursion is so easy to eliminate is that we </a:t>
            </a:r>
            <a:r>
              <a:rPr lang="en-US" b="1"/>
              <a:t>never need to return</a:t>
            </a:r>
            <a:r>
              <a:rPr lang="en-US"/>
              <a:t> from the recursive call to the calling function.</a:t>
            </a:r>
          </a:p>
          <a:p>
            <a:pPr lvl="1"/>
            <a:r>
              <a:rPr lang="en-US"/>
              <a:t>Because there is nothing more for the calling function to do.</a:t>
            </a:r>
          </a:p>
          <a:p>
            <a:pPr lvl="1"/>
            <a:r>
              <a:rPr lang="en-US"/>
              <a:t>Thus, we can replace the recursive call by something essentially like a </a:t>
            </a:r>
            <a:r>
              <a:rPr lang="en-US" b="1">
                <a:latin typeface="Courier New" charset="0"/>
              </a:rPr>
              <a:t>goto</a:t>
            </a:r>
            <a:r>
              <a:rPr lang="en-US"/>
              <a:t>.</a:t>
            </a:r>
          </a:p>
          <a:p>
            <a:pPr>
              <a:buFont typeface="Wingdings" charset="0"/>
              <a:buNone/>
            </a:pPr>
            <a:r>
              <a:rPr lang="en-US"/>
              <a:t>Eliminating Tail Recursion</a:t>
            </a:r>
          </a:p>
          <a:p>
            <a:pPr lvl="1"/>
            <a:r>
              <a:rPr lang="en-US"/>
              <a:t>Surround the function body with a big loop, as before.</a:t>
            </a:r>
          </a:p>
          <a:p>
            <a:pPr lvl="1"/>
            <a:r>
              <a:rPr lang="en-US"/>
              <a:t>Replace the tail recursive call with:</a:t>
            </a:r>
          </a:p>
          <a:p>
            <a:pPr lvl="2"/>
            <a:r>
              <a:rPr lang="en-US"/>
              <a:t>Set parameters to their new values (and restart the loop </a:t>
            </a:r>
            <a:r>
              <a:rPr lang="en-US">
                <a:cs typeface="Times New Roman" charset="0"/>
              </a:rPr>
              <a:t>—</a:t>
            </a:r>
            <a:r>
              <a:rPr lang="en-US"/>
              <a:t> which happens automatically, since we are already at the end of the loop).</a:t>
            </a:r>
          </a:p>
          <a:p>
            <a:pPr lvl="1"/>
            <a:r>
              <a:rPr lang="en-US"/>
              <a:t>There is no need to make any changes to non-recursive </a:t>
            </a:r>
            <a:r>
              <a:rPr lang="en-US" b="1">
                <a:latin typeface="Courier New" charset="0"/>
              </a:rPr>
              <a:t>return</a:t>
            </a:r>
            <a:r>
              <a:rPr lang="en-US"/>
              <a:t> statements, that is, the base case(s).</a:t>
            </a:r>
          </a:p>
          <a:p>
            <a:pPr>
              <a:buFont typeface="Wingdings" charset="0"/>
              <a:buNone/>
            </a:pPr>
            <a:r>
              <a:rPr lang="en-US"/>
              <a:t>If the </a:t>
            </a:r>
            <a:r>
              <a:rPr lang="en-US" i="1"/>
              <a:t>only</a:t>
            </a:r>
            <a:r>
              <a:rPr lang="en-US"/>
              <a:t> recursive call in a function is at the end, then eliminating tail recursion converts the function into non-recursive form.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18 Feb 2013</a:t>
            </a:r>
            <a:endParaRPr lang="en-US"/>
          </a:p>
        </p:txBody>
      </p:sp>
      <p:sp>
        <p:nvSpPr>
          <p:cNvPr id="5" name="Footer Placeholder 4"/>
          <p:cNvSpPr>
            <a:spLocks noGrp="1"/>
          </p:cNvSpPr>
          <p:nvPr>
            <p:ph type="ftr" sz="quarter" idx="11"/>
          </p:nvPr>
        </p:nvSpPr>
        <p:spPr/>
        <p:txBody>
          <a:bodyPr/>
          <a:lstStyle/>
          <a:p>
            <a:r>
              <a:rPr lang="de-DE" smtClean="0"/>
              <a:t>CS 311 Spring 2013</a:t>
            </a:r>
            <a:endParaRPr lang="en-US"/>
          </a:p>
        </p:txBody>
      </p:sp>
      <p:sp>
        <p:nvSpPr>
          <p:cNvPr id="6" name="Slide Number Placeholder 5"/>
          <p:cNvSpPr>
            <a:spLocks noGrp="1"/>
          </p:cNvSpPr>
          <p:nvPr>
            <p:ph type="sldNum" sz="quarter" idx="12"/>
          </p:nvPr>
        </p:nvSpPr>
        <p:spPr/>
        <p:txBody>
          <a:bodyPr/>
          <a:lstStyle/>
          <a:p>
            <a:fld id="{6A3C17AF-478B-A54C-9572-7AE14AB23F71}" type="slidenum">
              <a:rPr lang="en-US"/>
              <a:pPr/>
              <a:t>13</a:t>
            </a:fld>
            <a:endParaRPr lang="en-US"/>
          </a:p>
        </p:txBody>
      </p:sp>
      <p:sp>
        <p:nvSpPr>
          <p:cNvPr id="904194" name="Rectangle 2"/>
          <p:cNvSpPr>
            <a:spLocks noGrp="1" noChangeArrowheads="1"/>
          </p:cNvSpPr>
          <p:nvPr>
            <p:ph type="title"/>
          </p:nvPr>
        </p:nvSpPr>
        <p:spPr/>
        <p:txBody>
          <a:bodyPr/>
          <a:lstStyle/>
          <a:p>
            <a:r>
              <a:rPr lang="en-US"/>
              <a:t>Eliminating Recursion</a:t>
            </a:r>
            <a:br>
              <a:rPr lang="en-US"/>
            </a:br>
            <a:r>
              <a:rPr lang="en-US"/>
              <a:t>Tail Recursion [4/4]</a:t>
            </a:r>
          </a:p>
        </p:txBody>
      </p:sp>
      <p:sp>
        <p:nvSpPr>
          <p:cNvPr id="904195" name="Rectangle 3"/>
          <p:cNvSpPr>
            <a:spLocks noGrp="1" noChangeArrowheads="1"/>
          </p:cNvSpPr>
          <p:nvPr>
            <p:ph type="body" idx="1"/>
          </p:nvPr>
        </p:nvSpPr>
        <p:spPr/>
        <p:txBody>
          <a:bodyPr/>
          <a:lstStyle/>
          <a:p>
            <a:pPr>
              <a:buFont typeface="Wingdings" charset="0"/>
              <a:buNone/>
            </a:pPr>
            <a:r>
              <a:rPr lang="en-US"/>
              <a:t>TO DO</a:t>
            </a:r>
          </a:p>
          <a:p>
            <a:pPr lvl="1"/>
            <a:r>
              <a:rPr lang="en-US"/>
              <a:t>Eliminate the recursion in </a:t>
            </a:r>
            <a:r>
              <a:rPr lang="en-US" b="1">
                <a:latin typeface="Courier New" charset="0"/>
              </a:rPr>
              <a:t>binsearch2.cpp</a:t>
            </a:r>
            <a:r>
              <a:rPr lang="en-US"/>
              <a:t>.</a:t>
            </a:r>
          </a:p>
          <a:p>
            <a:pPr lvl="2"/>
            <a:r>
              <a:rPr lang="en-US"/>
              <a:t>First, modify function </a:t>
            </a:r>
            <a:r>
              <a:rPr lang="en-US" b="1">
                <a:latin typeface="Courier New" charset="0"/>
              </a:rPr>
              <a:t>binSearch</a:t>
            </a:r>
            <a:r>
              <a:rPr lang="en-US"/>
              <a:t> so that it has exactly one</a:t>
            </a:r>
            <a:br>
              <a:rPr lang="en-US"/>
            </a:br>
            <a:r>
              <a:rPr lang="en-US"/>
              <a:t>recursive call, and this is at the end of the function.</a:t>
            </a:r>
          </a:p>
          <a:p>
            <a:pPr lvl="3"/>
            <a:r>
              <a:rPr lang="en-US"/>
              <a:t>This should be easy.</a:t>
            </a:r>
          </a:p>
          <a:p>
            <a:pPr lvl="2"/>
            <a:r>
              <a:rPr lang="en-US"/>
              <a:t>Next, eliminate tail recursion.</a:t>
            </a:r>
          </a:p>
          <a:p>
            <a:pPr lvl="3"/>
            <a:r>
              <a:rPr lang="en-US"/>
              <a:t>This is a little trickier to think about, but very easy to do.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smtClean="0"/>
              <a:t>18 Feb 2013</a:t>
            </a:r>
            <a:endParaRPr lang="en-US"/>
          </a:p>
        </p:txBody>
      </p:sp>
      <p:sp>
        <p:nvSpPr>
          <p:cNvPr id="8" name="Footer Placeholder 4"/>
          <p:cNvSpPr>
            <a:spLocks noGrp="1"/>
          </p:cNvSpPr>
          <p:nvPr>
            <p:ph type="ftr" sz="quarter" idx="11"/>
          </p:nvPr>
        </p:nvSpPr>
        <p:spPr/>
        <p:txBody>
          <a:bodyPr/>
          <a:lstStyle/>
          <a:p>
            <a:r>
              <a:rPr lang="de-DE" smtClean="0"/>
              <a:t>CS 311 Spring 2013</a:t>
            </a:r>
            <a:endParaRPr lang="en-US"/>
          </a:p>
        </p:txBody>
      </p:sp>
      <p:sp>
        <p:nvSpPr>
          <p:cNvPr id="9" name="Slide Number Placeholder 5"/>
          <p:cNvSpPr>
            <a:spLocks noGrp="1"/>
          </p:cNvSpPr>
          <p:nvPr>
            <p:ph type="sldNum" sz="quarter" idx="12"/>
          </p:nvPr>
        </p:nvSpPr>
        <p:spPr/>
        <p:txBody>
          <a:bodyPr/>
          <a:lstStyle/>
          <a:p>
            <a:fld id="{FFE1D3D3-0B26-D345-8E2F-EE2B41FA9AD9}" type="slidenum">
              <a:rPr lang="en-US"/>
              <a:pPr/>
              <a:t>2</a:t>
            </a:fld>
            <a:endParaRPr lang="en-US"/>
          </a:p>
        </p:txBody>
      </p:sp>
      <p:sp>
        <p:nvSpPr>
          <p:cNvPr id="685058" name="Rectangle 2"/>
          <p:cNvSpPr>
            <a:spLocks noGrp="1" noChangeArrowheads="1"/>
          </p:cNvSpPr>
          <p:nvPr>
            <p:ph type="title"/>
          </p:nvPr>
        </p:nvSpPr>
        <p:spPr/>
        <p:txBody>
          <a:bodyPr/>
          <a:lstStyle/>
          <a:p>
            <a:r>
              <a:rPr lang="en-US"/>
              <a:t>Unit Overview</a:t>
            </a:r>
            <a:br>
              <a:rPr lang="en-US"/>
            </a:br>
            <a:r>
              <a:rPr lang="en-US"/>
              <a:t>Recursion &amp; Searching</a:t>
            </a:r>
          </a:p>
        </p:txBody>
      </p:sp>
      <p:sp>
        <p:nvSpPr>
          <p:cNvPr id="685059" name="Rectangle 3"/>
          <p:cNvSpPr>
            <a:spLocks noGrp="1" noChangeArrowheads="1"/>
          </p:cNvSpPr>
          <p:nvPr>
            <p:ph type="body" idx="1"/>
          </p:nvPr>
        </p:nvSpPr>
        <p:spPr/>
        <p:txBody>
          <a:bodyPr/>
          <a:lstStyle/>
          <a:p>
            <a:pPr>
              <a:buFont typeface="Wingdings" charset="0"/>
              <a:buNone/>
            </a:pPr>
            <a:r>
              <a:rPr lang="en-US"/>
              <a:t>Major Topics</a:t>
            </a:r>
          </a:p>
          <a:p>
            <a:pPr lvl="1"/>
            <a:r>
              <a:rPr lang="en-US"/>
              <a:t>Introduction to Recursion</a:t>
            </a:r>
          </a:p>
          <a:p>
            <a:pPr lvl="1"/>
            <a:r>
              <a:rPr lang="en-US"/>
              <a:t>Search Algorithms</a:t>
            </a:r>
          </a:p>
          <a:p>
            <a:pPr lvl="1"/>
            <a:r>
              <a:rPr lang="en-US"/>
              <a:t>Recursion vs. Iteration</a:t>
            </a:r>
          </a:p>
          <a:p>
            <a:pPr lvl="1"/>
            <a:r>
              <a:rPr lang="en-US"/>
              <a:t>Eliminating Recursion</a:t>
            </a:r>
          </a:p>
          <a:p>
            <a:pPr lvl="1"/>
            <a:r>
              <a:rPr lang="en-US"/>
              <a:t>Recursive Search with Backtracking</a:t>
            </a:r>
          </a:p>
        </p:txBody>
      </p:sp>
      <p:sp>
        <p:nvSpPr>
          <p:cNvPr id="685060" name="Text Box 4"/>
          <p:cNvSpPr txBox="1">
            <a:spLocks noChangeArrowheads="1"/>
          </p:cNvSpPr>
          <p:nvPr/>
        </p:nvSpPr>
        <p:spPr bwMode="auto">
          <a:xfrm>
            <a:off x="228600" y="1387475"/>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pPr>
            <a:r>
              <a:rPr lang="en-US" sz="2000">
                <a:solidFill>
                  <a:schemeClr val="folHlink"/>
                </a:solidFill>
                <a:cs typeface="Times New Roman" charset="0"/>
                <a:sym typeface="Wingdings 2" charset="0"/>
              </a:rPr>
              <a:t></a:t>
            </a:r>
          </a:p>
        </p:txBody>
      </p:sp>
      <p:sp>
        <p:nvSpPr>
          <p:cNvPr id="685062" name="Text Box 6"/>
          <p:cNvSpPr txBox="1">
            <a:spLocks noChangeArrowheads="1"/>
          </p:cNvSpPr>
          <p:nvPr/>
        </p:nvSpPr>
        <p:spPr bwMode="auto">
          <a:xfrm>
            <a:off x="0" y="2095500"/>
            <a:ext cx="762000" cy="30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pPr>
            <a:r>
              <a:rPr lang="en-US" sz="1400">
                <a:solidFill>
                  <a:schemeClr val="folHlink"/>
                </a:solidFill>
                <a:cs typeface="Times New Roman" charset="0"/>
                <a:sym typeface="Wingdings 2" charset="0"/>
              </a:rPr>
              <a:t>(part) </a:t>
            </a:r>
            <a:endParaRPr lang="en-US">
              <a:solidFill>
                <a:schemeClr val="folHlink"/>
              </a:solidFill>
              <a:sym typeface="Wingdings 2" charset="0"/>
            </a:endParaRPr>
          </a:p>
        </p:txBody>
      </p:sp>
      <p:sp>
        <p:nvSpPr>
          <p:cNvPr id="685065" name="Text Box 9"/>
          <p:cNvSpPr txBox="1">
            <a:spLocks noChangeArrowheads="1"/>
          </p:cNvSpPr>
          <p:nvPr/>
        </p:nvSpPr>
        <p:spPr bwMode="auto">
          <a:xfrm>
            <a:off x="228600" y="1714500"/>
            <a:ext cx="53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r">
              <a:spcBef>
                <a:spcPct val="50000"/>
              </a:spcBef>
            </a:pPr>
            <a:r>
              <a:rPr lang="en-US" sz="2000">
                <a:solidFill>
                  <a:schemeClr val="folHlink"/>
                </a:solidFill>
                <a:cs typeface="Times New Roman" charset="0"/>
                <a:sym typeface="Wingdings 2"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3"/>
          <p:cNvSpPr>
            <a:spLocks noGrp="1"/>
          </p:cNvSpPr>
          <p:nvPr>
            <p:ph type="dt" sz="half" idx="10"/>
          </p:nvPr>
        </p:nvSpPr>
        <p:spPr/>
        <p:txBody>
          <a:bodyPr/>
          <a:lstStyle/>
          <a:p>
            <a:r>
              <a:rPr lang="en-US" smtClean="0"/>
              <a:t>18 Feb 2013</a:t>
            </a:r>
            <a:endParaRPr lang="en-US"/>
          </a:p>
        </p:txBody>
      </p:sp>
      <p:sp>
        <p:nvSpPr>
          <p:cNvPr id="30" name="Footer Placeholder 4"/>
          <p:cNvSpPr>
            <a:spLocks noGrp="1"/>
          </p:cNvSpPr>
          <p:nvPr>
            <p:ph type="ftr" sz="quarter" idx="11"/>
          </p:nvPr>
        </p:nvSpPr>
        <p:spPr/>
        <p:txBody>
          <a:bodyPr/>
          <a:lstStyle/>
          <a:p>
            <a:r>
              <a:rPr lang="de-DE" smtClean="0"/>
              <a:t>CS 311 Spring 2013</a:t>
            </a:r>
            <a:endParaRPr lang="en-US"/>
          </a:p>
        </p:txBody>
      </p:sp>
      <p:sp>
        <p:nvSpPr>
          <p:cNvPr id="31" name="Slide Number Placeholder 5"/>
          <p:cNvSpPr>
            <a:spLocks noGrp="1"/>
          </p:cNvSpPr>
          <p:nvPr>
            <p:ph type="sldNum" sz="quarter" idx="12"/>
          </p:nvPr>
        </p:nvSpPr>
        <p:spPr/>
        <p:txBody>
          <a:bodyPr/>
          <a:lstStyle/>
          <a:p>
            <a:fld id="{155CF89D-81F5-454C-B415-81F40EEC0B41}" type="slidenum">
              <a:rPr lang="en-US"/>
              <a:pPr/>
              <a:t>3</a:t>
            </a:fld>
            <a:endParaRPr lang="en-US"/>
          </a:p>
        </p:txBody>
      </p:sp>
      <p:sp>
        <p:nvSpPr>
          <p:cNvPr id="843778" name="Rectangle 2"/>
          <p:cNvSpPr>
            <a:spLocks noGrp="1" noChangeArrowheads="1"/>
          </p:cNvSpPr>
          <p:nvPr>
            <p:ph type="title"/>
          </p:nvPr>
        </p:nvSpPr>
        <p:spPr/>
        <p:txBody>
          <a:bodyPr/>
          <a:lstStyle/>
          <a:p>
            <a:r>
              <a:rPr lang="en-US" dirty="0"/>
              <a:t>Review</a:t>
            </a:r>
            <a:br>
              <a:rPr lang="en-US" dirty="0"/>
            </a:br>
            <a:r>
              <a:rPr lang="en-US" dirty="0"/>
              <a:t>Search Algorithms [1</a:t>
            </a:r>
            <a:r>
              <a:rPr lang="en-US" dirty="0" smtClean="0"/>
              <a:t>/2]</a:t>
            </a:r>
            <a:endParaRPr lang="en-US" dirty="0">
              <a:cs typeface="Times New Roman" charset="0"/>
            </a:endParaRPr>
          </a:p>
        </p:txBody>
      </p:sp>
      <p:sp>
        <p:nvSpPr>
          <p:cNvPr id="843779" name="Rectangle 3"/>
          <p:cNvSpPr>
            <a:spLocks noGrp="1" noChangeArrowheads="1"/>
          </p:cNvSpPr>
          <p:nvPr>
            <p:ph type="body" idx="1"/>
          </p:nvPr>
        </p:nvSpPr>
        <p:spPr/>
        <p:txBody>
          <a:bodyPr/>
          <a:lstStyle/>
          <a:p>
            <a:pPr>
              <a:buFont typeface="Wingdings" charset="0"/>
              <a:buNone/>
            </a:pPr>
            <a:r>
              <a:rPr lang="en-US"/>
              <a:t>Binary Search is an algorithm to find a given </a:t>
            </a:r>
            <a:r>
              <a:rPr lang="en-US" b="1"/>
              <a:t>key</a:t>
            </a:r>
            <a:r>
              <a:rPr lang="en-US"/>
              <a:t> in a </a:t>
            </a:r>
            <a:r>
              <a:rPr lang="en-US" b="1"/>
              <a:t>sorted list</a:t>
            </a:r>
            <a:r>
              <a:rPr lang="en-US"/>
              <a:t>.</a:t>
            </a:r>
          </a:p>
          <a:p>
            <a:pPr lvl="1"/>
            <a:r>
              <a:rPr lang="en-US"/>
              <a:t>Here, </a:t>
            </a:r>
            <a:r>
              <a:rPr lang="en-US" i="1"/>
              <a:t>key</a:t>
            </a:r>
            <a:r>
              <a:rPr lang="en-US"/>
              <a:t> = thing to search for. Often there is associated data. </a:t>
            </a:r>
          </a:p>
          <a:p>
            <a:pPr lvl="1"/>
            <a:r>
              <a:rPr lang="en-US"/>
              <a:t>In computing, </a:t>
            </a:r>
            <a:r>
              <a:rPr lang="en-US" i="1"/>
              <a:t>sorted</a:t>
            </a:r>
            <a:r>
              <a:rPr lang="en-US"/>
              <a:t> = in (some) order.</a:t>
            </a:r>
          </a:p>
          <a:p>
            <a:pPr>
              <a:buFont typeface="Wingdings" charset="0"/>
              <a:buNone/>
            </a:pPr>
            <a:r>
              <a:rPr lang="en-US"/>
              <a:t>Procedure</a:t>
            </a:r>
          </a:p>
          <a:p>
            <a:pPr lvl="1"/>
            <a:r>
              <a:rPr lang="en-US"/>
              <a:t>Pick an item in the middle: the </a:t>
            </a:r>
            <a:r>
              <a:rPr lang="en-US" b="1"/>
              <a:t>pivot</a:t>
            </a:r>
            <a:r>
              <a:rPr lang="en-US"/>
              <a:t>.</a:t>
            </a:r>
          </a:p>
          <a:p>
            <a:pPr lvl="1"/>
            <a:r>
              <a:rPr lang="en-US"/>
              <a:t>Use this to narrow search to top or bottom half of list. Recurse.</a:t>
            </a:r>
          </a:p>
          <a:p>
            <a:pPr>
              <a:buFont typeface="Wingdings" charset="0"/>
              <a:buNone/>
            </a:pPr>
            <a:r>
              <a:rPr lang="en-US"/>
              <a:t>Example: Binary Search for 64 in the following list.</a:t>
            </a:r>
          </a:p>
        </p:txBody>
      </p:sp>
      <p:sp>
        <p:nvSpPr>
          <p:cNvPr id="843780" name="Rectangle 4"/>
          <p:cNvSpPr>
            <a:spLocks noChangeArrowheads="1"/>
          </p:cNvSpPr>
          <p:nvPr/>
        </p:nvSpPr>
        <p:spPr bwMode="auto">
          <a:xfrm>
            <a:off x="1981200" y="4572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600"/>
              <a:t>5</a:t>
            </a:r>
          </a:p>
        </p:txBody>
      </p:sp>
      <p:sp>
        <p:nvSpPr>
          <p:cNvPr id="843781" name="Rectangle 5"/>
          <p:cNvSpPr>
            <a:spLocks noChangeArrowheads="1"/>
          </p:cNvSpPr>
          <p:nvPr/>
        </p:nvSpPr>
        <p:spPr bwMode="auto">
          <a:xfrm>
            <a:off x="2286000" y="4572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600"/>
              <a:t>8</a:t>
            </a:r>
          </a:p>
        </p:txBody>
      </p:sp>
      <p:sp>
        <p:nvSpPr>
          <p:cNvPr id="843782" name="Rectangle 6"/>
          <p:cNvSpPr>
            <a:spLocks noChangeArrowheads="1"/>
          </p:cNvSpPr>
          <p:nvPr/>
        </p:nvSpPr>
        <p:spPr bwMode="auto">
          <a:xfrm>
            <a:off x="2590800" y="4572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600"/>
              <a:t>9</a:t>
            </a:r>
          </a:p>
        </p:txBody>
      </p:sp>
      <p:sp>
        <p:nvSpPr>
          <p:cNvPr id="843783" name="Rectangle 7"/>
          <p:cNvSpPr>
            <a:spLocks noChangeArrowheads="1"/>
          </p:cNvSpPr>
          <p:nvPr/>
        </p:nvSpPr>
        <p:spPr bwMode="auto">
          <a:xfrm>
            <a:off x="2895600" y="4572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600"/>
              <a:t>13</a:t>
            </a:r>
          </a:p>
        </p:txBody>
      </p:sp>
      <p:sp>
        <p:nvSpPr>
          <p:cNvPr id="843784" name="Rectangle 8"/>
          <p:cNvSpPr>
            <a:spLocks noChangeArrowheads="1"/>
          </p:cNvSpPr>
          <p:nvPr/>
        </p:nvSpPr>
        <p:spPr bwMode="auto">
          <a:xfrm>
            <a:off x="3200400" y="4572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600"/>
              <a:t>22</a:t>
            </a:r>
          </a:p>
        </p:txBody>
      </p:sp>
      <p:sp>
        <p:nvSpPr>
          <p:cNvPr id="843785" name="Rectangle 9"/>
          <p:cNvSpPr>
            <a:spLocks noChangeArrowheads="1"/>
          </p:cNvSpPr>
          <p:nvPr/>
        </p:nvSpPr>
        <p:spPr bwMode="auto">
          <a:xfrm>
            <a:off x="3505200" y="4572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600"/>
              <a:t>30</a:t>
            </a:r>
          </a:p>
        </p:txBody>
      </p:sp>
      <p:sp>
        <p:nvSpPr>
          <p:cNvPr id="843786" name="Rectangle 10"/>
          <p:cNvSpPr>
            <a:spLocks noChangeArrowheads="1"/>
          </p:cNvSpPr>
          <p:nvPr/>
        </p:nvSpPr>
        <p:spPr bwMode="auto">
          <a:xfrm>
            <a:off x="3810000" y="4572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600"/>
              <a:t>34</a:t>
            </a:r>
          </a:p>
        </p:txBody>
      </p:sp>
      <p:sp>
        <p:nvSpPr>
          <p:cNvPr id="843787" name="Rectangle 11"/>
          <p:cNvSpPr>
            <a:spLocks noChangeArrowheads="1"/>
          </p:cNvSpPr>
          <p:nvPr/>
        </p:nvSpPr>
        <p:spPr bwMode="auto">
          <a:xfrm>
            <a:off x="4114800" y="4572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600"/>
              <a:t>37</a:t>
            </a:r>
          </a:p>
        </p:txBody>
      </p:sp>
      <p:sp>
        <p:nvSpPr>
          <p:cNvPr id="843788" name="Rectangle 12"/>
          <p:cNvSpPr>
            <a:spLocks noChangeArrowheads="1"/>
          </p:cNvSpPr>
          <p:nvPr/>
        </p:nvSpPr>
        <p:spPr bwMode="auto">
          <a:xfrm>
            <a:off x="4724400" y="4572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600"/>
              <a:t>41</a:t>
            </a:r>
          </a:p>
        </p:txBody>
      </p:sp>
      <p:sp>
        <p:nvSpPr>
          <p:cNvPr id="843789" name="Rectangle 13"/>
          <p:cNvSpPr>
            <a:spLocks noChangeArrowheads="1"/>
          </p:cNvSpPr>
          <p:nvPr/>
        </p:nvSpPr>
        <p:spPr bwMode="auto">
          <a:xfrm>
            <a:off x="5029200" y="4572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600"/>
              <a:t>60</a:t>
            </a:r>
          </a:p>
        </p:txBody>
      </p:sp>
      <p:sp>
        <p:nvSpPr>
          <p:cNvPr id="843790" name="Rectangle 14"/>
          <p:cNvSpPr>
            <a:spLocks noChangeArrowheads="1"/>
          </p:cNvSpPr>
          <p:nvPr/>
        </p:nvSpPr>
        <p:spPr bwMode="auto">
          <a:xfrm>
            <a:off x="5334000" y="4572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600"/>
              <a:t>63</a:t>
            </a:r>
          </a:p>
        </p:txBody>
      </p:sp>
      <p:sp>
        <p:nvSpPr>
          <p:cNvPr id="843791" name="Rectangle 15"/>
          <p:cNvSpPr>
            <a:spLocks noChangeArrowheads="1"/>
          </p:cNvSpPr>
          <p:nvPr/>
        </p:nvSpPr>
        <p:spPr bwMode="auto">
          <a:xfrm>
            <a:off x="5638800" y="4572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600"/>
              <a:t>65</a:t>
            </a:r>
          </a:p>
        </p:txBody>
      </p:sp>
      <p:sp>
        <p:nvSpPr>
          <p:cNvPr id="843792" name="Rectangle 16"/>
          <p:cNvSpPr>
            <a:spLocks noChangeArrowheads="1"/>
          </p:cNvSpPr>
          <p:nvPr/>
        </p:nvSpPr>
        <p:spPr bwMode="auto">
          <a:xfrm>
            <a:off x="5943600" y="4572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600"/>
              <a:t>82</a:t>
            </a:r>
          </a:p>
        </p:txBody>
      </p:sp>
      <p:sp>
        <p:nvSpPr>
          <p:cNvPr id="843793" name="Rectangle 17"/>
          <p:cNvSpPr>
            <a:spLocks noChangeArrowheads="1"/>
          </p:cNvSpPr>
          <p:nvPr/>
        </p:nvSpPr>
        <p:spPr bwMode="auto">
          <a:xfrm>
            <a:off x="6248400" y="4572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600"/>
              <a:t>87</a:t>
            </a:r>
          </a:p>
        </p:txBody>
      </p:sp>
      <p:sp>
        <p:nvSpPr>
          <p:cNvPr id="843794" name="Rectangle 18"/>
          <p:cNvSpPr>
            <a:spLocks noChangeArrowheads="1"/>
          </p:cNvSpPr>
          <p:nvPr/>
        </p:nvSpPr>
        <p:spPr bwMode="auto">
          <a:xfrm>
            <a:off x="6553200" y="4572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600"/>
              <a:t>90</a:t>
            </a:r>
          </a:p>
        </p:txBody>
      </p:sp>
      <p:sp>
        <p:nvSpPr>
          <p:cNvPr id="843795" name="Rectangle 19"/>
          <p:cNvSpPr>
            <a:spLocks noChangeArrowheads="1"/>
          </p:cNvSpPr>
          <p:nvPr/>
        </p:nvSpPr>
        <p:spPr bwMode="auto">
          <a:xfrm>
            <a:off x="6858000" y="4572000"/>
            <a:ext cx="304800" cy="304800"/>
          </a:xfrm>
          <a:prstGeom prst="rect">
            <a:avLst/>
          </a:prstGeom>
          <a:solidFill>
            <a:srgbClr val="CCFFFF"/>
          </a:solidFill>
          <a:ln w="1587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600"/>
              <a:t>91</a:t>
            </a:r>
          </a:p>
        </p:txBody>
      </p:sp>
      <p:sp>
        <p:nvSpPr>
          <p:cNvPr id="843796" name="Text Box 20"/>
          <p:cNvSpPr txBox="1">
            <a:spLocks noChangeArrowheads="1"/>
          </p:cNvSpPr>
          <p:nvPr/>
        </p:nvSpPr>
        <p:spPr bwMode="auto">
          <a:xfrm>
            <a:off x="2743200" y="3886200"/>
            <a:ext cx="32004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1600"/>
              <a:t>1. Looking for 64 in </a:t>
            </a:r>
            <a:r>
              <a:rPr lang="en-US" sz="1600" b="1"/>
              <a:t>this</a:t>
            </a:r>
            <a:r>
              <a:rPr lang="en-US" sz="1600"/>
              <a:t> list.</a:t>
            </a:r>
          </a:p>
        </p:txBody>
      </p:sp>
      <p:sp>
        <p:nvSpPr>
          <p:cNvPr id="843797" name="Line 21"/>
          <p:cNvSpPr>
            <a:spLocks noChangeShapeType="1"/>
          </p:cNvSpPr>
          <p:nvPr/>
        </p:nvSpPr>
        <p:spPr bwMode="auto">
          <a:xfrm flipV="1">
            <a:off x="3733800" y="4953000"/>
            <a:ext cx="609600" cy="304800"/>
          </a:xfrm>
          <a:prstGeom prst="line">
            <a:avLst/>
          </a:prstGeom>
          <a:noFill/>
          <a:ln w="158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3798" name="Text Box 22"/>
          <p:cNvSpPr txBox="1">
            <a:spLocks noChangeArrowheads="1"/>
          </p:cNvSpPr>
          <p:nvPr/>
        </p:nvSpPr>
        <p:spPr bwMode="auto">
          <a:xfrm>
            <a:off x="2743200" y="5257800"/>
            <a:ext cx="28194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1600"/>
              <a:t>2. </a:t>
            </a:r>
            <a:r>
              <a:rPr lang="en-US" sz="1600" b="1"/>
              <a:t>Pivot</a:t>
            </a:r>
            <a:r>
              <a:rPr lang="en-US" sz="1600"/>
              <a:t>. Is 64 &lt; 38? No.</a:t>
            </a:r>
          </a:p>
        </p:txBody>
      </p:sp>
      <p:sp>
        <p:nvSpPr>
          <p:cNvPr id="843799" name="AutoShape 23"/>
          <p:cNvSpPr>
            <a:spLocks/>
          </p:cNvSpPr>
          <p:nvPr/>
        </p:nvSpPr>
        <p:spPr bwMode="auto">
          <a:xfrm rot="16200000" flipV="1">
            <a:off x="5715000" y="3733800"/>
            <a:ext cx="228600" cy="2667000"/>
          </a:xfrm>
          <a:prstGeom prst="leftBrace">
            <a:avLst>
              <a:gd name="adj1" fmla="val 97222"/>
              <a:gd name="adj2" fmla="val 48690"/>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3800" name="Rectangle 24"/>
          <p:cNvSpPr>
            <a:spLocks noChangeArrowheads="1"/>
          </p:cNvSpPr>
          <p:nvPr/>
        </p:nvSpPr>
        <p:spPr bwMode="auto">
          <a:xfrm>
            <a:off x="4419600" y="4572000"/>
            <a:ext cx="304800" cy="304800"/>
          </a:xfrm>
          <a:prstGeom prst="rect">
            <a:avLst/>
          </a:prstGeom>
          <a:solidFill>
            <a:srgbClr val="CCFFFF"/>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r>
              <a:rPr lang="en-US" sz="1600"/>
              <a:t>38</a:t>
            </a:r>
          </a:p>
        </p:txBody>
      </p:sp>
      <p:sp>
        <p:nvSpPr>
          <p:cNvPr id="843801" name="Line 25"/>
          <p:cNvSpPr>
            <a:spLocks noChangeShapeType="1"/>
          </p:cNvSpPr>
          <p:nvPr/>
        </p:nvSpPr>
        <p:spPr bwMode="auto">
          <a:xfrm flipH="1" flipV="1">
            <a:off x="5867400" y="5257800"/>
            <a:ext cx="152400" cy="381000"/>
          </a:xfrm>
          <a:prstGeom prst="line">
            <a:avLst/>
          </a:prstGeom>
          <a:noFill/>
          <a:ln w="15875">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3802" name="Text Box 26"/>
          <p:cNvSpPr txBox="1">
            <a:spLocks noChangeArrowheads="1"/>
          </p:cNvSpPr>
          <p:nvPr/>
        </p:nvSpPr>
        <p:spPr bwMode="auto">
          <a:xfrm>
            <a:off x="2743200" y="5654675"/>
            <a:ext cx="4876800"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1600"/>
              <a:t>3. Recurse: Looking for 64 in </a:t>
            </a:r>
            <a:r>
              <a:rPr lang="en-US" sz="1600" b="1"/>
              <a:t>this</a:t>
            </a:r>
            <a:r>
              <a:rPr lang="en-US" sz="1600"/>
              <a:t> list.</a:t>
            </a:r>
          </a:p>
        </p:txBody>
      </p:sp>
      <p:sp>
        <p:nvSpPr>
          <p:cNvPr id="843803" name="Line 27"/>
          <p:cNvSpPr>
            <a:spLocks noChangeShapeType="1"/>
          </p:cNvSpPr>
          <p:nvPr/>
        </p:nvSpPr>
        <p:spPr bwMode="auto">
          <a:xfrm>
            <a:off x="4419600" y="4419600"/>
            <a:ext cx="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3804" name="AutoShape 28"/>
          <p:cNvSpPr>
            <a:spLocks/>
          </p:cNvSpPr>
          <p:nvPr/>
        </p:nvSpPr>
        <p:spPr bwMode="auto">
          <a:xfrm rot="5400000">
            <a:off x="4419600" y="1752600"/>
            <a:ext cx="304800" cy="5181600"/>
          </a:xfrm>
          <a:prstGeom prst="leftBrace">
            <a:avLst>
              <a:gd name="adj1" fmla="val 141667"/>
              <a:gd name="adj2" fmla="val 39060"/>
            </a:avLst>
          </a:prstGeom>
          <a:noFill/>
          <a:ln w="158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Date Placeholder 3"/>
          <p:cNvSpPr>
            <a:spLocks noGrp="1"/>
          </p:cNvSpPr>
          <p:nvPr>
            <p:ph type="dt" sz="half" idx="10"/>
          </p:nvPr>
        </p:nvSpPr>
        <p:spPr/>
        <p:txBody>
          <a:bodyPr/>
          <a:lstStyle/>
          <a:p>
            <a:r>
              <a:rPr lang="en-US" smtClean="0"/>
              <a:t>18 Feb 2013</a:t>
            </a:r>
            <a:endParaRPr lang="en-US"/>
          </a:p>
        </p:txBody>
      </p:sp>
      <p:sp>
        <p:nvSpPr>
          <p:cNvPr id="47" name="Footer Placeholder 4"/>
          <p:cNvSpPr>
            <a:spLocks noGrp="1"/>
          </p:cNvSpPr>
          <p:nvPr>
            <p:ph type="ftr" sz="quarter" idx="11"/>
          </p:nvPr>
        </p:nvSpPr>
        <p:spPr/>
        <p:txBody>
          <a:bodyPr/>
          <a:lstStyle/>
          <a:p>
            <a:r>
              <a:rPr lang="de-DE" smtClean="0"/>
              <a:t>CS 311 Spring 2013</a:t>
            </a:r>
            <a:endParaRPr lang="en-US"/>
          </a:p>
        </p:txBody>
      </p:sp>
      <p:sp>
        <p:nvSpPr>
          <p:cNvPr id="48" name="Slide Number Placeholder 5"/>
          <p:cNvSpPr>
            <a:spLocks noGrp="1"/>
          </p:cNvSpPr>
          <p:nvPr>
            <p:ph type="sldNum" sz="quarter" idx="12"/>
          </p:nvPr>
        </p:nvSpPr>
        <p:spPr/>
        <p:txBody>
          <a:bodyPr/>
          <a:lstStyle/>
          <a:p>
            <a:fld id="{5330CF41-677E-6B44-A2F3-4217107C0291}" type="slidenum">
              <a:rPr lang="en-US"/>
              <a:pPr/>
              <a:t>4</a:t>
            </a:fld>
            <a:endParaRPr lang="en-US"/>
          </a:p>
        </p:txBody>
      </p:sp>
      <p:sp>
        <p:nvSpPr>
          <p:cNvPr id="703490" name="Rectangle 2"/>
          <p:cNvSpPr>
            <a:spLocks noGrp="1" noChangeArrowheads="1"/>
          </p:cNvSpPr>
          <p:nvPr>
            <p:ph type="title"/>
          </p:nvPr>
        </p:nvSpPr>
        <p:spPr/>
        <p:txBody>
          <a:bodyPr/>
          <a:lstStyle/>
          <a:p>
            <a:r>
              <a:rPr lang="en-US" dirty="0"/>
              <a:t>Review</a:t>
            </a:r>
            <a:br>
              <a:rPr lang="en-US" dirty="0"/>
            </a:br>
            <a:r>
              <a:rPr lang="en-US" dirty="0"/>
              <a:t>Search Algorithms [2</a:t>
            </a:r>
            <a:r>
              <a:rPr lang="en-US" dirty="0" smtClean="0"/>
              <a:t>/2]</a:t>
            </a:r>
            <a:endParaRPr lang="en-US" dirty="0"/>
          </a:p>
        </p:txBody>
      </p:sp>
      <p:sp>
        <p:nvSpPr>
          <p:cNvPr id="703491" name="Rectangle 3"/>
          <p:cNvSpPr>
            <a:spLocks noGrp="1" noChangeArrowheads="1"/>
          </p:cNvSpPr>
          <p:nvPr>
            <p:ph type="body" idx="1"/>
          </p:nvPr>
        </p:nvSpPr>
        <p:spPr/>
        <p:txBody>
          <a:bodyPr/>
          <a:lstStyle/>
          <a:p>
            <a:pPr>
              <a:lnSpc>
                <a:spcPct val="80000"/>
              </a:lnSpc>
              <a:buFont typeface="Wingdings" charset="0"/>
              <a:buNone/>
            </a:pPr>
            <a:r>
              <a:rPr lang="en-US" sz="1800"/>
              <a:t>Binary Search is </a:t>
            </a:r>
            <a:r>
              <a:rPr lang="en-US" sz="1800" b="1"/>
              <a:t>much faster</a:t>
            </a:r>
            <a:r>
              <a:rPr lang="en-US" sz="1800"/>
              <a:t> than Sequential Search, and so the amount of data it can process in the </a:t>
            </a:r>
            <a:r>
              <a:rPr lang="en-US" sz="1800" b="1"/>
              <a:t>same</a:t>
            </a:r>
            <a:r>
              <a:rPr lang="en-US" sz="1800"/>
              <a:t> amount of time is </a:t>
            </a:r>
            <a:r>
              <a:rPr lang="en-US" sz="1800" b="1"/>
              <a:t>much greater</a:t>
            </a:r>
            <a:r>
              <a:rPr lang="en-US" sz="1800"/>
              <a:t>.</a:t>
            </a:r>
          </a:p>
          <a:p>
            <a:pPr>
              <a:lnSpc>
                <a:spcPct val="80000"/>
              </a:lnSpc>
            </a:pPr>
            <a:endParaRPr lang="en-US" sz="1800"/>
          </a:p>
          <a:p>
            <a:pPr>
              <a:lnSpc>
                <a:spcPct val="80000"/>
              </a:lnSpc>
            </a:pPr>
            <a:endParaRPr lang="en-US" sz="1800"/>
          </a:p>
          <a:p>
            <a:pPr>
              <a:lnSpc>
                <a:spcPct val="80000"/>
              </a:lnSpc>
            </a:pPr>
            <a:endParaRPr lang="en-US" sz="1800"/>
          </a:p>
          <a:p>
            <a:pPr>
              <a:lnSpc>
                <a:spcPct val="80000"/>
              </a:lnSpc>
            </a:pPr>
            <a:endParaRPr lang="en-US" sz="1800"/>
          </a:p>
          <a:p>
            <a:pPr>
              <a:lnSpc>
                <a:spcPct val="80000"/>
              </a:lnSpc>
            </a:pPr>
            <a:endParaRPr lang="en-US" sz="1800"/>
          </a:p>
          <a:p>
            <a:pPr>
              <a:lnSpc>
                <a:spcPct val="80000"/>
              </a:lnSpc>
            </a:pPr>
            <a:endParaRPr lang="en-US" sz="1800"/>
          </a:p>
          <a:p>
            <a:pPr>
              <a:lnSpc>
                <a:spcPct val="80000"/>
              </a:lnSpc>
              <a:buFont typeface="Wingdings" charset="0"/>
              <a:buNone/>
            </a:pPr>
            <a:endParaRPr lang="en-US" sz="1800"/>
          </a:p>
          <a:p>
            <a:pPr>
              <a:lnSpc>
                <a:spcPct val="80000"/>
              </a:lnSpc>
              <a:buFont typeface="Wingdings" charset="0"/>
              <a:buNone/>
            </a:pPr>
            <a:endParaRPr lang="en-US" sz="1800"/>
          </a:p>
          <a:p>
            <a:pPr>
              <a:lnSpc>
                <a:spcPct val="80000"/>
              </a:lnSpc>
              <a:buFont typeface="Wingdings" charset="0"/>
              <a:buNone/>
            </a:pPr>
            <a:endParaRPr lang="en-US" sz="1800"/>
          </a:p>
          <a:p>
            <a:pPr>
              <a:lnSpc>
                <a:spcPct val="80000"/>
              </a:lnSpc>
              <a:buFont typeface="Wingdings" charset="0"/>
              <a:buNone/>
            </a:pPr>
            <a:endParaRPr lang="en-US" sz="1800"/>
          </a:p>
          <a:p>
            <a:pPr>
              <a:lnSpc>
                <a:spcPct val="80000"/>
              </a:lnSpc>
              <a:buFont typeface="Wingdings" charset="0"/>
              <a:buNone/>
            </a:pPr>
            <a:endParaRPr lang="en-US" sz="1800"/>
          </a:p>
          <a:p>
            <a:pPr>
              <a:lnSpc>
                <a:spcPct val="80000"/>
              </a:lnSpc>
              <a:buFont typeface="Wingdings" charset="0"/>
              <a:buNone/>
            </a:pPr>
            <a:endParaRPr lang="en-US" sz="1800"/>
          </a:p>
          <a:p>
            <a:pPr>
              <a:lnSpc>
                <a:spcPct val="80000"/>
              </a:lnSpc>
              <a:buFont typeface="Wingdings" charset="0"/>
              <a:buNone/>
            </a:pPr>
            <a:endParaRPr lang="en-US" sz="1800"/>
          </a:p>
          <a:p>
            <a:pPr>
              <a:lnSpc>
                <a:spcPct val="80000"/>
              </a:lnSpc>
              <a:buFont typeface="Wingdings" charset="0"/>
              <a:buNone/>
            </a:pPr>
            <a:endParaRPr lang="en-US" sz="1800"/>
          </a:p>
          <a:p>
            <a:pPr>
              <a:lnSpc>
                <a:spcPct val="80000"/>
              </a:lnSpc>
              <a:buFont typeface="Wingdings" charset="0"/>
              <a:buNone/>
            </a:pPr>
            <a:r>
              <a:rPr lang="ja-JP" altLang="en-US" sz="1800">
                <a:latin typeface="Arial"/>
              </a:rPr>
              <a:t>“</a:t>
            </a:r>
            <a:r>
              <a:rPr lang="en-US" sz="1800"/>
              <a:t>The fundamental law of computer science: As machines become more powerful, the efficiency of algorithms grows more important, not less.</a:t>
            </a:r>
            <a:r>
              <a:rPr lang="ja-JP" altLang="en-US" sz="1800">
                <a:latin typeface="Arial"/>
              </a:rPr>
              <a:t>”</a:t>
            </a:r>
            <a:endParaRPr lang="en-US" sz="1800"/>
          </a:p>
          <a:p>
            <a:pPr>
              <a:lnSpc>
                <a:spcPct val="80000"/>
              </a:lnSpc>
              <a:buFont typeface="Wingdings" charset="0"/>
              <a:buNone/>
            </a:pPr>
            <a:r>
              <a:rPr lang="en-US" sz="1800"/>
              <a:t>	— Nick Trefethen</a:t>
            </a:r>
          </a:p>
        </p:txBody>
      </p:sp>
      <p:graphicFrame>
        <p:nvGraphicFramePr>
          <p:cNvPr id="703534" name="Group 46"/>
          <p:cNvGraphicFramePr>
            <a:graphicFrameLocks noGrp="1"/>
          </p:cNvGraphicFramePr>
          <p:nvPr/>
        </p:nvGraphicFramePr>
        <p:xfrm>
          <a:off x="1597025" y="1981200"/>
          <a:ext cx="5948363" cy="3169919"/>
        </p:xfrm>
        <a:graphic>
          <a:graphicData uri="http://schemas.openxmlformats.org/drawingml/2006/table">
            <a:tbl>
              <a:tblPr/>
              <a:tblGrid>
                <a:gridCol w="2024063"/>
                <a:gridCol w="1962150"/>
                <a:gridCol w="1962150"/>
              </a:tblGrid>
              <a:tr h="48577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rPr>
                        <a:t>Number of Look-Ups</a:t>
                      </a:r>
                      <a:br>
                        <a:rPr kumimoji="0" lang="en-US" sz="1400" b="0" i="0" u="none" strike="noStrike" cap="none" normalizeH="0" baseline="0">
                          <a:ln>
                            <a:noFill/>
                          </a:ln>
                          <a:solidFill>
                            <a:schemeClr val="tx1"/>
                          </a:solidFill>
                          <a:effectLst/>
                          <a:latin typeface="Verdana" charset="0"/>
                          <a:ea typeface="ＭＳ Ｐゴシック" charset="0"/>
                        </a:rPr>
                      </a:br>
                      <a:r>
                        <a:rPr kumimoji="0" lang="en-US" sz="1400" b="0" i="0" u="none" strike="noStrike" cap="none" normalizeH="0" baseline="0">
                          <a:ln>
                            <a:noFill/>
                          </a:ln>
                          <a:solidFill>
                            <a:schemeClr val="tx1"/>
                          </a:solidFill>
                          <a:effectLst/>
                          <a:latin typeface="Verdana" charset="0"/>
                          <a:ea typeface="ＭＳ Ｐゴシック" charset="0"/>
                        </a:rPr>
                        <a:t>We Have Time to</a:t>
                      </a:r>
                      <a:br>
                        <a:rPr kumimoji="0" lang="en-US" sz="1400" b="0" i="0" u="none" strike="noStrike" cap="none" normalizeH="0" baseline="0">
                          <a:ln>
                            <a:noFill/>
                          </a:ln>
                          <a:solidFill>
                            <a:schemeClr val="tx1"/>
                          </a:solidFill>
                          <a:effectLst/>
                          <a:latin typeface="Verdana" charset="0"/>
                          <a:ea typeface="ＭＳ Ｐゴシック" charset="0"/>
                        </a:rPr>
                      </a:br>
                      <a:r>
                        <a:rPr kumimoji="0" lang="en-US" sz="1400" b="0" i="0" u="none" strike="noStrike" cap="none" normalizeH="0" baseline="0">
                          <a:ln>
                            <a:noFill/>
                          </a:ln>
                          <a:solidFill>
                            <a:schemeClr val="tx1"/>
                          </a:solidFill>
                          <a:effectLst/>
                          <a:latin typeface="Verdana" charset="0"/>
                          <a:ea typeface="ＭＳ Ｐゴシック" charset="0"/>
                        </a:rPr>
                        <a:t>Perform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rPr>
                        <a:t>Maximum Allowable</a:t>
                      </a:r>
                      <a:br>
                        <a:rPr kumimoji="0" lang="en-US" sz="1400" b="0" i="0" u="none" strike="noStrike" cap="none" normalizeH="0" baseline="0">
                          <a:ln>
                            <a:noFill/>
                          </a:ln>
                          <a:solidFill>
                            <a:schemeClr val="tx1"/>
                          </a:solidFill>
                          <a:effectLst/>
                          <a:latin typeface="Verdana" charset="0"/>
                          <a:ea typeface="ＭＳ Ｐゴシック" charset="0"/>
                        </a:rPr>
                      </a:br>
                      <a:r>
                        <a:rPr kumimoji="0" lang="en-US" sz="1400" b="0" i="0" u="none" strike="noStrike" cap="none" normalizeH="0" baseline="0">
                          <a:ln>
                            <a:noFill/>
                          </a:ln>
                          <a:solidFill>
                            <a:schemeClr val="tx1"/>
                          </a:solidFill>
                          <a:effectLst/>
                          <a:latin typeface="Verdana" charset="0"/>
                          <a:ea typeface="ＭＳ Ｐゴシック" charset="0"/>
                        </a:rPr>
                        <a:t>List Size:</a:t>
                      </a:r>
                      <a:br>
                        <a:rPr kumimoji="0" lang="en-US" sz="1400" b="0" i="0" u="none" strike="noStrike" cap="none" normalizeH="0" baseline="0">
                          <a:ln>
                            <a:noFill/>
                          </a:ln>
                          <a:solidFill>
                            <a:schemeClr val="tx1"/>
                          </a:solidFill>
                          <a:effectLst/>
                          <a:latin typeface="Verdana" charset="0"/>
                          <a:ea typeface="ＭＳ Ｐゴシック" charset="0"/>
                        </a:rPr>
                      </a:br>
                      <a:r>
                        <a:rPr kumimoji="0" lang="en-US" sz="1400" b="0" i="0" u="none" strike="noStrike" cap="none" normalizeH="0" baseline="0">
                          <a:ln>
                            <a:noFill/>
                          </a:ln>
                          <a:solidFill>
                            <a:schemeClr val="tx1"/>
                          </a:solidFill>
                          <a:effectLst/>
                          <a:latin typeface="Verdana" charset="0"/>
                          <a:ea typeface="ＭＳ Ｐゴシック" charset="0"/>
                        </a:rPr>
                        <a:t>Binary Search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rPr>
                        <a:t>Maximum Allowable</a:t>
                      </a:r>
                      <a:br>
                        <a:rPr kumimoji="0" lang="en-US" sz="1400" b="0" i="0" u="none" strike="noStrike" cap="none" normalizeH="0" baseline="0">
                          <a:ln>
                            <a:noFill/>
                          </a:ln>
                          <a:solidFill>
                            <a:schemeClr val="tx1"/>
                          </a:solidFill>
                          <a:effectLst/>
                          <a:latin typeface="Verdana" charset="0"/>
                          <a:ea typeface="ＭＳ Ｐゴシック" charset="0"/>
                        </a:rPr>
                      </a:br>
                      <a:r>
                        <a:rPr kumimoji="0" lang="en-US" sz="1400" b="0" i="0" u="none" strike="noStrike" cap="none" normalizeH="0" baseline="0">
                          <a:ln>
                            <a:noFill/>
                          </a:ln>
                          <a:solidFill>
                            <a:schemeClr val="tx1"/>
                          </a:solidFill>
                          <a:effectLst/>
                          <a:latin typeface="Verdana" charset="0"/>
                          <a:ea typeface="ＭＳ Ｐゴシック" charset="0"/>
                        </a:rPr>
                        <a:t>List Size:</a:t>
                      </a:r>
                      <a:br>
                        <a:rPr kumimoji="0" lang="en-US" sz="1400" b="0" i="0" u="none" strike="noStrike" cap="none" normalizeH="0" baseline="0">
                          <a:ln>
                            <a:noFill/>
                          </a:ln>
                          <a:solidFill>
                            <a:schemeClr val="tx1"/>
                          </a:solidFill>
                          <a:effectLst/>
                          <a:latin typeface="Verdana" charset="0"/>
                          <a:ea typeface="ＭＳ Ｐゴシック" charset="0"/>
                        </a:rPr>
                      </a:br>
                      <a:r>
                        <a:rPr kumimoji="0" lang="en-US" sz="1400" b="0" i="0" u="none" strike="noStrike" cap="none" normalizeH="0" baseline="0">
                          <a:ln>
                            <a:noFill/>
                          </a:ln>
                          <a:solidFill>
                            <a:schemeClr val="tx1"/>
                          </a:solidFill>
                          <a:effectLst/>
                          <a:latin typeface="Verdana" charset="0"/>
                          <a:ea typeface="ＭＳ Ｐゴシック" charset="0"/>
                        </a:rPr>
                        <a:t>Sequential Search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rPr>
                        <a:t>524,288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rPr>
                        <a:t>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rPr>
                        <a:t>549,755,813,888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0" u="none" strike="noStrike" cap="none" normalizeH="0" baseline="0">
                          <a:ln>
                            <a:noFill/>
                          </a:ln>
                          <a:solidFill>
                            <a:schemeClr val="tx1"/>
                          </a:solidFill>
                          <a:effectLst/>
                          <a:latin typeface="Verdana" charset="0"/>
                          <a:ea typeface="ＭＳ Ｐゴシック"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1" u="none" strike="noStrike" cap="none" normalizeH="0" baseline="0">
                          <a:ln>
                            <a:noFill/>
                          </a:ln>
                          <a:solidFill>
                            <a:schemeClr val="tx1"/>
                          </a:solidFill>
                          <a:effectLst/>
                          <a:latin typeface="Verdana" charset="0"/>
                          <a:ea typeface="ＭＳ Ｐゴシック" charset="0"/>
                        </a:rPr>
                        <a:t>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1" u="none" strike="noStrike" cap="none" normalizeH="0" baseline="0">
                          <a:ln>
                            <a:noFill/>
                          </a:ln>
                          <a:solidFill>
                            <a:schemeClr val="tx1"/>
                          </a:solidFill>
                          <a:effectLst/>
                          <a:latin typeface="Verdana" charset="0"/>
                          <a:ea typeface="ＭＳ Ｐゴシック" charset="0"/>
                        </a:rPr>
                        <a:t>Roughly</a:t>
                      </a:r>
                      <a:r>
                        <a:rPr kumimoji="0" lang="en-US" sz="1400" b="0" i="0" u="none" strike="noStrike" cap="none" normalizeH="0" baseline="0">
                          <a:ln>
                            <a:noFill/>
                          </a:ln>
                          <a:solidFill>
                            <a:schemeClr val="tx1"/>
                          </a:solidFill>
                          <a:effectLst/>
                          <a:latin typeface="Verdana" charset="0"/>
                          <a:ea typeface="ＭＳ Ｐゴシック" charset="0"/>
                        </a:rPr>
                        <a:t> 2</a:t>
                      </a:r>
                      <a:r>
                        <a:rPr kumimoji="0" lang="en-US" sz="1400" b="0" i="1" u="none" strike="noStrike" cap="none" normalizeH="0" baseline="30000">
                          <a:ln>
                            <a:noFill/>
                          </a:ln>
                          <a:solidFill>
                            <a:schemeClr val="tx1"/>
                          </a:solidFill>
                          <a:effectLst/>
                          <a:latin typeface="Verdana" charset="0"/>
                          <a:ea typeface="ＭＳ Ｐゴシック" charset="0"/>
                        </a:rPr>
                        <a:t>k</a:t>
                      </a:r>
                      <a:endParaRPr kumimoji="0" lang="en-US" sz="1400" b="0" i="1" u="none" strike="noStrike" cap="none" normalizeH="0" baseline="0">
                        <a:ln>
                          <a:noFill/>
                        </a:ln>
                        <a:solidFill>
                          <a:schemeClr val="tx1"/>
                        </a:solidFill>
                        <a:effectLst/>
                        <a:latin typeface="Verdana" charset="0"/>
                        <a:ea typeface="ＭＳ Ｐゴシック"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charset="0"/>
                        <a:buNone/>
                        <a:tabLst/>
                      </a:pPr>
                      <a:r>
                        <a:rPr kumimoji="0" lang="en-US" sz="1400" b="0" i="1" u="none" strike="noStrike" cap="none" normalizeH="0" baseline="0">
                          <a:ln>
                            <a:noFill/>
                          </a:ln>
                          <a:solidFill>
                            <a:schemeClr val="tx1"/>
                          </a:solidFill>
                          <a:effectLst/>
                          <a:latin typeface="Verdana" charset="0"/>
                          <a:ea typeface="ＭＳ Ｐゴシック" charset="0"/>
                        </a:rPr>
                        <a:t>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3"/>
          <p:cNvSpPr>
            <a:spLocks noGrp="1"/>
          </p:cNvSpPr>
          <p:nvPr>
            <p:ph type="dt" sz="half" idx="10"/>
          </p:nvPr>
        </p:nvSpPr>
        <p:spPr/>
        <p:txBody>
          <a:bodyPr/>
          <a:lstStyle/>
          <a:p>
            <a:r>
              <a:rPr lang="en-US" smtClean="0"/>
              <a:t>18 Feb 2013</a:t>
            </a:r>
            <a:endParaRPr lang="en-US"/>
          </a:p>
        </p:txBody>
      </p:sp>
      <p:sp>
        <p:nvSpPr>
          <p:cNvPr id="11" name="Footer Placeholder 4"/>
          <p:cNvSpPr>
            <a:spLocks noGrp="1"/>
          </p:cNvSpPr>
          <p:nvPr>
            <p:ph type="ftr" sz="quarter" idx="11"/>
          </p:nvPr>
        </p:nvSpPr>
        <p:spPr/>
        <p:txBody>
          <a:bodyPr/>
          <a:lstStyle/>
          <a:p>
            <a:r>
              <a:rPr lang="de-DE" smtClean="0"/>
              <a:t>CS 311 Spring 2013</a:t>
            </a:r>
            <a:endParaRPr lang="en-US"/>
          </a:p>
        </p:txBody>
      </p:sp>
      <p:sp>
        <p:nvSpPr>
          <p:cNvPr id="12" name="Slide Number Placeholder 5"/>
          <p:cNvSpPr>
            <a:spLocks noGrp="1"/>
          </p:cNvSpPr>
          <p:nvPr>
            <p:ph type="sldNum" sz="quarter" idx="12"/>
          </p:nvPr>
        </p:nvSpPr>
        <p:spPr/>
        <p:txBody>
          <a:bodyPr/>
          <a:lstStyle/>
          <a:p>
            <a:fld id="{97F98218-4FF2-0548-BA0D-5221EFC2C528}" type="slidenum">
              <a:rPr lang="en-US"/>
              <a:pPr/>
              <a:t>5</a:t>
            </a:fld>
            <a:endParaRPr lang="en-US"/>
          </a:p>
        </p:txBody>
      </p:sp>
      <p:sp>
        <p:nvSpPr>
          <p:cNvPr id="897026" name="Rectangle 2"/>
          <p:cNvSpPr>
            <a:spLocks noGrp="1" noChangeArrowheads="1"/>
          </p:cNvSpPr>
          <p:nvPr>
            <p:ph type="title"/>
          </p:nvPr>
        </p:nvSpPr>
        <p:spPr/>
        <p:txBody>
          <a:bodyPr/>
          <a:lstStyle/>
          <a:p>
            <a:r>
              <a:rPr lang="en-US" dirty="0" smtClean="0"/>
              <a:t>Recursion </a:t>
            </a:r>
            <a:r>
              <a:rPr lang="en-US" dirty="0"/>
              <a:t>vs. Iteration</a:t>
            </a:r>
            <a:br>
              <a:rPr lang="en-US" dirty="0"/>
            </a:br>
            <a:r>
              <a:rPr lang="en-US" dirty="0"/>
              <a:t>Drawbacks of Recursion</a:t>
            </a:r>
          </a:p>
        </p:txBody>
      </p:sp>
      <p:sp>
        <p:nvSpPr>
          <p:cNvPr id="897027" name="Rectangle 3"/>
          <p:cNvSpPr>
            <a:spLocks noGrp="1" noChangeArrowheads="1"/>
          </p:cNvSpPr>
          <p:nvPr>
            <p:ph type="body" idx="1"/>
          </p:nvPr>
        </p:nvSpPr>
        <p:spPr/>
        <p:txBody>
          <a:bodyPr/>
          <a:lstStyle/>
          <a:p>
            <a:pPr>
              <a:buFont typeface="Wingdings" charset="0"/>
              <a:buNone/>
            </a:pPr>
            <a:r>
              <a:rPr lang="en-US"/>
              <a:t>Two factors can make recursive algorithms inefficient.</a:t>
            </a:r>
          </a:p>
          <a:p>
            <a:pPr lvl="1"/>
            <a:r>
              <a:rPr lang="en-US" b="1"/>
              <a:t>Inherent inefficiency of some recursive algorithms</a:t>
            </a:r>
          </a:p>
          <a:p>
            <a:pPr lvl="2"/>
            <a:r>
              <a:rPr lang="en-US"/>
              <a:t>However, there are efficient recursive algorithms (</a:t>
            </a:r>
            <a:r>
              <a:rPr lang="en-US" b="1">
                <a:latin typeface="Courier New" charset="0"/>
              </a:rPr>
              <a:t>fibo3.cpp</a:t>
            </a:r>
            <a:r>
              <a:rPr lang="en-US"/>
              <a:t>).</a:t>
            </a:r>
          </a:p>
          <a:p>
            <a:pPr lvl="1"/>
            <a:r>
              <a:rPr lang="en-US" b="1"/>
              <a:t>Function-call overhead</a:t>
            </a:r>
          </a:p>
          <a:p>
            <a:pPr lvl="2"/>
            <a:r>
              <a:rPr lang="en-US"/>
              <a:t>Making all those function calls requires work: saving return addresses, creating and destroying automatic variables.</a:t>
            </a:r>
          </a:p>
          <a:p>
            <a:pPr>
              <a:buFont typeface="Wingdings" charset="0"/>
              <a:buNone/>
            </a:pPr>
            <a:r>
              <a:rPr lang="en-US"/>
              <a:t>And recursion has another problem.</a:t>
            </a:r>
          </a:p>
          <a:p>
            <a:pPr lvl="1"/>
            <a:r>
              <a:rPr lang="en-US" b="1"/>
              <a:t>Memory-management issues</a:t>
            </a:r>
          </a:p>
          <a:p>
            <a:pPr lvl="2"/>
            <a:r>
              <a:rPr lang="en-US"/>
              <a:t>Memory for automatic variables is allocated in</a:t>
            </a:r>
            <a:br>
              <a:rPr lang="en-US"/>
            </a:br>
            <a:r>
              <a:rPr lang="en-US"/>
              <a:t>a way that does not allow for normal error</a:t>
            </a:r>
            <a:br>
              <a:rPr lang="en-US"/>
            </a:br>
            <a:r>
              <a:rPr lang="en-US"/>
              <a:t>handling. Making too many recursive calls will</a:t>
            </a:r>
            <a:br>
              <a:rPr lang="en-US"/>
            </a:br>
            <a:r>
              <a:rPr lang="en-US"/>
              <a:t>cause stack overflow (resulting in a crash </a:t>
            </a:r>
            <a:r>
              <a:rPr lang="en-US">
                <a:cs typeface="Times New Roman" charset="0"/>
              </a:rPr>
              <a:t>—</a:t>
            </a:r>
            <a:r>
              <a:rPr lang="en-US"/>
              <a:t> or worse).</a:t>
            </a:r>
          </a:p>
          <a:p>
            <a:pPr lvl="2"/>
            <a:r>
              <a:rPr lang="en-US"/>
              <a:t>When we use iteration, we can manage memory ourselves. This is more work, but it also allows us to handle errors properly.</a:t>
            </a:r>
            <a:br>
              <a:rPr lang="en-US"/>
            </a:br>
            <a:r>
              <a:rPr lang="en-US"/>
              <a:t/>
            </a:r>
            <a:br>
              <a:rPr lang="en-US"/>
            </a:br>
            <a:r>
              <a:rPr lang="en-US"/>
              <a:t/>
            </a:r>
            <a:br>
              <a:rPr lang="en-US"/>
            </a:br>
            <a:r>
              <a:rPr lang="en-US"/>
              <a:t/>
            </a:r>
            <a:br>
              <a:rPr lang="en-US"/>
            </a:br>
            <a:endParaRPr lang="en-US"/>
          </a:p>
        </p:txBody>
      </p:sp>
      <p:sp>
        <p:nvSpPr>
          <p:cNvPr id="897028" name="Text Box 4"/>
          <p:cNvSpPr txBox="1">
            <a:spLocks noChangeArrowheads="1"/>
          </p:cNvSpPr>
          <p:nvPr/>
        </p:nvSpPr>
        <p:spPr bwMode="auto">
          <a:xfrm>
            <a:off x="7086600" y="3028950"/>
            <a:ext cx="1828800" cy="117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l">
              <a:spcBef>
                <a:spcPct val="50000"/>
              </a:spcBef>
            </a:pPr>
            <a:r>
              <a:rPr lang="en-US" sz="1400">
                <a:solidFill>
                  <a:schemeClr val="folHlink"/>
                </a:solidFill>
              </a:rPr>
              <a:t>These two are important regardless of the recursive algorithm used.</a:t>
            </a:r>
          </a:p>
        </p:txBody>
      </p:sp>
      <p:sp>
        <p:nvSpPr>
          <p:cNvPr id="897029" name="Line 5"/>
          <p:cNvSpPr>
            <a:spLocks noChangeShapeType="1"/>
          </p:cNvSpPr>
          <p:nvPr/>
        </p:nvSpPr>
        <p:spPr bwMode="auto">
          <a:xfrm flipH="1" flipV="1">
            <a:off x="6096000" y="2876550"/>
            <a:ext cx="990600" cy="30480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897030" name="Line 6"/>
          <p:cNvSpPr>
            <a:spLocks noChangeShapeType="1"/>
          </p:cNvSpPr>
          <p:nvPr/>
        </p:nvSpPr>
        <p:spPr bwMode="auto">
          <a:xfrm flipH="1">
            <a:off x="4953000" y="3257550"/>
            <a:ext cx="2133600" cy="171450"/>
          </a:xfrm>
          <a:prstGeom prst="line">
            <a:avLst/>
          </a:prstGeom>
          <a:noFill/>
          <a:ln w="15875">
            <a:solidFill>
              <a:schemeClr val="folHlink"/>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
        <p:nvSpPr>
          <p:cNvPr id="897031" name="AutoShape 7"/>
          <p:cNvSpPr>
            <a:spLocks noChangeArrowheads="1"/>
          </p:cNvSpPr>
          <p:nvPr/>
        </p:nvSpPr>
        <p:spPr bwMode="auto">
          <a:xfrm>
            <a:off x="914400" y="2044700"/>
            <a:ext cx="3124200" cy="381000"/>
          </a:xfrm>
          <a:prstGeom prst="roundRect">
            <a:avLst>
              <a:gd name="adj" fmla="val 16667"/>
            </a:avLst>
          </a:prstGeom>
          <a:noFill/>
          <a:ln w="254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897032" name="AutoShape 8"/>
          <p:cNvSpPr>
            <a:spLocks noChangeArrowheads="1"/>
          </p:cNvSpPr>
          <p:nvPr/>
        </p:nvSpPr>
        <p:spPr bwMode="auto">
          <a:xfrm>
            <a:off x="914400" y="3289300"/>
            <a:ext cx="3886200" cy="381000"/>
          </a:xfrm>
          <a:prstGeom prst="roundRect">
            <a:avLst>
              <a:gd name="adj" fmla="val 16667"/>
            </a:avLst>
          </a:prstGeom>
          <a:noFill/>
          <a:ln w="25400">
            <a:solidFill>
              <a:schemeClr val="fo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endParaRPr lang="en-US"/>
          </a:p>
        </p:txBody>
      </p:sp>
      <p:sp>
        <p:nvSpPr>
          <p:cNvPr id="897033" name="Line 9"/>
          <p:cNvSpPr>
            <a:spLocks noChangeShapeType="1"/>
          </p:cNvSpPr>
          <p:nvPr/>
        </p:nvSpPr>
        <p:spPr bwMode="auto">
          <a:xfrm>
            <a:off x="4070350" y="1727200"/>
            <a:ext cx="762000" cy="0"/>
          </a:xfrm>
          <a:prstGeom prst="line">
            <a:avLst/>
          </a:prstGeom>
          <a:noFill/>
          <a:ln w="254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18 Feb 2013</a:t>
            </a:r>
            <a:endParaRPr lang="en-US"/>
          </a:p>
        </p:txBody>
      </p:sp>
      <p:sp>
        <p:nvSpPr>
          <p:cNvPr id="5" name="Footer Placeholder 4"/>
          <p:cNvSpPr>
            <a:spLocks noGrp="1"/>
          </p:cNvSpPr>
          <p:nvPr>
            <p:ph type="ftr" sz="quarter" idx="11"/>
          </p:nvPr>
        </p:nvSpPr>
        <p:spPr/>
        <p:txBody>
          <a:bodyPr/>
          <a:lstStyle/>
          <a:p>
            <a:r>
              <a:rPr lang="de-DE" smtClean="0"/>
              <a:t>CS 311 Spring 2013</a:t>
            </a:r>
            <a:endParaRPr lang="en-US"/>
          </a:p>
        </p:txBody>
      </p:sp>
      <p:sp>
        <p:nvSpPr>
          <p:cNvPr id="6" name="Slide Number Placeholder 5"/>
          <p:cNvSpPr>
            <a:spLocks noGrp="1"/>
          </p:cNvSpPr>
          <p:nvPr>
            <p:ph type="sldNum" sz="quarter" idx="12"/>
          </p:nvPr>
        </p:nvSpPr>
        <p:spPr/>
        <p:txBody>
          <a:bodyPr/>
          <a:lstStyle/>
          <a:p>
            <a:fld id="{4EBAC0AA-E411-5C4E-89CC-EE459DA833D6}" type="slidenum">
              <a:rPr lang="en-US"/>
              <a:pPr/>
              <a:t>6</a:t>
            </a:fld>
            <a:endParaRPr lang="en-US"/>
          </a:p>
        </p:txBody>
      </p:sp>
      <p:sp>
        <p:nvSpPr>
          <p:cNvPr id="837634" name="Rectangle 2"/>
          <p:cNvSpPr>
            <a:spLocks noGrp="1" noChangeArrowheads="1"/>
          </p:cNvSpPr>
          <p:nvPr>
            <p:ph type="title"/>
          </p:nvPr>
        </p:nvSpPr>
        <p:spPr/>
        <p:txBody>
          <a:bodyPr/>
          <a:lstStyle/>
          <a:p>
            <a:r>
              <a:rPr lang="en-US"/>
              <a:t>Interlude - Assignment 3</a:t>
            </a:r>
            <a:endParaRPr lang="en-US">
              <a:cs typeface="Times New Roman" charset="0"/>
            </a:endParaRPr>
          </a:p>
        </p:txBody>
      </p:sp>
      <p:sp>
        <p:nvSpPr>
          <p:cNvPr id="837635" name="Rectangle 3"/>
          <p:cNvSpPr>
            <a:spLocks noGrp="1" noChangeArrowheads="1"/>
          </p:cNvSpPr>
          <p:nvPr>
            <p:ph type="body" idx="1"/>
          </p:nvPr>
        </p:nvSpPr>
        <p:spPr/>
        <p:txBody>
          <a:bodyPr/>
          <a:lstStyle/>
          <a:p>
            <a:pPr>
              <a:buFont typeface="Wingdings" charset="0"/>
              <a:buNone/>
            </a:pPr>
            <a:r>
              <a:rPr lang="en-US"/>
              <a:t>Six fairly simple topics</a:t>
            </a:r>
          </a:p>
          <a:p>
            <a:r>
              <a:rPr lang="en-US"/>
              <a:t>Catching exceptions</a:t>
            </a:r>
          </a:p>
          <a:p>
            <a:r>
              <a:rPr lang="en-US"/>
              <a:t>Throwing exceptions</a:t>
            </a:r>
          </a:p>
          <a:p>
            <a:r>
              <a:rPr lang="en-US"/>
              <a:t>Recursion</a:t>
            </a:r>
          </a:p>
          <a:p>
            <a:r>
              <a:rPr lang="en-US"/>
              <a:t>Iterators</a:t>
            </a:r>
          </a:p>
          <a:p>
            <a:r>
              <a:rPr lang="en-US"/>
              <a:t>Calling the STL</a:t>
            </a:r>
          </a:p>
          <a:p>
            <a:r>
              <a:rPr lang="en-US"/>
              <a:t>Simple Linked List Handling</a:t>
            </a:r>
          </a:p>
        </p:txBody>
      </p:sp>
    </p:spTree>
    <p:extLst>
      <p:ext uri="{BB962C8B-B14F-4D97-AF65-F5344CB8AC3E}">
        <p14:creationId xmlns:p14="http://schemas.microsoft.com/office/powerpoint/2010/main" val="197631999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3 thoughts</a:t>
            </a:r>
            <a:endParaRPr lang="en-US" dirty="0"/>
          </a:p>
        </p:txBody>
      </p:sp>
      <p:sp>
        <p:nvSpPr>
          <p:cNvPr id="3" name="Content Placeholder 2"/>
          <p:cNvSpPr>
            <a:spLocks noGrp="1"/>
          </p:cNvSpPr>
          <p:nvPr>
            <p:ph idx="1"/>
          </p:nvPr>
        </p:nvSpPr>
        <p:spPr/>
        <p:txBody>
          <a:bodyPr/>
          <a:lstStyle/>
          <a:p>
            <a:r>
              <a:rPr lang="en-US" dirty="0" smtClean="0"/>
              <a:t>A: Don’t forget to make your exception message include the name of the function.</a:t>
            </a:r>
          </a:p>
          <a:p>
            <a:r>
              <a:rPr lang="en-US" dirty="0" smtClean="0"/>
              <a:t>B: You probably want to “catch all and </a:t>
            </a:r>
            <a:r>
              <a:rPr lang="en-US" dirty="0" err="1" smtClean="0"/>
              <a:t>rethrow</a:t>
            </a:r>
            <a:r>
              <a:rPr lang="en-US" dirty="0" smtClean="0"/>
              <a:t>.” See Exception slides for details.</a:t>
            </a:r>
          </a:p>
          <a:p>
            <a:r>
              <a:rPr lang="en-US" dirty="0" smtClean="0"/>
              <a:t>C: The example code for binary search is a good place to start if you’re having trouble wrapping your head around passing and using iterators.</a:t>
            </a:r>
          </a:p>
          <a:p>
            <a:r>
              <a:rPr lang="en-US" dirty="0" smtClean="0"/>
              <a:t>D: This is trivial, 10 seconds with Google search and you should be done.</a:t>
            </a:r>
          </a:p>
          <a:p>
            <a:r>
              <a:rPr lang="en-US" dirty="0" smtClean="0"/>
              <a:t>E: Don’t get confused between the number in the sequence you are computing (n) and the number of steps (which you don’t even need to name…) Look at the recursive version of the linked list size() function – it never names the size, but it still correctly returns it, without global variables!</a:t>
            </a:r>
            <a:endParaRPr lang="en-US" dirty="0"/>
          </a:p>
        </p:txBody>
      </p:sp>
      <p:sp>
        <p:nvSpPr>
          <p:cNvPr id="4" name="Date Placeholder 3"/>
          <p:cNvSpPr>
            <a:spLocks noGrp="1"/>
          </p:cNvSpPr>
          <p:nvPr>
            <p:ph type="dt" sz="half" idx="10"/>
          </p:nvPr>
        </p:nvSpPr>
        <p:spPr/>
        <p:txBody>
          <a:bodyPr/>
          <a:lstStyle/>
          <a:p>
            <a:r>
              <a:rPr lang="en-US" smtClean="0"/>
              <a:t>18 Feb 2013</a:t>
            </a:r>
            <a:endParaRPr lang="en-US"/>
          </a:p>
        </p:txBody>
      </p:sp>
      <p:sp>
        <p:nvSpPr>
          <p:cNvPr id="5" name="Footer Placeholder 4"/>
          <p:cNvSpPr>
            <a:spLocks noGrp="1"/>
          </p:cNvSpPr>
          <p:nvPr>
            <p:ph type="ftr" sz="quarter" idx="11"/>
          </p:nvPr>
        </p:nvSpPr>
        <p:spPr/>
        <p:txBody>
          <a:bodyPr/>
          <a:lstStyle/>
          <a:p>
            <a:r>
              <a:rPr lang="de-DE" smtClean="0"/>
              <a:t>CS 311 Spring 2013</a:t>
            </a:r>
            <a:endParaRPr lang="en-US"/>
          </a:p>
        </p:txBody>
      </p:sp>
      <p:sp>
        <p:nvSpPr>
          <p:cNvPr id="6" name="Slide Number Placeholder 5"/>
          <p:cNvSpPr>
            <a:spLocks noGrp="1"/>
          </p:cNvSpPr>
          <p:nvPr>
            <p:ph type="sldNum" sz="quarter" idx="12"/>
          </p:nvPr>
        </p:nvSpPr>
        <p:spPr/>
        <p:txBody>
          <a:bodyPr/>
          <a:lstStyle/>
          <a:p>
            <a:fld id="{A5BFD1F7-643A-0D44-AB5C-11426C9678E9}" type="slidenum">
              <a:rPr lang="en-US" smtClean="0"/>
              <a:pPr/>
              <a:t>7</a:t>
            </a:fld>
            <a:endParaRPr lang="en-US"/>
          </a:p>
        </p:txBody>
      </p:sp>
    </p:spTree>
    <p:extLst>
      <p:ext uri="{BB962C8B-B14F-4D97-AF65-F5344CB8AC3E}">
        <p14:creationId xmlns:p14="http://schemas.microsoft.com/office/powerpoint/2010/main" val="29860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18 Feb 2013</a:t>
            </a:r>
            <a:endParaRPr lang="en-US"/>
          </a:p>
        </p:txBody>
      </p:sp>
      <p:sp>
        <p:nvSpPr>
          <p:cNvPr id="5" name="Footer Placeholder 4"/>
          <p:cNvSpPr>
            <a:spLocks noGrp="1"/>
          </p:cNvSpPr>
          <p:nvPr>
            <p:ph type="ftr" sz="quarter" idx="11"/>
          </p:nvPr>
        </p:nvSpPr>
        <p:spPr/>
        <p:txBody>
          <a:bodyPr/>
          <a:lstStyle/>
          <a:p>
            <a:r>
              <a:rPr lang="de-DE" smtClean="0"/>
              <a:t>CS 311 Spring 2013</a:t>
            </a:r>
            <a:endParaRPr lang="en-US"/>
          </a:p>
        </p:txBody>
      </p:sp>
      <p:sp>
        <p:nvSpPr>
          <p:cNvPr id="6" name="Slide Number Placeholder 5"/>
          <p:cNvSpPr>
            <a:spLocks noGrp="1"/>
          </p:cNvSpPr>
          <p:nvPr>
            <p:ph type="sldNum" sz="quarter" idx="12"/>
          </p:nvPr>
        </p:nvSpPr>
        <p:spPr/>
        <p:txBody>
          <a:bodyPr/>
          <a:lstStyle/>
          <a:p>
            <a:fld id="{D885FA08-4127-054F-9A48-56BD50FC471B}" type="slidenum">
              <a:rPr lang="en-US"/>
              <a:pPr/>
              <a:t>8</a:t>
            </a:fld>
            <a:endParaRPr lang="en-US"/>
          </a:p>
        </p:txBody>
      </p:sp>
      <p:sp>
        <p:nvSpPr>
          <p:cNvPr id="899074" name="Rectangle 2"/>
          <p:cNvSpPr>
            <a:spLocks noGrp="1" noChangeArrowheads="1"/>
          </p:cNvSpPr>
          <p:nvPr>
            <p:ph type="title"/>
          </p:nvPr>
        </p:nvSpPr>
        <p:spPr/>
        <p:txBody>
          <a:bodyPr/>
          <a:lstStyle/>
          <a:p>
            <a:r>
              <a:rPr lang="en-US"/>
              <a:t>Eliminating Recursion</a:t>
            </a:r>
            <a:br>
              <a:rPr lang="en-US"/>
            </a:br>
            <a:r>
              <a:rPr lang="en-US"/>
              <a:t>In </a:t>
            </a:r>
            <a:r>
              <a:rPr lang="en-US">
                <a:cs typeface="Times New Roman" charset="0"/>
              </a:rPr>
              <a:t>General </a:t>
            </a:r>
            <a:r>
              <a:rPr lang="en-US"/>
              <a:t>[1/2]</a:t>
            </a:r>
          </a:p>
        </p:txBody>
      </p:sp>
      <p:sp>
        <p:nvSpPr>
          <p:cNvPr id="899075" name="Rectangle 3"/>
          <p:cNvSpPr>
            <a:spLocks noGrp="1" noChangeArrowheads="1"/>
          </p:cNvSpPr>
          <p:nvPr>
            <p:ph type="body" idx="1"/>
          </p:nvPr>
        </p:nvSpPr>
        <p:spPr/>
        <p:txBody>
          <a:bodyPr/>
          <a:lstStyle/>
          <a:p>
            <a:pPr>
              <a:buFont typeface="Wingdings" charset="0"/>
              <a:buNone/>
            </a:pPr>
            <a:r>
              <a:rPr lang="en-US" b="1"/>
              <a:t>Fact. Every</a:t>
            </a:r>
            <a:r>
              <a:rPr lang="en-US"/>
              <a:t> recursive function can be rewritten as an iterative function that uses essentially the same algorithm.</a:t>
            </a:r>
          </a:p>
          <a:p>
            <a:pPr lvl="1"/>
            <a:r>
              <a:rPr lang="en-US"/>
              <a:t>Think: How does the system help you do recursion?</a:t>
            </a:r>
          </a:p>
          <a:p>
            <a:pPr lvl="2"/>
            <a:r>
              <a:rPr lang="en-US"/>
              <a:t>It provides a </a:t>
            </a:r>
            <a:r>
              <a:rPr lang="en-US" b="1"/>
              <a:t>Stack</a:t>
            </a:r>
            <a:r>
              <a:rPr lang="en-US"/>
              <a:t>, used to hold return addresses for function calls, and values of automatic local variables.</a:t>
            </a:r>
          </a:p>
          <a:p>
            <a:pPr lvl="1"/>
            <a:r>
              <a:rPr lang="en-US"/>
              <a:t>We can implement such a Stack ourselves. We need to be able to store:</a:t>
            </a:r>
          </a:p>
          <a:p>
            <a:pPr lvl="2"/>
            <a:r>
              <a:rPr lang="en-US"/>
              <a:t>Values of automatic local variables, including parameters.</a:t>
            </a:r>
          </a:p>
          <a:p>
            <a:pPr lvl="2"/>
            <a:r>
              <a:rPr lang="en-US"/>
              <a:t>The return value (if any).</a:t>
            </a:r>
          </a:p>
          <a:p>
            <a:pPr lvl="2"/>
            <a:r>
              <a:rPr lang="en-US"/>
              <a:t>Some indication of where we have been in the function.</a:t>
            </a:r>
          </a:p>
          <a:p>
            <a:pPr lvl="1"/>
            <a:r>
              <a:rPr lang="en-US"/>
              <a:t>Thus, we can eliminate recursion by mimicking the system</a:t>
            </a:r>
            <a:r>
              <a:rPr lang="ja-JP" altLang="en-US">
                <a:latin typeface="Arial"/>
              </a:rPr>
              <a:t>’</a:t>
            </a:r>
            <a:r>
              <a:rPr lang="en-US"/>
              <a:t>s method of handling recursive calls using Stack frames.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smtClean="0"/>
              <a:t>18 Feb 2013</a:t>
            </a:r>
            <a:endParaRPr lang="en-US"/>
          </a:p>
        </p:txBody>
      </p:sp>
      <p:sp>
        <p:nvSpPr>
          <p:cNvPr id="6" name="Footer Placeholder 4"/>
          <p:cNvSpPr>
            <a:spLocks noGrp="1"/>
          </p:cNvSpPr>
          <p:nvPr>
            <p:ph type="ftr" sz="quarter" idx="11"/>
          </p:nvPr>
        </p:nvSpPr>
        <p:spPr/>
        <p:txBody>
          <a:bodyPr/>
          <a:lstStyle/>
          <a:p>
            <a:r>
              <a:rPr lang="de-DE" smtClean="0"/>
              <a:t>CS 311 Spring 2013</a:t>
            </a:r>
            <a:endParaRPr lang="en-US"/>
          </a:p>
        </p:txBody>
      </p:sp>
      <p:sp>
        <p:nvSpPr>
          <p:cNvPr id="7" name="Slide Number Placeholder 5"/>
          <p:cNvSpPr>
            <a:spLocks noGrp="1"/>
          </p:cNvSpPr>
          <p:nvPr>
            <p:ph type="sldNum" sz="quarter" idx="12"/>
          </p:nvPr>
        </p:nvSpPr>
        <p:spPr/>
        <p:txBody>
          <a:bodyPr/>
          <a:lstStyle/>
          <a:p>
            <a:fld id="{FB183444-6AF7-CD45-A26A-BA82711791C9}" type="slidenum">
              <a:rPr lang="en-US"/>
              <a:pPr/>
              <a:t>9</a:t>
            </a:fld>
            <a:endParaRPr lang="en-US"/>
          </a:p>
        </p:txBody>
      </p:sp>
      <p:sp>
        <p:nvSpPr>
          <p:cNvPr id="900098" name="Rectangle 2"/>
          <p:cNvSpPr>
            <a:spLocks noGrp="1" noChangeArrowheads="1"/>
          </p:cNvSpPr>
          <p:nvPr>
            <p:ph type="title"/>
          </p:nvPr>
        </p:nvSpPr>
        <p:spPr/>
        <p:txBody>
          <a:bodyPr/>
          <a:lstStyle/>
          <a:p>
            <a:r>
              <a:rPr lang="en-US"/>
              <a:t>Eliminating Recursion</a:t>
            </a:r>
            <a:br>
              <a:rPr lang="en-US"/>
            </a:br>
            <a:r>
              <a:rPr lang="en-US"/>
              <a:t>In </a:t>
            </a:r>
            <a:r>
              <a:rPr lang="en-US">
                <a:cs typeface="Times New Roman" charset="0"/>
              </a:rPr>
              <a:t>General </a:t>
            </a:r>
            <a:r>
              <a:rPr lang="en-US"/>
              <a:t>[2/2]</a:t>
            </a:r>
          </a:p>
        </p:txBody>
      </p:sp>
      <p:sp>
        <p:nvSpPr>
          <p:cNvPr id="900099" name="Rectangle 3"/>
          <p:cNvSpPr>
            <a:spLocks noGrp="1" noChangeArrowheads="1"/>
          </p:cNvSpPr>
          <p:nvPr>
            <p:ph type="body" idx="1"/>
          </p:nvPr>
        </p:nvSpPr>
        <p:spPr/>
        <p:txBody>
          <a:bodyPr/>
          <a:lstStyle/>
          <a:p>
            <a:pPr>
              <a:buFont typeface="Wingdings" charset="0"/>
              <a:buNone/>
            </a:pPr>
            <a:r>
              <a:rPr lang="en-US" sz="1600"/>
              <a:t>To rewrite </a:t>
            </a:r>
            <a:r>
              <a:rPr lang="en-US" sz="1600" b="1"/>
              <a:t>any</a:t>
            </a:r>
            <a:r>
              <a:rPr lang="en-US" sz="1600"/>
              <a:t> recursive function in iterative form:</a:t>
            </a:r>
          </a:p>
          <a:p>
            <a:pPr lvl="1"/>
            <a:r>
              <a:rPr lang="en-US" sz="1400"/>
              <a:t>Declare an appropriate Stack.</a:t>
            </a:r>
          </a:p>
          <a:p>
            <a:pPr lvl="2"/>
            <a:r>
              <a:rPr lang="en-US" sz="1200"/>
              <a:t>A Stack item holds all automatic variables, an indication</a:t>
            </a:r>
            <a:br>
              <a:rPr lang="en-US" sz="1200"/>
            </a:br>
            <a:r>
              <a:rPr lang="en-US" sz="1200"/>
              <a:t>of what location to return to, and the return value (if any).</a:t>
            </a:r>
          </a:p>
          <a:p>
            <a:pPr lvl="1"/>
            <a:r>
              <a:rPr lang="en-US" sz="1400"/>
              <a:t>Replace each automatic variable with its field in the top item of the Stack.</a:t>
            </a:r>
          </a:p>
          <a:p>
            <a:pPr lvl="2"/>
            <a:r>
              <a:rPr lang="en-US" sz="1200"/>
              <a:t>Set these up at the beginning of the function.</a:t>
            </a:r>
          </a:p>
          <a:p>
            <a:pPr lvl="1"/>
            <a:r>
              <a:rPr lang="en-US" sz="1400"/>
              <a:t>Put a loop around the </a:t>
            </a:r>
            <a:r>
              <a:rPr lang="en-US" sz="1400" i="1"/>
              <a:t>rest</a:t>
            </a:r>
            <a:r>
              <a:rPr lang="en-US" sz="1400"/>
              <a:t> of the function body: </a:t>
            </a:r>
            <a:r>
              <a:rPr lang="ja-JP" altLang="en-US" sz="1400">
                <a:latin typeface="Arial"/>
              </a:rPr>
              <a:t>“</a:t>
            </a:r>
            <a:r>
              <a:rPr lang="en-US" sz="1400" b="1">
                <a:latin typeface="Courier New" charset="0"/>
              </a:rPr>
              <a:t>while (true) { … }</a:t>
            </a:r>
            <a:r>
              <a:rPr lang="ja-JP" altLang="en-US" sz="1400">
                <a:latin typeface="Arial"/>
              </a:rPr>
              <a:t>”</a:t>
            </a:r>
            <a:r>
              <a:rPr lang="en-US" sz="1400"/>
              <a:t>.</a:t>
            </a:r>
          </a:p>
          <a:p>
            <a:pPr lvl="1"/>
            <a:r>
              <a:rPr lang="en-US" sz="1400"/>
              <a:t>Replace each recursive call with:</a:t>
            </a:r>
          </a:p>
          <a:p>
            <a:pPr lvl="2"/>
            <a:r>
              <a:rPr lang="en-US" sz="1200"/>
              <a:t>Push an object with parameter values and current execution location on the Stack.</a:t>
            </a:r>
          </a:p>
          <a:p>
            <a:pPr lvl="2"/>
            <a:r>
              <a:rPr lang="en-US" sz="1200"/>
              <a:t>Restart the loop (</a:t>
            </a:r>
            <a:r>
              <a:rPr lang="ja-JP" altLang="en-US" sz="1200">
                <a:latin typeface="Arial"/>
              </a:rPr>
              <a:t>“</a:t>
            </a:r>
            <a:r>
              <a:rPr lang="en-US" sz="1200" b="1">
                <a:latin typeface="Courier New" charset="0"/>
              </a:rPr>
              <a:t>continue</a:t>
            </a:r>
            <a:r>
              <a:rPr lang="ja-JP" altLang="en-US" sz="1200">
                <a:latin typeface="Arial"/>
              </a:rPr>
              <a:t>”</a:t>
            </a:r>
            <a:r>
              <a:rPr lang="en-US" sz="1200"/>
              <a:t>).</a:t>
            </a:r>
          </a:p>
          <a:p>
            <a:pPr lvl="2"/>
            <a:r>
              <a:rPr lang="en-US" sz="1200"/>
              <a:t>A label marking the current location. </a:t>
            </a:r>
          </a:p>
          <a:p>
            <a:pPr lvl="2"/>
            <a:r>
              <a:rPr lang="en-US" sz="1200"/>
              <a:t>Pop the stack, using the return value (if any) appropriately.</a:t>
            </a:r>
          </a:p>
          <a:p>
            <a:pPr lvl="1"/>
            <a:r>
              <a:rPr lang="en-US" sz="1400"/>
              <a:t>Replace each </a:t>
            </a:r>
            <a:r>
              <a:rPr lang="ja-JP" altLang="en-US" sz="1400">
                <a:latin typeface="Arial"/>
              </a:rPr>
              <a:t>“</a:t>
            </a:r>
            <a:r>
              <a:rPr lang="en-US" sz="1400" b="1">
                <a:latin typeface="Courier New" charset="0"/>
              </a:rPr>
              <a:t>return</a:t>
            </a:r>
            <a:r>
              <a:rPr lang="ja-JP" altLang="en-US" sz="1400">
                <a:latin typeface="Arial"/>
              </a:rPr>
              <a:t>”</a:t>
            </a:r>
            <a:r>
              <a:rPr lang="en-US" sz="1400"/>
              <a:t> with:</a:t>
            </a:r>
          </a:p>
          <a:p>
            <a:pPr lvl="2"/>
            <a:r>
              <a:rPr lang="en-US" sz="1200"/>
              <a:t>If the </a:t>
            </a:r>
            <a:r>
              <a:rPr lang="ja-JP" altLang="en-US" sz="1200">
                <a:latin typeface="Arial"/>
              </a:rPr>
              <a:t>“</a:t>
            </a:r>
            <a:r>
              <a:rPr lang="en-US" sz="1200"/>
              <a:t>return address</a:t>
            </a:r>
            <a:r>
              <a:rPr lang="ja-JP" altLang="en-US" sz="1200">
                <a:latin typeface="Arial"/>
              </a:rPr>
              <a:t>”</a:t>
            </a:r>
            <a:r>
              <a:rPr lang="en-US" sz="1200"/>
              <a:t> is the outside world, really </a:t>
            </a:r>
            <a:r>
              <a:rPr lang="en-US" sz="1200" b="1">
                <a:latin typeface="Courier New" charset="0"/>
              </a:rPr>
              <a:t>return</a:t>
            </a:r>
            <a:r>
              <a:rPr lang="en-US" sz="1200"/>
              <a:t>.</a:t>
            </a:r>
          </a:p>
          <a:p>
            <a:pPr lvl="2"/>
            <a:r>
              <a:rPr lang="en-US" sz="1200"/>
              <a:t>Otherwise, set up the return value, and skip to the appropriate label (</a:t>
            </a:r>
            <a:r>
              <a:rPr lang="ja-JP" altLang="en-US" sz="1200">
                <a:latin typeface="Arial"/>
              </a:rPr>
              <a:t>“</a:t>
            </a:r>
            <a:r>
              <a:rPr lang="en-US" sz="1200" b="1">
                <a:latin typeface="Courier New" charset="0"/>
              </a:rPr>
              <a:t>goto</a:t>
            </a:r>
            <a:r>
              <a:rPr lang="ja-JP" altLang="en-US" sz="1200">
                <a:latin typeface="Arial"/>
              </a:rPr>
              <a:t>”</a:t>
            </a:r>
            <a:r>
              <a:rPr lang="en-US" sz="1200"/>
              <a:t>?).</a:t>
            </a:r>
          </a:p>
          <a:p>
            <a:pPr>
              <a:buFont typeface="Wingdings" charset="0"/>
              <a:buNone/>
            </a:pPr>
            <a:r>
              <a:rPr lang="en-US" sz="1600"/>
              <a:t>This method is primarily of theoretical interest.</a:t>
            </a:r>
          </a:p>
          <a:p>
            <a:pPr lvl="1"/>
            <a:r>
              <a:rPr lang="en-US" sz="1400" i="1"/>
              <a:t>Thinking</a:t>
            </a:r>
            <a:r>
              <a:rPr lang="en-US" sz="1400"/>
              <a:t> about the problem often gives better solutions than this.</a:t>
            </a:r>
          </a:p>
          <a:p>
            <a:pPr lvl="1"/>
            <a:r>
              <a:rPr lang="en-US" sz="1400"/>
              <a:t>We will look at this method further when we study </a:t>
            </a:r>
            <a:r>
              <a:rPr lang="en-US" sz="1400" b="1"/>
              <a:t>Stacks</a:t>
            </a:r>
            <a:r>
              <a:rPr lang="en-US" sz="1400"/>
              <a:t>.</a:t>
            </a:r>
          </a:p>
        </p:txBody>
      </p:sp>
      <p:sp>
        <p:nvSpPr>
          <p:cNvPr id="900100" name="Text Box 4"/>
          <p:cNvSpPr txBox="1">
            <a:spLocks noChangeArrowheads="1"/>
          </p:cNvSpPr>
          <p:nvPr/>
        </p:nvSpPr>
        <p:spPr bwMode="auto">
          <a:xfrm>
            <a:off x="6858000" y="1219200"/>
            <a:ext cx="1905000" cy="663575"/>
          </a:xfrm>
          <a:prstGeom prst="rect">
            <a:avLst/>
          </a:prstGeom>
          <a:noFill/>
          <a:ln w="1587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pPr>
            <a:r>
              <a:rPr lang="ja-JP" altLang="en-US" sz="1800">
                <a:solidFill>
                  <a:schemeClr val="folHlink"/>
                </a:solidFill>
                <a:latin typeface="Arial"/>
              </a:rPr>
              <a:t>“</a:t>
            </a:r>
            <a:r>
              <a:rPr lang="en-US" sz="1800">
                <a:solidFill>
                  <a:schemeClr val="folHlink"/>
                </a:solidFill>
              </a:rPr>
              <a:t>Brute-force</a:t>
            </a:r>
            <a:r>
              <a:rPr lang="ja-JP" altLang="en-US" sz="1800">
                <a:solidFill>
                  <a:schemeClr val="folHlink"/>
                </a:solidFill>
                <a:latin typeface="Arial"/>
              </a:rPr>
              <a:t>”</a:t>
            </a:r>
            <a:r>
              <a:rPr lang="en-US" sz="1800">
                <a:solidFill>
                  <a:schemeClr val="folHlink"/>
                </a:solidFill>
              </a:rPr>
              <a:t> method</a:t>
            </a:r>
          </a:p>
        </p:txBody>
      </p:sp>
    </p:spTree>
  </p:cSld>
  <p:clrMapOvr>
    <a:masterClrMapping/>
  </p:clrMapOvr>
</p:sld>
</file>

<file path=ppt/theme/theme1.xml><?xml version="1.0" encoding="utf-8"?>
<a:theme xmlns:a="http://schemas.openxmlformats.org/drawingml/2006/main" name="Default Design">
  <a:themeElements>
    <a:clrScheme name="Default Design 9">
      <a:dk1>
        <a:srgbClr val="000000"/>
      </a:dk1>
      <a:lt1>
        <a:srgbClr val="FFFFFF"/>
      </a:lt1>
      <a:dk2>
        <a:srgbClr val="3232C8"/>
      </a:dk2>
      <a:lt2>
        <a:srgbClr val="989898"/>
      </a:lt2>
      <a:accent1>
        <a:srgbClr val="FFFFFF"/>
      </a:accent1>
      <a:accent2>
        <a:srgbClr val="2896DC"/>
      </a:accent2>
      <a:accent3>
        <a:srgbClr val="FFFFFF"/>
      </a:accent3>
      <a:accent4>
        <a:srgbClr val="000000"/>
      </a:accent4>
      <a:accent5>
        <a:srgbClr val="FFFFFF"/>
      </a:accent5>
      <a:accent6>
        <a:srgbClr val="2387C7"/>
      </a:accent6>
      <a:hlink>
        <a:srgbClr val="1F6481"/>
      </a:hlink>
      <a:folHlink>
        <a:srgbClr val="AF0028"/>
      </a:folHlink>
    </a:clrScheme>
    <a:fontScheme name="Default Design">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CC99"/>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charset="0"/>
            <a:ea typeface="ＭＳ Ｐゴシック" charset="0"/>
          </a:defRPr>
        </a:defPPr>
      </a:lstStyle>
    </a:spDef>
    <a:lnDef>
      <a:spPr bwMode="auto">
        <a:xfrm>
          <a:off x="0" y="0"/>
          <a:ext cx="1" cy="1"/>
        </a:xfrm>
        <a:custGeom>
          <a:avLst/>
          <a:gdLst/>
          <a:ahLst/>
          <a:cxnLst/>
          <a:rect l="0" t="0" r="0" b="0"/>
          <a:pathLst/>
        </a:custGeom>
        <a:solidFill>
          <a:srgbClr val="FFCC99"/>
        </a:solidFill>
        <a:ln w="158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Verdana" charset="0"/>
            <a:ea typeface="ＭＳ Ｐゴシック"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56703"/>
        </a:dk2>
        <a:lt2>
          <a:srgbClr val="989898"/>
        </a:lt2>
        <a:accent1>
          <a:srgbClr val="FFFFFF"/>
        </a:accent1>
        <a:accent2>
          <a:srgbClr val="23C53E"/>
        </a:accent2>
        <a:accent3>
          <a:srgbClr val="FFFFFF"/>
        </a:accent3>
        <a:accent4>
          <a:srgbClr val="000000"/>
        </a:accent4>
        <a:accent5>
          <a:srgbClr val="FFFFFF"/>
        </a:accent5>
        <a:accent6>
          <a:srgbClr val="1FB237"/>
        </a:accent6>
        <a:hlink>
          <a:srgbClr val="067265"/>
        </a:hlink>
        <a:folHlink>
          <a:srgbClr val="CA4002"/>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3232C8"/>
        </a:dk2>
        <a:lt2>
          <a:srgbClr val="989898"/>
        </a:lt2>
        <a:accent1>
          <a:srgbClr val="FFFFFF"/>
        </a:accent1>
        <a:accent2>
          <a:srgbClr val="2896DC"/>
        </a:accent2>
        <a:accent3>
          <a:srgbClr val="FFFFFF"/>
        </a:accent3>
        <a:accent4>
          <a:srgbClr val="000000"/>
        </a:accent4>
        <a:accent5>
          <a:srgbClr val="FFFFFF"/>
        </a:accent5>
        <a:accent6>
          <a:srgbClr val="2387C7"/>
        </a:accent6>
        <a:hlink>
          <a:srgbClr val="1F6481"/>
        </a:hlink>
        <a:folHlink>
          <a:srgbClr val="AF002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2012</TotalTime>
  <Words>1057</Words>
  <Application>Microsoft Macintosh PowerPoint</Application>
  <PresentationFormat>On-screen Show (4:3)</PresentationFormat>
  <Paragraphs>224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Default Design</vt:lpstr>
      <vt:lpstr>Recursion vs. Iteration Thoughts on Assignment 3 Eliminating Recursion</vt:lpstr>
      <vt:lpstr>Unit Overview Recursion &amp; Searching</vt:lpstr>
      <vt:lpstr>Review Search Algorithms [1/2]</vt:lpstr>
      <vt:lpstr>Review Search Algorithms [2/2]</vt:lpstr>
      <vt:lpstr>Recursion vs. Iteration Drawbacks of Recursion</vt:lpstr>
      <vt:lpstr>Interlude - Assignment 3</vt:lpstr>
      <vt:lpstr>Assignment 3 thoughts</vt:lpstr>
      <vt:lpstr>Eliminating Recursion In General [1/2]</vt:lpstr>
      <vt:lpstr>Eliminating Recursion In General [2/2]</vt:lpstr>
      <vt:lpstr>Eliminating Recursion Tail Recursion [1/4]</vt:lpstr>
      <vt:lpstr>Eliminating Recursion Tail Recursion [2/4]</vt:lpstr>
      <vt:lpstr>Eliminating Recursion Tail Recursion [3/4]</vt:lpstr>
      <vt:lpstr>Eliminating Recursion Tail Recursion [4/4]</vt:lpstr>
    </vt:vector>
  </TitlesOfParts>
  <Company>University of Alaska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Recursion vs. Iteration; Eliminating Recursion</dc:title>
  <dc:creator>Glenn G. Chappell</dc:creator>
  <cp:lastModifiedBy>Chris Hartman</cp:lastModifiedBy>
  <cp:revision>144</cp:revision>
  <cp:lastPrinted>2012-10-01T22:08:50Z</cp:lastPrinted>
  <dcterms:created xsi:type="dcterms:W3CDTF">2004-09-03T22:49:27Z</dcterms:created>
  <dcterms:modified xsi:type="dcterms:W3CDTF">2013-02-18T20:19:59Z</dcterms:modified>
</cp:coreProperties>
</file>