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ppt/embeddings/Microsoft_Equation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806" r:id="rId3"/>
    <p:sldId id="1104" r:id="rId4"/>
    <p:sldId id="1105" r:id="rId5"/>
    <p:sldId id="1103" r:id="rId6"/>
    <p:sldId id="1008" r:id="rId7"/>
    <p:sldId id="1007" r:id="rId8"/>
    <p:sldId id="1106" r:id="rId9"/>
    <p:sldId id="1102" r:id="rId10"/>
    <p:sldId id="1101" r:id="rId11"/>
    <p:sldId id="990" r:id="rId12"/>
    <p:sldId id="1025" r:id="rId13"/>
    <p:sldId id="992" r:id="rId14"/>
    <p:sldId id="1039" r:id="rId15"/>
    <p:sldId id="994" r:id="rId16"/>
    <p:sldId id="995" r:id="rId17"/>
    <p:sldId id="1074" r:id="rId18"/>
    <p:sldId id="1079" r:id="rId19"/>
    <p:sldId id="998" r:id="rId20"/>
    <p:sldId id="1093" r:id="rId2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80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FE4487B4-A499-FC41-A04C-37B3128017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179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F2F73C5-536B-9045-B372-8D00FEE704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91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9D7CD0A-B0DF-8F45-85DA-116D9D0442C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94609-8B7B-D941-9F28-FB449FA31B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0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5D3E34-4C6F-C241-8B3B-3C9AB9BFD1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7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E7F6BC-D841-3744-9413-10D81E520B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473AF1-1869-4F42-B1BD-86D120ACF6F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AD3F3-23D7-F541-B211-5E670FC942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9F570-77A8-FC46-AFA9-6C635918F4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6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4BD1F4-53B7-C041-BFC1-0F4281DFC8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8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4A44D7-939F-404F-BD18-08916D3A2F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20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1E7BA-3393-F746-BD98-208E5A7E78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98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AB9B4A-0296-E64B-9DD6-7A831D1591F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599EC24-ECE7-E648-8965-D30E3912672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.wmf"/><Relationship Id="rId5" Type="http://schemas.openxmlformats.org/officeDocument/2006/relationships/oleObject" Target="../embeddings/Microsoft_Equation1.bin"/><Relationship Id="rId6" Type="http://schemas.openxmlformats.org/officeDocument/2006/relationships/image" Target="../media/image2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Eliminating Recursion</a:t>
            </a:r>
            <a:br>
              <a:rPr lang="en-US" dirty="0" smtClean="0"/>
            </a:br>
            <a:r>
              <a:rPr lang="en-US" dirty="0" smtClean="0"/>
              <a:t>Recursive </a:t>
            </a:r>
            <a:r>
              <a:rPr lang="en-US" dirty="0"/>
              <a:t>Search with Backtracking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Wednesday, February </a:t>
            </a:r>
            <a:r>
              <a:rPr lang="en-US" dirty="0" smtClean="0"/>
              <a:t>20, 2013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50118-2D31-6E44-85EA-14F14CE98D1B}" type="slidenum">
              <a:rPr lang="en-US"/>
              <a:pPr/>
              <a:t>10</a:t>
            </a:fld>
            <a:endParaRPr lang="en-US"/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Eliminating Recursion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Every</a:t>
            </a:r>
            <a:r>
              <a:rPr lang="en-US"/>
              <a:t> recursive function can be rewritten as an iterative function that uses essentially the same algorithm.</a:t>
            </a:r>
          </a:p>
          <a:p>
            <a:pPr lvl="1"/>
            <a:r>
              <a:rPr lang="en-US"/>
              <a:t>The system helps you do recursion by providing a </a:t>
            </a:r>
            <a:r>
              <a:rPr lang="en-US" b="1"/>
              <a:t>Stack</a:t>
            </a:r>
            <a:r>
              <a:rPr lang="en-US"/>
              <a:t>, used to hold return addresses for function calls, and values of automatic local variables.</a:t>
            </a:r>
          </a:p>
          <a:p>
            <a:pPr lvl="1"/>
            <a:r>
              <a:rPr lang="en-US"/>
              <a:t>We can eliminate recursion (convert it to iteration) by mimicking the system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method of handling recursive calls using Stack frames.</a:t>
            </a:r>
          </a:p>
          <a:p>
            <a:pPr lvl="1"/>
            <a:r>
              <a:rPr lang="en-US"/>
              <a:t>This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brute force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method is primarily of theoretical interest. When eliminating recursion, it is usually better to do some thinking.</a:t>
            </a:r>
          </a:p>
          <a:p>
            <a:pPr lvl="1"/>
            <a:r>
              <a:rPr lang="en-US"/>
              <a:t>We will look at this method again when we study Stacks.</a:t>
            </a:r>
          </a:p>
          <a:p>
            <a:pPr>
              <a:buFont typeface="Wingdings" charset="0"/>
              <a:buNone/>
            </a:pPr>
            <a:r>
              <a:rPr lang="en-US" b="1"/>
              <a:t>Tail recursion</a:t>
            </a:r>
            <a:r>
              <a:rPr lang="en-US"/>
              <a:t> is when the recursive call is the last operation a function does.</a:t>
            </a:r>
          </a:p>
          <a:p>
            <a:pPr lvl="1"/>
            <a:r>
              <a:rPr lang="en-US"/>
              <a:t>Tail recursion is easy to eliminate.</a:t>
            </a:r>
          </a:p>
          <a:p>
            <a:pPr lvl="1"/>
            <a:r>
              <a:rPr lang="en-US"/>
              <a:t>Some compilers (not C++) do this automatically: </a:t>
            </a:r>
            <a:r>
              <a:rPr lang="en-US" b="1"/>
              <a:t>tail call optimization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5798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F74E-AF02-DC44-999D-0589ACA5ED03}" type="slidenum">
              <a:rPr lang="en-US"/>
              <a:pPr/>
              <a:t>11</a:t>
            </a:fld>
            <a:endParaRPr lang="en-US"/>
          </a:p>
        </p:txBody>
      </p:sp>
      <p:sp>
        <p:nvSpPr>
          <p:cNvPr id="89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Introduction </a:t>
            </a:r>
            <a:r>
              <a:rPr lang="en-US">
                <a:cs typeface="Times New Roman" charset="0"/>
              </a:rPr>
              <a:t>— Backtracking</a:t>
            </a:r>
          </a:p>
        </p:txBody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most of the programming you have done, you have probably proceeded directly toward our goal.</a:t>
            </a:r>
          </a:p>
          <a:p>
            <a:pPr lvl="1"/>
            <a:r>
              <a:rPr lang="en-US"/>
              <a:t>Work never had to be undone.</a:t>
            </a:r>
          </a:p>
          <a:p>
            <a:pPr lvl="1"/>
            <a:r>
              <a:rPr lang="en-US"/>
              <a:t>But what if it does …</a:t>
            </a:r>
          </a:p>
          <a:p>
            <a:pPr>
              <a:buFont typeface="Wingdings" charset="0"/>
              <a:buNone/>
            </a:pPr>
            <a:r>
              <a:rPr lang="en-US"/>
              <a:t>Sometimes we </a:t>
            </a:r>
            <a:r>
              <a:rPr lang="en-US" b="1"/>
              <a:t>search</a:t>
            </a:r>
            <a:r>
              <a:rPr lang="en-US"/>
              <a:t> for a solution to a problem.</a:t>
            </a:r>
          </a:p>
          <a:p>
            <a:pPr lvl="1"/>
            <a:r>
              <a:rPr lang="en-US"/>
              <a:t>When we search for solutions, we may hit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dead ends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that do not work.</a:t>
            </a:r>
          </a:p>
          <a:p>
            <a:pPr lvl="1"/>
            <a:r>
              <a:rPr lang="en-US"/>
              <a:t>Then we need to restore the program to a previous state. This is called </a:t>
            </a:r>
            <a:r>
              <a:rPr lang="en-US" b="1"/>
              <a:t>backtracking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Recursion is often a convenient technique for search with backtracking.</a:t>
            </a:r>
          </a:p>
          <a:p>
            <a:pPr lvl="1"/>
            <a:r>
              <a:rPr lang="en-US"/>
              <a:t>However, such recursive programming can require rather different ways of thinking from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normal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recursive programming.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59468-5841-BC49-9C10-C263052A05D9}" type="slidenum">
              <a:rPr lang="en-US"/>
              <a:pPr/>
              <a:t>12</a:t>
            </a:fld>
            <a:endParaRPr lang="en-US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Introduction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Partial Solutions</a:t>
            </a:r>
          </a:p>
        </p:txBody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Recursive solution search works well when we have a notion of a </a:t>
            </a:r>
            <a:r>
              <a:rPr lang="en-US" b="1"/>
              <a:t>partial solution</a:t>
            </a:r>
            <a:r>
              <a:rPr lang="en-US"/>
              <a:t>.</a:t>
            </a:r>
          </a:p>
          <a:p>
            <a:pPr lvl="1"/>
            <a:r>
              <a:rPr lang="en-US"/>
              <a:t>Each recursive call says,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Look for full solutions based on this partial solution.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The function attempts to build more complete solutions based on the partial solution it was given.</a:t>
            </a:r>
          </a:p>
          <a:p>
            <a:pPr lvl="1"/>
            <a:r>
              <a:rPr lang="en-US"/>
              <a:t>For each possible more complete solution, a recursive call is made.</a:t>
            </a:r>
          </a:p>
          <a:p>
            <a:pPr lvl="1"/>
            <a:r>
              <a:rPr lang="en-US"/>
              <a:t>We usually have a wrapper function, so that the client does not need to deal with partial solutions.</a:t>
            </a:r>
          </a:p>
          <a:p>
            <a:pPr>
              <a:buFont typeface="Wingdings" charset="0"/>
              <a:buNone/>
            </a:pPr>
            <a:r>
              <a:rPr lang="en-US"/>
              <a:t>In a recursive solution search, to backtrack, we often simply return from a function.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4CA0D-0284-FA46-B891-FAD03EAC8B43}" type="slidenum">
              <a:rPr lang="en-US"/>
              <a:pPr/>
              <a:t>13</a:t>
            </a:fld>
            <a:endParaRPr lang="en-US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Introduction </a:t>
            </a:r>
            <a:r>
              <a:rPr lang="en-US">
                <a:cs typeface="Times New Roman" charset="0"/>
              </a:rPr>
              <a:t>— </a:t>
            </a:r>
            <a:r>
              <a:rPr lang="en-US"/>
              <a:t>No-Backtracking Diagram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 the recursion we studied earlier:</a:t>
            </a:r>
          </a:p>
          <a:p>
            <a:pPr lvl="1"/>
            <a:r>
              <a:rPr lang="en-US"/>
              <a:t>A recursive call is a request for information (or action).</a:t>
            </a:r>
          </a:p>
          <a:p>
            <a:pPr lvl="1"/>
            <a:r>
              <a:rPr lang="en-US"/>
              <a:t>The return sends the information back (if any).</a:t>
            </a:r>
          </a:p>
          <a:p>
            <a:pPr>
              <a:buFont typeface="Wingdings" charset="0"/>
              <a:buNone/>
            </a:pPr>
            <a:r>
              <a:rPr lang="en-US"/>
              <a:t>The diagram below shows the information flow in the first version of </a:t>
            </a:r>
            <a:r>
              <a:rPr lang="en-US" b="1">
                <a:latin typeface="Courier New" charset="0"/>
              </a:rPr>
              <a:t>fibo</a:t>
            </a:r>
            <a:r>
              <a:rPr lang="en-US"/>
              <a:t>.</a:t>
            </a:r>
          </a:p>
        </p:txBody>
      </p:sp>
      <p:sp>
        <p:nvSpPr>
          <p:cNvPr id="894980" name="Rectangle 4"/>
          <p:cNvSpPr>
            <a:spLocks noChangeArrowheads="1"/>
          </p:cNvSpPr>
          <p:nvPr/>
        </p:nvSpPr>
        <p:spPr bwMode="auto">
          <a:xfrm>
            <a:off x="3657600" y="3581400"/>
            <a:ext cx="11430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fibo(3)</a:t>
            </a:r>
          </a:p>
        </p:txBody>
      </p:sp>
      <p:sp>
        <p:nvSpPr>
          <p:cNvPr id="894981" name="Rectangle 5"/>
          <p:cNvSpPr>
            <a:spLocks noChangeArrowheads="1"/>
          </p:cNvSpPr>
          <p:nvPr/>
        </p:nvSpPr>
        <p:spPr bwMode="auto">
          <a:xfrm>
            <a:off x="2743200" y="4495800"/>
            <a:ext cx="11430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fibo(1)</a:t>
            </a:r>
          </a:p>
        </p:txBody>
      </p:sp>
      <p:sp>
        <p:nvSpPr>
          <p:cNvPr id="894982" name="Line 6"/>
          <p:cNvSpPr>
            <a:spLocks noChangeShapeType="1"/>
          </p:cNvSpPr>
          <p:nvPr/>
        </p:nvSpPr>
        <p:spPr bwMode="auto">
          <a:xfrm flipH="1">
            <a:off x="3200400" y="40386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3" name="Rectangle 7"/>
          <p:cNvSpPr>
            <a:spLocks noChangeArrowheads="1"/>
          </p:cNvSpPr>
          <p:nvPr/>
        </p:nvSpPr>
        <p:spPr bwMode="auto">
          <a:xfrm>
            <a:off x="3733800" y="2819400"/>
            <a:ext cx="9906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Client</a:t>
            </a:r>
          </a:p>
        </p:txBody>
      </p:sp>
      <p:sp>
        <p:nvSpPr>
          <p:cNvPr id="894984" name="Line 8"/>
          <p:cNvSpPr>
            <a:spLocks noChangeShapeType="1"/>
          </p:cNvSpPr>
          <p:nvPr/>
        </p:nvSpPr>
        <p:spPr bwMode="auto">
          <a:xfrm flipH="1">
            <a:off x="4114800" y="31242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5" name="Text Box 9"/>
          <p:cNvSpPr txBox="1">
            <a:spLocks noChangeArrowheads="1"/>
          </p:cNvSpPr>
          <p:nvPr/>
        </p:nvSpPr>
        <p:spPr bwMode="auto">
          <a:xfrm>
            <a:off x="3505200" y="32004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3</a:t>
            </a:r>
            <a:r>
              <a:rPr lang="en-US" sz="1200"/>
              <a:t>=?</a:t>
            </a:r>
          </a:p>
        </p:txBody>
      </p:sp>
      <p:sp>
        <p:nvSpPr>
          <p:cNvPr id="894986" name="Text Box 10"/>
          <p:cNvSpPr txBox="1">
            <a:spLocks noChangeArrowheads="1"/>
          </p:cNvSpPr>
          <p:nvPr/>
        </p:nvSpPr>
        <p:spPr bwMode="auto">
          <a:xfrm>
            <a:off x="4191000" y="32004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3</a:t>
            </a:r>
            <a:r>
              <a:rPr lang="en-US" sz="1200"/>
              <a:t>=2</a:t>
            </a:r>
          </a:p>
        </p:txBody>
      </p:sp>
      <p:sp>
        <p:nvSpPr>
          <p:cNvPr id="894987" name="Line 11"/>
          <p:cNvSpPr>
            <a:spLocks noChangeShapeType="1"/>
          </p:cNvSpPr>
          <p:nvPr/>
        </p:nvSpPr>
        <p:spPr bwMode="auto">
          <a:xfrm flipH="1" flipV="1">
            <a:off x="4343400" y="3124200"/>
            <a:ext cx="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88" name="Text Box 12"/>
          <p:cNvSpPr txBox="1">
            <a:spLocks noChangeArrowheads="1"/>
          </p:cNvSpPr>
          <p:nvPr/>
        </p:nvSpPr>
        <p:spPr bwMode="auto">
          <a:xfrm>
            <a:off x="2819400" y="41148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1</a:t>
            </a:r>
            <a:r>
              <a:rPr lang="en-US" sz="1200"/>
              <a:t>=?</a:t>
            </a:r>
          </a:p>
        </p:txBody>
      </p:sp>
      <p:sp>
        <p:nvSpPr>
          <p:cNvPr id="894989" name="Line 13"/>
          <p:cNvSpPr>
            <a:spLocks noChangeShapeType="1"/>
          </p:cNvSpPr>
          <p:nvPr/>
        </p:nvSpPr>
        <p:spPr bwMode="auto">
          <a:xfrm flipV="1">
            <a:off x="3429000" y="40386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0" name="Text Box 14"/>
          <p:cNvSpPr txBox="1">
            <a:spLocks noChangeArrowheads="1"/>
          </p:cNvSpPr>
          <p:nvPr/>
        </p:nvSpPr>
        <p:spPr bwMode="auto">
          <a:xfrm>
            <a:off x="3505200" y="41910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1</a:t>
            </a:r>
            <a:r>
              <a:rPr lang="en-US" sz="1200"/>
              <a:t>=1</a:t>
            </a:r>
          </a:p>
        </p:txBody>
      </p:sp>
      <p:sp>
        <p:nvSpPr>
          <p:cNvPr id="894991" name="Rectangle 15"/>
          <p:cNvSpPr>
            <a:spLocks noChangeArrowheads="1"/>
          </p:cNvSpPr>
          <p:nvPr/>
        </p:nvSpPr>
        <p:spPr bwMode="auto">
          <a:xfrm>
            <a:off x="4572000" y="4495800"/>
            <a:ext cx="11430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fibo(2)</a:t>
            </a:r>
          </a:p>
        </p:txBody>
      </p:sp>
      <p:sp>
        <p:nvSpPr>
          <p:cNvPr id="894992" name="Line 16"/>
          <p:cNvSpPr>
            <a:spLocks noChangeShapeType="1"/>
          </p:cNvSpPr>
          <p:nvPr/>
        </p:nvSpPr>
        <p:spPr bwMode="auto">
          <a:xfrm>
            <a:off x="4495800" y="40386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3" name="Line 17"/>
          <p:cNvSpPr>
            <a:spLocks noChangeShapeType="1"/>
          </p:cNvSpPr>
          <p:nvPr/>
        </p:nvSpPr>
        <p:spPr bwMode="auto">
          <a:xfrm flipH="1" flipV="1">
            <a:off x="4724400" y="40386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4" name="Text Box 18"/>
          <p:cNvSpPr txBox="1">
            <a:spLocks noChangeArrowheads="1"/>
          </p:cNvSpPr>
          <p:nvPr/>
        </p:nvSpPr>
        <p:spPr bwMode="auto">
          <a:xfrm>
            <a:off x="4191000" y="41910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2</a:t>
            </a:r>
            <a:r>
              <a:rPr lang="en-US" sz="1200"/>
              <a:t>=?</a:t>
            </a:r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4876800" y="41148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2</a:t>
            </a:r>
            <a:r>
              <a:rPr lang="en-US" sz="1200"/>
              <a:t>=1</a:t>
            </a:r>
          </a:p>
        </p:txBody>
      </p:sp>
      <p:sp>
        <p:nvSpPr>
          <p:cNvPr id="894996" name="Rectangle 20"/>
          <p:cNvSpPr>
            <a:spLocks noChangeArrowheads="1"/>
          </p:cNvSpPr>
          <p:nvPr/>
        </p:nvSpPr>
        <p:spPr bwMode="auto">
          <a:xfrm>
            <a:off x="3657600" y="5410200"/>
            <a:ext cx="11430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fibo(0)</a:t>
            </a:r>
          </a:p>
        </p:txBody>
      </p:sp>
      <p:sp>
        <p:nvSpPr>
          <p:cNvPr id="894997" name="Line 21"/>
          <p:cNvSpPr>
            <a:spLocks noChangeShapeType="1"/>
          </p:cNvSpPr>
          <p:nvPr/>
        </p:nvSpPr>
        <p:spPr bwMode="auto">
          <a:xfrm flipH="1">
            <a:off x="4114800" y="49530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4998" name="Text Box 22"/>
          <p:cNvSpPr txBox="1">
            <a:spLocks noChangeArrowheads="1"/>
          </p:cNvSpPr>
          <p:nvPr/>
        </p:nvSpPr>
        <p:spPr bwMode="auto">
          <a:xfrm>
            <a:off x="3733800" y="50292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0</a:t>
            </a:r>
            <a:r>
              <a:rPr lang="en-US" sz="1200"/>
              <a:t>=?</a:t>
            </a:r>
          </a:p>
        </p:txBody>
      </p:sp>
      <p:sp>
        <p:nvSpPr>
          <p:cNvPr id="894999" name="Line 23"/>
          <p:cNvSpPr>
            <a:spLocks noChangeShapeType="1"/>
          </p:cNvSpPr>
          <p:nvPr/>
        </p:nvSpPr>
        <p:spPr bwMode="auto">
          <a:xfrm flipV="1">
            <a:off x="4343400" y="49530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4419600" y="51054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0</a:t>
            </a:r>
            <a:r>
              <a:rPr lang="en-US" sz="1200"/>
              <a:t>=0</a:t>
            </a:r>
          </a:p>
        </p:txBody>
      </p:sp>
      <p:sp>
        <p:nvSpPr>
          <p:cNvPr id="895001" name="Rectangle 25"/>
          <p:cNvSpPr>
            <a:spLocks noChangeArrowheads="1"/>
          </p:cNvSpPr>
          <p:nvPr/>
        </p:nvSpPr>
        <p:spPr bwMode="auto">
          <a:xfrm>
            <a:off x="5486400" y="5410200"/>
            <a:ext cx="11430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>
                <a:latin typeface="Courier New" charset="0"/>
              </a:rPr>
              <a:t>fibo(1)</a:t>
            </a:r>
          </a:p>
        </p:txBody>
      </p:sp>
      <p:sp>
        <p:nvSpPr>
          <p:cNvPr id="895002" name="Line 26"/>
          <p:cNvSpPr>
            <a:spLocks noChangeShapeType="1"/>
          </p:cNvSpPr>
          <p:nvPr/>
        </p:nvSpPr>
        <p:spPr bwMode="auto">
          <a:xfrm>
            <a:off x="5410200" y="49530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3" name="Line 27"/>
          <p:cNvSpPr>
            <a:spLocks noChangeShapeType="1"/>
          </p:cNvSpPr>
          <p:nvPr/>
        </p:nvSpPr>
        <p:spPr bwMode="auto">
          <a:xfrm flipH="1" flipV="1">
            <a:off x="5638800" y="4953000"/>
            <a:ext cx="533400" cy="457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4" name="Text Box 28"/>
          <p:cNvSpPr txBox="1">
            <a:spLocks noChangeArrowheads="1"/>
          </p:cNvSpPr>
          <p:nvPr/>
        </p:nvSpPr>
        <p:spPr bwMode="auto">
          <a:xfrm>
            <a:off x="5105400" y="51054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1</a:t>
            </a:r>
            <a:r>
              <a:rPr lang="en-US" sz="1200"/>
              <a:t>=?</a:t>
            </a:r>
          </a:p>
        </p:txBody>
      </p:sp>
      <p:sp>
        <p:nvSpPr>
          <p:cNvPr id="895005" name="Text Box 29"/>
          <p:cNvSpPr txBox="1">
            <a:spLocks noChangeArrowheads="1"/>
          </p:cNvSpPr>
          <p:nvPr/>
        </p:nvSpPr>
        <p:spPr bwMode="auto">
          <a:xfrm>
            <a:off x="5791200" y="5029200"/>
            <a:ext cx="7620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/>
              <a:t>F</a:t>
            </a:r>
            <a:r>
              <a:rPr lang="en-US" sz="1200" baseline="-25000"/>
              <a:t>1</a:t>
            </a:r>
            <a:r>
              <a:rPr lang="en-US" sz="1200"/>
              <a:t>=1</a:t>
            </a:r>
          </a:p>
        </p:txBody>
      </p:sp>
      <p:sp>
        <p:nvSpPr>
          <p:cNvPr id="895006" name="Line 30"/>
          <p:cNvSpPr>
            <a:spLocks noChangeShapeType="1"/>
          </p:cNvSpPr>
          <p:nvPr/>
        </p:nvSpPr>
        <p:spPr bwMode="auto">
          <a:xfrm flipH="1">
            <a:off x="4953000" y="3200400"/>
            <a:ext cx="7620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7" name="Text Box 31"/>
          <p:cNvSpPr txBox="1">
            <a:spLocks noChangeArrowheads="1"/>
          </p:cNvSpPr>
          <p:nvPr/>
        </p:nvSpPr>
        <p:spPr bwMode="auto">
          <a:xfrm>
            <a:off x="5715000" y="30480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Goal</a:t>
            </a:r>
          </a:p>
        </p:txBody>
      </p:sp>
      <p:sp>
        <p:nvSpPr>
          <p:cNvPr id="895008" name="Oval 32"/>
          <p:cNvSpPr>
            <a:spLocks noChangeArrowheads="1"/>
          </p:cNvSpPr>
          <p:nvPr/>
        </p:nvSpPr>
        <p:spPr bwMode="auto">
          <a:xfrm>
            <a:off x="4267200" y="3200400"/>
            <a:ext cx="609600" cy="3048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5009" name="Text Box 33"/>
          <p:cNvSpPr txBox="1">
            <a:spLocks noChangeArrowheads="1"/>
          </p:cNvSpPr>
          <p:nvPr/>
        </p:nvSpPr>
        <p:spPr bwMode="auto">
          <a:xfrm>
            <a:off x="1828800" y="2819400"/>
            <a:ext cx="17526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Q: What is </a:t>
            </a:r>
            <a:r>
              <a:rPr lang="en-US" sz="1600" i="1"/>
              <a:t>F</a:t>
            </a:r>
            <a:r>
              <a:rPr lang="en-US" sz="1600" baseline="-25000"/>
              <a:t>3</a:t>
            </a:r>
            <a:r>
              <a:rPr lang="en-US" sz="1600"/>
              <a:t>?</a:t>
            </a:r>
          </a:p>
          <a:p>
            <a:pPr algn="l">
              <a:spcBef>
                <a:spcPct val="50000"/>
              </a:spcBef>
            </a:pPr>
            <a:r>
              <a:rPr lang="en-US" sz="1600"/>
              <a:t>A: </a:t>
            </a:r>
            <a:r>
              <a:rPr lang="en-US" sz="1600" i="1"/>
              <a:t>F</a:t>
            </a:r>
            <a:r>
              <a:rPr lang="en-US" sz="1600" baseline="-25000"/>
              <a:t>3</a:t>
            </a:r>
            <a:r>
              <a:rPr lang="en-US" sz="1600"/>
              <a:t> = 2.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951CF-693B-B94F-B459-336CEF326407}" type="slidenum">
              <a:rPr lang="en-US"/>
              <a:pPr/>
              <a:t>14</a:t>
            </a:fld>
            <a:endParaRPr lang="en-US"/>
          </a:p>
        </p:txBody>
      </p:sp>
      <p:sp>
        <p:nvSpPr>
          <p:cNvPr id="946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Printing Solutions </a:t>
            </a:r>
            <a:r>
              <a:rPr lang="en-US">
                <a:cs typeface="Times New Roman" charset="0"/>
              </a:rPr>
              <a:t>— Diagram</a:t>
            </a:r>
          </a:p>
        </p:txBody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In recursive search with backtracking:</a:t>
            </a:r>
          </a:p>
          <a:p>
            <a:pPr lvl="1"/>
            <a:r>
              <a:rPr lang="en-US" sz="1600"/>
              <a:t>A recursive call means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continue with the proposed partial solution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 lvl="1"/>
            <a:r>
              <a:rPr lang="en-US" sz="1600"/>
              <a:t>The return means 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backtrack</a:t>
            </a:r>
            <a:r>
              <a:rPr lang="ja-JP" altLang="en-US" sz="1600">
                <a:latin typeface="Arial"/>
              </a:rPr>
              <a:t>”</a:t>
            </a:r>
            <a:r>
              <a:rPr lang="en-US" sz="1600"/>
              <a:t>.</a:t>
            </a:r>
          </a:p>
          <a:p>
            <a:pPr>
              <a:buFont typeface="Wingdings" charset="0"/>
              <a:buNone/>
            </a:pPr>
            <a:r>
              <a:rPr lang="en-US" sz="1800"/>
              <a:t>The diagram below illustrates a search for 3-digit sequences with digits in {0, 1}, in which no two consecutive digits are the same.</a:t>
            </a:r>
          </a:p>
          <a:p>
            <a:pPr>
              <a:buFont typeface="Wingdings" charset="0"/>
              <a:buNone/>
            </a:pPr>
            <a:r>
              <a:rPr lang="en-US" sz="1800"/>
              <a:t>On finding a solution, we can stop. Or continue, finding </a:t>
            </a:r>
            <a:r>
              <a:rPr lang="en-US" sz="1800" b="1"/>
              <a:t>all solutions</a:t>
            </a:r>
            <a:r>
              <a:rPr lang="en-US" sz="1800"/>
              <a:t>.</a:t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r>
              <a:rPr lang="en-US" sz="1800"/>
              <a:t/>
            </a:r>
            <a:br>
              <a:rPr lang="en-US" sz="1800"/>
            </a:br>
            <a:endParaRPr lang="en-US" sz="1800"/>
          </a:p>
        </p:txBody>
      </p:sp>
      <p:sp>
        <p:nvSpPr>
          <p:cNvPr id="946180" name="Rectangle 4"/>
          <p:cNvSpPr>
            <a:spLocks noChangeArrowheads="1"/>
          </p:cNvSpPr>
          <p:nvPr/>
        </p:nvSpPr>
        <p:spPr bwMode="auto">
          <a:xfrm>
            <a:off x="1295400" y="4953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0,0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46181" name="Rectangle 5"/>
          <p:cNvSpPr>
            <a:spLocks noChangeArrowheads="1"/>
          </p:cNvSpPr>
          <p:nvPr/>
        </p:nvSpPr>
        <p:spPr bwMode="auto">
          <a:xfrm>
            <a:off x="4038600" y="32766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&lt;empty&gt;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46182" name="Rectangle 6"/>
          <p:cNvSpPr>
            <a:spLocks noChangeArrowheads="1"/>
          </p:cNvSpPr>
          <p:nvPr/>
        </p:nvSpPr>
        <p:spPr bwMode="auto">
          <a:xfrm>
            <a:off x="1981200" y="5638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0,1,0 okay?</a:t>
            </a:r>
            <a:br>
              <a:rPr lang="en-US" sz="1000"/>
            </a:br>
            <a:r>
              <a:rPr lang="en-US" sz="1000"/>
              <a:t>Yes. </a:t>
            </a:r>
            <a:r>
              <a:rPr lang="en-US" sz="1000" b="1"/>
              <a:t>OUTPUT</a:t>
            </a:r>
            <a:r>
              <a:rPr lang="en-US" sz="1000"/>
              <a:t>.</a:t>
            </a:r>
          </a:p>
        </p:txBody>
      </p:sp>
      <p:sp>
        <p:nvSpPr>
          <p:cNvPr id="946183" name="Rectangle 7"/>
          <p:cNvSpPr>
            <a:spLocks noChangeArrowheads="1"/>
          </p:cNvSpPr>
          <p:nvPr/>
        </p:nvSpPr>
        <p:spPr bwMode="auto">
          <a:xfrm>
            <a:off x="2667000" y="4953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46184" name="Rectangle 8"/>
          <p:cNvSpPr>
            <a:spLocks noChangeArrowheads="1"/>
          </p:cNvSpPr>
          <p:nvPr/>
        </p:nvSpPr>
        <p:spPr bwMode="auto">
          <a:xfrm>
            <a:off x="1981200" y="42672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46185" name="Rectangle 9"/>
          <p:cNvSpPr>
            <a:spLocks noChangeArrowheads="1"/>
          </p:cNvSpPr>
          <p:nvPr/>
        </p:nvSpPr>
        <p:spPr bwMode="auto">
          <a:xfrm>
            <a:off x="6096000" y="42672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46186" name="Rectangle 10"/>
          <p:cNvSpPr>
            <a:spLocks noChangeArrowheads="1"/>
          </p:cNvSpPr>
          <p:nvPr/>
        </p:nvSpPr>
        <p:spPr bwMode="auto">
          <a:xfrm>
            <a:off x="3352800" y="5638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0,1,1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46187" name="Rectangle 11"/>
          <p:cNvSpPr>
            <a:spLocks noChangeArrowheads="1"/>
          </p:cNvSpPr>
          <p:nvPr/>
        </p:nvSpPr>
        <p:spPr bwMode="auto">
          <a:xfrm>
            <a:off x="5410200" y="4953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 okay?</a:t>
            </a:r>
            <a:br>
              <a:rPr lang="en-US" sz="1000"/>
            </a:br>
            <a:r>
              <a:rPr lang="en-US" sz="1000"/>
              <a:t>Yes. Continue.</a:t>
            </a:r>
          </a:p>
        </p:txBody>
      </p:sp>
      <p:sp>
        <p:nvSpPr>
          <p:cNvPr id="946188" name="Rectangle 12"/>
          <p:cNvSpPr>
            <a:spLocks noChangeArrowheads="1"/>
          </p:cNvSpPr>
          <p:nvPr/>
        </p:nvSpPr>
        <p:spPr bwMode="auto">
          <a:xfrm>
            <a:off x="6781800" y="49530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1,1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46189" name="Rectangle 13"/>
          <p:cNvSpPr>
            <a:spLocks noChangeArrowheads="1"/>
          </p:cNvSpPr>
          <p:nvPr/>
        </p:nvSpPr>
        <p:spPr bwMode="auto">
          <a:xfrm>
            <a:off x="4724400" y="5638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1,0,0 okay?</a:t>
            </a:r>
            <a:br>
              <a:rPr lang="en-US" sz="1000"/>
            </a:br>
            <a:r>
              <a:rPr lang="en-US" sz="1000"/>
              <a:t>No.</a:t>
            </a:r>
          </a:p>
        </p:txBody>
      </p:sp>
      <p:sp>
        <p:nvSpPr>
          <p:cNvPr id="946190" name="Rectangle 14"/>
          <p:cNvSpPr>
            <a:spLocks noChangeArrowheads="1"/>
          </p:cNvSpPr>
          <p:nvPr/>
        </p:nvSpPr>
        <p:spPr bwMode="auto">
          <a:xfrm>
            <a:off x="6096000" y="5638800"/>
            <a:ext cx="1066800" cy="3810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/>
              <a:t>1,0,1 okay?</a:t>
            </a:r>
            <a:br>
              <a:rPr lang="en-US" sz="1000"/>
            </a:br>
            <a:r>
              <a:rPr lang="en-US" sz="1000"/>
              <a:t>Yes. </a:t>
            </a:r>
            <a:r>
              <a:rPr lang="en-US" sz="1000" b="1"/>
              <a:t>OUTPUT</a:t>
            </a:r>
            <a:r>
              <a:rPr lang="en-US" sz="1000"/>
              <a:t>.</a:t>
            </a:r>
          </a:p>
        </p:txBody>
      </p:sp>
      <p:sp>
        <p:nvSpPr>
          <p:cNvPr id="946191" name="Line 15"/>
          <p:cNvSpPr>
            <a:spLocks noChangeShapeType="1"/>
          </p:cNvSpPr>
          <p:nvPr/>
        </p:nvSpPr>
        <p:spPr bwMode="auto">
          <a:xfrm flipH="1">
            <a:off x="2362200" y="3657600"/>
            <a:ext cx="17526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2" name="Line 16"/>
          <p:cNvSpPr>
            <a:spLocks noChangeShapeType="1"/>
          </p:cNvSpPr>
          <p:nvPr/>
        </p:nvSpPr>
        <p:spPr bwMode="auto">
          <a:xfrm flipV="1">
            <a:off x="2667000" y="3657600"/>
            <a:ext cx="17526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3" name="Line 17"/>
          <p:cNvSpPr>
            <a:spLocks noChangeShapeType="1"/>
          </p:cNvSpPr>
          <p:nvPr/>
        </p:nvSpPr>
        <p:spPr bwMode="auto">
          <a:xfrm>
            <a:off x="4724400" y="3657600"/>
            <a:ext cx="17526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4" name="Line 18"/>
          <p:cNvSpPr>
            <a:spLocks noChangeShapeType="1"/>
          </p:cNvSpPr>
          <p:nvPr/>
        </p:nvSpPr>
        <p:spPr bwMode="auto">
          <a:xfrm flipH="1" flipV="1">
            <a:off x="5029200" y="3657600"/>
            <a:ext cx="1752600" cy="6096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5" name="Text Box 19"/>
          <p:cNvSpPr txBox="1">
            <a:spLocks noChangeArrowheads="1"/>
          </p:cNvSpPr>
          <p:nvPr/>
        </p:nvSpPr>
        <p:spPr bwMode="auto">
          <a:xfrm>
            <a:off x="2057400" y="3962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46196" name="Text Box 20"/>
          <p:cNvSpPr txBox="1">
            <a:spLocks noChangeArrowheads="1"/>
          </p:cNvSpPr>
          <p:nvPr/>
        </p:nvSpPr>
        <p:spPr bwMode="auto">
          <a:xfrm>
            <a:off x="5105400" y="3962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46197" name="Line 21"/>
          <p:cNvSpPr>
            <a:spLocks noChangeShapeType="1"/>
          </p:cNvSpPr>
          <p:nvPr/>
        </p:nvSpPr>
        <p:spPr bwMode="auto">
          <a:xfrm flipH="1">
            <a:off x="23622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8" name="Line 22"/>
          <p:cNvSpPr>
            <a:spLocks noChangeShapeType="1"/>
          </p:cNvSpPr>
          <p:nvPr/>
        </p:nvSpPr>
        <p:spPr bwMode="auto">
          <a:xfrm flipV="1">
            <a:off x="25908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199" name="Line 23"/>
          <p:cNvSpPr>
            <a:spLocks noChangeShapeType="1"/>
          </p:cNvSpPr>
          <p:nvPr/>
        </p:nvSpPr>
        <p:spPr bwMode="auto">
          <a:xfrm>
            <a:off x="34290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0" name="Line 24"/>
          <p:cNvSpPr>
            <a:spLocks noChangeShapeType="1"/>
          </p:cNvSpPr>
          <p:nvPr/>
        </p:nvSpPr>
        <p:spPr bwMode="auto">
          <a:xfrm flipH="1" flipV="1">
            <a:off x="36576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1" name="Text Box 25"/>
          <p:cNvSpPr txBox="1">
            <a:spLocks noChangeArrowheads="1"/>
          </p:cNvSpPr>
          <p:nvPr/>
        </p:nvSpPr>
        <p:spPr bwMode="auto">
          <a:xfrm>
            <a:off x="1752600" y="5410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46202" name="Text Box 26"/>
          <p:cNvSpPr txBox="1">
            <a:spLocks noChangeArrowheads="1"/>
          </p:cNvSpPr>
          <p:nvPr/>
        </p:nvSpPr>
        <p:spPr bwMode="auto">
          <a:xfrm>
            <a:off x="2971800" y="5410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46203" name="Line 27"/>
          <p:cNvSpPr>
            <a:spLocks noChangeShapeType="1"/>
          </p:cNvSpPr>
          <p:nvPr/>
        </p:nvSpPr>
        <p:spPr bwMode="auto">
          <a:xfrm flipH="1">
            <a:off x="51054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4" name="Line 28"/>
          <p:cNvSpPr>
            <a:spLocks noChangeShapeType="1"/>
          </p:cNvSpPr>
          <p:nvPr/>
        </p:nvSpPr>
        <p:spPr bwMode="auto">
          <a:xfrm flipV="1">
            <a:off x="53340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5" name="Line 29"/>
          <p:cNvSpPr>
            <a:spLocks noChangeShapeType="1"/>
          </p:cNvSpPr>
          <p:nvPr/>
        </p:nvSpPr>
        <p:spPr bwMode="auto">
          <a:xfrm>
            <a:off x="61722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6" name="Line 30"/>
          <p:cNvSpPr>
            <a:spLocks noChangeShapeType="1"/>
          </p:cNvSpPr>
          <p:nvPr/>
        </p:nvSpPr>
        <p:spPr bwMode="auto">
          <a:xfrm flipH="1" flipV="1">
            <a:off x="6400800" y="53340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07" name="Text Box 31"/>
          <p:cNvSpPr txBox="1">
            <a:spLocks noChangeArrowheads="1"/>
          </p:cNvSpPr>
          <p:nvPr/>
        </p:nvSpPr>
        <p:spPr bwMode="auto">
          <a:xfrm>
            <a:off x="4495800" y="5410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46208" name="Text Box 32"/>
          <p:cNvSpPr txBox="1">
            <a:spLocks noChangeArrowheads="1"/>
          </p:cNvSpPr>
          <p:nvPr/>
        </p:nvSpPr>
        <p:spPr bwMode="auto">
          <a:xfrm>
            <a:off x="5715000" y="54102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46209" name="Line 33"/>
          <p:cNvSpPr>
            <a:spLocks noChangeShapeType="1"/>
          </p:cNvSpPr>
          <p:nvPr/>
        </p:nvSpPr>
        <p:spPr bwMode="auto">
          <a:xfrm flipH="1">
            <a:off x="57912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0" name="Line 34"/>
          <p:cNvSpPr>
            <a:spLocks noChangeShapeType="1"/>
          </p:cNvSpPr>
          <p:nvPr/>
        </p:nvSpPr>
        <p:spPr bwMode="auto">
          <a:xfrm flipV="1">
            <a:off x="60198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1" name="Line 35"/>
          <p:cNvSpPr>
            <a:spLocks noChangeShapeType="1"/>
          </p:cNvSpPr>
          <p:nvPr/>
        </p:nvSpPr>
        <p:spPr bwMode="auto">
          <a:xfrm>
            <a:off x="68580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2" name="Line 36"/>
          <p:cNvSpPr>
            <a:spLocks noChangeShapeType="1"/>
          </p:cNvSpPr>
          <p:nvPr/>
        </p:nvSpPr>
        <p:spPr bwMode="auto">
          <a:xfrm flipH="1" flipV="1">
            <a:off x="70866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3" name="Text Box 37"/>
          <p:cNvSpPr txBox="1">
            <a:spLocks noChangeArrowheads="1"/>
          </p:cNvSpPr>
          <p:nvPr/>
        </p:nvSpPr>
        <p:spPr bwMode="auto">
          <a:xfrm>
            <a:off x="5181600" y="4724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46214" name="Text Box 38"/>
          <p:cNvSpPr txBox="1">
            <a:spLocks noChangeArrowheads="1"/>
          </p:cNvSpPr>
          <p:nvPr/>
        </p:nvSpPr>
        <p:spPr bwMode="auto">
          <a:xfrm>
            <a:off x="6400800" y="4724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46215" name="Line 39"/>
          <p:cNvSpPr>
            <a:spLocks noChangeShapeType="1"/>
          </p:cNvSpPr>
          <p:nvPr/>
        </p:nvSpPr>
        <p:spPr bwMode="auto">
          <a:xfrm flipH="1">
            <a:off x="16764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6" name="Line 40"/>
          <p:cNvSpPr>
            <a:spLocks noChangeShapeType="1"/>
          </p:cNvSpPr>
          <p:nvPr/>
        </p:nvSpPr>
        <p:spPr bwMode="auto">
          <a:xfrm flipV="1">
            <a:off x="19050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7" name="Line 41"/>
          <p:cNvSpPr>
            <a:spLocks noChangeShapeType="1"/>
          </p:cNvSpPr>
          <p:nvPr/>
        </p:nvSpPr>
        <p:spPr bwMode="auto">
          <a:xfrm>
            <a:off x="27432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8" name="Line 42"/>
          <p:cNvSpPr>
            <a:spLocks noChangeShapeType="1"/>
          </p:cNvSpPr>
          <p:nvPr/>
        </p:nvSpPr>
        <p:spPr bwMode="auto">
          <a:xfrm flipH="1" flipV="1">
            <a:off x="2971800" y="4648200"/>
            <a:ext cx="3810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19" name="Text Box 43"/>
          <p:cNvSpPr txBox="1">
            <a:spLocks noChangeArrowheads="1"/>
          </p:cNvSpPr>
          <p:nvPr/>
        </p:nvSpPr>
        <p:spPr bwMode="auto">
          <a:xfrm>
            <a:off x="1066800" y="4724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0</a:t>
            </a:r>
          </a:p>
        </p:txBody>
      </p:sp>
      <p:sp>
        <p:nvSpPr>
          <p:cNvPr id="946220" name="Text Box 44"/>
          <p:cNvSpPr txBox="1">
            <a:spLocks noChangeArrowheads="1"/>
          </p:cNvSpPr>
          <p:nvPr/>
        </p:nvSpPr>
        <p:spPr bwMode="auto">
          <a:xfrm>
            <a:off x="2286000" y="4724400"/>
            <a:ext cx="8382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/>
              <a:t>Add 1</a:t>
            </a:r>
          </a:p>
        </p:txBody>
      </p:sp>
      <p:sp>
        <p:nvSpPr>
          <p:cNvPr id="946221" name="Oval 45"/>
          <p:cNvSpPr>
            <a:spLocks noChangeArrowheads="1"/>
          </p:cNvSpPr>
          <p:nvPr/>
        </p:nvSpPr>
        <p:spPr bwMode="auto">
          <a:xfrm>
            <a:off x="1828800" y="5562600"/>
            <a:ext cx="1371600" cy="5334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2" name="Oval 46"/>
          <p:cNvSpPr>
            <a:spLocks noChangeArrowheads="1"/>
          </p:cNvSpPr>
          <p:nvPr/>
        </p:nvSpPr>
        <p:spPr bwMode="auto">
          <a:xfrm>
            <a:off x="5943600" y="5562600"/>
            <a:ext cx="1371600" cy="5334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3" name="Line 47"/>
          <p:cNvSpPr>
            <a:spLocks noChangeShapeType="1"/>
          </p:cNvSpPr>
          <p:nvPr/>
        </p:nvSpPr>
        <p:spPr bwMode="auto">
          <a:xfrm flipH="1" flipV="1">
            <a:off x="7315200" y="6019800"/>
            <a:ext cx="533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4" name="Line 48"/>
          <p:cNvSpPr>
            <a:spLocks noChangeShapeType="1"/>
          </p:cNvSpPr>
          <p:nvPr/>
        </p:nvSpPr>
        <p:spPr bwMode="auto">
          <a:xfrm flipH="1" flipV="1">
            <a:off x="3505200" y="6248400"/>
            <a:ext cx="4343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5" name="Text Box 49"/>
          <p:cNvSpPr txBox="1">
            <a:spLocks noChangeArrowheads="1"/>
          </p:cNvSpPr>
          <p:nvPr/>
        </p:nvSpPr>
        <p:spPr bwMode="auto">
          <a:xfrm>
            <a:off x="7848600" y="6096000"/>
            <a:ext cx="685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Goal</a:t>
            </a:r>
          </a:p>
        </p:txBody>
      </p:sp>
      <p:sp>
        <p:nvSpPr>
          <p:cNvPr id="946226" name="Line 50"/>
          <p:cNvSpPr>
            <a:spLocks noChangeShapeType="1"/>
          </p:cNvSpPr>
          <p:nvPr/>
        </p:nvSpPr>
        <p:spPr bwMode="auto">
          <a:xfrm>
            <a:off x="1905000" y="38862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7" name="Oval 51"/>
          <p:cNvSpPr>
            <a:spLocks noChangeArrowheads="1"/>
          </p:cNvSpPr>
          <p:nvPr/>
        </p:nvSpPr>
        <p:spPr bwMode="auto">
          <a:xfrm>
            <a:off x="2133600" y="4267200"/>
            <a:ext cx="304800" cy="2286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8" name="Oval 52"/>
          <p:cNvSpPr>
            <a:spLocks noChangeArrowheads="1"/>
          </p:cNvSpPr>
          <p:nvPr/>
        </p:nvSpPr>
        <p:spPr bwMode="auto">
          <a:xfrm>
            <a:off x="1447800" y="4953000"/>
            <a:ext cx="304800" cy="2286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29" name="Line 53"/>
          <p:cNvSpPr>
            <a:spLocks noChangeShapeType="1"/>
          </p:cNvSpPr>
          <p:nvPr/>
        </p:nvSpPr>
        <p:spPr bwMode="auto">
          <a:xfrm>
            <a:off x="1447800" y="3886200"/>
            <a:ext cx="76200" cy="838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0" name="Text Box 54"/>
          <p:cNvSpPr txBox="1">
            <a:spLocks noChangeArrowheads="1"/>
          </p:cNvSpPr>
          <p:nvPr/>
        </p:nvSpPr>
        <p:spPr bwMode="auto">
          <a:xfrm>
            <a:off x="381000" y="3124200"/>
            <a:ext cx="1828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Recursive calls handle partial solutions</a:t>
            </a:r>
          </a:p>
        </p:txBody>
      </p:sp>
      <p:sp>
        <p:nvSpPr>
          <p:cNvPr id="946231" name="Oval 55"/>
          <p:cNvSpPr>
            <a:spLocks noChangeArrowheads="1"/>
          </p:cNvSpPr>
          <p:nvPr/>
        </p:nvSpPr>
        <p:spPr bwMode="auto">
          <a:xfrm>
            <a:off x="3962400" y="3276600"/>
            <a:ext cx="762000" cy="2286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2" name="Line 56"/>
          <p:cNvSpPr>
            <a:spLocks noChangeShapeType="1"/>
          </p:cNvSpPr>
          <p:nvPr/>
        </p:nvSpPr>
        <p:spPr bwMode="auto">
          <a:xfrm flipV="1">
            <a:off x="2209800" y="3429000"/>
            <a:ext cx="1676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3" name="Line 57"/>
          <p:cNvSpPr>
            <a:spLocks noChangeShapeType="1"/>
          </p:cNvSpPr>
          <p:nvPr/>
        </p:nvSpPr>
        <p:spPr bwMode="auto">
          <a:xfrm>
            <a:off x="1676400" y="3886200"/>
            <a:ext cx="533400" cy="1676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4" name="Oval 58"/>
          <p:cNvSpPr>
            <a:spLocks noChangeArrowheads="1"/>
          </p:cNvSpPr>
          <p:nvPr/>
        </p:nvSpPr>
        <p:spPr bwMode="auto">
          <a:xfrm>
            <a:off x="2057400" y="5638800"/>
            <a:ext cx="457200" cy="228600"/>
          </a:xfrm>
          <a:prstGeom prst="ellips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6235" name="Line 59"/>
          <p:cNvSpPr>
            <a:spLocks noChangeShapeType="1"/>
          </p:cNvSpPr>
          <p:nvPr/>
        </p:nvSpPr>
        <p:spPr bwMode="auto">
          <a:xfrm flipH="1" flipV="1">
            <a:off x="3124200" y="6019800"/>
            <a:ext cx="3810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BABE1-6152-EF47-A032-FA6646123787}" type="slidenum">
              <a:rPr lang="en-US"/>
              <a:pPr/>
              <a:t>15</a:t>
            </a:fld>
            <a:endParaRPr lang="en-US"/>
          </a:p>
        </p:txBody>
      </p:sp>
      <p:sp>
        <p:nvSpPr>
          <p:cNvPr id="89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/>
              <a:t>Printing Solutions </a:t>
            </a:r>
            <a:r>
              <a:rPr lang="en-US">
                <a:cs typeface="Times New Roman" charset="0"/>
              </a:rPr>
              <a:t>— </a:t>
            </a:r>
            <a:r>
              <a:rPr lang="en-US" i="1">
                <a:cs typeface="Times New Roman" charset="0"/>
              </a:rPr>
              <a:t>n</a:t>
            </a:r>
            <a:r>
              <a:rPr lang="en-US">
                <a:cs typeface="Times New Roman" charset="0"/>
              </a:rPr>
              <a:t>-Queens Problem</a:t>
            </a: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now look at how to solve the </a:t>
            </a:r>
            <a:r>
              <a:rPr lang="en-US" b="1" i="1"/>
              <a:t>n</a:t>
            </a:r>
            <a:r>
              <a:rPr lang="en-US" b="1"/>
              <a:t>-Queens Problem</a:t>
            </a:r>
            <a:r>
              <a:rPr lang="en-US"/>
              <a:t>.</a:t>
            </a:r>
          </a:p>
          <a:p>
            <a:pPr lvl="1"/>
            <a:r>
              <a:rPr lang="en-US"/>
              <a:t>Place </a:t>
            </a:r>
            <a:r>
              <a:rPr lang="en-US" i="1"/>
              <a:t>n</a:t>
            </a:r>
            <a:r>
              <a:rPr lang="en-US"/>
              <a:t> queens on an </a:t>
            </a:r>
            <a:r>
              <a:rPr lang="en-US" i="1"/>
              <a:t>n</a:t>
            </a:r>
            <a:r>
              <a:rPr lang="en-US"/>
              <a:t> x </a:t>
            </a:r>
            <a:r>
              <a:rPr lang="en-US" i="1"/>
              <a:t>n</a:t>
            </a:r>
            <a:r>
              <a:rPr lang="en-US"/>
              <a:t> chessboard so that none of them can attack each other.</a:t>
            </a: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22860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29" name="Rectangle 5"/>
          <p:cNvSpPr>
            <a:spLocks noChangeArrowheads="1"/>
          </p:cNvSpPr>
          <p:nvPr/>
        </p:nvSpPr>
        <p:spPr bwMode="auto">
          <a:xfrm>
            <a:off x="25146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0" name="Rectangle 6"/>
          <p:cNvSpPr>
            <a:spLocks noChangeArrowheads="1"/>
          </p:cNvSpPr>
          <p:nvPr/>
        </p:nvSpPr>
        <p:spPr bwMode="auto">
          <a:xfrm>
            <a:off x="2743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1" name="Rectangle 7"/>
          <p:cNvSpPr>
            <a:spLocks noChangeArrowheads="1"/>
          </p:cNvSpPr>
          <p:nvPr/>
        </p:nvSpPr>
        <p:spPr bwMode="auto">
          <a:xfrm>
            <a:off x="2971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2" name="Rectangle 8"/>
          <p:cNvSpPr>
            <a:spLocks noChangeArrowheads="1"/>
          </p:cNvSpPr>
          <p:nvPr/>
        </p:nvSpPr>
        <p:spPr bwMode="auto">
          <a:xfrm>
            <a:off x="32004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3" name="Rectangle 9"/>
          <p:cNvSpPr>
            <a:spLocks noChangeArrowheads="1"/>
          </p:cNvSpPr>
          <p:nvPr/>
        </p:nvSpPr>
        <p:spPr bwMode="auto">
          <a:xfrm>
            <a:off x="22860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4" name="Rectangle 10"/>
          <p:cNvSpPr>
            <a:spLocks noChangeArrowheads="1"/>
          </p:cNvSpPr>
          <p:nvPr/>
        </p:nvSpPr>
        <p:spPr bwMode="auto">
          <a:xfrm>
            <a:off x="25146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5" name="Rectangle 11"/>
          <p:cNvSpPr>
            <a:spLocks noChangeArrowheads="1"/>
          </p:cNvSpPr>
          <p:nvPr/>
        </p:nvSpPr>
        <p:spPr bwMode="auto">
          <a:xfrm>
            <a:off x="2743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36" name="Rectangle 12"/>
          <p:cNvSpPr>
            <a:spLocks noChangeArrowheads="1"/>
          </p:cNvSpPr>
          <p:nvPr/>
        </p:nvSpPr>
        <p:spPr bwMode="auto">
          <a:xfrm>
            <a:off x="2971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7" name="Rectangle 13"/>
          <p:cNvSpPr>
            <a:spLocks noChangeArrowheads="1"/>
          </p:cNvSpPr>
          <p:nvPr/>
        </p:nvSpPr>
        <p:spPr bwMode="auto">
          <a:xfrm>
            <a:off x="32004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8" name="Rectangle 14"/>
          <p:cNvSpPr>
            <a:spLocks noChangeArrowheads="1"/>
          </p:cNvSpPr>
          <p:nvPr/>
        </p:nvSpPr>
        <p:spPr bwMode="auto">
          <a:xfrm>
            <a:off x="22860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39" name="Rectangle 15"/>
          <p:cNvSpPr>
            <a:spLocks noChangeArrowheads="1"/>
          </p:cNvSpPr>
          <p:nvPr/>
        </p:nvSpPr>
        <p:spPr bwMode="auto">
          <a:xfrm>
            <a:off x="25146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0" name="Rectangle 16"/>
          <p:cNvSpPr>
            <a:spLocks noChangeArrowheads="1"/>
          </p:cNvSpPr>
          <p:nvPr/>
        </p:nvSpPr>
        <p:spPr bwMode="auto">
          <a:xfrm>
            <a:off x="2743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1" name="Rectangle 17"/>
          <p:cNvSpPr>
            <a:spLocks noChangeArrowheads="1"/>
          </p:cNvSpPr>
          <p:nvPr/>
        </p:nvSpPr>
        <p:spPr bwMode="auto">
          <a:xfrm>
            <a:off x="2971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2" name="Rectangle 18"/>
          <p:cNvSpPr>
            <a:spLocks noChangeArrowheads="1"/>
          </p:cNvSpPr>
          <p:nvPr/>
        </p:nvSpPr>
        <p:spPr bwMode="auto">
          <a:xfrm>
            <a:off x="32004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43" name="Rectangle 19"/>
          <p:cNvSpPr>
            <a:spLocks noChangeArrowheads="1"/>
          </p:cNvSpPr>
          <p:nvPr/>
        </p:nvSpPr>
        <p:spPr bwMode="auto">
          <a:xfrm>
            <a:off x="22860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4" name="Rectangle 20"/>
          <p:cNvSpPr>
            <a:spLocks noChangeArrowheads="1"/>
          </p:cNvSpPr>
          <p:nvPr/>
        </p:nvSpPr>
        <p:spPr bwMode="auto">
          <a:xfrm>
            <a:off x="25146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45" name="Rectangle 21"/>
          <p:cNvSpPr>
            <a:spLocks noChangeArrowheads="1"/>
          </p:cNvSpPr>
          <p:nvPr/>
        </p:nvSpPr>
        <p:spPr bwMode="auto">
          <a:xfrm>
            <a:off x="2743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6" name="Rectangle 22"/>
          <p:cNvSpPr>
            <a:spLocks noChangeArrowheads="1"/>
          </p:cNvSpPr>
          <p:nvPr/>
        </p:nvSpPr>
        <p:spPr bwMode="auto">
          <a:xfrm>
            <a:off x="2971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7" name="Rectangle 23"/>
          <p:cNvSpPr>
            <a:spLocks noChangeArrowheads="1"/>
          </p:cNvSpPr>
          <p:nvPr/>
        </p:nvSpPr>
        <p:spPr bwMode="auto">
          <a:xfrm>
            <a:off x="32004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8" name="Rectangle 24"/>
          <p:cNvSpPr>
            <a:spLocks noChangeArrowheads="1"/>
          </p:cNvSpPr>
          <p:nvPr/>
        </p:nvSpPr>
        <p:spPr bwMode="auto">
          <a:xfrm>
            <a:off x="22860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49" name="Rectangle 25"/>
          <p:cNvSpPr>
            <a:spLocks noChangeArrowheads="1"/>
          </p:cNvSpPr>
          <p:nvPr/>
        </p:nvSpPr>
        <p:spPr bwMode="auto">
          <a:xfrm>
            <a:off x="25146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0" name="Rectangle 26"/>
          <p:cNvSpPr>
            <a:spLocks noChangeArrowheads="1"/>
          </p:cNvSpPr>
          <p:nvPr/>
        </p:nvSpPr>
        <p:spPr bwMode="auto">
          <a:xfrm>
            <a:off x="29718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51" name="Rectangle 27"/>
          <p:cNvSpPr>
            <a:spLocks noChangeArrowheads="1"/>
          </p:cNvSpPr>
          <p:nvPr/>
        </p:nvSpPr>
        <p:spPr bwMode="auto">
          <a:xfrm>
            <a:off x="32004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2" name="Rectangle 28"/>
          <p:cNvSpPr>
            <a:spLocks noChangeArrowheads="1"/>
          </p:cNvSpPr>
          <p:nvPr/>
        </p:nvSpPr>
        <p:spPr bwMode="auto">
          <a:xfrm>
            <a:off x="27432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3" name="Rectangle 29"/>
          <p:cNvSpPr>
            <a:spLocks noChangeArrowheads="1"/>
          </p:cNvSpPr>
          <p:nvPr/>
        </p:nvSpPr>
        <p:spPr bwMode="auto">
          <a:xfrm>
            <a:off x="52578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4" name="Rectangle 30"/>
          <p:cNvSpPr>
            <a:spLocks noChangeArrowheads="1"/>
          </p:cNvSpPr>
          <p:nvPr/>
        </p:nvSpPr>
        <p:spPr bwMode="auto">
          <a:xfrm>
            <a:off x="54864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55" name="Rectangle 31"/>
          <p:cNvSpPr>
            <a:spLocks noChangeArrowheads="1"/>
          </p:cNvSpPr>
          <p:nvPr/>
        </p:nvSpPr>
        <p:spPr bwMode="auto">
          <a:xfrm>
            <a:off x="57150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6" name="Rectangle 32"/>
          <p:cNvSpPr>
            <a:spLocks noChangeArrowheads="1"/>
          </p:cNvSpPr>
          <p:nvPr/>
        </p:nvSpPr>
        <p:spPr bwMode="auto">
          <a:xfrm>
            <a:off x="59436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7" name="Rectangle 33"/>
          <p:cNvSpPr>
            <a:spLocks noChangeArrowheads="1"/>
          </p:cNvSpPr>
          <p:nvPr/>
        </p:nvSpPr>
        <p:spPr bwMode="auto">
          <a:xfrm>
            <a:off x="6172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8" name="Rectangle 34"/>
          <p:cNvSpPr>
            <a:spLocks noChangeArrowheads="1"/>
          </p:cNvSpPr>
          <p:nvPr/>
        </p:nvSpPr>
        <p:spPr bwMode="auto">
          <a:xfrm>
            <a:off x="52578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59" name="Rectangle 35"/>
          <p:cNvSpPr>
            <a:spLocks noChangeArrowheads="1"/>
          </p:cNvSpPr>
          <p:nvPr/>
        </p:nvSpPr>
        <p:spPr bwMode="auto">
          <a:xfrm>
            <a:off x="54864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0" name="Rectangle 36"/>
          <p:cNvSpPr>
            <a:spLocks noChangeArrowheads="1"/>
          </p:cNvSpPr>
          <p:nvPr/>
        </p:nvSpPr>
        <p:spPr bwMode="auto">
          <a:xfrm>
            <a:off x="57150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1" name="Rectangle 37"/>
          <p:cNvSpPr>
            <a:spLocks noChangeArrowheads="1"/>
          </p:cNvSpPr>
          <p:nvPr/>
        </p:nvSpPr>
        <p:spPr bwMode="auto">
          <a:xfrm>
            <a:off x="59436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62" name="Rectangle 38"/>
          <p:cNvSpPr>
            <a:spLocks noChangeArrowheads="1"/>
          </p:cNvSpPr>
          <p:nvPr/>
        </p:nvSpPr>
        <p:spPr bwMode="auto">
          <a:xfrm>
            <a:off x="6172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3" name="Rectangle 39"/>
          <p:cNvSpPr>
            <a:spLocks noChangeArrowheads="1"/>
          </p:cNvSpPr>
          <p:nvPr/>
        </p:nvSpPr>
        <p:spPr bwMode="auto">
          <a:xfrm>
            <a:off x="52578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4" name="Rectangle 40"/>
          <p:cNvSpPr>
            <a:spLocks noChangeArrowheads="1"/>
          </p:cNvSpPr>
          <p:nvPr/>
        </p:nvSpPr>
        <p:spPr bwMode="auto">
          <a:xfrm>
            <a:off x="54864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5" name="Rectangle 41"/>
          <p:cNvSpPr>
            <a:spLocks noChangeArrowheads="1"/>
          </p:cNvSpPr>
          <p:nvPr/>
        </p:nvSpPr>
        <p:spPr bwMode="auto">
          <a:xfrm>
            <a:off x="57150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6" name="Rectangle 42"/>
          <p:cNvSpPr>
            <a:spLocks noChangeArrowheads="1"/>
          </p:cNvSpPr>
          <p:nvPr/>
        </p:nvSpPr>
        <p:spPr bwMode="auto">
          <a:xfrm>
            <a:off x="59436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7" name="Rectangle 43"/>
          <p:cNvSpPr>
            <a:spLocks noChangeArrowheads="1"/>
          </p:cNvSpPr>
          <p:nvPr/>
        </p:nvSpPr>
        <p:spPr bwMode="auto">
          <a:xfrm>
            <a:off x="6172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8" name="Rectangle 44"/>
          <p:cNvSpPr>
            <a:spLocks noChangeArrowheads="1"/>
          </p:cNvSpPr>
          <p:nvPr/>
        </p:nvSpPr>
        <p:spPr bwMode="auto">
          <a:xfrm>
            <a:off x="52578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69" name="Rectangle 45"/>
          <p:cNvSpPr>
            <a:spLocks noChangeArrowheads="1"/>
          </p:cNvSpPr>
          <p:nvPr/>
        </p:nvSpPr>
        <p:spPr bwMode="auto">
          <a:xfrm>
            <a:off x="57150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70" name="Rectangle 46"/>
          <p:cNvSpPr>
            <a:spLocks noChangeArrowheads="1"/>
          </p:cNvSpPr>
          <p:nvPr/>
        </p:nvSpPr>
        <p:spPr bwMode="auto">
          <a:xfrm>
            <a:off x="59436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1" name="Rectangle 47"/>
          <p:cNvSpPr>
            <a:spLocks noChangeArrowheads="1"/>
          </p:cNvSpPr>
          <p:nvPr/>
        </p:nvSpPr>
        <p:spPr bwMode="auto">
          <a:xfrm>
            <a:off x="6172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2" name="Rectangle 48"/>
          <p:cNvSpPr>
            <a:spLocks noChangeArrowheads="1"/>
          </p:cNvSpPr>
          <p:nvPr/>
        </p:nvSpPr>
        <p:spPr bwMode="auto">
          <a:xfrm>
            <a:off x="54864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3" name="Rectangle 49"/>
          <p:cNvSpPr>
            <a:spLocks noChangeArrowheads="1"/>
          </p:cNvSpPr>
          <p:nvPr/>
        </p:nvSpPr>
        <p:spPr bwMode="auto">
          <a:xfrm>
            <a:off x="59436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4" name="Rectangle 50"/>
          <p:cNvSpPr>
            <a:spLocks noChangeArrowheads="1"/>
          </p:cNvSpPr>
          <p:nvPr/>
        </p:nvSpPr>
        <p:spPr bwMode="auto">
          <a:xfrm>
            <a:off x="61722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5" name="Rectangle 51"/>
          <p:cNvSpPr>
            <a:spLocks noChangeArrowheads="1"/>
          </p:cNvSpPr>
          <p:nvPr/>
        </p:nvSpPr>
        <p:spPr bwMode="auto">
          <a:xfrm>
            <a:off x="57150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6" name="Rectangle 52"/>
          <p:cNvSpPr>
            <a:spLocks noChangeArrowheads="1"/>
          </p:cNvSpPr>
          <p:nvPr/>
        </p:nvSpPr>
        <p:spPr bwMode="auto">
          <a:xfrm>
            <a:off x="6400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7" name="Rectangle 53"/>
          <p:cNvSpPr>
            <a:spLocks noChangeArrowheads="1"/>
          </p:cNvSpPr>
          <p:nvPr/>
        </p:nvSpPr>
        <p:spPr bwMode="auto">
          <a:xfrm>
            <a:off x="6400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78" name="Rectangle 54"/>
          <p:cNvSpPr>
            <a:spLocks noChangeArrowheads="1"/>
          </p:cNvSpPr>
          <p:nvPr/>
        </p:nvSpPr>
        <p:spPr bwMode="auto">
          <a:xfrm>
            <a:off x="6400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79" name="Rectangle 55"/>
          <p:cNvSpPr>
            <a:spLocks noChangeArrowheads="1"/>
          </p:cNvSpPr>
          <p:nvPr/>
        </p:nvSpPr>
        <p:spPr bwMode="auto">
          <a:xfrm>
            <a:off x="6400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0" name="Rectangle 56"/>
          <p:cNvSpPr>
            <a:spLocks noChangeArrowheads="1"/>
          </p:cNvSpPr>
          <p:nvPr/>
        </p:nvSpPr>
        <p:spPr bwMode="auto">
          <a:xfrm>
            <a:off x="6400800" y="54530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1" name="Rectangle 57"/>
          <p:cNvSpPr>
            <a:spLocks noChangeArrowheads="1"/>
          </p:cNvSpPr>
          <p:nvPr/>
        </p:nvSpPr>
        <p:spPr bwMode="auto">
          <a:xfrm>
            <a:off x="52578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2" name="Rectangle 58"/>
          <p:cNvSpPr>
            <a:spLocks noChangeArrowheads="1"/>
          </p:cNvSpPr>
          <p:nvPr/>
        </p:nvSpPr>
        <p:spPr bwMode="auto">
          <a:xfrm>
            <a:off x="54864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3" name="Rectangle 59"/>
          <p:cNvSpPr>
            <a:spLocks noChangeArrowheads="1"/>
          </p:cNvSpPr>
          <p:nvPr/>
        </p:nvSpPr>
        <p:spPr bwMode="auto">
          <a:xfrm>
            <a:off x="59436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4" name="Rectangle 60"/>
          <p:cNvSpPr>
            <a:spLocks noChangeArrowheads="1"/>
          </p:cNvSpPr>
          <p:nvPr/>
        </p:nvSpPr>
        <p:spPr bwMode="auto">
          <a:xfrm>
            <a:off x="61722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85" name="Rectangle 61"/>
          <p:cNvSpPr>
            <a:spLocks noChangeArrowheads="1"/>
          </p:cNvSpPr>
          <p:nvPr/>
        </p:nvSpPr>
        <p:spPr bwMode="auto">
          <a:xfrm>
            <a:off x="5715000" y="5681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6" name="Rectangle 62"/>
          <p:cNvSpPr>
            <a:spLocks noChangeArrowheads="1"/>
          </p:cNvSpPr>
          <p:nvPr/>
        </p:nvSpPr>
        <p:spPr bwMode="auto">
          <a:xfrm>
            <a:off x="6400800" y="5681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7" name="Rectangle 63"/>
          <p:cNvSpPr>
            <a:spLocks noChangeArrowheads="1"/>
          </p:cNvSpPr>
          <p:nvPr/>
        </p:nvSpPr>
        <p:spPr bwMode="auto">
          <a:xfrm>
            <a:off x="5257800" y="54530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88" name="Rectangle 64"/>
          <p:cNvSpPr>
            <a:spLocks noChangeArrowheads="1"/>
          </p:cNvSpPr>
          <p:nvPr/>
        </p:nvSpPr>
        <p:spPr bwMode="auto">
          <a:xfrm>
            <a:off x="54864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89" name="Line 65"/>
          <p:cNvSpPr>
            <a:spLocks noChangeShapeType="1"/>
          </p:cNvSpPr>
          <p:nvPr/>
        </p:nvSpPr>
        <p:spPr bwMode="auto">
          <a:xfrm flipV="1">
            <a:off x="5410200" y="4919663"/>
            <a:ext cx="609600" cy="6096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090" name="Text Box 66"/>
          <p:cNvSpPr txBox="1">
            <a:spLocks noChangeArrowheads="1"/>
          </p:cNvSpPr>
          <p:nvPr/>
        </p:nvSpPr>
        <p:spPr bwMode="auto">
          <a:xfrm>
            <a:off x="2286000" y="4157663"/>
            <a:ext cx="11430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Good</a:t>
            </a:r>
          </a:p>
        </p:txBody>
      </p:sp>
      <p:sp>
        <p:nvSpPr>
          <p:cNvPr id="897091" name="Text Box 67"/>
          <p:cNvSpPr txBox="1">
            <a:spLocks noChangeArrowheads="1"/>
          </p:cNvSpPr>
          <p:nvPr/>
        </p:nvSpPr>
        <p:spPr bwMode="auto">
          <a:xfrm>
            <a:off x="3886200" y="4157663"/>
            <a:ext cx="9144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Good</a:t>
            </a:r>
          </a:p>
        </p:txBody>
      </p:sp>
      <p:sp>
        <p:nvSpPr>
          <p:cNvPr id="897092" name="Text Box 68"/>
          <p:cNvSpPr txBox="1">
            <a:spLocks noChangeArrowheads="1"/>
          </p:cNvSpPr>
          <p:nvPr/>
        </p:nvSpPr>
        <p:spPr bwMode="auto">
          <a:xfrm>
            <a:off x="5257800" y="4157663"/>
            <a:ext cx="1371600" cy="30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BAD</a:t>
            </a:r>
          </a:p>
        </p:txBody>
      </p:sp>
      <p:sp>
        <p:nvSpPr>
          <p:cNvPr id="897093" name="Rectangle 69"/>
          <p:cNvSpPr>
            <a:spLocks noChangeArrowheads="1"/>
          </p:cNvSpPr>
          <p:nvPr/>
        </p:nvSpPr>
        <p:spPr bwMode="auto">
          <a:xfrm>
            <a:off x="2286000" y="4538663"/>
            <a:ext cx="1143000" cy="11430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094" name="Rectangle 70"/>
          <p:cNvSpPr>
            <a:spLocks noChangeArrowheads="1"/>
          </p:cNvSpPr>
          <p:nvPr/>
        </p:nvSpPr>
        <p:spPr bwMode="auto">
          <a:xfrm>
            <a:off x="5257800" y="4538663"/>
            <a:ext cx="1371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095" name="Rectangle 71"/>
          <p:cNvSpPr>
            <a:spLocks noChangeArrowheads="1"/>
          </p:cNvSpPr>
          <p:nvPr/>
        </p:nvSpPr>
        <p:spPr bwMode="auto">
          <a:xfrm>
            <a:off x="38862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6" name="Rectangle 72"/>
          <p:cNvSpPr>
            <a:spLocks noChangeArrowheads="1"/>
          </p:cNvSpPr>
          <p:nvPr/>
        </p:nvSpPr>
        <p:spPr bwMode="auto">
          <a:xfrm>
            <a:off x="41148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7" name="Rectangle 73"/>
          <p:cNvSpPr>
            <a:spLocks noChangeArrowheads="1"/>
          </p:cNvSpPr>
          <p:nvPr/>
        </p:nvSpPr>
        <p:spPr bwMode="auto">
          <a:xfrm>
            <a:off x="4343400" y="45386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098" name="Rectangle 74"/>
          <p:cNvSpPr>
            <a:spLocks noChangeArrowheads="1"/>
          </p:cNvSpPr>
          <p:nvPr/>
        </p:nvSpPr>
        <p:spPr bwMode="auto">
          <a:xfrm>
            <a:off x="4572000" y="45386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099" name="Rectangle 75"/>
          <p:cNvSpPr>
            <a:spLocks noChangeArrowheads="1"/>
          </p:cNvSpPr>
          <p:nvPr/>
        </p:nvSpPr>
        <p:spPr bwMode="auto">
          <a:xfrm>
            <a:off x="38862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0" name="Rectangle 76"/>
          <p:cNvSpPr>
            <a:spLocks noChangeArrowheads="1"/>
          </p:cNvSpPr>
          <p:nvPr/>
        </p:nvSpPr>
        <p:spPr bwMode="auto">
          <a:xfrm>
            <a:off x="41148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1" name="Rectangle 77"/>
          <p:cNvSpPr>
            <a:spLocks noChangeArrowheads="1"/>
          </p:cNvSpPr>
          <p:nvPr/>
        </p:nvSpPr>
        <p:spPr bwMode="auto">
          <a:xfrm>
            <a:off x="4343400" y="47672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2" name="Rectangle 78"/>
          <p:cNvSpPr>
            <a:spLocks noChangeArrowheads="1"/>
          </p:cNvSpPr>
          <p:nvPr/>
        </p:nvSpPr>
        <p:spPr bwMode="auto">
          <a:xfrm>
            <a:off x="4572000" y="47672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3" name="Rectangle 79"/>
          <p:cNvSpPr>
            <a:spLocks noChangeArrowheads="1"/>
          </p:cNvSpPr>
          <p:nvPr/>
        </p:nvSpPr>
        <p:spPr bwMode="auto">
          <a:xfrm>
            <a:off x="38862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4" name="Rectangle 80"/>
          <p:cNvSpPr>
            <a:spLocks noChangeArrowheads="1"/>
          </p:cNvSpPr>
          <p:nvPr/>
        </p:nvSpPr>
        <p:spPr bwMode="auto">
          <a:xfrm>
            <a:off x="41148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5" name="Rectangle 81"/>
          <p:cNvSpPr>
            <a:spLocks noChangeArrowheads="1"/>
          </p:cNvSpPr>
          <p:nvPr/>
        </p:nvSpPr>
        <p:spPr bwMode="auto">
          <a:xfrm>
            <a:off x="4343400" y="49958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6" name="Rectangle 82"/>
          <p:cNvSpPr>
            <a:spLocks noChangeArrowheads="1"/>
          </p:cNvSpPr>
          <p:nvPr/>
        </p:nvSpPr>
        <p:spPr bwMode="auto">
          <a:xfrm>
            <a:off x="4572000" y="49958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7" name="Rectangle 83"/>
          <p:cNvSpPr>
            <a:spLocks noChangeArrowheads="1"/>
          </p:cNvSpPr>
          <p:nvPr/>
        </p:nvSpPr>
        <p:spPr bwMode="auto">
          <a:xfrm>
            <a:off x="38862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08" name="Rectangle 84"/>
          <p:cNvSpPr>
            <a:spLocks noChangeArrowheads="1"/>
          </p:cNvSpPr>
          <p:nvPr/>
        </p:nvSpPr>
        <p:spPr bwMode="auto">
          <a:xfrm>
            <a:off x="41148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897109" name="Rectangle 85"/>
          <p:cNvSpPr>
            <a:spLocks noChangeArrowheads="1"/>
          </p:cNvSpPr>
          <p:nvPr/>
        </p:nvSpPr>
        <p:spPr bwMode="auto">
          <a:xfrm>
            <a:off x="4343400" y="5224463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0" name="Rectangle 86"/>
          <p:cNvSpPr>
            <a:spLocks noChangeArrowheads="1"/>
          </p:cNvSpPr>
          <p:nvPr/>
        </p:nvSpPr>
        <p:spPr bwMode="auto">
          <a:xfrm>
            <a:off x="4572000" y="5224463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1" name="Rectangle 87"/>
          <p:cNvSpPr>
            <a:spLocks noChangeArrowheads="1"/>
          </p:cNvSpPr>
          <p:nvPr/>
        </p:nvSpPr>
        <p:spPr bwMode="auto">
          <a:xfrm>
            <a:off x="3886200" y="4538663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12" name="Rectangle 88"/>
          <p:cNvSpPr>
            <a:spLocks noChangeArrowheads="1"/>
          </p:cNvSpPr>
          <p:nvPr/>
        </p:nvSpPr>
        <p:spPr bwMode="auto">
          <a:xfrm>
            <a:off x="3733800" y="25908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3" name="Rectangle 89"/>
          <p:cNvSpPr>
            <a:spLocks noChangeArrowheads="1"/>
          </p:cNvSpPr>
          <p:nvPr/>
        </p:nvSpPr>
        <p:spPr bwMode="auto">
          <a:xfrm>
            <a:off x="4038600" y="2590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4" name="Rectangle 90"/>
          <p:cNvSpPr>
            <a:spLocks noChangeArrowheads="1"/>
          </p:cNvSpPr>
          <p:nvPr/>
        </p:nvSpPr>
        <p:spPr bwMode="auto">
          <a:xfrm>
            <a:off x="4343400" y="25908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5" name="Rectangle 91"/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6" name="Rectangle 92"/>
          <p:cNvSpPr>
            <a:spLocks noChangeArrowheads="1"/>
          </p:cNvSpPr>
          <p:nvPr/>
        </p:nvSpPr>
        <p:spPr bwMode="auto">
          <a:xfrm>
            <a:off x="3733800" y="28956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7" name="Rectangle 93"/>
          <p:cNvSpPr>
            <a:spLocks noChangeArrowheads="1"/>
          </p:cNvSpPr>
          <p:nvPr/>
        </p:nvSpPr>
        <p:spPr bwMode="auto">
          <a:xfrm>
            <a:off x="4038600" y="28956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897118" name="Rectangle 94"/>
          <p:cNvSpPr>
            <a:spLocks noChangeArrowheads="1"/>
          </p:cNvSpPr>
          <p:nvPr/>
        </p:nvSpPr>
        <p:spPr bwMode="auto">
          <a:xfrm>
            <a:off x="4343400" y="28956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19" name="Rectangle 95"/>
          <p:cNvSpPr>
            <a:spLocks noChangeArrowheads="1"/>
          </p:cNvSpPr>
          <p:nvPr/>
        </p:nvSpPr>
        <p:spPr bwMode="auto">
          <a:xfrm>
            <a:off x="4648200" y="28956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0" name="Rectangle 96"/>
          <p:cNvSpPr>
            <a:spLocks noChangeArrowheads="1"/>
          </p:cNvSpPr>
          <p:nvPr/>
        </p:nvSpPr>
        <p:spPr bwMode="auto">
          <a:xfrm>
            <a:off x="3733800" y="3200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1" name="Rectangle 97"/>
          <p:cNvSpPr>
            <a:spLocks noChangeArrowheads="1"/>
          </p:cNvSpPr>
          <p:nvPr/>
        </p:nvSpPr>
        <p:spPr bwMode="auto">
          <a:xfrm>
            <a:off x="4038600" y="3200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2" name="Rectangle 98"/>
          <p:cNvSpPr>
            <a:spLocks noChangeArrowheads="1"/>
          </p:cNvSpPr>
          <p:nvPr/>
        </p:nvSpPr>
        <p:spPr bwMode="auto">
          <a:xfrm>
            <a:off x="4343400" y="3200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3" name="Rectangle 99"/>
          <p:cNvSpPr>
            <a:spLocks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4" name="Rectangle 100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5" name="Rectangle 101"/>
          <p:cNvSpPr>
            <a:spLocks noChangeArrowheads="1"/>
          </p:cNvSpPr>
          <p:nvPr/>
        </p:nvSpPr>
        <p:spPr bwMode="auto">
          <a:xfrm>
            <a:off x="40386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6" name="Rectangle 102"/>
          <p:cNvSpPr>
            <a:spLocks noChangeArrowheads="1"/>
          </p:cNvSpPr>
          <p:nvPr/>
        </p:nvSpPr>
        <p:spPr bwMode="auto">
          <a:xfrm>
            <a:off x="4343400" y="35052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7" name="Rectangle 103"/>
          <p:cNvSpPr>
            <a:spLocks noChangeArrowheads="1"/>
          </p:cNvSpPr>
          <p:nvPr/>
        </p:nvSpPr>
        <p:spPr bwMode="auto">
          <a:xfrm>
            <a:off x="46482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897128" name="Rectangle 104"/>
          <p:cNvSpPr>
            <a:spLocks noChangeArrowheads="1"/>
          </p:cNvSpPr>
          <p:nvPr/>
        </p:nvSpPr>
        <p:spPr bwMode="auto">
          <a:xfrm>
            <a:off x="3733800" y="2590800"/>
            <a:ext cx="1219200" cy="1219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29" name="Line 105"/>
          <p:cNvSpPr>
            <a:spLocks noChangeShapeType="1"/>
          </p:cNvSpPr>
          <p:nvPr/>
        </p:nvSpPr>
        <p:spPr bwMode="auto">
          <a:xfrm>
            <a:off x="3429000" y="2667000"/>
            <a:ext cx="609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30" name="Text Box 106"/>
          <p:cNvSpPr txBox="1">
            <a:spLocks noChangeArrowheads="1"/>
          </p:cNvSpPr>
          <p:nvPr/>
        </p:nvSpPr>
        <p:spPr bwMode="auto">
          <a:xfrm>
            <a:off x="5029200" y="2895600"/>
            <a:ext cx="1524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4×4 chessboard</a:t>
            </a:r>
          </a:p>
        </p:txBody>
      </p:sp>
      <p:sp>
        <p:nvSpPr>
          <p:cNvPr id="897131" name="Text Box 107"/>
          <p:cNvSpPr txBox="1">
            <a:spLocks noChangeArrowheads="1"/>
          </p:cNvSpPr>
          <p:nvPr/>
        </p:nvSpPr>
        <p:spPr bwMode="auto">
          <a:xfrm>
            <a:off x="1676400" y="2438400"/>
            <a:ext cx="17526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Queen</a:t>
            </a:r>
          </a:p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 attack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N, S, E, W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 &amp; 4 diagonals,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any distance</a:t>
            </a:r>
          </a:p>
        </p:txBody>
      </p:sp>
      <p:sp>
        <p:nvSpPr>
          <p:cNvPr id="897132" name="Oval 108"/>
          <p:cNvSpPr>
            <a:spLocks noChangeArrowheads="1"/>
          </p:cNvSpPr>
          <p:nvPr/>
        </p:nvSpPr>
        <p:spPr bwMode="auto">
          <a:xfrm>
            <a:off x="41148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3" name="Oval 109"/>
          <p:cNvSpPr>
            <a:spLocks noChangeArrowheads="1"/>
          </p:cNvSpPr>
          <p:nvPr/>
        </p:nvSpPr>
        <p:spPr bwMode="auto">
          <a:xfrm>
            <a:off x="44196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4" name="Oval 110"/>
          <p:cNvSpPr>
            <a:spLocks noChangeArrowheads="1"/>
          </p:cNvSpPr>
          <p:nvPr/>
        </p:nvSpPr>
        <p:spPr bwMode="auto">
          <a:xfrm>
            <a:off x="3810000" y="26670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5" name="Oval 111"/>
          <p:cNvSpPr>
            <a:spLocks noChangeArrowheads="1"/>
          </p:cNvSpPr>
          <p:nvPr/>
        </p:nvSpPr>
        <p:spPr bwMode="auto">
          <a:xfrm>
            <a:off x="38100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6" name="Oval 112"/>
          <p:cNvSpPr>
            <a:spLocks noChangeArrowheads="1"/>
          </p:cNvSpPr>
          <p:nvPr/>
        </p:nvSpPr>
        <p:spPr bwMode="auto">
          <a:xfrm>
            <a:off x="44196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7" name="Oval 113"/>
          <p:cNvSpPr>
            <a:spLocks noChangeArrowheads="1"/>
          </p:cNvSpPr>
          <p:nvPr/>
        </p:nvSpPr>
        <p:spPr bwMode="auto">
          <a:xfrm>
            <a:off x="4724400" y="29718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8" name="Oval 114"/>
          <p:cNvSpPr>
            <a:spLocks noChangeArrowheads="1"/>
          </p:cNvSpPr>
          <p:nvPr/>
        </p:nvSpPr>
        <p:spPr bwMode="auto">
          <a:xfrm>
            <a:off x="41148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39" name="Oval 115"/>
          <p:cNvSpPr>
            <a:spLocks noChangeArrowheads="1"/>
          </p:cNvSpPr>
          <p:nvPr/>
        </p:nvSpPr>
        <p:spPr bwMode="auto">
          <a:xfrm>
            <a:off x="44196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0" name="Oval 116"/>
          <p:cNvSpPr>
            <a:spLocks noChangeArrowheads="1"/>
          </p:cNvSpPr>
          <p:nvPr/>
        </p:nvSpPr>
        <p:spPr bwMode="auto">
          <a:xfrm>
            <a:off x="3810000" y="32766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1" name="Oval 117"/>
          <p:cNvSpPr>
            <a:spLocks noChangeArrowheads="1"/>
          </p:cNvSpPr>
          <p:nvPr/>
        </p:nvSpPr>
        <p:spPr bwMode="auto">
          <a:xfrm>
            <a:off x="41148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2" name="Oval 118"/>
          <p:cNvSpPr>
            <a:spLocks noChangeArrowheads="1"/>
          </p:cNvSpPr>
          <p:nvPr/>
        </p:nvSpPr>
        <p:spPr bwMode="auto">
          <a:xfrm>
            <a:off x="4724400" y="358140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7143" name="Line 119"/>
          <p:cNvSpPr>
            <a:spLocks noChangeShapeType="1"/>
          </p:cNvSpPr>
          <p:nvPr/>
        </p:nvSpPr>
        <p:spPr bwMode="auto">
          <a:xfrm flipV="1">
            <a:off x="3733800" y="3048000"/>
            <a:ext cx="3810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4" name="Line 120"/>
          <p:cNvSpPr>
            <a:spLocks noChangeShapeType="1"/>
          </p:cNvSpPr>
          <p:nvPr/>
        </p:nvSpPr>
        <p:spPr bwMode="auto">
          <a:xfrm flipV="1">
            <a:off x="4267200" y="3048000"/>
            <a:ext cx="685800" cy="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5" name="Line 121"/>
          <p:cNvSpPr>
            <a:spLocks noChangeShapeType="1"/>
          </p:cNvSpPr>
          <p:nvPr/>
        </p:nvSpPr>
        <p:spPr bwMode="auto">
          <a:xfrm flipV="1">
            <a:off x="4191000" y="3124200"/>
            <a:ext cx="0" cy="6858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6" name="Line 122"/>
          <p:cNvSpPr>
            <a:spLocks noChangeShapeType="1"/>
          </p:cNvSpPr>
          <p:nvPr/>
        </p:nvSpPr>
        <p:spPr bwMode="auto">
          <a:xfrm flipV="1">
            <a:off x="4191000" y="2590800"/>
            <a:ext cx="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7" name="Line 123"/>
          <p:cNvSpPr>
            <a:spLocks noChangeShapeType="1"/>
          </p:cNvSpPr>
          <p:nvPr/>
        </p:nvSpPr>
        <p:spPr bwMode="auto">
          <a:xfrm flipV="1">
            <a:off x="4267200" y="25908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8" name="Line 124"/>
          <p:cNvSpPr>
            <a:spLocks noChangeShapeType="1"/>
          </p:cNvSpPr>
          <p:nvPr/>
        </p:nvSpPr>
        <p:spPr bwMode="auto">
          <a:xfrm flipV="1">
            <a:off x="3733800" y="31242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49" name="Line 125"/>
          <p:cNvSpPr>
            <a:spLocks noChangeShapeType="1"/>
          </p:cNvSpPr>
          <p:nvPr/>
        </p:nvSpPr>
        <p:spPr bwMode="auto">
          <a:xfrm flipH="1" flipV="1">
            <a:off x="4267200" y="3124200"/>
            <a:ext cx="685800" cy="6858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50" name="Line 126"/>
          <p:cNvSpPr>
            <a:spLocks noChangeShapeType="1"/>
          </p:cNvSpPr>
          <p:nvPr/>
        </p:nvSpPr>
        <p:spPr bwMode="auto">
          <a:xfrm>
            <a:off x="3733800" y="259080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897151" name="Rectangle 127"/>
          <p:cNvSpPr>
            <a:spLocks noChangeArrowheads="1"/>
          </p:cNvSpPr>
          <p:nvPr/>
        </p:nvSpPr>
        <p:spPr bwMode="auto">
          <a:xfrm>
            <a:off x="4038600" y="2895600"/>
            <a:ext cx="304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Q</a:t>
            </a:r>
          </a:p>
        </p:txBody>
      </p:sp>
      <p:sp>
        <p:nvSpPr>
          <p:cNvPr id="897152" name="Line 128"/>
          <p:cNvSpPr>
            <a:spLocks noChangeShapeType="1"/>
          </p:cNvSpPr>
          <p:nvPr/>
        </p:nvSpPr>
        <p:spPr bwMode="auto">
          <a:xfrm flipH="1" flipV="1">
            <a:off x="5867400" y="5365750"/>
            <a:ext cx="381000" cy="381000"/>
          </a:xfrm>
          <a:prstGeom prst="line">
            <a:avLst/>
          </a:prstGeom>
          <a:noFill/>
          <a:ln w="381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1855D9-4C11-C04C-BB22-5CF0340BA4CF}" type="slidenum">
              <a:rPr lang="en-US"/>
              <a:pPr/>
              <a:t>16</a:t>
            </a:fld>
            <a:endParaRPr lang="en-US"/>
          </a:p>
        </p:txBody>
      </p:sp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Printing Solutions — How to Do It [1/4]</a:t>
            </a: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To Figure Out</a:t>
            </a:r>
          </a:p>
          <a:p>
            <a:pPr lvl="1"/>
            <a:r>
              <a:rPr lang="en-US"/>
              <a:t>What is a </a:t>
            </a:r>
            <a:r>
              <a:rPr lang="en-US" b="1"/>
              <a:t>partial solution</a:t>
            </a:r>
            <a:r>
              <a:rPr lang="en-US"/>
              <a:t> for the problem we wish to solve? How should we represent a partial solution?</a:t>
            </a:r>
          </a:p>
          <a:p>
            <a:pPr lvl="2"/>
            <a:r>
              <a:rPr lang="en-US"/>
              <a:t>If possible, we should represent a partial solution in a way that makes it convenient to determine whether we have a full solution.</a:t>
            </a:r>
          </a:p>
          <a:p>
            <a:pPr lvl="2"/>
            <a:r>
              <a:rPr lang="en-US"/>
              <a:t>It is also nice if we can quickly determine whether we have a dead end.</a:t>
            </a:r>
          </a:p>
          <a:p>
            <a:pPr lvl="1"/>
            <a:r>
              <a:rPr lang="en-US"/>
              <a:t>How should we output a full solution?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EF9EE-EABC-A141-A646-A07EF2D62654}" type="slidenum">
              <a:rPr lang="en-US"/>
              <a:pPr/>
              <a:t>17</a:t>
            </a:fld>
            <a:endParaRPr lang="en-US"/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Printing Solutions — How to Do It [2/4]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51816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Representing a Partial Solution</a:t>
            </a:r>
          </a:p>
          <a:p>
            <a:pPr lvl="1"/>
            <a:r>
              <a:rPr lang="en-US"/>
              <a:t>Number rows and columns 0 .. </a:t>
            </a:r>
            <a:r>
              <a:rPr lang="en-US" i="1"/>
              <a:t>n</a:t>
            </a:r>
            <a:r>
              <a:rPr lang="en-US"/>
              <a:t>–1.</a:t>
            </a:r>
          </a:p>
          <a:p>
            <a:pPr lvl="1"/>
            <a:r>
              <a:rPr lang="en-US"/>
              <a:t>Two variables:</a:t>
            </a:r>
          </a:p>
          <a:p>
            <a:pPr lvl="2"/>
            <a:r>
              <a:rPr lang="en-US"/>
              <a:t>Variable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(</a:t>
            </a:r>
            <a:r>
              <a:rPr lang="en-US" b="1">
                <a:latin typeface="Courier New" charset="0"/>
              </a:rPr>
              <a:t>vector</a:t>
            </a:r>
            <a:r>
              <a:rPr lang="en-US"/>
              <a:t> of 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s).</a:t>
            </a:r>
          </a:p>
          <a:p>
            <a:pPr lvl="2"/>
            <a:r>
              <a:rPr lang="en-US"/>
              <a:t>Variable </a:t>
            </a:r>
            <a:r>
              <a:rPr lang="en-US" b="1">
                <a:latin typeface="Courier New" charset="0"/>
              </a:rPr>
              <a:t>n</a:t>
            </a:r>
            <a:r>
              <a:rPr lang="en-US"/>
              <a:t> (</a:t>
            </a:r>
            <a:r>
              <a:rPr lang="en-US" b="1">
                <a:latin typeface="Courier New" charset="0"/>
              </a:rPr>
              <a:t>int</a:t>
            </a:r>
            <a:r>
              <a:rPr lang="en-US"/>
              <a:t>).</a:t>
            </a:r>
          </a:p>
          <a:p>
            <a:pPr lvl="1"/>
            <a:r>
              <a:rPr lang="en-US"/>
              <a:t>Variable </a:t>
            </a:r>
            <a:r>
              <a:rPr lang="en-US" b="1">
                <a:latin typeface="Courier New" charset="0"/>
              </a:rPr>
              <a:t>n</a:t>
            </a:r>
            <a:r>
              <a:rPr lang="en-US"/>
              <a:t> holds the number of rows/columns in a full solution.</a:t>
            </a:r>
          </a:p>
          <a:p>
            <a:pPr lvl="1"/>
            <a:r>
              <a:rPr lang="en-US"/>
              <a:t>Variable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holds the columns of the queens already placed, one per row.</a:t>
            </a:r>
          </a:p>
          <a:p>
            <a:pPr lvl="1"/>
            <a:r>
              <a:rPr lang="en-US"/>
              <a:t>The size of </a:t>
            </a:r>
            <a:r>
              <a:rPr lang="en-US" b="1">
                <a:latin typeface="Courier New" charset="0"/>
              </a:rPr>
              <a:t>board</a:t>
            </a:r>
            <a:r>
              <a:rPr lang="en-US"/>
              <a:t> is the number of rows in which queens have been placed.</a:t>
            </a:r>
          </a:p>
        </p:txBody>
      </p:sp>
      <p:sp>
        <p:nvSpPr>
          <p:cNvPr id="982020" name="Rectangle 4"/>
          <p:cNvSpPr>
            <a:spLocks noChangeArrowheads="1"/>
          </p:cNvSpPr>
          <p:nvPr/>
        </p:nvSpPr>
        <p:spPr bwMode="auto">
          <a:xfrm>
            <a:off x="5791200" y="2362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1" name="Rectangle 5"/>
          <p:cNvSpPr>
            <a:spLocks noChangeArrowheads="1"/>
          </p:cNvSpPr>
          <p:nvPr/>
        </p:nvSpPr>
        <p:spPr bwMode="auto">
          <a:xfrm>
            <a:off x="60198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2" name="Rectangle 6"/>
          <p:cNvSpPr>
            <a:spLocks noChangeArrowheads="1"/>
          </p:cNvSpPr>
          <p:nvPr/>
        </p:nvSpPr>
        <p:spPr bwMode="auto">
          <a:xfrm>
            <a:off x="6248400" y="2362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23" name="Rectangle 7"/>
          <p:cNvSpPr>
            <a:spLocks noChangeArrowheads="1"/>
          </p:cNvSpPr>
          <p:nvPr/>
        </p:nvSpPr>
        <p:spPr bwMode="auto">
          <a:xfrm>
            <a:off x="64770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4" name="Rectangle 8"/>
          <p:cNvSpPr>
            <a:spLocks noChangeArrowheads="1"/>
          </p:cNvSpPr>
          <p:nvPr/>
        </p:nvSpPr>
        <p:spPr bwMode="auto">
          <a:xfrm>
            <a:off x="57912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25" name="Rectangle 9"/>
          <p:cNvSpPr>
            <a:spLocks noChangeArrowheads="1"/>
          </p:cNvSpPr>
          <p:nvPr/>
        </p:nvSpPr>
        <p:spPr bwMode="auto">
          <a:xfrm>
            <a:off x="6019800" y="2590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6" name="Rectangle 10"/>
          <p:cNvSpPr>
            <a:spLocks noChangeArrowheads="1"/>
          </p:cNvSpPr>
          <p:nvPr/>
        </p:nvSpPr>
        <p:spPr bwMode="auto">
          <a:xfrm>
            <a:off x="62484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7" name="Rectangle 11"/>
          <p:cNvSpPr>
            <a:spLocks noChangeArrowheads="1"/>
          </p:cNvSpPr>
          <p:nvPr/>
        </p:nvSpPr>
        <p:spPr bwMode="auto">
          <a:xfrm>
            <a:off x="6477000" y="2590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8" name="Rectangle 12"/>
          <p:cNvSpPr>
            <a:spLocks noChangeArrowheads="1"/>
          </p:cNvSpPr>
          <p:nvPr/>
        </p:nvSpPr>
        <p:spPr bwMode="auto">
          <a:xfrm>
            <a:off x="5791200" y="2819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29" name="Rectangle 13"/>
          <p:cNvSpPr>
            <a:spLocks noChangeArrowheads="1"/>
          </p:cNvSpPr>
          <p:nvPr/>
        </p:nvSpPr>
        <p:spPr bwMode="auto">
          <a:xfrm>
            <a:off x="60198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0" name="Rectangle 14"/>
          <p:cNvSpPr>
            <a:spLocks noChangeArrowheads="1"/>
          </p:cNvSpPr>
          <p:nvPr/>
        </p:nvSpPr>
        <p:spPr bwMode="auto">
          <a:xfrm>
            <a:off x="6248400" y="2819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1" name="Rectangle 15"/>
          <p:cNvSpPr>
            <a:spLocks noChangeArrowheads="1"/>
          </p:cNvSpPr>
          <p:nvPr/>
        </p:nvSpPr>
        <p:spPr bwMode="auto">
          <a:xfrm>
            <a:off x="64770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32" name="Rectangle 16"/>
          <p:cNvSpPr>
            <a:spLocks noChangeArrowheads="1"/>
          </p:cNvSpPr>
          <p:nvPr/>
        </p:nvSpPr>
        <p:spPr bwMode="auto">
          <a:xfrm>
            <a:off x="57912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3" name="Rectangle 17"/>
          <p:cNvSpPr>
            <a:spLocks noChangeArrowheads="1"/>
          </p:cNvSpPr>
          <p:nvPr/>
        </p:nvSpPr>
        <p:spPr bwMode="auto">
          <a:xfrm>
            <a:off x="62484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4" name="Rectangle 18"/>
          <p:cNvSpPr>
            <a:spLocks noChangeArrowheads="1"/>
          </p:cNvSpPr>
          <p:nvPr/>
        </p:nvSpPr>
        <p:spPr bwMode="auto">
          <a:xfrm>
            <a:off x="6477000" y="3048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35" name="Rectangle 19"/>
          <p:cNvSpPr>
            <a:spLocks noChangeArrowheads="1"/>
          </p:cNvSpPr>
          <p:nvPr/>
        </p:nvSpPr>
        <p:spPr bwMode="auto">
          <a:xfrm>
            <a:off x="6019800" y="3048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36" name="Rectangle 20"/>
          <p:cNvSpPr>
            <a:spLocks noChangeArrowheads="1"/>
          </p:cNvSpPr>
          <p:nvPr/>
        </p:nvSpPr>
        <p:spPr bwMode="auto">
          <a:xfrm>
            <a:off x="5791200" y="23622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037" name="Text Box 21"/>
          <p:cNvSpPr txBox="1">
            <a:spLocks noChangeArrowheads="1"/>
          </p:cNvSpPr>
          <p:nvPr/>
        </p:nvSpPr>
        <p:spPr bwMode="auto">
          <a:xfrm>
            <a:off x="57150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38" name="Text Box 22"/>
          <p:cNvSpPr txBox="1">
            <a:spLocks noChangeArrowheads="1"/>
          </p:cNvSpPr>
          <p:nvPr/>
        </p:nvSpPr>
        <p:spPr bwMode="auto">
          <a:xfrm>
            <a:off x="59436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39" name="Text Box 23"/>
          <p:cNvSpPr txBox="1">
            <a:spLocks noChangeArrowheads="1"/>
          </p:cNvSpPr>
          <p:nvPr/>
        </p:nvSpPr>
        <p:spPr bwMode="auto">
          <a:xfrm>
            <a:off x="61722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40" name="Text Box 24"/>
          <p:cNvSpPr txBox="1">
            <a:spLocks noChangeArrowheads="1"/>
          </p:cNvSpPr>
          <p:nvPr/>
        </p:nvSpPr>
        <p:spPr bwMode="auto">
          <a:xfrm>
            <a:off x="6400800" y="20574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41" name="Rectangle 25"/>
          <p:cNvSpPr>
            <a:spLocks noChangeArrowheads="1"/>
          </p:cNvSpPr>
          <p:nvPr/>
        </p:nvSpPr>
        <p:spPr bwMode="auto">
          <a:xfrm>
            <a:off x="55626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42" name="Rectangle 26"/>
          <p:cNvSpPr>
            <a:spLocks noChangeArrowheads="1"/>
          </p:cNvSpPr>
          <p:nvPr/>
        </p:nvSpPr>
        <p:spPr bwMode="auto">
          <a:xfrm>
            <a:off x="55626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43" name="Rectangle 27"/>
          <p:cNvSpPr>
            <a:spLocks noChangeArrowheads="1"/>
          </p:cNvSpPr>
          <p:nvPr/>
        </p:nvSpPr>
        <p:spPr bwMode="auto">
          <a:xfrm>
            <a:off x="5562600" y="2819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44" name="Rectangle 28"/>
          <p:cNvSpPr>
            <a:spLocks noChangeArrowheads="1"/>
          </p:cNvSpPr>
          <p:nvPr/>
        </p:nvSpPr>
        <p:spPr bwMode="auto">
          <a:xfrm>
            <a:off x="5562600" y="3048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45" name="Text Box 29"/>
          <p:cNvSpPr txBox="1">
            <a:spLocks noChangeArrowheads="1"/>
          </p:cNvSpPr>
          <p:nvPr/>
        </p:nvSpPr>
        <p:spPr bwMode="auto">
          <a:xfrm>
            <a:off x="517525" y="6229350"/>
            <a:ext cx="18415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982046" name="Rectangle 30"/>
          <p:cNvSpPr>
            <a:spLocks noChangeArrowheads="1"/>
          </p:cNvSpPr>
          <p:nvPr/>
        </p:nvSpPr>
        <p:spPr bwMode="auto">
          <a:xfrm>
            <a:off x="7391400" y="2362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982047" name="Rectangle 31"/>
          <p:cNvSpPr>
            <a:spLocks noChangeArrowheads="1"/>
          </p:cNvSpPr>
          <p:nvPr/>
        </p:nvSpPr>
        <p:spPr bwMode="auto">
          <a:xfrm>
            <a:off x="7391400" y="2590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0</a:t>
            </a:r>
          </a:p>
        </p:txBody>
      </p:sp>
      <p:sp>
        <p:nvSpPr>
          <p:cNvPr id="982048" name="Rectangle 32"/>
          <p:cNvSpPr>
            <a:spLocks noChangeArrowheads="1"/>
          </p:cNvSpPr>
          <p:nvPr/>
        </p:nvSpPr>
        <p:spPr bwMode="auto">
          <a:xfrm>
            <a:off x="7391400" y="2819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982049" name="Rectangle 33"/>
          <p:cNvSpPr>
            <a:spLocks noChangeArrowheads="1"/>
          </p:cNvSpPr>
          <p:nvPr/>
        </p:nvSpPr>
        <p:spPr bwMode="auto">
          <a:xfrm>
            <a:off x="7391400" y="3048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982050" name="Rectangle 34"/>
          <p:cNvSpPr>
            <a:spLocks noChangeArrowheads="1"/>
          </p:cNvSpPr>
          <p:nvPr/>
        </p:nvSpPr>
        <p:spPr bwMode="auto">
          <a:xfrm>
            <a:off x="7391400" y="2362200"/>
            <a:ext cx="2286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82051" name="Text Box 35"/>
          <p:cNvSpPr txBox="1">
            <a:spLocks noChangeArrowheads="1"/>
          </p:cNvSpPr>
          <p:nvPr/>
        </p:nvSpPr>
        <p:spPr bwMode="auto">
          <a:xfrm>
            <a:off x="7086600" y="2057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052" name="Rectangle 36"/>
          <p:cNvSpPr>
            <a:spLocks noChangeArrowheads="1"/>
          </p:cNvSpPr>
          <p:nvPr/>
        </p:nvSpPr>
        <p:spPr bwMode="auto">
          <a:xfrm>
            <a:off x="5791200" y="3810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3" name="Rectangle 37"/>
          <p:cNvSpPr>
            <a:spLocks noChangeArrowheads="1"/>
          </p:cNvSpPr>
          <p:nvPr/>
        </p:nvSpPr>
        <p:spPr bwMode="auto">
          <a:xfrm>
            <a:off x="60198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4" name="Rectangle 38"/>
          <p:cNvSpPr>
            <a:spLocks noChangeArrowheads="1"/>
          </p:cNvSpPr>
          <p:nvPr/>
        </p:nvSpPr>
        <p:spPr bwMode="auto">
          <a:xfrm>
            <a:off x="6248400" y="3810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55" name="Rectangle 39"/>
          <p:cNvSpPr>
            <a:spLocks noChangeArrowheads="1"/>
          </p:cNvSpPr>
          <p:nvPr/>
        </p:nvSpPr>
        <p:spPr bwMode="auto">
          <a:xfrm>
            <a:off x="64770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6" name="Rectangle 40"/>
          <p:cNvSpPr>
            <a:spLocks noChangeArrowheads="1"/>
          </p:cNvSpPr>
          <p:nvPr/>
        </p:nvSpPr>
        <p:spPr bwMode="auto">
          <a:xfrm>
            <a:off x="57912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Q</a:t>
            </a:r>
          </a:p>
        </p:txBody>
      </p:sp>
      <p:sp>
        <p:nvSpPr>
          <p:cNvPr id="982057" name="Rectangle 41"/>
          <p:cNvSpPr>
            <a:spLocks noChangeArrowheads="1"/>
          </p:cNvSpPr>
          <p:nvPr/>
        </p:nvSpPr>
        <p:spPr bwMode="auto">
          <a:xfrm>
            <a:off x="6019800" y="4038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8" name="Rectangle 42"/>
          <p:cNvSpPr>
            <a:spLocks noChangeArrowheads="1"/>
          </p:cNvSpPr>
          <p:nvPr/>
        </p:nvSpPr>
        <p:spPr bwMode="auto">
          <a:xfrm>
            <a:off x="62484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59" name="Rectangle 43"/>
          <p:cNvSpPr>
            <a:spLocks noChangeArrowheads="1"/>
          </p:cNvSpPr>
          <p:nvPr/>
        </p:nvSpPr>
        <p:spPr bwMode="auto">
          <a:xfrm>
            <a:off x="6477000" y="4038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0" name="Rectangle 44"/>
          <p:cNvSpPr>
            <a:spLocks noChangeArrowheads="1"/>
          </p:cNvSpPr>
          <p:nvPr/>
        </p:nvSpPr>
        <p:spPr bwMode="auto">
          <a:xfrm>
            <a:off x="5791200" y="4267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1" name="Rectangle 45"/>
          <p:cNvSpPr>
            <a:spLocks noChangeArrowheads="1"/>
          </p:cNvSpPr>
          <p:nvPr/>
        </p:nvSpPr>
        <p:spPr bwMode="auto">
          <a:xfrm>
            <a:off x="6019800" y="4267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2" name="Rectangle 46"/>
          <p:cNvSpPr>
            <a:spLocks noChangeArrowheads="1"/>
          </p:cNvSpPr>
          <p:nvPr/>
        </p:nvSpPr>
        <p:spPr bwMode="auto">
          <a:xfrm>
            <a:off x="6248400" y="42672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3" name="Rectangle 47"/>
          <p:cNvSpPr>
            <a:spLocks noChangeArrowheads="1"/>
          </p:cNvSpPr>
          <p:nvPr/>
        </p:nvSpPr>
        <p:spPr bwMode="auto">
          <a:xfrm>
            <a:off x="6477000" y="42672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4" name="Rectangle 48"/>
          <p:cNvSpPr>
            <a:spLocks noChangeArrowheads="1"/>
          </p:cNvSpPr>
          <p:nvPr/>
        </p:nvSpPr>
        <p:spPr bwMode="auto">
          <a:xfrm>
            <a:off x="5791200" y="4495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5" name="Rectangle 49"/>
          <p:cNvSpPr>
            <a:spLocks noChangeArrowheads="1"/>
          </p:cNvSpPr>
          <p:nvPr/>
        </p:nvSpPr>
        <p:spPr bwMode="auto">
          <a:xfrm>
            <a:off x="6248400" y="4495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6" name="Rectangle 50"/>
          <p:cNvSpPr>
            <a:spLocks noChangeArrowheads="1"/>
          </p:cNvSpPr>
          <p:nvPr/>
        </p:nvSpPr>
        <p:spPr bwMode="auto">
          <a:xfrm>
            <a:off x="6477000" y="4495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7" name="Rectangle 51"/>
          <p:cNvSpPr>
            <a:spLocks noChangeArrowheads="1"/>
          </p:cNvSpPr>
          <p:nvPr/>
        </p:nvSpPr>
        <p:spPr bwMode="auto">
          <a:xfrm>
            <a:off x="6019800" y="4495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68" name="Rectangle 52"/>
          <p:cNvSpPr>
            <a:spLocks noChangeArrowheads="1"/>
          </p:cNvSpPr>
          <p:nvPr/>
        </p:nvSpPr>
        <p:spPr bwMode="auto">
          <a:xfrm>
            <a:off x="5791200" y="38100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069" name="Text Box 53"/>
          <p:cNvSpPr txBox="1">
            <a:spLocks noChangeArrowheads="1"/>
          </p:cNvSpPr>
          <p:nvPr/>
        </p:nvSpPr>
        <p:spPr bwMode="auto">
          <a:xfrm>
            <a:off x="57150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70" name="Text Box 54"/>
          <p:cNvSpPr txBox="1">
            <a:spLocks noChangeArrowheads="1"/>
          </p:cNvSpPr>
          <p:nvPr/>
        </p:nvSpPr>
        <p:spPr bwMode="auto">
          <a:xfrm>
            <a:off x="59436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71" name="Text Box 55"/>
          <p:cNvSpPr txBox="1">
            <a:spLocks noChangeArrowheads="1"/>
          </p:cNvSpPr>
          <p:nvPr/>
        </p:nvSpPr>
        <p:spPr bwMode="auto">
          <a:xfrm>
            <a:off x="61722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72" name="Text Box 56"/>
          <p:cNvSpPr txBox="1">
            <a:spLocks noChangeArrowheads="1"/>
          </p:cNvSpPr>
          <p:nvPr/>
        </p:nvSpPr>
        <p:spPr bwMode="auto">
          <a:xfrm>
            <a:off x="6400800" y="35052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73" name="Rectangle 57"/>
          <p:cNvSpPr>
            <a:spLocks noChangeArrowheads="1"/>
          </p:cNvSpPr>
          <p:nvPr/>
        </p:nvSpPr>
        <p:spPr bwMode="auto">
          <a:xfrm>
            <a:off x="5562600" y="3810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074" name="Rectangle 58"/>
          <p:cNvSpPr>
            <a:spLocks noChangeArrowheads="1"/>
          </p:cNvSpPr>
          <p:nvPr/>
        </p:nvSpPr>
        <p:spPr bwMode="auto">
          <a:xfrm>
            <a:off x="5562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075" name="Rectangle 59"/>
          <p:cNvSpPr>
            <a:spLocks noChangeArrowheads="1"/>
          </p:cNvSpPr>
          <p:nvPr/>
        </p:nvSpPr>
        <p:spPr bwMode="auto">
          <a:xfrm>
            <a:off x="5562600" y="4267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076" name="Rectangle 60"/>
          <p:cNvSpPr>
            <a:spLocks noChangeArrowheads="1"/>
          </p:cNvSpPr>
          <p:nvPr/>
        </p:nvSpPr>
        <p:spPr bwMode="auto">
          <a:xfrm>
            <a:off x="55626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077" name="Rectangle 61"/>
          <p:cNvSpPr>
            <a:spLocks noChangeArrowheads="1"/>
          </p:cNvSpPr>
          <p:nvPr/>
        </p:nvSpPr>
        <p:spPr bwMode="auto">
          <a:xfrm>
            <a:off x="7391400" y="3810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982078" name="Rectangle 62"/>
          <p:cNvSpPr>
            <a:spLocks noChangeArrowheads="1"/>
          </p:cNvSpPr>
          <p:nvPr/>
        </p:nvSpPr>
        <p:spPr bwMode="auto">
          <a:xfrm>
            <a:off x="7391400" y="4038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0</a:t>
            </a:r>
          </a:p>
        </p:txBody>
      </p:sp>
      <p:sp>
        <p:nvSpPr>
          <p:cNvPr id="982079" name="Rectangle 63"/>
          <p:cNvSpPr>
            <a:spLocks noChangeArrowheads="1"/>
          </p:cNvSpPr>
          <p:nvPr/>
        </p:nvSpPr>
        <p:spPr bwMode="auto">
          <a:xfrm>
            <a:off x="7391400" y="3810000"/>
            <a:ext cx="228600" cy="457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2080" name="Text Box 64"/>
          <p:cNvSpPr txBox="1">
            <a:spLocks noChangeArrowheads="1"/>
          </p:cNvSpPr>
          <p:nvPr/>
        </p:nvSpPr>
        <p:spPr bwMode="auto">
          <a:xfrm>
            <a:off x="7086600" y="35052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081" name="Text Box 65"/>
          <p:cNvSpPr txBox="1">
            <a:spLocks noChangeArrowheads="1"/>
          </p:cNvSpPr>
          <p:nvPr/>
        </p:nvSpPr>
        <p:spPr bwMode="auto">
          <a:xfrm>
            <a:off x="5562600" y="1371600"/>
            <a:ext cx="1371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Partial Solution</a:t>
            </a:r>
          </a:p>
        </p:txBody>
      </p:sp>
      <p:sp>
        <p:nvSpPr>
          <p:cNvPr id="982082" name="Text Box 66"/>
          <p:cNvSpPr txBox="1">
            <a:spLocks noChangeArrowheads="1"/>
          </p:cNvSpPr>
          <p:nvPr/>
        </p:nvSpPr>
        <p:spPr bwMode="auto">
          <a:xfrm>
            <a:off x="6781800" y="1371600"/>
            <a:ext cx="19812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Representation</a:t>
            </a:r>
          </a:p>
        </p:txBody>
      </p:sp>
      <p:sp>
        <p:nvSpPr>
          <p:cNvPr id="982083" name="Rectangle 67"/>
          <p:cNvSpPr>
            <a:spLocks noChangeArrowheads="1"/>
          </p:cNvSpPr>
          <p:nvPr/>
        </p:nvSpPr>
        <p:spPr bwMode="auto">
          <a:xfrm>
            <a:off x="5791200" y="5257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4" name="Rectangle 68"/>
          <p:cNvSpPr>
            <a:spLocks noChangeArrowheads="1"/>
          </p:cNvSpPr>
          <p:nvPr/>
        </p:nvSpPr>
        <p:spPr bwMode="auto">
          <a:xfrm>
            <a:off x="6019800" y="5257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5" name="Rectangle 69"/>
          <p:cNvSpPr>
            <a:spLocks noChangeArrowheads="1"/>
          </p:cNvSpPr>
          <p:nvPr/>
        </p:nvSpPr>
        <p:spPr bwMode="auto">
          <a:xfrm>
            <a:off x="6248400" y="52578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6" name="Rectangle 70"/>
          <p:cNvSpPr>
            <a:spLocks noChangeArrowheads="1"/>
          </p:cNvSpPr>
          <p:nvPr/>
        </p:nvSpPr>
        <p:spPr bwMode="auto">
          <a:xfrm>
            <a:off x="6477000" y="52578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7" name="Rectangle 71"/>
          <p:cNvSpPr>
            <a:spLocks noChangeArrowheads="1"/>
          </p:cNvSpPr>
          <p:nvPr/>
        </p:nvSpPr>
        <p:spPr bwMode="auto">
          <a:xfrm>
            <a:off x="5791200" y="5486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8" name="Rectangle 72"/>
          <p:cNvSpPr>
            <a:spLocks noChangeArrowheads="1"/>
          </p:cNvSpPr>
          <p:nvPr/>
        </p:nvSpPr>
        <p:spPr bwMode="auto">
          <a:xfrm>
            <a:off x="6019800" y="5486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89" name="Rectangle 73"/>
          <p:cNvSpPr>
            <a:spLocks noChangeArrowheads="1"/>
          </p:cNvSpPr>
          <p:nvPr/>
        </p:nvSpPr>
        <p:spPr bwMode="auto">
          <a:xfrm>
            <a:off x="6248400" y="54864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0" name="Rectangle 74"/>
          <p:cNvSpPr>
            <a:spLocks noChangeArrowheads="1"/>
          </p:cNvSpPr>
          <p:nvPr/>
        </p:nvSpPr>
        <p:spPr bwMode="auto">
          <a:xfrm>
            <a:off x="6477000" y="54864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1" name="Rectangle 75"/>
          <p:cNvSpPr>
            <a:spLocks noChangeArrowheads="1"/>
          </p:cNvSpPr>
          <p:nvPr/>
        </p:nvSpPr>
        <p:spPr bwMode="auto">
          <a:xfrm>
            <a:off x="5791200" y="5715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2" name="Rectangle 76"/>
          <p:cNvSpPr>
            <a:spLocks noChangeArrowheads="1"/>
          </p:cNvSpPr>
          <p:nvPr/>
        </p:nvSpPr>
        <p:spPr bwMode="auto">
          <a:xfrm>
            <a:off x="6019800" y="5715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3" name="Rectangle 77"/>
          <p:cNvSpPr>
            <a:spLocks noChangeArrowheads="1"/>
          </p:cNvSpPr>
          <p:nvPr/>
        </p:nvSpPr>
        <p:spPr bwMode="auto">
          <a:xfrm>
            <a:off x="6248400" y="57150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4" name="Rectangle 78"/>
          <p:cNvSpPr>
            <a:spLocks noChangeArrowheads="1"/>
          </p:cNvSpPr>
          <p:nvPr/>
        </p:nvSpPr>
        <p:spPr bwMode="auto">
          <a:xfrm>
            <a:off x="6477000" y="57150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5" name="Rectangle 79"/>
          <p:cNvSpPr>
            <a:spLocks noChangeArrowheads="1"/>
          </p:cNvSpPr>
          <p:nvPr/>
        </p:nvSpPr>
        <p:spPr bwMode="auto">
          <a:xfrm>
            <a:off x="5791200" y="5943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6" name="Rectangle 80"/>
          <p:cNvSpPr>
            <a:spLocks noChangeArrowheads="1"/>
          </p:cNvSpPr>
          <p:nvPr/>
        </p:nvSpPr>
        <p:spPr bwMode="auto">
          <a:xfrm>
            <a:off x="6248400" y="5943600"/>
            <a:ext cx="228600" cy="2286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7" name="Rectangle 81"/>
          <p:cNvSpPr>
            <a:spLocks noChangeArrowheads="1"/>
          </p:cNvSpPr>
          <p:nvPr/>
        </p:nvSpPr>
        <p:spPr bwMode="auto">
          <a:xfrm>
            <a:off x="6477000" y="5943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8" name="Rectangle 82"/>
          <p:cNvSpPr>
            <a:spLocks noChangeArrowheads="1"/>
          </p:cNvSpPr>
          <p:nvPr/>
        </p:nvSpPr>
        <p:spPr bwMode="auto">
          <a:xfrm>
            <a:off x="6019800" y="5943600"/>
            <a:ext cx="228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982099" name="Rectangle 83"/>
          <p:cNvSpPr>
            <a:spLocks noChangeArrowheads="1"/>
          </p:cNvSpPr>
          <p:nvPr/>
        </p:nvSpPr>
        <p:spPr bwMode="auto">
          <a:xfrm>
            <a:off x="5791200" y="5257800"/>
            <a:ext cx="914400" cy="914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2100" name="Text Box 84"/>
          <p:cNvSpPr txBox="1">
            <a:spLocks noChangeArrowheads="1"/>
          </p:cNvSpPr>
          <p:nvPr/>
        </p:nvSpPr>
        <p:spPr bwMode="auto">
          <a:xfrm>
            <a:off x="57150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101" name="Text Box 85"/>
          <p:cNvSpPr txBox="1">
            <a:spLocks noChangeArrowheads="1"/>
          </p:cNvSpPr>
          <p:nvPr/>
        </p:nvSpPr>
        <p:spPr bwMode="auto">
          <a:xfrm>
            <a:off x="59436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102" name="Text Box 86"/>
          <p:cNvSpPr txBox="1">
            <a:spLocks noChangeArrowheads="1"/>
          </p:cNvSpPr>
          <p:nvPr/>
        </p:nvSpPr>
        <p:spPr bwMode="auto">
          <a:xfrm>
            <a:off x="61722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103" name="Text Box 87"/>
          <p:cNvSpPr txBox="1">
            <a:spLocks noChangeArrowheads="1"/>
          </p:cNvSpPr>
          <p:nvPr/>
        </p:nvSpPr>
        <p:spPr bwMode="auto">
          <a:xfrm>
            <a:off x="6400800" y="4953000"/>
            <a:ext cx="381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104" name="Rectangle 88"/>
          <p:cNvSpPr>
            <a:spLocks noChangeArrowheads="1"/>
          </p:cNvSpPr>
          <p:nvPr/>
        </p:nvSpPr>
        <p:spPr bwMode="auto">
          <a:xfrm>
            <a:off x="5562600" y="5257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0</a:t>
            </a:r>
          </a:p>
        </p:txBody>
      </p:sp>
      <p:sp>
        <p:nvSpPr>
          <p:cNvPr id="982105" name="Rectangle 89"/>
          <p:cNvSpPr>
            <a:spLocks noChangeArrowheads="1"/>
          </p:cNvSpPr>
          <p:nvPr/>
        </p:nvSpPr>
        <p:spPr bwMode="auto">
          <a:xfrm>
            <a:off x="5562600" y="548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982106" name="Rectangle 90"/>
          <p:cNvSpPr>
            <a:spLocks noChangeArrowheads="1"/>
          </p:cNvSpPr>
          <p:nvPr/>
        </p:nvSpPr>
        <p:spPr bwMode="auto">
          <a:xfrm>
            <a:off x="5562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982107" name="Rectangle 91"/>
          <p:cNvSpPr>
            <a:spLocks noChangeArrowheads="1"/>
          </p:cNvSpPr>
          <p:nvPr/>
        </p:nvSpPr>
        <p:spPr bwMode="auto">
          <a:xfrm>
            <a:off x="5562600" y="5943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982108" name="Rectangle 92"/>
          <p:cNvSpPr>
            <a:spLocks noChangeArrowheads="1"/>
          </p:cNvSpPr>
          <p:nvPr/>
        </p:nvSpPr>
        <p:spPr bwMode="auto">
          <a:xfrm>
            <a:off x="7391400" y="5257800"/>
            <a:ext cx="228600" cy="76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2109" name="Text Box 93"/>
          <p:cNvSpPr txBox="1">
            <a:spLocks noChangeArrowheads="1"/>
          </p:cNvSpPr>
          <p:nvPr/>
        </p:nvSpPr>
        <p:spPr bwMode="auto">
          <a:xfrm>
            <a:off x="8001000" y="49530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0" name="Text Box 94"/>
          <p:cNvSpPr txBox="1">
            <a:spLocks noChangeArrowheads="1"/>
          </p:cNvSpPr>
          <p:nvPr/>
        </p:nvSpPr>
        <p:spPr bwMode="auto">
          <a:xfrm>
            <a:off x="7086600" y="49530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board</a:t>
            </a:r>
          </a:p>
        </p:txBody>
      </p:sp>
      <p:sp>
        <p:nvSpPr>
          <p:cNvPr id="982111" name="Text Box 95"/>
          <p:cNvSpPr txBox="1">
            <a:spLocks noChangeArrowheads="1"/>
          </p:cNvSpPr>
          <p:nvPr/>
        </p:nvSpPr>
        <p:spPr bwMode="auto">
          <a:xfrm>
            <a:off x="7086600" y="5334000"/>
            <a:ext cx="838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/>
              <a:t>empty</a:t>
            </a:r>
          </a:p>
        </p:txBody>
      </p:sp>
      <p:sp>
        <p:nvSpPr>
          <p:cNvPr id="982112" name="Rectangle 96"/>
          <p:cNvSpPr>
            <a:spLocks noChangeArrowheads="1"/>
          </p:cNvSpPr>
          <p:nvPr/>
        </p:nvSpPr>
        <p:spPr bwMode="auto">
          <a:xfrm>
            <a:off x="8077200" y="52578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982113" name="Text Box 97"/>
          <p:cNvSpPr txBox="1">
            <a:spLocks noChangeArrowheads="1"/>
          </p:cNvSpPr>
          <p:nvPr/>
        </p:nvSpPr>
        <p:spPr bwMode="auto">
          <a:xfrm>
            <a:off x="8001000" y="35052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4" name="Rectangle 98"/>
          <p:cNvSpPr>
            <a:spLocks noChangeArrowheads="1"/>
          </p:cNvSpPr>
          <p:nvPr/>
        </p:nvSpPr>
        <p:spPr bwMode="auto">
          <a:xfrm>
            <a:off x="8077200" y="38100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982115" name="Text Box 99"/>
          <p:cNvSpPr txBox="1">
            <a:spLocks noChangeArrowheads="1"/>
          </p:cNvSpPr>
          <p:nvPr/>
        </p:nvSpPr>
        <p:spPr bwMode="auto">
          <a:xfrm>
            <a:off x="8001000" y="2057400"/>
            <a:ext cx="457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>
                <a:latin typeface="Courier New" charset="0"/>
              </a:rPr>
              <a:t>n</a:t>
            </a:r>
          </a:p>
        </p:txBody>
      </p:sp>
      <p:sp>
        <p:nvSpPr>
          <p:cNvPr id="982116" name="Rectangle 100"/>
          <p:cNvSpPr>
            <a:spLocks noChangeArrowheads="1"/>
          </p:cNvSpPr>
          <p:nvPr/>
        </p:nvSpPr>
        <p:spPr bwMode="auto">
          <a:xfrm>
            <a:off x="8077200" y="2362200"/>
            <a:ext cx="304800" cy="304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7947F-2DA4-E84D-875D-15E59E881758}" type="slidenum">
              <a:rPr lang="en-US"/>
              <a:pPr/>
              <a:t>18</a:t>
            </a:fld>
            <a:endParaRPr lang="en-US"/>
          </a:p>
        </p:txBody>
      </p:sp>
      <p:sp>
        <p:nvSpPr>
          <p:cNvPr id="98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Printing Solutions — How to Do It [3/4]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The Code</a:t>
            </a:r>
          </a:p>
          <a:p>
            <a:pPr lvl="1"/>
            <a:r>
              <a:rPr lang="en-US" b="1" dirty="0" err="1"/>
              <a:t>Nonrecursive</a:t>
            </a:r>
            <a:r>
              <a:rPr lang="en-US" b="1" dirty="0"/>
              <a:t> wrapper function</a:t>
            </a:r>
          </a:p>
          <a:p>
            <a:pPr lvl="2"/>
            <a:r>
              <a:rPr lang="en-US" dirty="0"/>
              <a:t>Creates an empty partial solution.</a:t>
            </a:r>
          </a:p>
          <a:p>
            <a:pPr lvl="2"/>
            <a:r>
              <a:rPr lang="en-US" dirty="0"/>
              <a:t>Calls the workhorse function with this partial solution.</a:t>
            </a:r>
          </a:p>
          <a:p>
            <a:pPr lvl="1"/>
            <a:r>
              <a:rPr lang="en-US" b="1" dirty="0"/>
              <a:t>Recursive workhorse function</a:t>
            </a:r>
            <a:r>
              <a:rPr lang="en-US" dirty="0"/>
              <a:t> is given a partial solution, prints all full solutions that can be made from it.</a:t>
            </a:r>
          </a:p>
          <a:p>
            <a:pPr lvl="2"/>
            <a:r>
              <a:rPr lang="en-US" dirty="0"/>
              <a:t>Do we have a full solution?</a:t>
            </a:r>
          </a:p>
          <a:p>
            <a:pPr lvl="3"/>
            <a:r>
              <a:rPr lang="en-US" dirty="0"/>
              <a:t>If so, output it.</a:t>
            </a:r>
          </a:p>
          <a:p>
            <a:pPr lvl="2"/>
            <a:r>
              <a:rPr lang="en-US" dirty="0"/>
              <a:t>Do we have a clear dead end?</a:t>
            </a:r>
          </a:p>
          <a:p>
            <a:pPr lvl="3"/>
            <a:r>
              <a:rPr lang="en-US" dirty="0"/>
              <a:t>If so, simply return.</a:t>
            </a:r>
          </a:p>
          <a:p>
            <a:pPr lvl="2"/>
            <a:r>
              <a:rPr lang="en-US" dirty="0"/>
              <a:t>Otherwise:</a:t>
            </a:r>
          </a:p>
          <a:p>
            <a:pPr lvl="3"/>
            <a:r>
              <a:rPr lang="en-US" dirty="0"/>
              <a:t>Make a recursive call for each way of</a:t>
            </a:r>
            <a:br>
              <a:rPr lang="en-US" dirty="0"/>
            </a:br>
            <a:r>
              <a:rPr lang="en-US" dirty="0"/>
              <a:t>extending the partial solution.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87140" name="AutoShape 4"/>
          <p:cNvSpPr>
            <a:spLocks/>
          </p:cNvSpPr>
          <p:nvPr/>
        </p:nvSpPr>
        <p:spPr bwMode="auto">
          <a:xfrm>
            <a:off x="4495800" y="35052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41" name="Text Box 5"/>
          <p:cNvSpPr txBox="1">
            <a:spLocks noChangeArrowheads="1"/>
          </p:cNvSpPr>
          <p:nvPr/>
        </p:nvSpPr>
        <p:spPr bwMode="auto">
          <a:xfrm>
            <a:off x="5867400" y="2895600"/>
            <a:ext cx="2514600" cy="1614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Note: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This part </a:t>
            </a:r>
            <a:r>
              <a:rPr lang="en-US" sz="1400" b="1">
                <a:solidFill>
                  <a:schemeClr val="folHlink"/>
                </a:solidFill>
              </a:rPr>
              <a:t>might</a:t>
            </a:r>
            <a:r>
              <a:rPr lang="en-US" sz="1400">
                <a:solidFill>
                  <a:schemeClr val="folHlink"/>
                </a:solidFill>
              </a:rPr>
              <a:t> not be necessary. Another way to handle dead ends is simply not to make any recursive calls when we get to this part.</a:t>
            </a:r>
          </a:p>
        </p:txBody>
      </p:sp>
      <p:sp>
        <p:nvSpPr>
          <p:cNvPr id="987142" name="AutoShape 6"/>
          <p:cNvSpPr>
            <a:spLocks/>
          </p:cNvSpPr>
          <p:nvPr/>
        </p:nvSpPr>
        <p:spPr bwMode="auto">
          <a:xfrm>
            <a:off x="5181600" y="4343400"/>
            <a:ext cx="152400" cy="609600"/>
          </a:xfrm>
          <a:prstGeom prst="rightBrace">
            <a:avLst>
              <a:gd name="adj1" fmla="val 33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7143" name="Line 7"/>
          <p:cNvSpPr>
            <a:spLocks noChangeShapeType="1"/>
          </p:cNvSpPr>
          <p:nvPr/>
        </p:nvSpPr>
        <p:spPr bwMode="auto">
          <a:xfrm flipH="1" flipV="1">
            <a:off x="5410200" y="4648200"/>
            <a:ext cx="914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7144" name="Line 8"/>
          <p:cNvSpPr>
            <a:spLocks noChangeShapeType="1"/>
          </p:cNvSpPr>
          <p:nvPr/>
        </p:nvSpPr>
        <p:spPr bwMode="auto">
          <a:xfrm flipH="1">
            <a:off x="6324600" y="44958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987145" name="Line 9"/>
          <p:cNvSpPr>
            <a:spLocks noChangeShapeType="1"/>
          </p:cNvSpPr>
          <p:nvPr/>
        </p:nvSpPr>
        <p:spPr bwMode="auto">
          <a:xfrm flipH="1">
            <a:off x="4724400" y="3352800"/>
            <a:ext cx="1143000" cy="457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66607-0601-C34E-9E93-4D2A08CDBEBC}" type="slidenum">
              <a:rPr lang="en-US"/>
              <a:pPr/>
              <a:t>19</a:t>
            </a:fld>
            <a:endParaRPr lang="en-US"/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</a:t>
            </a:r>
            <a:br>
              <a:rPr lang="en-US"/>
            </a:br>
            <a:r>
              <a:rPr lang="en-US">
                <a:cs typeface="Times New Roman" charset="0"/>
              </a:rPr>
              <a:t>Printing Solutions — How to Do It [4/4]</a:t>
            </a: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Notes</a:t>
            </a:r>
          </a:p>
          <a:p>
            <a:pPr lvl="1"/>
            <a:r>
              <a:rPr lang="en-US"/>
              <a:t>It is often convenient to have a separate function that checks the validity of a proposed way to extend a partial solution.</a:t>
            </a:r>
          </a:p>
          <a:p>
            <a:pPr lvl="1"/>
            <a:r>
              <a:rPr lang="en-US"/>
              <a:t>When you backtrack make sure that you go back to the previous partial solution. Two ways to do this:</a:t>
            </a:r>
          </a:p>
          <a:p>
            <a:pPr lvl="2"/>
            <a:r>
              <a:rPr lang="en-US"/>
              <a:t>Each recursive call has its own copy of the current partial solution.</a:t>
            </a:r>
          </a:p>
          <a:p>
            <a:pPr lvl="2"/>
            <a:r>
              <a:rPr lang="en-US"/>
              <a:t>All use the same data. When backtracking, restore the previous state.</a:t>
            </a:r>
          </a:p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Write a recursive function to print solutions to the </a:t>
            </a:r>
            <a:r>
              <a:rPr lang="en-US" i="1"/>
              <a:t>n</a:t>
            </a:r>
            <a:r>
              <a:rPr lang="en-US"/>
              <a:t>-Queens Problem.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2ED1-E248-7C42-B322-50AF9310161B}" type="slidenum">
              <a:rPr lang="en-US"/>
              <a:pPr/>
              <a:t>2</a:t>
            </a:fld>
            <a:endParaRPr lang="en-US"/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Recursion &amp; Searching</a:t>
            </a:r>
          </a:p>
        </p:txBody>
      </p:sp>
      <p:sp>
        <p:nvSpPr>
          <p:cNvPr id="68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Major Topics</a:t>
            </a:r>
          </a:p>
          <a:p>
            <a:pPr lvl="1"/>
            <a:r>
              <a:rPr lang="en-US"/>
              <a:t>Introduction to Recursion</a:t>
            </a:r>
          </a:p>
          <a:p>
            <a:pPr lvl="1"/>
            <a:r>
              <a:rPr lang="en-US"/>
              <a:t>Search Algorithms</a:t>
            </a:r>
          </a:p>
          <a:p>
            <a:pPr lvl="1"/>
            <a:r>
              <a:rPr lang="en-US"/>
              <a:t>Recursion vs. Iteration</a:t>
            </a:r>
          </a:p>
          <a:p>
            <a:pPr lvl="1"/>
            <a:r>
              <a:rPr lang="en-US"/>
              <a:t>Eliminating Recursion</a:t>
            </a:r>
          </a:p>
          <a:p>
            <a:pPr lvl="1"/>
            <a:r>
              <a:rPr lang="en-US"/>
              <a:t>Recursive Search with Backtracking</a:t>
            </a: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228600" y="17145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7" name="Text Box 11"/>
          <p:cNvSpPr txBox="1">
            <a:spLocks noChangeArrowheads="1"/>
          </p:cNvSpPr>
          <p:nvPr/>
        </p:nvSpPr>
        <p:spPr bwMode="auto">
          <a:xfrm>
            <a:off x="228600" y="20478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228600" y="23749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2598B-09F4-AA4E-BEEC-8F6CC1565621}" type="slidenum">
              <a:rPr lang="en-US"/>
              <a:pPr/>
              <a:t>20</a:t>
            </a:fld>
            <a:endParaRPr lang="en-US"/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Search with Backtracking </a:t>
            </a:r>
            <a:br>
              <a:rPr lang="en-US"/>
            </a:br>
            <a:r>
              <a:rPr lang="en-US"/>
              <a:t>TO BE CONTINUED …</a:t>
            </a:r>
          </a:p>
        </p:txBody>
      </p:sp>
      <p:sp>
        <p:nvSpPr>
          <p:cNvPr id="100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i="1"/>
              <a:t>Recursive Search with Backtracking</a:t>
            </a:r>
            <a:r>
              <a:rPr lang="en-US"/>
              <a:t> will be continued next time.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0CB2-EAD4-BE48-9A1F-6F8849BB6BB0}" type="slidenum">
              <a:rPr lang="en-US"/>
              <a:pPr/>
              <a:t>3</a:t>
            </a:fld>
            <a:endParaRPr lang="en-US"/>
          </a:p>
        </p:txBody>
      </p:sp>
      <p:sp>
        <p:nvSpPr>
          <p:cNvPr id="82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Recursion vs. Iteration</a:t>
            </a:r>
            <a:endParaRPr lang="en-US">
              <a:cs typeface="Times New Roman" charset="0"/>
            </a:endParaRPr>
          </a:p>
        </p:txBody>
      </p:sp>
      <p:sp>
        <p:nvSpPr>
          <p:cNvPr id="82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The </a:t>
            </a:r>
            <a:r>
              <a:rPr lang="en-US" b="1" dirty="0"/>
              <a:t>Fibonacci numbers</a:t>
            </a:r>
            <a:r>
              <a:rPr lang="en-US" dirty="0"/>
              <a:t> are 0, 1, 1, 2, 3, 5, 8, 13, 21, 34, 55, 89, 144, 233, 377, 610, 987, …</a:t>
            </a:r>
          </a:p>
          <a:p>
            <a:pPr lvl="1"/>
            <a:r>
              <a:rPr lang="en-US" dirty="0"/>
              <a:t>To get the next Fibonacci number, add the two before it.</a:t>
            </a:r>
          </a:p>
          <a:p>
            <a:pPr>
              <a:buFont typeface="Wingdings" charset="0"/>
              <a:buNone/>
            </a:pPr>
            <a:r>
              <a:rPr lang="en-US" dirty="0"/>
              <a:t>They are defined formally as follows:</a:t>
            </a:r>
          </a:p>
          <a:p>
            <a:pPr lvl="1"/>
            <a:r>
              <a:rPr lang="en-US" dirty="0"/>
              <a:t>We denote the </a:t>
            </a:r>
            <a:r>
              <a:rPr lang="en-US" i="1" dirty="0"/>
              <a:t>n</a:t>
            </a:r>
            <a:r>
              <a:rPr lang="en-US" dirty="0"/>
              <a:t>th Fibonacci number by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 (</a:t>
            </a:r>
            <a:r>
              <a:rPr lang="en-US" i="1" dirty="0"/>
              <a:t>n</a:t>
            </a:r>
            <a:r>
              <a:rPr lang="en-US" dirty="0"/>
              <a:t> = 0, 1, 2, …).</a:t>
            </a:r>
          </a:p>
          <a:p>
            <a:pPr lvl="1"/>
            <a:r>
              <a:rPr lang="en-US" i="1" dirty="0"/>
              <a:t>F</a:t>
            </a:r>
            <a:r>
              <a:rPr lang="en-US" baseline="-25000" dirty="0"/>
              <a:t>0</a:t>
            </a:r>
            <a:r>
              <a:rPr lang="en-US" dirty="0"/>
              <a:t> = 0.</a:t>
            </a:r>
          </a:p>
          <a:p>
            <a:pPr lvl="1"/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 = 1.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n</a:t>
            </a:r>
            <a:r>
              <a:rPr lang="en-US" dirty="0"/>
              <a:t> ≥ 2,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 =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baseline="-25000" dirty="0"/>
              <a:t>–2</a:t>
            </a:r>
            <a:r>
              <a:rPr lang="en-US" dirty="0"/>
              <a:t> +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baseline="-25000" dirty="0"/>
              <a:t>–1</a:t>
            </a:r>
            <a:r>
              <a:rPr lang="en-US" dirty="0"/>
              <a:t>.</a:t>
            </a:r>
          </a:p>
          <a:p>
            <a:pPr>
              <a:buFont typeface="Wingdings" charset="0"/>
              <a:buNone/>
            </a:pPr>
            <a:r>
              <a:rPr lang="en-US" dirty="0"/>
              <a:t>As before, recurrence relations often translate nicely into recursive algorithms.</a:t>
            </a:r>
          </a:p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/>
              <a:t>Write a recursive function to compute a Fibonacci number: given </a:t>
            </a:r>
            <a:r>
              <a:rPr lang="en-US" i="1" dirty="0"/>
              <a:t>n</a:t>
            </a:r>
            <a:r>
              <a:rPr lang="en-US" dirty="0"/>
              <a:t>, compute </a:t>
            </a:r>
            <a:r>
              <a:rPr lang="en-US" i="1" dirty="0"/>
              <a:t>F</a:t>
            </a:r>
            <a:r>
              <a:rPr lang="en-US" i="1" baseline="-25000" dirty="0"/>
              <a:t>n</a:t>
            </a:r>
            <a:r>
              <a:rPr lang="en-US" i="1" dirty="0"/>
              <a:t>.</a:t>
            </a:r>
            <a:endParaRPr lang="en-US" dirty="0"/>
          </a:p>
        </p:txBody>
      </p:sp>
      <p:sp>
        <p:nvSpPr>
          <p:cNvPr id="827396" name="Text Box 4"/>
          <p:cNvSpPr txBox="1">
            <a:spLocks noChangeArrowheads="1"/>
          </p:cNvSpPr>
          <p:nvPr/>
        </p:nvSpPr>
        <p:spPr bwMode="auto">
          <a:xfrm>
            <a:off x="5334000" y="2819400"/>
            <a:ext cx="16002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Another recurrence relation</a:t>
            </a:r>
          </a:p>
        </p:txBody>
      </p:sp>
      <p:sp>
        <p:nvSpPr>
          <p:cNvPr id="827397" name="Line 5"/>
          <p:cNvSpPr>
            <a:spLocks noChangeShapeType="1"/>
          </p:cNvSpPr>
          <p:nvPr/>
        </p:nvSpPr>
        <p:spPr bwMode="auto">
          <a:xfrm flipH="1">
            <a:off x="4114800" y="3276600"/>
            <a:ext cx="12192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2743200" y="5410200"/>
            <a:ext cx="2819400" cy="338554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folHlink"/>
                </a:solidFill>
              </a:rPr>
              <a:t>Done. See 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fibo1.</a:t>
            </a:r>
            <a:r>
              <a:rPr lang="en-US" sz="1600" b="1" dirty="0" smtClean="0">
                <a:solidFill>
                  <a:schemeClr val="folHlink"/>
                </a:solidFill>
                <a:latin typeface="Courier New" charset="0"/>
              </a:rPr>
              <a:t>cpp</a:t>
            </a:r>
            <a:endParaRPr lang="en-US" sz="1600" i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220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34C72-225C-0141-888B-A2333F0EF454}" type="slidenum">
              <a:rPr lang="en-US"/>
              <a:pPr/>
              <a:t>4</a:t>
            </a:fld>
            <a:endParaRPr lang="en-US"/>
          </a:p>
        </p:txBody>
      </p:sp>
      <p:sp>
        <p:nvSpPr>
          <p:cNvPr id="87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  <a:br>
              <a:rPr lang="en-US"/>
            </a:br>
            <a:r>
              <a:rPr lang="en-US"/>
              <a:t>Fibonacci Numbers </a:t>
            </a:r>
            <a:r>
              <a:rPr lang="en-US">
                <a:cs typeface="Times New Roman" charset="0"/>
              </a:rPr>
              <a:t>— Problem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For high-ish values of </a:t>
            </a:r>
            <a:r>
              <a:rPr lang="en-US" i="1"/>
              <a:t>n</a:t>
            </a:r>
            <a:r>
              <a:rPr lang="en-US"/>
              <a:t> (above 40, say) function </a:t>
            </a:r>
            <a:r>
              <a:rPr lang="en-US" b="1">
                <a:latin typeface="Courier New" charset="0"/>
              </a:rPr>
              <a:t>fibo</a:t>
            </a:r>
            <a:r>
              <a:rPr lang="en-US"/>
              <a:t> in </a:t>
            </a:r>
            <a:r>
              <a:rPr lang="en-US" b="1">
                <a:latin typeface="Courier New" charset="0"/>
              </a:rPr>
              <a:t>fibo1.cpp</a:t>
            </a:r>
            <a:r>
              <a:rPr lang="en-US"/>
              <a:t> is </a:t>
            </a:r>
            <a:r>
              <a:rPr lang="en-US" b="1"/>
              <a:t>extremely</a:t>
            </a:r>
            <a:r>
              <a:rPr lang="en-US"/>
              <a:t> slow.</a:t>
            </a:r>
          </a:p>
          <a:p>
            <a:pPr lvl="1"/>
            <a:r>
              <a:rPr lang="en-US"/>
              <a:t>What can we do about this?</a:t>
            </a:r>
          </a:p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Rewrite the Fibonacci computation</a:t>
            </a:r>
            <a:br>
              <a:rPr lang="en-US"/>
            </a:br>
            <a:r>
              <a:rPr lang="en-US"/>
              <a:t>in a fast iterative form.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TO DO</a:t>
            </a:r>
          </a:p>
          <a:p>
            <a:pPr lvl="1"/>
            <a:r>
              <a:rPr lang="en-US"/>
              <a:t>Figure out how to do a fast </a:t>
            </a:r>
            <a:r>
              <a:rPr lang="en-US" i="1"/>
              <a:t>recursive</a:t>
            </a:r>
            <a:r>
              <a:rPr lang="en-US"/>
              <a:t/>
            </a:r>
            <a:br>
              <a:rPr lang="en-US"/>
            </a:br>
            <a:r>
              <a:rPr lang="en-US"/>
              <a:t>version. Write it.</a:t>
            </a:r>
          </a:p>
        </p:txBody>
      </p:sp>
      <p:sp>
        <p:nvSpPr>
          <p:cNvPr id="873476" name="Text Box 4"/>
          <p:cNvSpPr txBox="1">
            <a:spLocks noChangeArrowheads="1"/>
          </p:cNvSpPr>
          <p:nvPr/>
        </p:nvSpPr>
        <p:spPr bwMode="auto">
          <a:xfrm>
            <a:off x="3276600" y="177800"/>
            <a:ext cx="1219200" cy="352425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continued</a:t>
            </a:r>
            <a:endParaRPr lang="en-US" sz="2000"/>
          </a:p>
        </p:txBody>
      </p:sp>
      <p:sp>
        <p:nvSpPr>
          <p:cNvPr id="873477" name="AutoShape 5"/>
          <p:cNvSpPr>
            <a:spLocks noChangeArrowheads="1"/>
          </p:cNvSpPr>
          <p:nvPr/>
        </p:nvSpPr>
        <p:spPr bwMode="auto">
          <a:xfrm>
            <a:off x="3733800" y="48768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3478" name="AutoShape 6"/>
          <p:cNvSpPr>
            <a:spLocks noChangeArrowheads="1"/>
          </p:cNvSpPr>
          <p:nvPr/>
        </p:nvSpPr>
        <p:spPr bwMode="auto">
          <a:xfrm>
            <a:off x="4876800" y="48768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3480" name="AutoShape 8"/>
          <p:cNvSpPr>
            <a:spLocks noChangeArrowheads="1"/>
          </p:cNvSpPr>
          <p:nvPr/>
        </p:nvSpPr>
        <p:spPr bwMode="auto">
          <a:xfrm flipH="1">
            <a:off x="1752600" y="3352800"/>
            <a:ext cx="1752600" cy="1219200"/>
          </a:xfrm>
          <a:prstGeom prst="wedgeRoundRectCallout">
            <a:avLst>
              <a:gd name="adj1" fmla="val -57069"/>
              <a:gd name="adj2" fmla="val 67056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/>
              <a:t>Wow!</a:t>
            </a:r>
            <a:br>
              <a:rPr lang="en-US" sz="1400"/>
            </a:br>
            <a:r>
              <a:rPr lang="en-US" sz="1400"/>
              <a:t>Recursion is a </a:t>
            </a:r>
            <a:r>
              <a:rPr lang="en-US" sz="1400" b="1"/>
              <a:t>lot</a:t>
            </a:r>
            <a:r>
              <a:rPr lang="en-US" sz="1400"/>
              <a:t> slower than iteration!</a:t>
            </a:r>
          </a:p>
        </p:txBody>
      </p:sp>
      <p:sp>
        <p:nvSpPr>
          <p:cNvPr id="873481" name="AutoShape 9"/>
          <p:cNvSpPr>
            <a:spLocks noChangeArrowheads="1"/>
          </p:cNvSpPr>
          <p:nvPr/>
        </p:nvSpPr>
        <p:spPr bwMode="auto">
          <a:xfrm>
            <a:off x="5638800" y="3352800"/>
            <a:ext cx="1752600" cy="1219200"/>
          </a:xfrm>
          <a:prstGeom prst="wedgeRoundRectCallout">
            <a:avLst>
              <a:gd name="adj1" fmla="val -57065"/>
              <a:gd name="adj2" fmla="val 67319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400">
                <a:solidFill>
                  <a:schemeClr val="folHlink"/>
                </a:solidFill>
              </a:rPr>
              <a:t>Wrong!</a:t>
            </a:r>
            <a:r>
              <a:rPr lang="en-US" sz="1400"/>
              <a:t> Wrong, wrong, </a:t>
            </a:r>
            <a:r>
              <a:rPr lang="en-US" sz="1400" b="1"/>
              <a:t>wrong</a:t>
            </a:r>
            <a:r>
              <a:rPr lang="en-US" sz="1400"/>
              <a:t>, wrong, </a:t>
            </a:r>
            <a:r>
              <a:rPr lang="en-US" sz="1400" i="1">
                <a:solidFill>
                  <a:schemeClr val="folHlink"/>
                </a:solidFill>
              </a:rPr>
              <a:t>wrong</a:t>
            </a:r>
            <a:r>
              <a:rPr lang="en-US" sz="1400"/>
              <a:t>, wrong.</a:t>
            </a:r>
            <a:br>
              <a:rPr lang="en-US" sz="1400"/>
            </a:br>
            <a:r>
              <a:rPr lang="en-US" sz="1400"/>
              <a:t>You</a:t>
            </a:r>
            <a:r>
              <a:rPr lang="ja-JP" altLang="en-US" sz="1400">
                <a:latin typeface="Arial"/>
              </a:rPr>
              <a:t>’</a:t>
            </a:r>
            <a:r>
              <a:rPr lang="en-US" sz="1400"/>
              <a:t>re wrong.</a:t>
            </a:r>
          </a:p>
        </p:txBody>
      </p:sp>
      <p:sp>
        <p:nvSpPr>
          <p:cNvPr id="873482" name="Text Box 10"/>
          <p:cNvSpPr txBox="1">
            <a:spLocks noChangeArrowheads="1"/>
          </p:cNvSpPr>
          <p:nvPr/>
        </p:nvSpPr>
        <p:spPr bwMode="auto">
          <a:xfrm>
            <a:off x="5486400" y="2438400"/>
            <a:ext cx="2819400" cy="338554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folHlink"/>
                </a:solidFill>
              </a:rPr>
              <a:t>Done. See 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fibo2.</a:t>
            </a:r>
            <a:r>
              <a:rPr lang="en-US" sz="1600" b="1" dirty="0" smtClean="0">
                <a:solidFill>
                  <a:schemeClr val="folHlink"/>
                </a:solidFill>
                <a:latin typeface="Courier New" charset="0"/>
              </a:rPr>
              <a:t>cpp</a:t>
            </a:r>
            <a:endParaRPr lang="en-US" sz="1600" i="1" dirty="0">
              <a:solidFill>
                <a:schemeClr val="folHlink"/>
              </a:solidFill>
            </a:endParaRPr>
          </a:p>
        </p:txBody>
      </p:sp>
      <p:sp>
        <p:nvSpPr>
          <p:cNvPr id="873483" name="Text Box 11"/>
          <p:cNvSpPr txBox="1">
            <a:spLocks noChangeArrowheads="1"/>
          </p:cNvSpPr>
          <p:nvPr/>
        </p:nvSpPr>
        <p:spPr bwMode="auto">
          <a:xfrm>
            <a:off x="5486400" y="5562600"/>
            <a:ext cx="2819400" cy="338554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 dirty="0">
                <a:solidFill>
                  <a:schemeClr val="folHlink"/>
                </a:solidFill>
              </a:rPr>
              <a:t>Done. See </a:t>
            </a:r>
            <a:r>
              <a:rPr lang="en-US" sz="1600" b="1" dirty="0">
                <a:solidFill>
                  <a:schemeClr val="folHlink"/>
                </a:solidFill>
                <a:latin typeface="Courier New" charset="0"/>
              </a:rPr>
              <a:t>fibo3.</a:t>
            </a:r>
            <a:r>
              <a:rPr lang="en-US" sz="1600" b="1" dirty="0" smtClean="0">
                <a:solidFill>
                  <a:schemeClr val="folHlink"/>
                </a:solidFill>
                <a:latin typeface="Courier New" charset="0"/>
              </a:rPr>
              <a:t>cpp</a:t>
            </a:r>
            <a:endParaRPr lang="en-US" sz="1600" i="1" dirty="0">
              <a:solidFill>
                <a:schemeClr val="fol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241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8DE11-7FF5-FC41-AB8D-2924351F276B}" type="slidenum">
              <a:rPr lang="en-US"/>
              <a:pPr/>
              <a:t>5</a:t>
            </a:fld>
            <a:endParaRPr lang="en-US"/>
          </a:p>
        </p:txBody>
      </p:sp>
      <p:sp>
        <p:nvSpPr>
          <p:cNvPr id="86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vs. Iteration</a:t>
            </a:r>
            <a:br>
              <a:rPr lang="en-US"/>
            </a:br>
            <a:r>
              <a:rPr lang="en-US"/>
              <a:t>Note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Even Faster </a:t>
            </a:r>
            <a:r>
              <a:rPr lang="en-US" b="1">
                <a:latin typeface="Courier New" charset="0"/>
              </a:rPr>
              <a:t>fibo</a:t>
            </a: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There is actually a simple formula for </a:t>
            </a:r>
            <a:r>
              <a:rPr lang="en-US" sz="1800" i="1"/>
              <a:t>F</a:t>
            </a:r>
            <a:r>
              <a:rPr lang="en-US" sz="1800" i="1" baseline="-25000"/>
              <a:t>n</a:t>
            </a:r>
            <a:r>
              <a:rPr lang="en-US" sz="1800"/>
              <a:t> (we must use floating-point).</a:t>
            </a:r>
            <a:br>
              <a:rPr lang="en-US" sz="1800"/>
            </a:b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Let                                . This is called the </a:t>
            </a:r>
            <a:r>
              <a:rPr lang="ja-JP" altLang="en-US" sz="1800">
                <a:latin typeface="Arial"/>
              </a:rPr>
              <a:t>“</a:t>
            </a:r>
            <a:r>
              <a:rPr lang="en-US" sz="1800"/>
              <a:t>golden ratio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Then for each nonnegative integer </a:t>
            </a:r>
            <a:r>
              <a:rPr lang="en-US" sz="1800" i="1"/>
              <a:t>n</a:t>
            </a:r>
            <a:r>
              <a:rPr lang="en-US" sz="1800"/>
              <a:t>, </a:t>
            </a:r>
            <a:r>
              <a:rPr lang="en-US" sz="1800" i="1"/>
              <a:t>F</a:t>
            </a:r>
            <a:r>
              <a:rPr lang="en-US" sz="1800" i="1" baseline="-25000"/>
              <a:t>n</a:t>
            </a:r>
            <a:r>
              <a:rPr lang="en-US" sz="1800"/>
              <a:t> is the nearest integer to     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Here is </a:t>
            </a:r>
            <a:r>
              <a:rPr lang="en-US" sz="1800" b="1">
                <a:latin typeface="Courier New" charset="0"/>
              </a:rPr>
              <a:t>fibo</a:t>
            </a:r>
            <a:r>
              <a:rPr lang="en-US" sz="1800"/>
              <a:t> using this formula: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int fibo(int n)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{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const double sqrt5 = sqrt(5.);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const double phi = (1. + sqrt5) / 2.; // "Golden ratio"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double nearly = pow(phi, n) / sqrt5;  // phi^n/sqrt(5)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// Our Fibonacci number is the nearest integer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    return int(nearly + 0.5);</a:t>
            </a:r>
          </a:p>
          <a:p>
            <a:pPr>
              <a:buFont typeface="Wingdings" charset="0"/>
              <a:buNone/>
            </a:pPr>
            <a:r>
              <a:rPr lang="en-US" sz="1800" b="1">
                <a:solidFill>
                  <a:schemeClr val="hlink"/>
                </a:solidFill>
                <a:latin typeface="Courier New" charset="0"/>
              </a:rPr>
              <a:t>}</a:t>
            </a:r>
          </a:p>
        </p:txBody>
      </p:sp>
      <p:graphicFrame>
        <p:nvGraphicFramePr>
          <p:cNvPr id="867332" name="Object 4"/>
          <p:cNvGraphicFramePr>
            <a:graphicFrameLocks noChangeAspect="1"/>
          </p:cNvGraphicFramePr>
          <p:nvPr>
            <p:ph sz="half" idx="4294967295"/>
          </p:nvPr>
        </p:nvGraphicFramePr>
        <p:xfrm>
          <a:off x="647700" y="1511300"/>
          <a:ext cx="2559050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1701720" imgH="431640" progId="Equation.3">
                  <p:embed/>
                </p:oleObj>
              </mc:Choice>
              <mc:Fallback>
                <p:oleObj name="Equation" r:id="rId3" imgW="1701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511300"/>
                        <a:ext cx="2559050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7333" name="Object 5"/>
          <p:cNvGraphicFramePr>
            <a:graphicFrameLocks noChangeAspect="1"/>
          </p:cNvGraphicFramePr>
          <p:nvPr>
            <p:ph sz="half" idx="4294967295"/>
          </p:nvPr>
        </p:nvGraphicFramePr>
        <p:xfrm>
          <a:off x="7753350" y="2225675"/>
          <a:ext cx="384175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5" imgW="253800" imgH="444240" progId="Equation.3">
                  <p:embed/>
                </p:oleObj>
              </mc:Choice>
              <mc:Fallback>
                <p:oleObj name="Equation" r:id="rId5" imgW="253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2225675"/>
                        <a:ext cx="384175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7334" name="Text Box 6"/>
          <p:cNvSpPr txBox="1">
            <a:spLocks noChangeArrowheads="1"/>
          </p:cNvSpPr>
          <p:nvPr/>
        </p:nvSpPr>
        <p:spPr bwMode="auto">
          <a:xfrm>
            <a:off x="5715000" y="3810000"/>
            <a:ext cx="2133600" cy="596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solidFill>
                  <a:schemeClr val="folHlink"/>
                </a:solidFill>
              </a:rPr>
              <a:t>See </a:t>
            </a:r>
            <a:r>
              <a:rPr lang="en-US" sz="1600" b="1">
                <a:solidFill>
                  <a:schemeClr val="folHlink"/>
                </a:solidFill>
                <a:latin typeface="Courier New" charset="0"/>
              </a:rPr>
              <a:t>fibo5.cpp</a:t>
            </a:r>
            <a:r>
              <a:rPr lang="en-US" sz="1600" i="1">
                <a:solidFill>
                  <a:schemeClr val="folHlink"/>
                </a:solidFill>
              </a:rPr>
              <a:t>, on the web page.</a:t>
            </a:r>
          </a:p>
        </p:txBody>
      </p:sp>
    </p:spTree>
    <p:extLst>
      <p:ext uri="{BB962C8B-B14F-4D97-AF65-F5344CB8AC3E}">
        <p14:creationId xmlns:p14="http://schemas.microsoft.com/office/powerpoint/2010/main" val="22948136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A6D85-E8D9-BE49-B2FB-893A2E1F68BB}" type="slidenum">
              <a:rPr lang="en-US"/>
              <a:pPr/>
              <a:t>6</a:t>
            </a:fld>
            <a:endParaRPr lang="en-US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Recursion vs. Iteration [1</a:t>
            </a:r>
            <a:r>
              <a:rPr lang="en-US" dirty="0" smtClean="0"/>
              <a:t>/2]</a:t>
            </a:r>
            <a:endParaRPr lang="en-US" dirty="0"/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4343400" cy="53340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Five Fibonacci number computation programs.</a:t>
            </a:r>
          </a:p>
          <a:p>
            <a:pPr lvl="1"/>
            <a:r>
              <a:rPr lang="en-US" b="1">
                <a:latin typeface="Courier New" charset="0"/>
              </a:rPr>
              <a:t>fibo1</a:t>
            </a:r>
            <a:r>
              <a:rPr lang="en-US"/>
              <a:t>: Recursive.</a:t>
            </a:r>
            <a:br>
              <a:rPr lang="en-US"/>
            </a:br>
            <a:r>
              <a:rPr lang="en-US"/>
              <a:t>Uses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obvious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algorithm.</a:t>
            </a:r>
          </a:p>
          <a:p>
            <a:pPr lvl="1"/>
            <a:r>
              <a:rPr lang="en-US" b="1">
                <a:latin typeface="Courier New" charset="0"/>
              </a:rPr>
              <a:t>fibo2</a:t>
            </a:r>
            <a:r>
              <a:rPr lang="en-US"/>
              <a:t>: Iterative.</a:t>
            </a:r>
          </a:p>
          <a:p>
            <a:pPr lvl="1"/>
            <a:r>
              <a:rPr lang="en-US" b="1">
                <a:latin typeface="Courier New" charset="0"/>
              </a:rPr>
              <a:t>fibo3</a:t>
            </a:r>
            <a:r>
              <a:rPr lang="en-US"/>
              <a:t>: Inspired by previous</a:t>
            </a:r>
            <a:r>
              <a:rPr lang="en-US" b="1">
                <a:latin typeface="Courier New" charset="0"/>
              </a:rPr>
              <a:t>.</a:t>
            </a:r>
            <a:r>
              <a:rPr lang="en-US"/>
              <a:t> Recursive. Returns 2 values, instead of 1. Added wrapper.</a:t>
            </a:r>
          </a:p>
          <a:p>
            <a:pPr lvl="1"/>
            <a:r>
              <a:rPr lang="en-US" b="1">
                <a:latin typeface="Courier New" charset="0"/>
              </a:rPr>
              <a:t>fibo4</a:t>
            </a:r>
            <a:r>
              <a:rPr lang="en-US"/>
              <a:t>: Recursive memoizing. </a:t>
            </a:r>
          </a:p>
          <a:p>
            <a:pPr lvl="2"/>
            <a:r>
              <a:rPr lang="en-US" i="1"/>
              <a:t>Memoizing</a:t>
            </a:r>
            <a:r>
              <a:rPr lang="en-US"/>
              <a:t> (which we do not really cover) is saving values of a function, to be returned</a:t>
            </a:r>
            <a:br>
              <a:rPr lang="en-US"/>
            </a:br>
            <a:r>
              <a:rPr lang="en-US"/>
              <a:t>when it is called with the same parameters. A special case of </a:t>
            </a:r>
            <a:r>
              <a:rPr lang="en-US" i="1"/>
              <a:t>caching</a:t>
            </a:r>
            <a:r>
              <a:rPr lang="en-US"/>
              <a:t>.</a:t>
            </a:r>
            <a:endParaRPr lang="en-US" i="1"/>
          </a:p>
          <a:p>
            <a:pPr lvl="1"/>
            <a:r>
              <a:rPr lang="en-US" b="1">
                <a:latin typeface="Courier New" charset="0"/>
              </a:rPr>
              <a:t>fibo5</a:t>
            </a:r>
            <a:r>
              <a:rPr lang="en-US"/>
              <a:t>: Uses a formula.</a:t>
            </a:r>
          </a:p>
        </p:txBody>
      </p:sp>
      <p:sp>
        <p:nvSpPr>
          <p:cNvPr id="913412" name="Text Box 4"/>
          <p:cNvSpPr txBox="1">
            <a:spLocks noChangeArrowheads="1"/>
          </p:cNvSpPr>
          <p:nvPr/>
        </p:nvSpPr>
        <p:spPr bwMode="auto">
          <a:xfrm>
            <a:off x="4724400" y="1752600"/>
            <a:ext cx="1295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i="1">
                <a:solidFill>
                  <a:schemeClr val="folHlink"/>
                </a:solidFill>
              </a:rPr>
              <a:t>Very</a:t>
            </a:r>
            <a:r>
              <a:rPr lang="en-US" sz="1400">
                <a:solidFill>
                  <a:schemeClr val="folHlink"/>
                </a:solidFill>
              </a:rPr>
              <a:t> slow.</a:t>
            </a:r>
            <a:endParaRPr lang="en-US" sz="1400" i="1">
              <a:solidFill>
                <a:schemeClr val="folHlink"/>
              </a:solidFill>
            </a:endParaRPr>
          </a:p>
        </p:txBody>
      </p:sp>
      <p:sp>
        <p:nvSpPr>
          <p:cNvPr id="913413" name="Text Box 5"/>
          <p:cNvSpPr txBox="1">
            <a:spLocks noChangeArrowheads="1"/>
          </p:cNvSpPr>
          <p:nvPr/>
        </p:nvSpPr>
        <p:spPr bwMode="auto">
          <a:xfrm>
            <a:off x="4800600" y="5105400"/>
            <a:ext cx="21336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Also much faster.</a:t>
            </a:r>
            <a:endParaRPr lang="en-US" sz="1400" i="1">
              <a:solidFill>
                <a:schemeClr val="folHlink"/>
              </a:solidFill>
            </a:endParaRPr>
          </a:p>
        </p:txBody>
      </p:sp>
      <p:sp>
        <p:nvSpPr>
          <p:cNvPr id="913414" name="Line 6"/>
          <p:cNvSpPr>
            <a:spLocks noChangeShapeType="1"/>
          </p:cNvSpPr>
          <p:nvPr/>
        </p:nvSpPr>
        <p:spPr bwMode="auto">
          <a:xfrm flipH="1">
            <a:off x="3657600" y="1905000"/>
            <a:ext cx="1066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3415" name="AutoShape 7"/>
          <p:cNvSpPr>
            <a:spLocks/>
          </p:cNvSpPr>
          <p:nvPr/>
        </p:nvSpPr>
        <p:spPr bwMode="auto">
          <a:xfrm>
            <a:off x="4419600" y="2743200"/>
            <a:ext cx="304800" cy="3048000"/>
          </a:xfrm>
          <a:prstGeom prst="rightBrace">
            <a:avLst>
              <a:gd name="adj1" fmla="val 83333"/>
              <a:gd name="adj2" fmla="val 83333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3416" name="Text Box 8"/>
          <p:cNvSpPr txBox="1">
            <a:spLocks noChangeArrowheads="1"/>
          </p:cNvSpPr>
          <p:nvPr/>
        </p:nvSpPr>
        <p:spPr bwMode="auto">
          <a:xfrm>
            <a:off x="4724400" y="23622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i="1">
                <a:solidFill>
                  <a:schemeClr val="folHlink"/>
                </a:solidFill>
              </a:rPr>
              <a:t>Much</a:t>
            </a:r>
            <a:r>
              <a:rPr lang="en-US" sz="1400">
                <a:solidFill>
                  <a:schemeClr val="folHlink"/>
                </a:solidFill>
              </a:rPr>
              <a:t> faster.</a:t>
            </a:r>
            <a:endParaRPr lang="en-US" sz="1400" i="1">
              <a:solidFill>
                <a:schemeClr val="folHlink"/>
              </a:solidFill>
            </a:endParaRPr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 flipH="1">
            <a:off x="3581400" y="2514600"/>
            <a:ext cx="11430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13418" name="AutoShape 10"/>
          <p:cNvSpPr>
            <a:spLocks noChangeArrowheads="1"/>
          </p:cNvSpPr>
          <p:nvPr/>
        </p:nvSpPr>
        <p:spPr bwMode="auto">
          <a:xfrm>
            <a:off x="6248400" y="4343400"/>
            <a:ext cx="533400" cy="533400"/>
          </a:xfrm>
          <a:prstGeom prst="smileyFace">
            <a:avLst>
              <a:gd name="adj" fmla="val 4653"/>
            </a:avLst>
          </a:prstGeom>
          <a:solidFill>
            <a:srgbClr val="FFD48D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19" name="AutoShape 11"/>
          <p:cNvSpPr>
            <a:spLocks noChangeArrowheads="1"/>
          </p:cNvSpPr>
          <p:nvPr/>
        </p:nvSpPr>
        <p:spPr bwMode="auto">
          <a:xfrm>
            <a:off x="6934200" y="4343400"/>
            <a:ext cx="533400" cy="533400"/>
          </a:xfrm>
          <a:prstGeom prst="smileyFace">
            <a:avLst>
              <a:gd name="adj" fmla="val 28"/>
            </a:avLst>
          </a:prstGeom>
          <a:solidFill>
            <a:srgbClr val="FFB469"/>
          </a:solidFill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3420" name="AutoShape 12"/>
          <p:cNvSpPr>
            <a:spLocks noChangeArrowheads="1"/>
          </p:cNvSpPr>
          <p:nvPr/>
        </p:nvSpPr>
        <p:spPr bwMode="auto">
          <a:xfrm flipH="1">
            <a:off x="4953000" y="3048000"/>
            <a:ext cx="1524000" cy="1066800"/>
          </a:xfrm>
          <a:prstGeom prst="wedgeRoundRectCallout">
            <a:avLst>
              <a:gd name="adj1" fmla="val -38125"/>
              <a:gd name="adj2" fmla="val 68898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/>
              <a:t>Wow!</a:t>
            </a:r>
            <a:br>
              <a:rPr lang="en-US" sz="1200"/>
            </a:br>
            <a:r>
              <a:rPr lang="en-US" sz="1200"/>
              <a:t>Recursion is a </a:t>
            </a:r>
            <a:r>
              <a:rPr lang="en-US" sz="1200" b="1"/>
              <a:t>lot</a:t>
            </a:r>
            <a:r>
              <a:rPr lang="en-US" sz="1200"/>
              <a:t> slower than iteration!</a:t>
            </a:r>
          </a:p>
        </p:txBody>
      </p:sp>
      <p:sp>
        <p:nvSpPr>
          <p:cNvPr id="913421" name="AutoShape 13"/>
          <p:cNvSpPr>
            <a:spLocks noChangeArrowheads="1"/>
          </p:cNvSpPr>
          <p:nvPr/>
        </p:nvSpPr>
        <p:spPr bwMode="auto">
          <a:xfrm>
            <a:off x="7239000" y="3048000"/>
            <a:ext cx="1524000" cy="1066800"/>
          </a:xfrm>
          <a:prstGeom prst="wedgeRoundRectCallout">
            <a:avLst>
              <a:gd name="adj1" fmla="val -38125"/>
              <a:gd name="adj2" fmla="val 69792"/>
              <a:gd name="adj3" fmla="val 16667"/>
            </a:avLst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sz="1200">
                <a:solidFill>
                  <a:schemeClr val="folHlink"/>
                </a:solidFill>
              </a:rPr>
              <a:t>Wrong!</a:t>
            </a:r>
            <a:r>
              <a:rPr lang="en-US" sz="1200"/>
              <a:t> Wrong, wrong, </a:t>
            </a:r>
            <a:r>
              <a:rPr lang="en-US" sz="1200" b="1"/>
              <a:t>wrong</a:t>
            </a:r>
            <a:r>
              <a:rPr lang="en-US" sz="1200"/>
              <a:t>, wrong, </a:t>
            </a:r>
            <a:r>
              <a:rPr lang="en-US" sz="1200" i="1">
                <a:solidFill>
                  <a:schemeClr val="folHlink"/>
                </a:solidFill>
              </a:rPr>
              <a:t>wrong</a:t>
            </a:r>
            <a:r>
              <a:rPr lang="en-US" sz="1200"/>
              <a:t>, wrong.</a:t>
            </a:r>
            <a:br>
              <a:rPr lang="en-US" sz="1200"/>
            </a:br>
            <a:r>
              <a:rPr lang="en-US" sz="1200"/>
              <a:t>You</a:t>
            </a:r>
            <a:r>
              <a:rPr lang="ja-JP" altLang="en-US" sz="1200">
                <a:latin typeface="Arial"/>
              </a:rPr>
              <a:t>’</a:t>
            </a:r>
            <a:r>
              <a:rPr lang="en-US" sz="1200"/>
              <a:t>re wrong.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1F7E2-E71D-104F-923D-B1E1B26FACEA}" type="slidenum">
              <a:rPr lang="en-US"/>
              <a:pPr/>
              <a:t>7</a:t>
            </a:fld>
            <a:endParaRPr lang="en-US"/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  <a:br>
              <a:rPr lang="en-US" dirty="0"/>
            </a:br>
            <a:r>
              <a:rPr lang="en-US" dirty="0"/>
              <a:t>Recursion vs. Iteration [2</a:t>
            </a:r>
            <a:r>
              <a:rPr lang="en-US" dirty="0" smtClean="0"/>
              <a:t>/2]</a:t>
            </a:r>
            <a:endParaRPr lang="en-US" dirty="0"/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Choice of algorithm can make a </a:t>
            </a:r>
            <a:r>
              <a:rPr lang="en-US" b="1"/>
              <a:t>huge</a:t>
            </a:r>
            <a:r>
              <a:rPr lang="en-US"/>
              <a:t> difference in performance.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As we will see, data structures can make a similar difference.</a:t>
            </a:r>
          </a:p>
        </p:txBody>
      </p:sp>
      <p:sp>
        <p:nvSpPr>
          <p:cNvPr id="911364" name="Rectangle 4"/>
          <p:cNvSpPr>
            <a:spLocks noChangeArrowheads="1"/>
          </p:cNvSpPr>
          <p:nvPr/>
        </p:nvSpPr>
        <p:spPr bwMode="auto">
          <a:xfrm>
            <a:off x="34290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5</a:t>
            </a:r>
            <a:endParaRPr lang="en-US" sz="1400"/>
          </a:p>
        </p:txBody>
      </p:sp>
      <p:sp>
        <p:nvSpPr>
          <p:cNvPr id="911367" name="Rectangle 7"/>
          <p:cNvSpPr>
            <a:spLocks noChangeArrowheads="1"/>
          </p:cNvSpPr>
          <p:nvPr/>
        </p:nvSpPr>
        <p:spPr bwMode="auto">
          <a:xfrm>
            <a:off x="2362200" y="4343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68" name="Rectangle 8"/>
          <p:cNvSpPr>
            <a:spLocks noChangeArrowheads="1"/>
          </p:cNvSpPr>
          <p:nvPr/>
        </p:nvSpPr>
        <p:spPr bwMode="auto">
          <a:xfrm>
            <a:off x="2819400" y="4343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69" name="Rectangle 9"/>
          <p:cNvSpPr>
            <a:spLocks noChangeArrowheads="1"/>
          </p:cNvSpPr>
          <p:nvPr/>
        </p:nvSpPr>
        <p:spPr bwMode="auto">
          <a:xfrm>
            <a:off x="25908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911370" name="Rectangle 10"/>
          <p:cNvSpPr>
            <a:spLocks noChangeArrowheads="1"/>
          </p:cNvSpPr>
          <p:nvPr/>
        </p:nvSpPr>
        <p:spPr bwMode="auto">
          <a:xfrm>
            <a:off x="30480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1" name="Rectangle 11"/>
          <p:cNvSpPr>
            <a:spLocks noChangeArrowheads="1"/>
          </p:cNvSpPr>
          <p:nvPr/>
        </p:nvSpPr>
        <p:spPr bwMode="auto">
          <a:xfrm>
            <a:off x="3733800" y="4343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72" name="Rectangle 12"/>
          <p:cNvSpPr>
            <a:spLocks noChangeArrowheads="1"/>
          </p:cNvSpPr>
          <p:nvPr/>
        </p:nvSpPr>
        <p:spPr bwMode="auto">
          <a:xfrm>
            <a:off x="35052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911373" name="Rectangle 13"/>
          <p:cNvSpPr>
            <a:spLocks noChangeArrowheads="1"/>
          </p:cNvSpPr>
          <p:nvPr/>
        </p:nvSpPr>
        <p:spPr bwMode="auto">
          <a:xfrm>
            <a:off x="39624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4" name="Rectangle 14"/>
          <p:cNvSpPr>
            <a:spLocks noChangeArrowheads="1"/>
          </p:cNvSpPr>
          <p:nvPr/>
        </p:nvSpPr>
        <p:spPr bwMode="auto">
          <a:xfrm>
            <a:off x="4648200" y="4343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1375" name="Rectangle 15"/>
          <p:cNvSpPr>
            <a:spLocks noChangeArrowheads="1"/>
          </p:cNvSpPr>
          <p:nvPr/>
        </p:nvSpPr>
        <p:spPr bwMode="auto">
          <a:xfrm>
            <a:off x="44196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6" name="Rectangle 16"/>
          <p:cNvSpPr>
            <a:spLocks noChangeArrowheads="1"/>
          </p:cNvSpPr>
          <p:nvPr/>
        </p:nvSpPr>
        <p:spPr bwMode="auto">
          <a:xfrm>
            <a:off x="48768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77" name="Rectangle 17"/>
          <p:cNvSpPr>
            <a:spLocks noChangeArrowheads="1"/>
          </p:cNvSpPr>
          <p:nvPr/>
        </p:nvSpPr>
        <p:spPr bwMode="auto">
          <a:xfrm>
            <a:off x="4648200" y="5105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911378" name="Rectangle 18"/>
          <p:cNvSpPr>
            <a:spLocks noChangeArrowheads="1"/>
          </p:cNvSpPr>
          <p:nvPr/>
        </p:nvSpPr>
        <p:spPr bwMode="auto">
          <a:xfrm>
            <a:off x="5105400" y="5105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79" name="Line 19"/>
          <p:cNvSpPr>
            <a:spLocks noChangeShapeType="1"/>
          </p:cNvSpPr>
          <p:nvPr/>
        </p:nvSpPr>
        <p:spPr bwMode="auto">
          <a:xfrm>
            <a:off x="3657600" y="3810000"/>
            <a:ext cx="685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0" name="Line 20"/>
          <p:cNvSpPr>
            <a:spLocks noChangeShapeType="1"/>
          </p:cNvSpPr>
          <p:nvPr/>
        </p:nvSpPr>
        <p:spPr bwMode="auto">
          <a:xfrm flipH="1">
            <a:off x="2743200" y="3810000"/>
            <a:ext cx="762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1" name="Line 21"/>
          <p:cNvSpPr>
            <a:spLocks noChangeShapeType="1"/>
          </p:cNvSpPr>
          <p:nvPr/>
        </p:nvSpPr>
        <p:spPr bwMode="auto">
          <a:xfrm>
            <a:off x="4419600" y="4267200"/>
            <a:ext cx="381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2" name="Line 22"/>
          <p:cNvSpPr>
            <a:spLocks noChangeShapeType="1"/>
          </p:cNvSpPr>
          <p:nvPr/>
        </p:nvSpPr>
        <p:spPr bwMode="auto">
          <a:xfrm flipH="1">
            <a:off x="3886200" y="4267200"/>
            <a:ext cx="3810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83" name="Rectangle 23"/>
          <p:cNvSpPr>
            <a:spLocks noChangeArrowheads="1"/>
          </p:cNvSpPr>
          <p:nvPr/>
        </p:nvSpPr>
        <p:spPr bwMode="auto">
          <a:xfrm>
            <a:off x="1219200" y="35052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911384" name="Rectangle 24"/>
          <p:cNvSpPr>
            <a:spLocks noChangeArrowheads="1"/>
          </p:cNvSpPr>
          <p:nvPr/>
        </p:nvSpPr>
        <p:spPr bwMode="auto">
          <a:xfrm>
            <a:off x="7620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385" name="Rectangle 25"/>
          <p:cNvSpPr>
            <a:spLocks noChangeArrowheads="1"/>
          </p:cNvSpPr>
          <p:nvPr/>
        </p:nvSpPr>
        <p:spPr bwMode="auto">
          <a:xfrm>
            <a:off x="5334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911386" name="Rectangle 26"/>
          <p:cNvSpPr>
            <a:spLocks noChangeArrowheads="1"/>
          </p:cNvSpPr>
          <p:nvPr/>
        </p:nvSpPr>
        <p:spPr bwMode="auto">
          <a:xfrm>
            <a:off x="9906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87" name="Rectangle 27"/>
          <p:cNvSpPr>
            <a:spLocks noChangeArrowheads="1"/>
          </p:cNvSpPr>
          <p:nvPr/>
        </p:nvSpPr>
        <p:spPr bwMode="auto">
          <a:xfrm>
            <a:off x="16764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1388" name="Rectangle 28"/>
          <p:cNvSpPr>
            <a:spLocks noChangeArrowheads="1"/>
          </p:cNvSpPr>
          <p:nvPr/>
        </p:nvSpPr>
        <p:spPr bwMode="auto">
          <a:xfrm>
            <a:off x="14478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90" name="Rectangle 30"/>
          <p:cNvSpPr>
            <a:spLocks noChangeArrowheads="1"/>
          </p:cNvSpPr>
          <p:nvPr/>
        </p:nvSpPr>
        <p:spPr bwMode="auto">
          <a:xfrm>
            <a:off x="16764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911391" name="Rectangle 31"/>
          <p:cNvSpPr>
            <a:spLocks noChangeArrowheads="1"/>
          </p:cNvSpPr>
          <p:nvPr/>
        </p:nvSpPr>
        <p:spPr bwMode="auto">
          <a:xfrm>
            <a:off x="2133600" y="4724400"/>
            <a:ext cx="304800" cy="304800"/>
          </a:xfrm>
          <a:prstGeom prst="rect">
            <a:avLst/>
          </a:prstGeom>
          <a:solidFill>
            <a:schemeClr val="accent1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911392" name="Line 32"/>
          <p:cNvSpPr>
            <a:spLocks noChangeShapeType="1"/>
          </p:cNvSpPr>
          <p:nvPr/>
        </p:nvSpPr>
        <p:spPr bwMode="auto">
          <a:xfrm>
            <a:off x="14478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3" name="Line 33"/>
          <p:cNvSpPr>
            <a:spLocks noChangeShapeType="1"/>
          </p:cNvSpPr>
          <p:nvPr/>
        </p:nvSpPr>
        <p:spPr bwMode="auto">
          <a:xfrm flipH="1">
            <a:off x="914400" y="3810000"/>
            <a:ext cx="3810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4" name="Line 34"/>
          <p:cNvSpPr>
            <a:spLocks noChangeShapeType="1"/>
          </p:cNvSpPr>
          <p:nvPr/>
        </p:nvSpPr>
        <p:spPr bwMode="auto">
          <a:xfrm>
            <a:off x="9906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5" name="Line 35"/>
          <p:cNvSpPr>
            <a:spLocks noChangeShapeType="1"/>
          </p:cNvSpPr>
          <p:nvPr/>
        </p:nvSpPr>
        <p:spPr bwMode="auto">
          <a:xfrm flipH="1">
            <a:off x="6858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6" name="Rectangle 36"/>
          <p:cNvSpPr>
            <a:spLocks noChangeArrowheads="1"/>
          </p:cNvSpPr>
          <p:nvPr/>
        </p:nvSpPr>
        <p:spPr bwMode="auto">
          <a:xfrm>
            <a:off x="2362200" y="30480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911397" name="Line 37"/>
          <p:cNvSpPr>
            <a:spLocks noChangeShapeType="1"/>
          </p:cNvSpPr>
          <p:nvPr/>
        </p:nvSpPr>
        <p:spPr bwMode="auto">
          <a:xfrm>
            <a:off x="2590800" y="3352800"/>
            <a:ext cx="9906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8" name="Line 38"/>
          <p:cNvSpPr>
            <a:spLocks noChangeShapeType="1"/>
          </p:cNvSpPr>
          <p:nvPr/>
        </p:nvSpPr>
        <p:spPr bwMode="auto">
          <a:xfrm flipH="1">
            <a:off x="1371600" y="3352800"/>
            <a:ext cx="106680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399" name="Line 39"/>
          <p:cNvSpPr>
            <a:spLocks noChangeShapeType="1"/>
          </p:cNvSpPr>
          <p:nvPr/>
        </p:nvSpPr>
        <p:spPr bwMode="auto">
          <a:xfrm>
            <a:off x="19050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0" name="Line 40"/>
          <p:cNvSpPr>
            <a:spLocks noChangeShapeType="1"/>
          </p:cNvSpPr>
          <p:nvPr/>
        </p:nvSpPr>
        <p:spPr bwMode="auto">
          <a:xfrm flipH="1">
            <a:off x="16002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1" name="Line 41"/>
          <p:cNvSpPr>
            <a:spLocks noChangeShapeType="1"/>
          </p:cNvSpPr>
          <p:nvPr/>
        </p:nvSpPr>
        <p:spPr bwMode="auto">
          <a:xfrm>
            <a:off x="28194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2" name="Line 42"/>
          <p:cNvSpPr>
            <a:spLocks noChangeShapeType="1"/>
          </p:cNvSpPr>
          <p:nvPr/>
        </p:nvSpPr>
        <p:spPr bwMode="auto">
          <a:xfrm flipH="1">
            <a:off x="2514600" y="4267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3" name="Line 43"/>
          <p:cNvSpPr>
            <a:spLocks noChangeShapeType="1"/>
          </p:cNvSpPr>
          <p:nvPr/>
        </p:nvSpPr>
        <p:spPr bwMode="auto">
          <a:xfrm>
            <a:off x="21336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4" name="Line 44"/>
          <p:cNvSpPr>
            <a:spLocks noChangeShapeType="1"/>
          </p:cNvSpPr>
          <p:nvPr/>
        </p:nvSpPr>
        <p:spPr bwMode="auto">
          <a:xfrm flipH="1">
            <a:off x="18288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5" name="Line 45"/>
          <p:cNvSpPr>
            <a:spLocks noChangeShapeType="1"/>
          </p:cNvSpPr>
          <p:nvPr/>
        </p:nvSpPr>
        <p:spPr bwMode="auto">
          <a:xfrm>
            <a:off x="30480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6" name="Line 46"/>
          <p:cNvSpPr>
            <a:spLocks noChangeShapeType="1"/>
          </p:cNvSpPr>
          <p:nvPr/>
        </p:nvSpPr>
        <p:spPr bwMode="auto">
          <a:xfrm flipH="1">
            <a:off x="27432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7" name="Line 47"/>
          <p:cNvSpPr>
            <a:spLocks noChangeShapeType="1"/>
          </p:cNvSpPr>
          <p:nvPr/>
        </p:nvSpPr>
        <p:spPr bwMode="auto">
          <a:xfrm>
            <a:off x="39624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8" name="Line 48"/>
          <p:cNvSpPr>
            <a:spLocks noChangeShapeType="1"/>
          </p:cNvSpPr>
          <p:nvPr/>
        </p:nvSpPr>
        <p:spPr bwMode="auto">
          <a:xfrm flipH="1">
            <a:off x="36576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09" name="Line 49"/>
          <p:cNvSpPr>
            <a:spLocks noChangeShapeType="1"/>
          </p:cNvSpPr>
          <p:nvPr/>
        </p:nvSpPr>
        <p:spPr bwMode="auto">
          <a:xfrm>
            <a:off x="48768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0" name="Line 50"/>
          <p:cNvSpPr>
            <a:spLocks noChangeShapeType="1"/>
          </p:cNvSpPr>
          <p:nvPr/>
        </p:nvSpPr>
        <p:spPr bwMode="auto">
          <a:xfrm flipH="1">
            <a:off x="4572000" y="4648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1" name="Line 51"/>
          <p:cNvSpPr>
            <a:spLocks noChangeShapeType="1"/>
          </p:cNvSpPr>
          <p:nvPr/>
        </p:nvSpPr>
        <p:spPr bwMode="auto">
          <a:xfrm>
            <a:off x="5105400" y="5029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2" name="Line 52"/>
          <p:cNvSpPr>
            <a:spLocks noChangeShapeType="1"/>
          </p:cNvSpPr>
          <p:nvPr/>
        </p:nvSpPr>
        <p:spPr bwMode="auto">
          <a:xfrm flipH="1">
            <a:off x="4800600" y="5029200"/>
            <a:ext cx="15240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3" name="Rectangle 53"/>
          <p:cNvSpPr>
            <a:spLocks noChangeArrowheads="1"/>
          </p:cNvSpPr>
          <p:nvPr/>
        </p:nvSpPr>
        <p:spPr bwMode="auto">
          <a:xfrm>
            <a:off x="6934200" y="35052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5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6</a:t>
            </a:r>
          </a:p>
        </p:txBody>
      </p:sp>
      <p:sp>
        <p:nvSpPr>
          <p:cNvPr id="911414" name="Line 54"/>
          <p:cNvSpPr>
            <a:spLocks noChangeShapeType="1"/>
          </p:cNvSpPr>
          <p:nvPr/>
        </p:nvSpPr>
        <p:spPr bwMode="auto">
          <a:xfrm>
            <a:off x="7239000" y="37338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5" name="Rectangle 55"/>
          <p:cNvSpPr>
            <a:spLocks noChangeArrowheads="1"/>
          </p:cNvSpPr>
          <p:nvPr/>
        </p:nvSpPr>
        <p:spPr bwMode="auto">
          <a:xfrm>
            <a:off x="7086600" y="30480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6</a:t>
            </a:r>
            <a:endParaRPr lang="en-US" sz="1400"/>
          </a:p>
        </p:txBody>
      </p:sp>
      <p:sp>
        <p:nvSpPr>
          <p:cNvPr id="911416" name="Line 56"/>
          <p:cNvSpPr>
            <a:spLocks noChangeShapeType="1"/>
          </p:cNvSpPr>
          <p:nvPr/>
        </p:nvSpPr>
        <p:spPr bwMode="auto">
          <a:xfrm>
            <a:off x="7239000" y="3352800"/>
            <a:ext cx="0" cy="1524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7" name="Rectangle 57"/>
          <p:cNvSpPr>
            <a:spLocks noChangeArrowheads="1"/>
          </p:cNvSpPr>
          <p:nvPr/>
        </p:nvSpPr>
        <p:spPr bwMode="auto">
          <a:xfrm>
            <a:off x="6934200" y="38100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4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5</a:t>
            </a:r>
          </a:p>
        </p:txBody>
      </p:sp>
      <p:sp>
        <p:nvSpPr>
          <p:cNvPr id="911418" name="Line 58"/>
          <p:cNvSpPr>
            <a:spLocks noChangeShapeType="1"/>
          </p:cNvSpPr>
          <p:nvPr/>
        </p:nvSpPr>
        <p:spPr bwMode="auto">
          <a:xfrm>
            <a:off x="7239000" y="40386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19" name="Rectangle 59"/>
          <p:cNvSpPr>
            <a:spLocks noChangeArrowheads="1"/>
          </p:cNvSpPr>
          <p:nvPr/>
        </p:nvSpPr>
        <p:spPr bwMode="auto">
          <a:xfrm>
            <a:off x="6934200" y="41148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3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4</a:t>
            </a:r>
          </a:p>
        </p:txBody>
      </p:sp>
      <p:sp>
        <p:nvSpPr>
          <p:cNvPr id="911420" name="Line 60"/>
          <p:cNvSpPr>
            <a:spLocks noChangeShapeType="1"/>
          </p:cNvSpPr>
          <p:nvPr/>
        </p:nvSpPr>
        <p:spPr bwMode="auto">
          <a:xfrm>
            <a:off x="7239000" y="43434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1" name="Rectangle 61"/>
          <p:cNvSpPr>
            <a:spLocks noChangeArrowheads="1"/>
          </p:cNvSpPr>
          <p:nvPr/>
        </p:nvSpPr>
        <p:spPr bwMode="auto">
          <a:xfrm>
            <a:off x="6934200" y="44196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2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3</a:t>
            </a:r>
          </a:p>
        </p:txBody>
      </p:sp>
      <p:sp>
        <p:nvSpPr>
          <p:cNvPr id="911422" name="Line 62"/>
          <p:cNvSpPr>
            <a:spLocks noChangeShapeType="1"/>
          </p:cNvSpPr>
          <p:nvPr/>
        </p:nvSpPr>
        <p:spPr bwMode="auto">
          <a:xfrm>
            <a:off x="7239000" y="46482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3" name="Rectangle 63"/>
          <p:cNvSpPr>
            <a:spLocks noChangeArrowheads="1"/>
          </p:cNvSpPr>
          <p:nvPr/>
        </p:nvSpPr>
        <p:spPr bwMode="auto">
          <a:xfrm>
            <a:off x="6934200" y="47244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1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2</a:t>
            </a:r>
          </a:p>
        </p:txBody>
      </p:sp>
      <p:sp>
        <p:nvSpPr>
          <p:cNvPr id="911424" name="Line 64"/>
          <p:cNvSpPr>
            <a:spLocks noChangeShapeType="1"/>
          </p:cNvSpPr>
          <p:nvPr/>
        </p:nvSpPr>
        <p:spPr bwMode="auto">
          <a:xfrm>
            <a:off x="7239000" y="49530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5" name="Rectangle 65"/>
          <p:cNvSpPr>
            <a:spLocks noChangeArrowheads="1"/>
          </p:cNvSpPr>
          <p:nvPr/>
        </p:nvSpPr>
        <p:spPr bwMode="auto">
          <a:xfrm>
            <a:off x="6934200" y="50292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0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1</a:t>
            </a:r>
          </a:p>
        </p:txBody>
      </p:sp>
      <p:sp>
        <p:nvSpPr>
          <p:cNvPr id="911426" name="Line 66"/>
          <p:cNvSpPr>
            <a:spLocks noChangeShapeType="1"/>
          </p:cNvSpPr>
          <p:nvPr/>
        </p:nvSpPr>
        <p:spPr bwMode="auto">
          <a:xfrm>
            <a:off x="7239000" y="5257800"/>
            <a:ext cx="0" cy="762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27" name="Rectangle 67"/>
          <p:cNvSpPr>
            <a:spLocks noChangeArrowheads="1"/>
          </p:cNvSpPr>
          <p:nvPr/>
        </p:nvSpPr>
        <p:spPr bwMode="auto">
          <a:xfrm>
            <a:off x="6934200" y="5334000"/>
            <a:ext cx="609600" cy="2286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000" i="1"/>
              <a:t>F</a:t>
            </a:r>
            <a:r>
              <a:rPr lang="en-US" sz="1000" baseline="-25000"/>
              <a:t>-1</a:t>
            </a:r>
            <a:r>
              <a:rPr lang="en-US" sz="1000"/>
              <a:t> &amp; </a:t>
            </a:r>
            <a:r>
              <a:rPr lang="en-US" sz="1000" i="1"/>
              <a:t>F</a:t>
            </a:r>
            <a:r>
              <a:rPr lang="en-US" sz="1000" baseline="-25000"/>
              <a:t>0</a:t>
            </a:r>
          </a:p>
        </p:txBody>
      </p:sp>
      <p:sp>
        <p:nvSpPr>
          <p:cNvPr id="911428" name="Text Box 68"/>
          <p:cNvSpPr txBox="1">
            <a:spLocks noChangeArrowheads="1"/>
          </p:cNvSpPr>
          <p:nvPr/>
        </p:nvSpPr>
        <p:spPr bwMode="auto">
          <a:xfrm>
            <a:off x="1905000" y="25908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 </a:t>
            </a:r>
            <a:r>
              <a:rPr lang="en-US" sz="1600" b="1">
                <a:latin typeface="Courier New" charset="0"/>
              </a:rPr>
              <a:t>fibo1.cpp</a:t>
            </a:r>
            <a:endParaRPr lang="en-US" sz="1600"/>
          </a:p>
        </p:txBody>
      </p:sp>
      <p:sp>
        <p:nvSpPr>
          <p:cNvPr id="911429" name="Text Box 69"/>
          <p:cNvSpPr txBox="1">
            <a:spLocks noChangeArrowheads="1"/>
          </p:cNvSpPr>
          <p:nvPr/>
        </p:nvSpPr>
        <p:spPr bwMode="auto">
          <a:xfrm>
            <a:off x="6324600" y="2590800"/>
            <a:ext cx="1828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In </a:t>
            </a:r>
            <a:r>
              <a:rPr lang="en-US" sz="1600" b="1">
                <a:latin typeface="Courier New" charset="0"/>
              </a:rPr>
              <a:t>fibo3.cpp</a:t>
            </a:r>
            <a:endParaRPr lang="en-US" sz="1600"/>
          </a:p>
        </p:txBody>
      </p:sp>
      <p:sp>
        <p:nvSpPr>
          <p:cNvPr id="911430" name="Text Box 70"/>
          <p:cNvSpPr txBox="1">
            <a:spLocks noChangeArrowheads="1"/>
          </p:cNvSpPr>
          <p:nvPr/>
        </p:nvSpPr>
        <p:spPr bwMode="auto">
          <a:xfrm>
            <a:off x="3581400" y="1828800"/>
            <a:ext cx="2895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Recursive calls made to compute </a:t>
            </a:r>
            <a:r>
              <a:rPr lang="en-US" sz="1800" i="1"/>
              <a:t>F</a:t>
            </a:r>
            <a:r>
              <a:rPr lang="en-US" sz="1800" baseline="-25000"/>
              <a:t>6</a:t>
            </a:r>
            <a:r>
              <a:rPr lang="en-US" sz="1800"/>
              <a:t>.</a:t>
            </a:r>
          </a:p>
        </p:txBody>
      </p:sp>
      <p:sp>
        <p:nvSpPr>
          <p:cNvPr id="911365" name="Rectangle 5"/>
          <p:cNvSpPr>
            <a:spLocks noChangeArrowheads="1"/>
          </p:cNvSpPr>
          <p:nvPr/>
        </p:nvSpPr>
        <p:spPr bwMode="auto">
          <a:xfrm>
            <a:off x="25908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3</a:t>
            </a:r>
            <a:endParaRPr lang="en-US" sz="1400"/>
          </a:p>
        </p:txBody>
      </p:sp>
      <p:sp>
        <p:nvSpPr>
          <p:cNvPr id="911366" name="Rectangle 6"/>
          <p:cNvSpPr>
            <a:spLocks noChangeArrowheads="1"/>
          </p:cNvSpPr>
          <p:nvPr/>
        </p:nvSpPr>
        <p:spPr bwMode="auto">
          <a:xfrm>
            <a:off x="4191000" y="3962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4</a:t>
            </a:r>
            <a:endParaRPr lang="en-US" sz="1400"/>
          </a:p>
        </p:txBody>
      </p:sp>
      <p:sp>
        <p:nvSpPr>
          <p:cNvPr id="911389" name="Rectangle 29"/>
          <p:cNvSpPr>
            <a:spLocks noChangeArrowheads="1"/>
          </p:cNvSpPr>
          <p:nvPr/>
        </p:nvSpPr>
        <p:spPr bwMode="auto">
          <a:xfrm>
            <a:off x="1905000" y="4343400"/>
            <a:ext cx="304800" cy="304800"/>
          </a:xfrm>
          <a:prstGeom prst="rect">
            <a:avLst/>
          </a:prstGeom>
          <a:solidFill>
            <a:srgbClr val="C0C0C0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F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911431" name="Text Box 71"/>
          <p:cNvSpPr txBox="1">
            <a:spLocks noChangeArrowheads="1"/>
          </p:cNvSpPr>
          <p:nvPr/>
        </p:nvSpPr>
        <p:spPr bwMode="auto">
          <a:xfrm>
            <a:off x="4876800" y="3200400"/>
            <a:ext cx="1524000" cy="977900"/>
          </a:xfrm>
          <a:prstGeom prst="rect">
            <a:avLst/>
          </a:prstGeom>
          <a:noFill/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White boxes represent calls </a:t>
            </a:r>
            <a:r>
              <a:rPr lang="en-US" sz="1400" i="1">
                <a:solidFill>
                  <a:schemeClr val="folHlink"/>
                </a:solidFill>
              </a:rPr>
              <a:t>not</a:t>
            </a:r>
            <a:r>
              <a:rPr lang="en-US" sz="1400">
                <a:solidFill>
                  <a:schemeClr val="folHlink"/>
                </a:solidFill>
              </a:rPr>
              <a:t> made in </a:t>
            </a:r>
            <a:r>
              <a:rPr lang="en-US" sz="1400" b="1">
                <a:solidFill>
                  <a:schemeClr val="folHlink"/>
                </a:solidFill>
                <a:latin typeface="Courier New" charset="0"/>
              </a:rPr>
              <a:t>fibo4.cpp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EC19D-3F79-3F46-AE11-E8B1A7864481}" type="slidenum">
              <a:rPr lang="en-US"/>
              <a:pPr/>
              <a:t>8</a:t>
            </a:fld>
            <a:endParaRPr lang="en-US"/>
          </a:p>
        </p:txBody>
      </p:sp>
      <p:sp>
        <p:nvSpPr>
          <p:cNvPr id="86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vs. Iteration</a:t>
            </a:r>
            <a:br>
              <a:rPr lang="en-US" dirty="0"/>
            </a:br>
            <a:r>
              <a:rPr lang="en-US" dirty="0"/>
              <a:t>Fibonacci Numbers </a:t>
            </a:r>
            <a:r>
              <a:rPr lang="en-US" dirty="0">
                <a:cs typeface="Times New Roman" charset="0"/>
              </a:rPr>
              <a:t>— </a:t>
            </a:r>
            <a:r>
              <a:rPr lang="en-US" dirty="0" smtClean="0">
                <a:cs typeface="Times New Roman" charset="0"/>
              </a:rPr>
              <a:t>Lessons</a:t>
            </a:r>
            <a:endParaRPr lang="en-US" dirty="0">
              <a:cs typeface="Times New Roman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Some algorithms have natural implementations in both </a:t>
            </a:r>
            <a:r>
              <a:rPr lang="en-US" b="1"/>
              <a:t>recursive</a:t>
            </a:r>
            <a:r>
              <a:rPr lang="en-US"/>
              <a:t> and </a:t>
            </a:r>
            <a:r>
              <a:rPr lang="en-US" b="1"/>
              <a:t>iterative</a:t>
            </a:r>
            <a:r>
              <a:rPr lang="en-US"/>
              <a:t> form.</a:t>
            </a:r>
          </a:p>
          <a:p>
            <a:pPr lvl="1"/>
            <a:r>
              <a:rPr lang="en-US" i="1"/>
              <a:t>Iterative</a:t>
            </a:r>
            <a:r>
              <a:rPr lang="en-US"/>
              <a:t> means making use of loops.</a:t>
            </a:r>
            <a:endParaRPr lang="en-US" i="1"/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>
                <a:latin typeface="Courier New" charset="0"/>
              </a:rPr>
              <a:t>struct</a:t>
            </a:r>
            <a:r>
              <a:rPr lang="en-US"/>
              <a:t> can be used to return two values at once.</a:t>
            </a:r>
          </a:p>
          <a:p>
            <a:pPr lvl="1"/>
            <a:r>
              <a:rPr lang="en-US"/>
              <a:t>The template </a:t>
            </a:r>
            <a:r>
              <a:rPr lang="en-US" b="1">
                <a:latin typeface="Courier New" charset="0"/>
              </a:rPr>
              <a:t>std::pair</a:t>
            </a:r>
            <a:r>
              <a:rPr lang="en-US"/>
              <a:t> (declared in </a:t>
            </a:r>
            <a:r>
              <a:rPr lang="en-US" b="1">
                <a:latin typeface="Courier New" charset="0"/>
              </a:rPr>
              <a:t>&lt;utility&gt;</a:t>
            </a:r>
            <a:r>
              <a:rPr lang="en-US"/>
              <a:t>) can be helpful.</a:t>
            </a:r>
          </a:p>
          <a:p>
            <a:pPr>
              <a:buFont typeface="Wingdings" charset="0"/>
              <a:buNone/>
            </a:pPr>
            <a:r>
              <a:rPr lang="en-US"/>
              <a:t>Sometimes we have a </a:t>
            </a:r>
            <a:r>
              <a:rPr lang="en-US" b="1"/>
              <a:t>workhorse</a:t>
            </a:r>
            <a:r>
              <a:rPr lang="en-US"/>
              <a:t> function that does most of the processing and a </a:t>
            </a:r>
            <a:r>
              <a:rPr lang="en-US" b="1"/>
              <a:t>wrapper</a:t>
            </a:r>
            <a:r>
              <a:rPr lang="en-US"/>
              <a:t> function that is set up for convenient use.</a:t>
            </a:r>
          </a:p>
          <a:p>
            <a:pPr lvl="1"/>
            <a:r>
              <a:rPr lang="en-US"/>
              <a:t>Often the wrapper just calls the workhorse for us.</a:t>
            </a:r>
          </a:p>
          <a:p>
            <a:pPr lvl="1"/>
            <a:r>
              <a:rPr lang="en-US"/>
              <a:t>This is common when we use recursion, since recursion can place inconvenient restrictions on how a function is called.</a:t>
            </a:r>
          </a:p>
          <a:p>
            <a:pPr lvl="1"/>
            <a:r>
              <a:rPr lang="en-US"/>
              <a:t>We have seen this in another context. Remember </a:t>
            </a:r>
            <a:r>
              <a:rPr lang="en-US" b="1">
                <a:latin typeface="Courier New" charset="0"/>
              </a:rPr>
              <a:t>toString</a:t>
            </a:r>
            <a:r>
              <a:rPr lang="en-US"/>
              <a:t> and </a:t>
            </a:r>
            <a:r>
              <a:rPr lang="en-US" b="1">
                <a:latin typeface="Courier New" charset="0"/>
              </a:rPr>
              <a:t>operator&lt;&lt;</a:t>
            </a:r>
            <a:r>
              <a:rPr lang="en-US"/>
              <a:t> in the package from Assignment #1.</a:t>
            </a:r>
          </a:p>
        </p:txBody>
      </p:sp>
    </p:spTree>
    <p:extLst>
      <p:ext uri="{BB962C8B-B14F-4D97-AF65-F5344CB8AC3E}">
        <p14:creationId xmlns:p14="http://schemas.microsoft.com/office/powerpoint/2010/main" val="2376033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Feb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CS 311 Fall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245B4-9816-F94F-B64C-983424AB65BF}" type="slidenum">
              <a:rPr lang="en-US"/>
              <a:pPr/>
              <a:t>9</a:t>
            </a:fld>
            <a:endParaRPr lang="en-US"/>
          </a:p>
        </p:txBody>
      </p:sp>
      <p:sp>
        <p:nvSpPr>
          <p:cNvPr id="86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Drawbacks of Recursion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Two factors can make recursive algorithms inefficient.</a:t>
            </a:r>
          </a:p>
          <a:p>
            <a:pPr lvl="1"/>
            <a:r>
              <a:rPr lang="en-US" b="1"/>
              <a:t>Inherent inefficiency of some recursive algorithms</a:t>
            </a:r>
          </a:p>
          <a:p>
            <a:pPr lvl="2"/>
            <a:r>
              <a:rPr lang="en-US"/>
              <a:t>However, there are efficient recursive algorithms (</a:t>
            </a:r>
            <a:r>
              <a:rPr lang="en-US" b="1">
                <a:latin typeface="Courier New" charset="0"/>
              </a:rPr>
              <a:t>fibo3.cpp</a:t>
            </a:r>
            <a:r>
              <a:rPr lang="en-US"/>
              <a:t>).</a:t>
            </a:r>
          </a:p>
          <a:p>
            <a:pPr lvl="1"/>
            <a:r>
              <a:rPr lang="en-US" b="1"/>
              <a:t>Function-call overhead</a:t>
            </a:r>
          </a:p>
          <a:p>
            <a:pPr lvl="2"/>
            <a:r>
              <a:rPr lang="en-US"/>
              <a:t>Making all those function calls requires work: saving return addresses, creating and destroying automatic variables.</a:t>
            </a:r>
          </a:p>
          <a:p>
            <a:pPr>
              <a:buFont typeface="Wingdings" charset="0"/>
              <a:buNone/>
            </a:pPr>
            <a:r>
              <a:rPr lang="en-US"/>
              <a:t>And recursion has another problem.</a:t>
            </a:r>
          </a:p>
          <a:p>
            <a:pPr lvl="1"/>
            <a:r>
              <a:rPr lang="en-US" b="1"/>
              <a:t>Memory-management issues</a:t>
            </a:r>
          </a:p>
          <a:p>
            <a:pPr lvl="2"/>
            <a:r>
              <a:rPr lang="en-US"/>
              <a:t>Memory for automatic variables is allocated in</a:t>
            </a:r>
            <a:br>
              <a:rPr lang="en-US"/>
            </a:br>
            <a:r>
              <a:rPr lang="en-US"/>
              <a:t>a way that does not allow for normal error</a:t>
            </a:r>
            <a:br>
              <a:rPr lang="en-US"/>
            </a:br>
            <a:r>
              <a:rPr lang="en-US"/>
              <a:t>handling. Making too many recursive calls will</a:t>
            </a:r>
            <a:br>
              <a:rPr lang="en-US"/>
            </a:br>
            <a:r>
              <a:rPr lang="en-US"/>
              <a:t>cause stack overflow (resulting in a crash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or worse).</a:t>
            </a:r>
          </a:p>
          <a:p>
            <a:pPr lvl="2"/>
            <a:r>
              <a:rPr lang="en-US"/>
              <a:t>When we use iteration, we can manage memory ourselves. This is more work, but it also allows us to handle errors properly.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863236" name="Text Box 4"/>
          <p:cNvSpPr txBox="1">
            <a:spLocks noChangeArrowheads="1"/>
          </p:cNvSpPr>
          <p:nvPr/>
        </p:nvSpPr>
        <p:spPr bwMode="auto">
          <a:xfrm>
            <a:off x="7086600" y="3028950"/>
            <a:ext cx="1828800" cy="115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These two are important regardless of the recursive algorithm used.</a:t>
            </a:r>
          </a:p>
        </p:txBody>
      </p:sp>
      <p:sp>
        <p:nvSpPr>
          <p:cNvPr id="863237" name="Line 5"/>
          <p:cNvSpPr>
            <a:spLocks noChangeShapeType="1"/>
          </p:cNvSpPr>
          <p:nvPr/>
        </p:nvSpPr>
        <p:spPr bwMode="auto">
          <a:xfrm flipH="1" flipV="1">
            <a:off x="6096000" y="2876550"/>
            <a:ext cx="990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3238" name="Line 6"/>
          <p:cNvSpPr>
            <a:spLocks noChangeShapeType="1"/>
          </p:cNvSpPr>
          <p:nvPr/>
        </p:nvSpPr>
        <p:spPr bwMode="auto">
          <a:xfrm flipH="1">
            <a:off x="4953000" y="3257550"/>
            <a:ext cx="2133600" cy="17145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63239" name="AutoShape 7"/>
          <p:cNvSpPr>
            <a:spLocks noChangeArrowheads="1"/>
          </p:cNvSpPr>
          <p:nvPr/>
        </p:nvSpPr>
        <p:spPr bwMode="auto">
          <a:xfrm>
            <a:off x="914400" y="2044700"/>
            <a:ext cx="31242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3240" name="AutoShape 8"/>
          <p:cNvSpPr>
            <a:spLocks noChangeArrowheads="1"/>
          </p:cNvSpPr>
          <p:nvPr/>
        </p:nvSpPr>
        <p:spPr bwMode="auto">
          <a:xfrm>
            <a:off x="914400" y="3289300"/>
            <a:ext cx="38862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3241" name="Line 9"/>
          <p:cNvSpPr>
            <a:spLocks noChangeShapeType="1"/>
          </p:cNvSpPr>
          <p:nvPr/>
        </p:nvSpPr>
        <p:spPr bwMode="auto">
          <a:xfrm>
            <a:off x="4070350" y="1727200"/>
            <a:ext cx="7620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23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1871</Words>
  <Application>Microsoft Macintosh PowerPoint</Application>
  <PresentationFormat>On-screen Show (4:3)</PresentationFormat>
  <Paragraphs>402</Paragraphs>
  <Slides>20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Default Design</vt:lpstr>
      <vt:lpstr>Microsoft Equation 3.0</vt:lpstr>
      <vt:lpstr>Microsoft Equation</vt:lpstr>
      <vt:lpstr>Eliminating Recursion Recursive Search with Backtracking</vt:lpstr>
      <vt:lpstr>Unit Overview Recursion &amp; Searching</vt:lpstr>
      <vt:lpstr>Review Recursion vs. Iteration</vt:lpstr>
      <vt:lpstr>Recursion vs. Iteration Fibonacci Numbers — Problem</vt:lpstr>
      <vt:lpstr>Recursion vs. Iteration Note — Even Faster fibo</vt:lpstr>
      <vt:lpstr>Review Recursion vs. Iteration [1/2]</vt:lpstr>
      <vt:lpstr>Review Recursion vs. Iteration [2/2]</vt:lpstr>
      <vt:lpstr>Recursion vs. Iteration Fibonacci Numbers — Lessons</vt:lpstr>
      <vt:lpstr>Review: Drawbacks of Recursion</vt:lpstr>
      <vt:lpstr>Review Eliminating Recursion</vt:lpstr>
      <vt:lpstr>Recursive Search with Backtracking Introduction — Backtracking</vt:lpstr>
      <vt:lpstr>Recursive Search with Backtracking Introduction — Partial Solutions</vt:lpstr>
      <vt:lpstr>Recursive Search with Backtracking Introduction — No-Backtracking Diagram</vt:lpstr>
      <vt:lpstr>Recursive Search with Backtracking Printing Solutions — Diagram</vt:lpstr>
      <vt:lpstr>Recursive Search with Backtracking Printing Solutions — n-Queens Problem</vt:lpstr>
      <vt:lpstr>Recursive Search with Backtracking Printing Solutions — How to Do It [1/4]</vt:lpstr>
      <vt:lpstr>Recursive Search with Backtracking Printing Solutions — How to Do It [2/4]</vt:lpstr>
      <vt:lpstr>Recursive Search with Backtracking Printing Solutions — How to Do It [3/4]</vt:lpstr>
      <vt:lpstr>Recursive Search with Backtracking Printing Solutions — How to Do It [4/4]</vt:lpstr>
      <vt:lpstr>Recursive Search with Backtracking  TO BE CONTINUED …</vt:lpstr>
    </vt:vector>
  </TitlesOfParts>
  <Company>︀绵鮘´뽄뿿뵐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Recursive Search with Backtracking</dc:title>
  <dc:creator>Chris Hartman</dc:creator>
  <cp:lastModifiedBy>Chris Hartman</cp:lastModifiedBy>
  <cp:revision>9</cp:revision>
  <cp:lastPrinted>2010-10-08T22:05:48Z</cp:lastPrinted>
  <dcterms:created xsi:type="dcterms:W3CDTF">2011-10-10T17:37:38Z</dcterms:created>
  <dcterms:modified xsi:type="dcterms:W3CDTF">2013-02-22T00:28:10Z</dcterms:modified>
</cp:coreProperties>
</file>