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806" r:id="rId3"/>
    <p:sldId id="994" r:id="rId4"/>
    <p:sldId id="1074" r:id="rId5"/>
    <p:sldId id="1079" r:id="rId6"/>
    <p:sldId id="1080" r:id="rId7"/>
    <p:sldId id="1000" r:id="rId8"/>
    <p:sldId id="1001" r:id="rId9"/>
    <p:sldId id="1107" r:id="rId10"/>
    <p:sldId id="1108" r:id="rId11"/>
    <p:sldId id="1153" r:id="rId12"/>
    <p:sldId id="1110" r:id="rId13"/>
    <p:sldId id="1160" r:id="rId14"/>
    <p:sldId id="1161" r:id="rId15"/>
    <p:sldId id="1162" r:id="rId16"/>
    <p:sldId id="1163" r:id="rId17"/>
    <p:sldId id="1164" r:id="rId18"/>
    <p:sldId id="1165" r:id="rId19"/>
    <p:sldId id="1166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01" autoAdjust="0"/>
    <p:restoredTop sz="94660"/>
  </p:normalViewPr>
  <p:slideViewPr>
    <p:cSldViewPr>
      <p:cViewPr varScale="1">
        <p:scale>
          <a:sx n="81" d="100"/>
          <a:sy n="81" d="100"/>
        </p:scale>
        <p:origin x="-10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4D937A0-CD1A-BA4B-85FC-121375A01D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0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F37559A-3129-B543-8455-180FFD307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77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D010A-E7CA-7F42-B0EB-86071BF72B8E}" type="slidenum">
              <a:rPr lang="en-US"/>
              <a:pPr/>
              <a:t>9</a:t>
            </a:fld>
            <a:endParaRPr lang="en-US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359293-1707-3D47-A91C-F5509AE63F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457A2-5704-374B-8275-1BBA168E9B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02C41-4FFD-3E42-AE33-FE7C333DC5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4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125AF-505B-954F-85C1-537DB16194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B1FA1-8300-974A-8064-A8CABD0C74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97343-B4ED-7346-AC09-8E904E21EE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0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97C4E-18B5-554B-9877-66FBF1A113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7D41E-C050-B24E-AA75-7FCEDE02F6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3965D-017B-DF45-9974-FB8051BB25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5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EF4D1-C511-E44E-83CA-859304A9A3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E80AB-3B50-D44B-9B06-A8F9D1275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F602C0-ACCA-C249-8CF7-AC8D08EB88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Introduction to Analysis of Algorithms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February 22,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76800" y="2082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DB136-B4AA-254B-B4A0-F0A62112EBB4}" type="slidenum">
              <a:rPr lang="en-US"/>
              <a:pPr/>
              <a:t>10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[1/3]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What do we mean by an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efficient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algorithm?</a:t>
            </a:r>
          </a:p>
          <a:p>
            <a:pPr lvl="1"/>
            <a:r>
              <a:rPr lang="en-US"/>
              <a:t>We mean an algorithm that </a:t>
            </a:r>
            <a:r>
              <a:rPr lang="en-US" b="1"/>
              <a:t>uses few resources</a:t>
            </a:r>
            <a:r>
              <a:rPr lang="en-US"/>
              <a:t>.</a:t>
            </a:r>
          </a:p>
          <a:p>
            <a:pPr lvl="1"/>
            <a:r>
              <a:rPr lang="en-US"/>
              <a:t>By far the most important resource is </a:t>
            </a:r>
            <a:r>
              <a:rPr lang="en-US" b="1"/>
              <a:t>time</a:t>
            </a:r>
            <a:r>
              <a:rPr lang="en-US"/>
              <a:t>.</a:t>
            </a:r>
          </a:p>
          <a:p>
            <a:pPr lvl="1"/>
            <a:r>
              <a:rPr lang="en-US"/>
              <a:t>Thus, when we say an algorithm is </a:t>
            </a:r>
            <a:r>
              <a:rPr lang="en-US" b="1"/>
              <a:t>efficient</a:t>
            </a:r>
            <a:r>
              <a:rPr lang="en-US"/>
              <a:t>, </a:t>
            </a:r>
            <a:r>
              <a:rPr lang="en-US" i="1"/>
              <a:t>assuming we do not qualify this further</a:t>
            </a:r>
            <a:r>
              <a:rPr lang="en-US"/>
              <a:t>, we mean that it can be executed </a:t>
            </a:r>
            <a:r>
              <a:rPr lang="en-US" b="1"/>
              <a:t>quickly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do we determine whether an algorithm is efficient?</a:t>
            </a:r>
          </a:p>
          <a:p>
            <a:pPr lvl="1"/>
            <a:r>
              <a:rPr lang="en-US"/>
              <a:t>Implement it, and run the result on some computer?</a:t>
            </a:r>
          </a:p>
          <a:p>
            <a:pPr lvl="1"/>
            <a:r>
              <a:rPr lang="en-US"/>
              <a:t>But the speed of computers is not fixed.</a:t>
            </a:r>
          </a:p>
          <a:p>
            <a:pPr lvl="1"/>
            <a:r>
              <a:rPr lang="en-US"/>
              <a:t>And there are differences in compilers, etc.</a:t>
            </a:r>
          </a:p>
          <a:p>
            <a:pPr>
              <a:buFont typeface="Wingdings" charset="0"/>
              <a:buNone/>
            </a:pPr>
            <a:r>
              <a:rPr lang="en-US"/>
              <a:t>Is there some way to measure efficiency that does not depend on the system chosen or the current state of technology?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944B8-5DB8-574C-9BD2-28EEE3FD5216}" type="slidenum">
              <a:rPr lang="en-US"/>
              <a:pPr/>
              <a:t>11</a:t>
            </a:fld>
            <a:endParaRPr lang="en-US"/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[2/3]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Is there some way to measure efficiency that does not depend on the system chosen or the current state of technology?</a:t>
            </a:r>
          </a:p>
          <a:p>
            <a:pPr lvl="1"/>
            <a:r>
              <a:rPr lang="en-US"/>
              <a:t>Yes!</a:t>
            </a:r>
          </a:p>
          <a:p>
            <a:pPr>
              <a:buFont typeface="Wingdings" charset="0"/>
              <a:buNone/>
            </a:pPr>
            <a:r>
              <a:rPr lang="en-US"/>
              <a:t>Rough Idea</a:t>
            </a:r>
          </a:p>
          <a:p>
            <a:pPr lvl="1"/>
            <a:r>
              <a:rPr lang="en-US"/>
              <a:t>Divide the tasks an algorithm performs into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Determine the maximum number of steps required for input of a given size. Write this as a formula, based on the size of the input.</a:t>
            </a:r>
          </a:p>
          <a:p>
            <a:pPr lvl="1"/>
            <a:r>
              <a:rPr lang="en-US"/>
              <a:t>Look at the most important part of the formula.</a:t>
            </a:r>
          </a:p>
          <a:p>
            <a:pPr lvl="2"/>
            <a:r>
              <a:rPr lang="en-US"/>
              <a:t>For example, the most important part of</a:t>
            </a:r>
            <a:br>
              <a:rPr lang="en-US"/>
            </a:br>
            <a:r>
              <a:rPr lang="ja-JP" altLang="en-US">
                <a:latin typeface="Arial"/>
              </a:rPr>
              <a:t>“</a:t>
            </a:r>
            <a:r>
              <a:rPr lang="en-US"/>
              <a:t>6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 + 1720</a:t>
            </a:r>
            <a:r>
              <a:rPr lang="en-US" i="1"/>
              <a:t>n</a:t>
            </a:r>
            <a:r>
              <a:rPr lang="en-US"/>
              <a:t> + 3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 + 14325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Next we look at this in more detail.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DE43-A333-C741-A0AB-3E816BC0C6A7}" type="slidenum">
              <a:rPr lang="en-US"/>
              <a:pPr/>
              <a:t>12</a:t>
            </a:fld>
            <a:endParaRPr lang="en-US"/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Efficiency [3/3]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talk about </a:t>
            </a:r>
            <a:r>
              <a:rPr lang="en-US" b="1"/>
              <a:t>efficiency</a:t>
            </a:r>
            <a:r>
              <a:rPr lang="en-US"/>
              <a:t> of an algorithm, without further qualification of what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efficiency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means, we are interested in:</a:t>
            </a:r>
          </a:p>
          <a:p>
            <a:pPr lvl="1"/>
            <a:r>
              <a:rPr lang="en-US" b="1"/>
              <a:t>Time</a:t>
            </a:r>
            <a:r>
              <a:rPr lang="en-US"/>
              <a:t> Used by the Algorithm</a:t>
            </a:r>
          </a:p>
          <a:p>
            <a:pPr lvl="2"/>
            <a:r>
              <a:rPr lang="en-US"/>
              <a:t>Expressed in terms of number of steps.</a:t>
            </a:r>
          </a:p>
          <a:p>
            <a:pPr lvl="1"/>
            <a:r>
              <a:rPr lang="en-US"/>
              <a:t>How the </a:t>
            </a:r>
            <a:r>
              <a:rPr lang="en-US" b="1"/>
              <a:t>Size of the Input</a:t>
            </a:r>
            <a:r>
              <a:rPr lang="en-US"/>
              <a:t> Affects Running Time</a:t>
            </a:r>
          </a:p>
          <a:p>
            <a:pPr lvl="2"/>
            <a:r>
              <a:rPr lang="en-US"/>
              <a:t>Larger input typically means slower running time. How much slower?</a:t>
            </a:r>
          </a:p>
          <a:p>
            <a:pPr lvl="1"/>
            <a:r>
              <a:rPr lang="en-US" b="1"/>
              <a:t>Worst-Case</a:t>
            </a:r>
            <a:r>
              <a:rPr lang="en-US"/>
              <a:t> Behavior</a:t>
            </a:r>
          </a:p>
          <a:p>
            <a:pPr lvl="2"/>
            <a:r>
              <a:rPr lang="en-US"/>
              <a:t>What is the maximum number of steps the algorithm ever requires for a given input size?</a:t>
            </a:r>
          </a:p>
          <a:p>
            <a:pPr>
              <a:buFont typeface="Wingdings" charset="0"/>
              <a:buNone/>
            </a:pPr>
            <a:r>
              <a:rPr lang="en-US"/>
              <a:t>To make the above ideas precise, we need to say:</a:t>
            </a:r>
          </a:p>
          <a:p>
            <a:pPr lvl="1"/>
            <a:r>
              <a:rPr lang="en-US"/>
              <a:t>What is meant by a </a:t>
            </a:r>
            <a:r>
              <a:rPr lang="en-US" b="1"/>
              <a:t>step</a:t>
            </a:r>
            <a:r>
              <a:rPr lang="en-US"/>
              <a:t>.</a:t>
            </a:r>
          </a:p>
          <a:p>
            <a:pPr lvl="1"/>
            <a:r>
              <a:rPr lang="en-US"/>
              <a:t>How we measure the </a:t>
            </a:r>
            <a:r>
              <a:rPr lang="en-US" b="1"/>
              <a:t>size</a:t>
            </a:r>
            <a:r>
              <a:rPr lang="en-US"/>
              <a:t> of the input.</a:t>
            </a:r>
          </a:p>
          <a:p>
            <a:pPr>
              <a:buFont typeface="Wingdings" charset="0"/>
              <a:buNone/>
            </a:pPr>
            <a:r>
              <a:rPr lang="en-US"/>
              <a:t>These two are part of our </a:t>
            </a:r>
            <a:r>
              <a:rPr lang="en-US" b="1"/>
              <a:t>model of computation</a:t>
            </a:r>
            <a:r>
              <a:rPr lang="en-US"/>
              <a:t>.</a:t>
            </a:r>
          </a:p>
        </p:txBody>
      </p:sp>
      <p:sp>
        <p:nvSpPr>
          <p:cNvPr id="1021956" name="AutoShape 4"/>
          <p:cNvSpPr>
            <a:spLocks noChangeArrowheads="1"/>
          </p:cNvSpPr>
          <p:nvPr/>
        </p:nvSpPr>
        <p:spPr bwMode="auto">
          <a:xfrm>
            <a:off x="4787900" y="208280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1957" name="AutoShape 5"/>
          <p:cNvSpPr>
            <a:spLocks noChangeArrowheads="1"/>
          </p:cNvSpPr>
          <p:nvPr/>
        </p:nvSpPr>
        <p:spPr bwMode="auto">
          <a:xfrm>
            <a:off x="1987550" y="2393950"/>
            <a:ext cx="609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8778E-A4FB-BA4A-AAFF-5DFB102D67A1}" type="slidenum">
              <a:rPr lang="en-US"/>
              <a:pPr/>
              <a:t>13</a:t>
            </a:fld>
            <a:endParaRPr 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>
                <a:cs typeface="Times New Roman" charset="0"/>
              </a:rPr>
              <a:t>Model of Computation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en-US" b="1"/>
              <a:t>model of computation</a:t>
            </a:r>
            <a:r>
              <a:rPr lang="en-US"/>
              <a:t> used </a:t>
            </a:r>
            <a:r>
              <a:rPr lang="en-US" i="1"/>
              <a:t>in this class</a:t>
            </a:r>
            <a:r>
              <a:rPr lang="en-US"/>
              <a:t> will include the following definitions.</a:t>
            </a:r>
          </a:p>
          <a:p>
            <a:pPr lvl="1"/>
            <a:r>
              <a:rPr lang="en-US"/>
              <a:t>The following operations will be considered a single </a:t>
            </a:r>
            <a:r>
              <a:rPr lang="en-US" b="1"/>
              <a:t>step</a:t>
            </a:r>
            <a:r>
              <a:rPr lang="en-US"/>
              <a:t>:</a:t>
            </a:r>
          </a:p>
          <a:p>
            <a:pPr lvl="2"/>
            <a:r>
              <a:rPr lang="en-US"/>
              <a:t>Built-in operations on fundamental types (arithmetic, assignment, comparison, logical, bitwise, pointer, array look-up, etc.).</a:t>
            </a:r>
          </a:p>
          <a:p>
            <a:pPr lvl="2"/>
            <a:r>
              <a:rPr lang="en-US"/>
              <a:t>Calls to client-provided functions (including operators). In particular, in a template, operations (i.e., function calls) on template-parameter types.</a:t>
            </a:r>
          </a:p>
          <a:p>
            <a:pPr lvl="1"/>
            <a:r>
              <a:rPr lang="en-US"/>
              <a:t>From now on, when we discuss efficiency, we will always consider a function that is given a list of items. The </a:t>
            </a:r>
            <a:r>
              <a:rPr lang="en-US" b="1"/>
              <a:t>size</a:t>
            </a:r>
            <a:r>
              <a:rPr lang="en-US"/>
              <a:t> of the input will be the number of items in the list.</a:t>
            </a:r>
          </a:p>
          <a:p>
            <a:pPr lvl="2"/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list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could be an array, a range specified using iterators, etc.</a:t>
            </a:r>
          </a:p>
          <a:p>
            <a:pPr lvl="2"/>
            <a:r>
              <a:rPr lang="en-US"/>
              <a:t>We will generally denote the size of the input by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As we will see later, we can afford to be </a:t>
            </a:r>
            <a:r>
              <a:rPr lang="en-US" i="1"/>
              <a:t>somewhat</a:t>
            </a:r>
            <a:r>
              <a:rPr lang="en-US"/>
              <a:t> imprecise about what constitutes a single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In a formal mathematical analysis of the properties and limits of computation, both of the above definitions would need to change.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9495-E101-CF46-A448-E940559E9C4E}" type="slidenum">
              <a:rPr lang="en-US"/>
              <a:pPr/>
              <a:t>14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Definition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Algorithm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order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[written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))] if</a:t>
            </a:r>
          </a:p>
          <a:p>
            <a:pPr lvl="1"/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1"/>
            <a:r>
              <a:rPr lang="en-US" i="1"/>
              <a:t>A</a:t>
            </a:r>
            <a:r>
              <a:rPr lang="en-US"/>
              <a:t> requires </a:t>
            </a:r>
            <a:r>
              <a:rPr lang="en-US" b="1"/>
              <a:t>no more than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time units to solve a problem of size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are usually not interested in the exact values of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 Thus:</a:t>
            </a:r>
          </a:p>
          <a:p>
            <a:pPr lvl="1"/>
            <a:r>
              <a:rPr lang="en-US"/>
              <a:t>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worry much about whether some algorithm is (say) five times faster than another.</a:t>
            </a:r>
          </a:p>
          <a:p>
            <a:pPr lvl="1"/>
            <a:r>
              <a:rPr lang="en-US"/>
              <a:t>We ignore small problem sizes.</a:t>
            </a:r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is important!</a:t>
            </a:r>
          </a:p>
          <a:p>
            <a:pPr lvl="1"/>
            <a:r>
              <a:rPr lang="en-US"/>
              <a:t>We will probably use it </a:t>
            </a:r>
            <a:r>
              <a:rPr lang="en-US" i="1"/>
              <a:t>every day</a:t>
            </a:r>
            <a:r>
              <a:rPr lang="en-US"/>
              <a:t> for the rest of the semester (the concept, not the above definition).</a:t>
            </a:r>
          </a:p>
        </p:txBody>
      </p:sp>
    </p:spTree>
    <p:extLst>
      <p:ext uri="{BB962C8B-B14F-4D97-AF65-F5344CB8AC3E}">
        <p14:creationId xmlns:p14="http://schemas.microsoft.com/office/powerpoint/2010/main" val="1953101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416B-E518-FE47-9E4E-F06FE7A9D174}" type="slidenum">
              <a:rPr lang="en-US"/>
              <a:pPr/>
              <a:t>15</a:t>
            </a:fld>
            <a:endParaRPr lang="en-US"/>
          </a:p>
        </p:txBody>
      </p:sp>
      <p:sp>
        <p:nvSpPr>
          <p:cNvPr id="108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Worst Case &amp; Average Case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we use big-</a:t>
            </a:r>
            <a:r>
              <a:rPr lang="en-US" i="1"/>
              <a:t>O</a:t>
            </a:r>
            <a:r>
              <a:rPr lang="en-US"/>
              <a:t>, unless we say otherwise, we are always referring to the </a:t>
            </a:r>
            <a:r>
              <a:rPr lang="en-US" b="1"/>
              <a:t>worst-case</a:t>
            </a:r>
            <a:r>
              <a:rPr lang="en-US"/>
              <a:t> behavior of an algorithm.</a:t>
            </a:r>
            <a:endParaRPr lang="en-US" b="1" i="1"/>
          </a:p>
          <a:p>
            <a:pPr lvl="1"/>
            <a:r>
              <a:rPr lang="en-US"/>
              <a:t>For input of a given size, what is the </a:t>
            </a:r>
            <a:r>
              <a:rPr lang="en-US" b="1"/>
              <a:t>maximum</a:t>
            </a:r>
            <a:r>
              <a:rPr lang="en-US"/>
              <a:t> number of steps the algorithm requires?</a:t>
            </a:r>
          </a:p>
          <a:p>
            <a:pPr>
              <a:buFont typeface="Wingdings" charset="0"/>
              <a:buNone/>
            </a:pPr>
            <a:r>
              <a:rPr lang="en-US"/>
              <a:t>We can also do average-case analysis. However, we need to say so. We also need to indicate what kind of average we mean. For example:</a:t>
            </a:r>
          </a:p>
          <a:p>
            <a:pPr lvl="1"/>
            <a:r>
              <a:rPr lang="en-US"/>
              <a:t>We can determine the average number of steps required over all inputs of a given size.</a:t>
            </a:r>
          </a:p>
          <a:p>
            <a:pPr lvl="1"/>
            <a:r>
              <a:rPr lang="en-US"/>
              <a:t>We can determine the average number of steps required over repeated applications of the same algorithm.</a:t>
            </a:r>
          </a:p>
        </p:txBody>
      </p:sp>
    </p:spTree>
    <p:extLst>
      <p:ext uri="{BB962C8B-B14F-4D97-AF65-F5344CB8AC3E}">
        <p14:creationId xmlns:p14="http://schemas.microsoft.com/office/powerpoint/2010/main" val="67646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7B47-8B9D-1A4E-8807-D63E0FCF77B4}" type="slidenum">
              <a:rPr lang="en-US"/>
              <a:pPr/>
              <a:t>16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1,</a:t>
            </a:r>
            <a:r>
              <a:rPr lang="en-US">
                <a:cs typeface="Times New Roman" charset="0"/>
              </a:rPr>
              <a:t> Problem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Determine the order of the following, and express it using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big-</a:t>
            </a:r>
            <a:r>
              <a:rPr lang="en-US" i="1"/>
              <a:t>O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int func1(int p[], int n) // n is length of array p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int sum = 0;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for (int i = 0; i &lt; n; ++i)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  sum += p[i];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return sum;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i="1"/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5841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F044-054B-F541-B376-B0579CD24379}" type="slidenum">
              <a:rPr lang="en-US"/>
              <a:pPr/>
              <a:t>17</a:t>
            </a:fld>
            <a:endParaRPr lang="en-US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Example 1,</a:t>
            </a:r>
            <a:r>
              <a:rPr lang="en-US">
                <a:cs typeface="Times New Roman" charset="0"/>
              </a:rPr>
              <a:t> Solution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8674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 count 9 single-step operations in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Strictly speaking, it is correct to say that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(4</a:t>
            </a:r>
            <a:r>
              <a:rPr lang="en-US" i="1"/>
              <a:t>n</a:t>
            </a:r>
            <a:r>
              <a:rPr lang="en-US"/>
              <a:t>+6). In practice, however, we always place a function into one of a few well-known categories.</a:t>
            </a:r>
          </a:p>
          <a:p>
            <a:pPr>
              <a:buFont typeface="Wingdings" charset="0"/>
              <a:buNone/>
            </a:pPr>
            <a:r>
              <a:rPr lang="en-US" b="1"/>
              <a:t>ANSWER:</a:t>
            </a:r>
            <a:r>
              <a:rPr lang="en-US"/>
              <a:t> Function </a:t>
            </a:r>
            <a:r>
              <a:rPr lang="en-US" b="1">
                <a:latin typeface="Courier New" charset="0"/>
              </a:rPr>
              <a:t>func1</a:t>
            </a:r>
            <a:r>
              <a:rPr lang="en-US"/>
              <a:t>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This works with (for example) </a:t>
            </a:r>
            <a:r>
              <a:rPr lang="en-US" i="1"/>
              <a:t>k</a:t>
            </a:r>
            <a:r>
              <a:rPr lang="en-US"/>
              <a:t> = 5</a:t>
            </a:r>
            <a:br>
              <a:rPr lang="en-US"/>
            </a:br>
            <a:r>
              <a:rPr lang="en-US"/>
              <a:t>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= 100.</a:t>
            </a:r>
          </a:p>
          <a:p>
            <a:pPr lvl="1"/>
            <a:r>
              <a:rPr lang="en-US"/>
              <a:t>That is, 4</a:t>
            </a:r>
            <a:r>
              <a:rPr lang="en-US" i="1"/>
              <a:t>n</a:t>
            </a:r>
            <a:r>
              <a:rPr lang="en-US"/>
              <a:t> + 6 </a:t>
            </a:r>
            <a:r>
              <a:rPr lang="en-US">
                <a:cs typeface="Times New Roman" charset="0"/>
                <a:sym typeface="Symbol" charset="0"/>
              </a:rPr>
              <a:t></a:t>
            </a:r>
            <a:r>
              <a:rPr lang="en-US"/>
              <a:t> 5 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/>
              <a:t> </a:t>
            </a:r>
            <a:r>
              <a:rPr lang="en-US" i="1"/>
              <a:t>n</a:t>
            </a:r>
            <a:r>
              <a:rPr lang="en-US"/>
              <a:t>, whenever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</a:t>
            </a:r>
            <a:r>
              <a:rPr lang="en-US"/>
              <a:t> 100.</a:t>
            </a:r>
          </a:p>
          <a:p>
            <a:pPr>
              <a:buFont typeface="Wingdings" charset="0"/>
              <a:buNone/>
            </a:pPr>
            <a:r>
              <a:rPr lang="en-US"/>
              <a:t>What if we count </a:t>
            </a:r>
            <a:r>
              <a:rPr lang="ja-JP" altLang="en-US">
                <a:latin typeface="Arial"/>
              </a:rPr>
              <a:t>“</a:t>
            </a:r>
            <a:r>
              <a:rPr lang="en-US" b="1">
                <a:latin typeface="Courier New" charset="0"/>
              </a:rPr>
              <a:t>sum += p[i]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as one step? What if we count the loop as one?</a:t>
            </a:r>
          </a:p>
          <a:p>
            <a:pPr lvl="1"/>
            <a:r>
              <a:rPr lang="en-US"/>
              <a:t>Moral: collapsing a </a:t>
            </a:r>
            <a:r>
              <a:rPr lang="en-US" b="1"/>
              <a:t>constant</a:t>
            </a:r>
            <a:r>
              <a:rPr lang="en-US"/>
              <a:t> number of steps into one step does not affect the order.</a:t>
            </a:r>
          </a:p>
          <a:p>
            <a:pPr lvl="1"/>
            <a:r>
              <a:rPr lang="en-US"/>
              <a:t>This is why I said we can be </a:t>
            </a:r>
            <a:r>
              <a:rPr lang="en-US" i="1"/>
              <a:t>somewhat</a:t>
            </a:r>
            <a:r>
              <a:rPr lang="en-US"/>
              <a:t> imprecise about what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step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is.</a:t>
            </a:r>
          </a:p>
        </p:txBody>
      </p:sp>
      <p:graphicFrame>
        <p:nvGraphicFramePr>
          <p:cNvPr id="102707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172200" y="1295400"/>
          <a:ext cx="2644775" cy="3986213"/>
        </p:xfrm>
        <a:graphic>
          <a:graphicData uri="http://schemas.openxmlformats.org/drawingml/2006/table">
            <a:tbl>
              <a:tblPr/>
              <a:tblGrid>
                <a:gridCol w="1528763"/>
                <a:gridCol w="1116012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Times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Executed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p[]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sum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int i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 &lt;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+ 1</a:t>
                      </a: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++i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sum += 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return sum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+ 6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86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C374E-A236-3D43-8438-636EB419957C}" type="slidenum">
              <a:rPr lang="en-US"/>
              <a:pPr/>
              <a:t>18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Scalability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Why are we so interested in the running time of an algorithm for </a:t>
            </a:r>
            <a:r>
              <a:rPr lang="en-US" b="1"/>
              <a:t>very large</a:t>
            </a:r>
            <a:r>
              <a:rPr lang="en-US"/>
              <a:t> problem sizes?</a:t>
            </a:r>
          </a:p>
          <a:p>
            <a:pPr lvl="1"/>
            <a:r>
              <a:rPr lang="en-US"/>
              <a:t>Small problems are easy and fast.</a:t>
            </a:r>
          </a:p>
          <a:p>
            <a:pPr lvl="1"/>
            <a:r>
              <a:rPr lang="en-US"/>
              <a:t>We expect more of faster computers. Thus, problem sizes keep getting bigger.</a:t>
            </a:r>
          </a:p>
          <a:p>
            <a:pPr lvl="1"/>
            <a:r>
              <a:rPr lang="en-US"/>
              <a:t>As we saw with search algorithms, the advantages of a fast algorithm become more important at very large problem sizes.</a:t>
            </a:r>
          </a:p>
          <a:p>
            <a:pPr>
              <a:buFont typeface="Wingdings" charset="0"/>
              <a:buNone/>
            </a:pPr>
            <a:r>
              <a:rPr lang="en-US"/>
              <a:t>Recall:</a:t>
            </a:r>
          </a:p>
          <a:p>
            <a:pPr lvl="1"/>
            <a:r>
              <a:rPr lang="ja-JP" altLang="en-US">
                <a:latin typeface="Arial"/>
              </a:rPr>
              <a:t>“</a:t>
            </a:r>
            <a:r>
              <a:rPr lang="en-US"/>
              <a:t>The fundamental law of computer science: As machines become more powerful, the efficiency of algorithms grows more important, not less.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— Nick Trefethen</a:t>
            </a:r>
          </a:p>
          <a:p>
            <a:pPr>
              <a:buFont typeface="Wingdings" charset="0"/>
              <a:buNone/>
            </a:pPr>
            <a:r>
              <a:rPr lang="en-US"/>
              <a:t>An algorithm (or function or technique …) that works well when used with increasingly large problems &amp; large systems is said to be </a:t>
            </a:r>
            <a:r>
              <a:rPr lang="en-US" b="1"/>
              <a:t>scalable</a:t>
            </a:r>
            <a:r>
              <a:rPr lang="en-US"/>
              <a:t>.</a:t>
            </a:r>
          </a:p>
          <a:p>
            <a:pPr lvl="1"/>
            <a:r>
              <a:rPr lang="en-US"/>
              <a:t>Or, it </a:t>
            </a:r>
            <a:r>
              <a:rPr lang="en-US" b="1"/>
              <a:t>scales well</a:t>
            </a:r>
            <a:r>
              <a:rPr lang="en-US"/>
              <a:t>.</a:t>
            </a:r>
          </a:p>
          <a:p>
            <a:pPr lvl="1"/>
            <a:r>
              <a:rPr lang="en-US"/>
              <a:t>This class is all about things that scale well.</a:t>
            </a:r>
          </a:p>
        </p:txBody>
      </p:sp>
      <p:sp>
        <p:nvSpPr>
          <p:cNvPr id="1028100" name="Text Box 4"/>
          <p:cNvSpPr txBox="1">
            <a:spLocks noChangeArrowheads="1"/>
          </p:cNvSpPr>
          <p:nvPr/>
        </p:nvSpPr>
        <p:spPr bwMode="auto">
          <a:xfrm>
            <a:off x="1965325" y="6483350"/>
            <a:ext cx="18415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sz="2000"/>
          </a:p>
        </p:txBody>
      </p:sp>
      <p:sp>
        <p:nvSpPr>
          <p:cNvPr id="1028101" name="Text Box 5"/>
          <p:cNvSpPr txBox="1">
            <a:spLocks noChangeArrowheads="1"/>
          </p:cNvSpPr>
          <p:nvPr/>
        </p:nvSpPr>
        <p:spPr bwMode="auto">
          <a:xfrm>
            <a:off x="6400800" y="5410200"/>
            <a:ext cx="2286000" cy="760413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This definition applies in general, not only in computing.</a:t>
            </a:r>
          </a:p>
        </p:txBody>
      </p:sp>
    </p:spTree>
    <p:extLst>
      <p:ext uri="{BB962C8B-B14F-4D97-AF65-F5344CB8AC3E}">
        <p14:creationId xmlns:p14="http://schemas.microsoft.com/office/powerpoint/2010/main" val="293128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B3AA3-513C-D54B-AF0F-46EFACAE81EA}" type="slidenum">
              <a:rPr lang="en-US"/>
              <a:pPr/>
              <a:t>19</a:t>
            </a:fld>
            <a:endParaRPr lang="en-US"/>
          </a:p>
        </p:txBody>
      </p:sp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Analysis of Algorithms</a:t>
            </a:r>
            <a:br>
              <a:rPr lang="en-US"/>
            </a:br>
            <a:r>
              <a:rPr lang="en-US"/>
              <a:t>Order &amp; Big-</a:t>
            </a:r>
            <a:r>
              <a:rPr lang="en-US" i="1"/>
              <a:t>O</a:t>
            </a:r>
            <a:r>
              <a:rPr lang="en-US"/>
              <a:t> Notation </a:t>
            </a:r>
            <a:r>
              <a:rPr lang="en-US">
                <a:cs typeface="Times New Roman" charset="0"/>
              </a:rPr>
              <a:t>— Efficiency </a:t>
            </a:r>
            <a:r>
              <a:rPr lang="en-US"/>
              <a:t>Categories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(1) algorithm is </a:t>
            </a:r>
            <a:r>
              <a:rPr lang="en-US" sz="1600" b="1"/>
              <a:t>constant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 running time of such an algorithm is essentially independent of the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rare, since they cannot even read all of their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logarithmic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Again, such algorithms cannot read all of their input.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As we will see, we do not care what </a:t>
            </a:r>
            <a:r>
              <a:rPr lang="en-US" sz="1400" i="1"/>
              <a:t>b</a:t>
            </a:r>
            <a:r>
              <a:rPr lang="en-US" sz="1400"/>
              <a:t> is.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algorithm is </a:t>
            </a:r>
            <a:r>
              <a:rPr lang="en-US" sz="1600" b="1"/>
              <a:t>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Such algorithms are not rare.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as fast as an algorithm can be and still read all of its input.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</a:t>
            </a:r>
            <a:r>
              <a:rPr lang="en-US" sz="1600" i="1" baseline="-25000"/>
              <a:t>b</a:t>
            </a:r>
            <a:r>
              <a:rPr lang="en-US" sz="1600" i="1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log-linear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This is about as slow as an algorithm can be and still be truly useful (scalable).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 baseline="30000"/>
              <a:t>2</a:t>
            </a:r>
            <a:r>
              <a:rPr lang="en-US" sz="1600"/>
              <a:t>) algorithm is </a:t>
            </a:r>
            <a:r>
              <a:rPr lang="en-US" sz="1600" b="1"/>
              <a:t>quadratic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are usually too slow for anything but very small data sets.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An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b</a:t>
            </a:r>
            <a:r>
              <a:rPr lang="en-US" sz="1600" i="1" baseline="30000"/>
              <a:t>n</a:t>
            </a:r>
            <a:r>
              <a:rPr lang="en-US" sz="1600"/>
              <a:t>) [for some </a:t>
            </a:r>
            <a:r>
              <a:rPr lang="en-US" sz="1600" i="1"/>
              <a:t>b</a:t>
            </a:r>
            <a:r>
              <a:rPr lang="en-US" sz="1600"/>
              <a:t>] algorithm is </a:t>
            </a:r>
            <a:r>
              <a:rPr lang="en-US" sz="1600" b="1"/>
              <a:t>exponential time</a:t>
            </a:r>
            <a:r>
              <a:rPr lang="en-US" sz="16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These algorithms are </a:t>
            </a:r>
            <a:r>
              <a:rPr lang="en-US" sz="1400" i="1"/>
              <a:t>much</a:t>
            </a:r>
            <a:r>
              <a:rPr lang="en-US" sz="1400"/>
              <a:t> too slow to be useful.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600"/>
              <a:t>Notes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Gaps between these categories are </a:t>
            </a:r>
            <a:r>
              <a:rPr lang="en-US" sz="1400" i="1"/>
              <a:t>not</a:t>
            </a:r>
            <a:r>
              <a:rPr lang="en-US" sz="1400"/>
              <a:t> bridged by compiler optimization.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We are interested in the </a:t>
            </a:r>
            <a:r>
              <a:rPr lang="en-US" sz="1400" b="1"/>
              <a:t>fastest category</a:t>
            </a:r>
            <a:r>
              <a:rPr lang="en-US" sz="1400"/>
              <a:t> above that an algorithm fits in.</a:t>
            </a:r>
          </a:p>
          <a:p>
            <a:pPr lvl="2">
              <a:lnSpc>
                <a:spcPct val="90000"/>
              </a:lnSpc>
            </a:pPr>
            <a:r>
              <a:rPr lang="en-US" sz="1200"/>
              <a:t>Every </a:t>
            </a:r>
            <a:r>
              <a:rPr lang="en-US" sz="1200" i="1"/>
              <a:t>O</a:t>
            </a:r>
            <a:r>
              <a:rPr lang="en-US" sz="1200"/>
              <a:t>(1) algorithm is also </a:t>
            </a:r>
            <a:r>
              <a:rPr lang="en-US" sz="1200" i="1"/>
              <a:t>O</a:t>
            </a:r>
            <a:r>
              <a:rPr lang="en-US" sz="1200"/>
              <a:t>(</a:t>
            </a:r>
            <a:r>
              <a:rPr lang="en-US" sz="1200" i="1"/>
              <a:t>n</a:t>
            </a:r>
            <a:r>
              <a:rPr lang="en-US" sz="1200" baseline="30000"/>
              <a:t>2</a:t>
            </a:r>
            <a:r>
              <a:rPr lang="en-US" sz="1200"/>
              <a:t>) and </a:t>
            </a:r>
            <a:r>
              <a:rPr lang="en-US" sz="1200" i="1"/>
              <a:t>O</a:t>
            </a:r>
            <a:r>
              <a:rPr lang="en-US" sz="1200"/>
              <a:t>(237</a:t>
            </a:r>
            <a:r>
              <a:rPr lang="en-US" sz="1200" i="1" baseline="30000"/>
              <a:t>n</a:t>
            </a:r>
            <a:r>
              <a:rPr lang="en-US" sz="1200" baseline="-25000"/>
              <a:t> </a:t>
            </a:r>
            <a:r>
              <a:rPr lang="en-US" sz="1200"/>
              <a:t>+ 184); but </a:t>
            </a:r>
            <a:r>
              <a:rPr lang="ja-JP" altLang="en-US" sz="1200">
                <a:latin typeface="Arial"/>
              </a:rPr>
              <a:t>“</a:t>
            </a:r>
            <a:r>
              <a:rPr lang="en-US" sz="1200" i="1"/>
              <a:t>O</a:t>
            </a:r>
            <a:r>
              <a:rPr lang="en-US" sz="1200"/>
              <a:t>(1)</a:t>
            </a:r>
            <a:r>
              <a:rPr lang="ja-JP" altLang="en-US" sz="1200">
                <a:latin typeface="Arial"/>
              </a:rPr>
              <a:t>”</a:t>
            </a:r>
            <a:r>
              <a:rPr lang="en-US" sz="1200"/>
              <a:t> interests us most.</a:t>
            </a:r>
          </a:p>
          <a:p>
            <a:pPr lvl="1">
              <a:lnSpc>
                <a:spcPct val="90000"/>
              </a:lnSpc>
            </a:pPr>
            <a:r>
              <a:rPr lang="en-US" sz="1400" b="1"/>
              <a:t>I will also allow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3</a:t>
            </a:r>
            <a:r>
              <a:rPr lang="en-US" sz="1400" b="1"/>
              <a:t>), </a:t>
            </a:r>
            <a:r>
              <a:rPr lang="en-US" sz="1400" b="1" i="1"/>
              <a:t>O</a:t>
            </a:r>
            <a:r>
              <a:rPr lang="en-US" sz="1400" b="1"/>
              <a:t>(</a:t>
            </a:r>
            <a:r>
              <a:rPr lang="en-US" sz="1400" b="1" i="1"/>
              <a:t>n</a:t>
            </a:r>
            <a:r>
              <a:rPr lang="en-US" sz="1400" b="1" baseline="30000"/>
              <a:t>4</a:t>
            </a:r>
            <a:r>
              <a:rPr lang="en-US" sz="1400" b="1"/>
              <a:t>), etc.</a:t>
            </a:r>
            <a:r>
              <a:rPr lang="en-US" sz="1400"/>
              <a:t> However, we will not see these much.</a:t>
            </a:r>
          </a:p>
        </p:txBody>
      </p:sp>
      <p:sp>
        <p:nvSpPr>
          <p:cNvPr id="1123332" name="Text Box 4"/>
          <p:cNvSpPr txBox="1">
            <a:spLocks noChangeArrowheads="1"/>
          </p:cNvSpPr>
          <p:nvPr/>
        </p:nvSpPr>
        <p:spPr bwMode="auto">
          <a:xfrm>
            <a:off x="7924800" y="25908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V="1">
            <a:off x="8458200" y="1676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3334" name="Line 6"/>
          <p:cNvSpPr>
            <a:spLocks noChangeShapeType="1"/>
          </p:cNvSpPr>
          <p:nvPr/>
        </p:nvSpPr>
        <p:spPr bwMode="auto">
          <a:xfrm flipH="1">
            <a:off x="8458200" y="3581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7924800" y="31083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7772400" y="533400"/>
            <a:ext cx="1219200" cy="66357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Know these!</a:t>
            </a:r>
          </a:p>
        </p:txBody>
      </p:sp>
    </p:spTree>
    <p:extLst>
      <p:ext uri="{BB962C8B-B14F-4D97-AF65-F5344CB8AC3E}">
        <p14:creationId xmlns:p14="http://schemas.microsoft.com/office/powerpoint/2010/main" val="292021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82E0C-65DB-1C40-8F6A-CE6E408D6F49}" type="slidenum">
              <a:rPr lang="en-US"/>
              <a:pPr/>
              <a:t>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Recursion &amp; Searching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Recursion</a:t>
            </a:r>
          </a:p>
          <a:p>
            <a:pPr lvl="1"/>
            <a:r>
              <a:rPr lang="en-US"/>
              <a:t>Search Algorithms</a:t>
            </a:r>
          </a:p>
          <a:p>
            <a:pPr lvl="1"/>
            <a:r>
              <a:rPr lang="en-US"/>
              <a:t>Recursion vs. Iteration</a:t>
            </a:r>
          </a:p>
          <a:p>
            <a:pPr lvl="1"/>
            <a:r>
              <a:rPr lang="en-US"/>
              <a:t>Eliminating Recursion</a:t>
            </a:r>
          </a:p>
          <a:p>
            <a:pPr lvl="1"/>
            <a:r>
              <a:rPr lang="en-US"/>
              <a:t>Recursive Search with Backtracking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7" name="Text Box 11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0" y="2755900"/>
            <a:ext cx="762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>
              <a:solidFill>
                <a:schemeClr val="folHlink"/>
              </a:solidFill>
              <a:sym typeface="Wingdings 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763-FEA2-F34D-B167-6AA876392138}" type="slidenum">
              <a:rPr lang="en-US"/>
              <a:pPr/>
              <a:t>3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Recursive Search with Backtracking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Printing Solutions </a:t>
            </a:r>
            <a:r>
              <a:rPr lang="en-US">
                <a:cs typeface="Times New Roman" charset="0"/>
              </a:rPr>
              <a:t>[1/3]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looked at how to solve the </a:t>
            </a:r>
            <a:r>
              <a:rPr lang="en-US" b="1" i="1"/>
              <a:t>n</a:t>
            </a:r>
            <a:r>
              <a:rPr lang="en-US" b="1"/>
              <a:t>-Queens Problem</a:t>
            </a:r>
            <a:r>
              <a:rPr lang="en-US"/>
              <a:t>.</a:t>
            </a:r>
          </a:p>
          <a:p>
            <a:pPr lvl="1"/>
            <a:r>
              <a:rPr lang="en-US"/>
              <a:t>Place </a:t>
            </a:r>
            <a:r>
              <a:rPr lang="en-US" i="1"/>
              <a:t>n</a:t>
            </a:r>
            <a:r>
              <a:rPr lang="en-US"/>
              <a:t> queens on an </a:t>
            </a:r>
            <a:r>
              <a:rPr lang="en-US" i="1"/>
              <a:t>n</a:t>
            </a:r>
            <a:r>
              <a:rPr lang="en-US"/>
              <a:t> × </a:t>
            </a:r>
            <a:r>
              <a:rPr lang="en-US" i="1"/>
              <a:t>n</a:t>
            </a:r>
            <a:r>
              <a:rPr lang="en-US"/>
              <a:t> chessboard so that none of them can attack each other.</a:t>
            </a: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22860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29" name="Rectangle 5"/>
          <p:cNvSpPr>
            <a:spLocks noChangeArrowheads="1"/>
          </p:cNvSpPr>
          <p:nvPr/>
        </p:nvSpPr>
        <p:spPr bwMode="auto">
          <a:xfrm>
            <a:off x="25146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auto">
          <a:xfrm>
            <a:off x="2743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auto">
          <a:xfrm>
            <a:off x="2971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auto">
          <a:xfrm>
            <a:off x="32004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22860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25146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2743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2971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32004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8" name="Rectangle 14"/>
          <p:cNvSpPr>
            <a:spLocks noChangeArrowheads="1"/>
          </p:cNvSpPr>
          <p:nvPr/>
        </p:nvSpPr>
        <p:spPr bwMode="auto">
          <a:xfrm>
            <a:off x="22860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9" name="Rectangle 15"/>
          <p:cNvSpPr>
            <a:spLocks noChangeArrowheads="1"/>
          </p:cNvSpPr>
          <p:nvPr/>
        </p:nvSpPr>
        <p:spPr bwMode="auto">
          <a:xfrm>
            <a:off x="25146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0" name="Rectangle 16"/>
          <p:cNvSpPr>
            <a:spLocks noChangeArrowheads="1"/>
          </p:cNvSpPr>
          <p:nvPr/>
        </p:nvSpPr>
        <p:spPr bwMode="auto">
          <a:xfrm>
            <a:off x="2743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1" name="Rectangle 17"/>
          <p:cNvSpPr>
            <a:spLocks noChangeArrowheads="1"/>
          </p:cNvSpPr>
          <p:nvPr/>
        </p:nvSpPr>
        <p:spPr bwMode="auto">
          <a:xfrm>
            <a:off x="2971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2" name="Rectangle 18"/>
          <p:cNvSpPr>
            <a:spLocks noChangeArrowheads="1"/>
          </p:cNvSpPr>
          <p:nvPr/>
        </p:nvSpPr>
        <p:spPr bwMode="auto">
          <a:xfrm>
            <a:off x="32004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43" name="Rectangle 19"/>
          <p:cNvSpPr>
            <a:spLocks noChangeArrowheads="1"/>
          </p:cNvSpPr>
          <p:nvPr/>
        </p:nvSpPr>
        <p:spPr bwMode="auto">
          <a:xfrm>
            <a:off x="22860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4" name="Rectangle 20"/>
          <p:cNvSpPr>
            <a:spLocks noChangeArrowheads="1"/>
          </p:cNvSpPr>
          <p:nvPr/>
        </p:nvSpPr>
        <p:spPr bwMode="auto">
          <a:xfrm>
            <a:off x="25146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45" name="Rectangle 21"/>
          <p:cNvSpPr>
            <a:spLocks noChangeArrowheads="1"/>
          </p:cNvSpPr>
          <p:nvPr/>
        </p:nvSpPr>
        <p:spPr bwMode="auto">
          <a:xfrm>
            <a:off x="2743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6" name="Rectangle 22"/>
          <p:cNvSpPr>
            <a:spLocks noChangeArrowheads="1"/>
          </p:cNvSpPr>
          <p:nvPr/>
        </p:nvSpPr>
        <p:spPr bwMode="auto">
          <a:xfrm>
            <a:off x="2971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7" name="Rectangle 23"/>
          <p:cNvSpPr>
            <a:spLocks noChangeArrowheads="1"/>
          </p:cNvSpPr>
          <p:nvPr/>
        </p:nvSpPr>
        <p:spPr bwMode="auto">
          <a:xfrm>
            <a:off x="32004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8" name="Rectangle 24"/>
          <p:cNvSpPr>
            <a:spLocks noChangeArrowheads="1"/>
          </p:cNvSpPr>
          <p:nvPr/>
        </p:nvSpPr>
        <p:spPr bwMode="auto">
          <a:xfrm>
            <a:off x="22860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9" name="Rectangle 25"/>
          <p:cNvSpPr>
            <a:spLocks noChangeArrowheads="1"/>
          </p:cNvSpPr>
          <p:nvPr/>
        </p:nvSpPr>
        <p:spPr bwMode="auto">
          <a:xfrm>
            <a:off x="25146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0" name="Rectangle 26"/>
          <p:cNvSpPr>
            <a:spLocks noChangeArrowheads="1"/>
          </p:cNvSpPr>
          <p:nvPr/>
        </p:nvSpPr>
        <p:spPr bwMode="auto">
          <a:xfrm>
            <a:off x="29718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51" name="Rectangle 27"/>
          <p:cNvSpPr>
            <a:spLocks noChangeArrowheads="1"/>
          </p:cNvSpPr>
          <p:nvPr/>
        </p:nvSpPr>
        <p:spPr bwMode="auto">
          <a:xfrm>
            <a:off x="32004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2" name="Rectangle 28"/>
          <p:cNvSpPr>
            <a:spLocks noChangeArrowheads="1"/>
          </p:cNvSpPr>
          <p:nvPr/>
        </p:nvSpPr>
        <p:spPr bwMode="auto">
          <a:xfrm>
            <a:off x="27432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3" name="Rectangle 29"/>
          <p:cNvSpPr>
            <a:spLocks noChangeArrowheads="1"/>
          </p:cNvSpPr>
          <p:nvPr/>
        </p:nvSpPr>
        <p:spPr bwMode="auto">
          <a:xfrm>
            <a:off x="52578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4" name="Rectangle 30"/>
          <p:cNvSpPr>
            <a:spLocks noChangeArrowheads="1"/>
          </p:cNvSpPr>
          <p:nvPr/>
        </p:nvSpPr>
        <p:spPr bwMode="auto">
          <a:xfrm>
            <a:off x="54864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55" name="Rectangle 31"/>
          <p:cNvSpPr>
            <a:spLocks noChangeArrowheads="1"/>
          </p:cNvSpPr>
          <p:nvPr/>
        </p:nvSpPr>
        <p:spPr bwMode="auto">
          <a:xfrm>
            <a:off x="57150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6" name="Rectangle 32"/>
          <p:cNvSpPr>
            <a:spLocks noChangeArrowheads="1"/>
          </p:cNvSpPr>
          <p:nvPr/>
        </p:nvSpPr>
        <p:spPr bwMode="auto">
          <a:xfrm>
            <a:off x="59436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7" name="Rectangle 33"/>
          <p:cNvSpPr>
            <a:spLocks noChangeArrowheads="1"/>
          </p:cNvSpPr>
          <p:nvPr/>
        </p:nvSpPr>
        <p:spPr bwMode="auto">
          <a:xfrm>
            <a:off x="6172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8" name="Rectangle 34"/>
          <p:cNvSpPr>
            <a:spLocks noChangeArrowheads="1"/>
          </p:cNvSpPr>
          <p:nvPr/>
        </p:nvSpPr>
        <p:spPr bwMode="auto">
          <a:xfrm>
            <a:off x="52578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9" name="Rectangle 35"/>
          <p:cNvSpPr>
            <a:spLocks noChangeArrowheads="1"/>
          </p:cNvSpPr>
          <p:nvPr/>
        </p:nvSpPr>
        <p:spPr bwMode="auto">
          <a:xfrm>
            <a:off x="54864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0" name="Rectangle 36"/>
          <p:cNvSpPr>
            <a:spLocks noChangeArrowheads="1"/>
          </p:cNvSpPr>
          <p:nvPr/>
        </p:nvSpPr>
        <p:spPr bwMode="auto">
          <a:xfrm>
            <a:off x="57150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1" name="Rectangle 37"/>
          <p:cNvSpPr>
            <a:spLocks noChangeArrowheads="1"/>
          </p:cNvSpPr>
          <p:nvPr/>
        </p:nvSpPr>
        <p:spPr bwMode="auto">
          <a:xfrm>
            <a:off x="59436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62" name="Rectangle 38"/>
          <p:cNvSpPr>
            <a:spLocks noChangeArrowheads="1"/>
          </p:cNvSpPr>
          <p:nvPr/>
        </p:nvSpPr>
        <p:spPr bwMode="auto">
          <a:xfrm>
            <a:off x="6172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3" name="Rectangle 39"/>
          <p:cNvSpPr>
            <a:spLocks noChangeArrowheads="1"/>
          </p:cNvSpPr>
          <p:nvPr/>
        </p:nvSpPr>
        <p:spPr bwMode="auto">
          <a:xfrm>
            <a:off x="52578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4" name="Rectangle 40"/>
          <p:cNvSpPr>
            <a:spLocks noChangeArrowheads="1"/>
          </p:cNvSpPr>
          <p:nvPr/>
        </p:nvSpPr>
        <p:spPr bwMode="auto">
          <a:xfrm>
            <a:off x="54864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5" name="Rectangle 41"/>
          <p:cNvSpPr>
            <a:spLocks noChangeArrowheads="1"/>
          </p:cNvSpPr>
          <p:nvPr/>
        </p:nvSpPr>
        <p:spPr bwMode="auto">
          <a:xfrm>
            <a:off x="57150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6" name="Rectangle 42"/>
          <p:cNvSpPr>
            <a:spLocks noChangeArrowheads="1"/>
          </p:cNvSpPr>
          <p:nvPr/>
        </p:nvSpPr>
        <p:spPr bwMode="auto">
          <a:xfrm>
            <a:off x="59436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7" name="Rectangle 43"/>
          <p:cNvSpPr>
            <a:spLocks noChangeArrowheads="1"/>
          </p:cNvSpPr>
          <p:nvPr/>
        </p:nvSpPr>
        <p:spPr bwMode="auto">
          <a:xfrm>
            <a:off x="6172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8" name="Rectangle 44"/>
          <p:cNvSpPr>
            <a:spLocks noChangeArrowheads="1"/>
          </p:cNvSpPr>
          <p:nvPr/>
        </p:nvSpPr>
        <p:spPr bwMode="auto">
          <a:xfrm>
            <a:off x="52578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9" name="Rectangle 45"/>
          <p:cNvSpPr>
            <a:spLocks noChangeArrowheads="1"/>
          </p:cNvSpPr>
          <p:nvPr/>
        </p:nvSpPr>
        <p:spPr bwMode="auto">
          <a:xfrm>
            <a:off x="57150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70" name="Rectangle 46"/>
          <p:cNvSpPr>
            <a:spLocks noChangeArrowheads="1"/>
          </p:cNvSpPr>
          <p:nvPr/>
        </p:nvSpPr>
        <p:spPr bwMode="auto">
          <a:xfrm>
            <a:off x="59436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1" name="Rectangle 47"/>
          <p:cNvSpPr>
            <a:spLocks noChangeArrowheads="1"/>
          </p:cNvSpPr>
          <p:nvPr/>
        </p:nvSpPr>
        <p:spPr bwMode="auto">
          <a:xfrm>
            <a:off x="6172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2" name="Rectangle 48"/>
          <p:cNvSpPr>
            <a:spLocks noChangeArrowheads="1"/>
          </p:cNvSpPr>
          <p:nvPr/>
        </p:nvSpPr>
        <p:spPr bwMode="auto">
          <a:xfrm>
            <a:off x="54864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3" name="Rectangle 49"/>
          <p:cNvSpPr>
            <a:spLocks noChangeArrowheads="1"/>
          </p:cNvSpPr>
          <p:nvPr/>
        </p:nvSpPr>
        <p:spPr bwMode="auto">
          <a:xfrm>
            <a:off x="59436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4" name="Rectangle 50"/>
          <p:cNvSpPr>
            <a:spLocks noChangeArrowheads="1"/>
          </p:cNvSpPr>
          <p:nvPr/>
        </p:nvSpPr>
        <p:spPr bwMode="auto">
          <a:xfrm>
            <a:off x="61722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5" name="Rectangle 51"/>
          <p:cNvSpPr>
            <a:spLocks noChangeArrowheads="1"/>
          </p:cNvSpPr>
          <p:nvPr/>
        </p:nvSpPr>
        <p:spPr bwMode="auto">
          <a:xfrm>
            <a:off x="57150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6" name="Rectangle 52"/>
          <p:cNvSpPr>
            <a:spLocks noChangeArrowheads="1"/>
          </p:cNvSpPr>
          <p:nvPr/>
        </p:nvSpPr>
        <p:spPr bwMode="auto">
          <a:xfrm>
            <a:off x="6400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7" name="Rectangle 53"/>
          <p:cNvSpPr>
            <a:spLocks noChangeArrowheads="1"/>
          </p:cNvSpPr>
          <p:nvPr/>
        </p:nvSpPr>
        <p:spPr bwMode="auto">
          <a:xfrm>
            <a:off x="6400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8" name="Rectangle 54"/>
          <p:cNvSpPr>
            <a:spLocks noChangeArrowheads="1"/>
          </p:cNvSpPr>
          <p:nvPr/>
        </p:nvSpPr>
        <p:spPr bwMode="auto">
          <a:xfrm>
            <a:off x="6400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79" name="Rectangle 55"/>
          <p:cNvSpPr>
            <a:spLocks noChangeArrowheads="1"/>
          </p:cNvSpPr>
          <p:nvPr/>
        </p:nvSpPr>
        <p:spPr bwMode="auto">
          <a:xfrm>
            <a:off x="6400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0" name="Rectangle 56"/>
          <p:cNvSpPr>
            <a:spLocks noChangeArrowheads="1"/>
          </p:cNvSpPr>
          <p:nvPr/>
        </p:nvSpPr>
        <p:spPr bwMode="auto">
          <a:xfrm>
            <a:off x="64008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1" name="Rectangle 57"/>
          <p:cNvSpPr>
            <a:spLocks noChangeArrowheads="1"/>
          </p:cNvSpPr>
          <p:nvPr/>
        </p:nvSpPr>
        <p:spPr bwMode="auto">
          <a:xfrm>
            <a:off x="52578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2" name="Rectangle 58"/>
          <p:cNvSpPr>
            <a:spLocks noChangeArrowheads="1"/>
          </p:cNvSpPr>
          <p:nvPr/>
        </p:nvSpPr>
        <p:spPr bwMode="auto">
          <a:xfrm>
            <a:off x="54864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3" name="Rectangle 59"/>
          <p:cNvSpPr>
            <a:spLocks noChangeArrowheads="1"/>
          </p:cNvSpPr>
          <p:nvPr/>
        </p:nvSpPr>
        <p:spPr bwMode="auto">
          <a:xfrm>
            <a:off x="59436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4" name="Rectangle 60"/>
          <p:cNvSpPr>
            <a:spLocks noChangeArrowheads="1"/>
          </p:cNvSpPr>
          <p:nvPr/>
        </p:nvSpPr>
        <p:spPr bwMode="auto">
          <a:xfrm>
            <a:off x="61722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85" name="Rectangle 61"/>
          <p:cNvSpPr>
            <a:spLocks noChangeArrowheads="1"/>
          </p:cNvSpPr>
          <p:nvPr/>
        </p:nvSpPr>
        <p:spPr bwMode="auto">
          <a:xfrm>
            <a:off x="57150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6" name="Rectangle 62"/>
          <p:cNvSpPr>
            <a:spLocks noChangeArrowheads="1"/>
          </p:cNvSpPr>
          <p:nvPr/>
        </p:nvSpPr>
        <p:spPr bwMode="auto">
          <a:xfrm>
            <a:off x="64008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7" name="Rectangle 63"/>
          <p:cNvSpPr>
            <a:spLocks noChangeArrowheads="1"/>
          </p:cNvSpPr>
          <p:nvPr/>
        </p:nvSpPr>
        <p:spPr bwMode="auto">
          <a:xfrm>
            <a:off x="52578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88" name="Rectangle 64"/>
          <p:cNvSpPr>
            <a:spLocks noChangeArrowheads="1"/>
          </p:cNvSpPr>
          <p:nvPr/>
        </p:nvSpPr>
        <p:spPr bwMode="auto">
          <a:xfrm>
            <a:off x="54864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9" name="Line 65"/>
          <p:cNvSpPr>
            <a:spLocks noChangeShapeType="1"/>
          </p:cNvSpPr>
          <p:nvPr/>
        </p:nvSpPr>
        <p:spPr bwMode="auto">
          <a:xfrm flipV="1">
            <a:off x="5410200" y="4919663"/>
            <a:ext cx="609600" cy="6096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090" name="Text Box 66"/>
          <p:cNvSpPr txBox="1">
            <a:spLocks noChangeArrowheads="1"/>
          </p:cNvSpPr>
          <p:nvPr/>
        </p:nvSpPr>
        <p:spPr bwMode="auto">
          <a:xfrm>
            <a:off x="2286000" y="4157663"/>
            <a:ext cx="11430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Good</a:t>
            </a:r>
          </a:p>
        </p:txBody>
      </p:sp>
      <p:sp>
        <p:nvSpPr>
          <p:cNvPr id="897091" name="Text Box 67"/>
          <p:cNvSpPr txBox="1">
            <a:spLocks noChangeArrowheads="1"/>
          </p:cNvSpPr>
          <p:nvPr/>
        </p:nvSpPr>
        <p:spPr bwMode="auto">
          <a:xfrm>
            <a:off x="3886200" y="4157663"/>
            <a:ext cx="9144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Good</a:t>
            </a:r>
          </a:p>
        </p:txBody>
      </p:sp>
      <p:sp>
        <p:nvSpPr>
          <p:cNvPr id="897092" name="Text Box 68"/>
          <p:cNvSpPr txBox="1">
            <a:spLocks noChangeArrowheads="1"/>
          </p:cNvSpPr>
          <p:nvPr/>
        </p:nvSpPr>
        <p:spPr bwMode="auto">
          <a:xfrm>
            <a:off x="5257800" y="4157663"/>
            <a:ext cx="13716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BAD</a:t>
            </a:r>
          </a:p>
        </p:txBody>
      </p:sp>
      <p:sp>
        <p:nvSpPr>
          <p:cNvPr id="897093" name="Rectangle 69"/>
          <p:cNvSpPr>
            <a:spLocks noChangeArrowheads="1"/>
          </p:cNvSpPr>
          <p:nvPr/>
        </p:nvSpPr>
        <p:spPr bwMode="auto">
          <a:xfrm>
            <a:off x="2286000" y="4538663"/>
            <a:ext cx="1143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094" name="Rectangle 70"/>
          <p:cNvSpPr>
            <a:spLocks noChangeArrowheads="1"/>
          </p:cNvSpPr>
          <p:nvPr/>
        </p:nvSpPr>
        <p:spPr bwMode="auto">
          <a:xfrm>
            <a:off x="5257800" y="4538663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095" name="Rectangle 71"/>
          <p:cNvSpPr>
            <a:spLocks noChangeArrowheads="1"/>
          </p:cNvSpPr>
          <p:nvPr/>
        </p:nvSpPr>
        <p:spPr bwMode="auto">
          <a:xfrm>
            <a:off x="3886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6" name="Rectangle 72"/>
          <p:cNvSpPr>
            <a:spLocks noChangeArrowheads="1"/>
          </p:cNvSpPr>
          <p:nvPr/>
        </p:nvSpPr>
        <p:spPr bwMode="auto">
          <a:xfrm>
            <a:off x="4114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7" name="Rectangle 73"/>
          <p:cNvSpPr>
            <a:spLocks noChangeArrowheads="1"/>
          </p:cNvSpPr>
          <p:nvPr/>
        </p:nvSpPr>
        <p:spPr bwMode="auto">
          <a:xfrm>
            <a:off x="43434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98" name="Rectangle 74"/>
          <p:cNvSpPr>
            <a:spLocks noChangeArrowheads="1"/>
          </p:cNvSpPr>
          <p:nvPr/>
        </p:nvSpPr>
        <p:spPr bwMode="auto">
          <a:xfrm>
            <a:off x="45720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9" name="Rectangle 75"/>
          <p:cNvSpPr>
            <a:spLocks noChangeArrowheads="1"/>
          </p:cNvSpPr>
          <p:nvPr/>
        </p:nvSpPr>
        <p:spPr bwMode="auto">
          <a:xfrm>
            <a:off x="3886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0" name="Rectangle 76"/>
          <p:cNvSpPr>
            <a:spLocks noChangeArrowheads="1"/>
          </p:cNvSpPr>
          <p:nvPr/>
        </p:nvSpPr>
        <p:spPr bwMode="auto">
          <a:xfrm>
            <a:off x="4114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1" name="Rectangle 77"/>
          <p:cNvSpPr>
            <a:spLocks noChangeArrowheads="1"/>
          </p:cNvSpPr>
          <p:nvPr/>
        </p:nvSpPr>
        <p:spPr bwMode="auto">
          <a:xfrm>
            <a:off x="43434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2" name="Rectangle 78"/>
          <p:cNvSpPr>
            <a:spLocks noChangeArrowheads="1"/>
          </p:cNvSpPr>
          <p:nvPr/>
        </p:nvSpPr>
        <p:spPr bwMode="auto">
          <a:xfrm>
            <a:off x="45720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3" name="Rectangle 79"/>
          <p:cNvSpPr>
            <a:spLocks noChangeArrowheads="1"/>
          </p:cNvSpPr>
          <p:nvPr/>
        </p:nvSpPr>
        <p:spPr bwMode="auto">
          <a:xfrm>
            <a:off x="3886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4" name="Rectangle 80"/>
          <p:cNvSpPr>
            <a:spLocks noChangeArrowheads="1"/>
          </p:cNvSpPr>
          <p:nvPr/>
        </p:nvSpPr>
        <p:spPr bwMode="auto">
          <a:xfrm>
            <a:off x="4114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5" name="Rectangle 81"/>
          <p:cNvSpPr>
            <a:spLocks noChangeArrowheads="1"/>
          </p:cNvSpPr>
          <p:nvPr/>
        </p:nvSpPr>
        <p:spPr bwMode="auto">
          <a:xfrm>
            <a:off x="43434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6" name="Rectangle 82"/>
          <p:cNvSpPr>
            <a:spLocks noChangeArrowheads="1"/>
          </p:cNvSpPr>
          <p:nvPr/>
        </p:nvSpPr>
        <p:spPr bwMode="auto">
          <a:xfrm>
            <a:off x="45720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7" name="Rectangle 83"/>
          <p:cNvSpPr>
            <a:spLocks noChangeArrowheads="1"/>
          </p:cNvSpPr>
          <p:nvPr/>
        </p:nvSpPr>
        <p:spPr bwMode="auto">
          <a:xfrm>
            <a:off x="3886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8" name="Rectangle 84"/>
          <p:cNvSpPr>
            <a:spLocks noChangeArrowheads="1"/>
          </p:cNvSpPr>
          <p:nvPr/>
        </p:nvSpPr>
        <p:spPr bwMode="auto">
          <a:xfrm>
            <a:off x="4114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9" name="Rectangle 85"/>
          <p:cNvSpPr>
            <a:spLocks noChangeArrowheads="1"/>
          </p:cNvSpPr>
          <p:nvPr/>
        </p:nvSpPr>
        <p:spPr bwMode="auto">
          <a:xfrm>
            <a:off x="43434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0" name="Rectangle 86"/>
          <p:cNvSpPr>
            <a:spLocks noChangeArrowheads="1"/>
          </p:cNvSpPr>
          <p:nvPr/>
        </p:nvSpPr>
        <p:spPr bwMode="auto">
          <a:xfrm>
            <a:off x="45720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1" name="Rectangle 87"/>
          <p:cNvSpPr>
            <a:spLocks noChangeArrowheads="1"/>
          </p:cNvSpPr>
          <p:nvPr/>
        </p:nvSpPr>
        <p:spPr bwMode="auto">
          <a:xfrm>
            <a:off x="3886200" y="4538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12" name="Rectangle 88"/>
          <p:cNvSpPr>
            <a:spLocks noChangeArrowheads="1"/>
          </p:cNvSpPr>
          <p:nvPr/>
        </p:nvSpPr>
        <p:spPr bwMode="auto">
          <a:xfrm>
            <a:off x="3733800" y="25908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3" name="Rectangle 89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4" name="Rectangle 90"/>
          <p:cNvSpPr>
            <a:spLocks noChangeArrowheads="1"/>
          </p:cNvSpPr>
          <p:nvPr/>
        </p:nvSpPr>
        <p:spPr bwMode="auto">
          <a:xfrm>
            <a:off x="4343400" y="25908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5" name="Rectangle 91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6" name="Rectangle 92"/>
          <p:cNvSpPr>
            <a:spLocks noChangeArrowheads="1"/>
          </p:cNvSpPr>
          <p:nvPr/>
        </p:nvSpPr>
        <p:spPr bwMode="auto">
          <a:xfrm>
            <a:off x="3733800" y="28956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7" name="Rectangle 93"/>
          <p:cNvSpPr>
            <a:spLocks noChangeArrowheads="1"/>
          </p:cNvSpPr>
          <p:nvPr/>
        </p:nvSpPr>
        <p:spPr bwMode="auto">
          <a:xfrm>
            <a:off x="4038600" y="28956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97118" name="Rectangle 94"/>
          <p:cNvSpPr>
            <a:spLocks noChangeArrowheads="1"/>
          </p:cNvSpPr>
          <p:nvPr/>
        </p:nvSpPr>
        <p:spPr bwMode="auto">
          <a:xfrm>
            <a:off x="4343400" y="28956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9" name="Rectangle 95"/>
          <p:cNvSpPr>
            <a:spLocks noChangeArrowheads="1"/>
          </p:cNvSpPr>
          <p:nvPr/>
        </p:nvSpPr>
        <p:spPr bwMode="auto">
          <a:xfrm>
            <a:off x="4648200" y="28956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0" name="Rectangle 96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1" name="Rectangle 97"/>
          <p:cNvSpPr>
            <a:spLocks noChangeArrowheads="1"/>
          </p:cNvSpPr>
          <p:nvPr/>
        </p:nvSpPr>
        <p:spPr bwMode="auto">
          <a:xfrm>
            <a:off x="4038600" y="3200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2" name="Rectangle 98"/>
          <p:cNvSpPr>
            <a:spLocks noChangeArrowheads="1"/>
          </p:cNvSpPr>
          <p:nvPr/>
        </p:nvSpPr>
        <p:spPr bwMode="auto">
          <a:xfrm>
            <a:off x="4343400" y="3200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3" name="Rectangle 99"/>
          <p:cNvSpPr>
            <a:spLocks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4" name="Rectangle 100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5" name="Rectangle 101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6" name="Rectangle 102"/>
          <p:cNvSpPr>
            <a:spLocks noChangeArrowheads="1"/>
          </p:cNvSpPr>
          <p:nvPr/>
        </p:nvSpPr>
        <p:spPr bwMode="auto">
          <a:xfrm>
            <a:off x="4343400" y="35052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7" name="Rectangle 103"/>
          <p:cNvSpPr>
            <a:spLocks noChangeArrowheads="1"/>
          </p:cNvSpPr>
          <p:nvPr/>
        </p:nvSpPr>
        <p:spPr bwMode="auto">
          <a:xfrm>
            <a:off x="46482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8" name="Rectangle 104"/>
          <p:cNvSpPr>
            <a:spLocks noChangeArrowheads="1"/>
          </p:cNvSpPr>
          <p:nvPr/>
        </p:nvSpPr>
        <p:spPr bwMode="auto">
          <a:xfrm>
            <a:off x="3733800" y="2590800"/>
            <a:ext cx="1219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29" name="Line 105"/>
          <p:cNvSpPr>
            <a:spLocks noChangeShapeType="1"/>
          </p:cNvSpPr>
          <p:nvPr/>
        </p:nvSpPr>
        <p:spPr bwMode="auto">
          <a:xfrm>
            <a:off x="3429000" y="26670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30" name="Text Box 106"/>
          <p:cNvSpPr txBox="1">
            <a:spLocks noChangeArrowheads="1"/>
          </p:cNvSpPr>
          <p:nvPr/>
        </p:nvSpPr>
        <p:spPr bwMode="auto">
          <a:xfrm>
            <a:off x="5029200" y="28956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4×4 chessboard</a:t>
            </a:r>
          </a:p>
        </p:txBody>
      </p:sp>
      <p:sp>
        <p:nvSpPr>
          <p:cNvPr id="897131" name="Text Box 107"/>
          <p:cNvSpPr txBox="1">
            <a:spLocks noChangeArrowheads="1"/>
          </p:cNvSpPr>
          <p:nvPr/>
        </p:nvSpPr>
        <p:spPr bwMode="auto">
          <a:xfrm>
            <a:off x="1676400" y="2438400"/>
            <a:ext cx="17526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Queen</a:t>
            </a:r>
          </a:p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 attack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N, S, E, W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 &amp; 4 diagonals,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any distance</a:t>
            </a:r>
          </a:p>
        </p:txBody>
      </p:sp>
      <p:sp>
        <p:nvSpPr>
          <p:cNvPr id="897132" name="Oval 108"/>
          <p:cNvSpPr>
            <a:spLocks noChangeArrowheads="1"/>
          </p:cNvSpPr>
          <p:nvPr/>
        </p:nvSpPr>
        <p:spPr bwMode="auto">
          <a:xfrm>
            <a:off x="41148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3" name="Oval 109"/>
          <p:cNvSpPr>
            <a:spLocks noChangeArrowheads="1"/>
          </p:cNvSpPr>
          <p:nvPr/>
        </p:nvSpPr>
        <p:spPr bwMode="auto">
          <a:xfrm>
            <a:off x="44196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4" name="Oval 110"/>
          <p:cNvSpPr>
            <a:spLocks noChangeArrowheads="1"/>
          </p:cNvSpPr>
          <p:nvPr/>
        </p:nvSpPr>
        <p:spPr bwMode="auto">
          <a:xfrm>
            <a:off x="38100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5" name="Oval 111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6" name="Oval 112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7" name="Oval 113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8" name="Oval 114"/>
          <p:cNvSpPr>
            <a:spLocks noChangeArrowheads="1"/>
          </p:cNvSpPr>
          <p:nvPr/>
        </p:nvSpPr>
        <p:spPr bwMode="auto">
          <a:xfrm>
            <a:off x="41148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9" name="Oval 115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0" name="Oval 116"/>
          <p:cNvSpPr>
            <a:spLocks noChangeArrowheads="1"/>
          </p:cNvSpPr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1" name="Oval 117"/>
          <p:cNvSpPr>
            <a:spLocks noChangeArrowheads="1"/>
          </p:cNvSpPr>
          <p:nvPr/>
        </p:nvSpPr>
        <p:spPr bwMode="auto">
          <a:xfrm>
            <a:off x="4114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2" name="Oval 118"/>
          <p:cNvSpPr>
            <a:spLocks noChangeArrowheads="1"/>
          </p:cNvSpPr>
          <p:nvPr/>
        </p:nvSpPr>
        <p:spPr bwMode="auto">
          <a:xfrm>
            <a:off x="47244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3" name="Line 119"/>
          <p:cNvSpPr>
            <a:spLocks noChangeShapeType="1"/>
          </p:cNvSpPr>
          <p:nvPr/>
        </p:nvSpPr>
        <p:spPr bwMode="auto">
          <a:xfrm flipV="1">
            <a:off x="3733800" y="3048000"/>
            <a:ext cx="3810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4" name="Line 120"/>
          <p:cNvSpPr>
            <a:spLocks noChangeShapeType="1"/>
          </p:cNvSpPr>
          <p:nvPr/>
        </p:nvSpPr>
        <p:spPr bwMode="auto">
          <a:xfrm flipV="1">
            <a:off x="4267200" y="3048000"/>
            <a:ext cx="6858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5" name="Line 121"/>
          <p:cNvSpPr>
            <a:spLocks noChangeShapeType="1"/>
          </p:cNvSpPr>
          <p:nvPr/>
        </p:nvSpPr>
        <p:spPr bwMode="auto">
          <a:xfrm flipV="1">
            <a:off x="4191000" y="3124200"/>
            <a:ext cx="0" cy="6858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6" name="Line 122"/>
          <p:cNvSpPr>
            <a:spLocks noChangeShapeType="1"/>
          </p:cNvSpPr>
          <p:nvPr/>
        </p:nvSpPr>
        <p:spPr bwMode="auto">
          <a:xfrm flipV="1">
            <a:off x="4191000" y="2590800"/>
            <a:ext cx="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7" name="Line 123"/>
          <p:cNvSpPr>
            <a:spLocks noChangeShapeType="1"/>
          </p:cNvSpPr>
          <p:nvPr/>
        </p:nvSpPr>
        <p:spPr bwMode="auto">
          <a:xfrm flipV="1">
            <a:off x="4267200" y="25908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8" name="Line 124"/>
          <p:cNvSpPr>
            <a:spLocks noChangeShapeType="1"/>
          </p:cNvSpPr>
          <p:nvPr/>
        </p:nvSpPr>
        <p:spPr bwMode="auto">
          <a:xfrm flipV="1">
            <a:off x="3733800" y="31242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9" name="Line 125"/>
          <p:cNvSpPr>
            <a:spLocks noChangeShapeType="1"/>
          </p:cNvSpPr>
          <p:nvPr/>
        </p:nvSpPr>
        <p:spPr bwMode="auto">
          <a:xfrm flipH="1" flipV="1">
            <a:off x="4267200" y="3124200"/>
            <a:ext cx="685800" cy="6858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50" name="Line 126"/>
          <p:cNvSpPr>
            <a:spLocks noChangeShapeType="1"/>
          </p:cNvSpPr>
          <p:nvPr/>
        </p:nvSpPr>
        <p:spPr bwMode="auto">
          <a:xfrm>
            <a:off x="3733800" y="25908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51" name="Rectangle 127"/>
          <p:cNvSpPr>
            <a:spLocks noChangeArrowheads="1"/>
          </p:cNvSpPr>
          <p:nvPr/>
        </p:nvSpPr>
        <p:spPr bwMode="auto">
          <a:xfrm>
            <a:off x="4038600" y="2895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Q</a:t>
            </a:r>
          </a:p>
        </p:txBody>
      </p:sp>
      <p:sp>
        <p:nvSpPr>
          <p:cNvPr id="897152" name="Line 128"/>
          <p:cNvSpPr>
            <a:spLocks noChangeShapeType="1"/>
          </p:cNvSpPr>
          <p:nvPr/>
        </p:nvSpPr>
        <p:spPr bwMode="auto">
          <a:xfrm flipH="1" flipV="1">
            <a:off x="5867400" y="536575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035B-7860-464A-BFFD-29EB5D67D77D}" type="slidenum">
              <a:rPr lang="en-US"/>
              <a:pPr/>
              <a:t>4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Recursive Search with Backtracking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Printing Solutions </a:t>
            </a:r>
            <a:r>
              <a:rPr lang="en-US">
                <a:cs typeface="Times New Roman" charset="0"/>
              </a:rPr>
              <a:t>[2/3]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1816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Representing a Partial Solution</a:t>
            </a:r>
          </a:p>
          <a:p>
            <a:pPr lvl="1"/>
            <a:r>
              <a:rPr lang="en-US"/>
              <a:t>Number rows and columns 0 .. </a:t>
            </a:r>
            <a:r>
              <a:rPr lang="en-US" i="1"/>
              <a:t>n</a:t>
            </a:r>
            <a:r>
              <a:rPr lang="en-US"/>
              <a:t>–1.</a:t>
            </a:r>
          </a:p>
          <a:p>
            <a:pPr lvl="1"/>
            <a:r>
              <a:rPr lang="en-US"/>
              <a:t>Two variables:</a:t>
            </a:r>
          </a:p>
          <a:p>
            <a:pPr lvl="2"/>
            <a:r>
              <a:rPr lang="en-US"/>
              <a:t>Variable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(</a:t>
            </a:r>
            <a:r>
              <a:rPr lang="en-US" b="1">
                <a:latin typeface="Courier New" charset="0"/>
              </a:rPr>
              <a:t>vector</a:t>
            </a:r>
            <a:r>
              <a:rPr lang="en-US"/>
              <a:t> of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s).</a:t>
            </a:r>
          </a:p>
          <a:p>
            <a:pPr lvl="2"/>
            <a:r>
              <a:rPr lang="en-US"/>
              <a:t>Variable </a:t>
            </a:r>
            <a:r>
              <a:rPr lang="en-US" b="1">
                <a:latin typeface="Courier New" charset="0"/>
              </a:rPr>
              <a:t>n</a:t>
            </a:r>
            <a:r>
              <a:rPr lang="en-US"/>
              <a:t> (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).</a:t>
            </a:r>
          </a:p>
          <a:p>
            <a:pPr lvl="1"/>
            <a:r>
              <a:rPr lang="en-US"/>
              <a:t>Variable </a:t>
            </a:r>
            <a:r>
              <a:rPr lang="en-US" b="1">
                <a:latin typeface="Courier New" charset="0"/>
              </a:rPr>
              <a:t>n</a:t>
            </a:r>
            <a:r>
              <a:rPr lang="en-US"/>
              <a:t> holds the number of rows/columns in a full solution.</a:t>
            </a:r>
          </a:p>
          <a:p>
            <a:pPr lvl="1"/>
            <a:r>
              <a:rPr lang="en-US"/>
              <a:t>Variable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holds the columns of the queens already placed, one per row.</a:t>
            </a:r>
          </a:p>
          <a:p>
            <a:pPr lvl="1"/>
            <a:r>
              <a:rPr lang="en-US"/>
              <a:t>The size of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is the number of rows in which queens have been placed.</a:t>
            </a:r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5791200" y="2362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60198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2" name="Rectangle 6"/>
          <p:cNvSpPr>
            <a:spLocks noChangeArrowheads="1"/>
          </p:cNvSpPr>
          <p:nvPr/>
        </p:nvSpPr>
        <p:spPr bwMode="auto">
          <a:xfrm>
            <a:off x="6248400" y="2362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23" name="Rectangle 7"/>
          <p:cNvSpPr>
            <a:spLocks noChangeArrowheads="1"/>
          </p:cNvSpPr>
          <p:nvPr/>
        </p:nvSpPr>
        <p:spPr bwMode="auto">
          <a:xfrm>
            <a:off x="64770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4" name="Rectangle 8"/>
          <p:cNvSpPr>
            <a:spLocks noChangeArrowheads="1"/>
          </p:cNvSpPr>
          <p:nvPr/>
        </p:nvSpPr>
        <p:spPr bwMode="auto">
          <a:xfrm>
            <a:off x="57912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25" name="Rectangle 9"/>
          <p:cNvSpPr>
            <a:spLocks noChangeArrowheads="1"/>
          </p:cNvSpPr>
          <p:nvPr/>
        </p:nvSpPr>
        <p:spPr bwMode="auto">
          <a:xfrm>
            <a:off x="6019800" y="2590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6" name="Rectangle 10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7" name="Rectangle 11"/>
          <p:cNvSpPr>
            <a:spLocks noChangeArrowheads="1"/>
          </p:cNvSpPr>
          <p:nvPr/>
        </p:nvSpPr>
        <p:spPr bwMode="auto">
          <a:xfrm>
            <a:off x="6477000" y="2590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8" name="Rectangle 12"/>
          <p:cNvSpPr>
            <a:spLocks noChangeArrowheads="1"/>
          </p:cNvSpPr>
          <p:nvPr/>
        </p:nvSpPr>
        <p:spPr bwMode="auto">
          <a:xfrm>
            <a:off x="5791200" y="2819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9" name="Rectangle 13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0" name="Rectangle 14"/>
          <p:cNvSpPr>
            <a:spLocks noChangeArrowheads="1"/>
          </p:cNvSpPr>
          <p:nvPr/>
        </p:nvSpPr>
        <p:spPr bwMode="auto">
          <a:xfrm>
            <a:off x="6248400" y="2819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1" name="Rectangle 15"/>
          <p:cNvSpPr>
            <a:spLocks noChangeArrowheads="1"/>
          </p:cNvSpPr>
          <p:nvPr/>
        </p:nvSpPr>
        <p:spPr bwMode="auto">
          <a:xfrm>
            <a:off x="64770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32" name="Rectangle 16"/>
          <p:cNvSpPr>
            <a:spLocks noChangeArrowheads="1"/>
          </p:cNvSpPr>
          <p:nvPr/>
        </p:nvSpPr>
        <p:spPr bwMode="auto">
          <a:xfrm>
            <a:off x="57912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3" name="Rectangle 17"/>
          <p:cNvSpPr>
            <a:spLocks noChangeArrowheads="1"/>
          </p:cNvSpPr>
          <p:nvPr/>
        </p:nvSpPr>
        <p:spPr bwMode="auto">
          <a:xfrm>
            <a:off x="62484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4" name="Rectangle 18"/>
          <p:cNvSpPr>
            <a:spLocks noChangeArrowheads="1"/>
          </p:cNvSpPr>
          <p:nvPr/>
        </p:nvSpPr>
        <p:spPr bwMode="auto">
          <a:xfrm>
            <a:off x="6477000" y="3048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5" name="Rectangle 19"/>
          <p:cNvSpPr>
            <a:spLocks noChangeArrowheads="1"/>
          </p:cNvSpPr>
          <p:nvPr/>
        </p:nvSpPr>
        <p:spPr bwMode="auto">
          <a:xfrm>
            <a:off x="6019800" y="3048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36" name="Rectangle 20"/>
          <p:cNvSpPr>
            <a:spLocks noChangeArrowheads="1"/>
          </p:cNvSpPr>
          <p:nvPr/>
        </p:nvSpPr>
        <p:spPr bwMode="auto">
          <a:xfrm>
            <a:off x="5791200" y="2362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037" name="Text Box 21"/>
          <p:cNvSpPr txBox="1">
            <a:spLocks noChangeArrowheads="1"/>
          </p:cNvSpPr>
          <p:nvPr/>
        </p:nvSpPr>
        <p:spPr bwMode="auto">
          <a:xfrm>
            <a:off x="57150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38" name="Text Box 22"/>
          <p:cNvSpPr txBox="1">
            <a:spLocks noChangeArrowheads="1"/>
          </p:cNvSpPr>
          <p:nvPr/>
        </p:nvSpPr>
        <p:spPr bwMode="auto">
          <a:xfrm>
            <a:off x="59436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39" name="Text Box 23"/>
          <p:cNvSpPr txBox="1">
            <a:spLocks noChangeArrowheads="1"/>
          </p:cNvSpPr>
          <p:nvPr/>
        </p:nvSpPr>
        <p:spPr bwMode="auto">
          <a:xfrm>
            <a:off x="61722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40" name="Text Box 24"/>
          <p:cNvSpPr txBox="1">
            <a:spLocks noChangeArrowheads="1"/>
          </p:cNvSpPr>
          <p:nvPr/>
        </p:nvSpPr>
        <p:spPr bwMode="auto">
          <a:xfrm>
            <a:off x="64008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41" name="Rectangle 25"/>
          <p:cNvSpPr>
            <a:spLocks noChangeArrowheads="1"/>
          </p:cNvSpPr>
          <p:nvPr/>
        </p:nvSpPr>
        <p:spPr bwMode="auto">
          <a:xfrm>
            <a:off x="55626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42" name="Rectangle 26"/>
          <p:cNvSpPr>
            <a:spLocks noChangeArrowheads="1"/>
          </p:cNvSpPr>
          <p:nvPr/>
        </p:nvSpPr>
        <p:spPr bwMode="auto">
          <a:xfrm>
            <a:off x="55626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43" name="Rectangle 27"/>
          <p:cNvSpPr>
            <a:spLocks noChangeArrowheads="1"/>
          </p:cNvSpPr>
          <p:nvPr/>
        </p:nvSpPr>
        <p:spPr bwMode="auto">
          <a:xfrm>
            <a:off x="5562600" y="2819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44" name="Rectangle 28"/>
          <p:cNvSpPr>
            <a:spLocks noChangeArrowheads="1"/>
          </p:cNvSpPr>
          <p:nvPr/>
        </p:nvSpPr>
        <p:spPr bwMode="auto">
          <a:xfrm>
            <a:off x="5562600" y="3048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45" name="Text Box 29"/>
          <p:cNvSpPr txBox="1">
            <a:spLocks noChangeArrowheads="1"/>
          </p:cNvSpPr>
          <p:nvPr/>
        </p:nvSpPr>
        <p:spPr bwMode="auto">
          <a:xfrm>
            <a:off x="517525" y="62293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82046" name="Rectangle 30"/>
          <p:cNvSpPr>
            <a:spLocks noChangeArrowheads="1"/>
          </p:cNvSpPr>
          <p:nvPr/>
        </p:nvSpPr>
        <p:spPr bwMode="auto">
          <a:xfrm>
            <a:off x="73914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982047" name="Rectangle 31"/>
          <p:cNvSpPr>
            <a:spLocks noChangeArrowheads="1"/>
          </p:cNvSpPr>
          <p:nvPr/>
        </p:nvSpPr>
        <p:spPr bwMode="auto">
          <a:xfrm>
            <a:off x="73914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0</a:t>
            </a:r>
          </a:p>
        </p:txBody>
      </p:sp>
      <p:sp>
        <p:nvSpPr>
          <p:cNvPr id="982048" name="Rectangle 32"/>
          <p:cNvSpPr>
            <a:spLocks noChangeArrowheads="1"/>
          </p:cNvSpPr>
          <p:nvPr/>
        </p:nvSpPr>
        <p:spPr bwMode="auto">
          <a:xfrm>
            <a:off x="73914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982049" name="Rectangle 33"/>
          <p:cNvSpPr>
            <a:spLocks noChangeArrowheads="1"/>
          </p:cNvSpPr>
          <p:nvPr/>
        </p:nvSpPr>
        <p:spPr bwMode="auto">
          <a:xfrm>
            <a:off x="73914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982050" name="Rectangle 34"/>
          <p:cNvSpPr>
            <a:spLocks noChangeArrowheads="1"/>
          </p:cNvSpPr>
          <p:nvPr/>
        </p:nvSpPr>
        <p:spPr bwMode="auto">
          <a:xfrm>
            <a:off x="7391400" y="2362200"/>
            <a:ext cx="228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2051" name="Text Box 35"/>
          <p:cNvSpPr txBox="1">
            <a:spLocks noChangeArrowheads="1"/>
          </p:cNvSpPr>
          <p:nvPr/>
        </p:nvSpPr>
        <p:spPr bwMode="auto">
          <a:xfrm>
            <a:off x="7086600" y="205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052" name="Rectangle 36"/>
          <p:cNvSpPr>
            <a:spLocks noChangeArrowheads="1"/>
          </p:cNvSpPr>
          <p:nvPr/>
        </p:nvSpPr>
        <p:spPr bwMode="auto">
          <a:xfrm>
            <a:off x="5791200" y="3810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3" name="Rectangle 37"/>
          <p:cNvSpPr>
            <a:spLocks noChangeArrowheads="1"/>
          </p:cNvSpPr>
          <p:nvPr/>
        </p:nvSpPr>
        <p:spPr bwMode="auto">
          <a:xfrm>
            <a:off x="60198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4" name="Rectangle 38"/>
          <p:cNvSpPr>
            <a:spLocks noChangeArrowheads="1"/>
          </p:cNvSpPr>
          <p:nvPr/>
        </p:nvSpPr>
        <p:spPr bwMode="auto">
          <a:xfrm>
            <a:off x="6248400" y="3810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55" name="Rectangle 39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6" name="Rectangle 40"/>
          <p:cNvSpPr>
            <a:spLocks noChangeArrowheads="1"/>
          </p:cNvSpPr>
          <p:nvPr/>
        </p:nvSpPr>
        <p:spPr bwMode="auto">
          <a:xfrm>
            <a:off x="57912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57" name="Rectangle 41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8" name="Rectangle 42"/>
          <p:cNvSpPr>
            <a:spLocks noChangeArrowheads="1"/>
          </p:cNvSpPr>
          <p:nvPr/>
        </p:nvSpPr>
        <p:spPr bwMode="auto">
          <a:xfrm>
            <a:off x="62484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9" name="Rectangle 43"/>
          <p:cNvSpPr>
            <a:spLocks noChangeArrowheads="1"/>
          </p:cNvSpPr>
          <p:nvPr/>
        </p:nvSpPr>
        <p:spPr bwMode="auto">
          <a:xfrm>
            <a:off x="6477000" y="4038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0" name="Rectangle 44"/>
          <p:cNvSpPr>
            <a:spLocks noChangeArrowheads="1"/>
          </p:cNvSpPr>
          <p:nvPr/>
        </p:nvSpPr>
        <p:spPr bwMode="auto">
          <a:xfrm>
            <a:off x="5791200" y="4267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1" name="Rectangle 45"/>
          <p:cNvSpPr>
            <a:spLocks noChangeArrowheads="1"/>
          </p:cNvSpPr>
          <p:nvPr/>
        </p:nvSpPr>
        <p:spPr bwMode="auto">
          <a:xfrm>
            <a:off x="6019800" y="4267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2" name="Rectangle 46"/>
          <p:cNvSpPr>
            <a:spLocks noChangeArrowheads="1"/>
          </p:cNvSpPr>
          <p:nvPr/>
        </p:nvSpPr>
        <p:spPr bwMode="auto">
          <a:xfrm>
            <a:off x="6248400" y="4267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3" name="Rectangle 47"/>
          <p:cNvSpPr>
            <a:spLocks noChangeArrowheads="1"/>
          </p:cNvSpPr>
          <p:nvPr/>
        </p:nvSpPr>
        <p:spPr bwMode="auto">
          <a:xfrm>
            <a:off x="6477000" y="4267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4" name="Rectangle 48"/>
          <p:cNvSpPr>
            <a:spLocks noChangeArrowheads="1"/>
          </p:cNvSpPr>
          <p:nvPr/>
        </p:nvSpPr>
        <p:spPr bwMode="auto">
          <a:xfrm>
            <a:off x="5791200" y="4495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5" name="Rectangle 49"/>
          <p:cNvSpPr>
            <a:spLocks noChangeArrowheads="1"/>
          </p:cNvSpPr>
          <p:nvPr/>
        </p:nvSpPr>
        <p:spPr bwMode="auto">
          <a:xfrm>
            <a:off x="6248400" y="4495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6" name="Rectangle 50"/>
          <p:cNvSpPr>
            <a:spLocks noChangeArrowheads="1"/>
          </p:cNvSpPr>
          <p:nvPr/>
        </p:nvSpPr>
        <p:spPr bwMode="auto">
          <a:xfrm>
            <a:off x="6477000" y="4495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7" name="Rectangle 51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8" name="Rectangle 52"/>
          <p:cNvSpPr>
            <a:spLocks noChangeArrowheads="1"/>
          </p:cNvSpPr>
          <p:nvPr/>
        </p:nvSpPr>
        <p:spPr bwMode="auto">
          <a:xfrm>
            <a:off x="57912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069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70" name="Text Box 54"/>
          <p:cNvSpPr txBox="1">
            <a:spLocks noChangeArrowheads="1"/>
          </p:cNvSpPr>
          <p:nvPr/>
        </p:nvSpPr>
        <p:spPr bwMode="auto">
          <a:xfrm>
            <a:off x="59436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71" name="Text Box 55"/>
          <p:cNvSpPr txBox="1">
            <a:spLocks noChangeArrowheads="1"/>
          </p:cNvSpPr>
          <p:nvPr/>
        </p:nvSpPr>
        <p:spPr bwMode="auto">
          <a:xfrm>
            <a:off x="61722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72" name="Text Box 56"/>
          <p:cNvSpPr txBox="1">
            <a:spLocks noChangeArrowheads="1"/>
          </p:cNvSpPr>
          <p:nvPr/>
        </p:nvSpPr>
        <p:spPr bwMode="auto">
          <a:xfrm>
            <a:off x="64008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73" name="Rectangle 57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74" name="Rectangle 58"/>
          <p:cNvSpPr>
            <a:spLocks noChangeArrowheads="1"/>
          </p:cNvSpPr>
          <p:nvPr/>
        </p:nvSpPr>
        <p:spPr bwMode="auto">
          <a:xfrm>
            <a:off x="5562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75" name="Rectangle 59"/>
          <p:cNvSpPr>
            <a:spLocks noChangeArrowheads="1"/>
          </p:cNvSpPr>
          <p:nvPr/>
        </p:nvSpPr>
        <p:spPr bwMode="auto">
          <a:xfrm>
            <a:off x="5562600" y="4267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76" name="Rectangle 60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77" name="Rectangle 61"/>
          <p:cNvSpPr>
            <a:spLocks noChangeArrowheads="1"/>
          </p:cNvSpPr>
          <p:nvPr/>
        </p:nvSpPr>
        <p:spPr bwMode="auto">
          <a:xfrm>
            <a:off x="73914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982078" name="Rectangle 62"/>
          <p:cNvSpPr>
            <a:spLocks noChangeArrowheads="1"/>
          </p:cNvSpPr>
          <p:nvPr/>
        </p:nvSpPr>
        <p:spPr bwMode="auto">
          <a:xfrm>
            <a:off x="73914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0</a:t>
            </a:r>
          </a:p>
        </p:txBody>
      </p:sp>
      <p:sp>
        <p:nvSpPr>
          <p:cNvPr id="982079" name="Rectangle 63"/>
          <p:cNvSpPr>
            <a:spLocks noChangeArrowheads="1"/>
          </p:cNvSpPr>
          <p:nvPr/>
        </p:nvSpPr>
        <p:spPr bwMode="auto">
          <a:xfrm>
            <a:off x="7391400" y="3810000"/>
            <a:ext cx="228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2080" name="Text Box 64"/>
          <p:cNvSpPr txBox="1">
            <a:spLocks noChangeArrowheads="1"/>
          </p:cNvSpPr>
          <p:nvPr/>
        </p:nvSpPr>
        <p:spPr bwMode="auto">
          <a:xfrm>
            <a:off x="7086600" y="3505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081" name="Text Box 65"/>
          <p:cNvSpPr txBox="1">
            <a:spLocks noChangeArrowheads="1"/>
          </p:cNvSpPr>
          <p:nvPr/>
        </p:nvSpPr>
        <p:spPr bwMode="auto">
          <a:xfrm>
            <a:off x="5562600" y="1371600"/>
            <a:ext cx="1371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Partial Solution</a:t>
            </a:r>
          </a:p>
        </p:txBody>
      </p:sp>
      <p:sp>
        <p:nvSpPr>
          <p:cNvPr id="982082" name="Text Box 66"/>
          <p:cNvSpPr txBox="1">
            <a:spLocks noChangeArrowheads="1"/>
          </p:cNvSpPr>
          <p:nvPr/>
        </p:nvSpPr>
        <p:spPr bwMode="auto">
          <a:xfrm>
            <a:off x="6781800" y="13716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Representation</a:t>
            </a:r>
          </a:p>
        </p:txBody>
      </p:sp>
      <p:sp>
        <p:nvSpPr>
          <p:cNvPr id="982083" name="Rectangle 6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4" name="Rectangle 68"/>
          <p:cNvSpPr>
            <a:spLocks noChangeArrowheads="1"/>
          </p:cNvSpPr>
          <p:nvPr/>
        </p:nvSpPr>
        <p:spPr bwMode="auto">
          <a:xfrm>
            <a:off x="6019800" y="5257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5" name="Rectangle 69"/>
          <p:cNvSpPr>
            <a:spLocks noChangeArrowheads="1"/>
          </p:cNvSpPr>
          <p:nvPr/>
        </p:nvSpPr>
        <p:spPr bwMode="auto">
          <a:xfrm>
            <a:off x="6248400" y="5257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6" name="Rectangle 70"/>
          <p:cNvSpPr>
            <a:spLocks noChangeArrowheads="1"/>
          </p:cNvSpPr>
          <p:nvPr/>
        </p:nvSpPr>
        <p:spPr bwMode="auto">
          <a:xfrm>
            <a:off x="6477000" y="5257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7" name="Rectangle 71"/>
          <p:cNvSpPr>
            <a:spLocks noChangeArrowheads="1"/>
          </p:cNvSpPr>
          <p:nvPr/>
        </p:nvSpPr>
        <p:spPr bwMode="auto">
          <a:xfrm>
            <a:off x="5791200" y="5486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8" name="Rectangle 72"/>
          <p:cNvSpPr>
            <a:spLocks noChangeArrowheads="1"/>
          </p:cNvSpPr>
          <p:nvPr/>
        </p:nvSpPr>
        <p:spPr bwMode="auto">
          <a:xfrm>
            <a:off x="6019800" y="5486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9" name="Rectangle 73"/>
          <p:cNvSpPr>
            <a:spLocks noChangeArrowheads="1"/>
          </p:cNvSpPr>
          <p:nvPr/>
        </p:nvSpPr>
        <p:spPr bwMode="auto">
          <a:xfrm>
            <a:off x="6248400" y="5486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0" name="Rectangle 74"/>
          <p:cNvSpPr>
            <a:spLocks noChangeArrowheads="1"/>
          </p:cNvSpPr>
          <p:nvPr/>
        </p:nvSpPr>
        <p:spPr bwMode="auto">
          <a:xfrm>
            <a:off x="6477000" y="5486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1" name="Rectangle 75"/>
          <p:cNvSpPr>
            <a:spLocks noChangeArrowheads="1"/>
          </p:cNvSpPr>
          <p:nvPr/>
        </p:nvSpPr>
        <p:spPr bwMode="auto">
          <a:xfrm>
            <a:off x="5791200" y="5715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2" name="Rectangle 76"/>
          <p:cNvSpPr>
            <a:spLocks noChangeArrowheads="1"/>
          </p:cNvSpPr>
          <p:nvPr/>
        </p:nvSpPr>
        <p:spPr bwMode="auto">
          <a:xfrm>
            <a:off x="6019800" y="5715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3" name="Rectangle 77"/>
          <p:cNvSpPr>
            <a:spLocks noChangeArrowheads="1"/>
          </p:cNvSpPr>
          <p:nvPr/>
        </p:nvSpPr>
        <p:spPr bwMode="auto">
          <a:xfrm>
            <a:off x="6248400" y="5715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4" name="Rectangle 78"/>
          <p:cNvSpPr>
            <a:spLocks noChangeArrowheads="1"/>
          </p:cNvSpPr>
          <p:nvPr/>
        </p:nvSpPr>
        <p:spPr bwMode="auto">
          <a:xfrm>
            <a:off x="6477000" y="5715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5" name="Rectangle 79"/>
          <p:cNvSpPr>
            <a:spLocks noChangeArrowheads="1"/>
          </p:cNvSpPr>
          <p:nvPr/>
        </p:nvSpPr>
        <p:spPr bwMode="auto">
          <a:xfrm>
            <a:off x="5791200" y="5943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6" name="Rectangle 80"/>
          <p:cNvSpPr>
            <a:spLocks noChangeArrowheads="1"/>
          </p:cNvSpPr>
          <p:nvPr/>
        </p:nvSpPr>
        <p:spPr bwMode="auto">
          <a:xfrm>
            <a:off x="6248400" y="5943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7" name="Rectangle 81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8" name="Rectangle 82"/>
          <p:cNvSpPr>
            <a:spLocks noChangeArrowheads="1"/>
          </p:cNvSpPr>
          <p:nvPr/>
        </p:nvSpPr>
        <p:spPr bwMode="auto">
          <a:xfrm>
            <a:off x="6019800" y="5943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9" name="Rectangle 83"/>
          <p:cNvSpPr>
            <a:spLocks noChangeArrowheads="1"/>
          </p:cNvSpPr>
          <p:nvPr/>
        </p:nvSpPr>
        <p:spPr bwMode="auto">
          <a:xfrm>
            <a:off x="5791200" y="5257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100" name="Text Box 84"/>
          <p:cNvSpPr txBox="1">
            <a:spLocks noChangeArrowheads="1"/>
          </p:cNvSpPr>
          <p:nvPr/>
        </p:nvSpPr>
        <p:spPr bwMode="auto">
          <a:xfrm>
            <a:off x="57150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101" name="Text Box 85"/>
          <p:cNvSpPr txBox="1">
            <a:spLocks noChangeArrowheads="1"/>
          </p:cNvSpPr>
          <p:nvPr/>
        </p:nvSpPr>
        <p:spPr bwMode="auto">
          <a:xfrm>
            <a:off x="59436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102" name="Text Box 86"/>
          <p:cNvSpPr txBox="1">
            <a:spLocks noChangeArrowheads="1"/>
          </p:cNvSpPr>
          <p:nvPr/>
        </p:nvSpPr>
        <p:spPr bwMode="auto">
          <a:xfrm>
            <a:off x="61722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103" name="Text Box 87"/>
          <p:cNvSpPr txBox="1">
            <a:spLocks noChangeArrowheads="1"/>
          </p:cNvSpPr>
          <p:nvPr/>
        </p:nvSpPr>
        <p:spPr bwMode="auto">
          <a:xfrm>
            <a:off x="64008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104" name="Rectangle 88"/>
          <p:cNvSpPr>
            <a:spLocks noChangeArrowheads="1"/>
          </p:cNvSpPr>
          <p:nvPr/>
        </p:nvSpPr>
        <p:spPr bwMode="auto">
          <a:xfrm>
            <a:off x="5562600" y="5257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105" name="Rectangle 89"/>
          <p:cNvSpPr>
            <a:spLocks noChangeArrowheads="1"/>
          </p:cNvSpPr>
          <p:nvPr/>
        </p:nvSpPr>
        <p:spPr bwMode="auto">
          <a:xfrm>
            <a:off x="5562600" y="548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106" name="Rectangle 90"/>
          <p:cNvSpPr>
            <a:spLocks noChangeArrowheads="1"/>
          </p:cNvSpPr>
          <p:nvPr/>
        </p:nvSpPr>
        <p:spPr bwMode="auto">
          <a:xfrm>
            <a:off x="5562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107" name="Rectangle 91"/>
          <p:cNvSpPr>
            <a:spLocks noChangeArrowheads="1"/>
          </p:cNvSpPr>
          <p:nvPr/>
        </p:nvSpPr>
        <p:spPr bwMode="auto">
          <a:xfrm>
            <a:off x="5562600" y="5943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108" name="Rectangle 92"/>
          <p:cNvSpPr>
            <a:spLocks noChangeArrowheads="1"/>
          </p:cNvSpPr>
          <p:nvPr/>
        </p:nvSpPr>
        <p:spPr bwMode="auto">
          <a:xfrm>
            <a:off x="7391400" y="5257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2109" name="Text Box 93"/>
          <p:cNvSpPr txBox="1">
            <a:spLocks noChangeArrowheads="1"/>
          </p:cNvSpPr>
          <p:nvPr/>
        </p:nvSpPr>
        <p:spPr bwMode="auto">
          <a:xfrm>
            <a:off x="8001000" y="4953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0" name="Text Box 94"/>
          <p:cNvSpPr txBox="1">
            <a:spLocks noChangeArrowheads="1"/>
          </p:cNvSpPr>
          <p:nvPr/>
        </p:nvSpPr>
        <p:spPr bwMode="auto">
          <a:xfrm>
            <a:off x="7086600" y="4953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111" name="Text Box 95"/>
          <p:cNvSpPr txBox="1">
            <a:spLocks noChangeArrowheads="1"/>
          </p:cNvSpPr>
          <p:nvPr/>
        </p:nvSpPr>
        <p:spPr bwMode="auto">
          <a:xfrm>
            <a:off x="7086600" y="53340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empty</a:t>
            </a:r>
          </a:p>
        </p:txBody>
      </p:sp>
      <p:sp>
        <p:nvSpPr>
          <p:cNvPr id="982112" name="Rectangle 96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982113" name="Text Box 97"/>
          <p:cNvSpPr txBox="1">
            <a:spLocks noChangeArrowheads="1"/>
          </p:cNvSpPr>
          <p:nvPr/>
        </p:nvSpPr>
        <p:spPr bwMode="auto">
          <a:xfrm>
            <a:off x="8001000" y="3505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4" name="Rectangle 98"/>
          <p:cNvSpPr>
            <a:spLocks noChangeArrowheads="1"/>
          </p:cNvSpPr>
          <p:nvPr/>
        </p:nvSpPr>
        <p:spPr bwMode="auto">
          <a:xfrm>
            <a:off x="8077200" y="3810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982115" name="Text Box 99"/>
          <p:cNvSpPr txBox="1">
            <a:spLocks noChangeArrowheads="1"/>
          </p:cNvSpPr>
          <p:nvPr/>
        </p:nvSpPr>
        <p:spPr bwMode="auto">
          <a:xfrm>
            <a:off x="8001000" y="2057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6" name="Rectangle 100"/>
          <p:cNvSpPr>
            <a:spLocks noChangeArrowheads="1"/>
          </p:cNvSpPr>
          <p:nvPr/>
        </p:nvSpPr>
        <p:spPr bwMode="auto">
          <a:xfrm>
            <a:off x="8077200" y="23622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1DA1-246B-4E49-8DE3-64D34F0941E0}" type="slidenum">
              <a:rPr lang="en-US"/>
              <a:pPr/>
              <a:t>5</a:t>
            </a:fld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Recursive Search with Backtracking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Printing Solutions </a:t>
            </a:r>
            <a:r>
              <a:rPr lang="en-US">
                <a:cs typeface="Times New Roman" charset="0"/>
              </a:rPr>
              <a:t>[3/3]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Code</a:t>
            </a:r>
          </a:p>
          <a:p>
            <a:pPr lvl="1"/>
            <a:r>
              <a:rPr lang="en-US" b="1"/>
              <a:t>Nonrecursive wrapper function</a:t>
            </a:r>
          </a:p>
          <a:p>
            <a:pPr lvl="2"/>
            <a:r>
              <a:rPr lang="en-US"/>
              <a:t>Creates an empty partial solution.</a:t>
            </a:r>
          </a:p>
          <a:p>
            <a:pPr lvl="2"/>
            <a:r>
              <a:rPr lang="en-US"/>
              <a:t>Calls the workhorse function with this partial solution.</a:t>
            </a:r>
          </a:p>
          <a:p>
            <a:pPr lvl="1"/>
            <a:r>
              <a:rPr lang="en-US" b="1"/>
              <a:t>Recursive workhorse function</a:t>
            </a:r>
            <a:r>
              <a:rPr lang="en-US"/>
              <a:t> is given a partial solution, prints all full solutions that can be made from it.</a:t>
            </a:r>
          </a:p>
          <a:p>
            <a:pPr lvl="2"/>
            <a:r>
              <a:rPr lang="en-US"/>
              <a:t>Do we have a full solution?</a:t>
            </a:r>
          </a:p>
          <a:p>
            <a:pPr lvl="3"/>
            <a:r>
              <a:rPr lang="en-US"/>
              <a:t>If so, output it.</a:t>
            </a:r>
          </a:p>
          <a:p>
            <a:pPr lvl="2"/>
            <a:r>
              <a:rPr lang="en-US"/>
              <a:t>Do we have a clear dead end?</a:t>
            </a:r>
          </a:p>
          <a:p>
            <a:pPr lvl="3"/>
            <a:r>
              <a:rPr lang="en-US"/>
              <a:t>If so, simply return.</a:t>
            </a:r>
          </a:p>
          <a:p>
            <a:pPr lvl="2"/>
            <a:r>
              <a:rPr lang="en-US"/>
              <a:t>Otherwise:</a:t>
            </a:r>
          </a:p>
          <a:p>
            <a:pPr lvl="3"/>
            <a:r>
              <a:rPr lang="en-US"/>
              <a:t>Make a recursive call for each way of</a:t>
            </a:r>
            <a:br>
              <a:rPr lang="en-US"/>
            </a:br>
            <a:r>
              <a:rPr lang="en-US"/>
              <a:t>extending the partial solution.</a:t>
            </a:r>
          </a:p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Write a recursive function to print solutions to the </a:t>
            </a:r>
            <a:r>
              <a:rPr lang="en-US" i="1"/>
              <a:t>n</a:t>
            </a:r>
            <a:r>
              <a:rPr lang="en-US"/>
              <a:t>-Queens Problem.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987140" name="AutoShape 4"/>
          <p:cNvSpPr>
            <a:spLocks/>
          </p:cNvSpPr>
          <p:nvPr/>
        </p:nvSpPr>
        <p:spPr bwMode="auto">
          <a:xfrm>
            <a:off x="4495800" y="3505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41" name="Text Box 5"/>
          <p:cNvSpPr txBox="1">
            <a:spLocks noChangeArrowheads="1"/>
          </p:cNvSpPr>
          <p:nvPr/>
        </p:nvSpPr>
        <p:spPr bwMode="auto">
          <a:xfrm>
            <a:off x="5867400" y="2895600"/>
            <a:ext cx="25146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Note: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This part </a:t>
            </a:r>
            <a:r>
              <a:rPr lang="en-US" sz="1400" b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necessary. Another way to handle dead ends is simply not to make any recursive calls when we get to this part.</a:t>
            </a:r>
          </a:p>
        </p:txBody>
      </p:sp>
      <p:sp>
        <p:nvSpPr>
          <p:cNvPr id="987142" name="AutoShape 6"/>
          <p:cNvSpPr>
            <a:spLocks/>
          </p:cNvSpPr>
          <p:nvPr/>
        </p:nvSpPr>
        <p:spPr bwMode="auto">
          <a:xfrm>
            <a:off x="5181600" y="4343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43" name="Line 7"/>
          <p:cNvSpPr>
            <a:spLocks noChangeShapeType="1"/>
          </p:cNvSpPr>
          <p:nvPr/>
        </p:nvSpPr>
        <p:spPr bwMode="auto">
          <a:xfrm flipH="1" flipV="1">
            <a:off x="5410200" y="4648200"/>
            <a:ext cx="914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7144" name="Line 8"/>
          <p:cNvSpPr>
            <a:spLocks noChangeShapeType="1"/>
          </p:cNvSpPr>
          <p:nvPr/>
        </p:nvSpPr>
        <p:spPr bwMode="auto">
          <a:xfrm flipH="1">
            <a:off x="6324600" y="44958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7145" name="Line 9"/>
          <p:cNvSpPr>
            <a:spLocks noChangeShapeType="1"/>
          </p:cNvSpPr>
          <p:nvPr/>
        </p:nvSpPr>
        <p:spPr bwMode="auto">
          <a:xfrm flipH="1">
            <a:off x="4724400" y="3352800"/>
            <a:ext cx="1143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0EEA-3AD1-BF42-BD2F-397457923E8A}" type="slidenum">
              <a:rPr lang="en-US"/>
              <a:pPr/>
              <a:t>6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Counting Solutions </a:t>
            </a:r>
            <a:r>
              <a:rPr lang="en-US">
                <a:cs typeface="Times New Roman" charset="0"/>
              </a:rPr>
              <a:t>— Diagram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We can use a similar approach to </a:t>
            </a:r>
            <a:r>
              <a:rPr lang="en-US" sz="1800" b="1"/>
              <a:t>count solutions</a:t>
            </a:r>
            <a:r>
              <a:rPr lang="en-US" sz="1800"/>
              <a:t>. Each recursive call returns the number of full solutions based on the given partial solution.</a:t>
            </a:r>
          </a:p>
          <a:p>
            <a:pPr lvl="1"/>
            <a:r>
              <a:rPr lang="en-US" sz="1600"/>
              <a:t>Base Cases</a:t>
            </a:r>
          </a:p>
          <a:p>
            <a:pPr lvl="2"/>
            <a:r>
              <a:rPr lang="ja-JP" altLang="en-US" sz="1400">
                <a:latin typeface="Arial"/>
              </a:rPr>
              <a:t>“</a:t>
            </a:r>
            <a:r>
              <a:rPr lang="en-US" sz="1400"/>
              <a:t>Found a solution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returns 1.</a:t>
            </a:r>
          </a:p>
          <a:p>
            <a:pPr lvl="2"/>
            <a:r>
              <a:rPr lang="ja-JP" altLang="en-US" sz="1400">
                <a:latin typeface="Arial"/>
              </a:rPr>
              <a:t>“</a:t>
            </a:r>
            <a:r>
              <a:rPr lang="en-US" sz="1400"/>
              <a:t>Didn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t work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returns 0.</a:t>
            </a:r>
          </a:p>
          <a:p>
            <a:pPr lvl="1"/>
            <a:r>
              <a:rPr lang="en-US" sz="1600"/>
              <a:t>Recursive Case</a:t>
            </a:r>
          </a:p>
          <a:p>
            <a:pPr lvl="2"/>
            <a:r>
              <a:rPr lang="en-US" sz="1400"/>
              <a:t>Make recursive calls, add their return values, and return the total.</a:t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r>
              <a:rPr lang="en-US" sz="1400"/>
              <a:t/>
            </a:r>
            <a:br>
              <a:rPr lang="en-US" sz="1400"/>
            </a:br>
            <a:endParaRPr lang="en-US" sz="1400"/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2057400" y="4267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88165" name="Text Box 5"/>
          <p:cNvSpPr txBox="1">
            <a:spLocks noChangeArrowheads="1"/>
          </p:cNvSpPr>
          <p:nvPr/>
        </p:nvSpPr>
        <p:spPr bwMode="auto">
          <a:xfrm>
            <a:off x="5105400" y="4267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88166" name="Text Box 6"/>
          <p:cNvSpPr txBox="1">
            <a:spLocks noChangeArrowheads="1"/>
          </p:cNvSpPr>
          <p:nvPr/>
        </p:nvSpPr>
        <p:spPr bwMode="auto">
          <a:xfrm>
            <a:off x="1752600" y="57150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88167" name="Text Box 7"/>
          <p:cNvSpPr txBox="1">
            <a:spLocks noChangeArrowheads="1"/>
          </p:cNvSpPr>
          <p:nvPr/>
        </p:nvSpPr>
        <p:spPr bwMode="auto">
          <a:xfrm>
            <a:off x="2971800" y="57150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88168" name="Text Box 8"/>
          <p:cNvSpPr txBox="1">
            <a:spLocks noChangeArrowheads="1"/>
          </p:cNvSpPr>
          <p:nvPr/>
        </p:nvSpPr>
        <p:spPr bwMode="auto">
          <a:xfrm>
            <a:off x="4495800" y="57150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88169" name="Text Box 9"/>
          <p:cNvSpPr txBox="1">
            <a:spLocks noChangeArrowheads="1"/>
          </p:cNvSpPr>
          <p:nvPr/>
        </p:nvSpPr>
        <p:spPr bwMode="auto">
          <a:xfrm>
            <a:off x="5715000" y="57150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88170" name="Text Box 10"/>
          <p:cNvSpPr txBox="1">
            <a:spLocks noChangeArrowheads="1"/>
          </p:cNvSpPr>
          <p:nvPr/>
        </p:nvSpPr>
        <p:spPr bwMode="auto">
          <a:xfrm>
            <a:off x="5181600" y="5029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88171" name="Text Box 11"/>
          <p:cNvSpPr txBox="1">
            <a:spLocks noChangeArrowheads="1"/>
          </p:cNvSpPr>
          <p:nvPr/>
        </p:nvSpPr>
        <p:spPr bwMode="auto">
          <a:xfrm>
            <a:off x="6400800" y="5029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88172" name="Text Box 12"/>
          <p:cNvSpPr txBox="1">
            <a:spLocks noChangeArrowheads="1"/>
          </p:cNvSpPr>
          <p:nvPr/>
        </p:nvSpPr>
        <p:spPr bwMode="auto">
          <a:xfrm>
            <a:off x="1066800" y="5029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88173" name="Text Box 13"/>
          <p:cNvSpPr txBox="1">
            <a:spLocks noChangeArrowheads="1"/>
          </p:cNvSpPr>
          <p:nvPr/>
        </p:nvSpPr>
        <p:spPr bwMode="auto">
          <a:xfrm>
            <a:off x="2286000" y="5029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88174" name="Text Box 14"/>
          <p:cNvSpPr txBox="1">
            <a:spLocks noChangeArrowheads="1"/>
          </p:cNvSpPr>
          <p:nvPr/>
        </p:nvSpPr>
        <p:spPr bwMode="auto">
          <a:xfrm>
            <a:off x="2743200" y="57150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75" name="Text Box 15"/>
          <p:cNvSpPr txBox="1">
            <a:spLocks noChangeArrowheads="1"/>
          </p:cNvSpPr>
          <p:nvPr/>
        </p:nvSpPr>
        <p:spPr bwMode="auto">
          <a:xfrm>
            <a:off x="6705600" y="57150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76" name="Text Box 16"/>
          <p:cNvSpPr txBox="1">
            <a:spLocks noChangeArrowheads="1"/>
          </p:cNvSpPr>
          <p:nvPr/>
        </p:nvSpPr>
        <p:spPr bwMode="auto">
          <a:xfrm>
            <a:off x="3276600" y="50292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77" name="Text Box 17"/>
          <p:cNvSpPr txBox="1">
            <a:spLocks noChangeArrowheads="1"/>
          </p:cNvSpPr>
          <p:nvPr/>
        </p:nvSpPr>
        <p:spPr bwMode="auto">
          <a:xfrm>
            <a:off x="30480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78" name="Text Box 18"/>
          <p:cNvSpPr txBox="1">
            <a:spLocks noChangeArrowheads="1"/>
          </p:cNvSpPr>
          <p:nvPr/>
        </p:nvSpPr>
        <p:spPr bwMode="auto">
          <a:xfrm>
            <a:off x="66294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79" name="Text Box 19"/>
          <p:cNvSpPr txBox="1">
            <a:spLocks noChangeArrowheads="1"/>
          </p:cNvSpPr>
          <p:nvPr/>
        </p:nvSpPr>
        <p:spPr bwMode="auto">
          <a:xfrm>
            <a:off x="6248400" y="50292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</a:t>
            </a:r>
          </a:p>
        </p:txBody>
      </p:sp>
      <p:sp>
        <p:nvSpPr>
          <p:cNvPr id="988180" name="Text Box 20"/>
          <p:cNvSpPr txBox="1">
            <a:spLocks noChangeArrowheads="1"/>
          </p:cNvSpPr>
          <p:nvPr/>
        </p:nvSpPr>
        <p:spPr bwMode="auto">
          <a:xfrm>
            <a:off x="3962400" y="57150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0</a:t>
            </a:r>
          </a:p>
        </p:txBody>
      </p:sp>
      <p:sp>
        <p:nvSpPr>
          <p:cNvPr id="988181" name="Text Box 21"/>
          <p:cNvSpPr txBox="1">
            <a:spLocks noChangeArrowheads="1"/>
          </p:cNvSpPr>
          <p:nvPr/>
        </p:nvSpPr>
        <p:spPr bwMode="auto">
          <a:xfrm>
            <a:off x="5486400" y="57150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0</a:t>
            </a:r>
          </a:p>
        </p:txBody>
      </p:sp>
      <p:sp>
        <p:nvSpPr>
          <p:cNvPr id="988182" name="Text Box 22"/>
          <p:cNvSpPr txBox="1">
            <a:spLocks noChangeArrowheads="1"/>
          </p:cNvSpPr>
          <p:nvPr/>
        </p:nvSpPr>
        <p:spPr bwMode="auto">
          <a:xfrm>
            <a:off x="7391400" y="50292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0</a:t>
            </a:r>
          </a:p>
        </p:txBody>
      </p:sp>
      <p:sp>
        <p:nvSpPr>
          <p:cNvPr id="988183" name="Text Box 23"/>
          <p:cNvSpPr txBox="1">
            <a:spLocks noChangeArrowheads="1"/>
          </p:cNvSpPr>
          <p:nvPr/>
        </p:nvSpPr>
        <p:spPr bwMode="auto">
          <a:xfrm>
            <a:off x="2057400" y="50292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0</a:t>
            </a:r>
          </a:p>
        </p:txBody>
      </p:sp>
      <p:sp>
        <p:nvSpPr>
          <p:cNvPr id="988184" name="Text Box 24"/>
          <p:cNvSpPr txBox="1">
            <a:spLocks noChangeArrowheads="1"/>
          </p:cNvSpPr>
          <p:nvPr/>
        </p:nvSpPr>
        <p:spPr bwMode="auto">
          <a:xfrm>
            <a:off x="4114800" y="33528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</a:t>
            </a:r>
          </a:p>
        </p:txBody>
      </p:sp>
      <p:sp>
        <p:nvSpPr>
          <p:cNvPr id="988185" name="Line 25"/>
          <p:cNvSpPr>
            <a:spLocks noChangeShapeType="1"/>
          </p:cNvSpPr>
          <p:nvPr/>
        </p:nvSpPr>
        <p:spPr bwMode="auto">
          <a:xfrm flipH="1" flipV="1">
            <a:off x="3429000" y="3429000"/>
            <a:ext cx="838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86" name="Rectangle 26"/>
          <p:cNvSpPr>
            <a:spLocks noChangeArrowheads="1"/>
          </p:cNvSpPr>
          <p:nvPr/>
        </p:nvSpPr>
        <p:spPr bwMode="auto">
          <a:xfrm>
            <a:off x="4038600" y="35814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&lt;empty&gt;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88187" name="Line 27"/>
          <p:cNvSpPr>
            <a:spLocks noChangeShapeType="1"/>
          </p:cNvSpPr>
          <p:nvPr/>
        </p:nvSpPr>
        <p:spPr bwMode="auto">
          <a:xfrm flipV="1">
            <a:off x="2667000" y="3962400"/>
            <a:ext cx="175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88" name="Line 28"/>
          <p:cNvSpPr>
            <a:spLocks noChangeShapeType="1"/>
          </p:cNvSpPr>
          <p:nvPr/>
        </p:nvSpPr>
        <p:spPr bwMode="auto">
          <a:xfrm flipH="1" flipV="1">
            <a:off x="5029200" y="3962400"/>
            <a:ext cx="175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89" name="Rectangle 29"/>
          <p:cNvSpPr>
            <a:spLocks noChangeArrowheads="1"/>
          </p:cNvSpPr>
          <p:nvPr/>
        </p:nvSpPr>
        <p:spPr bwMode="auto">
          <a:xfrm>
            <a:off x="1981200" y="4572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88190" name="Rectangle 30"/>
          <p:cNvSpPr>
            <a:spLocks noChangeArrowheads="1"/>
          </p:cNvSpPr>
          <p:nvPr/>
        </p:nvSpPr>
        <p:spPr bwMode="auto">
          <a:xfrm>
            <a:off x="6096000" y="4572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88191" name="Line 31"/>
          <p:cNvSpPr>
            <a:spLocks noChangeShapeType="1"/>
          </p:cNvSpPr>
          <p:nvPr/>
        </p:nvSpPr>
        <p:spPr bwMode="auto">
          <a:xfrm flipV="1">
            <a:off x="6019800" y="4953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92" name="Line 32"/>
          <p:cNvSpPr>
            <a:spLocks noChangeShapeType="1"/>
          </p:cNvSpPr>
          <p:nvPr/>
        </p:nvSpPr>
        <p:spPr bwMode="auto">
          <a:xfrm flipH="1" flipV="1">
            <a:off x="7086600" y="4953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93" name="Line 33"/>
          <p:cNvSpPr>
            <a:spLocks noChangeShapeType="1"/>
          </p:cNvSpPr>
          <p:nvPr/>
        </p:nvSpPr>
        <p:spPr bwMode="auto">
          <a:xfrm flipV="1">
            <a:off x="1905000" y="4953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94" name="Line 34"/>
          <p:cNvSpPr>
            <a:spLocks noChangeShapeType="1"/>
          </p:cNvSpPr>
          <p:nvPr/>
        </p:nvSpPr>
        <p:spPr bwMode="auto">
          <a:xfrm flipH="1" flipV="1">
            <a:off x="2971800" y="4953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195" name="Rectangle 35"/>
          <p:cNvSpPr>
            <a:spLocks noChangeArrowheads="1"/>
          </p:cNvSpPr>
          <p:nvPr/>
        </p:nvSpPr>
        <p:spPr bwMode="auto">
          <a:xfrm>
            <a:off x="1295400" y="5257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0,0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88196" name="Rectangle 36"/>
          <p:cNvSpPr>
            <a:spLocks noChangeArrowheads="1"/>
          </p:cNvSpPr>
          <p:nvPr/>
        </p:nvSpPr>
        <p:spPr bwMode="auto">
          <a:xfrm>
            <a:off x="2667000" y="5257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88197" name="Rectangle 37"/>
          <p:cNvSpPr>
            <a:spLocks noChangeArrowheads="1"/>
          </p:cNvSpPr>
          <p:nvPr/>
        </p:nvSpPr>
        <p:spPr bwMode="auto">
          <a:xfrm>
            <a:off x="5410200" y="5257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88198" name="Rectangle 38"/>
          <p:cNvSpPr>
            <a:spLocks noChangeArrowheads="1"/>
          </p:cNvSpPr>
          <p:nvPr/>
        </p:nvSpPr>
        <p:spPr bwMode="auto">
          <a:xfrm>
            <a:off x="6781800" y="5257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1,1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88199" name="Line 39"/>
          <p:cNvSpPr>
            <a:spLocks noChangeShapeType="1"/>
          </p:cNvSpPr>
          <p:nvPr/>
        </p:nvSpPr>
        <p:spPr bwMode="auto">
          <a:xfrm flipV="1">
            <a:off x="2590800" y="5638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0" name="Line 40"/>
          <p:cNvSpPr>
            <a:spLocks noChangeShapeType="1"/>
          </p:cNvSpPr>
          <p:nvPr/>
        </p:nvSpPr>
        <p:spPr bwMode="auto">
          <a:xfrm flipH="1" flipV="1">
            <a:off x="3657600" y="5638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1" name="Line 41"/>
          <p:cNvSpPr>
            <a:spLocks noChangeShapeType="1"/>
          </p:cNvSpPr>
          <p:nvPr/>
        </p:nvSpPr>
        <p:spPr bwMode="auto">
          <a:xfrm flipV="1">
            <a:off x="5334000" y="5638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2" name="Line 42"/>
          <p:cNvSpPr>
            <a:spLocks noChangeShapeType="1"/>
          </p:cNvSpPr>
          <p:nvPr/>
        </p:nvSpPr>
        <p:spPr bwMode="auto">
          <a:xfrm flipH="1" flipV="1">
            <a:off x="6400800" y="56388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3" name="Rectangle 43"/>
          <p:cNvSpPr>
            <a:spLocks noChangeArrowheads="1"/>
          </p:cNvSpPr>
          <p:nvPr/>
        </p:nvSpPr>
        <p:spPr bwMode="auto">
          <a:xfrm>
            <a:off x="1981200" y="59436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0,1,0 okay?</a:t>
            </a:r>
            <a:br>
              <a:rPr lang="en-US" sz="1000"/>
            </a:br>
            <a:r>
              <a:rPr lang="en-US" sz="1000"/>
              <a:t>Yes.</a:t>
            </a:r>
          </a:p>
        </p:txBody>
      </p:sp>
      <p:sp>
        <p:nvSpPr>
          <p:cNvPr id="988204" name="Rectangle 44"/>
          <p:cNvSpPr>
            <a:spLocks noChangeArrowheads="1"/>
          </p:cNvSpPr>
          <p:nvPr/>
        </p:nvSpPr>
        <p:spPr bwMode="auto">
          <a:xfrm>
            <a:off x="3352800" y="59436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0,1,1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88205" name="Rectangle 45"/>
          <p:cNvSpPr>
            <a:spLocks noChangeArrowheads="1"/>
          </p:cNvSpPr>
          <p:nvPr/>
        </p:nvSpPr>
        <p:spPr bwMode="auto">
          <a:xfrm>
            <a:off x="4724400" y="59436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1,0,0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88206" name="Rectangle 46"/>
          <p:cNvSpPr>
            <a:spLocks noChangeArrowheads="1"/>
          </p:cNvSpPr>
          <p:nvPr/>
        </p:nvSpPr>
        <p:spPr bwMode="auto">
          <a:xfrm>
            <a:off x="6096000" y="59436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1,0,1 okay?</a:t>
            </a:r>
            <a:br>
              <a:rPr lang="en-US" sz="1000"/>
            </a:br>
            <a:r>
              <a:rPr lang="en-US" sz="1000"/>
              <a:t>Yes.</a:t>
            </a:r>
          </a:p>
        </p:txBody>
      </p:sp>
      <p:sp>
        <p:nvSpPr>
          <p:cNvPr id="988207" name="Line 47"/>
          <p:cNvSpPr>
            <a:spLocks noChangeShapeType="1"/>
          </p:cNvSpPr>
          <p:nvPr/>
        </p:nvSpPr>
        <p:spPr bwMode="auto">
          <a:xfrm flipH="1">
            <a:off x="2362200" y="39624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8" name="Line 48"/>
          <p:cNvSpPr>
            <a:spLocks noChangeShapeType="1"/>
          </p:cNvSpPr>
          <p:nvPr/>
        </p:nvSpPr>
        <p:spPr bwMode="auto">
          <a:xfrm>
            <a:off x="4724400" y="39624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09" name="Line 49"/>
          <p:cNvSpPr>
            <a:spLocks noChangeShapeType="1"/>
          </p:cNvSpPr>
          <p:nvPr/>
        </p:nvSpPr>
        <p:spPr bwMode="auto">
          <a:xfrm flipH="1">
            <a:off x="23622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0" name="Line 50"/>
          <p:cNvSpPr>
            <a:spLocks noChangeShapeType="1"/>
          </p:cNvSpPr>
          <p:nvPr/>
        </p:nvSpPr>
        <p:spPr bwMode="auto">
          <a:xfrm>
            <a:off x="3429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1" name="Line 51"/>
          <p:cNvSpPr>
            <a:spLocks noChangeShapeType="1"/>
          </p:cNvSpPr>
          <p:nvPr/>
        </p:nvSpPr>
        <p:spPr bwMode="auto">
          <a:xfrm flipH="1">
            <a:off x="51054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2" name="Line 52"/>
          <p:cNvSpPr>
            <a:spLocks noChangeShapeType="1"/>
          </p:cNvSpPr>
          <p:nvPr/>
        </p:nvSpPr>
        <p:spPr bwMode="auto">
          <a:xfrm>
            <a:off x="61722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3" name="Line 53"/>
          <p:cNvSpPr>
            <a:spLocks noChangeShapeType="1"/>
          </p:cNvSpPr>
          <p:nvPr/>
        </p:nvSpPr>
        <p:spPr bwMode="auto">
          <a:xfrm flipH="1">
            <a:off x="5791200" y="495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4" name="Line 54"/>
          <p:cNvSpPr>
            <a:spLocks noChangeShapeType="1"/>
          </p:cNvSpPr>
          <p:nvPr/>
        </p:nvSpPr>
        <p:spPr bwMode="auto">
          <a:xfrm>
            <a:off x="6858000" y="495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5" name="Line 55"/>
          <p:cNvSpPr>
            <a:spLocks noChangeShapeType="1"/>
          </p:cNvSpPr>
          <p:nvPr/>
        </p:nvSpPr>
        <p:spPr bwMode="auto">
          <a:xfrm flipH="1">
            <a:off x="1676400" y="495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6" name="Line 56"/>
          <p:cNvSpPr>
            <a:spLocks noChangeShapeType="1"/>
          </p:cNvSpPr>
          <p:nvPr/>
        </p:nvSpPr>
        <p:spPr bwMode="auto">
          <a:xfrm>
            <a:off x="2743200" y="4953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7" name="Rectangle 57"/>
          <p:cNvSpPr>
            <a:spLocks noChangeArrowheads="1"/>
          </p:cNvSpPr>
          <p:nvPr/>
        </p:nvSpPr>
        <p:spPr bwMode="auto">
          <a:xfrm>
            <a:off x="2590800" y="3276600"/>
            <a:ext cx="8382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Client</a:t>
            </a:r>
          </a:p>
        </p:txBody>
      </p:sp>
      <p:sp>
        <p:nvSpPr>
          <p:cNvPr id="988218" name="Line 58"/>
          <p:cNvSpPr>
            <a:spLocks noChangeShapeType="1"/>
          </p:cNvSpPr>
          <p:nvPr/>
        </p:nvSpPr>
        <p:spPr bwMode="auto">
          <a:xfrm>
            <a:off x="3276600" y="35052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8219" name="Text Box 59"/>
          <p:cNvSpPr txBox="1">
            <a:spLocks noChangeArrowheads="1"/>
          </p:cNvSpPr>
          <p:nvPr/>
        </p:nvSpPr>
        <p:spPr bwMode="auto">
          <a:xfrm>
            <a:off x="49530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B9A3-4742-8C4E-961E-EC5058C6933D}" type="slidenum">
              <a:rPr lang="en-US"/>
              <a:pPr/>
              <a:t>7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Counting Solutions — </a:t>
            </a:r>
            <a:r>
              <a:rPr lang="en-US"/>
              <a:t>How to Do It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Code</a:t>
            </a:r>
          </a:p>
          <a:p>
            <a:pPr lvl="1"/>
            <a:r>
              <a:rPr lang="en-US" b="1"/>
              <a:t>Nonrecursive wrapper function</a:t>
            </a:r>
          </a:p>
          <a:p>
            <a:pPr lvl="2"/>
            <a:r>
              <a:rPr lang="en-US"/>
              <a:t>Creates an empty partial solution.</a:t>
            </a:r>
          </a:p>
          <a:p>
            <a:pPr lvl="2"/>
            <a:r>
              <a:rPr lang="en-US"/>
              <a:t>Calls the workhorse function with this partial solution.</a:t>
            </a:r>
          </a:p>
          <a:p>
            <a:pPr lvl="2"/>
            <a:r>
              <a:rPr lang="en-US"/>
              <a:t>Returns the return value of the workhorse function.</a:t>
            </a:r>
          </a:p>
          <a:p>
            <a:pPr lvl="1"/>
            <a:r>
              <a:rPr lang="en-US" b="1"/>
              <a:t>Recursive workhorse function</a:t>
            </a:r>
            <a:r>
              <a:rPr lang="en-US"/>
              <a:t> is given a partial solution, returns the number of full solutions that can be made from it.</a:t>
            </a:r>
          </a:p>
          <a:p>
            <a:pPr lvl="2"/>
            <a:r>
              <a:rPr lang="en-US"/>
              <a:t>Do we have a full solution?</a:t>
            </a:r>
          </a:p>
          <a:p>
            <a:pPr lvl="3"/>
            <a:r>
              <a:rPr lang="en-US"/>
              <a:t>If so, return 1.</a:t>
            </a:r>
          </a:p>
          <a:p>
            <a:pPr lvl="2"/>
            <a:r>
              <a:rPr lang="en-US"/>
              <a:t>Do we have a clear dead end?</a:t>
            </a:r>
          </a:p>
          <a:p>
            <a:pPr lvl="3"/>
            <a:r>
              <a:rPr lang="en-US"/>
              <a:t>If so, return 0.</a:t>
            </a:r>
          </a:p>
          <a:p>
            <a:pPr lvl="2"/>
            <a:r>
              <a:rPr lang="en-US"/>
              <a:t>Otherwise:</a:t>
            </a:r>
          </a:p>
          <a:p>
            <a:pPr lvl="3"/>
            <a:r>
              <a:rPr lang="en-US"/>
              <a:t>Set </a:t>
            </a:r>
            <a:r>
              <a:rPr lang="en-US" i="1"/>
              <a:t>total</a:t>
            </a:r>
            <a:r>
              <a:rPr lang="en-US"/>
              <a:t> to zero.</a:t>
            </a:r>
          </a:p>
          <a:p>
            <a:pPr lvl="3"/>
            <a:r>
              <a:rPr lang="en-US"/>
              <a:t>For each way of extending the current partial solution, make a recursive call, and add its return value to </a:t>
            </a:r>
            <a:r>
              <a:rPr lang="en-US" i="1"/>
              <a:t>total</a:t>
            </a:r>
            <a:r>
              <a:rPr lang="en-US"/>
              <a:t>.</a:t>
            </a:r>
          </a:p>
          <a:p>
            <a:pPr lvl="3"/>
            <a:r>
              <a:rPr lang="en-US"/>
              <a:t>Return </a:t>
            </a:r>
            <a:r>
              <a:rPr lang="en-US" i="1"/>
              <a:t>total</a:t>
            </a:r>
            <a:r>
              <a:rPr lang="en-US"/>
              <a:t>.</a:t>
            </a:r>
          </a:p>
        </p:txBody>
      </p:sp>
      <p:sp>
        <p:nvSpPr>
          <p:cNvPr id="903172" name="AutoShape 4"/>
          <p:cNvSpPr>
            <a:spLocks/>
          </p:cNvSpPr>
          <p:nvPr/>
        </p:nvSpPr>
        <p:spPr bwMode="auto">
          <a:xfrm>
            <a:off x="4495800" y="3810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3173" name="Line 5"/>
          <p:cNvSpPr>
            <a:spLocks noChangeShapeType="1"/>
          </p:cNvSpPr>
          <p:nvPr/>
        </p:nvSpPr>
        <p:spPr bwMode="auto">
          <a:xfrm flipH="1">
            <a:off x="4800600" y="4114800"/>
            <a:ext cx="685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03174" name="Text Box 6"/>
          <p:cNvSpPr txBox="1">
            <a:spLocks noChangeArrowheads="1"/>
          </p:cNvSpPr>
          <p:nvPr/>
        </p:nvSpPr>
        <p:spPr bwMode="auto">
          <a:xfrm>
            <a:off x="5486400" y="3810000"/>
            <a:ext cx="2209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As before, this might be unnecessary.</a:t>
            </a: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 flipV="1">
            <a:off x="1371600" y="2641600"/>
            <a:ext cx="533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3176" name="Line 8"/>
          <p:cNvSpPr>
            <a:spLocks noChangeShapeType="1"/>
          </p:cNvSpPr>
          <p:nvPr/>
        </p:nvSpPr>
        <p:spPr bwMode="auto">
          <a:xfrm flipV="1">
            <a:off x="1828800" y="4895850"/>
            <a:ext cx="1524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3177" name="Line 9"/>
          <p:cNvSpPr>
            <a:spLocks noChangeShapeType="1"/>
          </p:cNvSpPr>
          <p:nvPr/>
        </p:nvSpPr>
        <p:spPr bwMode="auto">
          <a:xfrm flipV="1">
            <a:off x="2209800" y="5365750"/>
            <a:ext cx="2590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 flipV="1">
            <a:off x="1828800" y="5626100"/>
            <a:ext cx="1143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3179" name="Line 11"/>
          <p:cNvSpPr>
            <a:spLocks noChangeShapeType="1"/>
          </p:cNvSpPr>
          <p:nvPr/>
        </p:nvSpPr>
        <p:spPr bwMode="auto">
          <a:xfrm flipV="1">
            <a:off x="2362200" y="3797300"/>
            <a:ext cx="838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V="1">
            <a:off x="2362200" y="4343400"/>
            <a:ext cx="838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CAB-D4DA-4448-93FD-F5105FAE2B31}" type="slidenum">
              <a:rPr lang="en-US"/>
              <a:pPr/>
              <a:t>8</a:t>
            </a:fld>
            <a:endParaRPr lang="en-US"/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Counting Solutions — </a:t>
            </a:r>
            <a:r>
              <a:rPr lang="en-US"/>
              <a:t>Write It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Modify the </a:t>
            </a:r>
            <a:r>
              <a:rPr lang="en-US" i="1"/>
              <a:t>n</a:t>
            </a:r>
            <a:r>
              <a:rPr lang="en-US"/>
              <a:t>-Queens code to </a:t>
            </a:r>
            <a:r>
              <a:rPr lang="en-US" b="1"/>
              <a:t>count</a:t>
            </a:r>
            <a:r>
              <a:rPr lang="en-US"/>
              <a:t> all possible non-attacking arrangements of </a:t>
            </a:r>
            <a:r>
              <a:rPr lang="en-US" i="1"/>
              <a:t>n</a:t>
            </a:r>
            <a:r>
              <a:rPr lang="en-US"/>
              <a:t> queens, instead of printing them.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2DA7-7A47-334C-B258-14850B5FB77F}" type="slidenum">
              <a:rPr lang="en-US"/>
              <a:pPr/>
              <a:t>9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now begin a unit on algorithmic efficiency &amp; sorting algorithms.</a:t>
            </a:r>
          </a:p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During this unit will be the in-class Midterm Exam.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2254</Words>
  <Application>Microsoft Macintosh PowerPoint</Application>
  <PresentationFormat>On-screen Show (4:3)</PresentationFormat>
  <Paragraphs>388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Recursive Search with Backtracking Introduction to Analysis of Algorithms</vt:lpstr>
      <vt:lpstr>Unit Overview Recursion &amp; Searching</vt:lpstr>
      <vt:lpstr>Review Recursive Search with Backtracking — Printing Solutions [1/3]</vt:lpstr>
      <vt:lpstr>Review Recursive Search with Backtracking — Printing Solutions [2/3]</vt:lpstr>
      <vt:lpstr>Review Recursive Search with Backtracking — Printing Solutions [3/3]</vt:lpstr>
      <vt:lpstr>Recursive Search with Backtracking Counting Solutions — Diagram</vt:lpstr>
      <vt:lpstr>Recursive Search with Backtracking Counting Solutions — How to Do It</vt:lpstr>
      <vt:lpstr>Recursive Search with Backtracking Counting Solutions — Write It</vt:lpstr>
      <vt:lpstr>Unit Overview Algorithmic Efficiency &amp; Sorting</vt:lpstr>
      <vt:lpstr>Introduction to Analysis of Algorithms Efficiency [1/3]</vt:lpstr>
      <vt:lpstr>Introduction to Analysis of Algorithms Efficiency [2/3]</vt:lpstr>
      <vt:lpstr>Introduction to Analysis of Algorithms Efficiency [3/3]</vt:lpstr>
      <vt:lpstr>Introduction to Analysis of Algorithms Model of Computation</vt:lpstr>
      <vt:lpstr>Introduction to Analysis of Algorithms Order &amp; Big-O Notation — Definition</vt:lpstr>
      <vt:lpstr>Introduction to Analysis of Algorithms Order &amp; Big-O Notation — Worst Case &amp; Average Case</vt:lpstr>
      <vt:lpstr>Introduction to Analysis of Algorithms Order &amp; Big-O Notation — Example 1, Problem</vt:lpstr>
      <vt:lpstr>Introduction to Analysis of Algorithms Order &amp; Big-O Notation — Example 1, Solution</vt:lpstr>
      <vt:lpstr>Introduction to Analysis of Algorithms Order &amp; Big-O Notation — Scalability</vt:lpstr>
      <vt:lpstr>Introduction to Analysis of Algorithms Order &amp; Big-O Notation — Efficiency Categories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Search with Backtracking; Introduction to Analysis of Algorithms</dc:title>
  <dc:creator>Glenn G. Chappell</dc:creator>
  <cp:lastModifiedBy>Chris Hartman</cp:lastModifiedBy>
  <cp:revision>169</cp:revision>
  <cp:lastPrinted>2013-02-22T20:11:26Z</cp:lastPrinted>
  <dcterms:created xsi:type="dcterms:W3CDTF">2004-09-03T22:49:27Z</dcterms:created>
  <dcterms:modified xsi:type="dcterms:W3CDTF">2013-02-23T17:59:06Z</dcterms:modified>
</cp:coreProperties>
</file>