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171" r:id="rId3"/>
    <p:sldId id="1253" r:id="rId4"/>
    <p:sldId id="1254" r:id="rId5"/>
    <p:sldId id="1255" r:id="rId6"/>
    <p:sldId id="1256" r:id="rId7"/>
    <p:sldId id="1257" r:id="rId8"/>
    <p:sldId id="1258" r:id="rId9"/>
    <p:sldId id="1259" r:id="rId10"/>
    <p:sldId id="1260" r:id="rId11"/>
    <p:sldId id="1261" r:id="rId12"/>
    <p:sldId id="1262" r:id="rId13"/>
    <p:sldId id="1263" r:id="rId14"/>
    <p:sldId id="1264" r:id="rId15"/>
    <p:sldId id="1265" r:id="rId16"/>
    <p:sldId id="1266" r:id="rId17"/>
    <p:sldId id="1267" r:id="rId18"/>
    <p:sldId id="1268" r:id="rId19"/>
    <p:sldId id="1269" r:id="rId20"/>
    <p:sldId id="1270" r:id="rId21"/>
    <p:sldId id="1271" r:id="rId22"/>
    <p:sldId id="1272" r:id="rId23"/>
    <p:sldId id="1273" r:id="rId24"/>
    <p:sldId id="1274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51" autoAdjust="0"/>
    <p:restoredTop sz="86673" autoAdjust="0"/>
  </p:normalViewPr>
  <p:slideViewPr>
    <p:cSldViewPr>
      <p:cViewPr varScale="1">
        <p:scale>
          <a:sx n="125" d="100"/>
          <a:sy n="125" d="100"/>
        </p:scale>
        <p:origin x="-120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1DCB846-B8A2-2141-B11E-BEBD93970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157AEFD6-1404-E14E-98C1-6A1442242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57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622F9-3FD7-1946-A72C-BFC1BC4AC264}" type="slidenum">
              <a:rPr lang="en-US"/>
              <a:pPr/>
              <a:t>14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F41305-AE47-1C4F-B762-F5ED66E0BF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FA2A2-F537-674F-9D9A-04304803AA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98111-8DE7-C847-8DAD-D8CFFE873E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BB089-2C2E-E441-B138-66C40433CD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B2F23-27F4-E745-8CF9-A05C4CF00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2D900-D563-D24B-9E70-99D8119F6E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31487-3077-8E44-8DF8-B407DA59E9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5568D-96D1-1D4E-A297-1C8CE7A5C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682CE-E2B8-3A4B-A336-B3759472AC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8FBD-7144-0647-9B9D-CEE983F22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F693D-2E30-1247-960F-5B7AE4B66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2421CB-B666-764D-91A3-A33D3DF457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Analysis of Algorithms</a:t>
            </a:r>
            <a:br>
              <a:rPr lang="en-US" dirty="0"/>
            </a:br>
            <a:r>
              <a:rPr lang="en-US" dirty="0" smtClean="0"/>
              <a:t>Thoughts on Assignment 4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Monday, February 25,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EC15-C19A-8941-8FF8-EE531F02AC78}" type="slidenum">
              <a:rPr lang="en-US"/>
              <a:pPr/>
              <a:t>10</a:t>
            </a:fld>
            <a:endParaRPr lang="en-US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Tilings </a:t>
            </a:r>
            <a:r>
              <a:rPr lang="en-US">
                <a:cs typeface="Times New Roman" charset="0"/>
              </a:rPr>
              <a:t>— Writing It [4/7]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What is a </a:t>
            </a:r>
            <a:r>
              <a:rPr lang="en-US" sz="1600" b="1"/>
              <a:t>partial solution</a:t>
            </a:r>
            <a:r>
              <a:rPr lang="en-US" sz="1600"/>
              <a:t>?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It represents a board partially filled with tiles.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Rules. A partial solution: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Starts at the top left.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Fills from top to bottom, left to right.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Therefore, we have a </a:t>
            </a:r>
            <a:r>
              <a:rPr lang="en-US" sz="1600" i="1"/>
              <a:t>full</a:t>
            </a:r>
            <a:r>
              <a:rPr lang="en-US" sz="1600"/>
              <a:t> solution if: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There are no more squares left to fill.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int countRT_recurse(const Tileset&amp; tiles,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             BoardType board,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             int size_x, int size_y,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             int pos_x, int pos_y,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             int squaresLeft)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if (squaresLeft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return 1;  // We have a full solution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In an </a:t>
            </a:r>
            <a:r>
              <a:rPr lang="en-US" sz="1600" i="1"/>
              <a:t>empty</a:t>
            </a:r>
            <a:r>
              <a:rPr lang="en-US" sz="1600"/>
              <a:t> solution: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The board is all default tiles.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pos_x and pos_y are 0 (upper left).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The number of squares left to visit is the number of squares on the board.</a:t>
            </a:r>
          </a:p>
        </p:txBody>
      </p:sp>
    </p:spTree>
    <p:extLst>
      <p:ext uri="{BB962C8B-B14F-4D97-AF65-F5344CB8AC3E}">
        <p14:creationId xmlns:p14="http://schemas.microsoft.com/office/powerpoint/2010/main" val="77124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D25D-55B2-3845-92F9-27B92FD97C6F}" type="slidenum">
              <a:rPr lang="en-US"/>
              <a:pPr/>
              <a:t>11</a:t>
            </a:fld>
            <a:endParaRPr lang="en-US"/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Tilings </a:t>
            </a:r>
            <a:r>
              <a:rPr lang="en-US">
                <a:cs typeface="Times New Roman" charset="0"/>
              </a:rPr>
              <a:t>— Writing It [5/7]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5344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Procedure for workhorse function:</a:t>
            </a:r>
          </a:p>
          <a:p>
            <a:pPr lvl="1"/>
            <a:r>
              <a:rPr lang="en-US"/>
              <a:t>Check for a full solution (previous slide).</a:t>
            </a:r>
          </a:p>
          <a:p>
            <a:pPr lvl="2"/>
            <a:r>
              <a:rPr lang="en-US"/>
              <a:t>If so, return 1.</a:t>
            </a:r>
          </a:p>
          <a:p>
            <a:pPr lvl="1"/>
            <a:r>
              <a:rPr lang="en-US"/>
              <a:t>Set </a:t>
            </a:r>
            <a:r>
              <a:rPr lang="en-US" i="1"/>
              <a:t>total</a:t>
            </a:r>
            <a:r>
              <a:rPr lang="en-US"/>
              <a:t> to zero.</a:t>
            </a:r>
          </a:p>
          <a:p>
            <a:pPr lvl="1"/>
            <a:r>
              <a:rPr lang="en-US"/>
              <a:t>For each possible tile</a:t>
            </a:r>
          </a:p>
          <a:p>
            <a:pPr lvl="2"/>
            <a:r>
              <a:rPr lang="en-US"/>
              <a:t>Check if this tile can be placed in this spot.</a:t>
            </a:r>
          </a:p>
          <a:p>
            <a:pPr lvl="3"/>
            <a:r>
              <a:rPr lang="en-US"/>
              <a:t>Is there a tile to the left? Does it match it?</a:t>
            </a:r>
          </a:p>
          <a:p>
            <a:pPr lvl="4"/>
            <a:r>
              <a:rPr lang="en-US"/>
              <a:t>Does it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left number match the tile to the left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right number?</a:t>
            </a:r>
          </a:p>
          <a:p>
            <a:pPr lvl="3"/>
            <a:r>
              <a:rPr lang="en-US"/>
              <a:t>Is there a tile above it? Does it match it?</a:t>
            </a:r>
          </a:p>
          <a:p>
            <a:pPr lvl="4"/>
            <a:r>
              <a:rPr lang="en-US"/>
              <a:t>Does it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top number match the tile above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bottom number?</a:t>
            </a:r>
          </a:p>
          <a:p>
            <a:pPr lvl="2"/>
            <a:r>
              <a:rPr lang="en-US"/>
              <a:t>If so:</a:t>
            </a:r>
          </a:p>
          <a:p>
            <a:pPr lvl="3"/>
            <a:r>
              <a:rPr lang="en-US"/>
              <a:t>Put this tile on the board.</a:t>
            </a:r>
          </a:p>
          <a:p>
            <a:pPr lvl="3"/>
            <a:r>
              <a:rPr lang="en-US"/>
              <a:t>Decrement number of squares left.</a:t>
            </a:r>
          </a:p>
          <a:p>
            <a:pPr lvl="3"/>
            <a:r>
              <a:rPr lang="en-US"/>
              <a:t>Calculate next tile position.</a:t>
            </a:r>
          </a:p>
          <a:p>
            <a:pPr lvl="3"/>
            <a:r>
              <a:rPr lang="en-US"/>
              <a:t>Make recursive call.</a:t>
            </a:r>
          </a:p>
          <a:p>
            <a:pPr lvl="3"/>
            <a:r>
              <a:rPr lang="en-US"/>
              <a:t>Add return value to </a:t>
            </a:r>
            <a:r>
              <a:rPr lang="en-US" i="1"/>
              <a:t>total</a:t>
            </a:r>
            <a:r>
              <a:rPr lang="en-US"/>
              <a:t>.</a:t>
            </a:r>
          </a:p>
          <a:p>
            <a:pPr lvl="3"/>
            <a:r>
              <a:rPr lang="en-US"/>
              <a:t>Restore all changes, except change to </a:t>
            </a:r>
            <a:r>
              <a:rPr lang="en-US" i="1"/>
              <a:t>total</a:t>
            </a:r>
            <a:r>
              <a:rPr lang="en-US"/>
              <a:t>.</a:t>
            </a:r>
          </a:p>
          <a:p>
            <a:pPr lvl="1"/>
            <a:r>
              <a:rPr lang="en-US"/>
              <a:t>Return </a:t>
            </a:r>
            <a:r>
              <a:rPr lang="en-US" i="1"/>
              <a:t>total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43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EBF5-C450-8649-927A-12E93B863DD3}" type="slidenum">
              <a:rPr lang="en-US"/>
              <a:pPr/>
              <a:t>12</a:t>
            </a:fld>
            <a:endParaRPr lang="en-US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Tilings </a:t>
            </a:r>
            <a:r>
              <a:rPr lang="en-US">
                <a:cs typeface="Times New Roman" charset="0"/>
              </a:rPr>
              <a:t>— Writing It [6/7]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More Suggestions</a:t>
            </a:r>
          </a:p>
          <a:p>
            <a:pPr lvl="1"/>
            <a:r>
              <a:rPr lang="en-US"/>
              <a:t>If you are careful to leave the board in the same state when </a:t>
            </a:r>
            <a:r>
              <a:rPr lang="en-US" b="1">
                <a:latin typeface="Courier New" charset="0"/>
              </a:rPr>
              <a:t>countRT_recurse</a:t>
            </a:r>
            <a:r>
              <a:rPr lang="en-US"/>
              <a:t> ends as when it began, then you can pass the board by reference, avoiding the copy.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countRT_recurse(const Tileset&amp; tiles,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             BoardType&amp; board, …</a:t>
            </a:r>
          </a:p>
          <a:p>
            <a:pPr lvl="1"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/>
              <a:t>If you use the 1-D array idea then you should still treat it like a 2-D array. Keep track of </a:t>
            </a:r>
            <a:r>
              <a:rPr lang="en-US" i="1"/>
              <a:t>x</a:t>
            </a:r>
            <a:r>
              <a:rPr lang="en-US"/>
              <a:t> and </a:t>
            </a:r>
            <a:r>
              <a:rPr lang="en-US" i="1"/>
              <a:t>y</a:t>
            </a:r>
            <a:r>
              <a:rPr lang="en-US"/>
              <a:t>, not the array index. </a:t>
            </a:r>
          </a:p>
          <a:p>
            <a:pPr lvl="1"/>
            <a:r>
              <a:rPr lang="en-US"/>
              <a:t>Remember to subtract </a:t>
            </a:r>
            <a:r>
              <a:rPr lang="en-US" b="1">
                <a:latin typeface="Courier New" charset="0"/>
              </a:rPr>
              <a:t>1</a:t>
            </a:r>
            <a:r>
              <a:rPr lang="en-US"/>
              <a:t> from </a:t>
            </a:r>
            <a:r>
              <a:rPr lang="en-US" b="1">
                <a:latin typeface="Courier New" charset="0"/>
              </a:rPr>
              <a:t>squaresLeft</a:t>
            </a:r>
            <a:r>
              <a:rPr lang="en-US"/>
              <a:t> when making a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212618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67D6-1FCB-2F4E-94AB-B68DB9B81062}" type="slidenum">
              <a:rPr lang="en-US"/>
              <a:pPr/>
              <a:t>13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Tilings </a:t>
            </a:r>
            <a:r>
              <a:rPr lang="en-US">
                <a:cs typeface="Times New Roman" charset="0"/>
              </a:rPr>
              <a:t>— Writing It [7/7]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Final Notes</a:t>
            </a:r>
          </a:p>
          <a:p>
            <a:pPr lvl="1"/>
            <a:r>
              <a:rPr lang="en-US" dirty="0"/>
              <a:t>Again, you do </a:t>
            </a:r>
            <a:r>
              <a:rPr lang="en-US" b="1" dirty="0"/>
              <a:t>not</a:t>
            </a:r>
            <a:r>
              <a:rPr lang="en-US" dirty="0"/>
              <a:t> have to write your code the way I have outlined. Any code that meets the requirements of the assignment is acceptable. In particular:</a:t>
            </a:r>
          </a:p>
          <a:p>
            <a:pPr lvl="2"/>
            <a:r>
              <a:rPr lang="en-US" dirty="0"/>
              <a:t>Function </a:t>
            </a:r>
            <a:r>
              <a:rPr lang="en-US" b="1" dirty="0" err="1">
                <a:latin typeface="Courier New" charset="0"/>
              </a:rPr>
              <a:t>countRT</a:t>
            </a:r>
            <a:r>
              <a:rPr lang="en-US" dirty="0"/>
              <a:t>: prototyped as </a:t>
            </a:r>
            <a:r>
              <a:rPr lang="en-US" dirty="0" smtClean="0"/>
              <a:t>required (see blackboard Assignment).</a:t>
            </a:r>
            <a:endParaRPr lang="en-US" dirty="0"/>
          </a:p>
          <a:p>
            <a:pPr lvl="2"/>
            <a:r>
              <a:rPr lang="en-US" dirty="0"/>
              <a:t>Function </a:t>
            </a:r>
            <a:r>
              <a:rPr lang="en-US" b="1" dirty="0" err="1">
                <a:latin typeface="Courier New" charset="0"/>
              </a:rPr>
              <a:t>countRT_recurse</a:t>
            </a:r>
            <a:r>
              <a:rPr lang="en-US" dirty="0"/>
              <a:t>: recursive, takes partial solution and counts final solutions, does the bulk of the work.</a:t>
            </a:r>
          </a:p>
          <a:p>
            <a:pPr lvl="1"/>
            <a:r>
              <a:rPr lang="en-US" b="1" dirty="0"/>
              <a:t>Think first!</a:t>
            </a:r>
            <a:r>
              <a:rPr lang="en-US" dirty="0"/>
              <a:t> This assignment generally requires less writing than other assignments, but more thought.</a:t>
            </a:r>
          </a:p>
        </p:txBody>
      </p:sp>
    </p:spTree>
    <p:extLst>
      <p:ext uri="{BB962C8B-B14F-4D97-AF65-F5344CB8AC3E}">
        <p14:creationId xmlns:p14="http://schemas.microsoft.com/office/powerpoint/2010/main" val="339961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D4A-F2C3-8E49-9DCE-6200A44C3CC5}" type="slidenum">
              <a:rPr lang="en-US"/>
              <a:pPr/>
              <a:t>14</a:t>
            </a:fld>
            <a:endParaRPr lang="en-US"/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Algorithmic Efficiency &amp; Sorting</a:t>
            </a:r>
          </a:p>
        </p:txBody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now begin a unit on algorithmic efficiency &amp; sorting algorithms.</a:t>
            </a:r>
          </a:p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Analysis of Algorithms</a:t>
            </a:r>
          </a:p>
          <a:p>
            <a:pPr lvl="1"/>
            <a:r>
              <a:rPr lang="en-US"/>
              <a:t>Introduction to Sorting</a:t>
            </a:r>
          </a:p>
          <a:p>
            <a:pPr lvl="1"/>
            <a:r>
              <a:rPr lang="en-US"/>
              <a:t>Comparison Sorts I</a:t>
            </a:r>
          </a:p>
          <a:p>
            <a:pPr lvl="1"/>
            <a:r>
              <a:rPr lang="en-US"/>
              <a:t>More on Big-</a:t>
            </a:r>
            <a:r>
              <a:rPr lang="en-US" i="1"/>
              <a:t>O</a:t>
            </a:r>
          </a:p>
          <a:p>
            <a:pPr lvl="1"/>
            <a:r>
              <a:rPr lang="en-US"/>
              <a:t>The Limits of Sorting</a:t>
            </a:r>
          </a:p>
          <a:p>
            <a:pPr lvl="1"/>
            <a:r>
              <a:rPr lang="en-US"/>
              <a:t>Divide-and-Conquer</a:t>
            </a:r>
          </a:p>
          <a:p>
            <a:pPr lvl="1"/>
            <a:r>
              <a:rPr lang="en-US"/>
              <a:t>Comparison Sorts II</a:t>
            </a:r>
          </a:p>
          <a:p>
            <a:pPr lvl="1"/>
            <a:r>
              <a:rPr lang="en-US"/>
              <a:t>Comparison Sorts III</a:t>
            </a:r>
          </a:p>
          <a:p>
            <a:pPr lvl="1"/>
            <a:r>
              <a:rPr lang="en-US"/>
              <a:t>Radix Sort</a:t>
            </a:r>
          </a:p>
          <a:p>
            <a:pPr lvl="1"/>
            <a:r>
              <a:rPr lang="en-US"/>
              <a:t>Sorting in the C++ STL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Part way through this unit will be the in-class Midterm Exam.</a:t>
            </a:r>
          </a:p>
        </p:txBody>
      </p:sp>
    </p:spTree>
    <p:extLst>
      <p:ext uri="{BB962C8B-B14F-4D97-AF65-F5344CB8AC3E}">
        <p14:creationId xmlns:p14="http://schemas.microsoft.com/office/powerpoint/2010/main" val="56623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136-B4AA-254B-B4A0-F0A62112EBB4}" type="slidenum">
              <a:rPr lang="en-US"/>
              <a:pPr/>
              <a:t>15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Efficiency [1/3]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What do we mean by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efficient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algorithm?</a:t>
            </a:r>
          </a:p>
          <a:p>
            <a:pPr lvl="1"/>
            <a:r>
              <a:rPr lang="en-US"/>
              <a:t>We mean an algorithm that </a:t>
            </a:r>
            <a:r>
              <a:rPr lang="en-US" b="1"/>
              <a:t>uses few resources</a:t>
            </a:r>
            <a:r>
              <a:rPr lang="en-US"/>
              <a:t>.</a:t>
            </a:r>
          </a:p>
          <a:p>
            <a:pPr lvl="1"/>
            <a:r>
              <a:rPr lang="en-US"/>
              <a:t>By far the most important resource is </a:t>
            </a:r>
            <a:r>
              <a:rPr lang="en-US" b="1"/>
              <a:t>time</a:t>
            </a:r>
            <a:r>
              <a:rPr lang="en-US"/>
              <a:t>.</a:t>
            </a:r>
          </a:p>
          <a:p>
            <a:pPr lvl="1"/>
            <a:r>
              <a:rPr lang="en-US"/>
              <a:t>Thus, when we say an algorithm is </a:t>
            </a:r>
            <a:r>
              <a:rPr lang="en-US" b="1"/>
              <a:t>efficient</a:t>
            </a:r>
            <a:r>
              <a:rPr lang="en-US"/>
              <a:t>, </a:t>
            </a:r>
            <a:r>
              <a:rPr lang="en-US" i="1"/>
              <a:t>assuming we do not qualify this further</a:t>
            </a:r>
            <a:r>
              <a:rPr lang="en-US"/>
              <a:t>, we mean that it can be executed </a:t>
            </a:r>
            <a:r>
              <a:rPr lang="en-US" b="1"/>
              <a:t>quickly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How do we determine whether an algorithm is efficient?</a:t>
            </a:r>
          </a:p>
          <a:p>
            <a:pPr lvl="1"/>
            <a:r>
              <a:rPr lang="en-US"/>
              <a:t>Implement it, and run the result on some computer?</a:t>
            </a:r>
          </a:p>
          <a:p>
            <a:pPr lvl="1"/>
            <a:r>
              <a:rPr lang="en-US"/>
              <a:t>But the speed of computers is not fixed.</a:t>
            </a:r>
          </a:p>
          <a:p>
            <a:pPr lvl="1"/>
            <a:r>
              <a:rPr lang="en-US"/>
              <a:t>And there are differences in compilers, etc.</a:t>
            </a:r>
          </a:p>
          <a:p>
            <a:pPr>
              <a:buFont typeface="Wingdings" charset="0"/>
              <a:buNone/>
            </a:pPr>
            <a:r>
              <a:rPr lang="en-US"/>
              <a:t>Is there some way to measure efficiency that does not depend on the system chosen or the current state of technology?</a:t>
            </a:r>
          </a:p>
        </p:txBody>
      </p:sp>
    </p:spTree>
    <p:extLst>
      <p:ext uri="{BB962C8B-B14F-4D97-AF65-F5344CB8AC3E}">
        <p14:creationId xmlns:p14="http://schemas.microsoft.com/office/powerpoint/2010/main" val="427999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44B8-5DB8-574C-9BD2-28EEE3FD5216}" type="slidenum">
              <a:rPr lang="en-US"/>
              <a:pPr/>
              <a:t>16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Efficiency [2/3]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Is there some way to measure efficiency that does not depend on the system chosen or the current state of technology?</a:t>
            </a:r>
          </a:p>
          <a:p>
            <a:pPr lvl="1"/>
            <a:r>
              <a:rPr lang="en-US"/>
              <a:t>Yes!</a:t>
            </a:r>
          </a:p>
          <a:p>
            <a:pPr>
              <a:buFont typeface="Wingdings" charset="0"/>
              <a:buNone/>
            </a:pPr>
            <a:r>
              <a:rPr lang="en-US"/>
              <a:t>Rough Idea</a:t>
            </a:r>
          </a:p>
          <a:p>
            <a:pPr lvl="1"/>
            <a:r>
              <a:rPr lang="en-US"/>
              <a:t>Divide the tasks an algorithm performs into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steps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Determine the maximum number of steps required for input of a given size. Write this as a formula, based on the size of the input.</a:t>
            </a:r>
          </a:p>
          <a:p>
            <a:pPr lvl="1"/>
            <a:r>
              <a:rPr lang="en-US"/>
              <a:t>Look at the most important part of the formula.</a:t>
            </a:r>
          </a:p>
          <a:p>
            <a:pPr lvl="2"/>
            <a:r>
              <a:rPr lang="en-US"/>
              <a:t>For example, the most important part of</a:t>
            </a:r>
            <a:br>
              <a:rPr lang="en-US"/>
            </a:br>
            <a:r>
              <a:rPr lang="ja-JP" altLang="en-US">
                <a:latin typeface="Arial"/>
              </a:rPr>
              <a:t>“</a:t>
            </a:r>
            <a:r>
              <a:rPr lang="en-US"/>
              <a:t>6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 + 1720</a:t>
            </a:r>
            <a:r>
              <a:rPr lang="en-US" i="1"/>
              <a:t>n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+ 14325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Next we look at this in more detail.</a:t>
            </a:r>
          </a:p>
        </p:txBody>
      </p:sp>
    </p:spTree>
    <p:extLst>
      <p:ext uri="{BB962C8B-B14F-4D97-AF65-F5344CB8AC3E}">
        <p14:creationId xmlns:p14="http://schemas.microsoft.com/office/powerpoint/2010/main" val="72949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DE43-A333-C741-A0AB-3E816BC0C6A7}" type="slidenum">
              <a:rPr lang="en-US"/>
              <a:pPr/>
              <a:t>17</a:t>
            </a:fld>
            <a:endParaRPr 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Efficiency [3/3]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talk about </a:t>
            </a:r>
            <a:r>
              <a:rPr lang="en-US" b="1"/>
              <a:t>efficiency</a:t>
            </a:r>
            <a:r>
              <a:rPr lang="en-US"/>
              <a:t> of an algorithm, without further qualification of what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efficiency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means, we are interested in:</a:t>
            </a:r>
          </a:p>
          <a:p>
            <a:pPr lvl="1"/>
            <a:r>
              <a:rPr lang="en-US" b="1"/>
              <a:t>Time</a:t>
            </a:r>
            <a:r>
              <a:rPr lang="en-US"/>
              <a:t> Used by the Algorithm</a:t>
            </a:r>
          </a:p>
          <a:p>
            <a:pPr lvl="2"/>
            <a:r>
              <a:rPr lang="en-US"/>
              <a:t>Expressed in terms of number of steps.</a:t>
            </a:r>
          </a:p>
          <a:p>
            <a:pPr lvl="1"/>
            <a:r>
              <a:rPr lang="en-US"/>
              <a:t>How the </a:t>
            </a:r>
            <a:r>
              <a:rPr lang="en-US" b="1"/>
              <a:t>Size of the Input</a:t>
            </a:r>
            <a:r>
              <a:rPr lang="en-US"/>
              <a:t> Affects Running Time</a:t>
            </a:r>
          </a:p>
          <a:p>
            <a:pPr lvl="2"/>
            <a:r>
              <a:rPr lang="en-US"/>
              <a:t>Larger input typically means slower running time. How much slower?</a:t>
            </a:r>
          </a:p>
          <a:p>
            <a:pPr lvl="1"/>
            <a:r>
              <a:rPr lang="en-US" b="1"/>
              <a:t>Worst-Case</a:t>
            </a:r>
            <a:r>
              <a:rPr lang="en-US"/>
              <a:t> Behavior</a:t>
            </a:r>
          </a:p>
          <a:p>
            <a:pPr lvl="2"/>
            <a:r>
              <a:rPr lang="en-US"/>
              <a:t>What is the maximum number of steps the algorithm ever requires for a given input size?</a:t>
            </a:r>
          </a:p>
          <a:p>
            <a:pPr>
              <a:buFont typeface="Wingdings" charset="0"/>
              <a:buNone/>
            </a:pPr>
            <a:r>
              <a:rPr lang="en-US"/>
              <a:t>To make the above ideas precise, we need to say:</a:t>
            </a:r>
          </a:p>
          <a:p>
            <a:pPr lvl="1"/>
            <a:r>
              <a:rPr lang="en-US"/>
              <a:t>What is meant by a </a:t>
            </a:r>
            <a:r>
              <a:rPr lang="en-US" b="1"/>
              <a:t>step</a:t>
            </a:r>
            <a:r>
              <a:rPr lang="en-US"/>
              <a:t>.</a:t>
            </a:r>
          </a:p>
          <a:p>
            <a:pPr lvl="1"/>
            <a:r>
              <a:rPr lang="en-US"/>
              <a:t>How we measure the </a:t>
            </a:r>
            <a:r>
              <a:rPr lang="en-US" b="1"/>
              <a:t>size</a:t>
            </a:r>
            <a:r>
              <a:rPr lang="en-US"/>
              <a:t> of the input.</a:t>
            </a:r>
          </a:p>
          <a:p>
            <a:pPr>
              <a:buFont typeface="Wingdings" charset="0"/>
              <a:buNone/>
            </a:pPr>
            <a:r>
              <a:rPr lang="en-US"/>
              <a:t>These two are part of our </a:t>
            </a:r>
            <a:r>
              <a:rPr lang="en-US" b="1"/>
              <a:t>model of computation</a:t>
            </a:r>
            <a:r>
              <a:rPr lang="en-US"/>
              <a:t>.</a:t>
            </a:r>
          </a:p>
        </p:txBody>
      </p:sp>
      <p:sp>
        <p:nvSpPr>
          <p:cNvPr id="1021956" name="AutoShape 4"/>
          <p:cNvSpPr>
            <a:spLocks noChangeArrowheads="1"/>
          </p:cNvSpPr>
          <p:nvPr/>
        </p:nvSpPr>
        <p:spPr bwMode="auto">
          <a:xfrm>
            <a:off x="4787900" y="2082800"/>
            <a:ext cx="609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1957" name="AutoShape 5"/>
          <p:cNvSpPr>
            <a:spLocks noChangeArrowheads="1"/>
          </p:cNvSpPr>
          <p:nvPr/>
        </p:nvSpPr>
        <p:spPr bwMode="auto">
          <a:xfrm>
            <a:off x="1987550" y="2393950"/>
            <a:ext cx="609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778E-A4FB-BA4A-AAFF-5DFB102D67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>
                <a:cs typeface="Times New Roman" charset="0"/>
              </a:rPr>
              <a:t>Model of Computation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</a:t>
            </a:r>
            <a:r>
              <a:rPr lang="en-US" b="1"/>
              <a:t>model of computation</a:t>
            </a:r>
            <a:r>
              <a:rPr lang="en-US"/>
              <a:t> used </a:t>
            </a:r>
            <a:r>
              <a:rPr lang="en-US" i="1"/>
              <a:t>in this class</a:t>
            </a:r>
            <a:r>
              <a:rPr lang="en-US"/>
              <a:t> will include the following definitions.</a:t>
            </a:r>
          </a:p>
          <a:p>
            <a:pPr lvl="1"/>
            <a:r>
              <a:rPr lang="en-US"/>
              <a:t>The following operations will be considered a single </a:t>
            </a:r>
            <a:r>
              <a:rPr lang="en-US" b="1"/>
              <a:t>step</a:t>
            </a:r>
            <a:r>
              <a:rPr lang="en-US"/>
              <a:t>:</a:t>
            </a:r>
          </a:p>
          <a:p>
            <a:pPr lvl="2"/>
            <a:r>
              <a:rPr lang="en-US"/>
              <a:t>Built-in operations on fundamental types (arithmetic, assignment, comparison, logical, bitwise, pointer, array look-up, etc.).</a:t>
            </a:r>
          </a:p>
          <a:p>
            <a:pPr lvl="2"/>
            <a:r>
              <a:rPr lang="en-US"/>
              <a:t>Calls to client-provided functions (including operators). In particular, in a template, operations (i.e., function calls) on template-parameter types.</a:t>
            </a:r>
          </a:p>
          <a:p>
            <a:pPr lvl="1"/>
            <a:r>
              <a:rPr lang="en-US"/>
              <a:t>From now on, when we discuss efficiency, we will always consider a function that is given a list of items. The </a:t>
            </a:r>
            <a:r>
              <a:rPr lang="en-US" b="1"/>
              <a:t>size</a:t>
            </a:r>
            <a:r>
              <a:rPr lang="en-US"/>
              <a:t> of the input will be the number of items in the list.</a:t>
            </a:r>
          </a:p>
          <a:p>
            <a:pPr lvl="2"/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list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could be an array, a range specified using iterators, etc.</a:t>
            </a:r>
          </a:p>
          <a:p>
            <a:pPr lvl="2"/>
            <a:r>
              <a:rPr lang="en-US"/>
              <a:t>We will generally denote the size of the input by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Notes</a:t>
            </a:r>
          </a:p>
          <a:p>
            <a:pPr lvl="1"/>
            <a:r>
              <a:rPr lang="en-US"/>
              <a:t>As we will see later, we can afford to be </a:t>
            </a:r>
            <a:r>
              <a:rPr lang="en-US" i="1"/>
              <a:t>somewhat</a:t>
            </a:r>
            <a:r>
              <a:rPr lang="en-US"/>
              <a:t> imprecise about what constitutes a single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In a formal mathematical analysis of the properties and limits of computation, both of the above definitions would need to change.</a:t>
            </a:r>
          </a:p>
        </p:txBody>
      </p:sp>
    </p:spTree>
    <p:extLst>
      <p:ext uri="{BB962C8B-B14F-4D97-AF65-F5344CB8AC3E}">
        <p14:creationId xmlns:p14="http://schemas.microsoft.com/office/powerpoint/2010/main" val="329073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9495-E101-CF46-A448-E940559E9C4E}" type="slidenum">
              <a:rPr lang="en-US"/>
              <a:pPr/>
              <a:t>19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Definition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Algorithm </a:t>
            </a:r>
            <a:r>
              <a:rPr lang="en-US" i="1"/>
              <a:t>A</a:t>
            </a:r>
            <a:r>
              <a:rPr lang="en-US"/>
              <a:t> is </a:t>
            </a:r>
            <a:r>
              <a:rPr lang="en-US" i="1"/>
              <a:t>order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[written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))] if</a:t>
            </a:r>
          </a:p>
          <a:p>
            <a:pPr lvl="1"/>
            <a:r>
              <a:rPr lang="en-US"/>
              <a:t>There exist constants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such that</a:t>
            </a:r>
          </a:p>
          <a:p>
            <a:pPr lvl="1"/>
            <a:r>
              <a:rPr lang="en-US" i="1"/>
              <a:t>A</a:t>
            </a:r>
            <a:r>
              <a:rPr lang="en-US"/>
              <a:t> requires </a:t>
            </a:r>
            <a:r>
              <a:rPr lang="en-US" b="1"/>
              <a:t>no more than</a:t>
            </a:r>
            <a:r>
              <a:rPr lang="en-US"/>
              <a:t> </a:t>
            </a:r>
            <a:r>
              <a:rPr lang="en-US" i="1"/>
              <a:t>k</a:t>
            </a:r>
            <a:r>
              <a:rPr lang="en-US">
                <a:cs typeface="Times New Roman" charset="0"/>
                <a:sym typeface="Symbol" charset="0"/>
              </a:rPr>
              <a:t>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time units to solve a problem of size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We are usually not interested in the exact values of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 Thus:</a:t>
            </a:r>
          </a:p>
          <a:p>
            <a:pPr lvl="1"/>
            <a:r>
              <a:rPr lang="en-US"/>
              <a:t>We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worry much about whether some algorithm is (say) five times faster than another.</a:t>
            </a:r>
          </a:p>
          <a:p>
            <a:pPr lvl="1"/>
            <a:r>
              <a:rPr lang="en-US"/>
              <a:t>We ignore small problem sizes.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Big-</a:t>
            </a:r>
            <a:r>
              <a:rPr lang="en-US" i="1"/>
              <a:t>O</a:t>
            </a:r>
            <a:r>
              <a:rPr lang="en-US"/>
              <a:t> is important!</a:t>
            </a:r>
          </a:p>
          <a:p>
            <a:pPr lvl="1"/>
            <a:r>
              <a:rPr lang="en-US"/>
              <a:t>We will probably use it </a:t>
            </a:r>
            <a:r>
              <a:rPr lang="en-US" i="1"/>
              <a:t>every day</a:t>
            </a:r>
            <a:r>
              <a:rPr lang="en-US"/>
              <a:t> for the rest of the semester (the concept, not the above definition).</a:t>
            </a:r>
          </a:p>
        </p:txBody>
      </p:sp>
    </p:spTree>
    <p:extLst>
      <p:ext uri="{BB962C8B-B14F-4D97-AF65-F5344CB8AC3E}">
        <p14:creationId xmlns:p14="http://schemas.microsoft.com/office/powerpoint/2010/main" val="422278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793-DB01-D74A-B323-74AE3BEB0FFB}" type="slidenum">
              <a:rPr lang="en-US"/>
              <a:pPr/>
              <a:t>2</a:t>
            </a:fld>
            <a:endParaRPr lang="en-US"/>
          </a:p>
        </p:txBody>
      </p:sp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Recursion &amp; Searching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chemeClr val="bg2"/>
                </a:solidFill>
              </a:rPr>
              <a:t>Major Topics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Introduction to Recursion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Search Algorithms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Recursion vs. Iteration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Eliminating Recursion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Recursive Search with Backtracking</a:t>
            </a:r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86469" name="Text Box 5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86470" name="Text Box 6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86471" name="Text Box 7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86472" name="Text Box 8"/>
          <p:cNvSpPr txBox="1">
            <a:spLocks noChangeArrowheads="1"/>
          </p:cNvSpPr>
          <p:nvPr/>
        </p:nvSpPr>
        <p:spPr bwMode="auto">
          <a:xfrm>
            <a:off x="228600" y="27114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86473" name="AutoShape 9"/>
          <p:cNvSpPr>
            <a:spLocks noChangeArrowheads="1"/>
          </p:cNvSpPr>
          <p:nvPr/>
        </p:nvSpPr>
        <p:spPr bwMode="auto">
          <a:xfrm rot="-967380">
            <a:off x="528638" y="1458913"/>
            <a:ext cx="3352800" cy="1641475"/>
          </a:xfrm>
          <a:prstGeom prst="roundRect">
            <a:avLst>
              <a:gd name="adj" fmla="val 16667"/>
            </a:avLst>
          </a:prstGeom>
          <a:noFill/>
          <a:ln w="539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6000" b="1">
                <a:solidFill>
                  <a:schemeClr val="folHlink"/>
                </a:solidFill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16B-E518-FE47-9E4E-F06FE7A9D174}" type="slidenum">
              <a:rPr lang="en-US"/>
              <a:pPr/>
              <a:t>20</a:t>
            </a:fld>
            <a:endParaRPr lang="en-US"/>
          </a:p>
        </p:txBody>
      </p:sp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Worst Case &amp; Average Case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use big-</a:t>
            </a:r>
            <a:r>
              <a:rPr lang="en-US" i="1"/>
              <a:t>O</a:t>
            </a:r>
            <a:r>
              <a:rPr lang="en-US"/>
              <a:t>, unless we say otherwise, we are always referring to the </a:t>
            </a:r>
            <a:r>
              <a:rPr lang="en-US" b="1"/>
              <a:t>worst-case</a:t>
            </a:r>
            <a:r>
              <a:rPr lang="en-US"/>
              <a:t> behavior of an algorithm.</a:t>
            </a:r>
            <a:endParaRPr lang="en-US" b="1" i="1"/>
          </a:p>
          <a:p>
            <a:pPr lvl="1"/>
            <a:r>
              <a:rPr lang="en-US"/>
              <a:t>For input of a given size, what is the </a:t>
            </a:r>
            <a:r>
              <a:rPr lang="en-US" b="1"/>
              <a:t>maximum</a:t>
            </a:r>
            <a:r>
              <a:rPr lang="en-US"/>
              <a:t> number of steps the algorithm requires?</a:t>
            </a:r>
          </a:p>
          <a:p>
            <a:pPr>
              <a:buFont typeface="Wingdings" charset="0"/>
              <a:buNone/>
            </a:pPr>
            <a:r>
              <a:rPr lang="en-US"/>
              <a:t>We can also do average-case analysis. However, we need to say so. We also need to indicate what kind of average we mean. For example:</a:t>
            </a:r>
          </a:p>
          <a:p>
            <a:pPr lvl="1"/>
            <a:r>
              <a:rPr lang="en-US"/>
              <a:t>We can determine the average number of steps required over all inputs of a given size.</a:t>
            </a:r>
          </a:p>
          <a:p>
            <a:pPr lvl="1"/>
            <a:r>
              <a:rPr lang="en-US"/>
              <a:t>We can determine the average number of steps required over repeated applications of the same algorithm.</a:t>
            </a:r>
          </a:p>
        </p:txBody>
      </p:sp>
    </p:spTree>
    <p:extLst>
      <p:ext uri="{BB962C8B-B14F-4D97-AF65-F5344CB8AC3E}">
        <p14:creationId xmlns:p14="http://schemas.microsoft.com/office/powerpoint/2010/main" val="74311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7B47-8B9D-1A4E-8807-D63E0FCF77B4}" type="slidenum">
              <a:rPr lang="en-US"/>
              <a:pPr/>
              <a:t>21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Example 1,</a:t>
            </a:r>
            <a:r>
              <a:rPr lang="en-US">
                <a:cs typeface="Times New Roman" charset="0"/>
              </a:rPr>
              <a:t> Problem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Determine the order of the following, and express it using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big-</a:t>
            </a:r>
            <a:r>
              <a:rPr lang="en-US" i="1"/>
              <a:t>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: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func1(int p[], int n) // n is length of array p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int sum = 0;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for (int i = 0; i &lt; n; ++i)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sum += p[i];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return sum;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i="1"/>
              <a:t>See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01798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F044-054B-F541-B376-B0579CD24379}" type="slidenum">
              <a:rPr lang="en-US"/>
              <a:pPr/>
              <a:t>22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Example 1,</a:t>
            </a:r>
            <a:r>
              <a:rPr lang="en-US">
                <a:cs typeface="Times New Roman" charset="0"/>
              </a:rPr>
              <a:t> Solution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8674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 count 9 single-step operations in </a:t>
            </a:r>
            <a:r>
              <a:rPr lang="en-US" b="1">
                <a:latin typeface="Courier New" charset="0"/>
              </a:rPr>
              <a:t>func1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Strictly speaking, it is correct to say that </a:t>
            </a:r>
            <a:r>
              <a:rPr lang="en-US" b="1">
                <a:latin typeface="Courier New" charset="0"/>
              </a:rPr>
              <a:t>func1</a:t>
            </a:r>
            <a:r>
              <a:rPr lang="en-US"/>
              <a:t> is </a:t>
            </a:r>
            <a:r>
              <a:rPr lang="en-US" i="1"/>
              <a:t>O</a:t>
            </a:r>
            <a:r>
              <a:rPr lang="en-US"/>
              <a:t>(4</a:t>
            </a:r>
            <a:r>
              <a:rPr lang="en-US" i="1"/>
              <a:t>n</a:t>
            </a:r>
            <a:r>
              <a:rPr lang="en-US"/>
              <a:t>+6). In practice, however, we always place a function into one of a few well-known categories.</a:t>
            </a:r>
          </a:p>
          <a:p>
            <a:pPr>
              <a:buFont typeface="Wingdings" charset="0"/>
              <a:buNone/>
            </a:pPr>
            <a:r>
              <a:rPr lang="en-US" b="1"/>
              <a:t>ANSWER:</a:t>
            </a:r>
            <a:r>
              <a:rPr lang="en-US"/>
              <a:t> Function </a:t>
            </a:r>
            <a:r>
              <a:rPr lang="en-US" b="1">
                <a:latin typeface="Courier New" charset="0"/>
              </a:rPr>
              <a:t>func1</a:t>
            </a:r>
            <a:r>
              <a:rPr lang="en-US"/>
              <a:t>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This works with (for example) </a:t>
            </a:r>
            <a:r>
              <a:rPr lang="en-US" i="1"/>
              <a:t>k</a:t>
            </a:r>
            <a:r>
              <a:rPr lang="en-US"/>
              <a:t> = 5</a:t>
            </a:r>
            <a:br>
              <a:rPr lang="en-US"/>
            </a:br>
            <a:r>
              <a:rPr lang="en-US"/>
              <a:t>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= 100.</a:t>
            </a:r>
          </a:p>
          <a:p>
            <a:pPr lvl="1"/>
            <a:r>
              <a:rPr lang="en-US"/>
              <a:t>That is, 4</a:t>
            </a:r>
            <a:r>
              <a:rPr lang="en-US" i="1"/>
              <a:t>n</a:t>
            </a:r>
            <a:r>
              <a:rPr lang="en-US"/>
              <a:t> + 6 </a:t>
            </a:r>
            <a:r>
              <a:rPr lang="en-US">
                <a:cs typeface="Times New Roman" charset="0"/>
                <a:sym typeface="Symbol" charset="0"/>
              </a:rPr>
              <a:t></a:t>
            </a:r>
            <a:r>
              <a:rPr lang="en-US"/>
              <a:t> 5 </a:t>
            </a:r>
            <a:r>
              <a:rPr lang="en-US">
                <a:cs typeface="Times New Roman" charset="0"/>
                <a:sym typeface="Symbol" charset="0"/>
              </a:rPr>
              <a:t>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, whenever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</a:t>
            </a:r>
            <a:r>
              <a:rPr lang="en-US"/>
              <a:t> 100.</a:t>
            </a:r>
          </a:p>
          <a:p>
            <a:pPr>
              <a:buFont typeface="Wingdings" charset="0"/>
              <a:buNone/>
            </a:pPr>
            <a:r>
              <a:rPr lang="en-US"/>
              <a:t>What if we count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sum += p[i]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as one step? What if we count the loop as one?</a:t>
            </a:r>
          </a:p>
          <a:p>
            <a:pPr lvl="1"/>
            <a:r>
              <a:rPr lang="en-US"/>
              <a:t>Moral: collapsing a </a:t>
            </a:r>
            <a:r>
              <a:rPr lang="en-US" b="1"/>
              <a:t>constant</a:t>
            </a:r>
            <a:r>
              <a:rPr lang="en-US"/>
              <a:t> number of steps into one step does not affect the order.</a:t>
            </a:r>
          </a:p>
          <a:p>
            <a:pPr lvl="1"/>
            <a:r>
              <a:rPr lang="en-US"/>
              <a:t>This is why I said we can be </a:t>
            </a:r>
            <a:r>
              <a:rPr lang="en-US" i="1"/>
              <a:t>somewhat</a:t>
            </a:r>
            <a:r>
              <a:rPr lang="en-US"/>
              <a:t> imprecise about what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is.</a:t>
            </a:r>
          </a:p>
        </p:txBody>
      </p:sp>
      <p:graphicFrame>
        <p:nvGraphicFramePr>
          <p:cNvPr id="102707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172200" y="1295400"/>
          <a:ext cx="2644775" cy="3986213"/>
        </p:xfrm>
        <a:graphic>
          <a:graphicData uri="http://schemas.openxmlformats.org/drawingml/2006/table">
            <a:tbl>
              <a:tblPr/>
              <a:tblGrid>
                <a:gridCol w="1528763"/>
                <a:gridCol w="1116012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Times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Executed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 p[]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 sum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 i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 &lt;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+ 1</a:t>
                      </a: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++i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sum +=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return 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+ 6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8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374E-A236-3D43-8438-636EB419957C}" type="slidenum">
              <a:rPr lang="en-US"/>
              <a:pPr/>
              <a:t>23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Scalability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Why are we so interested in the running time of an algorithm for </a:t>
            </a:r>
            <a:r>
              <a:rPr lang="en-US" b="1"/>
              <a:t>very large</a:t>
            </a:r>
            <a:r>
              <a:rPr lang="en-US"/>
              <a:t> problem sizes?</a:t>
            </a:r>
          </a:p>
          <a:p>
            <a:pPr lvl="1"/>
            <a:r>
              <a:rPr lang="en-US"/>
              <a:t>Small problems are easy and fast.</a:t>
            </a:r>
          </a:p>
          <a:p>
            <a:pPr lvl="1"/>
            <a:r>
              <a:rPr lang="en-US"/>
              <a:t>We expect more of faster computers. Thus, problem sizes keep getting bigger.</a:t>
            </a:r>
          </a:p>
          <a:p>
            <a:pPr lvl="1"/>
            <a:r>
              <a:rPr lang="en-US"/>
              <a:t>As we saw with search algorithms, the advantages of a fast algorithm become more important at very large problem sizes.</a:t>
            </a:r>
          </a:p>
          <a:p>
            <a:pPr>
              <a:buFont typeface="Wingdings" charset="0"/>
              <a:buNone/>
            </a:pPr>
            <a:r>
              <a:rPr lang="en-US"/>
              <a:t>Recall: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The fundamental law of computer science: As machines become more powerful, the efficiency of algorithms grows more important, not less.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— Nick Trefethen</a:t>
            </a:r>
          </a:p>
          <a:p>
            <a:pPr>
              <a:buFont typeface="Wingdings" charset="0"/>
              <a:buNone/>
            </a:pPr>
            <a:r>
              <a:rPr lang="en-US"/>
              <a:t>An algorithm (or function or technique …) that works well when used with increasingly large problems &amp; large systems is said to be </a:t>
            </a:r>
            <a:r>
              <a:rPr lang="en-US" b="1"/>
              <a:t>scalable</a:t>
            </a:r>
            <a:r>
              <a:rPr lang="en-US"/>
              <a:t>.</a:t>
            </a:r>
          </a:p>
          <a:p>
            <a:pPr lvl="1"/>
            <a:r>
              <a:rPr lang="en-US"/>
              <a:t>Or, it </a:t>
            </a:r>
            <a:r>
              <a:rPr lang="en-US" b="1"/>
              <a:t>scales well</a:t>
            </a:r>
            <a:r>
              <a:rPr lang="en-US"/>
              <a:t>.</a:t>
            </a:r>
          </a:p>
          <a:p>
            <a:pPr lvl="1"/>
            <a:r>
              <a:rPr lang="en-US"/>
              <a:t>This class is all about things that scale well.</a:t>
            </a:r>
          </a:p>
        </p:txBody>
      </p:sp>
      <p:sp>
        <p:nvSpPr>
          <p:cNvPr id="1028100" name="Text Box 4"/>
          <p:cNvSpPr txBox="1">
            <a:spLocks noChangeArrowheads="1"/>
          </p:cNvSpPr>
          <p:nvPr/>
        </p:nvSpPr>
        <p:spPr bwMode="auto">
          <a:xfrm>
            <a:off x="1965325" y="6483350"/>
            <a:ext cx="1841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/>
          </a:p>
        </p:txBody>
      </p:sp>
      <p:sp>
        <p:nvSpPr>
          <p:cNvPr id="1028101" name="Text Box 5"/>
          <p:cNvSpPr txBox="1">
            <a:spLocks noChangeArrowheads="1"/>
          </p:cNvSpPr>
          <p:nvPr/>
        </p:nvSpPr>
        <p:spPr bwMode="auto">
          <a:xfrm>
            <a:off x="6400800" y="5410200"/>
            <a:ext cx="2286000" cy="760413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definition applies in general, not only in computing.</a:t>
            </a:r>
          </a:p>
        </p:txBody>
      </p:sp>
    </p:spTree>
    <p:extLst>
      <p:ext uri="{BB962C8B-B14F-4D97-AF65-F5344CB8AC3E}">
        <p14:creationId xmlns:p14="http://schemas.microsoft.com/office/powerpoint/2010/main" val="18533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AA3-513C-D54B-AF0F-46EFACAE81EA}" type="slidenum">
              <a:rPr lang="en-US"/>
              <a:pPr/>
              <a:t>24</a:t>
            </a:fld>
            <a:endParaRPr lang="en-US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Efficiency </a:t>
            </a:r>
            <a:r>
              <a:rPr lang="en-US"/>
              <a:t>Categories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(1) algorithm is </a:t>
            </a:r>
            <a:r>
              <a:rPr lang="en-US" sz="1600" b="1"/>
              <a:t>constant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 running time of such an algorithm is essentially independent of the input.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Such algorithms are rare, since they cannot even read all of their input.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(log</a:t>
            </a:r>
            <a:r>
              <a:rPr lang="en-US" sz="1600" i="1" baseline="-25000"/>
              <a:t>b</a:t>
            </a:r>
            <a:r>
              <a:rPr lang="en-US" sz="1600" i="1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logarithmic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Again, such algorithms cannot read all of their input.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As we will see, we do not care what </a:t>
            </a:r>
            <a:r>
              <a:rPr lang="en-US" sz="1400" i="1"/>
              <a:t>b</a:t>
            </a:r>
            <a:r>
              <a:rPr lang="en-US" sz="1400"/>
              <a:t> is.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 algorithm is </a:t>
            </a:r>
            <a:r>
              <a:rPr lang="en-US" sz="1600" b="1"/>
              <a:t>linear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Such algorithms are not rare.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This is as fast as an algorithm can be and still read all of its input.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 log</a:t>
            </a:r>
            <a:r>
              <a:rPr lang="en-US" sz="1600" i="1" baseline="-25000"/>
              <a:t>b</a:t>
            </a:r>
            <a:r>
              <a:rPr lang="en-US" sz="1600" i="1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log-linear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This is about as slow as an algorithm can be and still be truly useful (scalable).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 baseline="30000"/>
              <a:t>2</a:t>
            </a:r>
            <a:r>
              <a:rPr lang="en-US" sz="1600"/>
              <a:t>) algorithm is </a:t>
            </a:r>
            <a:r>
              <a:rPr lang="en-US" sz="1600" b="1"/>
              <a:t>quadratic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These are usually too slow for anything but very small data sets.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b</a:t>
            </a:r>
            <a:r>
              <a:rPr lang="en-US" sz="1600" i="1" baseline="30000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exponential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These algorithms are </a:t>
            </a:r>
            <a:r>
              <a:rPr lang="en-US" sz="1400" i="1"/>
              <a:t>much</a:t>
            </a:r>
            <a:r>
              <a:rPr lang="en-US" sz="1400"/>
              <a:t> too slow to be useful.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Notes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Gaps between these categories are </a:t>
            </a:r>
            <a:r>
              <a:rPr lang="en-US" sz="1400" i="1"/>
              <a:t>not</a:t>
            </a:r>
            <a:r>
              <a:rPr lang="en-US" sz="1400"/>
              <a:t> bridged by compiler optimization.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We are interested in the </a:t>
            </a:r>
            <a:r>
              <a:rPr lang="en-US" sz="1400" b="1"/>
              <a:t>fastest category</a:t>
            </a:r>
            <a:r>
              <a:rPr lang="en-US" sz="1400"/>
              <a:t> above that an algorithm fits in.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Every </a:t>
            </a:r>
            <a:r>
              <a:rPr lang="en-US" sz="1200" i="1"/>
              <a:t>O</a:t>
            </a:r>
            <a:r>
              <a:rPr lang="en-US" sz="1200"/>
              <a:t>(1) algorithm is also </a:t>
            </a:r>
            <a:r>
              <a:rPr lang="en-US" sz="1200" i="1"/>
              <a:t>O</a:t>
            </a:r>
            <a:r>
              <a:rPr lang="en-US" sz="1200"/>
              <a:t>(</a:t>
            </a:r>
            <a:r>
              <a:rPr lang="en-US" sz="1200" i="1"/>
              <a:t>n</a:t>
            </a:r>
            <a:r>
              <a:rPr lang="en-US" sz="1200" baseline="30000"/>
              <a:t>2</a:t>
            </a:r>
            <a:r>
              <a:rPr lang="en-US" sz="1200"/>
              <a:t>) and </a:t>
            </a:r>
            <a:r>
              <a:rPr lang="en-US" sz="1200" i="1"/>
              <a:t>O</a:t>
            </a:r>
            <a:r>
              <a:rPr lang="en-US" sz="1200"/>
              <a:t>(237</a:t>
            </a:r>
            <a:r>
              <a:rPr lang="en-US" sz="1200" i="1" baseline="30000"/>
              <a:t>n</a:t>
            </a:r>
            <a:r>
              <a:rPr lang="en-US" sz="1200" baseline="-25000"/>
              <a:t> </a:t>
            </a:r>
            <a:r>
              <a:rPr lang="en-US" sz="1200"/>
              <a:t>+ 184); but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i="1"/>
              <a:t>O</a:t>
            </a:r>
            <a:r>
              <a:rPr lang="en-US" sz="1200"/>
              <a:t>(1)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interests us most.</a:t>
            </a:r>
          </a:p>
          <a:p>
            <a:pPr lvl="1">
              <a:lnSpc>
                <a:spcPct val="90000"/>
              </a:lnSpc>
            </a:pPr>
            <a:r>
              <a:rPr lang="en-US" sz="1400" b="1"/>
              <a:t>I will also allow </a:t>
            </a:r>
            <a:r>
              <a:rPr lang="en-US" sz="1400" b="1" i="1"/>
              <a:t>O</a:t>
            </a:r>
            <a:r>
              <a:rPr lang="en-US" sz="1400" b="1"/>
              <a:t>(</a:t>
            </a:r>
            <a:r>
              <a:rPr lang="en-US" sz="1400" b="1" i="1"/>
              <a:t>n</a:t>
            </a:r>
            <a:r>
              <a:rPr lang="en-US" sz="1400" b="1" baseline="30000"/>
              <a:t>3</a:t>
            </a:r>
            <a:r>
              <a:rPr lang="en-US" sz="1400" b="1"/>
              <a:t>), </a:t>
            </a:r>
            <a:r>
              <a:rPr lang="en-US" sz="1400" b="1" i="1"/>
              <a:t>O</a:t>
            </a:r>
            <a:r>
              <a:rPr lang="en-US" sz="1400" b="1"/>
              <a:t>(</a:t>
            </a:r>
            <a:r>
              <a:rPr lang="en-US" sz="1400" b="1" i="1"/>
              <a:t>n</a:t>
            </a:r>
            <a:r>
              <a:rPr lang="en-US" sz="1400" b="1" baseline="30000"/>
              <a:t>4</a:t>
            </a:r>
            <a:r>
              <a:rPr lang="en-US" sz="1400" b="1"/>
              <a:t>), etc.</a:t>
            </a:r>
            <a:r>
              <a:rPr lang="en-US" sz="1400"/>
              <a:t> However, we will not see these much.</a:t>
            </a:r>
          </a:p>
        </p:txBody>
      </p:sp>
      <p:sp>
        <p:nvSpPr>
          <p:cNvPr id="1123332" name="Text Box 4"/>
          <p:cNvSpPr txBox="1">
            <a:spLocks noChangeArrowheads="1"/>
          </p:cNvSpPr>
          <p:nvPr/>
        </p:nvSpPr>
        <p:spPr bwMode="auto">
          <a:xfrm>
            <a:off x="7924800" y="25908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Faster</a:t>
            </a:r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V="1">
            <a:off x="8458200" y="1676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3334" name="Line 6"/>
          <p:cNvSpPr>
            <a:spLocks noChangeShapeType="1"/>
          </p:cNvSpPr>
          <p:nvPr/>
        </p:nvSpPr>
        <p:spPr bwMode="auto">
          <a:xfrm flipH="1">
            <a:off x="8458200" y="3581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7924800" y="3108325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Slower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7772400" y="533400"/>
            <a:ext cx="1219200" cy="66357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Know these!</a:t>
            </a:r>
          </a:p>
        </p:txBody>
      </p:sp>
    </p:spTree>
    <p:extLst>
      <p:ext uri="{BB962C8B-B14F-4D97-AF65-F5344CB8AC3E}">
        <p14:creationId xmlns:p14="http://schemas.microsoft.com/office/powerpoint/2010/main" val="278817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D35C-3115-8744-8FB3-485E7E5BA880}" type="slidenum">
              <a:rPr lang="en-US"/>
              <a:pPr/>
              <a:t>3</a:t>
            </a:fld>
            <a:endParaRPr lang="en-US"/>
          </a:p>
        </p:txBody>
      </p:sp>
      <p:sp>
        <p:nvSpPr>
          <p:cNvPr id="991324" name="Rectangle 92"/>
          <p:cNvSpPr>
            <a:spLocks noChangeArrowheads="1"/>
          </p:cNvSpPr>
          <p:nvPr/>
        </p:nvSpPr>
        <p:spPr bwMode="auto">
          <a:xfrm>
            <a:off x="4419600" y="3048000"/>
            <a:ext cx="533400" cy="533400"/>
          </a:xfrm>
          <a:prstGeom prst="rect">
            <a:avLst/>
          </a:prstGeom>
          <a:solidFill>
            <a:srgbClr val="FFB46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1323" name="Text Box 91"/>
          <p:cNvSpPr txBox="1">
            <a:spLocks noChangeArrowheads="1"/>
          </p:cNvSpPr>
          <p:nvPr/>
        </p:nvSpPr>
        <p:spPr bwMode="auto">
          <a:xfrm>
            <a:off x="3657600" y="2819400"/>
            <a:ext cx="525780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/>
              <a:t>{    ,    ,    ,    }</a:t>
            </a:r>
            <a:endParaRPr lang="en-US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 </a:t>
            </a:r>
            <a:r>
              <a:rPr lang="en-US">
                <a:cs typeface="Times New Roman" charset="0"/>
              </a:rPr>
              <a:t>— Problem Description [1/4]</a:t>
            </a:r>
          </a:p>
        </p:txBody>
      </p:sp>
      <p:sp>
        <p:nvSpPr>
          <p:cNvPr id="991265" name="Rectangle 33"/>
          <p:cNvSpPr>
            <a:spLocks noChangeArrowheads="1"/>
          </p:cNvSpPr>
          <p:nvPr/>
        </p:nvSpPr>
        <p:spPr bwMode="auto">
          <a:xfrm>
            <a:off x="1219200" y="29718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1267" name="Rectangle 35"/>
          <p:cNvSpPr>
            <a:spLocks noChangeArrowheads="1"/>
          </p:cNvSpPr>
          <p:nvPr/>
        </p:nvSpPr>
        <p:spPr bwMode="auto">
          <a:xfrm>
            <a:off x="1752600" y="29718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1268" name="Rectangle 36"/>
          <p:cNvSpPr>
            <a:spLocks noChangeArrowheads="1"/>
          </p:cNvSpPr>
          <p:nvPr/>
        </p:nvSpPr>
        <p:spPr bwMode="auto">
          <a:xfrm>
            <a:off x="2286000" y="29718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1269" name="Rectangle 37"/>
          <p:cNvSpPr>
            <a:spLocks noChangeArrowheads="1"/>
          </p:cNvSpPr>
          <p:nvPr/>
        </p:nvSpPr>
        <p:spPr bwMode="auto">
          <a:xfrm>
            <a:off x="2819400" y="29718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1321" name="Rectangle 89"/>
          <p:cNvSpPr>
            <a:spLocks noChangeArrowheads="1"/>
          </p:cNvSpPr>
          <p:nvPr/>
        </p:nvSpPr>
        <p:spPr bwMode="auto">
          <a:xfrm>
            <a:off x="5486400" y="30480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1320" name="Text Box 88"/>
          <p:cNvSpPr txBox="1">
            <a:spLocks noChangeArrowheads="1"/>
          </p:cNvSpPr>
          <p:nvPr/>
        </p:nvSpPr>
        <p:spPr bwMode="auto">
          <a:xfrm>
            <a:off x="5486400" y="3048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2       1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991319" name="Text Box 87"/>
          <p:cNvSpPr txBox="1">
            <a:spLocks noChangeArrowheads="1"/>
          </p:cNvSpPr>
          <p:nvPr/>
        </p:nvSpPr>
        <p:spPr bwMode="auto">
          <a:xfrm>
            <a:off x="4419600" y="3048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1       2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991325" name="Text Box 93"/>
          <p:cNvSpPr txBox="1">
            <a:spLocks noChangeArrowheads="1"/>
          </p:cNvSpPr>
          <p:nvPr/>
        </p:nvSpPr>
        <p:spPr bwMode="auto">
          <a:xfrm>
            <a:off x="457200" y="2743200"/>
            <a:ext cx="38100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>
                <a:latin typeface="Verdana" charset="0"/>
              </a:rPr>
              <a:t>              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1                                                                         1</a:t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</p:txBody>
      </p:sp>
      <p:sp>
        <p:nvSpPr>
          <p:cNvPr id="991329" name="Rectangle 97"/>
          <p:cNvSpPr>
            <a:spLocks noChangeArrowheads="1"/>
          </p:cNvSpPr>
          <p:nvPr/>
        </p:nvSpPr>
        <p:spPr bwMode="auto">
          <a:xfrm>
            <a:off x="6553200" y="3048000"/>
            <a:ext cx="533400" cy="533400"/>
          </a:xfrm>
          <a:prstGeom prst="rect">
            <a:avLst/>
          </a:prstGeom>
          <a:solidFill>
            <a:srgbClr val="FF99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1330" name="Text Box 98"/>
          <p:cNvSpPr txBox="1">
            <a:spLocks noChangeArrowheads="1"/>
          </p:cNvSpPr>
          <p:nvPr/>
        </p:nvSpPr>
        <p:spPr bwMode="auto">
          <a:xfrm>
            <a:off x="6553200" y="3048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1       3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991331" name="Rectangle 99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1332" name="Text Box 100"/>
          <p:cNvSpPr txBox="1">
            <a:spLocks noChangeArrowheads="1"/>
          </p:cNvSpPr>
          <p:nvPr/>
        </p:nvSpPr>
        <p:spPr bwMode="auto">
          <a:xfrm>
            <a:off x="7620000" y="3048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3       1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991333" name="Rectangle 101"/>
          <p:cNvSpPr>
            <a:spLocks noChangeArrowheads="1"/>
          </p:cNvSpPr>
          <p:nvPr/>
        </p:nvSpPr>
        <p:spPr bwMode="auto">
          <a:xfrm>
            <a:off x="303213" y="12192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2000"/>
              <a:t>Now we look at the problem you are to solve in Assignment 4.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2000"/>
              <a:t>Consider a rectangle divided into squares, and a set of square tiles with a positive number on each edge. An example 4 by 1 board and some tiles are shown below.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endParaRPr lang="en-US" sz="20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endParaRPr lang="en-US" sz="20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endParaRPr lang="en-US" sz="20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endParaRPr lang="en-US" sz="2000"/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2000"/>
              <a:t>How many ways you can fill the rectangle with tiles from the set so that the numbers on the edges of the tiles match?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800"/>
              <a:t>The edges of the board must match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1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800"/>
              <a:t>You can use as many of each type of tile as you like.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800"/>
              <a:t>Tiles can not be rotated.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800"/>
              <a:t>The numbers will always be positive.</a:t>
            </a:r>
          </a:p>
        </p:txBody>
      </p:sp>
    </p:spTree>
    <p:extLst>
      <p:ext uri="{BB962C8B-B14F-4D97-AF65-F5344CB8AC3E}">
        <p14:creationId xmlns:p14="http://schemas.microsoft.com/office/powerpoint/2010/main" val="127888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3741-C0EF-1442-805C-5331F9EB31D9}" type="slidenum">
              <a:rPr lang="en-US"/>
              <a:pPr/>
              <a:t>4</a:t>
            </a:fld>
            <a:endParaRPr lang="en-US"/>
          </a:p>
        </p:txBody>
      </p:sp>
      <p:sp>
        <p:nvSpPr>
          <p:cNvPr id="1003835" name="Rectangle 315"/>
          <p:cNvSpPr>
            <a:spLocks noChangeArrowheads="1"/>
          </p:cNvSpPr>
          <p:nvPr/>
        </p:nvSpPr>
        <p:spPr bwMode="auto">
          <a:xfrm>
            <a:off x="4572000" y="2286000"/>
            <a:ext cx="533400" cy="533400"/>
          </a:xfrm>
          <a:prstGeom prst="rect">
            <a:avLst/>
          </a:prstGeom>
          <a:solidFill>
            <a:srgbClr val="FFB46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 </a:t>
            </a:r>
            <a:r>
              <a:rPr lang="en-US">
                <a:cs typeface="Times New Roman" charset="0"/>
              </a:rPr>
              <a:t>— Problem Description [2/4]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many different tilings does this board have?</a:t>
            </a:r>
          </a:p>
          <a:p>
            <a:pPr lvl="1"/>
            <a:r>
              <a:rPr lang="en-US"/>
              <a:t>The answer turns out to be four:</a:t>
            </a:r>
          </a:p>
        </p:txBody>
      </p:sp>
      <p:sp>
        <p:nvSpPr>
          <p:cNvPr id="1003746" name="Rectangle 226"/>
          <p:cNvSpPr>
            <a:spLocks noChangeArrowheads="1"/>
          </p:cNvSpPr>
          <p:nvPr/>
        </p:nvSpPr>
        <p:spPr bwMode="auto">
          <a:xfrm>
            <a:off x="1447800" y="2286000"/>
            <a:ext cx="533400" cy="533400"/>
          </a:xfrm>
          <a:prstGeom prst="rect">
            <a:avLst/>
          </a:prstGeom>
          <a:solidFill>
            <a:srgbClr val="FFB46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747" name="Rectangle 227"/>
          <p:cNvSpPr>
            <a:spLocks noChangeArrowheads="1"/>
          </p:cNvSpPr>
          <p:nvPr/>
        </p:nvSpPr>
        <p:spPr bwMode="auto">
          <a:xfrm>
            <a:off x="1981200" y="22860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748" name="Rectangle 228"/>
          <p:cNvSpPr>
            <a:spLocks noChangeArrowheads="1"/>
          </p:cNvSpPr>
          <p:nvPr/>
        </p:nvSpPr>
        <p:spPr bwMode="auto">
          <a:xfrm>
            <a:off x="2514600" y="2286000"/>
            <a:ext cx="533400" cy="533400"/>
          </a:xfrm>
          <a:prstGeom prst="rect">
            <a:avLst/>
          </a:prstGeom>
          <a:solidFill>
            <a:srgbClr val="FFB46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749" name="Rectangle 229"/>
          <p:cNvSpPr>
            <a:spLocks noChangeArrowheads="1"/>
          </p:cNvSpPr>
          <p:nvPr/>
        </p:nvSpPr>
        <p:spPr bwMode="auto">
          <a:xfrm>
            <a:off x="3048000" y="22860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771" name="Rectangle 251"/>
          <p:cNvSpPr>
            <a:spLocks noChangeArrowheads="1"/>
          </p:cNvSpPr>
          <p:nvPr/>
        </p:nvSpPr>
        <p:spPr bwMode="auto">
          <a:xfrm>
            <a:off x="5105400" y="22860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04" name="Text Box 284"/>
          <p:cNvSpPr txBox="1">
            <a:spLocks noChangeArrowheads="1"/>
          </p:cNvSpPr>
          <p:nvPr/>
        </p:nvSpPr>
        <p:spPr bwMode="auto">
          <a:xfrm>
            <a:off x="5105400" y="2286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2       1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06" name="Text Box 286"/>
          <p:cNvSpPr txBox="1">
            <a:spLocks noChangeArrowheads="1"/>
          </p:cNvSpPr>
          <p:nvPr/>
        </p:nvSpPr>
        <p:spPr bwMode="auto">
          <a:xfrm>
            <a:off x="1981200" y="2286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2       1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07" name="Text Box 287"/>
          <p:cNvSpPr txBox="1">
            <a:spLocks noChangeArrowheads="1"/>
          </p:cNvSpPr>
          <p:nvPr/>
        </p:nvSpPr>
        <p:spPr bwMode="auto">
          <a:xfrm>
            <a:off x="3048000" y="2286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2       1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18" name="Text Box 298"/>
          <p:cNvSpPr txBox="1">
            <a:spLocks noChangeArrowheads="1"/>
          </p:cNvSpPr>
          <p:nvPr/>
        </p:nvSpPr>
        <p:spPr bwMode="auto">
          <a:xfrm>
            <a:off x="1447800" y="2286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1       2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19" name="Text Box 299"/>
          <p:cNvSpPr txBox="1">
            <a:spLocks noChangeArrowheads="1"/>
          </p:cNvSpPr>
          <p:nvPr/>
        </p:nvSpPr>
        <p:spPr bwMode="auto">
          <a:xfrm>
            <a:off x="2514600" y="2286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1       2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22" name="Text Box 302"/>
          <p:cNvSpPr txBox="1">
            <a:spLocks noChangeArrowheads="1"/>
          </p:cNvSpPr>
          <p:nvPr/>
        </p:nvSpPr>
        <p:spPr bwMode="auto">
          <a:xfrm>
            <a:off x="4572000" y="2286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1       2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48" name="Rectangle 328"/>
          <p:cNvSpPr>
            <a:spLocks noChangeArrowheads="1"/>
          </p:cNvSpPr>
          <p:nvPr/>
        </p:nvSpPr>
        <p:spPr bwMode="auto">
          <a:xfrm>
            <a:off x="1447800" y="3962400"/>
            <a:ext cx="533400" cy="533400"/>
          </a:xfrm>
          <a:prstGeom prst="rect">
            <a:avLst/>
          </a:prstGeom>
          <a:solidFill>
            <a:srgbClr val="FF99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49" name="Text Box 329"/>
          <p:cNvSpPr txBox="1">
            <a:spLocks noChangeArrowheads="1"/>
          </p:cNvSpPr>
          <p:nvPr/>
        </p:nvSpPr>
        <p:spPr bwMode="auto">
          <a:xfrm>
            <a:off x="1447800" y="39624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1       3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50" name="Rectangle 330"/>
          <p:cNvSpPr>
            <a:spLocks noChangeArrowheads="1"/>
          </p:cNvSpPr>
          <p:nvPr/>
        </p:nvSpPr>
        <p:spPr bwMode="auto">
          <a:xfrm>
            <a:off x="5638800" y="2286000"/>
            <a:ext cx="533400" cy="533400"/>
          </a:xfrm>
          <a:prstGeom prst="rect">
            <a:avLst/>
          </a:prstGeom>
          <a:solidFill>
            <a:srgbClr val="FF99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51" name="Text Box 331"/>
          <p:cNvSpPr txBox="1">
            <a:spLocks noChangeArrowheads="1"/>
          </p:cNvSpPr>
          <p:nvPr/>
        </p:nvSpPr>
        <p:spPr bwMode="auto">
          <a:xfrm>
            <a:off x="5638800" y="2286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1       3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52" name="Rectangle 332"/>
          <p:cNvSpPr>
            <a:spLocks noChangeArrowheads="1"/>
          </p:cNvSpPr>
          <p:nvPr/>
        </p:nvSpPr>
        <p:spPr bwMode="auto">
          <a:xfrm>
            <a:off x="4572000" y="3962400"/>
            <a:ext cx="533400" cy="533400"/>
          </a:xfrm>
          <a:prstGeom prst="rect">
            <a:avLst/>
          </a:prstGeom>
          <a:solidFill>
            <a:srgbClr val="FF99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53" name="Text Box 333"/>
          <p:cNvSpPr txBox="1">
            <a:spLocks noChangeArrowheads="1"/>
          </p:cNvSpPr>
          <p:nvPr/>
        </p:nvSpPr>
        <p:spPr bwMode="auto">
          <a:xfrm>
            <a:off x="4572000" y="39624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1       3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54" name="Rectangle 334"/>
          <p:cNvSpPr>
            <a:spLocks noChangeArrowheads="1"/>
          </p:cNvSpPr>
          <p:nvPr/>
        </p:nvSpPr>
        <p:spPr bwMode="auto">
          <a:xfrm>
            <a:off x="5638800" y="3962400"/>
            <a:ext cx="533400" cy="533400"/>
          </a:xfrm>
          <a:prstGeom prst="rect">
            <a:avLst/>
          </a:prstGeom>
          <a:solidFill>
            <a:srgbClr val="FF99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55" name="Text Box 335"/>
          <p:cNvSpPr txBox="1">
            <a:spLocks noChangeArrowheads="1"/>
          </p:cNvSpPr>
          <p:nvPr/>
        </p:nvSpPr>
        <p:spPr bwMode="auto">
          <a:xfrm>
            <a:off x="5638800" y="39624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1       3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56" name="Rectangle 336"/>
          <p:cNvSpPr>
            <a:spLocks noChangeArrowheads="1"/>
          </p:cNvSpPr>
          <p:nvPr/>
        </p:nvSpPr>
        <p:spPr bwMode="auto">
          <a:xfrm>
            <a:off x="1981200" y="3962400"/>
            <a:ext cx="533400" cy="53340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57" name="Text Box 337"/>
          <p:cNvSpPr txBox="1">
            <a:spLocks noChangeArrowheads="1"/>
          </p:cNvSpPr>
          <p:nvPr/>
        </p:nvSpPr>
        <p:spPr bwMode="auto">
          <a:xfrm>
            <a:off x="1981200" y="39624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3       1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58" name="Rectangle 338"/>
          <p:cNvSpPr>
            <a:spLocks noChangeArrowheads="1"/>
          </p:cNvSpPr>
          <p:nvPr/>
        </p:nvSpPr>
        <p:spPr bwMode="auto">
          <a:xfrm>
            <a:off x="6172200" y="2286000"/>
            <a:ext cx="533400" cy="53340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59" name="Text Box 339"/>
          <p:cNvSpPr txBox="1">
            <a:spLocks noChangeArrowheads="1"/>
          </p:cNvSpPr>
          <p:nvPr/>
        </p:nvSpPr>
        <p:spPr bwMode="auto">
          <a:xfrm>
            <a:off x="6172200" y="22860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3       1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60" name="Rectangle 340"/>
          <p:cNvSpPr>
            <a:spLocks noChangeArrowheads="1"/>
          </p:cNvSpPr>
          <p:nvPr/>
        </p:nvSpPr>
        <p:spPr bwMode="auto">
          <a:xfrm>
            <a:off x="6172200" y="3962400"/>
            <a:ext cx="533400" cy="53340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61" name="Text Box 341"/>
          <p:cNvSpPr txBox="1">
            <a:spLocks noChangeArrowheads="1"/>
          </p:cNvSpPr>
          <p:nvPr/>
        </p:nvSpPr>
        <p:spPr bwMode="auto">
          <a:xfrm>
            <a:off x="6172200" y="39624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3       1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62" name="Rectangle 342"/>
          <p:cNvSpPr>
            <a:spLocks noChangeArrowheads="1"/>
          </p:cNvSpPr>
          <p:nvPr/>
        </p:nvSpPr>
        <p:spPr bwMode="auto">
          <a:xfrm>
            <a:off x="5105400" y="3962400"/>
            <a:ext cx="533400" cy="533400"/>
          </a:xfrm>
          <a:prstGeom prst="rect">
            <a:avLst/>
          </a:prstGeom>
          <a:solidFill>
            <a:srgbClr val="FF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63" name="Text Box 343"/>
          <p:cNvSpPr txBox="1">
            <a:spLocks noChangeArrowheads="1"/>
          </p:cNvSpPr>
          <p:nvPr/>
        </p:nvSpPr>
        <p:spPr bwMode="auto">
          <a:xfrm>
            <a:off x="5105400" y="39624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3       1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64" name="Rectangle 344"/>
          <p:cNvSpPr>
            <a:spLocks noChangeArrowheads="1"/>
          </p:cNvSpPr>
          <p:nvPr/>
        </p:nvSpPr>
        <p:spPr bwMode="auto">
          <a:xfrm>
            <a:off x="2514600" y="3962400"/>
            <a:ext cx="533400" cy="533400"/>
          </a:xfrm>
          <a:prstGeom prst="rect">
            <a:avLst/>
          </a:prstGeom>
          <a:solidFill>
            <a:srgbClr val="FFB46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65" name="Rectangle 345"/>
          <p:cNvSpPr>
            <a:spLocks noChangeArrowheads="1"/>
          </p:cNvSpPr>
          <p:nvPr/>
        </p:nvSpPr>
        <p:spPr bwMode="auto">
          <a:xfrm>
            <a:off x="3048000" y="3962400"/>
            <a:ext cx="533400" cy="533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866" name="Text Box 346"/>
          <p:cNvSpPr txBox="1">
            <a:spLocks noChangeArrowheads="1"/>
          </p:cNvSpPr>
          <p:nvPr/>
        </p:nvSpPr>
        <p:spPr bwMode="auto">
          <a:xfrm>
            <a:off x="3048000" y="39624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2       1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67" name="Text Box 347"/>
          <p:cNvSpPr txBox="1">
            <a:spLocks noChangeArrowheads="1"/>
          </p:cNvSpPr>
          <p:nvPr/>
        </p:nvSpPr>
        <p:spPr bwMode="auto">
          <a:xfrm>
            <a:off x="2514600" y="3962400"/>
            <a:ext cx="53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>
                <a:latin typeface="Verdana" charset="0"/>
              </a:rPr>
              <a:t>1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1       2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>1</a:t>
            </a:r>
            <a:endParaRPr lang="en-US" sz="800">
              <a:latin typeface="Verdana" charset="0"/>
            </a:endParaRPr>
          </a:p>
        </p:txBody>
      </p:sp>
      <p:sp>
        <p:nvSpPr>
          <p:cNvPr id="1003872" name="Text Box 352"/>
          <p:cNvSpPr txBox="1">
            <a:spLocks noChangeArrowheads="1"/>
          </p:cNvSpPr>
          <p:nvPr/>
        </p:nvSpPr>
        <p:spPr bwMode="auto">
          <a:xfrm>
            <a:off x="685800" y="2057400"/>
            <a:ext cx="38100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>
                <a:latin typeface="Verdana" charset="0"/>
              </a:rPr>
              <a:t>              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1                                                                         1</a:t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</p:txBody>
      </p:sp>
      <p:sp>
        <p:nvSpPr>
          <p:cNvPr id="1003873" name="Text Box 353"/>
          <p:cNvSpPr txBox="1">
            <a:spLocks noChangeArrowheads="1"/>
          </p:cNvSpPr>
          <p:nvPr/>
        </p:nvSpPr>
        <p:spPr bwMode="auto">
          <a:xfrm>
            <a:off x="3810000" y="2057400"/>
            <a:ext cx="38100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>
                <a:latin typeface="Verdana" charset="0"/>
              </a:rPr>
              <a:t>              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1                                                                         1</a:t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</p:txBody>
      </p:sp>
      <p:sp>
        <p:nvSpPr>
          <p:cNvPr id="1003874" name="Text Box 354"/>
          <p:cNvSpPr txBox="1">
            <a:spLocks noChangeArrowheads="1"/>
          </p:cNvSpPr>
          <p:nvPr/>
        </p:nvSpPr>
        <p:spPr bwMode="auto">
          <a:xfrm>
            <a:off x="685800" y="3810000"/>
            <a:ext cx="38100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>
                <a:latin typeface="Verdana" charset="0"/>
              </a:rPr>
              <a:t>              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1                                                                         1</a:t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</p:txBody>
      </p:sp>
      <p:sp>
        <p:nvSpPr>
          <p:cNvPr id="1003875" name="Text Box 355"/>
          <p:cNvSpPr txBox="1">
            <a:spLocks noChangeArrowheads="1"/>
          </p:cNvSpPr>
          <p:nvPr/>
        </p:nvSpPr>
        <p:spPr bwMode="auto">
          <a:xfrm>
            <a:off x="3810000" y="3810000"/>
            <a:ext cx="38100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>
                <a:latin typeface="Verdana" charset="0"/>
              </a:rPr>
              <a:t>              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1                                                                         1</a:t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r>
              <a:rPr lang="en-US" sz="700">
                <a:latin typeface="Verdana" charset="0"/>
              </a:rPr>
              <a:t>               1               1               1               1</a:t>
            </a:r>
          </a:p>
          <a:p>
            <a:pPr>
              <a:spcBef>
                <a:spcPct val="50000"/>
              </a:spcBef>
              <a:buFont typeface="Times" charset="0"/>
              <a:buNone/>
            </a:pPr>
            <a:r>
              <a:rPr lang="en-US" sz="700">
                <a:latin typeface="Verdana" charset="0"/>
              </a:rPr>
              <a:t/>
            </a:r>
            <a:br>
              <a:rPr lang="en-US" sz="700">
                <a:latin typeface="Verdana" charset="0"/>
              </a:rPr>
            </a:br>
            <a:endParaRPr lang="en-US" sz="7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7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ED35-E819-DF41-964A-4B83DE5AFC76}" type="slidenum">
              <a:rPr lang="en-US"/>
              <a:pPr/>
              <a:t>5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 Rectangle Tiling </a:t>
            </a:r>
            <a:r>
              <a:rPr lang="en-US">
                <a:cs typeface="Times New Roman" charset="0"/>
              </a:rPr>
              <a:t>— Problem Description [3/4]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Describing a Tile (from </a:t>
            </a:r>
            <a:r>
              <a:rPr lang="en-US" sz="1800" dirty="0" err="1"/>
              <a:t>Tile.h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1000" b="1" dirty="0">
              <a:solidFill>
                <a:srgbClr val="7F0055"/>
              </a:solidFill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5032"/>
                </a:solidFill>
                <a:latin typeface="Monaco" charset="0"/>
              </a:rPr>
              <a:t>Tile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: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Tile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   :</a:t>
            </a:r>
            <a:r>
              <a:rPr lang="en-US" sz="1000" dirty="0" smtClean="0">
                <a:solidFill>
                  <a:srgbClr val="0000C0"/>
                </a:solidFill>
                <a:latin typeface="Monaco" charset="0"/>
              </a:rPr>
              <a:t>top_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0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),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right_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(0),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bot_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(0),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left_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(0)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   {}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Tile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top,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right,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bot,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left)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   :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top_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(top),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right_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(right),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bot_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(bot),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left_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(left)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   {}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getTop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{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top_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;}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getRight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{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right_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;}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getBot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{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bot_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;}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getLeft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{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left_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;}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: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top_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right_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bot_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left_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};</a:t>
            </a: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10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000" b="1" dirty="0" err="1">
                <a:solidFill>
                  <a:srgbClr val="7F0055"/>
                </a:solidFill>
                <a:latin typeface="Monaco" charset="0"/>
              </a:rPr>
              <a:t>typedef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05032"/>
                </a:solidFill>
                <a:latin typeface="Monaco" charset="0"/>
              </a:rPr>
              <a:t>vector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000" dirty="0">
                <a:solidFill>
                  <a:srgbClr val="005032"/>
                </a:solidFill>
                <a:latin typeface="Monaco" charset="0"/>
              </a:rPr>
              <a:t>Tile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000" dirty="0" err="1">
                <a:solidFill>
                  <a:srgbClr val="005032"/>
                </a:solidFill>
                <a:latin typeface="Monaco" charset="0"/>
              </a:rPr>
              <a:t>TileSet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0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25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72E6-10EC-5341-BCB1-06227786798C}" type="slidenum">
              <a:rPr lang="en-US"/>
              <a:pPr/>
              <a:t>6</a:t>
            </a:fld>
            <a:endParaRPr lang="en-US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Tilings </a:t>
            </a:r>
            <a:r>
              <a:rPr lang="en-US">
                <a:cs typeface="Times New Roman" charset="0"/>
              </a:rPr>
              <a:t>— Problem Description [4/4]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69342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Your job in Assignment 4 is to write a function </a:t>
            </a:r>
            <a:r>
              <a:rPr lang="en-US" b="1" dirty="0" err="1">
                <a:latin typeface="Courier New" charset="0"/>
              </a:rPr>
              <a:t>countRT</a:t>
            </a:r>
            <a:r>
              <a:rPr lang="en-US" dirty="0"/>
              <a:t> that takes a a vector of tiles and a board size, and returns the number of rectangle </a:t>
            </a:r>
            <a:r>
              <a:rPr lang="en-US" dirty="0" err="1"/>
              <a:t>tilings</a:t>
            </a:r>
            <a:r>
              <a:rPr lang="en-US" dirty="0"/>
              <a:t> possible with that set of tiles on that board.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For example, the following code </a:t>
            </a:r>
            <a:r>
              <a:rPr lang="en-US" dirty="0" smtClean="0"/>
              <a:t>(representing the previous example) should </a:t>
            </a:r>
            <a:r>
              <a:rPr lang="en-US" dirty="0"/>
              <a:t>return 4: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 lvl="1">
              <a:buFont typeface="Wingdings" charset="0"/>
              <a:buNone/>
            </a:pPr>
            <a:r>
              <a:rPr lang="en-US" sz="1400" dirty="0" err="1">
                <a:solidFill>
                  <a:srgbClr val="005032"/>
                </a:solidFill>
                <a:latin typeface="Monaco" charset="0"/>
              </a:rPr>
              <a:t>TileSet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mytiles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endParaRPr lang="en-US" sz="14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mytiles.push_back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(Tile(1,2,1,1));</a:t>
            </a:r>
            <a:endParaRPr lang="en-US" sz="1400" dirty="0">
              <a:latin typeface="Monaco" charset="0"/>
            </a:endParaRPr>
          </a:p>
          <a:p>
            <a:pPr lvl="1">
              <a:buNone/>
            </a:pP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mytiles.push_back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(Tile(1,1,1,2));</a:t>
            </a:r>
            <a:endParaRPr lang="en-US" sz="1400" dirty="0">
              <a:latin typeface="Monaco" charset="0"/>
            </a:endParaRPr>
          </a:p>
          <a:p>
            <a:pPr lvl="1">
              <a:buNone/>
            </a:pP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mytiles.push_back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(Tile(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1,3,1,1)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400" dirty="0">
              <a:latin typeface="Monaco" charset="0"/>
            </a:endParaRPr>
          </a:p>
          <a:p>
            <a:pPr lvl="1">
              <a:buNone/>
            </a:pP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mytiles.push_back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(Tile(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1,1,1,3)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4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endParaRPr lang="en-US" sz="14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C86400"/>
                </a:solidFill>
                <a:latin typeface="Monaco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countRT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(mytiles,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4,1)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943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9391-5CEE-FD40-920C-CA62C82E5126}" type="slidenum">
              <a:rPr lang="en-US"/>
              <a:pPr/>
              <a:t>7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Tilings </a:t>
            </a:r>
            <a:r>
              <a:rPr lang="en-US">
                <a:cs typeface="Times New Roman" charset="0"/>
              </a:rPr>
              <a:t>— Writing It [1/7]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consider how to write </a:t>
            </a:r>
            <a:r>
              <a:rPr lang="en-US" b="1">
                <a:latin typeface="Courier New" charset="0"/>
              </a:rPr>
              <a:t>countRT</a:t>
            </a:r>
            <a:r>
              <a:rPr lang="en-US"/>
              <a:t> using the recursive methods discussed earlier.</a:t>
            </a:r>
          </a:p>
          <a:p>
            <a:pPr>
              <a:buFont typeface="Wingdings" charset="0"/>
              <a:buNone/>
            </a:pPr>
            <a:r>
              <a:rPr lang="en-US"/>
              <a:t>In the following slides I will explain how I did it. You may take these as </a:t>
            </a:r>
            <a:r>
              <a:rPr lang="en-US" i="1"/>
              <a:t>suggestions</a:t>
            </a:r>
            <a:r>
              <a:rPr lang="en-US"/>
              <a:t> for how you can do it. However, the requirements of the assignment allow for quite a bit of variation. You do not need to follow my suggestions.</a:t>
            </a:r>
          </a:p>
          <a:p>
            <a:pPr>
              <a:buFont typeface="Wingdings" charset="0"/>
              <a:buNone/>
            </a:pPr>
            <a:r>
              <a:rPr lang="en-US"/>
              <a:t>Requirements in a nutshell:</a:t>
            </a:r>
          </a:p>
          <a:p>
            <a:pPr lvl="1"/>
            <a:r>
              <a:rPr lang="en-US"/>
              <a:t>Wrapper function </a:t>
            </a:r>
            <a:r>
              <a:rPr lang="en-US" b="1">
                <a:latin typeface="Courier New" charset="0"/>
              </a:rPr>
              <a:t>countRT</a:t>
            </a:r>
            <a:r>
              <a:rPr lang="en-US"/>
              <a:t>.</a:t>
            </a:r>
          </a:p>
          <a:p>
            <a:pPr lvl="1"/>
            <a:r>
              <a:rPr lang="en-US"/>
              <a:t>Recursive workhorse function </a:t>
            </a:r>
            <a:r>
              <a:rPr lang="en-US" b="1">
                <a:latin typeface="Courier New" charset="0"/>
              </a:rPr>
              <a:t>countRT_recurse</a:t>
            </a:r>
            <a:r>
              <a:rPr lang="en-US"/>
              <a:t>.</a:t>
            </a:r>
          </a:p>
          <a:p>
            <a:pPr lvl="2"/>
            <a:r>
              <a:rPr lang="en-US"/>
              <a:t>Given a partial solution.</a:t>
            </a:r>
          </a:p>
          <a:p>
            <a:pPr lvl="2"/>
            <a:r>
              <a:rPr lang="en-US"/>
              <a:t>Returns number of full solutions based on this partial solution.</a:t>
            </a:r>
          </a:p>
          <a:p>
            <a:pPr>
              <a:buFont typeface="Wingdings" charset="0"/>
              <a:buNone/>
            </a:pPr>
            <a:r>
              <a:rPr lang="en-US"/>
              <a:t>Note: If you have trouble with this sort of thing, then </a:t>
            </a:r>
            <a:r>
              <a:rPr lang="en-US" i="1"/>
              <a:t>follow my suggestions!</a:t>
            </a:r>
          </a:p>
        </p:txBody>
      </p:sp>
    </p:spTree>
    <p:extLst>
      <p:ext uri="{BB962C8B-B14F-4D97-AF65-F5344CB8AC3E}">
        <p14:creationId xmlns:p14="http://schemas.microsoft.com/office/powerpoint/2010/main" val="11925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7D0D-26DC-1D4D-AE03-D945BBA3FD87}" type="slidenum">
              <a:rPr lang="en-US"/>
              <a:pPr/>
              <a:t>8</a:t>
            </a:fld>
            <a:endParaRPr lang="en-US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Tilings </a:t>
            </a:r>
            <a:r>
              <a:rPr lang="en-US">
                <a:cs typeface="Times New Roman" charset="0"/>
              </a:rPr>
              <a:t>— Writing It [2/7]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What </a:t>
            </a:r>
            <a:r>
              <a:rPr lang="en-US" b="1"/>
              <a:t>information</a:t>
            </a:r>
            <a:r>
              <a:rPr lang="en-US"/>
              <a:t> do we need to maintain?</a:t>
            </a:r>
          </a:p>
          <a:p>
            <a:pPr>
              <a:buFont typeface="Wingdings" charset="0"/>
              <a:buNone/>
            </a:pPr>
            <a:r>
              <a:rPr lang="en-US"/>
              <a:t>Ideas:</a:t>
            </a:r>
          </a:p>
          <a:p>
            <a:pPr lvl="1"/>
            <a:r>
              <a:rPr lang="en-US"/>
              <a:t>A board is a vector of </a:t>
            </a:r>
            <a:r>
              <a:rPr lang="en-US" b="1">
                <a:latin typeface="Courier New" charset="0"/>
              </a:rPr>
              <a:t>Tile</a:t>
            </a:r>
            <a:r>
              <a:rPr lang="en-US"/>
              <a:t>s, each corresponding to a square. We can put default tiles (0,0,0,0) to represent unfilled squares.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typedef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005032"/>
                </a:solidFill>
                <a:latin typeface="Monaco" charset="0"/>
              </a:rPr>
              <a:t>vector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005032"/>
                </a:solidFill>
                <a:latin typeface="Monaco" charset="0"/>
              </a:rPr>
              <a:t>Tile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&gt; BoardType;</a:t>
            </a: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endParaRPr lang="en-US"/>
          </a:p>
          <a:p>
            <a:pPr lvl="1"/>
            <a:r>
              <a:rPr lang="en-US"/>
              <a:t>We also need to know:</a:t>
            </a:r>
          </a:p>
          <a:p>
            <a:pPr lvl="2"/>
            <a:r>
              <a:rPr lang="en-US"/>
              <a:t>The board size: </a:t>
            </a:r>
            <a:r>
              <a:rPr lang="en-US" i="1"/>
              <a:t>x</a:t>
            </a:r>
            <a:r>
              <a:rPr lang="en-US"/>
              <a:t> &amp; 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 lvl="2"/>
            <a:r>
              <a:rPr lang="en-US"/>
              <a:t>How much of the board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ve filled: </a:t>
            </a:r>
            <a:r>
              <a:rPr lang="en-US" i="1"/>
              <a:t>x</a:t>
            </a:r>
            <a:r>
              <a:rPr lang="en-US"/>
              <a:t> &amp; 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 lvl="2"/>
            <a:r>
              <a:rPr lang="en-US"/>
              <a:t>How many squares are left to fill.</a:t>
            </a:r>
          </a:p>
          <a:p>
            <a:pPr lvl="1"/>
            <a:endParaRPr lang="en-US"/>
          </a:p>
          <a:p>
            <a:pPr>
              <a:buFont typeface="Wingdings" charset="0"/>
              <a:buNone/>
            </a:pPr>
            <a:r>
              <a:rPr lang="en-US"/>
              <a:t>Do not use global variables!</a:t>
            </a:r>
          </a:p>
          <a:p>
            <a:pPr lvl="1"/>
            <a:r>
              <a:rPr lang="en-US"/>
              <a:t>Remember: recursion.</a:t>
            </a:r>
          </a:p>
        </p:txBody>
      </p:sp>
      <p:sp>
        <p:nvSpPr>
          <p:cNvPr id="1005572" name="Text Box 4"/>
          <p:cNvSpPr txBox="1">
            <a:spLocks noChangeArrowheads="1"/>
          </p:cNvSpPr>
          <p:nvPr/>
        </p:nvSpPr>
        <p:spPr bwMode="auto">
          <a:xfrm>
            <a:off x="6096000" y="4038600"/>
            <a:ext cx="2667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Wrap this information in an object, </a:t>
            </a:r>
            <a:r>
              <a:rPr lang="en-US" sz="1400" i="1">
                <a:solidFill>
                  <a:schemeClr val="folHlink"/>
                </a:solidFill>
              </a:rPr>
              <a:t>if you want</a:t>
            </a:r>
            <a:r>
              <a:rPr lang="en-US" sz="1400">
                <a:solidFill>
                  <a:schemeClr val="folHlink"/>
                </a:solidFill>
              </a:rPr>
              <a:t>. (I did not.)</a:t>
            </a:r>
          </a:p>
        </p:txBody>
      </p:sp>
      <p:sp>
        <p:nvSpPr>
          <p:cNvPr id="1005574" name="AutoShape 6"/>
          <p:cNvSpPr>
            <a:spLocks/>
          </p:cNvSpPr>
          <p:nvPr/>
        </p:nvSpPr>
        <p:spPr bwMode="auto">
          <a:xfrm>
            <a:off x="5791200" y="2895600"/>
            <a:ext cx="228600" cy="1981200"/>
          </a:xfrm>
          <a:prstGeom prst="rightBrace">
            <a:avLst>
              <a:gd name="adj1" fmla="val 72222"/>
              <a:gd name="adj2" fmla="val 69421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6205-9DB6-C444-8ECF-305BFC40F0FF}" type="slidenum">
              <a:rPr lang="en-US"/>
              <a:pPr/>
              <a:t>9</a:t>
            </a:fld>
            <a:endParaRPr 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Rectangle Tilings </a:t>
            </a:r>
            <a:r>
              <a:rPr lang="en-US">
                <a:cs typeface="Times New Roman" charset="0"/>
              </a:rPr>
              <a:t>— Writing It [3/7]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Conceptually, a board is a 2-D array.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However, I suggested storing it in a 1-D (smart) array.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Why: 2-D smart (or dynamic) arrays in C++ are a pain to declare and initialize. (Dr. Chappell suggests avoiding them. Dr. Hartman is ambivalent.)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How: You can simulate a 2-D array using a 1-D array in the same way that C++ does it internally.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In order to simulate a 2-D </a:t>
            </a:r>
            <a:r>
              <a:rPr lang="en-US" sz="1800" b="1">
                <a:latin typeface="Courier New" charset="0"/>
              </a:rPr>
              <a:t>int</a:t>
            </a:r>
            <a:r>
              <a:rPr lang="en-US" sz="1800"/>
              <a:t> array with dimensions </a:t>
            </a:r>
            <a:r>
              <a:rPr lang="en-US" sz="1800" b="1">
                <a:latin typeface="Courier New" charset="0"/>
              </a:rPr>
              <a:t>size_x</a:t>
            </a:r>
            <a:r>
              <a:rPr lang="en-US" sz="1800"/>
              <a:t> and </a:t>
            </a:r>
            <a:r>
              <a:rPr lang="en-US" sz="1800" b="1">
                <a:latin typeface="Courier New" charset="0"/>
              </a:rPr>
              <a:t>size_y</a:t>
            </a:r>
            <a:r>
              <a:rPr lang="en-US" sz="1800"/>
              <a:t> (think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 b="1">
                <a:latin typeface="Courier New" charset="0"/>
              </a:rPr>
              <a:t>int array[size_y][size_x];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), we can use an ordinary vector with size </a:t>
            </a:r>
            <a:r>
              <a:rPr lang="en-US" sz="1800" b="1">
                <a:latin typeface="Courier New" charset="0"/>
              </a:rPr>
              <a:t>size_x*size_y</a:t>
            </a:r>
            <a:r>
              <a:rPr lang="en-US" sz="1800"/>
              <a:t>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BoardType b(size_x*size_y);  // size = size_x*size_y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/>
              <a:t>To look up item </a:t>
            </a:r>
            <a:r>
              <a:rPr lang="en-US" sz="1600" b="1">
                <a:latin typeface="Courier New" charset="0"/>
              </a:rPr>
              <a:t>i,j</a:t>
            </a:r>
            <a:r>
              <a:rPr lang="en-US" sz="1600"/>
              <a:t> (think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 b="1">
                <a:latin typeface="Courier New" charset="0"/>
              </a:rPr>
              <a:t>array[i][j]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) use the subscript </a:t>
            </a:r>
            <a:r>
              <a:rPr lang="en-US" sz="1600" b="1">
                <a:latin typeface="Courier New" charset="0"/>
              </a:rPr>
              <a:t>i*size_x+j</a:t>
            </a:r>
            <a:r>
              <a:rPr lang="en-US" sz="1600"/>
              <a:t>.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b[i*size_x+j] = 1; // item i,j in conceptual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Don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t change the way you </a:t>
            </a:r>
            <a:r>
              <a:rPr lang="en-US" sz="1800" i="1"/>
              <a:t>think</a:t>
            </a:r>
            <a:r>
              <a:rPr lang="en-US" sz="1800"/>
              <a:t> about the array; change the </a:t>
            </a:r>
            <a:r>
              <a:rPr lang="en-US" sz="1800" i="1"/>
              <a:t>syntax</a:t>
            </a:r>
            <a:r>
              <a:rPr lang="en-US" sz="1800"/>
              <a:t> you use to access it.</a:t>
            </a:r>
          </a:p>
        </p:txBody>
      </p:sp>
    </p:spTree>
    <p:extLst>
      <p:ext uri="{BB962C8B-B14F-4D97-AF65-F5344CB8AC3E}">
        <p14:creationId xmlns:p14="http://schemas.microsoft.com/office/powerpoint/2010/main" val="216837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3169</Words>
  <Application>Microsoft Macintosh PowerPoint</Application>
  <PresentationFormat>On-screen Show (4:3)</PresentationFormat>
  <Paragraphs>478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Introduction to Analysis of Algorithms Thoughts on Assignment 4</vt:lpstr>
      <vt:lpstr>Unit Overview Recursion &amp; Searching</vt:lpstr>
      <vt:lpstr>Recursive Search with Backtracking Rectangle Tiling — Problem Description [1/4]</vt:lpstr>
      <vt:lpstr>Recursive Search with Backtracking Rectangle Tiling — Problem Description [2/4]</vt:lpstr>
      <vt:lpstr>Recursive Search with Backtracking  Rectangle Tiling — Problem Description [3/4]</vt:lpstr>
      <vt:lpstr>Recursive Search with Backtracking Rectangle Tilings — Problem Description [4/4]</vt:lpstr>
      <vt:lpstr>Recursive Search with Backtracking Rectangle Tilings — Writing It [1/7]</vt:lpstr>
      <vt:lpstr>Recursive Search with Backtracking Rectangle Tilings — Writing It [2/7]</vt:lpstr>
      <vt:lpstr>Recursive Search with Backtracking Rectangle Tilings — Writing It [3/7]</vt:lpstr>
      <vt:lpstr>Recursive Search with Backtracking Rectangle Tilings — Writing It [4/7]</vt:lpstr>
      <vt:lpstr>Recursive Search with Backtracking Rectangle Tilings — Writing It [5/7]</vt:lpstr>
      <vt:lpstr>Recursive Search with Backtracking Rectangle Tilings — Writing It [6/7]</vt:lpstr>
      <vt:lpstr>Recursive Search with Backtracking Rectangle Tilings — Writing It [7/7]</vt:lpstr>
      <vt:lpstr>Unit Overview Algorithmic Efficiency &amp; Sorting</vt:lpstr>
      <vt:lpstr>Introduction to Analysis of Algorithms Efficiency [1/3]</vt:lpstr>
      <vt:lpstr>Introduction to Analysis of Algorithms Efficiency [2/3]</vt:lpstr>
      <vt:lpstr>Introduction to Analysis of Algorithms Efficiency [3/3]</vt:lpstr>
      <vt:lpstr>Introduction to Analysis of Algorithms Model of Computation</vt:lpstr>
      <vt:lpstr>Introduction to Analysis of Algorithms Order &amp; Big-O Notation — Definition</vt:lpstr>
      <vt:lpstr>Introduction to Analysis of Algorithms Order &amp; Big-O Notation — Worst Case &amp; Average Case</vt:lpstr>
      <vt:lpstr>Introduction to Analysis of Algorithms Order &amp; Big-O Notation — Example 1, Problem</vt:lpstr>
      <vt:lpstr>Introduction to Analysis of Algorithms Order &amp; Big-O Notation — Example 1, Solution</vt:lpstr>
      <vt:lpstr>Introduction to Analysis of Algorithms Order &amp; Big-O Notation — Scalability</vt:lpstr>
      <vt:lpstr>Introduction to Analysis of Algorithms Order &amp; Big-O Notation — Efficiency Categories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Analysis of Algorithms; Introduction to Sorting</dc:title>
  <dc:creator>Glenn G. Chappell</dc:creator>
  <cp:lastModifiedBy>Chris Hartman</cp:lastModifiedBy>
  <cp:revision>185</cp:revision>
  <dcterms:created xsi:type="dcterms:W3CDTF">2004-09-03T22:49:27Z</dcterms:created>
  <dcterms:modified xsi:type="dcterms:W3CDTF">2013-02-26T01:21:02Z</dcterms:modified>
</cp:coreProperties>
</file>