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1107" r:id="rId3"/>
    <p:sldId id="1298" r:id="rId4"/>
    <p:sldId id="1341" r:id="rId5"/>
    <p:sldId id="1342" r:id="rId6"/>
    <p:sldId id="1346" r:id="rId7"/>
    <p:sldId id="1347" r:id="rId8"/>
    <p:sldId id="1348" r:id="rId9"/>
    <p:sldId id="1349" r:id="rId10"/>
    <p:sldId id="1350" r:id="rId11"/>
    <p:sldId id="1351" r:id="rId12"/>
    <p:sldId id="1352" r:id="rId13"/>
    <p:sldId id="1336" r:id="rId14"/>
    <p:sldId id="1337" r:id="rId15"/>
    <p:sldId id="1338" r:id="rId16"/>
    <p:sldId id="1339" r:id="rId17"/>
    <p:sldId id="1340" r:id="rId18"/>
    <p:sldId id="1180" r:id="rId19"/>
    <p:sldId id="1181" r:id="rId20"/>
    <p:sldId id="1238" r:id="rId21"/>
    <p:sldId id="1293" r:id="rId22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DEB5721-4022-EB41-BBDF-B8CF0E6EEB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B1AFFE1-5D1A-B544-ADDD-BBA4BC170C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5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F8995A-8A44-5A4A-B86B-22C54BC845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CC55C-805A-6D48-BEC4-3B1255BDC8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61104-57D0-9E4B-B882-4757E207B7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A220E-5E7D-844B-B205-33B491A0F2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A8F8D-DC4F-B54E-BB87-EEA7C8A18A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7B523-6DD7-8645-82EB-783B7B69E6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2B301-6CC4-B14C-BFC0-14E5459DE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76F36-B91A-7440-8CB6-AAFFB6EF3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6B9B4-F7CC-CF42-8A22-79B60E1AF8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99ED7-07DA-6749-A0ED-6D3B168197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6F62B-1C84-EC4F-9492-4113DB53E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978730F-13AA-E540-8E58-9FAFB912DD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Analysis (cont.)</a:t>
            </a:r>
            <a:br>
              <a:rPr lang="en-US" dirty="0" smtClean="0"/>
            </a:br>
            <a:r>
              <a:rPr lang="en-US" dirty="0" smtClean="0"/>
              <a:t>Comparison </a:t>
            </a:r>
            <a:r>
              <a:rPr lang="en-US"/>
              <a:t>Sorts </a:t>
            </a:r>
            <a:r>
              <a:rPr lang="en-US" smtClean="0"/>
              <a:t>I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Wednesday, </a:t>
            </a:r>
            <a:r>
              <a:rPr lang="en-US" dirty="0" smtClean="0"/>
              <a:t>February 27, </a:t>
            </a:r>
            <a:r>
              <a:rPr lang="en-US" dirty="0" smtClean="0"/>
              <a:t>2012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C704-C9FB-4840-92B3-8230375BB0CC}" type="slidenum">
              <a:rPr lang="en-US"/>
              <a:pPr/>
              <a:t>10</a:t>
            </a:fld>
            <a:endParaRPr lang="en-US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Example 3, Solution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Example 3:</a:t>
            </a:r>
          </a:p>
          <a:p>
            <a:pPr lvl="1">
              <a:buFont typeface="Times" charset="0"/>
              <a:buChar char="•"/>
            </a:pPr>
            <a:r>
              <a:rPr lang="en-US"/>
              <a:t>The number of steps taken by the </a:t>
            </a:r>
            <a:r>
              <a:rPr lang="en-US" i="1"/>
              <a:t>j</a:t>
            </a:r>
            <a:r>
              <a:rPr lang="en-US"/>
              <a:t> loop is 4</a:t>
            </a:r>
            <a:r>
              <a:rPr lang="en-US" i="1"/>
              <a:t>i</a:t>
            </a:r>
            <a:r>
              <a:rPr lang="en-US"/>
              <a:t>+2.</a:t>
            </a:r>
          </a:p>
          <a:p>
            <a:pPr lvl="1">
              <a:lnSpc>
                <a:spcPct val="130000"/>
              </a:lnSpc>
              <a:buFont typeface="Times" charset="0"/>
              <a:buChar char="•"/>
            </a:pPr>
            <a:r>
              <a:rPr lang="en-US"/>
              <a:t>So the total number of steps used by the </a:t>
            </a:r>
            <a:r>
              <a:rPr lang="en-US" i="1"/>
              <a:t>j</a:t>
            </a:r>
            <a:r>
              <a:rPr lang="en-US"/>
              <a:t> loop as </a:t>
            </a:r>
            <a:r>
              <a:rPr lang="en-US" i="1"/>
              <a:t>i</a:t>
            </a:r>
            <a:r>
              <a:rPr lang="en-US"/>
              <a:t> goes from 0 to </a:t>
            </a:r>
            <a:r>
              <a:rPr lang="en-US" i="1"/>
              <a:t>n</a:t>
            </a:r>
            <a:r>
              <a:rPr lang="en-US"/>
              <a:t>–1 is</a:t>
            </a:r>
            <a:br>
              <a:rPr lang="en-US"/>
            </a:br>
            <a:r>
              <a:rPr lang="en-US"/>
              <a:t>2 + 6 + 10 + … + [4(</a:t>
            </a:r>
            <a:r>
              <a:rPr lang="en-US" i="1"/>
              <a:t>n</a:t>
            </a:r>
            <a:r>
              <a:rPr lang="en-US"/>
              <a:t>–1)+2].</a:t>
            </a:r>
          </a:p>
          <a:p>
            <a:pPr lvl="1">
              <a:lnSpc>
                <a:spcPct val="130000"/>
              </a:lnSpc>
              <a:buFont typeface="Times" charset="0"/>
              <a:buChar char="•"/>
            </a:pPr>
            <a:r>
              <a:rPr lang="en-US"/>
              <a:t>Computing the sum, we obtain [2+4(</a:t>
            </a:r>
            <a:r>
              <a:rPr lang="en-US" i="1"/>
              <a:t>n</a:t>
            </a:r>
            <a:r>
              <a:rPr lang="en-US"/>
              <a:t>–1)+2] </a:t>
            </a:r>
            <a:r>
              <a:rPr lang="en-US">
                <a:cs typeface="Times New Roman" charset="0"/>
                <a:sym typeface="Symbol" charset="0"/>
              </a:rPr>
              <a:t> 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  2 = 2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 baseline="30000">
                <a:cs typeface="Times New Roman" charset="0"/>
                <a:sym typeface="Symbol" charset="0"/>
              </a:rPr>
              <a:t>2</a:t>
            </a:r>
            <a:r>
              <a:rPr lang="en-US">
                <a:cs typeface="Times New Roman" charset="0"/>
                <a:sym typeface="Symbol" charset="0"/>
              </a:rPr>
              <a:t>.</a:t>
            </a:r>
            <a:r>
              <a:rPr lang="en-US"/>
              <a:t> </a:t>
            </a:r>
          </a:p>
          <a:p>
            <a:pPr lvl="1">
              <a:lnSpc>
                <a:spcPct val="130000"/>
              </a:lnSpc>
              <a:buFont typeface="Times" charset="0"/>
              <a:buChar char="•"/>
            </a:pPr>
            <a:r>
              <a:rPr lang="en-US">
                <a:cs typeface="Times New Roman" charset="0"/>
                <a:sym typeface="Symbol" charset="0"/>
              </a:rPr>
              <a:t>The total number of steps for the function as a whole is </a:t>
            </a:r>
            <a:br>
              <a:rPr lang="en-US">
                <a:cs typeface="Times New Roman" charset="0"/>
                <a:sym typeface="Symbol" charset="0"/>
              </a:rPr>
            </a:br>
            <a:r>
              <a:rPr lang="en-US">
                <a:cs typeface="Times New Roman" charset="0"/>
                <a:sym typeface="Symbol" charset="0"/>
              </a:rPr>
              <a:t>2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 baseline="30000">
                <a:cs typeface="Times New Roman" charset="0"/>
                <a:sym typeface="Symbol" charset="0"/>
              </a:rPr>
              <a:t>2</a:t>
            </a:r>
            <a:r>
              <a:rPr lang="en-US">
                <a:cs typeface="Times New Roman" charset="0"/>
                <a:sym typeface="Symbol" charset="0"/>
              </a:rPr>
              <a:t> + 2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 + 6</a:t>
            </a:r>
            <a:r>
              <a:rPr lang="en-US">
                <a:sym typeface="Symbol" charset="0"/>
              </a:rPr>
              <a:t>.</a:t>
            </a:r>
          </a:p>
          <a:p>
            <a:pPr lvl="1">
              <a:lnSpc>
                <a:spcPct val="130000"/>
              </a:lnSpc>
              <a:buFont typeface="Times" charset="0"/>
              <a:buChar char="•"/>
            </a:pPr>
            <a:r>
              <a:rPr lang="en-US">
                <a:sym typeface="Symbol" charset="0"/>
              </a:rPr>
              <a:t>Thus the function</a:t>
            </a:r>
            <a:r>
              <a:rPr lang="en-US">
                <a:cs typeface="Times New Roman" charset="0"/>
                <a:sym typeface="Symbol" charset="0"/>
              </a:rPr>
              <a:t> is </a:t>
            </a:r>
            <a:r>
              <a:rPr lang="en-US" i="1">
                <a:cs typeface="Times New Roman" charset="0"/>
                <a:sym typeface="Symbol" charset="0"/>
              </a:rPr>
              <a:t>O</a:t>
            </a:r>
            <a:r>
              <a:rPr lang="en-US">
                <a:cs typeface="Times New Roman" charset="0"/>
                <a:sym typeface="Symbol" charset="0"/>
              </a:rPr>
              <a:t>(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 baseline="30000">
                <a:cs typeface="Times New Roman" charset="0"/>
                <a:sym typeface="Symbol" charset="0"/>
              </a:rPr>
              <a:t>2</a:t>
            </a:r>
            <a:r>
              <a:rPr lang="en-US">
                <a:cs typeface="Times New Roman" charset="0"/>
                <a:sym typeface="Symbol" charset="0"/>
              </a:rPr>
              <a:t>): quadratic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EF8C-4946-F449-876B-336E4DADEC8E}" type="slidenum">
              <a:rPr lang="en-US"/>
              <a:pPr/>
              <a:t>11</a:t>
            </a:fld>
            <a:endParaRPr lang="en-US"/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Rule of Thumb &amp; Example 4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computing the number of steps used by nested loops:</a:t>
            </a:r>
          </a:p>
          <a:p>
            <a:pPr lvl="1"/>
            <a:r>
              <a:rPr lang="en-US"/>
              <a:t>For nested loops, each of which is either</a:t>
            </a:r>
          </a:p>
          <a:p>
            <a:pPr lvl="2"/>
            <a:r>
              <a:rPr lang="en-US"/>
              <a:t>executed </a:t>
            </a:r>
            <a:r>
              <a:rPr lang="en-US" i="1"/>
              <a:t>n</a:t>
            </a:r>
            <a:r>
              <a:rPr lang="en-US"/>
              <a:t> times, or</a:t>
            </a:r>
          </a:p>
          <a:p>
            <a:pPr lvl="2"/>
            <a:r>
              <a:rPr lang="en-US"/>
              <a:t>executed </a:t>
            </a:r>
            <a:r>
              <a:rPr lang="en-US" i="1"/>
              <a:t>i</a:t>
            </a:r>
            <a:r>
              <a:rPr lang="en-US"/>
              <a:t> times, where </a:t>
            </a:r>
            <a:r>
              <a:rPr lang="en-US" i="1"/>
              <a:t>i</a:t>
            </a:r>
            <a:r>
              <a:rPr lang="en-US"/>
              <a:t> goes up to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3"/>
            <a:r>
              <a:rPr lang="en-US"/>
              <a:t>Or up to </a:t>
            </a:r>
            <a:r>
              <a:rPr lang="en-US" i="1"/>
              <a:t>n</a:t>
            </a:r>
            <a:r>
              <a:rPr lang="en-US"/>
              <a:t> plus some constant.</a:t>
            </a:r>
          </a:p>
          <a:p>
            <a:pPr lvl="1"/>
            <a:r>
              <a:rPr lang="en-US"/>
              <a:t>The order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t</a:t>
            </a:r>
            <a:r>
              <a:rPr lang="en-US"/>
              <a:t>) where </a:t>
            </a:r>
            <a:r>
              <a:rPr lang="en-US" i="1"/>
              <a:t>t</a:t>
            </a:r>
            <a:r>
              <a:rPr lang="en-US"/>
              <a:t> is the number of loops.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Example 4</a:t>
            </a:r>
          </a:p>
          <a:p>
            <a:pPr>
              <a:buFont typeface="Wingdings" charset="0"/>
              <a:buNone/>
            </a:pPr>
            <a:endParaRPr lang="en-US" b="1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for (int i = 0; i &lt; n; ++i)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for (int j = 0; j &lt; i; ++j)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for (int k = j; k &lt; i+4; ++k)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 ++arr[j][k];</a:t>
            </a:r>
          </a:p>
          <a:p>
            <a:pPr lvl="1"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/>
              <a:t>By the above rule of thumb, this has order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7E5B-6138-5F4C-8394-6271F5621965}" type="slidenum">
              <a:rPr lang="en-US"/>
              <a:pPr/>
              <a:t>12</a:t>
            </a:fld>
            <a:endParaRPr lang="en-US"/>
          </a:p>
        </p:txBody>
      </p:sp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Rule of Thumb &amp; Example 5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Example 5</a:t>
            </a:r>
          </a:p>
          <a:p>
            <a:pPr>
              <a:buFont typeface="Wingdings" charset="0"/>
              <a:buNone/>
            </a:pPr>
            <a:endParaRPr lang="en-US" b="1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for (int i = 0; i &lt; n; ++i)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for (int j = 0; j &lt; i; ++j)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for (int k = 0; k &lt; 5; ++k)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 ++arr[j][k];</a:t>
            </a:r>
          </a:p>
          <a:p>
            <a:pPr lvl="1"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/>
              <a:t>The </a:t>
            </a:r>
            <a:r>
              <a:rPr lang="en-US" i="1"/>
              <a:t>k</a:t>
            </a:r>
            <a:r>
              <a:rPr lang="en-US"/>
              <a:t> loop uses a </a:t>
            </a:r>
            <a:r>
              <a:rPr lang="en-US" b="1"/>
              <a:t>constant</a:t>
            </a:r>
            <a:r>
              <a:rPr lang="en-US"/>
              <a:t> number of operations.</a:t>
            </a:r>
          </a:p>
          <a:p>
            <a:pPr lvl="1"/>
            <a:r>
              <a:rPr lang="en-US"/>
              <a:t>By the Rule of Thumb, this has order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  <a:endParaRPr lang="en-US" i="1"/>
          </a:p>
        </p:txBody>
      </p:sp>
      <p:sp>
        <p:nvSpPr>
          <p:cNvPr id="1333252" name="Line 4"/>
          <p:cNvSpPr>
            <a:spLocks noChangeShapeType="1"/>
          </p:cNvSpPr>
          <p:nvPr/>
        </p:nvSpPr>
        <p:spPr bwMode="auto">
          <a:xfrm flipH="1" flipV="1">
            <a:off x="4445000" y="2946400"/>
            <a:ext cx="2286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3253" name="Line 5"/>
          <p:cNvSpPr>
            <a:spLocks noChangeShapeType="1"/>
          </p:cNvSpPr>
          <p:nvPr/>
        </p:nvSpPr>
        <p:spPr bwMode="auto">
          <a:xfrm flipH="1">
            <a:off x="4673600" y="3175000"/>
            <a:ext cx="914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3254" name="Text Box 6"/>
          <p:cNvSpPr txBox="1">
            <a:spLocks noChangeArrowheads="1"/>
          </p:cNvSpPr>
          <p:nvPr/>
        </p:nvSpPr>
        <p:spPr bwMode="auto">
          <a:xfrm>
            <a:off x="5588000" y="3022600"/>
            <a:ext cx="1066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Notice!</a:t>
            </a:r>
          </a:p>
        </p:txBody>
      </p:sp>
      <p:sp>
        <p:nvSpPr>
          <p:cNvPr id="1333255" name="AutoShape 7"/>
          <p:cNvSpPr>
            <a:spLocks noChangeArrowheads="1"/>
          </p:cNvSpPr>
          <p:nvPr/>
        </p:nvSpPr>
        <p:spPr bwMode="auto">
          <a:xfrm>
            <a:off x="4165600" y="2578100"/>
            <a:ext cx="228600" cy="27305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10A9-761A-BE4C-888E-C7EF518CE6FD}" type="slidenum">
              <a:rPr lang="en-US"/>
              <a:pPr/>
              <a:t>13</a:t>
            </a:fld>
            <a:endParaRPr lang="en-US"/>
          </a:p>
        </p:txBody>
      </p:sp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Sorting</a:t>
            </a:r>
            <a:br>
              <a:rPr lang="en-US"/>
            </a:br>
            <a:r>
              <a:rPr lang="en-US"/>
              <a:t>The Basics </a:t>
            </a:r>
            <a:r>
              <a:rPr lang="en-US">
                <a:cs typeface="Times New Roman" charset="0"/>
              </a:rPr>
              <a:t>— What is Sorting?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</a:t>
            </a:r>
            <a:r>
              <a:rPr lang="en-US" b="1"/>
              <a:t>sort</a:t>
            </a:r>
            <a:r>
              <a:rPr lang="en-US"/>
              <a:t> a collection of data is to place it in order.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Usually, the items we sort are themselves collections of data. The part we sort by is the </a:t>
            </a:r>
            <a:r>
              <a:rPr lang="en-US" b="1"/>
              <a:t>key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Efficient sorting is of great interest.</a:t>
            </a:r>
          </a:p>
          <a:p>
            <a:pPr lvl="1"/>
            <a:r>
              <a:rPr lang="en-US"/>
              <a:t>Sorting is a very common operation.</a:t>
            </a:r>
          </a:p>
          <a:p>
            <a:pPr lvl="1"/>
            <a:r>
              <a:rPr lang="en-US"/>
              <a:t>Sorting code that is written with little thought/knowledge is often </a:t>
            </a:r>
            <a:r>
              <a:rPr lang="en-US" b="1"/>
              <a:t>much</a:t>
            </a:r>
            <a:r>
              <a:rPr lang="en-US"/>
              <a:t> less efficient than code using a good algorithm.</a:t>
            </a:r>
          </a:p>
          <a:p>
            <a:pPr lvl="1"/>
            <a:r>
              <a:rPr lang="en-US"/>
              <a:t>Some algorithms (like Binary Search) require sorted data. The efficiency of sorting affects the desirability of such algorithms.</a:t>
            </a:r>
          </a:p>
        </p:txBody>
      </p:sp>
      <p:sp>
        <p:nvSpPr>
          <p:cNvPr id="1316868" name="Rectangle 4"/>
          <p:cNvSpPr>
            <a:spLocks noChangeArrowheads="1"/>
          </p:cNvSpPr>
          <p:nvPr/>
        </p:nvSpPr>
        <p:spPr bwMode="auto">
          <a:xfrm>
            <a:off x="21336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16869" name="Rectangle 5"/>
          <p:cNvSpPr>
            <a:spLocks noChangeArrowheads="1"/>
          </p:cNvSpPr>
          <p:nvPr/>
        </p:nvSpPr>
        <p:spPr bwMode="auto">
          <a:xfrm>
            <a:off x="24384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16870" name="Rectangle 6"/>
          <p:cNvSpPr>
            <a:spLocks noChangeArrowheads="1"/>
          </p:cNvSpPr>
          <p:nvPr/>
        </p:nvSpPr>
        <p:spPr bwMode="auto">
          <a:xfrm>
            <a:off x="30480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16871" name="Rectangle 7"/>
          <p:cNvSpPr>
            <a:spLocks noChangeArrowheads="1"/>
          </p:cNvSpPr>
          <p:nvPr/>
        </p:nvSpPr>
        <p:spPr bwMode="auto">
          <a:xfrm>
            <a:off x="33528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16872" name="Rectangle 8"/>
          <p:cNvSpPr>
            <a:spLocks noChangeArrowheads="1"/>
          </p:cNvSpPr>
          <p:nvPr/>
        </p:nvSpPr>
        <p:spPr bwMode="auto">
          <a:xfrm>
            <a:off x="36576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16873" name="Rectangle 9"/>
          <p:cNvSpPr>
            <a:spLocks noChangeArrowheads="1"/>
          </p:cNvSpPr>
          <p:nvPr/>
        </p:nvSpPr>
        <p:spPr bwMode="auto">
          <a:xfrm>
            <a:off x="27432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16874" name="Rectangle 10"/>
          <p:cNvSpPr>
            <a:spLocks noChangeArrowheads="1"/>
          </p:cNvSpPr>
          <p:nvPr/>
        </p:nvSpPr>
        <p:spPr bwMode="auto">
          <a:xfrm>
            <a:off x="2133600" y="17526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6875" name="Rectangle 11"/>
          <p:cNvSpPr>
            <a:spLocks noChangeArrowheads="1"/>
          </p:cNvSpPr>
          <p:nvPr/>
        </p:nvSpPr>
        <p:spPr bwMode="auto">
          <a:xfrm>
            <a:off x="51816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16876" name="Rectangle 12"/>
          <p:cNvSpPr>
            <a:spLocks noChangeArrowheads="1"/>
          </p:cNvSpPr>
          <p:nvPr/>
        </p:nvSpPr>
        <p:spPr bwMode="auto">
          <a:xfrm>
            <a:off x="54864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16877" name="Rectangle 13"/>
          <p:cNvSpPr>
            <a:spLocks noChangeArrowheads="1"/>
          </p:cNvSpPr>
          <p:nvPr/>
        </p:nvSpPr>
        <p:spPr bwMode="auto">
          <a:xfrm>
            <a:off x="60960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16878" name="Rectangle 14"/>
          <p:cNvSpPr>
            <a:spLocks noChangeArrowheads="1"/>
          </p:cNvSpPr>
          <p:nvPr/>
        </p:nvSpPr>
        <p:spPr bwMode="auto">
          <a:xfrm>
            <a:off x="64008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16879" name="Rectangle 15"/>
          <p:cNvSpPr>
            <a:spLocks noChangeArrowheads="1"/>
          </p:cNvSpPr>
          <p:nvPr/>
        </p:nvSpPr>
        <p:spPr bwMode="auto">
          <a:xfrm>
            <a:off x="67056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16880" name="Rectangle 16"/>
          <p:cNvSpPr>
            <a:spLocks noChangeArrowheads="1"/>
          </p:cNvSpPr>
          <p:nvPr/>
        </p:nvSpPr>
        <p:spPr bwMode="auto">
          <a:xfrm>
            <a:off x="5791200" y="1752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16881" name="Rectangle 17"/>
          <p:cNvSpPr>
            <a:spLocks noChangeArrowheads="1"/>
          </p:cNvSpPr>
          <p:nvPr/>
        </p:nvSpPr>
        <p:spPr bwMode="auto">
          <a:xfrm>
            <a:off x="5181600" y="17526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6882" name="Line 18"/>
          <p:cNvSpPr>
            <a:spLocks noChangeShapeType="1"/>
          </p:cNvSpPr>
          <p:nvPr/>
        </p:nvSpPr>
        <p:spPr bwMode="auto">
          <a:xfrm>
            <a:off x="4191000" y="19050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6883" name="Rectangle 19"/>
          <p:cNvSpPr>
            <a:spLocks noChangeArrowheads="1"/>
          </p:cNvSpPr>
          <p:nvPr/>
        </p:nvSpPr>
        <p:spPr bwMode="auto">
          <a:xfrm>
            <a:off x="21336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3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a</a:t>
            </a:r>
          </a:p>
        </p:txBody>
      </p:sp>
      <p:sp>
        <p:nvSpPr>
          <p:cNvPr id="1316884" name="Rectangle 20"/>
          <p:cNvSpPr>
            <a:spLocks noChangeArrowheads="1"/>
          </p:cNvSpPr>
          <p:nvPr/>
        </p:nvSpPr>
        <p:spPr bwMode="auto">
          <a:xfrm>
            <a:off x="24384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1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c</a:t>
            </a:r>
          </a:p>
        </p:txBody>
      </p:sp>
      <p:sp>
        <p:nvSpPr>
          <p:cNvPr id="1316885" name="Rectangle 21"/>
          <p:cNvSpPr>
            <a:spLocks noChangeArrowheads="1"/>
          </p:cNvSpPr>
          <p:nvPr/>
        </p:nvSpPr>
        <p:spPr bwMode="auto">
          <a:xfrm>
            <a:off x="30480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3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b</a:t>
            </a:r>
          </a:p>
        </p:txBody>
      </p:sp>
      <p:sp>
        <p:nvSpPr>
          <p:cNvPr id="1316886" name="Rectangle 22"/>
          <p:cNvSpPr>
            <a:spLocks noChangeArrowheads="1"/>
          </p:cNvSpPr>
          <p:nvPr/>
        </p:nvSpPr>
        <p:spPr bwMode="auto">
          <a:xfrm>
            <a:off x="33528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a</a:t>
            </a:r>
          </a:p>
        </p:txBody>
      </p:sp>
      <p:sp>
        <p:nvSpPr>
          <p:cNvPr id="1316887" name="Rectangle 23"/>
          <p:cNvSpPr>
            <a:spLocks noChangeArrowheads="1"/>
          </p:cNvSpPr>
          <p:nvPr/>
        </p:nvSpPr>
        <p:spPr bwMode="auto">
          <a:xfrm>
            <a:off x="36576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2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c</a:t>
            </a:r>
          </a:p>
        </p:txBody>
      </p:sp>
      <p:sp>
        <p:nvSpPr>
          <p:cNvPr id="1316888" name="Rectangle 24"/>
          <p:cNvSpPr>
            <a:spLocks noChangeArrowheads="1"/>
          </p:cNvSpPr>
          <p:nvPr/>
        </p:nvSpPr>
        <p:spPr bwMode="auto">
          <a:xfrm>
            <a:off x="27432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c</a:t>
            </a:r>
          </a:p>
        </p:txBody>
      </p:sp>
      <p:sp>
        <p:nvSpPr>
          <p:cNvPr id="1316889" name="Rectangle 25"/>
          <p:cNvSpPr>
            <a:spLocks noChangeArrowheads="1"/>
          </p:cNvSpPr>
          <p:nvPr/>
        </p:nvSpPr>
        <p:spPr bwMode="auto">
          <a:xfrm>
            <a:off x="2133600" y="3352800"/>
            <a:ext cx="18288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6890" name="Line 26"/>
          <p:cNvSpPr>
            <a:spLocks noChangeShapeType="1"/>
          </p:cNvSpPr>
          <p:nvPr/>
        </p:nvSpPr>
        <p:spPr bwMode="auto">
          <a:xfrm>
            <a:off x="4191000" y="35814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6891" name="Rectangle 27"/>
          <p:cNvSpPr>
            <a:spLocks noChangeArrowheads="1"/>
          </p:cNvSpPr>
          <p:nvPr/>
        </p:nvSpPr>
        <p:spPr bwMode="auto">
          <a:xfrm>
            <a:off x="51816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1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c</a:t>
            </a:r>
          </a:p>
        </p:txBody>
      </p:sp>
      <p:sp>
        <p:nvSpPr>
          <p:cNvPr id="1316892" name="Rectangle 28"/>
          <p:cNvSpPr>
            <a:spLocks noChangeArrowheads="1"/>
          </p:cNvSpPr>
          <p:nvPr/>
        </p:nvSpPr>
        <p:spPr bwMode="auto">
          <a:xfrm>
            <a:off x="54864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2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c</a:t>
            </a:r>
          </a:p>
        </p:txBody>
      </p:sp>
      <p:sp>
        <p:nvSpPr>
          <p:cNvPr id="1316893" name="Rectangle 29"/>
          <p:cNvSpPr>
            <a:spLocks noChangeArrowheads="1"/>
          </p:cNvSpPr>
          <p:nvPr/>
        </p:nvSpPr>
        <p:spPr bwMode="auto">
          <a:xfrm>
            <a:off x="60960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3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a</a:t>
            </a:r>
          </a:p>
        </p:txBody>
      </p:sp>
      <p:sp>
        <p:nvSpPr>
          <p:cNvPr id="1316894" name="Rectangle 30"/>
          <p:cNvSpPr>
            <a:spLocks noChangeArrowheads="1"/>
          </p:cNvSpPr>
          <p:nvPr/>
        </p:nvSpPr>
        <p:spPr bwMode="auto">
          <a:xfrm>
            <a:off x="64008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a</a:t>
            </a:r>
          </a:p>
        </p:txBody>
      </p:sp>
      <p:sp>
        <p:nvSpPr>
          <p:cNvPr id="1316895" name="Rectangle 31"/>
          <p:cNvSpPr>
            <a:spLocks noChangeArrowheads="1"/>
          </p:cNvSpPr>
          <p:nvPr/>
        </p:nvSpPr>
        <p:spPr bwMode="auto">
          <a:xfrm>
            <a:off x="67056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c</a:t>
            </a:r>
          </a:p>
        </p:txBody>
      </p:sp>
      <p:sp>
        <p:nvSpPr>
          <p:cNvPr id="1316896" name="Rectangle 32"/>
          <p:cNvSpPr>
            <a:spLocks noChangeArrowheads="1"/>
          </p:cNvSpPr>
          <p:nvPr/>
        </p:nvSpPr>
        <p:spPr bwMode="auto">
          <a:xfrm>
            <a:off x="5791200" y="3352800"/>
            <a:ext cx="3048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3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b</a:t>
            </a:r>
          </a:p>
        </p:txBody>
      </p:sp>
      <p:sp>
        <p:nvSpPr>
          <p:cNvPr id="1316897" name="Rectangle 33"/>
          <p:cNvSpPr>
            <a:spLocks noChangeArrowheads="1"/>
          </p:cNvSpPr>
          <p:nvPr/>
        </p:nvSpPr>
        <p:spPr bwMode="auto">
          <a:xfrm>
            <a:off x="5181600" y="3352800"/>
            <a:ext cx="18288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6898" name="Line 34"/>
          <p:cNvSpPr>
            <a:spLocks noChangeShapeType="1"/>
          </p:cNvSpPr>
          <p:nvPr/>
        </p:nvSpPr>
        <p:spPr bwMode="auto">
          <a:xfrm>
            <a:off x="1600200" y="3352800"/>
            <a:ext cx="3810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6899" name="Text Box 35"/>
          <p:cNvSpPr txBox="1">
            <a:spLocks noChangeArrowheads="1"/>
          </p:cNvSpPr>
          <p:nvPr/>
        </p:nvSpPr>
        <p:spPr bwMode="auto">
          <a:xfrm>
            <a:off x="914400" y="3124200"/>
            <a:ext cx="685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Keys</a:t>
            </a:r>
          </a:p>
        </p:txBody>
      </p:sp>
      <p:sp>
        <p:nvSpPr>
          <p:cNvPr id="1316900" name="Line 36"/>
          <p:cNvSpPr>
            <a:spLocks noChangeShapeType="1"/>
          </p:cNvSpPr>
          <p:nvPr/>
        </p:nvSpPr>
        <p:spPr bwMode="auto">
          <a:xfrm flipV="1">
            <a:off x="1600200" y="3810000"/>
            <a:ext cx="3810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6901" name="Text Box 37"/>
          <p:cNvSpPr txBox="1">
            <a:spLocks noChangeArrowheads="1"/>
          </p:cNvSpPr>
          <p:nvPr/>
        </p:nvSpPr>
        <p:spPr bwMode="auto">
          <a:xfrm>
            <a:off x="304800" y="37338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Other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014-F33B-074F-95DE-764CE1621124}" type="slidenum">
              <a:rPr lang="en-US"/>
              <a:pPr/>
              <a:t>14</a:t>
            </a:fld>
            <a:endParaRPr lang="en-US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Sorting</a:t>
            </a:r>
            <a:br>
              <a:rPr lang="en-US"/>
            </a:br>
            <a:r>
              <a:rPr lang="en-US"/>
              <a:t>The Basics </a:t>
            </a:r>
            <a:r>
              <a:rPr lang="en-US">
                <a:cs typeface="Times New Roman" charset="0"/>
              </a:rPr>
              <a:t>— Comparison Sorts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are interested primarily in </a:t>
            </a:r>
            <a:r>
              <a:rPr lang="en-US" b="1"/>
              <a:t>comparison sorts</a:t>
            </a:r>
            <a:r>
              <a:rPr lang="en-US"/>
              <a:t>.</a:t>
            </a:r>
          </a:p>
          <a:p>
            <a:pPr lvl="1"/>
            <a:r>
              <a:rPr lang="en-US"/>
              <a:t>A </a:t>
            </a:r>
            <a:r>
              <a:rPr lang="en-US" i="1"/>
              <a:t>comparison sort</a:t>
            </a:r>
            <a:r>
              <a:rPr lang="en-US"/>
              <a:t> is an algorithm that sorts its input, and </a:t>
            </a:r>
            <a:r>
              <a:rPr lang="en-US" i="1"/>
              <a:t>only</a:t>
            </a:r>
            <a:r>
              <a:rPr lang="en-US"/>
              <a:t> gets information about its input using a </a:t>
            </a:r>
            <a:r>
              <a:rPr lang="en-US" b="1"/>
              <a:t>comparison function</a:t>
            </a:r>
            <a:r>
              <a:rPr lang="en-US"/>
              <a:t>.</a:t>
            </a:r>
          </a:p>
          <a:p>
            <a:pPr lvl="1"/>
            <a:r>
              <a:rPr lang="en-US"/>
              <a:t>A </a:t>
            </a:r>
            <a:r>
              <a:rPr lang="en-US" i="1"/>
              <a:t>comparison function</a:t>
            </a:r>
            <a:r>
              <a:rPr lang="en-US"/>
              <a:t> is a function</a:t>
            </a:r>
            <a:br>
              <a:rPr lang="en-US"/>
            </a:br>
            <a:r>
              <a:rPr lang="en-US"/>
              <a:t>that takes two data items and</a:t>
            </a:r>
            <a:br>
              <a:rPr lang="en-US"/>
            </a:br>
            <a:r>
              <a:rPr lang="en-US"/>
              <a:t>returns true/false to indicate which</a:t>
            </a:r>
            <a:br>
              <a:rPr lang="en-US"/>
            </a:br>
            <a:r>
              <a:rPr lang="en-US"/>
              <a:t>comes first.</a:t>
            </a:r>
          </a:p>
          <a:p>
            <a:pPr lvl="2"/>
            <a:r>
              <a:rPr lang="en-US"/>
              <a:t>Think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&lt;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In the next few class meetings, we will</a:t>
            </a:r>
            <a:br>
              <a:rPr lang="en-US"/>
            </a:br>
            <a:r>
              <a:rPr lang="en-US"/>
              <a:t>analyze various </a:t>
            </a:r>
            <a:r>
              <a:rPr lang="en-US" b="1"/>
              <a:t>general-purpose</a:t>
            </a:r>
            <a:br>
              <a:rPr lang="en-US" b="1"/>
            </a:br>
            <a:r>
              <a:rPr lang="en-US" b="1"/>
              <a:t>comparison sorts</a:t>
            </a:r>
            <a:r>
              <a:rPr lang="en-US"/>
              <a:t>, in terms of</a:t>
            </a:r>
            <a:br>
              <a:rPr lang="en-US"/>
            </a:br>
            <a:r>
              <a:rPr lang="en-US"/>
              <a:t>efficiency and other desirable properties.</a:t>
            </a:r>
          </a:p>
          <a:p>
            <a:pPr lvl="1"/>
            <a:r>
              <a:rPr lang="en-US"/>
              <a:t>Here, I use </a:t>
            </a:r>
            <a:r>
              <a:rPr lang="en-US" i="1"/>
              <a:t>general purpose</a:t>
            </a:r>
            <a:r>
              <a:rPr lang="en-US"/>
              <a:t> to mean that we place no restrictions on the size of the list to be sorted, or the values in it.</a:t>
            </a:r>
          </a:p>
          <a:p>
            <a:pPr lvl="1"/>
            <a:r>
              <a:rPr lang="en-US"/>
              <a:t>The only restriction we place on the list, is that the items in it all have the same type.</a:t>
            </a:r>
          </a:p>
        </p:txBody>
      </p:sp>
      <p:sp>
        <p:nvSpPr>
          <p:cNvPr id="1317892" name="Rectangle 4"/>
          <p:cNvSpPr>
            <a:spLocks noChangeArrowheads="1"/>
          </p:cNvSpPr>
          <p:nvPr/>
        </p:nvSpPr>
        <p:spPr bwMode="auto">
          <a:xfrm>
            <a:off x="6248400" y="2438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17893" name="Rectangle 5"/>
          <p:cNvSpPr>
            <a:spLocks noChangeArrowheads="1"/>
          </p:cNvSpPr>
          <p:nvPr/>
        </p:nvSpPr>
        <p:spPr bwMode="auto">
          <a:xfrm>
            <a:off x="6553200" y="2438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17894" name="Rectangle 6"/>
          <p:cNvSpPr>
            <a:spLocks noChangeArrowheads="1"/>
          </p:cNvSpPr>
          <p:nvPr/>
        </p:nvSpPr>
        <p:spPr bwMode="auto">
          <a:xfrm>
            <a:off x="7162800" y="2438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17895" name="Rectangle 7"/>
          <p:cNvSpPr>
            <a:spLocks noChangeArrowheads="1"/>
          </p:cNvSpPr>
          <p:nvPr/>
        </p:nvSpPr>
        <p:spPr bwMode="auto">
          <a:xfrm>
            <a:off x="7467600" y="2438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17896" name="Rectangle 8"/>
          <p:cNvSpPr>
            <a:spLocks noChangeArrowheads="1"/>
          </p:cNvSpPr>
          <p:nvPr/>
        </p:nvSpPr>
        <p:spPr bwMode="auto">
          <a:xfrm>
            <a:off x="7772400" y="2438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17897" name="Rectangle 9"/>
          <p:cNvSpPr>
            <a:spLocks noChangeArrowheads="1"/>
          </p:cNvSpPr>
          <p:nvPr/>
        </p:nvSpPr>
        <p:spPr bwMode="auto">
          <a:xfrm>
            <a:off x="6858000" y="2438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17898" name="Rectangle 10"/>
          <p:cNvSpPr>
            <a:spLocks noChangeArrowheads="1"/>
          </p:cNvSpPr>
          <p:nvPr/>
        </p:nvSpPr>
        <p:spPr bwMode="auto">
          <a:xfrm>
            <a:off x="6248400" y="24384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7899" name="Rectangle 11"/>
          <p:cNvSpPr>
            <a:spLocks noChangeArrowheads="1"/>
          </p:cNvSpPr>
          <p:nvPr/>
        </p:nvSpPr>
        <p:spPr bwMode="auto">
          <a:xfrm>
            <a:off x="62484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17900" name="Rectangle 12"/>
          <p:cNvSpPr>
            <a:spLocks noChangeArrowheads="1"/>
          </p:cNvSpPr>
          <p:nvPr/>
        </p:nvSpPr>
        <p:spPr bwMode="auto">
          <a:xfrm>
            <a:off x="65532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17901" name="Rectangle 13"/>
          <p:cNvSpPr>
            <a:spLocks noChangeArrowheads="1"/>
          </p:cNvSpPr>
          <p:nvPr/>
        </p:nvSpPr>
        <p:spPr bwMode="auto">
          <a:xfrm>
            <a:off x="71628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17902" name="Rectangle 14"/>
          <p:cNvSpPr>
            <a:spLocks noChangeArrowheads="1"/>
          </p:cNvSpPr>
          <p:nvPr/>
        </p:nvSpPr>
        <p:spPr bwMode="auto">
          <a:xfrm>
            <a:off x="74676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17903" name="Rectangle 15"/>
          <p:cNvSpPr>
            <a:spLocks noChangeArrowheads="1"/>
          </p:cNvSpPr>
          <p:nvPr/>
        </p:nvSpPr>
        <p:spPr bwMode="auto">
          <a:xfrm>
            <a:off x="77724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17904" name="Rectangle 16"/>
          <p:cNvSpPr>
            <a:spLocks noChangeArrowheads="1"/>
          </p:cNvSpPr>
          <p:nvPr/>
        </p:nvSpPr>
        <p:spPr bwMode="auto">
          <a:xfrm>
            <a:off x="68580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17905" name="Rectangle 17"/>
          <p:cNvSpPr>
            <a:spLocks noChangeArrowheads="1"/>
          </p:cNvSpPr>
          <p:nvPr/>
        </p:nvSpPr>
        <p:spPr bwMode="auto">
          <a:xfrm>
            <a:off x="6248400" y="41148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7906" name="Line 18"/>
          <p:cNvSpPr>
            <a:spLocks noChangeShapeType="1"/>
          </p:cNvSpPr>
          <p:nvPr/>
        </p:nvSpPr>
        <p:spPr bwMode="auto">
          <a:xfrm>
            <a:off x="6324600" y="32766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7907" name="Line 19"/>
          <p:cNvSpPr>
            <a:spLocks noChangeShapeType="1"/>
          </p:cNvSpPr>
          <p:nvPr/>
        </p:nvSpPr>
        <p:spPr bwMode="auto">
          <a:xfrm>
            <a:off x="6324600" y="35814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7908" name="Line 20"/>
          <p:cNvSpPr>
            <a:spLocks noChangeShapeType="1"/>
          </p:cNvSpPr>
          <p:nvPr/>
        </p:nvSpPr>
        <p:spPr bwMode="auto">
          <a:xfrm>
            <a:off x="7772400" y="34290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7909" name="Text Box 21"/>
          <p:cNvSpPr txBox="1">
            <a:spLocks noChangeArrowheads="1"/>
          </p:cNvSpPr>
          <p:nvPr/>
        </p:nvSpPr>
        <p:spPr bwMode="auto">
          <a:xfrm>
            <a:off x="6019800" y="30480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x</a:t>
            </a:r>
          </a:p>
        </p:txBody>
      </p:sp>
      <p:sp>
        <p:nvSpPr>
          <p:cNvPr id="1317910" name="Text Box 22"/>
          <p:cNvSpPr txBox="1">
            <a:spLocks noChangeArrowheads="1"/>
          </p:cNvSpPr>
          <p:nvPr/>
        </p:nvSpPr>
        <p:spPr bwMode="auto">
          <a:xfrm>
            <a:off x="6019800" y="33528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y</a:t>
            </a:r>
          </a:p>
        </p:txBody>
      </p:sp>
      <p:sp>
        <p:nvSpPr>
          <p:cNvPr id="1317911" name="Text Box 23"/>
          <p:cNvSpPr txBox="1">
            <a:spLocks noChangeArrowheads="1"/>
          </p:cNvSpPr>
          <p:nvPr/>
        </p:nvSpPr>
        <p:spPr bwMode="auto">
          <a:xfrm>
            <a:off x="8001000" y="3200400"/>
            <a:ext cx="762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i="1"/>
              <a:t>x</a:t>
            </a:r>
            <a:r>
              <a:rPr lang="en-US" sz="1600"/>
              <a:t>&lt;</a:t>
            </a:r>
            <a:r>
              <a:rPr lang="en-US" sz="1600" i="1"/>
              <a:t>y</a:t>
            </a:r>
            <a:r>
              <a:rPr lang="en-US" sz="1600"/>
              <a:t>?</a:t>
            </a:r>
          </a:p>
        </p:txBody>
      </p:sp>
      <p:sp>
        <p:nvSpPr>
          <p:cNvPr id="1317912" name="Rectangle 24"/>
          <p:cNvSpPr>
            <a:spLocks noChangeArrowheads="1"/>
          </p:cNvSpPr>
          <p:nvPr/>
        </p:nvSpPr>
        <p:spPr bwMode="auto">
          <a:xfrm>
            <a:off x="6553200" y="32004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compare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38F8-FC2A-A945-B5F0-5F575BCACD3A}" type="slidenum">
              <a:rPr lang="en-US"/>
              <a:pPr/>
              <a:t>15</a:t>
            </a:fld>
            <a:endParaRPr lang="en-US"/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Sorting</a:t>
            </a:r>
            <a:br>
              <a:rPr lang="en-US"/>
            </a:br>
            <a:r>
              <a:rPr lang="en-US"/>
              <a:t>The Basics </a:t>
            </a:r>
            <a:r>
              <a:rPr lang="en-US">
                <a:cs typeface="Times New Roman" charset="0"/>
              </a:rPr>
              <a:t>— Internal vs. External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 b="1"/>
              <a:t>Internal data</a:t>
            </a:r>
            <a:r>
              <a:rPr lang="en-US" sz="1800"/>
              <a:t> lie in memory.</a:t>
            </a:r>
          </a:p>
          <a:p>
            <a:pPr>
              <a:buFont typeface="Wingdings" charset="0"/>
              <a:buNone/>
            </a:pPr>
            <a:endParaRPr lang="en-US" sz="1800" b="1"/>
          </a:p>
          <a:p>
            <a:pPr>
              <a:buFont typeface="Wingdings" charset="0"/>
              <a:buNone/>
            </a:pPr>
            <a:endParaRPr lang="en-US" sz="1800" b="1"/>
          </a:p>
          <a:p>
            <a:pPr>
              <a:buFont typeface="Wingdings" charset="0"/>
              <a:buNone/>
            </a:pPr>
            <a:endParaRPr lang="en-US" sz="1800" b="1"/>
          </a:p>
          <a:p>
            <a:pPr>
              <a:buFont typeface="Wingdings" charset="0"/>
              <a:buNone/>
            </a:pPr>
            <a:r>
              <a:rPr lang="en-US" sz="1800" b="1"/>
              <a:t>External data</a:t>
            </a:r>
            <a:r>
              <a:rPr lang="en-US" sz="1800"/>
              <a:t> are accessed via some</a:t>
            </a:r>
            <a:br>
              <a:rPr lang="en-US" sz="1800"/>
            </a:br>
            <a:r>
              <a:rPr lang="en-US" sz="1800"/>
              <a:t>external device.</a:t>
            </a:r>
          </a:p>
          <a:p>
            <a:pPr lvl="1"/>
            <a:r>
              <a:rPr lang="en-US" sz="1600"/>
              <a:t>Disk, network, etc.</a:t>
            </a:r>
          </a:p>
          <a:p>
            <a:pPr lvl="1"/>
            <a:r>
              <a:rPr lang="en-US" sz="1600"/>
              <a:t>Because of relatively slow access time,</a:t>
            </a:r>
            <a:br>
              <a:rPr lang="en-US" sz="1600"/>
            </a:br>
            <a:r>
              <a:rPr lang="en-US" sz="1600"/>
              <a:t>the fact that data are external can affect</a:t>
            </a:r>
            <a:br>
              <a:rPr lang="en-US" sz="1600"/>
            </a:br>
            <a:r>
              <a:rPr lang="en-US" sz="1600"/>
              <a:t>the design of algorithms.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/>
              <a:t>For now, as we look at sorting, we will concentrate on sorting internal data.</a:t>
            </a:r>
          </a:p>
          <a:p>
            <a:pPr lvl="1"/>
            <a:r>
              <a:rPr lang="en-US" sz="1600"/>
              <a:t>All the algorithms we discuss </a:t>
            </a:r>
            <a:r>
              <a:rPr lang="en-US" sz="1600" i="1"/>
              <a:t>will work</a:t>
            </a:r>
            <a:r>
              <a:rPr lang="en-US" sz="1600"/>
              <a:t> for external sorting. However, they may be poor choices, due to excessive use of a slow communications channel.</a:t>
            </a:r>
          </a:p>
        </p:txBody>
      </p:sp>
      <p:sp>
        <p:nvSpPr>
          <p:cNvPr id="1318916" name="Rectangle 4"/>
          <p:cNvSpPr>
            <a:spLocks noChangeArrowheads="1"/>
          </p:cNvSpPr>
          <p:nvPr/>
        </p:nvSpPr>
        <p:spPr bwMode="auto">
          <a:xfrm>
            <a:off x="7315200" y="2514600"/>
            <a:ext cx="914400" cy="9144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8917" name="Rectangle 5"/>
          <p:cNvSpPr>
            <a:spLocks noChangeArrowheads="1"/>
          </p:cNvSpPr>
          <p:nvPr/>
        </p:nvSpPr>
        <p:spPr bwMode="auto">
          <a:xfrm>
            <a:off x="7391400" y="2590800"/>
            <a:ext cx="762000" cy="192088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88" tIns="18288" rIns="18288" bIns="18288" anchor="ctr">
            <a:spAutoFit/>
          </a:bodyPr>
          <a:lstStyle/>
          <a:p>
            <a:r>
              <a:rPr lang="en-US" sz="900"/>
              <a:t>3 1 5 3 5 2</a:t>
            </a:r>
          </a:p>
        </p:txBody>
      </p:sp>
      <p:sp>
        <p:nvSpPr>
          <p:cNvPr id="1318918" name="Rectangle 6"/>
          <p:cNvSpPr>
            <a:spLocks noChangeArrowheads="1"/>
          </p:cNvSpPr>
          <p:nvPr/>
        </p:nvSpPr>
        <p:spPr bwMode="auto">
          <a:xfrm>
            <a:off x="7391400" y="3124200"/>
            <a:ext cx="762000" cy="192088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88" tIns="18288" rIns="18288" bIns="18288" anchor="ctr">
            <a:spAutoFit/>
          </a:bodyPr>
          <a:lstStyle/>
          <a:p>
            <a:r>
              <a:rPr lang="en-US" sz="900"/>
              <a:t>1 2 3 3 5 5</a:t>
            </a:r>
          </a:p>
        </p:txBody>
      </p:sp>
      <p:sp>
        <p:nvSpPr>
          <p:cNvPr id="1318919" name="Line 7"/>
          <p:cNvSpPr>
            <a:spLocks noChangeShapeType="1"/>
          </p:cNvSpPr>
          <p:nvPr/>
        </p:nvSpPr>
        <p:spPr bwMode="auto">
          <a:xfrm>
            <a:off x="7772400" y="28194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20" name="Rectangle 8"/>
          <p:cNvSpPr>
            <a:spLocks noChangeArrowheads="1"/>
          </p:cNvSpPr>
          <p:nvPr/>
        </p:nvSpPr>
        <p:spPr bwMode="auto">
          <a:xfrm>
            <a:off x="5791200" y="1219200"/>
            <a:ext cx="914400" cy="9144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8921" name="Rectangle 9"/>
          <p:cNvSpPr>
            <a:spLocks noChangeArrowheads="1"/>
          </p:cNvSpPr>
          <p:nvPr/>
        </p:nvSpPr>
        <p:spPr bwMode="auto">
          <a:xfrm>
            <a:off x="5867400" y="1295400"/>
            <a:ext cx="762000" cy="192088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88" tIns="18288" rIns="18288" bIns="18288" anchor="ctr">
            <a:spAutoFit/>
          </a:bodyPr>
          <a:lstStyle/>
          <a:p>
            <a:r>
              <a:rPr lang="en-US" sz="900"/>
              <a:t>3 1 5 3 5 2</a:t>
            </a:r>
          </a:p>
        </p:txBody>
      </p:sp>
      <p:sp>
        <p:nvSpPr>
          <p:cNvPr id="1318922" name="Rectangle 10"/>
          <p:cNvSpPr>
            <a:spLocks noChangeArrowheads="1"/>
          </p:cNvSpPr>
          <p:nvPr/>
        </p:nvSpPr>
        <p:spPr bwMode="auto">
          <a:xfrm>
            <a:off x="5867400" y="1828800"/>
            <a:ext cx="762000" cy="192088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88" tIns="18288" rIns="18288" bIns="18288" anchor="ctr">
            <a:spAutoFit/>
          </a:bodyPr>
          <a:lstStyle/>
          <a:p>
            <a:r>
              <a:rPr lang="en-US" sz="900"/>
              <a:t>1 2 3 3 5 5</a:t>
            </a:r>
          </a:p>
        </p:txBody>
      </p:sp>
      <p:sp>
        <p:nvSpPr>
          <p:cNvPr id="1318923" name="Line 11"/>
          <p:cNvSpPr>
            <a:spLocks noChangeShapeType="1"/>
          </p:cNvSpPr>
          <p:nvPr/>
        </p:nvSpPr>
        <p:spPr bwMode="auto">
          <a:xfrm>
            <a:off x="6248400" y="15240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24" name="Rectangle 12"/>
          <p:cNvSpPr>
            <a:spLocks noChangeArrowheads="1"/>
          </p:cNvSpPr>
          <p:nvPr/>
        </p:nvSpPr>
        <p:spPr bwMode="auto">
          <a:xfrm>
            <a:off x="5791200" y="2514600"/>
            <a:ext cx="914400" cy="9144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8925" name="Line 13"/>
          <p:cNvSpPr>
            <a:spLocks noChangeShapeType="1"/>
          </p:cNvSpPr>
          <p:nvPr/>
        </p:nvSpPr>
        <p:spPr bwMode="auto">
          <a:xfrm>
            <a:off x="6705600" y="2971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26" name="Text Box 14"/>
          <p:cNvSpPr txBox="1">
            <a:spLocks noChangeArrowheads="1"/>
          </p:cNvSpPr>
          <p:nvPr/>
        </p:nvSpPr>
        <p:spPr bwMode="auto">
          <a:xfrm>
            <a:off x="6019800" y="3429000"/>
            <a:ext cx="19812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Slow communications channel</a:t>
            </a:r>
          </a:p>
        </p:txBody>
      </p:sp>
      <p:sp>
        <p:nvSpPr>
          <p:cNvPr id="1318927" name="Line 15"/>
          <p:cNvSpPr>
            <a:spLocks noChangeShapeType="1"/>
          </p:cNvSpPr>
          <p:nvPr/>
        </p:nvSpPr>
        <p:spPr bwMode="auto">
          <a:xfrm flipV="1">
            <a:off x="7010400" y="30480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FCC4-9496-1C4F-ABA9-99FD066B831D}" type="slidenum">
              <a:rPr lang="en-US"/>
              <a:pPr/>
              <a:t>16</a:t>
            </a:fld>
            <a:endParaRPr lang="en-US"/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Sorting</a:t>
            </a:r>
            <a:br>
              <a:rPr lang="en-US"/>
            </a:br>
            <a:r>
              <a:rPr lang="en-US"/>
              <a:t>Analyzing Sorting Algorithms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We analyze a general-purpose comparison sort using five criteria:</a:t>
            </a:r>
          </a:p>
          <a:p>
            <a:pPr lvl="1">
              <a:lnSpc>
                <a:spcPct val="90000"/>
              </a:lnSpc>
            </a:pPr>
            <a:r>
              <a:rPr lang="en-US"/>
              <a:t>(Time) Efficiency</a:t>
            </a:r>
          </a:p>
          <a:p>
            <a:pPr lvl="2">
              <a:lnSpc>
                <a:spcPct val="90000"/>
              </a:lnSpc>
            </a:pPr>
            <a:r>
              <a:rPr lang="en-US"/>
              <a:t>What is the (worst-case!) order of the algorithm?</a:t>
            </a:r>
          </a:p>
          <a:p>
            <a:pPr lvl="2">
              <a:lnSpc>
                <a:spcPct val="90000"/>
              </a:lnSpc>
            </a:pPr>
            <a:r>
              <a:rPr lang="en-US"/>
              <a:t>Is the algorithm much faster on average (over all possible inputs of a given size)?</a:t>
            </a:r>
          </a:p>
          <a:p>
            <a:pPr lvl="1">
              <a:lnSpc>
                <a:spcPct val="90000"/>
              </a:lnSpc>
            </a:pPr>
            <a:r>
              <a:rPr lang="en-US"/>
              <a:t>Requirements on Data</a:t>
            </a:r>
          </a:p>
          <a:p>
            <a:pPr lvl="2">
              <a:lnSpc>
                <a:spcPct val="90000"/>
              </a:lnSpc>
            </a:pPr>
            <a:r>
              <a:rPr lang="en-US"/>
              <a:t>Does the algorithm require random-access data?</a:t>
            </a:r>
          </a:p>
          <a:p>
            <a:pPr lvl="2">
              <a:lnSpc>
                <a:spcPct val="90000"/>
              </a:lnSpc>
            </a:pPr>
            <a:r>
              <a:rPr lang="en-US"/>
              <a:t>Does it work with Linked Lists?</a:t>
            </a:r>
          </a:p>
          <a:p>
            <a:pPr lvl="1">
              <a:lnSpc>
                <a:spcPct val="90000"/>
              </a:lnSpc>
            </a:pPr>
            <a:r>
              <a:rPr lang="en-US"/>
              <a:t>Space Efficiency</a:t>
            </a:r>
          </a:p>
          <a:p>
            <a:pPr lvl="2">
              <a:lnSpc>
                <a:spcPct val="90000"/>
              </a:lnSpc>
            </a:pPr>
            <a:r>
              <a:rPr lang="en-US"/>
              <a:t>Can the algorithm sort in-place?</a:t>
            </a:r>
          </a:p>
          <a:p>
            <a:pPr lvl="3">
              <a:lnSpc>
                <a:spcPct val="90000"/>
              </a:lnSpc>
            </a:pPr>
            <a:r>
              <a:rPr lang="en-US" b="1"/>
              <a:t>In-place</a:t>
            </a:r>
            <a:r>
              <a:rPr lang="en-US"/>
              <a:t> = no large additional storage space required.</a:t>
            </a:r>
          </a:p>
          <a:p>
            <a:pPr lvl="2">
              <a:lnSpc>
                <a:spcPct val="90000"/>
              </a:lnSpc>
            </a:pPr>
            <a:r>
              <a:rPr lang="en-US"/>
              <a:t>How much additional storage (variables, buffers, etc.) is required?</a:t>
            </a:r>
          </a:p>
          <a:p>
            <a:pPr lvl="1">
              <a:lnSpc>
                <a:spcPct val="90000"/>
              </a:lnSpc>
            </a:pPr>
            <a:r>
              <a:rPr lang="en-US"/>
              <a:t>Stability</a:t>
            </a:r>
          </a:p>
          <a:p>
            <a:pPr lvl="2">
              <a:lnSpc>
                <a:spcPct val="90000"/>
              </a:lnSpc>
            </a:pPr>
            <a:r>
              <a:rPr lang="en-US"/>
              <a:t>Is the algorithm stable?</a:t>
            </a:r>
          </a:p>
          <a:p>
            <a:pPr lvl="3">
              <a:lnSpc>
                <a:spcPct val="90000"/>
              </a:lnSpc>
            </a:pPr>
            <a:r>
              <a:rPr lang="en-US" b="1"/>
              <a:t>Stable</a:t>
            </a:r>
            <a:r>
              <a:rPr lang="en-US"/>
              <a:t> = never changes order of equivalent items.</a:t>
            </a:r>
          </a:p>
          <a:p>
            <a:pPr lvl="1">
              <a:lnSpc>
                <a:spcPct val="90000"/>
              </a:lnSpc>
            </a:pPr>
            <a:r>
              <a:rPr lang="en-US"/>
              <a:t>Performance on Nearly Sorted Data</a:t>
            </a:r>
          </a:p>
          <a:p>
            <a:pPr lvl="2">
              <a:lnSpc>
                <a:spcPct val="90000"/>
              </a:lnSpc>
            </a:pPr>
            <a:r>
              <a:rPr lang="en-US"/>
              <a:t>Is the algorithm faster when its input is already sorted or nearly sorted?</a:t>
            </a:r>
          </a:p>
          <a:p>
            <a:pPr lvl="3">
              <a:lnSpc>
                <a:spcPct val="90000"/>
              </a:lnSpc>
            </a:pPr>
            <a:r>
              <a:rPr lang="en-US" b="1"/>
              <a:t>Nearly sorted</a:t>
            </a:r>
            <a:r>
              <a:rPr lang="en-US"/>
              <a:t> = (1) All items close to proper places, OR (2) only a few items out of order.</a:t>
            </a:r>
          </a:p>
        </p:txBody>
      </p:sp>
      <p:sp>
        <p:nvSpPr>
          <p:cNvPr id="1319940" name="Text Box 4"/>
          <p:cNvSpPr txBox="1">
            <a:spLocks noChangeArrowheads="1"/>
          </p:cNvSpPr>
          <p:nvPr/>
        </p:nvSpPr>
        <p:spPr bwMode="auto">
          <a:xfrm>
            <a:off x="6553200" y="4495800"/>
            <a:ext cx="2438400" cy="9779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Large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,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close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,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few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: criterion is whether the number is at most a </a:t>
            </a:r>
            <a:r>
              <a:rPr lang="en-US" sz="1400" b="1">
                <a:solidFill>
                  <a:schemeClr val="folHlink"/>
                </a:solidFill>
              </a:rPr>
              <a:t>fixed constant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319941" name="Line 5"/>
          <p:cNvSpPr>
            <a:spLocks noChangeShapeType="1"/>
          </p:cNvSpPr>
          <p:nvPr/>
        </p:nvSpPr>
        <p:spPr bwMode="auto">
          <a:xfrm>
            <a:off x="3200400" y="4114800"/>
            <a:ext cx="5334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9942" name="Line 6"/>
          <p:cNvSpPr>
            <a:spLocks noChangeShapeType="1"/>
          </p:cNvSpPr>
          <p:nvPr/>
        </p:nvSpPr>
        <p:spPr bwMode="auto">
          <a:xfrm>
            <a:off x="4648200" y="6019800"/>
            <a:ext cx="457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9943" name="Line 7"/>
          <p:cNvSpPr>
            <a:spLocks noChangeShapeType="1"/>
          </p:cNvSpPr>
          <p:nvPr/>
        </p:nvSpPr>
        <p:spPr bwMode="auto">
          <a:xfrm>
            <a:off x="8001000" y="6019800"/>
            <a:ext cx="304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9944" name="Rectangle 8"/>
          <p:cNvSpPr>
            <a:spLocks noChangeArrowheads="1"/>
          </p:cNvSpPr>
          <p:nvPr/>
        </p:nvSpPr>
        <p:spPr bwMode="auto">
          <a:xfrm>
            <a:off x="6629400" y="3352800"/>
            <a:ext cx="1524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3</a:t>
            </a:r>
          </a:p>
        </p:txBody>
      </p:sp>
      <p:sp>
        <p:nvSpPr>
          <p:cNvPr id="1319945" name="Rectangle 9"/>
          <p:cNvSpPr>
            <a:spLocks noChangeArrowheads="1"/>
          </p:cNvSpPr>
          <p:nvPr/>
        </p:nvSpPr>
        <p:spPr bwMode="auto">
          <a:xfrm>
            <a:off x="6781800" y="3352800"/>
            <a:ext cx="762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9946" name="Rectangle 10"/>
          <p:cNvSpPr>
            <a:spLocks noChangeArrowheads="1"/>
          </p:cNvSpPr>
          <p:nvPr/>
        </p:nvSpPr>
        <p:spPr bwMode="auto">
          <a:xfrm>
            <a:off x="6629400" y="3352800"/>
            <a:ext cx="228600" cy="15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47" name="Rectangle 11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9948" name="Line 12"/>
          <p:cNvSpPr>
            <a:spLocks noChangeShapeType="1"/>
          </p:cNvSpPr>
          <p:nvPr/>
        </p:nvSpPr>
        <p:spPr bwMode="auto">
          <a:xfrm>
            <a:off x="6858000" y="34290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49" name="Rectangle 13"/>
          <p:cNvSpPr>
            <a:spLocks noChangeArrowheads="1"/>
          </p:cNvSpPr>
          <p:nvPr/>
        </p:nvSpPr>
        <p:spPr bwMode="auto">
          <a:xfrm>
            <a:off x="7010400" y="3352800"/>
            <a:ext cx="1524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</a:t>
            </a:r>
          </a:p>
        </p:txBody>
      </p:sp>
      <p:sp>
        <p:nvSpPr>
          <p:cNvPr id="1319950" name="Rectangle 14"/>
          <p:cNvSpPr>
            <a:spLocks noChangeArrowheads="1"/>
          </p:cNvSpPr>
          <p:nvPr/>
        </p:nvSpPr>
        <p:spPr bwMode="auto">
          <a:xfrm>
            <a:off x="7162800" y="3352800"/>
            <a:ext cx="762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9951" name="Rectangle 15"/>
          <p:cNvSpPr>
            <a:spLocks noChangeArrowheads="1"/>
          </p:cNvSpPr>
          <p:nvPr/>
        </p:nvSpPr>
        <p:spPr bwMode="auto">
          <a:xfrm>
            <a:off x="7010400" y="3352800"/>
            <a:ext cx="228600" cy="15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52" name="Line 16"/>
          <p:cNvSpPr>
            <a:spLocks noChangeShapeType="1"/>
          </p:cNvSpPr>
          <p:nvPr/>
        </p:nvSpPr>
        <p:spPr bwMode="auto">
          <a:xfrm>
            <a:off x="7239000" y="34290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53" name="Rectangle 17"/>
          <p:cNvSpPr>
            <a:spLocks noChangeArrowheads="1"/>
          </p:cNvSpPr>
          <p:nvPr/>
        </p:nvSpPr>
        <p:spPr bwMode="auto">
          <a:xfrm>
            <a:off x="7391400" y="3352800"/>
            <a:ext cx="1524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5</a:t>
            </a:r>
          </a:p>
        </p:txBody>
      </p:sp>
      <p:sp>
        <p:nvSpPr>
          <p:cNvPr id="1319954" name="Rectangle 18"/>
          <p:cNvSpPr>
            <a:spLocks noChangeArrowheads="1"/>
          </p:cNvSpPr>
          <p:nvPr/>
        </p:nvSpPr>
        <p:spPr bwMode="auto">
          <a:xfrm>
            <a:off x="7543800" y="3352800"/>
            <a:ext cx="762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9955" name="Rectangle 19"/>
          <p:cNvSpPr>
            <a:spLocks noChangeArrowheads="1"/>
          </p:cNvSpPr>
          <p:nvPr/>
        </p:nvSpPr>
        <p:spPr bwMode="auto">
          <a:xfrm>
            <a:off x="7391400" y="3352800"/>
            <a:ext cx="228600" cy="15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56" name="Line 20"/>
          <p:cNvSpPr>
            <a:spLocks noChangeShapeType="1"/>
          </p:cNvSpPr>
          <p:nvPr/>
        </p:nvSpPr>
        <p:spPr bwMode="auto">
          <a:xfrm>
            <a:off x="7620000" y="34290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57" name="Rectangle 21"/>
          <p:cNvSpPr>
            <a:spLocks noChangeArrowheads="1"/>
          </p:cNvSpPr>
          <p:nvPr/>
        </p:nvSpPr>
        <p:spPr bwMode="auto">
          <a:xfrm>
            <a:off x="7772400" y="3352800"/>
            <a:ext cx="1524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3</a:t>
            </a:r>
          </a:p>
        </p:txBody>
      </p:sp>
      <p:sp>
        <p:nvSpPr>
          <p:cNvPr id="1319958" name="Rectangle 22"/>
          <p:cNvSpPr>
            <a:spLocks noChangeArrowheads="1"/>
          </p:cNvSpPr>
          <p:nvPr/>
        </p:nvSpPr>
        <p:spPr bwMode="auto">
          <a:xfrm>
            <a:off x="7924800" y="3352800"/>
            <a:ext cx="762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9959" name="Rectangle 23"/>
          <p:cNvSpPr>
            <a:spLocks noChangeArrowheads="1"/>
          </p:cNvSpPr>
          <p:nvPr/>
        </p:nvSpPr>
        <p:spPr bwMode="auto">
          <a:xfrm>
            <a:off x="7772400" y="3352800"/>
            <a:ext cx="228600" cy="15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60" name="Line 24"/>
          <p:cNvSpPr>
            <a:spLocks noChangeShapeType="1"/>
          </p:cNvSpPr>
          <p:nvPr/>
        </p:nvSpPr>
        <p:spPr bwMode="auto">
          <a:xfrm>
            <a:off x="8001000" y="34290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61" name="Rectangle 25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5</a:t>
            </a:r>
          </a:p>
        </p:txBody>
      </p:sp>
      <p:sp>
        <p:nvSpPr>
          <p:cNvPr id="1319962" name="Rectangle 26"/>
          <p:cNvSpPr>
            <a:spLocks noChangeArrowheads="1"/>
          </p:cNvSpPr>
          <p:nvPr/>
        </p:nvSpPr>
        <p:spPr bwMode="auto">
          <a:xfrm>
            <a:off x="8305800" y="3352800"/>
            <a:ext cx="762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9963" name="Rectangle 27"/>
          <p:cNvSpPr>
            <a:spLocks noChangeArrowheads="1"/>
          </p:cNvSpPr>
          <p:nvPr/>
        </p:nvSpPr>
        <p:spPr bwMode="auto">
          <a:xfrm>
            <a:off x="8153400" y="3352800"/>
            <a:ext cx="228600" cy="15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64" name="Line 28"/>
          <p:cNvSpPr>
            <a:spLocks noChangeShapeType="1"/>
          </p:cNvSpPr>
          <p:nvPr/>
        </p:nvSpPr>
        <p:spPr bwMode="auto">
          <a:xfrm>
            <a:off x="8382000" y="34290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65" name="Rectangle 29"/>
          <p:cNvSpPr>
            <a:spLocks noChangeArrowheads="1"/>
          </p:cNvSpPr>
          <p:nvPr/>
        </p:nvSpPr>
        <p:spPr bwMode="auto">
          <a:xfrm>
            <a:off x="8534400" y="3352800"/>
            <a:ext cx="1524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2</a:t>
            </a:r>
          </a:p>
        </p:txBody>
      </p:sp>
      <p:sp>
        <p:nvSpPr>
          <p:cNvPr id="1319966" name="Rectangle 30"/>
          <p:cNvSpPr>
            <a:spLocks noChangeArrowheads="1"/>
          </p:cNvSpPr>
          <p:nvPr/>
        </p:nvSpPr>
        <p:spPr bwMode="auto">
          <a:xfrm>
            <a:off x="8686800" y="3352800"/>
            <a:ext cx="76200" cy="152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9967" name="Rectangle 31"/>
          <p:cNvSpPr>
            <a:spLocks noChangeArrowheads="1"/>
          </p:cNvSpPr>
          <p:nvPr/>
        </p:nvSpPr>
        <p:spPr bwMode="auto">
          <a:xfrm>
            <a:off x="8534400" y="3352800"/>
            <a:ext cx="228600" cy="15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68" name="Line 32"/>
          <p:cNvSpPr>
            <a:spLocks noChangeShapeType="1"/>
          </p:cNvSpPr>
          <p:nvPr/>
        </p:nvSpPr>
        <p:spPr bwMode="auto">
          <a:xfrm flipV="1">
            <a:off x="8686800" y="33528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9969" name="Line 33"/>
          <p:cNvSpPr>
            <a:spLocks noChangeShapeType="1"/>
          </p:cNvSpPr>
          <p:nvPr/>
        </p:nvSpPr>
        <p:spPr bwMode="auto">
          <a:xfrm>
            <a:off x="6705600" y="31242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D31C-7380-B64B-A6CA-649E76FC19FE}" type="slidenum">
              <a:rPr lang="en-US"/>
              <a:pPr/>
              <a:t>17</a:t>
            </a:fld>
            <a:endParaRPr lang="en-US"/>
          </a:p>
        </p:txBody>
      </p:sp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Sorting</a:t>
            </a:r>
            <a:br>
              <a:rPr lang="en-US"/>
            </a:br>
            <a:r>
              <a:rPr lang="en-US"/>
              <a:t>Overview of Algorithms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There is no </a:t>
            </a:r>
            <a:r>
              <a:rPr lang="en-US" i="1"/>
              <a:t>known</a:t>
            </a:r>
            <a:r>
              <a:rPr lang="en-US"/>
              <a:t> sorting algorithm that has all the properties we would like one to have.</a:t>
            </a:r>
          </a:p>
          <a:p>
            <a:pPr>
              <a:buFont typeface="Wingdings" charset="0"/>
              <a:buNone/>
            </a:pPr>
            <a:r>
              <a:rPr lang="en-US"/>
              <a:t>We will examine a number of sorting algorithms. Most of these fall into two categories: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and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Quadratic-Time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)] Algorithms</a:t>
            </a:r>
          </a:p>
          <a:p>
            <a:pPr lvl="2"/>
            <a:r>
              <a:rPr lang="en-US"/>
              <a:t>Bubble Sort</a:t>
            </a:r>
          </a:p>
          <a:p>
            <a:pPr lvl="2"/>
            <a:r>
              <a:rPr lang="en-US"/>
              <a:t>Insertion Sort</a:t>
            </a:r>
          </a:p>
          <a:p>
            <a:pPr lvl="2"/>
            <a:r>
              <a:rPr lang="en-US"/>
              <a:t>Quicksort</a:t>
            </a:r>
          </a:p>
          <a:p>
            <a:pPr lvl="2"/>
            <a:r>
              <a:rPr lang="en-US"/>
              <a:t>Treesort (later in semester)</a:t>
            </a:r>
          </a:p>
          <a:p>
            <a:pPr lvl="1"/>
            <a:r>
              <a:rPr lang="en-US"/>
              <a:t>Log-Linear-Time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)] Algorithms</a:t>
            </a:r>
          </a:p>
          <a:p>
            <a:pPr lvl="2"/>
            <a:r>
              <a:rPr lang="en-US"/>
              <a:t>Merge Sort</a:t>
            </a:r>
          </a:p>
          <a:p>
            <a:pPr lvl="2"/>
            <a:r>
              <a:rPr lang="en-US"/>
              <a:t>Heap Sort (mostly later in semester)</a:t>
            </a:r>
          </a:p>
          <a:p>
            <a:pPr lvl="2"/>
            <a:r>
              <a:rPr lang="en-US"/>
              <a:t>Introsort</a:t>
            </a:r>
          </a:p>
          <a:p>
            <a:pPr lvl="1"/>
            <a:r>
              <a:rPr lang="en-US"/>
              <a:t>Special Purpose — Not Comparison Sorts</a:t>
            </a:r>
          </a:p>
          <a:p>
            <a:pPr lvl="2"/>
            <a:r>
              <a:rPr lang="en-US"/>
              <a:t>Pigeonhole Sort</a:t>
            </a:r>
          </a:p>
          <a:p>
            <a:pPr lvl="2"/>
            <a:r>
              <a:rPr lang="en-US"/>
              <a:t>Radix Sort</a:t>
            </a:r>
          </a:p>
        </p:txBody>
      </p:sp>
      <p:sp>
        <p:nvSpPr>
          <p:cNvPr id="1320964" name="Text Box 4"/>
          <p:cNvSpPr txBox="1">
            <a:spLocks noChangeArrowheads="1"/>
          </p:cNvSpPr>
          <p:nvPr/>
        </p:nvSpPr>
        <p:spPr bwMode="auto">
          <a:xfrm>
            <a:off x="5638800" y="2743200"/>
            <a:ext cx="27432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It may seem odd that an algorithm called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Quicksort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 is in the </a:t>
            </a:r>
            <a:r>
              <a:rPr lang="en-US" sz="1400" i="1">
                <a:solidFill>
                  <a:schemeClr val="folHlink"/>
                </a:solidFill>
              </a:rPr>
              <a:t>slow</a:t>
            </a:r>
            <a:r>
              <a:rPr lang="en-US" sz="1400">
                <a:solidFill>
                  <a:schemeClr val="folHlink"/>
                </a:solidFill>
              </a:rPr>
              <a:t> category. </a:t>
            </a:r>
            <a:r>
              <a:rPr lang="en-US" sz="1400" i="1">
                <a:solidFill>
                  <a:schemeClr val="folHlink"/>
                </a:solidFill>
              </a:rPr>
              <a:t>More about this later.</a:t>
            </a:r>
          </a:p>
        </p:txBody>
      </p:sp>
      <p:sp>
        <p:nvSpPr>
          <p:cNvPr id="1320965" name="Line 5"/>
          <p:cNvSpPr>
            <a:spLocks noChangeShapeType="1"/>
          </p:cNvSpPr>
          <p:nvPr/>
        </p:nvSpPr>
        <p:spPr bwMode="auto">
          <a:xfrm flipH="1">
            <a:off x="2514600" y="3200400"/>
            <a:ext cx="3124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F91C-8073-E84A-A9C4-CB549F4D8F08}" type="slidenum">
              <a:rPr lang="en-US"/>
              <a:pPr/>
              <a:t>18</a:t>
            </a:fld>
            <a:endParaRPr lang="en-US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Bubble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Description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One of the simplest sorting algorithms is also one of the worst: </a:t>
            </a:r>
            <a:r>
              <a:rPr lang="en-US" b="1"/>
              <a:t>Bubble Sort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We cover it because it is easy to understand and analyze.</a:t>
            </a:r>
          </a:p>
          <a:p>
            <a:pPr lvl="1">
              <a:lnSpc>
                <a:spcPct val="90000"/>
              </a:lnSpc>
            </a:pPr>
            <a:r>
              <a:rPr lang="en-US"/>
              <a:t>But we never use it.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Bubble Sort proceeds in a number of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passes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In each pass, we go through the data, considering each consecutive pair of items.</a:t>
            </a:r>
          </a:p>
          <a:p>
            <a:pPr lvl="1">
              <a:lnSpc>
                <a:spcPct val="90000"/>
              </a:lnSpc>
            </a:pPr>
            <a:r>
              <a:rPr lang="en-US"/>
              <a:t>We compare. If the pair is out of order, we swap.</a:t>
            </a:r>
          </a:p>
          <a:p>
            <a:pPr lvl="1">
              <a:lnSpc>
                <a:spcPct val="90000"/>
              </a:lnSpc>
            </a:pPr>
            <a:r>
              <a:rPr lang="en-US"/>
              <a:t>The larger items rise to the top like bubbles.</a:t>
            </a:r>
          </a:p>
          <a:p>
            <a:pPr lvl="2">
              <a:lnSpc>
                <a:spcPct val="90000"/>
              </a:lnSpc>
            </a:pPr>
            <a:r>
              <a:rPr lang="en-US"/>
              <a:t>I assume we are sorting in ascending order.</a:t>
            </a:r>
          </a:p>
          <a:p>
            <a:pPr lvl="1">
              <a:lnSpc>
                <a:spcPct val="90000"/>
              </a:lnSpc>
            </a:pPr>
            <a:r>
              <a:rPr lang="en-US"/>
              <a:t>After the first pass, the last item is the largest.</a:t>
            </a:r>
          </a:p>
          <a:p>
            <a:pPr lvl="1">
              <a:lnSpc>
                <a:spcPct val="90000"/>
              </a:lnSpc>
            </a:pPr>
            <a:r>
              <a:rPr lang="en-US"/>
              <a:t>Thus, later passes need not go through all the data.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We can improve Bubble Sort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performance on some nearly sorted data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specifically, type (1) (all items close to proper place):</a:t>
            </a:r>
          </a:p>
          <a:p>
            <a:pPr lvl="1">
              <a:lnSpc>
                <a:spcPct val="90000"/>
              </a:lnSpc>
            </a:pPr>
            <a:r>
              <a:rPr lang="en-US"/>
              <a:t>During each pass, keep track of whether we have done any swaps during that pass.</a:t>
            </a:r>
          </a:p>
          <a:p>
            <a:pPr lvl="1">
              <a:lnSpc>
                <a:spcPct val="90000"/>
              </a:lnSpc>
            </a:pPr>
            <a:r>
              <a:rPr lang="en-US"/>
              <a:t>If not, then we were done when the pass began. Quit.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20D6-FD8E-F549-BCE4-C6DE03866E78}" type="slidenum">
              <a:rPr lang="en-US"/>
              <a:pPr/>
              <a:t>19</a:t>
            </a:fld>
            <a:endParaRPr lang="en-US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Bubble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Write It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Examine an implementation of Bubble Sort.</a:t>
            </a:r>
          </a:p>
          <a:p>
            <a:pPr lvl="1"/>
            <a:r>
              <a:rPr lang="en-US"/>
              <a:t>Analyze it.</a:t>
            </a:r>
          </a:p>
          <a:p>
            <a:pPr lvl="2"/>
            <a:r>
              <a:rPr lang="en-US" i="1"/>
              <a:t>See the next slide.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5C68-910A-DA48-9D49-E907BD99EE75}" type="slidenum">
              <a:rPr lang="en-US"/>
              <a:pPr/>
              <a:t>2</a:t>
            </a:fld>
            <a:endParaRPr lang="en-US"/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Algorithmic Efficiency &amp; Sorting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Analysis of Algorithms</a:t>
            </a:r>
          </a:p>
          <a:p>
            <a:pPr lvl="1"/>
            <a:r>
              <a:rPr lang="en-US"/>
              <a:t>Introduction to Sorting</a:t>
            </a:r>
          </a:p>
          <a:p>
            <a:pPr lvl="1"/>
            <a:r>
              <a:rPr lang="en-US"/>
              <a:t>Comparison Sorts I</a:t>
            </a:r>
          </a:p>
          <a:p>
            <a:pPr lvl="1"/>
            <a:r>
              <a:rPr lang="en-US"/>
              <a:t>More on Big-</a:t>
            </a:r>
            <a:r>
              <a:rPr lang="en-US" i="1"/>
              <a:t>O</a:t>
            </a:r>
          </a:p>
          <a:p>
            <a:pPr lvl="1"/>
            <a:r>
              <a:rPr lang="en-US"/>
              <a:t>The Limits of Sorting</a:t>
            </a:r>
          </a:p>
          <a:p>
            <a:pPr lvl="1"/>
            <a:r>
              <a:rPr lang="en-US"/>
              <a:t>Divide-and-Conquer</a:t>
            </a:r>
          </a:p>
          <a:p>
            <a:pPr lvl="1"/>
            <a:r>
              <a:rPr lang="en-US"/>
              <a:t>Comparison Sorts II</a:t>
            </a:r>
          </a:p>
          <a:p>
            <a:pPr lvl="1"/>
            <a:r>
              <a:rPr lang="en-US"/>
              <a:t>Comparison Sorts III</a:t>
            </a:r>
          </a:p>
          <a:p>
            <a:pPr lvl="1"/>
            <a:r>
              <a:rPr lang="en-US"/>
              <a:t>Radix Sort</a:t>
            </a:r>
          </a:p>
          <a:p>
            <a:pPr lvl="1"/>
            <a:r>
              <a:rPr lang="en-US"/>
              <a:t>Sorting in the C++ STL</a:t>
            </a:r>
          </a:p>
        </p:txBody>
      </p:sp>
      <p:sp>
        <p:nvSpPr>
          <p:cNvPr id="1018886" name="Text Box 6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CDEF-E83C-2547-B183-0538DABEBC60}" type="slidenum">
              <a:rPr lang="en-US"/>
              <a:pPr/>
              <a:t>20</a:t>
            </a:fld>
            <a:endParaRPr lang="en-US"/>
          </a:p>
        </p:txBody>
      </p:sp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Bubble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Analysis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(Time) Efficiency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Bubble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Bubble Sort also has an average-case time of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/>
            <a:r>
              <a:rPr lang="en-US"/>
              <a:t>Bubble Sort does not require random-access data.</a:t>
            </a:r>
          </a:p>
          <a:p>
            <a:pPr lvl="1"/>
            <a:r>
              <a:rPr lang="en-US"/>
              <a:t>It works on Linked Lists.</a:t>
            </a:r>
          </a:p>
          <a:p>
            <a:pPr>
              <a:buFont typeface="Wingdings" charset="0"/>
              <a:buNone/>
            </a:pPr>
            <a:r>
              <a:rPr lang="en-US"/>
              <a:t>Space Efficiency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/>
            <a:r>
              <a:rPr lang="en-US"/>
              <a:t>Bubble Sort can be done in-place.</a:t>
            </a:r>
          </a:p>
          <a:p>
            <a:pPr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/>
            <a:r>
              <a:rPr lang="en-US"/>
              <a:t>Bubble Sort is stable.</a:t>
            </a:r>
          </a:p>
          <a:p>
            <a:pPr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/</a:t>
            </a:r>
            <a:endParaRPr lang="en-US"/>
          </a:p>
          <a:p>
            <a:pPr lvl="1"/>
            <a:r>
              <a:rPr lang="en-US"/>
              <a:t>(1) We can write Bubble Sort to be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if no item is far out of place.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/>
            <a:r>
              <a:rPr lang="en-US"/>
              <a:t>(2) Bubble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even if only one item is far out of place. </a:t>
            </a:r>
            <a:r>
              <a:rPr lang="en-US">
                <a:sym typeface="Wingdings" charset="0"/>
              </a:rPr>
              <a:t></a:t>
            </a:r>
          </a:p>
        </p:txBody>
      </p:sp>
      <p:sp>
        <p:nvSpPr>
          <p:cNvPr id="1158148" name="Text Box 4"/>
          <p:cNvSpPr txBox="1">
            <a:spLocks noChangeArrowheads="1"/>
          </p:cNvSpPr>
          <p:nvPr/>
        </p:nvSpPr>
        <p:spPr bwMode="auto">
          <a:xfrm>
            <a:off x="6781800" y="3352800"/>
            <a:ext cx="1905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Lots of smileys here. However, these are more important.</a:t>
            </a:r>
          </a:p>
        </p:txBody>
      </p:sp>
      <p:sp>
        <p:nvSpPr>
          <p:cNvPr id="1158149" name="Line 5"/>
          <p:cNvSpPr>
            <a:spLocks noChangeShapeType="1"/>
          </p:cNvSpPr>
          <p:nvPr/>
        </p:nvSpPr>
        <p:spPr bwMode="auto">
          <a:xfrm flipH="1" flipV="1">
            <a:off x="5257800" y="2971800"/>
            <a:ext cx="1524000" cy="914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8150" name="Line 6"/>
          <p:cNvSpPr>
            <a:spLocks noChangeShapeType="1"/>
          </p:cNvSpPr>
          <p:nvPr/>
        </p:nvSpPr>
        <p:spPr bwMode="auto">
          <a:xfrm flipV="1">
            <a:off x="6705600" y="2590800"/>
            <a:ext cx="304800" cy="914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8151" name="Line 7"/>
          <p:cNvSpPr>
            <a:spLocks noChangeShapeType="1"/>
          </p:cNvSpPr>
          <p:nvPr/>
        </p:nvSpPr>
        <p:spPr bwMode="auto">
          <a:xfrm flipH="1" flipV="1">
            <a:off x="6705600" y="3505200"/>
            <a:ext cx="1524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8152" name="AutoShape 8"/>
          <p:cNvSpPr>
            <a:spLocks noChangeArrowheads="1"/>
          </p:cNvSpPr>
          <p:nvPr/>
        </p:nvSpPr>
        <p:spPr bwMode="auto">
          <a:xfrm>
            <a:off x="7048500" y="1784350"/>
            <a:ext cx="304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8153" name="AutoShape 9"/>
          <p:cNvSpPr>
            <a:spLocks noChangeArrowheads="1"/>
          </p:cNvSpPr>
          <p:nvPr/>
        </p:nvSpPr>
        <p:spPr bwMode="auto">
          <a:xfrm>
            <a:off x="2438400" y="1123950"/>
            <a:ext cx="304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A38-220C-804A-9EFF-7C479435E4FF}" type="slidenum">
              <a:rPr lang="en-US"/>
              <a:pPr/>
              <a:t>21</a:t>
            </a:fld>
            <a:endParaRPr lang="en-US"/>
          </a:p>
        </p:txBody>
      </p:sp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Bubble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Comments</a:t>
            </a:r>
          </a:p>
        </p:txBody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Bubble Sort is very slow.</a:t>
            </a:r>
          </a:p>
          <a:p>
            <a:pPr lvl="1"/>
            <a:r>
              <a:rPr lang="en-US"/>
              <a:t>It is never used, except:</a:t>
            </a:r>
          </a:p>
          <a:p>
            <a:pPr lvl="2"/>
            <a:r>
              <a:rPr lang="en-US"/>
              <a:t>In CS classes, as a simple example.</a:t>
            </a:r>
          </a:p>
          <a:p>
            <a:pPr lvl="2"/>
            <a:r>
              <a:rPr lang="en-US"/>
              <a:t>By people who do not understand sorting algorithms very well.</a:t>
            </a:r>
          </a:p>
          <a:p>
            <a:pPr>
              <a:buFont typeface="Wingdings" charset="0"/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2106-28F9-FD40-8031-6EF9B0FDBD9D}" type="slidenum">
              <a:rPr lang="en-US"/>
              <a:pPr/>
              <a:t>3</a:t>
            </a:fld>
            <a:endParaRPr lang="en-US"/>
          </a:p>
        </p:txBody>
      </p:sp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Analysis of Algorithms</a:t>
            </a:r>
            <a:endParaRPr lang="en-US">
              <a:cs typeface="Times New Roman" charset="0"/>
            </a:endParaRP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 b="1"/>
              <a:t>Efficiency</a:t>
            </a:r>
          </a:p>
          <a:p>
            <a:pPr lvl="1"/>
            <a:r>
              <a:rPr lang="en-US" sz="1600"/>
              <a:t>General: using few resources (time, space, bandwidth, etc.).</a:t>
            </a:r>
          </a:p>
          <a:p>
            <a:pPr lvl="1"/>
            <a:r>
              <a:rPr lang="en-US" sz="1600"/>
              <a:t>Specific: fast (time).</a:t>
            </a:r>
          </a:p>
          <a:p>
            <a:pPr lvl="2"/>
            <a:r>
              <a:rPr lang="en-US" sz="1400"/>
              <a:t>Also can be qualified, e.g., space efficiency.</a:t>
            </a:r>
          </a:p>
          <a:p>
            <a:pPr>
              <a:buFont typeface="Wingdings" charset="0"/>
              <a:buNone/>
            </a:pPr>
            <a:r>
              <a:rPr lang="en-US" sz="1800"/>
              <a:t>Analyzing Efficiency</a:t>
            </a:r>
          </a:p>
          <a:p>
            <a:pPr lvl="1"/>
            <a:r>
              <a:rPr lang="en-US" sz="1600"/>
              <a:t>Measure running time in </a:t>
            </a:r>
            <a:r>
              <a:rPr lang="en-US" sz="1600" b="1"/>
              <a:t>steps</a:t>
            </a:r>
            <a:r>
              <a:rPr lang="en-US" sz="1600"/>
              <a:t>.</a:t>
            </a:r>
          </a:p>
          <a:p>
            <a:pPr lvl="1"/>
            <a:r>
              <a:rPr lang="en-US" sz="1600"/>
              <a:t>Determine how the </a:t>
            </a:r>
            <a:r>
              <a:rPr lang="en-US" sz="1600" b="1"/>
              <a:t>size of the input</a:t>
            </a:r>
            <a:r>
              <a:rPr lang="en-US" sz="1600"/>
              <a:t> affects running time.</a:t>
            </a:r>
          </a:p>
          <a:p>
            <a:pPr lvl="1"/>
            <a:r>
              <a:rPr lang="en-US" sz="1600" b="1"/>
              <a:t>Worst case</a:t>
            </a:r>
            <a:r>
              <a:rPr lang="en-US" sz="1600"/>
              <a:t>: max steps for given input size.</a:t>
            </a:r>
          </a:p>
          <a:p>
            <a:pPr>
              <a:buFont typeface="Wingdings" charset="0"/>
              <a:buNone/>
            </a:pPr>
            <a:endParaRPr lang="en-US" sz="1800" i="1"/>
          </a:p>
          <a:p>
            <a:pPr>
              <a:buFont typeface="Wingdings" charset="0"/>
              <a:buNone/>
            </a:pPr>
            <a:r>
              <a:rPr lang="en-US" sz="1800" i="1"/>
              <a:t>Our</a:t>
            </a:r>
            <a:r>
              <a:rPr lang="en-US" sz="1800"/>
              <a:t> </a:t>
            </a:r>
            <a:r>
              <a:rPr lang="en-US" sz="1800" b="1"/>
              <a:t>model of computation</a:t>
            </a:r>
            <a:r>
              <a:rPr lang="en-US" sz="1800"/>
              <a:t> specifies:</a:t>
            </a:r>
          </a:p>
          <a:p>
            <a:pPr lvl="1"/>
            <a:r>
              <a:rPr lang="en-US" sz="1600"/>
              <a:t>A </a:t>
            </a:r>
            <a:r>
              <a:rPr lang="en-US" sz="1600" b="1"/>
              <a:t>step</a:t>
            </a:r>
            <a:r>
              <a:rPr lang="en-US" sz="1600"/>
              <a:t> is one of the following:</a:t>
            </a:r>
          </a:p>
          <a:p>
            <a:pPr lvl="2"/>
            <a:r>
              <a:rPr lang="en-US" sz="1400"/>
              <a:t>A built-in operation on a fundamental type.</a:t>
            </a:r>
          </a:p>
          <a:p>
            <a:pPr lvl="2"/>
            <a:r>
              <a:rPr lang="en-US" sz="1400"/>
              <a:t>A call to a client-provided function.</a:t>
            </a:r>
          </a:p>
          <a:p>
            <a:pPr lvl="1"/>
            <a:r>
              <a:rPr lang="en-US" sz="1600"/>
              <a:t>When we are given a list as input, its </a:t>
            </a:r>
            <a:r>
              <a:rPr lang="en-US" sz="1600" b="1"/>
              <a:t>size</a:t>
            </a:r>
            <a:r>
              <a:rPr lang="en-US" sz="1600"/>
              <a:t> is the number of items in it.</a:t>
            </a:r>
          </a:p>
          <a:p>
            <a:pPr>
              <a:buFont typeface="Wingdings" charset="0"/>
              <a:buNone/>
            </a:pPr>
            <a:endParaRPr lang="en-US" sz="1800" b="1"/>
          </a:p>
          <a:p>
            <a:pPr>
              <a:buFont typeface="Wingdings" charset="0"/>
              <a:buNone/>
            </a:pPr>
            <a:r>
              <a:rPr lang="en-US" sz="1800" b="1"/>
              <a:t>Scalable</a:t>
            </a:r>
            <a:r>
              <a:rPr lang="en-US" sz="1800"/>
              <a:t>:</a:t>
            </a:r>
            <a:r>
              <a:rPr lang="en-US" sz="1800" b="1"/>
              <a:t> </a:t>
            </a:r>
            <a:r>
              <a:rPr lang="en-US" sz="1800"/>
              <a:t>works well with large problems. Also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 b="1"/>
              <a:t>scales well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</a:t>
            </a:r>
          </a:p>
        </p:txBody>
      </p:sp>
      <p:sp>
        <p:nvSpPr>
          <p:cNvPr id="1224708" name="AutoShape 4"/>
          <p:cNvSpPr>
            <a:spLocks noChangeArrowheads="1"/>
          </p:cNvSpPr>
          <p:nvPr/>
        </p:nvSpPr>
        <p:spPr bwMode="auto">
          <a:xfrm>
            <a:off x="3505200" y="2590800"/>
            <a:ext cx="685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4709" name="AutoShape 5"/>
          <p:cNvSpPr>
            <a:spLocks noChangeArrowheads="1"/>
          </p:cNvSpPr>
          <p:nvPr/>
        </p:nvSpPr>
        <p:spPr bwMode="auto">
          <a:xfrm>
            <a:off x="2971800" y="2895600"/>
            <a:ext cx="5334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4710" name="Line 6"/>
          <p:cNvSpPr>
            <a:spLocks noChangeShapeType="1"/>
          </p:cNvSpPr>
          <p:nvPr/>
        </p:nvSpPr>
        <p:spPr bwMode="auto">
          <a:xfrm flipH="1">
            <a:off x="2590800" y="2590800"/>
            <a:ext cx="838200" cy="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4711" name="Line 7"/>
          <p:cNvSpPr>
            <a:spLocks noChangeShapeType="1"/>
          </p:cNvSpPr>
          <p:nvPr/>
        </p:nvSpPr>
        <p:spPr bwMode="auto">
          <a:xfrm flipH="1">
            <a:off x="1600200" y="2590800"/>
            <a:ext cx="990600" cy="160020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4712" name="Line 8"/>
          <p:cNvSpPr>
            <a:spLocks noChangeShapeType="1"/>
          </p:cNvSpPr>
          <p:nvPr/>
        </p:nvSpPr>
        <p:spPr bwMode="auto">
          <a:xfrm>
            <a:off x="3505200" y="3276600"/>
            <a:ext cx="1371600" cy="167640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7840-2B56-ED4A-8804-E3725C8DFD24}" type="slidenum">
              <a:rPr lang="en-US"/>
              <a:pPr/>
              <a:t>4</a:t>
            </a:fld>
            <a:endParaRPr lang="en-US"/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Definition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Algorithm </a:t>
            </a:r>
            <a:r>
              <a:rPr lang="en-US" i="1"/>
              <a:t>A</a:t>
            </a:r>
            <a:r>
              <a:rPr lang="en-US"/>
              <a:t> is </a:t>
            </a:r>
            <a:r>
              <a:rPr lang="en-US" i="1"/>
              <a:t>order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[written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))] if</a:t>
            </a:r>
          </a:p>
          <a:p>
            <a:pPr lvl="1"/>
            <a:r>
              <a:rPr lang="en-US"/>
              <a:t>There exist constants </a:t>
            </a:r>
            <a:r>
              <a:rPr lang="en-US" i="1"/>
              <a:t>k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such that</a:t>
            </a:r>
          </a:p>
          <a:p>
            <a:pPr lvl="1"/>
            <a:r>
              <a:rPr lang="en-US" i="1"/>
              <a:t>A</a:t>
            </a:r>
            <a:r>
              <a:rPr lang="en-US"/>
              <a:t> requires </a:t>
            </a:r>
            <a:r>
              <a:rPr lang="en-US" b="1"/>
              <a:t>no more than</a:t>
            </a:r>
            <a:r>
              <a:rPr lang="en-US"/>
              <a:t> </a:t>
            </a:r>
            <a:r>
              <a:rPr lang="en-US" i="1"/>
              <a:t>k</a:t>
            </a:r>
            <a:r>
              <a:rPr lang="en-US">
                <a:cs typeface="Times New Roman" charset="0"/>
                <a:sym typeface="Symbol" charset="0"/>
              </a:rPr>
              <a:t>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time units to solve a problem of size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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We are usually not interested in the exact values of </a:t>
            </a:r>
            <a:r>
              <a:rPr lang="en-US" i="1"/>
              <a:t>k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 Thus:</a:t>
            </a:r>
          </a:p>
          <a:p>
            <a:pPr lvl="1"/>
            <a:r>
              <a:rPr lang="en-US"/>
              <a:t>We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worry much about whether some algorithm is (say) five times faster than another.</a:t>
            </a:r>
          </a:p>
          <a:p>
            <a:pPr lvl="1"/>
            <a:r>
              <a:rPr lang="en-US"/>
              <a:t>We ignore small problem sizes.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Big-</a:t>
            </a:r>
            <a:r>
              <a:rPr lang="en-US" i="1"/>
              <a:t>O</a:t>
            </a:r>
            <a:r>
              <a:rPr lang="en-US"/>
              <a:t> is important!</a:t>
            </a:r>
          </a:p>
          <a:p>
            <a:pPr lvl="1"/>
            <a:r>
              <a:rPr lang="en-US"/>
              <a:t>We will probably use it </a:t>
            </a:r>
            <a:r>
              <a:rPr lang="en-US" i="1"/>
              <a:t>every day</a:t>
            </a:r>
            <a:r>
              <a:rPr lang="en-US"/>
              <a:t> for the rest of the semester (the concept, not the above definition).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9BC6-93E8-404B-BA33-D5BF4F7F0DCA}" type="slidenum">
              <a:rPr lang="en-US"/>
              <a:pPr/>
              <a:t>5</a:t>
            </a:fld>
            <a:endParaRPr lang="en-US"/>
          </a:p>
        </p:txBody>
      </p:sp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Worst Case &amp; Average Case</a:t>
            </a: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use big-</a:t>
            </a:r>
            <a:r>
              <a:rPr lang="en-US" i="1"/>
              <a:t>O</a:t>
            </a:r>
            <a:r>
              <a:rPr lang="en-US"/>
              <a:t>, unless we say otherwise, we are always referring to the </a:t>
            </a:r>
            <a:r>
              <a:rPr lang="en-US" b="1"/>
              <a:t>worst-case</a:t>
            </a:r>
            <a:r>
              <a:rPr lang="en-US"/>
              <a:t> behavior of an algorithm.</a:t>
            </a:r>
            <a:endParaRPr lang="en-US" b="1" i="1"/>
          </a:p>
          <a:p>
            <a:pPr lvl="1"/>
            <a:r>
              <a:rPr lang="en-US"/>
              <a:t>For input of a given size, what is the </a:t>
            </a:r>
            <a:r>
              <a:rPr lang="en-US" b="1"/>
              <a:t>maximum</a:t>
            </a:r>
            <a:r>
              <a:rPr lang="en-US"/>
              <a:t> number of steps the algorithm requires?</a:t>
            </a:r>
          </a:p>
          <a:p>
            <a:pPr>
              <a:buFont typeface="Wingdings" charset="0"/>
              <a:buNone/>
            </a:pPr>
            <a:r>
              <a:rPr lang="en-US"/>
              <a:t>We can also do average-case analysis. However, we need to say so. We also need to indicate what kind of average we mean. For example:</a:t>
            </a:r>
          </a:p>
          <a:p>
            <a:pPr lvl="1"/>
            <a:r>
              <a:rPr lang="en-US"/>
              <a:t>We can determine the average number of steps required over all inputs of a given size.</a:t>
            </a:r>
          </a:p>
          <a:p>
            <a:pPr lvl="1"/>
            <a:r>
              <a:rPr lang="en-US"/>
              <a:t>We can determine the average number of steps required over repeated applications of the same algorithm.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B2C0-A88C-3540-902F-1561183A6B90}" type="slidenum">
              <a:rPr lang="en-US"/>
              <a:pPr/>
              <a:t>6</a:t>
            </a:fld>
            <a:endParaRPr lang="en-US"/>
          </a:p>
        </p:txBody>
      </p:sp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Efficiency </a:t>
            </a:r>
            <a:r>
              <a:rPr lang="en-US"/>
              <a:t>Categories</a:t>
            </a: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(1) algorithm is </a:t>
            </a:r>
            <a:r>
              <a:rPr lang="en-US" sz="1600" b="1"/>
              <a:t>constant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 running time of such an algorithm is essentially independent of the input.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Such algorithms are rare, since they cannot even read all of their input.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(log</a:t>
            </a:r>
            <a:r>
              <a:rPr lang="en-US" sz="1600" i="1" baseline="-25000"/>
              <a:t>b</a:t>
            </a:r>
            <a:r>
              <a:rPr lang="en-US" sz="1600" i="1"/>
              <a:t>n</a:t>
            </a:r>
            <a:r>
              <a:rPr lang="en-US" sz="1600"/>
              <a:t>) [for some </a:t>
            </a:r>
            <a:r>
              <a:rPr lang="en-US" sz="1600" i="1"/>
              <a:t>b</a:t>
            </a:r>
            <a:r>
              <a:rPr lang="en-US" sz="1600"/>
              <a:t>] algorithm is </a:t>
            </a:r>
            <a:r>
              <a:rPr lang="en-US" sz="1600" b="1"/>
              <a:t>logarithmic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Again, such algorithms cannot read all of their input.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As we will see, we do not care what </a:t>
            </a:r>
            <a:r>
              <a:rPr lang="en-US" sz="1400" i="1"/>
              <a:t>b</a:t>
            </a:r>
            <a:r>
              <a:rPr lang="en-US" sz="1400"/>
              <a:t> is.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 algorithm is </a:t>
            </a:r>
            <a:r>
              <a:rPr lang="en-US" sz="1600" b="1"/>
              <a:t>linear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Such algorithms are not rare.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This is as fast as an algorithm can be and still read all of its input.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 log</a:t>
            </a:r>
            <a:r>
              <a:rPr lang="en-US" sz="1600" i="1" baseline="-25000"/>
              <a:t>b</a:t>
            </a:r>
            <a:r>
              <a:rPr lang="en-US" sz="1600" i="1"/>
              <a:t>n</a:t>
            </a:r>
            <a:r>
              <a:rPr lang="en-US" sz="1600"/>
              <a:t>) [for some </a:t>
            </a:r>
            <a:r>
              <a:rPr lang="en-US" sz="1600" i="1"/>
              <a:t>b</a:t>
            </a:r>
            <a:r>
              <a:rPr lang="en-US" sz="1600"/>
              <a:t>] algorithm is </a:t>
            </a:r>
            <a:r>
              <a:rPr lang="en-US" sz="1600" b="1"/>
              <a:t>log-linear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This is about as slow as an algorithm can be and still be truly useful (scalable).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 baseline="30000"/>
              <a:t>2</a:t>
            </a:r>
            <a:r>
              <a:rPr lang="en-US" sz="1600"/>
              <a:t>) algorithm is </a:t>
            </a:r>
            <a:r>
              <a:rPr lang="en-US" sz="1600" b="1"/>
              <a:t>quadratic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These are usually too slow for anything but very small data sets.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b</a:t>
            </a:r>
            <a:r>
              <a:rPr lang="en-US" sz="1600" i="1" baseline="30000"/>
              <a:t>n</a:t>
            </a:r>
            <a:r>
              <a:rPr lang="en-US" sz="1600"/>
              <a:t>) [for some </a:t>
            </a:r>
            <a:r>
              <a:rPr lang="en-US" sz="1600" i="1"/>
              <a:t>b</a:t>
            </a:r>
            <a:r>
              <a:rPr lang="en-US" sz="1600"/>
              <a:t>] algorithm is </a:t>
            </a:r>
            <a:r>
              <a:rPr lang="en-US" sz="1600" b="1"/>
              <a:t>exponential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These algorithms are </a:t>
            </a:r>
            <a:r>
              <a:rPr lang="en-US" sz="1400" i="1"/>
              <a:t>much</a:t>
            </a:r>
            <a:r>
              <a:rPr lang="en-US" sz="1400"/>
              <a:t> too slow to be useful.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Notes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Gaps between these categories are </a:t>
            </a:r>
            <a:r>
              <a:rPr lang="en-US" sz="1400" i="1"/>
              <a:t>not</a:t>
            </a:r>
            <a:r>
              <a:rPr lang="en-US" sz="1400"/>
              <a:t> bridged by compiler optimization.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We are interested in the </a:t>
            </a:r>
            <a:r>
              <a:rPr lang="en-US" sz="1400" b="1"/>
              <a:t>fastest category</a:t>
            </a:r>
            <a:r>
              <a:rPr lang="en-US" sz="1400"/>
              <a:t> above that an algorithm fits in.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Every </a:t>
            </a:r>
            <a:r>
              <a:rPr lang="en-US" sz="1200" i="1"/>
              <a:t>O</a:t>
            </a:r>
            <a:r>
              <a:rPr lang="en-US" sz="1200"/>
              <a:t>(1) algorithm is also </a:t>
            </a:r>
            <a:r>
              <a:rPr lang="en-US" sz="1200" i="1"/>
              <a:t>O</a:t>
            </a:r>
            <a:r>
              <a:rPr lang="en-US" sz="1200"/>
              <a:t>(</a:t>
            </a:r>
            <a:r>
              <a:rPr lang="en-US" sz="1200" i="1"/>
              <a:t>n</a:t>
            </a:r>
            <a:r>
              <a:rPr lang="en-US" sz="1200" baseline="30000"/>
              <a:t>2</a:t>
            </a:r>
            <a:r>
              <a:rPr lang="en-US" sz="1200"/>
              <a:t>) and </a:t>
            </a:r>
            <a:r>
              <a:rPr lang="en-US" sz="1200" i="1"/>
              <a:t>O</a:t>
            </a:r>
            <a:r>
              <a:rPr lang="en-US" sz="1200"/>
              <a:t>(237</a:t>
            </a:r>
            <a:r>
              <a:rPr lang="en-US" sz="1200" i="1" baseline="30000"/>
              <a:t>n</a:t>
            </a:r>
            <a:r>
              <a:rPr lang="en-US" sz="1200" baseline="-25000"/>
              <a:t> </a:t>
            </a:r>
            <a:r>
              <a:rPr lang="en-US" sz="1200"/>
              <a:t>+ 184); but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i="1"/>
              <a:t>O</a:t>
            </a:r>
            <a:r>
              <a:rPr lang="en-US" sz="1200"/>
              <a:t>(1)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 interests us most.</a:t>
            </a:r>
          </a:p>
          <a:p>
            <a:pPr lvl="1">
              <a:lnSpc>
                <a:spcPct val="90000"/>
              </a:lnSpc>
            </a:pPr>
            <a:r>
              <a:rPr lang="en-US" sz="1400" b="1"/>
              <a:t>I will also allow </a:t>
            </a:r>
            <a:r>
              <a:rPr lang="en-US" sz="1400" b="1" i="1"/>
              <a:t>O</a:t>
            </a:r>
            <a:r>
              <a:rPr lang="en-US" sz="1400" b="1"/>
              <a:t>(</a:t>
            </a:r>
            <a:r>
              <a:rPr lang="en-US" sz="1400" b="1" i="1"/>
              <a:t>n</a:t>
            </a:r>
            <a:r>
              <a:rPr lang="en-US" sz="1400" b="1" baseline="30000"/>
              <a:t>3</a:t>
            </a:r>
            <a:r>
              <a:rPr lang="en-US" sz="1400" b="1"/>
              <a:t>), </a:t>
            </a:r>
            <a:r>
              <a:rPr lang="en-US" sz="1400" b="1" i="1"/>
              <a:t>O</a:t>
            </a:r>
            <a:r>
              <a:rPr lang="en-US" sz="1400" b="1"/>
              <a:t>(</a:t>
            </a:r>
            <a:r>
              <a:rPr lang="en-US" sz="1400" b="1" i="1"/>
              <a:t>n</a:t>
            </a:r>
            <a:r>
              <a:rPr lang="en-US" sz="1400" b="1" baseline="30000"/>
              <a:t>4</a:t>
            </a:r>
            <a:r>
              <a:rPr lang="en-US" sz="1400" b="1"/>
              <a:t>), etc.</a:t>
            </a:r>
            <a:r>
              <a:rPr lang="en-US" sz="1400"/>
              <a:t> However, we will not see these much.</a:t>
            </a:r>
          </a:p>
        </p:txBody>
      </p:sp>
      <p:sp>
        <p:nvSpPr>
          <p:cNvPr id="1327108" name="Text Box 4"/>
          <p:cNvSpPr txBox="1">
            <a:spLocks noChangeArrowheads="1"/>
          </p:cNvSpPr>
          <p:nvPr/>
        </p:nvSpPr>
        <p:spPr bwMode="auto">
          <a:xfrm>
            <a:off x="7924800" y="2590800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Faster</a:t>
            </a:r>
          </a:p>
        </p:txBody>
      </p:sp>
      <p:sp>
        <p:nvSpPr>
          <p:cNvPr id="1327109" name="Line 5"/>
          <p:cNvSpPr>
            <a:spLocks noChangeShapeType="1"/>
          </p:cNvSpPr>
          <p:nvPr/>
        </p:nvSpPr>
        <p:spPr bwMode="auto">
          <a:xfrm flipV="1">
            <a:off x="8458200" y="16764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7110" name="Line 6"/>
          <p:cNvSpPr>
            <a:spLocks noChangeShapeType="1"/>
          </p:cNvSpPr>
          <p:nvPr/>
        </p:nvSpPr>
        <p:spPr bwMode="auto">
          <a:xfrm flipH="1">
            <a:off x="8458200" y="35814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7111" name="Text Box 7"/>
          <p:cNvSpPr txBox="1">
            <a:spLocks noChangeArrowheads="1"/>
          </p:cNvSpPr>
          <p:nvPr/>
        </p:nvSpPr>
        <p:spPr bwMode="auto">
          <a:xfrm>
            <a:off x="7924800" y="3108325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Slower</a:t>
            </a:r>
          </a:p>
        </p:txBody>
      </p:sp>
      <p:sp>
        <p:nvSpPr>
          <p:cNvPr id="1327112" name="Text Box 8"/>
          <p:cNvSpPr txBox="1">
            <a:spLocks noChangeArrowheads="1"/>
          </p:cNvSpPr>
          <p:nvPr/>
        </p:nvSpPr>
        <p:spPr bwMode="auto">
          <a:xfrm>
            <a:off x="7772400" y="533400"/>
            <a:ext cx="1219200" cy="66357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Know these!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0CCF-1536-2248-8E70-E9A89D9ED740}" type="slidenum">
              <a:rPr lang="en-US"/>
              <a:pPr/>
              <a:t>7</a:t>
            </a:fld>
            <a:endParaRPr lang="en-US"/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Example 2, Problem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Determine the order of the following, and express it with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big-</a:t>
            </a:r>
            <a:r>
              <a:rPr lang="en-US" i="1"/>
              <a:t>O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: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func2(int p[], int n) // n is length of array p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int sum = 0;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for (int i = 0; i &lt; n; ++i)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for (int j = 0; j &lt; n; ++j)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 sum += p[j];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return sum;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i="1"/>
              <a:t>See the next slide.</a:t>
            </a:r>
            <a:endParaRPr lang="en-US" b="1">
              <a:solidFill>
                <a:schemeClr val="hlink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C4B-94DA-C243-9BE2-FD252DF4FC90}" type="slidenum">
              <a:rPr lang="en-US"/>
              <a:pPr/>
              <a:t>8</a:t>
            </a:fld>
            <a:endParaRPr lang="en-US"/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Example 2, Solution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/>
              <a:t>In Example 2: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There is a loop within a loop. The body of the inside (</a:t>
            </a:r>
            <a:r>
              <a:rPr lang="en-US" i="1"/>
              <a:t>j</a:t>
            </a:r>
            <a:r>
              <a:rPr lang="en-US"/>
              <a:t>) loop looks like this:</a:t>
            </a: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for (int j = 0; j &lt; n; ++j)</a:t>
            </a: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sum += p[j];</a:t>
            </a: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/>
              <a:t>A single execution of this inside loop requires 3</a:t>
            </a:r>
            <a:r>
              <a:rPr lang="en-US" i="1"/>
              <a:t>n</a:t>
            </a:r>
            <a:r>
              <a:rPr lang="en-US"/>
              <a:t>+2 steps.</a:t>
            </a:r>
          </a:p>
          <a:p>
            <a:pPr marL="1219200" lvl="2" indent="-304800">
              <a:lnSpc>
                <a:spcPct val="90000"/>
              </a:lnSpc>
            </a:pPr>
            <a:r>
              <a:rPr lang="en-US"/>
              <a:t>If we treat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sum += p[j];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as a single step.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However, the loop itself is executed </a:t>
            </a:r>
            <a:r>
              <a:rPr lang="en-US" i="1"/>
              <a:t>n</a:t>
            </a:r>
            <a:r>
              <a:rPr lang="en-US"/>
              <a:t> times by the outside (</a:t>
            </a:r>
            <a:r>
              <a:rPr lang="en-US" i="1"/>
              <a:t>i</a:t>
            </a:r>
            <a:r>
              <a:rPr lang="en-US"/>
              <a:t>) loop. Thus a total of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 (3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+2) = </a:t>
            </a:r>
            <a:r>
              <a:rPr lang="en-US"/>
              <a:t>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+2</a:t>
            </a:r>
            <a:r>
              <a:rPr lang="en-US" i="1"/>
              <a:t>n</a:t>
            </a:r>
            <a:r>
              <a:rPr lang="en-US"/>
              <a:t> steps are required.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The rest of the function takes 2</a:t>
            </a:r>
            <a:r>
              <a:rPr lang="en-US" i="1"/>
              <a:t>n</a:t>
            </a:r>
            <a:r>
              <a:rPr lang="en-US"/>
              <a:t>+6 steps, for a total of (3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+2</a:t>
            </a:r>
            <a:r>
              <a:rPr lang="en-US" i="1"/>
              <a:t>n</a:t>
            </a:r>
            <a:r>
              <a:rPr lang="en-US"/>
              <a:t>) + (2</a:t>
            </a:r>
            <a:r>
              <a:rPr lang="en-US" i="1"/>
              <a:t>n</a:t>
            </a:r>
            <a:r>
              <a:rPr lang="en-US"/>
              <a:t>+6) =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+4</a:t>
            </a:r>
            <a:r>
              <a:rPr lang="en-US" i="1"/>
              <a:t>n</a:t>
            </a:r>
            <a:r>
              <a:rPr lang="en-US"/>
              <a:t>+6.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Again, strictly speaking, it would be correct to say that </a:t>
            </a:r>
            <a:r>
              <a:rPr lang="en-US" b="1">
                <a:latin typeface="Courier New" charset="0"/>
              </a:rPr>
              <a:t>func2</a:t>
            </a:r>
            <a:r>
              <a:rPr lang="en-US"/>
              <a:t> is </a:t>
            </a:r>
            <a:r>
              <a:rPr lang="en-US" i="1"/>
              <a:t>O</a:t>
            </a:r>
            <a:r>
              <a:rPr lang="en-US"/>
              <a:t>(3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+4</a:t>
            </a:r>
            <a:r>
              <a:rPr lang="en-US" i="1"/>
              <a:t>n</a:t>
            </a:r>
            <a:r>
              <a:rPr lang="en-US"/>
              <a:t>+6), but that is not how we do things.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Instead, we note that, for large </a:t>
            </a:r>
            <a:r>
              <a:rPr lang="en-US" i="1"/>
              <a:t>n</a:t>
            </a:r>
            <a:r>
              <a:rPr lang="en-US"/>
              <a:t>,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+4</a:t>
            </a:r>
            <a:r>
              <a:rPr lang="en-US" i="1"/>
              <a:t>n</a:t>
            </a:r>
            <a:r>
              <a:rPr lang="en-US"/>
              <a:t>+6 </a:t>
            </a:r>
            <a:r>
              <a:rPr lang="en-US">
                <a:latin typeface="Times New Roman" charset="0"/>
                <a:cs typeface="Times New Roman" charset="0"/>
                <a:sym typeface="Symbol" charset="0"/>
              </a:rPr>
              <a:t></a:t>
            </a:r>
            <a:r>
              <a:rPr lang="en-US"/>
              <a:t> 4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. Thus, </a:t>
            </a:r>
            <a:r>
              <a:rPr lang="en-US" b="1">
                <a:latin typeface="Courier New" charset="0"/>
              </a:rPr>
              <a:t>func2</a:t>
            </a:r>
            <a:r>
              <a:rPr lang="en-US"/>
              <a:t>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): quadratic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1FC3-CA55-8940-A7B2-E447DB56EFF0}" type="slidenum">
              <a:rPr lang="en-US"/>
              <a:pPr/>
              <a:t>9</a:t>
            </a:fld>
            <a:endParaRPr lang="en-US"/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Example 3, Problem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Determine the order of the following, and express it using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big-</a:t>
            </a:r>
            <a:r>
              <a:rPr lang="en-US" i="1"/>
              <a:t>O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: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func3(int p[], int n) // n is length of array p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int sum = 0;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for (int i = 0; i &lt; n; ++i)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for (int j = 0; j &lt; i; ++j)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 sum += p[j];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return sum;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i="1"/>
              <a:t>See the next slide.</a:t>
            </a:r>
            <a:endParaRPr lang="en-US" b="1">
              <a:solidFill>
                <a:schemeClr val="hlink"/>
              </a:solidFill>
              <a:latin typeface="Courier New" charset="0"/>
            </a:endParaRPr>
          </a:p>
        </p:txBody>
      </p:sp>
      <p:sp>
        <p:nvSpPr>
          <p:cNvPr id="1330180" name="Line 4"/>
          <p:cNvSpPr>
            <a:spLocks noChangeShapeType="1"/>
          </p:cNvSpPr>
          <p:nvPr/>
        </p:nvSpPr>
        <p:spPr bwMode="auto">
          <a:xfrm flipH="1" flipV="1">
            <a:off x="4362450" y="3632200"/>
            <a:ext cx="457200" cy="762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0181" name="Text Box 5"/>
          <p:cNvSpPr txBox="1">
            <a:spLocks noChangeArrowheads="1"/>
          </p:cNvSpPr>
          <p:nvPr/>
        </p:nvSpPr>
        <p:spPr bwMode="auto">
          <a:xfrm>
            <a:off x="4667250" y="4394200"/>
            <a:ext cx="1447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Notice!</a:t>
            </a:r>
          </a:p>
        </p:txBody>
      </p:sp>
      <p:sp>
        <p:nvSpPr>
          <p:cNvPr id="1330182" name="AutoShape 6"/>
          <p:cNvSpPr>
            <a:spLocks noChangeArrowheads="1"/>
          </p:cNvSpPr>
          <p:nvPr/>
        </p:nvSpPr>
        <p:spPr bwMode="auto">
          <a:xfrm>
            <a:off x="4165600" y="3282950"/>
            <a:ext cx="228600" cy="3048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2524</Words>
  <Application>Microsoft Macintosh PowerPoint</Application>
  <PresentationFormat>On-screen Show (4:3)</PresentationFormat>
  <Paragraphs>375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Introduction to Analysis (cont.) Comparison Sorts I</vt:lpstr>
      <vt:lpstr>Unit Overview Algorithmic Efficiency &amp; Sorting</vt:lpstr>
      <vt:lpstr>Review Introduction to Analysis of Algorithms</vt:lpstr>
      <vt:lpstr>Introduction to Analysis of Algorithms Order &amp; Big-O Notation — Definition</vt:lpstr>
      <vt:lpstr>Introduction to Analysis of Algorithms Order &amp; Big-O Notation — Worst Case &amp; Average Case</vt:lpstr>
      <vt:lpstr>Introduction to Analysis of Algorithms Order &amp; Big-O Notation — Efficiency Categories</vt:lpstr>
      <vt:lpstr>Introduction to Analysis of Algorithms Order &amp; Big-O Notation — Example 2, Problem</vt:lpstr>
      <vt:lpstr>Introduction to Analysis of Algorithms Order &amp; Big-O Notation — Example 2, Solution</vt:lpstr>
      <vt:lpstr>Introduction to Analysis of Algorithms Order &amp; Big-O Notation — Example 3, Problem</vt:lpstr>
      <vt:lpstr>Introduction to Analysis of Algorithms Order &amp; Big-O Notation — Example 3, Solution</vt:lpstr>
      <vt:lpstr>Introduction to Analysis of Algorithms Order &amp; Big-O Notation — Rule of Thumb &amp; Example 4</vt:lpstr>
      <vt:lpstr>Introduction to Analysis of Algorithms Order &amp; Big-O Notation — Rule of Thumb &amp; Example 5</vt:lpstr>
      <vt:lpstr>Introduction to Sorting The Basics — What is Sorting?</vt:lpstr>
      <vt:lpstr>Introduction to Sorting The Basics — Comparison Sorts</vt:lpstr>
      <vt:lpstr>Introduction to Sorting The Basics — Internal vs. External</vt:lpstr>
      <vt:lpstr>Introduction to Sorting Analyzing Sorting Algorithms</vt:lpstr>
      <vt:lpstr>Introduction to Sorting Overview of Algorithms</vt:lpstr>
      <vt:lpstr>Comparison Sorts I Bubble Sort — Description</vt:lpstr>
      <vt:lpstr>Comparison Sorts I Bubble Sort — Write It</vt:lpstr>
      <vt:lpstr>Comparison Sorts I Bubble Sort — Analysis</vt:lpstr>
      <vt:lpstr>Comparison Sorts I Bubble Sort — Comments</vt:lpstr>
    </vt:vector>
  </TitlesOfParts>
  <Company>ƃꀀ蓵鮘Ɗ【뿿뵐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Sorts I More on Big-O</dc:title>
  <dc:creator>Chris Hartman</dc:creator>
  <cp:lastModifiedBy>Chris Hartman</cp:lastModifiedBy>
  <cp:revision>18</cp:revision>
  <cp:lastPrinted>2010-10-15T20:51:51Z</cp:lastPrinted>
  <dcterms:created xsi:type="dcterms:W3CDTF">2010-02-26T20:01:05Z</dcterms:created>
  <dcterms:modified xsi:type="dcterms:W3CDTF">2013-02-27T19:50:11Z</dcterms:modified>
</cp:coreProperties>
</file>