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1107" r:id="rId3"/>
    <p:sldId id="1298" r:id="rId4"/>
    <p:sldId id="1381" r:id="rId5"/>
    <p:sldId id="1398" r:id="rId6"/>
    <p:sldId id="1234" r:id="rId7"/>
    <p:sldId id="1238" r:id="rId8"/>
    <p:sldId id="1482" r:id="rId9"/>
    <p:sldId id="1483" r:id="rId10"/>
    <p:sldId id="1484" r:id="rId11"/>
    <p:sldId id="1485" r:id="rId12"/>
    <p:sldId id="1486" r:id="rId13"/>
    <p:sldId id="1487" r:id="rId14"/>
    <p:sldId id="1477" r:id="rId15"/>
    <p:sldId id="1478" r:id="rId16"/>
    <p:sldId id="1479" r:id="rId17"/>
    <p:sldId id="1480" r:id="rId18"/>
    <p:sldId id="1481" r:id="rId19"/>
    <p:sldId id="1290" r:id="rId20"/>
    <p:sldId id="1341" r:id="rId21"/>
    <p:sldId id="1292" r:id="rId22"/>
    <p:sldId id="1401" r:id="rId23"/>
    <p:sldId id="1384" r:id="rId24"/>
    <p:sldId id="1385" r:id="rId25"/>
    <p:sldId id="1417" r:id="rId26"/>
    <p:sldId id="1440" r:id="rId27"/>
    <p:sldId id="1388" r:id="rId28"/>
    <p:sldId id="1448" r:id="rId29"/>
    <p:sldId id="1390" r:id="rId30"/>
    <p:sldId id="1391" r:id="rId31"/>
    <p:sldId id="1468" r:id="rId32"/>
    <p:sldId id="1469" r:id="rId33"/>
    <p:sldId id="1476" r:id="rId34"/>
    <p:sldId id="1395" r:id="rId35"/>
    <p:sldId id="1396" r:id="rId36"/>
    <p:sldId id="1397" r:id="rId37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Verdana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E0E0"/>
    <a:srgbClr val="FF8000"/>
    <a:srgbClr val="008000"/>
    <a:srgbClr val="00FF00"/>
    <a:srgbClr val="FFD48D"/>
    <a:srgbClr val="FFB46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6" d="100"/>
          <a:sy n="106" d="100"/>
        </p:scale>
        <p:origin x="-2502" y="-66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printerSettings" Target="printerSettings/printerSettings1.bin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9CFC2238-4AE9-2C41-BF71-55244D4691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184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/>
            </a:lvl1pPr>
          </a:lstStyle>
          <a:p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728D24A1-B7B6-C344-B544-08704C8A49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417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" y="152400"/>
            <a:ext cx="8839200" cy="259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2971800"/>
            <a:ext cx="8839200" cy="3429000"/>
          </a:xfrm>
        </p:spPr>
        <p:txBody>
          <a:bodyPr/>
          <a:lstStyle>
            <a:lvl1pPr marL="0" indent="0">
              <a:buFont typeface="Wingdings" charset="0"/>
              <a:buNone/>
              <a:defRPr sz="18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BAFF8B13-AA7F-7847-B0B1-08ED8F673C1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 userDrawn="1"/>
        </p:nvSpPr>
        <p:spPr bwMode="auto">
          <a:xfrm>
            <a:off x="0" y="2819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16E290-CC8E-264E-AD68-43738FF99A8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0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B9C3F1-9355-864E-8E57-D8FFC385C3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03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B81FCD-7FEE-A24A-9E07-7FEC695854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0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A3017F-DA7E-6C40-BF13-226FD3CF32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96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3434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C2B95-065E-D748-828E-4A80440D45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5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79ECCF-D677-4C4A-AAC6-26AF425348E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B78F9-A768-4244-A422-26C940793FD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54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8E5D16-3509-2D44-83B4-DB38BF8B89C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44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4CD16E-D20D-AE4B-B300-60CAD37D585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6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9111D7-8B9A-6D41-AF99-3603D7DA29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69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0668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62200" y="6477000"/>
            <a:ext cx="441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770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0774A85-6CD0-F646-B795-ED2C6F7BC07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914400"/>
            <a:ext cx="7010400" cy="76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Verdana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The Limits of Sorting</a:t>
            </a:r>
            <a:br>
              <a:rPr lang="en-US"/>
            </a:br>
            <a:r>
              <a:rPr lang="en-US"/>
              <a:t>Divide-and-Conquer</a:t>
            </a:r>
            <a:br>
              <a:rPr lang="en-US"/>
            </a:br>
            <a:r>
              <a:rPr lang="en-US"/>
              <a:t>Comparison Sorts II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311 Data Structures and Algorithms</a:t>
            </a:r>
          </a:p>
          <a:p>
            <a:r>
              <a:rPr lang="en-US" dirty="0"/>
              <a:t>Lecture Slides</a:t>
            </a:r>
          </a:p>
          <a:p>
            <a:r>
              <a:rPr lang="en-US" dirty="0" smtClean="0"/>
              <a:t>Friday, </a:t>
            </a:r>
            <a:r>
              <a:rPr lang="en-US" dirty="0" smtClean="0"/>
              <a:t>March 1, 2013</a:t>
            </a:r>
            <a:endParaRPr lang="en-US" dirty="0"/>
          </a:p>
          <a:p>
            <a:endParaRPr lang="en-US" dirty="0"/>
          </a:p>
          <a:p>
            <a:r>
              <a:rPr lang="en-US" dirty="0"/>
              <a:t>Chris Hartman</a:t>
            </a:r>
          </a:p>
          <a:p>
            <a:r>
              <a:rPr lang="en-US" dirty="0"/>
              <a:t>Department of Computer Science</a:t>
            </a:r>
          </a:p>
          <a:p>
            <a:r>
              <a:rPr lang="en-US" dirty="0"/>
              <a:t>University of Alaska Fairbanks</a:t>
            </a:r>
          </a:p>
          <a:p>
            <a:r>
              <a:rPr lang="en-US" dirty="0" err="1"/>
              <a:t>cmhartman@alaska.edu</a:t>
            </a:r>
            <a:endParaRPr lang="en-US" dirty="0"/>
          </a:p>
          <a:p>
            <a:r>
              <a:rPr lang="en-US" dirty="0"/>
              <a:t>Based on material by Glenn G. Chappell</a:t>
            </a:r>
          </a:p>
          <a:p>
            <a:r>
              <a:rPr lang="en-US" dirty="0"/>
              <a:t>© 2005–2009 Glenn G. Chappell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40244-4B30-6540-8093-F70A3F9A40BE}" type="slidenum">
              <a:rPr lang="en-US"/>
              <a:pPr/>
              <a:t>10</a:t>
            </a:fld>
            <a:endParaRPr lang="en-US"/>
          </a:p>
        </p:txBody>
      </p:sp>
      <p:sp>
        <p:nvSpPr>
          <p:cNvPr id="1104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</a:t>
            </a:r>
            <a:br>
              <a:rPr lang="en-US"/>
            </a:br>
            <a:r>
              <a:rPr lang="en-US"/>
              <a:t>Insertion Sort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Issues</a:t>
            </a:r>
          </a:p>
        </p:txBody>
      </p:sp>
      <p:sp>
        <p:nvSpPr>
          <p:cNvPr id="110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When we insert an item into the list of already sorted items, three operations are needed:</a:t>
            </a:r>
          </a:p>
          <a:p>
            <a:pPr lvl="1">
              <a:lnSpc>
                <a:spcPct val="90000"/>
              </a:lnSpc>
            </a:pPr>
            <a:r>
              <a:rPr lang="en-US" b="1"/>
              <a:t>Find</a:t>
            </a:r>
            <a:r>
              <a:rPr lang="en-US"/>
              <a:t> (the proper location).</a:t>
            </a:r>
          </a:p>
          <a:p>
            <a:pPr lvl="1">
              <a:lnSpc>
                <a:spcPct val="90000"/>
              </a:lnSpc>
            </a:pPr>
            <a:r>
              <a:rPr lang="en-US" b="1"/>
              <a:t>Remove</a:t>
            </a:r>
            <a:r>
              <a:rPr lang="en-US"/>
              <a:t> (the old copy).</a:t>
            </a:r>
          </a:p>
          <a:p>
            <a:pPr lvl="1">
              <a:lnSpc>
                <a:spcPct val="90000"/>
              </a:lnSpc>
            </a:pPr>
            <a:r>
              <a:rPr lang="en-US" b="1"/>
              <a:t>Insert</a:t>
            </a:r>
            <a:r>
              <a:rPr lang="en-US"/>
              <a:t> (into the proper location).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If we have </a:t>
            </a:r>
            <a:r>
              <a:rPr lang="en-US" b="1"/>
              <a:t>random-access</a:t>
            </a:r>
            <a:r>
              <a:rPr lang="en-US"/>
              <a:t> data (an array?), then</a:t>
            </a:r>
          </a:p>
          <a:p>
            <a:pPr lvl="1">
              <a:lnSpc>
                <a:spcPct val="90000"/>
              </a:lnSpc>
            </a:pPr>
            <a:r>
              <a:rPr lang="en-US"/>
              <a:t>Find </a:t>
            </a:r>
            <a:r>
              <a:rPr lang="en-US" i="1"/>
              <a:t>could</a:t>
            </a:r>
            <a:r>
              <a:rPr lang="en-US"/>
              <a:t> be fast [Binary Search: </a:t>
            </a:r>
            <a:r>
              <a:rPr lang="en-US" i="1"/>
              <a:t>O</a:t>
            </a:r>
            <a:r>
              <a:rPr lang="en-US"/>
              <a:t>(log </a:t>
            </a:r>
            <a:r>
              <a:rPr lang="en-US" i="1"/>
              <a:t>n</a:t>
            </a:r>
            <a:r>
              <a:rPr lang="en-US"/>
              <a:t>)].</a:t>
            </a:r>
          </a:p>
          <a:p>
            <a:pPr lvl="2">
              <a:lnSpc>
                <a:spcPct val="90000"/>
              </a:lnSpc>
            </a:pPr>
            <a:r>
              <a:rPr lang="en-US"/>
              <a:t>In practice, we do not actually use Binary Search, as we will see.</a:t>
            </a:r>
          </a:p>
          <a:p>
            <a:pPr lvl="1">
              <a:lnSpc>
                <a:spcPct val="90000"/>
              </a:lnSpc>
            </a:pPr>
            <a:r>
              <a:rPr lang="en-US"/>
              <a:t>Remove + Insert is slow-ish [move items up: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)].</a:t>
            </a:r>
          </a:p>
          <a:p>
            <a:pPr lvl="1">
              <a:lnSpc>
                <a:spcPct val="90000"/>
              </a:lnSpc>
            </a:pPr>
            <a:r>
              <a:rPr lang="en-US"/>
              <a:t>Find + Remove + Insert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If we have a </a:t>
            </a:r>
            <a:r>
              <a:rPr lang="en-US" b="1"/>
              <a:t>Linked List</a:t>
            </a:r>
            <a:r>
              <a:rPr lang="en-US"/>
              <a:t>, then</a:t>
            </a:r>
          </a:p>
          <a:p>
            <a:pPr lvl="1">
              <a:lnSpc>
                <a:spcPct val="90000"/>
              </a:lnSpc>
            </a:pPr>
            <a:r>
              <a:rPr lang="en-US"/>
              <a:t>Find is slow-ish [Sequential Search: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)].</a:t>
            </a:r>
          </a:p>
          <a:p>
            <a:pPr lvl="1">
              <a:lnSpc>
                <a:spcPct val="90000"/>
              </a:lnSpc>
            </a:pPr>
            <a:r>
              <a:rPr lang="en-US"/>
              <a:t>Remove is fast [Linked-List removal: </a:t>
            </a:r>
            <a:r>
              <a:rPr lang="en-US" i="1"/>
              <a:t>O</a:t>
            </a:r>
            <a:r>
              <a:rPr lang="en-US"/>
              <a:t>(1)].</a:t>
            </a:r>
          </a:p>
          <a:p>
            <a:pPr lvl="1">
              <a:lnSpc>
                <a:spcPct val="90000"/>
              </a:lnSpc>
            </a:pPr>
            <a:r>
              <a:rPr lang="en-US"/>
              <a:t>Insert is fast [Linked-List insertion: </a:t>
            </a:r>
            <a:r>
              <a:rPr lang="en-US" i="1"/>
              <a:t>O</a:t>
            </a:r>
            <a:r>
              <a:rPr lang="en-US"/>
              <a:t>(1)].</a:t>
            </a:r>
          </a:p>
          <a:p>
            <a:pPr lvl="1">
              <a:lnSpc>
                <a:spcPct val="90000"/>
              </a:lnSpc>
            </a:pPr>
            <a:r>
              <a:rPr lang="en-US"/>
              <a:t>Find + Remove + Insert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In both cases, Find + Remove + Insert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47708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C292D-058C-8B4B-BDBD-880B0778B572}" type="slidenum">
              <a:rPr lang="en-US"/>
              <a:pPr/>
              <a:t>11</a:t>
            </a:fld>
            <a:endParaRPr lang="en-US"/>
          </a:p>
        </p:txBody>
      </p:sp>
      <p:sp>
        <p:nvSpPr>
          <p:cNvPr id="110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</a:t>
            </a:r>
            <a:br>
              <a:rPr lang="en-US"/>
            </a:br>
            <a:r>
              <a:rPr lang="en-US"/>
              <a:t>Insertion Sort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Write It</a:t>
            </a:r>
          </a:p>
        </p:txBody>
      </p:sp>
      <p:sp>
        <p:nvSpPr>
          <p:cNvPr id="110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TO DO</a:t>
            </a:r>
          </a:p>
          <a:p>
            <a:pPr lvl="1"/>
            <a:r>
              <a:rPr lang="en-US" dirty="0" smtClean="0"/>
              <a:t>Examine implementation of </a:t>
            </a:r>
            <a:r>
              <a:rPr lang="en-US" dirty="0"/>
              <a:t>Insertion Sort.</a:t>
            </a:r>
          </a:p>
          <a:p>
            <a:pPr lvl="1"/>
            <a:r>
              <a:rPr lang="en-US" dirty="0"/>
              <a:t>Analyze, as before.</a:t>
            </a:r>
          </a:p>
          <a:p>
            <a:pPr lvl="2"/>
            <a:r>
              <a:rPr lang="en-US" i="1" dirty="0"/>
              <a:t>See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950361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164C6-C204-964B-BC88-76F17128F7C0}" type="slidenum">
              <a:rPr lang="en-US"/>
              <a:pPr/>
              <a:t>12</a:t>
            </a:fld>
            <a:endParaRPr lang="en-US"/>
          </a:p>
        </p:txBody>
      </p:sp>
      <p:sp>
        <p:nvSpPr>
          <p:cNvPr id="119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</a:t>
            </a:r>
            <a:br>
              <a:rPr lang="en-US"/>
            </a:br>
            <a:r>
              <a:rPr lang="en-US"/>
              <a:t>Insertion Sort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Analysis</a:t>
            </a:r>
          </a:p>
        </p:txBody>
      </p:sp>
      <p:sp>
        <p:nvSpPr>
          <p:cNvPr id="1190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(Time) Efficiency </a:t>
            </a:r>
            <a:r>
              <a:rPr lang="en-US">
                <a:sym typeface="Wingdings" charset="0"/>
              </a:rPr>
              <a:t>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Insertion Sort is O(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).</a:t>
            </a:r>
          </a:p>
          <a:p>
            <a:pPr lvl="1">
              <a:lnSpc>
                <a:spcPct val="90000"/>
              </a:lnSpc>
            </a:pPr>
            <a:r>
              <a:rPr lang="en-US"/>
              <a:t>Insertion Sort also has an average-case time of O(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). </a:t>
            </a:r>
            <a:r>
              <a:rPr lang="en-US">
                <a:sym typeface="Wingdings" charset="0"/>
              </a:rPr>
              <a:t></a:t>
            </a:r>
            <a:endParaRPr lang="en-US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Requirements on Data </a:t>
            </a:r>
            <a:r>
              <a:rPr lang="en-US">
                <a:sym typeface="Wingdings" charset="0"/>
              </a:rPr>
              <a:t>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Insertion Sort does not require random-access data.</a:t>
            </a:r>
          </a:p>
          <a:p>
            <a:pPr lvl="1">
              <a:lnSpc>
                <a:spcPct val="90000"/>
              </a:lnSpc>
            </a:pPr>
            <a:r>
              <a:rPr lang="en-US"/>
              <a:t>It works on Linked Lists.*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Space Efficiency </a:t>
            </a:r>
            <a:r>
              <a:rPr lang="en-US">
                <a:sym typeface="Wingdings" charset="0"/>
              </a:rPr>
              <a:t>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Insertion Sort can be done in-place.*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Stability </a:t>
            </a:r>
            <a:r>
              <a:rPr lang="en-US">
                <a:sym typeface="Wingdings" charset="0"/>
              </a:rPr>
              <a:t>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Insertion Sort is stable.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Performance on Nearly Sorted Data </a:t>
            </a:r>
            <a:r>
              <a:rPr lang="en-US">
                <a:sym typeface="Wingdings" charset="0"/>
              </a:rPr>
              <a:t>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(1) Insertion Sort can be written to be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if each item is at most some constant distance from its proper place.*</a:t>
            </a:r>
          </a:p>
          <a:p>
            <a:pPr lvl="1">
              <a:lnSpc>
                <a:spcPct val="90000"/>
              </a:lnSpc>
            </a:pPr>
            <a:r>
              <a:rPr lang="en-US"/>
              <a:t>(2) Insertion Sort can be written to be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if only a constant number of items are out of place.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*For one-way sequential-access data (e.g., Linked Lists) we give up </a:t>
            </a:r>
            <a:r>
              <a:rPr lang="en-US" i="1"/>
              <a:t>EITHER</a:t>
            </a:r>
            <a:r>
              <a:rPr lang="en-US"/>
              <a:t> in-place </a:t>
            </a:r>
            <a:r>
              <a:rPr lang="en-US" i="1"/>
              <a:t>OR</a:t>
            </a:r>
            <a:r>
              <a:rPr lang="en-US"/>
              <a:t>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on type (1) nearly sorted data.</a:t>
            </a:r>
          </a:p>
        </p:txBody>
      </p:sp>
    </p:spTree>
    <p:extLst>
      <p:ext uri="{BB962C8B-B14F-4D97-AF65-F5344CB8AC3E}">
        <p14:creationId xmlns:p14="http://schemas.microsoft.com/office/powerpoint/2010/main" val="889561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4A198-64F0-B549-AF50-A5494F9151FB}" type="slidenum">
              <a:rPr lang="en-US"/>
              <a:pPr/>
              <a:t>13</a:t>
            </a:fld>
            <a:endParaRPr lang="en-US"/>
          </a:p>
        </p:txBody>
      </p:sp>
      <p:sp>
        <p:nvSpPr>
          <p:cNvPr id="119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</a:t>
            </a:r>
            <a:br>
              <a:rPr lang="en-US"/>
            </a:br>
            <a:r>
              <a:rPr lang="en-US"/>
              <a:t>Insertion Sort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Comments</a:t>
            </a:r>
          </a:p>
        </p:txBody>
      </p:sp>
      <p:sp>
        <p:nvSpPr>
          <p:cNvPr id="119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Insertion Sort is too slow for general-purpose use.</a:t>
            </a:r>
          </a:p>
          <a:p>
            <a:pPr>
              <a:buFont typeface="Wingdings" charset="0"/>
              <a:buNone/>
            </a:pPr>
            <a:r>
              <a:rPr lang="en-US"/>
              <a:t>However, Insertion Sort is useful in certain special cases.</a:t>
            </a:r>
          </a:p>
          <a:p>
            <a:pPr lvl="1"/>
            <a:r>
              <a:rPr lang="en-US"/>
              <a:t>Insertion Sort is fast (linear time) for </a:t>
            </a:r>
            <a:r>
              <a:rPr lang="en-US" b="1"/>
              <a:t>nearly sorted</a:t>
            </a:r>
            <a:r>
              <a:rPr lang="en-US"/>
              <a:t> </a:t>
            </a:r>
            <a:r>
              <a:rPr lang="en-US" b="1"/>
              <a:t>data</a:t>
            </a:r>
            <a:r>
              <a:rPr lang="en-US"/>
              <a:t>.</a:t>
            </a:r>
          </a:p>
          <a:p>
            <a:pPr lvl="1"/>
            <a:r>
              <a:rPr lang="en-US"/>
              <a:t>Insertion Sort is also considered fast for </a:t>
            </a:r>
            <a:r>
              <a:rPr lang="en-US" b="1"/>
              <a:t>small lists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/>
              <a:t>Insertion Sort often appears as part of another algorithm.</a:t>
            </a:r>
          </a:p>
          <a:p>
            <a:pPr lvl="1"/>
            <a:r>
              <a:rPr lang="en-US"/>
              <a:t>Most good sorting methods call Insertion Sort for small lists.</a:t>
            </a:r>
          </a:p>
          <a:p>
            <a:pPr lvl="1"/>
            <a:r>
              <a:rPr lang="en-US"/>
              <a:t>Some sorting methods get the data nearly sorted, and then finish with a call to Insertion Sort. (More on this later.)</a:t>
            </a:r>
          </a:p>
          <a:p>
            <a:pPr>
              <a:buFont typeface="Wingdings" charset="0"/>
              <a:buNone/>
            </a:pPr>
            <a:r>
              <a:rPr lang="en-US"/>
              <a:t>Implementation Issue</a:t>
            </a:r>
          </a:p>
          <a:p>
            <a:pPr lvl="1"/>
            <a:r>
              <a:rPr lang="en-US"/>
              <a:t>For random-access data, Insertion Sort </a:t>
            </a:r>
            <a:r>
              <a:rPr lang="en-US" i="1"/>
              <a:t>could</a:t>
            </a:r>
            <a:r>
              <a:rPr lang="en-US"/>
              <a:t> use Binary Search in the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find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step. However, this is not the best method for nearly sorted data. Since that is when Insertion Sort is actually useful, we generally do the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find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step of Insertion Sort using a backwards Sequential Search.</a:t>
            </a:r>
          </a:p>
        </p:txBody>
      </p:sp>
      <p:sp>
        <p:nvSpPr>
          <p:cNvPr id="1197060" name="AutoShape 4"/>
          <p:cNvSpPr>
            <a:spLocks noChangeArrowheads="1"/>
          </p:cNvSpPr>
          <p:nvPr/>
        </p:nvSpPr>
        <p:spPr bwMode="auto">
          <a:xfrm>
            <a:off x="5327650" y="1828800"/>
            <a:ext cx="24384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97061" name="Line 5"/>
          <p:cNvSpPr>
            <a:spLocks noChangeShapeType="1"/>
          </p:cNvSpPr>
          <p:nvPr/>
        </p:nvSpPr>
        <p:spPr bwMode="auto">
          <a:xfrm>
            <a:off x="7162800" y="2362200"/>
            <a:ext cx="8382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97062" name="Line 6"/>
          <p:cNvSpPr>
            <a:spLocks noChangeShapeType="1"/>
          </p:cNvSpPr>
          <p:nvPr/>
        </p:nvSpPr>
        <p:spPr bwMode="auto">
          <a:xfrm flipH="1">
            <a:off x="7848600" y="2590800"/>
            <a:ext cx="15240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97063" name="Line 7"/>
          <p:cNvSpPr>
            <a:spLocks noChangeShapeType="1"/>
          </p:cNvSpPr>
          <p:nvPr/>
        </p:nvSpPr>
        <p:spPr bwMode="auto">
          <a:xfrm>
            <a:off x="7848600" y="2133600"/>
            <a:ext cx="8382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97064" name="Line 8"/>
          <p:cNvSpPr>
            <a:spLocks noChangeShapeType="1"/>
          </p:cNvSpPr>
          <p:nvPr/>
        </p:nvSpPr>
        <p:spPr bwMode="auto">
          <a:xfrm flipH="1">
            <a:off x="8382000" y="2514600"/>
            <a:ext cx="304800" cy="685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97065" name="AutoShape 9"/>
          <p:cNvSpPr>
            <a:spLocks noChangeArrowheads="1"/>
          </p:cNvSpPr>
          <p:nvPr/>
        </p:nvSpPr>
        <p:spPr bwMode="auto">
          <a:xfrm>
            <a:off x="5638800" y="2173288"/>
            <a:ext cx="14478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131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69252-256A-9C4D-BBD0-3609EB944665}" type="slidenum">
              <a:rPr lang="en-US"/>
              <a:pPr/>
              <a:t>14</a:t>
            </a:fld>
            <a:endParaRPr lang="en-US"/>
          </a:p>
        </p:txBody>
      </p:sp>
      <p:sp>
        <p:nvSpPr>
          <p:cNvPr id="144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Big-</a:t>
            </a:r>
            <a:r>
              <a:rPr lang="en-US" i="1"/>
              <a:t>O</a:t>
            </a:r>
            <a:r>
              <a:rPr lang="en-US"/>
              <a:t/>
            </a:r>
            <a:br>
              <a:rPr lang="en-US"/>
            </a:br>
            <a:r>
              <a:rPr lang="en-US"/>
              <a:t>Big-</a:t>
            </a:r>
            <a:r>
              <a:rPr lang="en-US" i="1"/>
              <a:t>O</a:t>
            </a:r>
            <a:r>
              <a:rPr lang="en-US"/>
              <a:t> More Generally </a:t>
            </a:r>
            <a:r>
              <a:rPr lang="en-US">
                <a:cs typeface="Times New Roman" charset="0"/>
              </a:rPr>
              <a:t>— Introduction</a:t>
            </a:r>
          </a:p>
        </p:txBody>
      </p:sp>
      <p:sp>
        <p:nvSpPr>
          <p:cNvPr id="1440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Recall our definition of big-</a:t>
            </a:r>
            <a:r>
              <a:rPr lang="en-US" i="1"/>
              <a:t>O</a:t>
            </a:r>
            <a:r>
              <a:rPr lang="en-US"/>
              <a:t>:</a:t>
            </a:r>
          </a:p>
          <a:p>
            <a:pPr lvl="1"/>
            <a:r>
              <a:rPr lang="en-US"/>
              <a:t>Algorithm </a:t>
            </a:r>
            <a:r>
              <a:rPr lang="en-US" i="1"/>
              <a:t>A</a:t>
            </a:r>
            <a:r>
              <a:rPr lang="en-US"/>
              <a:t> is </a:t>
            </a:r>
            <a:r>
              <a:rPr lang="en-US" i="1"/>
              <a:t>order</a:t>
            </a:r>
            <a:r>
              <a:rPr lang="en-US"/>
              <a:t>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[written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))] if</a:t>
            </a:r>
          </a:p>
          <a:p>
            <a:pPr lvl="2"/>
            <a:r>
              <a:rPr lang="en-US"/>
              <a:t>There exist constants </a:t>
            </a:r>
            <a:r>
              <a:rPr lang="en-US" i="1"/>
              <a:t>k</a:t>
            </a:r>
            <a:r>
              <a:rPr lang="en-US"/>
              <a:t> and </a:t>
            </a:r>
            <a:r>
              <a:rPr lang="en-US" i="1"/>
              <a:t>n</a:t>
            </a:r>
            <a:r>
              <a:rPr lang="en-US" baseline="-25000"/>
              <a:t>0</a:t>
            </a:r>
            <a:r>
              <a:rPr lang="en-US"/>
              <a:t> such that</a:t>
            </a:r>
          </a:p>
          <a:p>
            <a:pPr lvl="2"/>
            <a:r>
              <a:rPr lang="en-US" i="1"/>
              <a:t>A</a:t>
            </a:r>
            <a:r>
              <a:rPr lang="en-US"/>
              <a:t> requires </a:t>
            </a:r>
            <a:r>
              <a:rPr lang="en-US" b="1"/>
              <a:t>no more than</a:t>
            </a:r>
            <a:r>
              <a:rPr lang="en-US"/>
              <a:t> </a:t>
            </a:r>
            <a:r>
              <a:rPr lang="en-US" i="1"/>
              <a:t>k</a:t>
            </a:r>
            <a:r>
              <a:rPr lang="en-US">
                <a:cs typeface="Times New Roman" charset="0"/>
                <a:sym typeface="Symbol" charset="0"/>
              </a:rPr>
              <a:t>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time units to solve a problem of size</a:t>
            </a:r>
            <a:br>
              <a:rPr lang="en-US"/>
            </a:br>
            <a:r>
              <a:rPr lang="en-US" i="1"/>
              <a:t>n</a:t>
            </a:r>
            <a:r>
              <a:rPr lang="en-US"/>
              <a:t> </a:t>
            </a:r>
            <a:r>
              <a:rPr lang="en-US">
                <a:cs typeface="Times New Roman" charset="0"/>
                <a:sym typeface="Symbol" charset="0"/>
              </a:rPr>
              <a:t> </a:t>
            </a:r>
            <a:r>
              <a:rPr lang="en-US" i="1"/>
              <a:t>n</a:t>
            </a:r>
            <a:r>
              <a:rPr lang="en-US" baseline="-25000"/>
              <a:t>0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/>
              <a:t>The fundamental idea here actually has very little to do with algorithms.</a:t>
            </a:r>
          </a:p>
          <a:p>
            <a:pPr lvl="1"/>
            <a:r>
              <a:rPr lang="en-US"/>
              <a:t>Rather, this is a method for talking about </a:t>
            </a:r>
            <a:r>
              <a:rPr lang="en-US" b="1"/>
              <a:t>how quickly a function grows</a:t>
            </a:r>
            <a:r>
              <a:rPr lang="en-US"/>
              <a:t> (a </a:t>
            </a:r>
            <a:r>
              <a:rPr lang="en-US" i="1"/>
              <a:t>mathematical</a:t>
            </a:r>
            <a:r>
              <a:rPr lang="en-US"/>
              <a:t> function, that is).</a:t>
            </a:r>
          </a:p>
          <a:p>
            <a:pPr lvl="1"/>
            <a:r>
              <a:rPr lang="en-US"/>
              <a:t>We have applied this idea to the (mathematical) function that tells us the maximum number of steps an algorithm takes for input of a given size.</a:t>
            </a:r>
          </a:p>
          <a:p>
            <a:pPr lvl="1"/>
            <a:r>
              <a:rPr lang="en-US"/>
              <a:t>But we could apply it to other things, too.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4AA6E-3DDA-6D43-9D62-46C7E0C8C05B}" type="slidenum">
              <a:rPr lang="en-US"/>
              <a:pPr/>
              <a:t>15</a:t>
            </a:fld>
            <a:endParaRPr lang="en-US"/>
          </a:p>
        </p:txBody>
      </p:sp>
      <p:sp>
        <p:nvSpPr>
          <p:cNvPr id="144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Big-</a:t>
            </a:r>
            <a:r>
              <a:rPr lang="en-US" i="1"/>
              <a:t>O</a:t>
            </a:r>
            <a:r>
              <a:rPr lang="en-US"/>
              <a:t/>
            </a:r>
            <a:br>
              <a:rPr lang="en-US"/>
            </a:br>
            <a:r>
              <a:rPr lang="en-US"/>
              <a:t>Big-</a:t>
            </a:r>
            <a:r>
              <a:rPr lang="en-US" i="1"/>
              <a:t>O</a:t>
            </a:r>
            <a:r>
              <a:rPr lang="en-US"/>
              <a:t> More Generally </a:t>
            </a:r>
            <a:r>
              <a:rPr lang="en-US">
                <a:cs typeface="Times New Roman" charset="0"/>
              </a:rPr>
              <a:t>— Definition</a:t>
            </a:r>
          </a:p>
        </p:txBody>
      </p:sp>
      <p:sp>
        <p:nvSpPr>
          <p:cNvPr id="144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Say we have nonnegative real-valued functions </a:t>
            </a:r>
            <a:r>
              <a:rPr lang="en-US" i="1"/>
              <a:t>f</a:t>
            </a:r>
            <a:r>
              <a:rPr lang="en-US"/>
              <a:t> and </a:t>
            </a:r>
            <a:r>
              <a:rPr lang="en-US" i="1"/>
              <a:t>g</a:t>
            </a:r>
            <a:r>
              <a:rPr lang="en-US"/>
              <a:t> on the nonnegative integers.</a:t>
            </a:r>
          </a:p>
          <a:p>
            <a:pPr lvl="1"/>
            <a:r>
              <a:rPr lang="en-US"/>
              <a:t>So, for each nonnegative integer </a:t>
            </a:r>
            <a:r>
              <a:rPr lang="en-US" i="1"/>
              <a:t>n</a:t>
            </a:r>
            <a:r>
              <a:rPr lang="en-US"/>
              <a:t>,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and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are nonnegative real numbers. </a:t>
            </a:r>
          </a:p>
          <a:p>
            <a:pPr>
              <a:buFont typeface="Wingdings" charset="0"/>
              <a:buNone/>
            </a:pPr>
            <a:r>
              <a:rPr lang="en-US"/>
              <a:t>We say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 if</a:t>
            </a:r>
          </a:p>
          <a:p>
            <a:pPr lvl="1"/>
            <a:r>
              <a:rPr lang="en-US"/>
              <a:t>There exist constants </a:t>
            </a:r>
            <a:r>
              <a:rPr lang="en-US" i="1"/>
              <a:t>k</a:t>
            </a:r>
            <a:r>
              <a:rPr lang="en-US"/>
              <a:t> and </a:t>
            </a:r>
            <a:r>
              <a:rPr lang="en-US" i="1"/>
              <a:t>n</a:t>
            </a:r>
            <a:r>
              <a:rPr lang="en-US" baseline="-25000"/>
              <a:t>0</a:t>
            </a:r>
            <a:r>
              <a:rPr lang="en-US"/>
              <a:t> such that</a:t>
            </a:r>
          </a:p>
          <a:p>
            <a:pPr lvl="1"/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</a:t>
            </a:r>
            <a:r>
              <a:rPr lang="en-US">
                <a:latin typeface="Times New Roman" charset="0"/>
                <a:cs typeface="Times New Roman" charset="0"/>
                <a:sym typeface="Symbol" charset="0"/>
              </a:rPr>
              <a:t></a:t>
            </a:r>
            <a:r>
              <a:rPr lang="en-US" i="1"/>
              <a:t> k </a:t>
            </a:r>
            <a:r>
              <a:rPr lang="en-US">
                <a:cs typeface="Times New Roman" charset="0"/>
                <a:sym typeface="Symbol" charset="0"/>
              </a:rPr>
              <a:t>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), whenever </a:t>
            </a:r>
            <a:r>
              <a:rPr lang="en-US" i="1"/>
              <a:t>n</a:t>
            </a:r>
            <a:r>
              <a:rPr lang="en-US"/>
              <a:t> </a:t>
            </a:r>
            <a:r>
              <a:rPr lang="en-US">
                <a:cs typeface="Times New Roman" charset="0"/>
                <a:sym typeface="Symbol" charset="0"/>
              </a:rPr>
              <a:t> </a:t>
            </a:r>
            <a:r>
              <a:rPr lang="en-US" i="1"/>
              <a:t>n</a:t>
            </a:r>
            <a:r>
              <a:rPr lang="en-US" baseline="-25000"/>
              <a:t>0</a:t>
            </a:r>
            <a:r>
              <a:rPr lang="en-US"/>
              <a:t>.</a:t>
            </a:r>
          </a:p>
          <a:p>
            <a:pPr>
              <a:buFont typeface="Wingdings" charset="0"/>
              <a:buNone/>
            </a:pPr>
            <a:r>
              <a:rPr lang="en-US"/>
              <a:t>We get our previous definition of big-</a:t>
            </a:r>
            <a:r>
              <a:rPr lang="en-US" i="1"/>
              <a:t>O</a:t>
            </a:r>
            <a:r>
              <a:rPr lang="en-US"/>
              <a:t> if we let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be the maximum number of steps required to execute algorithm </a:t>
            </a:r>
            <a:r>
              <a:rPr lang="en-US" i="1"/>
              <a:t>A</a:t>
            </a:r>
            <a:r>
              <a:rPr lang="en-US"/>
              <a:t> for input of size </a:t>
            </a:r>
            <a:r>
              <a:rPr lang="en-US" i="1"/>
              <a:t>n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AFD5F-575D-5A46-9814-867CA4D58BD3}" type="slidenum">
              <a:rPr lang="en-US"/>
              <a:pPr/>
              <a:t>16</a:t>
            </a:fld>
            <a:endParaRPr lang="en-US"/>
          </a:p>
        </p:txBody>
      </p:sp>
      <p:sp>
        <p:nvSpPr>
          <p:cNvPr id="144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Big-</a:t>
            </a:r>
            <a:r>
              <a:rPr lang="en-US" i="1"/>
              <a:t>O</a:t>
            </a:r>
            <a:r>
              <a:rPr lang="en-US"/>
              <a:t/>
            </a:r>
            <a:br>
              <a:rPr lang="en-US"/>
            </a:br>
            <a:r>
              <a:rPr lang="en-US"/>
              <a:t>Big-</a:t>
            </a:r>
            <a:r>
              <a:rPr lang="en-US" i="1"/>
              <a:t>O</a:t>
            </a:r>
            <a:r>
              <a:rPr lang="en-US"/>
              <a:t> More Generally </a:t>
            </a:r>
            <a:r>
              <a:rPr lang="en-US">
                <a:cs typeface="Times New Roman" charset="0"/>
              </a:rPr>
              <a:t>— Applications</a:t>
            </a:r>
            <a:r>
              <a:rPr lang="en-US"/>
              <a:t> </a:t>
            </a:r>
          </a:p>
        </p:txBody>
      </p:sp>
      <p:sp>
        <p:nvSpPr>
          <p:cNvPr id="144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We can now use big-</a:t>
            </a:r>
            <a:r>
              <a:rPr lang="en-US" i="1"/>
              <a:t>O</a:t>
            </a:r>
            <a:r>
              <a:rPr lang="en-US"/>
              <a:t> for more general concepts.</a:t>
            </a:r>
          </a:p>
          <a:p>
            <a:pPr>
              <a:buFont typeface="Wingdings" charset="0"/>
              <a:buNone/>
            </a:pPr>
            <a:r>
              <a:rPr lang="en-US"/>
              <a:t>For example, space efficiency:</a:t>
            </a:r>
          </a:p>
          <a:p>
            <a:pPr lvl="1"/>
            <a:r>
              <a:rPr lang="en-US"/>
              <a:t>We have defined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in-place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to be the same as </a:t>
            </a:r>
            <a:r>
              <a:rPr lang="en-US" i="1"/>
              <a:t>O</a:t>
            </a:r>
            <a:r>
              <a:rPr lang="en-US"/>
              <a:t>(1) additional space.</a:t>
            </a:r>
          </a:p>
          <a:p>
            <a:pPr lvl="2"/>
            <a:r>
              <a:rPr lang="ja-JP" altLang="en-US">
                <a:latin typeface="Arial"/>
              </a:rPr>
              <a:t>“</a:t>
            </a:r>
            <a:r>
              <a:rPr lang="en-US"/>
              <a:t>Additional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= beyond the space required by its input.</a:t>
            </a:r>
          </a:p>
          <a:p>
            <a:pPr lvl="2"/>
            <a:r>
              <a:rPr lang="en-US"/>
              <a:t>Thus: </a:t>
            </a:r>
            <a:r>
              <a:rPr lang="en-US" i="1"/>
              <a:t>Constant</a:t>
            </a:r>
            <a:r>
              <a:rPr lang="en-US"/>
              <a:t> additional space.</a:t>
            </a:r>
          </a:p>
          <a:p>
            <a:pPr lvl="1"/>
            <a:r>
              <a:rPr lang="en-US"/>
              <a:t>So Bubble Sort and Insertion Sort use </a:t>
            </a:r>
            <a:r>
              <a:rPr lang="en-US" i="1"/>
              <a:t>O</a:t>
            </a:r>
            <a:r>
              <a:rPr lang="en-US"/>
              <a:t>(1), that is, constant, additional space.</a:t>
            </a:r>
          </a:p>
          <a:p>
            <a:pPr lvl="2"/>
            <a:r>
              <a:rPr lang="en-US"/>
              <a:t>Our next sorting algorithm will use more than this.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00FF4-D5F4-3A40-9EC8-6FF3711558E4}" type="slidenum">
              <a:rPr lang="en-US"/>
              <a:pPr/>
              <a:t>17</a:t>
            </a:fld>
            <a:endParaRPr lang="en-US"/>
          </a:p>
        </p:txBody>
      </p:sp>
      <p:sp>
        <p:nvSpPr>
          <p:cNvPr id="144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Big-</a:t>
            </a:r>
            <a:r>
              <a:rPr lang="en-US" i="1"/>
              <a:t>O</a:t>
            </a:r>
            <a:r>
              <a:rPr lang="en-US"/>
              <a:t/>
            </a:r>
            <a:br>
              <a:rPr lang="en-US"/>
            </a:br>
            <a:r>
              <a:rPr lang="en-US"/>
              <a:t>Related Concepts</a:t>
            </a:r>
          </a:p>
        </p:txBody>
      </p:sp>
      <p:sp>
        <p:nvSpPr>
          <p:cNvPr id="144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Related to big-</a:t>
            </a:r>
            <a:r>
              <a:rPr lang="en-US" i="1" dirty="0"/>
              <a:t>O</a:t>
            </a:r>
            <a:r>
              <a:rPr lang="en-US" dirty="0"/>
              <a:t> are </a:t>
            </a:r>
            <a:r>
              <a:rPr lang="el-GR" dirty="0">
                <a:sym typeface="Symbol" charset="0"/>
              </a:rPr>
              <a:t></a:t>
            </a:r>
            <a:r>
              <a:rPr lang="en-US" dirty="0"/>
              <a:t> (omega) and </a:t>
            </a:r>
            <a:r>
              <a:rPr lang="el-GR" dirty="0">
                <a:sym typeface="Symbol" charset="0"/>
              </a:rPr>
              <a:t></a:t>
            </a:r>
            <a:r>
              <a:rPr lang="en-US" dirty="0"/>
              <a:t> (theta).</a:t>
            </a:r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r>
              <a:rPr lang="en-US" dirty="0"/>
              <a:t>We say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 </a:t>
            </a:r>
            <a:r>
              <a:rPr lang="el-GR" dirty="0">
                <a:sym typeface="Symbol" charset="0"/>
              </a:rPr>
              <a:t></a:t>
            </a:r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)) if</a:t>
            </a:r>
          </a:p>
          <a:p>
            <a:pPr lvl="1"/>
            <a:r>
              <a:rPr lang="en-US" dirty="0"/>
              <a:t>There exist constants </a:t>
            </a:r>
            <a:r>
              <a:rPr lang="en-US" i="1" dirty="0"/>
              <a:t>k</a:t>
            </a:r>
            <a:r>
              <a:rPr lang="en-US" dirty="0"/>
              <a:t> and </a:t>
            </a:r>
            <a:r>
              <a:rPr lang="en-US" i="1" dirty="0"/>
              <a:t>n</a:t>
            </a:r>
            <a:r>
              <a:rPr lang="en-US" baseline="-25000" dirty="0"/>
              <a:t>0</a:t>
            </a:r>
            <a:r>
              <a:rPr lang="en-US" dirty="0"/>
              <a:t> such that</a:t>
            </a:r>
          </a:p>
          <a:p>
            <a:pPr lvl="1"/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≥ </a:t>
            </a:r>
            <a:r>
              <a:rPr lang="en-US" i="1" dirty="0"/>
              <a:t>k </a:t>
            </a:r>
            <a:r>
              <a:rPr lang="en-US" dirty="0">
                <a:cs typeface="Times New Roman" charset="0"/>
                <a:sym typeface="Symbol" charset="0"/>
              </a:rPr>
              <a:t>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), whenever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cs typeface="Times New Roman" charset="0"/>
                <a:sym typeface="Symbol" charset="0"/>
              </a:rPr>
              <a:t> </a:t>
            </a:r>
            <a:r>
              <a:rPr lang="en-US" i="1" dirty="0"/>
              <a:t>n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  <a:p>
            <a:pPr>
              <a:buFont typeface="Wingdings" charset="0"/>
              <a:buNone/>
            </a:pPr>
            <a:r>
              <a:rPr lang="en-US" dirty="0"/>
              <a:t>If we say an </a:t>
            </a:r>
            <a:r>
              <a:rPr lang="en-US" i="1" dirty="0"/>
              <a:t>algorithm</a:t>
            </a:r>
            <a:r>
              <a:rPr lang="en-US" dirty="0"/>
              <a:t> is </a:t>
            </a:r>
            <a:r>
              <a:rPr lang="el-GR" dirty="0">
                <a:sym typeface="Symbol" charset="0"/>
              </a:rPr>
              <a:t></a:t>
            </a:r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)), then we mean that its </a:t>
            </a:r>
            <a:r>
              <a:rPr lang="en-US" i="1" dirty="0"/>
              <a:t>worst-case</a:t>
            </a:r>
            <a:r>
              <a:rPr lang="en-US" dirty="0"/>
              <a:t> number of steps is at least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dirty="0">
                <a:cs typeface="Times New Roman" charset="0"/>
                <a:sym typeface="Symbol" charset="0"/>
              </a:rPr>
              <a:t>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), for some </a:t>
            </a:r>
            <a:r>
              <a:rPr lang="en-US" i="1" dirty="0"/>
              <a:t>k</a:t>
            </a:r>
            <a:r>
              <a:rPr lang="en-US" dirty="0"/>
              <a:t>. (Its best-case may be smaller.)</a:t>
            </a:r>
          </a:p>
          <a:p>
            <a:pPr>
              <a:buFont typeface="Wingdings" charset="0"/>
              <a:buNone/>
            </a:pPr>
            <a:endParaRPr lang="en-US" dirty="0"/>
          </a:p>
          <a:p>
            <a:pPr>
              <a:buFont typeface="Wingdings" charset="0"/>
              <a:buNone/>
            </a:pPr>
            <a:r>
              <a:rPr lang="en-US" dirty="0"/>
              <a:t>We say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 </a:t>
            </a:r>
            <a:r>
              <a:rPr lang="el-GR" dirty="0">
                <a:sym typeface="Symbol" charset="0"/>
              </a:rPr>
              <a:t></a:t>
            </a:r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)) if</a:t>
            </a:r>
          </a:p>
          <a:p>
            <a:pPr lvl="1"/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)), and</a:t>
            </a:r>
          </a:p>
          <a:p>
            <a:pPr lvl="1"/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 </a:t>
            </a:r>
            <a:r>
              <a:rPr lang="el-GR" dirty="0">
                <a:sym typeface="Symbol" charset="0"/>
              </a:rPr>
              <a:t></a:t>
            </a:r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)).</a:t>
            </a:r>
          </a:p>
          <a:p>
            <a:pPr>
              <a:buFont typeface="Wingdings" charset="0"/>
              <a:buNone/>
            </a:pPr>
            <a:r>
              <a:rPr lang="en-US" dirty="0"/>
              <a:t>The </a:t>
            </a:r>
            <a:r>
              <a:rPr lang="ja-JP" altLang="en-US" dirty="0">
                <a:latin typeface="Arial"/>
              </a:rPr>
              <a:t>“</a:t>
            </a:r>
            <a:r>
              <a:rPr lang="en-US" i="1" dirty="0"/>
              <a:t>k</a:t>
            </a:r>
            <a:r>
              <a:rPr lang="ja-JP" altLang="en-US" dirty="0">
                <a:latin typeface="Arial"/>
              </a:rPr>
              <a:t>”</a:t>
            </a:r>
            <a:r>
              <a:rPr lang="en-US" dirty="0"/>
              <a:t> values used above may be different.</a:t>
            </a:r>
          </a:p>
          <a:p>
            <a:pPr lvl="1"/>
            <a:r>
              <a:rPr lang="en-US" dirty="0"/>
              <a:t>For example, a function would be </a:t>
            </a:r>
            <a:r>
              <a:rPr lang="el-GR" dirty="0">
                <a:sym typeface="Symbol" charset="0"/>
              </a:rPr>
              <a:t>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 if it always lies between (say) 3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 and 5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, for sufficiently large </a:t>
            </a:r>
            <a:r>
              <a:rPr lang="en-US" i="1" dirty="0"/>
              <a:t>n</a:t>
            </a:r>
            <a:r>
              <a:rPr lang="en-US" dirty="0"/>
              <a:t>.</a:t>
            </a:r>
          </a:p>
        </p:txBody>
      </p:sp>
      <p:sp>
        <p:nvSpPr>
          <p:cNvPr id="1443844" name="Line 4"/>
          <p:cNvSpPr>
            <a:spLocks noChangeShapeType="1"/>
          </p:cNvSpPr>
          <p:nvPr/>
        </p:nvSpPr>
        <p:spPr bwMode="auto">
          <a:xfrm flipH="1" flipV="1">
            <a:off x="1828800" y="2819400"/>
            <a:ext cx="228600" cy="76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43845" name="Line 5"/>
          <p:cNvSpPr>
            <a:spLocks noChangeShapeType="1"/>
          </p:cNvSpPr>
          <p:nvPr/>
        </p:nvSpPr>
        <p:spPr bwMode="auto">
          <a:xfrm flipH="1" flipV="1">
            <a:off x="2057400" y="2895600"/>
            <a:ext cx="39624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43846" name="Line 6"/>
          <p:cNvSpPr>
            <a:spLocks noChangeShapeType="1"/>
          </p:cNvSpPr>
          <p:nvPr/>
        </p:nvSpPr>
        <p:spPr bwMode="auto">
          <a:xfrm flipH="1">
            <a:off x="6019800" y="2667000"/>
            <a:ext cx="5334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43847" name="Text Box 7"/>
          <p:cNvSpPr txBox="1">
            <a:spLocks noChangeArrowheads="1"/>
          </p:cNvSpPr>
          <p:nvPr/>
        </p:nvSpPr>
        <p:spPr bwMode="auto">
          <a:xfrm>
            <a:off x="6096000" y="1905000"/>
            <a:ext cx="16002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Our big-</a:t>
            </a:r>
            <a:r>
              <a:rPr lang="en-US" sz="1400" i="1">
                <a:solidFill>
                  <a:schemeClr val="folHlink"/>
                </a:solidFill>
              </a:rPr>
              <a:t>O</a:t>
            </a:r>
            <a:r>
              <a:rPr lang="en-US" sz="1400">
                <a:solidFill>
                  <a:schemeClr val="folHlink"/>
                </a:solidFill>
              </a:rPr>
              <a:t> definition has </a:t>
            </a:r>
            <a:r>
              <a:rPr lang="ja-JP" altLang="en-US" sz="1400">
                <a:solidFill>
                  <a:schemeClr val="folHlink"/>
                </a:solidFill>
                <a:latin typeface="Arial"/>
              </a:rPr>
              <a:t>“</a:t>
            </a:r>
            <a:r>
              <a:rPr lang="en-US" sz="1400">
                <a:solidFill>
                  <a:schemeClr val="folHlink"/>
                </a:solidFill>
                <a:sym typeface="Symbol" charset="0"/>
              </a:rPr>
              <a:t></a:t>
            </a:r>
            <a:r>
              <a:rPr lang="ja-JP" altLang="en-US" sz="1400">
                <a:solidFill>
                  <a:schemeClr val="folHlink"/>
                </a:solidFill>
                <a:latin typeface="Arial"/>
              </a:rPr>
              <a:t>”</a:t>
            </a:r>
            <a:r>
              <a:rPr lang="en-US" sz="1400">
                <a:solidFill>
                  <a:schemeClr val="folHlink"/>
                </a:solidFill>
              </a:rPr>
              <a:t> here.</a:t>
            </a:r>
          </a:p>
        </p:txBody>
      </p:sp>
      <p:sp>
        <p:nvSpPr>
          <p:cNvPr id="1443848" name="Line 8"/>
          <p:cNvSpPr>
            <a:spLocks noChangeShapeType="1"/>
          </p:cNvSpPr>
          <p:nvPr/>
        </p:nvSpPr>
        <p:spPr bwMode="auto">
          <a:xfrm flipH="1" flipV="1">
            <a:off x="2743200" y="4876800"/>
            <a:ext cx="228600" cy="76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43849" name="Line 9"/>
          <p:cNvSpPr>
            <a:spLocks noChangeShapeType="1"/>
          </p:cNvSpPr>
          <p:nvPr/>
        </p:nvSpPr>
        <p:spPr bwMode="auto">
          <a:xfrm flipH="1" flipV="1">
            <a:off x="2743200" y="5105400"/>
            <a:ext cx="228600" cy="76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43850" name="Line 10"/>
          <p:cNvSpPr>
            <a:spLocks noChangeShapeType="1"/>
          </p:cNvSpPr>
          <p:nvPr/>
        </p:nvSpPr>
        <p:spPr bwMode="auto">
          <a:xfrm flipH="1" flipV="1">
            <a:off x="2971800" y="4953000"/>
            <a:ext cx="22860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43851" name="Line 11"/>
          <p:cNvSpPr>
            <a:spLocks noChangeShapeType="1"/>
          </p:cNvSpPr>
          <p:nvPr/>
        </p:nvSpPr>
        <p:spPr bwMode="auto">
          <a:xfrm flipH="1" flipV="1">
            <a:off x="2971800" y="5181600"/>
            <a:ext cx="152400" cy="76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9B62E-C6D4-E04B-B3AC-FA36DF2EA67D}" type="slidenum">
              <a:rPr lang="en-US"/>
              <a:pPr/>
              <a:t>18</a:t>
            </a:fld>
            <a:endParaRPr lang="en-US"/>
          </a:p>
        </p:txBody>
      </p:sp>
      <p:sp>
        <p:nvSpPr>
          <p:cNvPr id="144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on Big-</a:t>
            </a:r>
            <a:r>
              <a:rPr lang="en-US" i="1"/>
              <a:t>O</a:t>
            </a:r>
            <a:r>
              <a:rPr lang="en-US"/>
              <a:t/>
            </a:r>
            <a:br>
              <a:rPr lang="en-US"/>
            </a:br>
            <a:r>
              <a:rPr lang="en-US"/>
              <a:t>Summary</a:t>
            </a:r>
          </a:p>
        </p:txBody>
      </p:sp>
      <p:sp>
        <p:nvSpPr>
          <p:cNvPr id="1444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Three ways to talk about how fast a function grows. </a:t>
            </a:r>
          </a:p>
          <a:p>
            <a:pPr>
              <a:buFont typeface="Wingdings" charset="0"/>
              <a:buNone/>
            </a:pP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is:</a:t>
            </a:r>
          </a:p>
          <a:p>
            <a:pPr lvl="1"/>
            <a:r>
              <a:rPr lang="en-US" i="1" dirty="0"/>
              <a:t> O</a:t>
            </a:r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)) if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</a:t>
            </a:r>
            <a:r>
              <a:rPr lang="en-US" dirty="0">
                <a:cs typeface="Times New Roman" charset="0"/>
                <a:sym typeface="Symbol" charset="0"/>
              </a:rPr>
              <a:t> </a:t>
            </a:r>
            <a:r>
              <a:rPr lang="en-US" i="1" dirty="0"/>
              <a:t>k </a:t>
            </a:r>
            <a:r>
              <a:rPr lang="en-US" dirty="0">
                <a:cs typeface="Times New Roman" charset="0"/>
                <a:sym typeface="Symbol" charset="0"/>
              </a:rPr>
              <a:t> </a:t>
            </a:r>
            <a:r>
              <a:rPr lang="en-US" i="1" dirty="0">
                <a:cs typeface="Times New Roman" charset="0"/>
                <a:sym typeface="Symbol" charset="0"/>
              </a:rPr>
              <a:t>f</a:t>
            </a:r>
            <a:r>
              <a:rPr lang="en-US" dirty="0">
                <a:cs typeface="Times New Roman" charset="0"/>
                <a:sym typeface="Symbol" charset="0"/>
              </a:rPr>
              <a:t>(</a:t>
            </a:r>
            <a:r>
              <a:rPr lang="en-US" i="1" dirty="0">
                <a:cs typeface="Times New Roman" charset="0"/>
                <a:sym typeface="Symbol" charset="0"/>
              </a:rPr>
              <a:t>n</a:t>
            </a:r>
            <a:r>
              <a:rPr lang="en-US" dirty="0">
                <a:cs typeface="Times New Roman" charset="0"/>
                <a:sym typeface="Symbol" charset="0"/>
              </a:rPr>
              <a:t>) …</a:t>
            </a:r>
          </a:p>
          <a:p>
            <a:pPr lvl="1"/>
            <a:r>
              <a:rPr lang="el-GR" dirty="0"/>
              <a:t> </a:t>
            </a:r>
            <a:r>
              <a:rPr lang="el-GR" dirty="0">
                <a:sym typeface="Symbol" charset="0"/>
              </a:rPr>
              <a:t></a:t>
            </a:r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)) if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≥</a:t>
            </a:r>
            <a:r>
              <a:rPr lang="en-US" dirty="0">
                <a:cs typeface="Times New Roman" charset="0"/>
                <a:sym typeface="Symbol" charset="0"/>
              </a:rPr>
              <a:t> </a:t>
            </a:r>
            <a:r>
              <a:rPr lang="en-US" i="1" dirty="0"/>
              <a:t>k </a:t>
            </a:r>
            <a:r>
              <a:rPr lang="en-US" dirty="0">
                <a:cs typeface="Times New Roman" charset="0"/>
                <a:sym typeface="Symbol" charset="0"/>
              </a:rPr>
              <a:t> </a:t>
            </a:r>
            <a:r>
              <a:rPr lang="en-US" i="1" dirty="0">
                <a:cs typeface="Times New Roman" charset="0"/>
                <a:sym typeface="Symbol" charset="0"/>
              </a:rPr>
              <a:t>f</a:t>
            </a:r>
            <a:r>
              <a:rPr lang="en-US" dirty="0">
                <a:cs typeface="Times New Roman" charset="0"/>
                <a:sym typeface="Symbol" charset="0"/>
              </a:rPr>
              <a:t>(</a:t>
            </a:r>
            <a:r>
              <a:rPr lang="en-US" i="1" dirty="0">
                <a:cs typeface="Times New Roman" charset="0"/>
                <a:sym typeface="Symbol" charset="0"/>
              </a:rPr>
              <a:t>n</a:t>
            </a:r>
            <a:r>
              <a:rPr lang="en-US" dirty="0">
                <a:cs typeface="Times New Roman" charset="0"/>
                <a:sym typeface="Symbol" charset="0"/>
              </a:rPr>
              <a:t>) …</a:t>
            </a:r>
          </a:p>
          <a:p>
            <a:pPr lvl="1"/>
            <a:r>
              <a:rPr lang="el-GR" dirty="0"/>
              <a:t> </a:t>
            </a:r>
            <a:r>
              <a:rPr lang="el-GR" dirty="0">
                <a:sym typeface="Symbol" charset="0"/>
              </a:rPr>
              <a:t></a:t>
            </a:r>
            <a:r>
              <a:rPr lang="en-US" dirty="0"/>
              <a:t>(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)) if both of the above are true.</a:t>
            </a:r>
          </a:p>
          <a:p>
            <a:pPr lvl="2"/>
            <a:r>
              <a:rPr lang="en-US" dirty="0"/>
              <a:t>Possibly with different values of </a:t>
            </a:r>
            <a:r>
              <a:rPr lang="en-US" i="1" dirty="0" smtClean="0"/>
              <a:t>k (… </a:t>
            </a:r>
            <a:r>
              <a:rPr lang="en-US" i="1" dirty="0"/>
              <a:t>and n</a:t>
            </a:r>
            <a:r>
              <a:rPr lang="en-US" baseline="-25000" dirty="0"/>
              <a:t>0</a:t>
            </a:r>
            <a:r>
              <a:rPr lang="en-US" i="1" dirty="0" smtClean="0"/>
              <a:t>)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charset="0"/>
              <a:buNone/>
            </a:pPr>
            <a:r>
              <a:rPr lang="en-US" dirty="0">
                <a:cs typeface="Times New Roman" charset="0"/>
                <a:sym typeface="Symbol" charset="0"/>
              </a:rPr>
              <a:t>Useful: Let </a:t>
            </a:r>
            <a:r>
              <a:rPr lang="en-US" i="1" dirty="0">
                <a:cs typeface="Times New Roman" charset="0"/>
                <a:sym typeface="Symbol" charset="0"/>
              </a:rPr>
              <a:t>g</a:t>
            </a:r>
            <a:r>
              <a:rPr lang="en-US" dirty="0">
                <a:cs typeface="Times New Roman" charset="0"/>
                <a:sym typeface="Symbol" charset="0"/>
              </a:rPr>
              <a:t>(</a:t>
            </a:r>
            <a:r>
              <a:rPr lang="en-US" i="1" dirty="0">
                <a:cs typeface="Times New Roman" charset="0"/>
                <a:sym typeface="Symbol" charset="0"/>
              </a:rPr>
              <a:t>n</a:t>
            </a:r>
            <a:r>
              <a:rPr lang="en-US" dirty="0">
                <a:cs typeface="Times New Roman" charset="0"/>
                <a:sym typeface="Symbol" charset="0"/>
              </a:rPr>
              <a:t>) be the max number of steps required by some algorithm when given input of size </a:t>
            </a:r>
            <a:r>
              <a:rPr lang="en-US" i="1" dirty="0">
                <a:cs typeface="Times New Roman" charset="0"/>
                <a:sym typeface="Symbol" charset="0"/>
              </a:rPr>
              <a:t>n</a:t>
            </a:r>
            <a:r>
              <a:rPr lang="en-US" dirty="0">
                <a:cs typeface="Times New Roman" charset="0"/>
                <a:sym typeface="Symbol" charset="0"/>
              </a:rPr>
              <a:t>.</a:t>
            </a:r>
          </a:p>
          <a:p>
            <a:pPr>
              <a:buFont typeface="Wingdings" charset="0"/>
              <a:buNone/>
            </a:pPr>
            <a:r>
              <a:rPr lang="en-US" dirty="0">
                <a:cs typeface="Times New Roman" charset="0"/>
                <a:sym typeface="Symbol" charset="0"/>
              </a:rPr>
              <a:t>Or: Let </a:t>
            </a:r>
            <a:r>
              <a:rPr lang="en-US" i="1" dirty="0">
                <a:cs typeface="Times New Roman" charset="0"/>
                <a:sym typeface="Symbol" charset="0"/>
              </a:rPr>
              <a:t>g</a:t>
            </a:r>
            <a:r>
              <a:rPr lang="en-US" dirty="0">
                <a:cs typeface="Times New Roman" charset="0"/>
                <a:sym typeface="Symbol" charset="0"/>
              </a:rPr>
              <a:t>(</a:t>
            </a:r>
            <a:r>
              <a:rPr lang="en-US" i="1" dirty="0">
                <a:cs typeface="Times New Roman" charset="0"/>
                <a:sym typeface="Symbol" charset="0"/>
              </a:rPr>
              <a:t>n</a:t>
            </a:r>
            <a:r>
              <a:rPr lang="en-US" dirty="0">
                <a:cs typeface="Times New Roman" charset="0"/>
                <a:sym typeface="Symbol" charset="0"/>
              </a:rPr>
              <a:t>) be the max amount of additional space required when given input of size </a:t>
            </a:r>
            <a:r>
              <a:rPr lang="en-US" i="1" dirty="0">
                <a:cs typeface="Times New Roman" charset="0"/>
                <a:sym typeface="Symbol" charset="0"/>
              </a:rPr>
              <a:t>n</a:t>
            </a:r>
            <a:r>
              <a:rPr lang="en-US" dirty="0">
                <a:cs typeface="Times New Roman" charset="0"/>
                <a:sym typeface="Symbol" charset="0"/>
              </a:rPr>
              <a:t>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34E93-595D-734D-AA98-D371C0952C28}" type="slidenum">
              <a:rPr lang="en-US"/>
              <a:pPr/>
              <a:t>19</a:t>
            </a:fld>
            <a:endParaRPr lang="en-US"/>
          </a:p>
        </p:txBody>
      </p:sp>
      <p:sp>
        <p:nvSpPr>
          <p:cNvPr id="121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Limits of Sorting</a:t>
            </a:r>
            <a:br>
              <a:rPr lang="en-US"/>
            </a:br>
            <a:r>
              <a:rPr lang="en-US">
                <a:cs typeface="Times New Roman" charset="0"/>
              </a:rPr>
              <a:t>Introduction</a:t>
            </a:r>
          </a:p>
        </p:txBody>
      </p:sp>
      <p:sp>
        <p:nvSpPr>
          <p:cNvPr id="121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We have mentioned that most sorting algorithms fall into one of two categories:</a:t>
            </a:r>
            <a:endParaRPr lang="en-US">
              <a:sym typeface="Wingdings" charset="0"/>
            </a:endParaRPr>
          </a:p>
          <a:p>
            <a:pPr lvl="1"/>
            <a:r>
              <a:rPr lang="en-US"/>
              <a:t>Slow: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).</a:t>
            </a:r>
          </a:p>
          <a:p>
            <a:pPr lvl="1"/>
            <a:r>
              <a:rPr lang="en-US"/>
              <a:t>Fast: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).</a:t>
            </a:r>
          </a:p>
          <a:p>
            <a:pPr lvl="2"/>
            <a:r>
              <a:rPr lang="en-US"/>
              <a:t>We have not discussed any of these fast algorithms yet, however.</a:t>
            </a:r>
          </a:p>
          <a:p>
            <a:pPr>
              <a:buFont typeface="Wingdings" charset="0"/>
              <a:buNone/>
            </a:pPr>
            <a:r>
              <a:rPr lang="en-US"/>
              <a:t>Can we do even better?</a:t>
            </a:r>
          </a:p>
          <a:p>
            <a:pPr lvl="1"/>
            <a:r>
              <a:rPr lang="en-US"/>
              <a:t>No, not with a general purpose comparison sort.</a:t>
            </a:r>
          </a:p>
          <a:p>
            <a:pPr lvl="1"/>
            <a:r>
              <a:rPr lang="en-US"/>
              <a:t>Writing a general purpose comparison sort that lies in any time-efficiency category faster than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 is </a:t>
            </a:r>
            <a:r>
              <a:rPr lang="en-US" b="1"/>
              <a:t>impossible</a:t>
            </a:r>
            <a:r>
              <a:rPr lang="en-US"/>
              <a:t>.</a:t>
            </a:r>
          </a:p>
          <a:p>
            <a:pPr lvl="2"/>
            <a:r>
              <a:rPr lang="en-US"/>
              <a:t>Remember: worst-case analysis.</a:t>
            </a:r>
          </a:p>
          <a:p>
            <a:pPr lvl="1"/>
            <a:r>
              <a:rPr lang="en-US"/>
              <a:t>More precisely: We can </a:t>
            </a:r>
            <a:r>
              <a:rPr lang="en-US" b="1"/>
              <a:t>prove</a:t>
            </a:r>
            <a:r>
              <a:rPr lang="en-US"/>
              <a:t> that the </a:t>
            </a:r>
            <a:r>
              <a:rPr lang="en-US" b="1"/>
              <a:t>worst-case number of comparisons</a:t>
            </a:r>
            <a:r>
              <a:rPr lang="en-US"/>
              <a:t> performed by a general purpose comparison sort must be </a:t>
            </a:r>
            <a:r>
              <a:rPr lang="el-GR">
                <a:sym typeface="Symbol" charset="0"/>
              </a:rPr>
              <a:t>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</a:t>
            </a:r>
            <a:r>
              <a:rPr lang="en-US" baseline="-25000"/>
              <a:t>2</a:t>
            </a:r>
            <a:r>
              <a:rPr lang="en-US" i="1"/>
              <a:t>n</a:t>
            </a:r>
            <a:r>
              <a:rPr lang="en-US"/>
              <a:t>).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558D3-1927-4048-BB79-7B161F4B3523}" type="slidenum">
              <a:rPr lang="en-US"/>
              <a:pPr/>
              <a:t>2</a:t>
            </a:fld>
            <a:endParaRPr lang="en-US"/>
          </a:p>
        </p:txBody>
      </p:sp>
      <p:sp>
        <p:nvSpPr>
          <p:cNvPr id="101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Overview</a:t>
            </a:r>
            <a:br>
              <a:rPr lang="en-US"/>
            </a:br>
            <a:r>
              <a:rPr lang="en-US"/>
              <a:t>Algorithmic Efficiency &amp; Sorting</a:t>
            </a:r>
          </a:p>
        </p:txBody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Major Topics</a:t>
            </a:r>
          </a:p>
          <a:p>
            <a:pPr lvl="1"/>
            <a:r>
              <a:rPr lang="en-US" dirty="0"/>
              <a:t>Introduction to Analysis of Algorithms</a:t>
            </a:r>
          </a:p>
          <a:p>
            <a:pPr lvl="1"/>
            <a:r>
              <a:rPr lang="en-US" dirty="0"/>
              <a:t>Introduction to Sorting</a:t>
            </a:r>
          </a:p>
          <a:p>
            <a:pPr lvl="1"/>
            <a:r>
              <a:rPr lang="en-US" dirty="0"/>
              <a:t>Comparison Sorts I</a:t>
            </a:r>
          </a:p>
          <a:p>
            <a:pPr lvl="1"/>
            <a:r>
              <a:rPr lang="en-US" dirty="0"/>
              <a:t>More on Big-</a:t>
            </a:r>
            <a:r>
              <a:rPr lang="en-US" i="1" dirty="0"/>
              <a:t>O</a:t>
            </a:r>
          </a:p>
          <a:p>
            <a:pPr lvl="1"/>
            <a:r>
              <a:rPr lang="en-US" dirty="0"/>
              <a:t>The Limits of Sorting</a:t>
            </a:r>
          </a:p>
          <a:p>
            <a:pPr lvl="1"/>
            <a:r>
              <a:rPr lang="en-US" dirty="0"/>
              <a:t>Divide-and-Conquer</a:t>
            </a:r>
          </a:p>
          <a:p>
            <a:pPr lvl="1"/>
            <a:r>
              <a:rPr lang="en-US" dirty="0"/>
              <a:t>Comparison Sorts II</a:t>
            </a:r>
          </a:p>
          <a:p>
            <a:pPr lvl="1"/>
            <a:r>
              <a:rPr lang="en-US" dirty="0"/>
              <a:t>Comparison Sorts III</a:t>
            </a:r>
          </a:p>
          <a:p>
            <a:pPr lvl="1"/>
            <a:r>
              <a:rPr lang="en-US" dirty="0"/>
              <a:t>Radix Sort</a:t>
            </a:r>
          </a:p>
          <a:p>
            <a:pPr lvl="1"/>
            <a:r>
              <a:rPr lang="en-US" dirty="0"/>
              <a:t>Sorting in the C++ STL</a:t>
            </a:r>
          </a:p>
        </p:txBody>
      </p:sp>
      <p:sp>
        <p:nvSpPr>
          <p:cNvPr id="1018886" name="Text Box 6"/>
          <p:cNvSpPr txBox="1">
            <a:spLocks noChangeArrowheads="1"/>
          </p:cNvSpPr>
          <p:nvPr/>
        </p:nvSpPr>
        <p:spPr bwMode="auto">
          <a:xfrm>
            <a:off x="228600" y="138747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  <p:sp>
        <p:nvSpPr>
          <p:cNvPr id="1018887" name="Text Box 7"/>
          <p:cNvSpPr txBox="1">
            <a:spLocks noChangeArrowheads="1"/>
          </p:cNvSpPr>
          <p:nvPr/>
        </p:nvSpPr>
        <p:spPr bwMode="auto">
          <a:xfrm>
            <a:off x="228600" y="173672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7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7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0D334-D5AB-B64E-A6C1-68CB2346E69A}" type="slidenum">
              <a:rPr lang="en-US"/>
              <a:pPr/>
              <a:t>20</a:t>
            </a:fld>
            <a:endParaRPr lang="en-US"/>
          </a:p>
        </p:txBody>
      </p:sp>
      <p:sp>
        <p:nvSpPr>
          <p:cNvPr id="127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Limits of Sorting</a:t>
            </a:r>
            <a:br>
              <a:rPr lang="en-US"/>
            </a:br>
            <a:r>
              <a:rPr lang="en-US">
                <a:cs typeface="Times New Roman" charset="0"/>
              </a:rPr>
              <a:t>Thinking about Sorting</a:t>
            </a:r>
          </a:p>
        </p:txBody>
      </p:sp>
      <p:sp>
        <p:nvSpPr>
          <p:cNvPr id="127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800"/>
              <a:t>Sorting is determining the ordering of a list. Many orderings are possible.</a:t>
            </a:r>
          </a:p>
          <a:p>
            <a:pPr>
              <a:buFont typeface="Wingdings" charset="0"/>
              <a:buNone/>
            </a:pPr>
            <a:r>
              <a:rPr lang="en-US" sz="1800"/>
              <a:t>Each time we do a comparison, we find the relative order of two items. Say x &lt; y; we can throw out all orderings in which y comes before x.</a:t>
            </a:r>
          </a:p>
          <a:p>
            <a:pPr>
              <a:buFont typeface="Wingdings" charset="0"/>
              <a:buNone/>
            </a:pPr>
            <a:r>
              <a:rPr lang="en-US" sz="1800"/>
              <a:t>We cannot stop until only one possible ordering is left.</a:t>
            </a:r>
          </a:p>
          <a:p>
            <a:pPr>
              <a:buFont typeface="Wingdings" charset="0"/>
              <a:buNone/>
            </a:pPr>
            <a:r>
              <a:rPr lang="en-US" sz="1800"/>
              <a:t>Example</a:t>
            </a:r>
          </a:p>
          <a:p>
            <a:pPr lvl="1"/>
            <a:r>
              <a:rPr lang="en-US" sz="1600"/>
              <a:t>Bubble Sort the list 2 3 1.</a:t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endParaRPr lang="en-US" sz="1600"/>
          </a:p>
        </p:txBody>
      </p:sp>
      <p:sp>
        <p:nvSpPr>
          <p:cNvPr id="1273860" name="Text Box 4"/>
          <p:cNvSpPr txBox="1">
            <a:spLocks noChangeArrowheads="1"/>
          </p:cNvSpPr>
          <p:nvPr/>
        </p:nvSpPr>
        <p:spPr bwMode="auto">
          <a:xfrm>
            <a:off x="2057400" y="5029200"/>
            <a:ext cx="1295400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/>
              <a:t>Possible</a:t>
            </a:r>
            <a:br>
              <a:rPr lang="en-US" sz="1600"/>
            </a:br>
            <a:r>
              <a:rPr lang="en-US" sz="1600"/>
              <a:t>orderings:</a:t>
            </a:r>
            <a:br>
              <a:rPr lang="en-US" sz="1600"/>
            </a:br>
            <a:r>
              <a:rPr lang="en-US" sz="1600"/>
              <a:t>123   132</a:t>
            </a:r>
            <a:br>
              <a:rPr lang="en-US" sz="1600"/>
            </a:br>
            <a:r>
              <a:rPr lang="en-US" sz="1600"/>
              <a:t>213   231</a:t>
            </a:r>
            <a:br>
              <a:rPr lang="en-US" sz="1600"/>
            </a:br>
            <a:r>
              <a:rPr lang="en-US" sz="1600"/>
              <a:t>312   321</a:t>
            </a:r>
          </a:p>
        </p:txBody>
      </p:sp>
      <p:sp>
        <p:nvSpPr>
          <p:cNvPr id="1273861" name="Text Box 5"/>
          <p:cNvSpPr txBox="1">
            <a:spLocks noChangeArrowheads="1"/>
          </p:cNvSpPr>
          <p:nvPr/>
        </p:nvSpPr>
        <p:spPr bwMode="auto">
          <a:xfrm>
            <a:off x="3124200" y="4419600"/>
            <a:ext cx="9144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3 &lt; 2</a:t>
            </a:r>
            <a:br>
              <a:rPr lang="en-US" sz="1600"/>
            </a:br>
            <a:r>
              <a:rPr lang="en-US" sz="1600"/>
              <a:t>No</a:t>
            </a:r>
          </a:p>
        </p:txBody>
      </p:sp>
      <p:sp>
        <p:nvSpPr>
          <p:cNvPr id="1273862" name="Text Box 6"/>
          <p:cNvSpPr txBox="1">
            <a:spLocks noChangeArrowheads="1"/>
          </p:cNvSpPr>
          <p:nvPr/>
        </p:nvSpPr>
        <p:spPr bwMode="auto">
          <a:xfrm>
            <a:off x="3429000" y="4343400"/>
            <a:ext cx="3048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?</a:t>
            </a:r>
          </a:p>
        </p:txBody>
      </p:sp>
      <p:sp>
        <p:nvSpPr>
          <p:cNvPr id="1273863" name="Text Box 7"/>
          <p:cNvSpPr txBox="1">
            <a:spLocks noChangeArrowheads="1"/>
          </p:cNvSpPr>
          <p:nvPr/>
        </p:nvSpPr>
        <p:spPr bwMode="auto">
          <a:xfrm>
            <a:off x="3886200" y="5029200"/>
            <a:ext cx="1295400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/>
              <a:t>Possible</a:t>
            </a:r>
            <a:br>
              <a:rPr lang="en-US" sz="1600"/>
            </a:br>
            <a:r>
              <a:rPr lang="en-US" sz="1600"/>
              <a:t>orderings:</a:t>
            </a:r>
            <a:br>
              <a:rPr lang="en-US" sz="1600"/>
            </a:br>
            <a:r>
              <a:rPr lang="en-US" sz="1600"/>
              <a:t>123   132</a:t>
            </a:r>
            <a:br>
              <a:rPr lang="en-US" sz="1600"/>
            </a:br>
            <a:r>
              <a:rPr lang="en-US" sz="1600"/>
              <a:t>213   231</a:t>
            </a:r>
            <a:br>
              <a:rPr lang="en-US" sz="1600"/>
            </a:br>
            <a:r>
              <a:rPr lang="en-US" sz="1600"/>
              <a:t>312   321</a:t>
            </a:r>
          </a:p>
        </p:txBody>
      </p:sp>
      <p:sp>
        <p:nvSpPr>
          <p:cNvPr id="1273864" name="Line 8"/>
          <p:cNvSpPr>
            <a:spLocks noChangeShapeType="1"/>
          </p:cNvSpPr>
          <p:nvPr/>
        </p:nvSpPr>
        <p:spPr bwMode="auto">
          <a:xfrm flipV="1">
            <a:off x="3962400" y="6096000"/>
            <a:ext cx="381000" cy="152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65" name="Line 9"/>
          <p:cNvSpPr>
            <a:spLocks noChangeShapeType="1"/>
          </p:cNvSpPr>
          <p:nvPr/>
        </p:nvSpPr>
        <p:spPr bwMode="auto">
          <a:xfrm>
            <a:off x="3962400" y="6096000"/>
            <a:ext cx="381000" cy="152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66" name="Text Box 10"/>
          <p:cNvSpPr txBox="1">
            <a:spLocks noChangeArrowheads="1"/>
          </p:cNvSpPr>
          <p:nvPr/>
        </p:nvSpPr>
        <p:spPr bwMode="auto">
          <a:xfrm>
            <a:off x="4953000" y="4419600"/>
            <a:ext cx="9144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1 &lt; 3</a:t>
            </a:r>
            <a:br>
              <a:rPr lang="en-US" sz="1600"/>
            </a:br>
            <a:r>
              <a:rPr lang="en-US" sz="1600"/>
              <a:t>Yes</a:t>
            </a:r>
          </a:p>
        </p:txBody>
      </p:sp>
      <p:sp>
        <p:nvSpPr>
          <p:cNvPr id="1273867" name="Text Box 11"/>
          <p:cNvSpPr txBox="1">
            <a:spLocks noChangeArrowheads="1"/>
          </p:cNvSpPr>
          <p:nvPr/>
        </p:nvSpPr>
        <p:spPr bwMode="auto">
          <a:xfrm>
            <a:off x="5257800" y="4343400"/>
            <a:ext cx="3048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?</a:t>
            </a:r>
          </a:p>
        </p:txBody>
      </p:sp>
      <p:sp>
        <p:nvSpPr>
          <p:cNvPr id="1273868" name="Text Box 12"/>
          <p:cNvSpPr txBox="1">
            <a:spLocks noChangeArrowheads="1"/>
          </p:cNvSpPr>
          <p:nvPr/>
        </p:nvSpPr>
        <p:spPr bwMode="auto">
          <a:xfrm>
            <a:off x="5715000" y="5029200"/>
            <a:ext cx="1295400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/>
              <a:t>Possible</a:t>
            </a:r>
            <a:br>
              <a:rPr lang="en-US" sz="1600"/>
            </a:br>
            <a:r>
              <a:rPr lang="en-US" sz="1600"/>
              <a:t>orderings:</a:t>
            </a:r>
            <a:br>
              <a:rPr lang="en-US" sz="1600"/>
            </a:br>
            <a:r>
              <a:rPr lang="en-US" sz="1600"/>
              <a:t>123   132</a:t>
            </a:r>
            <a:br>
              <a:rPr lang="en-US" sz="1600"/>
            </a:br>
            <a:r>
              <a:rPr lang="en-US" sz="1600"/>
              <a:t>213   231</a:t>
            </a:r>
            <a:br>
              <a:rPr lang="en-US" sz="1600"/>
            </a:br>
            <a:r>
              <a:rPr lang="en-US" sz="1600"/>
              <a:t>312   321</a:t>
            </a:r>
          </a:p>
        </p:txBody>
      </p:sp>
      <p:sp>
        <p:nvSpPr>
          <p:cNvPr id="1273869" name="Text Box 13"/>
          <p:cNvSpPr txBox="1">
            <a:spLocks noChangeArrowheads="1"/>
          </p:cNvSpPr>
          <p:nvPr/>
        </p:nvSpPr>
        <p:spPr bwMode="auto">
          <a:xfrm>
            <a:off x="6781800" y="4419600"/>
            <a:ext cx="914400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1 &lt; 2</a:t>
            </a:r>
            <a:br>
              <a:rPr lang="en-US" sz="1600"/>
            </a:br>
            <a:r>
              <a:rPr lang="en-US" sz="1600"/>
              <a:t>Yes</a:t>
            </a:r>
          </a:p>
        </p:txBody>
      </p:sp>
      <p:sp>
        <p:nvSpPr>
          <p:cNvPr id="1273870" name="Text Box 14"/>
          <p:cNvSpPr txBox="1">
            <a:spLocks noChangeArrowheads="1"/>
          </p:cNvSpPr>
          <p:nvPr/>
        </p:nvSpPr>
        <p:spPr bwMode="auto">
          <a:xfrm>
            <a:off x="7086600" y="4343400"/>
            <a:ext cx="304800" cy="277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?</a:t>
            </a:r>
          </a:p>
        </p:txBody>
      </p:sp>
      <p:sp>
        <p:nvSpPr>
          <p:cNvPr id="1273871" name="Text Box 15"/>
          <p:cNvSpPr txBox="1">
            <a:spLocks noChangeArrowheads="1"/>
          </p:cNvSpPr>
          <p:nvPr/>
        </p:nvSpPr>
        <p:spPr bwMode="auto">
          <a:xfrm>
            <a:off x="7543800" y="5029200"/>
            <a:ext cx="1295400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/>
              <a:t>Possible</a:t>
            </a:r>
            <a:br>
              <a:rPr lang="en-US" sz="1600"/>
            </a:br>
            <a:r>
              <a:rPr lang="en-US" sz="1600"/>
              <a:t>orderings:</a:t>
            </a:r>
            <a:br>
              <a:rPr lang="en-US" sz="1600"/>
            </a:br>
            <a:r>
              <a:rPr lang="en-US" sz="1600"/>
              <a:t>123   132</a:t>
            </a:r>
            <a:br>
              <a:rPr lang="en-US" sz="1600"/>
            </a:br>
            <a:r>
              <a:rPr lang="en-US" sz="1600"/>
              <a:t>213   231</a:t>
            </a:r>
            <a:br>
              <a:rPr lang="en-US" sz="1600"/>
            </a:br>
            <a:r>
              <a:rPr lang="en-US" sz="1600"/>
              <a:t>312   321</a:t>
            </a:r>
          </a:p>
        </p:txBody>
      </p:sp>
      <p:sp>
        <p:nvSpPr>
          <p:cNvPr id="1273872" name="Line 16"/>
          <p:cNvSpPr>
            <a:spLocks noChangeShapeType="1"/>
          </p:cNvSpPr>
          <p:nvPr/>
        </p:nvSpPr>
        <p:spPr bwMode="auto">
          <a:xfrm flipV="1">
            <a:off x="4572000" y="6096000"/>
            <a:ext cx="381000" cy="152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73" name="Line 17"/>
          <p:cNvSpPr>
            <a:spLocks noChangeShapeType="1"/>
          </p:cNvSpPr>
          <p:nvPr/>
        </p:nvSpPr>
        <p:spPr bwMode="auto">
          <a:xfrm>
            <a:off x="4572000" y="6096000"/>
            <a:ext cx="381000" cy="152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74" name="Line 18"/>
          <p:cNvSpPr>
            <a:spLocks noChangeShapeType="1"/>
          </p:cNvSpPr>
          <p:nvPr/>
        </p:nvSpPr>
        <p:spPr bwMode="auto">
          <a:xfrm flipV="1">
            <a:off x="4572000" y="5638800"/>
            <a:ext cx="381000" cy="152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75" name="Line 19"/>
          <p:cNvSpPr>
            <a:spLocks noChangeShapeType="1"/>
          </p:cNvSpPr>
          <p:nvPr/>
        </p:nvSpPr>
        <p:spPr bwMode="auto">
          <a:xfrm>
            <a:off x="4572000" y="5638800"/>
            <a:ext cx="381000" cy="152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76" name="Line 20"/>
          <p:cNvSpPr>
            <a:spLocks noChangeShapeType="1"/>
          </p:cNvSpPr>
          <p:nvPr/>
        </p:nvSpPr>
        <p:spPr bwMode="auto">
          <a:xfrm flipV="1">
            <a:off x="5791200" y="6096000"/>
            <a:ext cx="3810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77" name="Line 21"/>
          <p:cNvSpPr>
            <a:spLocks noChangeShapeType="1"/>
          </p:cNvSpPr>
          <p:nvPr/>
        </p:nvSpPr>
        <p:spPr bwMode="auto">
          <a:xfrm>
            <a:off x="5791200" y="6096000"/>
            <a:ext cx="3810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78" name="Line 22"/>
          <p:cNvSpPr>
            <a:spLocks noChangeShapeType="1"/>
          </p:cNvSpPr>
          <p:nvPr/>
        </p:nvSpPr>
        <p:spPr bwMode="auto">
          <a:xfrm flipV="1">
            <a:off x="6400800" y="6096000"/>
            <a:ext cx="3810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79" name="Line 23"/>
          <p:cNvSpPr>
            <a:spLocks noChangeShapeType="1"/>
          </p:cNvSpPr>
          <p:nvPr/>
        </p:nvSpPr>
        <p:spPr bwMode="auto">
          <a:xfrm>
            <a:off x="6400800" y="6096000"/>
            <a:ext cx="3810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80" name="Line 24"/>
          <p:cNvSpPr>
            <a:spLocks noChangeShapeType="1"/>
          </p:cNvSpPr>
          <p:nvPr/>
        </p:nvSpPr>
        <p:spPr bwMode="auto">
          <a:xfrm flipV="1">
            <a:off x="6400800" y="5638800"/>
            <a:ext cx="3810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81" name="Line 25"/>
          <p:cNvSpPr>
            <a:spLocks noChangeShapeType="1"/>
          </p:cNvSpPr>
          <p:nvPr/>
        </p:nvSpPr>
        <p:spPr bwMode="auto">
          <a:xfrm>
            <a:off x="6400800" y="5638800"/>
            <a:ext cx="3810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82" name="Line 26"/>
          <p:cNvSpPr>
            <a:spLocks noChangeShapeType="1"/>
          </p:cNvSpPr>
          <p:nvPr/>
        </p:nvSpPr>
        <p:spPr bwMode="auto">
          <a:xfrm flipV="1">
            <a:off x="6400800" y="5867400"/>
            <a:ext cx="381000" cy="152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83" name="Line 27"/>
          <p:cNvSpPr>
            <a:spLocks noChangeShapeType="1"/>
          </p:cNvSpPr>
          <p:nvPr/>
        </p:nvSpPr>
        <p:spPr bwMode="auto">
          <a:xfrm>
            <a:off x="6400800" y="5867400"/>
            <a:ext cx="381000" cy="152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84" name="Line 28"/>
          <p:cNvSpPr>
            <a:spLocks noChangeShapeType="1"/>
          </p:cNvSpPr>
          <p:nvPr/>
        </p:nvSpPr>
        <p:spPr bwMode="auto">
          <a:xfrm flipV="1">
            <a:off x="7620000" y="6096000"/>
            <a:ext cx="3810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85" name="Line 29"/>
          <p:cNvSpPr>
            <a:spLocks noChangeShapeType="1"/>
          </p:cNvSpPr>
          <p:nvPr/>
        </p:nvSpPr>
        <p:spPr bwMode="auto">
          <a:xfrm>
            <a:off x="7620000" y="6096000"/>
            <a:ext cx="3810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86" name="Line 30"/>
          <p:cNvSpPr>
            <a:spLocks noChangeShapeType="1"/>
          </p:cNvSpPr>
          <p:nvPr/>
        </p:nvSpPr>
        <p:spPr bwMode="auto">
          <a:xfrm flipV="1">
            <a:off x="8229600" y="6096000"/>
            <a:ext cx="3810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87" name="Line 31"/>
          <p:cNvSpPr>
            <a:spLocks noChangeShapeType="1"/>
          </p:cNvSpPr>
          <p:nvPr/>
        </p:nvSpPr>
        <p:spPr bwMode="auto">
          <a:xfrm>
            <a:off x="8229600" y="6096000"/>
            <a:ext cx="3810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88" name="Line 32"/>
          <p:cNvSpPr>
            <a:spLocks noChangeShapeType="1"/>
          </p:cNvSpPr>
          <p:nvPr/>
        </p:nvSpPr>
        <p:spPr bwMode="auto">
          <a:xfrm flipV="1">
            <a:off x="8229600" y="5638800"/>
            <a:ext cx="3810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89" name="Line 33"/>
          <p:cNvSpPr>
            <a:spLocks noChangeShapeType="1"/>
          </p:cNvSpPr>
          <p:nvPr/>
        </p:nvSpPr>
        <p:spPr bwMode="auto">
          <a:xfrm>
            <a:off x="8229600" y="5638800"/>
            <a:ext cx="3810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90" name="Line 34"/>
          <p:cNvSpPr>
            <a:spLocks noChangeShapeType="1"/>
          </p:cNvSpPr>
          <p:nvPr/>
        </p:nvSpPr>
        <p:spPr bwMode="auto">
          <a:xfrm flipV="1">
            <a:off x="8229600" y="5867400"/>
            <a:ext cx="3810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91" name="Line 35"/>
          <p:cNvSpPr>
            <a:spLocks noChangeShapeType="1"/>
          </p:cNvSpPr>
          <p:nvPr/>
        </p:nvSpPr>
        <p:spPr bwMode="auto">
          <a:xfrm>
            <a:off x="8229600" y="5867400"/>
            <a:ext cx="3810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92" name="Line 36"/>
          <p:cNvSpPr>
            <a:spLocks noChangeShapeType="1"/>
          </p:cNvSpPr>
          <p:nvPr/>
        </p:nvSpPr>
        <p:spPr bwMode="auto">
          <a:xfrm flipV="1">
            <a:off x="7620000" y="5867400"/>
            <a:ext cx="381000" cy="152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93" name="Line 37"/>
          <p:cNvSpPr>
            <a:spLocks noChangeShapeType="1"/>
          </p:cNvSpPr>
          <p:nvPr/>
        </p:nvSpPr>
        <p:spPr bwMode="auto">
          <a:xfrm>
            <a:off x="7620000" y="5867400"/>
            <a:ext cx="381000" cy="1524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94" name="AutoShape 38"/>
          <p:cNvSpPr>
            <a:spLocks noChangeArrowheads="1"/>
          </p:cNvSpPr>
          <p:nvPr/>
        </p:nvSpPr>
        <p:spPr bwMode="auto">
          <a:xfrm>
            <a:off x="7607300" y="5575300"/>
            <a:ext cx="457200" cy="2286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273895" name="Line 39"/>
          <p:cNvSpPr>
            <a:spLocks noChangeShapeType="1"/>
          </p:cNvSpPr>
          <p:nvPr/>
        </p:nvSpPr>
        <p:spPr bwMode="auto">
          <a:xfrm>
            <a:off x="5105400" y="5867400"/>
            <a:ext cx="60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96" name="Line 40"/>
          <p:cNvSpPr>
            <a:spLocks noChangeShapeType="1"/>
          </p:cNvSpPr>
          <p:nvPr/>
        </p:nvSpPr>
        <p:spPr bwMode="auto">
          <a:xfrm>
            <a:off x="6934200" y="5867400"/>
            <a:ext cx="60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897" name="Rectangle 41"/>
          <p:cNvSpPr>
            <a:spLocks noChangeArrowheads="1"/>
          </p:cNvSpPr>
          <p:nvPr/>
        </p:nvSpPr>
        <p:spPr bwMode="auto">
          <a:xfrm>
            <a:off x="2514600" y="3962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273898" name="Rectangle 42"/>
          <p:cNvSpPr>
            <a:spLocks noChangeArrowheads="1"/>
          </p:cNvSpPr>
          <p:nvPr/>
        </p:nvSpPr>
        <p:spPr bwMode="auto">
          <a:xfrm>
            <a:off x="2514600" y="3657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273899" name="Rectangle 43"/>
          <p:cNvSpPr>
            <a:spLocks noChangeArrowheads="1"/>
          </p:cNvSpPr>
          <p:nvPr/>
        </p:nvSpPr>
        <p:spPr bwMode="auto">
          <a:xfrm>
            <a:off x="2514600" y="3352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273900" name="Rectangle 44"/>
          <p:cNvSpPr>
            <a:spLocks noChangeArrowheads="1"/>
          </p:cNvSpPr>
          <p:nvPr/>
        </p:nvSpPr>
        <p:spPr bwMode="auto">
          <a:xfrm>
            <a:off x="2514600" y="3352800"/>
            <a:ext cx="304800" cy="914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73901" name="Rectangle 45"/>
          <p:cNvSpPr>
            <a:spLocks noChangeArrowheads="1"/>
          </p:cNvSpPr>
          <p:nvPr/>
        </p:nvSpPr>
        <p:spPr bwMode="auto">
          <a:xfrm>
            <a:off x="4343400" y="3962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273902" name="Rectangle 46"/>
          <p:cNvSpPr>
            <a:spLocks noChangeArrowheads="1"/>
          </p:cNvSpPr>
          <p:nvPr/>
        </p:nvSpPr>
        <p:spPr bwMode="auto">
          <a:xfrm>
            <a:off x="4343400" y="3657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273903" name="Rectangle 47"/>
          <p:cNvSpPr>
            <a:spLocks noChangeArrowheads="1"/>
          </p:cNvSpPr>
          <p:nvPr/>
        </p:nvSpPr>
        <p:spPr bwMode="auto">
          <a:xfrm>
            <a:off x="4343400" y="3352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273904" name="Rectangle 48"/>
          <p:cNvSpPr>
            <a:spLocks noChangeArrowheads="1"/>
          </p:cNvSpPr>
          <p:nvPr/>
        </p:nvSpPr>
        <p:spPr bwMode="auto">
          <a:xfrm>
            <a:off x="4343400" y="3352800"/>
            <a:ext cx="304800" cy="914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73905" name="Rectangle 49"/>
          <p:cNvSpPr>
            <a:spLocks noChangeArrowheads="1"/>
          </p:cNvSpPr>
          <p:nvPr/>
        </p:nvSpPr>
        <p:spPr bwMode="auto">
          <a:xfrm>
            <a:off x="6172200" y="3962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273906" name="Rectangle 50"/>
          <p:cNvSpPr>
            <a:spLocks noChangeArrowheads="1"/>
          </p:cNvSpPr>
          <p:nvPr/>
        </p:nvSpPr>
        <p:spPr bwMode="auto">
          <a:xfrm>
            <a:off x="6172200" y="3657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273907" name="Rectangle 51"/>
          <p:cNvSpPr>
            <a:spLocks noChangeArrowheads="1"/>
          </p:cNvSpPr>
          <p:nvPr/>
        </p:nvSpPr>
        <p:spPr bwMode="auto">
          <a:xfrm>
            <a:off x="6172200" y="3352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273908" name="Rectangle 52"/>
          <p:cNvSpPr>
            <a:spLocks noChangeArrowheads="1"/>
          </p:cNvSpPr>
          <p:nvPr/>
        </p:nvSpPr>
        <p:spPr bwMode="auto">
          <a:xfrm>
            <a:off x="6172200" y="3352800"/>
            <a:ext cx="304800" cy="914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73909" name="Rectangle 53"/>
          <p:cNvSpPr>
            <a:spLocks noChangeArrowheads="1"/>
          </p:cNvSpPr>
          <p:nvPr/>
        </p:nvSpPr>
        <p:spPr bwMode="auto">
          <a:xfrm>
            <a:off x="8001000" y="3962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273910" name="Rectangle 54"/>
          <p:cNvSpPr>
            <a:spLocks noChangeArrowheads="1"/>
          </p:cNvSpPr>
          <p:nvPr/>
        </p:nvSpPr>
        <p:spPr bwMode="auto">
          <a:xfrm>
            <a:off x="8001000" y="3657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273911" name="Rectangle 55"/>
          <p:cNvSpPr>
            <a:spLocks noChangeArrowheads="1"/>
          </p:cNvSpPr>
          <p:nvPr/>
        </p:nvSpPr>
        <p:spPr bwMode="auto">
          <a:xfrm>
            <a:off x="8001000" y="3352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273912" name="Rectangle 56"/>
          <p:cNvSpPr>
            <a:spLocks noChangeArrowheads="1"/>
          </p:cNvSpPr>
          <p:nvPr/>
        </p:nvSpPr>
        <p:spPr bwMode="auto">
          <a:xfrm>
            <a:off x="8001000" y="3352800"/>
            <a:ext cx="304800" cy="914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73913" name="Line 57"/>
          <p:cNvSpPr>
            <a:spLocks noChangeShapeType="1"/>
          </p:cNvSpPr>
          <p:nvPr/>
        </p:nvSpPr>
        <p:spPr bwMode="auto">
          <a:xfrm>
            <a:off x="4724400" y="3505200"/>
            <a:ext cx="1371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914" name="Line 58"/>
          <p:cNvSpPr>
            <a:spLocks noChangeShapeType="1"/>
          </p:cNvSpPr>
          <p:nvPr/>
        </p:nvSpPr>
        <p:spPr bwMode="auto">
          <a:xfrm flipV="1">
            <a:off x="4724400" y="3505200"/>
            <a:ext cx="1371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915" name="Line 59"/>
          <p:cNvSpPr>
            <a:spLocks noChangeShapeType="1"/>
          </p:cNvSpPr>
          <p:nvPr/>
        </p:nvSpPr>
        <p:spPr bwMode="auto">
          <a:xfrm>
            <a:off x="2895600" y="4114800"/>
            <a:ext cx="1371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916" name="Line 60"/>
          <p:cNvSpPr>
            <a:spLocks noChangeShapeType="1"/>
          </p:cNvSpPr>
          <p:nvPr/>
        </p:nvSpPr>
        <p:spPr bwMode="auto">
          <a:xfrm flipV="1">
            <a:off x="2895600" y="3810000"/>
            <a:ext cx="13716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917" name="Line 61"/>
          <p:cNvSpPr>
            <a:spLocks noChangeShapeType="1"/>
          </p:cNvSpPr>
          <p:nvPr/>
        </p:nvSpPr>
        <p:spPr bwMode="auto">
          <a:xfrm>
            <a:off x="6553200" y="3810000"/>
            <a:ext cx="1371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918" name="Line 62"/>
          <p:cNvSpPr>
            <a:spLocks noChangeShapeType="1"/>
          </p:cNvSpPr>
          <p:nvPr/>
        </p:nvSpPr>
        <p:spPr bwMode="auto">
          <a:xfrm flipV="1">
            <a:off x="6553200" y="3810000"/>
            <a:ext cx="1371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919" name="Line 63"/>
          <p:cNvSpPr>
            <a:spLocks noChangeShapeType="1"/>
          </p:cNvSpPr>
          <p:nvPr/>
        </p:nvSpPr>
        <p:spPr bwMode="auto">
          <a:xfrm>
            <a:off x="3276600" y="5867400"/>
            <a:ext cx="6096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73920" name="Text Box 64"/>
          <p:cNvSpPr txBox="1">
            <a:spLocks noChangeArrowheads="1"/>
          </p:cNvSpPr>
          <p:nvPr/>
        </p:nvSpPr>
        <p:spPr bwMode="auto">
          <a:xfrm>
            <a:off x="76200" y="3581400"/>
            <a:ext cx="1752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>
                <a:solidFill>
                  <a:schemeClr val="folHlink"/>
                </a:solidFill>
              </a:rPr>
              <a:t>Bubble Sort</a:t>
            </a:r>
          </a:p>
        </p:txBody>
      </p:sp>
      <p:sp>
        <p:nvSpPr>
          <p:cNvPr id="1273921" name="Text Box 65"/>
          <p:cNvSpPr txBox="1">
            <a:spLocks noChangeArrowheads="1"/>
          </p:cNvSpPr>
          <p:nvPr/>
        </p:nvSpPr>
        <p:spPr bwMode="auto">
          <a:xfrm>
            <a:off x="76200" y="4495800"/>
            <a:ext cx="1752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>
                <a:solidFill>
                  <a:schemeClr val="folHlink"/>
                </a:solidFill>
              </a:rPr>
              <a:t>Comparisons</a:t>
            </a:r>
          </a:p>
        </p:txBody>
      </p:sp>
      <p:sp>
        <p:nvSpPr>
          <p:cNvPr id="1273922" name="Text Box 66"/>
          <p:cNvSpPr txBox="1">
            <a:spLocks noChangeArrowheads="1"/>
          </p:cNvSpPr>
          <p:nvPr/>
        </p:nvSpPr>
        <p:spPr bwMode="auto">
          <a:xfrm>
            <a:off x="76200" y="5334000"/>
            <a:ext cx="1752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>
                <a:solidFill>
                  <a:schemeClr val="folHlink"/>
                </a:solidFill>
              </a:rPr>
              <a:t>Alternate View</a:t>
            </a:r>
          </a:p>
        </p:txBody>
      </p:sp>
      <p:sp>
        <p:nvSpPr>
          <p:cNvPr id="1273923" name="AutoShape 67"/>
          <p:cNvSpPr>
            <a:spLocks/>
          </p:cNvSpPr>
          <p:nvPr/>
        </p:nvSpPr>
        <p:spPr bwMode="auto">
          <a:xfrm rot="-5400000">
            <a:off x="7162800" y="2362200"/>
            <a:ext cx="152400" cy="1676400"/>
          </a:xfrm>
          <a:prstGeom prst="rightBrace">
            <a:avLst>
              <a:gd name="adj1" fmla="val 91667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73924" name="Text Box 68"/>
          <p:cNvSpPr txBox="1">
            <a:spLocks noChangeArrowheads="1"/>
          </p:cNvSpPr>
          <p:nvPr/>
        </p:nvSpPr>
        <p:spPr bwMode="auto">
          <a:xfrm>
            <a:off x="6705600" y="2819400"/>
            <a:ext cx="1066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Pass 2</a:t>
            </a:r>
          </a:p>
        </p:txBody>
      </p:sp>
      <p:sp>
        <p:nvSpPr>
          <p:cNvPr id="1273925" name="AutoShape 69"/>
          <p:cNvSpPr>
            <a:spLocks/>
          </p:cNvSpPr>
          <p:nvPr/>
        </p:nvSpPr>
        <p:spPr bwMode="auto">
          <a:xfrm rot="-5400000">
            <a:off x="4419600" y="1447800"/>
            <a:ext cx="152400" cy="3505200"/>
          </a:xfrm>
          <a:prstGeom prst="rightBrace">
            <a:avLst>
              <a:gd name="adj1" fmla="val 191667"/>
              <a:gd name="adj2" fmla="val 76042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73926" name="Text Box 70"/>
          <p:cNvSpPr txBox="1">
            <a:spLocks noChangeArrowheads="1"/>
          </p:cNvSpPr>
          <p:nvPr/>
        </p:nvSpPr>
        <p:spPr bwMode="auto">
          <a:xfrm>
            <a:off x="4876800" y="2819400"/>
            <a:ext cx="10668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Pass 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787D5-0DAC-2146-B539-C1988CAE5520}" type="slidenum">
              <a:rPr lang="en-US"/>
              <a:pPr/>
              <a:t>21</a:t>
            </a:fld>
            <a:endParaRPr lang="en-US"/>
          </a:p>
        </p:txBody>
      </p:sp>
      <p:sp>
        <p:nvSpPr>
          <p:cNvPr id="1218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Limits of Sorting</a:t>
            </a:r>
            <a:br>
              <a:rPr lang="en-US"/>
            </a:br>
            <a:r>
              <a:rPr lang="en-US"/>
              <a:t>Proof Idea</a:t>
            </a:r>
          </a:p>
        </p:txBody>
      </p:sp>
      <p:sp>
        <p:nvSpPr>
          <p:cNvPr id="1218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Based on the idea in the previous slide, we can </a:t>
            </a:r>
            <a:r>
              <a:rPr lang="en-US" b="1"/>
              <a:t>prove</a:t>
            </a:r>
            <a:r>
              <a:rPr lang="en-US"/>
              <a:t> that the worst-case number of comparisons done by a general purpose comparison sort must be </a:t>
            </a:r>
            <a:r>
              <a:rPr lang="el-GR">
                <a:sym typeface="Symbol" charset="0"/>
              </a:rPr>
              <a:t>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</a:t>
            </a:r>
            <a:r>
              <a:rPr lang="en-US" baseline="-25000"/>
              <a:t>2</a:t>
            </a:r>
            <a:r>
              <a:rPr lang="en-US" i="1"/>
              <a:t>n</a:t>
            </a:r>
            <a:r>
              <a:rPr lang="en-US"/>
              <a:t>).</a:t>
            </a:r>
          </a:p>
          <a:p>
            <a:pPr>
              <a:buFont typeface="Wingdings" charset="0"/>
              <a:buNone/>
            </a:pPr>
            <a:r>
              <a:rPr lang="en-US"/>
              <a:t>Outline of the Proof</a:t>
            </a:r>
          </a:p>
          <a:p>
            <a:pPr lvl="1"/>
            <a:r>
              <a:rPr lang="en-US"/>
              <a:t>We are given a list of </a:t>
            </a:r>
            <a:r>
              <a:rPr lang="en-US" i="1"/>
              <a:t>n</a:t>
            </a:r>
            <a:r>
              <a:rPr lang="en-US"/>
              <a:t> items to be sorted.</a:t>
            </a:r>
          </a:p>
          <a:p>
            <a:pPr lvl="1"/>
            <a:r>
              <a:rPr lang="en-US"/>
              <a:t>There are </a:t>
            </a:r>
            <a:r>
              <a:rPr lang="en-US" i="1"/>
              <a:t>n</a:t>
            </a:r>
            <a:r>
              <a:rPr lang="en-US"/>
              <a:t>! = </a:t>
            </a:r>
            <a:r>
              <a:rPr lang="en-US" i="1"/>
              <a:t>n</a:t>
            </a:r>
            <a:r>
              <a:rPr lang="en-US"/>
              <a:t> </a:t>
            </a:r>
            <a:r>
              <a:rPr lang="en-US">
                <a:latin typeface="Times New Roman" charset="0"/>
                <a:cs typeface="Times New Roman" charset="0"/>
                <a:sym typeface="Symbol" charset="0"/>
              </a:rPr>
              <a:t> 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–1) </a:t>
            </a:r>
            <a:r>
              <a:rPr lang="en-US">
                <a:latin typeface="Times New Roman" charset="0"/>
                <a:cs typeface="Times New Roman" charset="0"/>
                <a:sym typeface="Symbol" charset="0"/>
              </a:rPr>
              <a:t></a:t>
            </a:r>
            <a:r>
              <a:rPr lang="en-US"/>
              <a:t> … </a:t>
            </a:r>
            <a:r>
              <a:rPr lang="en-US">
                <a:latin typeface="Times New Roman" charset="0"/>
                <a:cs typeface="Times New Roman" charset="0"/>
                <a:sym typeface="Symbol" charset="0"/>
              </a:rPr>
              <a:t></a:t>
            </a:r>
            <a:r>
              <a:rPr lang="en-US"/>
              <a:t> 3 </a:t>
            </a:r>
            <a:r>
              <a:rPr lang="en-US">
                <a:latin typeface="Times New Roman" charset="0"/>
                <a:cs typeface="Times New Roman" charset="0"/>
                <a:sym typeface="Symbol" charset="0"/>
              </a:rPr>
              <a:t></a:t>
            </a:r>
            <a:r>
              <a:rPr lang="en-US"/>
              <a:t> 2 </a:t>
            </a:r>
            <a:r>
              <a:rPr lang="en-US">
                <a:latin typeface="Times New Roman" charset="0"/>
                <a:cs typeface="Times New Roman" charset="0"/>
                <a:sym typeface="Symbol" charset="0"/>
              </a:rPr>
              <a:t></a:t>
            </a:r>
            <a:r>
              <a:rPr lang="en-US"/>
              <a:t> 1 orderings of </a:t>
            </a:r>
            <a:r>
              <a:rPr lang="en-US" i="1"/>
              <a:t>n</a:t>
            </a:r>
            <a:r>
              <a:rPr lang="en-US"/>
              <a:t> items.</a:t>
            </a:r>
          </a:p>
          <a:p>
            <a:pPr lvl="1"/>
            <a:r>
              <a:rPr lang="en-US"/>
              <a:t>We start with all </a:t>
            </a:r>
            <a:r>
              <a:rPr lang="en-US" i="1"/>
              <a:t>n</a:t>
            </a:r>
            <a:r>
              <a:rPr lang="en-US"/>
              <a:t>! orderings. We do comparisons, throwing out orderings that do not match our new information.</a:t>
            </a:r>
          </a:p>
          <a:p>
            <a:pPr lvl="1"/>
            <a:r>
              <a:rPr lang="en-US"/>
              <a:t>With each comparison, we cannot </a:t>
            </a:r>
            <a:r>
              <a:rPr lang="en-US" b="1"/>
              <a:t>force</a:t>
            </a:r>
            <a:r>
              <a:rPr lang="en-US"/>
              <a:t> more than </a:t>
            </a:r>
            <a:r>
              <a:rPr lang="en-US" b="1"/>
              <a:t>half</a:t>
            </a:r>
            <a:r>
              <a:rPr lang="en-US"/>
              <a:t> of the orderings to be thrown out. (Remember: worst case.)</a:t>
            </a:r>
          </a:p>
          <a:p>
            <a:pPr lvl="1"/>
            <a:r>
              <a:rPr lang="en-US"/>
              <a:t>How many times must we cut </a:t>
            </a:r>
            <a:r>
              <a:rPr lang="en-US" i="1"/>
              <a:t>n</a:t>
            </a:r>
            <a:r>
              <a:rPr lang="en-US"/>
              <a:t>! in half, to get 1? Answer: log</a:t>
            </a:r>
            <a:r>
              <a:rPr lang="en-US" baseline="-25000"/>
              <a:t>2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!), or a little more, since we deal only with integers. The worst case uses at least that many comparisons.</a:t>
            </a:r>
          </a:p>
          <a:p>
            <a:pPr lvl="1"/>
            <a:r>
              <a:rPr lang="en-US" sz="1600"/>
              <a:t>And log</a:t>
            </a:r>
            <a:r>
              <a:rPr lang="en-US" sz="1600" baseline="-25000"/>
              <a:t>2</a:t>
            </a:r>
            <a:r>
              <a:rPr lang="en-US" sz="1600"/>
              <a:t>(</a:t>
            </a:r>
            <a:r>
              <a:rPr lang="en-US" sz="1600" i="1"/>
              <a:t>n</a:t>
            </a:r>
            <a:r>
              <a:rPr lang="en-US" sz="1600"/>
              <a:t>!) turns out to be close to </a:t>
            </a:r>
            <a:r>
              <a:rPr lang="en-US" sz="1600" i="1"/>
              <a:t>n</a:t>
            </a:r>
            <a:r>
              <a:rPr lang="en-US" sz="1600"/>
              <a:t>(log</a:t>
            </a:r>
            <a:r>
              <a:rPr lang="en-US" sz="1600" baseline="-25000"/>
              <a:t>2</a:t>
            </a:r>
            <a:r>
              <a:rPr lang="en-US" sz="1600" i="1"/>
              <a:t>n</a:t>
            </a:r>
            <a:r>
              <a:rPr lang="en-US" sz="1600"/>
              <a:t> – log</a:t>
            </a:r>
            <a:r>
              <a:rPr lang="en-US" sz="1600" baseline="-25000"/>
              <a:t>2</a:t>
            </a:r>
            <a:r>
              <a:rPr lang="en-US" sz="1600" i="1"/>
              <a:t>e</a:t>
            </a:r>
            <a:r>
              <a:rPr lang="en-US" sz="1600"/>
              <a:t>) + </a:t>
            </a:r>
            <a:r>
              <a:rPr lang="el-GR" sz="1600">
                <a:sym typeface="Symbol" charset="0"/>
              </a:rPr>
              <a:t>1/2</a:t>
            </a:r>
            <a:r>
              <a:rPr lang="en-US" sz="1600"/>
              <a:t> log</a:t>
            </a:r>
            <a:r>
              <a:rPr lang="en-US" sz="1600" baseline="-25000"/>
              <a:t>2</a:t>
            </a:r>
            <a:r>
              <a:rPr lang="en-US" sz="1600"/>
              <a:t>(2</a:t>
            </a:r>
            <a:r>
              <a:rPr lang="en-US" sz="1600">
                <a:cs typeface="Times New Roman" charset="0"/>
                <a:sym typeface="Symbol" charset="0"/>
              </a:rPr>
              <a:t></a:t>
            </a:r>
            <a:r>
              <a:rPr lang="en-US" sz="1600" i="1"/>
              <a:t>n</a:t>
            </a:r>
            <a:r>
              <a:rPr lang="en-US" sz="1600"/>
              <a:t>).</a:t>
            </a:r>
            <a:endParaRPr lang="en-US"/>
          </a:p>
          <a:p>
            <a:pPr lvl="2"/>
            <a:r>
              <a:rPr lang="en-US" i="1"/>
              <a:t>We will not verify this step. Look up </a:t>
            </a:r>
            <a:r>
              <a:rPr lang="ja-JP" altLang="en-US" i="1">
                <a:latin typeface="Arial"/>
              </a:rPr>
              <a:t>“</a:t>
            </a:r>
            <a:r>
              <a:rPr lang="en-US" i="1"/>
              <a:t>Stirling</a:t>
            </a:r>
            <a:r>
              <a:rPr lang="ja-JP" altLang="en-US" i="1">
                <a:latin typeface="Arial"/>
              </a:rPr>
              <a:t>’</a:t>
            </a:r>
            <a:r>
              <a:rPr lang="en-US" i="1"/>
              <a:t>s Approximation</a:t>
            </a:r>
            <a:r>
              <a:rPr lang="ja-JP" altLang="en-US" i="1">
                <a:latin typeface="Arial"/>
              </a:rPr>
              <a:t>”</a:t>
            </a:r>
            <a:r>
              <a:rPr lang="en-US" i="1"/>
              <a:t> for info.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3E98E-6577-E745-8728-7D7B432D07AF}" type="slidenum">
              <a:rPr lang="en-US"/>
              <a:pPr/>
              <a:t>22</a:t>
            </a:fld>
            <a:endParaRPr lang="en-US"/>
          </a:p>
        </p:txBody>
      </p:sp>
      <p:sp>
        <p:nvSpPr>
          <p:cNvPr id="133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Divide-and-Conquer</a:t>
            </a:r>
            <a:br>
              <a:rPr lang="en-US"/>
            </a:br>
            <a:r>
              <a:rPr lang="en-US"/>
              <a:t>Introduction</a:t>
            </a:r>
          </a:p>
        </p:txBody>
      </p:sp>
      <p:sp>
        <p:nvSpPr>
          <p:cNvPr id="133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The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obvious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way to search is Sequential Search. But we have seen how to do better on sorted data: Binary Search.</a:t>
            </a:r>
          </a:p>
          <a:p>
            <a:pPr>
              <a:buFont typeface="Wingdings" charset="0"/>
              <a:buNone/>
            </a:pPr>
            <a:r>
              <a:rPr lang="en-US"/>
              <a:t>Binary Search splits its input into parts and handles them recursively.</a:t>
            </a:r>
          </a:p>
          <a:p>
            <a:pPr>
              <a:buFont typeface="Wingdings" charset="0"/>
              <a:buNone/>
            </a:pPr>
            <a:r>
              <a:rPr lang="en-US"/>
              <a:t>This last idea is called </a:t>
            </a:r>
            <a:r>
              <a:rPr lang="en-US" b="1"/>
              <a:t>divide-and-conquer</a:t>
            </a:r>
            <a:r>
              <a:rPr lang="en-US"/>
              <a:t>.</a:t>
            </a:r>
          </a:p>
          <a:p>
            <a:pPr lvl="1"/>
            <a:r>
              <a:rPr lang="en-US"/>
              <a:t>A common way to design fast algorithms.</a:t>
            </a:r>
          </a:p>
          <a:p>
            <a:pPr>
              <a:buFont typeface="Wingdings" charset="0"/>
              <a:buNone/>
            </a:pPr>
            <a:r>
              <a:rPr lang="en-US"/>
              <a:t>Questions</a:t>
            </a:r>
          </a:p>
          <a:p>
            <a:pPr lvl="1"/>
            <a:r>
              <a:rPr lang="en-US"/>
              <a:t>How do we analyze the efficiency of algorithms that use divide-and-conquer?</a:t>
            </a:r>
          </a:p>
          <a:p>
            <a:pPr lvl="1"/>
            <a:r>
              <a:rPr lang="en-US"/>
              <a:t>Can we use divide-and-conquer to come up with an improved sorting algorithm? One that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)? (We have not seen any, yet.)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859DC-AB80-8049-A445-1E517EEF2A43}" type="slidenum">
              <a:rPr lang="en-US"/>
              <a:pPr/>
              <a:t>23</a:t>
            </a:fld>
            <a:endParaRPr lang="en-US"/>
          </a:p>
        </p:txBody>
      </p:sp>
      <p:sp>
        <p:nvSpPr>
          <p:cNvPr id="132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Divide-and-Conquer</a:t>
            </a:r>
            <a:br>
              <a:rPr lang="en-US"/>
            </a:br>
            <a:r>
              <a:rPr lang="en-US"/>
              <a:t>The Master Theorem [1/3]</a:t>
            </a:r>
          </a:p>
        </p:txBody>
      </p:sp>
      <p:sp>
        <p:nvSpPr>
          <p:cNvPr id="132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Suppose we are analyzing an algorithm.</a:t>
            </a:r>
          </a:p>
          <a:p>
            <a:pPr lvl="1"/>
            <a:r>
              <a:rPr lang="en-US"/>
              <a:t>It takes input of size </a:t>
            </a:r>
            <a:r>
              <a:rPr lang="en-US" i="1"/>
              <a:t>n</a:t>
            </a:r>
            <a:r>
              <a:rPr lang="en-US"/>
              <a:t>.</a:t>
            </a:r>
          </a:p>
          <a:p>
            <a:pPr lvl="1"/>
            <a:r>
              <a:rPr lang="en-US"/>
              <a:t>The number of steps it requires is at most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).</a:t>
            </a:r>
          </a:p>
          <a:p>
            <a:pPr lvl="2"/>
            <a:r>
              <a:rPr lang="en-US" i="1"/>
              <a:t>T</a:t>
            </a:r>
            <a:r>
              <a:rPr lang="en-US"/>
              <a:t> is a (mathematical) function.</a:t>
            </a:r>
          </a:p>
          <a:p>
            <a:pPr lvl="1"/>
            <a:r>
              <a:rPr lang="en-US"/>
              <a:t>We want to know what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is, roughly.</a:t>
            </a:r>
          </a:p>
          <a:p>
            <a:pPr>
              <a:buFont typeface="Wingdings" charset="0"/>
              <a:buNone/>
            </a:pPr>
            <a:r>
              <a:rPr lang="en-US"/>
              <a:t>Suppose our algorithm uses divide-and-conquer:</a:t>
            </a:r>
          </a:p>
          <a:p>
            <a:pPr lvl="1"/>
            <a:r>
              <a:rPr lang="en-US"/>
              <a:t>It splits the input into </a:t>
            </a:r>
            <a:r>
              <a:rPr lang="en-US" i="1"/>
              <a:t>b</a:t>
            </a:r>
            <a:r>
              <a:rPr lang="en-US"/>
              <a:t> nearly equal-sized parts.</a:t>
            </a:r>
          </a:p>
          <a:p>
            <a:pPr lvl="1"/>
            <a:r>
              <a:rPr lang="en-US"/>
              <a:t>It makes </a:t>
            </a:r>
            <a:r>
              <a:rPr lang="en-US" i="1"/>
              <a:t>a</a:t>
            </a:r>
            <a:r>
              <a:rPr lang="en-US"/>
              <a:t> recursive calls each taking one of the parts as input.</a:t>
            </a:r>
          </a:p>
          <a:p>
            <a:pPr lvl="2"/>
            <a:r>
              <a:rPr lang="en-US"/>
              <a:t>Write </a:t>
            </a:r>
            <a:r>
              <a:rPr lang="en-US" i="1"/>
              <a:t>a</a:t>
            </a:r>
            <a:r>
              <a:rPr lang="en-US"/>
              <a:t> = </a:t>
            </a:r>
            <a:r>
              <a:rPr lang="en-US" i="1"/>
              <a:t>b</a:t>
            </a:r>
            <a:r>
              <a:rPr lang="en-US" i="1" baseline="30000"/>
              <a:t>k</a:t>
            </a:r>
            <a:r>
              <a:rPr lang="en-US"/>
              <a:t>, for some </a:t>
            </a:r>
            <a:r>
              <a:rPr lang="en-US" i="1"/>
              <a:t>k</a:t>
            </a:r>
            <a:r>
              <a:rPr lang="en-US"/>
              <a:t> ≥ 0.</a:t>
            </a:r>
          </a:p>
          <a:p>
            <a:pPr lvl="1"/>
            <a:r>
              <a:rPr lang="en-US"/>
              <a:t>It does some other work requiring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operations.</a:t>
            </a:r>
          </a:p>
          <a:p>
            <a:pPr>
              <a:buFont typeface="Wingdings" charset="0"/>
              <a:buNone/>
            </a:pPr>
            <a:r>
              <a:rPr lang="en-US"/>
              <a:t>This gives us a recurrence relation:</a:t>
            </a:r>
          </a:p>
          <a:p>
            <a:pPr lvl="1"/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= </a:t>
            </a:r>
            <a:r>
              <a:rPr lang="en-US" i="1"/>
              <a:t>b</a:t>
            </a:r>
            <a:r>
              <a:rPr lang="en-US" i="1" baseline="30000"/>
              <a:t>k</a:t>
            </a:r>
            <a:r>
              <a:rPr lang="en-US"/>
              <a:t>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/</a:t>
            </a:r>
            <a:r>
              <a:rPr lang="en-US" i="1"/>
              <a:t>b</a:t>
            </a:r>
            <a:r>
              <a:rPr lang="en-US"/>
              <a:t>) +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).</a:t>
            </a:r>
          </a:p>
          <a:p>
            <a:pPr>
              <a:buFont typeface="Wingdings" charset="0"/>
              <a:buNone/>
            </a:pPr>
            <a:r>
              <a:rPr lang="en-US"/>
              <a:t>Given such a recurrence, we can often use the</a:t>
            </a:r>
            <a:r>
              <a:rPr lang="en-US" b="1"/>
              <a:t> Master Theorem</a:t>
            </a:r>
            <a:r>
              <a:rPr lang="en-US"/>
              <a:t>.</a:t>
            </a:r>
          </a:p>
        </p:txBody>
      </p:sp>
      <p:sp>
        <p:nvSpPr>
          <p:cNvPr id="1321988" name="AutoShape 4"/>
          <p:cNvSpPr>
            <a:spLocks noChangeArrowheads="1"/>
          </p:cNvSpPr>
          <p:nvPr/>
        </p:nvSpPr>
        <p:spPr bwMode="auto">
          <a:xfrm>
            <a:off x="4953000" y="4038600"/>
            <a:ext cx="533400" cy="3810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989" name="AutoShape 5"/>
          <p:cNvSpPr>
            <a:spLocks noChangeArrowheads="1"/>
          </p:cNvSpPr>
          <p:nvPr/>
        </p:nvSpPr>
        <p:spPr bwMode="auto">
          <a:xfrm>
            <a:off x="3719513" y="3752850"/>
            <a:ext cx="2286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990" name="AutoShape 6"/>
          <p:cNvSpPr>
            <a:spLocks noChangeArrowheads="1"/>
          </p:cNvSpPr>
          <p:nvPr/>
        </p:nvSpPr>
        <p:spPr bwMode="auto">
          <a:xfrm>
            <a:off x="3529013" y="3124200"/>
            <a:ext cx="2286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991" name="Line 7"/>
          <p:cNvSpPr>
            <a:spLocks noChangeShapeType="1"/>
          </p:cNvSpPr>
          <p:nvPr/>
        </p:nvSpPr>
        <p:spPr bwMode="auto">
          <a:xfrm flipH="1">
            <a:off x="6019800" y="3048000"/>
            <a:ext cx="990600" cy="762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992" name="AutoShape 8"/>
          <p:cNvSpPr>
            <a:spLocks noChangeArrowheads="1"/>
          </p:cNvSpPr>
          <p:nvPr/>
        </p:nvSpPr>
        <p:spPr bwMode="auto">
          <a:xfrm>
            <a:off x="3797300" y="3124200"/>
            <a:ext cx="2133600" cy="304800"/>
          </a:xfrm>
          <a:prstGeom prst="roundRect">
            <a:avLst>
              <a:gd name="adj" fmla="val 16667"/>
            </a:avLst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993" name="Text Box 9"/>
          <p:cNvSpPr txBox="1">
            <a:spLocks noChangeArrowheads="1"/>
          </p:cNvSpPr>
          <p:nvPr/>
        </p:nvSpPr>
        <p:spPr bwMode="auto">
          <a:xfrm>
            <a:off x="7010400" y="2819400"/>
            <a:ext cx="18288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Important,</a:t>
            </a:r>
            <a:br>
              <a:rPr lang="en-US" sz="1400">
                <a:solidFill>
                  <a:schemeClr val="folHlink"/>
                </a:solidFill>
              </a:rPr>
            </a:br>
            <a:r>
              <a:rPr lang="en-US" sz="1400">
                <a:solidFill>
                  <a:schemeClr val="folHlink"/>
                </a:solidFill>
              </a:rPr>
              <a:t>for our analysis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A588E5-2DC7-564F-B8D4-7DAB044CE8B7}" type="slidenum">
              <a:rPr lang="en-US"/>
              <a:pPr/>
              <a:t>24</a:t>
            </a:fld>
            <a:endParaRPr lang="en-US"/>
          </a:p>
        </p:txBody>
      </p:sp>
      <p:sp>
        <p:nvSpPr>
          <p:cNvPr id="132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Divide-and-Conquer</a:t>
            </a:r>
            <a:br>
              <a:rPr lang="en-US"/>
            </a:br>
            <a:r>
              <a:rPr lang="en-US"/>
              <a:t>The Master Theorem [2/3]</a:t>
            </a:r>
          </a:p>
        </p:txBody>
      </p:sp>
      <p:sp>
        <p:nvSpPr>
          <p:cNvPr id="132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2400"/>
              <a:t>The Master Theorem*</a:t>
            </a:r>
          </a:p>
          <a:p>
            <a:pPr lvl="1"/>
            <a:r>
              <a:rPr lang="en-US" sz="2000"/>
              <a:t>Suppose </a:t>
            </a:r>
            <a:r>
              <a:rPr lang="en-US" sz="2000" i="1"/>
              <a:t>T</a:t>
            </a:r>
            <a:r>
              <a:rPr lang="en-US" sz="2000"/>
              <a:t>(</a:t>
            </a:r>
            <a:r>
              <a:rPr lang="en-US" sz="2000" i="1"/>
              <a:t>n</a:t>
            </a:r>
            <a:r>
              <a:rPr lang="en-US" sz="2000"/>
              <a:t>) = </a:t>
            </a:r>
            <a:r>
              <a:rPr lang="en-US" sz="2000" i="1"/>
              <a:t>b</a:t>
            </a:r>
            <a:r>
              <a:rPr lang="en-US" sz="2000" i="1" baseline="30000"/>
              <a:t>k</a:t>
            </a:r>
            <a:r>
              <a:rPr lang="en-US" sz="2000"/>
              <a:t> </a:t>
            </a:r>
            <a:r>
              <a:rPr lang="en-US" sz="2000" i="1"/>
              <a:t>T</a:t>
            </a:r>
            <a:r>
              <a:rPr lang="en-US" sz="2000"/>
              <a:t>(</a:t>
            </a:r>
            <a:r>
              <a:rPr lang="en-US" sz="2000" i="1"/>
              <a:t>n</a:t>
            </a:r>
            <a:r>
              <a:rPr lang="en-US" sz="2000"/>
              <a:t>/</a:t>
            </a:r>
            <a:r>
              <a:rPr lang="en-US" sz="2000" i="1"/>
              <a:t>b</a:t>
            </a:r>
            <a:r>
              <a:rPr lang="en-US" sz="2000"/>
              <a:t>) + </a:t>
            </a:r>
            <a:r>
              <a:rPr lang="en-US" sz="2000" i="1"/>
              <a:t>f</a:t>
            </a:r>
            <a:r>
              <a:rPr lang="en-US" sz="2000"/>
              <a:t>(</a:t>
            </a:r>
            <a:r>
              <a:rPr lang="en-US" sz="2000" i="1"/>
              <a:t>n</a:t>
            </a:r>
            <a:r>
              <a:rPr lang="en-US" sz="2000"/>
              <a:t>), where </a:t>
            </a:r>
            <a:r>
              <a:rPr lang="en-US" sz="2000" i="1"/>
              <a:t>b</a:t>
            </a:r>
            <a:r>
              <a:rPr lang="en-US" sz="2000"/>
              <a:t> &gt; 1 and </a:t>
            </a:r>
            <a:r>
              <a:rPr lang="en-US" sz="2000" i="1"/>
              <a:t>k</a:t>
            </a:r>
            <a:r>
              <a:rPr lang="en-US" sz="2000"/>
              <a:t> ≥ 0.</a:t>
            </a:r>
          </a:p>
          <a:p>
            <a:pPr lvl="2"/>
            <a:r>
              <a:rPr lang="ja-JP" altLang="en-US" sz="1800">
                <a:latin typeface="Arial"/>
              </a:rPr>
              <a:t>“</a:t>
            </a:r>
            <a:r>
              <a:rPr lang="en-US" sz="1800" i="1"/>
              <a:t>n</a:t>
            </a:r>
            <a:r>
              <a:rPr lang="en-US" sz="1800"/>
              <a:t>/</a:t>
            </a:r>
            <a:r>
              <a:rPr lang="en-US" sz="1800" i="1"/>
              <a:t>b</a:t>
            </a:r>
            <a:r>
              <a:rPr lang="ja-JP" altLang="en-US" sz="1800">
                <a:latin typeface="Arial"/>
              </a:rPr>
              <a:t>”</a:t>
            </a:r>
            <a:r>
              <a:rPr lang="en-US" sz="1800"/>
              <a:t> means the next integer going up or down, as appropriate.</a:t>
            </a:r>
          </a:p>
          <a:p>
            <a:pPr lvl="1"/>
            <a:r>
              <a:rPr lang="en-US" sz="2000"/>
              <a:t>Case 1</a:t>
            </a:r>
          </a:p>
          <a:p>
            <a:pPr lvl="2"/>
            <a:r>
              <a:rPr lang="en-US" sz="1800"/>
              <a:t>If </a:t>
            </a:r>
            <a:r>
              <a:rPr lang="en-US" sz="1800" i="1"/>
              <a:t>f</a:t>
            </a:r>
            <a:r>
              <a:rPr lang="en-US" sz="1800"/>
              <a:t>(</a:t>
            </a:r>
            <a:r>
              <a:rPr lang="en-US" sz="1800" i="1"/>
              <a:t>n</a:t>
            </a:r>
            <a:r>
              <a:rPr lang="en-US" sz="1800"/>
              <a:t>) is </a:t>
            </a:r>
            <a:r>
              <a:rPr lang="en-US" sz="1800" i="1"/>
              <a:t>O</a:t>
            </a:r>
            <a:r>
              <a:rPr lang="en-US" sz="1800"/>
              <a:t>(</a:t>
            </a:r>
            <a:r>
              <a:rPr lang="en-US" sz="1800" i="1"/>
              <a:t>n</a:t>
            </a:r>
            <a:r>
              <a:rPr lang="en-US" sz="1800" i="1" baseline="30000"/>
              <a:t>k</a:t>
            </a:r>
            <a:r>
              <a:rPr lang="en-US" sz="1800" baseline="30000"/>
              <a:t>–</a:t>
            </a:r>
            <a:r>
              <a:rPr lang="en-US" sz="1800" baseline="30000">
                <a:sym typeface="Symbol" charset="0"/>
              </a:rPr>
              <a:t></a:t>
            </a:r>
            <a:r>
              <a:rPr lang="en-US" sz="1800"/>
              <a:t>), for some </a:t>
            </a:r>
            <a:r>
              <a:rPr lang="en-US" sz="1800">
                <a:sym typeface="Symbol" charset="0"/>
              </a:rPr>
              <a:t></a:t>
            </a:r>
            <a:r>
              <a:rPr lang="en-US" sz="1800"/>
              <a:t> &gt; 0, then </a:t>
            </a:r>
            <a:r>
              <a:rPr lang="en-US" sz="1800" i="1"/>
              <a:t>T</a:t>
            </a:r>
            <a:r>
              <a:rPr lang="en-US" sz="1800"/>
              <a:t>(</a:t>
            </a:r>
            <a:r>
              <a:rPr lang="en-US" sz="1800" i="1"/>
              <a:t>n</a:t>
            </a:r>
            <a:r>
              <a:rPr lang="en-US" sz="1800"/>
              <a:t>) is </a:t>
            </a:r>
            <a:r>
              <a:rPr lang="el-GR">
                <a:sym typeface="Symbol" charset="0"/>
              </a:rPr>
              <a:t></a:t>
            </a:r>
            <a:r>
              <a:rPr lang="en-US" sz="1800"/>
              <a:t>(</a:t>
            </a:r>
            <a:r>
              <a:rPr lang="en-US" sz="1800" i="1"/>
              <a:t>n</a:t>
            </a:r>
            <a:r>
              <a:rPr lang="en-US" sz="1800" i="1" baseline="30000"/>
              <a:t>k</a:t>
            </a:r>
            <a:r>
              <a:rPr lang="en-US" sz="1800"/>
              <a:t>).</a:t>
            </a:r>
          </a:p>
          <a:p>
            <a:pPr lvl="1"/>
            <a:r>
              <a:rPr lang="en-US" sz="2000"/>
              <a:t>Case 2</a:t>
            </a:r>
          </a:p>
          <a:p>
            <a:pPr lvl="2"/>
            <a:r>
              <a:rPr lang="en-US" sz="1800"/>
              <a:t>If </a:t>
            </a:r>
            <a:r>
              <a:rPr lang="en-US" sz="1800" i="1"/>
              <a:t>f</a:t>
            </a:r>
            <a:r>
              <a:rPr lang="en-US" sz="1800"/>
              <a:t>(</a:t>
            </a:r>
            <a:r>
              <a:rPr lang="en-US" sz="1800" i="1"/>
              <a:t>n</a:t>
            </a:r>
            <a:r>
              <a:rPr lang="en-US" sz="1800"/>
              <a:t>) is </a:t>
            </a:r>
            <a:r>
              <a:rPr lang="el-GR">
                <a:sym typeface="Symbol" charset="0"/>
              </a:rPr>
              <a:t></a:t>
            </a:r>
            <a:r>
              <a:rPr lang="en-US" sz="1800"/>
              <a:t>(</a:t>
            </a:r>
            <a:r>
              <a:rPr lang="en-US" sz="1800" i="1"/>
              <a:t>n</a:t>
            </a:r>
            <a:r>
              <a:rPr lang="en-US" sz="1800" i="1" baseline="30000"/>
              <a:t>k</a:t>
            </a:r>
            <a:r>
              <a:rPr lang="en-US" sz="1800"/>
              <a:t>), then </a:t>
            </a:r>
            <a:r>
              <a:rPr lang="en-US" sz="1800" i="1"/>
              <a:t>T</a:t>
            </a:r>
            <a:r>
              <a:rPr lang="en-US" sz="1800"/>
              <a:t>(</a:t>
            </a:r>
            <a:r>
              <a:rPr lang="en-US" sz="1800" i="1"/>
              <a:t>n</a:t>
            </a:r>
            <a:r>
              <a:rPr lang="en-US" sz="1800"/>
              <a:t>) is </a:t>
            </a:r>
            <a:r>
              <a:rPr lang="el-GR">
                <a:sym typeface="Symbol" charset="0"/>
              </a:rPr>
              <a:t></a:t>
            </a:r>
            <a:r>
              <a:rPr lang="en-US" sz="1800"/>
              <a:t>(</a:t>
            </a:r>
            <a:r>
              <a:rPr lang="en-US" sz="1800" i="1"/>
              <a:t>n</a:t>
            </a:r>
            <a:r>
              <a:rPr lang="en-US" sz="1800" i="1" baseline="30000"/>
              <a:t>k</a:t>
            </a:r>
            <a:r>
              <a:rPr lang="en-US" sz="1800"/>
              <a:t> log </a:t>
            </a:r>
            <a:r>
              <a:rPr lang="en-US" sz="1800" i="1"/>
              <a:t>n</a:t>
            </a:r>
            <a:r>
              <a:rPr lang="en-US" sz="1800"/>
              <a:t>).</a:t>
            </a:r>
          </a:p>
          <a:p>
            <a:endParaRPr lang="en-US" sz="2400"/>
          </a:p>
          <a:p>
            <a:pPr>
              <a:buFont typeface="Wingdings" charset="0"/>
              <a:buNone/>
            </a:pPr>
            <a:r>
              <a:rPr lang="en-US" sz="1800"/>
              <a:t>*The Master Theorem, as it is usually stated, actually says a little more than this.</a:t>
            </a:r>
          </a:p>
          <a:p>
            <a:pPr lvl="1"/>
            <a:r>
              <a:rPr lang="en-US" sz="1600"/>
              <a:t>There is a Case 3, which is more complex, but essentially says that, if </a:t>
            </a:r>
            <a:r>
              <a:rPr lang="en-US" sz="1600" i="1"/>
              <a:t>f</a:t>
            </a:r>
            <a:r>
              <a:rPr lang="en-US" sz="1600"/>
              <a:t>(</a:t>
            </a:r>
            <a:r>
              <a:rPr lang="en-US" sz="1600" i="1"/>
              <a:t>n</a:t>
            </a:r>
            <a:r>
              <a:rPr lang="en-US" sz="1600"/>
              <a:t>) is large, then </a:t>
            </a:r>
            <a:r>
              <a:rPr lang="en-US" sz="1600" i="1"/>
              <a:t>T</a:t>
            </a:r>
            <a:r>
              <a:rPr lang="en-US" sz="1600"/>
              <a:t>(</a:t>
            </a:r>
            <a:r>
              <a:rPr lang="en-US" sz="1600" i="1"/>
              <a:t>n</a:t>
            </a:r>
            <a:r>
              <a:rPr lang="en-US" sz="1600"/>
              <a:t>) is of the same order as </a:t>
            </a:r>
            <a:r>
              <a:rPr lang="en-US" sz="1600" i="1"/>
              <a:t>f</a:t>
            </a:r>
            <a:r>
              <a:rPr lang="en-US" sz="1600"/>
              <a:t>(</a:t>
            </a:r>
            <a:r>
              <a:rPr lang="en-US" sz="1600" i="1"/>
              <a:t>n</a:t>
            </a:r>
            <a:r>
              <a:rPr lang="en-US" sz="1600"/>
              <a:t>).</a:t>
            </a:r>
          </a:p>
          <a:p>
            <a:pPr lvl="1"/>
            <a:r>
              <a:rPr lang="en-US" sz="1600"/>
              <a:t>However, Case 1 and Case 2 are all we will use in this class.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1B191-11B6-574A-87CA-D1B229D89DAE}" type="slidenum">
              <a:rPr lang="en-US"/>
              <a:pPr/>
              <a:t>25</a:t>
            </a:fld>
            <a:endParaRPr lang="en-US"/>
          </a:p>
        </p:txBody>
      </p:sp>
      <p:sp>
        <p:nvSpPr>
          <p:cNvPr id="1355778" name="Line 2"/>
          <p:cNvSpPr>
            <a:spLocks noChangeShapeType="1"/>
          </p:cNvSpPr>
          <p:nvPr/>
        </p:nvSpPr>
        <p:spPr bwMode="auto">
          <a:xfrm flipH="1" flipV="1">
            <a:off x="3657600" y="3733800"/>
            <a:ext cx="1752600" cy="1371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557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Divide-and-Conquer</a:t>
            </a:r>
            <a:br>
              <a:rPr lang="en-US"/>
            </a:br>
            <a:r>
              <a:rPr lang="en-US"/>
              <a:t>The Master Theorem [3/3]</a:t>
            </a:r>
          </a:p>
        </p:txBody>
      </p:sp>
      <p:sp>
        <p:nvSpPr>
          <p:cNvPr id="1355780" name="Line 4"/>
          <p:cNvSpPr>
            <a:spLocks noChangeShapeType="1"/>
          </p:cNvSpPr>
          <p:nvPr/>
        </p:nvSpPr>
        <p:spPr bwMode="auto">
          <a:xfrm flipV="1">
            <a:off x="3048000" y="4191000"/>
            <a:ext cx="152400" cy="685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55781" name="Text Box 5"/>
          <p:cNvSpPr txBox="1">
            <a:spLocks noChangeArrowheads="1"/>
          </p:cNvSpPr>
          <p:nvPr/>
        </p:nvSpPr>
        <p:spPr bwMode="auto">
          <a:xfrm>
            <a:off x="2819400" y="4876800"/>
            <a:ext cx="2286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Here, the exponent of </a:t>
            </a:r>
            <a:r>
              <a:rPr lang="en-US" sz="1400" i="1">
                <a:solidFill>
                  <a:schemeClr val="folHlink"/>
                </a:solidFill>
              </a:rPr>
              <a:t>n</a:t>
            </a:r>
            <a:r>
              <a:rPr lang="en-US" sz="1400">
                <a:solidFill>
                  <a:schemeClr val="folHlink"/>
                </a:solidFill>
              </a:rPr>
              <a:t> is </a:t>
            </a:r>
            <a:r>
              <a:rPr lang="en-US" sz="1400" i="1">
                <a:solidFill>
                  <a:schemeClr val="folHlink"/>
                </a:solidFill>
              </a:rPr>
              <a:t>k</a:t>
            </a:r>
            <a:r>
              <a:rPr lang="en-US" sz="1400">
                <a:solidFill>
                  <a:schemeClr val="folHlink"/>
                </a:solidFill>
              </a:rPr>
              <a:t>.</a:t>
            </a:r>
          </a:p>
        </p:txBody>
      </p:sp>
      <p:sp>
        <p:nvSpPr>
          <p:cNvPr id="1355782" name="Text Box 6"/>
          <p:cNvSpPr txBox="1">
            <a:spLocks noChangeArrowheads="1"/>
          </p:cNvSpPr>
          <p:nvPr/>
        </p:nvSpPr>
        <p:spPr bwMode="auto">
          <a:xfrm>
            <a:off x="5257800" y="5105400"/>
            <a:ext cx="22098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Here, the exponent</a:t>
            </a:r>
            <a:br>
              <a:rPr lang="en-US" sz="1400">
                <a:solidFill>
                  <a:schemeClr val="folHlink"/>
                </a:solidFill>
              </a:rPr>
            </a:br>
            <a:r>
              <a:rPr lang="en-US" sz="1400">
                <a:solidFill>
                  <a:schemeClr val="folHlink"/>
                </a:solidFill>
              </a:rPr>
              <a:t>of </a:t>
            </a:r>
            <a:r>
              <a:rPr lang="en-US" sz="1400" i="1">
                <a:solidFill>
                  <a:schemeClr val="folHlink"/>
                </a:solidFill>
              </a:rPr>
              <a:t>n</a:t>
            </a:r>
            <a:r>
              <a:rPr lang="en-US" sz="1400">
                <a:solidFill>
                  <a:schemeClr val="folHlink"/>
                </a:solidFill>
              </a:rPr>
              <a:t> is less than </a:t>
            </a:r>
            <a:r>
              <a:rPr lang="en-US" sz="1400" i="1">
                <a:solidFill>
                  <a:schemeClr val="folHlink"/>
                </a:solidFill>
              </a:rPr>
              <a:t>k</a:t>
            </a:r>
            <a:r>
              <a:rPr lang="en-US" sz="1400">
                <a:solidFill>
                  <a:schemeClr val="folHlink"/>
                </a:solidFill>
              </a:rPr>
              <a:t>.</a:t>
            </a:r>
          </a:p>
        </p:txBody>
      </p:sp>
      <p:sp>
        <p:nvSpPr>
          <p:cNvPr id="1355783" name="Text Box 7"/>
          <p:cNvSpPr txBox="1">
            <a:spLocks noChangeArrowheads="1"/>
          </p:cNvSpPr>
          <p:nvPr/>
        </p:nvSpPr>
        <p:spPr bwMode="auto">
          <a:xfrm>
            <a:off x="228600" y="4648200"/>
            <a:ext cx="25908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Find </a:t>
            </a:r>
            <a:r>
              <a:rPr lang="en-US" sz="1400" i="1">
                <a:solidFill>
                  <a:schemeClr val="folHlink"/>
                </a:solidFill>
              </a:rPr>
              <a:t>f</a:t>
            </a:r>
            <a:r>
              <a:rPr lang="en-US" sz="1400">
                <a:solidFill>
                  <a:schemeClr val="folHlink"/>
                </a:solidFill>
              </a:rPr>
              <a:t>(</a:t>
            </a:r>
            <a:r>
              <a:rPr lang="en-US" sz="1400" i="1">
                <a:solidFill>
                  <a:schemeClr val="folHlink"/>
                </a:solidFill>
              </a:rPr>
              <a:t>n</a:t>
            </a:r>
            <a:r>
              <a:rPr lang="en-US" sz="1400">
                <a:solidFill>
                  <a:schemeClr val="folHlink"/>
                </a:solidFill>
              </a:rPr>
              <a:t>), hopefully involving a power of </a:t>
            </a:r>
            <a:r>
              <a:rPr lang="en-US" sz="1400" i="1">
                <a:solidFill>
                  <a:schemeClr val="folHlink"/>
                </a:solidFill>
              </a:rPr>
              <a:t>n</a:t>
            </a:r>
            <a:r>
              <a:rPr lang="en-US" sz="1400">
                <a:solidFill>
                  <a:schemeClr val="folHlink"/>
                </a:solidFill>
              </a:rPr>
              <a:t>.</a:t>
            </a:r>
          </a:p>
        </p:txBody>
      </p:sp>
      <p:sp>
        <p:nvSpPr>
          <p:cNvPr id="1355784" name="Rectangle 8"/>
          <p:cNvSpPr>
            <a:spLocks noChangeArrowheads="1"/>
          </p:cNvSpPr>
          <p:nvPr/>
        </p:nvSpPr>
        <p:spPr bwMode="auto">
          <a:xfrm>
            <a:off x="3810000" y="3878263"/>
            <a:ext cx="3810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55785" name="Rectangle 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How the Master Theorem is applied to analyze a recursive algorithm:</a:t>
            </a:r>
          </a:p>
          <a:p>
            <a:pPr lvl="1"/>
            <a:r>
              <a:rPr lang="en-US"/>
              <a:t>An algorithm takes input of size </a:t>
            </a:r>
            <a:r>
              <a:rPr lang="en-US" i="1"/>
              <a:t>n.</a:t>
            </a:r>
            <a:r>
              <a:rPr lang="en-US"/>
              <a:t> It splits its input into nearly equal-sized parts, and makes recursive calls, each call handling one of the parts.</a:t>
            </a:r>
          </a:p>
          <a:p>
            <a:pPr lvl="2"/>
            <a:r>
              <a:rPr lang="en-US" i="1"/>
              <a:t>b</a:t>
            </a:r>
            <a:r>
              <a:rPr lang="en-US"/>
              <a:t> is the number of nearly equal-sized parts.</a:t>
            </a:r>
          </a:p>
          <a:p>
            <a:pPr lvl="2"/>
            <a:r>
              <a:rPr lang="en-US" i="1"/>
              <a:t>b</a:t>
            </a:r>
            <a:r>
              <a:rPr lang="en-US" i="1" baseline="30000"/>
              <a:t>k</a:t>
            </a:r>
            <a:r>
              <a:rPr lang="en-US"/>
              <a:t> is the number of recursive calls. Find </a:t>
            </a:r>
            <a:r>
              <a:rPr lang="en-US" i="1"/>
              <a:t>k</a:t>
            </a:r>
            <a:r>
              <a:rPr lang="en-US"/>
              <a:t>.</a:t>
            </a:r>
          </a:p>
          <a:p>
            <a:pPr lvl="2"/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is the amount of extra work done, in each function call.</a:t>
            </a:r>
          </a:p>
          <a:p>
            <a:pPr lvl="1"/>
            <a:r>
              <a:rPr lang="en-US"/>
              <a:t>Case I: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[less than </a:t>
            </a:r>
            <a:r>
              <a:rPr lang="en-US" i="1" baseline="30000"/>
              <a:t>k</a:t>
            </a:r>
            <a:r>
              <a:rPr lang="en-US" baseline="30000"/>
              <a:t>]</a:t>
            </a:r>
            <a:r>
              <a:rPr lang="en-US"/>
              <a:t>)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Algorithm is </a:t>
            </a:r>
            <a:r>
              <a:rPr lang="el-GR">
                <a:sym typeface="Symbol" charset="0"/>
              </a:rPr>
              <a:t>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i="1" baseline="30000"/>
              <a:t>k</a:t>
            </a:r>
            <a:r>
              <a:rPr lang="en-US"/>
              <a:t>).</a:t>
            </a:r>
          </a:p>
          <a:p>
            <a:pPr lvl="1"/>
            <a:r>
              <a:rPr lang="en-US"/>
              <a:t>Case II: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is </a:t>
            </a:r>
            <a:r>
              <a:rPr lang="el-GR">
                <a:sym typeface="Symbol" charset="0"/>
              </a:rPr>
              <a:t>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i="1" baseline="30000"/>
              <a:t>k</a:t>
            </a:r>
            <a:r>
              <a:rPr lang="en-US"/>
              <a:t>) </a:t>
            </a:r>
            <a:r>
              <a:rPr lang="en-US">
                <a:sym typeface="Symbol" charset="0"/>
              </a:rPr>
              <a:t></a:t>
            </a:r>
            <a:r>
              <a:rPr lang="en-US"/>
              <a:t> Algorithm is </a:t>
            </a:r>
            <a:r>
              <a:rPr lang="el-GR">
                <a:sym typeface="Symbol" charset="0"/>
              </a:rPr>
              <a:t>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i="1" baseline="30000"/>
              <a:t>k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E819A-3BDA-DB4E-A83D-3E1F7AB3E0E1}" type="slidenum">
              <a:rPr lang="en-US"/>
              <a:pPr/>
              <a:t>26</a:t>
            </a:fld>
            <a:endParaRPr lang="en-US"/>
          </a:p>
        </p:txBody>
      </p:sp>
      <p:sp>
        <p:nvSpPr>
          <p:cNvPr id="138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Divide-and-Conquer</a:t>
            </a:r>
            <a:br>
              <a:rPr lang="en-US"/>
            </a:br>
            <a:r>
              <a:rPr lang="en-US"/>
              <a:t>Efficiency of Searching</a:t>
            </a:r>
          </a:p>
        </p:txBody>
      </p:sp>
      <p:sp>
        <p:nvSpPr>
          <p:cNvPr id="138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Sequential Search is easily seen to be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).</a:t>
            </a:r>
          </a:p>
          <a:p>
            <a:pPr>
              <a:buFont typeface="Wingdings" charset="0"/>
              <a:buNone/>
            </a:pPr>
            <a:r>
              <a:rPr lang="en-US"/>
              <a:t>Analyze Binary Search</a:t>
            </a:r>
          </a:p>
          <a:p>
            <a:pPr lvl="1"/>
            <a:r>
              <a:rPr lang="en-US"/>
              <a:t>Find </a:t>
            </a:r>
            <a:r>
              <a:rPr lang="en-US" i="1"/>
              <a:t>b</a:t>
            </a:r>
            <a:r>
              <a:rPr lang="en-US"/>
              <a:t>, </a:t>
            </a:r>
            <a:r>
              <a:rPr lang="en-US" i="1"/>
              <a:t>k</a:t>
            </a:r>
            <a:r>
              <a:rPr lang="en-US"/>
              <a:t>, </a:t>
            </a:r>
            <a:r>
              <a:rPr lang="en-US" i="1"/>
              <a:t>f</a:t>
            </a:r>
            <a:endParaRPr lang="en-US"/>
          </a:p>
          <a:p>
            <a:pPr lvl="2"/>
            <a:r>
              <a:rPr lang="en-US"/>
              <a:t>Binary Search splits its input into 2 nearly-equal-sized parts.</a:t>
            </a:r>
          </a:p>
          <a:p>
            <a:pPr lvl="3"/>
            <a:r>
              <a:rPr lang="en-US"/>
              <a:t>Thus </a:t>
            </a:r>
            <a:r>
              <a:rPr lang="en-US" i="1"/>
              <a:t>b</a:t>
            </a:r>
            <a:r>
              <a:rPr lang="en-US"/>
              <a:t> = 2.</a:t>
            </a:r>
          </a:p>
          <a:p>
            <a:pPr lvl="2"/>
            <a:r>
              <a:rPr lang="en-US"/>
              <a:t>Binary Search makes 1 recursive call.</a:t>
            </a:r>
          </a:p>
          <a:p>
            <a:pPr lvl="3"/>
            <a:r>
              <a:rPr lang="en-US"/>
              <a:t>Thus </a:t>
            </a:r>
            <a:r>
              <a:rPr lang="en-US" i="1"/>
              <a:t>b</a:t>
            </a:r>
            <a:r>
              <a:rPr lang="en-US" i="1" baseline="30000"/>
              <a:t>k</a:t>
            </a:r>
            <a:r>
              <a:rPr lang="en-US"/>
              <a:t> = 1, and so </a:t>
            </a:r>
            <a:r>
              <a:rPr lang="en-US" i="1"/>
              <a:t>k</a:t>
            </a:r>
            <a:r>
              <a:rPr lang="en-US"/>
              <a:t> = 0.</a:t>
            </a:r>
          </a:p>
          <a:p>
            <a:pPr lvl="2"/>
            <a:r>
              <a:rPr lang="en-US"/>
              <a:t>In addition, Binary Search does a comparison: constant time.</a:t>
            </a:r>
          </a:p>
          <a:p>
            <a:pPr lvl="3"/>
            <a:r>
              <a:rPr lang="en-US"/>
              <a:t>So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is </a:t>
            </a:r>
            <a:r>
              <a:rPr lang="en-US" i="1"/>
              <a:t>O</a:t>
            </a:r>
            <a:r>
              <a:rPr lang="en-US"/>
              <a:t>(1), and, in fact, </a:t>
            </a:r>
            <a:r>
              <a:rPr lang="el-GR">
                <a:sym typeface="Symbol" charset="0"/>
              </a:rPr>
              <a:t></a:t>
            </a:r>
            <a:r>
              <a:rPr lang="en-US"/>
              <a:t>(1).</a:t>
            </a:r>
          </a:p>
          <a:p>
            <a:pPr lvl="1"/>
            <a:r>
              <a:rPr lang="en-US"/>
              <a:t>Which Case?</a:t>
            </a:r>
          </a:p>
          <a:p>
            <a:pPr lvl="2"/>
            <a:r>
              <a:rPr lang="en-US"/>
              <a:t>1 = </a:t>
            </a:r>
            <a:r>
              <a:rPr lang="en-US" i="1"/>
              <a:t>n</a:t>
            </a:r>
            <a:r>
              <a:rPr lang="en-US" baseline="30000"/>
              <a:t>0</a:t>
            </a:r>
            <a:r>
              <a:rPr lang="en-US"/>
              <a:t> = </a:t>
            </a:r>
            <a:r>
              <a:rPr lang="en-US" i="1"/>
              <a:t>n</a:t>
            </a:r>
            <a:r>
              <a:rPr lang="en-US" i="1" baseline="30000"/>
              <a:t>k</a:t>
            </a:r>
            <a:r>
              <a:rPr lang="en-US"/>
              <a:t>. The exponent of </a:t>
            </a:r>
            <a:r>
              <a:rPr lang="en-US" i="1"/>
              <a:t>n</a:t>
            </a:r>
            <a:r>
              <a:rPr lang="en-US"/>
              <a:t> is </a:t>
            </a:r>
            <a:r>
              <a:rPr lang="en-US" i="1"/>
              <a:t>k</a:t>
            </a:r>
            <a:r>
              <a:rPr lang="en-US"/>
              <a:t>, and so we are in Case 2.</a:t>
            </a:r>
          </a:p>
          <a:p>
            <a:pPr lvl="1"/>
            <a:r>
              <a:rPr lang="en-US"/>
              <a:t>Conclusion</a:t>
            </a:r>
          </a:p>
          <a:p>
            <a:pPr lvl="2"/>
            <a:r>
              <a:rPr lang="en-US"/>
              <a:t>By the Master Theorem, Case 2, </a:t>
            </a:r>
            <a:r>
              <a:rPr lang="en-US" i="1"/>
              <a:t>T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is </a:t>
            </a:r>
            <a:r>
              <a:rPr lang="el-GR">
                <a:sym typeface="Symbol" charset="0"/>
              </a:rPr>
              <a:t>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i="1" baseline="30000"/>
              <a:t>k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).</a:t>
            </a:r>
          </a:p>
          <a:p>
            <a:pPr lvl="2"/>
            <a:r>
              <a:rPr lang="en-US"/>
              <a:t>Simplify: Binary Search is </a:t>
            </a:r>
            <a:r>
              <a:rPr lang="el-GR">
                <a:sym typeface="Symbol" charset="0"/>
              </a:rPr>
              <a:t></a:t>
            </a:r>
            <a:r>
              <a:rPr lang="en-US"/>
              <a:t>(log </a:t>
            </a:r>
            <a:r>
              <a:rPr lang="en-US" i="1"/>
              <a:t>n</a:t>
            </a:r>
            <a:r>
              <a:rPr lang="en-US"/>
              <a:t>), and therefore </a:t>
            </a:r>
            <a:r>
              <a:rPr lang="en-US" i="1"/>
              <a:t>O</a:t>
            </a:r>
            <a:r>
              <a:rPr lang="en-US"/>
              <a:t>(log </a:t>
            </a:r>
            <a:r>
              <a:rPr lang="en-US" i="1"/>
              <a:t>n</a:t>
            </a:r>
            <a:r>
              <a:rPr lang="en-US"/>
              <a:t>).</a:t>
            </a:r>
          </a:p>
        </p:txBody>
      </p:sp>
      <p:sp>
        <p:nvSpPr>
          <p:cNvPr id="1381380" name="Line 4"/>
          <p:cNvSpPr>
            <a:spLocks noChangeShapeType="1"/>
          </p:cNvSpPr>
          <p:nvPr/>
        </p:nvSpPr>
        <p:spPr bwMode="auto">
          <a:xfrm flipH="1">
            <a:off x="2895600" y="3810000"/>
            <a:ext cx="76200" cy="228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81381" name="Line 5"/>
          <p:cNvSpPr>
            <a:spLocks noChangeShapeType="1"/>
          </p:cNvSpPr>
          <p:nvPr/>
        </p:nvSpPr>
        <p:spPr bwMode="auto">
          <a:xfrm flipH="1">
            <a:off x="1600200" y="4038600"/>
            <a:ext cx="12954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3E6B-D22E-DA4C-BA72-FBBD66D92089}" type="slidenum">
              <a:rPr lang="en-US"/>
              <a:pPr/>
              <a:t>27</a:t>
            </a:fld>
            <a:endParaRPr lang="en-US"/>
          </a:p>
        </p:txBody>
      </p:sp>
      <p:sp>
        <p:nvSpPr>
          <p:cNvPr id="132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Divide-and-Conquer</a:t>
            </a:r>
            <a:br>
              <a:rPr lang="en-US"/>
            </a:br>
            <a:r>
              <a:rPr lang="en-US"/>
              <a:t>Logarithmic Time</a:t>
            </a:r>
          </a:p>
        </p:txBody>
      </p:sp>
      <p:sp>
        <p:nvSpPr>
          <p:cNvPr id="132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Divide and Conquer is a common way to get algorithms with order </a:t>
            </a:r>
            <a:r>
              <a:rPr lang="en-US" i="1"/>
              <a:t>O</a:t>
            </a:r>
            <a:r>
              <a:rPr lang="en-US"/>
              <a:t>(log </a:t>
            </a:r>
            <a:r>
              <a:rPr lang="en-US" i="1"/>
              <a:t>n</a:t>
            </a:r>
            <a:r>
              <a:rPr lang="en-US"/>
              <a:t>) or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).</a:t>
            </a:r>
          </a:p>
          <a:p>
            <a:pPr>
              <a:buFont typeface="Wingdings" charset="0"/>
              <a:buNone/>
            </a:pPr>
            <a:r>
              <a:rPr lang="en-US"/>
              <a:t>Earlier we said that the base of the logarithm does not matter. Why is this?</a:t>
            </a:r>
          </a:p>
          <a:p>
            <a:pPr lvl="1"/>
            <a:r>
              <a:rPr lang="en-US"/>
              <a:t>Suppose (for example) that an algorithm takes 3 log</a:t>
            </a:r>
            <a:r>
              <a:rPr lang="en-US" baseline="-25000"/>
              <a:t>2</a:t>
            </a:r>
            <a:r>
              <a:rPr lang="en-US" i="1"/>
              <a:t>n</a:t>
            </a:r>
            <a:r>
              <a:rPr lang="en-US"/>
              <a:t> steps.</a:t>
            </a:r>
          </a:p>
          <a:p>
            <a:pPr lvl="1"/>
            <a:r>
              <a:rPr lang="en-US"/>
              <a:t>Clearly, this algorithm is </a:t>
            </a:r>
            <a:r>
              <a:rPr lang="en-US" i="1"/>
              <a:t>O</a:t>
            </a:r>
            <a:r>
              <a:rPr lang="en-US"/>
              <a:t>(log</a:t>
            </a:r>
            <a:r>
              <a:rPr lang="en-US" baseline="-25000"/>
              <a:t>2</a:t>
            </a:r>
            <a:r>
              <a:rPr lang="en-US" i="1"/>
              <a:t>n</a:t>
            </a:r>
            <a:r>
              <a:rPr lang="en-US"/>
              <a:t>).</a:t>
            </a:r>
          </a:p>
          <a:p>
            <a:pPr lvl="1"/>
            <a:r>
              <a:rPr lang="en-US"/>
              <a:t>Is it also </a:t>
            </a:r>
            <a:r>
              <a:rPr lang="en-US" i="1"/>
              <a:t>O</a:t>
            </a:r>
            <a:r>
              <a:rPr lang="en-US"/>
              <a:t>(log</a:t>
            </a:r>
            <a:r>
              <a:rPr lang="en-US" baseline="-25000"/>
              <a:t>10</a:t>
            </a:r>
            <a:r>
              <a:rPr lang="en-US" i="1"/>
              <a:t>n</a:t>
            </a:r>
            <a:r>
              <a:rPr lang="en-US"/>
              <a:t>)?</a:t>
            </a:r>
          </a:p>
          <a:p>
            <a:pPr lvl="2"/>
            <a:r>
              <a:rPr lang="en-US"/>
              <a:t>Yes!</a:t>
            </a:r>
          </a:p>
          <a:p>
            <a:pPr lvl="2"/>
            <a:r>
              <a:rPr lang="en-US"/>
              <a:t>3 log</a:t>
            </a:r>
            <a:r>
              <a:rPr lang="en-US" baseline="-25000"/>
              <a:t>2</a:t>
            </a:r>
            <a:r>
              <a:rPr lang="en-US" i="1"/>
              <a:t>n</a:t>
            </a:r>
            <a:r>
              <a:rPr lang="en-US"/>
              <a:t> = 3(log</a:t>
            </a:r>
            <a:r>
              <a:rPr lang="en-US" baseline="-25000"/>
              <a:t>2</a:t>
            </a:r>
            <a:r>
              <a:rPr lang="en-US"/>
              <a:t>10 </a:t>
            </a:r>
            <a:r>
              <a:rPr lang="en-US">
                <a:sym typeface="Symbol" charset="0"/>
              </a:rPr>
              <a:t></a:t>
            </a:r>
            <a:r>
              <a:rPr lang="en-US"/>
              <a:t> log</a:t>
            </a:r>
            <a:r>
              <a:rPr lang="en-US" baseline="-25000"/>
              <a:t>10</a:t>
            </a:r>
            <a:r>
              <a:rPr lang="en-US" i="1"/>
              <a:t>n</a:t>
            </a:r>
            <a:r>
              <a:rPr lang="en-US"/>
              <a:t>) = (3 log</a:t>
            </a:r>
            <a:r>
              <a:rPr lang="en-US" baseline="-25000"/>
              <a:t>2</a:t>
            </a:r>
            <a:r>
              <a:rPr lang="en-US"/>
              <a:t>10) </a:t>
            </a:r>
            <a:r>
              <a:rPr lang="en-US">
                <a:sym typeface="Symbol" charset="0"/>
              </a:rPr>
              <a:t></a:t>
            </a:r>
            <a:r>
              <a:rPr lang="en-US"/>
              <a:t> log</a:t>
            </a:r>
            <a:r>
              <a:rPr lang="en-US" baseline="-25000"/>
              <a:t>10</a:t>
            </a:r>
            <a:r>
              <a:rPr lang="en-US" i="1"/>
              <a:t>n</a:t>
            </a:r>
            <a:r>
              <a:rPr lang="en-US"/>
              <a:t>.</a:t>
            </a:r>
          </a:p>
          <a:p>
            <a:pPr lvl="1"/>
            <a:r>
              <a:rPr lang="en-US"/>
              <a:t>Fact: If </a:t>
            </a:r>
            <a:r>
              <a:rPr lang="en-US" i="1"/>
              <a:t>a</a:t>
            </a:r>
            <a:r>
              <a:rPr lang="en-US"/>
              <a:t> and </a:t>
            </a:r>
            <a:r>
              <a:rPr lang="en-US" i="1"/>
              <a:t>b</a:t>
            </a:r>
            <a:r>
              <a:rPr lang="en-US"/>
              <a:t> are greater than 1, </a:t>
            </a:r>
            <a:r>
              <a:rPr lang="en-US" i="1"/>
              <a:t>O</a:t>
            </a:r>
            <a:r>
              <a:rPr lang="en-US"/>
              <a:t>(log</a:t>
            </a:r>
            <a:r>
              <a:rPr lang="en-US" i="1" baseline="-25000"/>
              <a:t>a</a:t>
            </a:r>
            <a:r>
              <a:rPr lang="en-US" i="1"/>
              <a:t>n</a:t>
            </a:r>
            <a:r>
              <a:rPr lang="en-US"/>
              <a:t>) and </a:t>
            </a:r>
            <a:r>
              <a:rPr lang="en-US" i="1"/>
              <a:t>O</a:t>
            </a:r>
            <a:r>
              <a:rPr lang="en-US"/>
              <a:t>(log</a:t>
            </a:r>
            <a:r>
              <a:rPr lang="en-US" i="1" baseline="-25000"/>
              <a:t>b</a:t>
            </a:r>
            <a:r>
              <a:rPr lang="en-US" i="1"/>
              <a:t>n</a:t>
            </a:r>
            <a:r>
              <a:rPr lang="en-US"/>
              <a:t>) mean the same thing.</a:t>
            </a:r>
          </a:p>
          <a:p>
            <a:pPr lvl="1"/>
            <a:r>
              <a:rPr lang="en-US"/>
              <a:t>Thus we generally leave off the base and say </a:t>
            </a:r>
            <a:r>
              <a:rPr lang="ja-JP" altLang="en-US">
                <a:latin typeface="Arial"/>
              </a:rPr>
              <a:t>“</a:t>
            </a:r>
            <a:r>
              <a:rPr lang="en-US" i="1"/>
              <a:t>O</a:t>
            </a:r>
            <a:r>
              <a:rPr lang="en-US"/>
              <a:t>(log </a:t>
            </a:r>
            <a:r>
              <a:rPr lang="en-US" i="1"/>
              <a:t>n</a:t>
            </a:r>
            <a:r>
              <a:rPr lang="en-US"/>
              <a:t>)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.</a:t>
            </a:r>
          </a:p>
          <a:p>
            <a:pPr lvl="1"/>
            <a:r>
              <a:rPr lang="en-US"/>
              <a:t>Similarly, we say </a:t>
            </a:r>
            <a:r>
              <a:rPr lang="ja-JP" altLang="en-US">
                <a:latin typeface="Arial"/>
              </a:rPr>
              <a:t>“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, etc.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3E78A-B19B-3242-AC0C-1B5C3E24B223}" type="slidenum">
              <a:rPr lang="en-US"/>
              <a:pPr/>
              <a:t>28</a:t>
            </a:fld>
            <a:endParaRPr lang="en-US"/>
          </a:p>
        </p:txBody>
      </p:sp>
      <p:sp>
        <p:nvSpPr>
          <p:cNvPr id="138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Divide-and-Conquer</a:t>
            </a:r>
            <a:br>
              <a:rPr lang="en-US"/>
            </a:br>
            <a:r>
              <a:rPr lang="en-US">
                <a:cs typeface="Times New Roman" charset="0"/>
              </a:rPr>
              <a:t>Thoughts</a:t>
            </a:r>
          </a:p>
        </p:txBody>
      </p:sp>
      <p:sp>
        <p:nvSpPr>
          <p:cNvPr id="138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We can use the Master Theorem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backwards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.</a:t>
            </a:r>
          </a:p>
          <a:p>
            <a:pPr lvl="1"/>
            <a:r>
              <a:rPr lang="en-US"/>
              <a:t>We have been saying,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Here is the order of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); what is the order of the algorithm as a whole?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 lvl="1"/>
            <a:r>
              <a:rPr lang="en-US"/>
              <a:t>Instead, we can say,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We want an algorithm with a certain order; how large is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allowed to be?</a:t>
            </a:r>
            <a:r>
              <a:rPr lang="ja-JP" altLang="en-US">
                <a:latin typeface="Arial"/>
              </a:rPr>
              <a:t>”</a:t>
            </a:r>
            <a:endParaRPr lang="en-US"/>
          </a:p>
          <a:p>
            <a:pPr>
              <a:buFont typeface="Wingdings" charset="0"/>
              <a:buNone/>
            </a:pPr>
            <a:r>
              <a:rPr lang="en-US"/>
              <a:t>How it works: Suppose we use divide-and-conquer.</a:t>
            </a:r>
          </a:p>
          <a:p>
            <a:pPr lvl="1"/>
            <a:r>
              <a:rPr lang="en-US"/>
              <a:t>We split our input into </a:t>
            </a:r>
            <a:r>
              <a:rPr lang="en-US" i="1"/>
              <a:t>b</a:t>
            </a:r>
            <a:r>
              <a:rPr lang="en-US"/>
              <a:t> nearly equal-sized parts.</a:t>
            </a:r>
          </a:p>
          <a:p>
            <a:pPr lvl="1"/>
            <a:r>
              <a:rPr lang="en-US"/>
              <a:t>We make </a:t>
            </a:r>
            <a:r>
              <a:rPr lang="en-US" i="1"/>
              <a:t>b</a:t>
            </a:r>
            <a:r>
              <a:rPr lang="en-US" i="1" baseline="30000"/>
              <a:t>k</a:t>
            </a:r>
            <a:r>
              <a:rPr lang="en-US"/>
              <a:t> recursive calls.</a:t>
            </a:r>
          </a:p>
          <a:p>
            <a:pPr lvl="1"/>
            <a:r>
              <a:rPr lang="en-US"/>
              <a:t>The Master Theorem says: To be efficient [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i="1" baseline="30000"/>
              <a:t>k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)], we can only do additional work requiring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i="1" baseline="30000"/>
              <a:t>k</a:t>
            </a:r>
            <a:r>
              <a:rPr lang="en-US"/>
              <a:t>) steps.</a:t>
            </a:r>
          </a:p>
          <a:p>
            <a:pPr>
              <a:buFont typeface="Wingdings" charset="0"/>
              <a:buNone/>
            </a:pPr>
            <a:r>
              <a:rPr lang="en-US"/>
              <a:t>Getting Logarithmic and Log-Linear Time</a:t>
            </a:r>
          </a:p>
          <a:p>
            <a:pPr lvl="1"/>
            <a:r>
              <a:rPr lang="en-US"/>
              <a:t>If an algorithm is </a:t>
            </a:r>
            <a:r>
              <a:rPr lang="en-US" i="1"/>
              <a:t>O</a:t>
            </a:r>
            <a:r>
              <a:rPr lang="en-US"/>
              <a:t>(log </a:t>
            </a:r>
            <a:r>
              <a:rPr lang="en-US" i="1"/>
              <a:t>n</a:t>
            </a:r>
            <a:r>
              <a:rPr lang="en-US"/>
              <a:t>) or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), then it there is a good chance that it uses some form of divide-and-conquer.</a:t>
            </a:r>
          </a:p>
          <a:p>
            <a:pPr lvl="1"/>
            <a:r>
              <a:rPr lang="en-US"/>
              <a:t>So divide-and-conquer might get us a fast sorting algorithm.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FB5DA8-6666-7B4D-8C85-ECDCDC9480AC}" type="slidenum">
              <a:rPr lang="en-US"/>
              <a:pPr/>
              <a:t>29</a:t>
            </a:fld>
            <a:endParaRPr lang="en-US"/>
          </a:p>
        </p:txBody>
      </p:sp>
      <p:sp>
        <p:nvSpPr>
          <p:cNvPr id="132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II</a:t>
            </a:r>
            <a:br>
              <a:rPr lang="en-US"/>
            </a:br>
            <a:r>
              <a:rPr lang="en-US"/>
              <a:t>Merge Sort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Introduction</a:t>
            </a:r>
          </a:p>
        </p:txBody>
      </p:sp>
      <p:sp>
        <p:nvSpPr>
          <p:cNvPr id="132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How can we use divide-and-conquer to build a better sorting algorithm?</a:t>
            </a:r>
          </a:p>
          <a:p>
            <a:pPr lvl="1"/>
            <a:r>
              <a:rPr lang="en-US"/>
              <a:t>Suppose we split a list into two</a:t>
            </a:r>
            <a:br>
              <a:rPr lang="en-US"/>
            </a:br>
            <a:r>
              <a:rPr lang="en-US"/>
              <a:t>equal-sized (or nearly so) pieces,</a:t>
            </a:r>
            <a:br>
              <a:rPr lang="en-US"/>
            </a:br>
            <a:r>
              <a:rPr lang="en-US"/>
              <a:t>and sort each piece recursively.</a:t>
            </a:r>
          </a:p>
          <a:p>
            <a:pPr lvl="1"/>
            <a:r>
              <a:rPr lang="en-US"/>
              <a:t>Then </a:t>
            </a:r>
            <a:r>
              <a:rPr lang="en-US" b="1"/>
              <a:t>merge</a:t>
            </a:r>
            <a:r>
              <a:rPr lang="en-US"/>
              <a:t> the two parts into a</a:t>
            </a:r>
            <a:br>
              <a:rPr lang="en-US"/>
            </a:br>
            <a:r>
              <a:rPr lang="en-US"/>
              <a:t>single sorted list.</a:t>
            </a:r>
          </a:p>
          <a:p>
            <a:pPr lvl="2"/>
            <a:r>
              <a:rPr lang="en-US"/>
              <a:t>Do this in a stable manner:</a:t>
            </a:r>
            <a:br>
              <a:rPr lang="en-US"/>
            </a:br>
            <a:r>
              <a:rPr lang="en-US" b="1"/>
              <a:t>Stable Merge</a:t>
            </a:r>
            <a:r>
              <a:rPr lang="en-US"/>
              <a:t>.</a:t>
            </a:r>
          </a:p>
          <a:p>
            <a:pPr lvl="1"/>
            <a:r>
              <a:rPr lang="en-US"/>
              <a:t>The resulting sorting algorithm is</a:t>
            </a:r>
            <a:br>
              <a:rPr lang="en-US"/>
            </a:br>
            <a:r>
              <a:rPr lang="en-US"/>
              <a:t>called </a:t>
            </a:r>
            <a:r>
              <a:rPr lang="en-US" b="1"/>
              <a:t>Merge Sort</a:t>
            </a:r>
            <a:r>
              <a:rPr lang="en-US"/>
              <a:t>.</a:t>
            </a:r>
          </a:p>
          <a:p>
            <a:pPr lvl="2"/>
            <a:r>
              <a:rPr lang="en-US"/>
              <a:t>John von Neumann, 1945.</a:t>
            </a:r>
          </a:p>
          <a:p>
            <a:pPr>
              <a:buFont typeface="Wingdings" charset="0"/>
              <a:buNone/>
            </a:pPr>
            <a:r>
              <a:rPr lang="en-US"/>
              <a:t>If we want an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 sort, how</a:t>
            </a:r>
            <a:br>
              <a:rPr lang="en-US"/>
            </a:br>
            <a:r>
              <a:rPr lang="en-US"/>
              <a:t>long can a Stable Merge operation take?</a:t>
            </a:r>
          </a:p>
          <a:p>
            <a:pPr lvl="1"/>
            <a:r>
              <a:rPr lang="en-US"/>
              <a:t>2 nearly equal-sized parts (</a:t>
            </a:r>
            <a:r>
              <a:rPr lang="en-US" i="1"/>
              <a:t>b</a:t>
            </a:r>
            <a:r>
              <a:rPr lang="en-US"/>
              <a:t> = 2).</a:t>
            </a:r>
          </a:p>
          <a:p>
            <a:pPr lvl="1"/>
            <a:r>
              <a:rPr lang="en-US"/>
              <a:t>2 recursive calls (</a:t>
            </a:r>
            <a:r>
              <a:rPr lang="en-US" i="1"/>
              <a:t>b</a:t>
            </a:r>
            <a:r>
              <a:rPr lang="en-US" i="1" baseline="30000"/>
              <a:t>k</a:t>
            </a:r>
            <a:r>
              <a:rPr lang="en-US"/>
              <a:t> = 2, and so </a:t>
            </a:r>
            <a:r>
              <a:rPr lang="en-US" i="1"/>
              <a:t>k</a:t>
            </a:r>
            <a:r>
              <a:rPr lang="en-US"/>
              <a:t> = 1).</a:t>
            </a:r>
          </a:p>
          <a:p>
            <a:pPr lvl="1"/>
            <a:r>
              <a:rPr lang="en-US"/>
              <a:t>Case 2. Stable Merge is allowed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i="1" baseline="30000"/>
              <a:t>k</a:t>
            </a:r>
            <a:r>
              <a:rPr lang="en-US"/>
              <a:t>) =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1</a:t>
            </a:r>
            <a:r>
              <a:rPr lang="en-US"/>
              <a:t>) =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): linear time.</a:t>
            </a:r>
          </a:p>
        </p:txBody>
      </p:sp>
      <p:sp>
        <p:nvSpPr>
          <p:cNvPr id="1328132" name="Rectangle 4"/>
          <p:cNvSpPr>
            <a:spLocks noChangeArrowheads="1"/>
          </p:cNvSpPr>
          <p:nvPr/>
        </p:nvSpPr>
        <p:spPr bwMode="auto">
          <a:xfrm>
            <a:off x="6096000" y="1905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328133" name="Rectangle 5"/>
          <p:cNvSpPr>
            <a:spLocks noChangeArrowheads="1"/>
          </p:cNvSpPr>
          <p:nvPr/>
        </p:nvSpPr>
        <p:spPr bwMode="auto">
          <a:xfrm>
            <a:off x="6400800" y="1905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328134" name="Rectangle 6"/>
          <p:cNvSpPr>
            <a:spLocks noChangeArrowheads="1"/>
          </p:cNvSpPr>
          <p:nvPr/>
        </p:nvSpPr>
        <p:spPr bwMode="auto">
          <a:xfrm>
            <a:off x="7010400" y="1905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328135" name="Rectangle 7"/>
          <p:cNvSpPr>
            <a:spLocks noChangeArrowheads="1"/>
          </p:cNvSpPr>
          <p:nvPr/>
        </p:nvSpPr>
        <p:spPr bwMode="auto">
          <a:xfrm>
            <a:off x="7315200" y="1905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328136" name="Rectangle 8"/>
          <p:cNvSpPr>
            <a:spLocks noChangeArrowheads="1"/>
          </p:cNvSpPr>
          <p:nvPr/>
        </p:nvSpPr>
        <p:spPr bwMode="auto">
          <a:xfrm>
            <a:off x="7620000" y="1905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328137" name="Rectangle 9"/>
          <p:cNvSpPr>
            <a:spLocks noChangeArrowheads="1"/>
          </p:cNvSpPr>
          <p:nvPr/>
        </p:nvSpPr>
        <p:spPr bwMode="auto">
          <a:xfrm>
            <a:off x="6705600" y="1905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328138" name="Rectangle 10"/>
          <p:cNvSpPr>
            <a:spLocks noChangeArrowheads="1"/>
          </p:cNvSpPr>
          <p:nvPr/>
        </p:nvSpPr>
        <p:spPr bwMode="auto">
          <a:xfrm>
            <a:off x="7924800" y="1905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328139" name="Rectangle 11"/>
          <p:cNvSpPr>
            <a:spLocks noChangeArrowheads="1"/>
          </p:cNvSpPr>
          <p:nvPr/>
        </p:nvSpPr>
        <p:spPr bwMode="auto">
          <a:xfrm>
            <a:off x="6096000" y="1905000"/>
            <a:ext cx="21336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28140" name="Rectangle 12"/>
          <p:cNvSpPr>
            <a:spLocks noChangeArrowheads="1"/>
          </p:cNvSpPr>
          <p:nvPr/>
        </p:nvSpPr>
        <p:spPr bwMode="auto">
          <a:xfrm>
            <a:off x="6096000" y="3048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328141" name="Rectangle 13"/>
          <p:cNvSpPr>
            <a:spLocks noChangeArrowheads="1"/>
          </p:cNvSpPr>
          <p:nvPr/>
        </p:nvSpPr>
        <p:spPr bwMode="auto">
          <a:xfrm>
            <a:off x="6400800" y="3048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328142" name="Rectangle 14"/>
          <p:cNvSpPr>
            <a:spLocks noChangeArrowheads="1"/>
          </p:cNvSpPr>
          <p:nvPr/>
        </p:nvSpPr>
        <p:spPr bwMode="auto">
          <a:xfrm>
            <a:off x="7010400" y="3048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328143" name="Rectangle 15"/>
          <p:cNvSpPr>
            <a:spLocks noChangeArrowheads="1"/>
          </p:cNvSpPr>
          <p:nvPr/>
        </p:nvSpPr>
        <p:spPr bwMode="auto">
          <a:xfrm>
            <a:off x="7315200" y="3048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328144" name="Rectangle 16"/>
          <p:cNvSpPr>
            <a:spLocks noChangeArrowheads="1"/>
          </p:cNvSpPr>
          <p:nvPr/>
        </p:nvSpPr>
        <p:spPr bwMode="auto">
          <a:xfrm>
            <a:off x="7620000" y="3048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328145" name="Rectangle 17"/>
          <p:cNvSpPr>
            <a:spLocks noChangeArrowheads="1"/>
          </p:cNvSpPr>
          <p:nvPr/>
        </p:nvSpPr>
        <p:spPr bwMode="auto">
          <a:xfrm>
            <a:off x="6705600" y="3048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328146" name="Line 18"/>
          <p:cNvSpPr>
            <a:spLocks noChangeShapeType="1"/>
          </p:cNvSpPr>
          <p:nvPr/>
        </p:nvSpPr>
        <p:spPr bwMode="auto">
          <a:xfrm>
            <a:off x="7010400" y="2971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28147" name="Rectangle 19"/>
          <p:cNvSpPr>
            <a:spLocks noChangeArrowheads="1"/>
          </p:cNvSpPr>
          <p:nvPr/>
        </p:nvSpPr>
        <p:spPr bwMode="auto">
          <a:xfrm>
            <a:off x="7924800" y="3048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328148" name="Rectangle 20"/>
          <p:cNvSpPr>
            <a:spLocks noChangeArrowheads="1"/>
          </p:cNvSpPr>
          <p:nvPr/>
        </p:nvSpPr>
        <p:spPr bwMode="auto">
          <a:xfrm>
            <a:off x="6096000" y="3048000"/>
            <a:ext cx="21336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28149" name="Rectangle 21"/>
          <p:cNvSpPr>
            <a:spLocks noChangeArrowheads="1"/>
          </p:cNvSpPr>
          <p:nvPr/>
        </p:nvSpPr>
        <p:spPr bwMode="auto">
          <a:xfrm>
            <a:off x="6096000" y="4191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328150" name="Rectangle 22"/>
          <p:cNvSpPr>
            <a:spLocks noChangeArrowheads="1"/>
          </p:cNvSpPr>
          <p:nvPr/>
        </p:nvSpPr>
        <p:spPr bwMode="auto">
          <a:xfrm>
            <a:off x="6400800" y="4191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328151" name="Rectangle 23"/>
          <p:cNvSpPr>
            <a:spLocks noChangeArrowheads="1"/>
          </p:cNvSpPr>
          <p:nvPr/>
        </p:nvSpPr>
        <p:spPr bwMode="auto">
          <a:xfrm>
            <a:off x="7010400" y="4191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328152" name="Rectangle 24"/>
          <p:cNvSpPr>
            <a:spLocks noChangeArrowheads="1"/>
          </p:cNvSpPr>
          <p:nvPr/>
        </p:nvSpPr>
        <p:spPr bwMode="auto">
          <a:xfrm>
            <a:off x="7315200" y="4191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328153" name="Rectangle 25"/>
          <p:cNvSpPr>
            <a:spLocks noChangeArrowheads="1"/>
          </p:cNvSpPr>
          <p:nvPr/>
        </p:nvSpPr>
        <p:spPr bwMode="auto">
          <a:xfrm>
            <a:off x="7620000" y="4191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328154" name="Rectangle 26"/>
          <p:cNvSpPr>
            <a:spLocks noChangeArrowheads="1"/>
          </p:cNvSpPr>
          <p:nvPr/>
        </p:nvSpPr>
        <p:spPr bwMode="auto">
          <a:xfrm>
            <a:off x="6705600" y="4191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328155" name="Rectangle 27"/>
          <p:cNvSpPr>
            <a:spLocks noChangeArrowheads="1"/>
          </p:cNvSpPr>
          <p:nvPr/>
        </p:nvSpPr>
        <p:spPr bwMode="auto">
          <a:xfrm>
            <a:off x="7924800" y="4191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328156" name="Rectangle 28"/>
          <p:cNvSpPr>
            <a:spLocks noChangeArrowheads="1"/>
          </p:cNvSpPr>
          <p:nvPr/>
        </p:nvSpPr>
        <p:spPr bwMode="auto">
          <a:xfrm>
            <a:off x="6096000" y="4191000"/>
            <a:ext cx="21336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28157" name="Line 29"/>
          <p:cNvSpPr>
            <a:spLocks noChangeShapeType="1"/>
          </p:cNvSpPr>
          <p:nvPr/>
        </p:nvSpPr>
        <p:spPr bwMode="auto">
          <a:xfrm>
            <a:off x="6553200" y="2286000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28158" name="Text Box 30"/>
          <p:cNvSpPr txBox="1">
            <a:spLocks noChangeArrowheads="1"/>
          </p:cNvSpPr>
          <p:nvPr/>
        </p:nvSpPr>
        <p:spPr bwMode="auto">
          <a:xfrm>
            <a:off x="5334000" y="2286000"/>
            <a:ext cx="1143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/>
              <a:t>Sort (recurse)</a:t>
            </a:r>
          </a:p>
        </p:txBody>
      </p:sp>
      <p:sp>
        <p:nvSpPr>
          <p:cNvPr id="1328159" name="Line 31"/>
          <p:cNvSpPr>
            <a:spLocks noChangeShapeType="1"/>
          </p:cNvSpPr>
          <p:nvPr/>
        </p:nvSpPr>
        <p:spPr bwMode="auto">
          <a:xfrm>
            <a:off x="7620000" y="2286000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28160" name="Text Box 32"/>
          <p:cNvSpPr txBox="1">
            <a:spLocks noChangeArrowheads="1"/>
          </p:cNvSpPr>
          <p:nvPr/>
        </p:nvSpPr>
        <p:spPr bwMode="auto">
          <a:xfrm>
            <a:off x="7696200" y="2286000"/>
            <a:ext cx="1143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Sort (recurse)</a:t>
            </a:r>
          </a:p>
        </p:txBody>
      </p:sp>
      <p:sp>
        <p:nvSpPr>
          <p:cNvPr id="1328161" name="Line 33"/>
          <p:cNvSpPr>
            <a:spLocks noChangeShapeType="1"/>
          </p:cNvSpPr>
          <p:nvPr/>
        </p:nvSpPr>
        <p:spPr bwMode="auto">
          <a:xfrm>
            <a:off x="7162800" y="3429000"/>
            <a:ext cx="0" cy="685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28162" name="Text Box 34"/>
          <p:cNvSpPr txBox="1">
            <a:spLocks noChangeArrowheads="1"/>
          </p:cNvSpPr>
          <p:nvPr/>
        </p:nvSpPr>
        <p:spPr bwMode="auto">
          <a:xfrm>
            <a:off x="5943600" y="3581400"/>
            <a:ext cx="1143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/>
              <a:t>Stable</a:t>
            </a:r>
          </a:p>
        </p:txBody>
      </p:sp>
      <p:sp>
        <p:nvSpPr>
          <p:cNvPr id="1328163" name="Text Box 35"/>
          <p:cNvSpPr txBox="1">
            <a:spLocks noChangeArrowheads="1"/>
          </p:cNvSpPr>
          <p:nvPr/>
        </p:nvSpPr>
        <p:spPr bwMode="auto">
          <a:xfrm>
            <a:off x="7239000" y="3581400"/>
            <a:ext cx="1143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Merge</a:t>
            </a:r>
          </a:p>
        </p:txBody>
      </p:sp>
      <p:sp>
        <p:nvSpPr>
          <p:cNvPr id="1328164" name="Line 36"/>
          <p:cNvSpPr>
            <a:spLocks noChangeShapeType="1"/>
          </p:cNvSpPr>
          <p:nvPr/>
        </p:nvSpPr>
        <p:spPr bwMode="auto">
          <a:xfrm>
            <a:off x="7010400" y="22098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28165" name="Line 37"/>
          <p:cNvSpPr>
            <a:spLocks noChangeShapeType="1"/>
          </p:cNvSpPr>
          <p:nvPr/>
        </p:nvSpPr>
        <p:spPr bwMode="auto">
          <a:xfrm>
            <a:off x="7086600" y="2286000"/>
            <a:ext cx="10668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28166" name="Line 38"/>
          <p:cNvSpPr>
            <a:spLocks noChangeShapeType="1"/>
          </p:cNvSpPr>
          <p:nvPr/>
        </p:nvSpPr>
        <p:spPr bwMode="auto">
          <a:xfrm flipH="1">
            <a:off x="8153400" y="22098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28167" name="Line 39"/>
          <p:cNvSpPr>
            <a:spLocks noChangeShapeType="1"/>
          </p:cNvSpPr>
          <p:nvPr/>
        </p:nvSpPr>
        <p:spPr bwMode="auto">
          <a:xfrm>
            <a:off x="6096000" y="22098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28168" name="Line 40"/>
          <p:cNvSpPr>
            <a:spLocks noChangeShapeType="1"/>
          </p:cNvSpPr>
          <p:nvPr/>
        </p:nvSpPr>
        <p:spPr bwMode="auto">
          <a:xfrm>
            <a:off x="6172200" y="2286000"/>
            <a:ext cx="7620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28169" name="Line 41"/>
          <p:cNvSpPr>
            <a:spLocks noChangeShapeType="1"/>
          </p:cNvSpPr>
          <p:nvPr/>
        </p:nvSpPr>
        <p:spPr bwMode="auto">
          <a:xfrm flipH="1">
            <a:off x="6934200" y="22098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28170" name="Line 42"/>
          <p:cNvSpPr>
            <a:spLocks noChangeShapeType="1"/>
          </p:cNvSpPr>
          <p:nvPr/>
        </p:nvSpPr>
        <p:spPr bwMode="auto">
          <a:xfrm>
            <a:off x="7010400" y="1828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28171" name="Line 43"/>
          <p:cNvSpPr>
            <a:spLocks noChangeShapeType="1"/>
          </p:cNvSpPr>
          <p:nvPr/>
        </p:nvSpPr>
        <p:spPr bwMode="auto">
          <a:xfrm>
            <a:off x="6096000" y="33528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28172" name="Line 44"/>
          <p:cNvSpPr>
            <a:spLocks noChangeShapeType="1"/>
          </p:cNvSpPr>
          <p:nvPr/>
        </p:nvSpPr>
        <p:spPr bwMode="auto">
          <a:xfrm>
            <a:off x="6172200" y="3429000"/>
            <a:ext cx="1981200" cy="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28173" name="Line 45"/>
          <p:cNvSpPr>
            <a:spLocks noChangeShapeType="1"/>
          </p:cNvSpPr>
          <p:nvPr/>
        </p:nvSpPr>
        <p:spPr bwMode="auto">
          <a:xfrm flipH="1">
            <a:off x="8153400" y="3352800"/>
            <a:ext cx="76200" cy="76200"/>
          </a:xfrm>
          <a:prstGeom prst="line">
            <a:avLst/>
          </a:prstGeom>
          <a:noFill/>
          <a:ln w="158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426E7-15A2-1248-8F10-C460AF132176}" type="slidenum">
              <a:rPr lang="en-US"/>
              <a:pPr/>
              <a:t>3</a:t>
            </a:fld>
            <a:endParaRPr lang="en-US"/>
          </a:p>
        </p:txBody>
      </p:sp>
      <p:sp>
        <p:nvSpPr>
          <p:cNvPr id="122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Introduction to Analysis of Algorithms </a:t>
            </a:r>
            <a:r>
              <a:rPr lang="en-US">
                <a:cs typeface="Times New Roman" charset="0"/>
              </a:rPr>
              <a:t>[1/2]</a:t>
            </a:r>
          </a:p>
        </p:txBody>
      </p:sp>
      <p:sp>
        <p:nvSpPr>
          <p:cNvPr id="122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b="1"/>
              <a:t>Efficiency</a:t>
            </a:r>
          </a:p>
          <a:p>
            <a:pPr lvl="1"/>
            <a:r>
              <a:rPr lang="en-US"/>
              <a:t>General: using few resources (time, space, bandwidth, etc.).</a:t>
            </a:r>
          </a:p>
          <a:p>
            <a:pPr lvl="1"/>
            <a:r>
              <a:rPr lang="en-US"/>
              <a:t>Specific: fast (time).</a:t>
            </a:r>
          </a:p>
          <a:p>
            <a:pPr lvl="2"/>
            <a:r>
              <a:rPr lang="en-US"/>
              <a:t>Also can be qualified, e.g., space efficiency.</a:t>
            </a:r>
          </a:p>
          <a:p>
            <a:pPr>
              <a:buFont typeface="Wingdings" charset="0"/>
              <a:buNone/>
            </a:pPr>
            <a:r>
              <a:rPr lang="en-US"/>
              <a:t>Analyzing Efficiency</a:t>
            </a:r>
          </a:p>
          <a:p>
            <a:pPr lvl="1"/>
            <a:r>
              <a:rPr lang="en-US"/>
              <a:t>Measure running time in </a:t>
            </a:r>
            <a:r>
              <a:rPr lang="en-US" b="1"/>
              <a:t>steps</a:t>
            </a:r>
            <a:r>
              <a:rPr lang="en-US"/>
              <a:t>.</a:t>
            </a:r>
          </a:p>
          <a:p>
            <a:pPr lvl="1"/>
            <a:r>
              <a:rPr lang="en-US"/>
              <a:t>Determine how the </a:t>
            </a:r>
            <a:r>
              <a:rPr lang="en-US" b="1"/>
              <a:t>size of the input</a:t>
            </a:r>
            <a:r>
              <a:rPr lang="en-US"/>
              <a:t> affects running time.</a:t>
            </a:r>
          </a:p>
          <a:p>
            <a:pPr lvl="1"/>
            <a:r>
              <a:rPr lang="en-US" b="1"/>
              <a:t>Worst case</a:t>
            </a:r>
            <a:r>
              <a:rPr lang="en-US"/>
              <a:t>: max steps for given input size.</a:t>
            </a:r>
          </a:p>
          <a:p>
            <a:pPr>
              <a:buFont typeface="Wingdings" charset="0"/>
              <a:buNone/>
            </a:pPr>
            <a:endParaRPr lang="en-US" b="1"/>
          </a:p>
          <a:p>
            <a:pPr>
              <a:buFont typeface="Wingdings" charset="0"/>
              <a:buNone/>
            </a:pPr>
            <a:r>
              <a:rPr lang="en-US" b="1"/>
              <a:t>Scalable</a:t>
            </a:r>
            <a:r>
              <a:rPr lang="en-US"/>
              <a:t>:</a:t>
            </a:r>
            <a:r>
              <a:rPr lang="en-US" b="1"/>
              <a:t> </a:t>
            </a:r>
            <a:r>
              <a:rPr lang="en-US"/>
              <a:t>works well with large problems. Also </a:t>
            </a:r>
            <a:r>
              <a:rPr lang="ja-JP" altLang="en-US">
                <a:latin typeface="Arial"/>
              </a:rPr>
              <a:t>“</a:t>
            </a:r>
            <a:r>
              <a:rPr lang="en-US" b="1"/>
              <a:t>scales well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8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8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B43AB-2039-1640-BEA8-27DA06ABE017}" type="slidenum">
              <a:rPr lang="en-US"/>
              <a:pPr/>
              <a:t>30</a:t>
            </a:fld>
            <a:endParaRPr lang="en-US"/>
          </a:p>
        </p:txBody>
      </p:sp>
      <p:sp>
        <p:nvSpPr>
          <p:cNvPr id="132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II</a:t>
            </a:r>
            <a:br>
              <a:rPr lang="en-US"/>
            </a:br>
            <a:r>
              <a:rPr lang="en-US"/>
              <a:t>Merge Sort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Merging in a </a:t>
            </a:r>
            <a:r>
              <a:rPr lang="en-US">
                <a:cs typeface="Times New Roman" charset="0"/>
              </a:rPr>
              <a:t>Linked List</a:t>
            </a:r>
          </a:p>
        </p:txBody>
      </p:sp>
      <p:sp>
        <p:nvSpPr>
          <p:cNvPr id="132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800"/>
              <a:t>We can do an efficient Stable Merge of a </a:t>
            </a:r>
            <a:r>
              <a:rPr lang="en-US" sz="1800" b="1"/>
              <a:t>Linked List</a:t>
            </a:r>
            <a:r>
              <a:rPr lang="en-US" sz="1800"/>
              <a:t> in-place.</a:t>
            </a:r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endParaRPr lang="en-US" sz="1800"/>
          </a:p>
          <a:p>
            <a:r>
              <a:rPr lang="en-US" sz="1800"/>
              <a:t>To merge two sorted ranges within a Linked List:</a:t>
            </a:r>
          </a:p>
          <a:p>
            <a:pPr lvl="1"/>
            <a:r>
              <a:rPr lang="en-US" sz="1600"/>
              <a:t>Keep two pointers, A and B. A starts at the head, B at the end of range #1.</a:t>
            </a:r>
          </a:p>
          <a:p>
            <a:pPr lvl="1"/>
            <a:r>
              <a:rPr lang="en-US" sz="1600"/>
              <a:t>Check whether the item after B</a:t>
            </a:r>
            <a:r>
              <a:rPr lang="ja-JP" altLang="en-US" sz="1600">
                <a:latin typeface="Arial"/>
              </a:rPr>
              <a:t>’</a:t>
            </a:r>
            <a:r>
              <a:rPr lang="en-US" sz="1600"/>
              <a:t>s node is less than the item after A</a:t>
            </a:r>
            <a:r>
              <a:rPr lang="ja-JP" altLang="en-US" sz="1600">
                <a:latin typeface="Arial"/>
              </a:rPr>
              <a:t>’</a:t>
            </a:r>
            <a:r>
              <a:rPr lang="en-US" sz="1600"/>
              <a:t>s node. If so, remove the item after B</a:t>
            </a:r>
            <a:r>
              <a:rPr lang="ja-JP" altLang="en-US" sz="1600">
                <a:latin typeface="Arial"/>
              </a:rPr>
              <a:t>’</a:t>
            </a:r>
            <a:r>
              <a:rPr lang="en-US" sz="1600"/>
              <a:t>s node and re-insert it after A.</a:t>
            </a:r>
          </a:p>
          <a:p>
            <a:pPr lvl="2"/>
            <a:r>
              <a:rPr lang="en-US" sz="1400"/>
              <a:t>This requires only pointer operations. We do not actually move any nodes.</a:t>
            </a:r>
          </a:p>
          <a:p>
            <a:pPr lvl="1"/>
            <a:r>
              <a:rPr lang="en-US" sz="1600"/>
              <a:t>Advance A and B as appropriate and repeat.</a:t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r>
              <a:rPr lang="en-US" sz="1600"/>
              <a:t/>
            </a:r>
            <a:br>
              <a:rPr lang="en-US" sz="1600"/>
            </a:br>
            <a:endParaRPr lang="en-US" sz="1600"/>
          </a:p>
        </p:txBody>
      </p:sp>
      <p:sp>
        <p:nvSpPr>
          <p:cNvPr id="1329156" name="Rectangle 4"/>
          <p:cNvSpPr>
            <a:spLocks noChangeArrowheads="1"/>
          </p:cNvSpPr>
          <p:nvPr/>
        </p:nvSpPr>
        <p:spPr bwMode="auto">
          <a:xfrm>
            <a:off x="3276600" y="2133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11</a:t>
            </a:r>
          </a:p>
        </p:txBody>
      </p:sp>
      <p:sp>
        <p:nvSpPr>
          <p:cNvPr id="1329157" name="Rectangle 5"/>
          <p:cNvSpPr>
            <a:spLocks noChangeArrowheads="1"/>
          </p:cNvSpPr>
          <p:nvPr/>
        </p:nvSpPr>
        <p:spPr bwMode="auto">
          <a:xfrm>
            <a:off x="3581400" y="2133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29158" name="Rectangle 6"/>
          <p:cNvSpPr>
            <a:spLocks noChangeArrowheads="1"/>
          </p:cNvSpPr>
          <p:nvPr/>
        </p:nvSpPr>
        <p:spPr bwMode="auto">
          <a:xfrm>
            <a:off x="3276600" y="2133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9159" name="Rectangle 7"/>
          <p:cNvSpPr>
            <a:spLocks noChangeArrowheads="1"/>
          </p:cNvSpPr>
          <p:nvPr/>
        </p:nvSpPr>
        <p:spPr bwMode="auto">
          <a:xfrm>
            <a:off x="2438400" y="2133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1329160" name="Rectangle 8"/>
          <p:cNvSpPr>
            <a:spLocks noChangeArrowheads="1"/>
          </p:cNvSpPr>
          <p:nvPr/>
        </p:nvSpPr>
        <p:spPr bwMode="auto">
          <a:xfrm>
            <a:off x="2743200" y="2133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29161" name="Rectangle 9"/>
          <p:cNvSpPr>
            <a:spLocks noChangeArrowheads="1"/>
          </p:cNvSpPr>
          <p:nvPr/>
        </p:nvSpPr>
        <p:spPr bwMode="auto">
          <a:xfrm>
            <a:off x="2438400" y="2133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9162" name="Line 10"/>
          <p:cNvSpPr>
            <a:spLocks noChangeShapeType="1"/>
          </p:cNvSpPr>
          <p:nvPr/>
        </p:nvSpPr>
        <p:spPr bwMode="auto">
          <a:xfrm>
            <a:off x="2895600" y="22860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9163" name="Rectangle 11"/>
          <p:cNvSpPr>
            <a:spLocks noChangeArrowheads="1"/>
          </p:cNvSpPr>
          <p:nvPr/>
        </p:nvSpPr>
        <p:spPr bwMode="auto">
          <a:xfrm>
            <a:off x="1608138" y="2133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329164" name="Rectangle 12"/>
          <p:cNvSpPr>
            <a:spLocks noChangeArrowheads="1"/>
          </p:cNvSpPr>
          <p:nvPr/>
        </p:nvSpPr>
        <p:spPr bwMode="auto">
          <a:xfrm>
            <a:off x="1912938" y="2133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29165" name="Rectangle 13"/>
          <p:cNvSpPr>
            <a:spLocks noChangeArrowheads="1"/>
          </p:cNvSpPr>
          <p:nvPr/>
        </p:nvSpPr>
        <p:spPr bwMode="auto">
          <a:xfrm>
            <a:off x="1600200" y="2133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9166" name="Line 14"/>
          <p:cNvSpPr>
            <a:spLocks noChangeShapeType="1"/>
          </p:cNvSpPr>
          <p:nvPr/>
        </p:nvSpPr>
        <p:spPr bwMode="auto">
          <a:xfrm>
            <a:off x="2057400" y="22860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9167" name="Rectangle 15"/>
          <p:cNvSpPr>
            <a:spLocks noChangeArrowheads="1"/>
          </p:cNvSpPr>
          <p:nvPr/>
        </p:nvSpPr>
        <p:spPr bwMode="auto">
          <a:xfrm>
            <a:off x="990600" y="2133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29168" name="Line 16"/>
          <p:cNvSpPr>
            <a:spLocks noChangeShapeType="1"/>
          </p:cNvSpPr>
          <p:nvPr/>
        </p:nvSpPr>
        <p:spPr bwMode="auto">
          <a:xfrm>
            <a:off x="1219200" y="22860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9169" name="Rectangle 17"/>
          <p:cNvSpPr>
            <a:spLocks noChangeArrowheads="1"/>
          </p:cNvSpPr>
          <p:nvPr/>
        </p:nvSpPr>
        <p:spPr bwMode="auto">
          <a:xfrm>
            <a:off x="4114800" y="2133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20</a:t>
            </a:r>
          </a:p>
        </p:txBody>
      </p:sp>
      <p:sp>
        <p:nvSpPr>
          <p:cNvPr id="1329170" name="Rectangle 18"/>
          <p:cNvSpPr>
            <a:spLocks noChangeArrowheads="1"/>
          </p:cNvSpPr>
          <p:nvPr/>
        </p:nvSpPr>
        <p:spPr bwMode="auto">
          <a:xfrm>
            <a:off x="4419600" y="2133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29171" name="Rectangle 19"/>
          <p:cNvSpPr>
            <a:spLocks noChangeArrowheads="1"/>
          </p:cNvSpPr>
          <p:nvPr/>
        </p:nvSpPr>
        <p:spPr bwMode="auto">
          <a:xfrm>
            <a:off x="4114800" y="2133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9172" name="Line 20"/>
          <p:cNvSpPr>
            <a:spLocks noChangeShapeType="1"/>
          </p:cNvSpPr>
          <p:nvPr/>
        </p:nvSpPr>
        <p:spPr bwMode="auto">
          <a:xfrm>
            <a:off x="3733800" y="22860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9173" name="Rectangle 21"/>
          <p:cNvSpPr>
            <a:spLocks noChangeArrowheads="1"/>
          </p:cNvSpPr>
          <p:nvPr/>
        </p:nvSpPr>
        <p:spPr bwMode="auto">
          <a:xfrm>
            <a:off x="6621463" y="2133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12</a:t>
            </a:r>
          </a:p>
        </p:txBody>
      </p:sp>
      <p:sp>
        <p:nvSpPr>
          <p:cNvPr id="1329174" name="Rectangle 22"/>
          <p:cNvSpPr>
            <a:spLocks noChangeArrowheads="1"/>
          </p:cNvSpPr>
          <p:nvPr/>
        </p:nvSpPr>
        <p:spPr bwMode="auto">
          <a:xfrm>
            <a:off x="6926263" y="2133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29175" name="Rectangle 23"/>
          <p:cNvSpPr>
            <a:spLocks noChangeArrowheads="1"/>
          </p:cNvSpPr>
          <p:nvPr/>
        </p:nvSpPr>
        <p:spPr bwMode="auto">
          <a:xfrm>
            <a:off x="6621463" y="2133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9176" name="Rectangle 24"/>
          <p:cNvSpPr>
            <a:spLocks noChangeArrowheads="1"/>
          </p:cNvSpPr>
          <p:nvPr/>
        </p:nvSpPr>
        <p:spPr bwMode="auto">
          <a:xfrm>
            <a:off x="5783263" y="2133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4</a:t>
            </a:r>
          </a:p>
        </p:txBody>
      </p:sp>
      <p:sp>
        <p:nvSpPr>
          <p:cNvPr id="1329177" name="Rectangle 25"/>
          <p:cNvSpPr>
            <a:spLocks noChangeArrowheads="1"/>
          </p:cNvSpPr>
          <p:nvPr/>
        </p:nvSpPr>
        <p:spPr bwMode="auto">
          <a:xfrm>
            <a:off x="6088063" y="2133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29178" name="Rectangle 26"/>
          <p:cNvSpPr>
            <a:spLocks noChangeArrowheads="1"/>
          </p:cNvSpPr>
          <p:nvPr/>
        </p:nvSpPr>
        <p:spPr bwMode="auto">
          <a:xfrm>
            <a:off x="5783263" y="2133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9179" name="Line 27"/>
          <p:cNvSpPr>
            <a:spLocks noChangeShapeType="1"/>
          </p:cNvSpPr>
          <p:nvPr/>
        </p:nvSpPr>
        <p:spPr bwMode="auto">
          <a:xfrm>
            <a:off x="6240463" y="2286000"/>
            <a:ext cx="38893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9180" name="Rectangle 28"/>
          <p:cNvSpPr>
            <a:spLocks noChangeArrowheads="1"/>
          </p:cNvSpPr>
          <p:nvPr/>
        </p:nvSpPr>
        <p:spPr bwMode="auto">
          <a:xfrm>
            <a:off x="4953000" y="2133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329181" name="Rectangle 29"/>
          <p:cNvSpPr>
            <a:spLocks noChangeArrowheads="1"/>
          </p:cNvSpPr>
          <p:nvPr/>
        </p:nvSpPr>
        <p:spPr bwMode="auto">
          <a:xfrm>
            <a:off x="5257800" y="2133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29182" name="Rectangle 30"/>
          <p:cNvSpPr>
            <a:spLocks noChangeArrowheads="1"/>
          </p:cNvSpPr>
          <p:nvPr/>
        </p:nvSpPr>
        <p:spPr bwMode="auto">
          <a:xfrm>
            <a:off x="4953000" y="2133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9183" name="Line 31"/>
          <p:cNvSpPr>
            <a:spLocks noChangeShapeType="1"/>
          </p:cNvSpPr>
          <p:nvPr/>
        </p:nvSpPr>
        <p:spPr bwMode="auto">
          <a:xfrm>
            <a:off x="5410200" y="22860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9184" name="Line 32"/>
          <p:cNvSpPr>
            <a:spLocks noChangeShapeType="1"/>
          </p:cNvSpPr>
          <p:nvPr/>
        </p:nvSpPr>
        <p:spPr bwMode="auto">
          <a:xfrm>
            <a:off x="4572000" y="2286000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9185" name="Rectangle 33"/>
          <p:cNvSpPr>
            <a:spLocks noChangeArrowheads="1"/>
          </p:cNvSpPr>
          <p:nvPr/>
        </p:nvSpPr>
        <p:spPr bwMode="auto">
          <a:xfrm>
            <a:off x="7459663" y="2133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15</a:t>
            </a:r>
          </a:p>
        </p:txBody>
      </p:sp>
      <p:sp>
        <p:nvSpPr>
          <p:cNvPr id="1329186" name="Rectangle 34"/>
          <p:cNvSpPr>
            <a:spLocks noChangeArrowheads="1"/>
          </p:cNvSpPr>
          <p:nvPr/>
        </p:nvSpPr>
        <p:spPr bwMode="auto">
          <a:xfrm>
            <a:off x="7764463" y="2133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29187" name="Rectangle 35"/>
          <p:cNvSpPr>
            <a:spLocks noChangeArrowheads="1"/>
          </p:cNvSpPr>
          <p:nvPr/>
        </p:nvSpPr>
        <p:spPr bwMode="auto">
          <a:xfrm>
            <a:off x="7459663" y="2133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9188" name="Line 36"/>
          <p:cNvSpPr>
            <a:spLocks noChangeShapeType="1"/>
          </p:cNvSpPr>
          <p:nvPr/>
        </p:nvSpPr>
        <p:spPr bwMode="auto">
          <a:xfrm>
            <a:off x="7078663" y="2286000"/>
            <a:ext cx="38893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9189" name="Line 37"/>
          <p:cNvSpPr>
            <a:spLocks noChangeShapeType="1"/>
          </p:cNvSpPr>
          <p:nvPr/>
        </p:nvSpPr>
        <p:spPr bwMode="auto">
          <a:xfrm flipV="1">
            <a:off x="7764463" y="2133600"/>
            <a:ext cx="228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9190" name="AutoShape 38"/>
          <p:cNvSpPr>
            <a:spLocks/>
          </p:cNvSpPr>
          <p:nvPr/>
        </p:nvSpPr>
        <p:spPr bwMode="auto">
          <a:xfrm rot="5400000">
            <a:off x="3048000" y="457200"/>
            <a:ext cx="152400" cy="3048000"/>
          </a:xfrm>
          <a:prstGeom prst="leftBrace">
            <a:avLst>
              <a:gd name="adj1" fmla="val 166667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9191" name="AutoShape 39"/>
          <p:cNvSpPr>
            <a:spLocks/>
          </p:cNvSpPr>
          <p:nvPr/>
        </p:nvSpPr>
        <p:spPr bwMode="auto">
          <a:xfrm rot="5400000">
            <a:off x="6400800" y="457200"/>
            <a:ext cx="152400" cy="3048000"/>
          </a:xfrm>
          <a:prstGeom prst="leftBrace">
            <a:avLst>
              <a:gd name="adj1" fmla="val 166667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9192" name="Text Box 40"/>
          <p:cNvSpPr txBox="1">
            <a:spLocks noChangeArrowheads="1"/>
          </p:cNvSpPr>
          <p:nvPr/>
        </p:nvSpPr>
        <p:spPr bwMode="auto">
          <a:xfrm>
            <a:off x="1981200" y="1600200"/>
            <a:ext cx="2286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Sorted range #1</a:t>
            </a:r>
          </a:p>
        </p:txBody>
      </p:sp>
      <p:sp>
        <p:nvSpPr>
          <p:cNvPr id="1329193" name="Text Box 41"/>
          <p:cNvSpPr txBox="1">
            <a:spLocks noChangeArrowheads="1"/>
          </p:cNvSpPr>
          <p:nvPr/>
        </p:nvSpPr>
        <p:spPr bwMode="auto">
          <a:xfrm>
            <a:off x="5334000" y="1600200"/>
            <a:ext cx="22860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Sorted range #2</a:t>
            </a:r>
          </a:p>
        </p:txBody>
      </p:sp>
      <p:sp>
        <p:nvSpPr>
          <p:cNvPr id="1329194" name="Rectangle 42"/>
          <p:cNvSpPr>
            <a:spLocks noChangeArrowheads="1"/>
          </p:cNvSpPr>
          <p:nvPr/>
        </p:nvSpPr>
        <p:spPr bwMode="auto">
          <a:xfrm>
            <a:off x="3276600" y="56388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11</a:t>
            </a:r>
          </a:p>
        </p:txBody>
      </p:sp>
      <p:sp>
        <p:nvSpPr>
          <p:cNvPr id="1329195" name="Rectangle 43"/>
          <p:cNvSpPr>
            <a:spLocks noChangeArrowheads="1"/>
          </p:cNvSpPr>
          <p:nvPr/>
        </p:nvSpPr>
        <p:spPr bwMode="auto">
          <a:xfrm>
            <a:off x="3581400" y="56388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29196" name="Rectangle 44"/>
          <p:cNvSpPr>
            <a:spLocks noChangeArrowheads="1"/>
          </p:cNvSpPr>
          <p:nvPr/>
        </p:nvSpPr>
        <p:spPr bwMode="auto">
          <a:xfrm>
            <a:off x="3276600" y="56388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9197" name="Rectangle 45"/>
          <p:cNvSpPr>
            <a:spLocks noChangeArrowheads="1"/>
          </p:cNvSpPr>
          <p:nvPr/>
        </p:nvSpPr>
        <p:spPr bwMode="auto">
          <a:xfrm>
            <a:off x="2438400" y="56388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1329198" name="Rectangle 46"/>
          <p:cNvSpPr>
            <a:spLocks noChangeArrowheads="1"/>
          </p:cNvSpPr>
          <p:nvPr/>
        </p:nvSpPr>
        <p:spPr bwMode="auto">
          <a:xfrm>
            <a:off x="2743200" y="56388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29199" name="Rectangle 47"/>
          <p:cNvSpPr>
            <a:spLocks noChangeArrowheads="1"/>
          </p:cNvSpPr>
          <p:nvPr/>
        </p:nvSpPr>
        <p:spPr bwMode="auto">
          <a:xfrm>
            <a:off x="2438400" y="56388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9200" name="Line 48"/>
          <p:cNvSpPr>
            <a:spLocks noChangeShapeType="1"/>
          </p:cNvSpPr>
          <p:nvPr/>
        </p:nvSpPr>
        <p:spPr bwMode="auto">
          <a:xfrm>
            <a:off x="2895600" y="5791200"/>
            <a:ext cx="381000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9201" name="Rectangle 49"/>
          <p:cNvSpPr>
            <a:spLocks noChangeArrowheads="1"/>
          </p:cNvSpPr>
          <p:nvPr/>
        </p:nvSpPr>
        <p:spPr bwMode="auto">
          <a:xfrm>
            <a:off x="1608138" y="56388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329202" name="Rectangle 50"/>
          <p:cNvSpPr>
            <a:spLocks noChangeArrowheads="1"/>
          </p:cNvSpPr>
          <p:nvPr/>
        </p:nvSpPr>
        <p:spPr bwMode="auto">
          <a:xfrm>
            <a:off x="1912938" y="56388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29203" name="Rectangle 51"/>
          <p:cNvSpPr>
            <a:spLocks noChangeArrowheads="1"/>
          </p:cNvSpPr>
          <p:nvPr/>
        </p:nvSpPr>
        <p:spPr bwMode="auto">
          <a:xfrm>
            <a:off x="1600200" y="56388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9204" name="Line 52"/>
          <p:cNvSpPr>
            <a:spLocks noChangeShapeType="1"/>
          </p:cNvSpPr>
          <p:nvPr/>
        </p:nvSpPr>
        <p:spPr bwMode="auto">
          <a:xfrm flipV="1">
            <a:off x="2057400" y="5486400"/>
            <a:ext cx="762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9205" name="Rectangle 53"/>
          <p:cNvSpPr>
            <a:spLocks noChangeArrowheads="1"/>
          </p:cNvSpPr>
          <p:nvPr/>
        </p:nvSpPr>
        <p:spPr bwMode="auto">
          <a:xfrm>
            <a:off x="990600" y="5638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29206" name="Line 54"/>
          <p:cNvSpPr>
            <a:spLocks noChangeShapeType="1"/>
          </p:cNvSpPr>
          <p:nvPr/>
        </p:nvSpPr>
        <p:spPr bwMode="auto">
          <a:xfrm flipV="1">
            <a:off x="1219200" y="5486400"/>
            <a:ext cx="762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9207" name="Rectangle 55"/>
          <p:cNvSpPr>
            <a:spLocks noChangeArrowheads="1"/>
          </p:cNvSpPr>
          <p:nvPr/>
        </p:nvSpPr>
        <p:spPr bwMode="auto">
          <a:xfrm>
            <a:off x="4114800" y="56388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20</a:t>
            </a:r>
          </a:p>
        </p:txBody>
      </p:sp>
      <p:sp>
        <p:nvSpPr>
          <p:cNvPr id="1329208" name="Rectangle 56"/>
          <p:cNvSpPr>
            <a:spLocks noChangeArrowheads="1"/>
          </p:cNvSpPr>
          <p:nvPr/>
        </p:nvSpPr>
        <p:spPr bwMode="auto">
          <a:xfrm>
            <a:off x="4419600" y="56388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29209" name="Rectangle 57"/>
          <p:cNvSpPr>
            <a:spLocks noChangeArrowheads="1"/>
          </p:cNvSpPr>
          <p:nvPr/>
        </p:nvSpPr>
        <p:spPr bwMode="auto">
          <a:xfrm>
            <a:off x="4114800" y="56388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9210" name="Line 58"/>
          <p:cNvSpPr>
            <a:spLocks noChangeShapeType="1"/>
          </p:cNvSpPr>
          <p:nvPr/>
        </p:nvSpPr>
        <p:spPr bwMode="auto">
          <a:xfrm flipH="1" flipV="1">
            <a:off x="3429000" y="5486400"/>
            <a:ext cx="3048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9211" name="Rectangle 59"/>
          <p:cNvSpPr>
            <a:spLocks noChangeArrowheads="1"/>
          </p:cNvSpPr>
          <p:nvPr/>
        </p:nvSpPr>
        <p:spPr bwMode="auto">
          <a:xfrm>
            <a:off x="3276600" y="5181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12</a:t>
            </a:r>
          </a:p>
        </p:txBody>
      </p:sp>
      <p:sp>
        <p:nvSpPr>
          <p:cNvPr id="1329212" name="Rectangle 60"/>
          <p:cNvSpPr>
            <a:spLocks noChangeArrowheads="1"/>
          </p:cNvSpPr>
          <p:nvPr/>
        </p:nvSpPr>
        <p:spPr bwMode="auto">
          <a:xfrm>
            <a:off x="3581400" y="5181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29213" name="Rectangle 61"/>
          <p:cNvSpPr>
            <a:spLocks noChangeArrowheads="1"/>
          </p:cNvSpPr>
          <p:nvPr/>
        </p:nvSpPr>
        <p:spPr bwMode="auto">
          <a:xfrm>
            <a:off x="3276600" y="5181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9214" name="Rectangle 62"/>
          <p:cNvSpPr>
            <a:spLocks noChangeArrowheads="1"/>
          </p:cNvSpPr>
          <p:nvPr/>
        </p:nvSpPr>
        <p:spPr bwMode="auto">
          <a:xfrm>
            <a:off x="2049463" y="5181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4</a:t>
            </a:r>
          </a:p>
        </p:txBody>
      </p:sp>
      <p:sp>
        <p:nvSpPr>
          <p:cNvPr id="1329215" name="Rectangle 63"/>
          <p:cNvSpPr>
            <a:spLocks noChangeArrowheads="1"/>
          </p:cNvSpPr>
          <p:nvPr/>
        </p:nvSpPr>
        <p:spPr bwMode="auto">
          <a:xfrm>
            <a:off x="2354263" y="5181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29216" name="Rectangle 64"/>
          <p:cNvSpPr>
            <a:spLocks noChangeArrowheads="1"/>
          </p:cNvSpPr>
          <p:nvPr/>
        </p:nvSpPr>
        <p:spPr bwMode="auto">
          <a:xfrm>
            <a:off x="2049463" y="5181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9217" name="Line 65"/>
          <p:cNvSpPr>
            <a:spLocks noChangeShapeType="1"/>
          </p:cNvSpPr>
          <p:nvPr/>
        </p:nvSpPr>
        <p:spPr bwMode="auto">
          <a:xfrm>
            <a:off x="2506663" y="5334000"/>
            <a:ext cx="84137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9218" name="Rectangle 66"/>
          <p:cNvSpPr>
            <a:spLocks noChangeArrowheads="1"/>
          </p:cNvSpPr>
          <p:nvPr/>
        </p:nvSpPr>
        <p:spPr bwMode="auto">
          <a:xfrm>
            <a:off x="1219200" y="5181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329219" name="Rectangle 67"/>
          <p:cNvSpPr>
            <a:spLocks noChangeArrowheads="1"/>
          </p:cNvSpPr>
          <p:nvPr/>
        </p:nvSpPr>
        <p:spPr bwMode="auto">
          <a:xfrm>
            <a:off x="1524000" y="5181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29220" name="Rectangle 68"/>
          <p:cNvSpPr>
            <a:spLocks noChangeArrowheads="1"/>
          </p:cNvSpPr>
          <p:nvPr/>
        </p:nvSpPr>
        <p:spPr bwMode="auto">
          <a:xfrm>
            <a:off x="1219200" y="5181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9221" name="Line 69"/>
          <p:cNvSpPr>
            <a:spLocks noChangeShapeType="1"/>
          </p:cNvSpPr>
          <p:nvPr/>
        </p:nvSpPr>
        <p:spPr bwMode="auto">
          <a:xfrm>
            <a:off x="1676400" y="5334000"/>
            <a:ext cx="762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9222" name="Rectangle 70"/>
          <p:cNvSpPr>
            <a:spLocks noChangeArrowheads="1"/>
          </p:cNvSpPr>
          <p:nvPr/>
        </p:nvSpPr>
        <p:spPr bwMode="auto">
          <a:xfrm>
            <a:off x="4114800" y="5181600"/>
            <a:ext cx="3048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15</a:t>
            </a:r>
          </a:p>
        </p:txBody>
      </p:sp>
      <p:sp>
        <p:nvSpPr>
          <p:cNvPr id="1329223" name="Rectangle 71"/>
          <p:cNvSpPr>
            <a:spLocks noChangeArrowheads="1"/>
          </p:cNvSpPr>
          <p:nvPr/>
        </p:nvSpPr>
        <p:spPr bwMode="auto">
          <a:xfrm>
            <a:off x="4419600" y="5181600"/>
            <a:ext cx="228600" cy="304800"/>
          </a:xfrm>
          <a:prstGeom prst="rect">
            <a:avLst/>
          </a:prstGeom>
          <a:solidFill>
            <a:srgbClr val="FFCC99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329224" name="Rectangle 72"/>
          <p:cNvSpPr>
            <a:spLocks noChangeArrowheads="1"/>
          </p:cNvSpPr>
          <p:nvPr/>
        </p:nvSpPr>
        <p:spPr bwMode="auto">
          <a:xfrm>
            <a:off x="4114800" y="5181600"/>
            <a:ext cx="533400" cy="304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9225" name="Line 73"/>
          <p:cNvSpPr>
            <a:spLocks noChangeShapeType="1"/>
          </p:cNvSpPr>
          <p:nvPr/>
        </p:nvSpPr>
        <p:spPr bwMode="auto">
          <a:xfrm>
            <a:off x="3733800" y="5334000"/>
            <a:ext cx="388938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9226" name="Line 74"/>
          <p:cNvSpPr>
            <a:spLocks noChangeShapeType="1"/>
          </p:cNvSpPr>
          <p:nvPr/>
        </p:nvSpPr>
        <p:spPr bwMode="auto">
          <a:xfrm flipV="1">
            <a:off x="4419600" y="5638800"/>
            <a:ext cx="2286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9227" name="Line 75"/>
          <p:cNvSpPr>
            <a:spLocks noChangeShapeType="1"/>
          </p:cNvSpPr>
          <p:nvPr/>
        </p:nvSpPr>
        <p:spPr bwMode="auto">
          <a:xfrm flipH="1">
            <a:off x="4267200" y="5334000"/>
            <a:ext cx="304800" cy="3048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9228" name="Text Box 76"/>
          <p:cNvSpPr txBox="1">
            <a:spLocks noChangeArrowheads="1"/>
          </p:cNvSpPr>
          <p:nvPr/>
        </p:nvSpPr>
        <p:spPr bwMode="auto">
          <a:xfrm>
            <a:off x="5029200" y="5257800"/>
            <a:ext cx="20574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/>
              <a:t>Result of Merge operation</a:t>
            </a:r>
          </a:p>
        </p:txBody>
      </p:sp>
      <p:sp>
        <p:nvSpPr>
          <p:cNvPr id="1329229" name="Line 77"/>
          <p:cNvSpPr>
            <a:spLocks noChangeShapeType="1"/>
          </p:cNvSpPr>
          <p:nvPr/>
        </p:nvSpPr>
        <p:spPr bwMode="auto">
          <a:xfrm flipV="1">
            <a:off x="838200" y="24384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9230" name="Text Box 78"/>
          <p:cNvSpPr txBox="1">
            <a:spLocks noChangeArrowheads="1"/>
          </p:cNvSpPr>
          <p:nvPr/>
        </p:nvSpPr>
        <p:spPr bwMode="auto">
          <a:xfrm>
            <a:off x="609600" y="2590800"/>
            <a:ext cx="304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A</a:t>
            </a:r>
          </a:p>
        </p:txBody>
      </p:sp>
      <p:sp>
        <p:nvSpPr>
          <p:cNvPr id="1329231" name="Line 79"/>
          <p:cNvSpPr>
            <a:spLocks noChangeShapeType="1"/>
          </p:cNvSpPr>
          <p:nvPr/>
        </p:nvSpPr>
        <p:spPr bwMode="auto">
          <a:xfrm flipV="1">
            <a:off x="3962400" y="24384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9232" name="Text Box 80"/>
          <p:cNvSpPr txBox="1">
            <a:spLocks noChangeArrowheads="1"/>
          </p:cNvSpPr>
          <p:nvPr/>
        </p:nvSpPr>
        <p:spPr bwMode="auto">
          <a:xfrm>
            <a:off x="3733800" y="2590800"/>
            <a:ext cx="304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B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4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C6DE5-3DE5-A44D-918A-A354A311BF99}" type="slidenum">
              <a:rPr lang="en-US"/>
              <a:pPr/>
              <a:t>31</a:t>
            </a:fld>
            <a:endParaRPr lang="en-US"/>
          </a:p>
        </p:txBody>
      </p:sp>
      <p:sp>
        <p:nvSpPr>
          <p:cNvPr id="141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II</a:t>
            </a:r>
            <a:br>
              <a:rPr lang="en-US"/>
            </a:br>
            <a:r>
              <a:rPr lang="en-US"/>
              <a:t>Merge Sort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General-Purpose Merge</a:t>
            </a:r>
          </a:p>
        </p:txBody>
      </p:sp>
      <p:sp>
        <p:nvSpPr>
          <p:cNvPr id="141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Efficient Stable Merge in an </a:t>
            </a:r>
            <a:r>
              <a:rPr lang="en-US" sz="1800" b="1"/>
              <a:t>array</a:t>
            </a:r>
            <a:r>
              <a:rPr lang="en-US" sz="1800"/>
              <a:t> generally uses a separate buffer.</a:t>
            </a:r>
          </a:p>
          <a:p>
            <a:pPr lvl="1">
              <a:lnSpc>
                <a:spcPct val="90000"/>
              </a:lnSpc>
            </a:pPr>
            <a:r>
              <a:rPr lang="en-US" sz="1600"/>
              <a:t>Note, this Stable Merge algorithm does not </a:t>
            </a:r>
            <a:r>
              <a:rPr lang="en-US" sz="1600" i="1"/>
              <a:t>require</a:t>
            </a:r>
            <a:r>
              <a:rPr lang="en-US" sz="1600"/>
              <a:t> an array; it works with just about any kind of data.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As before, use two pointers. Check which item comes first, and copy that to the buffer. Advance the pointers as appropriate.</a:t>
            </a:r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</a:pPr>
            <a:endParaRPr lang="en-US" sz="1800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 sz="1800"/>
              <a:t>At the end, we </a:t>
            </a:r>
            <a:r>
              <a:rPr lang="en-US" sz="1800" i="1"/>
              <a:t>may</a:t>
            </a:r>
            <a:r>
              <a:rPr lang="en-US" sz="1800"/>
              <a:t> wish to copy the buffer back to the original array.</a:t>
            </a:r>
          </a:p>
        </p:txBody>
      </p:sp>
      <p:sp>
        <p:nvSpPr>
          <p:cNvPr id="1411076" name="Rectangle 4"/>
          <p:cNvSpPr>
            <a:spLocks noChangeArrowheads="1"/>
          </p:cNvSpPr>
          <p:nvPr/>
        </p:nvSpPr>
        <p:spPr bwMode="auto">
          <a:xfrm>
            <a:off x="3352800" y="2743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411077" name="Rectangle 5"/>
          <p:cNvSpPr>
            <a:spLocks noChangeArrowheads="1"/>
          </p:cNvSpPr>
          <p:nvPr/>
        </p:nvSpPr>
        <p:spPr bwMode="auto">
          <a:xfrm>
            <a:off x="3657600" y="2743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1411078" name="Rectangle 6"/>
          <p:cNvSpPr>
            <a:spLocks noChangeArrowheads="1"/>
          </p:cNvSpPr>
          <p:nvPr/>
        </p:nvSpPr>
        <p:spPr bwMode="auto">
          <a:xfrm>
            <a:off x="4267200" y="2743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20</a:t>
            </a:r>
          </a:p>
        </p:txBody>
      </p:sp>
      <p:sp>
        <p:nvSpPr>
          <p:cNvPr id="1411079" name="Rectangle 7"/>
          <p:cNvSpPr>
            <a:spLocks noChangeArrowheads="1"/>
          </p:cNvSpPr>
          <p:nvPr/>
        </p:nvSpPr>
        <p:spPr bwMode="auto">
          <a:xfrm>
            <a:off x="4572000" y="2743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411080" name="Rectangle 8"/>
          <p:cNvSpPr>
            <a:spLocks noChangeArrowheads="1"/>
          </p:cNvSpPr>
          <p:nvPr/>
        </p:nvSpPr>
        <p:spPr bwMode="auto">
          <a:xfrm>
            <a:off x="4876800" y="2743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4</a:t>
            </a:r>
          </a:p>
        </p:txBody>
      </p:sp>
      <p:sp>
        <p:nvSpPr>
          <p:cNvPr id="1411081" name="Rectangle 9"/>
          <p:cNvSpPr>
            <a:spLocks noChangeArrowheads="1"/>
          </p:cNvSpPr>
          <p:nvPr/>
        </p:nvSpPr>
        <p:spPr bwMode="auto">
          <a:xfrm>
            <a:off x="3962400" y="2743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11</a:t>
            </a:r>
          </a:p>
        </p:txBody>
      </p:sp>
      <p:sp>
        <p:nvSpPr>
          <p:cNvPr id="1411082" name="Rectangle 10"/>
          <p:cNvSpPr>
            <a:spLocks noChangeArrowheads="1"/>
          </p:cNvSpPr>
          <p:nvPr/>
        </p:nvSpPr>
        <p:spPr bwMode="auto">
          <a:xfrm>
            <a:off x="5181600" y="2743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12</a:t>
            </a:r>
          </a:p>
        </p:txBody>
      </p:sp>
      <p:sp>
        <p:nvSpPr>
          <p:cNvPr id="1411083" name="Rectangle 11"/>
          <p:cNvSpPr>
            <a:spLocks noChangeArrowheads="1"/>
          </p:cNvSpPr>
          <p:nvPr/>
        </p:nvSpPr>
        <p:spPr bwMode="auto">
          <a:xfrm>
            <a:off x="5486400" y="27432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15</a:t>
            </a:r>
          </a:p>
        </p:txBody>
      </p:sp>
      <p:sp>
        <p:nvSpPr>
          <p:cNvPr id="1411084" name="AutoShape 12"/>
          <p:cNvSpPr>
            <a:spLocks/>
          </p:cNvSpPr>
          <p:nvPr/>
        </p:nvSpPr>
        <p:spPr bwMode="auto">
          <a:xfrm rot="5400000">
            <a:off x="3886200" y="20574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1085" name="Text Box 13"/>
          <p:cNvSpPr txBox="1">
            <a:spLocks noChangeArrowheads="1"/>
          </p:cNvSpPr>
          <p:nvPr/>
        </p:nvSpPr>
        <p:spPr bwMode="auto">
          <a:xfrm>
            <a:off x="3352800" y="1981200"/>
            <a:ext cx="12192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Sorted</a:t>
            </a:r>
            <a:br>
              <a:rPr lang="en-US" sz="1400">
                <a:solidFill>
                  <a:schemeClr val="folHlink"/>
                </a:solidFill>
              </a:rPr>
            </a:br>
            <a:r>
              <a:rPr lang="en-US" sz="1400">
                <a:solidFill>
                  <a:schemeClr val="folHlink"/>
                </a:solidFill>
              </a:rPr>
              <a:t>range #1</a:t>
            </a:r>
          </a:p>
        </p:txBody>
      </p:sp>
      <p:sp>
        <p:nvSpPr>
          <p:cNvPr id="1411086" name="AutoShape 14"/>
          <p:cNvSpPr>
            <a:spLocks/>
          </p:cNvSpPr>
          <p:nvPr/>
        </p:nvSpPr>
        <p:spPr bwMode="auto">
          <a:xfrm rot="5400000">
            <a:off x="5105400" y="2057400"/>
            <a:ext cx="152400" cy="1066800"/>
          </a:xfrm>
          <a:prstGeom prst="leftBrace">
            <a:avLst>
              <a:gd name="adj1" fmla="val 58333"/>
              <a:gd name="adj2" fmla="val 50000"/>
            </a:avLst>
          </a:prstGeom>
          <a:noFill/>
          <a:ln w="15875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1087" name="Text Box 15"/>
          <p:cNvSpPr txBox="1">
            <a:spLocks noChangeArrowheads="1"/>
          </p:cNvSpPr>
          <p:nvPr/>
        </p:nvSpPr>
        <p:spPr bwMode="auto">
          <a:xfrm>
            <a:off x="4572000" y="1981200"/>
            <a:ext cx="12192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Sorted</a:t>
            </a:r>
            <a:br>
              <a:rPr lang="en-US" sz="1400">
                <a:solidFill>
                  <a:schemeClr val="folHlink"/>
                </a:solidFill>
              </a:rPr>
            </a:br>
            <a:r>
              <a:rPr lang="en-US" sz="1400">
                <a:solidFill>
                  <a:schemeClr val="folHlink"/>
                </a:solidFill>
              </a:rPr>
              <a:t>range #2</a:t>
            </a:r>
          </a:p>
        </p:txBody>
      </p:sp>
      <p:sp>
        <p:nvSpPr>
          <p:cNvPr id="1411088" name="Line 16"/>
          <p:cNvSpPr>
            <a:spLocks noChangeShapeType="1"/>
          </p:cNvSpPr>
          <p:nvPr/>
        </p:nvSpPr>
        <p:spPr bwMode="auto">
          <a:xfrm flipV="1">
            <a:off x="3200400" y="30480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1089" name="Text Box 17"/>
          <p:cNvSpPr txBox="1">
            <a:spLocks noChangeArrowheads="1"/>
          </p:cNvSpPr>
          <p:nvPr/>
        </p:nvSpPr>
        <p:spPr bwMode="auto">
          <a:xfrm>
            <a:off x="2971800" y="3200400"/>
            <a:ext cx="304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A</a:t>
            </a:r>
          </a:p>
        </p:txBody>
      </p:sp>
      <p:sp>
        <p:nvSpPr>
          <p:cNvPr id="1411090" name="Line 18"/>
          <p:cNvSpPr>
            <a:spLocks noChangeShapeType="1"/>
          </p:cNvSpPr>
          <p:nvPr/>
        </p:nvSpPr>
        <p:spPr bwMode="auto">
          <a:xfrm flipV="1">
            <a:off x="4419600" y="30480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1091" name="Text Box 19"/>
          <p:cNvSpPr txBox="1">
            <a:spLocks noChangeArrowheads="1"/>
          </p:cNvSpPr>
          <p:nvPr/>
        </p:nvSpPr>
        <p:spPr bwMode="auto">
          <a:xfrm>
            <a:off x="4191000" y="3200400"/>
            <a:ext cx="304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B</a:t>
            </a:r>
          </a:p>
        </p:txBody>
      </p:sp>
      <p:sp>
        <p:nvSpPr>
          <p:cNvPr id="1411092" name="Rectangle 20"/>
          <p:cNvSpPr>
            <a:spLocks noChangeArrowheads="1"/>
          </p:cNvSpPr>
          <p:nvPr/>
        </p:nvSpPr>
        <p:spPr bwMode="auto">
          <a:xfrm>
            <a:off x="2743200" y="4800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411093" name="Rectangle 21"/>
          <p:cNvSpPr>
            <a:spLocks noChangeArrowheads="1"/>
          </p:cNvSpPr>
          <p:nvPr/>
        </p:nvSpPr>
        <p:spPr bwMode="auto">
          <a:xfrm>
            <a:off x="3048000" y="4800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1411094" name="Rectangle 22"/>
          <p:cNvSpPr>
            <a:spLocks noChangeArrowheads="1"/>
          </p:cNvSpPr>
          <p:nvPr/>
        </p:nvSpPr>
        <p:spPr bwMode="auto">
          <a:xfrm>
            <a:off x="3657600" y="4800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20</a:t>
            </a:r>
          </a:p>
        </p:txBody>
      </p:sp>
      <p:sp>
        <p:nvSpPr>
          <p:cNvPr id="1411095" name="Rectangle 23"/>
          <p:cNvSpPr>
            <a:spLocks noChangeArrowheads="1"/>
          </p:cNvSpPr>
          <p:nvPr/>
        </p:nvSpPr>
        <p:spPr bwMode="auto">
          <a:xfrm>
            <a:off x="3962400" y="4800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411096" name="Rectangle 24"/>
          <p:cNvSpPr>
            <a:spLocks noChangeArrowheads="1"/>
          </p:cNvSpPr>
          <p:nvPr/>
        </p:nvSpPr>
        <p:spPr bwMode="auto">
          <a:xfrm>
            <a:off x="4267200" y="4800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4</a:t>
            </a:r>
          </a:p>
        </p:txBody>
      </p:sp>
      <p:sp>
        <p:nvSpPr>
          <p:cNvPr id="1411097" name="Rectangle 25"/>
          <p:cNvSpPr>
            <a:spLocks noChangeArrowheads="1"/>
          </p:cNvSpPr>
          <p:nvPr/>
        </p:nvSpPr>
        <p:spPr bwMode="auto">
          <a:xfrm>
            <a:off x="3352800" y="4800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11</a:t>
            </a:r>
          </a:p>
        </p:txBody>
      </p:sp>
      <p:sp>
        <p:nvSpPr>
          <p:cNvPr id="1411098" name="Rectangle 26"/>
          <p:cNvSpPr>
            <a:spLocks noChangeArrowheads="1"/>
          </p:cNvSpPr>
          <p:nvPr/>
        </p:nvSpPr>
        <p:spPr bwMode="auto">
          <a:xfrm>
            <a:off x="4572000" y="4800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12</a:t>
            </a:r>
          </a:p>
        </p:txBody>
      </p:sp>
      <p:sp>
        <p:nvSpPr>
          <p:cNvPr id="1411099" name="Rectangle 27"/>
          <p:cNvSpPr>
            <a:spLocks noChangeArrowheads="1"/>
          </p:cNvSpPr>
          <p:nvPr/>
        </p:nvSpPr>
        <p:spPr bwMode="auto">
          <a:xfrm>
            <a:off x="4876800" y="4800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15</a:t>
            </a:r>
          </a:p>
        </p:txBody>
      </p:sp>
      <p:sp>
        <p:nvSpPr>
          <p:cNvPr id="1411100" name="Line 28"/>
          <p:cNvSpPr>
            <a:spLocks noChangeShapeType="1"/>
          </p:cNvSpPr>
          <p:nvPr/>
        </p:nvSpPr>
        <p:spPr bwMode="auto">
          <a:xfrm flipV="1">
            <a:off x="3200400" y="51054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1101" name="Text Box 29"/>
          <p:cNvSpPr txBox="1">
            <a:spLocks noChangeArrowheads="1"/>
          </p:cNvSpPr>
          <p:nvPr/>
        </p:nvSpPr>
        <p:spPr bwMode="auto">
          <a:xfrm>
            <a:off x="2971800" y="5257800"/>
            <a:ext cx="304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A</a:t>
            </a:r>
          </a:p>
        </p:txBody>
      </p:sp>
      <p:sp>
        <p:nvSpPr>
          <p:cNvPr id="1411102" name="Line 30"/>
          <p:cNvSpPr>
            <a:spLocks noChangeShapeType="1"/>
          </p:cNvSpPr>
          <p:nvPr/>
        </p:nvSpPr>
        <p:spPr bwMode="auto">
          <a:xfrm flipV="1">
            <a:off x="4419600" y="51054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1103" name="Text Box 31"/>
          <p:cNvSpPr txBox="1">
            <a:spLocks noChangeArrowheads="1"/>
          </p:cNvSpPr>
          <p:nvPr/>
        </p:nvSpPr>
        <p:spPr bwMode="auto">
          <a:xfrm>
            <a:off x="4191000" y="5257800"/>
            <a:ext cx="304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/>
              <a:t>B</a:t>
            </a:r>
          </a:p>
        </p:txBody>
      </p:sp>
      <p:sp>
        <p:nvSpPr>
          <p:cNvPr id="1411104" name="Rectangle 32"/>
          <p:cNvSpPr>
            <a:spLocks noChangeArrowheads="1"/>
          </p:cNvSpPr>
          <p:nvPr/>
        </p:nvSpPr>
        <p:spPr bwMode="auto">
          <a:xfrm>
            <a:off x="5715000" y="4800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411105" name="Rectangle 33"/>
          <p:cNvSpPr>
            <a:spLocks noChangeArrowheads="1"/>
          </p:cNvSpPr>
          <p:nvPr/>
        </p:nvSpPr>
        <p:spPr bwMode="auto">
          <a:xfrm>
            <a:off x="6019800" y="4800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411106" name="Rectangle 34"/>
          <p:cNvSpPr>
            <a:spLocks noChangeArrowheads="1"/>
          </p:cNvSpPr>
          <p:nvPr/>
        </p:nvSpPr>
        <p:spPr bwMode="auto">
          <a:xfrm>
            <a:off x="6629400" y="4800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1411107" name="Rectangle 35"/>
          <p:cNvSpPr>
            <a:spLocks noChangeArrowheads="1"/>
          </p:cNvSpPr>
          <p:nvPr/>
        </p:nvSpPr>
        <p:spPr bwMode="auto">
          <a:xfrm>
            <a:off x="6934200" y="4800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411108" name="Rectangle 36"/>
          <p:cNvSpPr>
            <a:spLocks noChangeArrowheads="1"/>
          </p:cNvSpPr>
          <p:nvPr/>
        </p:nvSpPr>
        <p:spPr bwMode="auto">
          <a:xfrm>
            <a:off x="7239000" y="4800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411109" name="Rectangle 37"/>
          <p:cNvSpPr>
            <a:spLocks noChangeArrowheads="1"/>
          </p:cNvSpPr>
          <p:nvPr/>
        </p:nvSpPr>
        <p:spPr bwMode="auto">
          <a:xfrm>
            <a:off x="6324600" y="4800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4</a:t>
            </a:r>
          </a:p>
        </p:txBody>
      </p:sp>
      <p:sp>
        <p:nvSpPr>
          <p:cNvPr id="1411110" name="Rectangle 38"/>
          <p:cNvSpPr>
            <a:spLocks noChangeArrowheads="1"/>
          </p:cNvSpPr>
          <p:nvPr/>
        </p:nvSpPr>
        <p:spPr bwMode="auto">
          <a:xfrm>
            <a:off x="7543800" y="4800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411111" name="Rectangle 39"/>
          <p:cNvSpPr>
            <a:spLocks noChangeArrowheads="1"/>
          </p:cNvSpPr>
          <p:nvPr/>
        </p:nvSpPr>
        <p:spPr bwMode="auto">
          <a:xfrm>
            <a:off x="7848600" y="4800600"/>
            <a:ext cx="304800" cy="304800"/>
          </a:xfrm>
          <a:prstGeom prst="rect">
            <a:avLst/>
          </a:prstGeom>
          <a:solidFill>
            <a:srgbClr val="CCFFFF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600"/>
          </a:p>
        </p:txBody>
      </p:sp>
      <p:sp>
        <p:nvSpPr>
          <p:cNvPr id="1411112" name="Text Box 40"/>
          <p:cNvSpPr txBox="1">
            <a:spLocks noChangeArrowheads="1"/>
          </p:cNvSpPr>
          <p:nvPr/>
        </p:nvSpPr>
        <p:spPr bwMode="auto">
          <a:xfrm>
            <a:off x="2667000" y="4419600"/>
            <a:ext cx="16764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Original Data</a:t>
            </a:r>
          </a:p>
        </p:txBody>
      </p:sp>
      <p:sp>
        <p:nvSpPr>
          <p:cNvPr id="1411113" name="Text Box 41"/>
          <p:cNvSpPr txBox="1">
            <a:spLocks noChangeArrowheads="1"/>
          </p:cNvSpPr>
          <p:nvPr/>
        </p:nvSpPr>
        <p:spPr bwMode="auto">
          <a:xfrm>
            <a:off x="5638800" y="4419600"/>
            <a:ext cx="16764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Buffer</a:t>
            </a:r>
          </a:p>
        </p:txBody>
      </p:sp>
      <p:sp>
        <p:nvSpPr>
          <p:cNvPr id="1411114" name="Line 42"/>
          <p:cNvSpPr>
            <a:spLocks noChangeShapeType="1"/>
          </p:cNvSpPr>
          <p:nvPr/>
        </p:nvSpPr>
        <p:spPr bwMode="auto">
          <a:xfrm flipV="1">
            <a:off x="6781800" y="5105400"/>
            <a:ext cx="2286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1115" name="Text Box 43"/>
          <p:cNvSpPr txBox="1">
            <a:spLocks noChangeArrowheads="1"/>
          </p:cNvSpPr>
          <p:nvPr/>
        </p:nvSpPr>
        <p:spPr bwMode="auto">
          <a:xfrm>
            <a:off x="6172200" y="5257800"/>
            <a:ext cx="685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/>
              <a:t>Next</a:t>
            </a:r>
          </a:p>
        </p:txBody>
      </p:sp>
      <p:sp>
        <p:nvSpPr>
          <p:cNvPr id="1411116" name="Text Box 44"/>
          <p:cNvSpPr txBox="1">
            <a:spLocks noChangeArrowheads="1"/>
          </p:cNvSpPr>
          <p:nvPr/>
        </p:nvSpPr>
        <p:spPr bwMode="auto">
          <a:xfrm>
            <a:off x="381000" y="4664075"/>
            <a:ext cx="19812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/>
              <a:t>Intermediate stage in Merge operation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F37B-0921-DB47-B0DF-8E2C8B75B864}" type="slidenum">
              <a:rPr lang="en-US"/>
              <a:pPr/>
              <a:t>32</a:t>
            </a:fld>
            <a:endParaRPr lang="en-US"/>
          </a:p>
        </p:txBody>
      </p:sp>
      <p:sp>
        <p:nvSpPr>
          <p:cNvPr id="141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II</a:t>
            </a:r>
            <a:br>
              <a:rPr lang="en-US"/>
            </a:br>
            <a:r>
              <a:rPr lang="en-US"/>
              <a:t>Merge Sort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Putting It All Together</a:t>
            </a:r>
          </a:p>
        </p:txBody>
      </p:sp>
      <p:sp>
        <p:nvSpPr>
          <p:cNvPr id="141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Conclusion: For both Linked Lists and arrays, a Stable Merge can be done in linear time.</a:t>
            </a:r>
          </a:p>
          <a:p>
            <a:pPr>
              <a:buFont typeface="Wingdings" charset="0"/>
              <a:buNone/>
            </a:pPr>
            <a:r>
              <a:rPr lang="en-US"/>
              <a:t>How do we write the sort itself?</a:t>
            </a:r>
          </a:p>
          <a:p>
            <a:pPr lvl="1"/>
            <a:r>
              <a:rPr lang="en-US"/>
              <a:t>We find the middle of the list, recurse twice, and Merge.</a:t>
            </a:r>
          </a:p>
          <a:p>
            <a:pPr lvl="2"/>
            <a:r>
              <a:rPr lang="en-US"/>
              <a:t>Finding the middle of an array: </a:t>
            </a:r>
            <a:r>
              <a:rPr lang="en-US" i="1"/>
              <a:t>O</a:t>
            </a:r>
            <a:r>
              <a:rPr lang="en-US"/>
              <a:t>(1).</a:t>
            </a:r>
          </a:p>
          <a:p>
            <a:pPr lvl="2"/>
            <a:r>
              <a:rPr lang="en-US"/>
              <a:t>Finding the middle of a Linked List: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).</a:t>
            </a:r>
          </a:p>
          <a:p>
            <a:pPr lvl="1"/>
            <a:r>
              <a:rPr lang="en-US"/>
              <a:t>However, we already do the linear-time Merge operation at each step. Adding </a:t>
            </a:r>
            <a:r>
              <a:rPr lang="en-US" i="1"/>
              <a:t>O</a:t>
            </a:r>
            <a:r>
              <a:rPr lang="en-US"/>
              <a:t>(1) or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additional steps only makes this into a slightly slower linear-time operation.</a:t>
            </a:r>
          </a:p>
          <a:p>
            <a:pPr lvl="2"/>
            <a:r>
              <a:rPr lang="en-US" i="1"/>
              <a:t>O</a:t>
            </a:r>
            <a:r>
              <a:rPr lang="en-US"/>
              <a:t>(1) +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=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+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=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).</a:t>
            </a:r>
            <a:endParaRPr lang="en-US" i="1"/>
          </a:p>
          <a:p>
            <a:pPr lvl="1"/>
            <a:r>
              <a:rPr lang="en-US"/>
              <a:t>Conclusion: Merge Sort might be </a:t>
            </a:r>
            <a:r>
              <a:rPr lang="en-US" b="1"/>
              <a:t>written differently for different types of data</a:t>
            </a:r>
            <a:r>
              <a:rPr lang="en-US"/>
              <a:t>. However, it is always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).</a:t>
            </a:r>
          </a:p>
          <a:p>
            <a:pPr>
              <a:buFont typeface="Wingdings" charset="0"/>
              <a:buNone/>
            </a:pPr>
            <a:r>
              <a:rPr lang="en-US"/>
              <a:t>Now let</a:t>
            </a:r>
            <a:r>
              <a:rPr lang="ja-JP" altLang="en-US">
                <a:latin typeface="Arial"/>
              </a:rPr>
              <a:t>’</a:t>
            </a:r>
            <a:r>
              <a:rPr lang="en-US"/>
              <a:t>s write Merge Sort, and analyze it in detail.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BF3F0-7B15-0A44-A5C8-C0F4AEFF0C7C}" type="slidenum">
              <a:rPr lang="en-US"/>
              <a:pPr/>
              <a:t>33</a:t>
            </a:fld>
            <a:endParaRPr lang="en-US"/>
          </a:p>
        </p:txBody>
      </p:sp>
      <p:sp>
        <p:nvSpPr>
          <p:cNvPr id="141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II</a:t>
            </a:r>
            <a:br>
              <a:rPr lang="en-US"/>
            </a:br>
            <a:r>
              <a:rPr lang="en-US"/>
              <a:t>Merge Sort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Do It</a:t>
            </a:r>
          </a:p>
        </p:txBody>
      </p:sp>
      <p:sp>
        <p:nvSpPr>
          <p:cNvPr id="141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dirty="0"/>
              <a:t>When writing Merge Sort, the only part that takes any work is the Stable Merge operation. Once Stable Merge is done, writing the sort is very easy.</a:t>
            </a:r>
          </a:p>
          <a:p>
            <a:pPr>
              <a:buFont typeface="Wingdings" charset="0"/>
              <a:buNone/>
            </a:pPr>
            <a:r>
              <a:rPr lang="en-US" dirty="0"/>
              <a:t>TO DO</a:t>
            </a:r>
          </a:p>
          <a:p>
            <a:pPr lvl="1"/>
            <a:r>
              <a:rPr lang="en-US" smtClean="0"/>
              <a:t>Examine implementation </a:t>
            </a:r>
            <a:r>
              <a:rPr lang="en-US" dirty="0" smtClean="0"/>
              <a:t>of Merge </a:t>
            </a:r>
            <a:r>
              <a:rPr lang="en-US" dirty="0"/>
              <a:t>Sort.</a:t>
            </a:r>
          </a:p>
          <a:p>
            <a:pPr lvl="2"/>
            <a:r>
              <a:rPr lang="en-US" dirty="0"/>
              <a:t>Use the general-purpose Stable</a:t>
            </a:r>
            <a:br>
              <a:rPr lang="en-US" dirty="0"/>
            </a:br>
            <a:r>
              <a:rPr lang="en-US" dirty="0"/>
              <a:t>Merge algorithm, and make it a</a:t>
            </a:r>
            <a:br>
              <a:rPr lang="en-US" dirty="0"/>
            </a:br>
            <a:r>
              <a:rPr lang="en-US" dirty="0"/>
              <a:t>separate function.</a:t>
            </a:r>
          </a:p>
          <a:p>
            <a:pPr lvl="1"/>
            <a:r>
              <a:rPr lang="en-US" dirty="0"/>
              <a:t>Analyze.</a:t>
            </a:r>
          </a:p>
          <a:p>
            <a:pPr lvl="2"/>
            <a:r>
              <a:rPr lang="en-US" i="1" dirty="0"/>
              <a:t>See the next slide.</a:t>
            </a:r>
          </a:p>
          <a:p>
            <a:pPr>
              <a:buFont typeface="Wingdings" charset="0"/>
              <a:buNone/>
            </a:pPr>
            <a:r>
              <a:rPr lang="en-US" dirty="0"/>
              <a:t>Notes</a:t>
            </a:r>
          </a:p>
          <a:p>
            <a:pPr lvl="1"/>
            <a:r>
              <a:rPr lang="en-US" dirty="0"/>
              <a:t>We allocated a buffer every time a Stable Merge was done. It would be more efficient to allocate once, in a wrapper function, and then pass a pointer when calling each function.</a:t>
            </a:r>
          </a:p>
          <a:p>
            <a:pPr lvl="1"/>
            <a:r>
              <a:rPr lang="en-US" dirty="0"/>
              <a:t>We merged to the buffer and then copied the buffer back. This copy-back can often be avoided, but it adds complexity to the code.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C3F8-BCFC-8640-B651-8CC6824A83A0}" type="slidenum">
              <a:rPr lang="en-US"/>
              <a:pPr/>
              <a:t>34</a:t>
            </a:fld>
            <a:endParaRPr lang="en-US"/>
          </a:p>
        </p:txBody>
      </p:sp>
      <p:sp>
        <p:nvSpPr>
          <p:cNvPr id="133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II</a:t>
            </a:r>
            <a:br>
              <a:rPr lang="en-US"/>
            </a:br>
            <a:r>
              <a:rPr lang="en-US"/>
              <a:t>Merge Sort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Analysis</a:t>
            </a:r>
          </a:p>
        </p:txBody>
      </p:sp>
      <p:sp>
        <p:nvSpPr>
          <p:cNvPr id="133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Efficiency </a:t>
            </a:r>
            <a:r>
              <a:rPr lang="en-US">
                <a:sym typeface="Wingdings" charset="0"/>
              </a:rPr>
              <a:t>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Merge Sort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 </a:t>
            </a:r>
            <a:r>
              <a:rPr lang="en-US"/>
              <a:t>log</a:t>
            </a:r>
            <a:r>
              <a:rPr lang="en-US" i="1"/>
              <a:t> n</a:t>
            </a:r>
            <a:r>
              <a:rPr lang="en-US"/>
              <a:t>).</a:t>
            </a:r>
          </a:p>
          <a:p>
            <a:pPr lvl="1">
              <a:lnSpc>
                <a:spcPct val="90000"/>
              </a:lnSpc>
            </a:pPr>
            <a:r>
              <a:rPr lang="en-US"/>
              <a:t>Merge Sort also has an average-case time of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 </a:t>
            </a:r>
            <a:r>
              <a:rPr lang="en-US"/>
              <a:t>log</a:t>
            </a:r>
            <a:r>
              <a:rPr lang="en-US" i="1"/>
              <a:t> n</a:t>
            </a:r>
            <a:r>
              <a:rPr lang="en-US"/>
              <a:t>).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Requirements on Data </a:t>
            </a:r>
            <a:r>
              <a:rPr lang="en-US">
                <a:sym typeface="Wingdings" charset="0"/>
              </a:rPr>
              <a:t>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Merge Sort does not require random-access data.</a:t>
            </a:r>
          </a:p>
          <a:p>
            <a:pPr lvl="1">
              <a:lnSpc>
                <a:spcPct val="90000"/>
              </a:lnSpc>
            </a:pPr>
            <a:r>
              <a:rPr lang="en-US"/>
              <a:t>Operations needed. General: copy. Linked List: NONE (compare).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Space Usage </a:t>
            </a:r>
            <a:r>
              <a:rPr lang="en-US">
                <a:sym typeface="Wingdings" charset="0"/>
              </a:rPr>
              <a:t>//</a:t>
            </a:r>
          </a:p>
          <a:p>
            <a:pPr lvl="1">
              <a:lnSpc>
                <a:spcPct val="90000"/>
              </a:lnSpc>
            </a:pPr>
            <a:r>
              <a:rPr lang="en-US"/>
              <a:t>Recursive Merge Sort uses stack space: recursion depth </a:t>
            </a:r>
            <a:r>
              <a:rPr lang="en-US" sz="1600"/>
              <a:t>≈</a:t>
            </a:r>
            <a:r>
              <a:rPr lang="en-US"/>
              <a:t> log</a:t>
            </a:r>
            <a:r>
              <a:rPr lang="en-US" baseline="-25000"/>
              <a:t>2</a:t>
            </a:r>
            <a:r>
              <a:rPr lang="en-US" i="1"/>
              <a:t>n</a:t>
            </a:r>
            <a:r>
              <a:rPr lang="en-US"/>
              <a:t>.</a:t>
            </a:r>
          </a:p>
          <a:p>
            <a:pPr lvl="2">
              <a:lnSpc>
                <a:spcPct val="90000"/>
              </a:lnSpc>
            </a:pPr>
            <a:r>
              <a:rPr lang="en-US"/>
              <a:t>An iterative version can avoid this (small) memory requirement.</a:t>
            </a:r>
          </a:p>
          <a:p>
            <a:pPr lvl="1">
              <a:lnSpc>
                <a:spcPct val="90000"/>
              </a:lnSpc>
            </a:pPr>
            <a:r>
              <a:rPr lang="en-US"/>
              <a:t>For a Linked List, no more is needed: </a:t>
            </a:r>
            <a:r>
              <a:rPr lang="en-US" i="1"/>
              <a:t>O</a:t>
            </a:r>
            <a:r>
              <a:rPr lang="en-US"/>
              <a:t>(log </a:t>
            </a:r>
            <a:r>
              <a:rPr lang="en-US" i="1"/>
              <a:t>n</a:t>
            </a:r>
            <a:r>
              <a:rPr lang="en-US"/>
              <a:t>) additional space. </a:t>
            </a:r>
            <a:r>
              <a:rPr lang="en-US">
                <a:sym typeface="Wingdings" charset="0"/>
              </a:rPr>
              <a:t></a:t>
            </a:r>
          </a:p>
          <a:p>
            <a:pPr lvl="2">
              <a:lnSpc>
                <a:spcPct val="90000"/>
              </a:lnSpc>
            </a:pPr>
            <a:r>
              <a:rPr lang="en-US">
                <a:sym typeface="Wingdings" charset="0"/>
              </a:rPr>
              <a:t>Or </a:t>
            </a:r>
            <a:r>
              <a:rPr lang="en-US" i="1">
                <a:sym typeface="Wingdings" charset="0"/>
              </a:rPr>
              <a:t>O</a:t>
            </a:r>
            <a:r>
              <a:rPr lang="en-US">
                <a:sym typeface="Wingdings" charset="0"/>
              </a:rPr>
              <a:t>(1) additional space, for an iterative version. </a:t>
            </a:r>
          </a:p>
          <a:p>
            <a:pPr lvl="1">
              <a:lnSpc>
                <a:spcPct val="90000"/>
              </a:lnSpc>
            </a:pPr>
            <a:r>
              <a:rPr lang="en-US"/>
              <a:t>General-purpose Merge Sort uses a buffer: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additional space</a:t>
            </a:r>
            <a:r>
              <a:rPr lang="en-US" i="1"/>
              <a:t>.</a:t>
            </a:r>
            <a:r>
              <a:rPr lang="en-US"/>
              <a:t> </a:t>
            </a:r>
            <a:r>
              <a:rPr lang="en-US">
                <a:sym typeface="Wingdings" charset="0"/>
              </a:rPr>
              <a:t></a:t>
            </a:r>
            <a:endParaRPr lang="en-US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Stability </a:t>
            </a:r>
            <a:r>
              <a:rPr lang="en-US">
                <a:sym typeface="Wingdings" charset="0"/>
              </a:rPr>
              <a:t>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Merge Sort is stable.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Performance on Nearly Sorted Data </a:t>
            </a:r>
            <a:r>
              <a:rPr lang="en-US">
                <a:sym typeface="Wingdings" charset="0"/>
              </a:rPr>
              <a:t>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Merge Sort is still log-linear time on nearly sorted data.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48146-4081-1743-AF9E-893755B8FCA0}" type="slidenum">
              <a:rPr lang="en-US"/>
              <a:pPr/>
              <a:t>35</a:t>
            </a:fld>
            <a:endParaRPr lang="en-US"/>
          </a:p>
        </p:txBody>
      </p:sp>
      <p:sp>
        <p:nvSpPr>
          <p:cNvPr id="133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II</a:t>
            </a:r>
            <a:br>
              <a:rPr lang="en-US"/>
            </a:br>
            <a:r>
              <a:rPr lang="en-US"/>
              <a:t>Merge Sort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Comments</a:t>
            </a:r>
          </a:p>
        </p:txBody>
      </p:sp>
      <p:sp>
        <p:nvSpPr>
          <p:cNvPr id="133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Merge Sort is very practical and is often used.</a:t>
            </a:r>
          </a:p>
          <a:p>
            <a:pPr lvl="1">
              <a:lnSpc>
                <a:spcPct val="90000"/>
              </a:lnSpc>
            </a:pPr>
            <a:r>
              <a:rPr lang="en-US"/>
              <a:t>Merge Sort is considered to be the </a:t>
            </a:r>
            <a:r>
              <a:rPr lang="en-US" b="1"/>
              <a:t>fastest known</a:t>
            </a:r>
            <a:r>
              <a:rPr lang="en-US"/>
              <a:t> algorithm:</a:t>
            </a:r>
          </a:p>
          <a:p>
            <a:pPr lvl="2">
              <a:lnSpc>
                <a:spcPct val="90000"/>
              </a:lnSpc>
            </a:pPr>
            <a:r>
              <a:rPr lang="en-US"/>
              <a:t>When a stable sort is required.</a:t>
            </a:r>
          </a:p>
          <a:p>
            <a:pPr lvl="2">
              <a:lnSpc>
                <a:spcPct val="90000"/>
              </a:lnSpc>
            </a:pPr>
            <a:r>
              <a:rPr lang="en-US"/>
              <a:t>When sorting a Linked List.</a:t>
            </a:r>
          </a:p>
          <a:p>
            <a:pPr lvl="1">
              <a:lnSpc>
                <a:spcPct val="90000"/>
              </a:lnSpc>
            </a:pPr>
            <a:r>
              <a:rPr lang="en-US"/>
              <a:t>Merge Sort is the usual way to implement two of the six sorting algorithms in the C++ Standard Template Library.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Stable Merge is done differently for different kinds of data.</a:t>
            </a:r>
          </a:p>
          <a:p>
            <a:pPr lvl="1">
              <a:lnSpc>
                <a:spcPct val="90000"/>
              </a:lnSpc>
            </a:pPr>
            <a:r>
              <a:rPr lang="en-US"/>
              <a:t>Thus, while the overall structure is the same, different versions of Merge Sort can differ greatly in lower-level details.</a:t>
            </a:r>
          </a:p>
          <a:p>
            <a:pPr lvl="1">
              <a:lnSpc>
                <a:spcPct val="90000"/>
              </a:lnSpc>
            </a:pPr>
            <a:r>
              <a:rPr lang="en-US"/>
              <a:t>Merge Sort is </a:t>
            </a:r>
            <a:r>
              <a:rPr lang="en-US" i="1"/>
              <a:t>almost</a:t>
            </a:r>
            <a:r>
              <a:rPr lang="en-US"/>
              <a:t> two different algorithms.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I have seen research indicating that one can do a linear-time Stable Merge in an array without an extra buffer.</a:t>
            </a:r>
          </a:p>
          <a:p>
            <a:pPr lvl="1">
              <a:lnSpc>
                <a:spcPct val="90000"/>
              </a:lnSpc>
            </a:pPr>
            <a:r>
              <a:rPr lang="en-US"/>
              <a:t>However, even highly regarded Merge Sort implementations still allocate the buffer.</a:t>
            </a:r>
          </a:p>
          <a:p>
            <a:pPr lvl="1">
              <a:lnSpc>
                <a:spcPct val="90000"/>
              </a:lnSpc>
            </a:pPr>
            <a:r>
              <a:rPr lang="en-US"/>
              <a:t>C++ Standard Library algorithm </a:t>
            </a:r>
            <a:r>
              <a:rPr lang="en-US" b="1">
                <a:latin typeface="Courier New" charset="0"/>
              </a:rPr>
              <a:t>std::stable_sort</a:t>
            </a:r>
            <a:r>
              <a:rPr lang="en-US"/>
              <a:t> tries to allocate a buffer. If this fails, then it is allowed to be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[log </a:t>
            </a:r>
            <a:r>
              <a:rPr lang="en-US" i="1"/>
              <a:t>n</a:t>
            </a:r>
            <a:r>
              <a:rPr lang="en-US"/>
              <a:t>]</a:t>
            </a:r>
            <a:r>
              <a:rPr lang="en-US" baseline="30000"/>
              <a:t>2</a:t>
            </a:r>
            <a:r>
              <a:rPr lang="en-US"/>
              <a:t>).</a:t>
            </a:r>
          </a:p>
          <a:p>
            <a:pPr lvl="1">
              <a:lnSpc>
                <a:spcPct val="90000"/>
              </a:lnSpc>
            </a:pPr>
            <a:r>
              <a:rPr lang="en-US"/>
              <a:t>I have not quite figured out this issue.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5530-6F24-DF42-88E0-B4A5AF4AD1AC}" type="slidenum">
              <a:rPr lang="en-US"/>
              <a:pPr/>
              <a:t>36</a:t>
            </a:fld>
            <a:endParaRPr lang="en-US"/>
          </a:p>
        </p:txBody>
      </p:sp>
      <p:sp>
        <p:nvSpPr>
          <p:cNvPr id="133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II</a:t>
            </a:r>
            <a:br>
              <a:rPr lang="en-US"/>
            </a:br>
            <a:r>
              <a:rPr lang="en-US"/>
              <a:t>Merge Sort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Comparing Algorithms</a:t>
            </a:r>
          </a:p>
        </p:txBody>
      </p:sp>
      <p:sp>
        <p:nvSpPr>
          <p:cNvPr id="133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Merge Sort does essentially everything we would like a sorting algorithm to do:</a:t>
            </a:r>
          </a:p>
          <a:p>
            <a:pPr lvl="1"/>
            <a:r>
              <a:rPr lang="en-US"/>
              <a:t>It runs in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 time.</a:t>
            </a:r>
          </a:p>
          <a:p>
            <a:pPr lvl="1"/>
            <a:r>
              <a:rPr lang="en-US"/>
              <a:t>It is stable.</a:t>
            </a:r>
          </a:p>
          <a:p>
            <a:pPr lvl="1"/>
            <a:r>
              <a:rPr lang="en-US"/>
              <a:t>It works well with various kinds of data — especially Linked Lists.</a:t>
            </a:r>
          </a:p>
          <a:p>
            <a:pPr>
              <a:buFont typeface="Wingdings" charset="0"/>
              <a:buNone/>
            </a:pPr>
            <a:r>
              <a:rPr lang="en-US"/>
              <a:t>Thus, Merge Sort is a good standard by which to judge sorting algorithms.</a:t>
            </a:r>
          </a:p>
          <a:p>
            <a:pPr>
              <a:buFont typeface="Wingdings" charset="0"/>
              <a:buNone/>
            </a:pPr>
            <a:r>
              <a:rPr lang="en-US"/>
              <a:t>When evaluating some other sorting algorithm, ask:</a:t>
            </a:r>
          </a:p>
          <a:p>
            <a:pPr lvl="1"/>
            <a:r>
              <a:rPr lang="en-US"/>
              <a:t>How is this algorithm better than Merge Sort?</a:t>
            </a:r>
          </a:p>
          <a:p>
            <a:pPr lvl="2"/>
            <a:r>
              <a:rPr lang="en-US"/>
              <a:t>If it is not better in any way, then use Merge Sort.</a:t>
            </a:r>
          </a:p>
          <a:p>
            <a:pPr lvl="1"/>
            <a:r>
              <a:rPr lang="en-US"/>
              <a:t>How is this algorithm worse than Merge Sort?</a:t>
            </a:r>
          </a:p>
          <a:p>
            <a:pPr lvl="2"/>
            <a:r>
              <a:rPr lang="en-US"/>
              <a:t>If it is better than Merge Sort in some way, then it must also be worse in some way.</a:t>
            </a:r>
          </a:p>
          <a:p>
            <a:pPr lvl="1"/>
            <a:r>
              <a:rPr lang="en-US"/>
              <a:t>In this application, are the advantages worth the disadvantages?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DF182-5226-FE48-A1EB-11DB2D9700C5}" type="slidenum">
              <a:rPr lang="en-US"/>
              <a:pPr/>
              <a:t>4</a:t>
            </a:fld>
            <a:endParaRPr lang="en-US"/>
          </a:p>
        </p:txBody>
      </p:sp>
      <p:sp>
        <p:nvSpPr>
          <p:cNvPr id="131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Introduction to Analysis of Algorithms </a:t>
            </a:r>
            <a:r>
              <a:rPr lang="en-US">
                <a:cs typeface="Times New Roman" charset="0"/>
              </a:rPr>
              <a:t>[2/2]</a:t>
            </a:r>
          </a:p>
        </p:txBody>
      </p:sp>
      <p:sp>
        <p:nvSpPr>
          <p:cNvPr id="131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We say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)) if</a:t>
            </a:r>
          </a:p>
          <a:p>
            <a:pPr lvl="1">
              <a:lnSpc>
                <a:spcPct val="90000"/>
              </a:lnSpc>
            </a:pPr>
            <a:r>
              <a:rPr lang="en-US"/>
              <a:t>There exist constants </a:t>
            </a:r>
            <a:r>
              <a:rPr lang="en-US" i="1"/>
              <a:t>k</a:t>
            </a:r>
            <a:r>
              <a:rPr lang="en-US"/>
              <a:t> and </a:t>
            </a:r>
            <a:r>
              <a:rPr lang="en-US" i="1"/>
              <a:t>n</a:t>
            </a:r>
            <a:r>
              <a:rPr lang="en-US" baseline="-25000"/>
              <a:t>0</a:t>
            </a:r>
            <a:r>
              <a:rPr lang="en-US"/>
              <a:t> such that</a:t>
            </a:r>
          </a:p>
          <a:p>
            <a:pPr lvl="1">
              <a:lnSpc>
                <a:spcPct val="90000"/>
              </a:lnSpc>
            </a:pP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</a:t>
            </a:r>
            <a:r>
              <a:rPr lang="en-US">
                <a:latin typeface="Times New Roman" charset="0"/>
                <a:cs typeface="Times New Roman" charset="0"/>
                <a:sym typeface="Symbol" charset="0"/>
              </a:rPr>
              <a:t></a:t>
            </a:r>
            <a:r>
              <a:rPr lang="en-US" i="1"/>
              <a:t> k </a:t>
            </a:r>
            <a:r>
              <a:rPr lang="en-US">
                <a:cs typeface="Times New Roman" charset="0"/>
                <a:sym typeface="Symbol" charset="0"/>
              </a:rPr>
              <a:t> </a:t>
            </a:r>
            <a:r>
              <a:rPr lang="en-US" i="1"/>
              <a:t>f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), whenever </a:t>
            </a:r>
            <a:r>
              <a:rPr lang="en-US" i="1"/>
              <a:t>n</a:t>
            </a:r>
            <a:r>
              <a:rPr lang="en-US"/>
              <a:t> </a:t>
            </a:r>
            <a:r>
              <a:rPr lang="en-US">
                <a:cs typeface="Times New Roman" charset="0"/>
                <a:sym typeface="Symbol" charset="0"/>
              </a:rPr>
              <a:t> </a:t>
            </a:r>
            <a:r>
              <a:rPr lang="en-US" i="1"/>
              <a:t>n</a:t>
            </a:r>
            <a:r>
              <a:rPr lang="en-US" baseline="-25000"/>
              <a:t>0</a:t>
            </a:r>
            <a:r>
              <a:rPr lang="en-US"/>
              <a:t>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Useful: </a:t>
            </a:r>
            <a:r>
              <a:rPr lang="en-US" i="1"/>
              <a:t>g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= max steps used by an algorithm for input of size </a:t>
            </a:r>
            <a:r>
              <a:rPr lang="en-US" i="1"/>
              <a:t>n</a:t>
            </a:r>
            <a:r>
              <a:rPr lang="en-US"/>
              <a:t>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Efficiency categories we will use.</a:t>
            </a:r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/>
          </a:p>
          <a:p>
            <a:pPr>
              <a:lnSpc>
                <a:spcPct val="90000"/>
              </a:lnSpc>
              <a:buFont typeface="Wingdings" charset="0"/>
              <a:buNone/>
            </a:pPr>
            <a:endParaRPr lang="en-US"/>
          </a:p>
          <a:p>
            <a:pPr>
              <a:lnSpc>
                <a:spcPct val="90000"/>
              </a:lnSpc>
              <a:buFont typeface="Wingdings" charset="0"/>
              <a:buNone/>
            </a:pPr>
            <a:r>
              <a:rPr lang="en-US"/>
              <a:t>I will also allow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3</a:t>
            </a:r>
            <a:r>
              <a:rPr lang="en-US"/>
              <a:t>), O(</a:t>
            </a:r>
            <a:r>
              <a:rPr lang="en-US" i="1"/>
              <a:t>n</a:t>
            </a:r>
            <a:r>
              <a:rPr lang="en-US" baseline="30000"/>
              <a:t>4</a:t>
            </a:r>
            <a:r>
              <a:rPr lang="en-US"/>
              <a:t>), etc.</a:t>
            </a:r>
          </a:p>
        </p:txBody>
      </p:sp>
      <p:graphicFrame>
        <p:nvGraphicFramePr>
          <p:cNvPr id="1318916" name="Group 4"/>
          <p:cNvGraphicFramePr>
            <a:graphicFrameLocks noGrp="1"/>
          </p:cNvGraphicFramePr>
          <p:nvPr/>
        </p:nvGraphicFramePr>
        <p:xfrm>
          <a:off x="2041525" y="3276600"/>
          <a:ext cx="5059363" cy="2555875"/>
        </p:xfrm>
        <a:graphic>
          <a:graphicData uri="http://schemas.openxmlformats.org/drawingml/2006/table">
            <a:tbl>
              <a:tblPr/>
              <a:tblGrid>
                <a:gridCol w="2936875"/>
                <a:gridCol w="2122488"/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Using Big-</a:t>
                      </a: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 Words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(1)</a:t>
                      </a: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Constant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(log</a:t>
                      </a:r>
                      <a:r>
                        <a:rPr kumimoji="0" lang="en-U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), for some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&gt; 1</a:t>
                      </a: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Logarithmic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Linear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log</a:t>
                      </a:r>
                      <a:r>
                        <a:rPr kumimoji="0" lang="en-US" sz="1600" b="0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), for some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&gt;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Log-linear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  <a:endParaRPr kumimoji="0" lang="en-US" sz="16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Quadratic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</a:t>
                      </a:r>
                      <a:r>
                        <a:rPr kumimoji="0" lang="en-US" sz="1600" b="0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n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), for some </a:t>
                      </a:r>
                      <a:r>
                        <a:rPr kumimoji="0" lang="en-US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b</a:t>
                      </a: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 &gt;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Exponential 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18943" name="Text Box 31"/>
          <p:cNvSpPr txBox="1">
            <a:spLocks noChangeArrowheads="1"/>
          </p:cNvSpPr>
          <p:nvPr/>
        </p:nvSpPr>
        <p:spPr bwMode="auto">
          <a:xfrm>
            <a:off x="7086600" y="4114800"/>
            <a:ext cx="1066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folHlink"/>
                </a:solidFill>
              </a:rPr>
              <a:t>Faster</a:t>
            </a:r>
          </a:p>
        </p:txBody>
      </p:sp>
      <p:sp>
        <p:nvSpPr>
          <p:cNvPr id="1318944" name="Line 32"/>
          <p:cNvSpPr>
            <a:spLocks noChangeShapeType="1"/>
          </p:cNvSpPr>
          <p:nvPr/>
        </p:nvSpPr>
        <p:spPr bwMode="auto">
          <a:xfrm flipV="1">
            <a:off x="7620000" y="3200400"/>
            <a:ext cx="0" cy="838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8945" name="Line 33"/>
          <p:cNvSpPr>
            <a:spLocks noChangeShapeType="1"/>
          </p:cNvSpPr>
          <p:nvPr/>
        </p:nvSpPr>
        <p:spPr bwMode="auto">
          <a:xfrm flipH="1">
            <a:off x="7620000" y="5105400"/>
            <a:ext cx="0" cy="8382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8946" name="Text Box 34"/>
          <p:cNvSpPr txBox="1">
            <a:spLocks noChangeArrowheads="1"/>
          </p:cNvSpPr>
          <p:nvPr/>
        </p:nvSpPr>
        <p:spPr bwMode="auto">
          <a:xfrm>
            <a:off x="7086600" y="4632325"/>
            <a:ext cx="1066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solidFill>
                  <a:schemeClr val="folHlink"/>
                </a:solidFill>
              </a:rPr>
              <a:t>Slower</a:t>
            </a:r>
          </a:p>
        </p:txBody>
      </p:sp>
      <p:sp>
        <p:nvSpPr>
          <p:cNvPr id="1318947" name="Line 35"/>
          <p:cNvSpPr>
            <a:spLocks noChangeShapeType="1"/>
          </p:cNvSpPr>
          <p:nvPr/>
        </p:nvSpPr>
        <p:spPr bwMode="auto">
          <a:xfrm>
            <a:off x="1066800" y="5105400"/>
            <a:ext cx="914400" cy="0"/>
          </a:xfrm>
          <a:prstGeom prst="line">
            <a:avLst/>
          </a:prstGeom>
          <a:noFill/>
          <a:ln w="25400" cap="rnd">
            <a:solidFill>
              <a:schemeClr val="fol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8949" name="Line 37"/>
          <p:cNvSpPr>
            <a:spLocks noChangeShapeType="1"/>
          </p:cNvSpPr>
          <p:nvPr/>
        </p:nvSpPr>
        <p:spPr bwMode="auto">
          <a:xfrm>
            <a:off x="1066800" y="4375150"/>
            <a:ext cx="9144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8950" name="Line 38"/>
          <p:cNvSpPr>
            <a:spLocks noChangeShapeType="1"/>
          </p:cNvSpPr>
          <p:nvPr/>
        </p:nvSpPr>
        <p:spPr bwMode="auto">
          <a:xfrm>
            <a:off x="1905000" y="5181600"/>
            <a:ext cx="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8951" name="Line 39"/>
          <p:cNvSpPr>
            <a:spLocks noChangeShapeType="1"/>
          </p:cNvSpPr>
          <p:nvPr/>
        </p:nvSpPr>
        <p:spPr bwMode="auto">
          <a:xfrm flipV="1">
            <a:off x="1905000" y="3994150"/>
            <a:ext cx="0" cy="3048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18954" name="Text Box 42"/>
          <p:cNvSpPr txBox="1">
            <a:spLocks noChangeArrowheads="1"/>
          </p:cNvSpPr>
          <p:nvPr/>
        </p:nvSpPr>
        <p:spPr bwMode="auto">
          <a:xfrm>
            <a:off x="533400" y="3841750"/>
            <a:ext cx="12954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Cannot read all of input</a:t>
            </a:r>
          </a:p>
        </p:txBody>
      </p:sp>
      <p:sp>
        <p:nvSpPr>
          <p:cNvPr id="1318955" name="Text Box 43"/>
          <p:cNvSpPr txBox="1">
            <a:spLocks noChangeArrowheads="1"/>
          </p:cNvSpPr>
          <p:nvPr/>
        </p:nvSpPr>
        <p:spPr bwMode="auto">
          <a:xfrm>
            <a:off x="533400" y="5121275"/>
            <a:ext cx="12954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Probably not scalable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5DF77-1E17-7C4C-9B32-DE5E98C25CD4}" type="slidenum">
              <a:rPr lang="en-US"/>
              <a:pPr/>
              <a:t>5</a:t>
            </a:fld>
            <a:endParaRPr lang="en-US"/>
          </a:p>
        </p:txBody>
      </p:sp>
      <p:sp>
        <p:nvSpPr>
          <p:cNvPr id="133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Introduction to Sorting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</a:t>
            </a:r>
            <a:r>
              <a:rPr lang="en-US">
                <a:cs typeface="Times New Roman" charset="0"/>
              </a:rPr>
              <a:t>Basics, </a:t>
            </a:r>
            <a:r>
              <a:rPr lang="en-US"/>
              <a:t>Analyzing </a:t>
            </a:r>
          </a:p>
        </p:txBody>
      </p:sp>
      <p:sp>
        <p:nvSpPr>
          <p:cNvPr id="133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b="1"/>
              <a:t>Sort</a:t>
            </a:r>
            <a:r>
              <a:rPr lang="en-US"/>
              <a:t>: Place a collection of data in order.</a:t>
            </a:r>
          </a:p>
          <a:p>
            <a:pPr>
              <a:buFont typeface="Wingdings" charset="0"/>
              <a:buNone/>
            </a:pPr>
            <a:r>
              <a:rPr lang="en-US" b="1"/>
              <a:t>Key</a:t>
            </a:r>
            <a:r>
              <a:rPr lang="en-US"/>
              <a:t>: The part of the data item used to sort.</a:t>
            </a:r>
          </a:p>
          <a:p>
            <a:pPr>
              <a:buFont typeface="Wingdings" charset="0"/>
              <a:buNone/>
            </a:pPr>
            <a:r>
              <a:rPr lang="en-US" b="1"/>
              <a:t>Comparison sort</a:t>
            </a:r>
            <a:r>
              <a:rPr lang="en-US"/>
              <a:t>: A sorting algorithm</a:t>
            </a:r>
            <a:br>
              <a:rPr lang="en-US"/>
            </a:br>
            <a:r>
              <a:rPr lang="en-US"/>
              <a:t>that gets its information by comparing</a:t>
            </a:r>
            <a:br>
              <a:rPr lang="en-US"/>
            </a:br>
            <a:r>
              <a:rPr lang="en-US"/>
              <a:t>items in pairs.</a:t>
            </a:r>
          </a:p>
          <a:p>
            <a:pPr>
              <a:buFont typeface="Wingdings" charset="0"/>
              <a:buNone/>
            </a:pPr>
            <a:r>
              <a:rPr lang="en-US"/>
              <a:t>A </a:t>
            </a:r>
            <a:r>
              <a:rPr lang="en-US" b="1"/>
              <a:t>general-purpose comparison sort</a:t>
            </a:r>
            <a:r>
              <a:rPr lang="en-US"/>
              <a:t/>
            </a:r>
            <a:br>
              <a:rPr lang="en-US"/>
            </a:br>
            <a:r>
              <a:rPr lang="en-US"/>
              <a:t>places no restrictions on the size of the</a:t>
            </a:r>
            <a:br>
              <a:rPr lang="en-US"/>
            </a:br>
            <a:r>
              <a:rPr lang="en-US"/>
              <a:t>list or the values in it.</a:t>
            </a:r>
          </a:p>
          <a:p>
            <a:pPr>
              <a:buFont typeface="Wingdings" charset="0"/>
              <a:buNone/>
            </a:pPr>
            <a:endParaRPr lang="en-US"/>
          </a:p>
          <a:p>
            <a:pPr>
              <a:buFont typeface="Wingdings" charset="0"/>
              <a:buNone/>
            </a:pPr>
            <a:r>
              <a:rPr lang="en-US"/>
              <a:t>Five criteria for analyzing a general-purpose comparison sort:</a:t>
            </a:r>
          </a:p>
          <a:p>
            <a:pPr lvl="1"/>
            <a:r>
              <a:rPr lang="en-US"/>
              <a:t>(Time) Efficiency</a:t>
            </a:r>
          </a:p>
          <a:p>
            <a:pPr lvl="1"/>
            <a:r>
              <a:rPr lang="en-US"/>
              <a:t>Requirements on Data</a:t>
            </a:r>
          </a:p>
          <a:p>
            <a:pPr lvl="1"/>
            <a:r>
              <a:rPr lang="en-US"/>
              <a:t>Space Efficiency</a:t>
            </a:r>
          </a:p>
          <a:p>
            <a:pPr lvl="1"/>
            <a:r>
              <a:rPr lang="en-US"/>
              <a:t>Stability</a:t>
            </a:r>
          </a:p>
          <a:p>
            <a:pPr lvl="1"/>
            <a:r>
              <a:rPr lang="en-US"/>
              <a:t>Performance on Nearly Sorted Data</a:t>
            </a:r>
          </a:p>
        </p:txBody>
      </p:sp>
      <p:sp>
        <p:nvSpPr>
          <p:cNvPr id="1336324" name="Text Box 4"/>
          <p:cNvSpPr txBox="1">
            <a:spLocks noChangeArrowheads="1"/>
          </p:cNvSpPr>
          <p:nvPr/>
        </p:nvSpPr>
        <p:spPr bwMode="auto">
          <a:xfrm>
            <a:off x="5486400" y="4495800"/>
            <a:ext cx="3429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1">
                <a:solidFill>
                  <a:schemeClr val="folHlink"/>
                </a:solidFill>
              </a:rPr>
              <a:t>In-place</a:t>
            </a:r>
            <a:r>
              <a:rPr lang="en-US" sz="1400">
                <a:solidFill>
                  <a:schemeClr val="folHlink"/>
                </a:solidFill>
              </a:rPr>
              <a:t> = no large additional space required.</a:t>
            </a:r>
          </a:p>
        </p:txBody>
      </p:sp>
      <p:sp>
        <p:nvSpPr>
          <p:cNvPr id="1336325" name="Text Box 5"/>
          <p:cNvSpPr txBox="1">
            <a:spLocks noChangeArrowheads="1"/>
          </p:cNvSpPr>
          <p:nvPr/>
        </p:nvSpPr>
        <p:spPr bwMode="auto">
          <a:xfrm>
            <a:off x="5486400" y="5791200"/>
            <a:ext cx="3352800" cy="74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1. All items close to proper places,</a:t>
            </a:r>
            <a:br>
              <a:rPr lang="en-US" sz="1400">
                <a:solidFill>
                  <a:schemeClr val="folHlink"/>
                </a:solidFill>
              </a:rPr>
            </a:br>
            <a:r>
              <a:rPr lang="en-US" sz="1400">
                <a:solidFill>
                  <a:schemeClr val="folHlink"/>
                </a:solidFill>
              </a:rPr>
              <a:t>    OR</a:t>
            </a:r>
            <a:br>
              <a:rPr lang="en-US" sz="1400">
                <a:solidFill>
                  <a:schemeClr val="folHlink"/>
                </a:solidFill>
              </a:rPr>
            </a:br>
            <a:r>
              <a:rPr lang="en-US" sz="1400">
                <a:solidFill>
                  <a:schemeClr val="folHlink"/>
                </a:solidFill>
              </a:rPr>
              <a:t>2. few items out of order.</a:t>
            </a:r>
          </a:p>
        </p:txBody>
      </p:sp>
      <p:sp>
        <p:nvSpPr>
          <p:cNvPr id="1336326" name="Rectangle 6"/>
          <p:cNvSpPr>
            <a:spLocks noChangeArrowheads="1"/>
          </p:cNvSpPr>
          <p:nvPr/>
        </p:nvSpPr>
        <p:spPr bwMode="auto">
          <a:xfrm>
            <a:off x="6400800" y="1295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336327" name="Rectangle 7"/>
          <p:cNvSpPr>
            <a:spLocks noChangeArrowheads="1"/>
          </p:cNvSpPr>
          <p:nvPr/>
        </p:nvSpPr>
        <p:spPr bwMode="auto">
          <a:xfrm>
            <a:off x="6705600" y="1295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336328" name="Rectangle 8"/>
          <p:cNvSpPr>
            <a:spLocks noChangeArrowheads="1"/>
          </p:cNvSpPr>
          <p:nvPr/>
        </p:nvSpPr>
        <p:spPr bwMode="auto">
          <a:xfrm>
            <a:off x="7315200" y="1295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336329" name="Rectangle 9"/>
          <p:cNvSpPr>
            <a:spLocks noChangeArrowheads="1"/>
          </p:cNvSpPr>
          <p:nvPr/>
        </p:nvSpPr>
        <p:spPr bwMode="auto">
          <a:xfrm>
            <a:off x="7620000" y="1295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336330" name="Rectangle 10"/>
          <p:cNvSpPr>
            <a:spLocks noChangeArrowheads="1"/>
          </p:cNvSpPr>
          <p:nvPr/>
        </p:nvSpPr>
        <p:spPr bwMode="auto">
          <a:xfrm>
            <a:off x="7924800" y="1295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336331" name="Rectangle 11"/>
          <p:cNvSpPr>
            <a:spLocks noChangeArrowheads="1"/>
          </p:cNvSpPr>
          <p:nvPr/>
        </p:nvSpPr>
        <p:spPr bwMode="auto">
          <a:xfrm>
            <a:off x="7010400" y="1295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336332" name="Rectangle 12"/>
          <p:cNvSpPr>
            <a:spLocks noChangeArrowheads="1"/>
          </p:cNvSpPr>
          <p:nvPr/>
        </p:nvSpPr>
        <p:spPr bwMode="auto">
          <a:xfrm>
            <a:off x="6400800" y="1295400"/>
            <a:ext cx="18288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6333" name="Rectangle 13"/>
          <p:cNvSpPr>
            <a:spLocks noChangeArrowheads="1"/>
          </p:cNvSpPr>
          <p:nvPr/>
        </p:nvSpPr>
        <p:spPr bwMode="auto">
          <a:xfrm>
            <a:off x="64008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1</a:t>
            </a:r>
          </a:p>
        </p:txBody>
      </p:sp>
      <p:sp>
        <p:nvSpPr>
          <p:cNvPr id="1336334" name="Rectangle 14"/>
          <p:cNvSpPr>
            <a:spLocks noChangeArrowheads="1"/>
          </p:cNvSpPr>
          <p:nvPr/>
        </p:nvSpPr>
        <p:spPr bwMode="auto">
          <a:xfrm>
            <a:off x="67056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336335" name="Rectangle 15"/>
          <p:cNvSpPr>
            <a:spLocks noChangeArrowheads="1"/>
          </p:cNvSpPr>
          <p:nvPr/>
        </p:nvSpPr>
        <p:spPr bwMode="auto">
          <a:xfrm>
            <a:off x="73152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336336" name="Rectangle 16"/>
          <p:cNvSpPr>
            <a:spLocks noChangeArrowheads="1"/>
          </p:cNvSpPr>
          <p:nvPr/>
        </p:nvSpPr>
        <p:spPr bwMode="auto">
          <a:xfrm>
            <a:off x="76200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336337" name="Rectangle 17"/>
          <p:cNvSpPr>
            <a:spLocks noChangeArrowheads="1"/>
          </p:cNvSpPr>
          <p:nvPr/>
        </p:nvSpPr>
        <p:spPr bwMode="auto">
          <a:xfrm>
            <a:off x="79248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336338" name="Rectangle 18"/>
          <p:cNvSpPr>
            <a:spLocks noChangeArrowheads="1"/>
          </p:cNvSpPr>
          <p:nvPr/>
        </p:nvSpPr>
        <p:spPr bwMode="auto">
          <a:xfrm>
            <a:off x="7010400" y="29718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3</a:t>
            </a:r>
          </a:p>
        </p:txBody>
      </p:sp>
      <p:sp>
        <p:nvSpPr>
          <p:cNvPr id="1336339" name="Rectangle 19"/>
          <p:cNvSpPr>
            <a:spLocks noChangeArrowheads="1"/>
          </p:cNvSpPr>
          <p:nvPr/>
        </p:nvSpPr>
        <p:spPr bwMode="auto">
          <a:xfrm>
            <a:off x="6400800" y="2971800"/>
            <a:ext cx="182880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6340" name="Line 20"/>
          <p:cNvSpPr>
            <a:spLocks noChangeShapeType="1"/>
          </p:cNvSpPr>
          <p:nvPr/>
        </p:nvSpPr>
        <p:spPr bwMode="auto">
          <a:xfrm>
            <a:off x="6477000" y="2133600"/>
            <a:ext cx="228600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6341" name="Line 21"/>
          <p:cNvSpPr>
            <a:spLocks noChangeShapeType="1"/>
          </p:cNvSpPr>
          <p:nvPr/>
        </p:nvSpPr>
        <p:spPr bwMode="auto">
          <a:xfrm>
            <a:off x="6477000" y="2438400"/>
            <a:ext cx="228600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6342" name="Line 22"/>
          <p:cNvSpPr>
            <a:spLocks noChangeShapeType="1"/>
          </p:cNvSpPr>
          <p:nvPr/>
        </p:nvSpPr>
        <p:spPr bwMode="auto">
          <a:xfrm>
            <a:off x="7924800" y="2286000"/>
            <a:ext cx="228600" cy="15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6343" name="Text Box 23"/>
          <p:cNvSpPr txBox="1">
            <a:spLocks noChangeArrowheads="1"/>
          </p:cNvSpPr>
          <p:nvPr/>
        </p:nvSpPr>
        <p:spPr bwMode="auto">
          <a:xfrm>
            <a:off x="6172200" y="1905000"/>
            <a:ext cx="304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i="1"/>
              <a:t>x</a:t>
            </a:r>
          </a:p>
        </p:txBody>
      </p:sp>
      <p:sp>
        <p:nvSpPr>
          <p:cNvPr id="1336344" name="Text Box 24"/>
          <p:cNvSpPr txBox="1">
            <a:spLocks noChangeArrowheads="1"/>
          </p:cNvSpPr>
          <p:nvPr/>
        </p:nvSpPr>
        <p:spPr bwMode="auto">
          <a:xfrm>
            <a:off x="6172200" y="2209800"/>
            <a:ext cx="304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 i="1"/>
              <a:t>y</a:t>
            </a:r>
          </a:p>
        </p:txBody>
      </p:sp>
      <p:sp>
        <p:nvSpPr>
          <p:cNvPr id="1336345" name="Text Box 25"/>
          <p:cNvSpPr txBox="1">
            <a:spLocks noChangeArrowheads="1"/>
          </p:cNvSpPr>
          <p:nvPr/>
        </p:nvSpPr>
        <p:spPr bwMode="auto">
          <a:xfrm>
            <a:off x="8153400" y="2057400"/>
            <a:ext cx="7620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600" i="1"/>
              <a:t>x</a:t>
            </a:r>
            <a:r>
              <a:rPr lang="en-US" sz="1600"/>
              <a:t>&lt;</a:t>
            </a:r>
            <a:r>
              <a:rPr lang="en-US" sz="1600" i="1"/>
              <a:t>y</a:t>
            </a:r>
            <a:r>
              <a:rPr lang="en-US" sz="1600"/>
              <a:t>?</a:t>
            </a:r>
          </a:p>
        </p:txBody>
      </p:sp>
      <p:sp>
        <p:nvSpPr>
          <p:cNvPr id="1336348" name="Line 28"/>
          <p:cNvSpPr>
            <a:spLocks noChangeShapeType="1"/>
          </p:cNvSpPr>
          <p:nvPr/>
        </p:nvSpPr>
        <p:spPr bwMode="auto">
          <a:xfrm flipH="1">
            <a:off x="2971800" y="4724400"/>
            <a:ext cx="2514600" cy="6096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6349" name="Line 29"/>
          <p:cNvSpPr>
            <a:spLocks noChangeShapeType="1"/>
          </p:cNvSpPr>
          <p:nvPr/>
        </p:nvSpPr>
        <p:spPr bwMode="auto">
          <a:xfrm flipH="1">
            <a:off x="5181600" y="5981700"/>
            <a:ext cx="304800" cy="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6350" name="Line 30"/>
          <p:cNvSpPr>
            <a:spLocks noChangeShapeType="1"/>
          </p:cNvSpPr>
          <p:nvPr/>
        </p:nvSpPr>
        <p:spPr bwMode="auto">
          <a:xfrm>
            <a:off x="7315200" y="1752600"/>
            <a:ext cx="0" cy="1066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6351" name="Rectangle 31"/>
          <p:cNvSpPr>
            <a:spLocks noChangeArrowheads="1"/>
          </p:cNvSpPr>
          <p:nvPr/>
        </p:nvSpPr>
        <p:spPr bwMode="auto">
          <a:xfrm>
            <a:off x="7086600" y="198120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6346" name="Rectangle 26"/>
          <p:cNvSpPr>
            <a:spLocks noChangeArrowheads="1"/>
          </p:cNvSpPr>
          <p:nvPr/>
        </p:nvSpPr>
        <p:spPr bwMode="auto">
          <a:xfrm>
            <a:off x="6705600" y="2057400"/>
            <a:ext cx="1219200" cy="457200"/>
          </a:xfrm>
          <a:prstGeom prst="rect">
            <a:avLst/>
          </a:prstGeom>
          <a:solidFill>
            <a:srgbClr val="FFFF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800"/>
              <a:t>compare</a:t>
            </a:r>
          </a:p>
        </p:txBody>
      </p:sp>
      <p:sp>
        <p:nvSpPr>
          <p:cNvPr id="1336352" name="Text Box 32"/>
          <p:cNvSpPr txBox="1">
            <a:spLocks noChangeArrowheads="1"/>
          </p:cNvSpPr>
          <p:nvPr/>
        </p:nvSpPr>
        <p:spPr bwMode="auto">
          <a:xfrm>
            <a:off x="5486400" y="5105400"/>
            <a:ext cx="34290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1">
                <a:solidFill>
                  <a:schemeClr val="folHlink"/>
                </a:solidFill>
              </a:rPr>
              <a:t>Stable</a:t>
            </a:r>
            <a:r>
              <a:rPr lang="en-US" sz="1400">
                <a:solidFill>
                  <a:schemeClr val="folHlink"/>
                </a:solidFill>
              </a:rPr>
              <a:t> = never changes the order of equivalent items.</a:t>
            </a:r>
          </a:p>
        </p:txBody>
      </p:sp>
      <p:sp>
        <p:nvSpPr>
          <p:cNvPr id="1336353" name="Line 33"/>
          <p:cNvSpPr>
            <a:spLocks noChangeShapeType="1"/>
          </p:cNvSpPr>
          <p:nvPr/>
        </p:nvSpPr>
        <p:spPr bwMode="auto">
          <a:xfrm flipH="1">
            <a:off x="2057400" y="5257800"/>
            <a:ext cx="3429000" cy="3810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6354" name="Line 34"/>
          <p:cNvSpPr>
            <a:spLocks noChangeShapeType="1"/>
          </p:cNvSpPr>
          <p:nvPr/>
        </p:nvSpPr>
        <p:spPr bwMode="auto">
          <a:xfrm>
            <a:off x="6959600" y="4775200"/>
            <a:ext cx="4572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6355" name="Line 35"/>
          <p:cNvSpPr>
            <a:spLocks noChangeShapeType="1"/>
          </p:cNvSpPr>
          <p:nvPr/>
        </p:nvSpPr>
        <p:spPr bwMode="auto">
          <a:xfrm>
            <a:off x="6642100" y="6045200"/>
            <a:ext cx="4572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6356" name="Line 36"/>
          <p:cNvSpPr>
            <a:spLocks noChangeShapeType="1"/>
          </p:cNvSpPr>
          <p:nvPr/>
        </p:nvSpPr>
        <p:spPr bwMode="auto">
          <a:xfrm>
            <a:off x="5810250" y="6477000"/>
            <a:ext cx="304800" cy="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F73398-4A81-234F-93FD-9034E9153456}" type="slidenum">
              <a:rPr lang="en-US"/>
              <a:pPr/>
              <a:t>6</a:t>
            </a:fld>
            <a:endParaRPr lang="en-US"/>
          </a:p>
        </p:txBody>
      </p:sp>
      <p:sp>
        <p:nvSpPr>
          <p:cNvPr id="115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Introduction to Sorting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Overview of Algorithms</a:t>
            </a:r>
          </a:p>
        </p:txBody>
      </p:sp>
      <p:sp>
        <p:nvSpPr>
          <p:cNvPr id="115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There is no </a:t>
            </a:r>
            <a:r>
              <a:rPr lang="en-US" i="1"/>
              <a:t>known</a:t>
            </a:r>
            <a:r>
              <a:rPr lang="en-US"/>
              <a:t> sorting algorithm that has all the properties we would like one to have.</a:t>
            </a:r>
          </a:p>
          <a:p>
            <a:pPr>
              <a:buFont typeface="Wingdings" charset="0"/>
              <a:buNone/>
            </a:pPr>
            <a:r>
              <a:rPr lang="en-US"/>
              <a:t>We will examine a number of sorting algorithms. Most of these fall into two categories: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 and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).</a:t>
            </a:r>
          </a:p>
          <a:p>
            <a:pPr lvl="1"/>
            <a:r>
              <a:rPr lang="en-US"/>
              <a:t>Quadratic-Time [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)] Algorithms</a:t>
            </a:r>
          </a:p>
          <a:p>
            <a:pPr marL="1085850" lvl="2"/>
            <a:r>
              <a:rPr lang="en-US"/>
              <a:t>Bubble Sort</a:t>
            </a:r>
          </a:p>
          <a:p>
            <a:pPr marL="1085850" lvl="2"/>
            <a:r>
              <a:rPr lang="en-US"/>
              <a:t>Insertion Sort</a:t>
            </a:r>
          </a:p>
          <a:p>
            <a:pPr marL="1085850" lvl="2"/>
            <a:r>
              <a:rPr lang="en-US"/>
              <a:t>Quicksort</a:t>
            </a:r>
          </a:p>
          <a:p>
            <a:pPr marL="1085850" lvl="2"/>
            <a:r>
              <a:rPr lang="en-US"/>
              <a:t>Treesort (later in semester)</a:t>
            </a:r>
          </a:p>
          <a:p>
            <a:pPr lvl="1"/>
            <a:r>
              <a:rPr lang="en-US"/>
              <a:t>Log-Linear-Time [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 log </a:t>
            </a:r>
            <a:r>
              <a:rPr lang="en-US" i="1"/>
              <a:t>n</a:t>
            </a:r>
            <a:r>
              <a:rPr lang="en-US"/>
              <a:t>)] Algorithms</a:t>
            </a:r>
          </a:p>
          <a:p>
            <a:pPr marL="1085850" lvl="2"/>
            <a:r>
              <a:rPr lang="en-US"/>
              <a:t>Merge Sort</a:t>
            </a:r>
          </a:p>
          <a:p>
            <a:pPr marL="1085850" lvl="2"/>
            <a:r>
              <a:rPr lang="en-US"/>
              <a:t>Heap Sort (mostly later in semester)</a:t>
            </a:r>
          </a:p>
          <a:p>
            <a:pPr marL="1085850" lvl="2"/>
            <a:r>
              <a:rPr lang="en-US"/>
              <a:t>Introsort (not in the text)</a:t>
            </a:r>
          </a:p>
          <a:p>
            <a:pPr lvl="1"/>
            <a:r>
              <a:rPr lang="en-US"/>
              <a:t>Special Purpose — Not Comparison Sorts</a:t>
            </a:r>
          </a:p>
          <a:p>
            <a:pPr marL="1085850" lvl="2"/>
            <a:r>
              <a:rPr lang="en-US"/>
              <a:t>Pigeonhole Sort</a:t>
            </a:r>
          </a:p>
          <a:p>
            <a:pPr marL="1085850" lvl="2"/>
            <a:r>
              <a:rPr lang="en-US"/>
              <a:t>Radix Sort</a:t>
            </a:r>
          </a:p>
        </p:txBody>
      </p:sp>
      <p:sp>
        <p:nvSpPr>
          <p:cNvPr id="1154054" name="Text Box 6"/>
          <p:cNvSpPr txBox="1">
            <a:spLocks noChangeArrowheads="1"/>
          </p:cNvSpPr>
          <p:nvPr/>
        </p:nvSpPr>
        <p:spPr bwMode="auto">
          <a:xfrm>
            <a:off x="685800" y="269875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800">
                <a:solidFill>
                  <a:schemeClr val="folHlink"/>
                </a:solidFill>
                <a:cs typeface="Times New Roman" charset="0"/>
                <a:sym typeface="Wingdings 2" charset="0"/>
              </a:rPr>
              <a:t>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09F-D9E0-234F-A079-721766DE782B}" type="slidenum">
              <a:rPr lang="en-US"/>
              <a:pPr/>
              <a:t>7</a:t>
            </a:fld>
            <a:endParaRPr lang="en-US"/>
          </a:p>
        </p:txBody>
      </p:sp>
      <p:sp>
        <p:nvSpPr>
          <p:cNvPr id="115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</a:t>
            </a:r>
            <a:br>
              <a:rPr lang="en-US"/>
            </a:br>
            <a:r>
              <a:rPr lang="en-US"/>
              <a:t>Comparison Sorts I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Bubble Sort: Analysis</a:t>
            </a:r>
          </a:p>
        </p:txBody>
      </p:sp>
      <p:sp>
        <p:nvSpPr>
          <p:cNvPr id="1158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(Time) Efficiency </a:t>
            </a:r>
            <a:r>
              <a:rPr lang="en-US">
                <a:sym typeface="Wingdings" charset="0"/>
              </a:rPr>
              <a:t></a:t>
            </a:r>
            <a:endParaRPr lang="en-US"/>
          </a:p>
          <a:p>
            <a:pPr lvl="1"/>
            <a:r>
              <a:rPr lang="en-US"/>
              <a:t>Bubble Sort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).</a:t>
            </a:r>
          </a:p>
          <a:p>
            <a:pPr lvl="1"/>
            <a:r>
              <a:rPr lang="en-US"/>
              <a:t>Bubble Sort also has an average-case time of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). </a:t>
            </a:r>
            <a:r>
              <a:rPr lang="en-US">
                <a:sym typeface="Wingdings" charset="0"/>
              </a:rPr>
              <a:t></a:t>
            </a:r>
            <a:endParaRPr lang="en-US"/>
          </a:p>
          <a:p>
            <a:pPr>
              <a:buFont typeface="Wingdings" charset="0"/>
              <a:buNone/>
            </a:pPr>
            <a:r>
              <a:rPr lang="en-US"/>
              <a:t>Requirements on Data </a:t>
            </a:r>
            <a:r>
              <a:rPr lang="en-US">
                <a:sym typeface="Wingdings" charset="0"/>
              </a:rPr>
              <a:t></a:t>
            </a:r>
            <a:endParaRPr lang="en-US"/>
          </a:p>
          <a:p>
            <a:pPr lvl="1"/>
            <a:r>
              <a:rPr lang="en-US"/>
              <a:t>Bubble Sort does not require random-access data.</a:t>
            </a:r>
          </a:p>
          <a:p>
            <a:pPr lvl="1"/>
            <a:r>
              <a:rPr lang="en-US"/>
              <a:t>It works on Linked Lists.</a:t>
            </a:r>
          </a:p>
          <a:p>
            <a:pPr>
              <a:buFont typeface="Wingdings" charset="0"/>
              <a:buNone/>
            </a:pPr>
            <a:r>
              <a:rPr lang="en-US"/>
              <a:t>Space Efficiency </a:t>
            </a:r>
            <a:r>
              <a:rPr lang="en-US">
                <a:sym typeface="Wingdings" charset="0"/>
              </a:rPr>
              <a:t></a:t>
            </a:r>
            <a:endParaRPr lang="en-US"/>
          </a:p>
          <a:p>
            <a:pPr lvl="1"/>
            <a:r>
              <a:rPr lang="en-US"/>
              <a:t>Bubble Sort can be done in-place.</a:t>
            </a:r>
          </a:p>
          <a:p>
            <a:pPr>
              <a:buFont typeface="Wingdings" charset="0"/>
              <a:buNone/>
            </a:pPr>
            <a:r>
              <a:rPr lang="en-US"/>
              <a:t>Stability </a:t>
            </a:r>
            <a:r>
              <a:rPr lang="en-US">
                <a:sym typeface="Wingdings" charset="0"/>
              </a:rPr>
              <a:t></a:t>
            </a:r>
            <a:endParaRPr lang="en-US"/>
          </a:p>
          <a:p>
            <a:pPr lvl="1"/>
            <a:r>
              <a:rPr lang="en-US"/>
              <a:t>Bubble Sort is stable.</a:t>
            </a:r>
          </a:p>
          <a:p>
            <a:pPr>
              <a:buFont typeface="Wingdings" charset="0"/>
              <a:buNone/>
            </a:pPr>
            <a:r>
              <a:rPr lang="en-US"/>
              <a:t>Performance on Nearly Sorted Data </a:t>
            </a:r>
            <a:r>
              <a:rPr lang="en-US">
                <a:sym typeface="Wingdings" charset="0"/>
              </a:rPr>
              <a:t>/</a:t>
            </a:r>
            <a:endParaRPr lang="en-US"/>
          </a:p>
          <a:p>
            <a:pPr lvl="1"/>
            <a:r>
              <a:rPr lang="en-US"/>
              <a:t>(1) We can write Bubble Sort to be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/>
              <a:t>) if no item is far out of place. </a:t>
            </a:r>
            <a:r>
              <a:rPr lang="en-US">
                <a:sym typeface="Wingdings" charset="0"/>
              </a:rPr>
              <a:t></a:t>
            </a:r>
            <a:endParaRPr lang="en-US"/>
          </a:p>
          <a:p>
            <a:pPr lvl="1"/>
            <a:r>
              <a:rPr lang="en-US"/>
              <a:t>(2) Bubble Sort is </a:t>
            </a:r>
            <a:r>
              <a:rPr lang="en-US" i="1"/>
              <a:t>O</a:t>
            </a:r>
            <a:r>
              <a:rPr lang="en-US"/>
              <a:t>(</a:t>
            </a:r>
            <a:r>
              <a:rPr lang="en-US" i="1"/>
              <a:t>n</a:t>
            </a:r>
            <a:r>
              <a:rPr lang="en-US" baseline="30000"/>
              <a:t>2</a:t>
            </a:r>
            <a:r>
              <a:rPr lang="en-US"/>
              <a:t>) even if only one item is far out of place. </a:t>
            </a:r>
            <a:r>
              <a:rPr lang="en-US">
                <a:sym typeface="Wingdings" charset="0"/>
              </a:rPr>
              <a:t>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45D56-8FF6-9F4D-9211-D8DEAF647167}" type="slidenum">
              <a:rPr lang="en-US"/>
              <a:pPr/>
              <a:t>8</a:t>
            </a:fld>
            <a:endParaRPr lang="en-US"/>
          </a:p>
        </p:txBody>
      </p:sp>
      <p:sp>
        <p:nvSpPr>
          <p:cNvPr id="116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</a:t>
            </a:r>
            <a:br>
              <a:rPr lang="en-US"/>
            </a:br>
            <a:r>
              <a:rPr lang="en-US"/>
              <a:t>Insertion Sort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Description</a:t>
            </a:r>
          </a:p>
        </p:txBody>
      </p:sp>
      <p:sp>
        <p:nvSpPr>
          <p:cNvPr id="1165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/>
              <a:t>Bubble Sort essentially constructs a sorted sequence in (backwards) order:</a:t>
            </a:r>
          </a:p>
          <a:p>
            <a:pPr lvl="1"/>
            <a:r>
              <a:rPr lang="en-US"/>
              <a:t>Find the greatest item (by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bubbling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), then find the next greatest, etc.</a:t>
            </a:r>
          </a:p>
          <a:p>
            <a:pPr lvl="1"/>
            <a:r>
              <a:rPr lang="en-US"/>
              <a:t>So for each </a:t>
            </a:r>
            <a:r>
              <a:rPr lang="en-US" b="1"/>
              <a:t>position</a:t>
            </a:r>
            <a:r>
              <a:rPr lang="en-US"/>
              <a:t>, starting with the last, it finds the </a:t>
            </a:r>
            <a:r>
              <a:rPr lang="en-US" b="1"/>
              <a:t>item</a:t>
            </a:r>
            <a:r>
              <a:rPr lang="en-US"/>
              <a:t> that belongs there.</a:t>
            </a:r>
          </a:p>
          <a:p>
            <a:pPr>
              <a:buFont typeface="Wingdings" charset="0"/>
              <a:buNone/>
            </a:pPr>
            <a:r>
              <a:rPr lang="en-US"/>
              <a:t>Suppose we </a:t>
            </a:r>
            <a:r>
              <a:rPr lang="ja-JP" altLang="en-US">
                <a:latin typeface="Arial"/>
              </a:rPr>
              <a:t>“</a:t>
            </a:r>
            <a:r>
              <a:rPr lang="en-US"/>
              <a:t>flip</a:t>
            </a:r>
            <a:r>
              <a:rPr lang="ja-JP" altLang="en-US">
                <a:latin typeface="Arial"/>
              </a:rPr>
              <a:t>”</a:t>
            </a:r>
            <a:r>
              <a:rPr lang="en-US"/>
              <a:t> this idea.</a:t>
            </a:r>
          </a:p>
          <a:p>
            <a:pPr lvl="1"/>
            <a:r>
              <a:rPr lang="en-US"/>
              <a:t>Instead of looking through the positions and determining what item belongs in each, look through the given </a:t>
            </a:r>
            <a:r>
              <a:rPr lang="en-US" b="1"/>
              <a:t>items</a:t>
            </a:r>
            <a:r>
              <a:rPr lang="en-US"/>
              <a:t>, determine in which </a:t>
            </a:r>
            <a:r>
              <a:rPr lang="en-US" b="1"/>
              <a:t>position</a:t>
            </a:r>
            <a:r>
              <a:rPr lang="en-US"/>
              <a:t> each belongs, and then insert it in that position.</a:t>
            </a:r>
          </a:p>
          <a:p>
            <a:pPr>
              <a:buFont typeface="Wingdings" charset="0"/>
              <a:buNone/>
            </a:pPr>
            <a:r>
              <a:rPr lang="en-US"/>
              <a:t>This idea leads to an algorithm called </a:t>
            </a:r>
            <a:r>
              <a:rPr lang="en-US" b="1"/>
              <a:t>Insertion Sort</a:t>
            </a:r>
            <a:r>
              <a:rPr lang="en-US"/>
              <a:t>.</a:t>
            </a:r>
          </a:p>
          <a:p>
            <a:pPr lvl="1"/>
            <a:r>
              <a:rPr lang="en-US"/>
              <a:t>Iterate through the items in the sequence.</a:t>
            </a:r>
          </a:p>
          <a:p>
            <a:pPr lvl="1"/>
            <a:r>
              <a:rPr lang="en-US"/>
              <a:t>For each, insert it in the proper place among the preceding items.</a:t>
            </a:r>
          </a:p>
          <a:p>
            <a:pPr lvl="1"/>
            <a:r>
              <a:rPr lang="en-US"/>
              <a:t>Thus, when we are processing item </a:t>
            </a:r>
            <a:r>
              <a:rPr lang="en-US" i="1"/>
              <a:t>k</a:t>
            </a:r>
            <a:r>
              <a:rPr lang="en-US"/>
              <a:t>, we have items 0 .. </a:t>
            </a:r>
            <a:r>
              <a:rPr lang="en-US" i="1"/>
              <a:t>k</a:t>
            </a:r>
            <a:r>
              <a:rPr lang="en-US"/>
              <a:t>–1 already in sorted order.</a:t>
            </a:r>
          </a:p>
        </p:txBody>
      </p:sp>
    </p:spTree>
    <p:extLst>
      <p:ext uri="{BB962C8B-B14F-4D97-AF65-F5344CB8AC3E}">
        <p14:creationId xmlns:p14="http://schemas.microsoft.com/office/powerpoint/2010/main" val="13674363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 Mar 2013</a:t>
            </a:r>
            <a:endParaRPr lang="en-US"/>
          </a:p>
        </p:txBody>
      </p:sp>
      <p:sp>
        <p:nvSpPr>
          <p:cNvPr id="1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CS 311 Spring 2013</a:t>
            </a:r>
            <a:endParaRPr lang="en-US"/>
          </a:p>
        </p:txBody>
      </p:sp>
      <p:sp>
        <p:nvSpPr>
          <p:cNvPr id="1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4E5A4-6715-2E47-B10F-D02081ED35A2}" type="slidenum">
              <a:rPr lang="en-US"/>
              <a:pPr/>
              <a:t>9</a:t>
            </a:fld>
            <a:endParaRPr lang="en-US"/>
          </a:p>
        </p:txBody>
      </p:sp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Sorts I</a:t>
            </a:r>
            <a:br>
              <a:rPr lang="en-US"/>
            </a:br>
            <a:r>
              <a:rPr lang="en-US"/>
              <a:t>Insertion Sort </a:t>
            </a:r>
            <a:r>
              <a:rPr lang="en-US">
                <a:cs typeface="Times New Roman" charset="0"/>
              </a:rPr>
              <a:t>—</a:t>
            </a:r>
            <a:r>
              <a:rPr lang="en-US"/>
              <a:t> Illustration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</a:pPr>
            <a:r>
              <a:rPr lang="en-US" sz="1800"/>
              <a:t>Items to left of bold bar are sorted.</a:t>
            </a:r>
          </a:p>
          <a:p>
            <a:pPr>
              <a:buFont typeface="Wingdings" charset="0"/>
              <a:buNone/>
            </a:pPr>
            <a:endParaRPr lang="en-US" sz="1800"/>
          </a:p>
          <a:p>
            <a:pPr>
              <a:buFont typeface="Wingdings" charset="0"/>
              <a:buNone/>
            </a:pPr>
            <a:r>
              <a:rPr lang="en-US" sz="1800"/>
              <a:t>Bold item = item to be inserted into sorted section.</a:t>
            </a:r>
          </a:p>
        </p:txBody>
      </p:sp>
      <p:sp>
        <p:nvSpPr>
          <p:cNvPr id="1103876" name="Rectangle 4"/>
          <p:cNvSpPr>
            <a:spLocks noChangeArrowheads="1"/>
          </p:cNvSpPr>
          <p:nvPr/>
        </p:nvSpPr>
        <p:spPr bwMode="auto">
          <a:xfrm>
            <a:off x="2057400" y="2743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5</a:t>
            </a:r>
          </a:p>
        </p:txBody>
      </p:sp>
      <p:sp>
        <p:nvSpPr>
          <p:cNvPr id="1103877" name="Rectangle 5"/>
          <p:cNvSpPr>
            <a:spLocks noChangeArrowheads="1"/>
          </p:cNvSpPr>
          <p:nvPr/>
        </p:nvSpPr>
        <p:spPr bwMode="auto">
          <a:xfrm>
            <a:off x="2362200" y="2743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1103878" name="Rectangle 6"/>
          <p:cNvSpPr>
            <a:spLocks noChangeArrowheads="1"/>
          </p:cNvSpPr>
          <p:nvPr/>
        </p:nvSpPr>
        <p:spPr bwMode="auto">
          <a:xfrm>
            <a:off x="2667000" y="2743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103879" name="Rectangle 7"/>
          <p:cNvSpPr>
            <a:spLocks noChangeArrowheads="1"/>
          </p:cNvSpPr>
          <p:nvPr/>
        </p:nvSpPr>
        <p:spPr bwMode="auto">
          <a:xfrm>
            <a:off x="2971800" y="2743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103880" name="Rectangle 8"/>
          <p:cNvSpPr>
            <a:spLocks noChangeArrowheads="1"/>
          </p:cNvSpPr>
          <p:nvPr/>
        </p:nvSpPr>
        <p:spPr bwMode="auto">
          <a:xfrm>
            <a:off x="3276600" y="2743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103881" name="Rectangle 9"/>
          <p:cNvSpPr>
            <a:spLocks noChangeArrowheads="1"/>
          </p:cNvSpPr>
          <p:nvPr/>
        </p:nvSpPr>
        <p:spPr bwMode="auto">
          <a:xfrm>
            <a:off x="1752600" y="2743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</a:t>
            </a:r>
          </a:p>
        </p:txBody>
      </p:sp>
      <p:sp>
        <p:nvSpPr>
          <p:cNvPr id="1103882" name="Rectangle 10"/>
          <p:cNvSpPr>
            <a:spLocks noChangeArrowheads="1"/>
          </p:cNvSpPr>
          <p:nvPr/>
        </p:nvSpPr>
        <p:spPr bwMode="auto">
          <a:xfrm>
            <a:off x="2057400" y="3657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</a:t>
            </a:r>
          </a:p>
        </p:txBody>
      </p:sp>
      <p:sp>
        <p:nvSpPr>
          <p:cNvPr id="1103883" name="Rectangle 11"/>
          <p:cNvSpPr>
            <a:spLocks noChangeArrowheads="1"/>
          </p:cNvSpPr>
          <p:nvPr/>
        </p:nvSpPr>
        <p:spPr bwMode="auto">
          <a:xfrm>
            <a:off x="2362200" y="3657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8</a:t>
            </a:r>
          </a:p>
        </p:txBody>
      </p:sp>
      <p:sp>
        <p:nvSpPr>
          <p:cNvPr id="1103884" name="Rectangle 12"/>
          <p:cNvSpPr>
            <a:spLocks noChangeArrowheads="1"/>
          </p:cNvSpPr>
          <p:nvPr/>
        </p:nvSpPr>
        <p:spPr bwMode="auto">
          <a:xfrm>
            <a:off x="2667000" y="3657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103885" name="Rectangle 13"/>
          <p:cNvSpPr>
            <a:spLocks noChangeArrowheads="1"/>
          </p:cNvSpPr>
          <p:nvPr/>
        </p:nvSpPr>
        <p:spPr bwMode="auto">
          <a:xfrm>
            <a:off x="2971800" y="3657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103886" name="Rectangle 14"/>
          <p:cNvSpPr>
            <a:spLocks noChangeArrowheads="1"/>
          </p:cNvSpPr>
          <p:nvPr/>
        </p:nvSpPr>
        <p:spPr bwMode="auto">
          <a:xfrm>
            <a:off x="3276600" y="3657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103887" name="Rectangle 15"/>
          <p:cNvSpPr>
            <a:spLocks noChangeArrowheads="1"/>
          </p:cNvSpPr>
          <p:nvPr/>
        </p:nvSpPr>
        <p:spPr bwMode="auto">
          <a:xfrm>
            <a:off x="1752600" y="3657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103888" name="Rectangle 16"/>
          <p:cNvSpPr>
            <a:spLocks noChangeArrowheads="1"/>
          </p:cNvSpPr>
          <p:nvPr/>
        </p:nvSpPr>
        <p:spPr bwMode="auto">
          <a:xfrm>
            <a:off x="2057400" y="4572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</a:t>
            </a:r>
          </a:p>
        </p:txBody>
      </p:sp>
      <p:sp>
        <p:nvSpPr>
          <p:cNvPr id="1103889" name="Rectangle 17"/>
          <p:cNvSpPr>
            <a:spLocks noChangeArrowheads="1"/>
          </p:cNvSpPr>
          <p:nvPr/>
        </p:nvSpPr>
        <p:spPr bwMode="auto">
          <a:xfrm>
            <a:off x="2362200" y="4572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1103890" name="Rectangle 18"/>
          <p:cNvSpPr>
            <a:spLocks noChangeArrowheads="1"/>
          </p:cNvSpPr>
          <p:nvPr/>
        </p:nvSpPr>
        <p:spPr bwMode="auto">
          <a:xfrm>
            <a:off x="2667000" y="4572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2</a:t>
            </a:r>
          </a:p>
        </p:txBody>
      </p:sp>
      <p:sp>
        <p:nvSpPr>
          <p:cNvPr id="1103891" name="Rectangle 19"/>
          <p:cNvSpPr>
            <a:spLocks noChangeArrowheads="1"/>
          </p:cNvSpPr>
          <p:nvPr/>
        </p:nvSpPr>
        <p:spPr bwMode="auto">
          <a:xfrm>
            <a:off x="2971800" y="4572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103892" name="Rectangle 20"/>
          <p:cNvSpPr>
            <a:spLocks noChangeArrowheads="1"/>
          </p:cNvSpPr>
          <p:nvPr/>
        </p:nvSpPr>
        <p:spPr bwMode="auto">
          <a:xfrm>
            <a:off x="3276600" y="4572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103893" name="Rectangle 21"/>
          <p:cNvSpPr>
            <a:spLocks noChangeArrowheads="1"/>
          </p:cNvSpPr>
          <p:nvPr/>
        </p:nvSpPr>
        <p:spPr bwMode="auto">
          <a:xfrm>
            <a:off x="1752600" y="4572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103895" name="Line 23"/>
          <p:cNvSpPr>
            <a:spLocks noChangeShapeType="1"/>
          </p:cNvSpPr>
          <p:nvPr/>
        </p:nvSpPr>
        <p:spPr bwMode="auto">
          <a:xfrm>
            <a:off x="4343400" y="2514600"/>
            <a:ext cx="0" cy="3581400"/>
          </a:xfrm>
          <a:prstGeom prst="line">
            <a:avLst/>
          </a:prstGeom>
          <a:noFill/>
          <a:ln w="158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03896" name="Text Box 24"/>
          <p:cNvSpPr txBox="1">
            <a:spLocks noChangeArrowheads="1"/>
          </p:cNvSpPr>
          <p:nvPr/>
        </p:nvSpPr>
        <p:spPr bwMode="auto">
          <a:xfrm>
            <a:off x="533400" y="3200400"/>
            <a:ext cx="1066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/>
              <a:t>Insert 5</a:t>
            </a:r>
          </a:p>
        </p:txBody>
      </p:sp>
      <p:sp>
        <p:nvSpPr>
          <p:cNvPr id="1103897" name="Text Box 25"/>
          <p:cNvSpPr txBox="1">
            <a:spLocks noChangeArrowheads="1"/>
          </p:cNvSpPr>
          <p:nvPr/>
        </p:nvSpPr>
        <p:spPr bwMode="auto">
          <a:xfrm>
            <a:off x="533400" y="4114800"/>
            <a:ext cx="1066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/>
              <a:t>Insert 9</a:t>
            </a:r>
          </a:p>
        </p:txBody>
      </p:sp>
      <p:sp>
        <p:nvSpPr>
          <p:cNvPr id="1103898" name="Line 26"/>
          <p:cNvSpPr>
            <a:spLocks noChangeShapeType="1"/>
          </p:cNvSpPr>
          <p:nvPr/>
        </p:nvSpPr>
        <p:spPr bwMode="auto">
          <a:xfrm flipH="1">
            <a:off x="2514600" y="3962400"/>
            <a:ext cx="0" cy="6096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3899" name="Line 27"/>
          <p:cNvSpPr>
            <a:spLocks noChangeShapeType="1"/>
          </p:cNvSpPr>
          <p:nvPr/>
        </p:nvSpPr>
        <p:spPr bwMode="auto">
          <a:xfrm>
            <a:off x="1752600" y="3048000"/>
            <a:ext cx="304800" cy="609600"/>
          </a:xfrm>
          <a:prstGeom prst="line">
            <a:avLst/>
          </a:prstGeom>
          <a:noFill/>
          <a:ln w="15875">
            <a:solidFill>
              <a:srgbClr val="A0A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03900" name="Line 28"/>
          <p:cNvSpPr>
            <a:spLocks noChangeShapeType="1"/>
          </p:cNvSpPr>
          <p:nvPr/>
        </p:nvSpPr>
        <p:spPr bwMode="auto">
          <a:xfrm>
            <a:off x="2057400" y="3048000"/>
            <a:ext cx="304800" cy="609600"/>
          </a:xfrm>
          <a:prstGeom prst="line">
            <a:avLst/>
          </a:prstGeom>
          <a:noFill/>
          <a:ln w="15875">
            <a:solidFill>
              <a:srgbClr val="A0A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03901" name="Line 29"/>
          <p:cNvSpPr>
            <a:spLocks noChangeShapeType="1"/>
          </p:cNvSpPr>
          <p:nvPr/>
        </p:nvSpPr>
        <p:spPr bwMode="auto">
          <a:xfrm flipH="1">
            <a:off x="1905000" y="3048000"/>
            <a:ext cx="304800" cy="6096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3902" name="Line 30"/>
          <p:cNvSpPr>
            <a:spLocks noChangeShapeType="1"/>
          </p:cNvSpPr>
          <p:nvPr/>
        </p:nvSpPr>
        <p:spPr bwMode="auto">
          <a:xfrm>
            <a:off x="2057400" y="2667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3903" name="Line 31"/>
          <p:cNvSpPr>
            <a:spLocks noChangeShapeType="1"/>
          </p:cNvSpPr>
          <p:nvPr/>
        </p:nvSpPr>
        <p:spPr bwMode="auto">
          <a:xfrm>
            <a:off x="2362200" y="3581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3904" name="Rectangle 32"/>
          <p:cNvSpPr>
            <a:spLocks noChangeArrowheads="1"/>
          </p:cNvSpPr>
          <p:nvPr/>
        </p:nvSpPr>
        <p:spPr bwMode="auto">
          <a:xfrm>
            <a:off x="6019800" y="2743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103905" name="Rectangle 33"/>
          <p:cNvSpPr>
            <a:spLocks noChangeArrowheads="1"/>
          </p:cNvSpPr>
          <p:nvPr/>
        </p:nvSpPr>
        <p:spPr bwMode="auto">
          <a:xfrm>
            <a:off x="6324600" y="2743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</a:t>
            </a:r>
          </a:p>
        </p:txBody>
      </p:sp>
      <p:sp>
        <p:nvSpPr>
          <p:cNvPr id="1103906" name="Rectangle 34"/>
          <p:cNvSpPr>
            <a:spLocks noChangeArrowheads="1"/>
          </p:cNvSpPr>
          <p:nvPr/>
        </p:nvSpPr>
        <p:spPr bwMode="auto">
          <a:xfrm>
            <a:off x="6629400" y="2743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1103907" name="Rectangle 35"/>
          <p:cNvSpPr>
            <a:spLocks noChangeArrowheads="1"/>
          </p:cNvSpPr>
          <p:nvPr/>
        </p:nvSpPr>
        <p:spPr bwMode="auto">
          <a:xfrm>
            <a:off x="6934200" y="2743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5</a:t>
            </a:r>
          </a:p>
        </p:txBody>
      </p:sp>
      <p:sp>
        <p:nvSpPr>
          <p:cNvPr id="1103908" name="Rectangle 36"/>
          <p:cNvSpPr>
            <a:spLocks noChangeArrowheads="1"/>
          </p:cNvSpPr>
          <p:nvPr/>
        </p:nvSpPr>
        <p:spPr bwMode="auto">
          <a:xfrm>
            <a:off x="7239000" y="2743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103909" name="Rectangle 37"/>
          <p:cNvSpPr>
            <a:spLocks noChangeArrowheads="1"/>
          </p:cNvSpPr>
          <p:nvPr/>
        </p:nvSpPr>
        <p:spPr bwMode="auto">
          <a:xfrm>
            <a:off x="5715000" y="2743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103910" name="Rectangle 38"/>
          <p:cNvSpPr>
            <a:spLocks noChangeArrowheads="1"/>
          </p:cNvSpPr>
          <p:nvPr/>
        </p:nvSpPr>
        <p:spPr bwMode="auto">
          <a:xfrm>
            <a:off x="6019800" y="3657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103911" name="Rectangle 39"/>
          <p:cNvSpPr>
            <a:spLocks noChangeArrowheads="1"/>
          </p:cNvSpPr>
          <p:nvPr/>
        </p:nvSpPr>
        <p:spPr bwMode="auto">
          <a:xfrm>
            <a:off x="6324600" y="3657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103912" name="Rectangle 40"/>
          <p:cNvSpPr>
            <a:spLocks noChangeArrowheads="1"/>
          </p:cNvSpPr>
          <p:nvPr/>
        </p:nvSpPr>
        <p:spPr bwMode="auto">
          <a:xfrm>
            <a:off x="6629400" y="3657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</a:t>
            </a:r>
          </a:p>
        </p:txBody>
      </p:sp>
      <p:sp>
        <p:nvSpPr>
          <p:cNvPr id="1103913" name="Rectangle 41"/>
          <p:cNvSpPr>
            <a:spLocks noChangeArrowheads="1"/>
          </p:cNvSpPr>
          <p:nvPr/>
        </p:nvSpPr>
        <p:spPr bwMode="auto">
          <a:xfrm>
            <a:off x="6934200" y="3657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1103914" name="Rectangle 42"/>
          <p:cNvSpPr>
            <a:spLocks noChangeArrowheads="1"/>
          </p:cNvSpPr>
          <p:nvPr/>
        </p:nvSpPr>
        <p:spPr bwMode="auto">
          <a:xfrm>
            <a:off x="7239000" y="3657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2</a:t>
            </a:r>
          </a:p>
        </p:txBody>
      </p:sp>
      <p:sp>
        <p:nvSpPr>
          <p:cNvPr id="1103915" name="Rectangle 43"/>
          <p:cNvSpPr>
            <a:spLocks noChangeArrowheads="1"/>
          </p:cNvSpPr>
          <p:nvPr/>
        </p:nvSpPr>
        <p:spPr bwMode="auto">
          <a:xfrm>
            <a:off x="5715000" y="3657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103916" name="Rectangle 44"/>
          <p:cNvSpPr>
            <a:spLocks noChangeArrowheads="1"/>
          </p:cNvSpPr>
          <p:nvPr/>
        </p:nvSpPr>
        <p:spPr bwMode="auto">
          <a:xfrm>
            <a:off x="6019800" y="4572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103917" name="Rectangle 45"/>
          <p:cNvSpPr>
            <a:spLocks noChangeArrowheads="1"/>
          </p:cNvSpPr>
          <p:nvPr/>
        </p:nvSpPr>
        <p:spPr bwMode="auto">
          <a:xfrm>
            <a:off x="6324600" y="4572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103918" name="Rectangle 46"/>
          <p:cNvSpPr>
            <a:spLocks noChangeArrowheads="1"/>
          </p:cNvSpPr>
          <p:nvPr/>
        </p:nvSpPr>
        <p:spPr bwMode="auto">
          <a:xfrm>
            <a:off x="6629400" y="4572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103919" name="Rectangle 47"/>
          <p:cNvSpPr>
            <a:spLocks noChangeArrowheads="1"/>
          </p:cNvSpPr>
          <p:nvPr/>
        </p:nvSpPr>
        <p:spPr bwMode="auto">
          <a:xfrm>
            <a:off x="6934200" y="4572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</a:t>
            </a:r>
          </a:p>
        </p:txBody>
      </p:sp>
      <p:sp>
        <p:nvSpPr>
          <p:cNvPr id="1103920" name="Rectangle 48"/>
          <p:cNvSpPr>
            <a:spLocks noChangeArrowheads="1"/>
          </p:cNvSpPr>
          <p:nvPr/>
        </p:nvSpPr>
        <p:spPr bwMode="auto">
          <a:xfrm>
            <a:off x="7239000" y="4572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1103921" name="Rectangle 49"/>
          <p:cNvSpPr>
            <a:spLocks noChangeArrowheads="1"/>
          </p:cNvSpPr>
          <p:nvPr/>
        </p:nvSpPr>
        <p:spPr bwMode="auto">
          <a:xfrm>
            <a:off x="5715000" y="4572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103922" name="Text Box 50"/>
          <p:cNvSpPr txBox="1">
            <a:spLocks noChangeArrowheads="1"/>
          </p:cNvSpPr>
          <p:nvPr/>
        </p:nvSpPr>
        <p:spPr bwMode="auto">
          <a:xfrm>
            <a:off x="4495800" y="3200400"/>
            <a:ext cx="1066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/>
              <a:t>Insert 5</a:t>
            </a:r>
          </a:p>
        </p:txBody>
      </p:sp>
      <p:sp>
        <p:nvSpPr>
          <p:cNvPr id="1103923" name="Text Box 51"/>
          <p:cNvSpPr txBox="1">
            <a:spLocks noChangeArrowheads="1"/>
          </p:cNvSpPr>
          <p:nvPr/>
        </p:nvSpPr>
        <p:spPr bwMode="auto">
          <a:xfrm>
            <a:off x="4495800" y="4114800"/>
            <a:ext cx="1066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/>
              <a:t>Insert 2</a:t>
            </a:r>
          </a:p>
        </p:txBody>
      </p:sp>
      <p:sp>
        <p:nvSpPr>
          <p:cNvPr id="1103924" name="Line 52"/>
          <p:cNvSpPr>
            <a:spLocks noChangeShapeType="1"/>
          </p:cNvSpPr>
          <p:nvPr/>
        </p:nvSpPr>
        <p:spPr bwMode="auto">
          <a:xfrm>
            <a:off x="6324600" y="3048000"/>
            <a:ext cx="304800" cy="609600"/>
          </a:xfrm>
          <a:prstGeom prst="line">
            <a:avLst/>
          </a:prstGeom>
          <a:noFill/>
          <a:ln w="15875">
            <a:solidFill>
              <a:srgbClr val="A0A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03925" name="Line 53"/>
          <p:cNvSpPr>
            <a:spLocks noChangeShapeType="1"/>
          </p:cNvSpPr>
          <p:nvPr/>
        </p:nvSpPr>
        <p:spPr bwMode="auto">
          <a:xfrm>
            <a:off x="6934200" y="3048000"/>
            <a:ext cx="304800" cy="609600"/>
          </a:xfrm>
          <a:prstGeom prst="line">
            <a:avLst/>
          </a:prstGeom>
          <a:noFill/>
          <a:ln w="15875">
            <a:solidFill>
              <a:srgbClr val="A0A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03926" name="Line 54"/>
          <p:cNvSpPr>
            <a:spLocks noChangeShapeType="1"/>
          </p:cNvSpPr>
          <p:nvPr/>
        </p:nvSpPr>
        <p:spPr bwMode="auto">
          <a:xfrm>
            <a:off x="6019800" y="3962400"/>
            <a:ext cx="304800" cy="609600"/>
          </a:xfrm>
          <a:prstGeom prst="line">
            <a:avLst/>
          </a:prstGeom>
          <a:noFill/>
          <a:ln w="15875">
            <a:solidFill>
              <a:srgbClr val="A0A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03927" name="Line 55"/>
          <p:cNvSpPr>
            <a:spLocks noChangeShapeType="1"/>
          </p:cNvSpPr>
          <p:nvPr/>
        </p:nvSpPr>
        <p:spPr bwMode="auto">
          <a:xfrm>
            <a:off x="7239000" y="3962400"/>
            <a:ext cx="304800" cy="609600"/>
          </a:xfrm>
          <a:prstGeom prst="line">
            <a:avLst/>
          </a:prstGeom>
          <a:noFill/>
          <a:ln w="15875">
            <a:solidFill>
              <a:srgbClr val="A0A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03929" name="Line 57"/>
          <p:cNvSpPr>
            <a:spLocks noChangeShapeType="1"/>
          </p:cNvSpPr>
          <p:nvPr/>
        </p:nvSpPr>
        <p:spPr bwMode="auto">
          <a:xfrm flipH="1">
            <a:off x="6172200" y="3962400"/>
            <a:ext cx="1219200" cy="6096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3930" name="Line 58"/>
          <p:cNvSpPr>
            <a:spLocks noChangeShapeType="1"/>
          </p:cNvSpPr>
          <p:nvPr/>
        </p:nvSpPr>
        <p:spPr bwMode="auto">
          <a:xfrm flipH="1">
            <a:off x="6477000" y="3048000"/>
            <a:ext cx="609600" cy="6096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3931" name="Line 59"/>
          <p:cNvSpPr>
            <a:spLocks noChangeShapeType="1"/>
          </p:cNvSpPr>
          <p:nvPr/>
        </p:nvSpPr>
        <p:spPr bwMode="auto">
          <a:xfrm>
            <a:off x="6934200" y="2667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3932" name="Line 60"/>
          <p:cNvSpPr>
            <a:spLocks noChangeShapeType="1"/>
          </p:cNvSpPr>
          <p:nvPr/>
        </p:nvSpPr>
        <p:spPr bwMode="auto">
          <a:xfrm>
            <a:off x="7239000" y="35814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3934" name="Text Box 62"/>
          <p:cNvSpPr txBox="1">
            <a:spLocks noChangeArrowheads="1"/>
          </p:cNvSpPr>
          <p:nvPr/>
        </p:nvSpPr>
        <p:spPr bwMode="auto">
          <a:xfrm>
            <a:off x="7772400" y="3200400"/>
            <a:ext cx="1219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Two 5s!</a:t>
            </a:r>
          </a:p>
        </p:txBody>
      </p:sp>
      <p:sp>
        <p:nvSpPr>
          <p:cNvPr id="1103935" name="Text Box 63"/>
          <p:cNvSpPr txBox="1">
            <a:spLocks noChangeArrowheads="1"/>
          </p:cNvSpPr>
          <p:nvPr/>
        </p:nvSpPr>
        <p:spPr bwMode="auto">
          <a:xfrm>
            <a:off x="7772400" y="4114800"/>
            <a:ext cx="1219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Two 2s!</a:t>
            </a:r>
          </a:p>
        </p:txBody>
      </p:sp>
      <p:sp>
        <p:nvSpPr>
          <p:cNvPr id="1103936" name="Rectangle 64"/>
          <p:cNvSpPr>
            <a:spLocks noChangeArrowheads="1"/>
          </p:cNvSpPr>
          <p:nvPr/>
        </p:nvSpPr>
        <p:spPr bwMode="auto">
          <a:xfrm>
            <a:off x="6096000" y="1295400"/>
            <a:ext cx="914400" cy="2286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unsorted</a:t>
            </a:r>
          </a:p>
        </p:txBody>
      </p:sp>
      <p:sp>
        <p:nvSpPr>
          <p:cNvPr id="1103937" name="Rectangle 65"/>
          <p:cNvSpPr>
            <a:spLocks noChangeArrowheads="1"/>
          </p:cNvSpPr>
          <p:nvPr/>
        </p:nvSpPr>
        <p:spPr bwMode="auto">
          <a:xfrm>
            <a:off x="5181600" y="1295400"/>
            <a:ext cx="914400" cy="2286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400" i="1"/>
              <a:t>sorted</a:t>
            </a:r>
          </a:p>
        </p:txBody>
      </p:sp>
      <p:sp>
        <p:nvSpPr>
          <p:cNvPr id="1103938" name="Line 66"/>
          <p:cNvSpPr>
            <a:spLocks noChangeShapeType="1"/>
          </p:cNvSpPr>
          <p:nvPr/>
        </p:nvSpPr>
        <p:spPr bwMode="auto">
          <a:xfrm>
            <a:off x="6096000" y="1219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3939" name="Line 67"/>
          <p:cNvSpPr>
            <a:spLocks noChangeShapeType="1"/>
          </p:cNvSpPr>
          <p:nvPr/>
        </p:nvSpPr>
        <p:spPr bwMode="auto">
          <a:xfrm>
            <a:off x="5943600" y="1143000"/>
            <a:ext cx="3048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03963" name="Rectangle 91"/>
          <p:cNvSpPr>
            <a:spLocks noChangeArrowheads="1"/>
          </p:cNvSpPr>
          <p:nvPr/>
        </p:nvSpPr>
        <p:spPr bwMode="auto">
          <a:xfrm>
            <a:off x="2057400" y="5486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103964" name="Rectangle 92"/>
          <p:cNvSpPr>
            <a:spLocks noChangeArrowheads="1"/>
          </p:cNvSpPr>
          <p:nvPr/>
        </p:nvSpPr>
        <p:spPr bwMode="auto">
          <a:xfrm>
            <a:off x="2362200" y="5486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</a:t>
            </a:r>
          </a:p>
        </p:txBody>
      </p:sp>
      <p:sp>
        <p:nvSpPr>
          <p:cNvPr id="1103965" name="Rectangle 93"/>
          <p:cNvSpPr>
            <a:spLocks noChangeArrowheads="1"/>
          </p:cNvSpPr>
          <p:nvPr/>
        </p:nvSpPr>
        <p:spPr bwMode="auto">
          <a:xfrm>
            <a:off x="2667000" y="5486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1103966" name="Rectangle 94"/>
          <p:cNvSpPr>
            <a:spLocks noChangeArrowheads="1"/>
          </p:cNvSpPr>
          <p:nvPr/>
        </p:nvSpPr>
        <p:spPr bwMode="auto">
          <a:xfrm>
            <a:off x="2971800" y="5486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103967" name="Rectangle 95"/>
          <p:cNvSpPr>
            <a:spLocks noChangeArrowheads="1"/>
          </p:cNvSpPr>
          <p:nvPr/>
        </p:nvSpPr>
        <p:spPr bwMode="auto">
          <a:xfrm>
            <a:off x="3276600" y="5486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103968" name="Rectangle 96"/>
          <p:cNvSpPr>
            <a:spLocks noChangeArrowheads="1"/>
          </p:cNvSpPr>
          <p:nvPr/>
        </p:nvSpPr>
        <p:spPr bwMode="auto">
          <a:xfrm>
            <a:off x="1752600" y="5486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103977" name="Text Box 105"/>
          <p:cNvSpPr txBox="1">
            <a:spLocks noChangeArrowheads="1"/>
          </p:cNvSpPr>
          <p:nvPr/>
        </p:nvSpPr>
        <p:spPr bwMode="auto">
          <a:xfrm>
            <a:off x="533400" y="5029200"/>
            <a:ext cx="1066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/>
              <a:t>Insert 2</a:t>
            </a:r>
          </a:p>
        </p:txBody>
      </p:sp>
      <p:sp>
        <p:nvSpPr>
          <p:cNvPr id="1103978" name="Line 106"/>
          <p:cNvSpPr>
            <a:spLocks noChangeShapeType="1"/>
          </p:cNvSpPr>
          <p:nvPr/>
        </p:nvSpPr>
        <p:spPr bwMode="auto">
          <a:xfrm>
            <a:off x="1752600" y="4876800"/>
            <a:ext cx="304800" cy="609600"/>
          </a:xfrm>
          <a:prstGeom prst="line">
            <a:avLst/>
          </a:prstGeom>
          <a:noFill/>
          <a:ln w="15875">
            <a:solidFill>
              <a:srgbClr val="A0A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03979" name="Line 107"/>
          <p:cNvSpPr>
            <a:spLocks noChangeShapeType="1"/>
          </p:cNvSpPr>
          <p:nvPr/>
        </p:nvSpPr>
        <p:spPr bwMode="auto">
          <a:xfrm>
            <a:off x="2667000" y="4876800"/>
            <a:ext cx="304800" cy="609600"/>
          </a:xfrm>
          <a:prstGeom prst="line">
            <a:avLst/>
          </a:prstGeom>
          <a:noFill/>
          <a:ln w="15875">
            <a:solidFill>
              <a:srgbClr val="A0A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03980" name="Line 108"/>
          <p:cNvSpPr>
            <a:spLocks noChangeShapeType="1"/>
          </p:cNvSpPr>
          <p:nvPr/>
        </p:nvSpPr>
        <p:spPr bwMode="auto">
          <a:xfrm flipH="1">
            <a:off x="1905000" y="4876800"/>
            <a:ext cx="914400" cy="6096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3981" name="Rectangle 109"/>
          <p:cNvSpPr>
            <a:spLocks noChangeArrowheads="1"/>
          </p:cNvSpPr>
          <p:nvPr/>
        </p:nvSpPr>
        <p:spPr bwMode="auto">
          <a:xfrm>
            <a:off x="3581400" y="2743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103984" name="Rectangle 112"/>
          <p:cNvSpPr>
            <a:spLocks noChangeArrowheads="1"/>
          </p:cNvSpPr>
          <p:nvPr/>
        </p:nvSpPr>
        <p:spPr bwMode="auto">
          <a:xfrm>
            <a:off x="3581400" y="3657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103985" name="Rectangle 113"/>
          <p:cNvSpPr>
            <a:spLocks noChangeArrowheads="1"/>
          </p:cNvSpPr>
          <p:nvPr/>
        </p:nvSpPr>
        <p:spPr bwMode="auto">
          <a:xfrm>
            <a:off x="3581400" y="4572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103986" name="Rectangle 114"/>
          <p:cNvSpPr>
            <a:spLocks noChangeArrowheads="1"/>
          </p:cNvSpPr>
          <p:nvPr/>
        </p:nvSpPr>
        <p:spPr bwMode="auto">
          <a:xfrm>
            <a:off x="3581400" y="5486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103987" name="Rectangle 115"/>
          <p:cNvSpPr>
            <a:spLocks noChangeArrowheads="1"/>
          </p:cNvSpPr>
          <p:nvPr/>
        </p:nvSpPr>
        <p:spPr bwMode="auto">
          <a:xfrm>
            <a:off x="7543800" y="27432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103988" name="Rectangle 116"/>
          <p:cNvSpPr>
            <a:spLocks noChangeArrowheads="1"/>
          </p:cNvSpPr>
          <p:nvPr/>
        </p:nvSpPr>
        <p:spPr bwMode="auto">
          <a:xfrm>
            <a:off x="7543800" y="36576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104002" name="Rectangle 130"/>
          <p:cNvSpPr>
            <a:spLocks noChangeArrowheads="1"/>
          </p:cNvSpPr>
          <p:nvPr/>
        </p:nvSpPr>
        <p:spPr bwMode="auto">
          <a:xfrm>
            <a:off x="6019800" y="5486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104003" name="Rectangle 131"/>
          <p:cNvSpPr>
            <a:spLocks noChangeArrowheads="1"/>
          </p:cNvSpPr>
          <p:nvPr/>
        </p:nvSpPr>
        <p:spPr bwMode="auto">
          <a:xfrm>
            <a:off x="6324600" y="5486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104004" name="Rectangle 132"/>
          <p:cNvSpPr>
            <a:spLocks noChangeArrowheads="1"/>
          </p:cNvSpPr>
          <p:nvPr/>
        </p:nvSpPr>
        <p:spPr bwMode="auto">
          <a:xfrm>
            <a:off x="6629400" y="5486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104005" name="Rectangle 133"/>
          <p:cNvSpPr>
            <a:spLocks noChangeArrowheads="1"/>
          </p:cNvSpPr>
          <p:nvPr/>
        </p:nvSpPr>
        <p:spPr bwMode="auto">
          <a:xfrm>
            <a:off x="6934200" y="5486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5</a:t>
            </a:r>
          </a:p>
        </p:txBody>
      </p:sp>
      <p:sp>
        <p:nvSpPr>
          <p:cNvPr id="1104006" name="Rectangle 134"/>
          <p:cNvSpPr>
            <a:spLocks noChangeArrowheads="1"/>
          </p:cNvSpPr>
          <p:nvPr/>
        </p:nvSpPr>
        <p:spPr bwMode="auto">
          <a:xfrm>
            <a:off x="7239000" y="5486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6</a:t>
            </a:r>
          </a:p>
        </p:txBody>
      </p:sp>
      <p:sp>
        <p:nvSpPr>
          <p:cNvPr id="1104007" name="Rectangle 135"/>
          <p:cNvSpPr>
            <a:spLocks noChangeArrowheads="1"/>
          </p:cNvSpPr>
          <p:nvPr/>
        </p:nvSpPr>
        <p:spPr bwMode="auto">
          <a:xfrm>
            <a:off x="5715000" y="5486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2</a:t>
            </a:r>
          </a:p>
        </p:txBody>
      </p:sp>
      <p:sp>
        <p:nvSpPr>
          <p:cNvPr id="1104008" name="Text Box 136"/>
          <p:cNvSpPr txBox="1">
            <a:spLocks noChangeArrowheads="1"/>
          </p:cNvSpPr>
          <p:nvPr/>
        </p:nvSpPr>
        <p:spPr bwMode="auto">
          <a:xfrm>
            <a:off x="4495800" y="5029200"/>
            <a:ext cx="1066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1600"/>
              <a:t>Insert 5</a:t>
            </a:r>
          </a:p>
        </p:txBody>
      </p:sp>
      <p:sp>
        <p:nvSpPr>
          <p:cNvPr id="1104009" name="Line 137"/>
          <p:cNvSpPr>
            <a:spLocks noChangeShapeType="1"/>
          </p:cNvSpPr>
          <p:nvPr/>
        </p:nvSpPr>
        <p:spPr bwMode="auto">
          <a:xfrm>
            <a:off x="6934200" y="4876800"/>
            <a:ext cx="304800" cy="609600"/>
          </a:xfrm>
          <a:prstGeom prst="line">
            <a:avLst/>
          </a:prstGeom>
          <a:noFill/>
          <a:ln w="15875">
            <a:solidFill>
              <a:srgbClr val="A0A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04010" name="Line 138"/>
          <p:cNvSpPr>
            <a:spLocks noChangeShapeType="1"/>
          </p:cNvSpPr>
          <p:nvPr/>
        </p:nvSpPr>
        <p:spPr bwMode="auto">
          <a:xfrm>
            <a:off x="7543800" y="4876800"/>
            <a:ext cx="304800" cy="609600"/>
          </a:xfrm>
          <a:prstGeom prst="line">
            <a:avLst/>
          </a:prstGeom>
          <a:noFill/>
          <a:ln w="15875">
            <a:solidFill>
              <a:srgbClr val="A0A0A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04011" name="Line 139"/>
          <p:cNvSpPr>
            <a:spLocks noChangeShapeType="1"/>
          </p:cNvSpPr>
          <p:nvPr/>
        </p:nvSpPr>
        <p:spPr bwMode="auto">
          <a:xfrm flipH="1">
            <a:off x="7086600" y="4876800"/>
            <a:ext cx="609600" cy="609600"/>
          </a:xfrm>
          <a:prstGeom prst="line">
            <a:avLst/>
          </a:prstGeom>
          <a:noFill/>
          <a:ln w="25400" cap="rnd">
            <a:solidFill>
              <a:schemeClr val="accent2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4012" name="Text Box 140"/>
          <p:cNvSpPr txBox="1">
            <a:spLocks noChangeArrowheads="1"/>
          </p:cNvSpPr>
          <p:nvPr/>
        </p:nvSpPr>
        <p:spPr bwMode="auto">
          <a:xfrm>
            <a:off x="5486400" y="5867400"/>
            <a:ext cx="2362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Sorted</a:t>
            </a:r>
          </a:p>
        </p:txBody>
      </p:sp>
      <p:sp>
        <p:nvSpPr>
          <p:cNvPr id="1104013" name="Text Box 141"/>
          <p:cNvSpPr txBox="1">
            <a:spLocks noChangeArrowheads="1"/>
          </p:cNvSpPr>
          <p:nvPr/>
        </p:nvSpPr>
        <p:spPr bwMode="auto">
          <a:xfrm>
            <a:off x="7772400" y="5029200"/>
            <a:ext cx="1219200" cy="3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Another 5!</a:t>
            </a:r>
          </a:p>
        </p:txBody>
      </p:sp>
      <p:sp>
        <p:nvSpPr>
          <p:cNvPr id="1104014" name="Rectangle 142"/>
          <p:cNvSpPr>
            <a:spLocks noChangeArrowheads="1"/>
          </p:cNvSpPr>
          <p:nvPr/>
        </p:nvSpPr>
        <p:spPr bwMode="auto">
          <a:xfrm>
            <a:off x="7543800" y="54864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/>
              <a:t>8</a:t>
            </a:r>
          </a:p>
        </p:txBody>
      </p:sp>
      <p:sp>
        <p:nvSpPr>
          <p:cNvPr id="1103989" name="Rectangle 117"/>
          <p:cNvSpPr>
            <a:spLocks noChangeArrowheads="1"/>
          </p:cNvSpPr>
          <p:nvPr/>
        </p:nvSpPr>
        <p:spPr bwMode="auto">
          <a:xfrm>
            <a:off x="7543800" y="4572000"/>
            <a:ext cx="304800" cy="304800"/>
          </a:xfrm>
          <a:prstGeom prst="rect">
            <a:avLst/>
          </a:prstGeom>
          <a:solidFill>
            <a:srgbClr val="FFCC99"/>
          </a:solidFill>
          <a:ln w="158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sz="1600" b="1"/>
              <a:t>5</a:t>
            </a:r>
          </a:p>
        </p:txBody>
      </p:sp>
      <p:sp>
        <p:nvSpPr>
          <p:cNvPr id="1103928" name="Line 56"/>
          <p:cNvSpPr>
            <a:spLocks noChangeShapeType="1"/>
          </p:cNvSpPr>
          <p:nvPr/>
        </p:nvSpPr>
        <p:spPr bwMode="auto">
          <a:xfrm>
            <a:off x="7543800" y="4495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4015" name="Line 143"/>
          <p:cNvSpPr>
            <a:spLocks noChangeShapeType="1"/>
          </p:cNvSpPr>
          <p:nvPr/>
        </p:nvSpPr>
        <p:spPr bwMode="auto">
          <a:xfrm>
            <a:off x="7848600" y="5410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4016" name="Text Box 144"/>
          <p:cNvSpPr txBox="1">
            <a:spLocks noChangeArrowheads="1"/>
          </p:cNvSpPr>
          <p:nvPr/>
        </p:nvSpPr>
        <p:spPr bwMode="auto">
          <a:xfrm>
            <a:off x="76200" y="2209800"/>
            <a:ext cx="1752600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>
                <a:solidFill>
                  <a:schemeClr val="folHlink"/>
                </a:solidFill>
              </a:rPr>
              <a:t>A list of size 1 is always sorted</a:t>
            </a:r>
          </a:p>
        </p:txBody>
      </p:sp>
      <p:sp>
        <p:nvSpPr>
          <p:cNvPr id="1104017" name="Line 145"/>
          <p:cNvSpPr>
            <a:spLocks noChangeShapeType="1"/>
          </p:cNvSpPr>
          <p:nvPr/>
        </p:nvSpPr>
        <p:spPr bwMode="auto">
          <a:xfrm>
            <a:off x="1447800" y="2667000"/>
            <a:ext cx="228600" cy="152400"/>
          </a:xfrm>
          <a:prstGeom prst="line">
            <a:avLst/>
          </a:prstGeom>
          <a:noFill/>
          <a:ln w="15875">
            <a:solidFill>
              <a:schemeClr val="folHlink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103894" name="Line 22"/>
          <p:cNvSpPr>
            <a:spLocks noChangeShapeType="1"/>
          </p:cNvSpPr>
          <p:nvPr/>
        </p:nvSpPr>
        <p:spPr bwMode="auto">
          <a:xfrm>
            <a:off x="2667000" y="44958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3969" name="Line 97"/>
          <p:cNvSpPr>
            <a:spLocks noChangeShapeType="1"/>
          </p:cNvSpPr>
          <p:nvPr/>
        </p:nvSpPr>
        <p:spPr bwMode="auto">
          <a:xfrm>
            <a:off x="2971800" y="54102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02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9">
      <a:dk1>
        <a:srgbClr val="000000"/>
      </a:dk1>
      <a:lt1>
        <a:srgbClr val="FFFFFF"/>
      </a:lt1>
      <a:dk2>
        <a:srgbClr val="3232C8"/>
      </a:dk2>
      <a:lt2>
        <a:srgbClr val="989898"/>
      </a:lt2>
      <a:accent1>
        <a:srgbClr val="FFFFFF"/>
      </a:accent1>
      <a:accent2>
        <a:srgbClr val="2896D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387C7"/>
      </a:accent6>
      <a:hlink>
        <a:srgbClr val="1F6481"/>
      </a:hlink>
      <a:folHlink>
        <a:srgbClr val="AF0028"/>
      </a:folHlink>
    </a:clrScheme>
    <a:fontScheme name="Default Desig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CC99"/>
        </a:solidFill>
        <a:ln w="158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  <a:ea typeface="ＭＳ Ｐゴシック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56703"/>
        </a:dk2>
        <a:lt2>
          <a:srgbClr val="989898"/>
        </a:lt2>
        <a:accent1>
          <a:srgbClr val="FFFFFF"/>
        </a:accent1>
        <a:accent2>
          <a:srgbClr val="23C53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1FB237"/>
        </a:accent6>
        <a:hlink>
          <a:srgbClr val="067265"/>
        </a:hlink>
        <a:folHlink>
          <a:srgbClr val="CA400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3232C8"/>
        </a:dk2>
        <a:lt2>
          <a:srgbClr val="989898"/>
        </a:lt2>
        <a:accent1>
          <a:srgbClr val="FFFFFF"/>
        </a:accent1>
        <a:accent2>
          <a:srgbClr val="2896D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387C7"/>
        </a:accent6>
        <a:hlink>
          <a:srgbClr val="1F6481"/>
        </a:hlink>
        <a:folHlink>
          <a:srgbClr val="AF002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2634</TotalTime>
  <Words>4914</Words>
  <Application>Microsoft Macintosh PowerPoint</Application>
  <PresentationFormat>On-screen Show (4:3)</PresentationFormat>
  <Paragraphs>726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Default Design</vt:lpstr>
      <vt:lpstr>The Limits of Sorting Divide-and-Conquer Comparison Sorts II</vt:lpstr>
      <vt:lpstr>Unit Overview Algorithmic Efficiency &amp; Sorting</vt:lpstr>
      <vt:lpstr>Review Introduction to Analysis of Algorithms [1/2]</vt:lpstr>
      <vt:lpstr>Review Introduction to Analysis of Algorithms [2/2]</vt:lpstr>
      <vt:lpstr>Review Introduction to Sorting — Basics, Analyzing </vt:lpstr>
      <vt:lpstr>Review Introduction to Sorting — Overview of Algorithms</vt:lpstr>
      <vt:lpstr>Review Comparison Sorts I — Bubble Sort: Analysis</vt:lpstr>
      <vt:lpstr>Comparison Sorts I Insertion Sort — Description</vt:lpstr>
      <vt:lpstr>Comparison Sorts I Insertion Sort — Illustration</vt:lpstr>
      <vt:lpstr>Comparison Sorts I Insertion Sort — Issues</vt:lpstr>
      <vt:lpstr>Comparison Sorts I Insertion Sort — Write It</vt:lpstr>
      <vt:lpstr>Comparison Sorts I Insertion Sort — Analysis</vt:lpstr>
      <vt:lpstr>Comparison Sorts I Insertion Sort — Comments</vt:lpstr>
      <vt:lpstr>More on Big-O Big-O More Generally — Introduction</vt:lpstr>
      <vt:lpstr>More on Big-O Big-O More Generally — Definition</vt:lpstr>
      <vt:lpstr>More on Big-O Big-O More Generally — Applications </vt:lpstr>
      <vt:lpstr>More on Big-O Related Concepts</vt:lpstr>
      <vt:lpstr>More on Big-O Summary</vt:lpstr>
      <vt:lpstr>The Limits of Sorting Introduction</vt:lpstr>
      <vt:lpstr>The Limits of Sorting Thinking about Sorting</vt:lpstr>
      <vt:lpstr>The Limits of Sorting Proof Idea</vt:lpstr>
      <vt:lpstr>Divide-and-Conquer Introduction</vt:lpstr>
      <vt:lpstr>Divide-and-Conquer The Master Theorem [1/3]</vt:lpstr>
      <vt:lpstr>Divide-and-Conquer The Master Theorem [2/3]</vt:lpstr>
      <vt:lpstr>Divide-and-Conquer The Master Theorem [3/3]</vt:lpstr>
      <vt:lpstr>Divide-and-Conquer Efficiency of Searching</vt:lpstr>
      <vt:lpstr>Divide-and-Conquer Logarithmic Time</vt:lpstr>
      <vt:lpstr>Divide-and-Conquer Thoughts</vt:lpstr>
      <vt:lpstr>Comparison Sorts II Merge Sort — Introduction</vt:lpstr>
      <vt:lpstr>Comparison Sorts II Merge Sort — Merging in a Linked List</vt:lpstr>
      <vt:lpstr>Comparison Sorts II Merge Sort — General-Purpose Merge</vt:lpstr>
      <vt:lpstr>Comparison Sorts II Merge Sort — Putting It All Together</vt:lpstr>
      <vt:lpstr>Comparison Sorts II Merge Sort — Do It</vt:lpstr>
      <vt:lpstr>Comparison Sorts II Merge Sort — Analysis</vt:lpstr>
      <vt:lpstr>Comparison Sorts II Merge Sort — Comments</vt:lpstr>
      <vt:lpstr>Comparison Sorts II Merge Sort — Comparing Algorithms</vt:lpstr>
    </vt:vector>
  </TitlesOfParts>
  <Company>University of Alaska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Limits of Sorting; Divide-and-Conquer; Comparison Sorts II</dc:title>
  <dc:creator>Glenn G. Chappell</dc:creator>
  <cp:lastModifiedBy>Chris Hartman</cp:lastModifiedBy>
  <cp:revision>204</cp:revision>
  <dcterms:created xsi:type="dcterms:W3CDTF">2004-09-03T22:49:27Z</dcterms:created>
  <dcterms:modified xsi:type="dcterms:W3CDTF">2013-02-28T23:54:31Z</dcterms:modified>
</cp:coreProperties>
</file>