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1107" r:id="rId3"/>
    <p:sldId id="1381" r:id="rId4"/>
    <p:sldId id="1641" r:id="rId5"/>
    <p:sldId id="1234" r:id="rId6"/>
    <p:sldId id="1188" r:id="rId7"/>
    <p:sldId id="1267" r:id="rId8"/>
    <p:sldId id="1382" r:id="rId9"/>
    <p:sldId id="1335" r:id="rId10"/>
    <p:sldId id="1341" r:id="rId11"/>
    <p:sldId id="1636" r:id="rId12"/>
    <p:sldId id="1637" r:id="rId13"/>
    <p:sldId id="1638" r:id="rId14"/>
    <p:sldId id="1395" r:id="rId15"/>
    <p:sldId id="1396" r:id="rId16"/>
    <p:sldId id="1500" r:id="rId17"/>
    <p:sldId id="1479" r:id="rId18"/>
    <p:sldId id="1499" r:id="rId19"/>
    <p:sldId id="1480" r:id="rId20"/>
    <p:sldId id="1578" r:id="rId21"/>
    <p:sldId id="1524" r:id="rId22"/>
    <p:sldId id="1483" r:id="rId23"/>
    <p:sldId id="1547" r:id="rId24"/>
    <p:sldId id="1553" r:id="rId25"/>
    <p:sldId id="1486" r:id="rId26"/>
    <p:sldId id="1487" r:id="rId27"/>
    <p:sldId id="1642" r:id="rId28"/>
    <p:sldId id="1643" r:id="rId29"/>
    <p:sldId id="1644" r:id="rId30"/>
    <p:sldId id="1645" r:id="rId3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BAB3613-0404-4048-8CB0-34C5F8AF0B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7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148D6CE-5079-AC4D-9A8F-3990FC755E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1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34374BB-9E80-0B49-B35F-964FA68246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B3BB1-9B9C-A94A-AE39-13D4B45AB6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E95C0-6B8C-CE45-A6E5-9D6A573262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78B00-3434-224A-A7D7-9A0F0A9944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37B03-F298-8845-A2F1-10FA5223C9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3CBAC-8CF4-0448-9023-CB6B3ED85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78E8-E4B7-064B-8A9C-C0D664CBE3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E95B5-6D59-6149-8C8E-0247E94ADC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EF046-7C33-CD4A-861E-62D4178A69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300CE-AEB6-A145-9D3C-3FC90441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2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55172-B34D-7A45-8944-763D343190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051453-6E8F-5C42-86DF-73A65F629E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Comparison Sorts III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/>
              <a:t>Monday, </a:t>
            </a:r>
            <a:r>
              <a:rPr lang="en-US" dirty="0" smtClean="0"/>
              <a:t>March 4, 2013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University of Alaska Fairbanks</a:t>
            </a:r>
          </a:p>
          <a:p>
            <a:r>
              <a:rPr lang="en-US" dirty="0" err="1"/>
              <a:t>cmhartman@alaska.edu</a:t>
            </a:r>
            <a:endParaRPr lang="en-US" dirty="0"/>
          </a:p>
          <a:p>
            <a:r>
              <a:rPr lang="en-US" dirty="0"/>
              <a:t>Based on material by Glenn G. Chappell</a:t>
            </a:r>
          </a:p>
          <a:p>
            <a:r>
              <a:rPr lang="en-US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6843-F0A7-E54E-9D6B-17CCE6148932}" type="slidenum">
              <a:rPr lang="en-US"/>
              <a:pPr/>
              <a:t>10</a:t>
            </a:fld>
            <a:endParaRPr lang="en-US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The Limits of Sorting [1/2]</a:t>
            </a:r>
            <a:endParaRPr lang="en-US">
              <a:cs typeface="Times New Roman" charset="0"/>
            </a:endParaRPr>
          </a:p>
        </p:txBody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Sorting is determining the ordering of a list. Many orderings are possible.</a:t>
            </a:r>
          </a:p>
          <a:p>
            <a:pPr>
              <a:buFont typeface="Wingdings" charset="0"/>
              <a:buNone/>
            </a:pPr>
            <a:r>
              <a:rPr lang="en-US" sz="1800"/>
              <a:t>Each time we do a comparison, we find the relative order of two items. Say x &lt; y; we can throw out all orderings in which y comes before x.</a:t>
            </a:r>
          </a:p>
          <a:p>
            <a:pPr>
              <a:buFont typeface="Wingdings" charset="0"/>
              <a:buNone/>
            </a:pPr>
            <a:r>
              <a:rPr lang="en-US" sz="1800"/>
              <a:t>We cannot stop until only one possible ordering is left.</a:t>
            </a:r>
          </a:p>
          <a:p>
            <a:pPr>
              <a:buFont typeface="Wingdings" charset="0"/>
              <a:buNone/>
            </a:pPr>
            <a:r>
              <a:rPr lang="en-US" sz="1800"/>
              <a:t>Example</a:t>
            </a:r>
          </a:p>
          <a:p>
            <a:pPr lvl="1"/>
            <a:r>
              <a:rPr lang="en-US" sz="1600"/>
              <a:t>Bubble Sort the list 2 3 1.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endParaRPr lang="en-US" sz="1600"/>
          </a:p>
        </p:txBody>
      </p:sp>
      <p:sp>
        <p:nvSpPr>
          <p:cNvPr id="1273860" name="Text Box 4"/>
          <p:cNvSpPr txBox="1">
            <a:spLocks noChangeArrowheads="1"/>
          </p:cNvSpPr>
          <p:nvPr/>
        </p:nvSpPr>
        <p:spPr bwMode="auto">
          <a:xfrm>
            <a:off x="2057400" y="5029200"/>
            <a:ext cx="12954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Possible</a:t>
            </a:r>
            <a:br>
              <a:rPr lang="en-US" sz="1600"/>
            </a:br>
            <a:r>
              <a:rPr lang="en-US" sz="1600"/>
              <a:t>orderings:</a:t>
            </a:r>
            <a:br>
              <a:rPr lang="en-US" sz="1600"/>
            </a:br>
            <a:r>
              <a:rPr lang="en-US" sz="1600"/>
              <a:t>123   132</a:t>
            </a:r>
            <a:br>
              <a:rPr lang="en-US" sz="1600"/>
            </a:br>
            <a:r>
              <a:rPr lang="en-US" sz="1600"/>
              <a:t>213   231</a:t>
            </a:r>
            <a:br>
              <a:rPr lang="en-US" sz="1600"/>
            </a:br>
            <a:r>
              <a:rPr lang="en-US" sz="1600"/>
              <a:t>312   321</a:t>
            </a:r>
          </a:p>
        </p:txBody>
      </p:sp>
      <p:sp>
        <p:nvSpPr>
          <p:cNvPr id="1273861" name="Text Box 5"/>
          <p:cNvSpPr txBox="1">
            <a:spLocks noChangeArrowheads="1"/>
          </p:cNvSpPr>
          <p:nvPr/>
        </p:nvSpPr>
        <p:spPr bwMode="auto">
          <a:xfrm>
            <a:off x="3124200" y="4419600"/>
            <a:ext cx="914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3 &lt; 2</a:t>
            </a:r>
            <a:br>
              <a:rPr lang="en-US" sz="1600"/>
            </a:br>
            <a:r>
              <a:rPr lang="en-US" sz="1600"/>
              <a:t>No</a:t>
            </a:r>
          </a:p>
        </p:txBody>
      </p:sp>
      <p:sp>
        <p:nvSpPr>
          <p:cNvPr id="1273862" name="Text Box 6"/>
          <p:cNvSpPr txBox="1">
            <a:spLocks noChangeArrowheads="1"/>
          </p:cNvSpPr>
          <p:nvPr/>
        </p:nvSpPr>
        <p:spPr bwMode="auto">
          <a:xfrm>
            <a:off x="3429000" y="43434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?</a:t>
            </a:r>
          </a:p>
        </p:txBody>
      </p:sp>
      <p:sp>
        <p:nvSpPr>
          <p:cNvPr id="1273863" name="Text Box 7"/>
          <p:cNvSpPr txBox="1">
            <a:spLocks noChangeArrowheads="1"/>
          </p:cNvSpPr>
          <p:nvPr/>
        </p:nvSpPr>
        <p:spPr bwMode="auto">
          <a:xfrm>
            <a:off x="3886200" y="5029200"/>
            <a:ext cx="12954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Possible</a:t>
            </a:r>
            <a:br>
              <a:rPr lang="en-US" sz="1600"/>
            </a:br>
            <a:r>
              <a:rPr lang="en-US" sz="1600"/>
              <a:t>orderings:</a:t>
            </a:r>
            <a:br>
              <a:rPr lang="en-US" sz="1600"/>
            </a:br>
            <a:r>
              <a:rPr lang="en-US" sz="1600"/>
              <a:t>123   132</a:t>
            </a:r>
            <a:br>
              <a:rPr lang="en-US" sz="1600"/>
            </a:br>
            <a:r>
              <a:rPr lang="en-US" sz="1600"/>
              <a:t>213   231</a:t>
            </a:r>
            <a:br>
              <a:rPr lang="en-US" sz="1600"/>
            </a:br>
            <a:r>
              <a:rPr lang="en-US" sz="1600"/>
              <a:t>312   321</a:t>
            </a:r>
          </a:p>
        </p:txBody>
      </p:sp>
      <p:sp>
        <p:nvSpPr>
          <p:cNvPr id="1273864" name="Line 8"/>
          <p:cNvSpPr>
            <a:spLocks noChangeShapeType="1"/>
          </p:cNvSpPr>
          <p:nvPr/>
        </p:nvSpPr>
        <p:spPr bwMode="auto">
          <a:xfrm flipV="1">
            <a:off x="3962400" y="60960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65" name="Line 9"/>
          <p:cNvSpPr>
            <a:spLocks noChangeShapeType="1"/>
          </p:cNvSpPr>
          <p:nvPr/>
        </p:nvSpPr>
        <p:spPr bwMode="auto">
          <a:xfrm>
            <a:off x="3962400" y="60960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66" name="Text Box 10"/>
          <p:cNvSpPr txBox="1">
            <a:spLocks noChangeArrowheads="1"/>
          </p:cNvSpPr>
          <p:nvPr/>
        </p:nvSpPr>
        <p:spPr bwMode="auto">
          <a:xfrm>
            <a:off x="4953000" y="4419600"/>
            <a:ext cx="914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1 &lt; 3</a:t>
            </a:r>
            <a:br>
              <a:rPr lang="en-US" sz="1600"/>
            </a:br>
            <a:r>
              <a:rPr lang="en-US" sz="1600"/>
              <a:t>Yes</a:t>
            </a:r>
          </a:p>
        </p:txBody>
      </p:sp>
      <p:sp>
        <p:nvSpPr>
          <p:cNvPr id="1273867" name="Text Box 11"/>
          <p:cNvSpPr txBox="1">
            <a:spLocks noChangeArrowheads="1"/>
          </p:cNvSpPr>
          <p:nvPr/>
        </p:nvSpPr>
        <p:spPr bwMode="auto">
          <a:xfrm>
            <a:off x="5257800" y="43434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?</a:t>
            </a:r>
          </a:p>
        </p:txBody>
      </p:sp>
      <p:sp>
        <p:nvSpPr>
          <p:cNvPr id="1273868" name="Text Box 12"/>
          <p:cNvSpPr txBox="1">
            <a:spLocks noChangeArrowheads="1"/>
          </p:cNvSpPr>
          <p:nvPr/>
        </p:nvSpPr>
        <p:spPr bwMode="auto">
          <a:xfrm>
            <a:off x="5715000" y="5029200"/>
            <a:ext cx="12954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Possible</a:t>
            </a:r>
            <a:br>
              <a:rPr lang="en-US" sz="1600"/>
            </a:br>
            <a:r>
              <a:rPr lang="en-US" sz="1600"/>
              <a:t>orderings:</a:t>
            </a:r>
            <a:br>
              <a:rPr lang="en-US" sz="1600"/>
            </a:br>
            <a:r>
              <a:rPr lang="en-US" sz="1600"/>
              <a:t>123   132</a:t>
            </a:r>
            <a:br>
              <a:rPr lang="en-US" sz="1600"/>
            </a:br>
            <a:r>
              <a:rPr lang="en-US" sz="1600"/>
              <a:t>213   231</a:t>
            </a:r>
            <a:br>
              <a:rPr lang="en-US" sz="1600"/>
            </a:br>
            <a:r>
              <a:rPr lang="en-US" sz="1600"/>
              <a:t>312   321</a:t>
            </a:r>
          </a:p>
        </p:txBody>
      </p:sp>
      <p:sp>
        <p:nvSpPr>
          <p:cNvPr id="1273869" name="Text Box 13"/>
          <p:cNvSpPr txBox="1">
            <a:spLocks noChangeArrowheads="1"/>
          </p:cNvSpPr>
          <p:nvPr/>
        </p:nvSpPr>
        <p:spPr bwMode="auto">
          <a:xfrm>
            <a:off x="6781800" y="4419600"/>
            <a:ext cx="914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1 &lt; 2</a:t>
            </a:r>
            <a:br>
              <a:rPr lang="en-US" sz="1600"/>
            </a:br>
            <a:r>
              <a:rPr lang="en-US" sz="1600"/>
              <a:t>Yes</a:t>
            </a:r>
          </a:p>
        </p:txBody>
      </p:sp>
      <p:sp>
        <p:nvSpPr>
          <p:cNvPr id="1273870" name="Text Box 14"/>
          <p:cNvSpPr txBox="1">
            <a:spLocks noChangeArrowheads="1"/>
          </p:cNvSpPr>
          <p:nvPr/>
        </p:nvSpPr>
        <p:spPr bwMode="auto">
          <a:xfrm>
            <a:off x="7086600" y="43434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?</a:t>
            </a:r>
          </a:p>
        </p:txBody>
      </p:sp>
      <p:sp>
        <p:nvSpPr>
          <p:cNvPr id="1273871" name="Text Box 15"/>
          <p:cNvSpPr txBox="1">
            <a:spLocks noChangeArrowheads="1"/>
          </p:cNvSpPr>
          <p:nvPr/>
        </p:nvSpPr>
        <p:spPr bwMode="auto">
          <a:xfrm>
            <a:off x="7543800" y="5029200"/>
            <a:ext cx="12954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Possible</a:t>
            </a:r>
            <a:br>
              <a:rPr lang="en-US" sz="1600"/>
            </a:br>
            <a:r>
              <a:rPr lang="en-US" sz="1600"/>
              <a:t>orderings:</a:t>
            </a:r>
            <a:br>
              <a:rPr lang="en-US" sz="1600"/>
            </a:br>
            <a:r>
              <a:rPr lang="en-US" sz="1600"/>
              <a:t>123   132</a:t>
            </a:r>
            <a:br>
              <a:rPr lang="en-US" sz="1600"/>
            </a:br>
            <a:r>
              <a:rPr lang="en-US" sz="1600"/>
              <a:t>213   231</a:t>
            </a:r>
            <a:br>
              <a:rPr lang="en-US" sz="1600"/>
            </a:br>
            <a:r>
              <a:rPr lang="en-US" sz="1600"/>
              <a:t>312   321</a:t>
            </a:r>
          </a:p>
        </p:txBody>
      </p:sp>
      <p:sp>
        <p:nvSpPr>
          <p:cNvPr id="1273872" name="Line 16"/>
          <p:cNvSpPr>
            <a:spLocks noChangeShapeType="1"/>
          </p:cNvSpPr>
          <p:nvPr/>
        </p:nvSpPr>
        <p:spPr bwMode="auto">
          <a:xfrm flipV="1">
            <a:off x="4572000" y="60960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3" name="Line 17"/>
          <p:cNvSpPr>
            <a:spLocks noChangeShapeType="1"/>
          </p:cNvSpPr>
          <p:nvPr/>
        </p:nvSpPr>
        <p:spPr bwMode="auto">
          <a:xfrm>
            <a:off x="4572000" y="60960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4" name="Line 18"/>
          <p:cNvSpPr>
            <a:spLocks noChangeShapeType="1"/>
          </p:cNvSpPr>
          <p:nvPr/>
        </p:nvSpPr>
        <p:spPr bwMode="auto">
          <a:xfrm flipV="1">
            <a:off x="4572000" y="56388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5" name="Line 19"/>
          <p:cNvSpPr>
            <a:spLocks noChangeShapeType="1"/>
          </p:cNvSpPr>
          <p:nvPr/>
        </p:nvSpPr>
        <p:spPr bwMode="auto">
          <a:xfrm>
            <a:off x="4572000" y="56388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6" name="Line 20"/>
          <p:cNvSpPr>
            <a:spLocks noChangeShapeType="1"/>
          </p:cNvSpPr>
          <p:nvPr/>
        </p:nvSpPr>
        <p:spPr bwMode="auto">
          <a:xfrm flipV="1">
            <a:off x="57912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7" name="Line 21"/>
          <p:cNvSpPr>
            <a:spLocks noChangeShapeType="1"/>
          </p:cNvSpPr>
          <p:nvPr/>
        </p:nvSpPr>
        <p:spPr bwMode="auto">
          <a:xfrm>
            <a:off x="57912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8" name="Line 22"/>
          <p:cNvSpPr>
            <a:spLocks noChangeShapeType="1"/>
          </p:cNvSpPr>
          <p:nvPr/>
        </p:nvSpPr>
        <p:spPr bwMode="auto">
          <a:xfrm flipV="1">
            <a:off x="64008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9" name="Line 23"/>
          <p:cNvSpPr>
            <a:spLocks noChangeShapeType="1"/>
          </p:cNvSpPr>
          <p:nvPr/>
        </p:nvSpPr>
        <p:spPr bwMode="auto">
          <a:xfrm>
            <a:off x="64008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0" name="Line 24"/>
          <p:cNvSpPr>
            <a:spLocks noChangeShapeType="1"/>
          </p:cNvSpPr>
          <p:nvPr/>
        </p:nvSpPr>
        <p:spPr bwMode="auto">
          <a:xfrm flipV="1">
            <a:off x="6400800" y="56388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1" name="Line 25"/>
          <p:cNvSpPr>
            <a:spLocks noChangeShapeType="1"/>
          </p:cNvSpPr>
          <p:nvPr/>
        </p:nvSpPr>
        <p:spPr bwMode="auto">
          <a:xfrm>
            <a:off x="6400800" y="56388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2" name="Line 26"/>
          <p:cNvSpPr>
            <a:spLocks noChangeShapeType="1"/>
          </p:cNvSpPr>
          <p:nvPr/>
        </p:nvSpPr>
        <p:spPr bwMode="auto">
          <a:xfrm flipV="1">
            <a:off x="6400800" y="58674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3" name="Line 27"/>
          <p:cNvSpPr>
            <a:spLocks noChangeShapeType="1"/>
          </p:cNvSpPr>
          <p:nvPr/>
        </p:nvSpPr>
        <p:spPr bwMode="auto">
          <a:xfrm>
            <a:off x="6400800" y="58674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4" name="Line 28"/>
          <p:cNvSpPr>
            <a:spLocks noChangeShapeType="1"/>
          </p:cNvSpPr>
          <p:nvPr/>
        </p:nvSpPr>
        <p:spPr bwMode="auto">
          <a:xfrm flipV="1">
            <a:off x="76200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5" name="Line 29"/>
          <p:cNvSpPr>
            <a:spLocks noChangeShapeType="1"/>
          </p:cNvSpPr>
          <p:nvPr/>
        </p:nvSpPr>
        <p:spPr bwMode="auto">
          <a:xfrm>
            <a:off x="76200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6" name="Line 30"/>
          <p:cNvSpPr>
            <a:spLocks noChangeShapeType="1"/>
          </p:cNvSpPr>
          <p:nvPr/>
        </p:nvSpPr>
        <p:spPr bwMode="auto">
          <a:xfrm flipV="1">
            <a:off x="82296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7" name="Line 31"/>
          <p:cNvSpPr>
            <a:spLocks noChangeShapeType="1"/>
          </p:cNvSpPr>
          <p:nvPr/>
        </p:nvSpPr>
        <p:spPr bwMode="auto">
          <a:xfrm>
            <a:off x="82296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8" name="Line 32"/>
          <p:cNvSpPr>
            <a:spLocks noChangeShapeType="1"/>
          </p:cNvSpPr>
          <p:nvPr/>
        </p:nvSpPr>
        <p:spPr bwMode="auto">
          <a:xfrm flipV="1">
            <a:off x="8229600" y="56388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9" name="Line 33"/>
          <p:cNvSpPr>
            <a:spLocks noChangeShapeType="1"/>
          </p:cNvSpPr>
          <p:nvPr/>
        </p:nvSpPr>
        <p:spPr bwMode="auto">
          <a:xfrm>
            <a:off x="8229600" y="56388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0" name="Line 34"/>
          <p:cNvSpPr>
            <a:spLocks noChangeShapeType="1"/>
          </p:cNvSpPr>
          <p:nvPr/>
        </p:nvSpPr>
        <p:spPr bwMode="auto">
          <a:xfrm flipV="1">
            <a:off x="8229600" y="58674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1" name="Line 35"/>
          <p:cNvSpPr>
            <a:spLocks noChangeShapeType="1"/>
          </p:cNvSpPr>
          <p:nvPr/>
        </p:nvSpPr>
        <p:spPr bwMode="auto">
          <a:xfrm>
            <a:off x="8229600" y="58674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2" name="Line 36"/>
          <p:cNvSpPr>
            <a:spLocks noChangeShapeType="1"/>
          </p:cNvSpPr>
          <p:nvPr/>
        </p:nvSpPr>
        <p:spPr bwMode="auto">
          <a:xfrm flipV="1">
            <a:off x="7620000" y="58674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3" name="Line 37"/>
          <p:cNvSpPr>
            <a:spLocks noChangeShapeType="1"/>
          </p:cNvSpPr>
          <p:nvPr/>
        </p:nvSpPr>
        <p:spPr bwMode="auto">
          <a:xfrm>
            <a:off x="7620000" y="58674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4" name="AutoShape 38"/>
          <p:cNvSpPr>
            <a:spLocks noChangeArrowheads="1"/>
          </p:cNvSpPr>
          <p:nvPr/>
        </p:nvSpPr>
        <p:spPr bwMode="auto">
          <a:xfrm>
            <a:off x="7607300" y="5575300"/>
            <a:ext cx="457200" cy="228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73895" name="Line 39"/>
          <p:cNvSpPr>
            <a:spLocks noChangeShapeType="1"/>
          </p:cNvSpPr>
          <p:nvPr/>
        </p:nvSpPr>
        <p:spPr bwMode="auto">
          <a:xfrm>
            <a:off x="5105400" y="58674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6" name="Line 40"/>
          <p:cNvSpPr>
            <a:spLocks noChangeShapeType="1"/>
          </p:cNvSpPr>
          <p:nvPr/>
        </p:nvSpPr>
        <p:spPr bwMode="auto">
          <a:xfrm>
            <a:off x="6934200" y="58674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7" name="Rectangle 41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273898" name="Rectangle 42"/>
          <p:cNvSpPr>
            <a:spLocks noChangeArrowheads="1"/>
          </p:cNvSpPr>
          <p:nvPr/>
        </p:nvSpPr>
        <p:spPr bwMode="auto">
          <a:xfrm>
            <a:off x="25146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273899" name="Rectangle 43"/>
          <p:cNvSpPr>
            <a:spLocks noChangeArrowheads="1"/>
          </p:cNvSpPr>
          <p:nvPr/>
        </p:nvSpPr>
        <p:spPr bwMode="auto">
          <a:xfrm>
            <a:off x="2514600" y="3352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273900" name="Rectangle 44"/>
          <p:cNvSpPr>
            <a:spLocks noChangeArrowheads="1"/>
          </p:cNvSpPr>
          <p:nvPr/>
        </p:nvSpPr>
        <p:spPr bwMode="auto">
          <a:xfrm>
            <a:off x="2514600" y="3352800"/>
            <a:ext cx="3048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3901" name="Rectangle 45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273902" name="Rectangle 46"/>
          <p:cNvSpPr>
            <a:spLocks noChangeArrowheads="1"/>
          </p:cNvSpPr>
          <p:nvPr/>
        </p:nvSpPr>
        <p:spPr bwMode="auto">
          <a:xfrm>
            <a:off x="43434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273903" name="Rectangle 47"/>
          <p:cNvSpPr>
            <a:spLocks noChangeArrowheads="1"/>
          </p:cNvSpPr>
          <p:nvPr/>
        </p:nvSpPr>
        <p:spPr bwMode="auto">
          <a:xfrm>
            <a:off x="4343400" y="3352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273904" name="Rectangle 48"/>
          <p:cNvSpPr>
            <a:spLocks noChangeArrowheads="1"/>
          </p:cNvSpPr>
          <p:nvPr/>
        </p:nvSpPr>
        <p:spPr bwMode="auto">
          <a:xfrm>
            <a:off x="4343400" y="3352800"/>
            <a:ext cx="3048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3905" name="Rectangle 49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273906" name="Rectangle 50"/>
          <p:cNvSpPr>
            <a:spLocks noChangeArrowheads="1"/>
          </p:cNvSpPr>
          <p:nvPr/>
        </p:nvSpPr>
        <p:spPr bwMode="auto">
          <a:xfrm>
            <a:off x="61722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273907" name="Rectangle 51"/>
          <p:cNvSpPr>
            <a:spLocks noChangeArrowheads="1"/>
          </p:cNvSpPr>
          <p:nvPr/>
        </p:nvSpPr>
        <p:spPr bwMode="auto">
          <a:xfrm>
            <a:off x="6172200" y="3352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273908" name="Rectangle 52"/>
          <p:cNvSpPr>
            <a:spLocks noChangeArrowheads="1"/>
          </p:cNvSpPr>
          <p:nvPr/>
        </p:nvSpPr>
        <p:spPr bwMode="auto">
          <a:xfrm>
            <a:off x="6172200" y="3352800"/>
            <a:ext cx="3048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3909" name="Rectangle 53"/>
          <p:cNvSpPr>
            <a:spLocks noChangeArrowheads="1"/>
          </p:cNvSpPr>
          <p:nvPr/>
        </p:nvSpPr>
        <p:spPr bwMode="auto">
          <a:xfrm>
            <a:off x="8001000" y="3962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273910" name="Rectangle 54"/>
          <p:cNvSpPr>
            <a:spLocks noChangeArrowheads="1"/>
          </p:cNvSpPr>
          <p:nvPr/>
        </p:nvSpPr>
        <p:spPr bwMode="auto">
          <a:xfrm>
            <a:off x="80010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273911" name="Rectangle 55"/>
          <p:cNvSpPr>
            <a:spLocks noChangeArrowheads="1"/>
          </p:cNvSpPr>
          <p:nvPr/>
        </p:nvSpPr>
        <p:spPr bwMode="auto">
          <a:xfrm>
            <a:off x="8001000" y="3352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273912" name="Rectangle 56"/>
          <p:cNvSpPr>
            <a:spLocks noChangeArrowheads="1"/>
          </p:cNvSpPr>
          <p:nvPr/>
        </p:nvSpPr>
        <p:spPr bwMode="auto">
          <a:xfrm>
            <a:off x="8001000" y="3352800"/>
            <a:ext cx="3048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3913" name="Line 57"/>
          <p:cNvSpPr>
            <a:spLocks noChangeShapeType="1"/>
          </p:cNvSpPr>
          <p:nvPr/>
        </p:nvSpPr>
        <p:spPr bwMode="auto">
          <a:xfrm>
            <a:off x="4724400" y="35052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14" name="Line 58"/>
          <p:cNvSpPr>
            <a:spLocks noChangeShapeType="1"/>
          </p:cNvSpPr>
          <p:nvPr/>
        </p:nvSpPr>
        <p:spPr bwMode="auto">
          <a:xfrm flipV="1">
            <a:off x="4724400" y="35052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15" name="Line 59"/>
          <p:cNvSpPr>
            <a:spLocks noChangeShapeType="1"/>
          </p:cNvSpPr>
          <p:nvPr/>
        </p:nvSpPr>
        <p:spPr bwMode="auto">
          <a:xfrm>
            <a:off x="2895600" y="4114800"/>
            <a:ext cx="1371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16" name="Line 60"/>
          <p:cNvSpPr>
            <a:spLocks noChangeShapeType="1"/>
          </p:cNvSpPr>
          <p:nvPr/>
        </p:nvSpPr>
        <p:spPr bwMode="auto">
          <a:xfrm flipV="1">
            <a:off x="2895600" y="3810000"/>
            <a:ext cx="1371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17" name="Line 61"/>
          <p:cNvSpPr>
            <a:spLocks noChangeShapeType="1"/>
          </p:cNvSpPr>
          <p:nvPr/>
        </p:nvSpPr>
        <p:spPr bwMode="auto">
          <a:xfrm>
            <a:off x="6553200" y="38100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18" name="Line 62"/>
          <p:cNvSpPr>
            <a:spLocks noChangeShapeType="1"/>
          </p:cNvSpPr>
          <p:nvPr/>
        </p:nvSpPr>
        <p:spPr bwMode="auto">
          <a:xfrm flipV="1">
            <a:off x="6553200" y="38100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19" name="Line 63"/>
          <p:cNvSpPr>
            <a:spLocks noChangeShapeType="1"/>
          </p:cNvSpPr>
          <p:nvPr/>
        </p:nvSpPr>
        <p:spPr bwMode="auto">
          <a:xfrm>
            <a:off x="3276600" y="58674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20" name="Text Box 64"/>
          <p:cNvSpPr txBox="1">
            <a:spLocks noChangeArrowheads="1"/>
          </p:cNvSpPr>
          <p:nvPr/>
        </p:nvSpPr>
        <p:spPr bwMode="auto">
          <a:xfrm>
            <a:off x="76200" y="3581400"/>
            <a:ext cx="1752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Bubble Sort</a:t>
            </a:r>
          </a:p>
        </p:txBody>
      </p:sp>
      <p:sp>
        <p:nvSpPr>
          <p:cNvPr id="1273921" name="Text Box 65"/>
          <p:cNvSpPr txBox="1">
            <a:spLocks noChangeArrowheads="1"/>
          </p:cNvSpPr>
          <p:nvPr/>
        </p:nvSpPr>
        <p:spPr bwMode="auto">
          <a:xfrm>
            <a:off x="76200" y="4495800"/>
            <a:ext cx="1752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Comparisons</a:t>
            </a:r>
          </a:p>
        </p:txBody>
      </p:sp>
      <p:sp>
        <p:nvSpPr>
          <p:cNvPr id="1273922" name="Text Box 66"/>
          <p:cNvSpPr txBox="1">
            <a:spLocks noChangeArrowheads="1"/>
          </p:cNvSpPr>
          <p:nvPr/>
        </p:nvSpPr>
        <p:spPr bwMode="auto">
          <a:xfrm>
            <a:off x="76200" y="5334000"/>
            <a:ext cx="1752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Alternate View</a:t>
            </a:r>
          </a:p>
        </p:txBody>
      </p:sp>
      <p:sp>
        <p:nvSpPr>
          <p:cNvPr id="1273923" name="AutoShape 67"/>
          <p:cNvSpPr>
            <a:spLocks/>
          </p:cNvSpPr>
          <p:nvPr/>
        </p:nvSpPr>
        <p:spPr bwMode="auto">
          <a:xfrm rot="-5400000">
            <a:off x="7162800" y="23622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3924" name="Text Box 68"/>
          <p:cNvSpPr txBox="1">
            <a:spLocks noChangeArrowheads="1"/>
          </p:cNvSpPr>
          <p:nvPr/>
        </p:nvSpPr>
        <p:spPr bwMode="auto">
          <a:xfrm>
            <a:off x="6705600" y="2819400"/>
            <a:ext cx="1066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Pass 2</a:t>
            </a:r>
          </a:p>
        </p:txBody>
      </p:sp>
      <p:sp>
        <p:nvSpPr>
          <p:cNvPr id="1273925" name="AutoShape 69"/>
          <p:cNvSpPr>
            <a:spLocks/>
          </p:cNvSpPr>
          <p:nvPr/>
        </p:nvSpPr>
        <p:spPr bwMode="auto">
          <a:xfrm rot="-5400000">
            <a:off x="4419600" y="1447800"/>
            <a:ext cx="152400" cy="3505200"/>
          </a:xfrm>
          <a:prstGeom prst="rightBrace">
            <a:avLst>
              <a:gd name="adj1" fmla="val 191667"/>
              <a:gd name="adj2" fmla="val 76042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3926" name="Text Box 70"/>
          <p:cNvSpPr txBox="1">
            <a:spLocks noChangeArrowheads="1"/>
          </p:cNvSpPr>
          <p:nvPr/>
        </p:nvSpPr>
        <p:spPr bwMode="auto">
          <a:xfrm>
            <a:off x="4876800" y="2819400"/>
            <a:ext cx="1066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Pass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D4A8-9274-3244-814C-F26139FCB744}" type="slidenum">
              <a:rPr lang="en-US"/>
              <a:pPr/>
              <a:t>11</a:t>
            </a:fld>
            <a:endParaRPr lang="en-US"/>
          </a:p>
        </p:txBody>
      </p:sp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The Limits of Sorting [2/2]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 have said that good sorting algorithms are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>
              <a:buFont typeface="Wingdings" charset="0"/>
              <a:buNone/>
            </a:pPr>
            <a:r>
              <a:rPr lang="en-US"/>
              <a:t>We showed that a general-purpose comparison sort cannot do better than this.</a:t>
            </a:r>
          </a:p>
          <a:p>
            <a:pPr>
              <a:buFont typeface="Wingdings" charset="0"/>
              <a:buNone/>
            </a:pPr>
            <a:r>
              <a:rPr lang="en-US"/>
              <a:t>In particular, a general purpose comparison sort must do</a:t>
            </a:r>
            <a:br>
              <a:rPr lang="en-US"/>
            </a:br>
            <a:r>
              <a:rPr lang="en-US"/>
              <a:t> </a:t>
            </a:r>
            <a:r>
              <a:rPr lang="el-GR">
                <a:sym typeface="Symbol" charset="0"/>
              </a:rPr>
              <a:t>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comparisons, in the worst case.</a:t>
            </a:r>
          </a:p>
          <a:p>
            <a:pPr lvl="1"/>
            <a:r>
              <a:rPr lang="en-US"/>
              <a:t>The proof is based on the idea on the previous slide.</a:t>
            </a:r>
          </a:p>
          <a:p>
            <a:pPr lvl="1"/>
            <a:r>
              <a:rPr lang="en-US"/>
              <a:t>A list of </a:t>
            </a:r>
            <a:r>
              <a:rPr lang="en-US" i="1"/>
              <a:t>n</a:t>
            </a:r>
            <a:r>
              <a:rPr lang="en-US"/>
              <a:t> items has </a:t>
            </a:r>
            <a:r>
              <a:rPr lang="en-US" i="1"/>
              <a:t>n</a:t>
            </a:r>
            <a:r>
              <a:rPr lang="en-US"/>
              <a:t>! possible orderings.</a:t>
            </a:r>
          </a:p>
          <a:p>
            <a:pPr lvl="1"/>
            <a:r>
              <a:rPr lang="en-US"/>
              <a:t>In order to reduce this down to just one ordering, at least log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!) comparisons, are required, in the worst case.</a:t>
            </a:r>
          </a:p>
          <a:p>
            <a:pPr lvl="1"/>
            <a:r>
              <a:rPr lang="en-US"/>
              <a:t>And log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!) is </a:t>
            </a:r>
            <a:r>
              <a:rPr lang="el-GR">
                <a:sym typeface="Symbol" charset="0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DF91-BFB2-F248-A12C-D9C8E39110C9}" type="slidenum">
              <a:rPr lang="en-US"/>
              <a:pPr/>
              <a:t>12</a:t>
            </a:fld>
            <a:endParaRPr lang="en-US"/>
          </a:p>
        </p:txBody>
      </p:sp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Divide-and-Conquer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 common algorithmic strategy is called </a:t>
            </a:r>
            <a:r>
              <a:rPr lang="en-US" b="1"/>
              <a:t>divide-and-conquer</a:t>
            </a:r>
            <a:r>
              <a:rPr lang="en-US"/>
              <a:t>: split the input into pieces, and handle these with recursive calls.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If an algorithm using divide-and-conquer splits the input into </a:t>
            </a:r>
            <a:r>
              <a:rPr lang="en-US" b="1"/>
              <a:t>nearly equal-sized parts</a:t>
            </a:r>
            <a:r>
              <a:rPr lang="en-US"/>
              <a:t>, then we can analyze it using the </a:t>
            </a:r>
            <a:r>
              <a:rPr lang="en-US" b="1"/>
              <a:t>Master Theorem</a:t>
            </a:r>
            <a:r>
              <a:rPr lang="en-US"/>
              <a:t>.</a:t>
            </a:r>
          </a:p>
          <a:p>
            <a:pPr lvl="1"/>
            <a:r>
              <a:rPr lang="en-US" i="1"/>
              <a:t>b</a:t>
            </a:r>
            <a:r>
              <a:rPr lang="en-US"/>
              <a:t> is the number of nearly equal-sized parts.</a:t>
            </a:r>
          </a:p>
          <a:p>
            <a:pPr lvl="1"/>
            <a:r>
              <a:rPr lang="en-US" i="1"/>
              <a:t>b</a:t>
            </a:r>
            <a:r>
              <a:rPr lang="en-US" i="1" baseline="30000"/>
              <a:t>k</a:t>
            </a:r>
            <a:r>
              <a:rPr lang="en-US"/>
              <a:t> is the number of recursive calls. Find </a:t>
            </a:r>
            <a:r>
              <a:rPr lang="en-US" i="1"/>
              <a:t>k</a:t>
            </a:r>
            <a:r>
              <a:rPr lang="en-US"/>
              <a:t>.</a:t>
            </a:r>
          </a:p>
          <a:p>
            <a:pPr lvl="1"/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the amount of extra work done (number of steps).</a:t>
            </a:r>
          </a:p>
          <a:p>
            <a:pPr lvl="2"/>
            <a:r>
              <a:rPr lang="en-US"/>
              <a:t>Hopefully,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looks like </a:t>
            </a:r>
            <a:r>
              <a:rPr lang="en-US" i="1"/>
              <a:t>n</a:t>
            </a:r>
            <a:r>
              <a:rPr lang="en-US"/>
              <a:t> raised to some power.</a:t>
            </a:r>
          </a:p>
          <a:p>
            <a:pPr lvl="1"/>
            <a:r>
              <a:rPr lang="en-US"/>
              <a:t>If the power is less than </a:t>
            </a:r>
            <a:r>
              <a:rPr lang="en-US" i="1"/>
              <a:t>k</a:t>
            </a:r>
            <a:r>
              <a:rPr lang="en-US"/>
              <a:t>, then the algorithm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i="1" baseline="30000"/>
              <a:t>k</a:t>
            </a:r>
            <a:r>
              <a:rPr lang="en-US"/>
              <a:t>).</a:t>
            </a:r>
          </a:p>
          <a:p>
            <a:pPr lvl="1"/>
            <a:r>
              <a:rPr lang="en-US"/>
              <a:t>If the power is </a:t>
            </a:r>
            <a:r>
              <a:rPr lang="en-US" i="1"/>
              <a:t>k</a:t>
            </a:r>
            <a:r>
              <a:rPr lang="en-US"/>
              <a:t>, then the algorithm is </a:t>
            </a:r>
            <a:r>
              <a:rPr lang="el-GR">
                <a:sym typeface="Symbol" charset="0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i="1" baseline="30000"/>
              <a:t>k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sp>
        <p:nvSpPr>
          <p:cNvPr id="1614852" name="AutoShape 4"/>
          <p:cNvSpPr>
            <a:spLocks noChangeArrowheads="1"/>
          </p:cNvSpPr>
          <p:nvPr/>
        </p:nvSpPr>
        <p:spPr bwMode="auto">
          <a:xfrm>
            <a:off x="533400" y="2482850"/>
            <a:ext cx="35814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4853" name="Line 5"/>
          <p:cNvSpPr>
            <a:spLocks noChangeShapeType="1"/>
          </p:cNvSpPr>
          <p:nvPr/>
        </p:nvSpPr>
        <p:spPr bwMode="auto">
          <a:xfrm flipH="1" flipV="1">
            <a:off x="4191000" y="2819400"/>
            <a:ext cx="25146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4854" name="Text Box 6"/>
          <p:cNvSpPr txBox="1">
            <a:spLocks noChangeArrowheads="1"/>
          </p:cNvSpPr>
          <p:nvPr/>
        </p:nvSpPr>
        <p:spPr bwMode="auto">
          <a:xfrm>
            <a:off x="6705600" y="3124200"/>
            <a:ext cx="1524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Important!</a:t>
            </a:r>
          </a:p>
        </p:txBody>
      </p:sp>
      <p:sp>
        <p:nvSpPr>
          <p:cNvPr id="1614855" name="Line 7"/>
          <p:cNvSpPr>
            <a:spLocks noChangeShapeType="1"/>
          </p:cNvSpPr>
          <p:nvPr/>
        </p:nvSpPr>
        <p:spPr bwMode="auto">
          <a:xfrm>
            <a:off x="5132388" y="4343400"/>
            <a:ext cx="12954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4856" name="Line 8"/>
          <p:cNvSpPr>
            <a:spLocks noChangeShapeType="1"/>
          </p:cNvSpPr>
          <p:nvPr/>
        </p:nvSpPr>
        <p:spPr bwMode="auto">
          <a:xfrm flipV="1">
            <a:off x="5073650" y="3714750"/>
            <a:ext cx="7620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2B97-A7C1-174E-8839-DAABE5B40080}" type="slidenum">
              <a:rPr lang="en-US"/>
              <a:pPr/>
              <a:t>13</a:t>
            </a:fld>
            <a:endParaRPr lang="en-US"/>
          </a:p>
        </p:txBody>
      </p:sp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Merge Sort: Introduction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410200" cy="533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Merge Sort</a:t>
            </a:r>
            <a:r>
              <a:rPr lang="en-US"/>
              <a:t> splits the data in half, recursively sorts each half, and then merges the two.</a:t>
            </a:r>
          </a:p>
          <a:p>
            <a:pPr>
              <a:buFont typeface="Wingdings" charset="0"/>
              <a:buNone/>
            </a:pPr>
            <a:r>
              <a:rPr lang="en-US"/>
              <a:t>The </a:t>
            </a:r>
            <a:r>
              <a:rPr lang="en-US" b="1"/>
              <a:t>Stable Merge</a:t>
            </a:r>
            <a:r>
              <a:rPr lang="en-US"/>
              <a:t> operation is linear-time, resulting in a log-linear-time sort.</a:t>
            </a:r>
          </a:p>
          <a:p>
            <a:pPr lvl="1"/>
            <a:r>
              <a:rPr lang="en-US"/>
              <a:t>By the Master Theorem.</a:t>
            </a:r>
          </a:p>
          <a:p>
            <a:pPr>
              <a:buFont typeface="Wingdings" charset="0"/>
              <a:buNone/>
            </a:pPr>
            <a:r>
              <a:rPr lang="en-US"/>
              <a:t>Stable Merge can be done in-place for a Linked List.</a:t>
            </a:r>
          </a:p>
          <a:p>
            <a:pPr>
              <a:buFont typeface="Wingdings" charset="0"/>
              <a:buNone/>
            </a:pPr>
            <a:r>
              <a:rPr lang="en-US"/>
              <a:t>In general (in particular, for an array) efficient Stable Merge generally uses a buffer.</a:t>
            </a:r>
          </a:p>
          <a:p>
            <a:pPr lvl="1"/>
            <a:r>
              <a:rPr lang="en-US"/>
              <a:t>Linear additional space.</a:t>
            </a:r>
          </a:p>
        </p:txBody>
      </p:sp>
      <p:sp>
        <p:nvSpPr>
          <p:cNvPr id="1615915" name="Rectangle 43"/>
          <p:cNvSpPr>
            <a:spLocks noChangeArrowheads="1"/>
          </p:cNvSpPr>
          <p:nvPr/>
        </p:nvSpPr>
        <p:spPr bwMode="auto">
          <a:xfrm>
            <a:off x="60960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5916" name="Rectangle 44"/>
          <p:cNvSpPr>
            <a:spLocks noChangeArrowheads="1"/>
          </p:cNvSpPr>
          <p:nvPr/>
        </p:nvSpPr>
        <p:spPr bwMode="auto">
          <a:xfrm>
            <a:off x="64008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15917" name="Rectangle 45"/>
          <p:cNvSpPr>
            <a:spLocks noChangeArrowheads="1"/>
          </p:cNvSpPr>
          <p:nvPr/>
        </p:nvSpPr>
        <p:spPr bwMode="auto">
          <a:xfrm>
            <a:off x="70104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5918" name="Rectangle 46"/>
          <p:cNvSpPr>
            <a:spLocks noChangeArrowheads="1"/>
          </p:cNvSpPr>
          <p:nvPr/>
        </p:nvSpPr>
        <p:spPr bwMode="auto">
          <a:xfrm>
            <a:off x="73152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5919" name="Rectangle 47"/>
          <p:cNvSpPr>
            <a:spLocks noChangeArrowheads="1"/>
          </p:cNvSpPr>
          <p:nvPr/>
        </p:nvSpPr>
        <p:spPr bwMode="auto">
          <a:xfrm>
            <a:off x="76200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15920" name="Rectangle 48"/>
          <p:cNvSpPr>
            <a:spLocks noChangeArrowheads="1"/>
          </p:cNvSpPr>
          <p:nvPr/>
        </p:nvSpPr>
        <p:spPr bwMode="auto">
          <a:xfrm>
            <a:off x="67056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5921" name="Rectangle 49"/>
          <p:cNvSpPr>
            <a:spLocks noChangeArrowheads="1"/>
          </p:cNvSpPr>
          <p:nvPr/>
        </p:nvSpPr>
        <p:spPr bwMode="auto">
          <a:xfrm>
            <a:off x="79248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5922" name="Rectangle 50"/>
          <p:cNvSpPr>
            <a:spLocks noChangeArrowheads="1"/>
          </p:cNvSpPr>
          <p:nvPr/>
        </p:nvSpPr>
        <p:spPr bwMode="auto">
          <a:xfrm>
            <a:off x="6096000" y="1905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5923" name="Rectangle 51"/>
          <p:cNvSpPr>
            <a:spLocks noChangeArrowheads="1"/>
          </p:cNvSpPr>
          <p:nvPr/>
        </p:nvSpPr>
        <p:spPr bwMode="auto">
          <a:xfrm>
            <a:off x="60960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15924" name="Rectangle 52"/>
          <p:cNvSpPr>
            <a:spLocks noChangeArrowheads="1"/>
          </p:cNvSpPr>
          <p:nvPr/>
        </p:nvSpPr>
        <p:spPr bwMode="auto">
          <a:xfrm>
            <a:off x="64008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5925" name="Rectangle 53"/>
          <p:cNvSpPr>
            <a:spLocks noChangeArrowheads="1"/>
          </p:cNvSpPr>
          <p:nvPr/>
        </p:nvSpPr>
        <p:spPr bwMode="auto">
          <a:xfrm>
            <a:off x="70104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15926" name="Rectangle 54"/>
          <p:cNvSpPr>
            <a:spLocks noChangeArrowheads="1"/>
          </p:cNvSpPr>
          <p:nvPr/>
        </p:nvSpPr>
        <p:spPr bwMode="auto">
          <a:xfrm>
            <a:off x="73152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5927" name="Rectangle 55"/>
          <p:cNvSpPr>
            <a:spLocks noChangeArrowheads="1"/>
          </p:cNvSpPr>
          <p:nvPr/>
        </p:nvSpPr>
        <p:spPr bwMode="auto">
          <a:xfrm>
            <a:off x="76200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5928" name="Rectangle 56"/>
          <p:cNvSpPr>
            <a:spLocks noChangeArrowheads="1"/>
          </p:cNvSpPr>
          <p:nvPr/>
        </p:nvSpPr>
        <p:spPr bwMode="auto">
          <a:xfrm>
            <a:off x="67056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5929" name="Line 57"/>
          <p:cNvSpPr>
            <a:spLocks noChangeShapeType="1"/>
          </p:cNvSpPr>
          <p:nvPr/>
        </p:nvSpPr>
        <p:spPr bwMode="auto">
          <a:xfrm>
            <a:off x="7010400" y="2971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5930" name="Rectangle 58"/>
          <p:cNvSpPr>
            <a:spLocks noChangeArrowheads="1"/>
          </p:cNvSpPr>
          <p:nvPr/>
        </p:nvSpPr>
        <p:spPr bwMode="auto">
          <a:xfrm>
            <a:off x="79248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5931" name="Rectangle 59"/>
          <p:cNvSpPr>
            <a:spLocks noChangeArrowheads="1"/>
          </p:cNvSpPr>
          <p:nvPr/>
        </p:nvSpPr>
        <p:spPr bwMode="auto">
          <a:xfrm>
            <a:off x="6096000" y="3048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5932" name="Rectangle 60"/>
          <p:cNvSpPr>
            <a:spLocks noChangeArrowheads="1"/>
          </p:cNvSpPr>
          <p:nvPr/>
        </p:nvSpPr>
        <p:spPr bwMode="auto">
          <a:xfrm>
            <a:off x="60960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15933" name="Rectangle 61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15934" name="Rectangle 62"/>
          <p:cNvSpPr>
            <a:spLocks noChangeArrowheads="1"/>
          </p:cNvSpPr>
          <p:nvPr/>
        </p:nvSpPr>
        <p:spPr bwMode="auto">
          <a:xfrm>
            <a:off x="70104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5935" name="Rectangle 63"/>
          <p:cNvSpPr>
            <a:spLocks noChangeArrowheads="1"/>
          </p:cNvSpPr>
          <p:nvPr/>
        </p:nvSpPr>
        <p:spPr bwMode="auto">
          <a:xfrm>
            <a:off x="73152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5936" name="Rectangle 64"/>
          <p:cNvSpPr>
            <a:spLocks noChangeArrowheads="1"/>
          </p:cNvSpPr>
          <p:nvPr/>
        </p:nvSpPr>
        <p:spPr bwMode="auto">
          <a:xfrm>
            <a:off x="76200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5937" name="Rectangle 65"/>
          <p:cNvSpPr>
            <a:spLocks noChangeArrowheads="1"/>
          </p:cNvSpPr>
          <p:nvPr/>
        </p:nvSpPr>
        <p:spPr bwMode="auto">
          <a:xfrm>
            <a:off x="67056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5938" name="Rectangle 66"/>
          <p:cNvSpPr>
            <a:spLocks noChangeArrowheads="1"/>
          </p:cNvSpPr>
          <p:nvPr/>
        </p:nvSpPr>
        <p:spPr bwMode="auto">
          <a:xfrm>
            <a:off x="79248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5939" name="Rectangle 67"/>
          <p:cNvSpPr>
            <a:spLocks noChangeArrowheads="1"/>
          </p:cNvSpPr>
          <p:nvPr/>
        </p:nvSpPr>
        <p:spPr bwMode="auto">
          <a:xfrm>
            <a:off x="6096000" y="4191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5940" name="Line 68"/>
          <p:cNvSpPr>
            <a:spLocks noChangeShapeType="1"/>
          </p:cNvSpPr>
          <p:nvPr/>
        </p:nvSpPr>
        <p:spPr bwMode="auto">
          <a:xfrm>
            <a:off x="6553200" y="2286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5941" name="Text Box 69"/>
          <p:cNvSpPr txBox="1">
            <a:spLocks noChangeArrowheads="1"/>
          </p:cNvSpPr>
          <p:nvPr/>
        </p:nvSpPr>
        <p:spPr bwMode="auto">
          <a:xfrm>
            <a:off x="5334000" y="22860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615942" name="Line 70"/>
          <p:cNvSpPr>
            <a:spLocks noChangeShapeType="1"/>
          </p:cNvSpPr>
          <p:nvPr/>
        </p:nvSpPr>
        <p:spPr bwMode="auto">
          <a:xfrm>
            <a:off x="7620000" y="2286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5943" name="Text Box 71"/>
          <p:cNvSpPr txBox="1">
            <a:spLocks noChangeArrowheads="1"/>
          </p:cNvSpPr>
          <p:nvPr/>
        </p:nvSpPr>
        <p:spPr bwMode="auto">
          <a:xfrm>
            <a:off x="7696200" y="22860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615944" name="Line 72"/>
          <p:cNvSpPr>
            <a:spLocks noChangeShapeType="1"/>
          </p:cNvSpPr>
          <p:nvPr/>
        </p:nvSpPr>
        <p:spPr bwMode="auto">
          <a:xfrm>
            <a:off x="7162800" y="3429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5945" name="Text Box 73"/>
          <p:cNvSpPr txBox="1">
            <a:spLocks noChangeArrowheads="1"/>
          </p:cNvSpPr>
          <p:nvPr/>
        </p:nvSpPr>
        <p:spPr bwMode="auto">
          <a:xfrm>
            <a:off x="5943600" y="35814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Stable</a:t>
            </a:r>
          </a:p>
        </p:txBody>
      </p:sp>
      <p:sp>
        <p:nvSpPr>
          <p:cNvPr id="1615946" name="Text Box 74"/>
          <p:cNvSpPr txBox="1">
            <a:spLocks noChangeArrowheads="1"/>
          </p:cNvSpPr>
          <p:nvPr/>
        </p:nvSpPr>
        <p:spPr bwMode="auto">
          <a:xfrm>
            <a:off x="7239000" y="35814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Merge</a:t>
            </a:r>
          </a:p>
        </p:txBody>
      </p:sp>
      <p:sp>
        <p:nvSpPr>
          <p:cNvPr id="1615947" name="Line 75"/>
          <p:cNvSpPr>
            <a:spLocks noChangeShapeType="1"/>
          </p:cNvSpPr>
          <p:nvPr/>
        </p:nvSpPr>
        <p:spPr bwMode="auto">
          <a:xfrm>
            <a:off x="7010400" y="2209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5948" name="Line 76"/>
          <p:cNvSpPr>
            <a:spLocks noChangeShapeType="1"/>
          </p:cNvSpPr>
          <p:nvPr/>
        </p:nvSpPr>
        <p:spPr bwMode="auto">
          <a:xfrm>
            <a:off x="7086600" y="2286000"/>
            <a:ext cx="10668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5949" name="Line 77"/>
          <p:cNvSpPr>
            <a:spLocks noChangeShapeType="1"/>
          </p:cNvSpPr>
          <p:nvPr/>
        </p:nvSpPr>
        <p:spPr bwMode="auto">
          <a:xfrm flipH="1">
            <a:off x="8153400" y="2209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5950" name="Line 78"/>
          <p:cNvSpPr>
            <a:spLocks noChangeShapeType="1"/>
          </p:cNvSpPr>
          <p:nvPr/>
        </p:nvSpPr>
        <p:spPr bwMode="auto">
          <a:xfrm>
            <a:off x="6096000" y="2209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5951" name="Line 79"/>
          <p:cNvSpPr>
            <a:spLocks noChangeShapeType="1"/>
          </p:cNvSpPr>
          <p:nvPr/>
        </p:nvSpPr>
        <p:spPr bwMode="auto">
          <a:xfrm>
            <a:off x="6172200" y="2286000"/>
            <a:ext cx="762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5952" name="Line 80"/>
          <p:cNvSpPr>
            <a:spLocks noChangeShapeType="1"/>
          </p:cNvSpPr>
          <p:nvPr/>
        </p:nvSpPr>
        <p:spPr bwMode="auto">
          <a:xfrm flipH="1">
            <a:off x="6934200" y="2209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5953" name="Line 81"/>
          <p:cNvSpPr>
            <a:spLocks noChangeShapeType="1"/>
          </p:cNvSpPr>
          <p:nvPr/>
        </p:nvSpPr>
        <p:spPr bwMode="auto">
          <a:xfrm>
            <a:off x="7010400" y="1828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5954" name="Line 82"/>
          <p:cNvSpPr>
            <a:spLocks noChangeShapeType="1"/>
          </p:cNvSpPr>
          <p:nvPr/>
        </p:nvSpPr>
        <p:spPr bwMode="auto">
          <a:xfrm>
            <a:off x="6096000" y="3352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5955" name="Line 83"/>
          <p:cNvSpPr>
            <a:spLocks noChangeShapeType="1"/>
          </p:cNvSpPr>
          <p:nvPr/>
        </p:nvSpPr>
        <p:spPr bwMode="auto">
          <a:xfrm>
            <a:off x="6172200" y="34290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5956" name="Line 84"/>
          <p:cNvSpPr>
            <a:spLocks noChangeShapeType="1"/>
          </p:cNvSpPr>
          <p:nvPr/>
        </p:nvSpPr>
        <p:spPr bwMode="auto">
          <a:xfrm flipH="1">
            <a:off x="8153400" y="3352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3E7-0D92-3041-AEC0-19C725709CD6}" type="slidenum">
              <a:rPr lang="en-US"/>
              <a:pPr/>
              <a:t>14</a:t>
            </a:fld>
            <a:endParaRPr lang="en-US"/>
          </a:p>
        </p:txBody>
      </p:sp>
      <p:sp>
        <p:nvSpPr>
          <p:cNvPr id="133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Merge Sort: Analysis</a:t>
            </a:r>
          </a:p>
        </p:txBody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Efficiency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Merge 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 </a:t>
            </a:r>
            <a:r>
              <a:rPr lang="en-US"/>
              <a:t>log</a:t>
            </a:r>
            <a:r>
              <a:rPr lang="en-US" i="1"/>
              <a:t> n</a:t>
            </a:r>
            <a:r>
              <a:rPr lang="en-US"/>
              <a:t>).</a:t>
            </a:r>
          </a:p>
          <a:p>
            <a:pPr lvl="1">
              <a:lnSpc>
                <a:spcPct val="90000"/>
              </a:lnSpc>
            </a:pPr>
            <a:r>
              <a:rPr lang="en-US"/>
              <a:t>Merge Sort also has an average-case time of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 </a:t>
            </a:r>
            <a:r>
              <a:rPr lang="en-US"/>
              <a:t>log</a:t>
            </a:r>
            <a:r>
              <a:rPr lang="en-US" i="1"/>
              <a:t> n</a:t>
            </a:r>
            <a:r>
              <a:rPr lang="en-US"/>
              <a:t>).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Requirements on Data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Merge Sort does not require random-access data.</a:t>
            </a:r>
          </a:p>
          <a:p>
            <a:pPr lvl="1">
              <a:lnSpc>
                <a:spcPct val="90000"/>
              </a:lnSpc>
            </a:pPr>
            <a:r>
              <a:rPr lang="en-US"/>
              <a:t>Operations needed. General: copy. Linked List: NONE (compare).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Space Usage </a:t>
            </a:r>
            <a:r>
              <a:rPr lang="en-US">
                <a:sym typeface="Wingdings" charset="0"/>
              </a:rPr>
              <a:t>//</a:t>
            </a:r>
          </a:p>
          <a:p>
            <a:pPr lvl="1">
              <a:lnSpc>
                <a:spcPct val="90000"/>
              </a:lnSpc>
            </a:pPr>
            <a:r>
              <a:rPr lang="en-US"/>
              <a:t>Recursive Merge Sort uses stack space: recursion depth </a:t>
            </a:r>
            <a:r>
              <a:rPr lang="en-US" sz="1600"/>
              <a:t>≈</a:t>
            </a:r>
            <a:r>
              <a:rPr lang="en-US"/>
              <a:t> 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 lvl="2">
              <a:lnSpc>
                <a:spcPct val="90000"/>
              </a:lnSpc>
            </a:pPr>
            <a:r>
              <a:rPr lang="en-US"/>
              <a:t>An iterative version can avoid this (small) memory requirement.</a:t>
            </a:r>
          </a:p>
          <a:p>
            <a:pPr lvl="1">
              <a:lnSpc>
                <a:spcPct val="90000"/>
              </a:lnSpc>
            </a:pPr>
            <a:r>
              <a:rPr lang="en-US"/>
              <a:t>For a Linked List, no more is needed: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 additional space. </a:t>
            </a:r>
            <a:r>
              <a:rPr lang="en-US">
                <a:sym typeface="Wingdings" charset="0"/>
              </a:rPr>
              <a:t></a:t>
            </a:r>
          </a:p>
          <a:p>
            <a:pPr lvl="2">
              <a:lnSpc>
                <a:spcPct val="90000"/>
              </a:lnSpc>
            </a:pPr>
            <a:r>
              <a:rPr lang="en-US">
                <a:sym typeface="Wingdings" charset="0"/>
              </a:rPr>
              <a:t>Or </a:t>
            </a:r>
            <a:r>
              <a:rPr lang="en-US" i="1">
                <a:sym typeface="Wingdings" charset="0"/>
              </a:rPr>
              <a:t>O</a:t>
            </a:r>
            <a:r>
              <a:rPr lang="en-US">
                <a:sym typeface="Wingdings" charset="0"/>
              </a:rPr>
              <a:t>(1) additional space, for an iterative version. </a:t>
            </a:r>
          </a:p>
          <a:p>
            <a:pPr lvl="1">
              <a:lnSpc>
                <a:spcPct val="90000"/>
              </a:lnSpc>
            </a:pPr>
            <a:r>
              <a:rPr lang="en-US"/>
              <a:t>General-purpose Merge Sort uses a buffer: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additional space</a:t>
            </a:r>
            <a:r>
              <a:rPr lang="en-US" i="1"/>
              <a:t>.</a:t>
            </a:r>
            <a:r>
              <a:rPr lang="en-US"/>
              <a:t>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Stability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Merge Sort is stable.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Performance on Nearly Sorted Data </a:t>
            </a:r>
            <a:r>
              <a:rPr lang="en-US">
                <a:sym typeface="Wingdings" charset="0"/>
              </a:rPr>
              <a:t>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Merge Sort is still log-linear time on nearly sorted data.</a:t>
            </a:r>
          </a:p>
        </p:txBody>
      </p:sp>
      <p:sp>
        <p:nvSpPr>
          <p:cNvPr id="1333255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733800" cy="60325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chemeClr val="folHlink"/>
                </a:solidFill>
              </a:rPr>
              <a:t>See </a:t>
            </a:r>
            <a:r>
              <a:rPr lang="en-US" sz="1600" b="1">
                <a:solidFill>
                  <a:schemeClr val="folHlink"/>
                </a:solidFill>
                <a:latin typeface="Courier New" charset="0"/>
              </a:rPr>
              <a:t>sorting.cpp</a:t>
            </a:r>
            <a:r>
              <a:rPr lang="en-US" sz="1600" i="1">
                <a:solidFill>
                  <a:schemeClr val="folHlink"/>
                </a:solidFill>
              </a:rPr>
              <a:t>, on the web page.</a:t>
            </a:r>
          </a:p>
        </p:txBody>
      </p:sp>
      <p:sp>
        <p:nvSpPr>
          <p:cNvPr id="1333256" name="Line 8"/>
          <p:cNvSpPr>
            <a:spLocks noChangeShapeType="1"/>
          </p:cNvSpPr>
          <p:nvPr/>
        </p:nvSpPr>
        <p:spPr bwMode="auto">
          <a:xfrm flipH="1">
            <a:off x="8763000" y="1752600"/>
            <a:ext cx="0" cy="1905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3257" name="Line 9"/>
          <p:cNvSpPr>
            <a:spLocks noChangeShapeType="1"/>
          </p:cNvSpPr>
          <p:nvPr/>
        </p:nvSpPr>
        <p:spPr bwMode="auto">
          <a:xfrm flipH="1">
            <a:off x="8001000" y="3657600"/>
            <a:ext cx="7620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CD38-06F9-1047-BAFD-48EFA92954EF}" type="slidenum">
              <a:rPr lang="en-US"/>
              <a:pPr/>
              <a:t>15</a:t>
            </a:fld>
            <a:endParaRPr lang="en-US"/>
          </a:p>
        </p:txBody>
      </p:sp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Comparison Sorts II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Merge Sort: Comments</a:t>
            </a:r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Merge Sort is very practical and is often used.</a:t>
            </a:r>
          </a:p>
          <a:p>
            <a:pPr lvl="1"/>
            <a:r>
              <a:rPr lang="en-US"/>
              <a:t>Merge Sort is considered to be the </a:t>
            </a:r>
            <a:r>
              <a:rPr lang="en-US" b="1"/>
              <a:t>fastest known</a:t>
            </a:r>
            <a:r>
              <a:rPr lang="en-US"/>
              <a:t> algorithm:</a:t>
            </a:r>
          </a:p>
          <a:p>
            <a:pPr lvl="2"/>
            <a:r>
              <a:rPr lang="en-US"/>
              <a:t>When a stable sort is required.</a:t>
            </a:r>
          </a:p>
          <a:p>
            <a:pPr lvl="2"/>
            <a:r>
              <a:rPr lang="en-US"/>
              <a:t>When sorting a Linked List.</a:t>
            </a:r>
          </a:p>
          <a:p>
            <a:pPr lvl="1"/>
            <a:r>
              <a:rPr lang="en-US"/>
              <a:t>Merge Sort is the usual way to implement two of the six sorting algorithms in the C++ Standard Template Library.</a:t>
            </a:r>
          </a:p>
          <a:p>
            <a:pPr>
              <a:buFont typeface="Wingdings" charset="0"/>
              <a:buNone/>
            </a:pPr>
            <a:r>
              <a:rPr lang="en-US"/>
              <a:t>Stable Merge is done differently for different kinds of data.</a:t>
            </a:r>
          </a:p>
          <a:p>
            <a:pPr lvl="1"/>
            <a:r>
              <a:rPr lang="en-US"/>
              <a:t>Thus, while the overall structure is the same, different versions of Merge Sort can differ greatly in lower-level details.</a:t>
            </a:r>
          </a:p>
          <a:p>
            <a:pPr lvl="1"/>
            <a:r>
              <a:rPr lang="en-US"/>
              <a:t>Merge Sort is </a:t>
            </a:r>
            <a:r>
              <a:rPr lang="en-US" i="1"/>
              <a:t>almost</a:t>
            </a:r>
            <a:r>
              <a:rPr lang="en-US"/>
              <a:t> two different algorithms.</a:t>
            </a:r>
          </a:p>
          <a:p>
            <a:pPr>
              <a:buFont typeface="Wingdings" charset="0"/>
              <a:buNone/>
            </a:pPr>
            <a:r>
              <a:rPr lang="en-US"/>
              <a:t>Merge Sort is a good standard by which to judge sorting algorithms.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E81-DAC9-E042-A44F-3E4C5A9FD571}" type="slidenum">
              <a:rPr lang="en-US"/>
              <a:pPr/>
              <a:t>16</a:t>
            </a:fld>
            <a:endParaRPr lang="en-US"/>
          </a:p>
        </p:txBody>
      </p:sp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Quicksort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Introduction [1/4]</a:t>
            </a:r>
          </a:p>
        </p:txBody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Idea: Instead of simply splitting a list in half in the middle, let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try to be intelligent about it.</a:t>
            </a:r>
          </a:p>
          <a:p>
            <a:pPr lvl="1"/>
            <a:r>
              <a:rPr lang="en-US"/>
              <a:t>Split the list into the low-valued items</a:t>
            </a:r>
            <a:br>
              <a:rPr lang="en-US"/>
            </a:br>
            <a:r>
              <a:rPr lang="en-US"/>
              <a:t>and the high-valued items, and then</a:t>
            </a:r>
            <a:br>
              <a:rPr lang="en-US"/>
            </a:br>
            <a:r>
              <a:rPr lang="en-US"/>
              <a:t>recursively sort each bunch.</a:t>
            </a:r>
          </a:p>
          <a:p>
            <a:pPr lvl="1"/>
            <a:r>
              <a:rPr lang="en-US"/>
              <a:t>Now no Merge is necessary.</a:t>
            </a:r>
          </a:p>
          <a:p>
            <a:pPr lvl="2"/>
            <a:r>
              <a:rPr lang="en-US"/>
              <a:t>So maybe we can be faster than Merge Sort?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 sz="800"/>
          </a:p>
          <a:p>
            <a:pPr>
              <a:buFont typeface="Wingdings" charset="0"/>
              <a:buNone/>
            </a:pPr>
            <a:r>
              <a:rPr lang="en-US"/>
              <a:t>This idea leads to an algorithm called </a:t>
            </a:r>
            <a:r>
              <a:rPr lang="en-US" b="1"/>
              <a:t>Quicksort</a:t>
            </a:r>
            <a:r>
              <a:rPr lang="en-US"/>
              <a:t>.</a:t>
            </a:r>
          </a:p>
        </p:txBody>
      </p:sp>
      <p:sp>
        <p:nvSpPr>
          <p:cNvPr id="1462276" name="AutoShape 4"/>
          <p:cNvSpPr>
            <a:spLocks noChangeArrowheads="1"/>
          </p:cNvSpPr>
          <p:nvPr/>
        </p:nvSpPr>
        <p:spPr bwMode="auto">
          <a:xfrm>
            <a:off x="4876800" y="5715000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FFB46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7" name="AutoShape 5"/>
          <p:cNvSpPr>
            <a:spLocks noChangeArrowheads="1"/>
          </p:cNvSpPr>
          <p:nvPr/>
        </p:nvSpPr>
        <p:spPr bwMode="auto">
          <a:xfrm flipH="1">
            <a:off x="2057400" y="4419600"/>
            <a:ext cx="1676400" cy="1143000"/>
          </a:xfrm>
          <a:prstGeom prst="wedgeRoundRectCallout">
            <a:avLst>
              <a:gd name="adj1" fmla="val -45361"/>
              <a:gd name="adj2" fmla="val 67773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Is Quicksort better than Merge Sort?</a:t>
            </a:r>
          </a:p>
        </p:txBody>
      </p:sp>
      <p:sp>
        <p:nvSpPr>
          <p:cNvPr id="1462278" name="AutoShape 6"/>
          <p:cNvSpPr>
            <a:spLocks noChangeArrowheads="1"/>
          </p:cNvSpPr>
          <p:nvPr/>
        </p:nvSpPr>
        <p:spPr bwMode="auto">
          <a:xfrm>
            <a:off x="5410200" y="4419600"/>
            <a:ext cx="1676400" cy="1143000"/>
          </a:xfrm>
          <a:prstGeom prst="wedgeRoundRectCallout">
            <a:avLst>
              <a:gd name="adj1" fmla="val -45361"/>
              <a:gd name="adj2" fmla="val 68472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It depends on what you mean by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better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.</a:t>
            </a:r>
          </a:p>
        </p:txBody>
      </p:sp>
      <p:sp>
        <p:nvSpPr>
          <p:cNvPr id="1462279" name="AutoShape 7"/>
          <p:cNvSpPr>
            <a:spLocks noChangeArrowheads="1"/>
          </p:cNvSpPr>
          <p:nvPr/>
        </p:nvSpPr>
        <p:spPr bwMode="auto">
          <a:xfrm>
            <a:off x="3733800" y="5715000"/>
            <a:ext cx="533400" cy="533400"/>
          </a:xfrm>
          <a:prstGeom prst="smileyFace">
            <a:avLst>
              <a:gd name="adj" fmla="val 28"/>
            </a:avLst>
          </a:prstGeom>
          <a:solidFill>
            <a:srgbClr val="FFD48D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0" name="AutoShape 8"/>
          <p:cNvSpPr>
            <a:spLocks noChangeArrowheads="1"/>
          </p:cNvSpPr>
          <p:nvPr/>
        </p:nvSpPr>
        <p:spPr bwMode="auto">
          <a:xfrm>
            <a:off x="6400800" y="2971800"/>
            <a:ext cx="533400" cy="533400"/>
          </a:xfrm>
          <a:prstGeom prst="smileyFace">
            <a:avLst>
              <a:gd name="adj" fmla="val 28"/>
            </a:avLst>
          </a:prstGeom>
          <a:solidFill>
            <a:srgbClr val="FFD48D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1" name="AutoShape 9"/>
          <p:cNvSpPr>
            <a:spLocks noChangeArrowheads="1"/>
          </p:cNvSpPr>
          <p:nvPr/>
        </p:nvSpPr>
        <p:spPr bwMode="auto">
          <a:xfrm>
            <a:off x="6934200" y="1600200"/>
            <a:ext cx="1676400" cy="1219200"/>
          </a:xfrm>
          <a:prstGeom prst="wedgeRoundRectCallout">
            <a:avLst>
              <a:gd name="adj1" fmla="val -45361"/>
              <a:gd name="adj2" fmla="val 67319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/>
              <a:t>Umm … so how do we decide what is </a:t>
            </a:r>
            <a:r>
              <a:rPr lang="ja-JP" altLang="en-US" sz="1400">
                <a:latin typeface="Arial"/>
              </a:rPr>
              <a:t>“</a:t>
            </a:r>
            <a:r>
              <a:rPr lang="en-US" sz="1400"/>
              <a:t>low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/>
              <a:t> and what is </a:t>
            </a:r>
            <a:r>
              <a:rPr lang="ja-JP" altLang="en-US" sz="1400">
                <a:latin typeface="Arial"/>
              </a:rPr>
              <a:t>“</a:t>
            </a:r>
            <a:r>
              <a:rPr lang="en-US" sz="1400"/>
              <a:t>high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/>
              <a:t>??</a:t>
            </a:r>
          </a:p>
        </p:txBody>
      </p:sp>
      <p:sp>
        <p:nvSpPr>
          <p:cNvPr id="1462282" name="AutoShape 10"/>
          <p:cNvSpPr>
            <a:spLocks noChangeArrowheads="1"/>
          </p:cNvSpPr>
          <p:nvPr/>
        </p:nvSpPr>
        <p:spPr bwMode="auto">
          <a:xfrm>
            <a:off x="3403600" y="1771650"/>
            <a:ext cx="4572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2283" name="AutoShape 11"/>
          <p:cNvSpPr>
            <a:spLocks noChangeArrowheads="1"/>
          </p:cNvSpPr>
          <p:nvPr/>
        </p:nvSpPr>
        <p:spPr bwMode="auto">
          <a:xfrm>
            <a:off x="1903413" y="2057400"/>
            <a:ext cx="609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D6A7-288F-0D4C-B151-72313FD2A35C}" type="slidenum">
              <a:rPr lang="en-US"/>
              <a:pPr/>
              <a:t>17</a:t>
            </a:fld>
            <a:endParaRPr lang="en-US"/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Quicksort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Introduction [2/4]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Let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be more precise about this algorithmic idea.</a:t>
            </a:r>
          </a:p>
          <a:p>
            <a:pPr>
              <a:buFont typeface="Wingdings" charset="0"/>
              <a:buNone/>
            </a:pPr>
            <a:r>
              <a:rPr lang="en-US"/>
              <a:t>We use another variation of the divide-and-conquer technique:</a:t>
            </a:r>
          </a:p>
          <a:p>
            <a:pPr lvl="1"/>
            <a:r>
              <a:rPr lang="en-US"/>
              <a:t>Pick an item in the list.</a:t>
            </a:r>
          </a:p>
          <a:p>
            <a:pPr lvl="2"/>
            <a:r>
              <a:rPr lang="en-US"/>
              <a:t>This first item will do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for now.</a:t>
            </a:r>
          </a:p>
          <a:p>
            <a:pPr lvl="2"/>
            <a:r>
              <a:rPr lang="en-US"/>
              <a:t>The chosen item is called the </a:t>
            </a:r>
            <a:r>
              <a:rPr lang="en-US" b="1"/>
              <a:t>pivot</a:t>
            </a:r>
            <a:r>
              <a:rPr lang="en-US"/>
              <a:t>.</a:t>
            </a:r>
          </a:p>
          <a:p>
            <a:pPr lvl="1"/>
            <a:r>
              <a:rPr lang="en-US"/>
              <a:t>Rearrange the list so that the items</a:t>
            </a:r>
            <a:br>
              <a:rPr lang="en-US"/>
            </a:br>
            <a:r>
              <a:rPr lang="en-US"/>
              <a:t>before the pivot are all less than, or</a:t>
            </a:r>
            <a:br>
              <a:rPr lang="en-US"/>
            </a:br>
            <a:r>
              <a:rPr lang="en-US"/>
              <a:t>equivalent to, the pivot, and the items</a:t>
            </a:r>
            <a:br>
              <a:rPr lang="en-US"/>
            </a:br>
            <a:r>
              <a:rPr lang="en-US"/>
              <a:t>after the pivot are all greater than, or</a:t>
            </a:r>
            <a:br>
              <a:rPr lang="en-US"/>
            </a:br>
            <a:r>
              <a:rPr lang="en-US"/>
              <a:t>equivalent to, the pivot.</a:t>
            </a:r>
          </a:p>
          <a:p>
            <a:pPr lvl="2"/>
            <a:r>
              <a:rPr lang="en-US"/>
              <a:t>This operation is called </a:t>
            </a:r>
            <a:r>
              <a:rPr lang="en-US" b="1"/>
              <a:t>Partition</a:t>
            </a:r>
            <a:r>
              <a:rPr lang="en-US"/>
              <a:t>.</a:t>
            </a:r>
            <a:br>
              <a:rPr lang="en-US"/>
            </a:br>
            <a:r>
              <a:rPr lang="en-US"/>
              <a:t>It can be done in linear time.</a:t>
            </a:r>
          </a:p>
          <a:p>
            <a:pPr lvl="1"/>
            <a:r>
              <a:rPr lang="en-US"/>
              <a:t>Recursively sort the sub-lists: items</a:t>
            </a:r>
            <a:br>
              <a:rPr lang="en-US"/>
            </a:br>
            <a:r>
              <a:rPr lang="en-US"/>
              <a:t>before pivot, items after.</a:t>
            </a:r>
          </a:p>
          <a:p>
            <a:pPr>
              <a:buFont typeface="Wingdings" charset="0"/>
              <a:buNone/>
            </a:pPr>
            <a:r>
              <a:rPr lang="en-US"/>
              <a:t>This algorithm is called </a:t>
            </a:r>
            <a:r>
              <a:rPr lang="en-US" b="1"/>
              <a:t>Quicksort</a:t>
            </a:r>
            <a:r>
              <a:rPr lang="en-US"/>
              <a:t>.</a:t>
            </a:r>
          </a:p>
          <a:p>
            <a:pPr lvl="1"/>
            <a:r>
              <a:rPr lang="en-US"/>
              <a:t>C. A. R. Hoare, 1961. </a:t>
            </a:r>
          </a:p>
        </p:txBody>
      </p:sp>
      <p:sp>
        <p:nvSpPr>
          <p:cNvPr id="1440772" name="Rectangle 4"/>
          <p:cNvSpPr>
            <a:spLocks noChangeArrowheads="1"/>
          </p:cNvSpPr>
          <p:nvPr/>
        </p:nvSpPr>
        <p:spPr bwMode="auto">
          <a:xfrm>
            <a:off x="6400800" y="2362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40773" name="Rectangle 5"/>
          <p:cNvSpPr>
            <a:spLocks noChangeArrowheads="1"/>
          </p:cNvSpPr>
          <p:nvPr/>
        </p:nvSpPr>
        <p:spPr bwMode="auto">
          <a:xfrm>
            <a:off x="7010400" y="2362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40774" name="Rectangle 6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40775" name="Rectangle 7"/>
          <p:cNvSpPr>
            <a:spLocks noChangeArrowheads="1"/>
          </p:cNvSpPr>
          <p:nvPr/>
        </p:nvSpPr>
        <p:spPr bwMode="auto">
          <a:xfrm>
            <a:off x="7620000" y="2362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440776" name="Rectangle 8"/>
          <p:cNvSpPr>
            <a:spLocks noChangeArrowheads="1"/>
          </p:cNvSpPr>
          <p:nvPr/>
        </p:nvSpPr>
        <p:spPr bwMode="auto">
          <a:xfrm>
            <a:off x="6705600" y="2362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40777" name="Rectangle 9"/>
          <p:cNvSpPr>
            <a:spLocks noChangeArrowheads="1"/>
          </p:cNvSpPr>
          <p:nvPr/>
        </p:nvSpPr>
        <p:spPr bwMode="auto">
          <a:xfrm>
            <a:off x="7924800" y="2362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40778" name="Rectangle 10"/>
          <p:cNvSpPr>
            <a:spLocks noChangeArrowheads="1"/>
          </p:cNvSpPr>
          <p:nvPr/>
        </p:nvSpPr>
        <p:spPr bwMode="auto">
          <a:xfrm>
            <a:off x="6096000" y="23622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0779" name="Rectangle 11"/>
          <p:cNvSpPr>
            <a:spLocks noChangeArrowheads="1"/>
          </p:cNvSpPr>
          <p:nvPr/>
        </p:nvSpPr>
        <p:spPr bwMode="auto">
          <a:xfrm>
            <a:off x="6096000" y="2362200"/>
            <a:ext cx="304800" cy="3048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40780" name="Line 12"/>
          <p:cNvSpPr>
            <a:spLocks noChangeShapeType="1"/>
          </p:cNvSpPr>
          <p:nvPr/>
        </p:nvSpPr>
        <p:spPr bwMode="auto">
          <a:xfrm>
            <a:off x="6400800" y="38862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0781" name="Text Box 13"/>
          <p:cNvSpPr txBox="1">
            <a:spLocks noChangeArrowheads="1"/>
          </p:cNvSpPr>
          <p:nvPr/>
        </p:nvSpPr>
        <p:spPr bwMode="auto">
          <a:xfrm>
            <a:off x="5181600" y="38862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440782" name="Line 14"/>
          <p:cNvSpPr>
            <a:spLocks noChangeShapeType="1"/>
          </p:cNvSpPr>
          <p:nvPr/>
        </p:nvSpPr>
        <p:spPr bwMode="auto">
          <a:xfrm>
            <a:off x="7620000" y="38862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0783" name="Text Box 15"/>
          <p:cNvSpPr txBox="1">
            <a:spLocks noChangeArrowheads="1"/>
          </p:cNvSpPr>
          <p:nvPr/>
        </p:nvSpPr>
        <p:spPr bwMode="auto">
          <a:xfrm>
            <a:off x="7696200" y="38862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440784" name="Rectangle 16"/>
          <p:cNvSpPr>
            <a:spLocks noChangeArrowheads="1"/>
          </p:cNvSpPr>
          <p:nvPr/>
        </p:nvSpPr>
        <p:spPr bwMode="auto">
          <a:xfrm>
            <a:off x="6400800" y="3505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40785" name="Rectangle 17"/>
          <p:cNvSpPr>
            <a:spLocks noChangeArrowheads="1"/>
          </p:cNvSpPr>
          <p:nvPr/>
        </p:nvSpPr>
        <p:spPr bwMode="auto">
          <a:xfrm>
            <a:off x="7010400" y="3505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40786" name="Rectangle 18"/>
          <p:cNvSpPr>
            <a:spLocks noChangeArrowheads="1"/>
          </p:cNvSpPr>
          <p:nvPr/>
        </p:nvSpPr>
        <p:spPr bwMode="auto">
          <a:xfrm>
            <a:off x="7315200" y="3505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40787" name="Rectangle 19"/>
          <p:cNvSpPr>
            <a:spLocks noChangeArrowheads="1"/>
          </p:cNvSpPr>
          <p:nvPr/>
        </p:nvSpPr>
        <p:spPr bwMode="auto">
          <a:xfrm>
            <a:off x="6096000" y="3505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440788" name="Rectangle 20"/>
          <p:cNvSpPr>
            <a:spLocks noChangeArrowheads="1"/>
          </p:cNvSpPr>
          <p:nvPr/>
        </p:nvSpPr>
        <p:spPr bwMode="auto">
          <a:xfrm>
            <a:off x="7620000" y="3505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40789" name="Rectangle 21"/>
          <p:cNvSpPr>
            <a:spLocks noChangeArrowheads="1"/>
          </p:cNvSpPr>
          <p:nvPr/>
        </p:nvSpPr>
        <p:spPr bwMode="auto">
          <a:xfrm>
            <a:off x="7924800" y="3505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40790" name="Rectangle 22"/>
          <p:cNvSpPr>
            <a:spLocks noChangeArrowheads="1"/>
          </p:cNvSpPr>
          <p:nvPr/>
        </p:nvSpPr>
        <p:spPr bwMode="auto">
          <a:xfrm>
            <a:off x="6096000" y="35052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0791" name="Rectangle 23"/>
          <p:cNvSpPr>
            <a:spLocks noChangeArrowheads="1"/>
          </p:cNvSpPr>
          <p:nvPr/>
        </p:nvSpPr>
        <p:spPr bwMode="auto">
          <a:xfrm>
            <a:off x="6400800" y="4648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440792" name="Rectangle 24"/>
          <p:cNvSpPr>
            <a:spLocks noChangeArrowheads="1"/>
          </p:cNvSpPr>
          <p:nvPr/>
        </p:nvSpPr>
        <p:spPr bwMode="auto">
          <a:xfrm>
            <a:off x="7010400" y="4648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40793" name="Rectangle 25"/>
          <p:cNvSpPr>
            <a:spLocks noChangeArrowheads="1"/>
          </p:cNvSpPr>
          <p:nvPr/>
        </p:nvSpPr>
        <p:spPr bwMode="auto">
          <a:xfrm>
            <a:off x="7315200" y="4648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40794" name="Rectangle 26"/>
          <p:cNvSpPr>
            <a:spLocks noChangeArrowheads="1"/>
          </p:cNvSpPr>
          <p:nvPr/>
        </p:nvSpPr>
        <p:spPr bwMode="auto">
          <a:xfrm>
            <a:off x="6096000" y="4648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40795" name="Rectangle 27"/>
          <p:cNvSpPr>
            <a:spLocks noChangeArrowheads="1"/>
          </p:cNvSpPr>
          <p:nvPr/>
        </p:nvSpPr>
        <p:spPr bwMode="auto">
          <a:xfrm>
            <a:off x="7620000" y="4648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40796" name="Rectangle 28"/>
          <p:cNvSpPr>
            <a:spLocks noChangeArrowheads="1"/>
          </p:cNvSpPr>
          <p:nvPr/>
        </p:nvSpPr>
        <p:spPr bwMode="auto">
          <a:xfrm>
            <a:off x="7924800" y="4648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40797" name="Rectangle 29"/>
          <p:cNvSpPr>
            <a:spLocks noChangeArrowheads="1"/>
          </p:cNvSpPr>
          <p:nvPr/>
        </p:nvSpPr>
        <p:spPr bwMode="auto">
          <a:xfrm>
            <a:off x="6705600" y="4648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40798" name="Rectangle 30"/>
          <p:cNvSpPr>
            <a:spLocks noChangeArrowheads="1"/>
          </p:cNvSpPr>
          <p:nvPr/>
        </p:nvSpPr>
        <p:spPr bwMode="auto">
          <a:xfrm>
            <a:off x="6096000" y="46482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0799" name="Line 31"/>
          <p:cNvSpPr>
            <a:spLocks noChangeShapeType="1"/>
          </p:cNvSpPr>
          <p:nvPr/>
        </p:nvSpPr>
        <p:spPr bwMode="auto">
          <a:xfrm>
            <a:off x="7162800" y="27432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0800" name="Text Box 32"/>
          <p:cNvSpPr txBox="1">
            <a:spLocks noChangeArrowheads="1"/>
          </p:cNvSpPr>
          <p:nvPr/>
        </p:nvSpPr>
        <p:spPr bwMode="auto">
          <a:xfrm>
            <a:off x="7239000" y="28956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Partition</a:t>
            </a:r>
          </a:p>
        </p:txBody>
      </p:sp>
      <p:sp>
        <p:nvSpPr>
          <p:cNvPr id="1440801" name="Text Box 33"/>
          <p:cNvSpPr txBox="1">
            <a:spLocks noChangeArrowheads="1"/>
          </p:cNvSpPr>
          <p:nvPr/>
        </p:nvSpPr>
        <p:spPr bwMode="auto">
          <a:xfrm>
            <a:off x="5943600" y="2743200"/>
            <a:ext cx="609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440802" name="Text Box 34"/>
          <p:cNvSpPr txBox="1">
            <a:spLocks noChangeArrowheads="1"/>
          </p:cNvSpPr>
          <p:nvPr/>
        </p:nvSpPr>
        <p:spPr bwMode="auto">
          <a:xfrm>
            <a:off x="6553200" y="3886200"/>
            <a:ext cx="609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440803" name="Line 35"/>
          <p:cNvSpPr>
            <a:spLocks noChangeShapeType="1"/>
          </p:cNvSpPr>
          <p:nvPr/>
        </p:nvSpPr>
        <p:spPr bwMode="auto">
          <a:xfrm>
            <a:off x="6096000" y="38100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0804" name="Line 36"/>
          <p:cNvSpPr>
            <a:spLocks noChangeShapeType="1"/>
          </p:cNvSpPr>
          <p:nvPr/>
        </p:nvSpPr>
        <p:spPr bwMode="auto">
          <a:xfrm>
            <a:off x="6172200" y="3886200"/>
            <a:ext cx="457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0805" name="Line 37"/>
          <p:cNvSpPr>
            <a:spLocks noChangeShapeType="1"/>
          </p:cNvSpPr>
          <p:nvPr/>
        </p:nvSpPr>
        <p:spPr bwMode="auto">
          <a:xfrm flipH="1">
            <a:off x="6629400" y="38100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0806" name="Line 38"/>
          <p:cNvSpPr>
            <a:spLocks noChangeShapeType="1"/>
          </p:cNvSpPr>
          <p:nvPr/>
        </p:nvSpPr>
        <p:spPr bwMode="auto">
          <a:xfrm>
            <a:off x="7010400" y="38100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0807" name="Line 39"/>
          <p:cNvSpPr>
            <a:spLocks noChangeShapeType="1"/>
          </p:cNvSpPr>
          <p:nvPr/>
        </p:nvSpPr>
        <p:spPr bwMode="auto">
          <a:xfrm>
            <a:off x="7086600" y="3886200"/>
            <a:ext cx="10668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0808" name="Line 40"/>
          <p:cNvSpPr>
            <a:spLocks noChangeShapeType="1"/>
          </p:cNvSpPr>
          <p:nvPr/>
        </p:nvSpPr>
        <p:spPr bwMode="auto">
          <a:xfrm flipH="1">
            <a:off x="8153400" y="38100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0809" name="Rectangle 41"/>
          <p:cNvSpPr>
            <a:spLocks noChangeArrowheads="1"/>
          </p:cNvSpPr>
          <p:nvPr/>
        </p:nvSpPr>
        <p:spPr bwMode="auto">
          <a:xfrm>
            <a:off x="6705600" y="3505200"/>
            <a:ext cx="304800" cy="3048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40814" name="Line 46"/>
          <p:cNvSpPr>
            <a:spLocks noChangeShapeType="1"/>
          </p:cNvSpPr>
          <p:nvPr/>
        </p:nvSpPr>
        <p:spPr bwMode="auto">
          <a:xfrm>
            <a:off x="6096000" y="26670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0815" name="Line 47"/>
          <p:cNvSpPr>
            <a:spLocks noChangeShapeType="1"/>
          </p:cNvSpPr>
          <p:nvPr/>
        </p:nvSpPr>
        <p:spPr bwMode="auto">
          <a:xfrm>
            <a:off x="6172200" y="27432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0816" name="Line 48"/>
          <p:cNvSpPr>
            <a:spLocks noChangeShapeType="1"/>
          </p:cNvSpPr>
          <p:nvPr/>
        </p:nvSpPr>
        <p:spPr bwMode="auto">
          <a:xfrm flipH="1">
            <a:off x="8153400" y="26670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0820" name="Line 52"/>
          <p:cNvSpPr>
            <a:spLocks noChangeShapeType="1"/>
          </p:cNvSpPr>
          <p:nvPr/>
        </p:nvSpPr>
        <p:spPr bwMode="auto">
          <a:xfrm>
            <a:off x="6705600" y="3429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0821" name="Line 53"/>
          <p:cNvSpPr>
            <a:spLocks noChangeShapeType="1"/>
          </p:cNvSpPr>
          <p:nvPr/>
        </p:nvSpPr>
        <p:spPr bwMode="auto">
          <a:xfrm>
            <a:off x="7010400" y="3429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DF1B-BA49-684E-BF8C-7B597E6570D8}" type="slidenum">
              <a:rPr lang="en-US"/>
              <a:pPr/>
              <a:t>18</a:t>
            </a:fld>
            <a:endParaRPr lang="en-US"/>
          </a:p>
        </p:txBody>
      </p:sp>
      <p:sp>
        <p:nvSpPr>
          <p:cNvPr id="146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Quicksort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Introduction [3/4]</a:t>
            </a:r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Compare Merge Sort &amp; Quicksort.</a:t>
            </a:r>
          </a:p>
          <a:p>
            <a:pPr lvl="1"/>
            <a:r>
              <a:rPr lang="en-US"/>
              <a:t>Both use divide-and-conquer.</a:t>
            </a:r>
          </a:p>
          <a:p>
            <a:pPr lvl="1"/>
            <a:r>
              <a:rPr lang="en-US"/>
              <a:t>Both have an auxiliary linear-time operation (Stable Merge, Partition) that does all modification of the data set.</a:t>
            </a:r>
          </a:p>
          <a:p>
            <a:pPr lvl="1"/>
            <a:r>
              <a:rPr lang="en-US"/>
              <a:t>Merge Sort recurses first. Quicksort recurses last.</a:t>
            </a:r>
          </a:p>
        </p:txBody>
      </p:sp>
      <p:sp>
        <p:nvSpPr>
          <p:cNvPr id="1461345" name="Rectangle 97"/>
          <p:cNvSpPr>
            <a:spLocks noChangeArrowheads="1"/>
          </p:cNvSpPr>
          <p:nvPr/>
        </p:nvSpPr>
        <p:spPr bwMode="auto">
          <a:xfrm>
            <a:off x="5562600" y="3429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61346" name="Rectangle 98"/>
          <p:cNvSpPr>
            <a:spLocks noChangeArrowheads="1"/>
          </p:cNvSpPr>
          <p:nvPr/>
        </p:nvSpPr>
        <p:spPr bwMode="auto">
          <a:xfrm>
            <a:off x="6172200" y="3429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347" name="Rectangle 99"/>
          <p:cNvSpPr>
            <a:spLocks noChangeArrowheads="1"/>
          </p:cNvSpPr>
          <p:nvPr/>
        </p:nvSpPr>
        <p:spPr bwMode="auto">
          <a:xfrm>
            <a:off x="6477000" y="3429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61348" name="Rectangle 100"/>
          <p:cNvSpPr>
            <a:spLocks noChangeArrowheads="1"/>
          </p:cNvSpPr>
          <p:nvPr/>
        </p:nvSpPr>
        <p:spPr bwMode="auto">
          <a:xfrm>
            <a:off x="6781800" y="3429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461349" name="Rectangle 101"/>
          <p:cNvSpPr>
            <a:spLocks noChangeArrowheads="1"/>
          </p:cNvSpPr>
          <p:nvPr/>
        </p:nvSpPr>
        <p:spPr bwMode="auto">
          <a:xfrm>
            <a:off x="5867400" y="3429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61350" name="Rectangle 102"/>
          <p:cNvSpPr>
            <a:spLocks noChangeArrowheads="1"/>
          </p:cNvSpPr>
          <p:nvPr/>
        </p:nvSpPr>
        <p:spPr bwMode="auto">
          <a:xfrm>
            <a:off x="7086600" y="3429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351" name="Rectangle 103"/>
          <p:cNvSpPr>
            <a:spLocks noChangeArrowheads="1"/>
          </p:cNvSpPr>
          <p:nvPr/>
        </p:nvSpPr>
        <p:spPr bwMode="auto">
          <a:xfrm>
            <a:off x="5257800" y="3429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1352" name="Rectangle 104"/>
          <p:cNvSpPr>
            <a:spLocks noChangeArrowheads="1"/>
          </p:cNvSpPr>
          <p:nvPr/>
        </p:nvSpPr>
        <p:spPr bwMode="auto">
          <a:xfrm>
            <a:off x="5257800" y="3429000"/>
            <a:ext cx="304800" cy="3048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353" name="Line 105"/>
          <p:cNvSpPr>
            <a:spLocks noChangeShapeType="1"/>
          </p:cNvSpPr>
          <p:nvPr/>
        </p:nvSpPr>
        <p:spPr bwMode="auto">
          <a:xfrm>
            <a:off x="5562600" y="4953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354" name="Text Box 106"/>
          <p:cNvSpPr txBox="1">
            <a:spLocks noChangeArrowheads="1"/>
          </p:cNvSpPr>
          <p:nvPr/>
        </p:nvSpPr>
        <p:spPr bwMode="auto">
          <a:xfrm>
            <a:off x="4419600" y="49530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461355" name="Line 107"/>
          <p:cNvSpPr>
            <a:spLocks noChangeShapeType="1"/>
          </p:cNvSpPr>
          <p:nvPr/>
        </p:nvSpPr>
        <p:spPr bwMode="auto">
          <a:xfrm>
            <a:off x="6781800" y="4953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356" name="Text Box 108"/>
          <p:cNvSpPr txBox="1">
            <a:spLocks noChangeArrowheads="1"/>
          </p:cNvSpPr>
          <p:nvPr/>
        </p:nvSpPr>
        <p:spPr bwMode="auto">
          <a:xfrm>
            <a:off x="6858000" y="49530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461357" name="Rectangle 109"/>
          <p:cNvSpPr>
            <a:spLocks noChangeArrowheads="1"/>
          </p:cNvSpPr>
          <p:nvPr/>
        </p:nvSpPr>
        <p:spPr bwMode="auto">
          <a:xfrm>
            <a:off x="55626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61358" name="Rectangle 110"/>
          <p:cNvSpPr>
            <a:spLocks noChangeArrowheads="1"/>
          </p:cNvSpPr>
          <p:nvPr/>
        </p:nvSpPr>
        <p:spPr bwMode="auto">
          <a:xfrm>
            <a:off x="61722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359" name="Rectangle 111"/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61360" name="Rectangle 112"/>
          <p:cNvSpPr>
            <a:spLocks noChangeArrowheads="1"/>
          </p:cNvSpPr>
          <p:nvPr/>
        </p:nvSpPr>
        <p:spPr bwMode="auto">
          <a:xfrm>
            <a:off x="52578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461361" name="Rectangle 113"/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61362" name="Rectangle 114"/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363" name="Rectangle 115"/>
          <p:cNvSpPr>
            <a:spLocks noChangeArrowheads="1"/>
          </p:cNvSpPr>
          <p:nvPr/>
        </p:nvSpPr>
        <p:spPr bwMode="auto">
          <a:xfrm>
            <a:off x="5257800" y="4572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1364" name="Rectangle 116"/>
          <p:cNvSpPr>
            <a:spLocks noChangeArrowheads="1"/>
          </p:cNvSpPr>
          <p:nvPr/>
        </p:nvSpPr>
        <p:spPr bwMode="auto">
          <a:xfrm>
            <a:off x="55626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461365" name="Rectangle 117"/>
          <p:cNvSpPr>
            <a:spLocks noChangeArrowheads="1"/>
          </p:cNvSpPr>
          <p:nvPr/>
        </p:nvSpPr>
        <p:spPr bwMode="auto">
          <a:xfrm>
            <a:off x="61722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366" name="Rectangle 118"/>
          <p:cNvSpPr>
            <a:spLocks noChangeArrowheads="1"/>
          </p:cNvSpPr>
          <p:nvPr/>
        </p:nvSpPr>
        <p:spPr bwMode="auto">
          <a:xfrm>
            <a:off x="64770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367" name="Rectangle 119"/>
          <p:cNvSpPr>
            <a:spLocks noChangeArrowheads="1"/>
          </p:cNvSpPr>
          <p:nvPr/>
        </p:nvSpPr>
        <p:spPr bwMode="auto">
          <a:xfrm>
            <a:off x="52578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61368" name="Rectangle 120"/>
          <p:cNvSpPr>
            <a:spLocks noChangeArrowheads="1"/>
          </p:cNvSpPr>
          <p:nvPr/>
        </p:nvSpPr>
        <p:spPr bwMode="auto">
          <a:xfrm>
            <a:off x="67818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61369" name="Rectangle 121"/>
          <p:cNvSpPr>
            <a:spLocks noChangeArrowheads="1"/>
          </p:cNvSpPr>
          <p:nvPr/>
        </p:nvSpPr>
        <p:spPr bwMode="auto">
          <a:xfrm>
            <a:off x="70866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61370" name="Rectangle 122"/>
          <p:cNvSpPr>
            <a:spLocks noChangeArrowheads="1"/>
          </p:cNvSpPr>
          <p:nvPr/>
        </p:nvSpPr>
        <p:spPr bwMode="auto">
          <a:xfrm>
            <a:off x="58674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371" name="Rectangle 123"/>
          <p:cNvSpPr>
            <a:spLocks noChangeArrowheads="1"/>
          </p:cNvSpPr>
          <p:nvPr/>
        </p:nvSpPr>
        <p:spPr bwMode="auto">
          <a:xfrm>
            <a:off x="5257800" y="5715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1372" name="Line 124"/>
          <p:cNvSpPr>
            <a:spLocks noChangeShapeType="1"/>
          </p:cNvSpPr>
          <p:nvPr/>
        </p:nvSpPr>
        <p:spPr bwMode="auto">
          <a:xfrm>
            <a:off x="6324600" y="3810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373" name="Text Box 125"/>
          <p:cNvSpPr txBox="1">
            <a:spLocks noChangeArrowheads="1"/>
          </p:cNvSpPr>
          <p:nvPr/>
        </p:nvSpPr>
        <p:spPr bwMode="auto">
          <a:xfrm>
            <a:off x="6400800" y="39624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Partition</a:t>
            </a:r>
          </a:p>
        </p:txBody>
      </p:sp>
      <p:sp>
        <p:nvSpPr>
          <p:cNvPr id="1461374" name="Text Box 126"/>
          <p:cNvSpPr txBox="1">
            <a:spLocks noChangeArrowheads="1"/>
          </p:cNvSpPr>
          <p:nvPr/>
        </p:nvSpPr>
        <p:spPr bwMode="auto">
          <a:xfrm>
            <a:off x="5105400" y="3810000"/>
            <a:ext cx="609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461375" name="Text Box 127"/>
          <p:cNvSpPr txBox="1">
            <a:spLocks noChangeArrowheads="1"/>
          </p:cNvSpPr>
          <p:nvPr/>
        </p:nvSpPr>
        <p:spPr bwMode="auto">
          <a:xfrm>
            <a:off x="5715000" y="4953000"/>
            <a:ext cx="609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461376" name="Line 128"/>
          <p:cNvSpPr>
            <a:spLocks noChangeShapeType="1"/>
          </p:cNvSpPr>
          <p:nvPr/>
        </p:nvSpPr>
        <p:spPr bwMode="auto">
          <a:xfrm>
            <a:off x="5257800" y="4876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377" name="Line 129"/>
          <p:cNvSpPr>
            <a:spLocks noChangeShapeType="1"/>
          </p:cNvSpPr>
          <p:nvPr/>
        </p:nvSpPr>
        <p:spPr bwMode="auto">
          <a:xfrm>
            <a:off x="5334000" y="4953000"/>
            <a:ext cx="457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378" name="Line 130"/>
          <p:cNvSpPr>
            <a:spLocks noChangeShapeType="1"/>
          </p:cNvSpPr>
          <p:nvPr/>
        </p:nvSpPr>
        <p:spPr bwMode="auto">
          <a:xfrm flipH="1">
            <a:off x="5791200" y="4876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379" name="Line 131"/>
          <p:cNvSpPr>
            <a:spLocks noChangeShapeType="1"/>
          </p:cNvSpPr>
          <p:nvPr/>
        </p:nvSpPr>
        <p:spPr bwMode="auto">
          <a:xfrm>
            <a:off x="6172200" y="4876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380" name="Line 132"/>
          <p:cNvSpPr>
            <a:spLocks noChangeShapeType="1"/>
          </p:cNvSpPr>
          <p:nvPr/>
        </p:nvSpPr>
        <p:spPr bwMode="auto">
          <a:xfrm>
            <a:off x="6248400" y="4953000"/>
            <a:ext cx="10668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381" name="Line 133"/>
          <p:cNvSpPr>
            <a:spLocks noChangeShapeType="1"/>
          </p:cNvSpPr>
          <p:nvPr/>
        </p:nvSpPr>
        <p:spPr bwMode="auto">
          <a:xfrm flipH="1">
            <a:off x="7315200" y="4876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382" name="Rectangle 134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383" name="Line 135"/>
          <p:cNvSpPr>
            <a:spLocks noChangeShapeType="1"/>
          </p:cNvSpPr>
          <p:nvPr/>
        </p:nvSpPr>
        <p:spPr bwMode="auto">
          <a:xfrm>
            <a:off x="5257800" y="3733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384" name="Line 136"/>
          <p:cNvSpPr>
            <a:spLocks noChangeShapeType="1"/>
          </p:cNvSpPr>
          <p:nvPr/>
        </p:nvSpPr>
        <p:spPr bwMode="auto">
          <a:xfrm>
            <a:off x="5334000" y="38100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385" name="Line 137"/>
          <p:cNvSpPr>
            <a:spLocks noChangeShapeType="1"/>
          </p:cNvSpPr>
          <p:nvPr/>
        </p:nvSpPr>
        <p:spPr bwMode="auto">
          <a:xfrm flipH="1">
            <a:off x="7315200" y="3733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386" name="Line 138"/>
          <p:cNvSpPr>
            <a:spLocks noChangeShapeType="1"/>
          </p:cNvSpPr>
          <p:nvPr/>
        </p:nvSpPr>
        <p:spPr bwMode="auto">
          <a:xfrm>
            <a:off x="58674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1387" name="Line 139"/>
          <p:cNvSpPr>
            <a:spLocks noChangeShapeType="1"/>
          </p:cNvSpPr>
          <p:nvPr/>
        </p:nvSpPr>
        <p:spPr bwMode="auto">
          <a:xfrm>
            <a:off x="61722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1389" name="Rectangle 141"/>
          <p:cNvSpPr>
            <a:spLocks noChangeArrowheads="1"/>
          </p:cNvSpPr>
          <p:nvPr/>
        </p:nvSpPr>
        <p:spPr bwMode="auto">
          <a:xfrm>
            <a:off x="1752600" y="3429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390" name="Rectangle 142"/>
          <p:cNvSpPr>
            <a:spLocks noChangeArrowheads="1"/>
          </p:cNvSpPr>
          <p:nvPr/>
        </p:nvSpPr>
        <p:spPr bwMode="auto">
          <a:xfrm>
            <a:off x="2057400" y="3429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61391" name="Rectangle 143"/>
          <p:cNvSpPr>
            <a:spLocks noChangeArrowheads="1"/>
          </p:cNvSpPr>
          <p:nvPr/>
        </p:nvSpPr>
        <p:spPr bwMode="auto">
          <a:xfrm>
            <a:off x="2667000" y="3429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392" name="Rectangle 144"/>
          <p:cNvSpPr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61393" name="Rectangle 145"/>
          <p:cNvSpPr>
            <a:spLocks noChangeArrowheads="1"/>
          </p:cNvSpPr>
          <p:nvPr/>
        </p:nvSpPr>
        <p:spPr bwMode="auto">
          <a:xfrm>
            <a:off x="3276600" y="3429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461394" name="Rectangle 146"/>
          <p:cNvSpPr>
            <a:spLocks noChangeArrowheads="1"/>
          </p:cNvSpPr>
          <p:nvPr/>
        </p:nvSpPr>
        <p:spPr bwMode="auto">
          <a:xfrm>
            <a:off x="2362200" y="3429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61395" name="Rectangle 147"/>
          <p:cNvSpPr>
            <a:spLocks noChangeArrowheads="1"/>
          </p:cNvSpPr>
          <p:nvPr/>
        </p:nvSpPr>
        <p:spPr bwMode="auto">
          <a:xfrm>
            <a:off x="3581400" y="3429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396" name="Rectangle 148"/>
          <p:cNvSpPr>
            <a:spLocks noChangeArrowheads="1"/>
          </p:cNvSpPr>
          <p:nvPr/>
        </p:nvSpPr>
        <p:spPr bwMode="auto">
          <a:xfrm>
            <a:off x="1752600" y="3429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1397" name="Rectangle 149"/>
          <p:cNvSpPr>
            <a:spLocks noChangeArrowheads="1"/>
          </p:cNvSpPr>
          <p:nvPr/>
        </p:nvSpPr>
        <p:spPr bwMode="auto">
          <a:xfrm>
            <a:off x="17526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61398" name="Rectangle 150"/>
          <p:cNvSpPr>
            <a:spLocks noChangeArrowheads="1"/>
          </p:cNvSpPr>
          <p:nvPr/>
        </p:nvSpPr>
        <p:spPr bwMode="auto">
          <a:xfrm>
            <a:off x="20574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399" name="Rectangle 151"/>
          <p:cNvSpPr>
            <a:spLocks noChangeArrowheads="1"/>
          </p:cNvSpPr>
          <p:nvPr/>
        </p:nvSpPr>
        <p:spPr bwMode="auto">
          <a:xfrm>
            <a:off x="26670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461400" name="Rectangle 152"/>
          <p:cNvSpPr>
            <a:spLocks noChangeArrowheads="1"/>
          </p:cNvSpPr>
          <p:nvPr/>
        </p:nvSpPr>
        <p:spPr bwMode="auto">
          <a:xfrm>
            <a:off x="29718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401" name="Rectangle 153"/>
          <p:cNvSpPr>
            <a:spLocks noChangeArrowheads="1"/>
          </p:cNvSpPr>
          <p:nvPr/>
        </p:nvSpPr>
        <p:spPr bwMode="auto">
          <a:xfrm>
            <a:off x="32766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402" name="Rectangle 154"/>
          <p:cNvSpPr>
            <a:spLocks noChangeArrowheads="1"/>
          </p:cNvSpPr>
          <p:nvPr/>
        </p:nvSpPr>
        <p:spPr bwMode="auto">
          <a:xfrm>
            <a:off x="23622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61403" name="Line 155"/>
          <p:cNvSpPr>
            <a:spLocks noChangeShapeType="1"/>
          </p:cNvSpPr>
          <p:nvPr/>
        </p:nvSpPr>
        <p:spPr bwMode="auto">
          <a:xfrm>
            <a:off x="26670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04" name="Rectangle 156"/>
          <p:cNvSpPr>
            <a:spLocks noChangeArrowheads="1"/>
          </p:cNvSpPr>
          <p:nvPr/>
        </p:nvSpPr>
        <p:spPr bwMode="auto">
          <a:xfrm>
            <a:off x="35814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61405" name="Rectangle 157"/>
          <p:cNvSpPr>
            <a:spLocks noChangeArrowheads="1"/>
          </p:cNvSpPr>
          <p:nvPr/>
        </p:nvSpPr>
        <p:spPr bwMode="auto">
          <a:xfrm>
            <a:off x="1752600" y="4572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1406" name="Rectangle 158"/>
          <p:cNvSpPr>
            <a:spLocks noChangeArrowheads="1"/>
          </p:cNvSpPr>
          <p:nvPr/>
        </p:nvSpPr>
        <p:spPr bwMode="auto">
          <a:xfrm>
            <a:off x="17526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61407" name="Rectangle 159"/>
          <p:cNvSpPr>
            <a:spLocks noChangeArrowheads="1"/>
          </p:cNvSpPr>
          <p:nvPr/>
        </p:nvSpPr>
        <p:spPr bwMode="auto">
          <a:xfrm>
            <a:off x="20574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461408" name="Rectangle 160"/>
          <p:cNvSpPr>
            <a:spLocks noChangeArrowheads="1"/>
          </p:cNvSpPr>
          <p:nvPr/>
        </p:nvSpPr>
        <p:spPr bwMode="auto">
          <a:xfrm>
            <a:off x="26670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409" name="Rectangle 161"/>
          <p:cNvSpPr>
            <a:spLocks noChangeArrowheads="1"/>
          </p:cNvSpPr>
          <p:nvPr/>
        </p:nvSpPr>
        <p:spPr bwMode="auto">
          <a:xfrm>
            <a:off x="29718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410" name="Rectangle 162"/>
          <p:cNvSpPr>
            <a:spLocks noChangeArrowheads="1"/>
          </p:cNvSpPr>
          <p:nvPr/>
        </p:nvSpPr>
        <p:spPr bwMode="auto">
          <a:xfrm>
            <a:off x="32766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61411" name="Rectangle 163"/>
          <p:cNvSpPr>
            <a:spLocks noChangeArrowheads="1"/>
          </p:cNvSpPr>
          <p:nvPr/>
        </p:nvSpPr>
        <p:spPr bwMode="auto">
          <a:xfrm>
            <a:off x="23622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61412" name="Rectangle 164"/>
          <p:cNvSpPr>
            <a:spLocks noChangeArrowheads="1"/>
          </p:cNvSpPr>
          <p:nvPr/>
        </p:nvSpPr>
        <p:spPr bwMode="auto">
          <a:xfrm>
            <a:off x="3581400" y="571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61413" name="Rectangle 165"/>
          <p:cNvSpPr>
            <a:spLocks noChangeArrowheads="1"/>
          </p:cNvSpPr>
          <p:nvPr/>
        </p:nvSpPr>
        <p:spPr bwMode="auto">
          <a:xfrm>
            <a:off x="1752600" y="5715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1414" name="Line 166"/>
          <p:cNvSpPr>
            <a:spLocks noChangeShapeType="1"/>
          </p:cNvSpPr>
          <p:nvPr/>
        </p:nvSpPr>
        <p:spPr bwMode="auto">
          <a:xfrm>
            <a:off x="2209800" y="3810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15" name="Text Box 167"/>
          <p:cNvSpPr txBox="1">
            <a:spLocks noChangeArrowheads="1"/>
          </p:cNvSpPr>
          <p:nvPr/>
        </p:nvSpPr>
        <p:spPr bwMode="auto">
          <a:xfrm>
            <a:off x="990600" y="38100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461416" name="Line 168"/>
          <p:cNvSpPr>
            <a:spLocks noChangeShapeType="1"/>
          </p:cNvSpPr>
          <p:nvPr/>
        </p:nvSpPr>
        <p:spPr bwMode="auto">
          <a:xfrm>
            <a:off x="3276600" y="3810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17" name="Text Box 169"/>
          <p:cNvSpPr txBox="1">
            <a:spLocks noChangeArrowheads="1"/>
          </p:cNvSpPr>
          <p:nvPr/>
        </p:nvSpPr>
        <p:spPr bwMode="auto">
          <a:xfrm>
            <a:off x="3352800" y="38100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461418" name="Line 170"/>
          <p:cNvSpPr>
            <a:spLocks noChangeShapeType="1"/>
          </p:cNvSpPr>
          <p:nvPr/>
        </p:nvSpPr>
        <p:spPr bwMode="auto">
          <a:xfrm>
            <a:off x="2819400" y="4953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19" name="Text Box 171"/>
          <p:cNvSpPr txBox="1">
            <a:spLocks noChangeArrowheads="1"/>
          </p:cNvSpPr>
          <p:nvPr/>
        </p:nvSpPr>
        <p:spPr bwMode="auto">
          <a:xfrm>
            <a:off x="1600200" y="51054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Stable</a:t>
            </a:r>
          </a:p>
        </p:txBody>
      </p:sp>
      <p:sp>
        <p:nvSpPr>
          <p:cNvPr id="1461420" name="Text Box 172"/>
          <p:cNvSpPr txBox="1">
            <a:spLocks noChangeArrowheads="1"/>
          </p:cNvSpPr>
          <p:nvPr/>
        </p:nvSpPr>
        <p:spPr bwMode="auto">
          <a:xfrm>
            <a:off x="2895600" y="51054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Merge</a:t>
            </a:r>
          </a:p>
        </p:txBody>
      </p:sp>
      <p:sp>
        <p:nvSpPr>
          <p:cNvPr id="1461421" name="Line 173"/>
          <p:cNvSpPr>
            <a:spLocks noChangeShapeType="1"/>
          </p:cNvSpPr>
          <p:nvPr/>
        </p:nvSpPr>
        <p:spPr bwMode="auto">
          <a:xfrm>
            <a:off x="2667000" y="3733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22" name="Line 174"/>
          <p:cNvSpPr>
            <a:spLocks noChangeShapeType="1"/>
          </p:cNvSpPr>
          <p:nvPr/>
        </p:nvSpPr>
        <p:spPr bwMode="auto">
          <a:xfrm>
            <a:off x="2743200" y="3810000"/>
            <a:ext cx="10668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23" name="Line 175"/>
          <p:cNvSpPr>
            <a:spLocks noChangeShapeType="1"/>
          </p:cNvSpPr>
          <p:nvPr/>
        </p:nvSpPr>
        <p:spPr bwMode="auto">
          <a:xfrm flipH="1">
            <a:off x="3810000" y="3733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24" name="Line 176"/>
          <p:cNvSpPr>
            <a:spLocks noChangeShapeType="1"/>
          </p:cNvSpPr>
          <p:nvPr/>
        </p:nvSpPr>
        <p:spPr bwMode="auto">
          <a:xfrm>
            <a:off x="1752600" y="3733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25" name="Line 177"/>
          <p:cNvSpPr>
            <a:spLocks noChangeShapeType="1"/>
          </p:cNvSpPr>
          <p:nvPr/>
        </p:nvSpPr>
        <p:spPr bwMode="auto">
          <a:xfrm>
            <a:off x="1828800" y="3810000"/>
            <a:ext cx="762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26" name="Line 178"/>
          <p:cNvSpPr>
            <a:spLocks noChangeShapeType="1"/>
          </p:cNvSpPr>
          <p:nvPr/>
        </p:nvSpPr>
        <p:spPr bwMode="auto">
          <a:xfrm flipH="1">
            <a:off x="2590800" y="3733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27" name="Line 179"/>
          <p:cNvSpPr>
            <a:spLocks noChangeShapeType="1"/>
          </p:cNvSpPr>
          <p:nvPr/>
        </p:nvSpPr>
        <p:spPr bwMode="auto">
          <a:xfrm>
            <a:off x="2667000" y="3352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28" name="Line 180"/>
          <p:cNvSpPr>
            <a:spLocks noChangeShapeType="1"/>
          </p:cNvSpPr>
          <p:nvPr/>
        </p:nvSpPr>
        <p:spPr bwMode="auto">
          <a:xfrm>
            <a:off x="1752600" y="4876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29" name="Line 181"/>
          <p:cNvSpPr>
            <a:spLocks noChangeShapeType="1"/>
          </p:cNvSpPr>
          <p:nvPr/>
        </p:nvSpPr>
        <p:spPr bwMode="auto">
          <a:xfrm>
            <a:off x="1828800" y="49530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30" name="Line 182"/>
          <p:cNvSpPr>
            <a:spLocks noChangeShapeType="1"/>
          </p:cNvSpPr>
          <p:nvPr/>
        </p:nvSpPr>
        <p:spPr bwMode="auto">
          <a:xfrm flipH="1">
            <a:off x="3810000" y="4876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1434" name="Text Box 186"/>
          <p:cNvSpPr txBox="1">
            <a:spLocks noChangeArrowheads="1"/>
          </p:cNvSpPr>
          <p:nvPr/>
        </p:nvSpPr>
        <p:spPr bwMode="auto">
          <a:xfrm>
            <a:off x="1752600" y="28956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Merge Sort</a:t>
            </a:r>
          </a:p>
        </p:txBody>
      </p:sp>
      <p:sp>
        <p:nvSpPr>
          <p:cNvPr id="1461435" name="Text Box 187"/>
          <p:cNvSpPr txBox="1">
            <a:spLocks noChangeArrowheads="1"/>
          </p:cNvSpPr>
          <p:nvPr/>
        </p:nvSpPr>
        <p:spPr bwMode="auto">
          <a:xfrm>
            <a:off x="5257800" y="28956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Quicksort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2B47-F3B4-4943-889F-0375790FABE9}" type="slidenum">
              <a:rPr lang="en-US"/>
              <a:pPr/>
              <a:t>19</a:t>
            </a:fld>
            <a:endParaRPr lang="en-US"/>
          </a:p>
        </p:txBody>
      </p:sp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Quicksort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Introduction [4/4]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Just for fun, here is Quicksort in Python, using </a:t>
            </a:r>
            <a:r>
              <a:rPr lang="en-US" sz="1800" b="1"/>
              <a:t>list comprehensions</a:t>
            </a:r>
            <a:r>
              <a:rPr lang="en-US" sz="1800"/>
              <a:t>:</a:t>
            </a:r>
          </a:p>
          <a:p>
            <a:endParaRPr lang="en-US" sz="1800"/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def quicksort(xs):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"""Returns items in xs sorted by &lt;, assuming no duplicates.</a:t>
            </a:r>
          </a:p>
          <a:p>
            <a:pPr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Uses Quicksort via list comprehensions."""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if len(xs) == 0: return []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else: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pivot = xs[0]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return quicksort([x for x in xs if x &lt; pivot]) \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     + [pivot] \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     + quicksort([x for x in xs if x &gt; pivot])</a:t>
            </a:r>
          </a:p>
          <a:p>
            <a:pPr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/>
              <a:t>Note: This is a poor implementation. It does not handle equivalent items, and it is inefficient in both time and space. But it is instructive.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9235-D04D-9D49-9A53-1C0BA1BA8F4B}" type="slidenum">
              <a:rPr lang="en-US"/>
              <a:pPr/>
              <a:t>2</a:t>
            </a:fld>
            <a:endParaRPr lang="en-US"/>
          </a:p>
        </p:txBody>
      </p:sp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Algorithmic Efficiency &amp; Sorting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Major Topics</a:t>
            </a:r>
          </a:p>
          <a:p>
            <a:pPr lvl="1"/>
            <a:r>
              <a:rPr lang="en-US"/>
              <a:t>Introduction to Analysis of Algorithms</a:t>
            </a:r>
          </a:p>
          <a:p>
            <a:pPr lvl="1"/>
            <a:r>
              <a:rPr lang="en-US"/>
              <a:t>Introduction to Sorting</a:t>
            </a:r>
          </a:p>
          <a:p>
            <a:pPr lvl="1"/>
            <a:r>
              <a:rPr lang="en-US"/>
              <a:t>Comparison Sorts I</a:t>
            </a:r>
          </a:p>
          <a:p>
            <a:pPr lvl="1"/>
            <a:r>
              <a:rPr lang="en-US"/>
              <a:t>More on Big-</a:t>
            </a:r>
            <a:r>
              <a:rPr lang="en-US" i="1"/>
              <a:t>O</a:t>
            </a:r>
          </a:p>
          <a:p>
            <a:pPr lvl="1"/>
            <a:r>
              <a:rPr lang="en-US"/>
              <a:t>The Limits of Sorting</a:t>
            </a:r>
          </a:p>
          <a:p>
            <a:pPr lvl="1"/>
            <a:r>
              <a:rPr lang="en-US"/>
              <a:t>Divide-and-Conquer</a:t>
            </a:r>
          </a:p>
          <a:p>
            <a:pPr lvl="1"/>
            <a:r>
              <a:rPr lang="en-US"/>
              <a:t>Comparison Sorts II</a:t>
            </a:r>
          </a:p>
          <a:p>
            <a:pPr lvl="1"/>
            <a:r>
              <a:rPr lang="en-US"/>
              <a:t>Comparison Sorts III</a:t>
            </a:r>
          </a:p>
          <a:p>
            <a:pPr lvl="1"/>
            <a:r>
              <a:rPr lang="en-US"/>
              <a:t>Radix Sort</a:t>
            </a:r>
          </a:p>
          <a:p>
            <a:pPr lvl="1"/>
            <a:r>
              <a:rPr lang="en-US"/>
              <a:t>Sorting in the C++ STL</a:t>
            </a:r>
          </a:p>
        </p:txBody>
      </p:sp>
      <p:sp>
        <p:nvSpPr>
          <p:cNvPr id="1018886" name="Text Box 6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87" name="Text Box 7"/>
          <p:cNvSpPr txBox="1">
            <a:spLocks noChangeArrowheads="1"/>
          </p:cNvSpPr>
          <p:nvPr/>
        </p:nvSpPr>
        <p:spPr bwMode="auto">
          <a:xfrm>
            <a:off x="228600" y="1736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88" name="Text Box 8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89" name="Text Box 9"/>
          <p:cNvSpPr txBox="1">
            <a:spLocks noChangeArrowheads="1"/>
          </p:cNvSpPr>
          <p:nvPr/>
        </p:nvSpPr>
        <p:spPr bwMode="auto">
          <a:xfrm>
            <a:off x="2286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92" name="Text Box 12"/>
          <p:cNvSpPr txBox="1">
            <a:spLocks noChangeArrowheads="1"/>
          </p:cNvSpPr>
          <p:nvPr/>
        </p:nvSpPr>
        <p:spPr bwMode="auto">
          <a:xfrm>
            <a:off x="228600" y="27114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93" name="Text Box 13"/>
          <p:cNvSpPr txBox="1">
            <a:spLocks noChangeArrowheads="1"/>
          </p:cNvSpPr>
          <p:nvPr/>
        </p:nvSpPr>
        <p:spPr bwMode="auto">
          <a:xfrm>
            <a:off x="228600" y="30416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94" name="Text Box 14"/>
          <p:cNvSpPr txBox="1">
            <a:spLocks noChangeArrowheads="1"/>
          </p:cNvSpPr>
          <p:nvPr/>
        </p:nvSpPr>
        <p:spPr bwMode="auto">
          <a:xfrm>
            <a:off x="228600" y="33718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C28B-3F69-5344-9956-EA3E7BD78969}" type="slidenum">
              <a:rPr lang="en-US"/>
              <a:pPr/>
              <a:t>20</a:t>
            </a:fld>
            <a:endParaRPr lang="en-US"/>
          </a:p>
        </p:txBody>
      </p:sp>
      <p:sp>
        <p:nvSpPr>
          <p:cNvPr id="155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Quicksort </a:t>
            </a:r>
            <a:r>
              <a:rPr lang="en-US">
                <a:cs typeface="Times New Roman" charset="0"/>
              </a:rPr>
              <a:t>— Partition [1/2]</a:t>
            </a:r>
          </a:p>
        </p:txBody>
      </p:sp>
      <p:sp>
        <p:nvSpPr>
          <p:cNvPr id="155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Now we look at how to do the Partition.</a:t>
            </a:r>
          </a:p>
          <a:p>
            <a:pPr lvl="1"/>
            <a:r>
              <a:rPr lang="en-US"/>
              <a:t>Stable?</a:t>
            </a:r>
          </a:p>
          <a:p>
            <a:pPr lvl="2"/>
            <a:r>
              <a:rPr lang="en-US"/>
              <a:t>We get a stable sort if pivot choice + Partition</a:t>
            </a:r>
            <a:br>
              <a:rPr lang="en-US"/>
            </a:br>
            <a:r>
              <a:rPr lang="en-US"/>
              <a:t>is stable.</a:t>
            </a:r>
          </a:p>
          <a:p>
            <a:pPr lvl="2"/>
            <a:r>
              <a:rPr lang="en-US"/>
              <a:t>However, this makes our algorithm slower than Merge Sort.</a:t>
            </a:r>
          </a:p>
          <a:p>
            <a:pPr lvl="2"/>
            <a:r>
              <a:rPr lang="en-US"/>
              <a:t>The fastest known partition algorithms are not stable, and so we implement Quicksort in a non-stable manner.</a:t>
            </a:r>
          </a:p>
          <a:p>
            <a:pPr lvl="1"/>
            <a:r>
              <a:rPr lang="en-US"/>
              <a:t>In-Place?</a:t>
            </a:r>
          </a:p>
          <a:p>
            <a:pPr lvl="2"/>
            <a:r>
              <a:rPr lang="en-US"/>
              <a:t>If we give up stability, then we can do a fast, in-place Partition.</a:t>
            </a:r>
          </a:p>
          <a:p>
            <a:pPr lvl="2"/>
            <a:r>
              <a:rPr lang="en-US"/>
              <a:t>If Partition is in-place, then the only significant memory used by the sorting function is that required for recursion. (An in-place Partition does </a:t>
            </a:r>
            <a:r>
              <a:rPr lang="en-US" i="1"/>
              <a:t>not</a:t>
            </a:r>
            <a:r>
              <a:rPr lang="en-US"/>
              <a:t> give us an in-place sort!)</a:t>
            </a:r>
          </a:p>
        </p:txBody>
      </p:sp>
      <p:sp>
        <p:nvSpPr>
          <p:cNvPr id="1551364" name="Text Box 4"/>
          <p:cNvSpPr txBox="1">
            <a:spLocks noChangeArrowheads="1"/>
          </p:cNvSpPr>
          <p:nvPr/>
        </p:nvSpPr>
        <p:spPr bwMode="auto">
          <a:xfrm>
            <a:off x="6781800" y="1174750"/>
            <a:ext cx="1981200" cy="9779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Goal: Create a sorting algorithm that is faster than Merge Sort.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3A34-F829-D746-9487-9F8370C699C9}" type="slidenum">
              <a:rPr lang="en-US"/>
              <a:pPr/>
              <a:t>21</a:t>
            </a:fld>
            <a:endParaRPr lang="en-US"/>
          </a:p>
        </p:txBody>
      </p:sp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Quicksort </a:t>
            </a:r>
            <a:r>
              <a:rPr lang="en-US">
                <a:cs typeface="Times New Roman" charset="0"/>
              </a:rPr>
              <a:t>— Partition [2/2]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791200" cy="533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An In-Place Partition Algorithm</a:t>
            </a:r>
          </a:p>
          <a:p>
            <a:pPr lvl="1"/>
            <a:r>
              <a:rPr lang="en-US"/>
              <a:t>Make sure the pivot lies in the first position (swap if not).</a:t>
            </a:r>
          </a:p>
          <a:p>
            <a:pPr lvl="1"/>
            <a:r>
              <a:rPr lang="en-US"/>
              <a:t>Create list of items &lt; the pivot (the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left list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 at the start of the list as a whole.</a:t>
            </a:r>
          </a:p>
          <a:p>
            <a:pPr lvl="2"/>
            <a:r>
              <a:rPr lang="en-US"/>
              <a:t>Start: the left list holds only the pivot.</a:t>
            </a:r>
          </a:p>
          <a:p>
            <a:pPr lvl="2"/>
            <a:r>
              <a:rPr lang="en-US"/>
              <a:t>Iterate through rest of the list.</a:t>
            </a:r>
          </a:p>
          <a:p>
            <a:pPr lvl="2"/>
            <a:r>
              <a:rPr lang="en-US"/>
              <a:t>If an item is less than the pivot, swap it with the item just past the end of the left list, and move the left-list end mark one to the right.</a:t>
            </a:r>
          </a:p>
          <a:p>
            <a:pPr lvl="1"/>
            <a:r>
              <a:rPr lang="en-US"/>
              <a:t>Lastly, swap the pivot with the last item in the left list.</a:t>
            </a:r>
          </a:p>
          <a:p>
            <a:pPr lvl="1"/>
            <a:r>
              <a:rPr lang="en-US"/>
              <a:t>Note the pivot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new position.</a:t>
            </a:r>
          </a:p>
          <a:p>
            <a:pPr>
              <a:buFont typeface="Wingdings" charset="0"/>
              <a:buNone/>
            </a:pPr>
            <a:r>
              <a:rPr lang="en-US"/>
              <a:t>Note: This is one common in-place partition algorithm. At least one other such algorithm is also common.</a:t>
            </a:r>
          </a:p>
        </p:txBody>
      </p:sp>
      <p:sp>
        <p:nvSpPr>
          <p:cNvPr id="1487876" name="Rectangle 4"/>
          <p:cNvSpPr>
            <a:spLocks noChangeArrowheads="1"/>
          </p:cNvSpPr>
          <p:nvPr/>
        </p:nvSpPr>
        <p:spPr bwMode="auto">
          <a:xfrm>
            <a:off x="6629400" y="1219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877" name="Rectangle 5"/>
          <p:cNvSpPr>
            <a:spLocks noChangeArrowheads="1"/>
          </p:cNvSpPr>
          <p:nvPr/>
        </p:nvSpPr>
        <p:spPr bwMode="auto">
          <a:xfrm>
            <a:off x="6934200" y="1219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878" name="Rectangle 6"/>
          <p:cNvSpPr>
            <a:spLocks noChangeArrowheads="1"/>
          </p:cNvSpPr>
          <p:nvPr/>
        </p:nvSpPr>
        <p:spPr bwMode="auto">
          <a:xfrm>
            <a:off x="7239000" y="1219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87879" name="Rectangle 7"/>
          <p:cNvSpPr>
            <a:spLocks noChangeArrowheads="1"/>
          </p:cNvSpPr>
          <p:nvPr/>
        </p:nvSpPr>
        <p:spPr bwMode="auto">
          <a:xfrm>
            <a:off x="7543800" y="1219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880" name="Rectangle 8"/>
          <p:cNvSpPr>
            <a:spLocks noChangeArrowheads="1"/>
          </p:cNvSpPr>
          <p:nvPr/>
        </p:nvSpPr>
        <p:spPr bwMode="auto">
          <a:xfrm>
            <a:off x="7848600" y="1219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881" name="Rectangle 9"/>
          <p:cNvSpPr>
            <a:spLocks noChangeArrowheads="1"/>
          </p:cNvSpPr>
          <p:nvPr/>
        </p:nvSpPr>
        <p:spPr bwMode="auto">
          <a:xfrm>
            <a:off x="6324600" y="12192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487882" name="Text Box 10"/>
          <p:cNvSpPr txBox="1">
            <a:spLocks noChangeArrowheads="1"/>
          </p:cNvSpPr>
          <p:nvPr/>
        </p:nvSpPr>
        <p:spPr bwMode="auto">
          <a:xfrm>
            <a:off x="6096000" y="15240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487883" name="Rectangle 11"/>
          <p:cNvSpPr>
            <a:spLocks noChangeArrowheads="1"/>
          </p:cNvSpPr>
          <p:nvPr/>
        </p:nvSpPr>
        <p:spPr bwMode="auto">
          <a:xfrm>
            <a:off x="6629400" y="2057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9</a:t>
            </a:r>
          </a:p>
        </p:txBody>
      </p:sp>
      <p:sp>
        <p:nvSpPr>
          <p:cNvPr id="1487884" name="Rectangle 12"/>
          <p:cNvSpPr>
            <a:spLocks noChangeArrowheads="1"/>
          </p:cNvSpPr>
          <p:nvPr/>
        </p:nvSpPr>
        <p:spPr bwMode="auto">
          <a:xfrm>
            <a:off x="6934200" y="2057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885" name="Rectangle 13"/>
          <p:cNvSpPr>
            <a:spLocks noChangeArrowheads="1"/>
          </p:cNvSpPr>
          <p:nvPr/>
        </p:nvSpPr>
        <p:spPr bwMode="auto">
          <a:xfrm>
            <a:off x="7239000" y="2057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87886" name="Rectangle 14"/>
          <p:cNvSpPr>
            <a:spLocks noChangeArrowheads="1"/>
          </p:cNvSpPr>
          <p:nvPr/>
        </p:nvSpPr>
        <p:spPr bwMode="auto">
          <a:xfrm>
            <a:off x="7543800" y="2057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887" name="Rectangle 15"/>
          <p:cNvSpPr>
            <a:spLocks noChangeArrowheads="1"/>
          </p:cNvSpPr>
          <p:nvPr/>
        </p:nvSpPr>
        <p:spPr bwMode="auto">
          <a:xfrm>
            <a:off x="7848600" y="2057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888" name="Rectangle 16"/>
          <p:cNvSpPr>
            <a:spLocks noChangeArrowheads="1"/>
          </p:cNvSpPr>
          <p:nvPr/>
        </p:nvSpPr>
        <p:spPr bwMode="auto">
          <a:xfrm>
            <a:off x="6629400" y="3276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889" name="Rectangle 17"/>
          <p:cNvSpPr>
            <a:spLocks noChangeArrowheads="1"/>
          </p:cNvSpPr>
          <p:nvPr/>
        </p:nvSpPr>
        <p:spPr bwMode="auto">
          <a:xfrm>
            <a:off x="6934200" y="3276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890" name="Rectangle 18"/>
          <p:cNvSpPr>
            <a:spLocks noChangeArrowheads="1"/>
          </p:cNvSpPr>
          <p:nvPr/>
        </p:nvSpPr>
        <p:spPr bwMode="auto">
          <a:xfrm>
            <a:off x="7239000" y="3276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1</a:t>
            </a:r>
          </a:p>
        </p:txBody>
      </p:sp>
      <p:sp>
        <p:nvSpPr>
          <p:cNvPr id="1487891" name="Rectangle 19"/>
          <p:cNvSpPr>
            <a:spLocks noChangeArrowheads="1"/>
          </p:cNvSpPr>
          <p:nvPr/>
        </p:nvSpPr>
        <p:spPr bwMode="auto">
          <a:xfrm>
            <a:off x="7543800" y="3276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892" name="Rectangle 20"/>
          <p:cNvSpPr>
            <a:spLocks noChangeArrowheads="1"/>
          </p:cNvSpPr>
          <p:nvPr/>
        </p:nvSpPr>
        <p:spPr bwMode="auto">
          <a:xfrm>
            <a:off x="7848600" y="3276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893" name="Line 21"/>
          <p:cNvSpPr>
            <a:spLocks noChangeShapeType="1"/>
          </p:cNvSpPr>
          <p:nvPr/>
        </p:nvSpPr>
        <p:spPr bwMode="auto">
          <a:xfrm>
            <a:off x="6934200" y="3200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894" name="Rectangle 22"/>
          <p:cNvSpPr>
            <a:spLocks noChangeArrowheads="1"/>
          </p:cNvSpPr>
          <p:nvPr/>
        </p:nvSpPr>
        <p:spPr bwMode="auto">
          <a:xfrm>
            <a:off x="66294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895" name="Rectangle 23"/>
          <p:cNvSpPr>
            <a:spLocks noChangeArrowheads="1"/>
          </p:cNvSpPr>
          <p:nvPr/>
        </p:nvSpPr>
        <p:spPr bwMode="auto">
          <a:xfrm>
            <a:off x="69342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87896" name="Rectangle 24"/>
          <p:cNvSpPr>
            <a:spLocks noChangeArrowheads="1"/>
          </p:cNvSpPr>
          <p:nvPr/>
        </p:nvSpPr>
        <p:spPr bwMode="auto">
          <a:xfrm>
            <a:off x="72390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897" name="Rectangle 25"/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9</a:t>
            </a:r>
          </a:p>
        </p:txBody>
      </p:sp>
      <p:sp>
        <p:nvSpPr>
          <p:cNvPr id="1487898" name="Rectangle 26"/>
          <p:cNvSpPr>
            <a:spLocks noChangeArrowheads="1"/>
          </p:cNvSpPr>
          <p:nvPr/>
        </p:nvSpPr>
        <p:spPr bwMode="auto">
          <a:xfrm>
            <a:off x="78486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899" name="Rectangle 27"/>
          <p:cNvSpPr>
            <a:spLocks noChangeArrowheads="1"/>
          </p:cNvSpPr>
          <p:nvPr/>
        </p:nvSpPr>
        <p:spPr bwMode="auto">
          <a:xfrm>
            <a:off x="6629400" y="5105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900" name="Rectangle 28"/>
          <p:cNvSpPr>
            <a:spLocks noChangeArrowheads="1"/>
          </p:cNvSpPr>
          <p:nvPr/>
        </p:nvSpPr>
        <p:spPr bwMode="auto">
          <a:xfrm>
            <a:off x="6934200" y="5105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87901" name="Rectangle 29"/>
          <p:cNvSpPr>
            <a:spLocks noChangeArrowheads="1"/>
          </p:cNvSpPr>
          <p:nvPr/>
        </p:nvSpPr>
        <p:spPr bwMode="auto">
          <a:xfrm>
            <a:off x="7239000" y="5105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902" name="Rectangle 30"/>
          <p:cNvSpPr>
            <a:spLocks noChangeArrowheads="1"/>
          </p:cNvSpPr>
          <p:nvPr/>
        </p:nvSpPr>
        <p:spPr bwMode="auto">
          <a:xfrm>
            <a:off x="7543800" y="5105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903" name="Rectangle 31"/>
          <p:cNvSpPr>
            <a:spLocks noChangeArrowheads="1"/>
          </p:cNvSpPr>
          <p:nvPr/>
        </p:nvSpPr>
        <p:spPr bwMode="auto">
          <a:xfrm>
            <a:off x="7848600" y="5105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904" name="Line 32"/>
          <p:cNvSpPr>
            <a:spLocks noChangeShapeType="1"/>
          </p:cNvSpPr>
          <p:nvPr/>
        </p:nvSpPr>
        <p:spPr bwMode="auto">
          <a:xfrm>
            <a:off x="6781800" y="2971800"/>
            <a:ext cx="30480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05" name="Line 33"/>
          <p:cNvSpPr>
            <a:spLocks noChangeShapeType="1"/>
          </p:cNvSpPr>
          <p:nvPr/>
        </p:nvSpPr>
        <p:spPr bwMode="auto">
          <a:xfrm flipH="1">
            <a:off x="6781800" y="2971800"/>
            <a:ext cx="30480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06" name="Line 34"/>
          <p:cNvSpPr>
            <a:spLocks noChangeShapeType="1"/>
          </p:cNvSpPr>
          <p:nvPr/>
        </p:nvSpPr>
        <p:spPr bwMode="auto">
          <a:xfrm>
            <a:off x="7086600" y="3581400"/>
            <a:ext cx="30480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07" name="Line 35"/>
          <p:cNvSpPr>
            <a:spLocks noChangeShapeType="1"/>
          </p:cNvSpPr>
          <p:nvPr/>
        </p:nvSpPr>
        <p:spPr bwMode="auto">
          <a:xfrm flipH="1">
            <a:off x="7086600" y="3581400"/>
            <a:ext cx="30480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08" name="Line 36"/>
          <p:cNvSpPr>
            <a:spLocks noChangeShapeType="1"/>
          </p:cNvSpPr>
          <p:nvPr/>
        </p:nvSpPr>
        <p:spPr bwMode="auto">
          <a:xfrm>
            <a:off x="7391400" y="4800600"/>
            <a:ext cx="60960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09" name="Line 37"/>
          <p:cNvSpPr>
            <a:spLocks noChangeShapeType="1"/>
          </p:cNvSpPr>
          <p:nvPr/>
        </p:nvSpPr>
        <p:spPr bwMode="auto">
          <a:xfrm>
            <a:off x="7239000" y="3810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10" name="Rectangle 38"/>
          <p:cNvSpPr>
            <a:spLocks noChangeArrowheads="1"/>
          </p:cNvSpPr>
          <p:nvPr/>
        </p:nvSpPr>
        <p:spPr bwMode="auto">
          <a:xfrm>
            <a:off x="6629400" y="5867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911" name="Rectangle 39"/>
          <p:cNvSpPr>
            <a:spLocks noChangeArrowheads="1"/>
          </p:cNvSpPr>
          <p:nvPr/>
        </p:nvSpPr>
        <p:spPr bwMode="auto">
          <a:xfrm>
            <a:off x="6934200" y="5867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87912" name="Rectangle 40"/>
          <p:cNvSpPr>
            <a:spLocks noChangeArrowheads="1"/>
          </p:cNvSpPr>
          <p:nvPr/>
        </p:nvSpPr>
        <p:spPr bwMode="auto">
          <a:xfrm>
            <a:off x="6324600" y="5867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913" name="Rectangle 41"/>
          <p:cNvSpPr>
            <a:spLocks noChangeArrowheads="1"/>
          </p:cNvSpPr>
          <p:nvPr/>
        </p:nvSpPr>
        <p:spPr bwMode="auto">
          <a:xfrm>
            <a:off x="7543800" y="5867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914" name="Rectangle 42"/>
          <p:cNvSpPr>
            <a:spLocks noChangeArrowheads="1"/>
          </p:cNvSpPr>
          <p:nvPr/>
        </p:nvSpPr>
        <p:spPr bwMode="auto">
          <a:xfrm>
            <a:off x="7848600" y="5867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915" name="Rectangle 43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487916" name="Line 44"/>
          <p:cNvSpPr>
            <a:spLocks noChangeShapeType="1"/>
          </p:cNvSpPr>
          <p:nvPr/>
        </p:nvSpPr>
        <p:spPr bwMode="auto">
          <a:xfrm flipH="1">
            <a:off x="6477000" y="5410200"/>
            <a:ext cx="914400" cy="4572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17" name="Rectangle 45"/>
          <p:cNvSpPr>
            <a:spLocks noChangeArrowheads="1"/>
          </p:cNvSpPr>
          <p:nvPr/>
        </p:nvSpPr>
        <p:spPr bwMode="auto">
          <a:xfrm>
            <a:off x="6324600" y="20574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487918" name="Rectangle 46"/>
          <p:cNvSpPr>
            <a:spLocks noChangeArrowheads="1"/>
          </p:cNvSpPr>
          <p:nvPr/>
        </p:nvSpPr>
        <p:spPr bwMode="auto">
          <a:xfrm>
            <a:off x="6324600" y="32766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487919" name="Rectangle 47"/>
          <p:cNvSpPr>
            <a:spLocks noChangeArrowheads="1"/>
          </p:cNvSpPr>
          <p:nvPr/>
        </p:nvSpPr>
        <p:spPr bwMode="auto">
          <a:xfrm>
            <a:off x="6324600" y="38862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487920" name="Rectangle 48"/>
          <p:cNvSpPr>
            <a:spLocks noChangeArrowheads="1"/>
          </p:cNvSpPr>
          <p:nvPr/>
        </p:nvSpPr>
        <p:spPr bwMode="auto">
          <a:xfrm>
            <a:off x="6324600" y="51054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487921" name="Line 49"/>
          <p:cNvSpPr>
            <a:spLocks noChangeShapeType="1"/>
          </p:cNvSpPr>
          <p:nvPr/>
        </p:nvSpPr>
        <p:spPr bwMode="auto">
          <a:xfrm>
            <a:off x="6629400" y="1981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22" name="Line 50"/>
          <p:cNvSpPr>
            <a:spLocks noChangeShapeType="1"/>
          </p:cNvSpPr>
          <p:nvPr/>
        </p:nvSpPr>
        <p:spPr bwMode="auto">
          <a:xfrm>
            <a:off x="7543800" y="5029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23" name="Line 51"/>
          <p:cNvSpPr>
            <a:spLocks noChangeShapeType="1"/>
          </p:cNvSpPr>
          <p:nvPr/>
        </p:nvSpPr>
        <p:spPr bwMode="auto">
          <a:xfrm flipH="1">
            <a:off x="7391400" y="4800600"/>
            <a:ext cx="60960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24" name="Line 52"/>
          <p:cNvSpPr>
            <a:spLocks noChangeShapeType="1"/>
          </p:cNvSpPr>
          <p:nvPr/>
        </p:nvSpPr>
        <p:spPr bwMode="auto">
          <a:xfrm>
            <a:off x="6477000" y="5410200"/>
            <a:ext cx="914400" cy="4572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25" name="Freeform 53"/>
          <p:cNvSpPr>
            <a:spLocks/>
          </p:cNvSpPr>
          <p:nvPr/>
        </p:nvSpPr>
        <p:spPr bwMode="auto">
          <a:xfrm>
            <a:off x="6172200" y="1905000"/>
            <a:ext cx="152400" cy="3657600"/>
          </a:xfrm>
          <a:custGeom>
            <a:avLst/>
            <a:gdLst>
              <a:gd name="T0" fmla="*/ 96 w 96"/>
              <a:gd name="T1" fmla="*/ 0 h 1680"/>
              <a:gd name="T2" fmla="*/ 0 w 96"/>
              <a:gd name="T3" fmla="*/ 0 h 1680"/>
              <a:gd name="T4" fmla="*/ 0 w 96"/>
              <a:gd name="T5" fmla="*/ 1680 h 1680"/>
              <a:gd name="T6" fmla="*/ 96 w 96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680">
                <a:moveTo>
                  <a:pt x="96" y="0"/>
                </a:moveTo>
                <a:lnTo>
                  <a:pt x="0" y="0"/>
                </a:lnTo>
                <a:lnTo>
                  <a:pt x="0" y="1680"/>
                </a:lnTo>
                <a:lnTo>
                  <a:pt x="96" y="16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26" name="Text Box 54"/>
          <p:cNvSpPr txBox="1">
            <a:spLocks noChangeArrowheads="1"/>
          </p:cNvSpPr>
          <p:nvPr/>
        </p:nvSpPr>
        <p:spPr bwMode="auto">
          <a:xfrm>
            <a:off x="7010400" y="61722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487927" name="Rectangle 55"/>
          <p:cNvSpPr>
            <a:spLocks noChangeArrowheads="1"/>
          </p:cNvSpPr>
          <p:nvPr/>
        </p:nvSpPr>
        <p:spPr bwMode="auto">
          <a:xfrm>
            <a:off x="66294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928" name="Rectangle 56"/>
          <p:cNvSpPr>
            <a:spLocks noChangeArrowheads="1"/>
          </p:cNvSpPr>
          <p:nvPr/>
        </p:nvSpPr>
        <p:spPr bwMode="auto">
          <a:xfrm>
            <a:off x="69342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5</a:t>
            </a:r>
          </a:p>
        </p:txBody>
      </p:sp>
      <p:sp>
        <p:nvSpPr>
          <p:cNvPr id="1487929" name="Rectangle 57"/>
          <p:cNvSpPr>
            <a:spLocks noChangeArrowheads="1"/>
          </p:cNvSpPr>
          <p:nvPr/>
        </p:nvSpPr>
        <p:spPr bwMode="auto">
          <a:xfrm>
            <a:off x="72390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87930" name="Rectangle 58"/>
          <p:cNvSpPr>
            <a:spLocks noChangeArrowheads="1"/>
          </p:cNvSpPr>
          <p:nvPr/>
        </p:nvSpPr>
        <p:spPr bwMode="auto">
          <a:xfrm>
            <a:off x="75438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931" name="Rectangle 59"/>
          <p:cNvSpPr>
            <a:spLocks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932" name="Line 60"/>
          <p:cNvSpPr>
            <a:spLocks noChangeShapeType="1"/>
          </p:cNvSpPr>
          <p:nvPr/>
        </p:nvSpPr>
        <p:spPr bwMode="auto">
          <a:xfrm>
            <a:off x="6629400" y="2590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33" name="Rectangle 61"/>
          <p:cNvSpPr>
            <a:spLocks noChangeArrowheads="1"/>
          </p:cNvSpPr>
          <p:nvPr/>
        </p:nvSpPr>
        <p:spPr bwMode="auto">
          <a:xfrm>
            <a:off x="6324600" y="26670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487934" name="Rectangle 62"/>
          <p:cNvSpPr>
            <a:spLocks noChangeArrowheads="1"/>
          </p:cNvSpPr>
          <p:nvPr/>
        </p:nvSpPr>
        <p:spPr bwMode="auto">
          <a:xfrm>
            <a:off x="66294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487935" name="Rectangle 63"/>
          <p:cNvSpPr>
            <a:spLocks noChangeArrowheads="1"/>
          </p:cNvSpPr>
          <p:nvPr/>
        </p:nvSpPr>
        <p:spPr bwMode="auto">
          <a:xfrm>
            <a:off x="69342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87936" name="Rectangle 64"/>
          <p:cNvSpPr>
            <a:spLocks noChangeArrowheads="1"/>
          </p:cNvSpPr>
          <p:nvPr/>
        </p:nvSpPr>
        <p:spPr bwMode="auto">
          <a:xfrm>
            <a:off x="72390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937" name="Rectangle 65"/>
          <p:cNvSpPr>
            <a:spLocks noChangeArrowheads="1"/>
          </p:cNvSpPr>
          <p:nvPr/>
        </p:nvSpPr>
        <p:spPr bwMode="auto">
          <a:xfrm>
            <a:off x="75438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487938" name="Rectangle 66"/>
          <p:cNvSpPr>
            <a:spLocks noChangeArrowheads="1"/>
          </p:cNvSpPr>
          <p:nvPr/>
        </p:nvSpPr>
        <p:spPr bwMode="auto">
          <a:xfrm>
            <a:off x="78486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5</a:t>
            </a:r>
          </a:p>
        </p:txBody>
      </p:sp>
      <p:sp>
        <p:nvSpPr>
          <p:cNvPr id="1487939" name="Line 67"/>
          <p:cNvSpPr>
            <a:spLocks noChangeShapeType="1"/>
          </p:cNvSpPr>
          <p:nvPr/>
        </p:nvSpPr>
        <p:spPr bwMode="auto">
          <a:xfrm>
            <a:off x="72390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940" name="Rectangle 68"/>
          <p:cNvSpPr>
            <a:spLocks noChangeArrowheads="1"/>
          </p:cNvSpPr>
          <p:nvPr/>
        </p:nvSpPr>
        <p:spPr bwMode="auto">
          <a:xfrm>
            <a:off x="6324600" y="44958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487941" name="Text Box 69"/>
          <p:cNvSpPr txBox="1">
            <a:spLocks noChangeArrowheads="1"/>
          </p:cNvSpPr>
          <p:nvPr/>
        </p:nvSpPr>
        <p:spPr bwMode="auto">
          <a:xfrm>
            <a:off x="8153400" y="4724400"/>
            <a:ext cx="838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Not stable!</a:t>
            </a:r>
          </a:p>
        </p:txBody>
      </p:sp>
      <p:sp>
        <p:nvSpPr>
          <p:cNvPr id="1487942" name="Text Box 70"/>
          <p:cNvSpPr txBox="1">
            <a:spLocks noChangeArrowheads="1"/>
          </p:cNvSpPr>
          <p:nvPr/>
        </p:nvSpPr>
        <p:spPr bwMode="auto">
          <a:xfrm>
            <a:off x="8153400" y="5410200"/>
            <a:ext cx="838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Not stable!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A94A-64FF-334E-8BF3-AF1218FF32FF}" type="slidenum">
              <a:rPr lang="en-US"/>
              <a:pPr/>
              <a:t>22</a:t>
            </a:fld>
            <a:endParaRPr lang="en-US"/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Quicksort </a:t>
            </a:r>
            <a:r>
              <a:rPr lang="en-US">
                <a:cs typeface="Times New Roman" charset="0"/>
              </a:rPr>
              <a:t>— Write It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dirty="0" smtClean="0"/>
              <a:t>Examine code for Quicksort</a:t>
            </a:r>
            <a:r>
              <a:rPr lang="en-US" dirty="0"/>
              <a:t>, with the in-place Partition being a separate function.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7F3-4833-664B-A6C0-D5E5C10A3AAA}" type="slidenum">
              <a:rPr lang="en-US"/>
              <a:pPr/>
              <a:t>23</a:t>
            </a:fld>
            <a:endParaRPr lang="en-US"/>
          </a:p>
        </p:txBody>
      </p:sp>
      <p:sp>
        <p:nvSpPr>
          <p:cNvPr id="151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Better Quicksort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Problem</a:t>
            </a:r>
          </a:p>
        </p:txBody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Quicksort has a problem.</a:t>
            </a:r>
          </a:p>
          <a:p>
            <a:pPr lvl="1"/>
            <a:r>
              <a:rPr lang="en-US"/>
              <a:t>Try applying the Master Theorem. It 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work, because Quicksort may not split its input into nearly equal-sized parts.</a:t>
            </a:r>
          </a:p>
          <a:p>
            <a:pPr lvl="1"/>
            <a:r>
              <a:rPr lang="en-US"/>
              <a:t>The pivot </a:t>
            </a:r>
            <a:r>
              <a:rPr lang="en-US" i="1"/>
              <a:t>might</a:t>
            </a:r>
            <a:r>
              <a:rPr lang="en-US"/>
              <a:t> be chosen very poorly. In such cases, Quicksort has linear recursion depth and does linear-time work at each step.</a:t>
            </a:r>
          </a:p>
          <a:p>
            <a:pPr lvl="1"/>
            <a:r>
              <a:rPr lang="en-US"/>
              <a:t>Result: Quicksort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And the worst case happens when the list is </a:t>
            </a:r>
            <a:r>
              <a:rPr lang="en-US" b="1"/>
              <a:t>already sorted</a:t>
            </a:r>
            <a:r>
              <a:rPr lang="en-US"/>
              <a:t>!</a:t>
            </a:r>
          </a:p>
          <a:p>
            <a:pPr>
              <a:buFont typeface="Wingdings" charset="0"/>
              <a:buNone/>
            </a:pPr>
            <a:r>
              <a:rPr lang="en-US"/>
              <a:t>However, Quicksort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</a:t>
            </a:r>
            <a:r>
              <a:rPr lang="en-US" b="1"/>
              <a:t>average-case</a:t>
            </a:r>
            <a:r>
              <a:rPr lang="en-US"/>
              <a:t> time is very fast.</a:t>
            </a:r>
          </a:p>
          <a:p>
            <a:pPr lvl="1"/>
            <a:r>
              <a:rPr lang="en-US"/>
              <a:t>This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and typically significantly faster than Merge Sort.</a:t>
            </a:r>
          </a:p>
          <a:p>
            <a:pPr>
              <a:buFont typeface="Wingdings" charset="0"/>
              <a:buNone/>
            </a:pPr>
            <a:r>
              <a:rPr lang="en-US"/>
              <a:t>Quicksort is </a:t>
            </a:r>
            <a:r>
              <a:rPr lang="en-US" i="1"/>
              <a:t>usually</a:t>
            </a:r>
            <a:r>
              <a:rPr lang="en-US"/>
              <a:t> very fast; thus, people want to use it.</a:t>
            </a:r>
          </a:p>
          <a:p>
            <a:pPr lvl="1"/>
            <a:r>
              <a:rPr lang="en-US"/>
              <a:t>So we try to figure out how to make it better.</a:t>
            </a:r>
          </a:p>
          <a:p>
            <a:pPr lvl="1"/>
            <a:r>
              <a:rPr lang="en-US"/>
              <a:t>In the decades following Quicksort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introduction in 1961, many people published suggested improvements. We will look at three of the best ones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FE2B-75D4-9040-B848-C4B29034C462}" type="slidenum">
              <a:rPr lang="en-US"/>
              <a:pPr/>
              <a:t>24</a:t>
            </a:fld>
            <a:endParaRPr lang="en-US"/>
          </a:p>
        </p:txBody>
      </p:sp>
      <p:sp>
        <p:nvSpPr>
          <p:cNvPr id="151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Better Quicksort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Optimization 1: Improved </a:t>
            </a:r>
            <a:r>
              <a:rPr lang="en-US">
                <a:cs typeface="Times New Roman" charset="0"/>
              </a:rPr>
              <a:t>Pivot Selection [1/2]</a:t>
            </a:r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Choose the pivot using </a:t>
            </a:r>
            <a:r>
              <a:rPr lang="en-US" b="1"/>
              <a:t>median-of-3</a:t>
            </a:r>
            <a:r>
              <a:rPr lang="en-US"/>
              <a:t>.</a:t>
            </a:r>
          </a:p>
          <a:p>
            <a:pPr lvl="1"/>
            <a:r>
              <a:rPr lang="en-US"/>
              <a:t>Look at 3 items in the list: first, middle, last.</a:t>
            </a:r>
          </a:p>
          <a:p>
            <a:pPr lvl="1"/>
            <a:r>
              <a:rPr lang="en-US"/>
              <a:t>Let the pivot be the one that is between the other two (by &lt;).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sz="800"/>
          </a:p>
          <a:p>
            <a:pPr lvl="1"/>
            <a:endParaRPr lang="en-US" sz="800"/>
          </a:p>
          <a:p>
            <a:pPr lvl="1"/>
            <a:endParaRPr lang="en-US" sz="800"/>
          </a:p>
          <a:p>
            <a:pPr lvl="1"/>
            <a:endParaRPr lang="en-US" sz="800"/>
          </a:p>
          <a:p>
            <a:pPr lvl="1"/>
            <a:endParaRPr lang="en-US" sz="800"/>
          </a:p>
          <a:p>
            <a:pPr lvl="1"/>
            <a:endParaRPr lang="en-US" sz="8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>
              <a:buFont typeface="Wingdings" charset="0"/>
              <a:buNone/>
            </a:pPr>
            <a:r>
              <a:rPr lang="en-US"/>
              <a:t>This gives acceptable performance on most nearly sorted data.</a:t>
            </a:r>
          </a:p>
          <a:p>
            <a:pPr lvl="1"/>
            <a:r>
              <a:rPr lang="en-US"/>
              <a:t>But it is still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</p:txBody>
      </p:sp>
      <p:sp>
        <p:nvSpPr>
          <p:cNvPr id="1517572" name="Rectangle 4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17573" name="Rectangle 5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17574" name="Rectangle 6"/>
          <p:cNvSpPr>
            <a:spLocks noChangeArrowheads="1"/>
          </p:cNvSpPr>
          <p:nvPr/>
        </p:nvSpPr>
        <p:spPr bwMode="auto">
          <a:xfrm>
            <a:off x="24384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17575" name="Rectangle 7"/>
          <p:cNvSpPr>
            <a:spLocks noChangeArrowheads="1"/>
          </p:cNvSpPr>
          <p:nvPr/>
        </p:nvSpPr>
        <p:spPr bwMode="auto">
          <a:xfrm>
            <a:off x="2743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3048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17577" name="Rectangle 9"/>
          <p:cNvSpPr>
            <a:spLocks noChangeArrowheads="1"/>
          </p:cNvSpPr>
          <p:nvPr/>
        </p:nvSpPr>
        <p:spPr bwMode="auto">
          <a:xfrm>
            <a:off x="33528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17578" name="Rectangle 10"/>
          <p:cNvSpPr>
            <a:spLocks noChangeArrowheads="1"/>
          </p:cNvSpPr>
          <p:nvPr/>
        </p:nvSpPr>
        <p:spPr bwMode="auto">
          <a:xfrm>
            <a:off x="5791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17579" name="Rectangle 11"/>
          <p:cNvSpPr>
            <a:spLocks noChangeArrowheads="1"/>
          </p:cNvSpPr>
          <p:nvPr/>
        </p:nvSpPr>
        <p:spPr bwMode="auto">
          <a:xfrm>
            <a:off x="6096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17580" name="Rectangle 12"/>
          <p:cNvSpPr>
            <a:spLocks noChangeArrowheads="1"/>
          </p:cNvSpPr>
          <p:nvPr/>
        </p:nvSpPr>
        <p:spPr bwMode="auto">
          <a:xfrm>
            <a:off x="67056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17581" name="Rectangle 13"/>
          <p:cNvSpPr>
            <a:spLocks noChangeArrowheads="1"/>
          </p:cNvSpPr>
          <p:nvPr/>
        </p:nvSpPr>
        <p:spPr bwMode="auto">
          <a:xfrm>
            <a:off x="70104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17582" name="Rectangle 14"/>
          <p:cNvSpPr>
            <a:spLocks noChangeArrowheads="1"/>
          </p:cNvSpPr>
          <p:nvPr/>
        </p:nvSpPr>
        <p:spPr bwMode="auto">
          <a:xfrm>
            <a:off x="1524000" y="33528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17583" name="Rectangle 15"/>
          <p:cNvSpPr>
            <a:spLocks noChangeArrowheads="1"/>
          </p:cNvSpPr>
          <p:nvPr/>
        </p:nvSpPr>
        <p:spPr bwMode="auto">
          <a:xfrm>
            <a:off x="21336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17584" name="Rectangle 16"/>
          <p:cNvSpPr>
            <a:spLocks noChangeArrowheads="1"/>
          </p:cNvSpPr>
          <p:nvPr/>
        </p:nvSpPr>
        <p:spPr bwMode="auto">
          <a:xfrm>
            <a:off x="15240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17585" name="Rectangle 17"/>
          <p:cNvSpPr>
            <a:spLocks noChangeArrowheads="1"/>
          </p:cNvSpPr>
          <p:nvPr/>
        </p:nvSpPr>
        <p:spPr bwMode="auto">
          <a:xfrm>
            <a:off x="24384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17586" name="Rectangle 18"/>
          <p:cNvSpPr>
            <a:spLocks noChangeArrowheads="1"/>
          </p:cNvSpPr>
          <p:nvPr/>
        </p:nvSpPr>
        <p:spPr bwMode="auto">
          <a:xfrm>
            <a:off x="27432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17587" name="Rectangle 19"/>
          <p:cNvSpPr>
            <a:spLocks noChangeArrowheads="1"/>
          </p:cNvSpPr>
          <p:nvPr/>
        </p:nvSpPr>
        <p:spPr bwMode="auto">
          <a:xfrm>
            <a:off x="30480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17588" name="Rectangle 20"/>
          <p:cNvSpPr>
            <a:spLocks noChangeArrowheads="1"/>
          </p:cNvSpPr>
          <p:nvPr/>
        </p:nvSpPr>
        <p:spPr bwMode="auto">
          <a:xfrm>
            <a:off x="33528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17589" name="Rectangle 21"/>
          <p:cNvSpPr>
            <a:spLocks noChangeArrowheads="1"/>
          </p:cNvSpPr>
          <p:nvPr/>
        </p:nvSpPr>
        <p:spPr bwMode="auto">
          <a:xfrm>
            <a:off x="1828800" y="43434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17590" name="Rectangle 22"/>
          <p:cNvSpPr>
            <a:spLocks noChangeArrowheads="1"/>
          </p:cNvSpPr>
          <p:nvPr/>
        </p:nvSpPr>
        <p:spPr bwMode="auto">
          <a:xfrm>
            <a:off x="5486400" y="33528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17591" name="Rectangle 23"/>
          <p:cNvSpPr>
            <a:spLocks noChangeArrowheads="1"/>
          </p:cNvSpPr>
          <p:nvPr/>
        </p:nvSpPr>
        <p:spPr bwMode="auto">
          <a:xfrm>
            <a:off x="6400800" y="33528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17592" name="Rectangle 24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17593" name="Rectangle 25"/>
          <p:cNvSpPr>
            <a:spLocks noChangeArrowheads="1"/>
          </p:cNvSpPr>
          <p:nvPr/>
        </p:nvSpPr>
        <p:spPr bwMode="auto">
          <a:xfrm>
            <a:off x="67056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17594" name="Rectangle 26"/>
          <p:cNvSpPr>
            <a:spLocks noChangeArrowheads="1"/>
          </p:cNvSpPr>
          <p:nvPr/>
        </p:nvSpPr>
        <p:spPr bwMode="auto">
          <a:xfrm>
            <a:off x="57912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17595" name="Rectangle 27"/>
          <p:cNvSpPr>
            <a:spLocks noChangeArrowheads="1"/>
          </p:cNvSpPr>
          <p:nvPr/>
        </p:nvSpPr>
        <p:spPr bwMode="auto">
          <a:xfrm>
            <a:off x="60960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17596" name="Rectangle 28"/>
          <p:cNvSpPr>
            <a:spLocks noChangeArrowheads="1"/>
          </p:cNvSpPr>
          <p:nvPr/>
        </p:nvSpPr>
        <p:spPr bwMode="auto">
          <a:xfrm>
            <a:off x="73152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17597" name="Rectangle 29"/>
          <p:cNvSpPr>
            <a:spLocks noChangeArrowheads="1"/>
          </p:cNvSpPr>
          <p:nvPr/>
        </p:nvSpPr>
        <p:spPr bwMode="auto">
          <a:xfrm>
            <a:off x="54864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17598" name="Rectangle 30"/>
          <p:cNvSpPr>
            <a:spLocks noChangeArrowheads="1"/>
          </p:cNvSpPr>
          <p:nvPr/>
        </p:nvSpPr>
        <p:spPr bwMode="auto">
          <a:xfrm>
            <a:off x="70104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17599" name="Rectangle 31"/>
          <p:cNvSpPr>
            <a:spLocks noChangeArrowheads="1"/>
          </p:cNvSpPr>
          <p:nvPr/>
        </p:nvSpPr>
        <p:spPr bwMode="auto">
          <a:xfrm>
            <a:off x="6400800" y="43434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17600" name="Text Box 32"/>
          <p:cNvSpPr txBox="1">
            <a:spLocks noChangeArrowheads="1"/>
          </p:cNvSpPr>
          <p:nvPr/>
        </p:nvSpPr>
        <p:spPr bwMode="auto">
          <a:xfrm>
            <a:off x="5029200" y="2362200"/>
            <a:ext cx="3048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Quicksort with Median-of-3 Pivot Selection</a:t>
            </a:r>
          </a:p>
        </p:txBody>
      </p:sp>
      <p:sp>
        <p:nvSpPr>
          <p:cNvPr id="1517601" name="Text Box 33"/>
          <p:cNvSpPr txBox="1">
            <a:spLocks noChangeArrowheads="1"/>
          </p:cNvSpPr>
          <p:nvPr/>
        </p:nvSpPr>
        <p:spPr bwMode="auto">
          <a:xfrm>
            <a:off x="1295400" y="36576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517602" name="Text Box 34"/>
          <p:cNvSpPr txBox="1">
            <a:spLocks noChangeArrowheads="1"/>
          </p:cNvSpPr>
          <p:nvPr/>
        </p:nvSpPr>
        <p:spPr bwMode="auto">
          <a:xfrm>
            <a:off x="7086600" y="36576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517603" name="Text Box 35"/>
          <p:cNvSpPr txBox="1">
            <a:spLocks noChangeArrowheads="1"/>
          </p:cNvSpPr>
          <p:nvPr/>
        </p:nvSpPr>
        <p:spPr bwMode="auto">
          <a:xfrm>
            <a:off x="1447800" y="39624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After Partition:</a:t>
            </a:r>
          </a:p>
        </p:txBody>
      </p:sp>
      <p:sp>
        <p:nvSpPr>
          <p:cNvPr id="1517604" name="Text Box 36"/>
          <p:cNvSpPr txBox="1">
            <a:spLocks noChangeArrowheads="1"/>
          </p:cNvSpPr>
          <p:nvPr/>
        </p:nvSpPr>
        <p:spPr bwMode="auto">
          <a:xfrm>
            <a:off x="5410200" y="39624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After Partition:</a:t>
            </a:r>
          </a:p>
        </p:txBody>
      </p:sp>
      <p:sp>
        <p:nvSpPr>
          <p:cNvPr id="1517605" name="Text Box 37"/>
          <p:cNvSpPr txBox="1">
            <a:spLocks noChangeArrowheads="1"/>
          </p:cNvSpPr>
          <p:nvPr/>
        </p:nvSpPr>
        <p:spPr bwMode="auto">
          <a:xfrm>
            <a:off x="1447800" y="29718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Initial State:</a:t>
            </a:r>
          </a:p>
        </p:txBody>
      </p:sp>
      <p:sp>
        <p:nvSpPr>
          <p:cNvPr id="1517606" name="Text Box 38"/>
          <p:cNvSpPr txBox="1">
            <a:spLocks noChangeArrowheads="1"/>
          </p:cNvSpPr>
          <p:nvPr/>
        </p:nvSpPr>
        <p:spPr bwMode="auto">
          <a:xfrm>
            <a:off x="5410200" y="29718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Initial State:</a:t>
            </a:r>
          </a:p>
        </p:txBody>
      </p:sp>
      <p:sp>
        <p:nvSpPr>
          <p:cNvPr id="1517607" name="AutoShape 39"/>
          <p:cNvSpPr>
            <a:spLocks/>
          </p:cNvSpPr>
          <p:nvPr/>
        </p:nvSpPr>
        <p:spPr bwMode="auto">
          <a:xfrm rot="-5400000">
            <a:off x="1600200" y="464820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8" name="AutoShape 40"/>
          <p:cNvSpPr>
            <a:spLocks/>
          </p:cNvSpPr>
          <p:nvPr/>
        </p:nvSpPr>
        <p:spPr bwMode="auto">
          <a:xfrm rot="-5400000">
            <a:off x="2819400" y="40386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9" name="AutoShape 41"/>
          <p:cNvSpPr>
            <a:spLocks/>
          </p:cNvSpPr>
          <p:nvPr/>
        </p:nvSpPr>
        <p:spPr bwMode="auto">
          <a:xfrm rot="-5400000">
            <a:off x="5867400" y="4343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10" name="AutoShape 42"/>
          <p:cNvSpPr>
            <a:spLocks/>
          </p:cNvSpPr>
          <p:nvPr/>
        </p:nvSpPr>
        <p:spPr bwMode="auto">
          <a:xfrm rot="-5400000">
            <a:off x="7086600" y="4343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11" name="Text Box 43"/>
          <p:cNvSpPr txBox="1">
            <a:spLocks noChangeArrowheads="1"/>
          </p:cNvSpPr>
          <p:nvPr/>
        </p:nvSpPr>
        <p:spPr bwMode="auto">
          <a:xfrm>
            <a:off x="1219200" y="51054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Recursively Sort</a:t>
            </a:r>
          </a:p>
        </p:txBody>
      </p:sp>
      <p:sp>
        <p:nvSpPr>
          <p:cNvPr id="1517612" name="Text Box 44"/>
          <p:cNvSpPr txBox="1">
            <a:spLocks noChangeArrowheads="1"/>
          </p:cNvSpPr>
          <p:nvPr/>
        </p:nvSpPr>
        <p:spPr bwMode="auto">
          <a:xfrm>
            <a:off x="5486400" y="51054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Recursively Sort</a:t>
            </a:r>
          </a:p>
        </p:txBody>
      </p:sp>
      <p:sp>
        <p:nvSpPr>
          <p:cNvPr id="1517613" name="Line 45"/>
          <p:cNvSpPr>
            <a:spLocks noChangeShapeType="1"/>
          </p:cNvSpPr>
          <p:nvPr/>
        </p:nvSpPr>
        <p:spPr bwMode="auto">
          <a:xfrm flipH="1" flipV="1">
            <a:off x="5943600" y="4953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14" name="Line 46"/>
          <p:cNvSpPr>
            <a:spLocks noChangeShapeType="1"/>
          </p:cNvSpPr>
          <p:nvPr/>
        </p:nvSpPr>
        <p:spPr bwMode="auto">
          <a:xfrm flipV="1">
            <a:off x="7086600" y="4953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15" name="Line 47"/>
          <p:cNvSpPr>
            <a:spLocks noChangeShapeType="1"/>
          </p:cNvSpPr>
          <p:nvPr/>
        </p:nvSpPr>
        <p:spPr bwMode="auto">
          <a:xfrm flipH="1" flipV="1">
            <a:off x="1676400" y="4953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16" name="Line 48"/>
          <p:cNvSpPr>
            <a:spLocks noChangeShapeType="1"/>
          </p:cNvSpPr>
          <p:nvPr/>
        </p:nvSpPr>
        <p:spPr bwMode="auto">
          <a:xfrm flipV="1">
            <a:off x="2819400" y="4953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17" name="Text Box 49"/>
          <p:cNvSpPr txBox="1">
            <a:spLocks noChangeArrowheads="1"/>
          </p:cNvSpPr>
          <p:nvPr/>
        </p:nvSpPr>
        <p:spPr bwMode="auto">
          <a:xfrm>
            <a:off x="1219200" y="2362200"/>
            <a:ext cx="2743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Basic Quicksort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5891-CCEF-4E41-AFC4-1AEC7FC26744}" type="slidenum">
              <a:rPr lang="en-US"/>
              <a:pPr/>
              <a:t>25</a:t>
            </a:fld>
            <a:endParaRPr lang="en-US"/>
          </a:p>
        </p:txBody>
      </p:sp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Better Quicksort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Optimization 1: Improved Pivot </a:t>
            </a:r>
            <a:r>
              <a:rPr lang="en-US">
                <a:cs typeface="Times New Roman" charset="0"/>
              </a:rPr>
              <a:t>Selection [2/2]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Ideally, our pivot is the </a:t>
            </a:r>
            <a:r>
              <a:rPr lang="en-US" b="1"/>
              <a:t>median</a:t>
            </a:r>
            <a:r>
              <a:rPr lang="en-US"/>
              <a:t> of the list.</a:t>
            </a:r>
          </a:p>
          <a:p>
            <a:pPr lvl="1"/>
            <a:r>
              <a:rPr lang="en-US"/>
              <a:t>If it were, then Partition</a:t>
            </a:r>
            <a:br>
              <a:rPr lang="en-US"/>
            </a:br>
            <a:r>
              <a:rPr lang="en-US"/>
              <a:t>would create lists of (nearly) equal size,</a:t>
            </a:r>
            <a:br>
              <a:rPr lang="en-US"/>
            </a:br>
            <a:r>
              <a:rPr lang="en-US"/>
              <a:t>and we could apply the Master Theorem, which would tell us:</a:t>
            </a:r>
          </a:p>
          <a:p>
            <a:pPr lvl="1"/>
            <a:r>
              <a:rPr lang="en-US"/>
              <a:t>If we do at most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extra work at each step, then we get an</a:t>
            </a:r>
            <a:br>
              <a:rPr lang="en-US"/>
            </a:b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algorithm.</a:t>
            </a:r>
          </a:p>
          <a:p>
            <a:pPr>
              <a:buFont typeface="Wingdings" charset="0"/>
              <a:buNone/>
            </a:pPr>
            <a:r>
              <a:rPr lang="en-US"/>
              <a:t>So: Can we find the median of a list, in linear time?</a:t>
            </a:r>
          </a:p>
          <a:p>
            <a:pPr lvl="1"/>
            <a:r>
              <a:rPr lang="en-US"/>
              <a:t>Yes we can! Use the Blum-Floyd-Pratt-Rivest-Tarjan Algorithm.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However, this is not a very fast linear time.</a:t>
            </a:r>
            <a:br>
              <a:rPr lang="en-US"/>
            </a:br>
            <a:r>
              <a:rPr lang="en-US"/>
              <a:t>The resulting sorting algorithm is log-linear</a:t>
            </a:r>
            <a:br>
              <a:rPr lang="en-US"/>
            </a:br>
            <a:r>
              <a:rPr lang="en-US"/>
              <a:t>time, but it is slower than Merge Sort.</a:t>
            </a:r>
          </a:p>
        </p:txBody>
      </p:sp>
      <p:sp>
        <p:nvSpPr>
          <p:cNvPr id="1447940" name="AutoShape 4"/>
          <p:cNvSpPr>
            <a:spLocks noChangeArrowheads="1"/>
          </p:cNvSpPr>
          <p:nvPr/>
        </p:nvSpPr>
        <p:spPr bwMode="auto">
          <a:xfrm>
            <a:off x="6019800" y="5943600"/>
            <a:ext cx="533400" cy="533400"/>
          </a:xfrm>
          <a:prstGeom prst="smileyFace">
            <a:avLst>
              <a:gd name="adj" fmla="val 278"/>
            </a:avLst>
          </a:prstGeom>
          <a:solidFill>
            <a:srgbClr val="FFB46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941" name="AutoShape 5"/>
          <p:cNvSpPr>
            <a:spLocks noChangeArrowheads="1"/>
          </p:cNvSpPr>
          <p:nvPr/>
        </p:nvSpPr>
        <p:spPr bwMode="auto">
          <a:xfrm>
            <a:off x="6477000" y="4572000"/>
            <a:ext cx="2438400" cy="1066800"/>
          </a:xfrm>
          <a:prstGeom prst="cloudCallout">
            <a:avLst>
              <a:gd name="adj1" fmla="val -47593"/>
              <a:gd name="adj2" fmla="val 79764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/>
              <a:t>&lt;sigh&gt;</a:t>
            </a:r>
            <a:br>
              <a:rPr lang="en-US" sz="1400"/>
            </a:br>
            <a:r>
              <a:rPr lang="en-US" sz="1400"/>
              <a:t>Okay, stick with median-of-3.</a:t>
            </a:r>
          </a:p>
        </p:txBody>
      </p:sp>
      <p:sp>
        <p:nvSpPr>
          <p:cNvPr id="1447942" name="AutoShape 6"/>
          <p:cNvSpPr>
            <a:spLocks noChangeArrowheads="1"/>
          </p:cNvSpPr>
          <p:nvPr/>
        </p:nvSpPr>
        <p:spPr bwMode="auto">
          <a:xfrm>
            <a:off x="1981200" y="4572000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FFB46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943" name="AutoShape 7"/>
          <p:cNvSpPr>
            <a:spLocks noChangeArrowheads="1"/>
          </p:cNvSpPr>
          <p:nvPr/>
        </p:nvSpPr>
        <p:spPr bwMode="auto">
          <a:xfrm>
            <a:off x="2514600" y="3810000"/>
            <a:ext cx="1219200" cy="609600"/>
          </a:xfrm>
          <a:prstGeom prst="wedgeRoundRectCallout">
            <a:avLst>
              <a:gd name="adj1" fmla="val -44139"/>
              <a:gd name="adj2" fmla="val 84634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/>
              <a:t>Catchy name, eh?</a:t>
            </a:r>
          </a:p>
        </p:txBody>
      </p:sp>
      <p:sp>
        <p:nvSpPr>
          <p:cNvPr id="1447945" name="Text Box 9"/>
          <p:cNvSpPr txBox="1">
            <a:spLocks noChangeArrowheads="1"/>
          </p:cNvSpPr>
          <p:nvPr/>
        </p:nvSpPr>
        <p:spPr bwMode="auto">
          <a:xfrm>
            <a:off x="6781800" y="1143000"/>
            <a:ext cx="19812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 item that goes in the middle, when the list is sorted</a:t>
            </a:r>
          </a:p>
        </p:txBody>
      </p:sp>
      <p:sp>
        <p:nvSpPr>
          <p:cNvPr id="1447946" name="Line 10"/>
          <p:cNvSpPr>
            <a:spLocks noChangeShapeType="1"/>
          </p:cNvSpPr>
          <p:nvPr/>
        </p:nvSpPr>
        <p:spPr bwMode="auto">
          <a:xfrm flipH="1" flipV="1">
            <a:off x="4419600" y="14478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7947" name="Line 11"/>
          <p:cNvSpPr>
            <a:spLocks noChangeShapeType="1"/>
          </p:cNvSpPr>
          <p:nvPr/>
        </p:nvSpPr>
        <p:spPr bwMode="auto">
          <a:xfrm flipH="1" flipV="1">
            <a:off x="4800600" y="1600200"/>
            <a:ext cx="1981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613E-DE7D-2E49-9D11-2BB8451594E6}" type="slidenum">
              <a:rPr lang="en-US"/>
              <a:pPr/>
              <a:t>26</a:t>
            </a:fld>
            <a:endParaRPr lang="en-US"/>
          </a:p>
        </p:txBody>
      </p:sp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Better Quicksort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Optimization 2: Tail-Recursion Elimination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How much additional space does Quicksort use?</a:t>
            </a:r>
          </a:p>
          <a:p>
            <a:pPr lvl="1"/>
            <a:r>
              <a:rPr lang="en-US"/>
              <a:t>Partition is in-place and Quicksort uses few local variables.</a:t>
            </a:r>
          </a:p>
          <a:p>
            <a:pPr lvl="1"/>
            <a:r>
              <a:rPr lang="en-US"/>
              <a:t>However, Quicksort is recursive.</a:t>
            </a:r>
          </a:p>
          <a:p>
            <a:pPr lvl="1"/>
            <a:r>
              <a:rPr lang="en-US"/>
              <a:t>Quicksort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additional space usage is thus proportional to its recursion depth …</a:t>
            </a:r>
          </a:p>
          <a:p>
            <a:pPr lvl="1"/>
            <a:r>
              <a:rPr lang="en-US"/>
              <a:t>… which is linear. Additional space: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We can significantly improve this:</a:t>
            </a:r>
          </a:p>
          <a:p>
            <a:pPr lvl="1"/>
            <a:r>
              <a:rPr lang="en-US"/>
              <a:t>Do the </a:t>
            </a:r>
            <a:r>
              <a:rPr lang="en-US" b="1"/>
              <a:t>larger</a:t>
            </a:r>
            <a:r>
              <a:rPr lang="en-US"/>
              <a:t> of the two recursive calls last.</a:t>
            </a:r>
          </a:p>
          <a:p>
            <a:pPr lvl="1"/>
            <a:r>
              <a:rPr lang="en-US"/>
              <a:t>Do tail-recursion elimination on this final recursive call.</a:t>
            </a:r>
          </a:p>
          <a:p>
            <a:pPr lvl="1"/>
            <a:r>
              <a:rPr lang="en-US"/>
              <a:t>Result: Recursion depth &amp; additional space usage: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). </a:t>
            </a:r>
            <a:r>
              <a:rPr lang="en-US">
                <a:sym typeface="Wingdings" charset="0"/>
              </a:rPr>
              <a:t></a:t>
            </a:r>
            <a:endParaRPr lang="en-US"/>
          </a:p>
          <a:p>
            <a:pPr lvl="2"/>
            <a:r>
              <a:rPr lang="en-US"/>
              <a:t>And this additional space need not hold any data items.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7496-D225-2645-9171-09E20479579A}" type="slidenum">
              <a:rPr lang="en-US"/>
              <a:pPr/>
              <a:t>27</a:t>
            </a:fld>
            <a:endParaRPr lang="en-US"/>
          </a:p>
        </p:txBody>
      </p:sp>
      <p:sp>
        <p:nvSpPr>
          <p:cNvPr id="156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Better Quicksort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Optimization 3: Finishing with Insertion Sort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Another Speed-Up: Finish with Insertion Sort</a:t>
            </a:r>
          </a:p>
          <a:p>
            <a:pPr lvl="1"/>
            <a:r>
              <a:rPr lang="en-US"/>
              <a:t>Stop Quicksort from going to the bottom of its recursion. We end up with a nearly sorted list.</a:t>
            </a:r>
          </a:p>
          <a:p>
            <a:pPr lvl="1"/>
            <a:r>
              <a:rPr lang="en-US"/>
              <a:t>Finish sorting this list using one call to Insertion Sort.</a:t>
            </a:r>
          </a:p>
          <a:p>
            <a:pPr lvl="1"/>
            <a:r>
              <a:rPr lang="en-US"/>
              <a:t>This is generally faster*, but still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/>
            <a:r>
              <a:rPr lang="en-US"/>
              <a:t>Note: This is not the same as using Insertion Sort for small lists.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 sz="1800"/>
              <a:t>*I have read that this tends to adversely affect the number of cache hits.</a:t>
            </a:r>
          </a:p>
        </p:txBody>
      </p:sp>
      <p:sp>
        <p:nvSpPr>
          <p:cNvPr id="1560580" name="Rectangle 4"/>
          <p:cNvSpPr>
            <a:spLocks noChangeArrowheads="1"/>
          </p:cNvSpPr>
          <p:nvPr/>
        </p:nvSpPr>
        <p:spPr bwMode="auto">
          <a:xfrm>
            <a:off x="3810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60581" name="Rectangle 5"/>
          <p:cNvSpPr>
            <a:spLocks noChangeArrowheads="1"/>
          </p:cNvSpPr>
          <p:nvPr/>
        </p:nvSpPr>
        <p:spPr bwMode="auto">
          <a:xfrm>
            <a:off x="41148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60582" name="Rectangle 6"/>
          <p:cNvSpPr>
            <a:spLocks noChangeArrowheads="1"/>
          </p:cNvSpPr>
          <p:nvPr/>
        </p:nvSpPr>
        <p:spPr bwMode="auto">
          <a:xfrm>
            <a:off x="47244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60583" name="Rectangle 7"/>
          <p:cNvSpPr>
            <a:spLocks noChangeArrowheads="1"/>
          </p:cNvSpPr>
          <p:nvPr/>
        </p:nvSpPr>
        <p:spPr bwMode="auto">
          <a:xfrm>
            <a:off x="5029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60584" name="Rectangle 8"/>
          <p:cNvSpPr>
            <a:spLocks noChangeArrowheads="1"/>
          </p:cNvSpPr>
          <p:nvPr/>
        </p:nvSpPr>
        <p:spPr bwMode="auto">
          <a:xfrm>
            <a:off x="3505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60585" name="Rectangle 9"/>
          <p:cNvSpPr>
            <a:spLocks noChangeArrowheads="1"/>
          </p:cNvSpPr>
          <p:nvPr/>
        </p:nvSpPr>
        <p:spPr bwMode="auto">
          <a:xfrm>
            <a:off x="44196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60586" name="Rectangle 10"/>
          <p:cNvSpPr>
            <a:spLocks noChangeArrowheads="1"/>
          </p:cNvSpPr>
          <p:nvPr/>
        </p:nvSpPr>
        <p:spPr bwMode="auto">
          <a:xfrm>
            <a:off x="5334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60587" name="Rectangle 11"/>
          <p:cNvSpPr>
            <a:spLocks noChangeArrowheads="1"/>
          </p:cNvSpPr>
          <p:nvPr/>
        </p:nvSpPr>
        <p:spPr bwMode="auto">
          <a:xfrm>
            <a:off x="47244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60588" name="Rectangle 12"/>
          <p:cNvSpPr>
            <a:spLocks noChangeArrowheads="1"/>
          </p:cNvSpPr>
          <p:nvPr/>
        </p:nvSpPr>
        <p:spPr bwMode="auto">
          <a:xfrm>
            <a:off x="38100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60589" name="Rectangle 13"/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60590" name="Rectangle 14"/>
          <p:cNvSpPr>
            <a:spLocks noChangeArrowheads="1"/>
          </p:cNvSpPr>
          <p:nvPr/>
        </p:nvSpPr>
        <p:spPr bwMode="auto">
          <a:xfrm>
            <a:off x="53340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60591" name="Rectangle 15"/>
          <p:cNvSpPr>
            <a:spLocks noChangeArrowheads="1"/>
          </p:cNvSpPr>
          <p:nvPr/>
        </p:nvSpPr>
        <p:spPr bwMode="auto">
          <a:xfrm>
            <a:off x="35052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60592" name="Rectangle 16"/>
          <p:cNvSpPr>
            <a:spLocks noChangeArrowheads="1"/>
          </p:cNvSpPr>
          <p:nvPr/>
        </p:nvSpPr>
        <p:spPr bwMode="auto">
          <a:xfrm>
            <a:off x="50292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60593" name="Rectangle 17"/>
          <p:cNvSpPr>
            <a:spLocks noChangeArrowheads="1"/>
          </p:cNvSpPr>
          <p:nvPr/>
        </p:nvSpPr>
        <p:spPr bwMode="auto">
          <a:xfrm>
            <a:off x="44196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60594" name="Rectangle 18"/>
          <p:cNvSpPr>
            <a:spLocks noChangeArrowheads="1"/>
          </p:cNvSpPr>
          <p:nvPr/>
        </p:nvSpPr>
        <p:spPr bwMode="auto">
          <a:xfrm>
            <a:off x="47244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60595" name="Rectangle 19"/>
          <p:cNvSpPr>
            <a:spLocks noChangeArrowheads="1"/>
          </p:cNvSpPr>
          <p:nvPr/>
        </p:nvSpPr>
        <p:spPr bwMode="auto">
          <a:xfrm>
            <a:off x="38100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60596" name="Rectangle 20"/>
          <p:cNvSpPr>
            <a:spLocks noChangeArrowheads="1"/>
          </p:cNvSpPr>
          <p:nvPr/>
        </p:nvSpPr>
        <p:spPr bwMode="auto">
          <a:xfrm>
            <a:off x="41148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60597" name="Rectangle 21"/>
          <p:cNvSpPr>
            <a:spLocks noChangeArrowheads="1"/>
          </p:cNvSpPr>
          <p:nvPr/>
        </p:nvSpPr>
        <p:spPr bwMode="auto">
          <a:xfrm>
            <a:off x="53340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60598" name="Rectangle 22"/>
          <p:cNvSpPr>
            <a:spLocks noChangeArrowheads="1"/>
          </p:cNvSpPr>
          <p:nvPr/>
        </p:nvSpPr>
        <p:spPr bwMode="auto">
          <a:xfrm>
            <a:off x="35052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60599" name="Rectangle 23"/>
          <p:cNvSpPr>
            <a:spLocks noChangeArrowheads="1"/>
          </p:cNvSpPr>
          <p:nvPr/>
        </p:nvSpPr>
        <p:spPr bwMode="auto">
          <a:xfrm>
            <a:off x="50292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60600" name="Rectangle 24"/>
          <p:cNvSpPr>
            <a:spLocks noChangeArrowheads="1"/>
          </p:cNvSpPr>
          <p:nvPr/>
        </p:nvSpPr>
        <p:spPr bwMode="auto">
          <a:xfrm>
            <a:off x="44196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60601" name="Line 25"/>
          <p:cNvSpPr>
            <a:spLocks noChangeShapeType="1"/>
          </p:cNvSpPr>
          <p:nvPr/>
        </p:nvSpPr>
        <p:spPr bwMode="auto">
          <a:xfrm>
            <a:off x="4572000" y="37338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0602" name="Line 26"/>
          <p:cNvSpPr>
            <a:spLocks noChangeShapeType="1"/>
          </p:cNvSpPr>
          <p:nvPr/>
        </p:nvSpPr>
        <p:spPr bwMode="auto">
          <a:xfrm>
            <a:off x="4572000" y="47244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0603" name="Text Box 27"/>
          <p:cNvSpPr txBox="1">
            <a:spLocks noChangeArrowheads="1"/>
          </p:cNvSpPr>
          <p:nvPr/>
        </p:nvSpPr>
        <p:spPr bwMode="auto">
          <a:xfrm>
            <a:off x="1524000" y="3352800"/>
            <a:ext cx="1905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Initial State:</a:t>
            </a:r>
          </a:p>
        </p:txBody>
      </p:sp>
      <p:sp>
        <p:nvSpPr>
          <p:cNvPr id="1560604" name="Text Box 28"/>
          <p:cNvSpPr txBox="1">
            <a:spLocks noChangeArrowheads="1"/>
          </p:cNvSpPr>
          <p:nvPr/>
        </p:nvSpPr>
        <p:spPr bwMode="auto">
          <a:xfrm>
            <a:off x="1524000" y="4343400"/>
            <a:ext cx="1905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Nearly Sorted:</a:t>
            </a:r>
          </a:p>
        </p:txBody>
      </p:sp>
      <p:sp>
        <p:nvSpPr>
          <p:cNvPr id="1560605" name="Text Box 29"/>
          <p:cNvSpPr txBox="1">
            <a:spLocks noChangeArrowheads="1"/>
          </p:cNvSpPr>
          <p:nvPr/>
        </p:nvSpPr>
        <p:spPr bwMode="auto">
          <a:xfrm>
            <a:off x="1524000" y="5334000"/>
            <a:ext cx="1905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Sorted:</a:t>
            </a:r>
          </a:p>
        </p:txBody>
      </p:sp>
      <p:sp>
        <p:nvSpPr>
          <p:cNvPr id="1560606" name="Text Box 30"/>
          <p:cNvSpPr txBox="1">
            <a:spLocks noChangeArrowheads="1"/>
          </p:cNvSpPr>
          <p:nvPr/>
        </p:nvSpPr>
        <p:spPr bwMode="auto">
          <a:xfrm>
            <a:off x="4648200" y="3657600"/>
            <a:ext cx="1905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Modified</a:t>
            </a:r>
            <a:br>
              <a:rPr lang="en-US" sz="1400"/>
            </a:br>
            <a:r>
              <a:rPr lang="en-US" sz="1400"/>
              <a:t>Quicksort</a:t>
            </a:r>
          </a:p>
        </p:txBody>
      </p:sp>
      <p:sp>
        <p:nvSpPr>
          <p:cNvPr id="1560607" name="Text Box 31"/>
          <p:cNvSpPr txBox="1">
            <a:spLocks noChangeArrowheads="1"/>
          </p:cNvSpPr>
          <p:nvPr/>
        </p:nvSpPr>
        <p:spPr bwMode="auto">
          <a:xfrm>
            <a:off x="5867400" y="3657600"/>
            <a:ext cx="2209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Stop the recursion when the sublist to be sorted is small.</a:t>
            </a:r>
            <a:endParaRPr lang="en-US" sz="2000">
              <a:solidFill>
                <a:schemeClr val="folHlink"/>
              </a:solidFill>
            </a:endParaRPr>
          </a:p>
        </p:txBody>
      </p:sp>
      <p:sp>
        <p:nvSpPr>
          <p:cNvPr id="1560608" name="Text Box 32"/>
          <p:cNvSpPr txBox="1">
            <a:spLocks noChangeArrowheads="1"/>
          </p:cNvSpPr>
          <p:nvPr/>
        </p:nvSpPr>
        <p:spPr bwMode="auto">
          <a:xfrm>
            <a:off x="4648200" y="4800600"/>
            <a:ext cx="1905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Insertion Sort</a:t>
            </a:r>
          </a:p>
        </p:txBody>
      </p:sp>
      <p:sp>
        <p:nvSpPr>
          <p:cNvPr id="1560609" name="Text Box 33"/>
          <p:cNvSpPr txBox="1">
            <a:spLocks noChangeArrowheads="1"/>
          </p:cNvSpPr>
          <p:nvPr/>
        </p:nvSpPr>
        <p:spPr bwMode="auto">
          <a:xfrm>
            <a:off x="3048000" y="177800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continued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313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F582-5A70-424A-87F3-44CD7ADE8DB8}" type="slidenum">
              <a:rPr lang="en-US"/>
              <a:pPr/>
              <a:t>28</a:t>
            </a:fld>
            <a:endParaRPr lang="en-US"/>
          </a:p>
        </p:txBody>
      </p:sp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Better Quicksort </a:t>
            </a:r>
            <a:r>
              <a:rPr lang="en-US">
                <a:cs typeface="Times New Roman" charset="0"/>
              </a:rPr>
              <a:t>— Rewrite It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dirty="0"/>
              <a:t>Rewrite our </a:t>
            </a:r>
            <a:r>
              <a:rPr lang="en-US" dirty="0" smtClean="0"/>
              <a:t>Quicksort (or just examine rewritten code) </a:t>
            </a:r>
            <a:r>
              <a:rPr lang="en-US" dirty="0"/>
              <a:t>to do:</a:t>
            </a:r>
          </a:p>
          <a:p>
            <a:pPr lvl="2"/>
            <a:r>
              <a:rPr lang="en-US" dirty="0"/>
              <a:t>Median-of-3 pivot selection.</a:t>
            </a:r>
          </a:p>
          <a:p>
            <a:pPr lvl="2"/>
            <a:r>
              <a:rPr lang="en-US" dirty="0"/>
              <a:t>Tail-recursion elimination for reduced recursion depth.</a:t>
            </a:r>
          </a:p>
          <a:p>
            <a:pPr lvl="2"/>
            <a:r>
              <a:rPr lang="en-US" dirty="0"/>
              <a:t>Finishing with Insertion Sort.</a:t>
            </a:r>
          </a:p>
        </p:txBody>
      </p:sp>
    </p:spTree>
    <p:extLst>
      <p:ext uri="{BB962C8B-B14F-4D97-AF65-F5344CB8AC3E}">
        <p14:creationId xmlns:p14="http://schemas.microsoft.com/office/powerpoint/2010/main" val="130820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834-713F-2F41-B5EB-9E087537F22F}" type="slidenum">
              <a:rPr lang="en-US"/>
              <a:pPr/>
              <a:t>29</a:t>
            </a:fld>
            <a:endParaRPr lang="en-US"/>
          </a:p>
        </p:txBody>
      </p:sp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Better Quicksort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Needed?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We want an algorithm that: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Is as fast as Quicksort on the average.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Has reasonable [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 log </a:t>
            </a:r>
            <a:r>
              <a:rPr lang="en-US" sz="1600" i="1"/>
              <a:t>n</a:t>
            </a:r>
            <a:r>
              <a:rPr lang="en-US" sz="1600"/>
              <a:t>)] worst-case performance.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But for over three decades no one found one.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Some said (and some still say)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Quicksort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s bad behavior is very rare; ignore it.</a:t>
            </a:r>
            <a:r>
              <a:rPr lang="ja-JP" altLang="en-US" sz="1800">
                <a:latin typeface="Arial"/>
              </a:rPr>
              <a:t>”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600"/>
              <a:t>I suggest to you that this is not a good way to think.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Sometimes bad worst-case behavior is okay; sometimes it is not.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Know what is important in the situation you are addressing.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Also, understand that your software can end up being used in other situations.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Lastly, remember that on the Web, there are </a:t>
            </a:r>
            <a:r>
              <a:rPr lang="en-US" sz="1400" b="1"/>
              <a:t>malicious users</a:t>
            </a:r>
            <a:r>
              <a:rPr lang="en-US" sz="14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From a former version of the Wikipedia article on Quicksort (retrieved 18 Oct 2006; the statements below were removed on 19 Jan 2007):</a:t>
            </a:r>
            <a:br>
              <a:rPr lang="en-US" sz="1600"/>
            </a:br>
            <a:endParaRPr lang="en-US" sz="1600"/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400"/>
              <a:t>	The worst-case behavior of quicksort is not merely a theoretical problem. When quicksort is used in web services, for example, it is possible for an attacker to deliberately exploit the worst case performance and choose data which will cause a slow running time or maximize the chance of running out of stack space.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sz="14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However, in 1997, a solution was finally published. We discuss this shortly. But first, we analyze Quicksort.</a:t>
            </a:r>
          </a:p>
        </p:txBody>
      </p:sp>
    </p:spTree>
    <p:extLst>
      <p:ext uri="{BB962C8B-B14F-4D97-AF65-F5344CB8AC3E}">
        <p14:creationId xmlns:p14="http://schemas.microsoft.com/office/powerpoint/2010/main" val="196991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CEEC-746B-504D-A73A-3D2850927BFF}" type="slidenum">
              <a:rPr lang="en-US"/>
              <a:pPr/>
              <a:t>3</a:t>
            </a:fld>
            <a:endParaRPr lang="en-US"/>
          </a:p>
        </p:txBody>
      </p:sp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Analysis of Algorithms</a:t>
            </a:r>
            <a:endParaRPr lang="en-US">
              <a:cs typeface="Times New Roman" charset="0"/>
            </a:endParaRP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 b="1"/>
              <a:t>Efficiency</a:t>
            </a:r>
          </a:p>
          <a:p>
            <a:pPr lvl="1"/>
            <a:r>
              <a:rPr lang="en-US" sz="1600"/>
              <a:t>General: using few resources (time, space, bandwidth, etc.).</a:t>
            </a:r>
          </a:p>
          <a:p>
            <a:pPr lvl="1"/>
            <a:r>
              <a:rPr lang="en-US" sz="1600"/>
              <a:t>Specific: fast (time).</a:t>
            </a:r>
          </a:p>
          <a:p>
            <a:pPr>
              <a:buFont typeface="Wingdings" charset="0"/>
              <a:buNone/>
            </a:pPr>
            <a:r>
              <a:rPr lang="en-US" sz="1800"/>
              <a:t>Analyzing Efficiency</a:t>
            </a:r>
          </a:p>
          <a:p>
            <a:pPr lvl="1"/>
            <a:r>
              <a:rPr lang="en-US" sz="1600"/>
              <a:t>Determine how the </a:t>
            </a:r>
            <a:r>
              <a:rPr lang="en-US" sz="1600" b="1"/>
              <a:t>size of the input</a:t>
            </a:r>
            <a:r>
              <a:rPr lang="en-US" sz="1600"/>
              <a:t> affects running time, measured in </a:t>
            </a:r>
            <a:r>
              <a:rPr lang="en-US" sz="1600" b="1"/>
              <a:t>steps</a:t>
            </a:r>
            <a:r>
              <a:rPr lang="en-US" sz="1600"/>
              <a:t>, in the </a:t>
            </a:r>
            <a:r>
              <a:rPr lang="en-US" sz="1600" b="1"/>
              <a:t>worst case</a:t>
            </a:r>
            <a:r>
              <a:rPr lang="en-US" sz="1600"/>
              <a:t>.</a:t>
            </a:r>
            <a:endParaRPr lang="en-US" sz="1600" b="1"/>
          </a:p>
          <a:p>
            <a:pPr>
              <a:buFont typeface="Wingdings" charset="0"/>
              <a:buNone/>
            </a:pPr>
            <a:r>
              <a:rPr lang="en-US" sz="1800" b="1"/>
              <a:t>Scalable</a:t>
            </a:r>
            <a:r>
              <a:rPr lang="en-US" sz="1800"/>
              <a:t>:</a:t>
            </a:r>
            <a:r>
              <a:rPr lang="en-US" sz="1800" b="1"/>
              <a:t> </a:t>
            </a:r>
            <a:r>
              <a:rPr lang="en-US" sz="1800"/>
              <a:t>works well with large problems.</a:t>
            </a:r>
          </a:p>
        </p:txBody>
      </p:sp>
      <p:graphicFrame>
        <p:nvGraphicFramePr>
          <p:cNvPr id="1318955" name="Group 43"/>
          <p:cNvGraphicFramePr>
            <a:graphicFrameLocks noGrp="1"/>
          </p:cNvGraphicFramePr>
          <p:nvPr/>
        </p:nvGraphicFramePr>
        <p:xfrm>
          <a:off x="2403475" y="3581400"/>
          <a:ext cx="4337050" cy="2555875"/>
        </p:xfrm>
        <a:graphic>
          <a:graphicData uri="http://schemas.openxmlformats.org/drawingml/2006/table">
            <a:tbl>
              <a:tblPr/>
              <a:tblGrid>
                <a:gridCol w="2430463"/>
                <a:gridCol w="1906587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Using Big-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 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(log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Log-linear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Quadratic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), for some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&gt;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Exponential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8947" name="Line 35"/>
          <p:cNvSpPr>
            <a:spLocks noChangeShapeType="1"/>
          </p:cNvSpPr>
          <p:nvPr/>
        </p:nvSpPr>
        <p:spPr bwMode="auto">
          <a:xfrm>
            <a:off x="1428750" y="5410200"/>
            <a:ext cx="914400" cy="0"/>
          </a:xfrm>
          <a:prstGeom prst="line">
            <a:avLst/>
          </a:prstGeom>
          <a:noFill/>
          <a:ln w="254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49" name="Line 37"/>
          <p:cNvSpPr>
            <a:spLocks noChangeShapeType="1"/>
          </p:cNvSpPr>
          <p:nvPr/>
        </p:nvSpPr>
        <p:spPr bwMode="auto">
          <a:xfrm>
            <a:off x="1428750" y="4679950"/>
            <a:ext cx="9144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50" name="Line 38"/>
          <p:cNvSpPr>
            <a:spLocks noChangeShapeType="1"/>
          </p:cNvSpPr>
          <p:nvPr/>
        </p:nvSpPr>
        <p:spPr bwMode="auto">
          <a:xfrm>
            <a:off x="2266950" y="548640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51" name="Line 39"/>
          <p:cNvSpPr>
            <a:spLocks noChangeShapeType="1"/>
          </p:cNvSpPr>
          <p:nvPr/>
        </p:nvSpPr>
        <p:spPr bwMode="auto">
          <a:xfrm flipV="1">
            <a:off x="2266950" y="429895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56" name="Text Box 44"/>
          <p:cNvSpPr txBox="1">
            <a:spLocks noChangeArrowheads="1"/>
          </p:cNvSpPr>
          <p:nvPr/>
        </p:nvSpPr>
        <p:spPr bwMode="auto">
          <a:xfrm>
            <a:off x="914400" y="4130675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Cannot read all of input</a:t>
            </a:r>
          </a:p>
        </p:txBody>
      </p:sp>
      <p:sp>
        <p:nvSpPr>
          <p:cNvPr id="1318957" name="Text Box 45"/>
          <p:cNvSpPr txBox="1">
            <a:spLocks noChangeArrowheads="1"/>
          </p:cNvSpPr>
          <p:nvPr/>
        </p:nvSpPr>
        <p:spPr bwMode="auto">
          <a:xfrm>
            <a:off x="914400" y="5426075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Probably not scalable</a:t>
            </a:r>
          </a:p>
        </p:txBody>
      </p:sp>
      <p:sp>
        <p:nvSpPr>
          <p:cNvPr id="1318958" name="Text Box 46"/>
          <p:cNvSpPr txBox="1">
            <a:spLocks noChangeArrowheads="1"/>
          </p:cNvSpPr>
          <p:nvPr/>
        </p:nvSpPr>
        <p:spPr bwMode="auto">
          <a:xfrm>
            <a:off x="6705600" y="4419600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Faster</a:t>
            </a:r>
          </a:p>
        </p:txBody>
      </p:sp>
      <p:sp>
        <p:nvSpPr>
          <p:cNvPr id="1318959" name="Line 47"/>
          <p:cNvSpPr>
            <a:spLocks noChangeShapeType="1"/>
          </p:cNvSpPr>
          <p:nvPr/>
        </p:nvSpPr>
        <p:spPr bwMode="auto">
          <a:xfrm flipV="1">
            <a:off x="7239000" y="35052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60" name="Line 48"/>
          <p:cNvSpPr>
            <a:spLocks noChangeShapeType="1"/>
          </p:cNvSpPr>
          <p:nvPr/>
        </p:nvSpPr>
        <p:spPr bwMode="auto">
          <a:xfrm flipH="1">
            <a:off x="7239000" y="54102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61" name="Text Box 49"/>
          <p:cNvSpPr txBox="1">
            <a:spLocks noChangeArrowheads="1"/>
          </p:cNvSpPr>
          <p:nvPr/>
        </p:nvSpPr>
        <p:spPr bwMode="auto">
          <a:xfrm>
            <a:off x="6705600" y="4937125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Slower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A65D-C013-A14A-AF82-9F4CB21C456B}" type="slidenum">
              <a:rPr lang="en-US"/>
              <a:pPr/>
              <a:t>30</a:t>
            </a:fld>
            <a:endParaRPr lang="en-US"/>
          </a:p>
        </p:txBody>
      </p:sp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Better Quicksort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Analysis of Quicksort</a:t>
            </a:r>
          </a:p>
        </p:txBody>
      </p:sp>
      <p:sp>
        <p:nvSpPr>
          <p:cNvPr id="157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Efficiency </a:t>
            </a:r>
            <a:r>
              <a:rPr lang="en-US" dirty="0">
                <a:sym typeface="Wingdings" charset="0"/>
              </a:rPr>
              <a:t></a:t>
            </a:r>
            <a:endParaRPr lang="en-US" dirty="0"/>
          </a:p>
          <a:p>
            <a:pPr lvl="1"/>
            <a:r>
              <a:rPr lang="en-US" dirty="0"/>
              <a:t>Quicksort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Quicksort has a </a:t>
            </a:r>
            <a:r>
              <a:rPr lang="en-US" b="1" dirty="0"/>
              <a:t>very</a:t>
            </a:r>
            <a:r>
              <a:rPr lang="en-US" dirty="0"/>
              <a:t> good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/>
              <a:t>log</a:t>
            </a:r>
            <a:r>
              <a:rPr lang="en-US" i="1" dirty="0"/>
              <a:t> n</a:t>
            </a:r>
            <a:r>
              <a:rPr lang="en-US" dirty="0"/>
              <a:t>) average-case time. </a:t>
            </a:r>
            <a:r>
              <a:rPr lang="en-US" dirty="0">
                <a:sym typeface="Wingdings" charset="0"/>
              </a:rPr>
              <a:t>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Requirements on Data </a:t>
            </a:r>
            <a:r>
              <a:rPr lang="en-US" dirty="0">
                <a:sym typeface="Wingdings" charset="0"/>
              </a:rPr>
              <a:t></a:t>
            </a:r>
            <a:endParaRPr lang="en-US" dirty="0"/>
          </a:p>
          <a:p>
            <a:pPr lvl="1"/>
            <a:r>
              <a:rPr lang="en-US" dirty="0"/>
              <a:t>Non-trivial pivot-selection algorithms (median-of-3 and others) are only efficient for random-access data.</a:t>
            </a:r>
          </a:p>
          <a:p>
            <a:pPr>
              <a:buFont typeface="Wingdings" charset="0"/>
              <a:buNone/>
            </a:pPr>
            <a:r>
              <a:rPr lang="en-US" dirty="0"/>
              <a:t>Space Usage </a:t>
            </a:r>
            <a:r>
              <a:rPr lang="en-US" dirty="0">
                <a:sym typeface="Wingdings" charset="0"/>
              </a:rPr>
              <a:t></a:t>
            </a:r>
          </a:p>
          <a:p>
            <a:pPr lvl="1"/>
            <a:r>
              <a:rPr lang="en-US" dirty="0"/>
              <a:t>Quicksort uses space for recursion.</a:t>
            </a:r>
          </a:p>
          <a:p>
            <a:pPr lvl="2"/>
            <a:r>
              <a:rPr lang="en-US" dirty="0"/>
              <a:t>Additional space: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), if clever tail-recursion elimination is done.</a:t>
            </a:r>
          </a:p>
          <a:p>
            <a:pPr lvl="2"/>
            <a:r>
              <a:rPr lang="en-US" dirty="0"/>
              <a:t>Even if </a:t>
            </a:r>
            <a:r>
              <a:rPr lang="en-US" b="1" dirty="0"/>
              <a:t>all</a:t>
            </a:r>
            <a:r>
              <a:rPr lang="en-US" dirty="0"/>
              <a:t> recursion is eliminated,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additional space is still used.</a:t>
            </a:r>
          </a:p>
          <a:p>
            <a:pPr lvl="2"/>
            <a:r>
              <a:rPr lang="en-US" dirty="0"/>
              <a:t>This additional space need not hold any data items.</a:t>
            </a:r>
          </a:p>
          <a:p>
            <a:pPr>
              <a:buFont typeface="Wingdings" charset="0"/>
              <a:buNone/>
            </a:pPr>
            <a:r>
              <a:rPr lang="en-US" dirty="0"/>
              <a:t>Stability </a:t>
            </a:r>
            <a:r>
              <a:rPr lang="en-US" dirty="0">
                <a:sym typeface="Wingdings" charset="0"/>
              </a:rPr>
              <a:t></a:t>
            </a:r>
            <a:endParaRPr lang="en-US" dirty="0"/>
          </a:p>
          <a:p>
            <a:pPr lvl="1"/>
            <a:r>
              <a:rPr lang="en-US"/>
              <a:t>Efficient versions of Quicksort are not stable.</a:t>
            </a:r>
          </a:p>
          <a:p>
            <a:pPr>
              <a:buFont typeface="Wingdings" charset="0"/>
              <a:buNone/>
            </a:pPr>
            <a:r>
              <a:rPr lang="en-US" dirty="0"/>
              <a:t>Performance on Nearly Sorted Data </a:t>
            </a:r>
            <a:r>
              <a:rPr lang="en-US" dirty="0">
                <a:sym typeface="Wingdings" charset="0"/>
              </a:rPr>
              <a:t></a:t>
            </a: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 err="1"/>
              <a:t>unoptimized</a:t>
            </a:r>
            <a:r>
              <a:rPr lang="en-US" dirty="0"/>
              <a:t> Quicksort is </a:t>
            </a:r>
            <a:r>
              <a:rPr lang="en-US" b="1" dirty="0"/>
              <a:t>slow</a:t>
            </a:r>
            <a:r>
              <a:rPr lang="en-US" dirty="0"/>
              <a:t> on nearly sorted data: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Quicksort + median-of-3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 on most nearly sorted data.</a:t>
            </a:r>
          </a:p>
        </p:txBody>
      </p:sp>
      <p:sp>
        <p:nvSpPr>
          <p:cNvPr id="1572868" name="Text Box 4"/>
          <p:cNvSpPr txBox="1">
            <a:spLocks noChangeArrowheads="1"/>
          </p:cNvSpPr>
          <p:nvPr/>
        </p:nvSpPr>
        <p:spPr bwMode="auto">
          <a:xfrm>
            <a:off x="7467600" y="4648200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Unlike Merge Sort</a:t>
            </a:r>
          </a:p>
        </p:txBody>
      </p:sp>
      <p:sp>
        <p:nvSpPr>
          <p:cNvPr id="1572869" name="Line 5"/>
          <p:cNvSpPr>
            <a:spLocks noChangeShapeType="1"/>
          </p:cNvSpPr>
          <p:nvPr/>
        </p:nvSpPr>
        <p:spPr bwMode="auto">
          <a:xfrm flipH="1" flipV="1">
            <a:off x="7467600" y="4343400"/>
            <a:ext cx="3048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E81D-682D-814C-B4CF-78558207BF1D}" type="slidenum">
              <a:rPr lang="en-US"/>
              <a:pPr/>
              <a:t>4</a:t>
            </a:fld>
            <a:endParaRPr lang="en-US"/>
          </a:p>
        </p:txBody>
      </p:sp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Sorting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</a:t>
            </a:r>
            <a:r>
              <a:rPr lang="en-US">
                <a:cs typeface="Times New Roman" charset="0"/>
              </a:rPr>
              <a:t>Basics, </a:t>
            </a:r>
            <a:r>
              <a:rPr lang="en-US"/>
              <a:t>Analyzing 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Sort</a:t>
            </a:r>
            <a:r>
              <a:rPr lang="en-US"/>
              <a:t>: Place a collection of data in order.</a:t>
            </a:r>
          </a:p>
          <a:p>
            <a:pPr>
              <a:buFont typeface="Wingdings" charset="0"/>
              <a:buNone/>
            </a:pPr>
            <a:r>
              <a:rPr lang="en-US" b="1"/>
              <a:t>Key</a:t>
            </a:r>
            <a:r>
              <a:rPr lang="en-US"/>
              <a:t>: The part of the data item used to sort.</a:t>
            </a:r>
          </a:p>
          <a:p>
            <a:pPr>
              <a:buFont typeface="Wingdings" charset="0"/>
              <a:buNone/>
            </a:pPr>
            <a:r>
              <a:rPr lang="en-US" b="1"/>
              <a:t>Comparison sort</a:t>
            </a:r>
            <a:r>
              <a:rPr lang="en-US"/>
              <a:t>: A sorting algorithm</a:t>
            </a:r>
            <a:br>
              <a:rPr lang="en-US"/>
            </a:br>
            <a:r>
              <a:rPr lang="en-US"/>
              <a:t>that gets its information by comparing</a:t>
            </a:r>
            <a:br>
              <a:rPr lang="en-US"/>
            </a:br>
            <a:r>
              <a:rPr lang="en-US"/>
              <a:t>items in pairs.</a:t>
            </a:r>
          </a:p>
          <a:p>
            <a:pPr>
              <a:buFont typeface="Wingdings" charset="0"/>
              <a:buNone/>
            </a:pPr>
            <a:r>
              <a:rPr lang="en-US"/>
              <a:t>A </a:t>
            </a:r>
            <a:r>
              <a:rPr lang="en-US" b="1"/>
              <a:t>general-purpose comparison sort</a:t>
            </a:r>
            <a:r>
              <a:rPr lang="en-US"/>
              <a:t/>
            </a:r>
            <a:br>
              <a:rPr lang="en-US"/>
            </a:br>
            <a:r>
              <a:rPr lang="en-US"/>
              <a:t>places no restrictions on the size of the</a:t>
            </a:r>
            <a:br>
              <a:rPr lang="en-US"/>
            </a:br>
            <a:r>
              <a:rPr lang="en-US"/>
              <a:t>list or the values in it.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Five criteria for analyzing a general-purpose comparison sort:</a:t>
            </a:r>
          </a:p>
          <a:p>
            <a:pPr lvl="1"/>
            <a:r>
              <a:rPr lang="en-US"/>
              <a:t>(Time) Efficiency</a:t>
            </a:r>
          </a:p>
          <a:p>
            <a:pPr lvl="1"/>
            <a:r>
              <a:rPr lang="en-US"/>
              <a:t>Requirements on Data</a:t>
            </a:r>
          </a:p>
          <a:p>
            <a:pPr lvl="1"/>
            <a:r>
              <a:rPr lang="en-US"/>
              <a:t>Space Efficiency</a:t>
            </a:r>
          </a:p>
          <a:p>
            <a:pPr lvl="1"/>
            <a:r>
              <a:rPr lang="en-US"/>
              <a:t>Stability</a:t>
            </a:r>
          </a:p>
          <a:p>
            <a:pPr lvl="1"/>
            <a:r>
              <a:rPr lang="en-US"/>
              <a:t>Performance on Nearly Sorted Data</a:t>
            </a:r>
          </a:p>
        </p:txBody>
      </p:sp>
      <p:sp>
        <p:nvSpPr>
          <p:cNvPr id="1618948" name="Text Box 4"/>
          <p:cNvSpPr txBox="1">
            <a:spLocks noChangeArrowheads="1"/>
          </p:cNvSpPr>
          <p:nvPr/>
        </p:nvSpPr>
        <p:spPr bwMode="auto">
          <a:xfrm>
            <a:off x="5486400" y="4495800"/>
            <a:ext cx="3429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In-place</a:t>
            </a:r>
            <a:r>
              <a:rPr lang="en-US" sz="1400">
                <a:solidFill>
                  <a:schemeClr val="folHlink"/>
                </a:solidFill>
              </a:rPr>
              <a:t> = no large additional space required.</a:t>
            </a:r>
          </a:p>
        </p:txBody>
      </p:sp>
      <p:sp>
        <p:nvSpPr>
          <p:cNvPr id="1618949" name="Text Box 5"/>
          <p:cNvSpPr txBox="1">
            <a:spLocks noChangeArrowheads="1"/>
          </p:cNvSpPr>
          <p:nvPr/>
        </p:nvSpPr>
        <p:spPr bwMode="auto">
          <a:xfrm>
            <a:off x="5486400" y="5791200"/>
            <a:ext cx="3352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1. All items close to proper places,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    OR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2. few items out of order.</a:t>
            </a:r>
          </a:p>
        </p:txBody>
      </p:sp>
      <p:sp>
        <p:nvSpPr>
          <p:cNvPr id="1618950" name="Rectangle 6"/>
          <p:cNvSpPr>
            <a:spLocks noChangeArrowheads="1"/>
          </p:cNvSpPr>
          <p:nvPr/>
        </p:nvSpPr>
        <p:spPr bwMode="auto">
          <a:xfrm>
            <a:off x="64008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8951" name="Rectangle 7"/>
          <p:cNvSpPr>
            <a:spLocks noChangeArrowheads="1"/>
          </p:cNvSpPr>
          <p:nvPr/>
        </p:nvSpPr>
        <p:spPr bwMode="auto">
          <a:xfrm>
            <a:off x="67056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18952" name="Rectangle 8"/>
          <p:cNvSpPr>
            <a:spLocks noChangeArrowheads="1"/>
          </p:cNvSpPr>
          <p:nvPr/>
        </p:nvSpPr>
        <p:spPr bwMode="auto">
          <a:xfrm>
            <a:off x="73152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8953" name="Rectangle 9"/>
          <p:cNvSpPr>
            <a:spLocks noChangeArrowheads="1"/>
          </p:cNvSpPr>
          <p:nvPr/>
        </p:nvSpPr>
        <p:spPr bwMode="auto">
          <a:xfrm>
            <a:off x="76200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8954" name="Rectangle 10"/>
          <p:cNvSpPr>
            <a:spLocks noChangeArrowheads="1"/>
          </p:cNvSpPr>
          <p:nvPr/>
        </p:nvSpPr>
        <p:spPr bwMode="auto">
          <a:xfrm>
            <a:off x="79248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18955" name="Rectangle 11"/>
          <p:cNvSpPr>
            <a:spLocks noChangeArrowheads="1"/>
          </p:cNvSpPr>
          <p:nvPr/>
        </p:nvSpPr>
        <p:spPr bwMode="auto">
          <a:xfrm>
            <a:off x="70104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8956" name="Rectangle 12"/>
          <p:cNvSpPr>
            <a:spLocks noChangeArrowheads="1"/>
          </p:cNvSpPr>
          <p:nvPr/>
        </p:nvSpPr>
        <p:spPr bwMode="auto">
          <a:xfrm>
            <a:off x="6400800" y="1295400"/>
            <a:ext cx="1828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957" name="Rectangle 13"/>
          <p:cNvSpPr>
            <a:spLocks noChangeArrowheads="1"/>
          </p:cNvSpPr>
          <p:nvPr/>
        </p:nvSpPr>
        <p:spPr bwMode="auto">
          <a:xfrm>
            <a:off x="6400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18958" name="Rectangle 14"/>
          <p:cNvSpPr>
            <a:spLocks noChangeArrowheads="1"/>
          </p:cNvSpPr>
          <p:nvPr/>
        </p:nvSpPr>
        <p:spPr bwMode="auto">
          <a:xfrm>
            <a:off x="67056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18959" name="Rectangle 15"/>
          <p:cNvSpPr>
            <a:spLocks noChangeArrowheads="1"/>
          </p:cNvSpPr>
          <p:nvPr/>
        </p:nvSpPr>
        <p:spPr bwMode="auto">
          <a:xfrm>
            <a:off x="73152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8960" name="Rectangle 16"/>
          <p:cNvSpPr>
            <a:spLocks noChangeArrowheads="1"/>
          </p:cNvSpPr>
          <p:nvPr/>
        </p:nvSpPr>
        <p:spPr bwMode="auto">
          <a:xfrm>
            <a:off x="76200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8961" name="Rectangle 17"/>
          <p:cNvSpPr>
            <a:spLocks noChangeArrowheads="1"/>
          </p:cNvSpPr>
          <p:nvPr/>
        </p:nvSpPr>
        <p:spPr bwMode="auto">
          <a:xfrm>
            <a:off x="7924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8962" name="Rectangle 18"/>
          <p:cNvSpPr>
            <a:spLocks noChangeArrowheads="1"/>
          </p:cNvSpPr>
          <p:nvPr/>
        </p:nvSpPr>
        <p:spPr bwMode="auto">
          <a:xfrm>
            <a:off x="70104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8963" name="Rectangle 19"/>
          <p:cNvSpPr>
            <a:spLocks noChangeArrowheads="1"/>
          </p:cNvSpPr>
          <p:nvPr/>
        </p:nvSpPr>
        <p:spPr bwMode="auto">
          <a:xfrm>
            <a:off x="6400800" y="2971800"/>
            <a:ext cx="1828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964" name="Line 20"/>
          <p:cNvSpPr>
            <a:spLocks noChangeShapeType="1"/>
          </p:cNvSpPr>
          <p:nvPr/>
        </p:nvSpPr>
        <p:spPr bwMode="auto">
          <a:xfrm>
            <a:off x="6477000" y="21336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8965" name="Line 21"/>
          <p:cNvSpPr>
            <a:spLocks noChangeShapeType="1"/>
          </p:cNvSpPr>
          <p:nvPr/>
        </p:nvSpPr>
        <p:spPr bwMode="auto">
          <a:xfrm>
            <a:off x="6477000" y="24384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8966" name="Line 22"/>
          <p:cNvSpPr>
            <a:spLocks noChangeShapeType="1"/>
          </p:cNvSpPr>
          <p:nvPr/>
        </p:nvSpPr>
        <p:spPr bwMode="auto">
          <a:xfrm>
            <a:off x="7924800" y="22860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8967" name="Text Box 23"/>
          <p:cNvSpPr txBox="1">
            <a:spLocks noChangeArrowheads="1"/>
          </p:cNvSpPr>
          <p:nvPr/>
        </p:nvSpPr>
        <p:spPr bwMode="auto">
          <a:xfrm>
            <a:off x="6172200" y="19050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/>
              <a:t>x</a:t>
            </a:r>
          </a:p>
        </p:txBody>
      </p:sp>
      <p:sp>
        <p:nvSpPr>
          <p:cNvPr id="1618968" name="Text Box 24"/>
          <p:cNvSpPr txBox="1">
            <a:spLocks noChangeArrowheads="1"/>
          </p:cNvSpPr>
          <p:nvPr/>
        </p:nvSpPr>
        <p:spPr bwMode="auto">
          <a:xfrm>
            <a:off x="6172200" y="22098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/>
              <a:t>y</a:t>
            </a:r>
          </a:p>
        </p:txBody>
      </p:sp>
      <p:sp>
        <p:nvSpPr>
          <p:cNvPr id="1618969" name="Text Box 25"/>
          <p:cNvSpPr txBox="1">
            <a:spLocks noChangeArrowheads="1"/>
          </p:cNvSpPr>
          <p:nvPr/>
        </p:nvSpPr>
        <p:spPr bwMode="auto">
          <a:xfrm>
            <a:off x="8153400" y="2057400"/>
            <a:ext cx="762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i="1"/>
              <a:t>x</a:t>
            </a:r>
            <a:r>
              <a:rPr lang="en-US" sz="1600"/>
              <a:t>&lt;</a:t>
            </a:r>
            <a:r>
              <a:rPr lang="en-US" sz="1600" i="1"/>
              <a:t>y</a:t>
            </a:r>
            <a:r>
              <a:rPr lang="en-US" sz="1600"/>
              <a:t>?</a:t>
            </a:r>
          </a:p>
        </p:txBody>
      </p:sp>
      <p:sp>
        <p:nvSpPr>
          <p:cNvPr id="1618970" name="Line 26"/>
          <p:cNvSpPr>
            <a:spLocks noChangeShapeType="1"/>
          </p:cNvSpPr>
          <p:nvPr/>
        </p:nvSpPr>
        <p:spPr bwMode="auto">
          <a:xfrm flipH="1">
            <a:off x="2971800" y="4724400"/>
            <a:ext cx="2514600" cy="609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8971" name="Line 27"/>
          <p:cNvSpPr>
            <a:spLocks noChangeShapeType="1"/>
          </p:cNvSpPr>
          <p:nvPr/>
        </p:nvSpPr>
        <p:spPr bwMode="auto">
          <a:xfrm flipH="1">
            <a:off x="5181600" y="5981700"/>
            <a:ext cx="3048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8972" name="Line 28"/>
          <p:cNvSpPr>
            <a:spLocks noChangeShapeType="1"/>
          </p:cNvSpPr>
          <p:nvPr/>
        </p:nvSpPr>
        <p:spPr bwMode="auto">
          <a:xfrm>
            <a:off x="7315200" y="17526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8973" name="Rectangle 29"/>
          <p:cNvSpPr>
            <a:spLocks noChangeArrowheads="1"/>
          </p:cNvSpPr>
          <p:nvPr/>
        </p:nvSpPr>
        <p:spPr bwMode="auto">
          <a:xfrm>
            <a:off x="7086600" y="198120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8974" name="Rectangle 30"/>
          <p:cNvSpPr>
            <a:spLocks noChangeArrowheads="1"/>
          </p:cNvSpPr>
          <p:nvPr/>
        </p:nvSpPr>
        <p:spPr bwMode="auto">
          <a:xfrm>
            <a:off x="6705600" y="20574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compare</a:t>
            </a:r>
          </a:p>
        </p:txBody>
      </p:sp>
      <p:sp>
        <p:nvSpPr>
          <p:cNvPr id="1618975" name="Text Box 31"/>
          <p:cNvSpPr txBox="1">
            <a:spLocks noChangeArrowheads="1"/>
          </p:cNvSpPr>
          <p:nvPr/>
        </p:nvSpPr>
        <p:spPr bwMode="auto">
          <a:xfrm>
            <a:off x="5486400" y="5105400"/>
            <a:ext cx="3429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Stable</a:t>
            </a:r>
            <a:r>
              <a:rPr lang="en-US" sz="1400">
                <a:solidFill>
                  <a:schemeClr val="folHlink"/>
                </a:solidFill>
              </a:rPr>
              <a:t> = never changes the order of equivalent items.</a:t>
            </a:r>
          </a:p>
        </p:txBody>
      </p:sp>
      <p:sp>
        <p:nvSpPr>
          <p:cNvPr id="1618976" name="Line 32"/>
          <p:cNvSpPr>
            <a:spLocks noChangeShapeType="1"/>
          </p:cNvSpPr>
          <p:nvPr/>
        </p:nvSpPr>
        <p:spPr bwMode="auto">
          <a:xfrm flipH="1">
            <a:off x="2057400" y="5257800"/>
            <a:ext cx="34290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8977" name="Line 33"/>
          <p:cNvSpPr>
            <a:spLocks noChangeShapeType="1"/>
          </p:cNvSpPr>
          <p:nvPr/>
        </p:nvSpPr>
        <p:spPr bwMode="auto">
          <a:xfrm>
            <a:off x="6959600" y="4775200"/>
            <a:ext cx="457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8978" name="Line 34"/>
          <p:cNvSpPr>
            <a:spLocks noChangeShapeType="1"/>
          </p:cNvSpPr>
          <p:nvPr/>
        </p:nvSpPr>
        <p:spPr bwMode="auto">
          <a:xfrm>
            <a:off x="6642100" y="6045200"/>
            <a:ext cx="457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8979" name="Line 35"/>
          <p:cNvSpPr>
            <a:spLocks noChangeShapeType="1"/>
          </p:cNvSpPr>
          <p:nvPr/>
        </p:nvSpPr>
        <p:spPr bwMode="auto">
          <a:xfrm>
            <a:off x="5810250" y="6477000"/>
            <a:ext cx="3048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1CC6-ECFE-7D42-990B-A9B5F8556EA2}" type="slidenum">
              <a:rPr lang="en-US"/>
              <a:pPr/>
              <a:t>5</a:t>
            </a:fld>
            <a:endParaRPr lang="en-US"/>
          </a:p>
        </p:txBody>
      </p:sp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Sorting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Overview of Algorithms</a:t>
            </a:r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There is no </a:t>
            </a:r>
            <a:r>
              <a:rPr lang="en-US" i="1"/>
              <a:t>known</a:t>
            </a:r>
            <a:r>
              <a:rPr lang="en-US"/>
              <a:t> sorting algorithm that has all the properties we would like one to have.</a:t>
            </a:r>
          </a:p>
          <a:p>
            <a:pPr>
              <a:buFont typeface="Wingdings" charset="0"/>
              <a:buNone/>
            </a:pPr>
            <a:r>
              <a:rPr lang="en-US"/>
              <a:t>We will examine a number of sorting algorithms. Most of these fall into two categories: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and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1"/>
            <a:r>
              <a:rPr lang="en-US"/>
              <a:t>Quadratic-Time [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)] Algorithms</a:t>
            </a:r>
          </a:p>
          <a:p>
            <a:pPr lvl="2"/>
            <a:r>
              <a:rPr lang="en-US"/>
              <a:t>Bubble Sort</a:t>
            </a:r>
          </a:p>
          <a:p>
            <a:pPr lvl="2"/>
            <a:r>
              <a:rPr lang="en-US"/>
              <a:t>Insertion Sort</a:t>
            </a:r>
          </a:p>
          <a:p>
            <a:pPr lvl="2"/>
            <a:r>
              <a:rPr lang="en-US"/>
              <a:t>Quicksort</a:t>
            </a:r>
          </a:p>
          <a:p>
            <a:pPr lvl="2"/>
            <a:r>
              <a:rPr lang="en-US"/>
              <a:t>Treesort (later in semester)</a:t>
            </a:r>
          </a:p>
          <a:p>
            <a:pPr lvl="1"/>
            <a:r>
              <a:rPr lang="en-US"/>
              <a:t>Log-Linear-Time [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)] Algorithms</a:t>
            </a:r>
          </a:p>
          <a:p>
            <a:pPr lvl="2"/>
            <a:r>
              <a:rPr lang="en-US"/>
              <a:t>Merge Sort</a:t>
            </a:r>
          </a:p>
          <a:p>
            <a:pPr lvl="2"/>
            <a:r>
              <a:rPr lang="en-US"/>
              <a:t>Heap Sort (mostly later in semester)</a:t>
            </a:r>
          </a:p>
          <a:p>
            <a:pPr lvl="2"/>
            <a:r>
              <a:rPr lang="en-US"/>
              <a:t>Introsort (not in the text)</a:t>
            </a:r>
          </a:p>
          <a:p>
            <a:pPr lvl="1"/>
            <a:r>
              <a:rPr lang="en-US"/>
              <a:t>Special Purpose — Not Comparison Sorts</a:t>
            </a:r>
          </a:p>
          <a:p>
            <a:pPr lvl="2"/>
            <a:r>
              <a:rPr lang="en-US"/>
              <a:t>Pigeonhole Sort</a:t>
            </a:r>
          </a:p>
          <a:p>
            <a:pPr lvl="2"/>
            <a:r>
              <a:rPr lang="en-US"/>
              <a:t>Radix Sort</a:t>
            </a:r>
          </a:p>
        </p:txBody>
      </p:sp>
      <p:sp>
        <p:nvSpPr>
          <p:cNvPr id="1154054" name="Text Box 6"/>
          <p:cNvSpPr txBox="1">
            <a:spLocks noChangeArrowheads="1"/>
          </p:cNvSpPr>
          <p:nvPr/>
        </p:nvSpPr>
        <p:spPr bwMode="auto">
          <a:xfrm>
            <a:off x="685800" y="269875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154056" name="Text Box 8"/>
          <p:cNvSpPr txBox="1">
            <a:spLocks noChangeArrowheads="1"/>
          </p:cNvSpPr>
          <p:nvPr/>
        </p:nvSpPr>
        <p:spPr bwMode="auto">
          <a:xfrm>
            <a:off x="685800" y="29924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154057" name="Text Box 9"/>
          <p:cNvSpPr txBox="1">
            <a:spLocks noChangeArrowheads="1"/>
          </p:cNvSpPr>
          <p:nvPr/>
        </p:nvSpPr>
        <p:spPr bwMode="auto">
          <a:xfrm>
            <a:off x="685800" y="42037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1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20A0-B0FE-1845-9DB9-F9B8B039B078}" type="slidenum">
              <a:rPr lang="en-US"/>
              <a:pPr/>
              <a:t>6</a:t>
            </a:fld>
            <a:endParaRPr lang="en-US"/>
          </a:p>
        </p:txBody>
      </p:sp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Insertion Sort: Illustration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Items to left of bold bar are sorted.</a:t>
            </a:r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r>
              <a:rPr lang="en-US" sz="1800"/>
              <a:t>Bold item = item to be inserted into sorted section.</a:t>
            </a:r>
          </a:p>
        </p:txBody>
      </p:sp>
      <p:sp>
        <p:nvSpPr>
          <p:cNvPr id="1103876" name="Rectangle 4"/>
          <p:cNvSpPr>
            <a:spLocks noChangeArrowheads="1"/>
          </p:cNvSpPr>
          <p:nvPr/>
        </p:nvSpPr>
        <p:spPr bwMode="auto">
          <a:xfrm>
            <a:off x="20574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5</a:t>
            </a:r>
          </a:p>
        </p:txBody>
      </p:sp>
      <p:sp>
        <p:nvSpPr>
          <p:cNvPr id="1103877" name="Rectangle 5"/>
          <p:cNvSpPr>
            <a:spLocks noChangeArrowheads="1"/>
          </p:cNvSpPr>
          <p:nvPr/>
        </p:nvSpPr>
        <p:spPr bwMode="auto">
          <a:xfrm>
            <a:off x="23622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878" name="Rectangle 6"/>
          <p:cNvSpPr>
            <a:spLocks noChangeArrowheads="1"/>
          </p:cNvSpPr>
          <p:nvPr/>
        </p:nvSpPr>
        <p:spPr bwMode="auto">
          <a:xfrm>
            <a:off x="26670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879" name="Rectangle 7"/>
          <p:cNvSpPr>
            <a:spLocks noChangeArrowheads="1"/>
          </p:cNvSpPr>
          <p:nvPr/>
        </p:nvSpPr>
        <p:spPr bwMode="auto">
          <a:xfrm>
            <a:off x="29718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880" name="Rectangle 8"/>
          <p:cNvSpPr>
            <a:spLocks noChangeArrowheads="1"/>
          </p:cNvSpPr>
          <p:nvPr/>
        </p:nvSpPr>
        <p:spPr bwMode="auto">
          <a:xfrm>
            <a:off x="32766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881" name="Rectangle 9"/>
          <p:cNvSpPr>
            <a:spLocks noChangeArrowheads="1"/>
          </p:cNvSpPr>
          <p:nvPr/>
        </p:nvSpPr>
        <p:spPr bwMode="auto">
          <a:xfrm>
            <a:off x="17526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882" name="Rectangle 10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883" name="Rectangle 11"/>
          <p:cNvSpPr>
            <a:spLocks noChangeArrowheads="1"/>
          </p:cNvSpPr>
          <p:nvPr/>
        </p:nvSpPr>
        <p:spPr bwMode="auto">
          <a:xfrm>
            <a:off x="23622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8</a:t>
            </a:r>
          </a:p>
        </p:txBody>
      </p:sp>
      <p:sp>
        <p:nvSpPr>
          <p:cNvPr id="1103884" name="Rectangle 12"/>
          <p:cNvSpPr>
            <a:spLocks noChangeArrowheads="1"/>
          </p:cNvSpPr>
          <p:nvPr/>
        </p:nvSpPr>
        <p:spPr bwMode="auto">
          <a:xfrm>
            <a:off x="26670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885" name="Rectangle 13"/>
          <p:cNvSpPr>
            <a:spLocks noChangeArrowheads="1"/>
          </p:cNvSpPr>
          <p:nvPr/>
        </p:nvSpPr>
        <p:spPr bwMode="auto">
          <a:xfrm>
            <a:off x="29718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886" name="Rectangle 14"/>
          <p:cNvSpPr>
            <a:spLocks noChangeArrowheads="1"/>
          </p:cNvSpPr>
          <p:nvPr/>
        </p:nvSpPr>
        <p:spPr bwMode="auto">
          <a:xfrm>
            <a:off x="32766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887" name="Rectangle 15"/>
          <p:cNvSpPr>
            <a:spLocks noChangeArrowheads="1"/>
          </p:cNvSpPr>
          <p:nvPr/>
        </p:nvSpPr>
        <p:spPr bwMode="auto">
          <a:xfrm>
            <a:off x="17526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888" name="Rectangle 16"/>
          <p:cNvSpPr>
            <a:spLocks noChangeArrowheads="1"/>
          </p:cNvSpPr>
          <p:nvPr/>
        </p:nvSpPr>
        <p:spPr bwMode="auto">
          <a:xfrm>
            <a:off x="20574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889" name="Rectangle 17"/>
          <p:cNvSpPr>
            <a:spLocks noChangeArrowheads="1"/>
          </p:cNvSpPr>
          <p:nvPr/>
        </p:nvSpPr>
        <p:spPr bwMode="auto">
          <a:xfrm>
            <a:off x="23622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890" name="Rectangle 18"/>
          <p:cNvSpPr>
            <a:spLocks noChangeArrowheads="1"/>
          </p:cNvSpPr>
          <p:nvPr/>
        </p:nvSpPr>
        <p:spPr bwMode="auto">
          <a:xfrm>
            <a:off x="26670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2</a:t>
            </a:r>
          </a:p>
        </p:txBody>
      </p:sp>
      <p:sp>
        <p:nvSpPr>
          <p:cNvPr id="1103891" name="Rectangle 19"/>
          <p:cNvSpPr>
            <a:spLocks noChangeArrowheads="1"/>
          </p:cNvSpPr>
          <p:nvPr/>
        </p:nvSpPr>
        <p:spPr bwMode="auto">
          <a:xfrm>
            <a:off x="29718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892" name="Rectangle 20"/>
          <p:cNvSpPr>
            <a:spLocks noChangeArrowheads="1"/>
          </p:cNvSpPr>
          <p:nvPr/>
        </p:nvSpPr>
        <p:spPr bwMode="auto">
          <a:xfrm>
            <a:off x="32766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893" name="Rectangle 21"/>
          <p:cNvSpPr>
            <a:spLocks noChangeArrowheads="1"/>
          </p:cNvSpPr>
          <p:nvPr/>
        </p:nvSpPr>
        <p:spPr bwMode="auto">
          <a:xfrm>
            <a:off x="17526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895" name="Line 23"/>
          <p:cNvSpPr>
            <a:spLocks noChangeShapeType="1"/>
          </p:cNvSpPr>
          <p:nvPr/>
        </p:nvSpPr>
        <p:spPr bwMode="auto">
          <a:xfrm>
            <a:off x="4343400" y="2514600"/>
            <a:ext cx="0" cy="35814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3896" name="Text Box 24"/>
          <p:cNvSpPr txBox="1">
            <a:spLocks noChangeArrowheads="1"/>
          </p:cNvSpPr>
          <p:nvPr/>
        </p:nvSpPr>
        <p:spPr bwMode="auto">
          <a:xfrm>
            <a:off x="533400" y="32004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Insert 5</a:t>
            </a:r>
          </a:p>
        </p:txBody>
      </p:sp>
      <p:sp>
        <p:nvSpPr>
          <p:cNvPr id="1103897" name="Text Box 25"/>
          <p:cNvSpPr txBox="1">
            <a:spLocks noChangeArrowheads="1"/>
          </p:cNvSpPr>
          <p:nvPr/>
        </p:nvSpPr>
        <p:spPr bwMode="auto">
          <a:xfrm>
            <a:off x="533400" y="41148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Insert 9</a:t>
            </a:r>
          </a:p>
        </p:txBody>
      </p:sp>
      <p:sp>
        <p:nvSpPr>
          <p:cNvPr id="1103898" name="Line 26"/>
          <p:cNvSpPr>
            <a:spLocks noChangeShapeType="1"/>
          </p:cNvSpPr>
          <p:nvPr/>
        </p:nvSpPr>
        <p:spPr bwMode="auto">
          <a:xfrm flipH="1">
            <a:off x="2514600" y="3962400"/>
            <a:ext cx="0" cy="609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899" name="Line 27"/>
          <p:cNvSpPr>
            <a:spLocks noChangeShapeType="1"/>
          </p:cNvSpPr>
          <p:nvPr/>
        </p:nvSpPr>
        <p:spPr bwMode="auto">
          <a:xfrm>
            <a:off x="1752600" y="30480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00" name="Line 28"/>
          <p:cNvSpPr>
            <a:spLocks noChangeShapeType="1"/>
          </p:cNvSpPr>
          <p:nvPr/>
        </p:nvSpPr>
        <p:spPr bwMode="auto">
          <a:xfrm>
            <a:off x="2057400" y="30480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01" name="Line 29"/>
          <p:cNvSpPr>
            <a:spLocks noChangeShapeType="1"/>
          </p:cNvSpPr>
          <p:nvPr/>
        </p:nvSpPr>
        <p:spPr bwMode="auto">
          <a:xfrm flipH="1">
            <a:off x="1905000" y="3048000"/>
            <a:ext cx="304800" cy="609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02" name="Line 30"/>
          <p:cNvSpPr>
            <a:spLocks noChangeShapeType="1"/>
          </p:cNvSpPr>
          <p:nvPr/>
        </p:nvSpPr>
        <p:spPr bwMode="auto">
          <a:xfrm>
            <a:off x="2057400" y="2667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03" name="Line 31"/>
          <p:cNvSpPr>
            <a:spLocks noChangeShapeType="1"/>
          </p:cNvSpPr>
          <p:nvPr/>
        </p:nvSpPr>
        <p:spPr bwMode="auto">
          <a:xfrm>
            <a:off x="23622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04" name="Rectangle 32"/>
          <p:cNvSpPr>
            <a:spLocks noChangeArrowheads="1"/>
          </p:cNvSpPr>
          <p:nvPr/>
        </p:nvSpPr>
        <p:spPr bwMode="auto">
          <a:xfrm>
            <a:off x="60198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05" name="Rectangle 33"/>
          <p:cNvSpPr>
            <a:spLocks noChangeArrowheads="1"/>
          </p:cNvSpPr>
          <p:nvPr/>
        </p:nvSpPr>
        <p:spPr bwMode="auto">
          <a:xfrm>
            <a:off x="63246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906" name="Rectangle 34"/>
          <p:cNvSpPr>
            <a:spLocks noChangeArrowheads="1"/>
          </p:cNvSpPr>
          <p:nvPr/>
        </p:nvSpPr>
        <p:spPr bwMode="auto">
          <a:xfrm>
            <a:off x="66294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907" name="Rectangle 35"/>
          <p:cNvSpPr>
            <a:spLocks noChangeArrowheads="1"/>
          </p:cNvSpPr>
          <p:nvPr/>
        </p:nvSpPr>
        <p:spPr bwMode="auto">
          <a:xfrm>
            <a:off x="69342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5</a:t>
            </a:r>
          </a:p>
        </p:txBody>
      </p:sp>
      <p:sp>
        <p:nvSpPr>
          <p:cNvPr id="1103908" name="Rectangle 36"/>
          <p:cNvSpPr>
            <a:spLocks noChangeArrowheads="1"/>
          </p:cNvSpPr>
          <p:nvPr/>
        </p:nvSpPr>
        <p:spPr bwMode="auto">
          <a:xfrm>
            <a:off x="72390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09" name="Rectangle 37"/>
          <p:cNvSpPr>
            <a:spLocks noChangeArrowheads="1"/>
          </p:cNvSpPr>
          <p:nvPr/>
        </p:nvSpPr>
        <p:spPr bwMode="auto">
          <a:xfrm>
            <a:off x="57150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10" name="Rectangle 38"/>
          <p:cNvSpPr>
            <a:spLocks noChangeArrowheads="1"/>
          </p:cNvSpPr>
          <p:nvPr/>
        </p:nvSpPr>
        <p:spPr bwMode="auto">
          <a:xfrm>
            <a:off x="60198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11" name="Rectangle 39"/>
          <p:cNvSpPr>
            <a:spLocks noChangeArrowheads="1"/>
          </p:cNvSpPr>
          <p:nvPr/>
        </p:nvSpPr>
        <p:spPr bwMode="auto">
          <a:xfrm>
            <a:off x="63246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12" name="Rectangle 40"/>
          <p:cNvSpPr>
            <a:spLocks noChangeArrowheads="1"/>
          </p:cNvSpPr>
          <p:nvPr/>
        </p:nvSpPr>
        <p:spPr bwMode="auto">
          <a:xfrm>
            <a:off x="66294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913" name="Rectangle 41"/>
          <p:cNvSpPr>
            <a:spLocks noChangeArrowheads="1"/>
          </p:cNvSpPr>
          <p:nvPr/>
        </p:nvSpPr>
        <p:spPr bwMode="auto">
          <a:xfrm>
            <a:off x="69342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914" name="Rectangle 42"/>
          <p:cNvSpPr>
            <a:spLocks noChangeArrowheads="1"/>
          </p:cNvSpPr>
          <p:nvPr/>
        </p:nvSpPr>
        <p:spPr bwMode="auto">
          <a:xfrm>
            <a:off x="72390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2</a:t>
            </a:r>
          </a:p>
        </p:txBody>
      </p:sp>
      <p:sp>
        <p:nvSpPr>
          <p:cNvPr id="1103915" name="Rectangle 43"/>
          <p:cNvSpPr>
            <a:spLocks noChangeArrowheads="1"/>
          </p:cNvSpPr>
          <p:nvPr/>
        </p:nvSpPr>
        <p:spPr bwMode="auto">
          <a:xfrm>
            <a:off x="57150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16" name="Rectangle 44"/>
          <p:cNvSpPr>
            <a:spLocks noChangeArrowheads="1"/>
          </p:cNvSpPr>
          <p:nvPr/>
        </p:nvSpPr>
        <p:spPr bwMode="auto">
          <a:xfrm>
            <a:off x="60198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17" name="Rectangle 45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18" name="Rectangle 46"/>
          <p:cNvSpPr>
            <a:spLocks noChangeArrowheads="1"/>
          </p:cNvSpPr>
          <p:nvPr/>
        </p:nvSpPr>
        <p:spPr bwMode="auto">
          <a:xfrm>
            <a:off x="66294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19" name="Rectangle 47"/>
          <p:cNvSpPr>
            <a:spLocks noChangeArrowheads="1"/>
          </p:cNvSpPr>
          <p:nvPr/>
        </p:nvSpPr>
        <p:spPr bwMode="auto">
          <a:xfrm>
            <a:off x="69342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920" name="Rectangle 48"/>
          <p:cNvSpPr>
            <a:spLocks noChangeArrowheads="1"/>
          </p:cNvSpPr>
          <p:nvPr/>
        </p:nvSpPr>
        <p:spPr bwMode="auto">
          <a:xfrm>
            <a:off x="72390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921" name="Rectangle 49"/>
          <p:cNvSpPr>
            <a:spLocks noChangeArrowheads="1"/>
          </p:cNvSpPr>
          <p:nvPr/>
        </p:nvSpPr>
        <p:spPr bwMode="auto">
          <a:xfrm>
            <a:off x="57150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22" name="Text Box 50"/>
          <p:cNvSpPr txBox="1">
            <a:spLocks noChangeArrowheads="1"/>
          </p:cNvSpPr>
          <p:nvPr/>
        </p:nvSpPr>
        <p:spPr bwMode="auto">
          <a:xfrm>
            <a:off x="4495800" y="32004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Insert 5</a:t>
            </a:r>
          </a:p>
        </p:txBody>
      </p:sp>
      <p:sp>
        <p:nvSpPr>
          <p:cNvPr id="1103923" name="Text Box 51"/>
          <p:cNvSpPr txBox="1">
            <a:spLocks noChangeArrowheads="1"/>
          </p:cNvSpPr>
          <p:nvPr/>
        </p:nvSpPr>
        <p:spPr bwMode="auto">
          <a:xfrm>
            <a:off x="4495800" y="41148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Insert 2</a:t>
            </a:r>
          </a:p>
        </p:txBody>
      </p:sp>
      <p:sp>
        <p:nvSpPr>
          <p:cNvPr id="1103924" name="Line 52"/>
          <p:cNvSpPr>
            <a:spLocks noChangeShapeType="1"/>
          </p:cNvSpPr>
          <p:nvPr/>
        </p:nvSpPr>
        <p:spPr bwMode="auto">
          <a:xfrm>
            <a:off x="6324600" y="30480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25" name="Line 53"/>
          <p:cNvSpPr>
            <a:spLocks noChangeShapeType="1"/>
          </p:cNvSpPr>
          <p:nvPr/>
        </p:nvSpPr>
        <p:spPr bwMode="auto">
          <a:xfrm>
            <a:off x="6934200" y="30480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26" name="Line 54"/>
          <p:cNvSpPr>
            <a:spLocks noChangeShapeType="1"/>
          </p:cNvSpPr>
          <p:nvPr/>
        </p:nvSpPr>
        <p:spPr bwMode="auto">
          <a:xfrm>
            <a:off x="6019800" y="39624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27" name="Line 55"/>
          <p:cNvSpPr>
            <a:spLocks noChangeShapeType="1"/>
          </p:cNvSpPr>
          <p:nvPr/>
        </p:nvSpPr>
        <p:spPr bwMode="auto">
          <a:xfrm>
            <a:off x="7239000" y="39624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29" name="Line 57"/>
          <p:cNvSpPr>
            <a:spLocks noChangeShapeType="1"/>
          </p:cNvSpPr>
          <p:nvPr/>
        </p:nvSpPr>
        <p:spPr bwMode="auto">
          <a:xfrm flipH="1">
            <a:off x="6172200" y="3962400"/>
            <a:ext cx="1219200" cy="609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30" name="Line 58"/>
          <p:cNvSpPr>
            <a:spLocks noChangeShapeType="1"/>
          </p:cNvSpPr>
          <p:nvPr/>
        </p:nvSpPr>
        <p:spPr bwMode="auto">
          <a:xfrm flipH="1">
            <a:off x="6477000" y="3048000"/>
            <a:ext cx="609600" cy="609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31" name="Line 59"/>
          <p:cNvSpPr>
            <a:spLocks noChangeShapeType="1"/>
          </p:cNvSpPr>
          <p:nvPr/>
        </p:nvSpPr>
        <p:spPr bwMode="auto">
          <a:xfrm>
            <a:off x="6934200" y="2667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32" name="Line 60"/>
          <p:cNvSpPr>
            <a:spLocks noChangeShapeType="1"/>
          </p:cNvSpPr>
          <p:nvPr/>
        </p:nvSpPr>
        <p:spPr bwMode="auto">
          <a:xfrm>
            <a:off x="72390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34" name="Text Box 62"/>
          <p:cNvSpPr txBox="1">
            <a:spLocks noChangeArrowheads="1"/>
          </p:cNvSpPr>
          <p:nvPr/>
        </p:nvSpPr>
        <p:spPr bwMode="auto">
          <a:xfrm>
            <a:off x="7772400" y="3200400"/>
            <a:ext cx="1219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Two 5s!</a:t>
            </a:r>
          </a:p>
        </p:txBody>
      </p:sp>
      <p:sp>
        <p:nvSpPr>
          <p:cNvPr id="1103935" name="Text Box 63"/>
          <p:cNvSpPr txBox="1">
            <a:spLocks noChangeArrowheads="1"/>
          </p:cNvSpPr>
          <p:nvPr/>
        </p:nvSpPr>
        <p:spPr bwMode="auto">
          <a:xfrm>
            <a:off x="7772400" y="4114800"/>
            <a:ext cx="1219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Two 2s!</a:t>
            </a:r>
          </a:p>
        </p:txBody>
      </p:sp>
      <p:sp>
        <p:nvSpPr>
          <p:cNvPr id="1103936" name="Rectangle 64"/>
          <p:cNvSpPr>
            <a:spLocks noChangeArrowheads="1"/>
          </p:cNvSpPr>
          <p:nvPr/>
        </p:nvSpPr>
        <p:spPr bwMode="auto">
          <a:xfrm>
            <a:off x="6096000" y="1295400"/>
            <a:ext cx="914400" cy="2286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unsorted</a:t>
            </a:r>
          </a:p>
        </p:txBody>
      </p:sp>
      <p:sp>
        <p:nvSpPr>
          <p:cNvPr id="1103937" name="Rectangle 65"/>
          <p:cNvSpPr>
            <a:spLocks noChangeArrowheads="1"/>
          </p:cNvSpPr>
          <p:nvPr/>
        </p:nvSpPr>
        <p:spPr bwMode="auto">
          <a:xfrm>
            <a:off x="5181600" y="1295400"/>
            <a:ext cx="914400" cy="2286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sorted</a:t>
            </a:r>
          </a:p>
        </p:txBody>
      </p:sp>
      <p:sp>
        <p:nvSpPr>
          <p:cNvPr id="1103938" name="Line 66"/>
          <p:cNvSpPr>
            <a:spLocks noChangeShapeType="1"/>
          </p:cNvSpPr>
          <p:nvPr/>
        </p:nvSpPr>
        <p:spPr bwMode="auto">
          <a:xfrm>
            <a:off x="60960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39" name="Line 67"/>
          <p:cNvSpPr>
            <a:spLocks noChangeShapeType="1"/>
          </p:cNvSpPr>
          <p:nvPr/>
        </p:nvSpPr>
        <p:spPr bwMode="auto">
          <a:xfrm>
            <a:off x="5943600" y="11430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03963" name="Rectangle 91"/>
          <p:cNvSpPr>
            <a:spLocks noChangeArrowheads="1"/>
          </p:cNvSpPr>
          <p:nvPr/>
        </p:nvSpPr>
        <p:spPr bwMode="auto">
          <a:xfrm>
            <a:off x="20574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64" name="Rectangle 92"/>
          <p:cNvSpPr>
            <a:spLocks noChangeArrowheads="1"/>
          </p:cNvSpPr>
          <p:nvPr/>
        </p:nvSpPr>
        <p:spPr bwMode="auto">
          <a:xfrm>
            <a:off x="23622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965" name="Rectangle 93"/>
          <p:cNvSpPr>
            <a:spLocks noChangeArrowheads="1"/>
          </p:cNvSpPr>
          <p:nvPr/>
        </p:nvSpPr>
        <p:spPr bwMode="auto">
          <a:xfrm>
            <a:off x="26670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966" name="Rectangle 94"/>
          <p:cNvSpPr>
            <a:spLocks noChangeArrowheads="1"/>
          </p:cNvSpPr>
          <p:nvPr/>
        </p:nvSpPr>
        <p:spPr bwMode="auto">
          <a:xfrm>
            <a:off x="29718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67" name="Rectangle 95"/>
          <p:cNvSpPr>
            <a:spLocks noChangeArrowheads="1"/>
          </p:cNvSpPr>
          <p:nvPr/>
        </p:nvSpPr>
        <p:spPr bwMode="auto">
          <a:xfrm>
            <a:off x="32766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68" name="Rectangle 96"/>
          <p:cNvSpPr>
            <a:spLocks noChangeArrowheads="1"/>
          </p:cNvSpPr>
          <p:nvPr/>
        </p:nvSpPr>
        <p:spPr bwMode="auto">
          <a:xfrm>
            <a:off x="17526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77" name="Text Box 105"/>
          <p:cNvSpPr txBox="1">
            <a:spLocks noChangeArrowheads="1"/>
          </p:cNvSpPr>
          <p:nvPr/>
        </p:nvSpPr>
        <p:spPr bwMode="auto">
          <a:xfrm>
            <a:off x="533400" y="50292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Insert 2</a:t>
            </a:r>
          </a:p>
        </p:txBody>
      </p:sp>
      <p:sp>
        <p:nvSpPr>
          <p:cNvPr id="1103978" name="Line 106"/>
          <p:cNvSpPr>
            <a:spLocks noChangeShapeType="1"/>
          </p:cNvSpPr>
          <p:nvPr/>
        </p:nvSpPr>
        <p:spPr bwMode="auto">
          <a:xfrm>
            <a:off x="1752600" y="48768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79" name="Line 107"/>
          <p:cNvSpPr>
            <a:spLocks noChangeShapeType="1"/>
          </p:cNvSpPr>
          <p:nvPr/>
        </p:nvSpPr>
        <p:spPr bwMode="auto">
          <a:xfrm>
            <a:off x="2667000" y="48768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80" name="Line 108"/>
          <p:cNvSpPr>
            <a:spLocks noChangeShapeType="1"/>
          </p:cNvSpPr>
          <p:nvPr/>
        </p:nvSpPr>
        <p:spPr bwMode="auto">
          <a:xfrm flipH="1">
            <a:off x="1905000" y="4876800"/>
            <a:ext cx="914400" cy="609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81" name="Rectangle 109"/>
          <p:cNvSpPr>
            <a:spLocks noChangeArrowheads="1"/>
          </p:cNvSpPr>
          <p:nvPr/>
        </p:nvSpPr>
        <p:spPr bwMode="auto">
          <a:xfrm>
            <a:off x="35814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84" name="Rectangle 112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85" name="Rectangle 113"/>
          <p:cNvSpPr>
            <a:spLocks noChangeArrowheads="1"/>
          </p:cNvSpPr>
          <p:nvPr/>
        </p:nvSpPr>
        <p:spPr bwMode="auto">
          <a:xfrm>
            <a:off x="35814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86" name="Rectangle 114"/>
          <p:cNvSpPr>
            <a:spLocks noChangeArrowheads="1"/>
          </p:cNvSpPr>
          <p:nvPr/>
        </p:nvSpPr>
        <p:spPr bwMode="auto">
          <a:xfrm>
            <a:off x="35814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87" name="Rectangle 115"/>
          <p:cNvSpPr>
            <a:spLocks noChangeArrowheads="1"/>
          </p:cNvSpPr>
          <p:nvPr/>
        </p:nvSpPr>
        <p:spPr bwMode="auto">
          <a:xfrm>
            <a:off x="75438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88" name="Rectangle 116"/>
          <p:cNvSpPr>
            <a:spLocks noChangeArrowheads="1"/>
          </p:cNvSpPr>
          <p:nvPr/>
        </p:nvSpPr>
        <p:spPr bwMode="auto">
          <a:xfrm>
            <a:off x="75438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4002" name="Rectangle 130"/>
          <p:cNvSpPr>
            <a:spLocks noChangeArrowheads="1"/>
          </p:cNvSpPr>
          <p:nvPr/>
        </p:nvSpPr>
        <p:spPr bwMode="auto">
          <a:xfrm>
            <a:off x="60198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4003" name="Rectangle 131"/>
          <p:cNvSpPr>
            <a:spLocks noChangeArrowheads="1"/>
          </p:cNvSpPr>
          <p:nvPr/>
        </p:nvSpPr>
        <p:spPr bwMode="auto">
          <a:xfrm>
            <a:off x="63246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4004" name="Rectangle 132"/>
          <p:cNvSpPr>
            <a:spLocks noChangeArrowheads="1"/>
          </p:cNvSpPr>
          <p:nvPr/>
        </p:nvSpPr>
        <p:spPr bwMode="auto">
          <a:xfrm>
            <a:off x="66294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4005" name="Rectangle 133"/>
          <p:cNvSpPr>
            <a:spLocks noChangeArrowheads="1"/>
          </p:cNvSpPr>
          <p:nvPr/>
        </p:nvSpPr>
        <p:spPr bwMode="auto">
          <a:xfrm>
            <a:off x="69342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4006" name="Rectangle 134"/>
          <p:cNvSpPr>
            <a:spLocks noChangeArrowheads="1"/>
          </p:cNvSpPr>
          <p:nvPr/>
        </p:nvSpPr>
        <p:spPr bwMode="auto">
          <a:xfrm>
            <a:off x="72390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4007" name="Rectangle 135"/>
          <p:cNvSpPr>
            <a:spLocks noChangeArrowheads="1"/>
          </p:cNvSpPr>
          <p:nvPr/>
        </p:nvSpPr>
        <p:spPr bwMode="auto">
          <a:xfrm>
            <a:off x="57150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4008" name="Text Box 136"/>
          <p:cNvSpPr txBox="1">
            <a:spLocks noChangeArrowheads="1"/>
          </p:cNvSpPr>
          <p:nvPr/>
        </p:nvSpPr>
        <p:spPr bwMode="auto">
          <a:xfrm>
            <a:off x="4495800" y="50292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Insert 5</a:t>
            </a:r>
          </a:p>
        </p:txBody>
      </p:sp>
      <p:sp>
        <p:nvSpPr>
          <p:cNvPr id="1104009" name="Line 137"/>
          <p:cNvSpPr>
            <a:spLocks noChangeShapeType="1"/>
          </p:cNvSpPr>
          <p:nvPr/>
        </p:nvSpPr>
        <p:spPr bwMode="auto">
          <a:xfrm>
            <a:off x="6934200" y="48768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4010" name="Line 138"/>
          <p:cNvSpPr>
            <a:spLocks noChangeShapeType="1"/>
          </p:cNvSpPr>
          <p:nvPr/>
        </p:nvSpPr>
        <p:spPr bwMode="auto">
          <a:xfrm>
            <a:off x="7543800" y="48768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4011" name="Line 139"/>
          <p:cNvSpPr>
            <a:spLocks noChangeShapeType="1"/>
          </p:cNvSpPr>
          <p:nvPr/>
        </p:nvSpPr>
        <p:spPr bwMode="auto">
          <a:xfrm flipH="1">
            <a:off x="7086600" y="4876800"/>
            <a:ext cx="609600" cy="609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012" name="Text Box 140"/>
          <p:cNvSpPr txBox="1">
            <a:spLocks noChangeArrowheads="1"/>
          </p:cNvSpPr>
          <p:nvPr/>
        </p:nvSpPr>
        <p:spPr bwMode="auto">
          <a:xfrm>
            <a:off x="5486400" y="5867400"/>
            <a:ext cx="2362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Sorted</a:t>
            </a:r>
          </a:p>
        </p:txBody>
      </p:sp>
      <p:sp>
        <p:nvSpPr>
          <p:cNvPr id="1104013" name="Text Box 141"/>
          <p:cNvSpPr txBox="1">
            <a:spLocks noChangeArrowheads="1"/>
          </p:cNvSpPr>
          <p:nvPr/>
        </p:nvSpPr>
        <p:spPr bwMode="auto">
          <a:xfrm>
            <a:off x="7772400" y="5029200"/>
            <a:ext cx="1219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Another 5!</a:t>
            </a:r>
          </a:p>
        </p:txBody>
      </p:sp>
      <p:sp>
        <p:nvSpPr>
          <p:cNvPr id="1104014" name="Rectangle 142"/>
          <p:cNvSpPr>
            <a:spLocks noChangeArrowheads="1"/>
          </p:cNvSpPr>
          <p:nvPr/>
        </p:nvSpPr>
        <p:spPr bwMode="auto">
          <a:xfrm>
            <a:off x="75438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989" name="Rectangle 117"/>
          <p:cNvSpPr>
            <a:spLocks noChangeArrowheads="1"/>
          </p:cNvSpPr>
          <p:nvPr/>
        </p:nvSpPr>
        <p:spPr bwMode="auto">
          <a:xfrm>
            <a:off x="75438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5</a:t>
            </a:r>
          </a:p>
        </p:txBody>
      </p:sp>
      <p:sp>
        <p:nvSpPr>
          <p:cNvPr id="1103928" name="Line 56"/>
          <p:cNvSpPr>
            <a:spLocks noChangeShapeType="1"/>
          </p:cNvSpPr>
          <p:nvPr/>
        </p:nvSpPr>
        <p:spPr bwMode="auto">
          <a:xfrm>
            <a:off x="75438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015" name="Line 143"/>
          <p:cNvSpPr>
            <a:spLocks noChangeShapeType="1"/>
          </p:cNvSpPr>
          <p:nvPr/>
        </p:nvSpPr>
        <p:spPr bwMode="auto">
          <a:xfrm>
            <a:off x="7848600" y="5410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016" name="Text Box 144"/>
          <p:cNvSpPr txBox="1">
            <a:spLocks noChangeArrowheads="1"/>
          </p:cNvSpPr>
          <p:nvPr/>
        </p:nvSpPr>
        <p:spPr bwMode="auto">
          <a:xfrm>
            <a:off x="76200" y="2209800"/>
            <a:ext cx="1752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 list of size 1 is always sorted</a:t>
            </a:r>
          </a:p>
        </p:txBody>
      </p:sp>
      <p:sp>
        <p:nvSpPr>
          <p:cNvPr id="1104017" name="Line 145"/>
          <p:cNvSpPr>
            <a:spLocks noChangeShapeType="1"/>
          </p:cNvSpPr>
          <p:nvPr/>
        </p:nvSpPr>
        <p:spPr bwMode="auto">
          <a:xfrm>
            <a:off x="1447800" y="2667000"/>
            <a:ext cx="228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03894" name="Line 22"/>
          <p:cNvSpPr>
            <a:spLocks noChangeShapeType="1"/>
          </p:cNvSpPr>
          <p:nvPr/>
        </p:nvSpPr>
        <p:spPr bwMode="auto">
          <a:xfrm>
            <a:off x="26670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69" name="Line 97"/>
          <p:cNvSpPr>
            <a:spLocks noChangeShapeType="1"/>
          </p:cNvSpPr>
          <p:nvPr/>
        </p:nvSpPr>
        <p:spPr bwMode="auto">
          <a:xfrm>
            <a:off x="2971800" y="5410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7C1C-15A2-0940-ABA7-78BA8CF189E6}" type="slidenum">
              <a:rPr lang="en-US"/>
              <a:pPr/>
              <a:t>7</a:t>
            </a:fld>
            <a:endParaRPr lang="en-US"/>
          </a:p>
        </p:txBody>
      </p:sp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Insertion Sort: Analysis</a:t>
            </a: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(Time) Efficiency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Insertion Sort is O(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>
              <a:lnSpc>
                <a:spcPct val="90000"/>
              </a:lnSpc>
            </a:pPr>
            <a:r>
              <a:rPr lang="en-US"/>
              <a:t>Insertion Sort also has an average-case time of O(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Requirements on Data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Insertion Sort does not require random-access data.</a:t>
            </a:r>
          </a:p>
          <a:p>
            <a:pPr lvl="1">
              <a:lnSpc>
                <a:spcPct val="90000"/>
              </a:lnSpc>
            </a:pPr>
            <a:r>
              <a:rPr lang="en-US"/>
              <a:t>It works on Linked Lists.*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Space Efficiency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Insertion Sort can be done in-place.*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Stability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Insertion Sort is stable.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Performance on Nearly Sorted Data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(1) Insertion Sort can be written to be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if each item is at most some constant distance from its proper place.*</a:t>
            </a:r>
          </a:p>
          <a:p>
            <a:pPr lvl="1">
              <a:lnSpc>
                <a:spcPct val="90000"/>
              </a:lnSpc>
            </a:pPr>
            <a:r>
              <a:rPr lang="en-US"/>
              <a:t>(2) Insertion Sort can be written to be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if only a constant number of items are out of place.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*For one-way sequential-access data (e.g., Linked Lists) we give up </a:t>
            </a:r>
            <a:r>
              <a:rPr lang="en-US" i="1"/>
              <a:t>EITHER</a:t>
            </a:r>
            <a:r>
              <a:rPr lang="en-US"/>
              <a:t> in-place </a:t>
            </a:r>
            <a:r>
              <a:rPr lang="en-US" i="1"/>
              <a:t>OR</a:t>
            </a:r>
            <a:r>
              <a:rPr lang="en-US"/>
              <a:t>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on type (1) nearly sorted data.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5B7-572C-7741-A124-19D08C0DA28A}" type="slidenum">
              <a:rPr lang="en-US"/>
              <a:pPr/>
              <a:t>8</a:t>
            </a:fld>
            <a:endParaRPr lang="en-US"/>
          </a:p>
        </p:txBody>
      </p:sp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Insertion Sort: Comments</a:t>
            </a:r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Insertion Sort is too slow for general-purpose use.</a:t>
            </a:r>
          </a:p>
          <a:p>
            <a:pPr>
              <a:buFont typeface="Wingdings" charset="0"/>
              <a:buNone/>
            </a:pPr>
            <a:r>
              <a:rPr lang="en-US"/>
              <a:t>However, Insertion Sort is useful in certain special cases.</a:t>
            </a:r>
          </a:p>
          <a:p>
            <a:pPr lvl="1"/>
            <a:r>
              <a:rPr lang="en-US"/>
              <a:t>Insertion Sort is fast (linear time) for </a:t>
            </a:r>
            <a:r>
              <a:rPr lang="en-US" b="1"/>
              <a:t>nearly sorted</a:t>
            </a:r>
            <a:r>
              <a:rPr lang="en-US"/>
              <a:t> </a:t>
            </a:r>
            <a:r>
              <a:rPr lang="en-US" b="1"/>
              <a:t>data</a:t>
            </a:r>
            <a:r>
              <a:rPr lang="en-US"/>
              <a:t>.</a:t>
            </a:r>
          </a:p>
          <a:p>
            <a:pPr lvl="1"/>
            <a:r>
              <a:rPr lang="en-US"/>
              <a:t>Insertion Sort is also considered fast for </a:t>
            </a:r>
            <a:r>
              <a:rPr lang="en-US" b="1"/>
              <a:t>small lists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Insertion Sort often appears as part of another algorithm.</a:t>
            </a:r>
          </a:p>
          <a:p>
            <a:pPr lvl="1"/>
            <a:r>
              <a:rPr lang="en-US"/>
              <a:t>Most good sorting methods call Insertion Sort for small lists.</a:t>
            </a:r>
          </a:p>
          <a:p>
            <a:pPr lvl="1"/>
            <a:r>
              <a:rPr lang="en-US"/>
              <a:t>Some sorting methods get the data nearly sorted, and then finish with a call to Insertion Sort. (More on this later.)</a:t>
            </a:r>
          </a:p>
        </p:txBody>
      </p:sp>
      <p:sp>
        <p:nvSpPr>
          <p:cNvPr id="1319946" name="AutoShape 10"/>
          <p:cNvSpPr>
            <a:spLocks/>
          </p:cNvSpPr>
          <p:nvPr/>
        </p:nvSpPr>
        <p:spPr bwMode="auto">
          <a:xfrm>
            <a:off x="7848600" y="18288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9948" name="Line 12"/>
          <p:cNvSpPr>
            <a:spLocks noChangeShapeType="1"/>
          </p:cNvSpPr>
          <p:nvPr/>
        </p:nvSpPr>
        <p:spPr bwMode="auto">
          <a:xfrm>
            <a:off x="8001000" y="2133600"/>
            <a:ext cx="4572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9949" name="Line 13"/>
          <p:cNvSpPr>
            <a:spLocks noChangeShapeType="1"/>
          </p:cNvSpPr>
          <p:nvPr/>
        </p:nvSpPr>
        <p:spPr bwMode="auto">
          <a:xfrm flipH="1">
            <a:off x="8305800" y="2209800"/>
            <a:ext cx="1524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B8FA-C00E-3747-8D50-D94CC0A1EF94}" type="slidenum">
              <a:rPr lang="en-US"/>
              <a:pPr/>
              <a:t>9</a:t>
            </a:fld>
            <a:endParaRPr lang="en-US"/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More on Big-</a:t>
            </a:r>
            <a:r>
              <a:rPr lang="en-US" i="1"/>
              <a:t>O</a:t>
            </a:r>
            <a:endParaRPr lang="en-US"/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Three ways to talk about how fast a function grows. </a:t>
            </a:r>
          </a:p>
          <a:p>
            <a:pPr>
              <a:buFont typeface="Wingdings" charset="0"/>
              <a:buNone/>
            </a:pP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is:</a:t>
            </a:r>
          </a:p>
          <a:p>
            <a:pPr lvl="1"/>
            <a:r>
              <a:rPr lang="en-US" i="1"/>
              <a:t> O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cs typeface="Times New Roman" charset="0"/>
                <a:sym typeface="Symbol" charset="0"/>
              </a:rPr>
              <a:t> </a:t>
            </a:r>
            <a:r>
              <a:rPr lang="en-US" i="1"/>
              <a:t>k </a:t>
            </a:r>
            <a:r>
              <a:rPr lang="en-US">
                <a:cs typeface="Times New Roman" charset="0"/>
                <a:sym typeface="Symbol" charset="0"/>
              </a:rPr>
              <a:t> </a:t>
            </a:r>
            <a:r>
              <a:rPr lang="en-US" i="1">
                <a:cs typeface="Times New Roman" charset="0"/>
                <a:sym typeface="Symbol" charset="0"/>
              </a:rPr>
              <a:t>f</a:t>
            </a:r>
            <a:r>
              <a:rPr lang="en-US">
                <a:cs typeface="Times New Roman" charset="0"/>
                <a:sym typeface="Symbol" charset="0"/>
              </a:rPr>
              <a:t>(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) …</a:t>
            </a:r>
          </a:p>
          <a:p>
            <a:pPr lvl="1"/>
            <a:r>
              <a:rPr lang="el-GR"/>
              <a:t> </a:t>
            </a:r>
            <a:r>
              <a:rPr lang="el-GR">
                <a:sym typeface="Symbol" charset="0"/>
              </a:rPr>
              <a:t>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≥</a:t>
            </a:r>
            <a:r>
              <a:rPr lang="en-US">
                <a:cs typeface="Times New Roman" charset="0"/>
                <a:sym typeface="Symbol" charset="0"/>
              </a:rPr>
              <a:t> </a:t>
            </a:r>
            <a:r>
              <a:rPr lang="en-US" i="1"/>
              <a:t>k </a:t>
            </a:r>
            <a:r>
              <a:rPr lang="en-US">
                <a:cs typeface="Times New Roman" charset="0"/>
                <a:sym typeface="Symbol" charset="0"/>
              </a:rPr>
              <a:t> </a:t>
            </a:r>
            <a:r>
              <a:rPr lang="en-US" i="1">
                <a:cs typeface="Times New Roman" charset="0"/>
                <a:sym typeface="Symbol" charset="0"/>
              </a:rPr>
              <a:t>f</a:t>
            </a:r>
            <a:r>
              <a:rPr lang="en-US">
                <a:cs typeface="Times New Roman" charset="0"/>
                <a:sym typeface="Symbol" charset="0"/>
              </a:rPr>
              <a:t>(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) …</a:t>
            </a:r>
          </a:p>
          <a:p>
            <a:pPr lvl="1"/>
            <a:r>
              <a:rPr lang="el-GR"/>
              <a:t> </a:t>
            </a:r>
            <a:r>
              <a:rPr lang="el-GR">
                <a:sym typeface="Symbol" charset="0"/>
              </a:rPr>
              <a:t>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both of the above are true.</a:t>
            </a:r>
          </a:p>
          <a:p>
            <a:pPr lvl="2"/>
            <a:r>
              <a:rPr lang="en-US"/>
              <a:t>Possibly with different values of </a:t>
            </a:r>
            <a:r>
              <a:rPr lang="en-US" i="1"/>
              <a:t>k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>
                <a:cs typeface="Times New Roman" charset="0"/>
                <a:sym typeface="Symbol" charset="0"/>
              </a:rPr>
              <a:t>Useful: Let </a:t>
            </a:r>
            <a:r>
              <a:rPr lang="en-US" i="1">
                <a:cs typeface="Times New Roman" charset="0"/>
                <a:sym typeface="Symbol" charset="0"/>
              </a:rPr>
              <a:t>g</a:t>
            </a:r>
            <a:r>
              <a:rPr lang="en-US">
                <a:cs typeface="Times New Roman" charset="0"/>
                <a:sym typeface="Symbol" charset="0"/>
              </a:rPr>
              <a:t>(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) be the max number of steps required by some algorithm when given input of size 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>
                <a:cs typeface="Times New Roman" charset="0"/>
                <a:sym typeface="Symbol" charset="0"/>
              </a:rPr>
              <a:t>Or: Let </a:t>
            </a:r>
            <a:r>
              <a:rPr lang="en-US" i="1">
                <a:cs typeface="Times New Roman" charset="0"/>
                <a:sym typeface="Symbol" charset="0"/>
              </a:rPr>
              <a:t>g</a:t>
            </a:r>
            <a:r>
              <a:rPr lang="en-US">
                <a:cs typeface="Times New Roman" charset="0"/>
                <a:sym typeface="Symbol" charset="0"/>
              </a:rPr>
              <a:t>(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) be the max amount of additional space required when given input of size 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3426</Words>
  <Application>Microsoft Macintosh PowerPoint</Application>
  <PresentationFormat>On-screen Show (4:3)</PresentationFormat>
  <Paragraphs>781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Comparison Sorts III</vt:lpstr>
      <vt:lpstr>Unit Overview Algorithmic Efficiency &amp; Sorting</vt:lpstr>
      <vt:lpstr>Review Introduction to Analysis of Algorithms</vt:lpstr>
      <vt:lpstr>Review Introduction to Sorting — Basics, Analyzing </vt:lpstr>
      <vt:lpstr>Review Introduction to Sorting — Overview of Algorithms</vt:lpstr>
      <vt:lpstr>Review Comparison Sorts I — Insertion Sort: Illustration</vt:lpstr>
      <vt:lpstr>Review Comparison Sorts I — Insertion Sort: Analysis</vt:lpstr>
      <vt:lpstr>Review Comparison Sorts I — Insertion Sort: Comments</vt:lpstr>
      <vt:lpstr>Review More on Big-O</vt:lpstr>
      <vt:lpstr>Review The Limits of Sorting [1/2]</vt:lpstr>
      <vt:lpstr>Review The Limits of Sorting [2/2]</vt:lpstr>
      <vt:lpstr>Review Divide-and-Conquer</vt:lpstr>
      <vt:lpstr>Review Comparison Sorts II — Merge Sort: Introduction</vt:lpstr>
      <vt:lpstr>Review Comparison Sorts II — Merge Sort: Analysis</vt:lpstr>
      <vt:lpstr> Comparison Sorts II — Merge Sort: Comments</vt:lpstr>
      <vt:lpstr>Comparison Sorts III Quicksort — Introduction [1/4]</vt:lpstr>
      <vt:lpstr>Comparison Sorts III Quicksort — Introduction [2/4]</vt:lpstr>
      <vt:lpstr>Comparison Sorts III Quicksort — Introduction [3/4]</vt:lpstr>
      <vt:lpstr>Comparison Sorts III Quicksort — Introduction [4/4]</vt:lpstr>
      <vt:lpstr>Comparison Sorts III Quicksort — Partition [1/2]</vt:lpstr>
      <vt:lpstr>Comparison Sorts III Quicksort — Partition [2/2]</vt:lpstr>
      <vt:lpstr>Comparison Sorts III Quicksort — Write It</vt:lpstr>
      <vt:lpstr>Comparison Sorts III Better Quicksort — Problem</vt:lpstr>
      <vt:lpstr>Comparison Sorts III Better Quicksort — Optimization 1: Improved Pivot Selection [1/2]</vt:lpstr>
      <vt:lpstr>Comparison Sorts III Better Quicksort — Optimization 1: Improved Pivot Selection [2/2]</vt:lpstr>
      <vt:lpstr>Comparison Sorts III Better Quicksort — Optimization 2: Tail-Recursion Elimination</vt:lpstr>
      <vt:lpstr>Comparison Sorts III Better Quicksort — Optimization 3: Finishing with Insertion Sort</vt:lpstr>
      <vt:lpstr>Comparison Sorts III Better Quicksort — Rewrite It</vt:lpstr>
      <vt:lpstr>Comparison Sorts III Better Quicksort — Needed?</vt:lpstr>
      <vt:lpstr>Comparison Sorts III Better Quicksort — Analysis of Quicksort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Sorts III</dc:title>
  <dc:creator>Glenn G. Chappell</dc:creator>
  <cp:lastModifiedBy>Chris Hartman</cp:lastModifiedBy>
  <cp:revision>214</cp:revision>
  <cp:lastPrinted>2013-02-28T23:58:41Z</cp:lastPrinted>
  <dcterms:created xsi:type="dcterms:W3CDTF">2004-09-03T22:49:27Z</dcterms:created>
  <dcterms:modified xsi:type="dcterms:W3CDTF">2013-02-28T23:58:46Z</dcterms:modified>
</cp:coreProperties>
</file>