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1107" r:id="rId3"/>
    <p:sldId id="1646" r:id="rId4"/>
    <p:sldId id="1647" r:id="rId5"/>
    <p:sldId id="1234" r:id="rId6"/>
    <p:sldId id="1641" r:id="rId7"/>
    <p:sldId id="1335" r:id="rId8"/>
    <p:sldId id="1637" r:id="rId9"/>
    <p:sldId id="1642" r:id="rId10"/>
    <p:sldId id="1643" r:id="rId11"/>
    <p:sldId id="1645" r:id="rId12"/>
    <p:sldId id="1553" r:id="rId13"/>
    <p:sldId id="1648" r:id="rId14"/>
    <p:sldId id="1586" r:id="rId15"/>
    <p:sldId id="1644" r:id="rId16"/>
    <p:sldId id="1592" r:id="rId17"/>
    <p:sldId id="1598" r:id="rId18"/>
    <p:sldId id="1492" r:id="rId19"/>
    <p:sldId id="1605" r:id="rId20"/>
    <p:sldId id="1494" r:id="rId21"/>
    <p:sldId id="1613" r:id="rId22"/>
    <p:sldId id="1618" r:id="rId23"/>
    <p:sldId id="1497" r:id="rId24"/>
    <p:sldId id="1628" r:id="rId25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0E0E0"/>
    <a:srgbClr val="FF8000"/>
    <a:srgbClr val="008000"/>
    <a:srgbClr val="00FF00"/>
    <a:srgbClr val="FFD48D"/>
    <a:srgbClr val="FFB46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12" y="-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2502" y="-6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830E7CAA-0288-3E42-AF47-EF98406B93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53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855CEC8C-22A5-AA41-89C2-3422ADD953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379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52400"/>
            <a:ext cx="8839200" cy="259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971800"/>
            <a:ext cx="8839200" cy="3429000"/>
          </a:xfrm>
        </p:spPr>
        <p:txBody>
          <a:bodyPr/>
          <a:lstStyle>
            <a:lvl1pPr marL="0" indent="0">
              <a:buFont typeface="Wingdings" charset="0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6 Mar 2013</a:t>
            </a: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57CCC5E-1586-3640-B85E-94F58744CE9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 userDrawn="1"/>
        </p:nvSpPr>
        <p:spPr bwMode="auto">
          <a:xfrm>
            <a:off x="0" y="2819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6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391EA6-1BD7-054E-A2C7-61D634A42E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93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6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581DE3-C2C7-314D-A27D-F0242D58C6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29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066800"/>
            <a:ext cx="43434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43400" cy="533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24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6 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62200" y="6477000"/>
            <a:ext cx="4419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8000" y="64770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C66AA3FD-99C7-8148-B10A-B1F473855A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4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6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8EAE6F-4FFF-C24D-A5F9-A851B5CD16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04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6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043154-CC6A-4141-A641-A434C243A7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4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6 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C02CF2-25E0-E648-8370-A8335666824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0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6 Mar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A6C8AC-F823-AB4B-95BC-AEABE307FA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86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6 Mar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9ACD3-EE59-B64A-A818-B316C47142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4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6 Mar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02CA50-5071-F241-8F6A-45987B2A9D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0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6 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40C659-49EF-124D-BBDD-3B36ED75F3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95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6 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54E403-B183-AA4B-A182-4B6BA198BB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5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066800"/>
            <a:ext cx="8839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 smtClean="0"/>
              <a:t>6 Mar 2013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477000"/>
            <a:ext cx="441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09D4C36-82EB-2243-B07D-F9BF50A60C5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914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Comparison Sorts III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311 Data Structures and Algorithms</a:t>
            </a:r>
          </a:p>
          <a:p>
            <a:r>
              <a:rPr lang="en-US" dirty="0"/>
              <a:t>Lecture Slides</a:t>
            </a:r>
          </a:p>
          <a:p>
            <a:r>
              <a:rPr lang="en-US" dirty="0"/>
              <a:t>Wednesday, </a:t>
            </a:r>
            <a:r>
              <a:rPr lang="en-US" dirty="0" smtClean="0"/>
              <a:t>March 6, 2013</a:t>
            </a:r>
            <a:endParaRPr lang="en-US" dirty="0"/>
          </a:p>
          <a:p>
            <a:pPr algn="ctr"/>
            <a:endParaRPr lang="en-US" dirty="0"/>
          </a:p>
          <a:p>
            <a:r>
              <a:rPr lang="en-US" dirty="0"/>
              <a:t>Chris Hartman</a:t>
            </a:r>
          </a:p>
          <a:p>
            <a:r>
              <a:rPr lang="en-US" dirty="0"/>
              <a:t>Department of Computer Science</a:t>
            </a:r>
          </a:p>
          <a:p>
            <a:r>
              <a:rPr lang="en-US" dirty="0"/>
              <a:t>University of Alaska Fairbanks</a:t>
            </a:r>
          </a:p>
          <a:p>
            <a:r>
              <a:rPr lang="en-US" dirty="0" err="1"/>
              <a:t>cmhartman@alaska.edu</a:t>
            </a:r>
            <a:endParaRPr lang="en-US" dirty="0"/>
          </a:p>
          <a:p>
            <a:r>
              <a:rPr lang="en-US" dirty="0"/>
              <a:t>Based on material by Glenn G. Chappell</a:t>
            </a:r>
          </a:p>
          <a:p>
            <a:r>
              <a:rPr lang="en-US" dirty="0"/>
              <a:t>© 2005–2009 Glenn G. Chappell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3048000" y="2387600"/>
            <a:ext cx="1219200" cy="355600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chemeClr val="folHlink"/>
                </a:solidFill>
              </a:rPr>
              <a:t>continued</a:t>
            </a:r>
            <a:endParaRPr lang="en-US" sz="2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Mar 2013</a:t>
            </a:r>
            <a:endParaRPr lang="en-US"/>
          </a:p>
        </p:txBody>
      </p:sp>
      <p:sp>
        <p:nvSpPr>
          <p:cNvPr id="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C2C40-6C03-744D-B641-94CAEBC87A8D}" type="slidenum">
              <a:rPr lang="en-US"/>
              <a:pPr/>
              <a:t>10</a:t>
            </a:fld>
            <a:endParaRPr lang="en-US"/>
          </a:p>
        </p:txBody>
      </p:sp>
      <p:sp>
        <p:nvSpPr>
          <p:cNvPr id="162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Comparison Sorts III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Quicksort: Introduction, Partition</a:t>
            </a:r>
          </a:p>
        </p:txBody>
      </p:sp>
      <p:sp>
        <p:nvSpPr>
          <p:cNvPr id="162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b="1"/>
              <a:t>Quicksort</a:t>
            </a:r>
            <a:r>
              <a:rPr lang="en-US"/>
              <a:t> is another divide-and-conquer algorithm. Procedure:</a:t>
            </a:r>
          </a:p>
          <a:p>
            <a:pPr lvl="1"/>
            <a:r>
              <a:rPr lang="en-US"/>
              <a:t>Choose a list item (the </a:t>
            </a:r>
            <a:r>
              <a:rPr lang="en-US" b="1"/>
              <a:t>pivot</a:t>
            </a:r>
            <a:r>
              <a:rPr lang="en-US"/>
              <a:t>).</a:t>
            </a:r>
          </a:p>
          <a:p>
            <a:pPr lvl="1"/>
            <a:r>
              <a:rPr lang="en-US"/>
              <a:t>Do a </a:t>
            </a:r>
            <a:r>
              <a:rPr lang="en-US" b="1"/>
              <a:t>Partition</a:t>
            </a:r>
            <a:r>
              <a:rPr lang="en-US"/>
              <a:t>: put items less than</a:t>
            </a:r>
            <a:br>
              <a:rPr lang="en-US"/>
            </a:br>
            <a:r>
              <a:rPr lang="en-US"/>
              <a:t>the pivot before it, and items greater</a:t>
            </a:r>
            <a:br>
              <a:rPr lang="en-US"/>
            </a:br>
            <a:r>
              <a:rPr lang="en-US"/>
              <a:t>than the pivot after it.</a:t>
            </a:r>
          </a:p>
          <a:p>
            <a:pPr lvl="1"/>
            <a:r>
              <a:rPr lang="en-US"/>
              <a:t>Recursively sort two sublists: items</a:t>
            </a:r>
            <a:br>
              <a:rPr lang="en-US"/>
            </a:br>
            <a:r>
              <a:rPr lang="en-US"/>
              <a:t>before pivot, items after pivot.</a:t>
            </a:r>
          </a:p>
          <a:p>
            <a:pPr>
              <a:buFont typeface="Wingdings" charset="0"/>
              <a:buNone/>
            </a:pPr>
            <a:r>
              <a:rPr lang="en-US"/>
              <a:t>We did a simple pivot choice: the</a:t>
            </a:r>
            <a:br>
              <a:rPr lang="en-US"/>
            </a:br>
            <a:r>
              <a:rPr lang="en-US"/>
              <a:t>first item. Later, we improve this.</a:t>
            </a:r>
          </a:p>
          <a:p>
            <a:pPr>
              <a:buFont typeface="Wingdings" charset="0"/>
              <a:buNone/>
            </a:pPr>
            <a:r>
              <a:rPr lang="en-US"/>
              <a:t>Fast Partition algorithms are in-place,</a:t>
            </a:r>
            <a:br>
              <a:rPr lang="en-US"/>
            </a:br>
            <a:r>
              <a:rPr lang="en-US"/>
              <a:t>but not stable.</a:t>
            </a:r>
          </a:p>
          <a:p>
            <a:pPr lvl="1"/>
            <a:r>
              <a:rPr lang="en-US"/>
              <a:t>Note: In-place Partition does not give</a:t>
            </a:r>
            <a:br>
              <a:rPr lang="en-US"/>
            </a:br>
            <a:r>
              <a:rPr lang="en-US"/>
              <a:t>us an in-place Quicksort. Quicksort uses memory for recursion.</a:t>
            </a:r>
          </a:p>
        </p:txBody>
      </p:sp>
      <p:sp>
        <p:nvSpPr>
          <p:cNvPr id="1621034" name="Rectangle 42"/>
          <p:cNvSpPr>
            <a:spLocks noChangeArrowheads="1"/>
          </p:cNvSpPr>
          <p:nvPr/>
        </p:nvSpPr>
        <p:spPr bwMode="auto">
          <a:xfrm>
            <a:off x="6400800" y="1828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621035" name="Rectangle 43"/>
          <p:cNvSpPr>
            <a:spLocks noChangeArrowheads="1"/>
          </p:cNvSpPr>
          <p:nvPr/>
        </p:nvSpPr>
        <p:spPr bwMode="auto">
          <a:xfrm>
            <a:off x="7010400" y="1828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621036" name="Rectangle 44"/>
          <p:cNvSpPr>
            <a:spLocks noChangeArrowheads="1"/>
          </p:cNvSpPr>
          <p:nvPr/>
        </p:nvSpPr>
        <p:spPr bwMode="auto">
          <a:xfrm>
            <a:off x="7315200" y="1828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621037" name="Rectangle 45"/>
          <p:cNvSpPr>
            <a:spLocks noChangeArrowheads="1"/>
          </p:cNvSpPr>
          <p:nvPr/>
        </p:nvSpPr>
        <p:spPr bwMode="auto">
          <a:xfrm>
            <a:off x="7620000" y="1828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621038" name="Rectangle 46"/>
          <p:cNvSpPr>
            <a:spLocks noChangeArrowheads="1"/>
          </p:cNvSpPr>
          <p:nvPr/>
        </p:nvSpPr>
        <p:spPr bwMode="auto">
          <a:xfrm>
            <a:off x="6705600" y="1828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621039" name="Rectangle 47"/>
          <p:cNvSpPr>
            <a:spLocks noChangeArrowheads="1"/>
          </p:cNvSpPr>
          <p:nvPr/>
        </p:nvSpPr>
        <p:spPr bwMode="auto">
          <a:xfrm>
            <a:off x="7924800" y="1828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621040" name="Rectangle 48"/>
          <p:cNvSpPr>
            <a:spLocks noChangeArrowheads="1"/>
          </p:cNvSpPr>
          <p:nvPr/>
        </p:nvSpPr>
        <p:spPr bwMode="auto">
          <a:xfrm>
            <a:off x="6096000" y="1828800"/>
            <a:ext cx="21336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21041" name="Rectangle 49"/>
          <p:cNvSpPr>
            <a:spLocks noChangeArrowheads="1"/>
          </p:cNvSpPr>
          <p:nvPr/>
        </p:nvSpPr>
        <p:spPr bwMode="auto">
          <a:xfrm>
            <a:off x="6096000" y="1828800"/>
            <a:ext cx="304800" cy="304800"/>
          </a:xfrm>
          <a:prstGeom prst="rect">
            <a:avLst/>
          </a:prstGeom>
          <a:solidFill>
            <a:srgbClr val="FFCC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621042" name="Line 50"/>
          <p:cNvSpPr>
            <a:spLocks noChangeShapeType="1"/>
          </p:cNvSpPr>
          <p:nvPr/>
        </p:nvSpPr>
        <p:spPr bwMode="auto">
          <a:xfrm>
            <a:off x="6400800" y="3352800"/>
            <a:ext cx="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21043" name="Text Box 51"/>
          <p:cNvSpPr txBox="1">
            <a:spLocks noChangeArrowheads="1"/>
          </p:cNvSpPr>
          <p:nvPr/>
        </p:nvSpPr>
        <p:spPr bwMode="auto">
          <a:xfrm>
            <a:off x="5257800" y="3352800"/>
            <a:ext cx="11430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/>
              <a:t>Sort (recurse)</a:t>
            </a:r>
          </a:p>
        </p:txBody>
      </p:sp>
      <p:sp>
        <p:nvSpPr>
          <p:cNvPr id="1621044" name="Line 52"/>
          <p:cNvSpPr>
            <a:spLocks noChangeShapeType="1"/>
          </p:cNvSpPr>
          <p:nvPr/>
        </p:nvSpPr>
        <p:spPr bwMode="auto">
          <a:xfrm>
            <a:off x="7620000" y="3352800"/>
            <a:ext cx="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21045" name="Text Box 53"/>
          <p:cNvSpPr txBox="1">
            <a:spLocks noChangeArrowheads="1"/>
          </p:cNvSpPr>
          <p:nvPr/>
        </p:nvSpPr>
        <p:spPr bwMode="auto">
          <a:xfrm>
            <a:off x="7696200" y="3352800"/>
            <a:ext cx="11430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/>
              <a:t>Sort (recurse)</a:t>
            </a:r>
          </a:p>
        </p:txBody>
      </p:sp>
      <p:sp>
        <p:nvSpPr>
          <p:cNvPr id="1621046" name="Rectangle 54"/>
          <p:cNvSpPr>
            <a:spLocks noChangeArrowheads="1"/>
          </p:cNvSpPr>
          <p:nvPr/>
        </p:nvSpPr>
        <p:spPr bwMode="auto">
          <a:xfrm>
            <a:off x="6400800" y="2971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621047" name="Rectangle 55"/>
          <p:cNvSpPr>
            <a:spLocks noChangeArrowheads="1"/>
          </p:cNvSpPr>
          <p:nvPr/>
        </p:nvSpPr>
        <p:spPr bwMode="auto">
          <a:xfrm>
            <a:off x="7010400" y="2971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621048" name="Rectangle 56"/>
          <p:cNvSpPr>
            <a:spLocks noChangeArrowheads="1"/>
          </p:cNvSpPr>
          <p:nvPr/>
        </p:nvSpPr>
        <p:spPr bwMode="auto">
          <a:xfrm>
            <a:off x="7315200" y="2971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621049" name="Rectangle 57"/>
          <p:cNvSpPr>
            <a:spLocks noChangeArrowheads="1"/>
          </p:cNvSpPr>
          <p:nvPr/>
        </p:nvSpPr>
        <p:spPr bwMode="auto">
          <a:xfrm>
            <a:off x="6096000" y="2971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621050" name="Rectangle 58"/>
          <p:cNvSpPr>
            <a:spLocks noChangeArrowheads="1"/>
          </p:cNvSpPr>
          <p:nvPr/>
        </p:nvSpPr>
        <p:spPr bwMode="auto">
          <a:xfrm>
            <a:off x="7620000" y="2971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621051" name="Rectangle 59"/>
          <p:cNvSpPr>
            <a:spLocks noChangeArrowheads="1"/>
          </p:cNvSpPr>
          <p:nvPr/>
        </p:nvSpPr>
        <p:spPr bwMode="auto">
          <a:xfrm>
            <a:off x="7924800" y="2971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621052" name="Rectangle 60"/>
          <p:cNvSpPr>
            <a:spLocks noChangeArrowheads="1"/>
          </p:cNvSpPr>
          <p:nvPr/>
        </p:nvSpPr>
        <p:spPr bwMode="auto">
          <a:xfrm>
            <a:off x="6096000" y="2971800"/>
            <a:ext cx="21336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21053" name="Rectangle 61"/>
          <p:cNvSpPr>
            <a:spLocks noChangeArrowheads="1"/>
          </p:cNvSpPr>
          <p:nvPr/>
        </p:nvSpPr>
        <p:spPr bwMode="auto">
          <a:xfrm>
            <a:off x="6400800" y="4114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621054" name="Rectangle 62"/>
          <p:cNvSpPr>
            <a:spLocks noChangeArrowheads="1"/>
          </p:cNvSpPr>
          <p:nvPr/>
        </p:nvSpPr>
        <p:spPr bwMode="auto">
          <a:xfrm>
            <a:off x="7010400" y="4114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621055" name="Rectangle 63"/>
          <p:cNvSpPr>
            <a:spLocks noChangeArrowheads="1"/>
          </p:cNvSpPr>
          <p:nvPr/>
        </p:nvSpPr>
        <p:spPr bwMode="auto">
          <a:xfrm>
            <a:off x="7315200" y="4114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621056" name="Rectangle 64"/>
          <p:cNvSpPr>
            <a:spLocks noChangeArrowheads="1"/>
          </p:cNvSpPr>
          <p:nvPr/>
        </p:nvSpPr>
        <p:spPr bwMode="auto">
          <a:xfrm>
            <a:off x="6096000" y="4114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621057" name="Rectangle 65"/>
          <p:cNvSpPr>
            <a:spLocks noChangeArrowheads="1"/>
          </p:cNvSpPr>
          <p:nvPr/>
        </p:nvSpPr>
        <p:spPr bwMode="auto">
          <a:xfrm>
            <a:off x="7620000" y="4114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621058" name="Rectangle 66"/>
          <p:cNvSpPr>
            <a:spLocks noChangeArrowheads="1"/>
          </p:cNvSpPr>
          <p:nvPr/>
        </p:nvSpPr>
        <p:spPr bwMode="auto">
          <a:xfrm>
            <a:off x="7924800" y="4114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621059" name="Rectangle 67"/>
          <p:cNvSpPr>
            <a:spLocks noChangeArrowheads="1"/>
          </p:cNvSpPr>
          <p:nvPr/>
        </p:nvSpPr>
        <p:spPr bwMode="auto">
          <a:xfrm>
            <a:off x="6705600" y="4114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621060" name="Rectangle 68"/>
          <p:cNvSpPr>
            <a:spLocks noChangeArrowheads="1"/>
          </p:cNvSpPr>
          <p:nvPr/>
        </p:nvSpPr>
        <p:spPr bwMode="auto">
          <a:xfrm>
            <a:off x="6096000" y="4114800"/>
            <a:ext cx="21336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21061" name="Line 69"/>
          <p:cNvSpPr>
            <a:spLocks noChangeShapeType="1"/>
          </p:cNvSpPr>
          <p:nvPr/>
        </p:nvSpPr>
        <p:spPr bwMode="auto">
          <a:xfrm>
            <a:off x="7162800" y="2209800"/>
            <a:ext cx="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21062" name="Text Box 70"/>
          <p:cNvSpPr txBox="1">
            <a:spLocks noChangeArrowheads="1"/>
          </p:cNvSpPr>
          <p:nvPr/>
        </p:nvSpPr>
        <p:spPr bwMode="auto">
          <a:xfrm>
            <a:off x="7239000" y="2362200"/>
            <a:ext cx="11430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/>
              <a:t>Partition</a:t>
            </a:r>
          </a:p>
        </p:txBody>
      </p:sp>
      <p:sp>
        <p:nvSpPr>
          <p:cNvPr id="1621063" name="Text Box 71"/>
          <p:cNvSpPr txBox="1">
            <a:spLocks noChangeArrowheads="1"/>
          </p:cNvSpPr>
          <p:nvPr/>
        </p:nvSpPr>
        <p:spPr bwMode="auto">
          <a:xfrm>
            <a:off x="5943600" y="2209800"/>
            <a:ext cx="6096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Pivot</a:t>
            </a:r>
          </a:p>
        </p:txBody>
      </p:sp>
      <p:sp>
        <p:nvSpPr>
          <p:cNvPr id="1621064" name="Text Box 72"/>
          <p:cNvSpPr txBox="1">
            <a:spLocks noChangeArrowheads="1"/>
          </p:cNvSpPr>
          <p:nvPr/>
        </p:nvSpPr>
        <p:spPr bwMode="auto">
          <a:xfrm>
            <a:off x="6553200" y="3352800"/>
            <a:ext cx="6096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Pivot</a:t>
            </a:r>
          </a:p>
        </p:txBody>
      </p:sp>
      <p:sp>
        <p:nvSpPr>
          <p:cNvPr id="1621065" name="Line 73"/>
          <p:cNvSpPr>
            <a:spLocks noChangeShapeType="1"/>
          </p:cNvSpPr>
          <p:nvPr/>
        </p:nvSpPr>
        <p:spPr bwMode="auto">
          <a:xfrm>
            <a:off x="6096000" y="3276600"/>
            <a:ext cx="76200" cy="762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21066" name="Line 74"/>
          <p:cNvSpPr>
            <a:spLocks noChangeShapeType="1"/>
          </p:cNvSpPr>
          <p:nvPr/>
        </p:nvSpPr>
        <p:spPr bwMode="auto">
          <a:xfrm>
            <a:off x="6172200" y="3352800"/>
            <a:ext cx="457200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21067" name="Line 75"/>
          <p:cNvSpPr>
            <a:spLocks noChangeShapeType="1"/>
          </p:cNvSpPr>
          <p:nvPr/>
        </p:nvSpPr>
        <p:spPr bwMode="auto">
          <a:xfrm flipH="1">
            <a:off x="6629400" y="3276600"/>
            <a:ext cx="76200" cy="762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21068" name="Line 76"/>
          <p:cNvSpPr>
            <a:spLocks noChangeShapeType="1"/>
          </p:cNvSpPr>
          <p:nvPr/>
        </p:nvSpPr>
        <p:spPr bwMode="auto">
          <a:xfrm>
            <a:off x="7010400" y="3276600"/>
            <a:ext cx="76200" cy="762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21069" name="Line 77"/>
          <p:cNvSpPr>
            <a:spLocks noChangeShapeType="1"/>
          </p:cNvSpPr>
          <p:nvPr/>
        </p:nvSpPr>
        <p:spPr bwMode="auto">
          <a:xfrm>
            <a:off x="7086600" y="3352800"/>
            <a:ext cx="1066800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21070" name="Line 78"/>
          <p:cNvSpPr>
            <a:spLocks noChangeShapeType="1"/>
          </p:cNvSpPr>
          <p:nvPr/>
        </p:nvSpPr>
        <p:spPr bwMode="auto">
          <a:xfrm flipH="1">
            <a:off x="8153400" y="3276600"/>
            <a:ext cx="76200" cy="762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21071" name="Rectangle 79"/>
          <p:cNvSpPr>
            <a:spLocks noChangeArrowheads="1"/>
          </p:cNvSpPr>
          <p:nvPr/>
        </p:nvSpPr>
        <p:spPr bwMode="auto">
          <a:xfrm>
            <a:off x="6705600" y="2971800"/>
            <a:ext cx="304800" cy="304800"/>
          </a:xfrm>
          <a:prstGeom prst="rect">
            <a:avLst/>
          </a:prstGeom>
          <a:solidFill>
            <a:srgbClr val="FFCC99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621072" name="Line 80"/>
          <p:cNvSpPr>
            <a:spLocks noChangeShapeType="1"/>
          </p:cNvSpPr>
          <p:nvPr/>
        </p:nvSpPr>
        <p:spPr bwMode="auto">
          <a:xfrm>
            <a:off x="6096000" y="2133600"/>
            <a:ext cx="76200" cy="762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21073" name="Line 81"/>
          <p:cNvSpPr>
            <a:spLocks noChangeShapeType="1"/>
          </p:cNvSpPr>
          <p:nvPr/>
        </p:nvSpPr>
        <p:spPr bwMode="auto">
          <a:xfrm>
            <a:off x="6172200" y="2209800"/>
            <a:ext cx="1981200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21074" name="Line 82"/>
          <p:cNvSpPr>
            <a:spLocks noChangeShapeType="1"/>
          </p:cNvSpPr>
          <p:nvPr/>
        </p:nvSpPr>
        <p:spPr bwMode="auto">
          <a:xfrm flipH="1">
            <a:off x="8153400" y="2133600"/>
            <a:ext cx="76200" cy="762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21075" name="Line 83"/>
          <p:cNvSpPr>
            <a:spLocks noChangeShapeType="1"/>
          </p:cNvSpPr>
          <p:nvPr/>
        </p:nvSpPr>
        <p:spPr bwMode="auto">
          <a:xfrm>
            <a:off x="6705600" y="2895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21076" name="Line 84"/>
          <p:cNvSpPr>
            <a:spLocks noChangeShapeType="1"/>
          </p:cNvSpPr>
          <p:nvPr/>
        </p:nvSpPr>
        <p:spPr bwMode="auto">
          <a:xfrm>
            <a:off x="7010400" y="2895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1EFC7-03F4-1C43-A06F-1470AE43A4FB}" type="slidenum">
              <a:rPr lang="en-US"/>
              <a:pPr/>
              <a:t>11</a:t>
            </a:fld>
            <a:endParaRPr lang="en-US"/>
          </a:p>
        </p:txBody>
      </p:sp>
      <p:sp>
        <p:nvSpPr>
          <p:cNvPr id="162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Comparison Sorts III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Better Quicksort: Problem</a:t>
            </a:r>
          </a:p>
        </p:txBody>
      </p:sp>
      <p:sp>
        <p:nvSpPr>
          <p:cNvPr id="162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Quicksort has a problem.</a:t>
            </a:r>
          </a:p>
          <a:p>
            <a:pPr lvl="1"/>
            <a:r>
              <a:rPr lang="en-US"/>
              <a:t>In the worst case, the pivot is chosen poorly.</a:t>
            </a:r>
          </a:p>
          <a:p>
            <a:pPr lvl="1"/>
            <a:r>
              <a:rPr lang="en-US"/>
              <a:t>Thus: linear recursion depth, and so Quicksort is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). </a:t>
            </a:r>
            <a:r>
              <a:rPr lang="en-US">
                <a:sym typeface="Wingdings" charset="0"/>
              </a:rPr>
              <a:t></a:t>
            </a:r>
            <a:endParaRPr lang="en-US"/>
          </a:p>
          <a:p>
            <a:pPr lvl="1"/>
            <a:r>
              <a:rPr lang="en-US"/>
              <a:t>And the worst case happens when the list is </a:t>
            </a:r>
            <a:r>
              <a:rPr lang="en-US" b="1"/>
              <a:t>already sorted</a:t>
            </a:r>
            <a:r>
              <a:rPr lang="en-US"/>
              <a:t>!</a:t>
            </a:r>
          </a:p>
          <a:p>
            <a:pPr>
              <a:buFont typeface="Wingdings" charset="0"/>
              <a:buNone/>
            </a:pPr>
            <a:r>
              <a:rPr lang="en-US"/>
              <a:t>However, Quicksort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</a:t>
            </a:r>
            <a:r>
              <a:rPr lang="en-US" b="1"/>
              <a:t>average-case</a:t>
            </a:r>
            <a:r>
              <a:rPr lang="en-US"/>
              <a:t> time is very fast.</a:t>
            </a:r>
          </a:p>
          <a:p>
            <a:pPr lvl="1"/>
            <a:r>
              <a:rPr lang="en-US"/>
              <a:t>This is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 log </a:t>
            </a:r>
            <a:r>
              <a:rPr lang="en-US" i="1"/>
              <a:t>n</a:t>
            </a:r>
            <a:r>
              <a:rPr lang="en-US"/>
              <a:t>) and typically significantly faster than Merge Sort.</a:t>
            </a:r>
          </a:p>
          <a:p>
            <a:pPr>
              <a:buFont typeface="Wingdings" charset="0"/>
              <a:buNone/>
            </a:pPr>
            <a:r>
              <a:rPr lang="en-US"/>
              <a:t>Quicksort is </a:t>
            </a:r>
            <a:r>
              <a:rPr lang="en-US" i="1"/>
              <a:t>usually</a:t>
            </a:r>
            <a:r>
              <a:rPr lang="en-US"/>
              <a:t> very fast; thus, people want to use it.</a:t>
            </a:r>
          </a:p>
          <a:p>
            <a:pPr lvl="1"/>
            <a:r>
              <a:rPr lang="en-US"/>
              <a:t>So we try to figure out how to make it better.</a:t>
            </a:r>
          </a:p>
          <a:p>
            <a:pPr lvl="1"/>
            <a:r>
              <a:rPr lang="en-US"/>
              <a:t>We look at three of the best optimizations 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Mar 2013</a:t>
            </a:r>
            <a:endParaRPr lang="en-US"/>
          </a:p>
        </p:txBody>
      </p:sp>
      <p:sp>
        <p:nvSpPr>
          <p:cNvPr id="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BA7A-F01A-C447-9F60-7BB495C39D70}" type="slidenum">
              <a:rPr lang="en-US"/>
              <a:pPr/>
              <a:t>12</a:t>
            </a:fld>
            <a:endParaRPr lang="en-US"/>
          </a:p>
        </p:txBody>
      </p:sp>
      <p:sp>
        <p:nvSpPr>
          <p:cNvPr id="151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Comparison Sorts III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Better Quicksort: Opt. 1 = </a:t>
            </a:r>
            <a:r>
              <a:rPr lang="en-US">
                <a:cs typeface="Times New Roman" charset="0"/>
              </a:rPr>
              <a:t>Pivot Selection</a:t>
            </a:r>
          </a:p>
        </p:txBody>
      </p:sp>
      <p:sp>
        <p:nvSpPr>
          <p:cNvPr id="151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Choose the pivot using </a:t>
            </a:r>
            <a:r>
              <a:rPr lang="en-US" b="1"/>
              <a:t>median-of-3</a:t>
            </a:r>
            <a:r>
              <a:rPr lang="en-US"/>
              <a:t>.</a:t>
            </a:r>
          </a:p>
          <a:p>
            <a:pPr lvl="1"/>
            <a:r>
              <a:rPr lang="en-US"/>
              <a:t>Look at 3 items in the list: first, middle, last.</a:t>
            </a:r>
          </a:p>
          <a:p>
            <a:pPr lvl="1"/>
            <a:r>
              <a:rPr lang="en-US"/>
              <a:t>Let the pivot be the one that is between the other two (by &lt;).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sz="800"/>
          </a:p>
          <a:p>
            <a:pPr lvl="1"/>
            <a:endParaRPr lang="en-US" sz="800"/>
          </a:p>
          <a:p>
            <a:pPr lvl="1"/>
            <a:endParaRPr lang="en-US" sz="800"/>
          </a:p>
          <a:p>
            <a:pPr lvl="1"/>
            <a:endParaRPr lang="en-US" sz="800"/>
          </a:p>
          <a:p>
            <a:pPr lvl="1"/>
            <a:endParaRPr lang="en-US" sz="800"/>
          </a:p>
          <a:p>
            <a:pPr lvl="1"/>
            <a:endParaRPr lang="en-US" sz="800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>
              <a:buFont typeface="Wingdings" charset="0"/>
              <a:buNone/>
            </a:pPr>
            <a:r>
              <a:rPr lang="en-US"/>
              <a:t>This gives acceptable performance on most nearly sorted data.</a:t>
            </a:r>
          </a:p>
          <a:p>
            <a:pPr lvl="1"/>
            <a:r>
              <a:rPr lang="en-US"/>
              <a:t>But it is still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).</a:t>
            </a:r>
          </a:p>
        </p:txBody>
      </p:sp>
      <p:sp>
        <p:nvSpPr>
          <p:cNvPr id="1517572" name="Rectangle 4"/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12</a:t>
            </a:r>
          </a:p>
        </p:txBody>
      </p:sp>
      <p:sp>
        <p:nvSpPr>
          <p:cNvPr id="1517573" name="Rectangle 5"/>
          <p:cNvSpPr>
            <a:spLocks noChangeArrowheads="1"/>
          </p:cNvSpPr>
          <p:nvPr/>
        </p:nvSpPr>
        <p:spPr bwMode="auto">
          <a:xfrm>
            <a:off x="2133600" y="3352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9</a:t>
            </a:r>
          </a:p>
        </p:txBody>
      </p:sp>
      <p:sp>
        <p:nvSpPr>
          <p:cNvPr id="1517574" name="Rectangle 6"/>
          <p:cNvSpPr>
            <a:spLocks noChangeArrowheads="1"/>
          </p:cNvSpPr>
          <p:nvPr/>
        </p:nvSpPr>
        <p:spPr bwMode="auto">
          <a:xfrm>
            <a:off x="2438400" y="3352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10</a:t>
            </a:r>
          </a:p>
        </p:txBody>
      </p:sp>
      <p:sp>
        <p:nvSpPr>
          <p:cNvPr id="1517575" name="Rectangle 7"/>
          <p:cNvSpPr>
            <a:spLocks noChangeArrowheads="1"/>
          </p:cNvSpPr>
          <p:nvPr/>
        </p:nvSpPr>
        <p:spPr bwMode="auto">
          <a:xfrm>
            <a:off x="2743200" y="3352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3048000" y="3352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517577" name="Rectangle 9"/>
          <p:cNvSpPr>
            <a:spLocks noChangeArrowheads="1"/>
          </p:cNvSpPr>
          <p:nvPr/>
        </p:nvSpPr>
        <p:spPr bwMode="auto">
          <a:xfrm>
            <a:off x="3352800" y="3352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6</a:t>
            </a:r>
          </a:p>
        </p:txBody>
      </p:sp>
      <p:sp>
        <p:nvSpPr>
          <p:cNvPr id="1517578" name="Rectangle 10"/>
          <p:cNvSpPr>
            <a:spLocks noChangeArrowheads="1"/>
          </p:cNvSpPr>
          <p:nvPr/>
        </p:nvSpPr>
        <p:spPr bwMode="auto">
          <a:xfrm>
            <a:off x="5791200" y="3352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12</a:t>
            </a:r>
          </a:p>
        </p:txBody>
      </p:sp>
      <p:sp>
        <p:nvSpPr>
          <p:cNvPr id="1517579" name="Rectangle 11"/>
          <p:cNvSpPr>
            <a:spLocks noChangeArrowheads="1"/>
          </p:cNvSpPr>
          <p:nvPr/>
        </p:nvSpPr>
        <p:spPr bwMode="auto">
          <a:xfrm>
            <a:off x="6096000" y="3352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9</a:t>
            </a:r>
          </a:p>
        </p:txBody>
      </p:sp>
      <p:sp>
        <p:nvSpPr>
          <p:cNvPr id="1517580" name="Rectangle 12"/>
          <p:cNvSpPr>
            <a:spLocks noChangeArrowheads="1"/>
          </p:cNvSpPr>
          <p:nvPr/>
        </p:nvSpPr>
        <p:spPr bwMode="auto">
          <a:xfrm>
            <a:off x="6705600" y="3352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517581" name="Rectangle 13"/>
          <p:cNvSpPr>
            <a:spLocks noChangeArrowheads="1"/>
          </p:cNvSpPr>
          <p:nvPr/>
        </p:nvSpPr>
        <p:spPr bwMode="auto">
          <a:xfrm>
            <a:off x="7010400" y="3352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517582" name="Rectangle 14"/>
          <p:cNvSpPr>
            <a:spLocks noChangeArrowheads="1"/>
          </p:cNvSpPr>
          <p:nvPr/>
        </p:nvSpPr>
        <p:spPr bwMode="auto">
          <a:xfrm>
            <a:off x="1524000" y="3352800"/>
            <a:ext cx="304800" cy="3048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517583" name="Rectangle 15"/>
          <p:cNvSpPr>
            <a:spLocks noChangeArrowheads="1"/>
          </p:cNvSpPr>
          <p:nvPr/>
        </p:nvSpPr>
        <p:spPr bwMode="auto">
          <a:xfrm>
            <a:off x="2133600" y="4343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12</a:t>
            </a:r>
          </a:p>
        </p:txBody>
      </p:sp>
      <p:sp>
        <p:nvSpPr>
          <p:cNvPr id="1517584" name="Rectangle 16"/>
          <p:cNvSpPr>
            <a:spLocks noChangeArrowheads="1"/>
          </p:cNvSpPr>
          <p:nvPr/>
        </p:nvSpPr>
        <p:spPr bwMode="auto">
          <a:xfrm>
            <a:off x="1524000" y="4343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517585" name="Rectangle 17"/>
          <p:cNvSpPr>
            <a:spLocks noChangeArrowheads="1"/>
          </p:cNvSpPr>
          <p:nvPr/>
        </p:nvSpPr>
        <p:spPr bwMode="auto">
          <a:xfrm>
            <a:off x="2438400" y="4343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517586" name="Rectangle 18"/>
          <p:cNvSpPr>
            <a:spLocks noChangeArrowheads="1"/>
          </p:cNvSpPr>
          <p:nvPr/>
        </p:nvSpPr>
        <p:spPr bwMode="auto">
          <a:xfrm>
            <a:off x="2743200" y="4343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10</a:t>
            </a:r>
          </a:p>
        </p:txBody>
      </p:sp>
      <p:sp>
        <p:nvSpPr>
          <p:cNvPr id="1517587" name="Rectangle 19"/>
          <p:cNvSpPr>
            <a:spLocks noChangeArrowheads="1"/>
          </p:cNvSpPr>
          <p:nvPr/>
        </p:nvSpPr>
        <p:spPr bwMode="auto">
          <a:xfrm>
            <a:off x="3048000" y="4343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6</a:t>
            </a:r>
          </a:p>
        </p:txBody>
      </p:sp>
      <p:sp>
        <p:nvSpPr>
          <p:cNvPr id="1517588" name="Rectangle 20"/>
          <p:cNvSpPr>
            <a:spLocks noChangeArrowheads="1"/>
          </p:cNvSpPr>
          <p:nvPr/>
        </p:nvSpPr>
        <p:spPr bwMode="auto">
          <a:xfrm>
            <a:off x="3352800" y="4343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9</a:t>
            </a:r>
          </a:p>
        </p:txBody>
      </p:sp>
      <p:sp>
        <p:nvSpPr>
          <p:cNvPr id="1517589" name="Rectangle 21"/>
          <p:cNvSpPr>
            <a:spLocks noChangeArrowheads="1"/>
          </p:cNvSpPr>
          <p:nvPr/>
        </p:nvSpPr>
        <p:spPr bwMode="auto">
          <a:xfrm>
            <a:off x="1828800" y="4343400"/>
            <a:ext cx="304800" cy="3048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517590" name="Rectangle 22"/>
          <p:cNvSpPr>
            <a:spLocks noChangeArrowheads="1"/>
          </p:cNvSpPr>
          <p:nvPr/>
        </p:nvSpPr>
        <p:spPr bwMode="auto">
          <a:xfrm>
            <a:off x="5486400" y="3352800"/>
            <a:ext cx="304800" cy="3048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517591" name="Rectangle 23"/>
          <p:cNvSpPr>
            <a:spLocks noChangeArrowheads="1"/>
          </p:cNvSpPr>
          <p:nvPr/>
        </p:nvSpPr>
        <p:spPr bwMode="auto">
          <a:xfrm>
            <a:off x="6400800" y="3352800"/>
            <a:ext cx="304800" cy="3048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10</a:t>
            </a:r>
          </a:p>
        </p:txBody>
      </p:sp>
      <p:sp>
        <p:nvSpPr>
          <p:cNvPr id="1517592" name="Rectangle 24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6</a:t>
            </a:r>
          </a:p>
        </p:txBody>
      </p:sp>
      <p:sp>
        <p:nvSpPr>
          <p:cNvPr id="1517593" name="Rectangle 25"/>
          <p:cNvSpPr>
            <a:spLocks noChangeArrowheads="1"/>
          </p:cNvSpPr>
          <p:nvPr/>
        </p:nvSpPr>
        <p:spPr bwMode="auto">
          <a:xfrm>
            <a:off x="6705600" y="4343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10</a:t>
            </a:r>
          </a:p>
        </p:txBody>
      </p:sp>
      <p:sp>
        <p:nvSpPr>
          <p:cNvPr id="1517594" name="Rectangle 26"/>
          <p:cNvSpPr>
            <a:spLocks noChangeArrowheads="1"/>
          </p:cNvSpPr>
          <p:nvPr/>
        </p:nvSpPr>
        <p:spPr bwMode="auto">
          <a:xfrm>
            <a:off x="5791200" y="4343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517595" name="Rectangle 27"/>
          <p:cNvSpPr>
            <a:spLocks noChangeArrowheads="1"/>
          </p:cNvSpPr>
          <p:nvPr/>
        </p:nvSpPr>
        <p:spPr bwMode="auto">
          <a:xfrm>
            <a:off x="6096000" y="4343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517596" name="Rectangle 28"/>
          <p:cNvSpPr>
            <a:spLocks noChangeArrowheads="1"/>
          </p:cNvSpPr>
          <p:nvPr/>
        </p:nvSpPr>
        <p:spPr bwMode="auto">
          <a:xfrm>
            <a:off x="7315200" y="4343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12</a:t>
            </a:r>
          </a:p>
        </p:txBody>
      </p:sp>
      <p:sp>
        <p:nvSpPr>
          <p:cNvPr id="1517597" name="Rectangle 29"/>
          <p:cNvSpPr>
            <a:spLocks noChangeArrowheads="1"/>
          </p:cNvSpPr>
          <p:nvPr/>
        </p:nvSpPr>
        <p:spPr bwMode="auto">
          <a:xfrm>
            <a:off x="5486400" y="4343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517598" name="Rectangle 30"/>
          <p:cNvSpPr>
            <a:spLocks noChangeArrowheads="1"/>
          </p:cNvSpPr>
          <p:nvPr/>
        </p:nvSpPr>
        <p:spPr bwMode="auto">
          <a:xfrm>
            <a:off x="7010400" y="4343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9</a:t>
            </a:r>
          </a:p>
        </p:txBody>
      </p:sp>
      <p:sp>
        <p:nvSpPr>
          <p:cNvPr id="1517599" name="Rectangle 31"/>
          <p:cNvSpPr>
            <a:spLocks noChangeArrowheads="1"/>
          </p:cNvSpPr>
          <p:nvPr/>
        </p:nvSpPr>
        <p:spPr bwMode="auto">
          <a:xfrm>
            <a:off x="6400800" y="4343400"/>
            <a:ext cx="304800" cy="3048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6</a:t>
            </a:r>
          </a:p>
        </p:txBody>
      </p:sp>
      <p:sp>
        <p:nvSpPr>
          <p:cNvPr id="1517600" name="Text Box 32"/>
          <p:cNvSpPr txBox="1">
            <a:spLocks noChangeArrowheads="1"/>
          </p:cNvSpPr>
          <p:nvPr/>
        </p:nvSpPr>
        <p:spPr bwMode="auto">
          <a:xfrm>
            <a:off x="5029200" y="2362200"/>
            <a:ext cx="30480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Quicksort with Median-of-3 Pivot Selection</a:t>
            </a:r>
          </a:p>
        </p:txBody>
      </p:sp>
      <p:sp>
        <p:nvSpPr>
          <p:cNvPr id="1517601" name="Text Box 33"/>
          <p:cNvSpPr txBox="1">
            <a:spLocks noChangeArrowheads="1"/>
          </p:cNvSpPr>
          <p:nvPr/>
        </p:nvSpPr>
        <p:spPr bwMode="auto">
          <a:xfrm>
            <a:off x="1295400" y="3657600"/>
            <a:ext cx="7620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Pivot</a:t>
            </a:r>
          </a:p>
        </p:txBody>
      </p:sp>
      <p:sp>
        <p:nvSpPr>
          <p:cNvPr id="1517602" name="Text Box 34"/>
          <p:cNvSpPr txBox="1">
            <a:spLocks noChangeArrowheads="1"/>
          </p:cNvSpPr>
          <p:nvPr/>
        </p:nvSpPr>
        <p:spPr bwMode="auto">
          <a:xfrm>
            <a:off x="7086600" y="3657600"/>
            <a:ext cx="7620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Pivot</a:t>
            </a:r>
          </a:p>
        </p:txBody>
      </p:sp>
      <p:sp>
        <p:nvSpPr>
          <p:cNvPr id="1517603" name="Text Box 35"/>
          <p:cNvSpPr txBox="1">
            <a:spLocks noChangeArrowheads="1"/>
          </p:cNvSpPr>
          <p:nvPr/>
        </p:nvSpPr>
        <p:spPr bwMode="auto">
          <a:xfrm>
            <a:off x="1447800" y="3962400"/>
            <a:ext cx="21336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/>
              <a:t>After Partition:</a:t>
            </a:r>
          </a:p>
        </p:txBody>
      </p:sp>
      <p:sp>
        <p:nvSpPr>
          <p:cNvPr id="1517604" name="Text Box 36"/>
          <p:cNvSpPr txBox="1">
            <a:spLocks noChangeArrowheads="1"/>
          </p:cNvSpPr>
          <p:nvPr/>
        </p:nvSpPr>
        <p:spPr bwMode="auto">
          <a:xfrm>
            <a:off x="5410200" y="3962400"/>
            <a:ext cx="21336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/>
              <a:t>After Partition:</a:t>
            </a:r>
          </a:p>
        </p:txBody>
      </p:sp>
      <p:sp>
        <p:nvSpPr>
          <p:cNvPr id="1517605" name="Text Box 37"/>
          <p:cNvSpPr txBox="1">
            <a:spLocks noChangeArrowheads="1"/>
          </p:cNvSpPr>
          <p:nvPr/>
        </p:nvSpPr>
        <p:spPr bwMode="auto">
          <a:xfrm>
            <a:off x="1447800" y="2971800"/>
            <a:ext cx="21336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/>
              <a:t>Initial State:</a:t>
            </a:r>
          </a:p>
        </p:txBody>
      </p:sp>
      <p:sp>
        <p:nvSpPr>
          <p:cNvPr id="1517606" name="Text Box 38"/>
          <p:cNvSpPr txBox="1">
            <a:spLocks noChangeArrowheads="1"/>
          </p:cNvSpPr>
          <p:nvPr/>
        </p:nvSpPr>
        <p:spPr bwMode="auto">
          <a:xfrm>
            <a:off x="5410200" y="2971800"/>
            <a:ext cx="21336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/>
              <a:t>Initial State:</a:t>
            </a:r>
          </a:p>
        </p:txBody>
      </p:sp>
      <p:sp>
        <p:nvSpPr>
          <p:cNvPr id="1517607" name="AutoShape 39"/>
          <p:cNvSpPr>
            <a:spLocks/>
          </p:cNvSpPr>
          <p:nvPr/>
        </p:nvSpPr>
        <p:spPr bwMode="auto">
          <a:xfrm rot="-5400000">
            <a:off x="1600200" y="4648200"/>
            <a:ext cx="152400" cy="304800"/>
          </a:xfrm>
          <a:prstGeom prst="leftBrace">
            <a:avLst>
              <a:gd name="adj1" fmla="val 16667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7608" name="AutoShape 40"/>
          <p:cNvSpPr>
            <a:spLocks/>
          </p:cNvSpPr>
          <p:nvPr/>
        </p:nvSpPr>
        <p:spPr bwMode="auto">
          <a:xfrm rot="-5400000">
            <a:off x="2819400" y="4038600"/>
            <a:ext cx="152400" cy="1524000"/>
          </a:xfrm>
          <a:prstGeom prst="leftBrace">
            <a:avLst>
              <a:gd name="adj1" fmla="val 83333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7609" name="AutoShape 41"/>
          <p:cNvSpPr>
            <a:spLocks/>
          </p:cNvSpPr>
          <p:nvPr/>
        </p:nvSpPr>
        <p:spPr bwMode="auto">
          <a:xfrm rot="-5400000">
            <a:off x="5867400" y="43434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7610" name="AutoShape 42"/>
          <p:cNvSpPr>
            <a:spLocks/>
          </p:cNvSpPr>
          <p:nvPr/>
        </p:nvSpPr>
        <p:spPr bwMode="auto">
          <a:xfrm rot="-5400000">
            <a:off x="7086600" y="434340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7611" name="Text Box 43"/>
          <p:cNvSpPr txBox="1">
            <a:spLocks noChangeArrowheads="1"/>
          </p:cNvSpPr>
          <p:nvPr/>
        </p:nvSpPr>
        <p:spPr bwMode="auto">
          <a:xfrm>
            <a:off x="1219200" y="5105400"/>
            <a:ext cx="21336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Recursively Sort</a:t>
            </a:r>
          </a:p>
        </p:txBody>
      </p:sp>
      <p:sp>
        <p:nvSpPr>
          <p:cNvPr id="1517612" name="Text Box 44"/>
          <p:cNvSpPr txBox="1">
            <a:spLocks noChangeArrowheads="1"/>
          </p:cNvSpPr>
          <p:nvPr/>
        </p:nvSpPr>
        <p:spPr bwMode="auto">
          <a:xfrm>
            <a:off x="5486400" y="5105400"/>
            <a:ext cx="21336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Recursively Sort</a:t>
            </a:r>
          </a:p>
        </p:txBody>
      </p:sp>
      <p:sp>
        <p:nvSpPr>
          <p:cNvPr id="1517613" name="Line 45"/>
          <p:cNvSpPr>
            <a:spLocks noChangeShapeType="1"/>
          </p:cNvSpPr>
          <p:nvPr/>
        </p:nvSpPr>
        <p:spPr bwMode="auto">
          <a:xfrm flipH="1" flipV="1">
            <a:off x="5943600" y="4953000"/>
            <a:ext cx="76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7614" name="Line 46"/>
          <p:cNvSpPr>
            <a:spLocks noChangeShapeType="1"/>
          </p:cNvSpPr>
          <p:nvPr/>
        </p:nvSpPr>
        <p:spPr bwMode="auto">
          <a:xfrm flipV="1">
            <a:off x="7086600" y="4953000"/>
            <a:ext cx="76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7615" name="Line 47"/>
          <p:cNvSpPr>
            <a:spLocks noChangeShapeType="1"/>
          </p:cNvSpPr>
          <p:nvPr/>
        </p:nvSpPr>
        <p:spPr bwMode="auto">
          <a:xfrm flipH="1" flipV="1">
            <a:off x="1676400" y="4953000"/>
            <a:ext cx="76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7616" name="Line 48"/>
          <p:cNvSpPr>
            <a:spLocks noChangeShapeType="1"/>
          </p:cNvSpPr>
          <p:nvPr/>
        </p:nvSpPr>
        <p:spPr bwMode="auto">
          <a:xfrm flipV="1">
            <a:off x="2819400" y="4953000"/>
            <a:ext cx="76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7617" name="Text Box 49"/>
          <p:cNvSpPr txBox="1">
            <a:spLocks noChangeArrowheads="1"/>
          </p:cNvSpPr>
          <p:nvPr/>
        </p:nvSpPr>
        <p:spPr bwMode="auto">
          <a:xfrm>
            <a:off x="1219200" y="2362200"/>
            <a:ext cx="27432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Basic Quicksort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BF845-CF6E-0046-A07B-8E39F6825E04}" type="slidenum">
              <a:rPr lang="en-US"/>
              <a:pPr/>
              <a:t>13</a:t>
            </a:fld>
            <a:endParaRPr lang="en-US"/>
          </a:p>
        </p:txBody>
      </p:sp>
      <p:sp>
        <p:nvSpPr>
          <p:cNvPr id="163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Sorts III</a:t>
            </a:r>
            <a:br>
              <a:rPr lang="en-US"/>
            </a:br>
            <a:r>
              <a:rPr lang="en-US"/>
              <a:t>Better Quicksort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Optimization 2: Tail-Recursion Elimination</a:t>
            </a:r>
          </a:p>
        </p:txBody>
      </p:sp>
      <p:sp>
        <p:nvSpPr>
          <p:cNvPr id="163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How much additional space does Quicksort use?</a:t>
            </a:r>
          </a:p>
          <a:p>
            <a:pPr lvl="1"/>
            <a:r>
              <a:rPr lang="en-US"/>
              <a:t>Partition is in-place and Quicksort uses few local variables.</a:t>
            </a:r>
          </a:p>
          <a:p>
            <a:pPr lvl="1"/>
            <a:r>
              <a:rPr lang="en-US"/>
              <a:t>However, Quicksort is recursive.</a:t>
            </a:r>
          </a:p>
          <a:p>
            <a:pPr lvl="1"/>
            <a:r>
              <a:rPr lang="en-US"/>
              <a:t>Quicksort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additional space usage is thus proportional to its recursion depth …</a:t>
            </a:r>
          </a:p>
          <a:p>
            <a:pPr lvl="1"/>
            <a:r>
              <a:rPr lang="en-US"/>
              <a:t>… which is linear. Additional space: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). </a:t>
            </a:r>
            <a:r>
              <a:rPr lang="en-US">
                <a:sym typeface="Wingdings" charset="0"/>
              </a:rPr>
              <a:t></a:t>
            </a:r>
            <a:endParaRPr lang="en-US"/>
          </a:p>
          <a:p>
            <a:pPr>
              <a:buFont typeface="Wingdings" charset="0"/>
              <a:buNone/>
            </a:pPr>
            <a:r>
              <a:rPr lang="en-US"/>
              <a:t>We can significantly improve this:</a:t>
            </a:r>
          </a:p>
          <a:p>
            <a:pPr lvl="1"/>
            <a:r>
              <a:rPr lang="en-US"/>
              <a:t>Do the </a:t>
            </a:r>
            <a:r>
              <a:rPr lang="en-US" b="1"/>
              <a:t>larger</a:t>
            </a:r>
            <a:r>
              <a:rPr lang="en-US"/>
              <a:t> of the two recursive calls last.</a:t>
            </a:r>
          </a:p>
          <a:p>
            <a:pPr lvl="1"/>
            <a:r>
              <a:rPr lang="en-US"/>
              <a:t>Do tail-recursion elimination on this final recursive call.</a:t>
            </a:r>
          </a:p>
          <a:p>
            <a:pPr lvl="1"/>
            <a:r>
              <a:rPr lang="en-US"/>
              <a:t>Result: Recursion depth &amp; additional space usage: </a:t>
            </a:r>
            <a:r>
              <a:rPr lang="en-US" i="1"/>
              <a:t>O</a:t>
            </a:r>
            <a:r>
              <a:rPr lang="en-US"/>
              <a:t>(log </a:t>
            </a:r>
            <a:r>
              <a:rPr lang="en-US" i="1"/>
              <a:t>n</a:t>
            </a:r>
            <a:r>
              <a:rPr lang="en-US"/>
              <a:t>). </a:t>
            </a:r>
            <a:r>
              <a:rPr lang="en-US">
                <a:sym typeface="Wingdings" charset="0"/>
              </a:rPr>
              <a:t></a:t>
            </a:r>
            <a:endParaRPr lang="en-US"/>
          </a:p>
          <a:p>
            <a:pPr lvl="2"/>
            <a:r>
              <a:rPr lang="en-US"/>
              <a:t>And this additional space need not hold any data items.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Mar 2013</a:t>
            </a:r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7496-D225-2645-9171-09E20479579A}" type="slidenum">
              <a:rPr lang="en-US"/>
              <a:pPr/>
              <a:t>14</a:t>
            </a:fld>
            <a:endParaRPr lang="en-US"/>
          </a:p>
        </p:txBody>
      </p:sp>
      <p:sp>
        <p:nvSpPr>
          <p:cNvPr id="156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Sorts III</a:t>
            </a:r>
            <a:br>
              <a:rPr lang="en-US"/>
            </a:br>
            <a:r>
              <a:rPr lang="en-US"/>
              <a:t>Better Quicksort </a:t>
            </a:r>
            <a:r>
              <a:rPr lang="en-US">
                <a:cs typeface="Times New Roman" charset="0"/>
              </a:rPr>
              <a:t>— </a:t>
            </a:r>
            <a:r>
              <a:rPr lang="en-US"/>
              <a:t>Optimization 3: Finishing with Insertion Sort</a:t>
            </a:r>
          </a:p>
        </p:txBody>
      </p:sp>
      <p:sp>
        <p:nvSpPr>
          <p:cNvPr id="156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Another Speed-Up: Finish with Insertion Sort</a:t>
            </a:r>
          </a:p>
          <a:p>
            <a:pPr lvl="1"/>
            <a:r>
              <a:rPr lang="en-US"/>
              <a:t>Stop Quicksort from going to the bottom of its recursion. We end up with a nearly sorted list.</a:t>
            </a:r>
          </a:p>
          <a:p>
            <a:pPr lvl="1"/>
            <a:r>
              <a:rPr lang="en-US"/>
              <a:t>Finish sorting this list using one call to Insertion Sort.</a:t>
            </a:r>
          </a:p>
          <a:p>
            <a:pPr lvl="1"/>
            <a:r>
              <a:rPr lang="en-US"/>
              <a:t>This is generally faster*, but still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).</a:t>
            </a:r>
          </a:p>
          <a:p>
            <a:pPr lvl="1"/>
            <a:r>
              <a:rPr lang="en-US"/>
              <a:t>Note: This is not the same as using Insertion Sort for small lists.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>
              <a:buFont typeface="Wingdings" charset="0"/>
              <a:buNone/>
            </a:pPr>
            <a:r>
              <a:rPr lang="en-US" sz="1800"/>
              <a:t>*I have read that this tends to adversely affect the number of cache hits.</a:t>
            </a:r>
          </a:p>
        </p:txBody>
      </p:sp>
      <p:sp>
        <p:nvSpPr>
          <p:cNvPr id="1560580" name="Rectangle 4"/>
          <p:cNvSpPr>
            <a:spLocks noChangeArrowheads="1"/>
          </p:cNvSpPr>
          <p:nvPr/>
        </p:nvSpPr>
        <p:spPr bwMode="auto">
          <a:xfrm>
            <a:off x="3810000" y="3352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12</a:t>
            </a:r>
          </a:p>
        </p:txBody>
      </p:sp>
      <p:sp>
        <p:nvSpPr>
          <p:cNvPr id="1560581" name="Rectangle 5"/>
          <p:cNvSpPr>
            <a:spLocks noChangeArrowheads="1"/>
          </p:cNvSpPr>
          <p:nvPr/>
        </p:nvSpPr>
        <p:spPr bwMode="auto">
          <a:xfrm>
            <a:off x="4114800" y="3352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9</a:t>
            </a:r>
          </a:p>
        </p:txBody>
      </p:sp>
      <p:sp>
        <p:nvSpPr>
          <p:cNvPr id="1560582" name="Rectangle 6"/>
          <p:cNvSpPr>
            <a:spLocks noChangeArrowheads="1"/>
          </p:cNvSpPr>
          <p:nvPr/>
        </p:nvSpPr>
        <p:spPr bwMode="auto">
          <a:xfrm>
            <a:off x="4724400" y="3352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560583" name="Rectangle 7"/>
          <p:cNvSpPr>
            <a:spLocks noChangeArrowheads="1"/>
          </p:cNvSpPr>
          <p:nvPr/>
        </p:nvSpPr>
        <p:spPr bwMode="auto">
          <a:xfrm>
            <a:off x="5029200" y="3352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560584" name="Rectangle 8"/>
          <p:cNvSpPr>
            <a:spLocks noChangeArrowheads="1"/>
          </p:cNvSpPr>
          <p:nvPr/>
        </p:nvSpPr>
        <p:spPr bwMode="auto">
          <a:xfrm>
            <a:off x="3505200" y="3352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560585" name="Rectangle 9"/>
          <p:cNvSpPr>
            <a:spLocks noChangeArrowheads="1"/>
          </p:cNvSpPr>
          <p:nvPr/>
        </p:nvSpPr>
        <p:spPr bwMode="auto">
          <a:xfrm>
            <a:off x="4419600" y="3352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10</a:t>
            </a:r>
          </a:p>
        </p:txBody>
      </p:sp>
      <p:sp>
        <p:nvSpPr>
          <p:cNvPr id="1560586" name="Rectangle 10"/>
          <p:cNvSpPr>
            <a:spLocks noChangeArrowheads="1"/>
          </p:cNvSpPr>
          <p:nvPr/>
        </p:nvSpPr>
        <p:spPr bwMode="auto">
          <a:xfrm>
            <a:off x="5334000" y="33528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6</a:t>
            </a:r>
          </a:p>
        </p:txBody>
      </p:sp>
      <p:sp>
        <p:nvSpPr>
          <p:cNvPr id="1560587" name="Rectangle 11"/>
          <p:cNvSpPr>
            <a:spLocks noChangeArrowheads="1"/>
          </p:cNvSpPr>
          <p:nvPr/>
        </p:nvSpPr>
        <p:spPr bwMode="auto">
          <a:xfrm>
            <a:off x="4724400" y="4343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12</a:t>
            </a:r>
          </a:p>
        </p:txBody>
      </p:sp>
      <p:sp>
        <p:nvSpPr>
          <p:cNvPr id="1560588" name="Rectangle 12"/>
          <p:cNvSpPr>
            <a:spLocks noChangeArrowheads="1"/>
          </p:cNvSpPr>
          <p:nvPr/>
        </p:nvSpPr>
        <p:spPr bwMode="auto">
          <a:xfrm>
            <a:off x="3810000" y="4343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560589" name="Rectangle 13"/>
          <p:cNvSpPr>
            <a:spLocks noChangeArrowheads="1"/>
          </p:cNvSpPr>
          <p:nvPr/>
        </p:nvSpPr>
        <p:spPr bwMode="auto">
          <a:xfrm>
            <a:off x="4114800" y="4343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560590" name="Rectangle 14"/>
          <p:cNvSpPr>
            <a:spLocks noChangeArrowheads="1"/>
          </p:cNvSpPr>
          <p:nvPr/>
        </p:nvSpPr>
        <p:spPr bwMode="auto">
          <a:xfrm>
            <a:off x="5334000" y="4343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10</a:t>
            </a:r>
          </a:p>
        </p:txBody>
      </p:sp>
      <p:sp>
        <p:nvSpPr>
          <p:cNvPr id="1560591" name="Rectangle 15"/>
          <p:cNvSpPr>
            <a:spLocks noChangeArrowheads="1"/>
          </p:cNvSpPr>
          <p:nvPr/>
        </p:nvSpPr>
        <p:spPr bwMode="auto">
          <a:xfrm>
            <a:off x="3505200" y="4343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560592" name="Rectangle 16"/>
          <p:cNvSpPr>
            <a:spLocks noChangeArrowheads="1"/>
          </p:cNvSpPr>
          <p:nvPr/>
        </p:nvSpPr>
        <p:spPr bwMode="auto">
          <a:xfrm>
            <a:off x="5029200" y="4343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9</a:t>
            </a:r>
          </a:p>
        </p:txBody>
      </p:sp>
      <p:sp>
        <p:nvSpPr>
          <p:cNvPr id="1560593" name="Rectangle 17"/>
          <p:cNvSpPr>
            <a:spLocks noChangeArrowheads="1"/>
          </p:cNvSpPr>
          <p:nvPr/>
        </p:nvSpPr>
        <p:spPr bwMode="auto">
          <a:xfrm>
            <a:off x="4419600" y="43434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6</a:t>
            </a:r>
          </a:p>
        </p:txBody>
      </p:sp>
      <p:sp>
        <p:nvSpPr>
          <p:cNvPr id="1560594" name="Rectangle 18"/>
          <p:cNvSpPr>
            <a:spLocks noChangeArrowheads="1"/>
          </p:cNvSpPr>
          <p:nvPr/>
        </p:nvSpPr>
        <p:spPr bwMode="auto">
          <a:xfrm>
            <a:off x="4724400" y="5334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9</a:t>
            </a:r>
          </a:p>
        </p:txBody>
      </p:sp>
      <p:sp>
        <p:nvSpPr>
          <p:cNvPr id="1560595" name="Rectangle 19"/>
          <p:cNvSpPr>
            <a:spLocks noChangeArrowheads="1"/>
          </p:cNvSpPr>
          <p:nvPr/>
        </p:nvSpPr>
        <p:spPr bwMode="auto">
          <a:xfrm>
            <a:off x="3810000" y="5334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560596" name="Rectangle 20"/>
          <p:cNvSpPr>
            <a:spLocks noChangeArrowheads="1"/>
          </p:cNvSpPr>
          <p:nvPr/>
        </p:nvSpPr>
        <p:spPr bwMode="auto">
          <a:xfrm>
            <a:off x="4114800" y="5334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560597" name="Rectangle 21"/>
          <p:cNvSpPr>
            <a:spLocks noChangeArrowheads="1"/>
          </p:cNvSpPr>
          <p:nvPr/>
        </p:nvSpPr>
        <p:spPr bwMode="auto">
          <a:xfrm>
            <a:off x="5334000" y="5334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12</a:t>
            </a:r>
          </a:p>
        </p:txBody>
      </p:sp>
      <p:sp>
        <p:nvSpPr>
          <p:cNvPr id="1560598" name="Rectangle 22"/>
          <p:cNvSpPr>
            <a:spLocks noChangeArrowheads="1"/>
          </p:cNvSpPr>
          <p:nvPr/>
        </p:nvSpPr>
        <p:spPr bwMode="auto">
          <a:xfrm>
            <a:off x="3505200" y="5334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560599" name="Rectangle 23"/>
          <p:cNvSpPr>
            <a:spLocks noChangeArrowheads="1"/>
          </p:cNvSpPr>
          <p:nvPr/>
        </p:nvSpPr>
        <p:spPr bwMode="auto">
          <a:xfrm>
            <a:off x="5029200" y="5334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10</a:t>
            </a:r>
          </a:p>
        </p:txBody>
      </p:sp>
      <p:sp>
        <p:nvSpPr>
          <p:cNvPr id="1560600" name="Rectangle 24"/>
          <p:cNvSpPr>
            <a:spLocks noChangeArrowheads="1"/>
          </p:cNvSpPr>
          <p:nvPr/>
        </p:nvSpPr>
        <p:spPr bwMode="auto">
          <a:xfrm>
            <a:off x="4419600" y="53340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6</a:t>
            </a:r>
          </a:p>
        </p:txBody>
      </p:sp>
      <p:sp>
        <p:nvSpPr>
          <p:cNvPr id="1560601" name="Line 25"/>
          <p:cNvSpPr>
            <a:spLocks noChangeShapeType="1"/>
          </p:cNvSpPr>
          <p:nvPr/>
        </p:nvSpPr>
        <p:spPr bwMode="auto">
          <a:xfrm>
            <a:off x="4572000" y="3733800"/>
            <a:ext cx="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0602" name="Line 26"/>
          <p:cNvSpPr>
            <a:spLocks noChangeShapeType="1"/>
          </p:cNvSpPr>
          <p:nvPr/>
        </p:nvSpPr>
        <p:spPr bwMode="auto">
          <a:xfrm>
            <a:off x="4572000" y="4724400"/>
            <a:ext cx="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0603" name="Text Box 27"/>
          <p:cNvSpPr txBox="1">
            <a:spLocks noChangeArrowheads="1"/>
          </p:cNvSpPr>
          <p:nvPr/>
        </p:nvSpPr>
        <p:spPr bwMode="auto">
          <a:xfrm>
            <a:off x="1524000" y="3352800"/>
            <a:ext cx="19050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/>
              <a:t>Initial State:</a:t>
            </a:r>
          </a:p>
        </p:txBody>
      </p:sp>
      <p:sp>
        <p:nvSpPr>
          <p:cNvPr id="1560604" name="Text Box 28"/>
          <p:cNvSpPr txBox="1">
            <a:spLocks noChangeArrowheads="1"/>
          </p:cNvSpPr>
          <p:nvPr/>
        </p:nvSpPr>
        <p:spPr bwMode="auto">
          <a:xfrm>
            <a:off x="1524000" y="4343400"/>
            <a:ext cx="19050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/>
              <a:t>Nearly Sorted:</a:t>
            </a:r>
          </a:p>
        </p:txBody>
      </p:sp>
      <p:sp>
        <p:nvSpPr>
          <p:cNvPr id="1560605" name="Text Box 29"/>
          <p:cNvSpPr txBox="1">
            <a:spLocks noChangeArrowheads="1"/>
          </p:cNvSpPr>
          <p:nvPr/>
        </p:nvSpPr>
        <p:spPr bwMode="auto">
          <a:xfrm>
            <a:off x="1524000" y="5334000"/>
            <a:ext cx="19050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/>
              <a:t>Sorted:</a:t>
            </a:r>
          </a:p>
        </p:txBody>
      </p:sp>
      <p:sp>
        <p:nvSpPr>
          <p:cNvPr id="1560606" name="Text Box 30"/>
          <p:cNvSpPr txBox="1">
            <a:spLocks noChangeArrowheads="1"/>
          </p:cNvSpPr>
          <p:nvPr/>
        </p:nvSpPr>
        <p:spPr bwMode="auto">
          <a:xfrm>
            <a:off x="4648200" y="3657600"/>
            <a:ext cx="19050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/>
              <a:t>Modified</a:t>
            </a:r>
            <a:br>
              <a:rPr lang="en-US" sz="1400"/>
            </a:br>
            <a:r>
              <a:rPr lang="en-US" sz="1400"/>
              <a:t>Quicksort</a:t>
            </a:r>
          </a:p>
        </p:txBody>
      </p:sp>
      <p:sp>
        <p:nvSpPr>
          <p:cNvPr id="1560607" name="Text Box 31"/>
          <p:cNvSpPr txBox="1">
            <a:spLocks noChangeArrowheads="1"/>
          </p:cNvSpPr>
          <p:nvPr/>
        </p:nvSpPr>
        <p:spPr bwMode="auto">
          <a:xfrm>
            <a:off x="5867400" y="3657600"/>
            <a:ext cx="22098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Stop the recursion when the sublist to be sorted is small.</a:t>
            </a:r>
            <a:endParaRPr lang="en-US" sz="2000">
              <a:solidFill>
                <a:schemeClr val="folHlink"/>
              </a:solidFill>
            </a:endParaRPr>
          </a:p>
        </p:txBody>
      </p:sp>
      <p:sp>
        <p:nvSpPr>
          <p:cNvPr id="1560608" name="Text Box 32"/>
          <p:cNvSpPr txBox="1">
            <a:spLocks noChangeArrowheads="1"/>
          </p:cNvSpPr>
          <p:nvPr/>
        </p:nvSpPr>
        <p:spPr bwMode="auto">
          <a:xfrm>
            <a:off x="4648200" y="4800600"/>
            <a:ext cx="19050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/>
              <a:t>Insertion Sort</a:t>
            </a:r>
          </a:p>
        </p:txBody>
      </p:sp>
      <p:sp>
        <p:nvSpPr>
          <p:cNvPr id="1560609" name="Text Box 33"/>
          <p:cNvSpPr txBox="1">
            <a:spLocks noChangeArrowheads="1"/>
          </p:cNvSpPr>
          <p:nvPr/>
        </p:nvSpPr>
        <p:spPr bwMode="auto">
          <a:xfrm>
            <a:off x="3048000" y="177800"/>
            <a:ext cx="1219200" cy="355600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chemeClr val="folHlink"/>
                </a:solidFill>
              </a:rPr>
              <a:t>continued</a:t>
            </a:r>
            <a:endParaRPr lang="en-US" sz="200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0F582-5A70-424A-87F3-44CD7ADE8DB8}" type="slidenum">
              <a:rPr lang="en-US"/>
              <a:pPr/>
              <a:t>15</a:t>
            </a:fld>
            <a:endParaRPr lang="en-US"/>
          </a:p>
        </p:txBody>
      </p:sp>
      <p:sp>
        <p:nvSpPr>
          <p:cNvPr id="162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Sorts III</a:t>
            </a:r>
            <a:br>
              <a:rPr lang="en-US"/>
            </a:br>
            <a:r>
              <a:rPr lang="en-US"/>
              <a:t>Better Quicksort </a:t>
            </a:r>
            <a:r>
              <a:rPr lang="en-US">
                <a:cs typeface="Times New Roman" charset="0"/>
              </a:rPr>
              <a:t>— Rewrite It</a:t>
            </a:r>
          </a:p>
        </p:txBody>
      </p:sp>
      <p:sp>
        <p:nvSpPr>
          <p:cNvPr id="162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TO DO</a:t>
            </a:r>
          </a:p>
          <a:p>
            <a:pPr lvl="1"/>
            <a:r>
              <a:rPr lang="en-US"/>
              <a:t>Rewrite our Quicksort to do:</a:t>
            </a:r>
          </a:p>
          <a:p>
            <a:pPr lvl="2"/>
            <a:r>
              <a:rPr lang="en-US"/>
              <a:t>Median-of-3 pivot selection.</a:t>
            </a:r>
          </a:p>
          <a:p>
            <a:pPr lvl="2"/>
            <a:r>
              <a:rPr lang="en-US"/>
              <a:t>Tail-recursion elimination for reduced recursion depth.</a:t>
            </a:r>
          </a:p>
          <a:p>
            <a:pPr lvl="2"/>
            <a:r>
              <a:rPr lang="en-US"/>
              <a:t>Finishing with Insertion Sort.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7834-713F-2F41-B5EB-9E087537F22F}" type="slidenum">
              <a:rPr lang="en-US"/>
              <a:pPr/>
              <a:t>16</a:t>
            </a:fld>
            <a:endParaRPr lang="en-US"/>
          </a:p>
        </p:txBody>
      </p:sp>
      <p:sp>
        <p:nvSpPr>
          <p:cNvPr id="156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Sorts III</a:t>
            </a:r>
            <a:br>
              <a:rPr lang="en-US"/>
            </a:br>
            <a:r>
              <a:rPr lang="en-US"/>
              <a:t>Better Quicksort </a:t>
            </a:r>
            <a:r>
              <a:rPr lang="en-US">
                <a:cs typeface="Times New Roman" charset="0"/>
              </a:rPr>
              <a:t>— </a:t>
            </a:r>
            <a:r>
              <a:rPr lang="en-US"/>
              <a:t>Needed?</a:t>
            </a:r>
          </a:p>
        </p:txBody>
      </p:sp>
      <p:sp>
        <p:nvSpPr>
          <p:cNvPr id="156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We want an algorithm that: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Is as fast as Quicksort on the average.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Has reasonable [</a:t>
            </a:r>
            <a:r>
              <a:rPr lang="en-US" sz="1600" i="1"/>
              <a:t>O</a:t>
            </a:r>
            <a:r>
              <a:rPr lang="en-US" sz="1600"/>
              <a:t>(</a:t>
            </a:r>
            <a:r>
              <a:rPr lang="en-US" sz="1600" i="1"/>
              <a:t>n</a:t>
            </a:r>
            <a:r>
              <a:rPr lang="en-US" sz="1600"/>
              <a:t> log </a:t>
            </a:r>
            <a:r>
              <a:rPr lang="en-US" sz="1600" i="1"/>
              <a:t>n</a:t>
            </a:r>
            <a:r>
              <a:rPr lang="en-US" sz="1600"/>
              <a:t>)] worst-case performance.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But for over three decades no one found one.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Some said (and some still say) </a:t>
            </a:r>
            <a:r>
              <a:rPr lang="ja-JP" altLang="en-US" sz="1800">
                <a:latin typeface="Arial"/>
              </a:rPr>
              <a:t>“</a:t>
            </a:r>
            <a:r>
              <a:rPr lang="en-US" sz="1800"/>
              <a:t>Quicksort</a:t>
            </a:r>
            <a:r>
              <a:rPr lang="ja-JP" altLang="en-US" sz="1800">
                <a:latin typeface="Arial"/>
              </a:rPr>
              <a:t>’</a:t>
            </a:r>
            <a:r>
              <a:rPr lang="en-US" sz="1800"/>
              <a:t>s bad behavior is very rare; ignore it.</a:t>
            </a:r>
            <a:r>
              <a:rPr lang="ja-JP" altLang="en-US" sz="1800">
                <a:latin typeface="Arial"/>
              </a:rPr>
              <a:t>”</a:t>
            </a:r>
            <a:endParaRPr lang="en-US" sz="1800"/>
          </a:p>
          <a:p>
            <a:pPr lvl="1">
              <a:lnSpc>
                <a:spcPct val="90000"/>
              </a:lnSpc>
            </a:pPr>
            <a:r>
              <a:rPr lang="en-US" sz="1600"/>
              <a:t>I suggest to you that this is not a good way to think.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Sometimes bad worst-case behavior is okay; sometimes it is not.</a:t>
            </a:r>
          </a:p>
          <a:p>
            <a:pPr lvl="2">
              <a:lnSpc>
                <a:spcPct val="90000"/>
              </a:lnSpc>
            </a:pPr>
            <a:r>
              <a:rPr lang="en-US" sz="1400"/>
              <a:t>Know what is important in the situation you are addressing.</a:t>
            </a:r>
          </a:p>
          <a:p>
            <a:pPr lvl="2">
              <a:lnSpc>
                <a:spcPct val="90000"/>
              </a:lnSpc>
            </a:pPr>
            <a:r>
              <a:rPr lang="en-US" sz="1400"/>
              <a:t>Also, understand that your software can end up being used in other situations.</a:t>
            </a:r>
          </a:p>
          <a:p>
            <a:pPr lvl="2">
              <a:lnSpc>
                <a:spcPct val="90000"/>
              </a:lnSpc>
            </a:pPr>
            <a:r>
              <a:rPr lang="en-US" sz="1400"/>
              <a:t>Lastly, remember that on the Web, there are </a:t>
            </a:r>
            <a:r>
              <a:rPr lang="en-US" sz="1400" b="1"/>
              <a:t>malicious users</a:t>
            </a:r>
            <a:r>
              <a:rPr lang="en-US" sz="1400"/>
              <a:t>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From a former version of the Wikipedia article on Quicksort (retrieved 18 Oct 2006; the statements below were removed on 19 Jan 2007):</a:t>
            </a:r>
            <a:br>
              <a:rPr lang="en-US" sz="1600"/>
            </a:br>
            <a:endParaRPr lang="en-US" sz="1600"/>
          </a:p>
          <a:p>
            <a:pPr lvl="2">
              <a:lnSpc>
                <a:spcPct val="90000"/>
              </a:lnSpc>
              <a:buFont typeface="Wingdings" charset="0"/>
              <a:buNone/>
            </a:pPr>
            <a:r>
              <a:rPr lang="en-US" sz="1400"/>
              <a:t>	The worst-case behavior of quicksort is not merely a theoretical problem. When quicksort is used in web services, for example, it is possible for an attacker to deliberately exploit the worst case performance and choose data which will cause a slow running time or maximize the chance of running out of stack space.</a:t>
            </a:r>
          </a:p>
          <a:p>
            <a:pPr lvl="2">
              <a:lnSpc>
                <a:spcPct val="90000"/>
              </a:lnSpc>
              <a:buFont typeface="Wingdings" charset="0"/>
              <a:buNone/>
            </a:pPr>
            <a:endParaRPr lang="en-US" sz="140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However, in 1997, a solution was finally published. We discuss this shortly. But first, we analyze Quicksort.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Mar 2013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3A65D-C013-A14A-AF82-9F4CB21C456B}" type="slidenum">
              <a:rPr lang="en-US"/>
              <a:pPr/>
              <a:t>17</a:t>
            </a:fld>
            <a:endParaRPr lang="en-US"/>
          </a:p>
        </p:txBody>
      </p:sp>
      <p:sp>
        <p:nvSpPr>
          <p:cNvPr id="157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Sorts III</a:t>
            </a:r>
            <a:br>
              <a:rPr lang="en-US"/>
            </a:br>
            <a:r>
              <a:rPr lang="en-US"/>
              <a:t>Better Quicksort </a:t>
            </a:r>
            <a:r>
              <a:rPr lang="en-US">
                <a:cs typeface="Times New Roman" charset="0"/>
              </a:rPr>
              <a:t>— </a:t>
            </a:r>
            <a:r>
              <a:rPr lang="en-US"/>
              <a:t>Analysis of Quicksort</a:t>
            </a:r>
          </a:p>
        </p:txBody>
      </p:sp>
      <p:sp>
        <p:nvSpPr>
          <p:cNvPr id="157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Efficiency </a:t>
            </a:r>
            <a:r>
              <a:rPr lang="en-US">
                <a:sym typeface="Wingdings" charset="0"/>
              </a:rPr>
              <a:t></a:t>
            </a:r>
            <a:endParaRPr lang="en-US"/>
          </a:p>
          <a:p>
            <a:pPr lvl="1"/>
            <a:r>
              <a:rPr lang="en-US"/>
              <a:t>Quicksort is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).</a:t>
            </a:r>
          </a:p>
          <a:p>
            <a:pPr lvl="1"/>
            <a:r>
              <a:rPr lang="en-US"/>
              <a:t>Quicksort has a </a:t>
            </a:r>
            <a:r>
              <a:rPr lang="en-US" b="1"/>
              <a:t>very</a:t>
            </a:r>
            <a:r>
              <a:rPr lang="en-US"/>
              <a:t> good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 </a:t>
            </a:r>
            <a:r>
              <a:rPr lang="en-US"/>
              <a:t>log</a:t>
            </a:r>
            <a:r>
              <a:rPr lang="en-US" i="1"/>
              <a:t> n</a:t>
            </a:r>
            <a:r>
              <a:rPr lang="en-US"/>
              <a:t>) average-case time. </a:t>
            </a:r>
            <a:r>
              <a:rPr lang="en-US">
                <a:sym typeface="Wingdings" charset="0"/>
              </a:rPr>
              <a:t></a:t>
            </a:r>
            <a:endParaRPr lang="en-US"/>
          </a:p>
          <a:p>
            <a:pPr>
              <a:buFont typeface="Wingdings" charset="0"/>
              <a:buNone/>
            </a:pPr>
            <a:r>
              <a:rPr lang="en-US"/>
              <a:t>Requirements on Data </a:t>
            </a:r>
            <a:r>
              <a:rPr lang="en-US">
                <a:sym typeface="Wingdings" charset="0"/>
              </a:rPr>
              <a:t></a:t>
            </a:r>
            <a:endParaRPr lang="en-US"/>
          </a:p>
          <a:p>
            <a:pPr lvl="1"/>
            <a:r>
              <a:rPr lang="en-US"/>
              <a:t>Non-trivial pivot-selection algorithms (median-of-3 and others) are only efficient for random-access data.</a:t>
            </a:r>
          </a:p>
          <a:p>
            <a:pPr>
              <a:buFont typeface="Wingdings" charset="0"/>
              <a:buNone/>
            </a:pPr>
            <a:r>
              <a:rPr lang="en-US"/>
              <a:t>Space Usage </a:t>
            </a:r>
            <a:r>
              <a:rPr lang="en-US">
                <a:sym typeface="Wingdings" charset="0"/>
              </a:rPr>
              <a:t></a:t>
            </a:r>
          </a:p>
          <a:p>
            <a:pPr lvl="1"/>
            <a:r>
              <a:rPr lang="en-US"/>
              <a:t>Quicksort uses space for recursion.</a:t>
            </a:r>
          </a:p>
          <a:p>
            <a:pPr lvl="2"/>
            <a:r>
              <a:rPr lang="en-US"/>
              <a:t>Additional space: </a:t>
            </a:r>
            <a:r>
              <a:rPr lang="en-US" i="1"/>
              <a:t>O</a:t>
            </a:r>
            <a:r>
              <a:rPr lang="en-US"/>
              <a:t>(log </a:t>
            </a:r>
            <a:r>
              <a:rPr lang="en-US" i="1"/>
              <a:t>n</a:t>
            </a:r>
            <a:r>
              <a:rPr lang="en-US"/>
              <a:t>), if clever tail-recursion elimination is done.</a:t>
            </a:r>
          </a:p>
          <a:p>
            <a:pPr lvl="2"/>
            <a:r>
              <a:rPr lang="en-US"/>
              <a:t>Even if </a:t>
            </a:r>
            <a:r>
              <a:rPr lang="en-US" b="1"/>
              <a:t>all</a:t>
            </a:r>
            <a:r>
              <a:rPr lang="en-US"/>
              <a:t> recursion is eliminated, </a:t>
            </a:r>
            <a:r>
              <a:rPr lang="en-US" i="1"/>
              <a:t>O</a:t>
            </a:r>
            <a:r>
              <a:rPr lang="en-US"/>
              <a:t>(log </a:t>
            </a:r>
            <a:r>
              <a:rPr lang="en-US" i="1"/>
              <a:t>n</a:t>
            </a:r>
            <a:r>
              <a:rPr lang="en-US"/>
              <a:t>) additional space is still used.</a:t>
            </a:r>
          </a:p>
          <a:p>
            <a:pPr lvl="2"/>
            <a:r>
              <a:rPr lang="en-US"/>
              <a:t>This additional space need not hold any data items.</a:t>
            </a:r>
          </a:p>
          <a:p>
            <a:pPr>
              <a:buFont typeface="Wingdings" charset="0"/>
              <a:buNone/>
            </a:pPr>
            <a:r>
              <a:rPr lang="en-US"/>
              <a:t>Stability </a:t>
            </a:r>
            <a:r>
              <a:rPr lang="en-US">
                <a:sym typeface="Wingdings" charset="0"/>
              </a:rPr>
              <a:t></a:t>
            </a:r>
            <a:endParaRPr lang="en-US"/>
          </a:p>
          <a:p>
            <a:pPr lvl="1"/>
            <a:r>
              <a:rPr lang="en-US"/>
              <a:t>Efficient versions of Quicksort are not stable.</a:t>
            </a:r>
          </a:p>
          <a:p>
            <a:pPr>
              <a:buFont typeface="Wingdings" charset="0"/>
              <a:buNone/>
            </a:pPr>
            <a:r>
              <a:rPr lang="en-US"/>
              <a:t>Performance on Nearly Sorted Data </a:t>
            </a:r>
            <a:r>
              <a:rPr lang="en-US">
                <a:sym typeface="Wingdings" charset="0"/>
              </a:rPr>
              <a:t></a:t>
            </a:r>
            <a:endParaRPr lang="en-US"/>
          </a:p>
          <a:p>
            <a:pPr lvl="1"/>
            <a:r>
              <a:rPr lang="en-US"/>
              <a:t>An unoptimized Quicksort is </a:t>
            </a:r>
            <a:r>
              <a:rPr lang="en-US" b="1"/>
              <a:t>slow</a:t>
            </a:r>
            <a:r>
              <a:rPr lang="en-US"/>
              <a:t> on nearly sorted data: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).</a:t>
            </a:r>
          </a:p>
          <a:p>
            <a:pPr lvl="1"/>
            <a:r>
              <a:rPr lang="en-US"/>
              <a:t>Quicksort + median-of-3 is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 log </a:t>
            </a:r>
            <a:r>
              <a:rPr lang="en-US" i="1"/>
              <a:t>n</a:t>
            </a:r>
            <a:r>
              <a:rPr lang="en-US"/>
              <a:t>) on most nearly sorted data.</a:t>
            </a:r>
          </a:p>
        </p:txBody>
      </p:sp>
      <p:sp>
        <p:nvSpPr>
          <p:cNvPr id="1572868" name="Text Box 4"/>
          <p:cNvSpPr txBox="1">
            <a:spLocks noChangeArrowheads="1"/>
          </p:cNvSpPr>
          <p:nvPr/>
        </p:nvSpPr>
        <p:spPr bwMode="auto">
          <a:xfrm>
            <a:off x="7467600" y="4648200"/>
            <a:ext cx="12954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Unlike Merge Sort</a:t>
            </a:r>
          </a:p>
        </p:txBody>
      </p:sp>
      <p:sp>
        <p:nvSpPr>
          <p:cNvPr id="1572869" name="Line 5"/>
          <p:cNvSpPr>
            <a:spLocks noChangeShapeType="1"/>
          </p:cNvSpPr>
          <p:nvPr/>
        </p:nvSpPr>
        <p:spPr bwMode="auto">
          <a:xfrm flipH="1" flipV="1">
            <a:off x="7467600" y="4343400"/>
            <a:ext cx="30480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9D4B3-31A7-864B-9114-957EF96A9705}" type="slidenum">
              <a:rPr lang="en-US"/>
              <a:pPr/>
              <a:t>18</a:t>
            </a:fld>
            <a:endParaRPr lang="en-US"/>
          </a:p>
        </p:txBody>
      </p:sp>
      <p:sp>
        <p:nvSpPr>
          <p:cNvPr id="145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Sorts III</a:t>
            </a:r>
            <a:br>
              <a:rPr lang="en-US"/>
            </a:br>
            <a:r>
              <a:rPr lang="en-US"/>
              <a:t>Introsort </a:t>
            </a:r>
            <a:r>
              <a:rPr lang="en-US">
                <a:cs typeface="Times New Roman" charset="0"/>
              </a:rPr>
              <a:t>— </a:t>
            </a:r>
            <a:r>
              <a:rPr lang="ja-JP" altLang="en-US">
                <a:latin typeface="Arial"/>
                <a:cs typeface="Times New Roman" charset="0"/>
              </a:rPr>
              <a:t>“</a:t>
            </a:r>
            <a:r>
              <a:rPr lang="en-US">
                <a:cs typeface="Times New Roman" charset="0"/>
              </a:rPr>
              <a:t>Introspection</a:t>
            </a:r>
            <a:r>
              <a:rPr lang="ja-JP" altLang="en-US">
                <a:latin typeface="Arial"/>
                <a:cs typeface="Times New Roman" charset="0"/>
              </a:rPr>
              <a:t>”</a:t>
            </a:r>
            <a:endParaRPr lang="en-US">
              <a:cs typeface="Times New Roman" charset="0"/>
            </a:endParaRPr>
          </a:p>
        </p:txBody>
      </p:sp>
      <p:sp>
        <p:nvSpPr>
          <p:cNvPr id="145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In 1997, David Musser introduced a simple algorithmic-design idea.</a:t>
            </a:r>
          </a:p>
          <a:p>
            <a:pPr lvl="1"/>
            <a:r>
              <a:rPr lang="en-US"/>
              <a:t>For a number of problems, there are known algorithms with very good average-case performance and very bad worst-case performance.</a:t>
            </a:r>
          </a:p>
          <a:p>
            <a:pPr lvl="1"/>
            <a:r>
              <a:rPr lang="en-US"/>
              <a:t>Quicksort is the best known of these, but there are others.</a:t>
            </a:r>
          </a:p>
          <a:p>
            <a:pPr lvl="1"/>
            <a:r>
              <a:rPr lang="en-US"/>
              <a:t>Musser suggests keeping track of an algorithm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performance. If it is not doing well, switch to a different algorithm that has reasonably good worst-case performance.</a:t>
            </a:r>
          </a:p>
          <a:p>
            <a:pPr lvl="1"/>
            <a:r>
              <a:rPr lang="en-US"/>
              <a:t>Musser calls this technique </a:t>
            </a:r>
            <a:r>
              <a:rPr lang="en-US" b="1"/>
              <a:t>introspection</a:t>
            </a:r>
            <a:r>
              <a:rPr lang="en-US"/>
              <a:t>, since an algorithm is examining itself.</a:t>
            </a:r>
          </a:p>
          <a:p>
            <a:pPr>
              <a:buFont typeface="Wingdings" charset="0"/>
              <a:buNone/>
            </a:pPr>
            <a:r>
              <a:rPr lang="en-US"/>
              <a:t>The most important application is to sorting.</a:t>
            </a:r>
          </a:p>
          <a:p>
            <a:pPr lvl="1"/>
            <a:r>
              <a:rPr lang="en-US"/>
              <a:t>Now we can eliminate the bad behavior of Quicksort.</a:t>
            </a:r>
          </a:p>
          <a:p>
            <a:pPr>
              <a:buFont typeface="Wingdings" charset="0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A3F69-091F-0C4E-89E0-DA196D16D77C}" type="slidenum">
              <a:rPr lang="en-US"/>
              <a:pPr/>
              <a:t>19</a:t>
            </a:fld>
            <a:endParaRPr lang="en-US"/>
          </a:p>
        </p:txBody>
      </p:sp>
      <p:sp>
        <p:nvSpPr>
          <p:cNvPr id="158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Sorts III</a:t>
            </a:r>
            <a:br>
              <a:rPr lang="en-US"/>
            </a:br>
            <a:r>
              <a:rPr lang="en-US"/>
              <a:t>Introsort </a:t>
            </a:r>
            <a:r>
              <a:rPr lang="en-US">
                <a:cs typeface="Times New Roman" charset="0"/>
              </a:rPr>
              <a:t>— </a:t>
            </a:r>
            <a:r>
              <a:rPr lang="en-US"/>
              <a:t>Heap Sort Preview</a:t>
            </a:r>
          </a:p>
        </p:txBody>
      </p:sp>
      <p:sp>
        <p:nvSpPr>
          <p:cNvPr id="158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This is a preview of a sorting algorithm to be covered later.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Later in the semester, we will study the </a:t>
            </a:r>
            <a:r>
              <a:rPr lang="ja-JP" altLang="en-US" sz="1800">
                <a:latin typeface="Arial"/>
              </a:rPr>
              <a:t>“</a:t>
            </a:r>
            <a:r>
              <a:rPr lang="en-US" sz="1800"/>
              <a:t>Priority Queues</a:t>
            </a:r>
            <a:r>
              <a:rPr lang="ja-JP" altLang="en-US" sz="1800">
                <a:latin typeface="Arial"/>
              </a:rPr>
              <a:t>”</a:t>
            </a:r>
            <a:r>
              <a:rPr lang="en-US" sz="1800"/>
              <a:t>, generally implemented via a data structure known as a </a:t>
            </a:r>
            <a:r>
              <a:rPr lang="ja-JP" altLang="en-US" sz="1800">
                <a:latin typeface="Arial"/>
              </a:rPr>
              <a:t>“</a:t>
            </a:r>
            <a:r>
              <a:rPr lang="en-US" sz="1800"/>
              <a:t>Heap</a:t>
            </a:r>
            <a:r>
              <a:rPr lang="ja-JP" altLang="en-US" sz="1800">
                <a:latin typeface="Arial"/>
              </a:rPr>
              <a:t>”</a:t>
            </a:r>
            <a:r>
              <a:rPr lang="en-US" sz="1800"/>
              <a:t>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In a normal Queue, we insert items, and then remove them in the same order (first-in-first-out).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In a </a:t>
            </a:r>
            <a:r>
              <a:rPr lang="en-US" sz="1600" b="1"/>
              <a:t>Priority Queue</a:t>
            </a:r>
            <a:r>
              <a:rPr lang="en-US" sz="1600"/>
              <a:t>, each item has a </a:t>
            </a:r>
            <a:r>
              <a:rPr lang="ja-JP" altLang="en-US" sz="1600">
                <a:latin typeface="Arial"/>
              </a:rPr>
              <a:t>“</a:t>
            </a:r>
            <a:r>
              <a:rPr lang="en-US" sz="1600"/>
              <a:t>priority</a:t>
            </a:r>
            <a:r>
              <a:rPr lang="ja-JP" altLang="en-US" sz="1600">
                <a:latin typeface="Arial"/>
              </a:rPr>
              <a:t>”</a:t>
            </a:r>
            <a:r>
              <a:rPr lang="en-US" sz="1600"/>
              <a:t>. Items come out in order of their priority.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Set an item</a:t>
            </a:r>
            <a:r>
              <a:rPr lang="ja-JP" altLang="en-US" sz="1800">
                <a:latin typeface="Arial"/>
              </a:rPr>
              <a:t>’</a:t>
            </a:r>
            <a:r>
              <a:rPr lang="en-US" sz="1800"/>
              <a:t>s priority equal to its numerical value, and items come out in sorted order.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So: Make a Heap and then remove all items from it, in numerical order.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This sorting algorithm is called </a:t>
            </a:r>
            <a:r>
              <a:rPr lang="en-US" sz="1600" b="1"/>
              <a:t>Heap Sort</a:t>
            </a:r>
            <a:r>
              <a:rPr lang="en-US" sz="1600"/>
              <a:t>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Important Facts about Heap Sort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Log-linear time.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In-place.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Requires random-access data.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Can be modified to handle problems that are more general than simple comparison sorting. For example, we can allow new items to be added during the sorting process.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Used as part of a very fast sorting algorithm called </a:t>
            </a:r>
            <a:r>
              <a:rPr lang="ja-JP" altLang="en-US" sz="1600">
                <a:latin typeface="Arial"/>
              </a:rPr>
              <a:t>“</a:t>
            </a:r>
            <a:r>
              <a:rPr lang="en-US" sz="1600"/>
              <a:t>Introsort</a:t>
            </a:r>
            <a:r>
              <a:rPr lang="ja-JP" altLang="en-US" sz="1600">
                <a:latin typeface="Arial"/>
              </a:rPr>
              <a:t>”</a:t>
            </a:r>
            <a:r>
              <a:rPr lang="en-US" sz="1600"/>
              <a:t>. Read on 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Mar 2013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DC81E-4A41-3242-812B-5889B749FCB3}" type="slidenum">
              <a:rPr lang="en-US"/>
              <a:pPr/>
              <a:t>2</a:t>
            </a:fld>
            <a:endParaRPr lang="en-US"/>
          </a:p>
        </p:txBody>
      </p:sp>
      <p:sp>
        <p:nvSpPr>
          <p:cNvPr id="101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Overview</a:t>
            </a:r>
            <a:br>
              <a:rPr lang="en-US"/>
            </a:br>
            <a:r>
              <a:rPr lang="en-US"/>
              <a:t>Algorithmic Efficiency &amp; Sorting</a:t>
            </a:r>
          </a:p>
        </p:txBody>
      </p:sp>
      <p:sp>
        <p:nvSpPr>
          <p:cNvPr id="101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Major Topics</a:t>
            </a:r>
          </a:p>
          <a:p>
            <a:pPr lvl="1"/>
            <a:r>
              <a:rPr lang="en-US"/>
              <a:t>Introduction to Analysis of Algorithms</a:t>
            </a:r>
          </a:p>
          <a:p>
            <a:pPr lvl="1"/>
            <a:r>
              <a:rPr lang="en-US"/>
              <a:t>Introduction to Sorting</a:t>
            </a:r>
          </a:p>
          <a:p>
            <a:pPr lvl="1"/>
            <a:r>
              <a:rPr lang="en-US"/>
              <a:t>Comparison Sorts I</a:t>
            </a:r>
          </a:p>
          <a:p>
            <a:pPr lvl="1"/>
            <a:r>
              <a:rPr lang="en-US"/>
              <a:t>More on Big-</a:t>
            </a:r>
            <a:r>
              <a:rPr lang="en-US" i="1"/>
              <a:t>O</a:t>
            </a:r>
          </a:p>
          <a:p>
            <a:pPr lvl="1"/>
            <a:r>
              <a:rPr lang="en-US"/>
              <a:t>The Limits of Sorting</a:t>
            </a:r>
          </a:p>
          <a:p>
            <a:pPr lvl="1"/>
            <a:r>
              <a:rPr lang="en-US"/>
              <a:t>Divide-and-Conquer</a:t>
            </a:r>
          </a:p>
          <a:p>
            <a:pPr lvl="1"/>
            <a:r>
              <a:rPr lang="en-US"/>
              <a:t>Comparison Sorts II</a:t>
            </a:r>
          </a:p>
          <a:p>
            <a:pPr lvl="1"/>
            <a:r>
              <a:rPr lang="en-US"/>
              <a:t>Comparison Sorts III</a:t>
            </a:r>
          </a:p>
          <a:p>
            <a:pPr lvl="1"/>
            <a:r>
              <a:rPr lang="en-US"/>
              <a:t>Radix Sort</a:t>
            </a:r>
          </a:p>
          <a:p>
            <a:pPr lvl="1"/>
            <a:r>
              <a:rPr lang="en-US"/>
              <a:t>Sorting in the C++ STL</a:t>
            </a:r>
          </a:p>
        </p:txBody>
      </p:sp>
      <p:sp>
        <p:nvSpPr>
          <p:cNvPr id="1018886" name="Text Box 6"/>
          <p:cNvSpPr txBox="1">
            <a:spLocks noChangeArrowheads="1"/>
          </p:cNvSpPr>
          <p:nvPr/>
        </p:nvSpPr>
        <p:spPr bwMode="auto">
          <a:xfrm>
            <a:off x="228600" y="13874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018887" name="Text Box 7"/>
          <p:cNvSpPr txBox="1">
            <a:spLocks noChangeArrowheads="1"/>
          </p:cNvSpPr>
          <p:nvPr/>
        </p:nvSpPr>
        <p:spPr bwMode="auto">
          <a:xfrm>
            <a:off x="228600" y="1736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018888" name="Text Box 8"/>
          <p:cNvSpPr txBox="1">
            <a:spLocks noChangeArrowheads="1"/>
          </p:cNvSpPr>
          <p:nvPr/>
        </p:nvSpPr>
        <p:spPr bwMode="auto">
          <a:xfrm>
            <a:off x="228600" y="20478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018889" name="Text Box 9"/>
          <p:cNvSpPr txBox="1">
            <a:spLocks noChangeArrowheads="1"/>
          </p:cNvSpPr>
          <p:nvPr/>
        </p:nvSpPr>
        <p:spPr bwMode="auto">
          <a:xfrm>
            <a:off x="228600" y="23749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018892" name="Text Box 12"/>
          <p:cNvSpPr txBox="1">
            <a:spLocks noChangeArrowheads="1"/>
          </p:cNvSpPr>
          <p:nvPr/>
        </p:nvSpPr>
        <p:spPr bwMode="auto">
          <a:xfrm>
            <a:off x="228600" y="271145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018893" name="Text Box 13"/>
          <p:cNvSpPr txBox="1">
            <a:spLocks noChangeArrowheads="1"/>
          </p:cNvSpPr>
          <p:nvPr/>
        </p:nvSpPr>
        <p:spPr bwMode="auto">
          <a:xfrm>
            <a:off x="228600" y="304165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018894" name="Text Box 14"/>
          <p:cNvSpPr txBox="1">
            <a:spLocks noChangeArrowheads="1"/>
          </p:cNvSpPr>
          <p:nvPr/>
        </p:nvSpPr>
        <p:spPr bwMode="auto">
          <a:xfrm>
            <a:off x="228600" y="337185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018897" name="Text Box 17"/>
          <p:cNvSpPr txBox="1">
            <a:spLocks noChangeArrowheads="1"/>
          </p:cNvSpPr>
          <p:nvPr/>
        </p:nvSpPr>
        <p:spPr bwMode="auto">
          <a:xfrm>
            <a:off x="0" y="3746500"/>
            <a:ext cx="7620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  <a:cs typeface="Times New Roman" charset="0"/>
                <a:sym typeface="Wingdings 2" charset="0"/>
              </a:rPr>
              <a:t>(part) </a:t>
            </a:r>
            <a:endParaRPr lang="en-US">
              <a:solidFill>
                <a:schemeClr val="folHlink"/>
              </a:solidFill>
              <a:sym typeface="Wingdings 2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55D8C-B484-AD44-BA58-CD23EDCF7C1B}" type="slidenum">
              <a:rPr lang="en-US"/>
              <a:pPr/>
              <a:t>20</a:t>
            </a:fld>
            <a:endParaRPr lang="en-US"/>
          </a:p>
        </p:txBody>
      </p:sp>
      <p:sp>
        <p:nvSpPr>
          <p:cNvPr id="145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Sorts III</a:t>
            </a:r>
            <a:br>
              <a:rPr lang="en-US"/>
            </a:br>
            <a:r>
              <a:rPr lang="en-US"/>
              <a:t>Introsort </a:t>
            </a:r>
            <a:r>
              <a:rPr lang="en-US">
                <a:cs typeface="Times New Roman" charset="0"/>
              </a:rPr>
              <a:t>— Description</a:t>
            </a:r>
          </a:p>
        </p:txBody>
      </p:sp>
      <p:sp>
        <p:nvSpPr>
          <p:cNvPr id="145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Recall: Quicksort does a linear time operation (Partition), then calls itself recursively.</a:t>
            </a:r>
          </a:p>
          <a:p>
            <a:pPr lvl="1">
              <a:lnSpc>
                <a:spcPct val="90000"/>
              </a:lnSpc>
            </a:pPr>
            <a:r>
              <a:rPr lang="en-US"/>
              <a:t>If the recursion depth is around log </a:t>
            </a:r>
            <a:r>
              <a:rPr lang="en-US" i="1"/>
              <a:t>n</a:t>
            </a:r>
            <a:r>
              <a:rPr lang="en-US"/>
              <a:t>, then it uses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 log </a:t>
            </a:r>
            <a:r>
              <a:rPr lang="en-US" i="1"/>
              <a:t>n</a:t>
            </a:r>
            <a:r>
              <a:rPr lang="en-US"/>
              <a:t>) steps.</a:t>
            </a:r>
          </a:p>
          <a:p>
            <a:pPr lvl="2">
              <a:lnSpc>
                <a:spcPct val="90000"/>
              </a:lnSpc>
            </a:pPr>
            <a:r>
              <a:rPr lang="en-US"/>
              <a:t>Count both sub-lists as recursive calls. Ignore the tail-recursion trick.</a:t>
            </a:r>
          </a:p>
          <a:p>
            <a:pPr lvl="1">
              <a:lnSpc>
                <a:spcPct val="90000"/>
              </a:lnSpc>
            </a:pPr>
            <a:r>
              <a:rPr lang="en-US"/>
              <a:t>Thus, Quicksort is slow only </a:t>
            </a:r>
            <a:r>
              <a:rPr lang="en-US" b="1"/>
              <a:t>when the recursion gets too deep</a:t>
            </a:r>
            <a:r>
              <a:rPr lang="en-US"/>
              <a:t>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Apply introspection:</a:t>
            </a:r>
          </a:p>
          <a:p>
            <a:pPr lvl="1">
              <a:lnSpc>
                <a:spcPct val="90000"/>
              </a:lnSpc>
            </a:pPr>
            <a:r>
              <a:rPr lang="en-US"/>
              <a:t>Do optimized Quicksort, but keep track of the recursion depth.</a:t>
            </a:r>
          </a:p>
          <a:p>
            <a:pPr lvl="1">
              <a:lnSpc>
                <a:spcPct val="90000"/>
              </a:lnSpc>
            </a:pPr>
            <a:r>
              <a:rPr lang="en-US"/>
              <a:t>If the depth exceeds some threshold (</a:t>
            </a:r>
            <a:r>
              <a:rPr lang="en-US" i="1"/>
              <a:t>k</a:t>
            </a:r>
            <a:r>
              <a:rPr lang="en-US"/>
              <a:t> log </a:t>
            </a:r>
            <a:r>
              <a:rPr lang="en-US" i="1"/>
              <a:t>n,</a:t>
            </a:r>
            <a:r>
              <a:rPr lang="en-US"/>
              <a:t> for some </a:t>
            </a:r>
            <a:r>
              <a:rPr lang="en-US" i="1"/>
              <a:t>k</a:t>
            </a:r>
            <a:r>
              <a:rPr lang="en-US"/>
              <a:t>), switch to Heap Sort for the current sublist being sorted.</a:t>
            </a:r>
          </a:p>
          <a:p>
            <a:pPr lvl="2">
              <a:lnSpc>
                <a:spcPct val="90000"/>
              </a:lnSpc>
            </a:pPr>
            <a:r>
              <a:rPr lang="en-US"/>
              <a:t>Musser suggested a threshold of 2 log</a:t>
            </a:r>
            <a:r>
              <a:rPr lang="en-US" baseline="-25000"/>
              <a:t>2</a:t>
            </a:r>
            <a:r>
              <a:rPr lang="en-US" i="1"/>
              <a:t>n</a:t>
            </a:r>
            <a:r>
              <a:rPr lang="en-US"/>
              <a:t>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The resulting algorithm is called </a:t>
            </a:r>
            <a:r>
              <a:rPr lang="en-US" b="1"/>
              <a:t>Introsort</a:t>
            </a:r>
            <a:r>
              <a:rPr lang="en-US"/>
              <a:t>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Musser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1997 paper discusses the speed-ups we have covered:</a:t>
            </a:r>
          </a:p>
          <a:p>
            <a:pPr lvl="1">
              <a:lnSpc>
                <a:spcPct val="90000"/>
              </a:lnSpc>
            </a:pPr>
            <a:r>
              <a:rPr lang="en-US"/>
              <a:t>Use the median-of-3 rule for pivot selection.</a:t>
            </a:r>
          </a:p>
          <a:p>
            <a:pPr lvl="1">
              <a:lnSpc>
                <a:spcPct val="90000"/>
              </a:lnSpc>
            </a:pPr>
            <a:r>
              <a:rPr lang="en-US"/>
              <a:t>Stop the recursion prematurely, and finish with Insertion Sort.</a:t>
            </a:r>
          </a:p>
          <a:p>
            <a:pPr lvl="2">
              <a:lnSpc>
                <a:spcPct val="90000"/>
              </a:lnSpc>
            </a:pPr>
            <a:r>
              <a:rPr lang="en-US"/>
              <a:t>Maybe. This can adversely affect cache performance.</a:t>
            </a:r>
          </a:p>
          <a:p>
            <a:pPr lvl="1">
              <a:lnSpc>
                <a:spcPct val="90000"/>
              </a:lnSpc>
            </a:pPr>
            <a:r>
              <a:rPr lang="en-US"/>
              <a:t>However, it is no longer necessary to handle the larger and smaller recursive calls differently, since the recursion-depth limit already makes sure that excessive recursive calls are not made.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Mar 2013</a:t>
            </a:r>
            <a:endParaRPr lang="en-US"/>
          </a:p>
        </p:txBody>
      </p:sp>
      <p:sp>
        <p:nvSpPr>
          <p:cNvPr id="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44AF7-BA48-B04F-8EF6-CE719DD335A1}" type="slidenum">
              <a:rPr lang="en-US"/>
              <a:pPr/>
              <a:t>21</a:t>
            </a:fld>
            <a:endParaRPr lang="en-US"/>
          </a:p>
        </p:txBody>
      </p:sp>
      <p:sp>
        <p:nvSpPr>
          <p:cNvPr id="158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Sorts III</a:t>
            </a:r>
            <a:br>
              <a:rPr lang="en-US"/>
            </a:br>
            <a:r>
              <a:rPr lang="en-US"/>
              <a:t>Introsort </a:t>
            </a:r>
            <a:r>
              <a:rPr lang="en-US">
                <a:cs typeface="Times New Roman" charset="0"/>
              </a:rPr>
              <a:t>— Diagram</a:t>
            </a:r>
          </a:p>
        </p:txBody>
      </p:sp>
      <p:sp>
        <p:nvSpPr>
          <p:cNvPr id="158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1600"/>
              <a:t>Here is an illustration of how Introsort works.</a:t>
            </a:r>
          </a:p>
          <a:p>
            <a:pPr lvl="1"/>
            <a:r>
              <a:rPr lang="en-US" sz="1400"/>
              <a:t>In practice, the recursion will be deeper than this.</a:t>
            </a:r>
          </a:p>
          <a:p>
            <a:pPr lvl="1"/>
            <a:r>
              <a:rPr lang="en-US" sz="1400"/>
              <a:t>The Insertion-Sort call </a:t>
            </a:r>
            <a:r>
              <a:rPr lang="en-US" sz="1400" i="1"/>
              <a:t>might</a:t>
            </a:r>
            <a:r>
              <a:rPr lang="en-US" sz="1400"/>
              <a:t> not be done, due to its effect on cache hits.</a:t>
            </a:r>
          </a:p>
        </p:txBody>
      </p:sp>
      <p:sp>
        <p:nvSpPr>
          <p:cNvPr id="1588228" name="Rectangle 4"/>
          <p:cNvSpPr>
            <a:spLocks noChangeArrowheads="1"/>
          </p:cNvSpPr>
          <p:nvPr/>
        </p:nvSpPr>
        <p:spPr bwMode="auto">
          <a:xfrm>
            <a:off x="3048000" y="2743200"/>
            <a:ext cx="1676400" cy="4572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b="1"/>
              <a:t>Introsort-recurse</a:t>
            </a:r>
            <a:endParaRPr lang="en-US" sz="1000"/>
          </a:p>
          <a:p>
            <a:r>
              <a:rPr lang="en-US" sz="1000"/>
              <a:t>Like Mo3 Quicksort:</a:t>
            </a:r>
            <a:br>
              <a:rPr lang="en-US" sz="1000"/>
            </a:br>
            <a:r>
              <a:rPr lang="en-US" sz="1000"/>
              <a:t>Find Mo3 Pivot, Partition</a:t>
            </a:r>
          </a:p>
        </p:txBody>
      </p:sp>
      <p:sp>
        <p:nvSpPr>
          <p:cNvPr id="1588229" name="Rectangle 5"/>
          <p:cNvSpPr>
            <a:spLocks noChangeArrowheads="1"/>
          </p:cNvSpPr>
          <p:nvPr/>
        </p:nvSpPr>
        <p:spPr bwMode="auto">
          <a:xfrm>
            <a:off x="1600200" y="3429000"/>
            <a:ext cx="1676400" cy="4572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b="1"/>
              <a:t>Introsort-recurse</a:t>
            </a:r>
            <a:endParaRPr lang="en-US" sz="1000"/>
          </a:p>
          <a:p>
            <a:r>
              <a:rPr lang="en-US" sz="1000"/>
              <a:t>Like Mo3 Quicksort:</a:t>
            </a:r>
            <a:br>
              <a:rPr lang="en-US" sz="1000"/>
            </a:br>
            <a:r>
              <a:rPr lang="en-US" sz="1000"/>
              <a:t>Find Mo3 Pivot, Partition</a:t>
            </a:r>
          </a:p>
        </p:txBody>
      </p:sp>
      <p:sp>
        <p:nvSpPr>
          <p:cNvPr id="1588230" name="Rectangle 6"/>
          <p:cNvSpPr>
            <a:spLocks noChangeArrowheads="1"/>
          </p:cNvSpPr>
          <p:nvPr/>
        </p:nvSpPr>
        <p:spPr bwMode="auto">
          <a:xfrm>
            <a:off x="4495800" y="3429000"/>
            <a:ext cx="1676400" cy="4572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b="1"/>
              <a:t>Introsort-recurse</a:t>
            </a:r>
            <a:endParaRPr lang="en-US" sz="1000"/>
          </a:p>
          <a:p>
            <a:r>
              <a:rPr lang="en-US" sz="1000"/>
              <a:t>Like Mo3 Quicksort:</a:t>
            </a:r>
            <a:br>
              <a:rPr lang="en-US" sz="1000"/>
            </a:br>
            <a:r>
              <a:rPr lang="en-US" sz="1000"/>
              <a:t>Find Mo3 Pivot, Partition</a:t>
            </a:r>
          </a:p>
        </p:txBody>
      </p:sp>
      <p:sp>
        <p:nvSpPr>
          <p:cNvPr id="1588231" name="Rectangle 7"/>
          <p:cNvSpPr>
            <a:spLocks noChangeArrowheads="1"/>
          </p:cNvSpPr>
          <p:nvPr/>
        </p:nvSpPr>
        <p:spPr bwMode="auto">
          <a:xfrm>
            <a:off x="3505200" y="4114800"/>
            <a:ext cx="1676400" cy="4572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b="1"/>
              <a:t>Introsort-recurse</a:t>
            </a:r>
            <a:endParaRPr lang="en-US" sz="1000"/>
          </a:p>
          <a:p>
            <a:r>
              <a:rPr lang="en-US" sz="1000"/>
              <a:t>Like Mo3 Quicksort:</a:t>
            </a:r>
            <a:br>
              <a:rPr lang="en-US" sz="1000"/>
            </a:br>
            <a:r>
              <a:rPr lang="en-US" sz="1000"/>
              <a:t>Find Mo3 Pivot, Partition</a:t>
            </a:r>
          </a:p>
        </p:txBody>
      </p:sp>
      <p:sp>
        <p:nvSpPr>
          <p:cNvPr id="1588232" name="Rectangle 8"/>
          <p:cNvSpPr>
            <a:spLocks noChangeArrowheads="1"/>
          </p:cNvSpPr>
          <p:nvPr/>
        </p:nvSpPr>
        <p:spPr bwMode="auto">
          <a:xfrm>
            <a:off x="5486400" y="4114800"/>
            <a:ext cx="1676400" cy="4572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b="1"/>
              <a:t>Introsort-recurse</a:t>
            </a:r>
            <a:endParaRPr lang="en-US" sz="1000"/>
          </a:p>
          <a:p>
            <a:r>
              <a:rPr lang="en-US" sz="1000"/>
              <a:t>Like Mo3 Quicksort:</a:t>
            </a:r>
            <a:br>
              <a:rPr lang="en-US" sz="1000"/>
            </a:br>
            <a:r>
              <a:rPr lang="en-US" sz="1000"/>
              <a:t>Find Mo3 Pivot, Partition</a:t>
            </a:r>
          </a:p>
        </p:txBody>
      </p:sp>
      <p:sp>
        <p:nvSpPr>
          <p:cNvPr id="1588233" name="Rectangle 9"/>
          <p:cNvSpPr>
            <a:spLocks noChangeArrowheads="1"/>
          </p:cNvSpPr>
          <p:nvPr/>
        </p:nvSpPr>
        <p:spPr bwMode="auto">
          <a:xfrm>
            <a:off x="5334000" y="2743200"/>
            <a:ext cx="1371600" cy="304800"/>
          </a:xfrm>
          <a:prstGeom prst="rect">
            <a:avLst/>
          </a:prstGeom>
          <a:solidFill>
            <a:srgbClr val="CCFFCC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 b="1"/>
              <a:t>Insertion Sort</a:t>
            </a:r>
            <a:endParaRPr lang="en-US" sz="1200"/>
          </a:p>
        </p:txBody>
      </p:sp>
      <p:sp>
        <p:nvSpPr>
          <p:cNvPr id="1588234" name="Rectangle 10"/>
          <p:cNvSpPr>
            <a:spLocks noChangeArrowheads="1"/>
          </p:cNvSpPr>
          <p:nvPr/>
        </p:nvSpPr>
        <p:spPr bwMode="auto">
          <a:xfrm>
            <a:off x="4267200" y="2209800"/>
            <a:ext cx="1371600" cy="304800"/>
          </a:xfrm>
          <a:prstGeom prst="rect">
            <a:avLst/>
          </a:prstGeom>
          <a:solidFill>
            <a:srgbClr val="FFFF0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 b="1"/>
              <a:t>Introsort</a:t>
            </a:r>
            <a:endParaRPr lang="en-US" sz="1200"/>
          </a:p>
        </p:txBody>
      </p:sp>
      <p:sp>
        <p:nvSpPr>
          <p:cNvPr id="1588235" name="Text Box 11"/>
          <p:cNvSpPr txBox="1">
            <a:spLocks noChangeArrowheads="1"/>
          </p:cNvSpPr>
          <p:nvPr/>
        </p:nvSpPr>
        <p:spPr bwMode="auto">
          <a:xfrm>
            <a:off x="304800" y="4114800"/>
            <a:ext cx="29718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When the sublist to sort is very small, do not recurse. Insertion Sort will finish the job later [??].</a:t>
            </a:r>
          </a:p>
        </p:txBody>
      </p:sp>
      <p:sp>
        <p:nvSpPr>
          <p:cNvPr id="1588236" name="Line 12"/>
          <p:cNvSpPr>
            <a:spLocks noChangeShapeType="1"/>
          </p:cNvSpPr>
          <p:nvPr/>
        </p:nvSpPr>
        <p:spPr bwMode="auto">
          <a:xfrm flipV="1">
            <a:off x="1447800" y="3962400"/>
            <a:ext cx="2286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237" name="Text Box 13"/>
          <p:cNvSpPr txBox="1">
            <a:spLocks noChangeArrowheads="1"/>
          </p:cNvSpPr>
          <p:nvPr/>
        </p:nvSpPr>
        <p:spPr bwMode="auto">
          <a:xfrm>
            <a:off x="1295400" y="5486400"/>
            <a:ext cx="30480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When the recursion depth is too great, switch to Heap Sort to sort the current sublist.</a:t>
            </a:r>
          </a:p>
        </p:txBody>
      </p:sp>
      <p:sp>
        <p:nvSpPr>
          <p:cNvPr id="1588238" name="Line 14"/>
          <p:cNvSpPr>
            <a:spLocks noChangeShapeType="1"/>
          </p:cNvSpPr>
          <p:nvPr/>
        </p:nvSpPr>
        <p:spPr bwMode="auto">
          <a:xfrm flipH="1">
            <a:off x="2514600" y="3200400"/>
            <a:ext cx="6858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239" name="Line 15"/>
          <p:cNvSpPr>
            <a:spLocks noChangeShapeType="1"/>
          </p:cNvSpPr>
          <p:nvPr/>
        </p:nvSpPr>
        <p:spPr bwMode="auto">
          <a:xfrm>
            <a:off x="6019800" y="38862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240" name="Line 16"/>
          <p:cNvSpPr>
            <a:spLocks noChangeShapeType="1"/>
          </p:cNvSpPr>
          <p:nvPr/>
        </p:nvSpPr>
        <p:spPr bwMode="auto">
          <a:xfrm>
            <a:off x="4572000" y="3200400"/>
            <a:ext cx="6858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241" name="Line 17"/>
          <p:cNvSpPr>
            <a:spLocks noChangeShapeType="1"/>
          </p:cNvSpPr>
          <p:nvPr/>
        </p:nvSpPr>
        <p:spPr bwMode="auto">
          <a:xfrm>
            <a:off x="5486400" y="2514600"/>
            <a:ext cx="457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242" name="Line 18"/>
          <p:cNvSpPr>
            <a:spLocks noChangeShapeType="1"/>
          </p:cNvSpPr>
          <p:nvPr/>
        </p:nvSpPr>
        <p:spPr bwMode="auto">
          <a:xfrm flipH="1">
            <a:off x="3962400" y="2514600"/>
            <a:ext cx="4572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243" name="Line 19"/>
          <p:cNvSpPr>
            <a:spLocks noChangeShapeType="1"/>
          </p:cNvSpPr>
          <p:nvPr/>
        </p:nvSpPr>
        <p:spPr bwMode="auto">
          <a:xfrm flipH="1">
            <a:off x="5410200" y="45720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244" name="Line 20"/>
          <p:cNvSpPr>
            <a:spLocks noChangeShapeType="1"/>
          </p:cNvSpPr>
          <p:nvPr/>
        </p:nvSpPr>
        <p:spPr bwMode="auto">
          <a:xfrm>
            <a:off x="7010400" y="45720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245" name="Line 21"/>
          <p:cNvSpPr>
            <a:spLocks noChangeShapeType="1"/>
          </p:cNvSpPr>
          <p:nvPr/>
        </p:nvSpPr>
        <p:spPr bwMode="auto">
          <a:xfrm flipV="1">
            <a:off x="2895600" y="4419600"/>
            <a:ext cx="533400" cy="76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246" name="Rectangle 22"/>
          <p:cNvSpPr>
            <a:spLocks noChangeArrowheads="1"/>
          </p:cNvSpPr>
          <p:nvPr/>
        </p:nvSpPr>
        <p:spPr bwMode="auto">
          <a:xfrm>
            <a:off x="4419600" y="4800600"/>
            <a:ext cx="1676400" cy="4572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b="1"/>
              <a:t>Introsort-recurse</a:t>
            </a:r>
            <a:endParaRPr lang="en-US" sz="1000"/>
          </a:p>
          <a:p>
            <a:r>
              <a:rPr lang="en-US" sz="1000"/>
              <a:t>Like Mo3 Quicksort:</a:t>
            </a:r>
            <a:br>
              <a:rPr lang="en-US" sz="1000"/>
            </a:br>
            <a:r>
              <a:rPr lang="en-US" sz="1000"/>
              <a:t>Find Mo3 Pivot, Partition</a:t>
            </a:r>
          </a:p>
        </p:txBody>
      </p:sp>
      <p:sp>
        <p:nvSpPr>
          <p:cNvPr id="1588247" name="Rectangle 23"/>
          <p:cNvSpPr>
            <a:spLocks noChangeArrowheads="1"/>
          </p:cNvSpPr>
          <p:nvPr/>
        </p:nvSpPr>
        <p:spPr bwMode="auto">
          <a:xfrm>
            <a:off x="6553200" y="4800600"/>
            <a:ext cx="1676400" cy="4572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b="1"/>
              <a:t>Introsort-recurse</a:t>
            </a:r>
            <a:endParaRPr lang="en-US" sz="1000"/>
          </a:p>
          <a:p>
            <a:r>
              <a:rPr lang="en-US" sz="1000"/>
              <a:t>Like Mo3 Quicksort:</a:t>
            </a:r>
            <a:br>
              <a:rPr lang="en-US" sz="1000"/>
            </a:br>
            <a:r>
              <a:rPr lang="en-US" sz="1000"/>
              <a:t>Find Mo3 Pivot, Partition</a:t>
            </a:r>
          </a:p>
        </p:txBody>
      </p:sp>
      <p:sp>
        <p:nvSpPr>
          <p:cNvPr id="1588248" name="Line 24"/>
          <p:cNvSpPr>
            <a:spLocks noChangeShapeType="1"/>
          </p:cNvSpPr>
          <p:nvPr/>
        </p:nvSpPr>
        <p:spPr bwMode="auto">
          <a:xfrm flipH="1">
            <a:off x="2971800" y="5334000"/>
            <a:ext cx="5257800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588249" name="Text Box 25"/>
          <p:cNvSpPr txBox="1">
            <a:spLocks noChangeArrowheads="1"/>
          </p:cNvSpPr>
          <p:nvPr/>
        </p:nvSpPr>
        <p:spPr bwMode="auto">
          <a:xfrm>
            <a:off x="381000" y="5105400"/>
            <a:ext cx="25908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/>
              <a:t>Recursion Depth Limit</a:t>
            </a:r>
          </a:p>
        </p:txBody>
      </p:sp>
      <p:sp>
        <p:nvSpPr>
          <p:cNvPr id="1588250" name="Text Box 26"/>
          <p:cNvSpPr txBox="1">
            <a:spLocks noChangeArrowheads="1"/>
          </p:cNvSpPr>
          <p:nvPr/>
        </p:nvSpPr>
        <p:spPr bwMode="auto">
          <a:xfrm>
            <a:off x="6781800" y="3019425"/>
            <a:ext cx="20574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Now, the list is nearly sorted. Finish with a (linear time!) Insertion Sort [??].</a:t>
            </a:r>
          </a:p>
        </p:txBody>
      </p:sp>
      <p:sp>
        <p:nvSpPr>
          <p:cNvPr id="1588251" name="Line 27"/>
          <p:cNvSpPr>
            <a:spLocks noChangeShapeType="1"/>
          </p:cNvSpPr>
          <p:nvPr/>
        </p:nvSpPr>
        <p:spPr bwMode="auto">
          <a:xfrm flipH="1" flipV="1">
            <a:off x="6553200" y="3124200"/>
            <a:ext cx="2286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252" name="Rectangle 28"/>
          <p:cNvSpPr>
            <a:spLocks noChangeArrowheads="1"/>
          </p:cNvSpPr>
          <p:nvPr/>
        </p:nvSpPr>
        <p:spPr bwMode="auto">
          <a:xfrm>
            <a:off x="4800600" y="5486400"/>
            <a:ext cx="914400" cy="304800"/>
          </a:xfrm>
          <a:prstGeom prst="rect">
            <a:avLst/>
          </a:prstGeom>
          <a:solidFill>
            <a:srgbClr val="EAD5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 b="1"/>
              <a:t>Heap Sort</a:t>
            </a:r>
            <a:endParaRPr lang="en-US" sz="1200"/>
          </a:p>
        </p:txBody>
      </p:sp>
      <p:sp>
        <p:nvSpPr>
          <p:cNvPr id="1588253" name="Line 29"/>
          <p:cNvSpPr>
            <a:spLocks noChangeShapeType="1"/>
          </p:cNvSpPr>
          <p:nvPr/>
        </p:nvSpPr>
        <p:spPr bwMode="auto">
          <a:xfrm flipH="1">
            <a:off x="5257800" y="525780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254" name="Line 30"/>
          <p:cNvSpPr>
            <a:spLocks noChangeShapeType="1"/>
          </p:cNvSpPr>
          <p:nvPr/>
        </p:nvSpPr>
        <p:spPr bwMode="auto">
          <a:xfrm flipH="1">
            <a:off x="4419600" y="3886200"/>
            <a:ext cx="22860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8255" name="Rectangle 31"/>
          <p:cNvSpPr>
            <a:spLocks noChangeArrowheads="1"/>
          </p:cNvSpPr>
          <p:nvPr/>
        </p:nvSpPr>
        <p:spPr bwMode="auto">
          <a:xfrm>
            <a:off x="6934200" y="5486400"/>
            <a:ext cx="914400" cy="304800"/>
          </a:xfrm>
          <a:prstGeom prst="rect">
            <a:avLst/>
          </a:prstGeom>
          <a:solidFill>
            <a:srgbClr val="EAD5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 b="1"/>
              <a:t>Heap Sort</a:t>
            </a:r>
            <a:endParaRPr lang="en-US" sz="1200"/>
          </a:p>
        </p:txBody>
      </p:sp>
      <p:sp>
        <p:nvSpPr>
          <p:cNvPr id="1588256" name="Line 32"/>
          <p:cNvSpPr>
            <a:spLocks noChangeShapeType="1"/>
          </p:cNvSpPr>
          <p:nvPr/>
        </p:nvSpPr>
        <p:spPr bwMode="auto">
          <a:xfrm flipH="1">
            <a:off x="7391400" y="5257800"/>
            <a:ext cx="0" cy="228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FCCA-0761-5B42-B740-ACBC3A9CAE1B}" type="slidenum">
              <a:rPr lang="en-US"/>
              <a:pPr/>
              <a:t>22</a:t>
            </a:fld>
            <a:endParaRPr lang="en-US"/>
          </a:p>
        </p:txBody>
      </p:sp>
      <p:sp>
        <p:nvSpPr>
          <p:cNvPr id="159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Sorts III</a:t>
            </a:r>
            <a:br>
              <a:rPr lang="en-US"/>
            </a:br>
            <a:r>
              <a:rPr lang="en-US"/>
              <a:t>Introsort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Analysis</a:t>
            </a:r>
          </a:p>
        </p:txBody>
      </p:sp>
      <p:sp>
        <p:nvSpPr>
          <p:cNvPr id="159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Efficiency </a:t>
            </a:r>
            <a:r>
              <a:rPr lang="en-US">
                <a:sym typeface="Wingdings" charset="0"/>
              </a:rPr>
              <a:t></a:t>
            </a:r>
            <a:endParaRPr lang="en-US"/>
          </a:p>
          <a:p>
            <a:pPr lvl="1"/>
            <a:r>
              <a:rPr lang="en-US"/>
              <a:t>Introsort is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 log </a:t>
            </a:r>
            <a:r>
              <a:rPr lang="en-US" i="1"/>
              <a:t>n</a:t>
            </a:r>
            <a:r>
              <a:rPr lang="en-US"/>
              <a:t>).</a:t>
            </a:r>
          </a:p>
          <a:p>
            <a:pPr lvl="1"/>
            <a:r>
              <a:rPr lang="en-US"/>
              <a:t>Introsort also has an average-case time of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 log </a:t>
            </a:r>
            <a:r>
              <a:rPr lang="en-US" i="1"/>
              <a:t>n</a:t>
            </a:r>
            <a:r>
              <a:rPr lang="en-US"/>
              <a:t>) [of course].</a:t>
            </a:r>
          </a:p>
          <a:p>
            <a:pPr lvl="2"/>
            <a:r>
              <a:rPr lang="en-US"/>
              <a:t>Its average-case time is just as good as Quicksort. </a:t>
            </a:r>
            <a:r>
              <a:rPr lang="en-US">
                <a:sym typeface="Wingdings" charset="0"/>
              </a:rPr>
              <a:t></a:t>
            </a:r>
            <a:endParaRPr lang="en-US"/>
          </a:p>
          <a:p>
            <a:pPr>
              <a:buFont typeface="Wingdings" charset="0"/>
              <a:buNone/>
            </a:pPr>
            <a:r>
              <a:rPr lang="en-US"/>
              <a:t>Requirements on Data </a:t>
            </a:r>
            <a:r>
              <a:rPr lang="en-US">
                <a:sym typeface="Wingdings" charset="0"/>
              </a:rPr>
              <a:t></a:t>
            </a:r>
            <a:endParaRPr lang="en-US"/>
          </a:p>
          <a:p>
            <a:pPr lvl="1"/>
            <a:r>
              <a:rPr lang="en-US"/>
              <a:t>Introsort requires random-access data.</a:t>
            </a:r>
          </a:p>
          <a:p>
            <a:pPr>
              <a:buFont typeface="Wingdings" charset="0"/>
              <a:buNone/>
            </a:pPr>
            <a:r>
              <a:rPr lang="en-US">
                <a:sym typeface="Wingdings" charset="0"/>
              </a:rPr>
              <a:t>Space Usage </a:t>
            </a:r>
          </a:p>
          <a:p>
            <a:pPr lvl="1"/>
            <a:r>
              <a:rPr lang="en-US"/>
              <a:t>Introsort uses space for recursion (or simulated recursion).</a:t>
            </a:r>
          </a:p>
          <a:p>
            <a:pPr lvl="2"/>
            <a:r>
              <a:rPr lang="en-US"/>
              <a:t>Additional space: </a:t>
            </a:r>
            <a:r>
              <a:rPr lang="en-US" i="1"/>
              <a:t>O</a:t>
            </a:r>
            <a:r>
              <a:rPr lang="en-US"/>
              <a:t>(log </a:t>
            </a:r>
            <a:r>
              <a:rPr lang="en-US" i="1"/>
              <a:t>n</a:t>
            </a:r>
            <a:r>
              <a:rPr lang="en-US"/>
              <a:t>) — even if all recursion is eliminated.</a:t>
            </a:r>
          </a:p>
          <a:p>
            <a:pPr lvl="2"/>
            <a:r>
              <a:rPr lang="en-US"/>
              <a:t>This additional space need not hold any data items.</a:t>
            </a:r>
          </a:p>
          <a:p>
            <a:pPr>
              <a:buFont typeface="Wingdings" charset="0"/>
              <a:buNone/>
            </a:pPr>
            <a:r>
              <a:rPr lang="en-US"/>
              <a:t>Stability </a:t>
            </a:r>
            <a:r>
              <a:rPr lang="en-US">
                <a:sym typeface="Wingdings" charset="0"/>
              </a:rPr>
              <a:t></a:t>
            </a:r>
            <a:endParaRPr lang="en-US"/>
          </a:p>
          <a:p>
            <a:pPr lvl="1"/>
            <a:r>
              <a:rPr lang="en-US"/>
              <a:t>Introsort is not stable.</a:t>
            </a:r>
          </a:p>
          <a:p>
            <a:pPr>
              <a:buFont typeface="Wingdings" charset="0"/>
              <a:buNone/>
            </a:pPr>
            <a:r>
              <a:rPr lang="en-US"/>
              <a:t>Performance on Nearly Sorted Data </a:t>
            </a:r>
            <a:r>
              <a:rPr lang="en-US">
                <a:sym typeface="Wingdings" charset="0"/>
              </a:rPr>
              <a:t></a:t>
            </a:r>
            <a:endParaRPr lang="en-US"/>
          </a:p>
          <a:p>
            <a:pPr lvl="1"/>
            <a:r>
              <a:rPr lang="en-US"/>
              <a:t>Introsort is not significantly faster or slower on nearly sorted data.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Mar 2013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8772A-2422-C74F-B1C2-F655935E77F6}" type="slidenum">
              <a:rPr lang="en-US"/>
              <a:pPr/>
              <a:t>23</a:t>
            </a:fld>
            <a:endParaRPr lang="en-US"/>
          </a:p>
        </p:txBody>
      </p:sp>
      <p:sp>
        <p:nvSpPr>
          <p:cNvPr id="145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Sorts III</a:t>
            </a:r>
            <a:br>
              <a:rPr lang="en-US"/>
            </a:br>
            <a:r>
              <a:rPr lang="en-US"/>
              <a:t>Introsort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Comments</a:t>
            </a:r>
          </a:p>
        </p:txBody>
      </p:sp>
      <p:sp>
        <p:nvSpPr>
          <p:cNvPr id="145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5791200" cy="5334000"/>
          </a:xfrm>
        </p:spPr>
        <p:txBody>
          <a:bodyPr/>
          <a:lstStyle/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/>
              <a:t>In general, when you want speed (i.e., all the time), Introsort is usually the algorithm to use.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/>
              <a:t>Some Exceptions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When you need a stable sort.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When sorting non-random-access data.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When you expect the data to be nearly sorted.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When memory is limited.</a:t>
            </a:r>
          </a:p>
          <a:p>
            <a:pPr lvl="2">
              <a:lnSpc>
                <a:spcPct val="80000"/>
              </a:lnSpc>
            </a:pPr>
            <a:r>
              <a:rPr lang="en-US" sz="1400"/>
              <a:t>On some embedded systems, maybe?</a:t>
            </a:r>
          </a:p>
          <a:p>
            <a:pPr lvl="2">
              <a:lnSpc>
                <a:spcPct val="80000"/>
              </a:lnSpc>
            </a:pPr>
            <a:r>
              <a:rPr lang="en-US" sz="1400"/>
              <a:t>Sorting a list that does not fit into memory.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When data are accessed over a slow connection.</a:t>
            </a:r>
          </a:p>
          <a:p>
            <a:pPr lvl="2">
              <a:lnSpc>
                <a:spcPct val="80000"/>
              </a:lnSpc>
            </a:pPr>
            <a:r>
              <a:rPr lang="en-US" sz="1400"/>
              <a:t>Sorting data accessed over a network?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When the problem you want to solve is</a:t>
            </a:r>
            <a:br>
              <a:rPr lang="en-US" sz="1600"/>
            </a:br>
            <a:r>
              <a:rPr lang="en-US" sz="1600"/>
              <a:t>not exactly comparison sorting.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When your sort may be used in multiple applications.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/>
              <a:t>More about some of these later in the semester.</a:t>
            </a:r>
          </a:p>
          <a:p>
            <a:pPr>
              <a:lnSpc>
                <a:spcPct val="80000"/>
              </a:lnSpc>
              <a:buFont typeface="Wingdings" charset="0"/>
              <a:buNone/>
            </a:pPr>
            <a:r>
              <a:rPr lang="en-US" sz="1800"/>
              <a:t>If someone tells you that Quicksort</a:t>
            </a:r>
            <a:r>
              <a:rPr lang="ja-JP" altLang="en-US" sz="1800">
                <a:latin typeface="Arial"/>
              </a:rPr>
              <a:t>’</a:t>
            </a:r>
            <a:r>
              <a:rPr lang="en-US" sz="1800"/>
              <a:t>s worst-case behavior is so rare that we </a:t>
            </a:r>
            <a:r>
              <a:rPr lang="en-US" sz="1800" b="1"/>
              <a:t>never</a:t>
            </a:r>
            <a:r>
              <a:rPr lang="en-US" sz="1800"/>
              <a:t> need to worry about it, tell them they</a:t>
            </a:r>
            <a:r>
              <a:rPr lang="ja-JP" altLang="en-US" sz="1800">
                <a:latin typeface="Arial"/>
              </a:rPr>
              <a:t>’</a:t>
            </a:r>
            <a:r>
              <a:rPr lang="en-US" sz="1800"/>
              <a:t>re wrong.</a:t>
            </a:r>
          </a:p>
        </p:txBody>
      </p:sp>
      <p:sp>
        <p:nvSpPr>
          <p:cNvPr id="1459204" name="AutoShape 4"/>
          <p:cNvSpPr>
            <a:spLocks noChangeArrowheads="1"/>
          </p:cNvSpPr>
          <p:nvPr/>
        </p:nvSpPr>
        <p:spPr bwMode="auto">
          <a:xfrm>
            <a:off x="6324600" y="4495800"/>
            <a:ext cx="2362200" cy="533400"/>
          </a:xfrm>
          <a:prstGeom prst="wedgeEllipseCallout">
            <a:avLst>
              <a:gd name="adj1" fmla="val -39111"/>
              <a:gd name="adj2" fmla="val 87500"/>
            </a:avLst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600"/>
              <a:t>You</a:t>
            </a:r>
            <a:r>
              <a:rPr lang="ja-JP" altLang="en-US" sz="1600">
                <a:latin typeface="Arial"/>
              </a:rPr>
              <a:t>’</a:t>
            </a:r>
            <a:r>
              <a:rPr lang="en-US" sz="1600"/>
              <a:t>re wrong.</a:t>
            </a:r>
          </a:p>
        </p:txBody>
      </p:sp>
      <p:sp>
        <p:nvSpPr>
          <p:cNvPr id="1459205" name="AutoShape 5"/>
          <p:cNvSpPr>
            <a:spLocks noChangeArrowheads="1"/>
          </p:cNvSpPr>
          <p:nvPr/>
        </p:nvSpPr>
        <p:spPr bwMode="auto">
          <a:xfrm>
            <a:off x="6096000" y="5181600"/>
            <a:ext cx="457200" cy="457200"/>
          </a:xfrm>
          <a:prstGeom prst="smileyFace">
            <a:avLst>
              <a:gd name="adj" fmla="val 278"/>
            </a:avLst>
          </a:prstGeom>
          <a:solidFill>
            <a:srgbClr val="FFB469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9206" name="AutoShape 6"/>
          <p:cNvSpPr>
            <a:spLocks noChangeArrowheads="1"/>
          </p:cNvSpPr>
          <p:nvPr/>
        </p:nvSpPr>
        <p:spPr bwMode="auto">
          <a:xfrm>
            <a:off x="6096000" y="3352800"/>
            <a:ext cx="457200" cy="457200"/>
          </a:xfrm>
          <a:prstGeom prst="smileyFace">
            <a:avLst>
              <a:gd name="adj" fmla="val 4653"/>
            </a:avLst>
          </a:prstGeom>
          <a:solidFill>
            <a:srgbClr val="FFD48D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9207" name="Text Box 7"/>
          <p:cNvSpPr txBox="1">
            <a:spLocks noChangeArrowheads="1"/>
          </p:cNvSpPr>
          <p:nvPr/>
        </p:nvSpPr>
        <p:spPr bwMode="auto">
          <a:xfrm>
            <a:off x="7162800" y="5486400"/>
            <a:ext cx="12954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/>
              <a:t>You</a:t>
            </a:r>
          </a:p>
        </p:txBody>
      </p:sp>
      <p:sp>
        <p:nvSpPr>
          <p:cNvPr id="1459208" name="Line 8"/>
          <p:cNvSpPr>
            <a:spLocks noChangeShapeType="1"/>
          </p:cNvSpPr>
          <p:nvPr/>
        </p:nvSpPr>
        <p:spPr bwMode="auto">
          <a:xfrm flipH="1" flipV="1">
            <a:off x="6629400" y="5486400"/>
            <a:ext cx="5334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9209" name="Text Box 9"/>
          <p:cNvSpPr txBox="1">
            <a:spLocks noChangeArrowheads="1"/>
          </p:cNvSpPr>
          <p:nvPr/>
        </p:nvSpPr>
        <p:spPr bwMode="auto">
          <a:xfrm>
            <a:off x="7162800" y="3657600"/>
            <a:ext cx="12954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/>
              <a:t>Someone</a:t>
            </a:r>
          </a:p>
        </p:txBody>
      </p:sp>
      <p:sp>
        <p:nvSpPr>
          <p:cNvPr id="1459210" name="Line 10"/>
          <p:cNvSpPr>
            <a:spLocks noChangeShapeType="1"/>
          </p:cNvSpPr>
          <p:nvPr/>
        </p:nvSpPr>
        <p:spPr bwMode="auto">
          <a:xfrm flipH="1" flipV="1">
            <a:off x="6629400" y="3657600"/>
            <a:ext cx="5334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9211" name="AutoShape 11"/>
          <p:cNvSpPr>
            <a:spLocks noChangeArrowheads="1"/>
          </p:cNvSpPr>
          <p:nvPr/>
        </p:nvSpPr>
        <p:spPr bwMode="auto">
          <a:xfrm>
            <a:off x="6324600" y="1676400"/>
            <a:ext cx="2362200" cy="1524000"/>
          </a:xfrm>
          <a:prstGeom prst="wedgeEllipseCallout">
            <a:avLst>
              <a:gd name="adj1" fmla="val -40255"/>
              <a:gd name="adj2" fmla="val 60940"/>
            </a:avLst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400"/>
              <a:t>Quicksort</a:t>
            </a:r>
            <a:r>
              <a:rPr lang="ja-JP" altLang="en-US" sz="1400">
                <a:latin typeface="Arial"/>
              </a:rPr>
              <a:t>’</a:t>
            </a:r>
            <a:r>
              <a:rPr lang="en-US" sz="1400"/>
              <a:t>s worst-case behavior is so rare that we </a:t>
            </a:r>
            <a:r>
              <a:rPr lang="en-US" sz="1400" b="1"/>
              <a:t>never</a:t>
            </a:r>
            <a:r>
              <a:rPr lang="en-US" sz="1400"/>
              <a:t> need to worry about it.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Mar 2013</a:t>
            </a:r>
            <a:endParaRPr lang="en-US"/>
          </a:p>
        </p:txBody>
      </p:sp>
      <p:sp>
        <p:nvSpPr>
          <p:cNvPr id="3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29E50-B612-0E4D-A63A-9B017CE47004}" type="slidenum">
              <a:rPr lang="en-US"/>
              <a:pPr/>
              <a:t>24</a:t>
            </a:fld>
            <a:endParaRPr lang="en-US"/>
          </a:p>
        </p:txBody>
      </p:sp>
      <p:sp>
        <p:nvSpPr>
          <p:cNvPr id="160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Sorts III</a:t>
            </a:r>
            <a:br>
              <a:rPr lang="en-US"/>
            </a:br>
            <a:r>
              <a:rPr lang="en-US"/>
              <a:t>When is it Best?</a:t>
            </a:r>
          </a:p>
        </p:txBody>
      </p:sp>
      <p:sp>
        <p:nvSpPr>
          <p:cNvPr id="1604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066800"/>
            <a:ext cx="8839200" cy="5334000"/>
          </a:xfrm>
        </p:spPr>
        <p:txBody>
          <a:bodyPr/>
          <a:lstStyle/>
          <a:p>
            <a:pPr>
              <a:buFont typeface="Wingdings" charset="0"/>
              <a:buNone/>
            </a:pPr>
            <a:endParaRPr lang="en-US" sz="1800"/>
          </a:p>
          <a:p>
            <a:pPr>
              <a:buFont typeface="Wingdings" charset="0"/>
              <a:buNone/>
            </a:pPr>
            <a:endParaRPr lang="en-US" sz="1800"/>
          </a:p>
          <a:p>
            <a:pPr>
              <a:buFont typeface="Wingdings" charset="0"/>
              <a:buNone/>
            </a:pPr>
            <a:endParaRPr lang="en-US" sz="1800"/>
          </a:p>
          <a:p>
            <a:pPr>
              <a:buFont typeface="Wingdings" charset="0"/>
              <a:buNone/>
            </a:pPr>
            <a:endParaRPr lang="en-US" sz="1800"/>
          </a:p>
          <a:p>
            <a:pPr>
              <a:buFont typeface="Wingdings" charset="0"/>
              <a:buNone/>
            </a:pPr>
            <a:endParaRPr lang="en-US" sz="1800"/>
          </a:p>
          <a:p>
            <a:pPr>
              <a:buFont typeface="Wingdings" charset="0"/>
              <a:buNone/>
            </a:pPr>
            <a:endParaRPr lang="en-US" sz="1800"/>
          </a:p>
          <a:p>
            <a:pPr>
              <a:buFont typeface="Wingdings" charset="0"/>
              <a:buNone/>
            </a:pPr>
            <a:endParaRPr lang="en-US" sz="1800"/>
          </a:p>
          <a:p>
            <a:pPr>
              <a:buFont typeface="Wingdings" charset="0"/>
              <a:buNone/>
            </a:pPr>
            <a:endParaRPr lang="en-US" sz="1800"/>
          </a:p>
          <a:p>
            <a:pPr>
              <a:buFont typeface="Wingdings" charset="0"/>
              <a:buNone/>
            </a:pPr>
            <a:endParaRPr lang="en-US" sz="1800"/>
          </a:p>
          <a:p>
            <a:pPr>
              <a:buFont typeface="Wingdings" charset="0"/>
              <a:buNone/>
            </a:pPr>
            <a:endParaRPr lang="en-US" sz="1800"/>
          </a:p>
          <a:p>
            <a:pPr>
              <a:buFont typeface="Wingdings" charset="0"/>
              <a:buNone/>
            </a:pPr>
            <a:endParaRPr lang="en-US" sz="1800"/>
          </a:p>
          <a:p>
            <a:pPr>
              <a:buFont typeface="Wingdings" charset="0"/>
              <a:buNone/>
            </a:pPr>
            <a:endParaRPr lang="en-US" sz="800"/>
          </a:p>
          <a:p>
            <a:pPr>
              <a:buFont typeface="Wingdings" charset="0"/>
              <a:buNone/>
            </a:pPr>
            <a:endParaRPr lang="en-US" sz="800"/>
          </a:p>
          <a:p>
            <a:pPr>
              <a:buFont typeface="Wingdings" charset="0"/>
              <a:buNone/>
            </a:pPr>
            <a:endParaRPr lang="en-US" sz="800"/>
          </a:p>
          <a:p>
            <a:pPr>
              <a:buFont typeface="Wingdings" charset="0"/>
              <a:buNone/>
            </a:pPr>
            <a:endParaRPr lang="en-US" sz="1800"/>
          </a:p>
          <a:p>
            <a:pPr>
              <a:buFont typeface="Wingdings" charset="0"/>
              <a:buNone/>
            </a:pPr>
            <a:r>
              <a:rPr lang="en-US" sz="1800"/>
              <a:t>Now, what if (say) Quicksort is written for you, but nothing else is?</a:t>
            </a:r>
          </a:p>
          <a:p>
            <a:pPr>
              <a:buFont typeface="Wingdings" charset="0"/>
              <a:buNone/>
            </a:pPr>
            <a:r>
              <a:rPr lang="en-US" sz="1800"/>
              <a:t>Should you write your own? Maybe. It depends on the situation. </a:t>
            </a:r>
            <a:r>
              <a:rPr lang="en-US" sz="1800" b="1"/>
              <a:t>Think!</a:t>
            </a:r>
          </a:p>
        </p:txBody>
      </p:sp>
      <p:graphicFrame>
        <p:nvGraphicFramePr>
          <p:cNvPr id="1604638" name="Group 30"/>
          <p:cNvGraphicFramePr>
            <a:graphicFrameLocks noGrp="1"/>
          </p:cNvGraphicFramePr>
          <p:nvPr>
            <p:ph sz="half" idx="2"/>
          </p:nvPr>
        </p:nvGraphicFramePr>
        <p:xfrm>
          <a:off x="685800" y="1219200"/>
          <a:ext cx="7772400" cy="4053840"/>
        </p:xfrm>
        <a:graphic>
          <a:graphicData uri="http://schemas.openxmlformats.org/drawingml/2006/table">
            <a:tbl>
              <a:tblPr/>
              <a:tblGrid>
                <a:gridCol w="1601788"/>
                <a:gridCol w="6170612"/>
              </a:tblGrid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Algorithm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When This Algorithm is the </a:t>
                      </a: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Best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 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Bubble Sort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Never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Insertion Sort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For small lists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When you are guaranteed nearly sorted 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Merge Sort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When stability is needed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For special data types, especially Linked Lists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6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Heap Sort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In certain special situations: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When a list is operated on during the sorting process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When you only care about the ordering of part of a list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Char char="§"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Etc. (more about this later in the semester)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5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Quicksort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Never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Introsort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Most of the time (if you do not care about stability, data accessed via slow connections, sequential-access data, …)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Mar 2013</a:t>
            </a:r>
            <a:endParaRPr lang="en-US"/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E54E5-5A5F-A046-80E9-79950E839AEB}" type="slidenum">
              <a:rPr lang="en-US"/>
              <a:pPr/>
              <a:t>3</a:t>
            </a:fld>
            <a:endParaRPr lang="en-US"/>
          </a:p>
        </p:txBody>
      </p:sp>
      <p:sp>
        <p:nvSpPr>
          <p:cNvPr id="163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Introduction to Analysis of Algorithms</a:t>
            </a:r>
            <a:endParaRPr lang="en-US">
              <a:cs typeface="Times New Roman" charset="0"/>
            </a:endParaRPr>
          </a:p>
        </p:txBody>
      </p:sp>
      <p:sp>
        <p:nvSpPr>
          <p:cNvPr id="163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1800" b="1"/>
              <a:t>Efficiency</a:t>
            </a:r>
          </a:p>
          <a:p>
            <a:pPr lvl="1"/>
            <a:r>
              <a:rPr lang="en-US" sz="1600"/>
              <a:t>General: using few resources (time, space, bandwidth, etc.).</a:t>
            </a:r>
          </a:p>
          <a:p>
            <a:pPr lvl="1"/>
            <a:r>
              <a:rPr lang="en-US" sz="1600"/>
              <a:t>Specific: fast (time).</a:t>
            </a:r>
          </a:p>
          <a:p>
            <a:pPr>
              <a:buFont typeface="Wingdings" charset="0"/>
              <a:buNone/>
            </a:pPr>
            <a:r>
              <a:rPr lang="en-US" sz="1800"/>
              <a:t>Analyzing Efficiency</a:t>
            </a:r>
          </a:p>
          <a:p>
            <a:pPr lvl="1"/>
            <a:r>
              <a:rPr lang="en-US" sz="1600"/>
              <a:t>Determine how the </a:t>
            </a:r>
            <a:r>
              <a:rPr lang="en-US" sz="1600" b="1"/>
              <a:t>size of the input</a:t>
            </a:r>
            <a:r>
              <a:rPr lang="en-US" sz="1600"/>
              <a:t> affects running time, measured in </a:t>
            </a:r>
            <a:r>
              <a:rPr lang="en-US" sz="1600" b="1"/>
              <a:t>steps</a:t>
            </a:r>
            <a:r>
              <a:rPr lang="en-US" sz="1600"/>
              <a:t>, in the </a:t>
            </a:r>
            <a:r>
              <a:rPr lang="en-US" sz="1600" b="1"/>
              <a:t>worst case</a:t>
            </a:r>
            <a:r>
              <a:rPr lang="en-US" sz="1600"/>
              <a:t>.</a:t>
            </a:r>
            <a:endParaRPr lang="en-US" sz="1600" b="1"/>
          </a:p>
          <a:p>
            <a:pPr>
              <a:buFont typeface="Wingdings" charset="0"/>
              <a:buNone/>
            </a:pPr>
            <a:r>
              <a:rPr lang="en-US" sz="1800" b="1"/>
              <a:t>Scalable</a:t>
            </a:r>
            <a:r>
              <a:rPr lang="en-US" sz="1800"/>
              <a:t>:</a:t>
            </a:r>
            <a:r>
              <a:rPr lang="en-US" sz="1800" b="1"/>
              <a:t> </a:t>
            </a:r>
            <a:r>
              <a:rPr lang="en-US" sz="1800"/>
              <a:t>works well with large problems.</a:t>
            </a:r>
          </a:p>
        </p:txBody>
      </p:sp>
      <p:graphicFrame>
        <p:nvGraphicFramePr>
          <p:cNvPr id="1632260" name="Group 4"/>
          <p:cNvGraphicFramePr>
            <a:graphicFrameLocks noGrp="1"/>
          </p:cNvGraphicFramePr>
          <p:nvPr/>
        </p:nvGraphicFramePr>
        <p:xfrm>
          <a:off x="2403475" y="3581400"/>
          <a:ext cx="4337050" cy="2555875"/>
        </p:xfrm>
        <a:graphic>
          <a:graphicData uri="http://schemas.openxmlformats.org/drawingml/2006/table">
            <a:tbl>
              <a:tblPr/>
              <a:tblGrid>
                <a:gridCol w="2430463"/>
                <a:gridCol w="1906587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Using Big-</a:t>
                      </a: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In Words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(1)</a:t>
                      </a:r>
                      <a:endParaRPr kumimoji="0" lang="en-US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(log</a:t>
                      </a:r>
                      <a:r>
                        <a:rPr kumimoji="0" lang="en-U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  <a:endParaRPr kumimoji="0" lang="en-US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  <a:endParaRPr kumimoji="0" lang="en-US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 log</a:t>
                      </a:r>
                      <a:r>
                        <a:rPr kumimoji="0" lang="en-U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Log-linear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  <a:endParaRPr kumimoji="0" lang="en-US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Quadratic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</a:t>
                      </a:r>
                      <a:r>
                        <a:rPr kumimoji="0" lang="en-US" sz="16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), for some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 &gt;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Exponential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32286" name="Line 30"/>
          <p:cNvSpPr>
            <a:spLocks noChangeShapeType="1"/>
          </p:cNvSpPr>
          <p:nvPr/>
        </p:nvSpPr>
        <p:spPr bwMode="auto">
          <a:xfrm>
            <a:off x="1428750" y="5410200"/>
            <a:ext cx="914400" cy="0"/>
          </a:xfrm>
          <a:prstGeom prst="line">
            <a:avLst/>
          </a:prstGeom>
          <a:noFill/>
          <a:ln w="25400" cap="rnd">
            <a:solidFill>
              <a:schemeClr val="fol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2287" name="Line 31"/>
          <p:cNvSpPr>
            <a:spLocks noChangeShapeType="1"/>
          </p:cNvSpPr>
          <p:nvPr/>
        </p:nvSpPr>
        <p:spPr bwMode="auto">
          <a:xfrm>
            <a:off x="1428750" y="4679950"/>
            <a:ext cx="9144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2288" name="Line 32"/>
          <p:cNvSpPr>
            <a:spLocks noChangeShapeType="1"/>
          </p:cNvSpPr>
          <p:nvPr/>
        </p:nvSpPr>
        <p:spPr bwMode="auto">
          <a:xfrm>
            <a:off x="2266950" y="5486400"/>
            <a:ext cx="0" cy="304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2289" name="Line 33"/>
          <p:cNvSpPr>
            <a:spLocks noChangeShapeType="1"/>
          </p:cNvSpPr>
          <p:nvPr/>
        </p:nvSpPr>
        <p:spPr bwMode="auto">
          <a:xfrm flipV="1">
            <a:off x="2266950" y="4298950"/>
            <a:ext cx="0" cy="304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2290" name="Text Box 34"/>
          <p:cNvSpPr txBox="1">
            <a:spLocks noChangeArrowheads="1"/>
          </p:cNvSpPr>
          <p:nvPr/>
        </p:nvSpPr>
        <p:spPr bwMode="auto">
          <a:xfrm>
            <a:off x="914400" y="4130675"/>
            <a:ext cx="12954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Cannot read all of input</a:t>
            </a:r>
          </a:p>
        </p:txBody>
      </p:sp>
      <p:sp>
        <p:nvSpPr>
          <p:cNvPr id="1632291" name="Text Box 35"/>
          <p:cNvSpPr txBox="1">
            <a:spLocks noChangeArrowheads="1"/>
          </p:cNvSpPr>
          <p:nvPr/>
        </p:nvSpPr>
        <p:spPr bwMode="auto">
          <a:xfrm>
            <a:off x="914400" y="5426075"/>
            <a:ext cx="12954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Probably not scalable</a:t>
            </a:r>
          </a:p>
        </p:txBody>
      </p:sp>
      <p:sp>
        <p:nvSpPr>
          <p:cNvPr id="1632292" name="Text Box 36"/>
          <p:cNvSpPr txBox="1">
            <a:spLocks noChangeArrowheads="1"/>
          </p:cNvSpPr>
          <p:nvPr/>
        </p:nvSpPr>
        <p:spPr bwMode="auto">
          <a:xfrm>
            <a:off x="6705600" y="4419600"/>
            <a:ext cx="1066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folHlink"/>
                </a:solidFill>
              </a:rPr>
              <a:t>Faster</a:t>
            </a:r>
          </a:p>
        </p:txBody>
      </p:sp>
      <p:sp>
        <p:nvSpPr>
          <p:cNvPr id="1632293" name="Line 37"/>
          <p:cNvSpPr>
            <a:spLocks noChangeShapeType="1"/>
          </p:cNvSpPr>
          <p:nvPr/>
        </p:nvSpPr>
        <p:spPr bwMode="auto">
          <a:xfrm flipV="1">
            <a:off x="7239000" y="3505200"/>
            <a:ext cx="0" cy="838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2294" name="Line 38"/>
          <p:cNvSpPr>
            <a:spLocks noChangeShapeType="1"/>
          </p:cNvSpPr>
          <p:nvPr/>
        </p:nvSpPr>
        <p:spPr bwMode="auto">
          <a:xfrm flipH="1">
            <a:off x="7239000" y="5410200"/>
            <a:ext cx="0" cy="838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2295" name="Text Box 39"/>
          <p:cNvSpPr txBox="1">
            <a:spLocks noChangeArrowheads="1"/>
          </p:cNvSpPr>
          <p:nvPr/>
        </p:nvSpPr>
        <p:spPr bwMode="auto">
          <a:xfrm>
            <a:off x="6705600" y="4937125"/>
            <a:ext cx="1066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folHlink"/>
                </a:solidFill>
              </a:rPr>
              <a:t>Slower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Mar 2013</a:t>
            </a:r>
            <a:endParaRPr lang="en-US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B4F55-105D-864E-8B4E-342E2EB04C1E}" type="slidenum">
              <a:rPr lang="en-US"/>
              <a:pPr/>
              <a:t>4</a:t>
            </a:fld>
            <a:endParaRPr lang="en-US"/>
          </a:p>
        </p:txBody>
      </p:sp>
      <p:sp>
        <p:nvSpPr>
          <p:cNvPr id="163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Introduction to Sorting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</a:t>
            </a:r>
            <a:r>
              <a:rPr lang="en-US">
                <a:cs typeface="Times New Roman" charset="0"/>
              </a:rPr>
              <a:t>Basics, </a:t>
            </a:r>
            <a:r>
              <a:rPr lang="en-US"/>
              <a:t>Analyzing </a:t>
            </a:r>
          </a:p>
        </p:txBody>
      </p:sp>
      <p:sp>
        <p:nvSpPr>
          <p:cNvPr id="163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b="1"/>
              <a:t>Sort</a:t>
            </a:r>
            <a:r>
              <a:rPr lang="en-US"/>
              <a:t>: Place a collection of data in order.</a:t>
            </a:r>
          </a:p>
          <a:p>
            <a:pPr>
              <a:buFont typeface="Wingdings" charset="0"/>
              <a:buNone/>
            </a:pPr>
            <a:r>
              <a:rPr lang="en-US" b="1"/>
              <a:t>Key</a:t>
            </a:r>
            <a:r>
              <a:rPr lang="en-US"/>
              <a:t>: The part of the data item used to sort.</a:t>
            </a:r>
          </a:p>
          <a:p>
            <a:pPr>
              <a:buFont typeface="Wingdings" charset="0"/>
              <a:buNone/>
            </a:pPr>
            <a:r>
              <a:rPr lang="en-US" b="1"/>
              <a:t>Comparison sort</a:t>
            </a:r>
            <a:r>
              <a:rPr lang="en-US"/>
              <a:t>: A sorting algorithm</a:t>
            </a:r>
            <a:br>
              <a:rPr lang="en-US"/>
            </a:br>
            <a:r>
              <a:rPr lang="en-US"/>
              <a:t>that gets its information by comparing</a:t>
            </a:r>
            <a:br>
              <a:rPr lang="en-US"/>
            </a:br>
            <a:r>
              <a:rPr lang="en-US"/>
              <a:t>items in pairs.</a:t>
            </a:r>
          </a:p>
          <a:p>
            <a:pPr>
              <a:buFont typeface="Wingdings" charset="0"/>
              <a:buNone/>
            </a:pPr>
            <a:r>
              <a:rPr lang="en-US"/>
              <a:t>A </a:t>
            </a:r>
            <a:r>
              <a:rPr lang="en-US" b="1"/>
              <a:t>general-purpose comparison sort</a:t>
            </a:r>
            <a:r>
              <a:rPr lang="en-US"/>
              <a:t/>
            </a:r>
            <a:br>
              <a:rPr lang="en-US"/>
            </a:br>
            <a:r>
              <a:rPr lang="en-US"/>
              <a:t>places no restrictions on the size of the</a:t>
            </a:r>
            <a:br>
              <a:rPr lang="en-US"/>
            </a:br>
            <a:r>
              <a:rPr lang="en-US"/>
              <a:t>list or the values in it.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/>
              <a:t>Five criteria for analyzing a general-purpose comparison sort:</a:t>
            </a:r>
          </a:p>
          <a:p>
            <a:pPr lvl="1"/>
            <a:r>
              <a:rPr lang="en-US"/>
              <a:t>(Time) Efficiency</a:t>
            </a:r>
          </a:p>
          <a:p>
            <a:pPr lvl="1"/>
            <a:r>
              <a:rPr lang="en-US"/>
              <a:t>Requirements on Data</a:t>
            </a:r>
          </a:p>
          <a:p>
            <a:pPr lvl="1"/>
            <a:r>
              <a:rPr lang="en-US"/>
              <a:t>Space Efficiency</a:t>
            </a:r>
          </a:p>
          <a:p>
            <a:pPr lvl="1"/>
            <a:r>
              <a:rPr lang="en-US"/>
              <a:t>Stability</a:t>
            </a:r>
          </a:p>
          <a:p>
            <a:pPr lvl="1"/>
            <a:r>
              <a:rPr lang="en-US"/>
              <a:t>Performance on Nearly Sorted Data</a:t>
            </a:r>
          </a:p>
        </p:txBody>
      </p:sp>
      <p:sp>
        <p:nvSpPr>
          <p:cNvPr id="1633284" name="Text Box 4"/>
          <p:cNvSpPr txBox="1">
            <a:spLocks noChangeArrowheads="1"/>
          </p:cNvSpPr>
          <p:nvPr/>
        </p:nvSpPr>
        <p:spPr bwMode="auto">
          <a:xfrm>
            <a:off x="5486400" y="4495800"/>
            <a:ext cx="34290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b="1">
                <a:solidFill>
                  <a:schemeClr val="folHlink"/>
                </a:solidFill>
              </a:rPr>
              <a:t>In-place</a:t>
            </a:r>
            <a:r>
              <a:rPr lang="en-US" sz="1400">
                <a:solidFill>
                  <a:schemeClr val="folHlink"/>
                </a:solidFill>
              </a:rPr>
              <a:t> = no large additional space required.</a:t>
            </a:r>
          </a:p>
        </p:txBody>
      </p:sp>
      <p:sp>
        <p:nvSpPr>
          <p:cNvPr id="1633285" name="Text Box 5"/>
          <p:cNvSpPr txBox="1">
            <a:spLocks noChangeArrowheads="1"/>
          </p:cNvSpPr>
          <p:nvPr/>
        </p:nvSpPr>
        <p:spPr bwMode="auto">
          <a:xfrm>
            <a:off x="5486400" y="5791200"/>
            <a:ext cx="33528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1. All items close to proper places,</a:t>
            </a:r>
            <a:br>
              <a:rPr lang="en-US" sz="1400">
                <a:solidFill>
                  <a:schemeClr val="folHlink"/>
                </a:solidFill>
              </a:rPr>
            </a:br>
            <a:r>
              <a:rPr lang="en-US" sz="1400">
                <a:solidFill>
                  <a:schemeClr val="folHlink"/>
                </a:solidFill>
              </a:rPr>
              <a:t>    OR</a:t>
            </a:r>
            <a:br>
              <a:rPr lang="en-US" sz="1400">
                <a:solidFill>
                  <a:schemeClr val="folHlink"/>
                </a:solidFill>
              </a:rPr>
            </a:br>
            <a:r>
              <a:rPr lang="en-US" sz="1400">
                <a:solidFill>
                  <a:schemeClr val="folHlink"/>
                </a:solidFill>
              </a:rPr>
              <a:t>2. few items out of order.</a:t>
            </a:r>
          </a:p>
        </p:txBody>
      </p:sp>
      <p:sp>
        <p:nvSpPr>
          <p:cNvPr id="1633286" name="Rectangle 6"/>
          <p:cNvSpPr>
            <a:spLocks noChangeArrowheads="1"/>
          </p:cNvSpPr>
          <p:nvPr/>
        </p:nvSpPr>
        <p:spPr bwMode="auto">
          <a:xfrm>
            <a:off x="6400800" y="1295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633287" name="Rectangle 7"/>
          <p:cNvSpPr>
            <a:spLocks noChangeArrowheads="1"/>
          </p:cNvSpPr>
          <p:nvPr/>
        </p:nvSpPr>
        <p:spPr bwMode="auto">
          <a:xfrm>
            <a:off x="6705600" y="1295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633288" name="Rectangle 8"/>
          <p:cNvSpPr>
            <a:spLocks noChangeArrowheads="1"/>
          </p:cNvSpPr>
          <p:nvPr/>
        </p:nvSpPr>
        <p:spPr bwMode="auto">
          <a:xfrm>
            <a:off x="7315200" y="1295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633289" name="Rectangle 9"/>
          <p:cNvSpPr>
            <a:spLocks noChangeArrowheads="1"/>
          </p:cNvSpPr>
          <p:nvPr/>
        </p:nvSpPr>
        <p:spPr bwMode="auto">
          <a:xfrm>
            <a:off x="7620000" y="1295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633290" name="Rectangle 10"/>
          <p:cNvSpPr>
            <a:spLocks noChangeArrowheads="1"/>
          </p:cNvSpPr>
          <p:nvPr/>
        </p:nvSpPr>
        <p:spPr bwMode="auto">
          <a:xfrm>
            <a:off x="7924800" y="1295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633291" name="Rectangle 11"/>
          <p:cNvSpPr>
            <a:spLocks noChangeArrowheads="1"/>
          </p:cNvSpPr>
          <p:nvPr/>
        </p:nvSpPr>
        <p:spPr bwMode="auto">
          <a:xfrm>
            <a:off x="7010400" y="1295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633292" name="Rectangle 12"/>
          <p:cNvSpPr>
            <a:spLocks noChangeArrowheads="1"/>
          </p:cNvSpPr>
          <p:nvPr/>
        </p:nvSpPr>
        <p:spPr bwMode="auto">
          <a:xfrm>
            <a:off x="6400800" y="1295400"/>
            <a:ext cx="18288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3293" name="Rectangle 13"/>
          <p:cNvSpPr>
            <a:spLocks noChangeArrowheads="1"/>
          </p:cNvSpPr>
          <p:nvPr/>
        </p:nvSpPr>
        <p:spPr bwMode="auto">
          <a:xfrm>
            <a:off x="6400800" y="2971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633294" name="Rectangle 14"/>
          <p:cNvSpPr>
            <a:spLocks noChangeArrowheads="1"/>
          </p:cNvSpPr>
          <p:nvPr/>
        </p:nvSpPr>
        <p:spPr bwMode="auto">
          <a:xfrm>
            <a:off x="6705600" y="2971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633295" name="Rectangle 15"/>
          <p:cNvSpPr>
            <a:spLocks noChangeArrowheads="1"/>
          </p:cNvSpPr>
          <p:nvPr/>
        </p:nvSpPr>
        <p:spPr bwMode="auto">
          <a:xfrm>
            <a:off x="7315200" y="2971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633296" name="Rectangle 16"/>
          <p:cNvSpPr>
            <a:spLocks noChangeArrowheads="1"/>
          </p:cNvSpPr>
          <p:nvPr/>
        </p:nvSpPr>
        <p:spPr bwMode="auto">
          <a:xfrm>
            <a:off x="7620000" y="2971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633297" name="Rectangle 17"/>
          <p:cNvSpPr>
            <a:spLocks noChangeArrowheads="1"/>
          </p:cNvSpPr>
          <p:nvPr/>
        </p:nvSpPr>
        <p:spPr bwMode="auto">
          <a:xfrm>
            <a:off x="7924800" y="2971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633298" name="Rectangle 18"/>
          <p:cNvSpPr>
            <a:spLocks noChangeArrowheads="1"/>
          </p:cNvSpPr>
          <p:nvPr/>
        </p:nvSpPr>
        <p:spPr bwMode="auto">
          <a:xfrm>
            <a:off x="7010400" y="2971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633299" name="Rectangle 19"/>
          <p:cNvSpPr>
            <a:spLocks noChangeArrowheads="1"/>
          </p:cNvSpPr>
          <p:nvPr/>
        </p:nvSpPr>
        <p:spPr bwMode="auto">
          <a:xfrm>
            <a:off x="6400800" y="2971800"/>
            <a:ext cx="18288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3300" name="Line 20"/>
          <p:cNvSpPr>
            <a:spLocks noChangeShapeType="1"/>
          </p:cNvSpPr>
          <p:nvPr/>
        </p:nvSpPr>
        <p:spPr bwMode="auto">
          <a:xfrm>
            <a:off x="6477000" y="2133600"/>
            <a:ext cx="228600" cy="15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3301" name="Line 21"/>
          <p:cNvSpPr>
            <a:spLocks noChangeShapeType="1"/>
          </p:cNvSpPr>
          <p:nvPr/>
        </p:nvSpPr>
        <p:spPr bwMode="auto">
          <a:xfrm>
            <a:off x="6477000" y="2438400"/>
            <a:ext cx="228600" cy="15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3302" name="Line 22"/>
          <p:cNvSpPr>
            <a:spLocks noChangeShapeType="1"/>
          </p:cNvSpPr>
          <p:nvPr/>
        </p:nvSpPr>
        <p:spPr bwMode="auto">
          <a:xfrm>
            <a:off x="7924800" y="2286000"/>
            <a:ext cx="228600" cy="15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3303" name="Text Box 23"/>
          <p:cNvSpPr txBox="1">
            <a:spLocks noChangeArrowheads="1"/>
          </p:cNvSpPr>
          <p:nvPr/>
        </p:nvSpPr>
        <p:spPr bwMode="auto">
          <a:xfrm>
            <a:off x="6172200" y="1905000"/>
            <a:ext cx="304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 i="1"/>
              <a:t>x</a:t>
            </a:r>
          </a:p>
        </p:txBody>
      </p:sp>
      <p:sp>
        <p:nvSpPr>
          <p:cNvPr id="1633304" name="Text Box 24"/>
          <p:cNvSpPr txBox="1">
            <a:spLocks noChangeArrowheads="1"/>
          </p:cNvSpPr>
          <p:nvPr/>
        </p:nvSpPr>
        <p:spPr bwMode="auto">
          <a:xfrm>
            <a:off x="6172200" y="2209800"/>
            <a:ext cx="304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 i="1"/>
              <a:t>y</a:t>
            </a:r>
          </a:p>
        </p:txBody>
      </p:sp>
      <p:sp>
        <p:nvSpPr>
          <p:cNvPr id="1633305" name="Text Box 25"/>
          <p:cNvSpPr txBox="1">
            <a:spLocks noChangeArrowheads="1"/>
          </p:cNvSpPr>
          <p:nvPr/>
        </p:nvSpPr>
        <p:spPr bwMode="auto">
          <a:xfrm>
            <a:off x="8153400" y="2057400"/>
            <a:ext cx="7620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i="1"/>
              <a:t>x</a:t>
            </a:r>
            <a:r>
              <a:rPr lang="en-US" sz="1600"/>
              <a:t>&lt;</a:t>
            </a:r>
            <a:r>
              <a:rPr lang="en-US" sz="1600" i="1"/>
              <a:t>y</a:t>
            </a:r>
            <a:r>
              <a:rPr lang="en-US" sz="1600"/>
              <a:t>?</a:t>
            </a:r>
          </a:p>
        </p:txBody>
      </p:sp>
      <p:sp>
        <p:nvSpPr>
          <p:cNvPr id="1633306" name="Line 26"/>
          <p:cNvSpPr>
            <a:spLocks noChangeShapeType="1"/>
          </p:cNvSpPr>
          <p:nvPr/>
        </p:nvSpPr>
        <p:spPr bwMode="auto">
          <a:xfrm flipH="1">
            <a:off x="2971800" y="4724400"/>
            <a:ext cx="2514600" cy="609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3307" name="Line 27"/>
          <p:cNvSpPr>
            <a:spLocks noChangeShapeType="1"/>
          </p:cNvSpPr>
          <p:nvPr/>
        </p:nvSpPr>
        <p:spPr bwMode="auto">
          <a:xfrm flipH="1">
            <a:off x="5181600" y="5981700"/>
            <a:ext cx="3048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3308" name="Line 28"/>
          <p:cNvSpPr>
            <a:spLocks noChangeShapeType="1"/>
          </p:cNvSpPr>
          <p:nvPr/>
        </p:nvSpPr>
        <p:spPr bwMode="auto">
          <a:xfrm>
            <a:off x="7315200" y="17526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3309" name="Rectangle 29"/>
          <p:cNvSpPr>
            <a:spLocks noChangeArrowheads="1"/>
          </p:cNvSpPr>
          <p:nvPr/>
        </p:nvSpPr>
        <p:spPr bwMode="auto">
          <a:xfrm>
            <a:off x="7086600" y="198120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3310" name="Rectangle 30"/>
          <p:cNvSpPr>
            <a:spLocks noChangeArrowheads="1"/>
          </p:cNvSpPr>
          <p:nvPr/>
        </p:nvSpPr>
        <p:spPr bwMode="auto">
          <a:xfrm>
            <a:off x="6705600" y="2057400"/>
            <a:ext cx="1219200" cy="4572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compare</a:t>
            </a:r>
          </a:p>
        </p:txBody>
      </p:sp>
      <p:sp>
        <p:nvSpPr>
          <p:cNvPr id="1633311" name="Text Box 31"/>
          <p:cNvSpPr txBox="1">
            <a:spLocks noChangeArrowheads="1"/>
          </p:cNvSpPr>
          <p:nvPr/>
        </p:nvSpPr>
        <p:spPr bwMode="auto">
          <a:xfrm>
            <a:off x="5486400" y="5105400"/>
            <a:ext cx="34290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b="1">
                <a:solidFill>
                  <a:schemeClr val="folHlink"/>
                </a:solidFill>
              </a:rPr>
              <a:t>Stable</a:t>
            </a:r>
            <a:r>
              <a:rPr lang="en-US" sz="1400">
                <a:solidFill>
                  <a:schemeClr val="folHlink"/>
                </a:solidFill>
              </a:rPr>
              <a:t> = never changes the order of equivalent items.</a:t>
            </a:r>
          </a:p>
        </p:txBody>
      </p:sp>
      <p:sp>
        <p:nvSpPr>
          <p:cNvPr id="1633312" name="Line 32"/>
          <p:cNvSpPr>
            <a:spLocks noChangeShapeType="1"/>
          </p:cNvSpPr>
          <p:nvPr/>
        </p:nvSpPr>
        <p:spPr bwMode="auto">
          <a:xfrm flipH="1">
            <a:off x="2057400" y="5257800"/>
            <a:ext cx="342900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3313" name="Line 33"/>
          <p:cNvSpPr>
            <a:spLocks noChangeShapeType="1"/>
          </p:cNvSpPr>
          <p:nvPr/>
        </p:nvSpPr>
        <p:spPr bwMode="auto">
          <a:xfrm>
            <a:off x="6959600" y="4775200"/>
            <a:ext cx="4572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3314" name="Line 34"/>
          <p:cNvSpPr>
            <a:spLocks noChangeShapeType="1"/>
          </p:cNvSpPr>
          <p:nvPr/>
        </p:nvSpPr>
        <p:spPr bwMode="auto">
          <a:xfrm>
            <a:off x="6642100" y="6045200"/>
            <a:ext cx="4572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33315" name="Line 35"/>
          <p:cNvSpPr>
            <a:spLocks noChangeShapeType="1"/>
          </p:cNvSpPr>
          <p:nvPr/>
        </p:nvSpPr>
        <p:spPr bwMode="auto">
          <a:xfrm>
            <a:off x="5810250" y="6477000"/>
            <a:ext cx="3048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Mar 2013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CBF03-A507-C547-8D84-003C6BDC23FD}" type="slidenum">
              <a:rPr lang="en-US"/>
              <a:pPr/>
              <a:t>5</a:t>
            </a:fld>
            <a:endParaRPr lang="en-US"/>
          </a:p>
        </p:txBody>
      </p:sp>
      <p:sp>
        <p:nvSpPr>
          <p:cNvPr id="115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Introduction to Sorting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Overview of Algorithms</a:t>
            </a:r>
          </a:p>
        </p:txBody>
      </p:sp>
      <p:sp>
        <p:nvSpPr>
          <p:cNvPr id="115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There is no </a:t>
            </a:r>
            <a:r>
              <a:rPr lang="en-US" i="1"/>
              <a:t>known</a:t>
            </a:r>
            <a:r>
              <a:rPr lang="en-US"/>
              <a:t> sorting algorithm that has all the properties we would like one to have.</a:t>
            </a:r>
          </a:p>
          <a:p>
            <a:pPr>
              <a:buFont typeface="Wingdings" charset="0"/>
              <a:buNone/>
            </a:pPr>
            <a:r>
              <a:rPr lang="en-US"/>
              <a:t>We will examine a number of sorting algorithms. Most of these fall into two categories: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 and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 log </a:t>
            </a:r>
            <a:r>
              <a:rPr lang="en-US" i="1"/>
              <a:t>n</a:t>
            </a:r>
            <a:r>
              <a:rPr lang="en-US"/>
              <a:t>).</a:t>
            </a:r>
          </a:p>
          <a:p>
            <a:pPr lvl="1"/>
            <a:r>
              <a:rPr lang="en-US"/>
              <a:t>Quadratic-Time [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)] Algorithms</a:t>
            </a:r>
          </a:p>
          <a:p>
            <a:pPr lvl="2"/>
            <a:r>
              <a:rPr lang="en-US"/>
              <a:t>Bubble Sort</a:t>
            </a:r>
          </a:p>
          <a:p>
            <a:pPr lvl="2"/>
            <a:r>
              <a:rPr lang="en-US"/>
              <a:t>Insertion Sort</a:t>
            </a:r>
          </a:p>
          <a:p>
            <a:pPr lvl="2"/>
            <a:r>
              <a:rPr lang="en-US"/>
              <a:t>Quicksort</a:t>
            </a:r>
          </a:p>
          <a:p>
            <a:pPr lvl="2"/>
            <a:r>
              <a:rPr lang="en-US"/>
              <a:t>Treesort (later in semester)</a:t>
            </a:r>
          </a:p>
          <a:p>
            <a:pPr lvl="1"/>
            <a:r>
              <a:rPr lang="en-US"/>
              <a:t>Log-Linear-Time [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 log </a:t>
            </a:r>
            <a:r>
              <a:rPr lang="en-US" i="1"/>
              <a:t>n</a:t>
            </a:r>
            <a:r>
              <a:rPr lang="en-US"/>
              <a:t>)] Algorithms</a:t>
            </a:r>
          </a:p>
          <a:p>
            <a:pPr lvl="2"/>
            <a:r>
              <a:rPr lang="en-US"/>
              <a:t>Merge Sort</a:t>
            </a:r>
          </a:p>
          <a:p>
            <a:pPr lvl="2"/>
            <a:r>
              <a:rPr lang="en-US"/>
              <a:t>Heap Sort (mostly later in semester)</a:t>
            </a:r>
          </a:p>
          <a:p>
            <a:pPr lvl="2"/>
            <a:r>
              <a:rPr lang="en-US"/>
              <a:t>Introsort (not in the text)</a:t>
            </a:r>
          </a:p>
          <a:p>
            <a:pPr lvl="1"/>
            <a:r>
              <a:rPr lang="en-US"/>
              <a:t>Special Purpose — Not Comparison Sorts</a:t>
            </a:r>
          </a:p>
          <a:p>
            <a:pPr lvl="2"/>
            <a:r>
              <a:rPr lang="en-US"/>
              <a:t>Pigeonhole Sort</a:t>
            </a:r>
          </a:p>
          <a:p>
            <a:pPr lvl="2"/>
            <a:r>
              <a:rPr lang="en-US"/>
              <a:t>Radix Sort</a:t>
            </a:r>
          </a:p>
        </p:txBody>
      </p:sp>
      <p:sp>
        <p:nvSpPr>
          <p:cNvPr id="1154054" name="Text Box 6"/>
          <p:cNvSpPr txBox="1">
            <a:spLocks noChangeArrowheads="1"/>
          </p:cNvSpPr>
          <p:nvPr/>
        </p:nvSpPr>
        <p:spPr bwMode="auto">
          <a:xfrm>
            <a:off x="685800" y="269875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8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154056" name="Text Box 8"/>
          <p:cNvSpPr txBox="1">
            <a:spLocks noChangeArrowheads="1"/>
          </p:cNvSpPr>
          <p:nvPr/>
        </p:nvSpPr>
        <p:spPr bwMode="auto">
          <a:xfrm>
            <a:off x="685800" y="299243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8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154057" name="Text Box 9"/>
          <p:cNvSpPr txBox="1">
            <a:spLocks noChangeArrowheads="1"/>
          </p:cNvSpPr>
          <p:nvPr/>
        </p:nvSpPr>
        <p:spPr bwMode="auto">
          <a:xfrm>
            <a:off x="685800" y="42037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8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154059" name="Text Box 11"/>
          <p:cNvSpPr txBox="1">
            <a:spLocks noChangeArrowheads="1"/>
          </p:cNvSpPr>
          <p:nvPr/>
        </p:nvSpPr>
        <p:spPr bwMode="auto">
          <a:xfrm>
            <a:off x="457200" y="3340100"/>
            <a:ext cx="7620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>
                <a:solidFill>
                  <a:schemeClr val="folHlink"/>
                </a:solidFill>
                <a:cs typeface="Times New Roman" charset="0"/>
                <a:sym typeface="Wingdings 2" charset="0"/>
              </a:rPr>
              <a:t>(part) </a:t>
            </a:r>
            <a:endParaRPr lang="en-US" sz="2000">
              <a:solidFill>
                <a:schemeClr val="folHlink"/>
              </a:solidFill>
              <a:sym typeface="Wingdings 2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Mar 2013</a:t>
            </a:r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9F369-69EE-E241-8678-A709DE0F7EE7}" type="slidenum">
              <a:rPr lang="en-US"/>
              <a:pPr/>
              <a:t>6</a:t>
            </a:fld>
            <a:endParaRPr lang="en-US"/>
          </a:p>
        </p:txBody>
      </p:sp>
      <p:sp>
        <p:nvSpPr>
          <p:cNvPr id="161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Comparison Sorts I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Insertion Sort</a:t>
            </a:r>
          </a:p>
        </p:txBody>
      </p:sp>
      <p:sp>
        <p:nvSpPr>
          <p:cNvPr id="161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b="1"/>
              <a:t>Insertion Sort</a:t>
            </a:r>
            <a:r>
              <a:rPr lang="en-US"/>
              <a:t> repeatedly does this: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/>
              <a:t>Analysis</a:t>
            </a:r>
          </a:p>
          <a:p>
            <a:pPr lvl="1"/>
            <a:r>
              <a:rPr lang="en-US"/>
              <a:t>Efficiency: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). Average case same. </a:t>
            </a:r>
            <a:r>
              <a:rPr lang="en-US">
                <a:sym typeface="Wingdings" charset="0"/>
              </a:rPr>
              <a:t></a:t>
            </a:r>
          </a:p>
          <a:p>
            <a:pPr lvl="1"/>
            <a:r>
              <a:rPr lang="en-US">
                <a:sym typeface="Wingdings" charset="0"/>
              </a:rPr>
              <a:t>Requirements on data: Works for Linked Lists, etc. </a:t>
            </a:r>
          </a:p>
          <a:p>
            <a:pPr lvl="1"/>
            <a:r>
              <a:rPr lang="en-US">
                <a:sym typeface="Wingdings" charset="0"/>
              </a:rPr>
              <a:t>Space Efficiency: In-place. </a:t>
            </a:r>
          </a:p>
          <a:p>
            <a:pPr lvl="1"/>
            <a:r>
              <a:rPr lang="en-US">
                <a:sym typeface="Wingdings" charset="0"/>
              </a:rPr>
              <a:t>Stable: Yes. </a:t>
            </a:r>
          </a:p>
          <a:p>
            <a:pPr lvl="1"/>
            <a:r>
              <a:rPr lang="en-US">
                <a:sym typeface="Wingdings" charset="0"/>
              </a:rPr>
              <a:t>Performance on Nearly Sorted Data: </a:t>
            </a:r>
            <a:r>
              <a:rPr lang="en-US" i="1">
                <a:sym typeface="Wingdings" charset="0"/>
              </a:rPr>
              <a:t>O</a:t>
            </a:r>
            <a:r>
              <a:rPr lang="en-US">
                <a:sym typeface="Wingdings" charset="0"/>
              </a:rPr>
              <a:t>(</a:t>
            </a:r>
            <a:r>
              <a:rPr lang="en-US" i="1">
                <a:sym typeface="Wingdings" charset="0"/>
              </a:rPr>
              <a:t>n</a:t>
            </a:r>
            <a:r>
              <a:rPr lang="en-US">
                <a:sym typeface="Wingdings" charset="0"/>
              </a:rPr>
              <a:t>) for both kinds. </a:t>
            </a:r>
          </a:p>
          <a:p>
            <a:pPr>
              <a:buFont typeface="Wingdings" charset="0"/>
              <a:buNone/>
            </a:pPr>
            <a:r>
              <a:rPr lang="en-US"/>
              <a:t>Notes</a:t>
            </a:r>
          </a:p>
          <a:p>
            <a:pPr lvl="1"/>
            <a:r>
              <a:rPr lang="en-US"/>
              <a:t>Too slow for general-purpose use.</a:t>
            </a:r>
          </a:p>
          <a:p>
            <a:pPr lvl="1"/>
            <a:r>
              <a:rPr lang="en-US"/>
              <a:t>Works well on </a:t>
            </a:r>
            <a:r>
              <a:rPr lang="en-US" b="1"/>
              <a:t>nearly sorted data</a:t>
            </a:r>
            <a:r>
              <a:rPr lang="en-US"/>
              <a:t> and </a:t>
            </a:r>
            <a:r>
              <a:rPr lang="en-US" b="1"/>
              <a:t>small lists</a:t>
            </a:r>
            <a:r>
              <a:rPr lang="en-US"/>
              <a:t>.</a:t>
            </a:r>
          </a:p>
          <a:p>
            <a:pPr lvl="1"/>
            <a:r>
              <a:rPr lang="en-US"/>
              <a:t>Thus, used as </a:t>
            </a:r>
            <a:r>
              <a:rPr lang="en-US" b="1"/>
              <a:t>part of other algorithms</a:t>
            </a:r>
            <a:r>
              <a:rPr lang="en-US"/>
              <a:t>.</a:t>
            </a:r>
          </a:p>
        </p:txBody>
      </p:sp>
      <p:sp>
        <p:nvSpPr>
          <p:cNvPr id="1618951" name="Rectangle 7"/>
          <p:cNvSpPr>
            <a:spLocks noChangeArrowheads="1"/>
          </p:cNvSpPr>
          <p:nvPr/>
        </p:nvSpPr>
        <p:spPr bwMode="auto">
          <a:xfrm>
            <a:off x="4572000" y="2209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/>
              <a:t>x</a:t>
            </a:r>
          </a:p>
        </p:txBody>
      </p:sp>
      <p:sp>
        <p:nvSpPr>
          <p:cNvPr id="1618956" name="Rectangle 12"/>
          <p:cNvSpPr>
            <a:spLocks noChangeArrowheads="1"/>
          </p:cNvSpPr>
          <p:nvPr/>
        </p:nvSpPr>
        <p:spPr bwMode="auto">
          <a:xfrm>
            <a:off x="3352800" y="2209800"/>
            <a:ext cx="12192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i="1"/>
          </a:p>
        </p:txBody>
      </p:sp>
      <p:sp>
        <p:nvSpPr>
          <p:cNvPr id="1618957" name="Rectangle 13"/>
          <p:cNvSpPr>
            <a:spLocks noChangeArrowheads="1"/>
          </p:cNvSpPr>
          <p:nvPr/>
        </p:nvSpPr>
        <p:spPr bwMode="auto">
          <a:xfrm>
            <a:off x="4876800" y="2209800"/>
            <a:ext cx="9144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 i="1"/>
          </a:p>
        </p:txBody>
      </p:sp>
      <p:sp>
        <p:nvSpPr>
          <p:cNvPr id="1618954" name="Line 10"/>
          <p:cNvSpPr>
            <a:spLocks noChangeShapeType="1"/>
          </p:cNvSpPr>
          <p:nvPr/>
        </p:nvSpPr>
        <p:spPr bwMode="auto">
          <a:xfrm>
            <a:off x="4572000" y="2133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8959" name="AutoShape 15"/>
          <p:cNvSpPr>
            <a:spLocks/>
          </p:cNvSpPr>
          <p:nvPr/>
        </p:nvSpPr>
        <p:spPr bwMode="auto">
          <a:xfrm rot="16200000" flipV="1">
            <a:off x="3848100" y="1409700"/>
            <a:ext cx="152400" cy="1143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18960" name="AutoShape 16"/>
          <p:cNvSpPr>
            <a:spLocks/>
          </p:cNvSpPr>
          <p:nvPr/>
        </p:nvSpPr>
        <p:spPr bwMode="auto">
          <a:xfrm rot="16200000" flipV="1">
            <a:off x="5143500" y="1409700"/>
            <a:ext cx="152400" cy="1143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18961" name="Text Box 17"/>
          <p:cNvSpPr txBox="1">
            <a:spLocks noChangeArrowheads="1"/>
          </p:cNvSpPr>
          <p:nvPr/>
        </p:nvSpPr>
        <p:spPr bwMode="auto">
          <a:xfrm>
            <a:off x="3505200" y="1600200"/>
            <a:ext cx="8382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sorted</a:t>
            </a:r>
          </a:p>
        </p:txBody>
      </p:sp>
      <p:sp>
        <p:nvSpPr>
          <p:cNvPr id="1618962" name="Text Box 18"/>
          <p:cNvSpPr txBox="1">
            <a:spLocks noChangeArrowheads="1"/>
          </p:cNvSpPr>
          <p:nvPr/>
        </p:nvSpPr>
        <p:spPr bwMode="auto">
          <a:xfrm>
            <a:off x="4724400" y="1600200"/>
            <a:ext cx="9906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unsorted</a:t>
            </a:r>
          </a:p>
        </p:txBody>
      </p:sp>
      <p:sp>
        <p:nvSpPr>
          <p:cNvPr id="1618964" name="Arc 20"/>
          <p:cNvSpPr>
            <a:spLocks/>
          </p:cNvSpPr>
          <p:nvPr/>
        </p:nvSpPr>
        <p:spPr bwMode="auto">
          <a:xfrm>
            <a:off x="4114800" y="2514600"/>
            <a:ext cx="611188" cy="152400"/>
          </a:xfrm>
          <a:custGeom>
            <a:avLst/>
            <a:gdLst>
              <a:gd name="G0" fmla="+- 19080 0 0"/>
              <a:gd name="G1" fmla="+- 0 0 0"/>
              <a:gd name="G2" fmla="+- 21600 0 0"/>
              <a:gd name="T0" fmla="*/ 40664 w 40664"/>
              <a:gd name="T1" fmla="*/ 834 h 21600"/>
              <a:gd name="T2" fmla="*/ 0 w 40664"/>
              <a:gd name="T3" fmla="*/ 10124 h 21600"/>
              <a:gd name="T4" fmla="*/ 19080 w 406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664" h="21600" fill="none" extrusionOk="0">
                <a:moveTo>
                  <a:pt x="40663" y="833"/>
                </a:moveTo>
                <a:cubicBezTo>
                  <a:pt x="40215" y="12430"/>
                  <a:pt x="30684" y="21599"/>
                  <a:pt x="19080" y="21599"/>
                </a:cubicBezTo>
                <a:cubicBezTo>
                  <a:pt x="11086" y="21599"/>
                  <a:pt x="3746" y="17185"/>
                  <a:pt x="-1" y="10124"/>
                </a:cubicBezTo>
              </a:path>
              <a:path w="40664" h="21600" stroke="0" extrusionOk="0">
                <a:moveTo>
                  <a:pt x="40663" y="833"/>
                </a:moveTo>
                <a:cubicBezTo>
                  <a:pt x="40215" y="12430"/>
                  <a:pt x="30684" y="21599"/>
                  <a:pt x="19080" y="21599"/>
                </a:cubicBezTo>
                <a:cubicBezTo>
                  <a:pt x="11086" y="21599"/>
                  <a:pt x="3746" y="17185"/>
                  <a:pt x="-1" y="10124"/>
                </a:cubicBezTo>
                <a:lnTo>
                  <a:pt x="19080" y="0"/>
                </a:lnTo>
                <a:close/>
              </a:path>
            </a:pathLst>
          </a:cu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18965" name="Text Box 21"/>
          <p:cNvSpPr txBox="1">
            <a:spLocks noChangeArrowheads="1"/>
          </p:cNvSpPr>
          <p:nvPr/>
        </p:nvSpPr>
        <p:spPr bwMode="auto">
          <a:xfrm>
            <a:off x="4038600" y="2667000"/>
            <a:ext cx="8382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insert</a:t>
            </a:r>
          </a:p>
        </p:txBody>
      </p:sp>
      <p:sp>
        <p:nvSpPr>
          <p:cNvPr id="1618966" name="Line 22"/>
          <p:cNvSpPr>
            <a:spLocks noChangeShapeType="1"/>
          </p:cNvSpPr>
          <p:nvPr/>
        </p:nvSpPr>
        <p:spPr bwMode="auto">
          <a:xfrm>
            <a:off x="4572000" y="2133600"/>
            <a:ext cx="228600" cy="0"/>
          </a:xfrm>
          <a:prstGeom prst="line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Mar 2013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E61B6-1B5C-734F-95AE-77547AC3550B}" type="slidenum">
              <a:rPr lang="en-US"/>
              <a:pPr/>
              <a:t>7</a:t>
            </a:fld>
            <a:endParaRPr lang="en-US"/>
          </a:p>
        </p:txBody>
      </p:sp>
      <p:sp>
        <p:nvSpPr>
          <p:cNvPr id="1267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More on Big-</a:t>
            </a:r>
            <a:r>
              <a:rPr lang="en-US" i="1"/>
              <a:t>O</a:t>
            </a:r>
            <a:r>
              <a:rPr lang="en-US"/>
              <a:t>, The Limits of Sorting</a:t>
            </a:r>
          </a:p>
        </p:txBody>
      </p:sp>
      <p:sp>
        <p:nvSpPr>
          <p:cNvPr id="126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Three ways to talk about how fast a function grows. </a:t>
            </a:r>
          </a:p>
          <a:p>
            <a:pPr>
              <a:buFont typeface="Wingdings" charset="0"/>
              <a:buNone/>
            </a:pP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is:</a:t>
            </a:r>
          </a:p>
          <a:p>
            <a:pPr lvl="1"/>
            <a:r>
              <a:rPr lang="en-US" i="1"/>
              <a:t> O</a:t>
            </a:r>
            <a:r>
              <a:rPr lang="en-US"/>
              <a:t>(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 if 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</a:t>
            </a:r>
            <a:r>
              <a:rPr lang="en-US">
                <a:cs typeface="Times New Roman" charset="0"/>
                <a:sym typeface="Symbol" charset="0"/>
              </a:rPr>
              <a:t> </a:t>
            </a:r>
            <a:r>
              <a:rPr lang="en-US" i="1"/>
              <a:t>k </a:t>
            </a:r>
            <a:r>
              <a:rPr lang="en-US">
                <a:cs typeface="Times New Roman" charset="0"/>
                <a:sym typeface="Symbol" charset="0"/>
              </a:rPr>
              <a:t> </a:t>
            </a:r>
            <a:r>
              <a:rPr lang="en-US" i="1">
                <a:cs typeface="Times New Roman" charset="0"/>
                <a:sym typeface="Symbol" charset="0"/>
              </a:rPr>
              <a:t>f</a:t>
            </a:r>
            <a:r>
              <a:rPr lang="en-US">
                <a:cs typeface="Times New Roman" charset="0"/>
                <a:sym typeface="Symbol" charset="0"/>
              </a:rPr>
              <a:t>(</a:t>
            </a:r>
            <a:r>
              <a:rPr lang="en-US" i="1">
                <a:cs typeface="Times New Roman" charset="0"/>
                <a:sym typeface="Symbol" charset="0"/>
              </a:rPr>
              <a:t>n</a:t>
            </a:r>
            <a:r>
              <a:rPr lang="en-US">
                <a:cs typeface="Times New Roman" charset="0"/>
                <a:sym typeface="Symbol" charset="0"/>
              </a:rPr>
              <a:t>) …</a:t>
            </a:r>
          </a:p>
          <a:p>
            <a:pPr lvl="1"/>
            <a:r>
              <a:rPr lang="el-GR"/>
              <a:t> </a:t>
            </a:r>
            <a:r>
              <a:rPr lang="el-GR">
                <a:sym typeface="Symbol" charset="0"/>
              </a:rPr>
              <a:t></a:t>
            </a:r>
            <a:r>
              <a:rPr lang="en-US"/>
              <a:t>(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 if 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≥</a:t>
            </a:r>
            <a:r>
              <a:rPr lang="en-US">
                <a:cs typeface="Times New Roman" charset="0"/>
                <a:sym typeface="Symbol" charset="0"/>
              </a:rPr>
              <a:t> </a:t>
            </a:r>
            <a:r>
              <a:rPr lang="en-US" i="1"/>
              <a:t>k </a:t>
            </a:r>
            <a:r>
              <a:rPr lang="en-US">
                <a:cs typeface="Times New Roman" charset="0"/>
                <a:sym typeface="Symbol" charset="0"/>
              </a:rPr>
              <a:t> </a:t>
            </a:r>
            <a:r>
              <a:rPr lang="en-US" i="1">
                <a:cs typeface="Times New Roman" charset="0"/>
                <a:sym typeface="Symbol" charset="0"/>
              </a:rPr>
              <a:t>f</a:t>
            </a:r>
            <a:r>
              <a:rPr lang="en-US">
                <a:cs typeface="Times New Roman" charset="0"/>
                <a:sym typeface="Symbol" charset="0"/>
              </a:rPr>
              <a:t>(</a:t>
            </a:r>
            <a:r>
              <a:rPr lang="en-US" i="1">
                <a:cs typeface="Times New Roman" charset="0"/>
                <a:sym typeface="Symbol" charset="0"/>
              </a:rPr>
              <a:t>n</a:t>
            </a:r>
            <a:r>
              <a:rPr lang="en-US">
                <a:cs typeface="Times New Roman" charset="0"/>
                <a:sym typeface="Symbol" charset="0"/>
              </a:rPr>
              <a:t>) …</a:t>
            </a:r>
          </a:p>
          <a:p>
            <a:pPr lvl="1"/>
            <a:r>
              <a:rPr lang="el-GR"/>
              <a:t> </a:t>
            </a:r>
            <a:r>
              <a:rPr lang="el-GR">
                <a:sym typeface="Symbol" charset="0"/>
              </a:rPr>
              <a:t></a:t>
            </a:r>
            <a:r>
              <a:rPr lang="en-US"/>
              <a:t>(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 if both of the above are true.</a:t>
            </a:r>
          </a:p>
          <a:p>
            <a:pPr lvl="2"/>
            <a:r>
              <a:rPr lang="en-US"/>
              <a:t>Possibly with different values of </a:t>
            </a:r>
            <a:r>
              <a:rPr lang="en-US" i="1"/>
              <a:t>k</a:t>
            </a:r>
            <a:r>
              <a:rPr lang="en-US"/>
              <a:t>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>
                <a:cs typeface="Times New Roman" charset="0"/>
                <a:sym typeface="Symbol" charset="0"/>
              </a:rPr>
              <a:t>In an algorithmic context, </a:t>
            </a:r>
            <a:r>
              <a:rPr lang="en-US" i="1">
                <a:cs typeface="Times New Roman" charset="0"/>
                <a:sym typeface="Symbol" charset="0"/>
              </a:rPr>
              <a:t>g</a:t>
            </a:r>
            <a:r>
              <a:rPr lang="en-US">
                <a:cs typeface="Times New Roman" charset="0"/>
                <a:sym typeface="Symbol" charset="0"/>
              </a:rPr>
              <a:t>(</a:t>
            </a:r>
            <a:r>
              <a:rPr lang="en-US" i="1">
                <a:cs typeface="Times New Roman" charset="0"/>
                <a:sym typeface="Symbol" charset="0"/>
              </a:rPr>
              <a:t>n</a:t>
            </a:r>
            <a:r>
              <a:rPr lang="en-US">
                <a:cs typeface="Times New Roman" charset="0"/>
                <a:sym typeface="Symbol" charset="0"/>
              </a:rPr>
              <a:t>) might be the max number of steps required by some algorithm when given input of size </a:t>
            </a:r>
            <a:r>
              <a:rPr lang="en-US" i="1">
                <a:cs typeface="Times New Roman" charset="0"/>
                <a:sym typeface="Symbol" charset="0"/>
              </a:rPr>
              <a:t>n</a:t>
            </a:r>
            <a:r>
              <a:rPr lang="en-US">
                <a:cs typeface="Times New Roman" charset="0"/>
                <a:sym typeface="Symbol" charset="0"/>
              </a:rPr>
              <a:t>, or the max amount of additional space required.</a:t>
            </a:r>
          </a:p>
          <a:p>
            <a:pPr>
              <a:buFont typeface="Wingdings" charset="0"/>
              <a:buNone/>
            </a:pPr>
            <a:endParaRPr lang="en-US">
              <a:cs typeface="Times New Roman" charset="0"/>
              <a:sym typeface="Symbol" charset="0"/>
            </a:endParaRPr>
          </a:p>
          <a:p>
            <a:pPr>
              <a:buFont typeface="Wingdings" charset="0"/>
              <a:buNone/>
            </a:pPr>
            <a:endParaRPr lang="en-US" b="1">
              <a:cs typeface="Times New Roman" charset="0"/>
              <a:sym typeface="Symbol" charset="0"/>
            </a:endParaRPr>
          </a:p>
          <a:p>
            <a:pPr>
              <a:buFont typeface="Wingdings" charset="0"/>
              <a:buNone/>
            </a:pPr>
            <a:r>
              <a:rPr lang="en-US" b="1">
                <a:cs typeface="Times New Roman" charset="0"/>
                <a:sym typeface="Symbol" charset="0"/>
              </a:rPr>
              <a:t>Fact.</a:t>
            </a:r>
            <a:r>
              <a:rPr lang="en-US">
                <a:cs typeface="Times New Roman" charset="0"/>
                <a:sym typeface="Symbol" charset="0"/>
              </a:rPr>
              <a:t> Every general-purpose comparison sort does </a:t>
            </a:r>
            <a:r>
              <a:rPr lang="el-GR">
                <a:sym typeface="Symbol" charset="0"/>
              </a:rPr>
              <a:t></a:t>
            </a:r>
            <a:r>
              <a:rPr lang="en-US">
                <a:cs typeface="Times New Roman" charset="0"/>
                <a:sym typeface="Symbol" charset="0"/>
              </a:rPr>
              <a:t>(</a:t>
            </a:r>
            <a:r>
              <a:rPr lang="en-US" i="1">
                <a:cs typeface="Times New Roman" charset="0"/>
                <a:sym typeface="Symbol" charset="0"/>
              </a:rPr>
              <a:t>n</a:t>
            </a:r>
            <a:r>
              <a:rPr lang="en-US">
                <a:cs typeface="Times New Roman" charset="0"/>
                <a:sym typeface="Symbol" charset="0"/>
              </a:rPr>
              <a:t> log </a:t>
            </a:r>
            <a:r>
              <a:rPr lang="en-US" i="1">
                <a:cs typeface="Times New Roman" charset="0"/>
                <a:sym typeface="Symbol" charset="0"/>
              </a:rPr>
              <a:t>n</a:t>
            </a:r>
            <a:r>
              <a:rPr lang="en-US">
                <a:cs typeface="Times New Roman" charset="0"/>
                <a:sym typeface="Symbol" charset="0"/>
              </a:rPr>
              <a:t>) comparisons in the worst case.</a:t>
            </a:r>
          </a:p>
        </p:txBody>
      </p:sp>
      <p:sp>
        <p:nvSpPr>
          <p:cNvPr id="1267716" name="Line 4"/>
          <p:cNvSpPr>
            <a:spLocks noChangeShapeType="1"/>
          </p:cNvSpPr>
          <p:nvPr/>
        </p:nvSpPr>
        <p:spPr bwMode="auto">
          <a:xfrm>
            <a:off x="152400" y="4419600"/>
            <a:ext cx="8839200" cy="0"/>
          </a:xfrm>
          <a:prstGeom prst="lin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Mar 2013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AB24-68F4-B94B-B772-02034F326D6D}" type="slidenum">
              <a:rPr lang="en-US"/>
              <a:pPr/>
              <a:t>8</a:t>
            </a:fld>
            <a:endParaRPr lang="en-US"/>
          </a:p>
        </p:txBody>
      </p:sp>
      <p:sp>
        <p:nvSpPr>
          <p:cNvPr id="161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Divide-and-Conquer</a:t>
            </a:r>
          </a:p>
        </p:txBody>
      </p:sp>
      <p:sp>
        <p:nvSpPr>
          <p:cNvPr id="161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A common algorithmic strategy is called </a:t>
            </a:r>
            <a:r>
              <a:rPr lang="en-US" b="1"/>
              <a:t>divide-and-conquer</a:t>
            </a:r>
            <a:r>
              <a:rPr lang="en-US"/>
              <a:t>: split the input into pieces, and handle these with recursive calls.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/>
              <a:t>If an algorithm using divide-and-conquer splits the input into </a:t>
            </a:r>
            <a:r>
              <a:rPr lang="en-US" b="1"/>
              <a:t>nearly equal-sized parts</a:t>
            </a:r>
            <a:r>
              <a:rPr lang="en-US"/>
              <a:t>, then we can analyze it using the </a:t>
            </a:r>
            <a:r>
              <a:rPr lang="en-US" b="1"/>
              <a:t>Master Theorem</a:t>
            </a:r>
            <a:r>
              <a:rPr lang="en-US"/>
              <a:t>.</a:t>
            </a:r>
          </a:p>
          <a:p>
            <a:pPr lvl="1"/>
            <a:r>
              <a:rPr lang="en-US" i="1"/>
              <a:t>b</a:t>
            </a:r>
            <a:r>
              <a:rPr lang="en-US"/>
              <a:t> is the number of nearly equal-sized parts.</a:t>
            </a:r>
          </a:p>
          <a:p>
            <a:pPr lvl="1"/>
            <a:r>
              <a:rPr lang="en-US" i="1"/>
              <a:t>b</a:t>
            </a:r>
            <a:r>
              <a:rPr lang="en-US" i="1" baseline="30000"/>
              <a:t>k</a:t>
            </a:r>
            <a:r>
              <a:rPr lang="en-US"/>
              <a:t> is the number of recursive calls. Find </a:t>
            </a:r>
            <a:r>
              <a:rPr lang="en-US" i="1"/>
              <a:t>k</a:t>
            </a:r>
            <a:r>
              <a:rPr lang="en-US"/>
              <a:t>.</a:t>
            </a:r>
          </a:p>
          <a:p>
            <a:pPr lvl="1"/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is the amount of extra work done (number of steps).</a:t>
            </a:r>
          </a:p>
          <a:p>
            <a:pPr lvl="2"/>
            <a:r>
              <a:rPr lang="en-US"/>
              <a:t>Hopefully,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looks like </a:t>
            </a:r>
            <a:r>
              <a:rPr lang="en-US" i="1"/>
              <a:t>n</a:t>
            </a:r>
            <a:r>
              <a:rPr lang="en-US"/>
              <a:t> raised to some power.</a:t>
            </a:r>
          </a:p>
          <a:p>
            <a:pPr lvl="1"/>
            <a:r>
              <a:rPr lang="en-US"/>
              <a:t>If the power is less than </a:t>
            </a:r>
            <a:r>
              <a:rPr lang="en-US" i="1"/>
              <a:t>k</a:t>
            </a:r>
            <a:r>
              <a:rPr lang="en-US"/>
              <a:t>, then the algorithm is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i="1" baseline="30000"/>
              <a:t>k</a:t>
            </a:r>
            <a:r>
              <a:rPr lang="en-US"/>
              <a:t>).</a:t>
            </a:r>
          </a:p>
          <a:p>
            <a:pPr lvl="1"/>
            <a:r>
              <a:rPr lang="en-US"/>
              <a:t>If the power is </a:t>
            </a:r>
            <a:r>
              <a:rPr lang="en-US" i="1"/>
              <a:t>k</a:t>
            </a:r>
            <a:r>
              <a:rPr lang="en-US"/>
              <a:t>, then the algorithm is </a:t>
            </a:r>
            <a:r>
              <a:rPr lang="el-GR">
                <a:sym typeface="Symbol" charset="0"/>
              </a:rPr>
              <a:t>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i="1" baseline="30000"/>
              <a:t>k</a:t>
            </a:r>
            <a:r>
              <a:rPr lang="en-US"/>
              <a:t> log </a:t>
            </a:r>
            <a:r>
              <a:rPr lang="en-US" i="1"/>
              <a:t>n</a:t>
            </a:r>
            <a:r>
              <a:rPr lang="en-US"/>
              <a:t>).</a:t>
            </a:r>
          </a:p>
        </p:txBody>
      </p:sp>
      <p:sp>
        <p:nvSpPr>
          <p:cNvPr id="1614852" name="AutoShape 4"/>
          <p:cNvSpPr>
            <a:spLocks noChangeArrowheads="1"/>
          </p:cNvSpPr>
          <p:nvPr/>
        </p:nvSpPr>
        <p:spPr bwMode="auto">
          <a:xfrm>
            <a:off x="533400" y="2482850"/>
            <a:ext cx="3581400" cy="304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14853" name="Line 5"/>
          <p:cNvSpPr>
            <a:spLocks noChangeShapeType="1"/>
          </p:cNvSpPr>
          <p:nvPr/>
        </p:nvSpPr>
        <p:spPr bwMode="auto">
          <a:xfrm flipH="1" flipV="1">
            <a:off x="4191000" y="2819400"/>
            <a:ext cx="251460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14854" name="Text Box 6"/>
          <p:cNvSpPr txBox="1">
            <a:spLocks noChangeArrowheads="1"/>
          </p:cNvSpPr>
          <p:nvPr/>
        </p:nvSpPr>
        <p:spPr bwMode="auto">
          <a:xfrm>
            <a:off x="6705600" y="3048000"/>
            <a:ext cx="15240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Important!</a:t>
            </a:r>
          </a:p>
        </p:txBody>
      </p:sp>
      <p:sp>
        <p:nvSpPr>
          <p:cNvPr id="1614855" name="Line 7"/>
          <p:cNvSpPr>
            <a:spLocks noChangeShapeType="1"/>
          </p:cNvSpPr>
          <p:nvPr/>
        </p:nvSpPr>
        <p:spPr bwMode="auto">
          <a:xfrm>
            <a:off x="5105400" y="4419600"/>
            <a:ext cx="12954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14856" name="Line 8"/>
          <p:cNvSpPr>
            <a:spLocks noChangeShapeType="1"/>
          </p:cNvSpPr>
          <p:nvPr/>
        </p:nvSpPr>
        <p:spPr bwMode="auto">
          <a:xfrm flipV="1">
            <a:off x="5105400" y="3810000"/>
            <a:ext cx="7620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 Mar 2013</a:t>
            </a:r>
            <a:endParaRPr lang="en-US"/>
          </a:p>
        </p:txBody>
      </p:sp>
      <p:sp>
        <p:nvSpPr>
          <p:cNvPr id="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821DA-BCE9-AE42-B0DE-8B4FF95706C4}" type="slidenum">
              <a:rPr lang="en-US"/>
              <a:pPr/>
              <a:t>9</a:t>
            </a:fld>
            <a:endParaRPr lang="en-US"/>
          </a:p>
        </p:txBody>
      </p:sp>
      <p:sp>
        <p:nvSpPr>
          <p:cNvPr id="161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Comparison Sorts II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Merge Sort</a:t>
            </a:r>
          </a:p>
        </p:txBody>
      </p:sp>
      <p:sp>
        <p:nvSpPr>
          <p:cNvPr id="161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/>
              <a:t>Merge Sort</a:t>
            </a:r>
            <a:r>
              <a:rPr lang="en-US" sz="1800"/>
              <a:t> splits the data in half, recursively sorts each half, and then merges the two.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 b="1"/>
              <a:t>Stable Merge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Linear time, stable.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In-place for Linked List. Uses buffer</a:t>
            </a:r>
            <a:br>
              <a:rPr lang="en-US" sz="1600"/>
            </a:br>
            <a:r>
              <a:rPr lang="en-US" sz="1600"/>
              <a:t>[</a:t>
            </a:r>
            <a:r>
              <a:rPr lang="en-US" sz="1600" i="1"/>
              <a:t>O</a:t>
            </a:r>
            <a:r>
              <a:rPr lang="en-US" sz="1600"/>
              <a:t>(</a:t>
            </a:r>
            <a:r>
              <a:rPr lang="en-US" sz="1600" i="1"/>
              <a:t>n</a:t>
            </a:r>
            <a:r>
              <a:rPr lang="en-US" sz="1600"/>
              <a:t>) space] for array.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Analysis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Efficiency: </a:t>
            </a:r>
            <a:r>
              <a:rPr lang="en-US" sz="1600" i="1"/>
              <a:t>O</a:t>
            </a:r>
            <a:r>
              <a:rPr lang="en-US" sz="1600"/>
              <a:t>(</a:t>
            </a:r>
            <a:r>
              <a:rPr lang="en-US" sz="1600" i="1"/>
              <a:t>n</a:t>
            </a:r>
            <a:r>
              <a:rPr lang="en-US" sz="1600"/>
              <a:t> log </a:t>
            </a:r>
            <a:r>
              <a:rPr lang="en-US" sz="1600" i="1"/>
              <a:t>n</a:t>
            </a:r>
            <a:r>
              <a:rPr lang="en-US" sz="1600"/>
              <a:t>). Average same. </a:t>
            </a:r>
            <a:r>
              <a:rPr lang="en-US" sz="1600">
                <a:sym typeface="Wingdings" charset="0"/>
              </a:rPr>
              <a:t></a:t>
            </a:r>
          </a:p>
          <a:p>
            <a:pPr lvl="1">
              <a:lnSpc>
                <a:spcPct val="90000"/>
              </a:lnSpc>
            </a:pPr>
            <a:r>
              <a:rPr lang="en-US" sz="1600">
                <a:sym typeface="Wingdings" charset="0"/>
              </a:rPr>
              <a:t>Requirements on data: Works for</a:t>
            </a:r>
            <a:br>
              <a:rPr lang="en-US" sz="1600">
                <a:sym typeface="Wingdings" charset="0"/>
              </a:rPr>
            </a:br>
            <a:r>
              <a:rPr lang="en-US" sz="1600">
                <a:sym typeface="Wingdings" charset="0"/>
              </a:rPr>
              <a:t>Linked Lists, etc. </a:t>
            </a:r>
          </a:p>
          <a:p>
            <a:pPr lvl="1">
              <a:lnSpc>
                <a:spcPct val="90000"/>
              </a:lnSpc>
            </a:pPr>
            <a:r>
              <a:rPr lang="en-US" sz="1600">
                <a:sym typeface="Wingdings" charset="0"/>
              </a:rPr>
              <a:t>Space Efficiency: </a:t>
            </a:r>
            <a:r>
              <a:rPr lang="en-US" sz="1600" i="1">
                <a:sym typeface="Wingdings" charset="0"/>
              </a:rPr>
              <a:t>O</a:t>
            </a:r>
            <a:r>
              <a:rPr lang="en-US" sz="1600">
                <a:sym typeface="Wingdings" charset="0"/>
              </a:rPr>
              <a:t>(log </a:t>
            </a:r>
            <a:r>
              <a:rPr lang="en-US" sz="1600" i="1">
                <a:sym typeface="Wingdings" charset="0"/>
              </a:rPr>
              <a:t>n</a:t>
            </a:r>
            <a:r>
              <a:rPr lang="en-US" sz="1600">
                <a:sym typeface="Wingdings" charset="0"/>
              </a:rPr>
              <a:t>) space for</a:t>
            </a:r>
            <a:br>
              <a:rPr lang="en-US" sz="1600">
                <a:sym typeface="Wingdings" charset="0"/>
              </a:rPr>
            </a:br>
            <a:r>
              <a:rPr lang="en-US" sz="1600">
                <a:sym typeface="Wingdings" charset="0"/>
              </a:rPr>
              <a:t>Linked List. Can eliminate recursion to</a:t>
            </a:r>
            <a:br>
              <a:rPr lang="en-US" sz="1600">
                <a:sym typeface="Wingdings" charset="0"/>
              </a:rPr>
            </a:br>
            <a:r>
              <a:rPr lang="en-US" sz="1600">
                <a:sym typeface="Wingdings" charset="0"/>
              </a:rPr>
              <a:t>make this in-place. </a:t>
            </a:r>
            <a:r>
              <a:rPr lang="en-US" sz="1600" i="1">
                <a:sym typeface="Wingdings" charset="0"/>
              </a:rPr>
              <a:t>O</a:t>
            </a:r>
            <a:r>
              <a:rPr lang="en-US" sz="1600">
                <a:sym typeface="Wingdings" charset="0"/>
              </a:rPr>
              <a:t>(</a:t>
            </a:r>
            <a:r>
              <a:rPr lang="en-US" sz="1600" i="1">
                <a:sym typeface="Wingdings" charset="0"/>
              </a:rPr>
              <a:t>n</a:t>
            </a:r>
            <a:r>
              <a:rPr lang="en-US" sz="1600">
                <a:sym typeface="Wingdings" charset="0"/>
              </a:rPr>
              <a:t>) space for array</a:t>
            </a:r>
            <a:r>
              <a:rPr lang="en-US" sz="1600" i="1">
                <a:sym typeface="Wingdings" charset="0"/>
              </a:rPr>
              <a:t>.</a:t>
            </a:r>
            <a:br>
              <a:rPr lang="en-US" sz="1600" i="1">
                <a:sym typeface="Wingdings" charset="0"/>
              </a:rPr>
            </a:br>
            <a:r>
              <a:rPr lang="en-US" sz="1600">
                <a:sym typeface="Wingdings" charset="0"/>
              </a:rPr>
              <a:t>//</a:t>
            </a:r>
          </a:p>
          <a:p>
            <a:pPr lvl="1">
              <a:lnSpc>
                <a:spcPct val="90000"/>
              </a:lnSpc>
            </a:pPr>
            <a:r>
              <a:rPr lang="en-US" sz="1600">
                <a:sym typeface="Wingdings" charset="0"/>
              </a:rPr>
              <a:t>Stable: Yes. </a:t>
            </a:r>
          </a:p>
          <a:p>
            <a:pPr lvl="1">
              <a:lnSpc>
                <a:spcPct val="90000"/>
              </a:lnSpc>
            </a:pPr>
            <a:r>
              <a:rPr lang="en-US" sz="1600">
                <a:sym typeface="Wingdings" charset="0"/>
              </a:rPr>
              <a:t>Performance on Nearly Sorted Data: Not better or worse. 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Notes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Practical &amp; often used.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Fastest known for (1) stable sort, (2) sorting a Linked List.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Good standard for judging sorting algorithms</a:t>
            </a:r>
          </a:p>
        </p:txBody>
      </p:sp>
      <p:sp>
        <p:nvSpPr>
          <p:cNvPr id="1619972" name="Rectangle 4"/>
          <p:cNvSpPr>
            <a:spLocks noChangeArrowheads="1"/>
          </p:cNvSpPr>
          <p:nvPr/>
        </p:nvSpPr>
        <p:spPr bwMode="auto">
          <a:xfrm>
            <a:off x="6096000" y="1828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619973" name="Rectangle 5"/>
          <p:cNvSpPr>
            <a:spLocks noChangeArrowheads="1"/>
          </p:cNvSpPr>
          <p:nvPr/>
        </p:nvSpPr>
        <p:spPr bwMode="auto">
          <a:xfrm>
            <a:off x="6400800" y="1828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619974" name="Rectangle 6"/>
          <p:cNvSpPr>
            <a:spLocks noChangeArrowheads="1"/>
          </p:cNvSpPr>
          <p:nvPr/>
        </p:nvSpPr>
        <p:spPr bwMode="auto">
          <a:xfrm>
            <a:off x="7010400" y="1828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619975" name="Rectangle 7"/>
          <p:cNvSpPr>
            <a:spLocks noChangeArrowheads="1"/>
          </p:cNvSpPr>
          <p:nvPr/>
        </p:nvSpPr>
        <p:spPr bwMode="auto">
          <a:xfrm>
            <a:off x="7315200" y="1828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619976" name="Rectangle 8"/>
          <p:cNvSpPr>
            <a:spLocks noChangeArrowheads="1"/>
          </p:cNvSpPr>
          <p:nvPr/>
        </p:nvSpPr>
        <p:spPr bwMode="auto">
          <a:xfrm>
            <a:off x="7620000" y="1828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619977" name="Rectangle 9"/>
          <p:cNvSpPr>
            <a:spLocks noChangeArrowheads="1"/>
          </p:cNvSpPr>
          <p:nvPr/>
        </p:nvSpPr>
        <p:spPr bwMode="auto">
          <a:xfrm>
            <a:off x="6705600" y="1828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619978" name="Rectangle 10"/>
          <p:cNvSpPr>
            <a:spLocks noChangeArrowheads="1"/>
          </p:cNvSpPr>
          <p:nvPr/>
        </p:nvSpPr>
        <p:spPr bwMode="auto">
          <a:xfrm>
            <a:off x="7924800" y="1828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619979" name="Rectangle 11"/>
          <p:cNvSpPr>
            <a:spLocks noChangeArrowheads="1"/>
          </p:cNvSpPr>
          <p:nvPr/>
        </p:nvSpPr>
        <p:spPr bwMode="auto">
          <a:xfrm>
            <a:off x="6096000" y="1828800"/>
            <a:ext cx="21336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19980" name="Rectangle 12"/>
          <p:cNvSpPr>
            <a:spLocks noChangeArrowheads="1"/>
          </p:cNvSpPr>
          <p:nvPr/>
        </p:nvSpPr>
        <p:spPr bwMode="auto">
          <a:xfrm>
            <a:off x="6096000" y="2971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619981" name="Rectangle 13"/>
          <p:cNvSpPr>
            <a:spLocks noChangeArrowheads="1"/>
          </p:cNvSpPr>
          <p:nvPr/>
        </p:nvSpPr>
        <p:spPr bwMode="auto">
          <a:xfrm>
            <a:off x="6400800" y="2971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619982" name="Rectangle 14"/>
          <p:cNvSpPr>
            <a:spLocks noChangeArrowheads="1"/>
          </p:cNvSpPr>
          <p:nvPr/>
        </p:nvSpPr>
        <p:spPr bwMode="auto">
          <a:xfrm>
            <a:off x="7010400" y="2971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619983" name="Rectangle 15"/>
          <p:cNvSpPr>
            <a:spLocks noChangeArrowheads="1"/>
          </p:cNvSpPr>
          <p:nvPr/>
        </p:nvSpPr>
        <p:spPr bwMode="auto">
          <a:xfrm>
            <a:off x="7315200" y="2971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619984" name="Rectangle 16"/>
          <p:cNvSpPr>
            <a:spLocks noChangeArrowheads="1"/>
          </p:cNvSpPr>
          <p:nvPr/>
        </p:nvSpPr>
        <p:spPr bwMode="auto">
          <a:xfrm>
            <a:off x="7620000" y="2971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619985" name="Rectangle 17"/>
          <p:cNvSpPr>
            <a:spLocks noChangeArrowheads="1"/>
          </p:cNvSpPr>
          <p:nvPr/>
        </p:nvSpPr>
        <p:spPr bwMode="auto">
          <a:xfrm>
            <a:off x="6705600" y="2971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619986" name="Line 18"/>
          <p:cNvSpPr>
            <a:spLocks noChangeShapeType="1"/>
          </p:cNvSpPr>
          <p:nvPr/>
        </p:nvSpPr>
        <p:spPr bwMode="auto">
          <a:xfrm>
            <a:off x="7010400" y="2895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19987" name="Rectangle 19"/>
          <p:cNvSpPr>
            <a:spLocks noChangeArrowheads="1"/>
          </p:cNvSpPr>
          <p:nvPr/>
        </p:nvSpPr>
        <p:spPr bwMode="auto">
          <a:xfrm>
            <a:off x="7924800" y="2971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619988" name="Rectangle 20"/>
          <p:cNvSpPr>
            <a:spLocks noChangeArrowheads="1"/>
          </p:cNvSpPr>
          <p:nvPr/>
        </p:nvSpPr>
        <p:spPr bwMode="auto">
          <a:xfrm>
            <a:off x="6096000" y="2971800"/>
            <a:ext cx="21336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19989" name="Rectangle 21"/>
          <p:cNvSpPr>
            <a:spLocks noChangeArrowheads="1"/>
          </p:cNvSpPr>
          <p:nvPr/>
        </p:nvSpPr>
        <p:spPr bwMode="auto">
          <a:xfrm>
            <a:off x="6096000" y="4114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619990" name="Rectangle 22"/>
          <p:cNvSpPr>
            <a:spLocks noChangeArrowheads="1"/>
          </p:cNvSpPr>
          <p:nvPr/>
        </p:nvSpPr>
        <p:spPr bwMode="auto">
          <a:xfrm>
            <a:off x="6400800" y="4114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619991" name="Rectangle 23"/>
          <p:cNvSpPr>
            <a:spLocks noChangeArrowheads="1"/>
          </p:cNvSpPr>
          <p:nvPr/>
        </p:nvSpPr>
        <p:spPr bwMode="auto">
          <a:xfrm>
            <a:off x="7010400" y="4114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619992" name="Rectangle 24"/>
          <p:cNvSpPr>
            <a:spLocks noChangeArrowheads="1"/>
          </p:cNvSpPr>
          <p:nvPr/>
        </p:nvSpPr>
        <p:spPr bwMode="auto">
          <a:xfrm>
            <a:off x="7315200" y="4114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619993" name="Rectangle 25"/>
          <p:cNvSpPr>
            <a:spLocks noChangeArrowheads="1"/>
          </p:cNvSpPr>
          <p:nvPr/>
        </p:nvSpPr>
        <p:spPr bwMode="auto">
          <a:xfrm>
            <a:off x="7620000" y="4114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619994" name="Rectangle 26"/>
          <p:cNvSpPr>
            <a:spLocks noChangeArrowheads="1"/>
          </p:cNvSpPr>
          <p:nvPr/>
        </p:nvSpPr>
        <p:spPr bwMode="auto">
          <a:xfrm>
            <a:off x="6705600" y="4114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619995" name="Rectangle 27"/>
          <p:cNvSpPr>
            <a:spLocks noChangeArrowheads="1"/>
          </p:cNvSpPr>
          <p:nvPr/>
        </p:nvSpPr>
        <p:spPr bwMode="auto">
          <a:xfrm>
            <a:off x="7924800" y="4114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619996" name="Rectangle 28"/>
          <p:cNvSpPr>
            <a:spLocks noChangeArrowheads="1"/>
          </p:cNvSpPr>
          <p:nvPr/>
        </p:nvSpPr>
        <p:spPr bwMode="auto">
          <a:xfrm>
            <a:off x="6096000" y="4114800"/>
            <a:ext cx="21336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19997" name="Line 29"/>
          <p:cNvSpPr>
            <a:spLocks noChangeShapeType="1"/>
          </p:cNvSpPr>
          <p:nvPr/>
        </p:nvSpPr>
        <p:spPr bwMode="auto">
          <a:xfrm>
            <a:off x="6553200" y="2209800"/>
            <a:ext cx="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19998" name="Text Box 30"/>
          <p:cNvSpPr txBox="1">
            <a:spLocks noChangeArrowheads="1"/>
          </p:cNvSpPr>
          <p:nvPr/>
        </p:nvSpPr>
        <p:spPr bwMode="auto">
          <a:xfrm>
            <a:off x="5334000" y="2209800"/>
            <a:ext cx="11430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/>
              <a:t>Sort (recurse)</a:t>
            </a:r>
          </a:p>
        </p:txBody>
      </p:sp>
      <p:sp>
        <p:nvSpPr>
          <p:cNvPr id="1619999" name="Line 31"/>
          <p:cNvSpPr>
            <a:spLocks noChangeShapeType="1"/>
          </p:cNvSpPr>
          <p:nvPr/>
        </p:nvSpPr>
        <p:spPr bwMode="auto">
          <a:xfrm>
            <a:off x="7620000" y="2209800"/>
            <a:ext cx="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20000" name="Text Box 32"/>
          <p:cNvSpPr txBox="1">
            <a:spLocks noChangeArrowheads="1"/>
          </p:cNvSpPr>
          <p:nvPr/>
        </p:nvSpPr>
        <p:spPr bwMode="auto">
          <a:xfrm>
            <a:off x="7696200" y="2209800"/>
            <a:ext cx="11430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/>
              <a:t>Sort (recurse)</a:t>
            </a:r>
          </a:p>
        </p:txBody>
      </p:sp>
      <p:sp>
        <p:nvSpPr>
          <p:cNvPr id="1620001" name="Line 33"/>
          <p:cNvSpPr>
            <a:spLocks noChangeShapeType="1"/>
          </p:cNvSpPr>
          <p:nvPr/>
        </p:nvSpPr>
        <p:spPr bwMode="auto">
          <a:xfrm>
            <a:off x="7162800" y="3352800"/>
            <a:ext cx="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20002" name="Text Box 34"/>
          <p:cNvSpPr txBox="1">
            <a:spLocks noChangeArrowheads="1"/>
          </p:cNvSpPr>
          <p:nvPr/>
        </p:nvSpPr>
        <p:spPr bwMode="auto">
          <a:xfrm>
            <a:off x="5943600" y="3505200"/>
            <a:ext cx="11430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/>
              <a:t>Stable</a:t>
            </a:r>
          </a:p>
        </p:txBody>
      </p:sp>
      <p:sp>
        <p:nvSpPr>
          <p:cNvPr id="1620003" name="Text Box 35"/>
          <p:cNvSpPr txBox="1">
            <a:spLocks noChangeArrowheads="1"/>
          </p:cNvSpPr>
          <p:nvPr/>
        </p:nvSpPr>
        <p:spPr bwMode="auto">
          <a:xfrm>
            <a:off x="7239000" y="3505200"/>
            <a:ext cx="11430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/>
              <a:t>Merge</a:t>
            </a:r>
          </a:p>
        </p:txBody>
      </p:sp>
      <p:sp>
        <p:nvSpPr>
          <p:cNvPr id="1620004" name="Line 36"/>
          <p:cNvSpPr>
            <a:spLocks noChangeShapeType="1"/>
          </p:cNvSpPr>
          <p:nvPr/>
        </p:nvSpPr>
        <p:spPr bwMode="auto">
          <a:xfrm>
            <a:off x="7010400" y="2133600"/>
            <a:ext cx="76200" cy="762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20005" name="Line 37"/>
          <p:cNvSpPr>
            <a:spLocks noChangeShapeType="1"/>
          </p:cNvSpPr>
          <p:nvPr/>
        </p:nvSpPr>
        <p:spPr bwMode="auto">
          <a:xfrm>
            <a:off x="7086600" y="2209800"/>
            <a:ext cx="1066800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20006" name="Line 38"/>
          <p:cNvSpPr>
            <a:spLocks noChangeShapeType="1"/>
          </p:cNvSpPr>
          <p:nvPr/>
        </p:nvSpPr>
        <p:spPr bwMode="auto">
          <a:xfrm flipH="1">
            <a:off x="8153400" y="2133600"/>
            <a:ext cx="76200" cy="762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20007" name="Line 39"/>
          <p:cNvSpPr>
            <a:spLocks noChangeShapeType="1"/>
          </p:cNvSpPr>
          <p:nvPr/>
        </p:nvSpPr>
        <p:spPr bwMode="auto">
          <a:xfrm>
            <a:off x="6096000" y="2133600"/>
            <a:ext cx="76200" cy="762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20008" name="Line 40"/>
          <p:cNvSpPr>
            <a:spLocks noChangeShapeType="1"/>
          </p:cNvSpPr>
          <p:nvPr/>
        </p:nvSpPr>
        <p:spPr bwMode="auto">
          <a:xfrm>
            <a:off x="6172200" y="2209800"/>
            <a:ext cx="762000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20009" name="Line 41"/>
          <p:cNvSpPr>
            <a:spLocks noChangeShapeType="1"/>
          </p:cNvSpPr>
          <p:nvPr/>
        </p:nvSpPr>
        <p:spPr bwMode="auto">
          <a:xfrm flipH="1">
            <a:off x="6934200" y="2133600"/>
            <a:ext cx="76200" cy="762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20010" name="Line 42"/>
          <p:cNvSpPr>
            <a:spLocks noChangeShapeType="1"/>
          </p:cNvSpPr>
          <p:nvPr/>
        </p:nvSpPr>
        <p:spPr bwMode="auto">
          <a:xfrm>
            <a:off x="7010400" y="17526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20011" name="Line 43"/>
          <p:cNvSpPr>
            <a:spLocks noChangeShapeType="1"/>
          </p:cNvSpPr>
          <p:nvPr/>
        </p:nvSpPr>
        <p:spPr bwMode="auto">
          <a:xfrm>
            <a:off x="6096000" y="3276600"/>
            <a:ext cx="76200" cy="762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20012" name="Line 44"/>
          <p:cNvSpPr>
            <a:spLocks noChangeShapeType="1"/>
          </p:cNvSpPr>
          <p:nvPr/>
        </p:nvSpPr>
        <p:spPr bwMode="auto">
          <a:xfrm>
            <a:off x="6172200" y="3352800"/>
            <a:ext cx="1981200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620013" name="Line 45"/>
          <p:cNvSpPr>
            <a:spLocks noChangeShapeType="1"/>
          </p:cNvSpPr>
          <p:nvPr/>
        </p:nvSpPr>
        <p:spPr bwMode="auto">
          <a:xfrm flipH="1">
            <a:off x="8153400" y="3276600"/>
            <a:ext cx="76200" cy="762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3232C8"/>
      </a:dk2>
      <a:lt2>
        <a:srgbClr val="989898"/>
      </a:lt2>
      <a:accent1>
        <a:srgbClr val="FFFFFF"/>
      </a:accent1>
      <a:accent2>
        <a:srgbClr val="2896D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387C7"/>
      </a:accent6>
      <a:hlink>
        <a:srgbClr val="1F6481"/>
      </a:hlink>
      <a:folHlink>
        <a:srgbClr val="AF0028"/>
      </a:folHlink>
    </a:clrScheme>
    <a:fontScheme name="Default Desig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56703"/>
        </a:dk2>
        <a:lt2>
          <a:srgbClr val="989898"/>
        </a:lt2>
        <a:accent1>
          <a:srgbClr val="FFFFFF"/>
        </a:accent1>
        <a:accent2>
          <a:srgbClr val="23C53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1FB237"/>
        </a:accent6>
        <a:hlink>
          <a:srgbClr val="067265"/>
        </a:hlink>
        <a:folHlink>
          <a:srgbClr val="CA40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3232C8"/>
        </a:dk2>
        <a:lt2>
          <a:srgbClr val="989898"/>
        </a:lt2>
        <a:accent1>
          <a:srgbClr val="FFFFFF"/>
        </a:accent1>
        <a:accent2>
          <a:srgbClr val="2896D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387C7"/>
        </a:accent6>
        <a:hlink>
          <a:srgbClr val="1F6481"/>
        </a:hlink>
        <a:folHlink>
          <a:srgbClr val="AF002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2491</TotalTime>
  <Words>3004</Words>
  <Application>Microsoft Macintosh PowerPoint</Application>
  <PresentationFormat>On-screen Show (4:3)</PresentationFormat>
  <Paragraphs>586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Default Design</vt:lpstr>
      <vt:lpstr>Comparison Sorts III</vt:lpstr>
      <vt:lpstr>Unit Overview Algorithmic Efficiency &amp; Sorting</vt:lpstr>
      <vt:lpstr>Review Introduction to Analysis of Algorithms</vt:lpstr>
      <vt:lpstr>Review Introduction to Sorting — Basics, Analyzing </vt:lpstr>
      <vt:lpstr>Review Introduction to Sorting — Overview of Algorithms</vt:lpstr>
      <vt:lpstr>Review Comparison Sorts I — Insertion Sort</vt:lpstr>
      <vt:lpstr>Review More on Big-O, The Limits of Sorting</vt:lpstr>
      <vt:lpstr>Review Divide-and-Conquer</vt:lpstr>
      <vt:lpstr>Review Comparison Sorts II — Merge Sort</vt:lpstr>
      <vt:lpstr>Review Comparison Sorts III — Quicksort: Introduction, Partition</vt:lpstr>
      <vt:lpstr>Review Comparison Sorts III — Better Quicksort: Problem</vt:lpstr>
      <vt:lpstr>Review Comparison Sorts III — Better Quicksort: Opt. 1 = Pivot Selection</vt:lpstr>
      <vt:lpstr>Comparison Sorts III Better Quicksort — Optimization 2: Tail-Recursion Elimination</vt:lpstr>
      <vt:lpstr>Comparison Sorts III Better Quicksort — Optimization 3: Finishing with Insertion Sort</vt:lpstr>
      <vt:lpstr>Comparison Sorts III Better Quicksort — Rewrite It</vt:lpstr>
      <vt:lpstr>Comparison Sorts III Better Quicksort — Needed?</vt:lpstr>
      <vt:lpstr>Comparison Sorts III Better Quicksort — Analysis of Quicksort</vt:lpstr>
      <vt:lpstr>Comparison Sorts III Introsort — “Introspection”</vt:lpstr>
      <vt:lpstr>Comparison Sorts III Introsort — Heap Sort Preview</vt:lpstr>
      <vt:lpstr>Comparison Sorts III Introsort — Description</vt:lpstr>
      <vt:lpstr>Comparison Sorts III Introsort — Diagram</vt:lpstr>
      <vt:lpstr>Comparison Sorts III Introsort — Analysis</vt:lpstr>
      <vt:lpstr>Comparison Sorts III Introsort — Comments</vt:lpstr>
      <vt:lpstr>Comparison Sorts III When is it Best?</vt:lpstr>
    </vt:vector>
  </TitlesOfParts>
  <Company>University of Alaska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Sorts III</dc:title>
  <dc:creator>Glenn G. Chappell</dc:creator>
  <cp:lastModifiedBy>Chris Hartman</cp:lastModifiedBy>
  <cp:revision>219</cp:revision>
  <dcterms:created xsi:type="dcterms:W3CDTF">2004-09-03T22:49:27Z</dcterms:created>
  <dcterms:modified xsi:type="dcterms:W3CDTF">2013-03-01T00:00:29Z</dcterms:modified>
</cp:coreProperties>
</file>