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1107" r:id="rId3"/>
    <p:sldId id="1699" r:id="rId4"/>
    <p:sldId id="1398" r:id="rId5"/>
    <p:sldId id="1234" r:id="rId6"/>
    <p:sldId id="1642" r:id="rId7"/>
    <p:sldId id="1643" r:id="rId8"/>
    <p:sldId id="1647" r:id="rId9"/>
    <p:sldId id="1598" r:id="rId10"/>
    <p:sldId id="1703" r:id="rId11"/>
    <p:sldId id="1705" r:id="rId12"/>
    <p:sldId id="1707" r:id="rId13"/>
    <p:sldId id="1649" r:id="rId14"/>
    <p:sldId id="1650" r:id="rId15"/>
    <p:sldId id="1651" r:id="rId16"/>
    <p:sldId id="1652" r:id="rId17"/>
    <p:sldId id="1678" r:id="rId18"/>
    <p:sldId id="1685" r:id="rId19"/>
    <p:sldId id="1686" r:id="rId20"/>
    <p:sldId id="1656" r:id="rId21"/>
    <p:sldId id="1693" r:id="rId22"/>
    <p:sldId id="1658" r:id="rId23"/>
    <p:sldId id="1659" r:id="rId24"/>
    <p:sldId id="1698" r:id="rId25"/>
    <p:sldId id="1661" r:id="rId26"/>
    <p:sldId id="1662" r:id="rId27"/>
    <p:sldId id="1663" r:id="rId28"/>
  </p:sldIdLst>
  <p:sldSz cx="9144000" cy="6858000" type="screen4x3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Verdana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Verdana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Verdana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Verdana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E0E0"/>
    <a:srgbClr val="FF8000"/>
    <a:srgbClr val="008000"/>
    <a:srgbClr val="00FF00"/>
    <a:srgbClr val="FFD48D"/>
    <a:srgbClr val="FFB46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2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6" d="100"/>
          <a:sy n="106" d="100"/>
        </p:scale>
        <p:origin x="-2502" y="-66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handoutMaster" Target="handoutMasters/handout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AA22632A-6F64-6046-907C-824A68D0DA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2011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4A7E4E92-B463-E444-93D6-ADF6FF9B8B2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4940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152400"/>
            <a:ext cx="8839200" cy="259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" y="2971800"/>
            <a:ext cx="8839200" cy="3429000"/>
          </a:xfrm>
        </p:spPr>
        <p:txBody>
          <a:bodyPr/>
          <a:lstStyle>
            <a:lvl1pPr marL="0" indent="0">
              <a:buFont typeface="Wingdings" charset="0"/>
              <a:buNone/>
              <a:defRPr sz="18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18 March, 2013</a:t>
            </a: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751B94DD-4136-0C48-BAE6-C0A32A7A528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103" name="Rectangle 7"/>
          <p:cNvSpPr>
            <a:spLocks noChangeArrowheads="1"/>
          </p:cNvSpPr>
          <p:nvPr userDrawn="1"/>
        </p:nvSpPr>
        <p:spPr bwMode="auto">
          <a:xfrm>
            <a:off x="0" y="2819400"/>
            <a:ext cx="7010400" cy="762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18 March,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64061D-EB64-6946-8730-1A98A509726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865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52400"/>
            <a:ext cx="2209800" cy="6248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52400"/>
            <a:ext cx="6477000" cy="6248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18 March,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B061BF-709C-5241-B541-F4404DCA7DF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2228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8392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" y="1066800"/>
            <a:ext cx="4343400" cy="5334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343400" cy="5334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2400" y="6477000"/>
            <a:ext cx="2133600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18 March, 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62200" y="6477000"/>
            <a:ext cx="4419600" cy="3048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58000" y="6477000"/>
            <a:ext cx="2133600" cy="304800"/>
          </a:xfrm>
        </p:spPr>
        <p:txBody>
          <a:bodyPr/>
          <a:lstStyle>
            <a:lvl1pPr>
              <a:defRPr/>
            </a:lvl1pPr>
          </a:lstStyle>
          <a:p>
            <a:fld id="{F6E4CF04-1EA5-ED4B-9426-CB041605C3B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905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18 March,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1C2206-D40A-2846-B460-1742573E87F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78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18 March,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90B8BA-9AA6-224B-A78C-88832148E4B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855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066800"/>
            <a:ext cx="43434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3434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18 March, 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3E4382-D49C-1C42-8445-68F0A2AF61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030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18 March, 2013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3975C8-D303-2848-8CB4-8250368B1D0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447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18 March, 2013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8BE720-8AF0-724D-AC24-697183C71BB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392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18 March, 2013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0AF63A-A7CB-6A47-AC63-23CA86C482F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184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18 March, 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7AC7D0-5B7C-A944-828E-F7C4C7DB8C9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152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18 March, 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DC471A-9A9D-BD45-BA8A-0277B0C5276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474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066800"/>
            <a:ext cx="88392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6477000"/>
            <a:ext cx="2133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r>
              <a:rPr lang="en-US" smtClean="0"/>
              <a:t>18 March, 2013</a:t>
            </a: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62200" y="6477000"/>
            <a:ext cx="441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77000"/>
            <a:ext cx="2133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44C415F-7492-0145-B113-1800FAAA465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0" y="914400"/>
            <a:ext cx="7010400" cy="762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4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Pigeon and Radix </a:t>
            </a:r>
            <a:r>
              <a:rPr lang="en-US" dirty="0"/>
              <a:t>Sort</a:t>
            </a:r>
            <a:br>
              <a:rPr lang="en-US" dirty="0"/>
            </a:br>
            <a:r>
              <a:rPr lang="en-US" dirty="0"/>
              <a:t>Sorting in the C++ STL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311 Data Structures and Algorithms</a:t>
            </a:r>
          </a:p>
          <a:p>
            <a:r>
              <a:rPr lang="en-US" dirty="0"/>
              <a:t>Lecture Slides</a:t>
            </a:r>
          </a:p>
          <a:p>
            <a:r>
              <a:rPr lang="en-US" dirty="0" smtClean="0"/>
              <a:t>Monday, March 18, 2013</a:t>
            </a:r>
          </a:p>
          <a:p>
            <a:endParaRPr lang="en-US" dirty="0"/>
          </a:p>
          <a:p>
            <a:r>
              <a:rPr lang="en-US" dirty="0"/>
              <a:t>Chris Hartman</a:t>
            </a:r>
          </a:p>
          <a:p>
            <a:r>
              <a:rPr lang="en-US" dirty="0"/>
              <a:t>Department of Computer Science</a:t>
            </a:r>
          </a:p>
          <a:p>
            <a:r>
              <a:rPr lang="en-US" dirty="0"/>
              <a:t>University of Alaska Fairbanks</a:t>
            </a:r>
          </a:p>
          <a:p>
            <a:r>
              <a:rPr lang="en-US" dirty="0" err="1"/>
              <a:t>cmhartman@alaska.edu</a:t>
            </a:r>
            <a:endParaRPr lang="en-US" dirty="0"/>
          </a:p>
          <a:p>
            <a:r>
              <a:rPr lang="en-US" dirty="0"/>
              <a:t>Based on material by Glenn G. Chappell</a:t>
            </a:r>
          </a:p>
          <a:p>
            <a:r>
              <a:rPr lang="en-US" dirty="0"/>
              <a:t>© 2005–2009 Glenn G. Chappell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 March,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CDDCB-D230-DD44-AEB2-A0CFED9BAEF2}" type="slidenum">
              <a:rPr lang="en-US"/>
              <a:pPr/>
              <a:t>10</a:t>
            </a:fld>
            <a:endParaRPr lang="en-US"/>
          </a:p>
        </p:txBody>
      </p:sp>
      <p:sp>
        <p:nvSpPr>
          <p:cNvPr id="1707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Review</a:t>
            </a:r>
            <a:br>
              <a:rPr lang="en-US"/>
            </a:br>
            <a:r>
              <a:rPr lang="en-US"/>
              <a:t>Comparison Sorts III: Introsort</a:t>
            </a:r>
            <a:endParaRPr lang="en-US">
              <a:cs typeface="Times New Roman" charset="0"/>
            </a:endParaRPr>
          </a:p>
        </p:txBody>
      </p:sp>
      <p:sp>
        <p:nvSpPr>
          <p:cNvPr id="170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/>
              <a:t>Recall: Quicksort does a linear time operation (Partition), then calls itself recursively.</a:t>
            </a:r>
          </a:p>
          <a:p>
            <a:pPr lvl="1">
              <a:lnSpc>
                <a:spcPct val="90000"/>
              </a:lnSpc>
            </a:pPr>
            <a:r>
              <a:rPr lang="en-US" sz="1600"/>
              <a:t>If the recursion depth is around log </a:t>
            </a:r>
            <a:r>
              <a:rPr lang="en-US" sz="1600" i="1"/>
              <a:t>n</a:t>
            </a:r>
            <a:r>
              <a:rPr lang="en-US" sz="1600"/>
              <a:t>, then it uses </a:t>
            </a:r>
            <a:r>
              <a:rPr lang="en-US" sz="1600" i="1"/>
              <a:t>O</a:t>
            </a:r>
            <a:r>
              <a:rPr lang="en-US" sz="1600"/>
              <a:t>(</a:t>
            </a:r>
            <a:r>
              <a:rPr lang="en-US" sz="1600" i="1"/>
              <a:t>n</a:t>
            </a:r>
            <a:r>
              <a:rPr lang="en-US" sz="1600"/>
              <a:t> log </a:t>
            </a:r>
            <a:r>
              <a:rPr lang="en-US" sz="1600" i="1"/>
              <a:t>n</a:t>
            </a:r>
            <a:r>
              <a:rPr lang="en-US" sz="1600"/>
              <a:t>) steps.</a:t>
            </a:r>
          </a:p>
          <a:p>
            <a:pPr lvl="2">
              <a:lnSpc>
                <a:spcPct val="90000"/>
              </a:lnSpc>
            </a:pPr>
            <a:r>
              <a:rPr lang="en-US" sz="1400"/>
              <a:t>Count both sub-lists as recursive calls. Ignore the tail-recursion trick.</a:t>
            </a:r>
          </a:p>
          <a:p>
            <a:pPr lvl="1">
              <a:lnSpc>
                <a:spcPct val="90000"/>
              </a:lnSpc>
            </a:pPr>
            <a:r>
              <a:rPr lang="en-US" sz="1600"/>
              <a:t>Thus, Quicksort is slow only </a:t>
            </a:r>
            <a:r>
              <a:rPr lang="en-US" sz="1600" b="1"/>
              <a:t>when the recursion gets too deep</a:t>
            </a:r>
            <a:r>
              <a:rPr lang="en-US" sz="1600"/>
              <a:t>.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/>
              <a:t>Apply introspection:</a:t>
            </a:r>
          </a:p>
          <a:p>
            <a:pPr lvl="1">
              <a:lnSpc>
                <a:spcPct val="90000"/>
              </a:lnSpc>
            </a:pPr>
            <a:r>
              <a:rPr lang="en-US" sz="1600"/>
              <a:t>Do optimized Quicksort, but keep track of the recursion depth.</a:t>
            </a:r>
          </a:p>
          <a:p>
            <a:pPr lvl="1">
              <a:lnSpc>
                <a:spcPct val="90000"/>
              </a:lnSpc>
            </a:pPr>
            <a:r>
              <a:rPr lang="en-US" sz="1600"/>
              <a:t>If the depth exceeds some threshold (</a:t>
            </a:r>
            <a:r>
              <a:rPr lang="en-US" sz="1600" i="1"/>
              <a:t>k</a:t>
            </a:r>
            <a:r>
              <a:rPr lang="en-US" sz="1600"/>
              <a:t> log </a:t>
            </a:r>
            <a:r>
              <a:rPr lang="en-US" sz="1600" i="1"/>
              <a:t>n,</a:t>
            </a:r>
            <a:r>
              <a:rPr lang="en-US" sz="1600"/>
              <a:t> for some </a:t>
            </a:r>
            <a:r>
              <a:rPr lang="en-US" sz="1600" i="1"/>
              <a:t>k</a:t>
            </a:r>
            <a:r>
              <a:rPr lang="en-US" sz="1600"/>
              <a:t>), switch to Heap Sort for the current sublist being sorted.</a:t>
            </a:r>
          </a:p>
          <a:p>
            <a:pPr lvl="2">
              <a:lnSpc>
                <a:spcPct val="90000"/>
              </a:lnSpc>
            </a:pPr>
            <a:r>
              <a:rPr lang="en-US" sz="1400"/>
              <a:t>Musser suggested a threshold of 2 log</a:t>
            </a:r>
            <a:r>
              <a:rPr lang="en-US" sz="1400" baseline="-25000"/>
              <a:t>2</a:t>
            </a:r>
            <a:r>
              <a:rPr lang="en-US" sz="1400" i="1"/>
              <a:t>n</a:t>
            </a:r>
            <a:r>
              <a:rPr lang="en-US" sz="1400"/>
              <a:t>.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/>
              <a:t>The resulting algorithm is called </a:t>
            </a:r>
            <a:r>
              <a:rPr lang="en-US" sz="1800" b="1"/>
              <a:t>Introsort</a:t>
            </a:r>
            <a:r>
              <a:rPr lang="en-US" sz="1800"/>
              <a:t>.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/>
              <a:t>Musser</a:t>
            </a:r>
            <a:r>
              <a:rPr lang="ja-JP" altLang="en-US" sz="1800">
                <a:latin typeface="Arial"/>
              </a:rPr>
              <a:t>’</a:t>
            </a:r>
            <a:r>
              <a:rPr lang="en-US" sz="1800"/>
              <a:t>s 1997 paper discusses the speed-ups we have covered:</a:t>
            </a:r>
          </a:p>
          <a:p>
            <a:pPr lvl="1">
              <a:lnSpc>
                <a:spcPct val="90000"/>
              </a:lnSpc>
            </a:pPr>
            <a:r>
              <a:rPr lang="en-US" sz="1600"/>
              <a:t>Use the median-of-3 rule for pivot selection.</a:t>
            </a:r>
          </a:p>
          <a:p>
            <a:pPr lvl="1">
              <a:lnSpc>
                <a:spcPct val="90000"/>
              </a:lnSpc>
            </a:pPr>
            <a:r>
              <a:rPr lang="en-US" sz="1600"/>
              <a:t>Stop the recursion prematurely, and finish with Insertion Sort.</a:t>
            </a:r>
          </a:p>
          <a:p>
            <a:pPr lvl="2">
              <a:lnSpc>
                <a:spcPct val="90000"/>
              </a:lnSpc>
            </a:pPr>
            <a:r>
              <a:rPr lang="en-US" sz="1400"/>
              <a:t>Maybe. This can adversely affect cache performance.</a:t>
            </a:r>
          </a:p>
          <a:p>
            <a:pPr lvl="1">
              <a:lnSpc>
                <a:spcPct val="90000"/>
              </a:lnSpc>
            </a:pPr>
            <a:r>
              <a:rPr lang="en-US" sz="1600"/>
              <a:t>However, it is no longer necessary to handle the larger and smaller recursive calls differently, since the recursion-depth limit already makes sure that excessive recursive calls are not made.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 March,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FA8B8-35FB-CD43-A76A-FF9645C6DF67}" type="slidenum">
              <a:rPr lang="en-US"/>
              <a:pPr/>
              <a:t>11</a:t>
            </a:fld>
            <a:endParaRPr lang="en-US"/>
          </a:p>
        </p:txBody>
      </p:sp>
      <p:sp>
        <p:nvSpPr>
          <p:cNvPr id="170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Review</a:t>
            </a:r>
            <a:br>
              <a:rPr lang="en-US"/>
            </a:br>
            <a:r>
              <a:rPr lang="en-US"/>
              <a:t>Comparison Sorts III Introsort </a:t>
            </a:r>
            <a:r>
              <a:rPr lang="en-US">
                <a:cs typeface="Times New Roman" charset="0"/>
              </a:rPr>
              <a:t>—</a:t>
            </a:r>
            <a:r>
              <a:rPr lang="en-US"/>
              <a:t> Analysis</a:t>
            </a:r>
          </a:p>
        </p:txBody>
      </p:sp>
      <p:sp>
        <p:nvSpPr>
          <p:cNvPr id="1709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/>
              <a:t>Efficiency </a:t>
            </a:r>
            <a:r>
              <a:rPr lang="en-US">
                <a:sym typeface="Wingdings" charset="0"/>
              </a:rPr>
              <a:t></a:t>
            </a:r>
            <a:endParaRPr lang="en-US"/>
          </a:p>
          <a:p>
            <a:pPr lvl="1"/>
            <a:r>
              <a:rPr lang="en-US"/>
              <a:t>Introsort is </a:t>
            </a:r>
            <a:r>
              <a:rPr lang="en-US" i="1"/>
              <a:t>O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 log </a:t>
            </a:r>
            <a:r>
              <a:rPr lang="en-US" i="1"/>
              <a:t>n</a:t>
            </a:r>
            <a:r>
              <a:rPr lang="en-US"/>
              <a:t>).</a:t>
            </a:r>
          </a:p>
          <a:p>
            <a:pPr lvl="1"/>
            <a:r>
              <a:rPr lang="en-US"/>
              <a:t>Introsort also has an average-case time of </a:t>
            </a:r>
            <a:r>
              <a:rPr lang="en-US" i="1"/>
              <a:t>O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 log </a:t>
            </a:r>
            <a:r>
              <a:rPr lang="en-US" i="1"/>
              <a:t>n</a:t>
            </a:r>
            <a:r>
              <a:rPr lang="en-US"/>
              <a:t>) [of course].</a:t>
            </a:r>
          </a:p>
          <a:p>
            <a:pPr lvl="2"/>
            <a:r>
              <a:rPr lang="en-US"/>
              <a:t>Its average-case time is just as good as Quicksort. </a:t>
            </a:r>
            <a:r>
              <a:rPr lang="en-US">
                <a:sym typeface="Wingdings" charset="0"/>
              </a:rPr>
              <a:t></a:t>
            </a:r>
            <a:endParaRPr lang="en-US"/>
          </a:p>
          <a:p>
            <a:pPr>
              <a:buFont typeface="Wingdings" charset="0"/>
              <a:buNone/>
            </a:pPr>
            <a:r>
              <a:rPr lang="en-US"/>
              <a:t>Requirements on Data </a:t>
            </a:r>
            <a:r>
              <a:rPr lang="en-US">
                <a:sym typeface="Wingdings" charset="0"/>
              </a:rPr>
              <a:t></a:t>
            </a:r>
            <a:endParaRPr lang="en-US"/>
          </a:p>
          <a:p>
            <a:pPr lvl="1"/>
            <a:r>
              <a:rPr lang="en-US"/>
              <a:t>Introsort requires random-access data.</a:t>
            </a:r>
          </a:p>
          <a:p>
            <a:pPr>
              <a:buFont typeface="Wingdings" charset="0"/>
              <a:buNone/>
            </a:pPr>
            <a:r>
              <a:rPr lang="en-US">
                <a:sym typeface="Wingdings" charset="0"/>
              </a:rPr>
              <a:t>Space Usage </a:t>
            </a:r>
          </a:p>
          <a:p>
            <a:pPr lvl="1"/>
            <a:r>
              <a:rPr lang="en-US"/>
              <a:t>Introsort uses space for recursion (or simulated recursion).</a:t>
            </a:r>
          </a:p>
          <a:p>
            <a:pPr lvl="2"/>
            <a:r>
              <a:rPr lang="en-US"/>
              <a:t>Additional space: </a:t>
            </a:r>
            <a:r>
              <a:rPr lang="en-US" i="1"/>
              <a:t>O</a:t>
            </a:r>
            <a:r>
              <a:rPr lang="en-US"/>
              <a:t>(log </a:t>
            </a:r>
            <a:r>
              <a:rPr lang="en-US" i="1"/>
              <a:t>n</a:t>
            </a:r>
            <a:r>
              <a:rPr lang="en-US"/>
              <a:t>) — even if all recursion is eliminated.</a:t>
            </a:r>
          </a:p>
          <a:p>
            <a:pPr lvl="2"/>
            <a:r>
              <a:rPr lang="en-US"/>
              <a:t>This additional space need not hold any data items.</a:t>
            </a:r>
          </a:p>
          <a:p>
            <a:pPr>
              <a:buFont typeface="Wingdings" charset="0"/>
              <a:buNone/>
            </a:pPr>
            <a:r>
              <a:rPr lang="en-US"/>
              <a:t>Stability </a:t>
            </a:r>
            <a:r>
              <a:rPr lang="en-US">
                <a:sym typeface="Wingdings" charset="0"/>
              </a:rPr>
              <a:t></a:t>
            </a:r>
            <a:endParaRPr lang="en-US"/>
          </a:p>
          <a:p>
            <a:pPr lvl="1"/>
            <a:r>
              <a:rPr lang="en-US"/>
              <a:t>Introsort is not stable.</a:t>
            </a:r>
          </a:p>
          <a:p>
            <a:pPr>
              <a:buFont typeface="Wingdings" charset="0"/>
              <a:buNone/>
            </a:pPr>
            <a:r>
              <a:rPr lang="en-US"/>
              <a:t>Performance on Nearly Sorted Data </a:t>
            </a:r>
            <a:r>
              <a:rPr lang="en-US">
                <a:sym typeface="Wingdings" charset="0"/>
              </a:rPr>
              <a:t></a:t>
            </a:r>
            <a:endParaRPr lang="en-US"/>
          </a:p>
          <a:p>
            <a:pPr lvl="1"/>
            <a:r>
              <a:rPr lang="en-US"/>
              <a:t>Introsort is not significantly faster or slower on nearly sorted data.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 March, 2013</a:t>
            </a:r>
            <a:endParaRPr lang="en-US"/>
          </a:p>
        </p:txBody>
      </p:sp>
      <p:sp>
        <p:nvSpPr>
          <p:cNvPr id="3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3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2ACAF-8419-8848-854A-6A383FDB02F0}" type="slidenum">
              <a:rPr lang="en-US"/>
              <a:pPr/>
              <a:t>12</a:t>
            </a:fld>
            <a:endParaRPr lang="en-US"/>
          </a:p>
        </p:txBody>
      </p:sp>
      <p:sp>
        <p:nvSpPr>
          <p:cNvPr id="1711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Review</a:t>
            </a:r>
            <a:br>
              <a:rPr lang="en-US"/>
            </a:br>
            <a:r>
              <a:rPr lang="en-US"/>
              <a:t>Comparison Sorts III - When is it Best?</a:t>
            </a:r>
          </a:p>
        </p:txBody>
      </p:sp>
      <p:sp>
        <p:nvSpPr>
          <p:cNvPr id="17111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066800"/>
            <a:ext cx="8839200" cy="5334000"/>
          </a:xfrm>
        </p:spPr>
        <p:txBody>
          <a:bodyPr/>
          <a:lstStyle/>
          <a:p>
            <a:pPr>
              <a:buFont typeface="Wingdings" charset="0"/>
              <a:buNone/>
            </a:pPr>
            <a:endParaRPr lang="en-US" sz="1800"/>
          </a:p>
          <a:p>
            <a:pPr>
              <a:buFont typeface="Wingdings" charset="0"/>
              <a:buNone/>
            </a:pPr>
            <a:endParaRPr lang="en-US" sz="1800"/>
          </a:p>
          <a:p>
            <a:pPr>
              <a:buFont typeface="Wingdings" charset="0"/>
              <a:buNone/>
            </a:pPr>
            <a:endParaRPr lang="en-US" sz="1800"/>
          </a:p>
          <a:p>
            <a:pPr>
              <a:buFont typeface="Wingdings" charset="0"/>
              <a:buNone/>
            </a:pPr>
            <a:endParaRPr lang="en-US" sz="1800"/>
          </a:p>
          <a:p>
            <a:pPr>
              <a:buFont typeface="Wingdings" charset="0"/>
              <a:buNone/>
            </a:pPr>
            <a:endParaRPr lang="en-US" sz="1800"/>
          </a:p>
          <a:p>
            <a:pPr>
              <a:buFont typeface="Wingdings" charset="0"/>
              <a:buNone/>
            </a:pPr>
            <a:endParaRPr lang="en-US" sz="1800"/>
          </a:p>
          <a:p>
            <a:pPr>
              <a:buFont typeface="Wingdings" charset="0"/>
              <a:buNone/>
            </a:pPr>
            <a:endParaRPr lang="en-US" sz="1800"/>
          </a:p>
          <a:p>
            <a:pPr>
              <a:buFont typeface="Wingdings" charset="0"/>
              <a:buNone/>
            </a:pPr>
            <a:endParaRPr lang="en-US" sz="1800"/>
          </a:p>
          <a:p>
            <a:pPr>
              <a:buFont typeface="Wingdings" charset="0"/>
              <a:buNone/>
            </a:pPr>
            <a:endParaRPr lang="en-US" sz="1800"/>
          </a:p>
          <a:p>
            <a:pPr>
              <a:buFont typeface="Wingdings" charset="0"/>
              <a:buNone/>
            </a:pPr>
            <a:endParaRPr lang="en-US" sz="1800"/>
          </a:p>
          <a:p>
            <a:pPr>
              <a:buFont typeface="Wingdings" charset="0"/>
              <a:buNone/>
            </a:pPr>
            <a:endParaRPr lang="en-US" sz="1800"/>
          </a:p>
          <a:p>
            <a:pPr>
              <a:buFont typeface="Wingdings" charset="0"/>
              <a:buNone/>
            </a:pPr>
            <a:endParaRPr lang="en-US" sz="800"/>
          </a:p>
          <a:p>
            <a:pPr>
              <a:buFont typeface="Wingdings" charset="0"/>
              <a:buNone/>
            </a:pPr>
            <a:endParaRPr lang="en-US" sz="800"/>
          </a:p>
          <a:p>
            <a:pPr>
              <a:buFont typeface="Wingdings" charset="0"/>
              <a:buNone/>
            </a:pPr>
            <a:endParaRPr lang="en-US" sz="800"/>
          </a:p>
          <a:p>
            <a:pPr>
              <a:buFont typeface="Wingdings" charset="0"/>
              <a:buNone/>
            </a:pPr>
            <a:endParaRPr lang="en-US" sz="1800"/>
          </a:p>
          <a:p>
            <a:pPr>
              <a:buFont typeface="Wingdings" charset="0"/>
              <a:buNone/>
            </a:pPr>
            <a:r>
              <a:rPr lang="en-US" sz="1800"/>
              <a:t>Now, what if (say) Quicksort is written for you, but nothing else is?</a:t>
            </a:r>
          </a:p>
          <a:p>
            <a:pPr>
              <a:buFont typeface="Wingdings" charset="0"/>
              <a:buNone/>
            </a:pPr>
            <a:r>
              <a:rPr lang="en-US" sz="1800"/>
              <a:t>Should you write your own? Maybe. It depends on the situation. </a:t>
            </a:r>
            <a:r>
              <a:rPr lang="en-US" sz="1800" b="1"/>
              <a:t>Think!</a:t>
            </a:r>
          </a:p>
        </p:txBody>
      </p:sp>
      <p:graphicFrame>
        <p:nvGraphicFramePr>
          <p:cNvPr id="1711108" name="Group 4"/>
          <p:cNvGraphicFramePr>
            <a:graphicFrameLocks noGrp="1"/>
          </p:cNvGraphicFramePr>
          <p:nvPr>
            <p:ph sz="half" idx="2"/>
          </p:nvPr>
        </p:nvGraphicFramePr>
        <p:xfrm>
          <a:off x="685800" y="1219200"/>
          <a:ext cx="7772400" cy="4053840"/>
        </p:xfrm>
        <a:graphic>
          <a:graphicData uri="http://schemas.openxmlformats.org/drawingml/2006/table">
            <a:tbl>
              <a:tblPr/>
              <a:tblGrid>
                <a:gridCol w="1601788"/>
                <a:gridCol w="6170612"/>
              </a:tblGrid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Algorithm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When This Algorithm is the </a:t>
                      </a: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Best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 One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Bubble Sort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Never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5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Insertion Sort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Char char="§"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For small lists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Char char="§"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When you are guaranteed nearly sorted data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Merge Sort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Char char="§"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When stability is needed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Char char="§"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For special data types, especially Linked Lists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96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Heap Sort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In certain special situations: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Char char="§"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When a list is operated on during the sorting process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Char char="§"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When you only care about the ordering of part of a list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Char char="§"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Etc. (more about this later in the semester)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5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Quicksort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Never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Introsort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Most of the time (if you do not care about stability, data accessed via slow connections, sequential-access data, …)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 March,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97611-3199-6845-A9EB-B5D6B97CFCF1}" type="slidenum">
              <a:rPr lang="en-US"/>
              <a:pPr/>
              <a:t>13</a:t>
            </a:fld>
            <a:endParaRPr lang="en-US"/>
          </a:p>
        </p:txBody>
      </p:sp>
      <p:sp>
        <p:nvSpPr>
          <p:cNvPr id="1634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Radix Sort</a:t>
            </a:r>
            <a:br>
              <a:rPr lang="en-US"/>
            </a:br>
            <a:r>
              <a:rPr lang="en-US"/>
              <a:t>Background</a:t>
            </a:r>
          </a:p>
        </p:txBody>
      </p:sp>
      <p:sp>
        <p:nvSpPr>
          <p:cNvPr id="1634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/>
              <a:t>We have looked in detail at five general-purpose comparison sorts.</a:t>
            </a:r>
          </a:p>
          <a:p>
            <a:pPr>
              <a:buFont typeface="Wingdings" charset="0"/>
              <a:buNone/>
            </a:pPr>
            <a:r>
              <a:rPr lang="en-US"/>
              <a:t>Now we look at two sorting algorithms that do not use a comparison function:</a:t>
            </a:r>
          </a:p>
          <a:p>
            <a:pPr lvl="1"/>
            <a:r>
              <a:rPr lang="en-US"/>
              <a:t>Pigeonhole Sort.</a:t>
            </a:r>
          </a:p>
          <a:p>
            <a:pPr lvl="1"/>
            <a:r>
              <a:rPr lang="en-US"/>
              <a:t>Radix Sort.</a:t>
            </a:r>
          </a:p>
          <a:p>
            <a:pPr>
              <a:buFont typeface="Wingdings" charset="0"/>
              <a:buNone/>
            </a:pPr>
            <a:r>
              <a:rPr lang="en-US"/>
              <a:t>Later in the semester, we will look closer at Heap Sort, which </a:t>
            </a:r>
            <a:r>
              <a:rPr lang="en-US" i="1"/>
              <a:t>is</a:t>
            </a:r>
            <a:r>
              <a:rPr lang="en-US"/>
              <a:t> a general-purpose comparison sort, but which can also be conveniently modified to handle other situations.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 March, 2013</a:t>
            </a:r>
            <a:endParaRPr lang="en-US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6D247-7385-374E-B3D4-B988DF26872F}" type="slidenum">
              <a:rPr lang="en-US"/>
              <a:pPr/>
              <a:t>14</a:t>
            </a:fld>
            <a:endParaRPr lang="en-US"/>
          </a:p>
        </p:txBody>
      </p:sp>
      <p:sp>
        <p:nvSpPr>
          <p:cNvPr id="1635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Radix Sort</a:t>
            </a:r>
            <a:br>
              <a:rPr lang="en-US"/>
            </a:br>
            <a:r>
              <a:rPr lang="en-US"/>
              <a:t>Preliminaries: Pigeonhole Sort </a:t>
            </a:r>
            <a:r>
              <a:rPr lang="en-US">
                <a:cs typeface="Times New Roman" charset="0"/>
              </a:rPr>
              <a:t>— Description</a:t>
            </a:r>
          </a:p>
        </p:txBody>
      </p:sp>
      <p:sp>
        <p:nvSpPr>
          <p:cNvPr id="1635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/>
              <a:t>Suppose we have a list to sort, and:</a:t>
            </a:r>
          </a:p>
          <a:p>
            <a:pPr lvl="1"/>
            <a:r>
              <a:rPr lang="en-US"/>
              <a:t>Keys lie in a small fixed set of values.</a:t>
            </a:r>
          </a:p>
          <a:p>
            <a:pPr lvl="1"/>
            <a:r>
              <a:rPr lang="en-US"/>
              <a:t>Keys can be used to index an array.</a:t>
            </a:r>
          </a:p>
          <a:p>
            <a:pPr lvl="2"/>
            <a:r>
              <a:rPr lang="en-US"/>
              <a:t>E.g., they might be small-ish nonnegative integers.</a:t>
            </a:r>
          </a:p>
          <a:p>
            <a:pPr>
              <a:buFont typeface="Wingdings" charset="0"/>
              <a:buNone/>
            </a:pPr>
            <a:r>
              <a:rPr lang="en-US"/>
              <a:t>Procedure</a:t>
            </a:r>
          </a:p>
          <a:p>
            <a:pPr lvl="1"/>
            <a:r>
              <a:rPr lang="en-US"/>
              <a:t>Make an array of empty lists (</a:t>
            </a:r>
            <a:r>
              <a:rPr lang="en-US" b="1"/>
              <a:t>buckets</a:t>
            </a:r>
            <a:r>
              <a:rPr lang="en-US"/>
              <a:t>), one for each possible key.</a:t>
            </a:r>
          </a:p>
          <a:p>
            <a:pPr lvl="1"/>
            <a:r>
              <a:rPr lang="en-US"/>
              <a:t>Iterate through the given list; insert each item at the end of the bucket corresponding to its value.</a:t>
            </a:r>
          </a:p>
          <a:p>
            <a:pPr lvl="1"/>
            <a:r>
              <a:rPr lang="en-US"/>
              <a:t>Copy items in each bucket, in order, back to the original list.</a:t>
            </a:r>
          </a:p>
          <a:p>
            <a:pPr>
              <a:buFont typeface="Wingdings" charset="0"/>
              <a:buNone/>
            </a:pPr>
            <a:r>
              <a:rPr lang="en-US"/>
              <a:t>Time efficiency: </a:t>
            </a:r>
            <a:r>
              <a:rPr lang="en-US" b="1"/>
              <a:t>linear time</a:t>
            </a:r>
            <a:r>
              <a:rPr lang="en-US"/>
              <a:t>, if written properly.</a:t>
            </a:r>
          </a:p>
          <a:p>
            <a:pPr lvl="1"/>
            <a:r>
              <a:rPr lang="en-US"/>
              <a:t>How is this possible? Answer: We are not doing general-purpose comparison sorting. Our </a:t>
            </a:r>
            <a:r>
              <a:rPr lang="el-GR">
                <a:sym typeface="Symbol" charset="0"/>
              </a:rPr>
              <a:t>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 log </a:t>
            </a:r>
            <a:r>
              <a:rPr lang="en-US" i="1"/>
              <a:t>n</a:t>
            </a:r>
            <a:r>
              <a:rPr lang="en-US"/>
              <a:t>) bound does not apply.</a:t>
            </a:r>
            <a:endParaRPr lang="el-GR"/>
          </a:p>
          <a:p>
            <a:pPr>
              <a:buFont typeface="Wingdings" charset="0"/>
              <a:buNone/>
            </a:pPr>
            <a:r>
              <a:rPr lang="en-US"/>
              <a:t>This algorithm is often called </a:t>
            </a:r>
            <a:r>
              <a:rPr lang="en-US" b="1"/>
              <a:t>Pigeonhole Sort</a:t>
            </a:r>
            <a:r>
              <a:rPr lang="en-US"/>
              <a:t>.</a:t>
            </a:r>
          </a:p>
          <a:p>
            <a:pPr lvl="1"/>
            <a:r>
              <a:rPr lang="en-US"/>
              <a:t>Not applicable to many situations; requires a limited set of keys.</a:t>
            </a:r>
          </a:p>
          <a:p>
            <a:pPr lvl="1"/>
            <a:r>
              <a:rPr lang="en-US"/>
              <a:t>Pigeonhole Sort is stable, and uses linear additional space.</a:t>
            </a:r>
          </a:p>
        </p:txBody>
      </p:sp>
      <p:sp>
        <p:nvSpPr>
          <p:cNvPr id="1635332" name="AutoShape 4"/>
          <p:cNvSpPr>
            <a:spLocks noChangeArrowheads="1"/>
          </p:cNvSpPr>
          <p:nvPr/>
        </p:nvSpPr>
        <p:spPr bwMode="auto">
          <a:xfrm>
            <a:off x="2438400" y="1447800"/>
            <a:ext cx="2895600" cy="3048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5333" name="AutoShape 5"/>
          <p:cNvSpPr>
            <a:spLocks noChangeArrowheads="1"/>
          </p:cNvSpPr>
          <p:nvPr/>
        </p:nvSpPr>
        <p:spPr bwMode="auto">
          <a:xfrm>
            <a:off x="3368675" y="1804988"/>
            <a:ext cx="1752600" cy="3048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5334" name="Text Box 6"/>
          <p:cNvSpPr txBox="1">
            <a:spLocks noChangeArrowheads="1"/>
          </p:cNvSpPr>
          <p:nvPr/>
        </p:nvSpPr>
        <p:spPr bwMode="auto">
          <a:xfrm>
            <a:off x="7086600" y="1524000"/>
            <a:ext cx="1600200" cy="52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 b="1">
                <a:solidFill>
                  <a:schemeClr val="folHlink"/>
                </a:solidFill>
              </a:rPr>
              <a:t>Not</a:t>
            </a:r>
            <a:r>
              <a:rPr lang="en-US" sz="1400">
                <a:solidFill>
                  <a:schemeClr val="folHlink"/>
                </a:solidFill>
              </a:rPr>
              <a:t> general-purpose</a:t>
            </a:r>
          </a:p>
        </p:txBody>
      </p:sp>
      <p:sp>
        <p:nvSpPr>
          <p:cNvPr id="1635335" name="Line 7"/>
          <p:cNvSpPr>
            <a:spLocks noChangeShapeType="1"/>
          </p:cNvSpPr>
          <p:nvPr/>
        </p:nvSpPr>
        <p:spPr bwMode="auto">
          <a:xfrm flipH="1" flipV="1">
            <a:off x="5410200" y="1600200"/>
            <a:ext cx="1676400" cy="762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5336" name="Line 8"/>
          <p:cNvSpPr>
            <a:spLocks noChangeShapeType="1"/>
          </p:cNvSpPr>
          <p:nvPr/>
        </p:nvSpPr>
        <p:spPr bwMode="auto">
          <a:xfrm flipH="1">
            <a:off x="5257800" y="1905000"/>
            <a:ext cx="1828800" cy="762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5337" name="Text Box 9"/>
          <p:cNvSpPr txBox="1">
            <a:spLocks noChangeArrowheads="1"/>
          </p:cNvSpPr>
          <p:nvPr/>
        </p:nvSpPr>
        <p:spPr bwMode="auto">
          <a:xfrm>
            <a:off x="7086600" y="2133600"/>
            <a:ext cx="1905000" cy="52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>
                <a:solidFill>
                  <a:schemeClr val="folHlink"/>
                </a:solidFill>
              </a:rPr>
              <a:t>Not even a comparison sort</a:t>
            </a:r>
          </a:p>
        </p:txBody>
      </p:sp>
      <p:sp>
        <p:nvSpPr>
          <p:cNvPr id="1635338" name="Line 10"/>
          <p:cNvSpPr>
            <a:spLocks noChangeShapeType="1"/>
          </p:cNvSpPr>
          <p:nvPr/>
        </p:nvSpPr>
        <p:spPr bwMode="auto">
          <a:xfrm flipH="1">
            <a:off x="8458200" y="3200400"/>
            <a:ext cx="381000" cy="762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5339" name="Line 11"/>
          <p:cNvSpPr>
            <a:spLocks noChangeShapeType="1"/>
          </p:cNvSpPr>
          <p:nvPr/>
        </p:nvSpPr>
        <p:spPr bwMode="auto">
          <a:xfrm flipH="1">
            <a:off x="8839200" y="2895600"/>
            <a:ext cx="0" cy="3048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5340" name="Line 12"/>
          <p:cNvSpPr>
            <a:spLocks noChangeShapeType="1"/>
          </p:cNvSpPr>
          <p:nvPr/>
        </p:nvSpPr>
        <p:spPr bwMode="auto">
          <a:xfrm>
            <a:off x="8686800" y="2667000"/>
            <a:ext cx="152400" cy="2286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 March,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DAC86-A872-7A4F-B3D1-AB571AADEFA1}" type="slidenum">
              <a:rPr lang="en-US"/>
              <a:pPr/>
              <a:t>15</a:t>
            </a:fld>
            <a:endParaRPr lang="en-US"/>
          </a:p>
        </p:txBody>
      </p:sp>
      <p:sp>
        <p:nvSpPr>
          <p:cNvPr id="163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Radix Sort</a:t>
            </a:r>
            <a:br>
              <a:rPr lang="en-US"/>
            </a:br>
            <a:r>
              <a:rPr lang="en-US"/>
              <a:t>Preliminaries: Pigeonhole Sort </a:t>
            </a:r>
            <a:r>
              <a:rPr lang="en-US">
                <a:cs typeface="Times New Roman" charset="0"/>
              </a:rPr>
              <a:t>— </a:t>
            </a:r>
            <a:r>
              <a:rPr lang="en-US"/>
              <a:t>Write It</a:t>
            </a:r>
          </a:p>
        </p:txBody>
      </p:sp>
      <p:sp>
        <p:nvSpPr>
          <p:cNvPr id="163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 dirty="0"/>
              <a:t>TO DO</a:t>
            </a:r>
          </a:p>
          <a:p>
            <a:pPr lvl="1"/>
            <a:r>
              <a:rPr lang="en-US" dirty="0" smtClean="0"/>
              <a:t>Examine code for a </a:t>
            </a:r>
            <a:r>
              <a:rPr lang="en-US" dirty="0"/>
              <a:t>function to do Pigeonhole Sort.</a:t>
            </a:r>
            <a:endParaRPr lang="en-US" i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 March,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7BDAB-FB80-8047-BE2D-E12A3CCE59C2}" type="slidenum">
              <a:rPr lang="en-US"/>
              <a:pPr/>
              <a:t>16</a:t>
            </a:fld>
            <a:endParaRPr lang="en-US"/>
          </a:p>
        </p:txBody>
      </p:sp>
      <p:sp>
        <p:nvSpPr>
          <p:cNvPr id="1637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Radix Sort</a:t>
            </a:r>
            <a:br>
              <a:rPr lang="en-US"/>
            </a:br>
            <a:r>
              <a:rPr lang="en-US"/>
              <a:t>Description</a:t>
            </a:r>
          </a:p>
        </p:txBody>
      </p:sp>
      <p:sp>
        <p:nvSpPr>
          <p:cNvPr id="163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/>
              <a:t>Based on Pigeonhole Sort, we can design a useful algorithm: </a:t>
            </a:r>
            <a:r>
              <a:rPr lang="en-US" sz="1800" b="1"/>
              <a:t>Radix Sort</a:t>
            </a:r>
            <a:r>
              <a:rPr lang="en-US" sz="1800"/>
              <a:t>.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/>
              <a:t>Suppose we want to sort a list of </a:t>
            </a:r>
            <a:r>
              <a:rPr lang="en-US" sz="1800" b="1"/>
              <a:t>strings</a:t>
            </a:r>
            <a:r>
              <a:rPr lang="en-US" sz="1800"/>
              <a:t> (in some sense):</a:t>
            </a:r>
          </a:p>
          <a:p>
            <a:pPr lvl="1">
              <a:lnSpc>
                <a:spcPct val="90000"/>
              </a:lnSpc>
            </a:pPr>
            <a:r>
              <a:rPr lang="en-US" sz="1600"/>
              <a:t>Character strings.</a:t>
            </a:r>
          </a:p>
          <a:p>
            <a:pPr lvl="1">
              <a:lnSpc>
                <a:spcPct val="90000"/>
              </a:lnSpc>
            </a:pPr>
            <a:r>
              <a:rPr lang="en-US" sz="1600"/>
              <a:t>Numbers, considered as strings of digits.</a:t>
            </a:r>
          </a:p>
          <a:p>
            <a:pPr lvl="1">
              <a:lnSpc>
                <a:spcPct val="90000"/>
              </a:lnSpc>
            </a:pPr>
            <a:r>
              <a:rPr lang="en-US" sz="1600"/>
              <a:t>Short-ish sequences of some other kind.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/>
              <a:t>Call the entries in a string </a:t>
            </a:r>
            <a:r>
              <a:rPr lang="ja-JP" altLang="en-US" sz="1800">
                <a:latin typeface="Arial"/>
              </a:rPr>
              <a:t>“</a:t>
            </a:r>
            <a:r>
              <a:rPr lang="en-US" sz="1800" b="1"/>
              <a:t>characters</a:t>
            </a:r>
            <a:r>
              <a:rPr lang="ja-JP" altLang="en-US" sz="1800">
                <a:latin typeface="Arial"/>
              </a:rPr>
              <a:t>”</a:t>
            </a:r>
            <a:r>
              <a:rPr lang="en-US" sz="1800"/>
              <a:t>.</a:t>
            </a:r>
          </a:p>
          <a:p>
            <a:pPr lvl="1">
              <a:lnSpc>
                <a:spcPct val="90000"/>
              </a:lnSpc>
            </a:pPr>
            <a:r>
              <a:rPr lang="en-US" sz="1600"/>
              <a:t>These need to be valid keys for Pigeonhole Sort.</a:t>
            </a:r>
          </a:p>
          <a:p>
            <a:pPr lvl="1">
              <a:lnSpc>
                <a:spcPct val="90000"/>
              </a:lnSpc>
            </a:pPr>
            <a:r>
              <a:rPr lang="en-US" sz="1600"/>
              <a:t>In particular, we must be able to use them as array indices.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/>
              <a:t>The algorithm will arrange the list in </a:t>
            </a:r>
            <a:r>
              <a:rPr lang="en-US" sz="1800" b="1"/>
              <a:t>lexicographic order</a:t>
            </a:r>
            <a:r>
              <a:rPr lang="en-US" sz="1800"/>
              <a:t>.</a:t>
            </a:r>
          </a:p>
          <a:p>
            <a:pPr lvl="1">
              <a:lnSpc>
                <a:spcPct val="90000"/>
              </a:lnSpc>
            </a:pPr>
            <a:r>
              <a:rPr lang="en-US" sz="1600"/>
              <a:t>This means sort first by first character, then by second, etc.</a:t>
            </a:r>
          </a:p>
          <a:p>
            <a:pPr lvl="1">
              <a:lnSpc>
                <a:spcPct val="90000"/>
              </a:lnSpc>
            </a:pPr>
            <a:r>
              <a:rPr lang="en-US" sz="1600"/>
              <a:t>For strings of letters, this is alphabetical order.</a:t>
            </a:r>
          </a:p>
          <a:p>
            <a:pPr lvl="1">
              <a:lnSpc>
                <a:spcPct val="90000"/>
              </a:lnSpc>
            </a:pPr>
            <a:r>
              <a:rPr lang="en-US" sz="1600"/>
              <a:t>For positive integers (padded with leading zeroes), this is numerical order.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/>
              <a:t>Radix Sort Procedure</a:t>
            </a:r>
          </a:p>
          <a:p>
            <a:pPr lvl="1">
              <a:lnSpc>
                <a:spcPct val="90000"/>
              </a:lnSpc>
            </a:pPr>
            <a:r>
              <a:rPr lang="en-US" sz="1600"/>
              <a:t>Pigeonhole Sort the list using the </a:t>
            </a:r>
            <a:r>
              <a:rPr lang="en-US" sz="1600" b="1"/>
              <a:t>last</a:t>
            </a:r>
            <a:r>
              <a:rPr lang="en-US" sz="1600"/>
              <a:t> character as the key.</a:t>
            </a:r>
          </a:p>
          <a:p>
            <a:pPr lvl="1">
              <a:lnSpc>
                <a:spcPct val="90000"/>
              </a:lnSpc>
            </a:pPr>
            <a:r>
              <a:rPr lang="en-US" sz="1600"/>
              <a:t>Take the list resulting from the previous step and Pigeonhole Sort it, using the </a:t>
            </a:r>
            <a:r>
              <a:rPr lang="en-US" sz="1600" b="1"/>
              <a:t>next-to-last</a:t>
            </a:r>
            <a:r>
              <a:rPr lang="en-US" sz="1600"/>
              <a:t> character as the key.</a:t>
            </a:r>
          </a:p>
          <a:p>
            <a:pPr lvl="1">
              <a:lnSpc>
                <a:spcPct val="90000"/>
              </a:lnSpc>
            </a:pPr>
            <a:r>
              <a:rPr lang="en-US" sz="1600"/>
              <a:t>Continue …</a:t>
            </a:r>
          </a:p>
          <a:p>
            <a:pPr lvl="1">
              <a:lnSpc>
                <a:spcPct val="90000"/>
              </a:lnSpc>
            </a:pPr>
            <a:r>
              <a:rPr lang="en-US" sz="1600"/>
              <a:t>After re-sorting by </a:t>
            </a:r>
            <a:r>
              <a:rPr lang="en-US" sz="1600" b="1"/>
              <a:t>first</a:t>
            </a:r>
            <a:r>
              <a:rPr lang="en-US" sz="1600"/>
              <a:t> character, the list is sorted.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 March, 2013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892E8-7311-A54B-8E94-356E286C1D78}" type="slidenum">
              <a:rPr lang="en-US"/>
              <a:pPr/>
              <a:t>17</a:t>
            </a:fld>
            <a:endParaRPr lang="en-US"/>
          </a:p>
        </p:txBody>
      </p:sp>
      <p:sp>
        <p:nvSpPr>
          <p:cNvPr id="1668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Radix Sort</a:t>
            </a:r>
            <a:br>
              <a:rPr lang="en-US"/>
            </a:br>
            <a:r>
              <a:rPr lang="en-US"/>
              <a:t>Example</a:t>
            </a:r>
          </a:p>
        </p:txBody>
      </p:sp>
      <p:sp>
        <p:nvSpPr>
          <p:cNvPr id="1668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/>
              <a:t>Here is the list to be sorted.</a:t>
            </a:r>
          </a:p>
          <a:p>
            <a:pPr lvl="1"/>
            <a:r>
              <a:rPr lang="en-US" b="1"/>
              <a:t>583  508  183  90  223  236  924  4  426  106  624</a:t>
            </a:r>
          </a:p>
          <a:p>
            <a:pPr>
              <a:buFont typeface="Wingdings" charset="0"/>
              <a:buNone/>
            </a:pPr>
            <a:r>
              <a:rPr lang="en-US"/>
              <a:t>We first sort them by the units digit, using</a:t>
            </a:r>
            <a:br>
              <a:rPr lang="en-US"/>
            </a:br>
            <a:r>
              <a:rPr lang="en-US"/>
              <a:t>Pigeonhole Sort.</a:t>
            </a:r>
          </a:p>
          <a:p>
            <a:pPr lvl="1"/>
            <a:r>
              <a:rPr lang="en-US" b="1" u="sng"/>
              <a:t>90</a:t>
            </a:r>
            <a:r>
              <a:rPr lang="en-US" b="1"/>
              <a:t>   </a:t>
            </a:r>
            <a:r>
              <a:rPr lang="en-US" b="1" u="sng"/>
              <a:t>583  183  223</a:t>
            </a:r>
            <a:r>
              <a:rPr lang="en-US" b="1"/>
              <a:t>   </a:t>
            </a:r>
            <a:r>
              <a:rPr lang="en-US" b="1" u="sng"/>
              <a:t>924  4  624</a:t>
            </a:r>
            <a:r>
              <a:rPr lang="en-US" b="1"/>
              <a:t>   </a:t>
            </a:r>
            <a:r>
              <a:rPr lang="en-US" b="1" u="sng"/>
              <a:t>236  426  106</a:t>
            </a:r>
            <a:r>
              <a:rPr lang="en-US" b="1"/>
              <a:t>   </a:t>
            </a:r>
            <a:r>
              <a:rPr lang="en-US" b="1" u="sng"/>
              <a:t>508</a:t>
            </a:r>
            <a:endParaRPr lang="en-US" b="1"/>
          </a:p>
          <a:p>
            <a:pPr>
              <a:buFont typeface="Wingdings" charset="0"/>
              <a:buNone/>
            </a:pPr>
            <a:r>
              <a:rPr lang="en-US"/>
              <a:t>Then Pigeonhole Sort again, based on the tens digit, in a stable manner (note that the tens digit of 4 is 0).</a:t>
            </a:r>
          </a:p>
          <a:p>
            <a:pPr lvl="1"/>
            <a:r>
              <a:rPr lang="en-US" b="1" u="sng"/>
              <a:t>4  106  508</a:t>
            </a:r>
            <a:r>
              <a:rPr lang="en-US" b="1"/>
              <a:t>   </a:t>
            </a:r>
            <a:r>
              <a:rPr lang="en-US" b="1" u="sng"/>
              <a:t>223  924  624  426</a:t>
            </a:r>
            <a:r>
              <a:rPr lang="en-US" b="1"/>
              <a:t>   </a:t>
            </a:r>
            <a:r>
              <a:rPr lang="en-US" b="1" u="sng"/>
              <a:t>236</a:t>
            </a:r>
            <a:r>
              <a:rPr lang="en-US" b="1"/>
              <a:t>   </a:t>
            </a:r>
            <a:r>
              <a:rPr lang="en-US" b="1" u="sng"/>
              <a:t>583  183</a:t>
            </a:r>
            <a:r>
              <a:rPr lang="en-US" b="1"/>
              <a:t>   </a:t>
            </a:r>
            <a:r>
              <a:rPr lang="en-US" b="1" u="sng"/>
              <a:t>90</a:t>
            </a:r>
            <a:endParaRPr lang="en-US" b="1"/>
          </a:p>
          <a:p>
            <a:pPr>
              <a:buFont typeface="Wingdings" charset="0"/>
              <a:buNone/>
            </a:pPr>
            <a:r>
              <a:rPr lang="en-US"/>
              <a:t>Again, using the hundreds digit.</a:t>
            </a:r>
          </a:p>
          <a:p>
            <a:pPr lvl="1"/>
            <a:r>
              <a:rPr lang="en-US" b="1" u="sng"/>
              <a:t>4  90</a:t>
            </a:r>
            <a:r>
              <a:rPr lang="en-US" b="1"/>
              <a:t>   </a:t>
            </a:r>
            <a:r>
              <a:rPr lang="en-US" b="1" u="sng"/>
              <a:t>106  183</a:t>
            </a:r>
            <a:r>
              <a:rPr lang="en-US" b="1"/>
              <a:t>   </a:t>
            </a:r>
            <a:r>
              <a:rPr lang="en-US" b="1" u="sng"/>
              <a:t>223  236</a:t>
            </a:r>
            <a:r>
              <a:rPr lang="en-US" b="1"/>
              <a:t>   </a:t>
            </a:r>
            <a:r>
              <a:rPr lang="en-US" b="1" u="sng"/>
              <a:t>426</a:t>
            </a:r>
            <a:r>
              <a:rPr lang="en-US" b="1"/>
              <a:t>   </a:t>
            </a:r>
            <a:r>
              <a:rPr lang="en-US" b="1" u="sng"/>
              <a:t>508  583</a:t>
            </a:r>
            <a:r>
              <a:rPr lang="en-US" b="1"/>
              <a:t>   </a:t>
            </a:r>
            <a:r>
              <a:rPr lang="en-US" b="1" u="sng"/>
              <a:t>624</a:t>
            </a:r>
            <a:r>
              <a:rPr lang="en-US" b="1"/>
              <a:t>   </a:t>
            </a:r>
            <a:r>
              <a:rPr lang="en-US" b="1" u="sng"/>
              <a:t>924</a:t>
            </a:r>
            <a:endParaRPr lang="en-US" b="1"/>
          </a:p>
          <a:p>
            <a:pPr>
              <a:buFont typeface="Wingdings" charset="0"/>
              <a:buNone/>
            </a:pPr>
            <a:r>
              <a:rPr lang="en-US"/>
              <a:t>And now the list is sorted.</a:t>
            </a:r>
          </a:p>
        </p:txBody>
      </p:sp>
      <p:sp>
        <p:nvSpPr>
          <p:cNvPr id="1668100" name="Text Box 4"/>
          <p:cNvSpPr txBox="1">
            <a:spLocks noChangeArrowheads="1"/>
          </p:cNvSpPr>
          <p:nvPr/>
        </p:nvSpPr>
        <p:spPr bwMode="auto">
          <a:xfrm>
            <a:off x="6781800" y="1828800"/>
            <a:ext cx="2133600" cy="542925"/>
          </a:xfrm>
          <a:prstGeom prst="rect">
            <a:avLst/>
          </a:prstGeom>
          <a:noFill/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solidFill>
                  <a:schemeClr val="folHlink"/>
                </a:solidFill>
              </a:rPr>
              <a:t>Nonempty buckets are underlined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 March,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04CD7-A131-5940-AC75-15305F380277}" type="slidenum">
              <a:rPr lang="en-US"/>
              <a:pPr/>
              <a:t>18</a:t>
            </a:fld>
            <a:endParaRPr lang="en-US"/>
          </a:p>
        </p:txBody>
      </p:sp>
      <p:sp>
        <p:nvSpPr>
          <p:cNvPr id="1675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Radix Sort</a:t>
            </a:r>
            <a:br>
              <a:rPr lang="en-US"/>
            </a:br>
            <a:r>
              <a:rPr lang="en-US"/>
              <a:t>Write It, Comments</a:t>
            </a:r>
          </a:p>
        </p:txBody>
      </p:sp>
      <p:sp>
        <p:nvSpPr>
          <p:cNvPr id="1675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 dirty="0"/>
              <a:t>TO DO</a:t>
            </a:r>
          </a:p>
          <a:p>
            <a:pPr lvl="1"/>
            <a:r>
              <a:rPr lang="en-US" dirty="0"/>
              <a:t>Write Radix Sort for small-</a:t>
            </a:r>
            <a:r>
              <a:rPr lang="en-US" dirty="0" err="1"/>
              <a:t>ish</a:t>
            </a:r>
            <a:r>
              <a:rPr lang="en-US" dirty="0"/>
              <a:t> positive integers.</a:t>
            </a:r>
          </a:p>
          <a:p>
            <a:pPr>
              <a:buFont typeface="Wingdings" charset="0"/>
              <a:buNone/>
            </a:pPr>
            <a:endParaRPr lang="en-US" i="1" dirty="0"/>
          </a:p>
          <a:p>
            <a:pPr>
              <a:buFont typeface="Wingdings" charset="0"/>
              <a:buNone/>
            </a:pPr>
            <a:endParaRPr lang="en-US" dirty="0"/>
          </a:p>
          <a:p>
            <a:pPr>
              <a:buFont typeface="Wingdings" charset="0"/>
              <a:buNone/>
            </a:pPr>
            <a:r>
              <a:rPr lang="en-US" dirty="0"/>
              <a:t>Comments</a:t>
            </a:r>
          </a:p>
          <a:p>
            <a:pPr lvl="1"/>
            <a:r>
              <a:rPr lang="en-US" dirty="0"/>
              <a:t>Radix Sort makes very strong assumptions about the values in the list to be sorted.</a:t>
            </a:r>
          </a:p>
          <a:p>
            <a:pPr lvl="1"/>
            <a:r>
              <a:rPr lang="en-US" dirty="0"/>
              <a:t>It requires linear additional </a:t>
            </a:r>
            <a:r>
              <a:rPr lang="en-US" dirty="0" smtClean="0"/>
              <a:t>space (but not for data items).</a:t>
            </a:r>
            <a:endParaRPr lang="en-US" dirty="0"/>
          </a:p>
          <a:p>
            <a:pPr lvl="1"/>
            <a:r>
              <a:rPr lang="en-US" dirty="0"/>
              <a:t>It is stable.</a:t>
            </a:r>
          </a:p>
          <a:p>
            <a:pPr lvl="1"/>
            <a:r>
              <a:rPr lang="en-US" dirty="0"/>
              <a:t>It does not perform especially well or badly on nearly sorted data.</a:t>
            </a:r>
          </a:p>
          <a:p>
            <a:pPr lvl="1"/>
            <a:r>
              <a:rPr lang="en-US" dirty="0"/>
              <a:t>Of course, what we really care about is speed. </a:t>
            </a:r>
            <a:r>
              <a:rPr lang="en-US" i="1" dirty="0"/>
              <a:t>See the next slide.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 March,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A5CAA-0B87-FE48-B2A0-CFF0FC681E85}" type="slidenum">
              <a:rPr lang="en-US"/>
              <a:pPr/>
              <a:t>19</a:t>
            </a:fld>
            <a:endParaRPr lang="en-US"/>
          </a:p>
        </p:txBody>
      </p:sp>
      <p:sp>
        <p:nvSpPr>
          <p:cNvPr id="1676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Radix Sort</a:t>
            </a:r>
            <a:br>
              <a:rPr lang="en-US"/>
            </a:br>
            <a:r>
              <a:rPr lang="en-US"/>
              <a:t>Efficiency [1/2]</a:t>
            </a:r>
          </a:p>
        </p:txBody>
      </p:sp>
      <p:sp>
        <p:nvSpPr>
          <p:cNvPr id="1676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/>
              <a:t>How Fast is Radix Sort?</a:t>
            </a:r>
          </a:p>
          <a:p>
            <a:pPr lvl="1"/>
            <a:r>
              <a:rPr lang="en-US"/>
              <a:t>Fix the number of characters and the character set.</a:t>
            </a:r>
          </a:p>
          <a:p>
            <a:pPr lvl="1"/>
            <a:r>
              <a:rPr lang="en-US"/>
              <a:t>Then each sorting pass can be done in linear time.</a:t>
            </a:r>
          </a:p>
          <a:p>
            <a:pPr lvl="2"/>
            <a:r>
              <a:rPr lang="en-US"/>
              <a:t>Pigeonhole Sort with one bucket for each possible character.</a:t>
            </a:r>
          </a:p>
          <a:p>
            <a:pPr lvl="1"/>
            <a:r>
              <a:rPr lang="en-US"/>
              <a:t>And there are a fixed number of passes.</a:t>
            </a:r>
          </a:p>
          <a:p>
            <a:pPr lvl="1"/>
            <a:r>
              <a:rPr lang="en-US"/>
              <a:t>Thus, Radix Sort is </a:t>
            </a:r>
            <a:r>
              <a:rPr lang="en-US" i="1"/>
              <a:t>O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): </a:t>
            </a:r>
            <a:r>
              <a:rPr lang="en-US" b="1"/>
              <a:t>linear time</a:t>
            </a:r>
            <a:r>
              <a:rPr lang="en-US"/>
              <a:t>.</a:t>
            </a:r>
          </a:p>
          <a:p>
            <a:pPr>
              <a:buFont typeface="Wingdings" charset="0"/>
              <a:buNone/>
            </a:pPr>
            <a:r>
              <a:rPr lang="en-US"/>
              <a:t>How is this possible?</a:t>
            </a:r>
          </a:p>
          <a:p>
            <a:pPr lvl="1"/>
            <a:r>
              <a:rPr lang="en-US"/>
              <a:t>Radix Sort is a sorting algorithm. However, again, it is neither general-purpose nor a comparison sort.</a:t>
            </a:r>
          </a:p>
          <a:p>
            <a:pPr lvl="2"/>
            <a:r>
              <a:rPr lang="en-US"/>
              <a:t>It places restrictions on the values to be sorted: not general-purpose.</a:t>
            </a:r>
          </a:p>
          <a:p>
            <a:pPr lvl="2"/>
            <a:r>
              <a:rPr lang="en-US"/>
              <a:t>It gets information about values in ways other than making a comparison: not a comparison sort.</a:t>
            </a:r>
          </a:p>
          <a:p>
            <a:pPr lvl="1"/>
            <a:r>
              <a:rPr lang="en-US"/>
              <a:t>Thus, our argument showing that </a:t>
            </a:r>
            <a:r>
              <a:rPr lang="el-GR">
                <a:sym typeface="Symbol" charset="0"/>
              </a:rPr>
              <a:t>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 log </a:t>
            </a:r>
            <a:r>
              <a:rPr lang="en-US" i="1"/>
              <a:t>n</a:t>
            </a:r>
            <a:r>
              <a:rPr lang="en-US"/>
              <a:t>) comparisons were required in the worst case, does not apply.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 March, 2013</a:t>
            </a:r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1B62D-FEC8-2D45-9A37-E6A0F5E42DD4}" type="slidenum">
              <a:rPr lang="en-US"/>
              <a:pPr/>
              <a:t>2</a:t>
            </a:fld>
            <a:endParaRPr lang="en-US"/>
          </a:p>
        </p:txBody>
      </p:sp>
      <p:sp>
        <p:nvSpPr>
          <p:cNvPr id="1018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Unit Overview</a:t>
            </a:r>
            <a:br>
              <a:rPr lang="en-US"/>
            </a:br>
            <a:r>
              <a:rPr lang="en-US"/>
              <a:t>Algorithmic Efficiency &amp; Sorting</a:t>
            </a:r>
          </a:p>
        </p:txBody>
      </p:sp>
      <p:sp>
        <p:nvSpPr>
          <p:cNvPr id="1018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/>
              <a:t>Major Topics</a:t>
            </a:r>
          </a:p>
          <a:p>
            <a:pPr lvl="1"/>
            <a:r>
              <a:rPr lang="en-US"/>
              <a:t>Introduction to Analysis of Algorithms</a:t>
            </a:r>
          </a:p>
          <a:p>
            <a:pPr lvl="1"/>
            <a:r>
              <a:rPr lang="en-US"/>
              <a:t>Introduction to Sorting</a:t>
            </a:r>
          </a:p>
          <a:p>
            <a:pPr lvl="1"/>
            <a:r>
              <a:rPr lang="en-US"/>
              <a:t>Comparison Sorts I</a:t>
            </a:r>
          </a:p>
          <a:p>
            <a:pPr lvl="1"/>
            <a:r>
              <a:rPr lang="en-US"/>
              <a:t>More on Big-</a:t>
            </a:r>
            <a:r>
              <a:rPr lang="en-US" i="1"/>
              <a:t>O</a:t>
            </a:r>
          </a:p>
          <a:p>
            <a:pPr lvl="1"/>
            <a:r>
              <a:rPr lang="en-US"/>
              <a:t>The Limits of Sorting</a:t>
            </a:r>
          </a:p>
          <a:p>
            <a:pPr lvl="1"/>
            <a:r>
              <a:rPr lang="en-US"/>
              <a:t>Divide-and-Conquer</a:t>
            </a:r>
          </a:p>
          <a:p>
            <a:pPr lvl="1"/>
            <a:r>
              <a:rPr lang="en-US"/>
              <a:t>Comparison Sorts II</a:t>
            </a:r>
          </a:p>
          <a:p>
            <a:pPr lvl="1"/>
            <a:r>
              <a:rPr lang="en-US"/>
              <a:t>Comparison Sorts III</a:t>
            </a:r>
          </a:p>
          <a:p>
            <a:pPr lvl="1"/>
            <a:r>
              <a:rPr lang="en-US"/>
              <a:t>Radix Sort</a:t>
            </a:r>
          </a:p>
          <a:p>
            <a:pPr lvl="1"/>
            <a:r>
              <a:rPr lang="en-US"/>
              <a:t>Sorting in the C++ STL</a:t>
            </a:r>
          </a:p>
        </p:txBody>
      </p:sp>
      <p:sp>
        <p:nvSpPr>
          <p:cNvPr id="1018886" name="Text Box 6"/>
          <p:cNvSpPr txBox="1">
            <a:spLocks noChangeArrowheads="1"/>
          </p:cNvSpPr>
          <p:nvPr/>
        </p:nvSpPr>
        <p:spPr bwMode="auto">
          <a:xfrm>
            <a:off x="228600" y="138747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>
                <a:solidFill>
                  <a:schemeClr val="folHlink"/>
                </a:solidFill>
                <a:cs typeface="Times New Roman" charset="0"/>
                <a:sym typeface="Wingdings 2" charset="0"/>
              </a:rPr>
              <a:t></a:t>
            </a:r>
          </a:p>
        </p:txBody>
      </p:sp>
      <p:sp>
        <p:nvSpPr>
          <p:cNvPr id="1018887" name="Text Box 7"/>
          <p:cNvSpPr txBox="1">
            <a:spLocks noChangeArrowheads="1"/>
          </p:cNvSpPr>
          <p:nvPr/>
        </p:nvSpPr>
        <p:spPr bwMode="auto">
          <a:xfrm>
            <a:off x="228600" y="17367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>
                <a:solidFill>
                  <a:schemeClr val="folHlink"/>
                </a:solidFill>
                <a:cs typeface="Times New Roman" charset="0"/>
                <a:sym typeface="Wingdings 2" charset="0"/>
              </a:rPr>
              <a:t></a:t>
            </a:r>
          </a:p>
        </p:txBody>
      </p:sp>
      <p:sp>
        <p:nvSpPr>
          <p:cNvPr id="1018888" name="Text Box 8"/>
          <p:cNvSpPr txBox="1">
            <a:spLocks noChangeArrowheads="1"/>
          </p:cNvSpPr>
          <p:nvPr/>
        </p:nvSpPr>
        <p:spPr bwMode="auto">
          <a:xfrm>
            <a:off x="228600" y="204787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>
                <a:solidFill>
                  <a:schemeClr val="folHlink"/>
                </a:solidFill>
                <a:cs typeface="Times New Roman" charset="0"/>
                <a:sym typeface="Wingdings 2" charset="0"/>
              </a:rPr>
              <a:t></a:t>
            </a:r>
          </a:p>
        </p:txBody>
      </p:sp>
      <p:sp>
        <p:nvSpPr>
          <p:cNvPr id="1018889" name="Text Box 9"/>
          <p:cNvSpPr txBox="1">
            <a:spLocks noChangeArrowheads="1"/>
          </p:cNvSpPr>
          <p:nvPr/>
        </p:nvSpPr>
        <p:spPr bwMode="auto">
          <a:xfrm>
            <a:off x="228600" y="23749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>
                <a:solidFill>
                  <a:schemeClr val="folHlink"/>
                </a:solidFill>
                <a:cs typeface="Times New Roman" charset="0"/>
                <a:sym typeface="Wingdings 2" charset="0"/>
              </a:rPr>
              <a:t></a:t>
            </a:r>
          </a:p>
        </p:txBody>
      </p:sp>
      <p:sp>
        <p:nvSpPr>
          <p:cNvPr id="1018892" name="Text Box 12"/>
          <p:cNvSpPr txBox="1">
            <a:spLocks noChangeArrowheads="1"/>
          </p:cNvSpPr>
          <p:nvPr/>
        </p:nvSpPr>
        <p:spPr bwMode="auto">
          <a:xfrm>
            <a:off x="228600" y="271145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>
                <a:solidFill>
                  <a:schemeClr val="folHlink"/>
                </a:solidFill>
                <a:cs typeface="Times New Roman" charset="0"/>
                <a:sym typeface="Wingdings 2" charset="0"/>
              </a:rPr>
              <a:t></a:t>
            </a:r>
          </a:p>
        </p:txBody>
      </p:sp>
      <p:sp>
        <p:nvSpPr>
          <p:cNvPr id="1018893" name="Text Box 13"/>
          <p:cNvSpPr txBox="1">
            <a:spLocks noChangeArrowheads="1"/>
          </p:cNvSpPr>
          <p:nvPr/>
        </p:nvSpPr>
        <p:spPr bwMode="auto">
          <a:xfrm>
            <a:off x="228600" y="304165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>
                <a:solidFill>
                  <a:schemeClr val="folHlink"/>
                </a:solidFill>
                <a:cs typeface="Times New Roman" charset="0"/>
                <a:sym typeface="Wingdings 2" charset="0"/>
              </a:rPr>
              <a:t></a:t>
            </a:r>
          </a:p>
        </p:txBody>
      </p:sp>
      <p:sp>
        <p:nvSpPr>
          <p:cNvPr id="1018894" name="Text Box 14"/>
          <p:cNvSpPr txBox="1">
            <a:spLocks noChangeArrowheads="1"/>
          </p:cNvSpPr>
          <p:nvPr/>
        </p:nvSpPr>
        <p:spPr bwMode="auto">
          <a:xfrm>
            <a:off x="228600" y="337185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>
                <a:solidFill>
                  <a:schemeClr val="folHlink"/>
                </a:solidFill>
                <a:cs typeface="Times New Roman" charset="0"/>
                <a:sym typeface="Wingdings 2" charset="0"/>
              </a:rPr>
              <a:t></a:t>
            </a:r>
          </a:p>
        </p:txBody>
      </p:sp>
      <p:sp>
        <p:nvSpPr>
          <p:cNvPr id="1018901" name="Text Box 21"/>
          <p:cNvSpPr txBox="1">
            <a:spLocks noChangeArrowheads="1"/>
          </p:cNvSpPr>
          <p:nvPr/>
        </p:nvSpPr>
        <p:spPr bwMode="auto">
          <a:xfrm>
            <a:off x="228600" y="37338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>
                <a:solidFill>
                  <a:schemeClr val="folHlink"/>
                </a:solidFill>
                <a:cs typeface="Times New Roman" charset="0"/>
                <a:sym typeface="Wingdings 2" charset="0"/>
              </a:rPr>
              <a:t>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 March, 2013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08A6D-B175-1D4C-B255-8008BBAD2797}" type="slidenum">
              <a:rPr lang="en-US"/>
              <a:pPr/>
              <a:t>20</a:t>
            </a:fld>
            <a:endParaRPr lang="en-US"/>
          </a:p>
        </p:txBody>
      </p:sp>
      <p:sp>
        <p:nvSpPr>
          <p:cNvPr id="164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Radix Sort</a:t>
            </a:r>
            <a:br>
              <a:rPr lang="en-US"/>
            </a:br>
            <a:r>
              <a:rPr lang="en-US"/>
              <a:t>Efficiency [2/2]</a:t>
            </a:r>
          </a:p>
        </p:txBody>
      </p:sp>
      <p:sp>
        <p:nvSpPr>
          <p:cNvPr id="1641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/>
              <a:t>In practice, Radix Sort is not really as fast as it might seem.</a:t>
            </a:r>
          </a:p>
          <a:p>
            <a:pPr lvl="1"/>
            <a:r>
              <a:rPr lang="en-US"/>
              <a:t>There is a hidden logarithm. The number of passes required is equal to the length of a string, which is something like the logarithm of the number of possible values.</a:t>
            </a:r>
          </a:p>
          <a:p>
            <a:pPr lvl="1"/>
            <a:r>
              <a:rPr lang="en-US"/>
              <a:t>The number of passes is fixed, since we limit the length of a string. This limits the number of possible values in the list.</a:t>
            </a:r>
          </a:p>
          <a:p>
            <a:pPr lvl="1"/>
            <a:r>
              <a:rPr lang="en-US"/>
              <a:t>However, if we consider Radix Sort applied to a list in which </a:t>
            </a:r>
            <a:r>
              <a:rPr lang="en-US" i="1"/>
              <a:t>all the values might be different</a:t>
            </a:r>
            <a:r>
              <a:rPr lang="en-US"/>
              <a:t>, then it is in the same efficiency class as normal sorting algorithms.</a:t>
            </a:r>
          </a:p>
          <a:p>
            <a:pPr>
              <a:buFont typeface="Wingdings" charset="0"/>
              <a:buNone/>
            </a:pPr>
            <a:r>
              <a:rPr lang="en-US"/>
              <a:t>In certain special cases (e.g., big lists of small numbers) Radix Sort can be useful.</a:t>
            </a:r>
          </a:p>
        </p:txBody>
      </p:sp>
      <p:sp>
        <p:nvSpPr>
          <p:cNvPr id="1641476" name="AutoShape 4"/>
          <p:cNvSpPr>
            <a:spLocks noChangeArrowheads="1"/>
          </p:cNvSpPr>
          <p:nvPr/>
        </p:nvSpPr>
        <p:spPr bwMode="auto">
          <a:xfrm>
            <a:off x="5181600" y="4267200"/>
            <a:ext cx="3048000" cy="1524000"/>
          </a:xfrm>
          <a:prstGeom prst="cloudCallout">
            <a:avLst>
              <a:gd name="adj1" fmla="val -67759"/>
              <a:gd name="adj2" fmla="val 56148"/>
            </a:avLst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1600"/>
              <a:t>100 million records to sort by ZIP code? Radix Sort works well.</a:t>
            </a:r>
          </a:p>
        </p:txBody>
      </p:sp>
      <p:sp>
        <p:nvSpPr>
          <p:cNvPr id="1641477" name="AutoShape 5"/>
          <p:cNvSpPr>
            <a:spLocks noChangeArrowheads="1"/>
          </p:cNvSpPr>
          <p:nvPr/>
        </p:nvSpPr>
        <p:spPr bwMode="auto">
          <a:xfrm>
            <a:off x="4114800" y="5867400"/>
            <a:ext cx="457200" cy="457200"/>
          </a:xfrm>
          <a:prstGeom prst="smileyFace">
            <a:avLst>
              <a:gd name="adj" fmla="val 4653"/>
            </a:avLst>
          </a:prstGeom>
          <a:solidFill>
            <a:srgbClr val="FFB469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 March,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19D84-48C4-C644-9736-046DC3C71469}" type="slidenum">
              <a:rPr lang="en-US"/>
              <a:pPr/>
              <a:t>21</a:t>
            </a:fld>
            <a:endParaRPr lang="en-US"/>
          </a:p>
        </p:txBody>
      </p:sp>
      <p:sp>
        <p:nvSpPr>
          <p:cNvPr id="1688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Sorting in the C++ STL</a:t>
            </a:r>
            <a:br>
              <a:rPr lang="en-US"/>
            </a:br>
            <a:r>
              <a:rPr lang="en-US"/>
              <a:t>Specifying the Interface</a:t>
            </a:r>
          </a:p>
        </p:txBody>
      </p:sp>
      <p:sp>
        <p:nvSpPr>
          <p:cNvPr id="168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/>
              <a:t>Iterator-based sorting functions can be specified two ways:</a:t>
            </a:r>
          </a:p>
          <a:p>
            <a:pPr lvl="1">
              <a:lnSpc>
                <a:spcPct val="90000"/>
              </a:lnSpc>
            </a:pPr>
            <a:r>
              <a:rPr lang="en-US" sz="1600"/>
              <a:t>Given a range</a:t>
            </a:r>
          </a:p>
          <a:p>
            <a:pPr lvl="2">
              <a:lnSpc>
                <a:spcPct val="90000"/>
              </a:lnSpc>
            </a:pPr>
            <a:r>
              <a:rPr lang="ja-JP" altLang="en-US" sz="1400">
                <a:latin typeface="Arial"/>
              </a:rPr>
              <a:t>“</a:t>
            </a:r>
            <a:r>
              <a:rPr lang="en-US" sz="1400" b="1">
                <a:latin typeface="Courier New" charset="0"/>
              </a:rPr>
              <a:t>last</a:t>
            </a:r>
            <a:r>
              <a:rPr lang="ja-JP" altLang="en-US" sz="1400">
                <a:latin typeface="Arial"/>
              </a:rPr>
              <a:t>”</a:t>
            </a:r>
            <a:r>
              <a:rPr lang="en-US" sz="1400"/>
              <a:t> is actually just past the end, as usual.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sz="1800"/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 b="1">
                <a:solidFill>
                  <a:schemeClr val="hlink"/>
                </a:solidFill>
                <a:latin typeface="Courier New" charset="0"/>
              </a:rPr>
              <a:t>template&lt;typename Iterator&gt;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 b="1">
                <a:solidFill>
                  <a:schemeClr val="hlink"/>
                </a:solidFill>
                <a:latin typeface="Courier New" charset="0"/>
              </a:rPr>
              <a:t>void sortIt(Iterator first, Iterator last);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sz="1800" b="1">
              <a:solidFill>
                <a:schemeClr val="hlink"/>
              </a:solidFill>
              <a:latin typeface="Courier New" charset="0"/>
            </a:endParaRPr>
          </a:p>
          <a:p>
            <a:pPr lvl="1">
              <a:lnSpc>
                <a:spcPct val="90000"/>
              </a:lnSpc>
            </a:pPr>
            <a:r>
              <a:rPr lang="en-US" sz="1600"/>
              <a:t>Given a range and a comparison.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sz="1800"/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 b="1">
                <a:solidFill>
                  <a:schemeClr val="hlink"/>
                </a:solidFill>
                <a:latin typeface="Courier New" charset="0"/>
              </a:rPr>
              <a:t>template&lt;typename Iterator, typename Ordering&gt;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 b="1">
                <a:solidFill>
                  <a:schemeClr val="hlink"/>
                </a:solidFill>
                <a:latin typeface="Courier New" charset="0"/>
              </a:rPr>
              <a:t>void sortIt(Iterator first, Iterator last, Ordering compare);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sz="1800" b="1">
              <a:solidFill>
                <a:schemeClr val="hlink"/>
              </a:solidFill>
              <a:latin typeface="Courier New" charset="0"/>
            </a:endParaRP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ja-JP" altLang="en-US" sz="1800">
                <a:latin typeface="Arial"/>
              </a:rPr>
              <a:t>“</a:t>
            </a:r>
            <a:r>
              <a:rPr lang="en-US" sz="1800" b="1">
                <a:latin typeface="Courier New" charset="0"/>
              </a:rPr>
              <a:t>compare</a:t>
            </a:r>
            <a:r>
              <a:rPr lang="ja-JP" altLang="en-US" sz="1800">
                <a:latin typeface="Arial"/>
              </a:rPr>
              <a:t>”</a:t>
            </a:r>
            <a:r>
              <a:rPr lang="en-US" sz="1800"/>
              <a:t>, above, should be something you can use to compare two values.</a:t>
            </a:r>
          </a:p>
          <a:p>
            <a:pPr lvl="1">
              <a:lnSpc>
                <a:spcPct val="90000"/>
              </a:lnSpc>
            </a:pPr>
            <a:r>
              <a:rPr lang="ja-JP" altLang="en-US" sz="1600">
                <a:latin typeface="Arial"/>
              </a:rPr>
              <a:t>“</a:t>
            </a:r>
            <a:r>
              <a:rPr lang="en-US" sz="1600" b="1">
                <a:latin typeface="Courier New" charset="0"/>
              </a:rPr>
              <a:t>compare(val1, val2)</a:t>
            </a:r>
            <a:r>
              <a:rPr lang="ja-JP" altLang="en-US" sz="1600">
                <a:latin typeface="Arial"/>
              </a:rPr>
              <a:t>”</a:t>
            </a:r>
            <a:r>
              <a:rPr lang="en-US" sz="1600"/>
              <a:t> should be a legal expression, and should return a </a:t>
            </a:r>
            <a:r>
              <a:rPr lang="en-US" sz="1600" b="1">
                <a:latin typeface="Courier New" charset="0"/>
              </a:rPr>
              <a:t>bool</a:t>
            </a:r>
            <a:r>
              <a:rPr lang="en-US" sz="1600"/>
              <a:t>: true if </a:t>
            </a:r>
            <a:r>
              <a:rPr lang="en-US" sz="1600" b="1">
                <a:latin typeface="Courier New" charset="0"/>
              </a:rPr>
              <a:t>val1</a:t>
            </a:r>
            <a:r>
              <a:rPr lang="en-US" sz="1600"/>
              <a:t> comes before </a:t>
            </a:r>
            <a:r>
              <a:rPr lang="en-US" sz="1600" b="1">
                <a:latin typeface="Courier New" charset="0"/>
              </a:rPr>
              <a:t>val2</a:t>
            </a:r>
            <a:r>
              <a:rPr lang="en-US" sz="1600"/>
              <a:t> (think </a:t>
            </a:r>
            <a:r>
              <a:rPr lang="ja-JP" altLang="en-US" sz="1600">
                <a:latin typeface="Arial"/>
              </a:rPr>
              <a:t>“</a:t>
            </a:r>
            <a:r>
              <a:rPr lang="en-US" sz="1600"/>
              <a:t>less-than</a:t>
            </a:r>
            <a:r>
              <a:rPr lang="ja-JP" altLang="en-US" sz="1600">
                <a:latin typeface="Arial"/>
              </a:rPr>
              <a:t>”</a:t>
            </a:r>
            <a:r>
              <a:rPr lang="en-US" sz="1600"/>
              <a:t>).</a:t>
            </a:r>
          </a:p>
          <a:p>
            <a:pPr lvl="1">
              <a:lnSpc>
                <a:spcPct val="90000"/>
              </a:lnSpc>
            </a:pPr>
            <a:r>
              <a:rPr lang="en-US" sz="1600"/>
              <a:t>So </a:t>
            </a:r>
            <a:r>
              <a:rPr lang="en-US" sz="1600" b="1">
                <a:latin typeface="Courier New" charset="0"/>
              </a:rPr>
              <a:t>compare</a:t>
            </a:r>
            <a:r>
              <a:rPr lang="en-US" sz="1600"/>
              <a:t> can be a function (passed as a function pointer).</a:t>
            </a:r>
          </a:p>
          <a:p>
            <a:pPr lvl="1">
              <a:lnSpc>
                <a:spcPct val="90000"/>
              </a:lnSpc>
            </a:pPr>
            <a:r>
              <a:rPr lang="en-US" sz="1600"/>
              <a:t>It can also be an object with </a:t>
            </a:r>
            <a:r>
              <a:rPr lang="en-US" sz="1600" b="1">
                <a:latin typeface="Courier New" charset="0"/>
              </a:rPr>
              <a:t>operator()</a:t>
            </a:r>
            <a:r>
              <a:rPr lang="en-US" sz="1600"/>
              <a:t> defined: a </a:t>
            </a:r>
            <a:r>
              <a:rPr lang="en-US" sz="1600" b="1"/>
              <a:t>function object</a:t>
            </a:r>
            <a:r>
              <a:rPr lang="en-US" sz="1600"/>
              <a:t>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 March,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92BD1-9A24-604F-B07A-50F2046AA1F0}" type="slidenum">
              <a:rPr lang="en-US"/>
              <a:pPr/>
              <a:t>22</a:t>
            </a:fld>
            <a:endParaRPr lang="en-US"/>
          </a:p>
        </p:txBody>
      </p:sp>
      <p:sp>
        <p:nvSpPr>
          <p:cNvPr id="1643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Sorting in the C++ STL</a:t>
            </a:r>
            <a:br>
              <a:rPr lang="en-US"/>
            </a:br>
            <a:r>
              <a:rPr lang="en-US"/>
              <a:t>Overview of the Algorithms [1/4]</a:t>
            </a:r>
          </a:p>
        </p:txBody>
      </p:sp>
      <p:sp>
        <p:nvSpPr>
          <p:cNvPr id="1643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/>
              <a:t>The C++ Standard Template Library has six sorting algorithms:</a:t>
            </a:r>
          </a:p>
          <a:p>
            <a:pPr lvl="1"/>
            <a:r>
              <a:rPr lang="en-US"/>
              <a:t>Global function </a:t>
            </a:r>
            <a:r>
              <a:rPr lang="en-US" b="1">
                <a:latin typeface="Courier New" charset="0"/>
              </a:rPr>
              <a:t>std::sort</a:t>
            </a:r>
          </a:p>
          <a:p>
            <a:pPr lvl="1"/>
            <a:r>
              <a:rPr lang="en-US"/>
              <a:t>Global function </a:t>
            </a:r>
            <a:r>
              <a:rPr lang="en-US" b="1">
                <a:latin typeface="Courier New" charset="0"/>
              </a:rPr>
              <a:t>std::stable_sort</a:t>
            </a:r>
          </a:p>
          <a:p>
            <a:pPr lvl="1"/>
            <a:r>
              <a:rPr lang="en-US"/>
              <a:t>Member function </a:t>
            </a:r>
            <a:r>
              <a:rPr lang="en-US" b="1">
                <a:latin typeface="Courier New" charset="0"/>
              </a:rPr>
              <a:t>std::list&lt;T&gt;::sort</a:t>
            </a:r>
          </a:p>
          <a:p>
            <a:pPr lvl="1"/>
            <a:r>
              <a:rPr lang="en-US"/>
              <a:t>Global functions </a:t>
            </a:r>
            <a:r>
              <a:rPr lang="en-US" b="1">
                <a:latin typeface="Courier New" charset="0"/>
              </a:rPr>
              <a:t>std::partial_sort</a:t>
            </a:r>
            <a:r>
              <a:rPr lang="en-US"/>
              <a:t> and </a:t>
            </a:r>
            <a:r>
              <a:rPr lang="en-US" b="1">
                <a:latin typeface="Courier New" charset="0"/>
              </a:rPr>
              <a:t>partial_sort_copy</a:t>
            </a:r>
            <a:r>
              <a:rPr lang="en-US"/>
              <a:t>.</a:t>
            </a:r>
          </a:p>
          <a:p>
            <a:pPr lvl="1"/>
            <a:r>
              <a:rPr lang="en-US"/>
              <a:t>Combination of two global functions: </a:t>
            </a:r>
            <a:r>
              <a:rPr lang="en-US" b="1">
                <a:latin typeface="Courier New" charset="0"/>
              </a:rPr>
              <a:t>std::make_heap</a:t>
            </a:r>
            <a:r>
              <a:rPr lang="en-US"/>
              <a:t> &amp; </a:t>
            </a:r>
            <a:r>
              <a:rPr lang="en-US" b="1">
                <a:latin typeface="Courier New" charset="0"/>
              </a:rPr>
              <a:t>std::sort_heap</a:t>
            </a:r>
          </a:p>
          <a:p>
            <a:pPr>
              <a:buFont typeface="Wingdings" charset="0"/>
              <a:buNone/>
            </a:pPr>
            <a:r>
              <a:rPr lang="en-US"/>
              <a:t>We now look briefly at each of these.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 March,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947B-BE1F-0444-B41F-C8F046DA14C3}" type="slidenum">
              <a:rPr lang="en-US"/>
              <a:pPr/>
              <a:t>23</a:t>
            </a:fld>
            <a:endParaRPr lang="en-US"/>
          </a:p>
        </p:txBody>
      </p:sp>
      <p:sp>
        <p:nvSpPr>
          <p:cNvPr id="1644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Sorting in the C++ STL</a:t>
            </a:r>
            <a:br>
              <a:rPr lang="en-US"/>
            </a:br>
            <a:r>
              <a:rPr lang="en-US"/>
              <a:t>Overview of the Algorithms [2/4]</a:t>
            </a:r>
          </a:p>
        </p:txBody>
      </p:sp>
      <p:sp>
        <p:nvSpPr>
          <p:cNvPr id="1644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/>
              <a:t>Function </a:t>
            </a:r>
            <a:r>
              <a:rPr lang="en-US" b="1">
                <a:latin typeface="Courier New" charset="0"/>
              </a:rPr>
              <a:t>std::sort</a:t>
            </a:r>
            <a:r>
              <a:rPr lang="en-US"/>
              <a:t>, in </a:t>
            </a:r>
            <a:r>
              <a:rPr lang="en-US" b="1">
                <a:latin typeface="Courier New" charset="0"/>
              </a:rPr>
              <a:t>&lt;algorithm&gt;</a:t>
            </a:r>
          </a:p>
          <a:p>
            <a:pPr lvl="1">
              <a:lnSpc>
                <a:spcPct val="90000"/>
              </a:lnSpc>
            </a:pPr>
            <a:r>
              <a:rPr lang="en-US"/>
              <a:t>Global function.</a:t>
            </a:r>
          </a:p>
          <a:p>
            <a:pPr lvl="1">
              <a:lnSpc>
                <a:spcPct val="90000"/>
              </a:lnSpc>
            </a:pPr>
            <a:r>
              <a:rPr lang="en-US"/>
              <a:t>Takes two random-access iterators and an optional comparison.</a:t>
            </a:r>
          </a:p>
          <a:p>
            <a:pPr lvl="1">
              <a:lnSpc>
                <a:spcPct val="90000"/>
              </a:lnSpc>
            </a:pPr>
            <a:r>
              <a:rPr lang="en-US" i="1"/>
              <a:t>O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 baseline="30000"/>
              <a:t>2</a:t>
            </a:r>
            <a:r>
              <a:rPr lang="en-US"/>
              <a:t>), but has </a:t>
            </a:r>
            <a:r>
              <a:rPr lang="en-US" i="1"/>
              <a:t>O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 log </a:t>
            </a:r>
            <a:r>
              <a:rPr lang="en-US" i="1"/>
              <a:t>n</a:t>
            </a:r>
            <a:r>
              <a:rPr lang="en-US"/>
              <a:t>) average-case. </a:t>
            </a:r>
          </a:p>
          <a:p>
            <a:pPr lvl="2">
              <a:lnSpc>
                <a:spcPct val="90000"/>
              </a:lnSpc>
            </a:pPr>
            <a:r>
              <a:rPr lang="en-US"/>
              <a:t>This became </a:t>
            </a:r>
            <a:r>
              <a:rPr lang="en-US" i="1"/>
              <a:t>O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 log </a:t>
            </a:r>
            <a:r>
              <a:rPr lang="en-US" i="1"/>
              <a:t>n</a:t>
            </a:r>
            <a:r>
              <a:rPr lang="en-US"/>
              <a:t>) in the new C++11 standard.</a:t>
            </a:r>
          </a:p>
          <a:p>
            <a:pPr lvl="2">
              <a:lnSpc>
                <a:spcPct val="90000"/>
              </a:lnSpc>
            </a:pPr>
            <a:r>
              <a:rPr lang="en-US"/>
              <a:t>It is currently </a:t>
            </a:r>
            <a:r>
              <a:rPr lang="en-US" i="1"/>
              <a:t>O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 log </a:t>
            </a:r>
            <a:r>
              <a:rPr lang="en-US" i="1"/>
              <a:t>n</a:t>
            </a:r>
            <a:r>
              <a:rPr lang="en-US"/>
              <a:t>) in good STL implementations.</a:t>
            </a:r>
          </a:p>
          <a:p>
            <a:pPr lvl="1">
              <a:lnSpc>
                <a:spcPct val="90000"/>
              </a:lnSpc>
            </a:pPr>
            <a:r>
              <a:rPr lang="en-US"/>
              <a:t>Not stable. </a:t>
            </a:r>
            <a:r>
              <a:rPr lang="en-US" i="1"/>
              <a:t>O</a:t>
            </a:r>
            <a:r>
              <a:rPr lang="en-US"/>
              <a:t>(log </a:t>
            </a:r>
            <a:r>
              <a:rPr lang="en-US" i="1"/>
              <a:t>n</a:t>
            </a:r>
            <a:r>
              <a:rPr lang="en-US"/>
              <a:t>) additional space used.</a:t>
            </a:r>
          </a:p>
          <a:p>
            <a:pPr lvl="1">
              <a:lnSpc>
                <a:spcPct val="90000"/>
              </a:lnSpc>
            </a:pPr>
            <a:r>
              <a:rPr lang="en-US"/>
              <a:t>Algorithm used:</a:t>
            </a:r>
          </a:p>
          <a:p>
            <a:pPr lvl="2">
              <a:lnSpc>
                <a:spcPct val="90000"/>
              </a:lnSpc>
            </a:pPr>
            <a:r>
              <a:rPr lang="en-US"/>
              <a:t>Quicksort is what the standards committee was thinking.</a:t>
            </a:r>
          </a:p>
          <a:p>
            <a:pPr lvl="2">
              <a:lnSpc>
                <a:spcPct val="90000"/>
              </a:lnSpc>
            </a:pPr>
            <a:r>
              <a:rPr lang="en-US"/>
              <a:t>Introsort is what good implementations now use.</a:t>
            </a:r>
          </a:p>
          <a:p>
            <a:pPr lvl="2">
              <a:lnSpc>
                <a:spcPct val="90000"/>
              </a:lnSpc>
            </a:pPr>
            <a:r>
              <a:rPr lang="en-US"/>
              <a:t>Other algorithms (Heap Sort?) are possible, but unlikely.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/>
              <a:t>Function </a:t>
            </a:r>
            <a:r>
              <a:rPr lang="en-US" b="1">
                <a:latin typeface="Courier New" charset="0"/>
              </a:rPr>
              <a:t>std::stable_sort</a:t>
            </a:r>
            <a:r>
              <a:rPr lang="en-US"/>
              <a:t>, in </a:t>
            </a:r>
            <a:r>
              <a:rPr lang="en-US" b="1">
                <a:latin typeface="Courier New" charset="0"/>
              </a:rPr>
              <a:t>&lt;algorithm&gt;</a:t>
            </a:r>
          </a:p>
          <a:p>
            <a:pPr lvl="1">
              <a:lnSpc>
                <a:spcPct val="90000"/>
              </a:lnSpc>
            </a:pPr>
            <a:r>
              <a:rPr lang="en-US"/>
              <a:t>Global function.</a:t>
            </a:r>
          </a:p>
          <a:p>
            <a:pPr lvl="1">
              <a:lnSpc>
                <a:spcPct val="90000"/>
              </a:lnSpc>
            </a:pPr>
            <a:r>
              <a:rPr lang="en-US"/>
              <a:t>Takes two random-access iterators and an optional comparison.</a:t>
            </a:r>
          </a:p>
          <a:p>
            <a:pPr lvl="1">
              <a:lnSpc>
                <a:spcPct val="90000"/>
              </a:lnSpc>
            </a:pPr>
            <a:r>
              <a:rPr lang="en-US" i="1"/>
              <a:t>O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 log </a:t>
            </a:r>
            <a:r>
              <a:rPr lang="en-US" i="1"/>
              <a:t>n</a:t>
            </a:r>
            <a:r>
              <a:rPr lang="en-US"/>
              <a:t>).</a:t>
            </a:r>
          </a:p>
          <a:p>
            <a:pPr lvl="1">
              <a:lnSpc>
                <a:spcPct val="90000"/>
              </a:lnSpc>
            </a:pPr>
            <a:r>
              <a:rPr lang="en-US"/>
              <a:t>Stable. </a:t>
            </a:r>
            <a:r>
              <a:rPr lang="en-US" i="1"/>
              <a:t>O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 additional space used.</a:t>
            </a:r>
          </a:p>
          <a:p>
            <a:pPr lvl="1">
              <a:lnSpc>
                <a:spcPct val="90000"/>
              </a:lnSpc>
            </a:pPr>
            <a:r>
              <a:rPr lang="en-US"/>
              <a:t>Algorithm used: probably Merge Sort, general sequence version.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 March,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2F77B-5CC8-A44F-9697-CA202EC69C2A}" type="slidenum">
              <a:rPr lang="en-US"/>
              <a:pPr/>
              <a:t>24</a:t>
            </a:fld>
            <a:endParaRPr lang="en-US"/>
          </a:p>
        </p:txBody>
      </p:sp>
      <p:sp>
        <p:nvSpPr>
          <p:cNvPr id="1695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Sorting in the C++ STL</a:t>
            </a:r>
            <a:br>
              <a:rPr lang="en-US"/>
            </a:br>
            <a:r>
              <a:rPr lang="en-US"/>
              <a:t>Overview of the Algorithms [3/4]</a:t>
            </a:r>
          </a:p>
        </p:txBody>
      </p:sp>
      <p:sp>
        <p:nvSpPr>
          <p:cNvPr id="1695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/>
              <a:t>Function </a:t>
            </a:r>
            <a:r>
              <a:rPr lang="en-US" b="1">
                <a:latin typeface="Courier New" charset="0"/>
              </a:rPr>
              <a:t>std::list&lt;T&gt;::sort</a:t>
            </a:r>
            <a:r>
              <a:rPr lang="en-US"/>
              <a:t>, in </a:t>
            </a:r>
            <a:r>
              <a:rPr lang="en-US" b="1">
                <a:latin typeface="Courier New" charset="0"/>
              </a:rPr>
              <a:t>&lt;list&gt;</a:t>
            </a:r>
          </a:p>
          <a:p>
            <a:pPr lvl="1"/>
            <a:r>
              <a:rPr lang="en-US"/>
              <a:t>Member function. Sorts only objects of type </a:t>
            </a:r>
            <a:r>
              <a:rPr lang="en-US" b="1">
                <a:latin typeface="Courier New" charset="0"/>
              </a:rPr>
              <a:t>std::list&lt;T&gt;</a:t>
            </a:r>
            <a:r>
              <a:rPr lang="en-US"/>
              <a:t>.</a:t>
            </a:r>
          </a:p>
          <a:p>
            <a:pPr lvl="1"/>
            <a:r>
              <a:rPr lang="en-US"/>
              <a:t>Takes either no parameters or a comparison.</a:t>
            </a:r>
          </a:p>
          <a:p>
            <a:pPr lvl="1"/>
            <a:r>
              <a:rPr lang="en-US" i="1"/>
              <a:t>O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 log </a:t>
            </a:r>
            <a:r>
              <a:rPr lang="en-US" i="1"/>
              <a:t>n</a:t>
            </a:r>
            <a:r>
              <a:rPr lang="en-US"/>
              <a:t>). Stable.</a:t>
            </a:r>
          </a:p>
          <a:p>
            <a:pPr lvl="1"/>
            <a:r>
              <a:rPr lang="en-US"/>
              <a:t>Algorithm used: probably Merge Sort, Linked-List version.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 March,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94E96-B488-F84E-8E59-B433EE7464DD}" type="slidenum">
              <a:rPr lang="en-US"/>
              <a:pPr/>
              <a:t>25</a:t>
            </a:fld>
            <a:endParaRPr lang="en-US"/>
          </a:p>
        </p:txBody>
      </p:sp>
      <p:sp>
        <p:nvSpPr>
          <p:cNvPr id="1646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Sorting in the C++ STL</a:t>
            </a:r>
            <a:br>
              <a:rPr lang="en-US"/>
            </a:br>
            <a:r>
              <a:rPr lang="en-US"/>
              <a:t>Overview of the Algorithms [4/4]</a:t>
            </a:r>
          </a:p>
        </p:txBody>
      </p:sp>
      <p:sp>
        <p:nvSpPr>
          <p:cNvPr id="1646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/>
              <a:t>We will look at the last two STL algorithms in more detail later in the semester, when we cover Priority Queues and Heaps:</a:t>
            </a:r>
          </a:p>
          <a:p>
            <a:pPr lvl="1"/>
            <a:r>
              <a:rPr lang="en-US"/>
              <a:t>Functions </a:t>
            </a:r>
            <a:r>
              <a:rPr lang="en-US" b="1">
                <a:latin typeface="Courier New" charset="0"/>
              </a:rPr>
              <a:t>std::partial_sort</a:t>
            </a:r>
            <a:r>
              <a:rPr lang="en-US"/>
              <a:t> and </a:t>
            </a:r>
            <a:r>
              <a:rPr lang="en-US" b="1">
                <a:latin typeface="Courier New" charset="0"/>
              </a:rPr>
              <a:t>std::partial_sort_copy</a:t>
            </a:r>
            <a:r>
              <a:rPr lang="en-US"/>
              <a:t>, in </a:t>
            </a:r>
            <a:r>
              <a:rPr lang="en-US" b="1">
                <a:latin typeface="Courier New" charset="0"/>
              </a:rPr>
              <a:t>&lt;algorithm&gt;</a:t>
            </a:r>
          </a:p>
          <a:p>
            <a:pPr lvl="2"/>
            <a:r>
              <a:rPr lang="en-US"/>
              <a:t>Global functions.</a:t>
            </a:r>
          </a:p>
          <a:p>
            <a:pPr lvl="2"/>
            <a:r>
              <a:rPr lang="en-US"/>
              <a:t>Take three random-access iterators and an optional comparison.</a:t>
            </a:r>
          </a:p>
          <a:p>
            <a:pPr lvl="2"/>
            <a:r>
              <a:rPr lang="en-US" i="1"/>
              <a:t>O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 log </a:t>
            </a:r>
            <a:r>
              <a:rPr lang="en-US" i="1"/>
              <a:t>n</a:t>
            </a:r>
            <a:r>
              <a:rPr lang="en-US"/>
              <a:t>). Not stable.</a:t>
            </a:r>
            <a:endParaRPr lang="en-US" i="1"/>
          </a:p>
          <a:p>
            <a:pPr lvl="2"/>
            <a:r>
              <a:rPr lang="en-US"/>
              <a:t>Solve a more general problem than comparison sorting.</a:t>
            </a:r>
          </a:p>
          <a:p>
            <a:pPr lvl="2"/>
            <a:r>
              <a:rPr lang="en-US"/>
              <a:t>Algorithm used: probably Heap Sort.</a:t>
            </a:r>
          </a:p>
          <a:p>
            <a:pPr lvl="1"/>
            <a:r>
              <a:rPr lang="en-US"/>
              <a:t>Combination: </a:t>
            </a:r>
            <a:r>
              <a:rPr lang="en-US" b="1">
                <a:latin typeface="Courier New" charset="0"/>
              </a:rPr>
              <a:t>std::make_heap</a:t>
            </a:r>
            <a:r>
              <a:rPr lang="en-US"/>
              <a:t> &amp; </a:t>
            </a:r>
            <a:r>
              <a:rPr lang="en-US" b="1">
                <a:latin typeface="Courier New" charset="0"/>
              </a:rPr>
              <a:t>std::sort_heap</a:t>
            </a:r>
            <a:r>
              <a:rPr lang="en-US"/>
              <a:t>, in </a:t>
            </a:r>
            <a:r>
              <a:rPr lang="en-US" b="1">
                <a:latin typeface="Courier New" charset="0"/>
              </a:rPr>
              <a:t>&lt;algorithm&gt;</a:t>
            </a:r>
          </a:p>
          <a:p>
            <a:pPr lvl="2"/>
            <a:r>
              <a:rPr lang="en-US"/>
              <a:t>Both Global functions.</a:t>
            </a:r>
          </a:p>
          <a:p>
            <a:pPr lvl="2"/>
            <a:r>
              <a:rPr lang="en-US"/>
              <a:t>Both take two random-access iterators and an optional comparison.</a:t>
            </a:r>
          </a:p>
          <a:p>
            <a:pPr lvl="2"/>
            <a:r>
              <a:rPr lang="en-US"/>
              <a:t>Combination is </a:t>
            </a:r>
            <a:r>
              <a:rPr lang="en-US" i="1"/>
              <a:t>O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 log </a:t>
            </a:r>
            <a:r>
              <a:rPr lang="en-US" i="1"/>
              <a:t>n</a:t>
            </a:r>
            <a:r>
              <a:rPr lang="en-US"/>
              <a:t>). Not stable.</a:t>
            </a:r>
          </a:p>
          <a:p>
            <a:pPr lvl="2"/>
            <a:r>
              <a:rPr lang="en-US"/>
              <a:t>Solves a more general problem than comparison sorting.</a:t>
            </a:r>
          </a:p>
          <a:p>
            <a:pPr lvl="2"/>
            <a:r>
              <a:rPr lang="en-US"/>
              <a:t>Algorithm used: Heap Sort.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 March, 2013</a:t>
            </a:r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CC13-4B0B-6F40-8AE5-9817215A26FC}" type="slidenum">
              <a:rPr lang="en-US"/>
              <a:pPr/>
              <a:t>26</a:t>
            </a:fld>
            <a:endParaRPr lang="en-US"/>
          </a:p>
        </p:txBody>
      </p:sp>
      <p:sp>
        <p:nvSpPr>
          <p:cNvPr id="1647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Sorting in the C++ STL</a:t>
            </a:r>
            <a:br>
              <a:rPr lang="en-US"/>
            </a:br>
            <a:r>
              <a:rPr lang="en-US"/>
              <a:t>Using the Algorithms [1/2]</a:t>
            </a:r>
          </a:p>
        </p:txBody>
      </p:sp>
      <p:sp>
        <p:nvSpPr>
          <p:cNvPr id="1647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/>
              <a:t>Algorithm </a:t>
            </a:r>
            <a:r>
              <a:rPr lang="en-US" b="1">
                <a:latin typeface="Courier New" charset="0"/>
              </a:rPr>
              <a:t>std::sort</a:t>
            </a:r>
            <a:r>
              <a:rPr lang="en-US"/>
              <a:t> is declared in the header </a:t>
            </a:r>
            <a:r>
              <a:rPr lang="en-US" b="1">
                <a:latin typeface="Courier New" charset="0"/>
              </a:rPr>
              <a:t>&lt;algorithm&gt;</a:t>
            </a:r>
            <a:r>
              <a:rPr lang="en-US"/>
              <a:t>.</a:t>
            </a:r>
          </a:p>
          <a:p>
            <a:pPr>
              <a:buFont typeface="Wingdings" charset="0"/>
              <a:buNone/>
            </a:pPr>
            <a:r>
              <a:rPr lang="en-US"/>
              <a:t>Call it with two iterators:</a:t>
            </a:r>
          </a:p>
          <a:p>
            <a:pPr>
              <a:buFont typeface="Wingdings" charset="0"/>
              <a:buNone/>
            </a:pPr>
            <a:endParaRPr lang="en-US"/>
          </a:p>
          <a:p>
            <a:pPr>
              <a:buFont typeface="Wingdings" charset="0"/>
              <a:buNone/>
            </a:pPr>
            <a:r>
              <a:rPr lang="en-US" b="1">
                <a:solidFill>
                  <a:schemeClr val="hlink"/>
                </a:solidFill>
                <a:latin typeface="Courier New" charset="0"/>
              </a:rPr>
              <a:t>vector&lt;int&gt; v;</a:t>
            </a:r>
          </a:p>
          <a:p>
            <a:pPr>
              <a:buFont typeface="Wingdings" charset="0"/>
              <a:buNone/>
            </a:pPr>
            <a:r>
              <a:rPr lang="en-US" b="1">
                <a:solidFill>
                  <a:schemeClr val="hlink"/>
                </a:solidFill>
                <a:latin typeface="Courier New" charset="0"/>
              </a:rPr>
              <a:t>std::sort(v.begin(), v.end());</a:t>
            </a:r>
          </a:p>
          <a:p>
            <a:pPr>
              <a:buFont typeface="Wingdings" charset="0"/>
              <a:buNone/>
            </a:pPr>
            <a:r>
              <a:rPr lang="en-US" b="1">
                <a:solidFill>
                  <a:schemeClr val="hlink"/>
                </a:solidFill>
                <a:latin typeface="Courier New" charset="0"/>
              </a:rPr>
              <a:t>    // Ascending order</a:t>
            </a:r>
          </a:p>
          <a:p>
            <a:pPr>
              <a:buFont typeface="Wingdings" charset="0"/>
              <a:buNone/>
            </a:pPr>
            <a:endParaRPr lang="en-US" b="1">
              <a:solidFill>
                <a:schemeClr val="hlink"/>
              </a:solidFill>
              <a:latin typeface="Courier New" charset="0"/>
            </a:endParaRPr>
          </a:p>
          <a:p>
            <a:pPr>
              <a:buFont typeface="Wingdings" charset="0"/>
              <a:buNone/>
            </a:pPr>
            <a:r>
              <a:rPr lang="en-US"/>
              <a:t>Or use two iterators and a comparison:</a:t>
            </a:r>
          </a:p>
          <a:p>
            <a:pPr>
              <a:buFont typeface="Wingdings" charset="0"/>
              <a:buNone/>
            </a:pPr>
            <a:endParaRPr lang="en-US"/>
          </a:p>
          <a:p>
            <a:pPr>
              <a:buFont typeface="Wingdings" charset="0"/>
              <a:buNone/>
            </a:pPr>
            <a:r>
              <a:rPr lang="en-US" b="1">
                <a:solidFill>
                  <a:schemeClr val="hlink"/>
                </a:solidFill>
                <a:latin typeface="Courier New" charset="0"/>
              </a:rPr>
              <a:t>std::sort(v.begin(), v.end(), std::greater&lt;int&gt;());</a:t>
            </a:r>
          </a:p>
          <a:p>
            <a:pPr>
              <a:buFont typeface="Wingdings" charset="0"/>
              <a:buNone/>
            </a:pPr>
            <a:r>
              <a:rPr lang="en-US" b="1">
                <a:solidFill>
                  <a:schemeClr val="hlink"/>
                </a:solidFill>
                <a:latin typeface="Courier New" charset="0"/>
              </a:rPr>
              <a:t>    // Descending order</a:t>
            </a:r>
          </a:p>
          <a:p>
            <a:pPr>
              <a:buFont typeface="Wingdings" charset="0"/>
              <a:buNone/>
            </a:pPr>
            <a:endParaRPr lang="en-US" b="1">
              <a:solidFill>
                <a:schemeClr val="hlink"/>
              </a:solidFill>
              <a:latin typeface="Courier New" charset="0"/>
            </a:endParaRPr>
          </a:p>
          <a:p>
            <a:pPr lvl="1"/>
            <a:r>
              <a:rPr lang="en-US"/>
              <a:t>Class template </a:t>
            </a:r>
            <a:r>
              <a:rPr lang="en-US" b="1">
                <a:latin typeface="Courier New" charset="0"/>
              </a:rPr>
              <a:t>std::greater</a:t>
            </a:r>
            <a:r>
              <a:rPr lang="en-US"/>
              <a:t> is defined in </a:t>
            </a:r>
            <a:r>
              <a:rPr lang="en-US" b="1">
                <a:latin typeface="Courier New" charset="0"/>
              </a:rPr>
              <a:t>&lt;functional&gt;</a:t>
            </a:r>
            <a:r>
              <a:rPr lang="en-US"/>
              <a:t>.</a:t>
            </a:r>
          </a:p>
          <a:p>
            <a:pPr>
              <a:buFont typeface="Wingdings" charset="0"/>
              <a:buNone/>
            </a:pPr>
            <a:r>
              <a:rPr lang="en-US"/>
              <a:t>Use </a:t>
            </a:r>
            <a:r>
              <a:rPr lang="en-US" b="1">
                <a:latin typeface="Courier New" charset="0"/>
              </a:rPr>
              <a:t>std::stable_sort</a:t>
            </a:r>
            <a:r>
              <a:rPr lang="en-US"/>
              <a:t> similarly to </a:t>
            </a:r>
            <a:r>
              <a:rPr lang="en-US" b="1">
                <a:latin typeface="Courier New" charset="0"/>
              </a:rPr>
              <a:t>std::sort</a:t>
            </a:r>
            <a:r>
              <a:rPr lang="en-US"/>
              <a:t>.</a:t>
            </a:r>
          </a:p>
        </p:txBody>
      </p:sp>
      <p:sp>
        <p:nvSpPr>
          <p:cNvPr id="1647620" name="Text Box 4"/>
          <p:cNvSpPr txBox="1">
            <a:spLocks noChangeArrowheads="1"/>
          </p:cNvSpPr>
          <p:nvPr/>
        </p:nvSpPr>
        <p:spPr bwMode="auto">
          <a:xfrm>
            <a:off x="6324600" y="2393950"/>
            <a:ext cx="2514600" cy="74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>
                <a:solidFill>
                  <a:schemeClr val="folHlink"/>
                </a:solidFill>
              </a:rPr>
              <a:t>Default constructor call. We can only pass an </a:t>
            </a:r>
            <a:r>
              <a:rPr lang="en-US" sz="1400" b="1">
                <a:solidFill>
                  <a:schemeClr val="folHlink"/>
                </a:solidFill>
              </a:rPr>
              <a:t>object</a:t>
            </a:r>
            <a:r>
              <a:rPr lang="en-US" sz="1400">
                <a:solidFill>
                  <a:schemeClr val="folHlink"/>
                </a:solidFill>
              </a:rPr>
              <a:t>, not a </a:t>
            </a:r>
            <a:r>
              <a:rPr lang="en-US" sz="1400" b="1">
                <a:solidFill>
                  <a:schemeClr val="folHlink"/>
                </a:solidFill>
              </a:rPr>
              <a:t>type</a:t>
            </a:r>
            <a:r>
              <a:rPr lang="en-US" sz="1400">
                <a:solidFill>
                  <a:schemeClr val="folHlink"/>
                </a:solidFill>
              </a:rPr>
              <a:t>.</a:t>
            </a:r>
          </a:p>
        </p:txBody>
      </p:sp>
      <p:sp>
        <p:nvSpPr>
          <p:cNvPr id="1647621" name="Line 5"/>
          <p:cNvSpPr>
            <a:spLocks noChangeShapeType="1"/>
          </p:cNvSpPr>
          <p:nvPr/>
        </p:nvSpPr>
        <p:spPr bwMode="auto">
          <a:xfrm>
            <a:off x="6172200" y="3581400"/>
            <a:ext cx="1295400" cy="9144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647622" name="Line 6"/>
          <p:cNvSpPr>
            <a:spLocks noChangeShapeType="1"/>
          </p:cNvSpPr>
          <p:nvPr/>
        </p:nvSpPr>
        <p:spPr bwMode="auto">
          <a:xfrm flipH="1">
            <a:off x="6172200" y="2819400"/>
            <a:ext cx="0" cy="7620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647623" name="Line 7"/>
          <p:cNvSpPr>
            <a:spLocks noChangeShapeType="1"/>
          </p:cNvSpPr>
          <p:nvPr/>
        </p:nvSpPr>
        <p:spPr bwMode="auto">
          <a:xfrm flipH="1">
            <a:off x="6172200" y="2667000"/>
            <a:ext cx="152400" cy="1524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 March,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C41EC-DD7B-9F49-AF92-FFCDAFBA02CE}" type="slidenum">
              <a:rPr lang="en-US"/>
              <a:pPr/>
              <a:t>27</a:t>
            </a:fld>
            <a:endParaRPr lang="en-US"/>
          </a:p>
        </p:txBody>
      </p:sp>
      <p:sp>
        <p:nvSpPr>
          <p:cNvPr id="1648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Sorting in the C++ STL</a:t>
            </a:r>
            <a:br>
              <a:rPr lang="en-US"/>
            </a:br>
            <a:r>
              <a:rPr lang="en-US"/>
              <a:t>Using the Algorithms [2/2]</a:t>
            </a:r>
          </a:p>
        </p:txBody>
      </p:sp>
      <p:sp>
        <p:nvSpPr>
          <p:cNvPr id="1648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/>
              <a:t>When sorting a </a:t>
            </a:r>
            <a:r>
              <a:rPr lang="en-US" b="1">
                <a:latin typeface="Courier New" charset="0"/>
              </a:rPr>
              <a:t>std::list</a:t>
            </a:r>
            <a:r>
              <a:rPr lang="en-US"/>
              <a:t>, use the </a:t>
            </a:r>
            <a:r>
              <a:rPr lang="en-US" b="1">
                <a:latin typeface="Courier New" charset="0"/>
              </a:rPr>
              <a:t>sort</a:t>
            </a:r>
            <a:r>
              <a:rPr lang="en-US"/>
              <a:t> member function:</a:t>
            </a:r>
          </a:p>
          <a:p>
            <a:pPr>
              <a:buFont typeface="Wingdings" charset="0"/>
              <a:buNone/>
            </a:pPr>
            <a:endParaRPr lang="en-US"/>
          </a:p>
          <a:p>
            <a:pPr>
              <a:buFont typeface="Wingdings" charset="0"/>
              <a:buNone/>
            </a:pPr>
            <a:r>
              <a:rPr lang="en-US" b="1">
                <a:solidFill>
                  <a:schemeClr val="hlink"/>
                </a:solidFill>
                <a:latin typeface="Courier New" charset="0"/>
              </a:rPr>
              <a:t>#include &lt;list&gt;</a:t>
            </a:r>
          </a:p>
          <a:p>
            <a:pPr>
              <a:buFont typeface="Wingdings" charset="0"/>
              <a:buNone/>
            </a:pPr>
            <a:endParaRPr lang="en-US" b="1">
              <a:solidFill>
                <a:schemeClr val="hlink"/>
              </a:solidFill>
              <a:latin typeface="Courier New" charset="0"/>
            </a:endParaRPr>
          </a:p>
          <a:p>
            <a:pPr>
              <a:buFont typeface="Wingdings" charset="0"/>
              <a:buNone/>
            </a:pPr>
            <a:r>
              <a:rPr lang="en-US" b="1">
                <a:solidFill>
                  <a:schemeClr val="hlink"/>
                </a:solidFill>
                <a:latin typeface="Courier New" charset="0"/>
              </a:rPr>
              <a:t>std::list&lt;int&gt; myList;</a:t>
            </a:r>
          </a:p>
          <a:p>
            <a:pPr>
              <a:buFont typeface="Wingdings" charset="0"/>
              <a:buNone/>
            </a:pPr>
            <a:r>
              <a:rPr lang="en-US" b="1">
                <a:solidFill>
                  <a:schemeClr val="hlink"/>
                </a:solidFill>
                <a:latin typeface="Courier New" charset="0"/>
              </a:rPr>
              <a:t>myList.sort();                     // Ascending order</a:t>
            </a:r>
          </a:p>
          <a:p>
            <a:pPr>
              <a:buFont typeface="Wingdings" charset="0"/>
              <a:buNone/>
            </a:pPr>
            <a:r>
              <a:rPr lang="en-US" b="1">
                <a:solidFill>
                  <a:schemeClr val="hlink"/>
                </a:solidFill>
                <a:latin typeface="Courier New" charset="0"/>
              </a:rPr>
              <a:t>myList.sort(std::greater&lt;int&gt;());  // Descending order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 March, 2013</a:t>
            </a:r>
            <a:endParaRPr lang="en-US"/>
          </a:p>
        </p:txBody>
      </p:sp>
      <p:sp>
        <p:nvSpPr>
          <p:cNvPr id="4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4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75965-AB47-884C-9F98-9BFA81AC09F5}" type="slidenum">
              <a:rPr lang="en-US"/>
              <a:pPr/>
              <a:t>3</a:t>
            </a:fld>
            <a:endParaRPr lang="en-US"/>
          </a:p>
        </p:txBody>
      </p:sp>
      <p:sp>
        <p:nvSpPr>
          <p:cNvPr id="1702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Review</a:t>
            </a:r>
            <a:br>
              <a:rPr lang="en-US"/>
            </a:br>
            <a:r>
              <a:rPr lang="en-US"/>
              <a:t>Introduction to Analysis of Algorithms</a:t>
            </a:r>
            <a:endParaRPr lang="en-US">
              <a:cs typeface="Times New Roman" charset="0"/>
            </a:endParaRPr>
          </a:p>
        </p:txBody>
      </p:sp>
      <p:sp>
        <p:nvSpPr>
          <p:cNvPr id="1702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 sz="1800" b="1"/>
              <a:t>Efficiency</a:t>
            </a:r>
          </a:p>
          <a:p>
            <a:pPr lvl="1"/>
            <a:r>
              <a:rPr lang="en-US" sz="1600"/>
              <a:t>General: using few resources (time, space, bandwidth, etc.).</a:t>
            </a:r>
          </a:p>
          <a:p>
            <a:pPr lvl="1"/>
            <a:r>
              <a:rPr lang="en-US" sz="1600"/>
              <a:t>Specific: fast (time).</a:t>
            </a:r>
          </a:p>
          <a:p>
            <a:pPr>
              <a:buFont typeface="Wingdings" charset="0"/>
              <a:buNone/>
            </a:pPr>
            <a:r>
              <a:rPr lang="en-US" sz="1800"/>
              <a:t>Analyzing Efficiency</a:t>
            </a:r>
          </a:p>
          <a:p>
            <a:pPr lvl="1"/>
            <a:r>
              <a:rPr lang="en-US" sz="1600"/>
              <a:t>Determine how the </a:t>
            </a:r>
            <a:r>
              <a:rPr lang="en-US" sz="1600" b="1"/>
              <a:t>size of the input</a:t>
            </a:r>
            <a:r>
              <a:rPr lang="en-US" sz="1600"/>
              <a:t> affects running time, measured in </a:t>
            </a:r>
            <a:r>
              <a:rPr lang="en-US" sz="1600" b="1"/>
              <a:t>steps</a:t>
            </a:r>
            <a:r>
              <a:rPr lang="en-US" sz="1600"/>
              <a:t>, in the </a:t>
            </a:r>
            <a:r>
              <a:rPr lang="en-US" sz="1600" b="1"/>
              <a:t>worst case</a:t>
            </a:r>
            <a:r>
              <a:rPr lang="en-US" sz="1600"/>
              <a:t>.</a:t>
            </a:r>
            <a:endParaRPr lang="en-US" sz="1600" b="1"/>
          </a:p>
          <a:p>
            <a:pPr>
              <a:buFont typeface="Wingdings" charset="0"/>
              <a:buNone/>
            </a:pPr>
            <a:r>
              <a:rPr lang="en-US" sz="1800" b="1"/>
              <a:t>Scalable</a:t>
            </a:r>
            <a:r>
              <a:rPr lang="en-US" sz="1800"/>
              <a:t>:</a:t>
            </a:r>
            <a:r>
              <a:rPr lang="en-US" sz="1800" b="1"/>
              <a:t> </a:t>
            </a:r>
            <a:r>
              <a:rPr lang="en-US" sz="1800"/>
              <a:t>works well with large problems.</a:t>
            </a:r>
          </a:p>
        </p:txBody>
      </p:sp>
      <p:graphicFrame>
        <p:nvGraphicFramePr>
          <p:cNvPr id="1702916" name="Group 4"/>
          <p:cNvGraphicFramePr>
            <a:graphicFrameLocks noGrp="1"/>
          </p:cNvGraphicFramePr>
          <p:nvPr/>
        </p:nvGraphicFramePr>
        <p:xfrm>
          <a:off x="2403475" y="3581400"/>
          <a:ext cx="4337050" cy="2555875"/>
        </p:xfrm>
        <a:graphic>
          <a:graphicData uri="http://schemas.openxmlformats.org/drawingml/2006/table">
            <a:tbl>
              <a:tblPr/>
              <a:tblGrid>
                <a:gridCol w="2430463"/>
                <a:gridCol w="1906587"/>
              </a:tblGrid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Using Big-</a:t>
                      </a: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O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In Words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O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(1)</a:t>
                      </a:r>
                      <a:endParaRPr kumimoji="0" lang="en-US" sz="16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Constant 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O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(log</a:t>
                      </a:r>
                      <a:r>
                        <a:rPr kumimoji="0" lang="en-US" sz="16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 </a:t>
                      </a: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n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)</a:t>
                      </a:r>
                      <a:endParaRPr kumimoji="0" lang="en-US" sz="16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Logarithmic 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O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(</a:t>
                      </a: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n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)</a:t>
                      </a:r>
                      <a:endParaRPr kumimoji="0" lang="en-US" sz="16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Linear 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O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(</a:t>
                      </a: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n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 log</a:t>
                      </a:r>
                      <a:r>
                        <a:rPr kumimoji="0" lang="en-US" sz="16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 </a:t>
                      </a: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n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Log-linear 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O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(</a:t>
                      </a: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n</a:t>
                      </a:r>
                      <a:r>
                        <a:rPr kumimoji="0" lang="en-US" sz="16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2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)</a:t>
                      </a:r>
                      <a:endParaRPr kumimoji="0" lang="en-US" sz="16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Quadratic 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O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(</a:t>
                      </a: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b</a:t>
                      </a:r>
                      <a:r>
                        <a:rPr kumimoji="0" lang="en-US" sz="1600" b="0" i="1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n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), for some </a:t>
                      </a: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b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 &gt;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Exponential 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02942" name="Line 30"/>
          <p:cNvSpPr>
            <a:spLocks noChangeShapeType="1"/>
          </p:cNvSpPr>
          <p:nvPr/>
        </p:nvSpPr>
        <p:spPr bwMode="auto">
          <a:xfrm>
            <a:off x="1428750" y="5410200"/>
            <a:ext cx="914400" cy="0"/>
          </a:xfrm>
          <a:prstGeom prst="line">
            <a:avLst/>
          </a:prstGeom>
          <a:noFill/>
          <a:ln w="25400" cap="rnd">
            <a:solidFill>
              <a:schemeClr val="folHlink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702943" name="Line 31"/>
          <p:cNvSpPr>
            <a:spLocks noChangeShapeType="1"/>
          </p:cNvSpPr>
          <p:nvPr/>
        </p:nvSpPr>
        <p:spPr bwMode="auto">
          <a:xfrm>
            <a:off x="1428750" y="4679950"/>
            <a:ext cx="914400" cy="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702944" name="Line 32"/>
          <p:cNvSpPr>
            <a:spLocks noChangeShapeType="1"/>
          </p:cNvSpPr>
          <p:nvPr/>
        </p:nvSpPr>
        <p:spPr bwMode="auto">
          <a:xfrm>
            <a:off x="2266950" y="5486400"/>
            <a:ext cx="0" cy="3048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702945" name="Line 33"/>
          <p:cNvSpPr>
            <a:spLocks noChangeShapeType="1"/>
          </p:cNvSpPr>
          <p:nvPr/>
        </p:nvSpPr>
        <p:spPr bwMode="auto">
          <a:xfrm flipV="1">
            <a:off x="2266950" y="4298950"/>
            <a:ext cx="0" cy="3048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702946" name="Text Box 34"/>
          <p:cNvSpPr txBox="1">
            <a:spLocks noChangeArrowheads="1"/>
          </p:cNvSpPr>
          <p:nvPr/>
        </p:nvSpPr>
        <p:spPr bwMode="auto">
          <a:xfrm>
            <a:off x="914400" y="4130675"/>
            <a:ext cx="1295400" cy="52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>
                <a:solidFill>
                  <a:schemeClr val="folHlink"/>
                </a:solidFill>
              </a:rPr>
              <a:t>Cannot read all of input</a:t>
            </a:r>
          </a:p>
        </p:txBody>
      </p:sp>
      <p:sp>
        <p:nvSpPr>
          <p:cNvPr id="1702947" name="Text Box 35"/>
          <p:cNvSpPr txBox="1">
            <a:spLocks noChangeArrowheads="1"/>
          </p:cNvSpPr>
          <p:nvPr/>
        </p:nvSpPr>
        <p:spPr bwMode="auto">
          <a:xfrm>
            <a:off x="914400" y="5426075"/>
            <a:ext cx="1295400" cy="52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>
                <a:solidFill>
                  <a:schemeClr val="folHlink"/>
                </a:solidFill>
              </a:rPr>
              <a:t>Probably not scalable</a:t>
            </a:r>
          </a:p>
        </p:txBody>
      </p:sp>
      <p:sp>
        <p:nvSpPr>
          <p:cNvPr id="1702948" name="Text Box 36"/>
          <p:cNvSpPr txBox="1">
            <a:spLocks noChangeArrowheads="1"/>
          </p:cNvSpPr>
          <p:nvPr/>
        </p:nvSpPr>
        <p:spPr bwMode="auto">
          <a:xfrm>
            <a:off x="6705600" y="4419600"/>
            <a:ext cx="10668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chemeClr val="folHlink"/>
                </a:solidFill>
              </a:rPr>
              <a:t>Faster</a:t>
            </a:r>
          </a:p>
        </p:txBody>
      </p:sp>
      <p:sp>
        <p:nvSpPr>
          <p:cNvPr id="1702949" name="Line 37"/>
          <p:cNvSpPr>
            <a:spLocks noChangeShapeType="1"/>
          </p:cNvSpPr>
          <p:nvPr/>
        </p:nvSpPr>
        <p:spPr bwMode="auto">
          <a:xfrm flipV="1">
            <a:off x="7239000" y="3505200"/>
            <a:ext cx="0" cy="8382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702950" name="Line 38"/>
          <p:cNvSpPr>
            <a:spLocks noChangeShapeType="1"/>
          </p:cNvSpPr>
          <p:nvPr/>
        </p:nvSpPr>
        <p:spPr bwMode="auto">
          <a:xfrm flipH="1">
            <a:off x="7239000" y="5410200"/>
            <a:ext cx="0" cy="8382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702951" name="Text Box 39"/>
          <p:cNvSpPr txBox="1">
            <a:spLocks noChangeArrowheads="1"/>
          </p:cNvSpPr>
          <p:nvPr/>
        </p:nvSpPr>
        <p:spPr bwMode="auto">
          <a:xfrm>
            <a:off x="6705600" y="4937125"/>
            <a:ext cx="10668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chemeClr val="folHlink"/>
                </a:solidFill>
              </a:rPr>
              <a:t>Slower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 March, 2013</a:t>
            </a:r>
            <a:endParaRPr lang="en-US"/>
          </a:p>
        </p:txBody>
      </p:sp>
      <p:sp>
        <p:nvSpPr>
          <p:cNvPr id="2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CB544-5BC1-B34C-BE9F-14BCE24A2CF9}" type="slidenum">
              <a:rPr lang="en-US"/>
              <a:pPr/>
              <a:t>4</a:t>
            </a:fld>
            <a:endParaRPr lang="en-US"/>
          </a:p>
        </p:txBody>
      </p:sp>
      <p:sp>
        <p:nvSpPr>
          <p:cNvPr id="133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Review</a:t>
            </a:r>
            <a:br>
              <a:rPr lang="en-US"/>
            </a:br>
            <a:r>
              <a:rPr lang="en-US"/>
              <a:t>Introduction to Sorting </a:t>
            </a:r>
            <a:r>
              <a:rPr lang="en-US">
                <a:cs typeface="Times New Roman" charset="0"/>
              </a:rPr>
              <a:t>—</a:t>
            </a:r>
            <a:r>
              <a:rPr lang="en-US"/>
              <a:t> </a:t>
            </a:r>
            <a:r>
              <a:rPr lang="en-US">
                <a:cs typeface="Times New Roman" charset="0"/>
              </a:rPr>
              <a:t>Basics</a:t>
            </a:r>
            <a:endParaRPr lang="en-US"/>
          </a:p>
        </p:txBody>
      </p:sp>
      <p:sp>
        <p:nvSpPr>
          <p:cNvPr id="133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 b="1"/>
              <a:t>Sort</a:t>
            </a:r>
            <a:r>
              <a:rPr lang="en-US"/>
              <a:t>: Place a collection of data in order.</a:t>
            </a:r>
          </a:p>
          <a:p>
            <a:pPr>
              <a:buFont typeface="Wingdings" charset="0"/>
              <a:buNone/>
            </a:pPr>
            <a:r>
              <a:rPr lang="en-US" b="1"/>
              <a:t>Key</a:t>
            </a:r>
            <a:r>
              <a:rPr lang="en-US"/>
              <a:t>: The part of the data item used to sort.</a:t>
            </a:r>
          </a:p>
          <a:p>
            <a:pPr>
              <a:buFont typeface="Wingdings" charset="0"/>
              <a:buNone/>
            </a:pPr>
            <a:r>
              <a:rPr lang="en-US" b="1"/>
              <a:t>Comparison sort</a:t>
            </a:r>
            <a:r>
              <a:rPr lang="en-US"/>
              <a:t>: A sorting algorithm</a:t>
            </a:r>
            <a:br>
              <a:rPr lang="en-US"/>
            </a:br>
            <a:r>
              <a:rPr lang="en-US"/>
              <a:t>that gets its information by comparing</a:t>
            </a:r>
            <a:br>
              <a:rPr lang="en-US"/>
            </a:br>
            <a:r>
              <a:rPr lang="en-US"/>
              <a:t>items in pairs.</a:t>
            </a:r>
          </a:p>
          <a:p>
            <a:pPr>
              <a:buFont typeface="Wingdings" charset="0"/>
              <a:buNone/>
            </a:pPr>
            <a:r>
              <a:rPr lang="en-US"/>
              <a:t>A </a:t>
            </a:r>
            <a:r>
              <a:rPr lang="en-US" b="1"/>
              <a:t>general-purpose comparison sort</a:t>
            </a:r>
            <a:r>
              <a:rPr lang="en-US"/>
              <a:t/>
            </a:r>
            <a:br>
              <a:rPr lang="en-US"/>
            </a:br>
            <a:r>
              <a:rPr lang="en-US"/>
              <a:t>places no restrictions on the size of the</a:t>
            </a:r>
            <a:br>
              <a:rPr lang="en-US"/>
            </a:br>
            <a:r>
              <a:rPr lang="en-US"/>
              <a:t>list or the values in it.</a:t>
            </a:r>
          </a:p>
          <a:p>
            <a:pPr>
              <a:buFont typeface="Wingdings" charset="0"/>
              <a:buNone/>
            </a:pPr>
            <a:endParaRPr lang="en-US"/>
          </a:p>
        </p:txBody>
      </p:sp>
      <p:sp>
        <p:nvSpPr>
          <p:cNvPr id="1336326" name="Rectangle 6"/>
          <p:cNvSpPr>
            <a:spLocks noChangeArrowheads="1"/>
          </p:cNvSpPr>
          <p:nvPr/>
        </p:nvSpPr>
        <p:spPr bwMode="auto">
          <a:xfrm>
            <a:off x="6400800" y="12954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3</a:t>
            </a:r>
          </a:p>
        </p:txBody>
      </p:sp>
      <p:sp>
        <p:nvSpPr>
          <p:cNvPr id="1336327" name="Rectangle 7"/>
          <p:cNvSpPr>
            <a:spLocks noChangeArrowheads="1"/>
          </p:cNvSpPr>
          <p:nvPr/>
        </p:nvSpPr>
        <p:spPr bwMode="auto">
          <a:xfrm>
            <a:off x="6705600" y="12954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1</a:t>
            </a:r>
          </a:p>
        </p:txBody>
      </p:sp>
      <p:sp>
        <p:nvSpPr>
          <p:cNvPr id="1336328" name="Rectangle 8"/>
          <p:cNvSpPr>
            <a:spLocks noChangeArrowheads="1"/>
          </p:cNvSpPr>
          <p:nvPr/>
        </p:nvSpPr>
        <p:spPr bwMode="auto">
          <a:xfrm>
            <a:off x="7315200" y="12954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3</a:t>
            </a:r>
          </a:p>
        </p:txBody>
      </p:sp>
      <p:sp>
        <p:nvSpPr>
          <p:cNvPr id="1336329" name="Rectangle 9"/>
          <p:cNvSpPr>
            <a:spLocks noChangeArrowheads="1"/>
          </p:cNvSpPr>
          <p:nvPr/>
        </p:nvSpPr>
        <p:spPr bwMode="auto">
          <a:xfrm>
            <a:off x="7620000" y="12954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5</a:t>
            </a:r>
          </a:p>
        </p:txBody>
      </p:sp>
      <p:sp>
        <p:nvSpPr>
          <p:cNvPr id="1336330" name="Rectangle 10"/>
          <p:cNvSpPr>
            <a:spLocks noChangeArrowheads="1"/>
          </p:cNvSpPr>
          <p:nvPr/>
        </p:nvSpPr>
        <p:spPr bwMode="auto">
          <a:xfrm>
            <a:off x="7924800" y="12954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2</a:t>
            </a:r>
          </a:p>
        </p:txBody>
      </p:sp>
      <p:sp>
        <p:nvSpPr>
          <p:cNvPr id="1336331" name="Rectangle 11"/>
          <p:cNvSpPr>
            <a:spLocks noChangeArrowheads="1"/>
          </p:cNvSpPr>
          <p:nvPr/>
        </p:nvSpPr>
        <p:spPr bwMode="auto">
          <a:xfrm>
            <a:off x="7010400" y="12954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5</a:t>
            </a:r>
          </a:p>
        </p:txBody>
      </p:sp>
      <p:sp>
        <p:nvSpPr>
          <p:cNvPr id="1336332" name="Rectangle 12"/>
          <p:cNvSpPr>
            <a:spLocks noChangeArrowheads="1"/>
          </p:cNvSpPr>
          <p:nvPr/>
        </p:nvSpPr>
        <p:spPr bwMode="auto">
          <a:xfrm>
            <a:off x="6400800" y="1295400"/>
            <a:ext cx="1828800" cy="304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36333" name="Rectangle 13"/>
          <p:cNvSpPr>
            <a:spLocks noChangeArrowheads="1"/>
          </p:cNvSpPr>
          <p:nvPr/>
        </p:nvSpPr>
        <p:spPr bwMode="auto">
          <a:xfrm>
            <a:off x="6400800" y="29718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1</a:t>
            </a:r>
          </a:p>
        </p:txBody>
      </p:sp>
      <p:sp>
        <p:nvSpPr>
          <p:cNvPr id="1336334" name="Rectangle 14"/>
          <p:cNvSpPr>
            <a:spLocks noChangeArrowheads="1"/>
          </p:cNvSpPr>
          <p:nvPr/>
        </p:nvSpPr>
        <p:spPr bwMode="auto">
          <a:xfrm>
            <a:off x="6705600" y="29718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2</a:t>
            </a:r>
          </a:p>
        </p:txBody>
      </p:sp>
      <p:sp>
        <p:nvSpPr>
          <p:cNvPr id="1336335" name="Rectangle 15"/>
          <p:cNvSpPr>
            <a:spLocks noChangeArrowheads="1"/>
          </p:cNvSpPr>
          <p:nvPr/>
        </p:nvSpPr>
        <p:spPr bwMode="auto">
          <a:xfrm>
            <a:off x="7315200" y="29718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3</a:t>
            </a:r>
          </a:p>
        </p:txBody>
      </p:sp>
      <p:sp>
        <p:nvSpPr>
          <p:cNvPr id="1336336" name="Rectangle 16"/>
          <p:cNvSpPr>
            <a:spLocks noChangeArrowheads="1"/>
          </p:cNvSpPr>
          <p:nvPr/>
        </p:nvSpPr>
        <p:spPr bwMode="auto">
          <a:xfrm>
            <a:off x="7620000" y="29718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5</a:t>
            </a:r>
          </a:p>
        </p:txBody>
      </p:sp>
      <p:sp>
        <p:nvSpPr>
          <p:cNvPr id="1336337" name="Rectangle 17"/>
          <p:cNvSpPr>
            <a:spLocks noChangeArrowheads="1"/>
          </p:cNvSpPr>
          <p:nvPr/>
        </p:nvSpPr>
        <p:spPr bwMode="auto">
          <a:xfrm>
            <a:off x="7924800" y="29718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5</a:t>
            </a:r>
          </a:p>
        </p:txBody>
      </p:sp>
      <p:sp>
        <p:nvSpPr>
          <p:cNvPr id="1336338" name="Rectangle 18"/>
          <p:cNvSpPr>
            <a:spLocks noChangeArrowheads="1"/>
          </p:cNvSpPr>
          <p:nvPr/>
        </p:nvSpPr>
        <p:spPr bwMode="auto">
          <a:xfrm>
            <a:off x="7010400" y="29718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3</a:t>
            </a:r>
          </a:p>
        </p:txBody>
      </p:sp>
      <p:sp>
        <p:nvSpPr>
          <p:cNvPr id="1336339" name="Rectangle 19"/>
          <p:cNvSpPr>
            <a:spLocks noChangeArrowheads="1"/>
          </p:cNvSpPr>
          <p:nvPr/>
        </p:nvSpPr>
        <p:spPr bwMode="auto">
          <a:xfrm>
            <a:off x="6400800" y="2971800"/>
            <a:ext cx="1828800" cy="304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36340" name="Line 20"/>
          <p:cNvSpPr>
            <a:spLocks noChangeShapeType="1"/>
          </p:cNvSpPr>
          <p:nvPr/>
        </p:nvSpPr>
        <p:spPr bwMode="auto">
          <a:xfrm>
            <a:off x="6477000" y="2133600"/>
            <a:ext cx="228600" cy="158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336341" name="Line 21"/>
          <p:cNvSpPr>
            <a:spLocks noChangeShapeType="1"/>
          </p:cNvSpPr>
          <p:nvPr/>
        </p:nvSpPr>
        <p:spPr bwMode="auto">
          <a:xfrm>
            <a:off x="6477000" y="2438400"/>
            <a:ext cx="228600" cy="158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336342" name="Line 22"/>
          <p:cNvSpPr>
            <a:spLocks noChangeShapeType="1"/>
          </p:cNvSpPr>
          <p:nvPr/>
        </p:nvSpPr>
        <p:spPr bwMode="auto">
          <a:xfrm>
            <a:off x="7924800" y="2286000"/>
            <a:ext cx="228600" cy="158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336343" name="Text Box 23"/>
          <p:cNvSpPr txBox="1">
            <a:spLocks noChangeArrowheads="1"/>
          </p:cNvSpPr>
          <p:nvPr/>
        </p:nvSpPr>
        <p:spPr bwMode="auto">
          <a:xfrm>
            <a:off x="6172200" y="1905000"/>
            <a:ext cx="3048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600" i="1"/>
              <a:t>x</a:t>
            </a:r>
          </a:p>
        </p:txBody>
      </p:sp>
      <p:sp>
        <p:nvSpPr>
          <p:cNvPr id="1336344" name="Text Box 24"/>
          <p:cNvSpPr txBox="1">
            <a:spLocks noChangeArrowheads="1"/>
          </p:cNvSpPr>
          <p:nvPr/>
        </p:nvSpPr>
        <p:spPr bwMode="auto">
          <a:xfrm>
            <a:off x="6172200" y="2209800"/>
            <a:ext cx="3048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600" i="1"/>
              <a:t>y</a:t>
            </a:r>
          </a:p>
        </p:txBody>
      </p:sp>
      <p:sp>
        <p:nvSpPr>
          <p:cNvPr id="1336345" name="Text Box 25"/>
          <p:cNvSpPr txBox="1">
            <a:spLocks noChangeArrowheads="1"/>
          </p:cNvSpPr>
          <p:nvPr/>
        </p:nvSpPr>
        <p:spPr bwMode="auto">
          <a:xfrm>
            <a:off x="8153400" y="2057400"/>
            <a:ext cx="7620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i="1"/>
              <a:t>x</a:t>
            </a:r>
            <a:r>
              <a:rPr lang="en-US" sz="1600"/>
              <a:t>&lt;</a:t>
            </a:r>
            <a:r>
              <a:rPr lang="en-US" sz="1600" i="1"/>
              <a:t>y</a:t>
            </a:r>
            <a:r>
              <a:rPr lang="en-US" sz="1600"/>
              <a:t>?</a:t>
            </a:r>
          </a:p>
        </p:txBody>
      </p:sp>
      <p:sp>
        <p:nvSpPr>
          <p:cNvPr id="1336350" name="Line 30"/>
          <p:cNvSpPr>
            <a:spLocks noChangeShapeType="1"/>
          </p:cNvSpPr>
          <p:nvPr/>
        </p:nvSpPr>
        <p:spPr bwMode="auto">
          <a:xfrm>
            <a:off x="7315200" y="1752600"/>
            <a:ext cx="0" cy="1066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336351" name="Rectangle 31"/>
          <p:cNvSpPr>
            <a:spLocks noChangeArrowheads="1"/>
          </p:cNvSpPr>
          <p:nvPr/>
        </p:nvSpPr>
        <p:spPr bwMode="auto">
          <a:xfrm>
            <a:off x="7086600" y="1981200"/>
            <a:ext cx="457200" cy="609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36346" name="Rectangle 26"/>
          <p:cNvSpPr>
            <a:spLocks noChangeArrowheads="1"/>
          </p:cNvSpPr>
          <p:nvPr/>
        </p:nvSpPr>
        <p:spPr bwMode="auto">
          <a:xfrm>
            <a:off x="6705600" y="2057400"/>
            <a:ext cx="1219200" cy="4572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/>
              <a:t>compare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 March, 2013</a:t>
            </a:r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A9566-60F8-9A42-81B8-6E733F63F12D}" type="slidenum">
              <a:rPr lang="en-US"/>
              <a:pPr/>
              <a:t>5</a:t>
            </a:fld>
            <a:endParaRPr lang="en-US"/>
          </a:p>
        </p:txBody>
      </p:sp>
      <p:sp>
        <p:nvSpPr>
          <p:cNvPr id="1154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Review</a:t>
            </a:r>
            <a:br>
              <a:rPr lang="en-US"/>
            </a:br>
            <a:r>
              <a:rPr lang="en-US"/>
              <a:t>Introduction to Sorting </a:t>
            </a:r>
            <a:r>
              <a:rPr lang="en-US">
                <a:cs typeface="Times New Roman" charset="0"/>
              </a:rPr>
              <a:t>—</a:t>
            </a:r>
            <a:r>
              <a:rPr lang="en-US"/>
              <a:t> Overview of Algorithms</a:t>
            </a:r>
          </a:p>
        </p:txBody>
      </p:sp>
      <p:sp>
        <p:nvSpPr>
          <p:cNvPr id="1154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/>
              <a:t>There is no </a:t>
            </a:r>
            <a:r>
              <a:rPr lang="en-US" i="1"/>
              <a:t>known</a:t>
            </a:r>
            <a:r>
              <a:rPr lang="en-US"/>
              <a:t> sorting algorithm that has all the properties we would like one to have.</a:t>
            </a:r>
          </a:p>
          <a:p>
            <a:pPr>
              <a:buFont typeface="Wingdings" charset="0"/>
              <a:buNone/>
            </a:pPr>
            <a:r>
              <a:rPr lang="en-US"/>
              <a:t>We will examine a number of sorting algorithms. Most of these fall into two categories: </a:t>
            </a:r>
            <a:r>
              <a:rPr lang="en-US" i="1"/>
              <a:t>O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 baseline="30000"/>
              <a:t>2</a:t>
            </a:r>
            <a:r>
              <a:rPr lang="en-US"/>
              <a:t>) and </a:t>
            </a:r>
            <a:r>
              <a:rPr lang="en-US" i="1"/>
              <a:t>O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 log </a:t>
            </a:r>
            <a:r>
              <a:rPr lang="en-US" i="1"/>
              <a:t>n</a:t>
            </a:r>
            <a:r>
              <a:rPr lang="en-US"/>
              <a:t>).</a:t>
            </a:r>
          </a:p>
          <a:p>
            <a:pPr lvl="1"/>
            <a:r>
              <a:rPr lang="en-US"/>
              <a:t>Quadratic-Time [</a:t>
            </a:r>
            <a:r>
              <a:rPr lang="en-US" i="1"/>
              <a:t>O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 baseline="30000"/>
              <a:t>2</a:t>
            </a:r>
            <a:r>
              <a:rPr lang="en-US"/>
              <a:t>)] Algorithms</a:t>
            </a:r>
          </a:p>
          <a:p>
            <a:pPr lvl="2"/>
            <a:r>
              <a:rPr lang="en-US"/>
              <a:t>Bubble Sort</a:t>
            </a:r>
          </a:p>
          <a:p>
            <a:pPr lvl="2"/>
            <a:r>
              <a:rPr lang="en-US"/>
              <a:t>Insertion Sort</a:t>
            </a:r>
          </a:p>
          <a:p>
            <a:pPr lvl="2"/>
            <a:r>
              <a:rPr lang="en-US"/>
              <a:t>Quicksort</a:t>
            </a:r>
          </a:p>
          <a:p>
            <a:pPr lvl="2"/>
            <a:r>
              <a:rPr lang="en-US"/>
              <a:t>Treesort (later in semester)</a:t>
            </a:r>
          </a:p>
          <a:p>
            <a:pPr lvl="1"/>
            <a:r>
              <a:rPr lang="en-US"/>
              <a:t>Log-Linear-Time [</a:t>
            </a:r>
            <a:r>
              <a:rPr lang="en-US" i="1"/>
              <a:t>O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 log </a:t>
            </a:r>
            <a:r>
              <a:rPr lang="en-US" i="1"/>
              <a:t>n</a:t>
            </a:r>
            <a:r>
              <a:rPr lang="en-US"/>
              <a:t>)] Algorithms</a:t>
            </a:r>
          </a:p>
          <a:p>
            <a:pPr lvl="2"/>
            <a:r>
              <a:rPr lang="en-US"/>
              <a:t>Merge Sort</a:t>
            </a:r>
          </a:p>
          <a:p>
            <a:pPr lvl="2"/>
            <a:r>
              <a:rPr lang="en-US"/>
              <a:t>Heap Sort (mostly later in semester)</a:t>
            </a:r>
          </a:p>
          <a:p>
            <a:pPr lvl="2"/>
            <a:r>
              <a:rPr lang="en-US"/>
              <a:t>Introsort</a:t>
            </a:r>
          </a:p>
          <a:p>
            <a:pPr lvl="1"/>
            <a:r>
              <a:rPr lang="en-US"/>
              <a:t>Special Purpose — Not Comparison Sorts</a:t>
            </a:r>
          </a:p>
          <a:p>
            <a:pPr lvl="2"/>
            <a:r>
              <a:rPr lang="en-US"/>
              <a:t>Pigeonhole Sort</a:t>
            </a:r>
          </a:p>
          <a:p>
            <a:pPr lvl="2"/>
            <a:r>
              <a:rPr lang="en-US"/>
              <a:t>Radix Sort</a:t>
            </a:r>
          </a:p>
        </p:txBody>
      </p:sp>
      <p:sp>
        <p:nvSpPr>
          <p:cNvPr id="1154054" name="Text Box 6"/>
          <p:cNvSpPr txBox="1">
            <a:spLocks noChangeArrowheads="1"/>
          </p:cNvSpPr>
          <p:nvPr/>
        </p:nvSpPr>
        <p:spPr bwMode="auto">
          <a:xfrm>
            <a:off x="685800" y="269875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800">
                <a:solidFill>
                  <a:schemeClr val="folHlink"/>
                </a:solidFill>
                <a:cs typeface="Times New Roman" charset="0"/>
                <a:sym typeface="Wingdings 2" charset="0"/>
              </a:rPr>
              <a:t></a:t>
            </a:r>
          </a:p>
        </p:txBody>
      </p:sp>
      <p:sp>
        <p:nvSpPr>
          <p:cNvPr id="1154056" name="Text Box 8"/>
          <p:cNvSpPr txBox="1">
            <a:spLocks noChangeArrowheads="1"/>
          </p:cNvSpPr>
          <p:nvPr/>
        </p:nvSpPr>
        <p:spPr bwMode="auto">
          <a:xfrm>
            <a:off x="685800" y="299243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800">
                <a:solidFill>
                  <a:schemeClr val="folHlink"/>
                </a:solidFill>
                <a:cs typeface="Times New Roman" charset="0"/>
                <a:sym typeface="Wingdings 2" charset="0"/>
              </a:rPr>
              <a:t></a:t>
            </a:r>
          </a:p>
        </p:txBody>
      </p:sp>
      <p:sp>
        <p:nvSpPr>
          <p:cNvPr id="1154057" name="Text Box 9"/>
          <p:cNvSpPr txBox="1">
            <a:spLocks noChangeArrowheads="1"/>
          </p:cNvSpPr>
          <p:nvPr/>
        </p:nvSpPr>
        <p:spPr bwMode="auto">
          <a:xfrm>
            <a:off x="685800" y="42037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800">
                <a:solidFill>
                  <a:schemeClr val="folHlink"/>
                </a:solidFill>
                <a:cs typeface="Times New Roman" charset="0"/>
                <a:sym typeface="Wingdings 2" charset="0"/>
              </a:rPr>
              <a:t></a:t>
            </a:r>
          </a:p>
        </p:txBody>
      </p:sp>
      <p:sp>
        <p:nvSpPr>
          <p:cNvPr id="1154061" name="Text Box 13"/>
          <p:cNvSpPr txBox="1">
            <a:spLocks noChangeArrowheads="1"/>
          </p:cNvSpPr>
          <p:nvPr/>
        </p:nvSpPr>
        <p:spPr bwMode="auto">
          <a:xfrm>
            <a:off x="685800" y="32908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800">
                <a:solidFill>
                  <a:schemeClr val="folHlink"/>
                </a:solidFill>
                <a:cs typeface="Times New Roman" charset="0"/>
                <a:sym typeface="Wingdings 2" charset="0"/>
              </a:rPr>
              <a:t></a:t>
            </a:r>
          </a:p>
        </p:txBody>
      </p:sp>
      <p:sp>
        <p:nvSpPr>
          <p:cNvPr id="1154064" name="Text Box 16"/>
          <p:cNvSpPr txBox="1">
            <a:spLocks noChangeArrowheads="1"/>
          </p:cNvSpPr>
          <p:nvPr/>
        </p:nvSpPr>
        <p:spPr bwMode="auto">
          <a:xfrm>
            <a:off x="685800" y="48006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>
                <a:solidFill>
                  <a:schemeClr val="folHlink"/>
                </a:solidFill>
                <a:cs typeface="Times New Roman" charset="0"/>
                <a:sym typeface="Wingdings 2" charset="0"/>
              </a:rPr>
              <a:t>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 March, 2013</a:t>
            </a:r>
            <a:endParaRPr lang="en-US"/>
          </a:p>
        </p:txBody>
      </p:sp>
      <p:sp>
        <p:nvSpPr>
          <p:cNvPr id="4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4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2899-9815-1241-99E3-1E09C9E3E0FC}" type="slidenum">
              <a:rPr lang="en-US"/>
              <a:pPr/>
              <a:t>6</a:t>
            </a:fld>
            <a:endParaRPr lang="en-US"/>
          </a:p>
        </p:txBody>
      </p:sp>
      <p:sp>
        <p:nvSpPr>
          <p:cNvPr id="161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Review</a:t>
            </a:r>
            <a:br>
              <a:rPr lang="en-US"/>
            </a:br>
            <a:r>
              <a:rPr lang="en-US"/>
              <a:t>Comparison Sorts II </a:t>
            </a:r>
            <a:r>
              <a:rPr lang="en-US">
                <a:cs typeface="Times New Roman" charset="0"/>
              </a:rPr>
              <a:t>—</a:t>
            </a:r>
            <a:r>
              <a:rPr lang="en-US"/>
              <a:t> Merge Sort</a:t>
            </a:r>
          </a:p>
        </p:txBody>
      </p:sp>
      <p:sp>
        <p:nvSpPr>
          <p:cNvPr id="161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 b="1"/>
              <a:t>Merge Sort</a:t>
            </a:r>
            <a:r>
              <a:rPr lang="en-US" sz="1800"/>
              <a:t> splits the data in half, recursively sorts each half, and then merges the two.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 b="1"/>
              <a:t>Stable Merge</a:t>
            </a:r>
          </a:p>
          <a:p>
            <a:pPr lvl="1">
              <a:lnSpc>
                <a:spcPct val="90000"/>
              </a:lnSpc>
            </a:pPr>
            <a:r>
              <a:rPr lang="en-US" sz="1600"/>
              <a:t>Linear time, stable.</a:t>
            </a:r>
          </a:p>
          <a:p>
            <a:pPr lvl="1">
              <a:lnSpc>
                <a:spcPct val="90000"/>
              </a:lnSpc>
            </a:pPr>
            <a:r>
              <a:rPr lang="en-US" sz="1600"/>
              <a:t>In-place for Linked List. Uses buffer</a:t>
            </a:r>
            <a:br>
              <a:rPr lang="en-US" sz="1600"/>
            </a:br>
            <a:r>
              <a:rPr lang="en-US" sz="1600"/>
              <a:t>[</a:t>
            </a:r>
            <a:r>
              <a:rPr lang="en-US" sz="1600" i="1"/>
              <a:t>O</a:t>
            </a:r>
            <a:r>
              <a:rPr lang="en-US" sz="1600"/>
              <a:t>(</a:t>
            </a:r>
            <a:r>
              <a:rPr lang="en-US" sz="1600" i="1"/>
              <a:t>n</a:t>
            </a:r>
            <a:r>
              <a:rPr lang="en-US" sz="1600"/>
              <a:t>) space] for array.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/>
              <a:t>Analysis</a:t>
            </a:r>
          </a:p>
          <a:p>
            <a:pPr lvl="1">
              <a:lnSpc>
                <a:spcPct val="90000"/>
              </a:lnSpc>
            </a:pPr>
            <a:r>
              <a:rPr lang="en-US" sz="1600"/>
              <a:t>Efficiency: </a:t>
            </a:r>
            <a:r>
              <a:rPr lang="en-US" sz="1600" i="1"/>
              <a:t>O</a:t>
            </a:r>
            <a:r>
              <a:rPr lang="en-US" sz="1600"/>
              <a:t>(</a:t>
            </a:r>
            <a:r>
              <a:rPr lang="en-US" sz="1600" i="1"/>
              <a:t>n</a:t>
            </a:r>
            <a:r>
              <a:rPr lang="en-US" sz="1600"/>
              <a:t> log </a:t>
            </a:r>
            <a:r>
              <a:rPr lang="en-US" sz="1600" i="1"/>
              <a:t>n</a:t>
            </a:r>
            <a:r>
              <a:rPr lang="en-US" sz="1600"/>
              <a:t>). Average same. </a:t>
            </a:r>
            <a:r>
              <a:rPr lang="en-US" sz="1600">
                <a:sym typeface="Wingdings" charset="0"/>
              </a:rPr>
              <a:t></a:t>
            </a:r>
          </a:p>
          <a:p>
            <a:pPr lvl="1">
              <a:lnSpc>
                <a:spcPct val="90000"/>
              </a:lnSpc>
            </a:pPr>
            <a:r>
              <a:rPr lang="en-US" sz="1600">
                <a:sym typeface="Wingdings" charset="0"/>
              </a:rPr>
              <a:t>Requirements on data: Works for</a:t>
            </a:r>
            <a:br>
              <a:rPr lang="en-US" sz="1600">
                <a:sym typeface="Wingdings" charset="0"/>
              </a:rPr>
            </a:br>
            <a:r>
              <a:rPr lang="en-US" sz="1600">
                <a:sym typeface="Wingdings" charset="0"/>
              </a:rPr>
              <a:t>Linked Lists, etc. </a:t>
            </a:r>
          </a:p>
          <a:p>
            <a:pPr lvl="1">
              <a:lnSpc>
                <a:spcPct val="90000"/>
              </a:lnSpc>
            </a:pPr>
            <a:r>
              <a:rPr lang="en-US" sz="1600">
                <a:sym typeface="Wingdings" charset="0"/>
              </a:rPr>
              <a:t>Space Efficiency: </a:t>
            </a:r>
            <a:r>
              <a:rPr lang="en-US" sz="1600" i="1">
                <a:sym typeface="Wingdings" charset="0"/>
              </a:rPr>
              <a:t>O</a:t>
            </a:r>
            <a:r>
              <a:rPr lang="en-US" sz="1600">
                <a:sym typeface="Wingdings" charset="0"/>
              </a:rPr>
              <a:t>(log </a:t>
            </a:r>
            <a:r>
              <a:rPr lang="en-US" sz="1600" i="1">
                <a:sym typeface="Wingdings" charset="0"/>
              </a:rPr>
              <a:t>n</a:t>
            </a:r>
            <a:r>
              <a:rPr lang="en-US" sz="1600">
                <a:sym typeface="Wingdings" charset="0"/>
              </a:rPr>
              <a:t>) space for</a:t>
            </a:r>
            <a:br>
              <a:rPr lang="en-US" sz="1600">
                <a:sym typeface="Wingdings" charset="0"/>
              </a:rPr>
            </a:br>
            <a:r>
              <a:rPr lang="en-US" sz="1600">
                <a:sym typeface="Wingdings" charset="0"/>
              </a:rPr>
              <a:t>Linked List. Can eliminate recursion to</a:t>
            </a:r>
            <a:br>
              <a:rPr lang="en-US" sz="1600">
                <a:sym typeface="Wingdings" charset="0"/>
              </a:rPr>
            </a:br>
            <a:r>
              <a:rPr lang="en-US" sz="1600">
                <a:sym typeface="Wingdings" charset="0"/>
              </a:rPr>
              <a:t>make this in-place. </a:t>
            </a:r>
            <a:r>
              <a:rPr lang="en-US" sz="1600" i="1">
                <a:sym typeface="Wingdings" charset="0"/>
              </a:rPr>
              <a:t>O</a:t>
            </a:r>
            <a:r>
              <a:rPr lang="en-US" sz="1600">
                <a:sym typeface="Wingdings" charset="0"/>
              </a:rPr>
              <a:t>(</a:t>
            </a:r>
            <a:r>
              <a:rPr lang="en-US" sz="1600" i="1">
                <a:sym typeface="Wingdings" charset="0"/>
              </a:rPr>
              <a:t>n</a:t>
            </a:r>
            <a:r>
              <a:rPr lang="en-US" sz="1600">
                <a:sym typeface="Wingdings" charset="0"/>
              </a:rPr>
              <a:t>) space for array</a:t>
            </a:r>
            <a:r>
              <a:rPr lang="en-US" sz="1600" i="1">
                <a:sym typeface="Wingdings" charset="0"/>
              </a:rPr>
              <a:t>.</a:t>
            </a:r>
            <a:br>
              <a:rPr lang="en-US" sz="1600" i="1">
                <a:sym typeface="Wingdings" charset="0"/>
              </a:rPr>
            </a:br>
            <a:r>
              <a:rPr lang="en-US" sz="1600">
                <a:sym typeface="Wingdings" charset="0"/>
              </a:rPr>
              <a:t>//</a:t>
            </a:r>
          </a:p>
          <a:p>
            <a:pPr lvl="1">
              <a:lnSpc>
                <a:spcPct val="90000"/>
              </a:lnSpc>
            </a:pPr>
            <a:r>
              <a:rPr lang="en-US" sz="1600">
                <a:sym typeface="Wingdings" charset="0"/>
              </a:rPr>
              <a:t>Stable: Yes. </a:t>
            </a:r>
          </a:p>
          <a:p>
            <a:pPr lvl="1">
              <a:lnSpc>
                <a:spcPct val="90000"/>
              </a:lnSpc>
            </a:pPr>
            <a:r>
              <a:rPr lang="en-US" sz="1600">
                <a:sym typeface="Wingdings" charset="0"/>
              </a:rPr>
              <a:t>Performance on Nearly Sorted Data: Not better or worse. 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/>
              <a:t>Notes</a:t>
            </a:r>
          </a:p>
          <a:p>
            <a:pPr lvl="1">
              <a:lnSpc>
                <a:spcPct val="90000"/>
              </a:lnSpc>
            </a:pPr>
            <a:r>
              <a:rPr lang="en-US" sz="1600"/>
              <a:t>Practical &amp; often used.</a:t>
            </a:r>
          </a:p>
          <a:p>
            <a:pPr lvl="1">
              <a:lnSpc>
                <a:spcPct val="90000"/>
              </a:lnSpc>
            </a:pPr>
            <a:r>
              <a:rPr lang="en-US" sz="1600"/>
              <a:t>Fastest known for (1) stable sort, (2) sorting a Linked List.</a:t>
            </a:r>
          </a:p>
          <a:p>
            <a:pPr lvl="1">
              <a:lnSpc>
                <a:spcPct val="90000"/>
              </a:lnSpc>
            </a:pPr>
            <a:r>
              <a:rPr lang="en-US" sz="1600"/>
              <a:t>Good standard for judging sorting algorithms</a:t>
            </a:r>
          </a:p>
        </p:txBody>
      </p:sp>
      <p:sp>
        <p:nvSpPr>
          <p:cNvPr id="1619972" name="Rectangle 4"/>
          <p:cNvSpPr>
            <a:spLocks noChangeArrowheads="1"/>
          </p:cNvSpPr>
          <p:nvPr/>
        </p:nvSpPr>
        <p:spPr bwMode="auto">
          <a:xfrm>
            <a:off x="6096000" y="18288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3</a:t>
            </a:r>
          </a:p>
        </p:txBody>
      </p:sp>
      <p:sp>
        <p:nvSpPr>
          <p:cNvPr id="1619973" name="Rectangle 5"/>
          <p:cNvSpPr>
            <a:spLocks noChangeArrowheads="1"/>
          </p:cNvSpPr>
          <p:nvPr/>
        </p:nvSpPr>
        <p:spPr bwMode="auto">
          <a:xfrm>
            <a:off x="6400800" y="18288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1</a:t>
            </a:r>
          </a:p>
        </p:txBody>
      </p:sp>
      <p:sp>
        <p:nvSpPr>
          <p:cNvPr id="1619974" name="Rectangle 6"/>
          <p:cNvSpPr>
            <a:spLocks noChangeArrowheads="1"/>
          </p:cNvSpPr>
          <p:nvPr/>
        </p:nvSpPr>
        <p:spPr bwMode="auto">
          <a:xfrm>
            <a:off x="7010400" y="18288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3</a:t>
            </a:r>
          </a:p>
        </p:txBody>
      </p:sp>
      <p:sp>
        <p:nvSpPr>
          <p:cNvPr id="1619975" name="Rectangle 7"/>
          <p:cNvSpPr>
            <a:spLocks noChangeArrowheads="1"/>
          </p:cNvSpPr>
          <p:nvPr/>
        </p:nvSpPr>
        <p:spPr bwMode="auto">
          <a:xfrm>
            <a:off x="7315200" y="18288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5</a:t>
            </a:r>
          </a:p>
        </p:txBody>
      </p:sp>
      <p:sp>
        <p:nvSpPr>
          <p:cNvPr id="1619976" name="Rectangle 8"/>
          <p:cNvSpPr>
            <a:spLocks noChangeArrowheads="1"/>
          </p:cNvSpPr>
          <p:nvPr/>
        </p:nvSpPr>
        <p:spPr bwMode="auto">
          <a:xfrm>
            <a:off x="7620000" y="18288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2</a:t>
            </a:r>
          </a:p>
        </p:txBody>
      </p:sp>
      <p:sp>
        <p:nvSpPr>
          <p:cNvPr id="1619977" name="Rectangle 9"/>
          <p:cNvSpPr>
            <a:spLocks noChangeArrowheads="1"/>
          </p:cNvSpPr>
          <p:nvPr/>
        </p:nvSpPr>
        <p:spPr bwMode="auto">
          <a:xfrm>
            <a:off x="6705600" y="18288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5</a:t>
            </a:r>
          </a:p>
        </p:txBody>
      </p:sp>
      <p:sp>
        <p:nvSpPr>
          <p:cNvPr id="1619978" name="Rectangle 10"/>
          <p:cNvSpPr>
            <a:spLocks noChangeArrowheads="1"/>
          </p:cNvSpPr>
          <p:nvPr/>
        </p:nvSpPr>
        <p:spPr bwMode="auto">
          <a:xfrm>
            <a:off x="7924800" y="18288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3</a:t>
            </a:r>
          </a:p>
        </p:txBody>
      </p:sp>
      <p:sp>
        <p:nvSpPr>
          <p:cNvPr id="1619979" name="Rectangle 11"/>
          <p:cNvSpPr>
            <a:spLocks noChangeArrowheads="1"/>
          </p:cNvSpPr>
          <p:nvPr/>
        </p:nvSpPr>
        <p:spPr bwMode="auto">
          <a:xfrm>
            <a:off x="6096000" y="1828800"/>
            <a:ext cx="2133600" cy="304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19980" name="Rectangle 12"/>
          <p:cNvSpPr>
            <a:spLocks noChangeArrowheads="1"/>
          </p:cNvSpPr>
          <p:nvPr/>
        </p:nvSpPr>
        <p:spPr bwMode="auto">
          <a:xfrm>
            <a:off x="6096000" y="29718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1</a:t>
            </a:r>
          </a:p>
        </p:txBody>
      </p:sp>
      <p:sp>
        <p:nvSpPr>
          <p:cNvPr id="1619981" name="Rectangle 13"/>
          <p:cNvSpPr>
            <a:spLocks noChangeArrowheads="1"/>
          </p:cNvSpPr>
          <p:nvPr/>
        </p:nvSpPr>
        <p:spPr bwMode="auto">
          <a:xfrm>
            <a:off x="6400800" y="29718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3</a:t>
            </a:r>
          </a:p>
        </p:txBody>
      </p:sp>
      <p:sp>
        <p:nvSpPr>
          <p:cNvPr id="1619982" name="Rectangle 14"/>
          <p:cNvSpPr>
            <a:spLocks noChangeArrowheads="1"/>
          </p:cNvSpPr>
          <p:nvPr/>
        </p:nvSpPr>
        <p:spPr bwMode="auto">
          <a:xfrm>
            <a:off x="7010400" y="29718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2</a:t>
            </a:r>
          </a:p>
        </p:txBody>
      </p:sp>
      <p:sp>
        <p:nvSpPr>
          <p:cNvPr id="1619983" name="Rectangle 15"/>
          <p:cNvSpPr>
            <a:spLocks noChangeArrowheads="1"/>
          </p:cNvSpPr>
          <p:nvPr/>
        </p:nvSpPr>
        <p:spPr bwMode="auto">
          <a:xfrm>
            <a:off x="7315200" y="29718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3</a:t>
            </a:r>
          </a:p>
        </p:txBody>
      </p:sp>
      <p:sp>
        <p:nvSpPr>
          <p:cNvPr id="1619984" name="Rectangle 16"/>
          <p:cNvSpPr>
            <a:spLocks noChangeArrowheads="1"/>
          </p:cNvSpPr>
          <p:nvPr/>
        </p:nvSpPr>
        <p:spPr bwMode="auto">
          <a:xfrm>
            <a:off x="7620000" y="29718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3</a:t>
            </a:r>
          </a:p>
        </p:txBody>
      </p:sp>
      <p:sp>
        <p:nvSpPr>
          <p:cNvPr id="1619985" name="Rectangle 17"/>
          <p:cNvSpPr>
            <a:spLocks noChangeArrowheads="1"/>
          </p:cNvSpPr>
          <p:nvPr/>
        </p:nvSpPr>
        <p:spPr bwMode="auto">
          <a:xfrm>
            <a:off x="6705600" y="29718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5</a:t>
            </a:r>
          </a:p>
        </p:txBody>
      </p:sp>
      <p:sp>
        <p:nvSpPr>
          <p:cNvPr id="1619986" name="Line 18"/>
          <p:cNvSpPr>
            <a:spLocks noChangeShapeType="1"/>
          </p:cNvSpPr>
          <p:nvPr/>
        </p:nvSpPr>
        <p:spPr bwMode="auto">
          <a:xfrm>
            <a:off x="7010400" y="28956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619987" name="Rectangle 19"/>
          <p:cNvSpPr>
            <a:spLocks noChangeArrowheads="1"/>
          </p:cNvSpPr>
          <p:nvPr/>
        </p:nvSpPr>
        <p:spPr bwMode="auto">
          <a:xfrm>
            <a:off x="7924800" y="29718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5</a:t>
            </a:r>
          </a:p>
        </p:txBody>
      </p:sp>
      <p:sp>
        <p:nvSpPr>
          <p:cNvPr id="1619988" name="Rectangle 20"/>
          <p:cNvSpPr>
            <a:spLocks noChangeArrowheads="1"/>
          </p:cNvSpPr>
          <p:nvPr/>
        </p:nvSpPr>
        <p:spPr bwMode="auto">
          <a:xfrm>
            <a:off x="6096000" y="2971800"/>
            <a:ext cx="2133600" cy="304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19989" name="Rectangle 21"/>
          <p:cNvSpPr>
            <a:spLocks noChangeArrowheads="1"/>
          </p:cNvSpPr>
          <p:nvPr/>
        </p:nvSpPr>
        <p:spPr bwMode="auto">
          <a:xfrm>
            <a:off x="6096000" y="41148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1</a:t>
            </a:r>
          </a:p>
        </p:txBody>
      </p:sp>
      <p:sp>
        <p:nvSpPr>
          <p:cNvPr id="1619990" name="Rectangle 22"/>
          <p:cNvSpPr>
            <a:spLocks noChangeArrowheads="1"/>
          </p:cNvSpPr>
          <p:nvPr/>
        </p:nvSpPr>
        <p:spPr bwMode="auto">
          <a:xfrm>
            <a:off x="6400800" y="41148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2</a:t>
            </a:r>
          </a:p>
        </p:txBody>
      </p:sp>
      <p:sp>
        <p:nvSpPr>
          <p:cNvPr id="1619991" name="Rectangle 23"/>
          <p:cNvSpPr>
            <a:spLocks noChangeArrowheads="1"/>
          </p:cNvSpPr>
          <p:nvPr/>
        </p:nvSpPr>
        <p:spPr bwMode="auto">
          <a:xfrm>
            <a:off x="7010400" y="41148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3</a:t>
            </a:r>
          </a:p>
        </p:txBody>
      </p:sp>
      <p:sp>
        <p:nvSpPr>
          <p:cNvPr id="1619992" name="Rectangle 24"/>
          <p:cNvSpPr>
            <a:spLocks noChangeArrowheads="1"/>
          </p:cNvSpPr>
          <p:nvPr/>
        </p:nvSpPr>
        <p:spPr bwMode="auto">
          <a:xfrm>
            <a:off x="7315200" y="41148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3</a:t>
            </a:r>
          </a:p>
        </p:txBody>
      </p:sp>
      <p:sp>
        <p:nvSpPr>
          <p:cNvPr id="1619993" name="Rectangle 25"/>
          <p:cNvSpPr>
            <a:spLocks noChangeArrowheads="1"/>
          </p:cNvSpPr>
          <p:nvPr/>
        </p:nvSpPr>
        <p:spPr bwMode="auto">
          <a:xfrm>
            <a:off x="7620000" y="41148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5</a:t>
            </a:r>
          </a:p>
        </p:txBody>
      </p:sp>
      <p:sp>
        <p:nvSpPr>
          <p:cNvPr id="1619994" name="Rectangle 26"/>
          <p:cNvSpPr>
            <a:spLocks noChangeArrowheads="1"/>
          </p:cNvSpPr>
          <p:nvPr/>
        </p:nvSpPr>
        <p:spPr bwMode="auto">
          <a:xfrm>
            <a:off x="6705600" y="41148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3</a:t>
            </a:r>
          </a:p>
        </p:txBody>
      </p:sp>
      <p:sp>
        <p:nvSpPr>
          <p:cNvPr id="1619995" name="Rectangle 27"/>
          <p:cNvSpPr>
            <a:spLocks noChangeArrowheads="1"/>
          </p:cNvSpPr>
          <p:nvPr/>
        </p:nvSpPr>
        <p:spPr bwMode="auto">
          <a:xfrm>
            <a:off x="7924800" y="41148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5</a:t>
            </a:r>
          </a:p>
        </p:txBody>
      </p:sp>
      <p:sp>
        <p:nvSpPr>
          <p:cNvPr id="1619996" name="Rectangle 28"/>
          <p:cNvSpPr>
            <a:spLocks noChangeArrowheads="1"/>
          </p:cNvSpPr>
          <p:nvPr/>
        </p:nvSpPr>
        <p:spPr bwMode="auto">
          <a:xfrm>
            <a:off x="6096000" y="4114800"/>
            <a:ext cx="2133600" cy="304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19997" name="Line 29"/>
          <p:cNvSpPr>
            <a:spLocks noChangeShapeType="1"/>
          </p:cNvSpPr>
          <p:nvPr/>
        </p:nvSpPr>
        <p:spPr bwMode="auto">
          <a:xfrm>
            <a:off x="6553200" y="2209800"/>
            <a:ext cx="0" cy="685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619998" name="Text Box 30"/>
          <p:cNvSpPr txBox="1">
            <a:spLocks noChangeArrowheads="1"/>
          </p:cNvSpPr>
          <p:nvPr/>
        </p:nvSpPr>
        <p:spPr bwMode="auto">
          <a:xfrm>
            <a:off x="5334000" y="2209800"/>
            <a:ext cx="1143000" cy="52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/>
              <a:t>Sort (recurse)</a:t>
            </a:r>
          </a:p>
        </p:txBody>
      </p:sp>
      <p:sp>
        <p:nvSpPr>
          <p:cNvPr id="1619999" name="Line 31"/>
          <p:cNvSpPr>
            <a:spLocks noChangeShapeType="1"/>
          </p:cNvSpPr>
          <p:nvPr/>
        </p:nvSpPr>
        <p:spPr bwMode="auto">
          <a:xfrm>
            <a:off x="7620000" y="2209800"/>
            <a:ext cx="0" cy="685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620000" name="Text Box 32"/>
          <p:cNvSpPr txBox="1">
            <a:spLocks noChangeArrowheads="1"/>
          </p:cNvSpPr>
          <p:nvPr/>
        </p:nvSpPr>
        <p:spPr bwMode="auto">
          <a:xfrm>
            <a:off x="7696200" y="2209800"/>
            <a:ext cx="1143000" cy="52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/>
              <a:t>Sort (recurse)</a:t>
            </a:r>
          </a:p>
        </p:txBody>
      </p:sp>
      <p:sp>
        <p:nvSpPr>
          <p:cNvPr id="1620001" name="Line 33"/>
          <p:cNvSpPr>
            <a:spLocks noChangeShapeType="1"/>
          </p:cNvSpPr>
          <p:nvPr/>
        </p:nvSpPr>
        <p:spPr bwMode="auto">
          <a:xfrm>
            <a:off x="7162800" y="3352800"/>
            <a:ext cx="0" cy="685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620002" name="Text Box 34"/>
          <p:cNvSpPr txBox="1">
            <a:spLocks noChangeArrowheads="1"/>
          </p:cNvSpPr>
          <p:nvPr/>
        </p:nvSpPr>
        <p:spPr bwMode="auto">
          <a:xfrm>
            <a:off x="5943600" y="3505200"/>
            <a:ext cx="1143000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/>
              <a:t>Stable</a:t>
            </a:r>
          </a:p>
        </p:txBody>
      </p:sp>
      <p:sp>
        <p:nvSpPr>
          <p:cNvPr id="1620003" name="Text Box 35"/>
          <p:cNvSpPr txBox="1">
            <a:spLocks noChangeArrowheads="1"/>
          </p:cNvSpPr>
          <p:nvPr/>
        </p:nvSpPr>
        <p:spPr bwMode="auto">
          <a:xfrm>
            <a:off x="7239000" y="3505200"/>
            <a:ext cx="1143000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/>
              <a:t>Merge</a:t>
            </a:r>
          </a:p>
        </p:txBody>
      </p:sp>
      <p:sp>
        <p:nvSpPr>
          <p:cNvPr id="1620004" name="Line 36"/>
          <p:cNvSpPr>
            <a:spLocks noChangeShapeType="1"/>
          </p:cNvSpPr>
          <p:nvPr/>
        </p:nvSpPr>
        <p:spPr bwMode="auto">
          <a:xfrm>
            <a:off x="7010400" y="2133600"/>
            <a:ext cx="76200" cy="76200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620005" name="Line 37"/>
          <p:cNvSpPr>
            <a:spLocks noChangeShapeType="1"/>
          </p:cNvSpPr>
          <p:nvPr/>
        </p:nvSpPr>
        <p:spPr bwMode="auto">
          <a:xfrm>
            <a:off x="7086600" y="2209800"/>
            <a:ext cx="1066800" cy="0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620006" name="Line 38"/>
          <p:cNvSpPr>
            <a:spLocks noChangeShapeType="1"/>
          </p:cNvSpPr>
          <p:nvPr/>
        </p:nvSpPr>
        <p:spPr bwMode="auto">
          <a:xfrm flipH="1">
            <a:off x="8153400" y="2133600"/>
            <a:ext cx="76200" cy="76200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620007" name="Line 39"/>
          <p:cNvSpPr>
            <a:spLocks noChangeShapeType="1"/>
          </p:cNvSpPr>
          <p:nvPr/>
        </p:nvSpPr>
        <p:spPr bwMode="auto">
          <a:xfrm>
            <a:off x="6096000" y="2133600"/>
            <a:ext cx="76200" cy="76200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620008" name="Line 40"/>
          <p:cNvSpPr>
            <a:spLocks noChangeShapeType="1"/>
          </p:cNvSpPr>
          <p:nvPr/>
        </p:nvSpPr>
        <p:spPr bwMode="auto">
          <a:xfrm>
            <a:off x="6172200" y="2209800"/>
            <a:ext cx="762000" cy="0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620009" name="Line 41"/>
          <p:cNvSpPr>
            <a:spLocks noChangeShapeType="1"/>
          </p:cNvSpPr>
          <p:nvPr/>
        </p:nvSpPr>
        <p:spPr bwMode="auto">
          <a:xfrm flipH="1">
            <a:off x="6934200" y="2133600"/>
            <a:ext cx="76200" cy="76200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620010" name="Line 42"/>
          <p:cNvSpPr>
            <a:spLocks noChangeShapeType="1"/>
          </p:cNvSpPr>
          <p:nvPr/>
        </p:nvSpPr>
        <p:spPr bwMode="auto">
          <a:xfrm>
            <a:off x="7010400" y="17526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620011" name="Line 43"/>
          <p:cNvSpPr>
            <a:spLocks noChangeShapeType="1"/>
          </p:cNvSpPr>
          <p:nvPr/>
        </p:nvSpPr>
        <p:spPr bwMode="auto">
          <a:xfrm>
            <a:off x="6096000" y="3276600"/>
            <a:ext cx="76200" cy="76200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620012" name="Line 44"/>
          <p:cNvSpPr>
            <a:spLocks noChangeShapeType="1"/>
          </p:cNvSpPr>
          <p:nvPr/>
        </p:nvSpPr>
        <p:spPr bwMode="auto">
          <a:xfrm>
            <a:off x="6172200" y="3352800"/>
            <a:ext cx="1981200" cy="0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620013" name="Line 45"/>
          <p:cNvSpPr>
            <a:spLocks noChangeShapeType="1"/>
          </p:cNvSpPr>
          <p:nvPr/>
        </p:nvSpPr>
        <p:spPr bwMode="auto">
          <a:xfrm flipH="1">
            <a:off x="8153400" y="3276600"/>
            <a:ext cx="76200" cy="76200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 March, 2013</a:t>
            </a:r>
            <a:endParaRPr lang="en-US"/>
          </a:p>
        </p:txBody>
      </p:sp>
      <p:sp>
        <p:nvSpPr>
          <p:cNvPr id="4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4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24739-CDA6-B245-9449-87EB942A7701}" type="slidenum">
              <a:rPr lang="en-US"/>
              <a:pPr/>
              <a:t>7</a:t>
            </a:fld>
            <a:endParaRPr lang="en-US"/>
          </a:p>
        </p:txBody>
      </p:sp>
      <p:sp>
        <p:nvSpPr>
          <p:cNvPr id="1620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Review</a:t>
            </a:r>
            <a:br>
              <a:rPr lang="en-US"/>
            </a:br>
            <a:r>
              <a:rPr lang="en-US"/>
              <a:t>Comparison Sorts III </a:t>
            </a:r>
            <a:r>
              <a:rPr lang="en-US">
                <a:cs typeface="Times New Roman" charset="0"/>
              </a:rPr>
              <a:t>—</a:t>
            </a:r>
            <a:r>
              <a:rPr lang="en-US"/>
              <a:t> Quicksort: Introduction, Partition</a:t>
            </a:r>
          </a:p>
        </p:txBody>
      </p:sp>
      <p:sp>
        <p:nvSpPr>
          <p:cNvPr id="1620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 b="1"/>
              <a:t>Quicksort</a:t>
            </a:r>
            <a:r>
              <a:rPr lang="en-US"/>
              <a:t> is another divide-and-conquer algorithm. Procedure:</a:t>
            </a:r>
          </a:p>
          <a:p>
            <a:pPr lvl="1"/>
            <a:r>
              <a:rPr lang="en-US"/>
              <a:t>Choose a list item (the </a:t>
            </a:r>
            <a:r>
              <a:rPr lang="en-US" b="1"/>
              <a:t>pivot</a:t>
            </a:r>
            <a:r>
              <a:rPr lang="en-US"/>
              <a:t>).</a:t>
            </a:r>
          </a:p>
          <a:p>
            <a:pPr lvl="1"/>
            <a:r>
              <a:rPr lang="en-US"/>
              <a:t>Do a </a:t>
            </a:r>
            <a:r>
              <a:rPr lang="en-US" b="1"/>
              <a:t>Partition</a:t>
            </a:r>
            <a:r>
              <a:rPr lang="en-US"/>
              <a:t>: put items less than</a:t>
            </a:r>
            <a:br>
              <a:rPr lang="en-US"/>
            </a:br>
            <a:r>
              <a:rPr lang="en-US"/>
              <a:t>the pivot before it, and items greater</a:t>
            </a:r>
            <a:br>
              <a:rPr lang="en-US"/>
            </a:br>
            <a:r>
              <a:rPr lang="en-US"/>
              <a:t>than the pivot after it.</a:t>
            </a:r>
          </a:p>
          <a:p>
            <a:pPr lvl="1"/>
            <a:r>
              <a:rPr lang="en-US"/>
              <a:t>Recursively sort two sublists: items</a:t>
            </a:r>
            <a:br>
              <a:rPr lang="en-US"/>
            </a:br>
            <a:r>
              <a:rPr lang="en-US"/>
              <a:t>before pivot, items after pivot.</a:t>
            </a:r>
          </a:p>
          <a:p>
            <a:pPr>
              <a:buFont typeface="Wingdings" charset="0"/>
              <a:buNone/>
            </a:pPr>
            <a:r>
              <a:rPr lang="en-US"/>
              <a:t>We did a simple pivot choice: the</a:t>
            </a:r>
            <a:br>
              <a:rPr lang="en-US"/>
            </a:br>
            <a:r>
              <a:rPr lang="en-US"/>
              <a:t>first item. Later, we improve this.</a:t>
            </a:r>
          </a:p>
          <a:p>
            <a:pPr>
              <a:buFont typeface="Wingdings" charset="0"/>
              <a:buNone/>
            </a:pPr>
            <a:r>
              <a:rPr lang="en-US"/>
              <a:t>Fast Partition algorithms are in-place,</a:t>
            </a:r>
            <a:br>
              <a:rPr lang="en-US"/>
            </a:br>
            <a:r>
              <a:rPr lang="en-US"/>
              <a:t>but not stable.</a:t>
            </a:r>
          </a:p>
          <a:p>
            <a:pPr lvl="1"/>
            <a:r>
              <a:rPr lang="en-US"/>
              <a:t>Note: In-place Partition does not give</a:t>
            </a:r>
            <a:br>
              <a:rPr lang="en-US"/>
            </a:br>
            <a:r>
              <a:rPr lang="en-US"/>
              <a:t>us an in-place Quicksort. Quicksort uses memory for recursion.</a:t>
            </a:r>
          </a:p>
        </p:txBody>
      </p:sp>
      <p:sp>
        <p:nvSpPr>
          <p:cNvPr id="1621034" name="Rectangle 42"/>
          <p:cNvSpPr>
            <a:spLocks noChangeArrowheads="1"/>
          </p:cNvSpPr>
          <p:nvPr/>
        </p:nvSpPr>
        <p:spPr bwMode="auto">
          <a:xfrm>
            <a:off x="6400800" y="18288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1</a:t>
            </a:r>
          </a:p>
        </p:txBody>
      </p:sp>
      <p:sp>
        <p:nvSpPr>
          <p:cNvPr id="1621035" name="Rectangle 43"/>
          <p:cNvSpPr>
            <a:spLocks noChangeArrowheads="1"/>
          </p:cNvSpPr>
          <p:nvPr/>
        </p:nvSpPr>
        <p:spPr bwMode="auto">
          <a:xfrm>
            <a:off x="7010400" y="18288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3</a:t>
            </a:r>
          </a:p>
        </p:txBody>
      </p:sp>
      <p:sp>
        <p:nvSpPr>
          <p:cNvPr id="1621036" name="Rectangle 44"/>
          <p:cNvSpPr>
            <a:spLocks noChangeArrowheads="1"/>
          </p:cNvSpPr>
          <p:nvPr/>
        </p:nvSpPr>
        <p:spPr bwMode="auto">
          <a:xfrm>
            <a:off x="7315200" y="18288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5</a:t>
            </a:r>
          </a:p>
        </p:txBody>
      </p:sp>
      <p:sp>
        <p:nvSpPr>
          <p:cNvPr id="1621037" name="Rectangle 45"/>
          <p:cNvSpPr>
            <a:spLocks noChangeArrowheads="1"/>
          </p:cNvSpPr>
          <p:nvPr/>
        </p:nvSpPr>
        <p:spPr bwMode="auto">
          <a:xfrm>
            <a:off x="7620000" y="18288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2</a:t>
            </a:r>
          </a:p>
        </p:txBody>
      </p:sp>
      <p:sp>
        <p:nvSpPr>
          <p:cNvPr id="1621038" name="Rectangle 46"/>
          <p:cNvSpPr>
            <a:spLocks noChangeArrowheads="1"/>
          </p:cNvSpPr>
          <p:nvPr/>
        </p:nvSpPr>
        <p:spPr bwMode="auto">
          <a:xfrm>
            <a:off x="6705600" y="18288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5</a:t>
            </a:r>
          </a:p>
        </p:txBody>
      </p:sp>
      <p:sp>
        <p:nvSpPr>
          <p:cNvPr id="1621039" name="Rectangle 47"/>
          <p:cNvSpPr>
            <a:spLocks noChangeArrowheads="1"/>
          </p:cNvSpPr>
          <p:nvPr/>
        </p:nvSpPr>
        <p:spPr bwMode="auto">
          <a:xfrm>
            <a:off x="7924800" y="18288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3</a:t>
            </a:r>
          </a:p>
        </p:txBody>
      </p:sp>
      <p:sp>
        <p:nvSpPr>
          <p:cNvPr id="1621040" name="Rectangle 48"/>
          <p:cNvSpPr>
            <a:spLocks noChangeArrowheads="1"/>
          </p:cNvSpPr>
          <p:nvPr/>
        </p:nvSpPr>
        <p:spPr bwMode="auto">
          <a:xfrm>
            <a:off x="6096000" y="1828800"/>
            <a:ext cx="2133600" cy="304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21041" name="Rectangle 49"/>
          <p:cNvSpPr>
            <a:spLocks noChangeArrowheads="1"/>
          </p:cNvSpPr>
          <p:nvPr/>
        </p:nvSpPr>
        <p:spPr bwMode="auto">
          <a:xfrm>
            <a:off x="6096000" y="1828800"/>
            <a:ext cx="304800" cy="304800"/>
          </a:xfrm>
          <a:prstGeom prst="rect">
            <a:avLst/>
          </a:prstGeom>
          <a:solidFill>
            <a:srgbClr val="FFCC99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3</a:t>
            </a:r>
          </a:p>
        </p:txBody>
      </p:sp>
      <p:sp>
        <p:nvSpPr>
          <p:cNvPr id="1621042" name="Line 50"/>
          <p:cNvSpPr>
            <a:spLocks noChangeShapeType="1"/>
          </p:cNvSpPr>
          <p:nvPr/>
        </p:nvSpPr>
        <p:spPr bwMode="auto">
          <a:xfrm>
            <a:off x="6400800" y="3352800"/>
            <a:ext cx="0" cy="685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621043" name="Text Box 51"/>
          <p:cNvSpPr txBox="1">
            <a:spLocks noChangeArrowheads="1"/>
          </p:cNvSpPr>
          <p:nvPr/>
        </p:nvSpPr>
        <p:spPr bwMode="auto">
          <a:xfrm>
            <a:off x="5257800" y="3352800"/>
            <a:ext cx="1143000" cy="52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/>
              <a:t>Sort (recurse)</a:t>
            </a:r>
          </a:p>
        </p:txBody>
      </p:sp>
      <p:sp>
        <p:nvSpPr>
          <p:cNvPr id="1621044" name="Line 52"/>
          <p:cNvSpPr>
            <a:spLocks noChangeShapeType="1"/>
          </p:cNvSpPr>
          <p:nvPr/>
        </p:nvSpPr>
        <p:spPr bwMode="auto">
          <a:xfrm>
            <a:off x="7620000" y="3352800"/>
            <a:ext cx="0" cy="685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621045" name="Text Box 53"/>
          <p:cNvSpPr txBox="1">
            <a:spLocks noChangeArrowheads="1"/>
          </p:cNvSpPr>
          <p:nvPr/>
        </p:nvSpPr>
        <p:spPr bwMode="auto">
          <a:xfrm>
            <a:off x="7696200" y="3352800"/>
            <a:ext cx="1143000" cy="52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/>
              <a:t>Sort (recurse)</a:t>
            </a:r>
          </a:p>
        </p:txBody>
      </p:sp>
      <p:sp>
        <p:nvSpPr>
          <p:cNvPr id="1621046" name="Rectangle 54"/>
          <p:cNvSpPr>
            <a:spLocks noChangeArrowheads="1"/>
          </p:cNvSpPr>
          <p:nvPr/>
        </p:nvSpPr>
        <p:spPr bwMode="auto">
          <a:xfrm>
            <a:off x="6400800" y="29718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1</a:t>
            </a:r>
          </a:p>
        </p:txBody>
      </p:sp>
      <p:sp>
        <p:nvSpPr>
          <p:cNvPr id="1621047" name="Rectangle 55"/>
          <p:cNvSpPr>
            <a:spLocks noChangeArrowheads="1"/>
          </p:cNvSpPr>
          <p:nvPr/>
        </p:nvSpPr>
        <p:spPr bwMode="auto">
          <a:xfrm>
            <a:off x="7010400" y="29718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3</a:t>
            </a:r>
          </a:p>
        </p:txBody>
      </p:sp>
      <p:sp>
        <p:nvSpPr>
          <p:cNvPr id="1621048" name="Rectangle 56"/>
          <p:cNvSpPr>
            <a:spLocks noChangeArrowheads="1"/>
          </p:cNvSpPr>
          <p:nvPr/>
        </p:nvSpPr>
        <p:spPr bwMode="auto">
          <a:xfrm>
            <a:off x="7315200" y="29718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5</a:t>
            </a:r>
          </a:p>
        </p:txBody>
      </p:sp>
      <p:sp>
        <p:nvSpPr>
          <p:cNvPr id="1621049" name="Rectangle 57"/>
          <p:cNvSpPr>
            <a:spLocks noChangeArrowheads="1"/>
          </p:cNvSpPr>
          <p:nvPr/>
        </p:nvSpPr>
        <p:spPr bwMode="auto">
          <a:xfrm>
            <a:off x="6096000" y="29718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2</a:t>
            </a:r>
          </a:p>
        </p:txBody>
      </p:sp>
      <p:sp>
        <p:nvSpPr>
          <p:cNvPr id="1621050" name="Rectangle 58"/>
          <p:cNvSpPr>
            <a:spLocks noChangeArrowheads="1"/>
          </p:cNvSpPr>
          <p:nvPr/>
        </p:nvSpPr>
        <p:spPr bwMode="auto">
          <a:xfrm>
            <a:off x="7620000" y="29718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5</a:t>
            </a:r>
          </a:p>
        </p:txBody>
      </p:sp>
      <p:sp>
        <p:nvSpPr>
          <p:cNvPr id="1621051" name="Rectangle 59"/>
          <p:cNvSpPr>
            <a:spLocks noChangeArrowheads="1"/>
          </p:cNvSpPr>
          <p:nvPr/>
        </p:nvSpPr>
        <p:spPr bwMode="auto">
          <a:xfrm>
            <a:off x="7924800" y="29718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3</a:t>
            </a:r>
          </a:p>
        </p:txBody>
      </p:sp>
      <p:sp>
        <p:nvSpPr>
          <p:cNvPr id="1621052" name="Rectangle 60"/>
          <p:cNvSpPr>
            <a:spLocks noChangeArrowheads="1"/>
          </p:cNvSpPr>
          <p:nvPr/>
        </p:nvSpPr>
        <p:spPr bwMode="auto">
          <a:xfrm>
            <a:off x="6096000" y="2971800"/>
            <a:ext cx="2133600" cy="304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21053" name="Rectangle 61"/>
          <p:cNvSpPr>
            <a:spLocks noChangeArrowheads="1"/>
          </p:cNvSpPr>
          <p:nvPr/>
        </p:nvSpPr>
        <p:spPr bwMode="auto">
          <a:xfrm>
            <a:off x="6400800" y="41148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2</a:t>
            </a:r>
          </a:p>
        </p:txBody>
      </p:sp>
      <p:sp>
        <p:nvSpPr>
          <p:cNvPr id="1621054" name="Rectangle 62"/>
          <p:cNvSpPr>
            <a:spLocks noChangeArrowheads="1"/>
          </p:cNvSpPr>
          <p:nvPr/>
        </p:nvSpPr>
        <p:spPr bwMode="auto">
          <a:xfrm>
            <a:off x="7010400" y="41148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3</a:t>
            </a:r>
          </a:p>
        </p:txBody>
      </p:sp>
      <p:sp>
        <p:nvSpPr>
          <p:cNvPr id="1621055" name="Rectangle 63"/>
          <p:cNvSpPr>
            <a:spLocks noChangeArrowheads="1"/>
          </p:cNvSpPr>
          <p:nvPr/>
        </p:nvSpPr>
        <p:spPr bwMode="auto">
          <a:xfrm>
            <a:off x="7315200" y="41148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3</a:t>
            </a:r>
          </a:p>
        </p:txBody>
      </p:sp>
      <p:sp>
        <p:nvSpPr>
          <p:cNvPr id="1621056" name="Rectangle 64"/>
          <p:cNvSpPr>
            <a:spLocks noChangeArrowheads="1"/>
          </p:cNvSpPr>
          <p:nvPr/>
        </p:nvSpPr>
        <p:spPr bwMode="auto">
          <a:xfrm>
            <a:off x="6096000" y="41148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1</a:t>
            </a:r>
          </a:p>
        </p:txBody>
      </p:sp>
      <p:sp>
        <p:nvSpPr>
          <p:cNvPr id="1621057" name="Rectangle 65"/>
          <p:cNvSpPr>
            <a:spLocks noChangeArrowheads="1"/>
          </p:cNvSpPr>
          <p:nvPr/>
        </p:nvSpPr>
        <p:spPr bwMode="auto">
          <a:xfrm>
            <a:off x="7620000" y="41148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5</a:t>
            </a:r>
          </a:p>
        </p:txBody>
      </p:sp>
      <p:sp>
        <p:nvSpPr>
          <p:cNvPr id="1621058" name="Rectangle 66"/>
          <p:cNvSpPr>
            <a:spLocks noChangeArrowheads="1"/>
          </p:cNvSpPr>
          <p:nvPr/>
        </p:nvSpPr>
        <p:spPr bwMode="auto">
          <a:xfrm>
            <a:off x="7924800" y="41148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5</a:t>
            </a:r>
          </a:p>
        </p:txBody>
      </p:sp>
      <p:sp>
        <p:nvSpPr>
          <p:cNvPr id="1621059" name="Rectangle 67"/>
          <p:cNvSpPr>
            <a:spLocks noChangeArrowheads="1"/>
          </p:cNvSpPr>
          <p:nvPr/>
        </p:nvSpPr>
        <p:spPr bwMode="auto">
          <a:xfrm>
            <a:off x="6705600" y="41148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3</a:t>
            </a:r>
          </a:p>
        </p:txBody>
      </p:sp>
      <p:sp>
        <p:nvSpPr>
          <p:cNvPr id="1621060" name="Rectangle 68"/>
          <p:cNvSpPr>
            <a:spLocks noChangeArrowheads="1"/>
          </p:cNvSpPr>
          <p:nvPr/>
        </p:nvSpPr>
        <p:spPr bwMode="auto">
          <a:xfrm>
            <a:off x="6096000" y="4114800"/>
            <a:ext cx="2133600" cy="304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21061" name="Line 69"/>
          <p:cNvSpPr>
            <a:spLocks noChangeShapeType="1"/>
          </p:cNvSpPr>
          <p:nvPr/>
        </p:nvSpPr>
        <p:spPr bwMode="auto">
          <a:xfrm>
            <a:off x="7162800" y="2209800"/>
            <a:ext cx="0" cy="685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621062" name="Text Box 70"/>
          <p:cNvSpPr txBox="1">
            <a:spLocks noChangeArrowheads="1"/>
          </p:cNvSpPr>
          <p:nvPr/>
        </p:nvSpPr>
        <p:spPr bwMode="auto">
          <a:xfrm>
            <a:off x="7239000" y="2362200"/>
            <a:ext cx="1143000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/>
              <a:t>Partition</a:t>
            </a:r>
          </a:p>
        </p:txBody>
      </p:sp>
      <p:sp>
        <p:nvSpPr>
          <p:cNvPr id="1621063" name="Text Box 71"/>
          <p:cNvSpPr txBox="1">
            <a:spLocks noChangeArrowheads="1"/>
          </p:cNvSpPr>
          <p:nvPr/>
        </p:nvSpPr>
        <p:spPr bwMode="auto">
          <a:xfrm>
            <a:off x="5943600" y="2209800"/>
            <a:ext cx="609600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Pivot</a:t>
            </a:r>
          </a:p>
        </p:txBody>
      </p:sp>
      <p:sp>
        <p:nvSpPr>
          <p:cNvPr id="1621064" name="Text Box 72"/>
          <p:cNvSpPr txBox="1">
            <a:spLocks noChangeArrowheads="1"/>
          </p:cNvSpPr>
          <p:nvPr/>
        </p:nvSpPr>
        <p:spPr bwMode="auto">
          <a:xfrm>
            <a:off x="6553200" y="3352800"/>
            <a:ext cx="609600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Pivot</a:t>
            </a:r>
          </a:p>
        </p:txBody>
      </p:sp>
      <p:sp>
        <p:nvSpPr>
          <p:cNvPr id="1621065" name="Line 73"/>
          <p:cNvSpPr>
            <a:spLocks noChangeShapeType="1"/>
          </p:cNvSpPr>
          <p:nvPr/>
        </p:nvSpPr>
        <p:spPr bwMode="auto">
          <a:xfrm>
            <a:off x="6096000" y="3276600"/>
            <a:ext cx="76200" cy="76200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621066" name="Line 74"/>
          <p:cNvSpPr>
            <a:spLocks noChangeShapeType="1"/>
          </p:cNvSpPr>
          <p:nvPr/>
        </p:nvSpPr>
        <p:spPr bwMode="auto">
          <a:xfrm>
            <a:off x="6172200" y="3352800"/>
            <a:ext cx="457200" cy="0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621067" name="Line 75"/>
          <p:cNvSpPr>
            <a:spLocks noChangeShapeType="1"/>
          </p:cNvSpPr>
          <p:nvPr/>
        </p:nvSpPr>
        <p:spPr bwMode="auto">
          <a:xfrm flipH="1">
            <a:off x="6629400" y="3276600"/>
            <a:ext cx="76200" cy="76200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621068" name="Line 76"/>
          <p:cNvSpPr>
            <a:spLocks noChangeShapeType="1"/>
          </p:cNvSpPr>
          <p:nvPr/>
        </p:nvSpPr>
        <p:spPr bwMode="auto">
          <a:xfrm>
            <a:off x="7010400" y="3276600"/>
            <a:ext cx="76200" cy="76200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621069" name="Line 77"/>
          <p:cNvSpPr>
            <a:spLocks noChangeShapeType="1"/>
          </p:cNvSpPr>
          <p:nvPr/>
        </p:nvSpPr>
        <p:spPr bwMode="auto">
          <a:xfrm>
            <a:off x="7086600" y="3352800"/>
            <a:ext cx="1066800" cy="0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621070" name="Line 78"/>
          <p:cNvSpPr>
            <a:spLocks noChangeShapeType="1"/>
          </p:cNvSpPr>
          <p:nvPr/>
        </p:nvSpPr>
        <p:spPr bwMode="auto">
          <a:xfrm flipH="1">
            <a:off x="8153400" y="3276600"/>
            <a:ext cx="76200" cy="76200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621071" name="Rectangle 79"/>
          <p:cNvSpPr>
            <a:spLocks noChangeArrowheads="1"/>
          </p:cNvSpPr>
          <p:nvPr/>
        </p:nvSpPr>
        <p:spPr bwMode="auto">
          <a:xfrm>
            <a:off x="6705600" y="2971800"/>
            <a:ext cx="304800" cy="304800"/>
          </a:xfrm>
          <a:prstGeom prst="rect">
            <a:avLst/>
          </a:prstGeom>
          <a:solidFill>
            <a:srgbClr val="FFCC99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3</a:t>
            </a:r>
          </a:p>
        </p:txBody>
      </p:sp>
      <p:sp>
        <p:nvSpPr>
          <p:cNvPr id="1621072" name="Line 80"/>
          <p:cNvSpPr>
            <a:spLocks noChangeShapeType="1"/>
          </p:cNvSpPr>
          <p:nvPr/>
        </p:nvSpPr>
        <p:spPr bwMode="auto">
          <a:xfrm>
            <a:off x="6096000" y="2133600"/>
            <a:ext cx="76200" cy="76200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621073" name="Line 81"/>
          <p:cNvSpPr>
            <a:spLocks noChangeShapeType="1"/>
          </p:cNvSpPr>
          <p:nvPr/>
        </p:nvSpPr>
        <p:spPr bwMode="auto">
          <a:xfrm>
            <a:off x="6172200" y="2209800"/>
            <a:ext cx="1981200" cy="0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621074" name="Line 82"/>
          <p:cNvSpPr>
            <a:spLocks noChangeShapeType="1"/>
          </p:cNvSpPr>
          <p:nvPr/>
        </p:nvSpPr>
        <p:spPr bwMode="auto">
          <a:xfrm flipH="1">
            <a:off x="8153400" y="2133600"/>
            <a:ext cx="76200" cy="76200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621075" name="Line 83"/>
          <p:cNvSpPr>
            <a:spLocks noChangeShapeType="1"/>
          </p:cNvSpPr>
          <p:nvPr/>
        </p:nvSpPr>
        <p:spPr bwMode="auto">
          <a:xfrm>
            <a:off x="6705600" y="28956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21076" name="Line 84"/>
          <p:cNvSpPr>
            <a:spLocks noChangeShapeType="1"/>
          </p:cNvSpPr>
          <p:nvPr/>
        </p:nvSpPr>
        <p:spPr bwMode="auto">
          <a:xfrm>
            <a:off x="7010400" y="28956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 March, 2013</a:t>
            </a:r>
            <a:endParaRPr lang="en-US"/>
          </a:p>
        </p:txBody>
      </p:sp>
      <p:sp>
        <p:nvSpPr>
          <p:cNvPr id="2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F3CFC-D180-3F4E-BF1D-CE45C7BB7C11}" type="slidenum">
              <a:rPr lang="en-US"/>
              <a:pPr/>
              <a:t>8</a:t>
            </a:fld>
            <a:endParaRPr lang="en-US"/>
          </a:p>
        </p:txBody>
      </p:sp>
      <p:sp>
        <p:nvSpPr>
          <p:cNvPr id="1632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Review</a:t>
            </a:r>
            <a:br>
              <a:rPr lang="en-US"/>
            </a:br>
            <a:r>
              <a:rPr lang="en-US"/>
              <a:t>Comparison Sorts III </a:t>
            </a:r>
            <a:r>
              <a:rPr lang="en-US">
                <a:cs typeface="Times New Roman" charset="0"/>
              </a:rPr>
              <a:t>—</a:t>
            </a:r>
            <a:r>
              <a:rPr lang="en-US"/>
              <a:t> Better Quicksort: Optimizations</a:t>
            </a:r>
          </a:p>
        </p:txBody>
      </p:sp>
      <p:sp>
        <p:nvSpPr>
          <p:cNvPr id="1632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/>
              <a:t>Unoptimized Quicksort is slow (quadratic time) on nearly sorted data and uses a lot of space (linear) for recursion.</a:t>
            </a:r>
          </a:p>
          <a:p>
            <a:pPr>
              <a:buFont typeface="Wingdings" charset="0"/>
              <a:buNone/>
            </a:pPr>
            <a:r>
              <a:rPr lang="en-US"/>
              <a:t>We discussed three optimizations: </a:t>
            </a:r>
          </a:p>
          <a:p>
            <a:pPr lvl="1"/>
            <a:r>
              <a:rPr lang="en-US"/>
              <a:t>Median-of-three pivot selection.</a:t>
            </a:r>
          </a:p>
          <a:p>
            <a:pPr lvl="2"/>
            <a:r>
              <a:rPr lang="en-US"/>
              <a:t>Improves performance on most</a:t>
            </a:r>
            <a:br>
              <a:rPr lang="en-US"/>
            </a:br>
            <a:r>
              <a:rPr lang="en-US"/>
              <a:t>nearly sorted data.</a:t>
            </a:r>
          </a:p>
          <a:p>
            <a:pPr lvl="2"/>
            <a:r>
              <a:rPr lang="en-US"/>
              <a:t>Requires random-access data.</a:t>
            </a:r>
          </a:p>
          <a:p>
            <a:pPr lvl="1"/>
            <a:r>
              <a:rPr lang="en-US"/>
              <a:t>Tail-recursion elimination on the</a:t>
            </a:r>
            <a:br>
              <a:rPr lang="en-US"/>
            </a:br>
            <a:r>
              <a:rPr lang="en-US"/>
              <a:t>larger recursive call.</a:t>
            </a:r>
          </a:p>
          <a:p>
            <a:pPr lvl="2"/>
            <a:r>
              <a:rPr lang="en-US"/>
              <a:t>Reduces space usage to logarithmic.</a:t>
            </a:r>
          </a:p>
          <a:p>
            <a:pPr lvl="1"/>
            <a:r>
              <a:rPr lang="en-US"/>
              <a:t>Do not sort small sublists; finish with Insertion Sort.</a:t>
            </a:r>
          </a:p>
          <a:p>
            <a:pPr lvl="2"/>
            <a:r>
              <a:rPr lang="en-US"/>
              <a:t>General speed up.</a:t>
            </a:r>
          </a:p>
          <a:p>
            <a:pPr lvl="2"/>
            <a:r>
              <a:rPr lang="en-US"/>
              <a:t>May adversely affect cache hits.</a:t>
            </a:r>
          </a:p>
          <a:p>
            <a:pPr>
              <a:buFont typeface="Wingdings" charset="0"/>
              <a:buNone/>
            </a:pPr>
            <a:r>
              <a:rPr lang="en-US"/>
              <a:t>With these optimizations, Quicksort is still </a:t>
            </a:r>
            <a:r>
              <a:rPr lang="en-US" i="1"/>
              <a:t>O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 baseline="30000"/>
              <a:t>2</a:t>
            </a:r>
            <a:r>
              <a:rPr lang="en-US"/>
              <a:t>) time.</a:t>
            </a:r>
          </a:p>
        </p:txBody>
      </p:sp>
      <p:sp>
        <p:nvSpPr>
          <p:cNvPr id="1632260" name="Rectangle 4"/>
          <p:cNvSpPr>
            <a:spLocks noChangeArrowheads="1"/>
          </p:cNvSpPr>
          <p:nvPr/>
        </p:nvSpPr>
        <p:spPr bwMode="auto">
          <a:xfrm>
            <a:off x="6477000" y="2697163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12</a:t>
            </a:r>
          </a:p>
        </p:txBody>
      </p:sp>
      <p:sp>
        <p:nvSpPr>
          <p:cNvPr id="1632261" name="Rectangle 5"/>
          <p:cNvSpPr>
            <a:spLocks noChangeArrowheads="1"/>
          </p:cNvSpPr>
          <p:nvPr/>
        </p:nvSpPr>
        <p:spPr bwMode="auto">
          <a:xfrm>
            <a:off x="6781800" y="2697163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9</a:t>
            </a:r>
          </a:p>
        </p:txBody>
      </p:sp>
      <p:sp>
        <p:nvSpPr>
          <p:cNvPr id="1632262" name="Rectangle 6"/>
          <p:cNvSpPr>
            <a:spLocks noChangeArrowheads="1"/>
          </p:cNvSpPr>
          <p:nvPr/>
        </p:nvSpPr>
        <p:spPr bwMode="auto">
          <a:xfrm>
            <a:off x="7391400" y="2697163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3</a:t>
            </a:r>
          </a:p>
        </p:txBody>
      </p:sp>
      <p:sp>
        <p:nvSpPr>
          <p:cNvPr id="1632263" name="Rectangle 7"/>
          <p:cNvSpPr>
            <a:spLocks noChangeArrowheads="1"/>
          </p:cNvSpPr>
          <p:nvPr/>
        </p:nvSpPr>
        <p:spPr bwMode="auto">
          <a:xfrm>
            <a:off x="7696200" y="2697163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1</a:t>
            </a:r>
          </a:p>
        </p:txBody>
      </p:sp>
      <p:sp>
        <p:nvSpPr>
          <p:cNvPr id="1632264" name="Rectangle 8"/>
          <p:cNvSpPr>
            <a:spLocks noChangeArrowheads="1"/>
          </p:cNvSpPr>
          <p:nvPr/>
        </p:nvSpPr>
        <p:spPr bwMode="auto">
          <a:xfrm>
            <a:off x="6172200" y="2697163"/>
            <a:ext cx="304800" cy="304800"/>
          </a:xfrm>
          <a:prstGeom prst="rect">
            <a:avLst/>
          </a:prstGeom>
          <a:solidFill>
            <a:srgbClr val="CCFFFF"/>
          </a:solidFill>
          <a:ln w="381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2</a:t>
            </a:r>
          </a:p>
        </p:txBody>
      </p:sp>
      <p:sp>
        <p:nvSpPr>
          <p:cNvPr id="1632265" name="Rectangle 9"/>
          <p:cNvSpPr>
            <a:spLocks noChangeArrowheads="1"/>
          </p:cNvSpPr>
          <p:nvPr/>
        </p:nvSpPr>
        <p:spPr bwMode="auto">
          <a:xfrm>
            <a:off x="7086600" y="2697163"/>
            <a:ext cx="304800" cy="304800"/>
          </a:xfrm>
          <a:prstGeom prst="rect">
            <a:avLst/>
          </a:prstGeom>
          <a:solidFill>
            <a:srgbClr val="CCFFFF"/>
          </a:solidFill>
          <a:ln w="381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10</a:t>
            </a:r>
          </a:p>
        </p:txBody>
      </p:sp>
      <p:sp>
        <p:nvSpPr>
          <p:cNvPr id="1632266" name="Rectangle 10"/>
          <p:cNvSpPr>
            <a:spLocks noChangeArrowheads="1"/>
          </p:cNvSpPr>
          <p:nvPr/>
        </p:nvSpPr>
        <p:spPr bwMode="auto">
          <a:xfrm>
            <a:off x="8001000" y="2697163"/>
            <a:ext cx="304800" cy="304800"/>
          </a:xfrm>
          <a:prstGeom prst="rect">
            <a:avLst/>
          </a:prstGeom>
          <a:solidFill>
            <a:srgbClr val="CCFFFF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6</a:t>
            </a:r>
          </a:p>
        </p:txBody>
      </p:sp>
      <p:sp>
        <p:nvSpPr>
          <p:cNvPr id="1632267" name="Rectangle 11"/>
          <p:cNvSpPr>
            <a:spLocks noChangeArrowheads="1"/>
          </p:cNvSpPr>
          <p:nvPr/>
        </p:nvSpPr>
        <p:spPr bwMode="auto">
          <a:xfrm>
            <a:off x="7391400" y="35814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10</a:t>
            </a:r>
          </a:p>
        </p:txBody>
      </p:sp>
      <p:sp>
        <p:nvSpPr>
          <p:cNvPr id="1632268" name="Rectangle 12"/>
          <p:cNvSpPr>
            <a:spLocks noChangeArrowheads="1"/>
          </p:cNvSpPr>
          <p:nvPr/>
        </p:nvSpPr>
        <p:spPr bwMode="auto">
          <a:xfrm>
            <a:off x="6477000" y="35814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1</a:t>
            </a:r>
          </a:p>
        </p:txBody>
      </p:sp>
      <p:sp>
        <p:nvSpPr>
          <p:cNvPr id="1632269" name="Rectangle 13"/>
          <p:cNvSpPr>
            <a:spLocks noChangeArrowheads="1"/>
          </p:cNvSpPr>
          <p:nvPr/>
        </p:nvSpPr>
        <p:spPr bwMode="auto">
          <a:xfrm>
            <a:off x="6781800" y="35814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3</a:t>
            </a:r>
          </a:p>
        </p:txBody>
      </p:sp>
      <p:sp>
        <p:nvSpPr>
          <p:cNvPr id="1632270" name="Rectangle 14"/>
          <p:cNvSpPr>
            <a:spLocks noChangeArrowheads="1"/>
          </p:cNvSpPr>
          <p:nvPr/>
        </p:nvSpPr>
        <p:spPr bwMode="auto">
          <a:xfrm>
            <a:off x="8001000" y="35814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12</a:t>
            </a:r>
          </a:p>
        </p:txBody>
      </p:sp>
      <p:sp>
        <p:nvSpPr>
          <p:cNvPr id="1632271" name="Rectangle 15"/>
          <p:cNvSpPr>
            <a:spLocks noChangeArrowheads="1"/>
          </p:cNvSpPr>
          <p:nvPr/>
        </p:nvSpPr>
        <p:spPr bwMode="auto">
          <a:xfrm>
            <a:off x="6172200" y="35814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2</a:t>
            </a:r>
          </a:p>
        </p:txBody>
      </p:sp>
      <p:sp>
        <p:nvSpPr>
          <p:cNvPr id="1632272" name="Rectangle 16"/>
          <p:cNvSpPr>
            <a:spLocks noChangeArrowheads="1"/>
          </p:cNvSpPr>
          <p:nvPr/>
        </p:nvSpPr>
        <p:spPr bwMode="auto">
          <a:xfrm>
            <a:off x="7696200" y="35814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9</a:t>
            </a:r>
          </a:p>
        </p:txBody>
      </p:sp>
      <p:sp>
        <p:nvSpPr>
          <p:cNvPr id="1632273" name="Rectangle 17"/>
          <p:cNvSpPr>
            <a:spLocks noChangeArrowheads="1"/>
          </p:cNvSpPr>
          <p:nvPr/>
        </p:nvSpPr>
        <p:spPr bwMode="auto">
          <a:xfrm>
            <a:off x="7086600" y="3581400"/>
            <a:ext cx="304800" cy="304800"/>
          </a:xfrm>
          <a:prstGeom prst="rect">
            <a:avLst/>
          </a:prstGeom>
          <a:solidFill>
            <a:srgbClr val="CCFFFF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6</a:t>
            </a:r>
          </a:p>
        </p:txBody>
      </p:sp>
      <p:sp>
        <p:nvSpPr>
          <p:cNvPr id="1632274" name="Text Box 18"/>
          <p:cNvSpPr txBox="1">
            <a:spLocks noChangeArrowheads="1"/>
          </p:cNvSpPr>
          <p:nvPr/>
        </p:nvSpPr>
        <p:spPr bwMode="auto">
          <a:xfrm>
            <a:off x="7772400" y="3001963"/>
            <a:ext cx="762000" cy="277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Pivot</a:t>
            </a:r>
          </a:p>
        </p:txBody>
      </p:sp>
      <p:sp>
        <p:nvSpPr>
          <p:cNvPr id="1632275" name="Text Box 19"/>
          <p:cNvSpPr txBox="1">
            <a:spLocks noChangeArrowheads="1"/>
          </p:cNvSpPr>
          <p:nvPr/>
        </p:nvSpPr>
        <p:spPr bwMode="auto">
          <a:xfrm>
            <a:off x="6096000" y="3200400"/>
            <a:ext cx="2133600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/>
              <a:t>After Partition:</a:t>
            </a:r>
          </a:p>
        </p:txBody>
      </p:sp>
      <p:sp>
        <p:nvSpPr>
          <p:cNvPr id="1632276" name="Text Box 20"/>
          <p:cNvSpPr txBox="1">
            <a:spLocks noChangeArrowheads="1"/>
          </p:cNvSpPr>
          <p:nvPr/>
        </p:nvSpPr>
        <p:spPr bwMode="auto">
          <a:xfrm>
            <a:off x="6096000" y="2316163"/>
            <a:ext cx="2133600" cy="30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/>
              <a:t>Initial State:</a:t>
            </a:r>
          </a:p>
        </p:txBody>
      </p:sp>
      <p:sp>
        <p:nvSpPr>
          <p:cNvPr id="1632281" name="Text Box 25"/>
          <p:cNvSpPr txBox="1">
            <a:spLocks noChangeArrowheads="1"/>
          </p:cNvSpPr>
          <p:nvPr/>
        </p:nvSpPr>
        <p:spPr bwMode="auto">
          <a:xfrm>
            <a:off x="6096000" y="1905000"/>
            <a:ext cx="19050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/>
              <a:t>Median-of-three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 March, 2013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C5CB5-D272-B146-8666-142614E7D81E}" type="slidenum">
              <a:rPr lang="en-US"/>
              <a:pPr/>
              <a:t>9</a:t>
            </a:fld>
            <a:endParaRPr lang="en-US"/>
          </a:p>
        </p:txBody>
      </p:sp>
      <p:sp>
        <p:nvSpPr>
          <p:cNvPr id="1572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Review</a:t>
            </a:r>
            <a:br>
              <a:rPr lang="en-US"/>
            </a:br>
            <a:r>
              <a:rPr lang="en-US"/>
              <a:t>Comparison Sorts III </a:t>
            </a:r>
            <a:r>
              <a:rPr lang="en-US">
                <a:cs typeface="Times New Roman" charset="0"/>
              </a:rPr>
              <a:t>—</a:t>
            </a:r>
            <a:r>
              <a:rPr lang="en-US"/>
              <a:t> Better Quicksort: Analysis of Quicksort</a:t>
            </a:r>
          </a:p>
        </p:txBody>
      </p:sp>
      <p:sp>
        <p:nvSpPr>
          <p:cNvPr id="1572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/>
              <a:t>Efficiency </a:t>
            </a:r>
            <a:r>
              <a:rPr lang="en-US">
                <a:sym typeface="Wingdings" charset="0"/>
              </a:rPr>
              <a:t></a:t>
            </a:r>
            <a:endParaRPr lang="en-US"/>
          </a:p>
          <a:p>
            <a:pPr lvl="1"/>
            <a:r>
              <a:rPr lang="en-US"/>
              <a:t>Quicksort is </a:t>
            </a:r>
            <a:r>
              <a:rPr lang="en-US" i="1"/>
              <a:t>O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 baseline="30000"/>
              <a:t>2</a:t>
            </a:r>
            <a:r>
              <a:rPr lang="en-US"/>
              <a:t>).</a:t>
            </a:r>
          </a:p>
          <a:p>
            <a:pPr lvl="1"/>
            <a:r>
              <a:rPr lang="en-US"/>
              <a:t>Quicksort has a </a:t>
            </a:r>
            <a:r>
              <a:rPr lang="en-US" b="1"/>
              <a:t>very</a:t>
            </a:r>
            <a:r>
              <a:rPr lang="en-US"/>
              <a:t> good </a:t>
            </a:r>
            <a:r>
              <a:rPr lang="en-US" i="1"/>
              <a:t>O</a:t>
            </a:r>
            <a:r>
              <a:rPr lang="en-US"/>
              <a:t>(</a:t>
            </a:r>
            <a:r>
              <a:rPr lang="en-US" i="1"/>
              <a:t>n </a:t>
            </a:r>
            <a:r>
              <a:rPr lang="en-US"/>
              <a:t>log</a:t>
            </a:r>
            <a:r>
              <a:rPr lang="en-US" i="1"/>
              <a:t> n</a:t>
            </a:r>
            <a:r>
              <a:rPr lang="en-US"/>
              <a:t>) average-case time. </a:t>
            </a:r>
            <a:r>
              <a:rPr lang="en-US">
                <a:sym typeface="Wingdings" charset="0"/>
              </a:rPr>
              <a:t></a:t>
            </a:r>
            <a:endParaRPr lang="en-US"/>
          </a:p>
          <a:p>
            <a:pPr>
              <a:buFont typeface="Wingdings" charset="0"/>
              <a:buNone/>
            </a:pPr>
            <a:r>
              <a:rPr lang="en-US"/>
              <a:t>Requirements on Data </a:t>
            </a:r>
            <a:r>
              <a:rPr lang="en-US">
                <a:sym typeface="Wingdings" charset="0"/>
              </a:rPr>
              <a:t></a:t>
            </a:r>
            <a:endParaRPr lang="en-US"/>
          </a:p>
          <a:p>
            <a:pPr lvl="1"/>
            <a:r>
              <a:rPr lang="en-US"/>
              <a:t>Non-trivial pivot-selection algorithms (median-of-3 and others) are only efficient for random-access data.</a:t>
            </a:r>
          </a:p>
          <a:p>
            <a:pPr>
              <a:buFont typeface="Wingdings" charset="0"/>
              <a:buNone/>
            </a:pPr>
            <a:r>
              <a:rPr lang="en-US"/>
              <a:t>Space Usage </a:t>
            </a:r>
            <a:r>
              <a:rPr lang="en-US">
                <a:sym typeface="Wingdings" charset="0"/>
              </a:rPr>
              <a:t></a:t>
            </a:r>
          </a:p>
          <a:p>
            <a:pPr lvl="1"/>
            <a:r>
              <a:rPr lang="en-US"/>
              <a:t>Quicksort uses space for recursion.</a:t>
            </a:r>
          </a:p>
          <a:p>
            <a:pPr lvl="2"/>
            <a:r>
              <a:rPr lang="en-US"/>
              <a:t>Additional space: </a:t>
            </a:r>
            <a:r>
              <a:rPr lang="en-US" i="1"/>
              <a:t>O</a:t>
            </a:r>
            <a:r>
              <a:rPr lang="en-US"/>
              <a:t>(log </a:t>
            </a:r>
            <a:r>
              <a:rPr lang="en-US" i="1"/>
              <a:t>n</a:t>
            </a:r>
            <a:r>
              <a:rPr lang="en-US"/>
              <a:t>), if clever tail-recursion elimination is done.</a:t>
            </a:r>
          </a:p>
          <a:p>
            <a:pPr lvl="2"/>
            <a:r>
              <a:rPr lang="en-US"/>
              <a:t>Even if </a:t>
            </a:r>
            <a:r>
              <a:rPr lang="en-US" b="1"/>
              <a:t>all</a:t>
            </a:r>
            <a:r>
              <a:rPr lang="en-US"/>
              <a:t> recursion is eliminated, </a:t>
            </a:r>
            <a:r>
              <a:rPr lang="en-US" i="1"/>
              <a:t>O</a:t>
            </a:r>
            <a:r>
              <a:rPr lang="en-US"/>
              <a:t>(log </a:t>
            </a:r>
            <a:r>
              <a:rPr lang="en-US" i="1"/>
              <a:t>n</a:t>
            </a:r>
            <a:r>
              <a:rPr lang="en-US"/>
              <a:t>) additional space is still used.</a:t>
            </a:r>
          </a:p>
          <a:p>
            <a:pPr lvl="2"/>
            <a:r>
              <a:rPr lang="en-US"/>
              <a:t>This additional space need not hold any data items.</a:t>
            </a:r>
          </a:p>
          <a:p>
            <a:pPr>
              <a:buFont typeface="Wingdings" charset="0"/>
              <a:buNone/>
            </a:pPr>
            <a:r>
              <a:rPr lang="en-US"/>
              <a:t>Stability </a:t>
            </a:r>
            <a:r>
              <a:rPr lang="en-US">
                <a:sym typeface="Wingdings" charset="0"/>
              </a:rPr>
              <a:t></a:t>
            </a:r>
            <a:endParaRPr lang="en-US"/>
          </a:p>
          <a:p>
            <a:pPr lvl="1"/>
            <a:r>
              <a:rPr lang="en-US"/>
              <a:t>Efficient versions of Quicksort are not stable.</a:t>
            </a:r>
          </a:p>
          <a:p>
            <a:pPr>
              <a:buFont typeface="Wingdings" charset="0"/>
              <a:buNone/>
            </a:pPr>
            <a:r>
              <a:rPr lang="en-US"/>
              <a:t>Performance on Nearly Sorted Data </a:t>
            </a:r>
            <a:r>
              <a:rPr lang="en-US">
                <a:sym typeface="Wingdings" charset="0"/>
              </a:rPr>
              <a:t></a:t>
            </a:r>
            <a:endParaRPr lang="en-US"/>
          </a:p>
          <a:p>
            <a:pPr lvl="1"/>
            <a:r>
              <a:rPr lang="en-US"/>
              <a:t>An unoptimized Quicksort is </a:t>
            </a:r>
            <a:r>
              <a:rPr lang="en-US" b="1"/>
              <a:t>slow</a:t>
            </a:r>
            <a:r>
              <a:rPr lang="en-US"/>
              <a:t> on nearly sorted data: </a:t>
            </a:r>
            <a:r>
              <a:rPr lang="en-US" i="1"/>
              <a:t>O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 baseline="30000"/>
              <a:t>2</a:t>
            </a:r>
            <a:r>
              <a:rPr lang="en-US"/>
              <a:t>).</a:t>
            </a:r>
          </a:p>
          <a:p>
            <a:pPr lvl="1"/>
            <a:r>
              <a:rPr lang="en-US"/>
              <a:t>Quicksort + median-of-3 is </a:t>
            </a:r>
            <a:r>
              <a:rPr lang="en-US" i="1"/>
              <a:t>O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 log </a:t>
            </a:r>
            <a:r>
              <a:rPr lang="en-US" i="1"/>
              <a:t>n</a:t>
            </a:r>
            <a:r>
              <a:rPr lang="en-US"/>
              <a:t>) on most nearly sorted data.</a:t>
            </a:r>
          </a:p>
        </p:txBody>
      </p:sp>
      <p:sp>
        <p:nvSpPr>
          <p:cNvPr id="1572868" name="Text Box 4"/>
          <p:cNvSpPr txBox="1">
            <a:spLocks noChangeArrowheads="1"/>
          </p:cNvSpPr>
          <p:nvPr/>
        </p:nvSpPr>
        <p:spPr bwMode="auto">
          <a:xfrm>
            <a:off x="7467600" y="4648200"/>
            <a:ext cx="1295400" cy="52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solidFill>
                  <a:schemeClr val="folHlink"/>
                </a:solidFill>
              </a:rPr>
              <a:t>Unlike Merge Sort</a:t>
            </a:r>
          </a:p>
        </p:txBody>
      </p:sp>
      <p:sp>
        <p:nvSpPr>
          <p:cNvPr id="1572869" name="Line 5"/>
          <p:cNvSpPr>
            <a:spLocks noChangeShapeType="1"/>
          </p:cNvSpPr>
          <p:nvPr/>
        </p:nvSpPr>
        <p:spPr bwMode="auto">
          <a:xfrm flipH="1" flipV="1">
            <a:off x="7467600" y="4343400"/>
            <a:ext cx="304800" cy="3810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3232C8"/>
      </a:dk2>
      <a:lt2>
        <a:srgbClr val="989898"/>
      </a:lt2>
      <a:accent1>
        <a:srgbClr val="FFFFFF"/>
      </a:accent1>
      <a:accent2>
        <a:srgbClr val="2896D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387C7"/>
      </a:accent6>
      <a:hlink>
        <a:srgbClr val="1F6481"/>
      </a:hlink>
      <a:folHlink>
        <a:srgbClr val="AF0028"/>
      </a:folHlink>
    </a:clrScheme>
    <a:fontScheme name="Default Design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C99"/>
        </a:solidFill>
        <a:ln w="158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C99"/>
        </a:solidFill>
        <a:ln w="158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  <a:ea typeface="ＭＳ Ｐゴシック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56703"/>
        </a:dk2>
        <a:lt2>
          <a:srgbClr val="989898"/>
        </a:lt2>
        <a:accent1>
          <a:srgbClr val="FFFFFF"/>
        </a:accent1>
        <a:accent2>
          <a:srgbClr val="23C53E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1FB237"/>
        </a:accent6>
        <a:hlink>
          <a:srgbClr val="067265"/>
        </a:hlink>
        <a:folHlink>
          <a:srgbClr val="CA400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3232C8"/>
        </a:dk2>
        <a:lt2>
          <a:srgbClr val="989898"/>
        </a:lt2>
        <a:accent1>
          <a:srgbClr val="FFFFFF"/>
        </a:accent1>
        <a:accent2>
          <a:srgbClr val="2896D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387C7"/>
        </a:accent6>
        <a:hlink>
          <a:srgbClr val="1F6481"/>
        </a:hlink>
        <a:folHlink>
          <a:srgbClr val="AF002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2759</TotalTime>
  <Words>3101</Words>
  <Application>Microsoft Macintosh PowerPoint</Application>
  <PresentationFormat>On-screen Show (4:3)</PresentationFormat>
  <Paragraphs>534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Default Design</vt:lpstr>
      <vt:lpstr>Pigeon and Radix Sort Sorting in the C++ STL</vt:lpstr>
      <vt:lpstr>Unit Overview Algorithmic Efficiency &amp; Sorting</vt:lpstr>
      <vt:lpstr>Review Introduction to Analysis of Algorithms</vt:lpstr>
      <vt:lpstr>Review Introduction to Sorting — Basics</vt:lpstr>
      <vt:lpstr>Review Introduction to Sorting — Overview of Algorithms</vt:lpstr>
      <vt:lpstr>Review Comparison Sorts II — Merge Sort</vt:lpstr>
      <vt:lpstr>Review Comparison Sorts III — Quicksort: Introduction, Partition</vt:lpstr>
      <vt:lpstr>Review Comparison Sorts III — Better Quicksort: Optimizations</vt:lpstr>
      <vt:lpstr>Review Comparison Sorts III — Better Quicksort: Analysis of Quicksort</vt:lpstr>
      <vt:lpstr>Review Comparison Sorts III: Introsort</vt:lpstr>
      <vt:lpstr>Review Comparison Sorts III Introsort — Analysis</vt:lpstr>
      <vt:lpstr>Review Comparison Sorts III - When is it Best?</vt:lpstr>
      <vt:lpstr>Radix Sort Background</vt:lpstr>
      <vt:lpstr>Radix Sort Preliminaries: Pigeonhole Sort — Description</vt:lpstr>
      <vt:lpstr>Radix Sort Preliminaries: Pigeonhole Sort — Write It</vt:lpstr>
      <vt:lpstr>Radix Sort Description</vt:lpstr>
      <vt:lpstr>Radix Sort Example</vt:lpstr>
      <vt:lpstr>Radix Sort Write It, Comments</vt:lpstr>
      <vt:lpstr>Radix Sort Efficiency [1/2]</vt:lpstr>
      <vt:lpstr>Radix Sort Efficiency [2/2]</vt:lpstr>
      <vt:lpstr>Sorting in the C++ STL Specifying the Interface</vt:lpstr>
      <vt:lpstr>Sorting in the C++ STL Overview of the Algorithms [1/4]</vt:lpstr>
      <vt:lpstr>Sorting in the C++ STL Overview of the Algorithms [2/4]</vt:lpstr>
      <vt:lpstr>Sorting in the C++ STL Overview of the Algorithms [3/4]</vt:lpstr>
      <vt:lpstr>Sorting in the C++ STL Overview of the Algorithms [4/4]</vt:lpstr>
      <vt:lpstr>Sorting in the C++ STL Using the Algorithms [1/2]</vt:lpstr>
      <vt:lpstr>Sorting in the C++ STL Using the Algorithms [2/2]</vt:lpstr>
    </vt:vector>
  </TitlesOfParts>
  <Company>University of Alaska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Radix Sort; Sorting in the C++ STL</dc:title>
  <dc:creator>Glenn G. Chappell</dc:creator>
  <cp:lastModifiedBy>Chris Hartman</cp:lastModifiedBy>
  <cp:revision>229</cp:revision>
  <dcterms:created xsi:type="dcterms:W3CDTF">2004-09-03T22:49:27Z</dcterms:created>
  <dcterms:modified xsi:type="dcterms:W3CDTF">2013-03-18T22:05:03Z</dcterms:modified>
</cp:coreProperties>
</file>