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108" r:id="rId3"/>
    <p:sldId id="1133" r:id="rId4"/>
    <p:sldId id="1135" r:id="rId5"/>
    <p:sldId id="1143" r:id="rId6"/>
    <p:sldId id="1139" r:id="rId7"/>
    <p:sldId id="1146" r:id="rId8"/>
    <p:sldId id="1113" r:id="rId9"/>
    <p:sldId id="1152" r:id="rId10"/>
    <p:sldId id="1115" r:id="rId11"/>
    <p:sldId id="1182" r:id="rId12"/>
    <p:sldId id="1157" r:id="rId13"/>
    <p:sldId id="1164" r:id="rId14"/>
    <p:sldId id="1119" r:id="rId15"/>
    <p:sldId id="1120" r:id="rId16"/>
    <p:sldId id="1121" r:id="rId17"/>
    <p:sldId id="1122" r:id="rId18"/>
    <p:sldId id="1123" r:id="rId19"/>
    <p:sldId id="1124" r:id="rId20"/>
    <p:sldId id="1180" r:id="rId21"/>
    <p:sldId id="1181" r:id="rId22"/>
    <p:sldId id="1183" r:id="rId23"/>
    <p:sldId id="1127" r:id="rId24"/>
    <p:sldId id="1128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0" autoAdjust="0"/>
  </p:normalViewPr>
  <p:slideViewPr>
    <p:cSldViewPr>
      <p:cViewPr varScale="1">
        <p:scale>
          <a:sx n="84" d="100"/>
          <a:sy n="84" d="100"/>
        </p:scale>
        <p:origin x="-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26D3A7B-1AC3-EF49-A873-E363987A6F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336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7893E72-4ECD-2F46-B708-91D8CB5CF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7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97BDAA3-9733-784D-B5D2-2805255E3E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BE2F3-EE6A-3B44-A415-24C3F3568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3290D-1C2E-B348-B329-F92D1AD47C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9160-5CFD-A44B-A3AE-B8247A104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0ABC2-34A2-684B-8C2B-480C58076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C466-8F7A-6348-BFAF-886923EC46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4F378-275A-4841-A315-046C6A9F8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70C52-92F3-DA4F-B1A3-D4D26F7A5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BFBDC-DCB6-634D-B9C3-FB37EA97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231B-3052-C144-8237-4900820A7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9C426-21AF-F949-9D96-E1A942E99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B6C6C8-FC3E-A145-90B4-25B565487F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  <a:br>
              <a:rPr lang="en-US" dirty="0"/>
            </a:br>
            <a:r>
              <a:rPr lang="en-US" dirty="0"/>
              <a:t>Data Abstraction</a:t>
            </a:r>
            <a:br>
              <a:rPr lang="en-US" dirty="0"/>
            </a:br>
            <a:r>
              <a:rPr lang="en-US" dirty="0"/>
              <a:t>Introduction to Sequences</a:t>
            </a:r>
            <a:br>
              <a:rPr lang="en-US" dirty="0"/>
            </a:br>
            <a:r>
              <a:rPr lang="en-US" dirty="0"/>
              <a:t>Array Interface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Wednesday, </a:t>
            </a:r>
            <a:r>
              <a:rPr lang="en-US" dirty="0" smtClean="0"/>
              <a:t>March 20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B15-B72F-E54A-8AD9-730A55CBE709}" type="slidenum">
              <a:rPr lang="en-US"/>
              <a:pPr/>
              <a:t>10</a:t>
            </a:fld>
            <a:endParaRPr lang="en-US"/>
          </a:p>
        </p:txBody>
      </p:sp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br>
              <a:rPr lang="en-US"/>
            </a:br>
            <a:r>
              <a:rPr lang="en-US"/>
              <a:t>ADT Example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Suppose we want to specify an ADT that holds exactly three pieces of information.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We might call this ADT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Triple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These are not assumed to be numeric or have any arithmetic properties at all. Rather, they are simply three pieces of data. Think of this as a list that always has size three.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What operations might such an ADT have?</a:t>
            </a:r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 lvl="1">
              <a:lnSpc>
                <a:spcPct val="90000"/>
              </a:lnSpc>
            </a:pPr>
            <a:endParaRPr lang="en-US" sz="1600" i="1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</a:t>
            </a:r>
            <a:r>
              <a:rPr lang="en-US" sz="1800" i="1"/>
              <a:t>might</a:t>
            </a:r>
            <a:r>
              <a:rPr lang="en-US" sz="1800"/>
              <a:t> store the data for a Triple in an obvious data structure: three variables.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And we </a:t>
            </a:r>
            <a:r>
              <a:rPr lang="en-US" sz="1800" i="1"/>
              <a:t>might</a:t>
            </a:r>
            <a:r>
              <a:rPr lang="en-US" sz="1800"/>
              <a:t> implement all this using a class with three data members, and member functions implementing the various Triple operations.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8464-221C-1548-9EB7-EF49A81D62FD}" type="slidenum">
              <a:rPr lang="en-US"/>
              <a:pPr/>
              <a:t>11</a:t>
            </a:fld>
            <a:endParaRPr lang="en-US"/>
          </a:p>
        </p:txBody>
      </p:sp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br>
              <a:rPr lang="en-US"/>
            </a:br>
            <a:r>
              <a:rPr lang="en-US"/>
              <a:t>ADT Example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Suppose we want to specify an ADT that holds exactly three pieces of information.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We might call this ADT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Triple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These are not assumed to be numeric or have any arithmetic properties at all. Rather, they are simply three pieces of data. Think of this as a list that always has size three.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What operations might such an ADT have?</a:t>
            </a:r>
          </a:p>
          <a:p>
            <a:pPr lvl="1">
              <a:lnSpc>
                <a:spcPct val="90000"/>
              </a:lnSpc>
            </a:pPr>
            <a:r>
              <a:rPr lang="en-US" sz="1600" i="1" dirty="0"/>
              <a:t>Get/set</a:t>
            </a:r>
          </a:p>
          <a:p>
            <a:pPr lvl="1">
              <a:lnSpc>
                <a:spcPct val="90000"/>
              </a:lnSpc>
            </a:pPr>
            <a:r>
              <a:rPr lang="en-US" sz="1600" i="1" dirty="0"/>
              <a:t>Compare (if comparable)</a:t>
            </a:r>
          </a:p>
          <a:p>
            <a:pPr lvl="1">
              <a:lnSpc>
                <a:spcPct val="90000"/>
              </a:lnSpc>
            </a:pPr>
            <a:r>
              <a:rPr lang="en-US" sz="1600" i="1" dirty="0"/>
              <a:t>Copy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Create/Destroy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Reorder</a:t>
            </a:r>
            <a:endParaRPr lang="en-US" sz="1600" i="1" dirty="0"/>
          </a:p>
          <a:p>
            <a:pPr lvl="1">
              <a:lnSpc>
                <a:spcPct val="90000"/>
              </a:lnSpc>
            </a:pPr>
            <a:r>
              <a:rPr lang="en-US" sz="1600" i="1" dirty="0"/>
              <a:t>Sort (if comparable)</a:t>
            </a:r>
          </a:p>
          <a:p>
            <a:pPr lvl="1">
              <a:lnSpc>
                <a:spcPct val="90000"/>
              </a:lnSpc>
            </a:pPr>
            <a:r>
              <a:rPr lang="en-US" sz="1600" i="1" dirty="0" smtClean="0"/>
              <a:t>Output (if each piece can be output)</a:t>
            </a:r>
            <a:endParaRPr lang="en-US" sz="1600" i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We </a:t>
            </a:r>
            <a:r>
              <a:rPr lang="en-US" sz="1800" i="1" dirty="0"/>
              <a:t>might</a:t>
            </a:r>
            <a:r>
              <a:rPr lang="en-US" sz="1800" dirty="0"/>
              <a:t> store the data for a Triple in an obvious data structure: three variables.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And we </a:t>
            </a:r>
            <a:r>
              <a:rPr lang="en-US" sz="1800" i="1" dirty="0"/>
              <a:t>might</a:t>
            </a:r>
            <a:r>
              <a:rPr lang="en-US" sz="1800" dirty="0"/>
              <a:t> implement all this using a class with three data members, and member functions implementing the various Triple operations.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5C33-6A19-9A43-B9E2-4472E51D7BBE}" type="slidenum">
              <a:rPr lang="en-US"/>
              <a:pPr/>
              <a:t>12</a:t>
            </a:fld>
            <a:endParaRPr lang="en-US"/>
          </a:p>
        </p:txBody>
      </p:sp>
      <p:sp>
        <p:nvSpPr>
          <p:cNvPr id="175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br>
              <a:rPr lang="en-US"/>
            </a:br>
            <a:r>
              <a:rPr lang="en-US"/>
              <a:t>Good Interfaces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implement a data structure, the idea of abstraction requires that we have a well defined </a:t>
            </a:r>
            <a:r>
              <a:rPr lang="en-US" b="1"/>
              <a:t>interface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Designing a good interface can be difficult. Here are some characteristics of a good interface.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An interface should be </a:t>
            </a:r>
            <a:r>
              <a:rPr lang="en-US" b="1"/>
              <a:t>complete</a:t>
            </a:r>
            <a:r>
              <a:rPr lang="en-US"/>
              <a:t>.</a:t>
            </a:r>
          </a:p>
          <a:p>
            <a:pPr lvl="1"/>
            <a:r>
              <a:rPr lang="en-US"/>
              <a:t>All required operations should be </a:t>
            </a:r>
            <a:r>
              <a:rPr lang="en-US" i="1"/>
              <a:t>possible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often strive for interfaces that are </a:t>
            </a:r>
            <a:r>
              <a:rPr lang="en-US" b="1"/>
              <a:t>minimal</a:t>
            </a:r>
            <a:r>
              <a:rPr lang="en-US"/>
              <a:t>.</a:t>
            </a:r>
          </a:p>
          <a:p>
            <a:pPr lvl="1"/>
            <a:r>
              <a:rPr lang="en-US"/>
              <a:t>Avoid unnecessary functionality.</a:t>
            </a:r>
          </a:p>
          <a:p>
            <a:pPr>
              <a:buFont typeface="Wingdings" charset="0"/>
              <a:buNone/>
            </a:pPr>
            <a:r>
              <a:rPr lang="en-US"/>
              <a:t>An interface should be </a:t>
            </a:r>
            <a:r>
              <a:rPr lang="en-US" b="1"/>
              <a:t>convenient</a:t>
            </a:r>
            <a:r>
              <a:rPr lang="en-US"/>
              <a:t>.</a:t>
            </a:r>
          </a:p>
          <a:p>
            <a:pPr lvl="1"/>
            <a:r>
              <a:rPr lang="en-US"/>
              <a:t>Avoid making the interface a pain to use.</a:t>
            </a:r>
          </a:p>
          <a:p>
            <a:pPr>
              <a:buFont typeface="Wingdings" charset="0"/>
              <a:buNone/>
            </a:pPr>
            <a:r>
              <a:rPr lang="en-US"/>
              <a:t>We want to </a:t>
            </a:r>
            <a:r>
              <a:rPr lang="en-US" b="1"/>
              <a:t>facilitate</a:t>
            </a:r>
            <a:r>
              <a:rPr lang="en-US"/>
              <a:t> </a:t>
            </a:r>
            <a:r>
              <a:rPr lang="en-US" b="1"/>
              <a:t>efficiency</a:t>
            </a:r>
            <a:r>
              <a:rPr lang="en-US"/>
              <a:t>.</a:t>
            </a:r>
          </a:p>
          <a:p>
            <a:pPr lvl="1"/>
            <a:r>
              <a:rPr lang="en-US"/>
              <a:t>Allow the data to be dealt with efficiently.</a:t>
            </a:r>
          </a:p>
          <a:p>
            <a:pPr>
              <a:buFont typeface="Wingdings" charset="0"/>
              <a:buNone/>
            </a:pPr>
            <a:r>
              <a:rPr lang="en-US"/>
              <a:t>We often want our interface to be </a:t>
            </a:r>
            <a:r>
              <a:rPr lang="en-US" b="1"/>
              <a:t>generic</a:t>
            </a:r>
            <a:r>
              <a:rPr lang="en-US"/>
              <a:t>.</a:t>
            </a:r>
          </a:p>
          <a:p>
            <a:pPr lvl="1"/>
            <a:r>
              <a:rPr lang="en-US"/>
              <a:t>Avoid restricting possible implementations and internal data types.</a:t>
            </a:r>
          </a:p>
        </p:txBody>
      </p:sp>
      <p:sp>
        <p:nvSpPr>
          <p:cNvPr id="1756164" name="Line 4"/>
          <p:cNvSpPr>
            <a:spLocks noChangeShapeType="1"/>
          </p:cNvSpPr>
          <p:nvPr/>
        </p:nvSpPr>
        <p:spPr bwMode="auto">
          <a:xfrm flipH="1" flipV="1">
            <a:off x="4648200" y="5105400"/>
            <a:ext cx="23622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5" name="Line 5"/>
          <p:cNvSpPr>
            <a:spLocks noChangeShapeType="1"/>
          </p:cNvSpPr>
          <p:nvPr/>
        </p:nvSpPr>
        <p:spPr bwMode="auto">
          <a:xfrm flipH="1">
            <a:off x="5867400" y="5638800"/>
            <a:ext cx="1143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6" name="Line 6"/>
          <p:cNvSpPr>
            <a:spLocks noChangeShapeType="1"/>
          </p:cNvSpPr>
          <p:nvPr/>
        </p:nvSpPr>
        <p:spPr bwMode="auto">
          <a:xfrm flipH="1" flipV="1">
            <a:off x="6477000" y="3733800"/>
            <a:ext cx="533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7" name="Text Box 7"/>
          <p:cNvSpPr txBox="1">
            <a:spLocks noChangeArrowheads="1"/>
          </p:cNvSpPr>
          <p:nvPr/>
        </p:nvSpPr>
        <p:spPr bwMode="auto">
          <a:xfrm>
            <a:off x="7010400" y="36576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These two often pull in opposite directions.</a:t>
            </a:r>
          </a:p>
        </p:txBody>
      </p:sp>
      <p:sp>
        <p:nvSpPr>
          <p:cNvPr id="1756168" name="Line 8"/>
          <p:cNvSpPr>
            <a:spLocks noChangeShapeType="1"/>
          </p:cNvSpPr>
          <p:nvPr/>
        </p:nvSpPr>
        <p:spPr bwMode="auto">
          <a:xfrm flipH="1">
            <a:off x="4953000" y="4267200"/>
            <a:ext cx="2057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9" name="Text Box 9"/>
          <p:cNvSpPr txBox="1">
            <a:spLocks noChangeArrowheads="1"/>
          </p:cNvSpPr>
          <p:nvPr/>
        </p:nvSpPr>
        <p:spPr bwMode="auto">
          <a:xfrm>
            <a:off x="7010400" y="50292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These two </a:t>
            </a:r>
            <a:r>
              <a:rPr lang="en-US" sz="1400" i="1">
                <a:solidFill>
                  <a:schemeClr val="folHlink"/>
                </a:solidFill>
              </a:rPr>
              <a:t>can</a:t>
            </a:r>
            <a:r>
              <a:rPr lang="en-US" sz="1400">
                <a:solidFill>
                  <a:schemeClr val="folHlink"/>
                </a:solidFill>
              </a:rPr>
              <a:t> pull in opposite directions.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7CA1-64A1-924B-9DD3-614269C77598}" type="slidenum">
              <a:rPr lang="en-US"/>
              <a:pPr/>
              <a:t>13</a:t>
            </a:fld>
            <a:endParaRPr lang="en-US"/>
          </a:p>
        </p:txBody>
      </p:sp>
      <p:sp>
        <p:nvSpPr>
          <p:cNvPr id="176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>
                <a:cs typeface="Times New Roman" charset="0"/>
              </a:rPr>
              <a:t>What is a Sequence?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Sequence</a:t>
            </a:r>
            <a:r>
              <a:rPr lang="en-US"/>
              <a:t> is a collection of items that are in some order.</a:t>
            </a:r>
          </a:p>
          <a:p>
            <a:pPr lvl="1"/>
            <a:r>
              <a:rPr lang="en-US"/>
              <a:t>We will restrict our attention to </a:t>
            </a:r>
            <a:r>
              <a:rPr lang="en-US" b="1"/>
              <a:t>finite</a:t>
            </a:r>
            <a:r>
              <a:rPr lang="en-US"/>
              <a:t> Sequences in which all items have the </a:t>
            </a:r>
            <a:r>
              <a:rPr lang="en-US" b="1"/>
              <a:t>same type</a:t>
            </a:r>
            <a:r>
              <a:rPr lang="en-US"/>
              <a:t>.</a:t>
            </a:r>
          </a:p>
          <a:p>
            <a:pPr lvl="1"/>
            <a:r>
              <a:rPr lang="en-US"/>
              <a:t>It may help to think of an array here. However, there are other ways to store Sequences.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Questions</a:t>
            </a:r>
          </a:p>
          <a:p>
            <a:pPr lvl="1"/>
            <a:r>
              <a:rPr lang="en-US"/>
              <a:t>What operations do we perform on Sequences?</a:t>
            </a:r>
          </a:p>
          <a:p>
            <a:pPr lvl="1"/>
            <a:r>
              <a:rPr lang="en-US"/>
              <a:t>How can we implement a Sequence?</a:t>
            </a:r>
          </a:p>
          <a:p>
            <a:pPr lvl="1"/>
            <a:r>
              <a:rPr lang="en-US"/>
              <a:t>How do we decide which implementation best fits any given circumstance?</a:t>
            </a:r>
          </a:p>
        </p:txBody>
      </p:sp>
      <p:sp>
        <p:nvSpPr>
          <p:cNvPr id="1763332" name="Rectangle 4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763333" name="Rectangle 5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763334" name="Rectangle 6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763335" name="Rectangle 7"/>
          <p:cNvSpPr>
            <a:spLocks noChangeArrowheads="1"/>
          </p:cNvSpPr>
          <p:nvPr/>
        </p:nvSpPr>
        <p:spPr bwMode="auto">
          <a:xfrm>
            <a:off x="3657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763336" name="Rectangle 8"/>
          <p:cNvSpPr>
            <a:spLocks noChangeArrowheads="1"/>
          </p:cNvSpPr>
          <p:nvPr/>
        </p:nvSpPr>
        <p:spPr bwMode="auto">
          <a:xfrm>
            <a:off x="3962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763337" name="Rectangle 9"/>
          <p:cNvSpPr>
            <a:spLocks noChangeArrowheads="1"/>
          </p:cNvSpPr>
          <p:nvPr/>
        </p:nvSpPr>
        <p:spPr bwMode="auto">
          <a:xfrm>
            <a:off x="4267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763338" name="Rectangle 10"/>
          <p:cNvSpPr>
            <a:spLocks noChangeArrowheads="1"/>
          </p:cNvSpPr>
          <p:nvPr/>
        </p:nvSpPr>
        <p:spPr bwMode="auto">
          <a:xfrm>
            <a:off x="4572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1763339" name="Rectangle 11"/>
          <p:cNvSpPr>
            <a:spLocks noChangeArrowheads="1"/>
          </p:cNvSpPr>
          <p:nvPr/>
        </p:nvSpPr>
        <p:spPr bwMode="auto">
          <a:xfrm>
            <a:off x="4876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763340" name="Rectangle 12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1763341" name="Rectangle 13"/>
          <p:cNvSpPr>
            <a:spLocks noChangeArrowheads="1"/>
          </p:cNvSpPr>
          <p:nvPr/>
        </p:nvSpPr>
        <p:spPr bwMode="auto">
          <a:xfrm>
            <a:off x="5486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763342" name="Rectangle 14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763343" name="Rectangle 15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12F8-2AD8-7A4A-AB82-D509F6AEF59C}" type="slidenum">
              <a:rPr lang="en-US"/>
              <a:pPr/>
              <a:t>14</a:t>
            </a:fld>
            <a:endParaRPr lang="en-US"/>
          </a:p>
        </p:txBody>
      </p:sp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/>
              <a:t>ADT Sequence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Definition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/>
              <a:t>ADT </a:t>
            </a:r>
            <a:r>
              <a:rPr lang="en-US" sz="1600" b="1"/>
              <a:t>Sequence</a:t>
            </a:r>
          </a:p>
          <a:p>
            <a:pPr>
              <a:lnSpc>
                <a:spcPct val="80000"/>
              </a:lnSpc>
            </a:pPr>
            <a:r>
              <a:rPr lang="en-US" sz="1600"/>
              <a:t>Data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An ordered sequence of values, all same type, indexed by 0, …, size-1.</a:t>
            </a:r>
          </a:p>
          <a:p>
            <a:pPr>
              <a:lnSpc>
                <a:spcPct val="80000"/>
              </a:lnSpc>
            </a:pPr>
            <a:r>
              <a:rPr lang="en-US" sz="160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CreateEmpty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Creates empty Sequence (with size 0, i.e., no data).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CreateSized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 size, create a Sequence with that size.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Destroy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Destroys a Sequence.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Copy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Make a copy of a given Sequence.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LookUpByIndex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 valid index, returns Sequence item in modifiable form.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Size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Returns size of Sequence.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Empty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Returns whether the Sequence is empty, that is, has size zero.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Sort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Sort a Sequence, using some given comparison function.</a:t>
            </a:r>
          </a:p>
        </p:txBody>
      </p:sp>
      <p:sp>
        <p:nvSpPr>
          <p:cNvPr id="1714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1400"/>
              <a:t>Resize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Changes size of Sequence. Data for indices 0, …, min(old size, new size)–1 remains identical.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InsertByIter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an iterator (or pointer?) and an item, insert the item at the specified position.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RemoveByIter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an iterator, remove the item at that position.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InsertBeg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an item, insert it at the beginning.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RemoveBeg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Remove the first item.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InsertEnd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Like insertBeg, but at the end.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RemoveEnd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Like removeBeg, but at the end.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Splice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Move a contiguous subsequence from one Sequence to another.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Traverse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Performs some operation on every item in the Sequence, in order.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Swap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Exchange the values of two given Sequences.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A4C7-3FB4-4147-8CEE-6F1EBC5625C6}" type="slidenum">
              <a:rPr lang="en-US"/>
              <a:pPr/>
              <a:t>15</a:t>
            </a:fld>
            <a:endParaRPr lang="en-US"/>
          </a:p>
        </p:txBody>
      </p:sp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/>
              <a:t>ADT SortedSequence </a:t>
            </a:r>
            <a:r>
              <a:rPr lang="en-US">
                <a:cs typeface="Times New Roman" charset="0"/>
              </a:rPr>
              <a:t>— Introduction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charset="0"/>
              <a:buNone/>
            </a:pPr>
            <a:r>
              <a:rPr lang="en-US"/>
              <a:t>It is common to keep Sequence data sorted.</a:t>
            </a:r>
          </a:p>
          <a:p>
            <a:pPr marL="457200" indent="-457200">
              <a:buFont typeface="Wingdings" charset="0"/>
              <a:buNone/>
            </a:pPr>
            <a:r>
              <a:rPr lang="en-US"/>
              <a:t>However, this changes the operations available.</a:t>
            </a:r>
          </a:p>
          <a:p>
            <a:pPr marL="838200" lvl="1" indent="-381000"/>
            <a:r>
              <a:rPr lang="en-US"/>
              <a:t>Operations that mess up the ordering are now disallowed.</a:t>
            </a:r>
          </a:p>
          <a:p>
            <a:pPr marL="838200" lvl="1" indent="-381000"/>
            <a:r>
              <a:rPr lang="en-US"/>
              <a:t>New operations, that make use of the ordering, become possible.</a:t>
            </a:r>
          </a:p>
          <a:p>
            <a:pPr marL="457200" indent="-457200">
              <a:buFont typeface="Wingdings" charset="0"/>
              <a:buNone/>
            </a:pPr>
            <a:r>
              <a:rPr lang="en-US"/>
              <a:t>Therefore, we define another ADT, SortedSequence.</a:t>
            </a:r>
          </a:p>
          <a:p>
            <a:pPr marL="838200" lvl="1" indent="-381000"/>
            <a:r>
              <a:rPr lang="en-US"/>
              <a:t>Essentially, a SortedSequence is a Sequence in which the items are always kept sorted according to some comparison function.</a:t>
            </a:r>
          </a:p>
          <a:p>
            <a:pPr marL="838200" lvl="1" indent="-381000"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FD8-7ED3-EA46-95EC-C35818170E44}" type="slidenum">
              <a:rPr lang="en-US"/>
              <a:pPr/>
              <a:t>16</a:t>
            </a:fld>
            <a:endParaRPr lang="en-US"/>
          </a:p>
        </p:txBody>
      </p:sp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/>
              <a:t>ADT SortedSequence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Draft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400"/>
              <a:t>ADT </a:t>
            </a:r>
            <a:r>
              <a:rPr lang="en-US" sz="1400" b="1"/>
              <a:t>SortedSequence</a:t>
            </a:r>
            <a:r>
              <a:rPr lang="en-US" sz="1400"/>
              <a:t> (draft)</a:t>
            </a:r>
          </a:p>
          <a:p>
            <a:pPr>
              <a:lnSpc>
                <a:spcPct val="90000"/>
              </a:lnSpc>
            </a:pPr>
            <a:r>
              <a:rPr lang="en-US" sz="1400"/>
              <a:t>Data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An ordered list of values, all same type, indexed by 0, …, size-1, </a:t>
            </a:r>
            <a:r>
              <a:rPr lang="en-US" sz="1200" b="1"/>
              <a:t>in ascending order</a:t>
            </a:r>
            <a:r>
              <a:rPr lang="en-US" sz="1200"/>
              <a:t>.</a:t>
            </a:r>
          </a:p>
          <a:p>
            <a:pPr>
              <a:lnSpc>
                <a:spcPct val="90000"/>
              </a:lnSpc>
            </a:pPr>
            <a:r>
              <a:rPr lang="en-US" sz="14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CreateEmpty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Creates empty SortedSequence (with size 0, i.e., no data).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CreateSized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Given a size, create a SortedSequence with that size.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Destroy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Destroys a SortedSequence.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Copy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Make a copy of a given SortedSequence.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LookUpByIndex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Given a valid index, returns SortedSequence item in modifiable form.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Size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Returns size of SortedSequence.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Empty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Returns whether the SortedSequence is empty, that is, has size zero.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Sort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Sort a SortedSequence, using some given comparison function.</a:t>
            </a:r>
          </a:p>
        </p:txBody>
      </p:sp>
      <p:sp>
        <p:nvSpPr>
          <p:cNvPr id="17162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200"/>
              <a:t>Resize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Changes size of SortedSequence. Data for indices 0, …, min(old size, new size)–1 remains identical.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InsertByIter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Given an iterator (or pointer?) and an item, insert the item at the specified position.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RemoveByIter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Given an iterator, remove the item at that position.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InsertBeg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Given an item, insert it at the beginning.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RemoveBeg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Remove the first item.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InsertEnd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Like insertBeg, but at the end.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RemoveEnd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Like removeBeg, but at the end.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Splice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Move a contiguous subsequence from one Sequence to another.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Traverse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Performs some operation on every item in the SortedSequence, in order.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Swap</a:t>
            </a:r>
          </a:p>
          <a:p>
            <a:pPr lvl="2">
              <a:lnSpc>
                <a:spcPct val="90000"/>
              </a:lnSpc>
            </a:pPr>
            <a:r>
              <a:rPr lang="en-US" sz="1000"/>
              <a:t>Exchange the values of two given SortedSequences.</a:t>
            </a:r>
          </a:p>
        </p:txBody>
      </p:sp>
      <p:sp>
        <p:nvSpPr>
          <p:cNvPr id="1716229" name="Oval 5"/>
          <p:cNvSpPr>
            <a:spLocks noChangeArrowheads="1"/>
          </p:cNvSpPr>
          <p:nvPr/>
        </p:nvSpPr>
        <p:spPr bwMode="auto">
          <a:xfrm>
            <a:off x="1752600" y="4343400"/>
            <a:ext cx="9144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0" name="Oval 6"/>
          <p:cNvSpPr>
            <a:spLocks noChangeArrowheads="1"/>
          </p:cNvSpPr>
          <p:nvPr/>
        </p:nvSpPr>
        <p:spPr bwMode="auto">
          <a:xfrm>
            <a:off x="5334000" y="1682750"/>
            <a:ext cx="12192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1" name="Oval 7"/>
          <p:cNvSpPr>
            <a:spLocks noChangeArrowheads="1"/>
          </p:cNvSpPr>
          <p:nvPr/>
        </p:nvSpPr>
        <p:spPr bwMode="auto">
          <a:xfrm>
            <a:off x="5334000" y="2692400"/>
            <a:ext cx="1066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2" name="Oval 8"/>
          <p:cNvSpPr>
            <a:spLocks noChangeArrowheads="1"/>
          </p:cNvSpPr>
          <p:nvPr/>
        </p:nvSpPr>
        <p:spPr bwMode="auto">
          <a:xfrm>
            <a:off x="5334000" y="3429000"/>
            <a:ext cx="1066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3" name="Oval 9"/>
          <p:cNvSpPr>
            <a:spLocks noChangeArrowheads="1"/>
          </p:cNvSpPr>
          <p:nvPr/>
        </p:nvSpPr>
        <p:spPr bwMode="auto">
          <a:xfrm>
            <a:off x="844550" y="5403850"/>
            <a:ext cx="6096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4" name="Oval 10"/>
          <p:cNvSpPr>
            <a:spLocks noChangeArrowheads="1"/>
          </p:cNvSpPr>
          <p:nvPr/>
        </p:nvSpPr>
        <p:spPr bwMode="auto">
          <a:xfrm>
            <a:off x="869950" y="2736850"/>
            <a:ext cx="1143000" cy="3810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5" name="Oval 11"/>
          <p:cNvSpPr>
            <a:spLocks noChangeArrowheads="1"/>
          </p:cNvSpPr>
          <p:nvPr/>
        </p:nvSpPr>
        <p:spPr bwMode="auto">
          <a:xfrm>
            <a:off x="5346700" y="1054100"/>
            <a:ext cx="7620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6" name="Text Box 12"/>
          <p:cNvSpPr txBox="1">
            <a:spLocks noChangeArrowheads="1"/>
          </p:cNvSpPr>
          <p:nvPr/>
        </p:nvSpPr>
        <p:spPr bwMode="auto">
          <a:xfrm>
            <a:off x="3733800" y="33528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Problems</a:t>
            </a:r>
          </a:p>
        </p:txBody>
      </p:sp>
      <p:sp>
        <p:nvSpPr>
          <p:cNvPr id="1716237" name="Line 13"/>
          <p:cNvSpPr>
            <a:spLocks noChangeShapeType="1"/>
          </p:cNvSpPr>
          <p:nvPr/>
        </p:nvSpPr>
        <p:spPr bwMode="auto">
          <a:xfrm flipV="1">
            <a:off x="4800600" y="1981200"/>
            <a:ext cx="609600" cy="1371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8" name="Line 14"/>
          <p:cNvSpPr>
            <a:spLocks noChangeShapeType="1"/>
          </p:cNvSpPr>
          <p:nvPr/>
        </p:nvSpPr>
        <p:spPr bwMode="auto">
          <a:xfrm flipV="1">
            <a:off x="4876800" y="2971800"/>
            <a:ext cx="457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39" name="Line 15"/>
          <p:cNvSpPr>
            <a:spLocks noChangeShapeType="1"/>
          </p:cNvSpPr>
          <p:nvPr/>
        </p:nvSpPr>
        <p:spPr bwMode="auto">
          <a:xfrm>
            <a:off x="4876800" y="35814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0" name="Text Box 16"/>
          <p:cNvSpPr txBox="1">
            <a:spLocks noChangeArrowheads="1"/>
          </p:cNvSpPr>
          <p:nvPr/>
        </p:nvSpPr>
        <p:spPr bwMode="auto">
          <a:xfrm>
            <a:off x="457200" y="601980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Pointless or problematic</a:t>
            </a:r>
          </a:p>
        </p:txBody>
      </p:sp>
      <p:sp>
        <p:nvSpPr>
          <p:cNvPr id="1716241" name="Line 17"/>
          <p:cNvSpPr>
            <a:spLocks noChangeShapeType="1"/>
          </p:cNvSpPr>
          <p:nvPr/>
        </p:nvSpPr>
        <p:spPr bwMode="auto">
          <a:xfrm flipH="1" flipV="1">
            <a:off x="1219200" y="5791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2" name="Text Box 18"/>
          <p:cNvSpPr txBox="1">
            <a:spLocks noChangeArrowheads="1"/>
          </p:cNvSpPr>
          <p:nvPr/>
        </p:nvSpPr>
        <p:spPr bwMode="auto">
          <a:xfrm>
            <a:off x="3505200" y="19812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Iffy …</a:t>
            </a:r>
          </a:p>
        </p:txBody>
      </p:sp>
      <p:sp>
        <p:nvSpPr>
          <p:cNvPr id="1716243" name="Line 19"/>
          <p:cNvSpPr>
            <a:spLocks noChangeShapeType="1"/>
          </p:cNvSpPr>
          <p:nvPr/>
        </p:nvSpPr>
        <p:spPr bwMode="auto">
          <a:xfrm flipV="1">
            <a:off x="4114800" y="1295400"/>
            <a:ext cx="11430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4" name="Line 20"/>
          <p:cNvSpPr>
            <a:spLocks noChangeShapeType="1"/>
          </p:cNvSpPr>
          <p:nvPr/>
        </p:nvSpPr>
        <p:spPr bwMode="auto">
          <a:xfrm flipH="1">
            <a:off x="2057400" y="2286000"/>
            <a:ext cx="1447800" cy="533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5" name="Line 21"/>
          <p:cNvSpPr>
            <a:spLocks noChangeShapeType="1"/>
          </p:cNvSpPr>
          <p:nvPr/>
        </p:nvSpPr>
        <p:spPr bwMode="auto">
          <a:xfrm flipH="1">
            <a:off x="2743200" y="3657600"/>
            <a:ext cx="10668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6" name="Oval 22"/>
          <p:cNvSpPr>
            <a:spLocks noChangeArrowheads="1"/>
          </p:cNvSpPr>
          <p:nvPr/>
        </p:nvSpPr>
        <p:spPr bwMode="auto">
          <a:xfrm>
            <a:off x="5334000" y="4178300"/>
            <a:ext cx="7620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7" name="Line 23"/>
          <p:cNvSpPr>
            <a:spLocks noChangeShapeType="1"/>
          </p:cNvSpPr>
          <p:nvPr/>
        </p:nvSpPr>
        <p:spPr bwMode="auto">
          <a:xfrm>
            <a:off x="4800600" y="3657600"/>
            <a:ext cx="533400" cy="533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48" name="Text Box 24"/>
          <p:cNvSpPr txBox="1">
            <a:spLocks noChangeArrowheads="1"/>
          </p:cNvSpPr>
          <p:nvPr/>
        </p:nvSpPr>
        <p:spPr bwMode="auto">
          <a:xfrm>
            <a:off x="4876800" y="5867400"/>
            <a:ext cx="3657600" cy="5429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But if we get rid of the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problems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, how can we add new items?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F2EA-D79C-4842-9976-C8975E48878C}" type="slidenum">
              <a:rPr lang="en-US"/>
              <a:pPr/>
              <a:t>17</a:t>
            </a:fld>
            <a:endParaRPr lang="en-US"/>
          </a:p>
        </p:txBody>
      </p:sp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/>
              <a:t>ADT SortedSequence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Improved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ADT </a:t>
            </a:r>
            <a:r>
              <a:rPr lang="en-US" sz="1600" b="1"/>
              <a:t>SortedSequence</a:t>
            </a:r>
            <a:r>
              <a:rPr lang="en-US" sz="1600"/>
              <a:t> (final)</a:t>
            </a:r>
          </a:p>
          <a:p>
            <a:pPr>
              <a:lnSpc>
                <a:spcPct val="90000"/>
              </a:lnSpc>
            </a:pPr>
            <a:r>
              <a:rPr lang="en-US" sz="1600"/>
              <a:t>Data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An ordered list of values, all same type, indexed by 0, …, size-1, in ascending order, by some given comparison function.</a:t>
            </a:r>
          </a:p>
          <a:p>
            <a:pPr>
              <a:lnSpc>
                <a:spcPct val="90000"/>
              </a:lnSpc>
            </a:pPr>
            <a:r>
              <a:rPr lang="en-US" sz="16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CreateEmpty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Creates empty SortedSequence (with size 0, that is, no data).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Destroy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Destroys a SortedSequence.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Copy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Make a copy of a given SortedSequence.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LookUpByIndex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Given a valid index, returns SortedSequence item in </a:t>
            </a:r>
            <a:r>
              <a:rPr lang="en-US" sz="1200" b="1"/>
              <a:t>non-modifiable</a:t>
            </a:r>
            <a:r>
              <a:rPr lang="en-US" sz="1200"/>
              <a:t> form.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Size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Returns size of SortedSequence.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Empty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Returns whether the SortedSequence is empty, that is, has size zero.</a:t>
            </a:r>
          </a:p>
        </p:txBody>
      </p:sp>
      <p:sp>
        <p:nvSpPr>
          <p:cNvPr id="17172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1400" b="1"/>
              <a:t>InsertByValue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Given an item, insert it.</a:t>
            </a:r>
          </a:p>
          <a:p>
            <a:pPr lvl="1">
              <a:lnSpc>
                <a:spcPct val="90000"/>
              </a:lnSpc>
            </a:pPr>
            <a:r>
              <a:rPr lang="en-US" sz="1400" b="1"/>
              <a:t>RemoveByValue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Given a value, remove it.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RemoveByIter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Given an iterator, remove item at that position.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Traverse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Performs some operation on every item in the SortedSequence, in order.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Swap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Exchange the values of two given SortedSequences.</a:t>
            </a:r>
          </a:p>
          <a:p>
            <a:pPr lvl="1">
              <a:lnSpc>
                <a:spcPct val="90000"/>
              </a:lnSpc>
            </a:pPr>
            <a:r>
              <a:rPr lang="en-US" sz="1400" b="1"/>
              <a:t>Find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Given value, find item(s) with equivalent value, if any exist.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3DB7-9FFB-4F48-B044-3B4C94181D91}" type="slidenum">
              <a:rPr lang="en-US"/>
              <a:pPr/>
              <a:t>18</a:t>
            </a:fld>
            <a:endParaRPr lang="en-US"/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/>
              <a:t>ADT SortedSequence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What is it For?</a:t>
            </a: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practice, the ordering of a SortedSequence is often of little importance. Rather, are interested in items being </a:t>
            </a:r>
            <a:r>
              <a:rPr lang="en-US" b="1"/>
              <a:t>easy to find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What can we do with this?</a:t>
            </a:r>
          </a:p>
          <a:p>
            <a:pPr lvl="1"/>
            <a:r>
              <a:rPr lang="en-US"/>
              <a:t>First, we can store </a:t>
            </a:r>
            <a:r>
              <a:rPr lang="en-US" b="1"/>
              <a:t>Set data</a:t>
            </a:r>
            <a:r>
              <a:rPr lang="en-US"/>
              <a:t>. In a Set, we only care </a:t>
            </a:r>
            <a:r>
              <a:rPr lang="en-US" i="1"/>
              <a:t>whether</a:t>
            </a:r>
            <a:r>
              <a:rPr lang="en-US"/>
              <a:t> an item is in the container, not </a:t>
            </a:r>
            <a:r>
              <a:rPr lang="en-US" i="1"/>
              <a:t>where</a:t>
            </a:r>
            <a:r>
              <a:rPr lang="en-US"/>
              <a:t> it is.</a:t>
            </a:r>
          </a:p>
          <a:p>
            <a:pPr>
              <a:buFont typeface="Wingdings" charset="0"/>
              <a:buNone/>
            </a:pPr>
            <a:r>
              <a:rPr lang="en-US"/>
              <a:t>Now suppose we have a SortedSequence whose items are pairs, and a comparison function that compares only the </a:t>
            </a:r>
            <a:r>
              <a:rPr lang="en-US" i="1"/>
              <a:t>first parts</a:t>
            </a:r>
            <a:r>
              <a:rPr lang="en-US"/>
              <a:t> of each pair. What is this good for?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1"/>
            <a:r>
              <a:rPr lang="en-US" b="1"/>
              <a:t>Key-based look-up</a:t>
            </a:r>
            <a:r>
              <a:rPr lang="en-US"/>
              <a:t>.</a:t>
            </a:r>
          </a:p>
          <a:p>
            <a:pPr lvl="2"/>
            <a:r>
              <a:rPr lang="en-US"/>
              <a:t>The first part of each pair is the </a:t>
            </a:r>
            <a:r>
              <a:rPr lang="en-US" b="1"/>
              <a:t>key</a:t>
            </a:r>
            <a:r>
              <a:rPr lang="en-US"/>
              <a:t>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Arrays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(kind of), where the thing between the brackets does not have to be a nonnegative integer.</a:t>
            </a:r>
          </a:p>
          <a:p>
            <a:pPr lvl="1"/>
            <a:r>
              <a:rPr lang="en-US"/>
              <a:t>That is, </a:t>
            </a:r>
            <a:r>
              <a:rPr lang="en-US" b="1"/>
              <a:t>Tables</a:t>
            </a:r>
            <a:r>
              <a:rPr lang="en-US"/>
              <a:t> (a.k.a.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dictionaries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associative arrays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maps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).</a:t>
            </a:r>
          </a:p>
        </p:txBody>
      </p:sp>
      <p:sp>
        <p:nvSpPr>
          <p:cNvPr id="1718276" name="Rectangle 4"/>
          <p:cNvSpPr>
            <a:spLocks noChangeArrowheads="1"/>
          </p:cNvSpPr>
          <p:nvPr/>
        </p:nvSpPr>
        <p:spPr bwMode="auto">
          <a:xfrm>
            <a:off x="1143000" y="3886200"/>
            <a:ext cx="13716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(102, "John Smith")</a:t>
            </a:r>
          </a:p>
        </p:txBody>
      </p:sp>
      <p:sp>
        <p:nvSpPr>
          <p:cNvPr id="1718277" name="Rectangle 5"/>
          <p:cNvSpPr>
            <a:spLocks noChangeArrowheads="1"/>
          </p:cNvSpPr>
          <p:nvPr/>
        </p:nvSpPr>
        <p:spPr bwMode="auto">
          <a:xfrm>
            <a:off x="2514600" y="3886200"/>
            <a:ext cx="13716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(388, "Mary Jones")</a:t>
            </a:r>
          </a:p>
        </p:txBody>
      </p:sp>
      <p:sp>
        <p:nvSpPr>
          <p:cNvPr id="1718278" name="Rectangle 6"/>
          <p:cNvSpPr>
            <a:spLocks noChangeArrowheads="1"/>
          </p:cNvSpPr>
          <p:nvPr/>
        </p:nvSpPr>
        <p:spPr bwMode="auto">
          <a:xfrm>
            <a:off x="3886200" y="3886200"/>
            <a:ext cx="13716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(497, "Zyzzy Zyzz")</a:t>
            </a:r>
          </a:p>
        </p:txBody>
      </p:sp>
      <p:sp>
        <p:nvSpPr>
          <p:cNvPr id="1718279" name="Rectangle 7"/>
          <p:cNvSpPr>
            <a:spLocks noChangeArrowheads="1"/>
          </p:cNvSpPr>
          <p:nvPr/>
        </p:nvSpPr>
        <p:spPr bwMode="auto">
          <a:xfrm>
            <a:off x="5257800" y="3886200"/>
            <a:ext cx="13716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(562, "Ig Ogg")</a:t>
            </a:r>
          </a:p>
        </p:txBody>
      </p:sp>
      <p:sp>
        <p:nvSpPr>
          <p:cNvPr id="1718280" name="Rectangle 8"/>
          <p:cNvSpPr>
            <a:spLocks noChangeArrowheads="1"/>
          </p:cNvSpPr>
          <p:nvPr/>
        </p:nvSpPr>
        <p:spPr bwMode="auto">
          <a:xfrm>
            <a:off x="6629400" y="3886200"/>
            <a:ext cx="13716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(732, "Adam A.")</a:t>
            </a:r>
          </a:p>
        </p:txBody>
      </p:sp>
      <p:sp>
        <p:nvSpPr>
          <p:cNvPr id="1718281" name="Line 9"/>
          <p:cNvSpPr>
            <a:spLocks noChangeShapeType="1"/>
          </p:cNvSpPr>
          <p:nvPr/>
        </p:nvSpPr>
        <p:spPr bwMode="auto">
          <a:xfrm flipV="1">
            <a:off x="1371600" y="4267200"/>
            <a:ext cx="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2" name="Line 10"/>
          <p:cNvSpPr>
            <a:spLocks noChangeShapeType="1"/>
          </p:cNvSpPr>
          <p:nvPr/>
        </p:nvSpPr>
        <p:spPr bwMode="auto">
          <a:xfrm flipV="1">
            <a:off x="2743200" y="4267200"/>
            <a:ext cx="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3" name="Line 11"/>
          <p:cNvSpPr>
            <a:spLocks noChangeShapeType="1"/>
          </p:cNvSpPr>
          <p:nvPr/>
        </p:nvSpPr>
        <p:spPr bwMode="auto">
          <a:xfrm flipV="1">
            <a:off x="4114800" y="4267200"/>
            <a:ext cx="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4" name="Line 12"/>
          <p:cNvSpPr>
            <a:spLocks noChangeShapeType="1"/>
          </p:cNvSpPr>
          <p:nvPr/>
        </p:nvSpPr>
        <p:spPr bwMode="auto">
          <a:xfrm flipV="1">
            <a:off x="5638800" y="4267200"/>
            <a:ext cx="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5" name="Line 13"/>
          <p:cNvSpPr>
            <a:spLocks noChangeShapeType="1"/>
          </p:cNvSpPr>
          <p:nvPr/>
        </p:nvSpPr>
        <p:spPr bwMode="auto">
          <a:xfrm flipV="1">
            <a:off x="6934200" y="4267200"/>
            <a:ext cx="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6" name="Line 14"/>
          <p:cNvSpPr>
            <a:spLocks noChangeShapeType="1"/>
          </p:cNvSpPr>
          <p:nvPr/>
        </p:nvSpPr>
        <p:spPr bwMode="auto">
          <a:xfrm flipH="1" flipV="1">
            <a:off x="1371600" y="4495800"/>
            <a:ext cx="1371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7" name="Line 15"/>
          <p:cNvSpPr>
            <a:spLocks noChangeShapeType="1"/>
          </p:cNvSpPr>
          <p:nvPr/>
        </p:nvSpPr>
        <p:spPr bwMode="auto">
          <a:xfrm flipH="1" flipV="1">
            <a:off x="2743200" y="4495800"/>
            <a:ext cx="1371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8" name="Line 16"/>
          <p:cNvSpPr>
            <a:spLocks noChangeShapeType="1"/>
          </p:cNvSpPr>
          <p:nvPr/>
        </p:nvSpPr>
        <p:spPr bwMode="auto">
          <a:xfrm flipH="1" flipV="1">
            <a:off x="4114800" y="4495800"/>
            <a:ext cx="1524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89" name="Line 17"/>
          <p:cNvSpPr>
            <a:spLocks noChangeShapeType="1"/>
          </p:cNvSpPr>
          <p:nvPr/>
        </p:nvSpPr>
        <p:spPr bwMode="auto">
          <a:xfrm flipH="1" flipV="1">
            <a:off x="5638800" y="4495800"/>
            <a:ext cx="1295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18290" name="Line 18"/>
          <p:cNvSpPr>
            <a:spLocks noChangeShapeType="1"/>
          </p:cNvSpPr>
          <p:nvPr/>
        </p:nvSpPr>
        <p:spPr bwMode="auto">
          <a:xfrm flipH="1">
            <a:off x="4876800" y="4495800"/>
            <a:ext cx="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9536-4726-C148-AF3C-983E12FEE04B}" type="slidenum">
              <a:rPr lang="en-US"/>
              <a:pPr/>
              <a:t>19</a:t>
            </a:fld>
            <a:endParaRPr lang="en-US"/>
          </a:p>
        </p:txBody>
      </p:sp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Sequences</a:t>
            </a:r>
            <a:br>
              <a:rPr lang="en-US"/>
            </a:br>
            <a:r>
              <a:rPr lang="en-US"/>
              <a:t>ADT SortedSequence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P.O. vs. V.O.</a:t>
            </a:r>
          </a:p>
        </p:txBody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conclude that, despite the similarities of Sequence and SortedSequence, there is a fundamental difference.</a:t>
            </a:r>
          </a:p>
          <a:p>
            <a:pPr lvl="1"/>
            <a:r>
              <a:rPr lang="en-US"/>
              <a:t>Sequence handles an item according to its </a:t>
            </a:r>
            <a:r>
              <a:rPr lang="en-US" b="1"/>
              <a:t>position</a:t>
            </a:r>
            <a:r>
              <a:rPr lang="en-US"/>
              <a:t> (index) in the container.</a:t>
            </a:r>
          </a:p>
          <a:p>
            <a:pPr lvl="1"/>
            <a:r>
              <a:rPr lang="en-US"/>
              <a:t>SortedSequence handles an item primarily according to its </a:t>
            </a:r>
            <a:r>
              <a:rPr lang="en-US" b="1"/>
              <a:t>value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Two Types of ADTs</a:t>
            </a:r>
          </a:p>
          <a:p>
            <a:pPr lvl="1"/>
            <a:r>
              <a:rPr lang="en-US"/>
              <a:t>Sequence is a </a:t>
            </a:r>
            <a:r>
              <a:rPr lang="en-US" b="1"/>
              <a:t>position-oriented</a:t>
            </a:r>
            <a:r>
              <a:rPr lang="en-US"/>
              <a:t> ADT.</a:t>
            </a:r>
          </a:p>
          <a:p>
            <a:pPr lvl="1"/>
            <a:r>
              <a:rPr lang="en-US"/>
              <a:t>SortedSequence is a </a:t>
            </a:r>
            <a:r>
              <a:rPr lang="en-US" b="1"/>
              <a:t>value-oriented</a:t>
            </a:r>
            <a:r>
              <a:rPr lang="en-US"/>
              <a:t> ADT.</a:t>
            </a:r>
          </a:p>
          <a:p>
            <a:pPr>
              <a:buFont typeface="Wingdings" charset="0"/>
              <a:buNone/>
            </a:pPr>
            <a:r>
              <a:rPr lang="en-US"/>
              <a:t>SortedSequence is a bit inadequate as a value-oriented ADT.</a:t>
            </a:r>
          </a:p>
          <a:p>
            <a:pPr lvl="1"/>
            <a:r>
              <a:rPr lang="en-US"/>
              <a:t>We often do not care about SortedSequence being a Sequence.</a:t>
            </a:r>
          </a:p>
          <a:p>
            <a:pPr lvl="1"/>
            <a:r>
              <a:rPr lang="en-US"/>
              <a:t>Rather, we want to use it to store Set or Table data.</a:t>
            </a:r>
          </a:p>
          <a:p>
            <a:pPr lvl="1"/>
            <a:r>
              <a:rPr lang="en-US"/>
              <a:t>Maybe we should break it away from its Sequence origins?</a:t>
            </a:r>
          </a:p>
          <a:p>
            <a:pPr>
              <a:buFont typeface="Wingdings" charset="0"/>
              <a:buNone/>
            </a:pPr>
            <a:r>
              <a:rPr lang="en-US"/>
              <a:t>Important Questions (to be examined later)</a:t>
            </a:r>
          </a:p>
          <a:p>
            <a:pPr lvl="1"/>
            <a:r>
              <a:rPr lang="en-US"/>
              <a:t>What do we really want from a value-oriented ADT?</a:t>
            </a:r>
          </a:p>
          <a:p>
            <a:pPr lvl="1"/>
            <a:r>
              <a:rPr lang="en-US"/>
              <a:t>How does one implement these in efficient ways?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84B8-08C3-4E45-9E07-A87625273F55}" type="slidenum">
              <a:rPr lang="en-US"/>
              <a:pPr/>
              <a:t>2</a:t>
            </a:fld>
            <a:endParaRPr lang="en-US"/>
          </a:p>
        </p:txBody>
      </p:sp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chemeClr val="bg2"/>
                </a:solidFill>
              </a:rPr>
              <a:t>Major Topics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Introduction to Analysis of Algorithms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Introduction to Sorting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Comparison Sorts I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More on Big-</a:t>
            </a:r>
            <a:r>
              <a:rPr lang="en-US" i="1">
                <a:solidFill>
                  <a:schemeClr val="bg2"/>
                </a:solidFill>
              </a:rPr>
              <a:t>O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The Limits of Sorting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Divide-and-Conquer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Comparison Sorts II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Comparison Sorts III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Radix Sort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Sorting in the C++ STL</a:t>
            </a:r>
          </a:p>
        </p:txBody>
      </p:sp>
      <p:sp>
        <p:nvSpPr>
          <p:cNvPr id="1702916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17" name="Text Box 5"/>
          <p:cNvSpPr txBox="1">
            <a:spLocks noChangeArrowheads="1"/>
          </p:cNvSpPr>
          <p:nvPr/>
        </p:nvSpPr>
        <p:spPr bwMode="auto">
          <a:xfrm>
            <a:off x="228600" y="1736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18" name="Text Box 6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19" name="Text Box 7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0" name="Text Box 8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1" name="Text Box 9"/>
          <p:cNvSpPr txBox="1">
            <a:spLocks noChangeArrowheads="1"/>
          </p:cNvSpPr>
          <p:nvPr/>
        </p:nvSpPr>
        <p:spPr bwMode="auto">
          <a:xfrm>
            <a:off x="228600" y="30416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2" name="Text Box 10"/>
          <p:cNvSpPr txBox="1">
            <a:spLocks noChangeArrowheads="1"/>
          </p:cNvSpPr>
          <p:nvPr/>
        </p:nvSpPr>
        <p:spPr bwMode="auto">
          <a:xfrm>
            <a:off x="228600" y="33718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3" name="Text Box 11"/>
          <p:cNvSpPr txBox="1">
            <a:spLocks noChangeArrowheads="1"/>
          </p:cNvSpPr>
          <p:nvPr/>
        </p:nvSpPr>
        <p:spPr bwMode="auto">
          <a:xfrm>
            <a:off x="228600" y="37020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4" name="Text Box 12"/>
          <p:cNvSpPr txBox="1">
            <a:spLocks noChangeArrowheads="1"/>
          </p:cNvSpPr>
          <p:nvPr/>
        </p:nvSpPr>
        <p:spPr bwMode="auto">
          <a:xfrm>
            <a:off x="228600" y="40322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5" name="Text Box 13"/>
          <p:cNvSpPr txBox="1">
            <a:spLocks noChangeArrowheads="1"/>
          </p:cNvSpPr>
          <p:nvPr/>
        </p:nvSpPr>
        <p:spPr bwMode="auto">
          <a:xfrm>
            <a:off x="228600" y="43592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702926" name="AutoShape 14"/>
          <p:cNvSpPr>
            <a:spLocks noChangeArrowheads="1"/>
          </p:cNvSpPr>
          <p:nvPr/>
        </p:nvSpPr>
        <p:spPr bwMode="auto">
          <a:xfrm rot="-967380">
            <a:off x="381000" y="1981200"/>
            <a:ext cx="3733800" cy="1828800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6000" b="1">
                <a:solidFill>
                  <a:schemeClr val="folHlink"/>
                </a:solidFill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8F24-9E8B-DC42-9D9D-98F380AF116E}" type="slidenum">
              <a:rPr lang="en-US"/>
              <a:pPr/>
              <a:t>20</a:t>
            </a:fld>
            <a:endParaRPr lang="en-US"/>
          </a:p>
        </p:txBody>
      </p:sp>
      <p:sp>
        <p:nvSpPr>
          <p:cNvPr id="177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Interface</a:t>
            </a:r>
            <a:br>
              <a:rPr lang="en-US"/>
            </a:br>
            <a:r>
              <a:rPr lang="en-US">
                <a:cs typeface="Times New Roman" charset="0"/>
              </a:rPr>
              <a:t>Start</a:t>
            </a:r>
          </a:p>
        </p:txBody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wish to implement a Sequence using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smart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array.</a:t>
            </a:r>
          </a:p>
          <a:p>
            <a:pPr lvl="1"/>
            <a:r>
              <a:rPr lang="en-US"/>
              <a:t>It should know its size, be able to copy itself, etc.</a:t>
            </a:r>
          </a:p>
          <a:p>
            <a:pPr lvl="2"/>
            <a:r>
              <a:rPr lang="en-US"/>
              <a:t>Just like in Assignment 2.</a:t>
            </a:r>
          </a:p>
          <a:p>
            <a:pPr lvl="1"/>
            <a:r>
              <a:rPr lang="en-US"/>
              <a:t>It should also be able to </a:t>
            </a:r>
            <a:r>
              <a:rPr lang="en-US" i="1"/>
              <a:t>change</a:t>
            </a:r>
            <a:r>
              <a:rPr lang="en-US"/>
              <a:t> its size.</a:t>
            </a:r>
          </a:p>
          <a:p>
            <a:pPr lvl="2"/>
            <a:r>
              <a:rPr lang="en-US"/>
              <a:t>Recall that the ADT has resize and various insert/remove operations.</a:t>
            </a:r>
          </a:p>
          <a:p>
            <a:pPr>
              <a:buFont typeface="Wingdings" charset="0"/>
              <a:buNone/>
            </a:pPr>
            <a:r>
              <a:rPr lang="en-US"/>
              <a:t>Basic Ideas</a:t>
            </a:r>
          </a:p>
          <a:p>
            <a:pPr lvl="1"/>
            <a:r>
              <a:rPr lang="en-US"/>
              <a:t>Use a C++ class. An object of the class implements a single Sequence.</a:t>
            </a:r>
          </a:p>
          <a:p>
            <a:pPr lvl="1"/>
            <a:r>
              <a:rPr lang="en-US"/>
              <a:t>Many (most? all?) of the ADT Sequence operations should be implemented using class member functions.</a:t>
            </a:r>
          </a:p>
          <a:p>
            <a:pPr lvl="1"/>
            <a:r>
              <a:rPr lang="en-US"/>
              <a:t>Use iterators, operators, ctors, and the dctor in the usual ways.</a:t>
            </a:r>
          </a:p>
          <a:p>
            <a:pPr lvl="1"/>
            <a:r>
              <a:rPr lang="en-US" i="1"/>
              <a:t>Every</a:t>
            </a:r>
            <a:r>
              <a:rPr lang="en-US"/>
              <a:t> function in the interface should exist in order to implement, or somehow make possible, an ADT operation.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DB50-E6A7-234E-8436-BBB69D010F0F}" type="slidenum">
              <a:rPr lang="en-US"/>
              <a:pPr/>
              <a:t>21</a:t>
            </a:fld>
            <a:endParaRPr lang="en-US"/>
          </a:p>
        </p:txBody>
      </p:sp>
      <p:sp>
        <p:nvSpPr>
          <p:cNvPr id="178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Interface</a:t>
            </a:r>
            <a:br>
              <a:rPr lang="en-US"/>
            </a:br>
            <a:r>
              <a:rPr lang="en-US">
                <a:cs typeface="Times New Roman" charset="0"/>
              </a:rPr>
              <a:t>By ADT Operation</a:t>
            </a:r>
          </a:p>
        </p:txBody>
      </p:sp>
      <p:sp>
        <p:nvSpPr>
          <p:cNvPr id="1780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Use iterators to handle positions, traversing.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ADT Operations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CreateEmpty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CreateSized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Destroy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Copy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LookUpByIndex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Size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Empty</a:t>
            </a:r>
          </a:p>
          <a:p>
            <a:pPr lvl="2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600"/>
              <a:t>Sort</a:t>
            </a:r>
          </a:p>
          <a:p>
            <a:pPr lvl="2">
              <a:lnSpc>
                <a:spcPct val="90000"/>
              </a:lnSpc>
            </a:pPr>
            <a:endParaRPr lang="en-US" sz="1400"/>
          </a:p>
        </p:txBody>
      </p:sp>
      <p:sp>
        <p:nvSpPr>
          <p:cNvPr id="17807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sz="1400"/>
              <a:t>Resize</a:t>
            </a:r>
          </a:p>
          <a:p>
            <a:pPr lvl="2"/>
            <a:endParaRPr lang="en-US" sz="1200"/>
          </a:p>
          <a:p>
            <a:pPr lvl="1"/>
            <a:r>
              <a:rPr lang="en-US" sz="1400"/>
              <a:t>InsertByIter, InsertBeg, InsertEnd</a:t>
            </a:r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1"/>
            <a:r>
              <a:rPr lang="en-US" sz="1400"/>
              <a:t>RemoveByIter, RemoveBeg, RemoveEnd.</a:t>
            </a:r>
          </a:p>
          <a:p>
            <a:pPr lvl="2"/>
            <a:endParaRPr lang="en-US" sz="1200"/>
          </a:p>
          <a:p>
            <a:pPr lvl="1"/>
            <a:r>
              <a:rPr lang="en-US" sz="1400"/>
              <a:t>Splice</a:t>
            </a:r>
          </a:p>
          <a:p>
            <a:pPr lvl="2"/>
            <a:endParaRPr lang="en-US" sz="1200"/>
          </a:p>
          <a:p>
            <a:pPr lvl="1"/>
            <a:r>
              <a:rPr lang="en-US" sz="1400"/>
              <a:t>Traverse</a:t>
            </a:r>
          </a:p>
          <a:p>
            <a:pPr lvl="2"/>
            <a:endParaRPr lang="en-US" sz="1200"/>
          </a:p>
          <a:p>
            <a:pPr lvl="2"/>
            <a:endParaRPr lang="en-US" sz="1200"/>
          </a:p>
          <a:p>
            <a:pPr lvl="1"/>
            <a:r>
              <a:rPr lang="en-US" sz="1400"/>
              <a:t>Swap</a:t>
            </a:r>
          </a:p>
          <a:p>
            <a:pPr lvl="2"/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5602-4C62-2C4F-B78C-FE73EC9F1E66}" type="slidenum">
              <a:rPr lang="en-US"/>
              <a:pPr/>
              <a:t>22</a:t>
            </a:fld>
            <a:endParaRPr lang="en-US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Interface</a:t>
            </a:r>
            <a:br>
              <a:rPr lang="en-US"/>
            </a:br>
            <a:r>
              <a:rPr lang="en-US">
                <a:cs typeface="Times New Roman" charset="0"/>
              </a:rPr>
              <a:t>By ADT Operation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Use iterators to handle positions, traversing.</a:t>
            </a:r>
          </a:p>
          <a:p>
            <a:pPr>
              <a:buFont typeface="Wingdings" charset="0"/>
              <a:buNone/>
            </a:pPr>
            <a:r>
              <a:rPr lang="en-US" sz="1600"/>
              <a:t>ADT Operations</a:t>
            </a:r>
          </a:p>
          <a:p>
            <a:pPr lvl="1"/>
            <a:r>
              <a:rPr lang="en-US" sz="1400"/>
              <a:t>CreateEmpty</a:t>
            </a:r>
          </a:p>
          <a:p>
            <a:pPr lvl="2"/>
            <a:r>
              <a:rPr lang="en-US" sz="1200"/>
              <a:t>Default ctor.</a:t>
            </a:r>
          </a:p>
          <a:p>
            <a:pPr lvl="1"/>
            <a:r>
              <a:rPr lang="en-US" sz="1400"/>
              <a:t>CreateSized</a:t>
            </a:r>
          </a:p>
          <a:p>
            <a:pPr lvl="2"/>
            <a:r>
              <a:rPr lang="en-US" sz="1200"/>
              <a:t>Ctor given size.</a:t>
            </a:r>
          </a:p>
          <a:p>
            <a:pPr lvl="1"/>
            <a:r>
              <a:rPr lang="en-US" sz="1400"/>
              <a:t>Destroy</a:t>
            </a:r>
          </a:p>
          <a:p>
            <a:pPr lvl="2"/>
            <a:r>
              <a:rPr lang="en-US" sz="1200"/>
              <a:t>Dctor.</a:t>
            </a:r>
          </a:p>
          <a:p>
            <a:pPr lvl="1"/>
            <a:r>
              <a:rPr lang="en-US" sz="1400"/>
              <a:t>Copy</a:t>
            </a:r>
          </a:p>
          <a:p>
            <a:pPr lvl="2"/>
            <a:r>
              <a:rPr lang="en-US" sz="1200"/>
              <a:t>Copy ctor &amp; copy assignment.</a:t>
            </a:r>
          </a:p>
          <a:p>
            <a:pPr lvl="1"/>
            <a:r>
              <a:rPr lang="en-US" sz="1400"/>
              <a:t>LookUpByIndex</a:t>
            </a:r>
          </a:p>
          <a:p>
            <a:pPr lvl="2"/>
            <a:r>
              <a:rPr lang="en-US" sz="1200"/>
              <a:t>Bracket operator.</a:t>
            </a:r>
          </a:p>
          <a:p>
            <a:pPr lvl="1"/>
            <a:r>
              <a:rPr lang="en-US" sz="1400"/>
              <a:t>Size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size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Empty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empty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Sort</a:t>
            </a:r>
          </a:p>
          <a:p>
            <a:pPr lvl="2"/>
            <a:r>
              <a:rPr lang="en-US" sz="1200"/>
              <a:t>Handle externally, using iterators. Use iterator-returning member functions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begin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and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end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</p:txBody>
      </p:sp>
      <p:sp>
        <p:nvSpPr>
          <p:cNvPr id="1815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sz="1400"/>
              <a:t>Resize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resize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InsertByIter, InsertBeg, InsertEnd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insert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does InsertByIter.</a:t>
            </a:r>
          </a:p>
          <a:p>
            <a:pPr lvl="2"/>
            <a:r>
              <a:rPr lang="en-US" sz="1200"/>
              <a:t>Use in conjunction with iterator-returning functions to do InsertBeg, InsertEnd.</a:t>
            </a:r>
          </a:p>
          <a:p>
            <a:pPr lvl="1"/>
            <a:r>
              <a:rPr lang="en-US" sz="1400"/>
              <a:t>RemoveByIter, RemoveBeg, RemoveEnd.</a:t>
            </a:r>
          </a:p>
          <a:p>
            <a:pPr lvl="2"/>
            <a:r>
              <a:rPr lang="en-US" sz="1200"/>
              <a:t>As above, using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remove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Splice</a:t>
            </a:r>
          </a:p>
          <a:p>
            <a:pPr lvl="2"/>
            <a:r>
              <a:rPr lang="en-US" sz="1200"/>
              <a:t>Call </a:t>
            </a:r>
            <a:r>
              <a:rPr lang="en-US" sz="1200" b="1">
                <a:latin typeface="Courier New" charset="0"/>
              </a:rPr>
              <a:t>resize</a:t>
            </a:r>
            <a:r>
              <a:rPr lang="en-US" sz="1200"/>
              <a:t>, then copy using </a:t>
            </a:r>
            <a:r>
              <a:rPr lang="en-US" sz="1200" b="1">
                <a:latin typeface="Courier New" charset="0"/>
              </a:rPr>
              <a:t>op[]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Traverse</a:t>
            </a:r>
          </a:p>
          <a:p>
            <a:pPr lvl="2"/>
            <a:r>
              <a:rPr lang="en-US" sz="1200"/>
              <a:t>Use iterator-returning member functions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begin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and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end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Swap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swap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E516B-1BC2-994C-8FA2-C3C5A104DAD7}" type="slidenum">
              <a:rPr lang="en-US"/>
              <a:pPr/>
              <a:t>23</a:t>
            </a:fld>
            <a:endParaRPr lang="en-US"/>
          </a:p>
        </p:txBody>
      </p:sp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Interface</a:t>
            </a:r>
            <a:br>
              <a:rPr lang="en-US"/>
            </a:br>
            <a:r>
              <a:rPr lang="en-US">
                <a:cs typeface="Times New Roman" charset="0"/>
              </a:rPr>
              <a:t>Summary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Ctors &amp; Dctor</a:t>
            </a:r>
          </a:p>
          <a:p>
            <a:pPr lvl="1"/>
            <a:r>
              <a:rPr lang="en-US" sz="1600"/>
              <a:t>Default ctor</a:t>
            </a:r>
          </a:p>
          <a:p>
            <a:pPr lvl="1"/>
            <a:r>
              <a:rPr lang="en-US" sz="1600"/>
              <a:t>Ctor given size</a:t>
            </a:r>
          </a:p>
          <a:p>
            <a:pPr lvl="1"/>
            <a:r>
              <a:rPr lang="en-US" sz="1600"/>
              <a:t>Copy ctor</a:t>
            </a:r>
          </a:p>
          <a:p>
            <a:pPr lvl="1"/>
            <a:r>
              <a:rPr lang="en-US" sz="1600"/>
              <a:t>Dctor</a:t>
            </a:r>
          </a:p>
          <a:p>
            <a:pPr>
              <a:buFont typeface="Wingdings" charset="0"/>
              <a:buNone/>
            </a:pPr>
            <a:r>
              <a:rPr lang="en-US" sz="1800"/>
              <a:t>Member Operators</a:t>
            </a:r>
          </a:p>
          <a:p>
            <a:pPr lvl="1"/>
            <a:r>
              <a:rPr lang="en-US" sz="1600"/>
              <a:t>Copy assignment</a:t>
            </a:r>
          </a:p>
          <a:p>
            <a:pPr lvl="1"/>
            <a:r>
              <a:rPr lang="en-US" sz="1600"/>
              <a:t>Bracket</a:t>
            </a:r>
          </a:p>
          <a:p>
            <a:pPr>
              <a:buFont typeface="Wingdings" charset="0"/>
              <a:buNone/>
            </a:pPr>
            <a:r>
              <a:rPr lang="en-US" sz="1800"/>
              <a:t>Global Operators</a:t>
            </a:r>
          </a:p>
          <a:p>
            <a:pPr lvl="1"/>
            <a:r>
              <a:rPr lang="en-US" sz="1600" i="1"/>
              <a:t>None</a:t>
            </a:r>
          </a:p>
          <a:p>
            <a:pPr>
              <a:buFont typeface="Wingdings" charset="0"/>
              <a:buNone/>
            </a:pPr>
            <a:r>
              <a:rPr lang="en-US" sz="1800"/>
              <a:t>Associated Global Functions</a:t>
            </a:r>
          </a:p>
          <a:p>
            <a:pPr lvl="1"/>
            <a:r>
              <a:rPr lang="en-US" sz="1600" i="1"/>
              <a:t>None</a:t>
            </a:r>
          </a:p>
        </p:txBody>
      </p:sp>
      <p:sp>
        <p:nvSpPr>
          <p:cNvPr id="17223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Named Public Member Functions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size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empty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begin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end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resize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insert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remove</a:t>
            </a:r>
          </a:p>
          <a:p>
            <a:pPr lvl="1"/>
            <a:r>
              <a:rPr lang="en-US" sz="1600"/>
              <a:t> </a:t>
            </a:r>
            <a:r>
              <a:rPr lang="en-US" sz="1600" b="1">
                <a:latin typeface="Courier New" charset="0"/>
              </a:rPr>
              <a:t>swap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5F59-022F-ED4C-A3A5-8A4943062760}" type="slidenum">
              <a:rPr lang="en-US"/>
              <a:pPr/>
              <a:t>24</a:t>
            </a:fld>
            <a:endParaRPr lang="en-US"/>
          </a:p>
        </p:txBody>
      </p:sp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Interface</a:t>
            </a:r>
            <a:br>
              <a:rPr lang="en-US"/>
            </a:br>
            <a:r>
              <a:rPr lang="en-US">
                <a:cs typeface="Times New Roman" charset="0"/>
              </a:rPr>
              <a:t>Details</a:t>
            </a:r>
          </a:p>
        </p:txBody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For most of the member functions in our class, it is pretty obvious what the function prototype should look like.</a:t>
            </a:r>
          </a:p>
          <a:p>
            <a:pPr>
              <a:buFont typeface="Wingdings" charset="0"/>
              <a:buNone/>
            </a:pPr>
            <a:r>
              <a:rPr lang="en-US"/>
              <a:t>However, three of them are a little tricky:</a:t>
            </a:r>
          </a:p>
          <a:p>
            <a:pPr lvl="1"/>
            <a:r>
              <a:rPr lang="en-US" b="1">
                <a:latin typeface="Courier New" charset="0"/>
              </a:rPr>
              <a:t>insert</a:t>
            </a:r>
          </a:p>
          <a:p>
            <a:pPr lvl="2"/>
            <a:r>
              <a:rPr lang="en-US"/>
              <a:t>Takes an iterator and an item.</a:t>
            </a:r>
          </a:p>
          <a:p>
            <a:pPr lvl="2"/>
            <a:r>
              <a:rPr lang="en-US"/>
              <a:t>Inserts the item just </a:t>
            </a:r>
            <a:r>
              <a:rPr lang="en-US" i="1"/>
              <a:t>before</a:t>
            </a:r>
            <a:r>
              <a:rPr lang="en-US"/>
              <a:t> the position referenced by the iterator.</a:t>
            </a:r>
          </a:p>
          <a:p>
            <a:pPr lvl="2"/>
            <a:r>
              <a:rPr lang="en-US"/>
              <a:t>Return value is an iterator to the inserted item.</a:t>
            </a:r>
          </a:p>
          <a:p>
            <a:pPr lvl="1"/>
            <a:r>
              <a:rPr lang="en-US" b="1">
                <a:latin typeface="Courier New" charset="0"/>
              </a:rPr>
              <a:t>remove</a:t>
            </a:r>
          </a:p>
          <a:p>
            <a:pPr lvl="2"/>
            <a:r>
              <a:rPr lang="en-US"/>
              <a:t>Takes an iterator.</a:t>
            </a:r>
          </a:p>
          <a:p>
            <a:pPr lvl="2"/>
            <a:r>
              <a:rPr lang="en-US"/>
              <a:t>Removes the item referenced by the iterator.</a:t>
            </a:r>
          </a:p>
          <a:p>
            <a:pPr lvl="2"/>
            <a:r>
              <a:rPr lang="en-US"/>
              <a:t>Return value is an iterator to the item following the one removed. </a:t>
            </a:r>
          </a:p>
          <a:p>
            <a:pPr lvl="1"/>
            <a:r>
              <a:rPr lang="en-US" b="1">
                <a:latin typeface="Courier New" charset="0"/>
              </a:rPr>
              <a:t>swap</a:t>
            </a:r>
          </a:p>
          <a:p>
            <a:pPr lvl="2"/>
            <a:r>
              <a:rPr lang="en-US"/>
              <a:t>Takes another Sequence, by reference.</a:t>
            </a:r>
          </a:p>
          <a:p>
            <a:pPr lvl="2"/>
            <a:r>
              <a:rPr lang="en-US"/>
              <a:t>Exchanges the values of this Sequence and the given one.</a:t>
            </a:r>
          </a:p>
          <a:p>
            <a:pPr lvl="2"/>
            <a:r>
              <a:rPr lang="en-US"/>
              <a:t>No return value.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0DD1-E608-4545-985E-894F917F68CF}" type="slidenum">
              <a:rPr lang="en-US"/>
              <a:pPr/>
              <a:t>3</a:t>
            </a:fld>
            <a:endParaRPr lang="en-US"/>
          </a:p>
        </p:txBody>
      </p:sp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We?</a:t>
            </a:r>
            <a:br>
              <a:rPr lang="en-US"/>
            </a:br>
            <a:r>
              <a:rPr lang="en-US"/>
              <a:t>From the First Day of Class: Course Overview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Goals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After taking this class, you should:</a:t>
            </a:r>
          </a:p>
          <a:p>
            <a:pPr lvl="1"/>
            <a:r>
              <a:rPr lang="en-US"/>
              <a:t>Have experience writing and documenting high-quality code.</a:t>
            </a:r>
          </a:p>
          <a:p>
            <a:pPr lvl="1"/>
            <a:r>
              <a:rPr lang="en-US"/>
              <a:t>Understand how to write robust code with proper error handling.</a:t>
            </a:r>
          </a:p>
          <a:p>
            <a:pPr lvl="1"/>
            <a:r>
              <a:rPr lang="en-US"/>
              <a:t>Be able to perform basic analyses of algorithmic efficiency, including use of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big-</a:t>
            </a:r>
            <a:r>
              <a:rPr lang="en-US" i="1"/>
              <a:t>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notation.</a:t>
            </a:r>
          </a:p>
          <a:p>
            <a:pPr lvl="1"/>
            <a:r>
              <a:rPr lang="en-US"/>
              <a:t>Be familiar with various standard algorithms, including those for searching and sorting.</a:t>
            </a:r>
          </a:p>
          <a:p>
            <a:pPr lvl="1"/>
            <a:r>
              <a:rPr lang="en-US"/>
              <a:t>Understand what data abstraction is, and how it relates to software design.</a:t>
            </a:r>
          </a:p>
          <a:p>
            <a:pPr lvl="1"/>
            <a:r>
              <a:rPr lang="en-US"/>
              <a:t>Be familiar with standard data structures, including their implementations and relevant trade-offs.</a:t>
            </a:r>
          </a:p>
        </p:txBody>
      </p:sp>
      <p:sp>
        <p:nvSpPr>
          <p:cNvPr id="1728516" name="AutoShape 4"/>
          <p:cNvSpPr>
            <a:spLocks noChangeArrowheads="1"/>
          </p:cNvSpPr>
          <p:nvPr/>
        </p:nvSpPr>
        <p:spPr bwMode="auto">
          <a:xfrm>
            <a:off x="838200" y="3352800"/>
            <a:ext cx="80772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28517" name="AutoShape 5"/>
          <p:cNvSpPr>
            <a:spLocks noChangeArrowheads="1"/>
          </p:cNvSpPr>
          <p:nvPr/>
        </p:nvSpPr>
        <p:spPr bwMode="auto">
          <a:xfrm>
            <a:off x="838200" y="1828800"/>
            <a:ext cx="8077200" cy="3048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28518" name="Text Box 6"/>
          <p:cNvSpPr txBox="1">
            <a:spLocks noChangeArrowheads="1"/>
          </p:cNvSpPr>
          <p:nvPr/>
        </p:nvSpPr>
        <p:spPr bwMode="auto">
          <a:xfrm>
            <a:off x="1219200" y="5105400"/>
            <a:ext cx="2590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rest of the semester</a:t>
            </a:r>
          </a:p>
        </p:txBody>
      </p:sp>
      <p:sp>
        <p:nvSpPr>
          <p:cNvPr id="1728519" name="Line 7"/>
          <p:cNvSpPr>
            <a:spLocks noChangeShapeType="1"/>
          </p:cNvSpPr>
          <p:nvPr/>
        </p:nvSpPr>
        <p:spPr bwMode="auto">
          <a:xfrm flipV="1">
            <a:off x="1524000" y="47244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8520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472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We will also discuss this in more detail</a:t>
            </a:r>
          </a:p>
        </p:txBody>
      </p:sp>
      <p:sp>
        <p:nvSpPr>
          <p:cNvPr id="1728521" name="Line 9"/>
          <p:cNvSpPr>
            <a:spLocks noChangeShapeType="1"/>
          </p:cNvSpPr>
          <p:nvPr/>
        </p:nvSpPr>
        <p:spPr bwMode="auto">
          <a:xfrm flipV="1">
            <a:off x="381000" y="2209800"/>
            <a:ext cx="533400" cy="1295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28522" name="Line 10"/>
          <p:cNvSpPr>
            <a:spLocks noChangeShapeType="1"/>
          </p:cNvSpPr>
          <p:nvPr/>
        </p:nvSpPr>
        <p:spPr bwMode="auto">
          <a:xfrm flipH="1" flipV="1">
            <a:off x="381000" y="3505200"/>
            <a:ext cx="0" cy="1828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28523" name="Line 11"/>
          <p:cNvSpPr>
            <a:spLocks noChangeShapeType="1"/>
          </p:cNvSpPr>
          <p:nvPr/>
        </p:nvSpPr>
        <p:spPr bwMode="auto">
          <a:xfrm flipH="1" flipV="1">
            <a:off x="381000" y="5334000"/>
            <a:ext cx="838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9711-97FA-0C4E-A26E-E6D9437FCBD7}" type="slidenum">
              <a:rPr lang="en-US"/>
              <a:pPr/>
              <a:t>4</a:t>
            </a:fld>
            <a:endParaRPr lang="en-US"/>
          </a:p>
        </p:txBody>
      </p:sp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We?</a:t>
            </a:r>
            <a:br>
              <a:rPr lang="en-US"/>
            </a:br>
            <a:r>
              <a:rPr lang="en-US"/>
              <a:t>From the First Day of Class: Course Overview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Topics</a:t>
            </a:r>
          </a:p>
        </p:txBody>
      </p:sp>
      <p:sp>
        <p:nvSpPr>
          <p:cNvPr id="173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following topics will be covered, </a:t>
            </a:r>
            <a:r>
              <a:rPr lang="en-US" i="1"/>
              <a:t>roughly</a:t>
            </a:r>
            <a:r>
              <a:rPr lang="en-US"/>
              <a:t> in order: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Advanced C++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Software Engineering Concepts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Recursion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Searching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Algorithmic Efficiency</a:t>
            </a:r>
          </a:p>
          <a:p>
            <a:pPr lvl="1"/>
            <a:r>
              <a:rPr lang="en-US">
                <a:solidFill>
                  <a:schemeClr val="bg2"/>
                </a:solidFill>
              </a:rPr>
              <a:t>Sorting</a:t>
            </a:r>
          </a:p>
          <a:p>
            <a:pPr lvl="1"/>
            <a:r>
              <a:rPr lang="en-US" b="1"/>
              <a:t>Data Abstraction</a:t>
            </a:r>
          </a:p>
          <a:p>
            <a:pPr lvl="1"/>
            <a:r>
              <a:rPr lang="en-US" b="1"/>
              <a:t>Basic Abstract Data Types &amp; Data Structures:</a:t>
            </a:r>
          </a:p>
          <a:p>
            <a:pPr lvl="2"/>
            <a:r>
              <a:rPr lang="en-US" b="1"/>
              <a:t>Smart Arrays &amp; Strings</a:t>
            </a:r>
          </a:p>
          <a:p>
            <a:pPr lvl="2"/>
            <a:r>
              <a:rPr lang="en-US" b="1"/>
              <a:t>Linked Lists</a:t>
            </a:r>
          </a:p>
          <a:p>
            <a:pPr lvl="2"/>
            <a:r>
              <a:rPr lang="en-US" b="1"/>
              <a:t>Stacks &amp; Queues</a:t>
            </a:r>
          </a:p>
          <a:p>
            <a:pPr lvl="2"/>
            <a:r>
              <a:rPr lang="en-US" b="1"/>
              <a:t>Trees (various types)</a:t>
            </a:r>
          </a:p>
          <a:p>
            <a:pPr lvl="2"/>
            <a:r>
              <a:rPr lang="en-US" b="1"/>
              <a:t>Priority Queues</a:t>
            </a:r>
          </a:p>
          <a:p>
            <a:pPr lvl="2"/>
            <a:r>
              <a:rPr lang="en-US" b="1"/>
              <a:t>Tables</a:t>
            </a:r>
          </a:p>
          <a:p>
            <a:pPr lvl="1"/>
            <a:r>
              <a:rPr lang="en-US"/>
              <a:t>Other, as time permits: graph algorithms, external methods.</a:t>
            </a:r>
          </a:p>
        </p:txBody>
      </p:sp>
      <p:sp>
        <p:nvSpPr>
          <p:cNvPr id="1730564" name="AutoShape 4"/>
          <p:cNvSpPr>
            <a:spLocks/>
          </p:cNvSpPr>
          <p:nvPr/>
        </p:nvSpPr>
        <p:spPr bwMode="auto">
          <a:xfrm>
            <a:off x="4114800" y="4114800"/>
            <a:ext cx="228600" cy="1752600"/>
          </a:xfrm>
          <a:prstGeom prst="rightBrace">
            <a:avLst>
              <a:gd name="adj1" fmla="val 63889"/>
              <a:gd name="adj2" fmla="val 19023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565" name="Text Box 5"/>
          <p:cNvSpPr txBox="1">
            <a:spLocks noChangeArrowheads="1"/>
          </p:cNvSpPr>
          <p:nvPr/>
        </p:nvSpPr>
        <p:spPr bwMode="auto">
          <a:xfrm>
            <a:off x="4419600" y="4267200"/>
            <a:ext cx="42672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Goal: Practical generic containers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 </a:t>
            </a:r>
            <a:r>
              <a:rPr lang="en-US" sz="1400" b="1">
                <a:solidFill>
                  <a:schemeClr val="folHlink"/>
                </a:solidFill>
              </a:rPr>
              <a:t>container</a:t>
            </a:r>
            <a:r>
              <a:rPr lang="en-US" sz="1400">
                <a:solidFill>
                  <a:schemeClr val="folHlink"/>
                </a:solidFill>
              </a:rPr>
              <a:t> is a data structure holding multiple items, usually all the same type.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 </a:t>
            </a:r>
            <a:r>
              <a:rPr lang="en-US" sz="1400" b="1">
                <a:solidFill>
                  <a:schemeClr val="folHlink"/>
                </a:solidFill>
              </a:rPr>
              <a:t>generic</a:t>
            </a:r>
            <a:r>
              <a:rPr lang="en-US" sz="1400">
                <a:solidFill>
                  <a:schemeClr val="folHlink"/>
                </a:solidFill>
              </a:rPr>
              <a:t> container is one that can hold objects of client-specified type.</a:t>
            </a:r>
          </a:p>
        </p:txBody>
      </p:sp>
      <p:sp>
        <p:nvSpPr>
          <p:cNvPr id="1730566" name="AutoShape 6"/>
          <p:cNvSpPr>
            <a:spLocks noChangeArrowheads="1"/>
          </p:cNvSpPr>
          <p:nvPr/>
        </p:nvSpPr>
        <p:spPr bwMode="auto">
          <a:xfrm rot="-967380">
            <a:off x="838200" y="1676400"/>
            <a:ext cx="2667000" cy="1371600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6000" b="1">
                <a:solidFill>
                  <a:schemeClr val="folHlink"/>
                </a:solidFill>
              </a:rPr>
              <a:t>DONE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D6E7-9603-564A-BE94-994B8531AC5D}" type="slidenum">
              <a:rPr lang="en-US"/>
              <a:pPr/>
              <a:t>5</a:t>
            </a:fld>
            <a:endParaRPr lang="en-US"/>
          </a:p>
        </p:txBody>
      </p:sp>
      <p:sp>
        <p:nvSpPr>
          <p:cNvPr id="174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We?</a:t>
            </a:r>
            <a:br>
              <a:rPr lang="en-US"/>
            </a:br>
            <a:r>
              <a:rPr lang="en-US"/>
              <a:t>The Big Problem</a:t>
            </a:r>
          </a:p>
        </p:txBody>
      </p:sp>
      <p:sp>
        <p:nvSpPr>
          <p:cNvPr id="174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For most of the rest of the semester, we will be addressing the following problem:</a:t>
            </a:r>
          </a:p>
          <a:p>
            <a:pPr lvl="1"/>
            <a:r>
              <a:rPr lang="en-US"/>
              <a:t>We have a collection of data items, all of the same type, that we wish to store.</a:t>
            </a:r>
          </a:p>
          <a:p>
            <a:pPr lvl="1"/>
            <a:r>
              <a:rPr lang="en-US"/>
              <a:t>We need to be able to access items [retrieve/find, traverse], add new items [insert] and eliminate items [delete].</a:t>
            </a:r>
          </a:p>
          <a:p>
            <a:pPr lvl="1"/>
            <a:r>
              <a:rPr lang="en-US"/>
              <a:t>All this needs to be efficient in both time and space.</a:t>
            </a:r>
          </a:p>
          <a:p>
            <a:pPr>
              <a:buFont typeface="Wingdings" charset="0"/>
              <a:buNone/>
            </a:pPr>
            <a:r>
              <a:rPr lang="en-US"/>
              <a:t>Solutions to this problem are called </a:t>
            </a:r>
            <a:r>
              <a:rPr lang="ja-JP" altLang="en-US">
                <a:latin typeface="Arial"/>
              </a:rPr>
              <a:t>“</a:t>
            </a:r>
            <a:r>
              <a:rPr lang="en-US" b="1"/>
              <a:t>containers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There are many good ones.</a:t>
            </a:r>
          </a:p>
          <a:p>
            <a:pPr lvl="1"/>
            <a:r>
              <a:rPr lang="en-US"/>
              <a:t>Which one we use depends on many factors, including what priority we place on the various requirements above.</a:t>
            </a:r>
          </a:p>
          <a:p>
            <a:pPr>
              <a:buFont typeface="Wingdings" charset="0"/>
              <a:buNone/>
            </a:pPr>
            <a:r>
              <a:rPr lang="en-US"/>
              <a:t>We are particularly interested in </a:t>
            </a:r>
            <a:r>
              <a:rPr lang="en-US" b="1"/>
              <a:t>generic containers</a:t>
            </a:r>
            <a:r>
              <a:rPr lang="en-US"/>
              <a:t>: containers in which client code can specify the type of data to be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D7C91-7499-5449-9859-62B88E64F4B9}" type="slidenum">
              <a:rPr lang="en-US"/>
              <a:pPr/>
              <a:t>6</a:t>
            </a:fld>
            <a:endParaRPr lang="en-US"/>
          </a:p>
        </p:txBody>
      </p:sp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Handling Data &amp; Sequences</a:t>
            </a:r>
          </a:p>
        </p:txBody>
      </p:sp>
      <p:sp>
        <p:nvSpPr>
          <p:cNvPr id="173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We now begin a unit on handling data and implementing Sequence data.</a:t>
            </a:r>
          </a:p>
          <a:p>
            <a:pPr>
              <a:buFont typeface="Wingdings" charset="0"/>
              <a:buNone/>
            </a:pPr>
            <a:r>
              <a:rPr lang="en-US" sz="1800"/>
              <a:t>Major Topics</a:t>
            </a:r>
          </a:p>
          <a:p>
            <a:pPr lvl="1"/>
            <a:r>
              <a:rPr lang="en-US" sz="1600"/>
              <a:t>Data abstraction</a:t>
            </a:r>
          </a:p>
          <a:p>
            <a:pPr lvl="1"/>
            <a:r>
              <a:rPr lang="en-US" sz="1600"/>
              <a:t>Introduction to Sequences</a:t>
            </a:r>
          </a:p>
          <a:p>
            <a:pPr lvl="1"/>
            <a:r>
              <a:rPr lang="en-US" sz="1600"/>
              <a:t>Smart arrays</a:t>
            </a:r>
          </a:p>
          <a:p>
            <a:pPr lvl="2"/>
            <a:r>
              <a:rPr lang="en-US" sz="1400"/>
              <a:t>Array interface</a:t>
            </a:r>
          </a:p>
          <a:p>
            <a:pPr lvl="2"/>
            <a:r>
              <a:rPr lang="en-US" sz="1400"/>
              <a:t>Basic array implementation</a:t>
            </a:r>
          </a:p>
          <a:p>
            <a:pPr lvl="2"/>
            <a:r>
              <a:rPr lang="en-US" sz="1400"/>
              <a:t>Exception safety</a:t>
            </a:r>
          </a:p>
          <a:p>
            <a:pPr lvl="2"/>
            <a:r>
              <a:rPr lang="en-US" sz="1400"/>
              <a:t>Allocation &amp; efficiency</a:t>
            </a:r>
          </a:p>
          <a:p>
            <a:pPr lvl="2"/>
            <a:r>
              <a:rPr lang="en-US" sz="1400"/>
              <a:t>Generic containers</a:t>
            </a:r>
          </a:p>
          <a:p>
            <a:pPr lvl="1"/>
            <a:r>
              <a:rPr lang="en-US" sz="1600"/>
              <a:t>Linked Lists</a:t>
            </a:r>
          </a:p>
          <a:p>
            <a:pPr lvl="2"/>
            <a:r>
              <a:rPr lang="en-US" sz="1400"/>
              <a:t>Node-based structures</a:t>
            </a:r>
          </a:p>
          <a:p>
            <a:pPr lvl="2"/>
            <a:r>
              <a:rPr lang="en-US" sz="1400"/>
              <a:t>More on Linked Lists</a:t>
            </a:r>
          </a:p>
          <a:p>
            <a:pPr lvl="1"/>
            <a:r>
              <a:rPr lang="en-US" sz="1600"/>
              <a:t>Sequences in the C++ STL</a:t>
            </a:r>
          </a:p>
          <a:p>
            <a:pPr lvl="1"/>
            <a:r>
              <a:rPr lang="en-US" sz="1600"/>
              <a:t>Stacks</a:t>
            </a:r>
          </a:p>
          <a:p>
            <a:pPr lvl="1"/>
            <a:r>
              <a:rPr lang="en-US" sz="1600"/>
              <a:t>Queues</a:t>
            </a:r>
          </a:p>
          <a:p>
            <a:pPr>
              <a:buFont typeface="Wingdings" charset="0"/>
              <a:buNone/>
            </a:pPr>
            <a:r>
              <a:rPr lang="en-US" sz="1800"/>
              <a:t>After this, we will look at trees.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E56B-57E5-1B42-84EA-340A8129807B}" type="slidenum">
              <a:rPr lang="en-US"/>
              <a:pPr/>
              <a:t>7</a:t>
            </a:fld>
            <a:endParaRPr lang="en-US"/>
          </a:p>
        </p:txBody>
      </p:sp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br>
              <a:rPr lang="en-US"/>
            </a:br>
            <a:r>
              <a:rPr lang="en-US">
                <a:cs typeface="Times New Roman" charset="0"/>
              </a:rPr>
              <a:t>Abstraction Again</a:t>
            </a:r>
          </a:p>
        </p:txBody>
      </p:sp>
      <p:sp>
        <p:nvSpPr>
          <p:cNvPr id="174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Abstraction</a:t>
            </a:r>
            <a:r>
              <a:rPr lang="en-US"/>
              <a:t>: Separate the purpose of a module from its implementation.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We have been doing </a:t>
            </a:r>
            <a:r>
              <a:rPr lang="en-US" b="1"/>
              <a:t>functional abstraction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Now we look at </a:t>
            </a:r>
            <a:r>
              <a:rPr lang="en-US" b="1"/>
              <a:t>data abstraction</a:t>
            </a:r>
            <a:r>
              <a:rPr lang="en-US"/>
              <a:t>.</a:t>
            </a:r>
          </a:p>
        </p:txBody>
      </p:sp>
      <p:sp>
        <p:nvSpPr>
          <p:cNvPr id="1744900" name="Text Box 4"/>
          <p:cNvSpPr txBox="1">
            <a:spLocks noChangeArrowheads="1"/>
          </p:cNvSpPr>
          <p:nvPr/>
        </p:nvSpPr>
        <p:spPr bwMode="auto">
          <a:xfrm>
            <a:off x="4648200" y="26670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Module</a:t>
            </a:r>
          </a:p>
        </p:txBody>
      </p:sp>
      <p:sp>
        <p:nvSpPr>
          <p:cNvPr id="1744901" name="Rectangle 5"/>
          <p:cNvSpPr>
            <a:spLocks noChangeArrowheads="1"/>
          </p:cNvSpPr>
          <p:nvPr/>
        </p:nvSpPr>
        <p:spPr bwMode="auto">
          <a:xfrm>
            <a:off x="1828800" y="35052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</a:t>
            </a:r>
          </a:p>
        </p:txBody>
      </p:sp>
      <p:sp>
        <p:nvSpPr>
          <p:cNvPr id="1744902" name="Rectangle 6"/>
          <p:cNvSpPr>
            <a:spLocks noChangeArrowheads="1"/>
          </p:cNvSpPr>
          <p:nvPr/>
        </p:nvSpPr>
        <p:spPr bwMode="auto">
          <a:xfrm>
            <a:off x="3581400" y="3200400"/>
            <a:ext cx="3810000" cy="1066800"/>
          </a:xfrm>
          <a:prstGeom prst="rect">
            <a:avLst/>
          </a:prstGeom>
          <a:solidFill>
            <a:srgbClr val="FFE1F0"/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03" name="Line 7"/>
          <p:cNvSpPr>
            <a:spLocks noChangeShapeType="1"/>
          </p:cNvSpPr>
          <p:nvPr/>
        </p:nvSpPr>
        <p:spPr bwMode="auto">
          <a:xfrm>
            <a:off x="3048000" y="3733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04" name="Rectangle 8"/>
          <p:cNvSpPr>
            <a:spLocks noChangeArrowheads="1"/>
          </p:cNvSpPr>
          <p:nvPr/>
        </p:nvSpPr>
        <p:spPr bwMode="auto">
          <a:xfrm>
            <a:off x="1981200" y="41148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</a:t>
            </a:r>
          </a:p>
        </p:txBody>
      </p:sp>
      <p:sp>
        <p:nvSpPr>
          <p:cNvPr id="1744905" name="Rectangle 9"/>
          <p:cNvSpPr>
            <a:spLocks noChangeArrowheads="1"/>
          </p:cNvSpPr>
          <p:nvPr/>
        </p:nvSpPr>
        <p:spPr bwMode="auto">
          <a:xfrm>
            <a:off x="1981200" y="28956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</a:t>
            </a:r>
          </a:p>
        </p:txBody>
      </p:sp>
      <p:sp>
        <p:nvSpPr>
          <p:cNvPr id="1744906" name="Arc 10"/>
          <p:cNvSpPr>
            <a:spLocks/>
          </p:cNvSpPr>
          <p:nvPr/>
        </p:nvSpPr>
        <p:spPr bwMode="auto">
          <a:xfrm flipH="1" flipV="1">
            <a:off x="3133725" y="3048000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907" name="Arc 11"/>
          <p:cNvSpPr>
            <a:spLocks/>
          </p:cNvSpPr>
          <p:nvPr/>
        </p:nvSpPr>
        <p:spPr bwMode="auto">
          <a:xfrm flipH="1">
            <a:off x="3124200" y="3733800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908" name="Text Box 12"/>
          <p:cNvSpPr txBox="1">
            <a:spLocks noChangeArrowheads="1"/>
          </p:cNvSpPr>
          <p:nvPr/>
        </p:nvSpPr>
        <p:spPr bwMode="auto">
          <a:xfrm>
            <a:off x="3657600" y="3733800"/>
            <a:ext cx="1371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(defined by the specification)</a:t>
            </a:r>
          </a:p>
        </p:txBody>
      </p:sp>
      <p:sp>
        <p:nvSpPr>
          <p:cNvPr id="1744909" name="Rectangle 13"/>
          <p:cNvSpPr>
            <a:spLocks noChangeArrowheads="1"/>
          </p:cNvSpPr>
          <p:nvPr/>
        </p:nvSpPr>
        <p:spPr bwMode="auto">
          <a:xfrm>
            <a:off x="5029200" y="3352800"/>
            <a:ext cx="2209800" cy="7620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Implementation</a:t>
            </a:r>
            <a:br>
              <a:rPr lang="en-US" sz="1800"/>
            </a:br>
            <a:r>
              <a:rPr lang="en-US" sz="1200"/>
              <a:t>(hidden from clients and</a:t>
            </a:r>
            <a:br>
              <a:rPr lang="en-US" sz="1200"/>
            </a:br>
            <a:r>
              <a:rPr lang="en-US" sz="1200"/>
              <a:t>not part of the abstraction)</a:t>
            </a:r>
          </a:p>
        </p:txBody>
      </p:sp>
      <p:sp>
        <p:nvSpPr>
          <p:cNvPr id="1744910" name="Text Box 14"/>
          <p:cNvSpPr txBox="1">
            <a:spLocks noChangeArrowheads="1"/>
          </p:cNvSpPr>
          <p:nvPr/>
        </p:nvSpPr>
        <p:spPr bwMode="auto">
          <a:xfrm>
            <a:off x="3657600" y="3352800"/>
            <a:ext cx="1295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Interface</a:t>
            </a:r>
          </a:p>
        </p:txBody>
      </p:sp>
      <p:sp>
        <p:nvSpPr>
          <p:cNvPr id="174491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4419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Recall: Function, class, or other unit of code. Generally smaller than a </a:t>
            </a:r>
            <a:r>
              <a:rPr lang="en-US" sz="1400" i="1">
                <a:solidFill>
                  <a:schemeClr val="folHlink"/>
                </a:solidFill>
              </a:rPr>
              <a:t>package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744912" name="Line 16"/>
          <p:cNvSpPr>
            <a:spLocks noChangeShapeType="1"/>
          </p:cNvSpPr>
          <p:nvPr/>
        </p:nvSpPr>
        <p:spPr bwMode="auto">
          <a:xfrm flipV="1">
            <a:off x="5181600" y="1524000"/>
            <a:ext cx="228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4913" name="AutoShape 17"/>
          <p:cNvSpPr>
            <a:spLocks noChangeArrowheads="1"/>
          </p:cNvSpPr>
          <p:nvPr/>
        </p:nvSpPr>
        <p:spPr bwMode="auto">
          <a:xfrm>
            <a:off x="5492750" y="1130300"/>
            <a:ext cx="990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C0B0-2C2B-8C41-A852-50B2E75CF291}" type="slidenum">
              <a:rPr lang="en-US"/>
              <a:pPr/>
              <a:t>8</a:t>
            </a:fld>
            <a:endParaRPr lang="en-US"/>
          </a:p>
        </p:txBody>
      </p:sp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br>
              <a:rPr lang="en-US"/>
            </a:br>
            <a:r>
              <a:rPr lang="en-US"/>
              <a:t>What is It?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</a:t>
            </a:r>
            <a:r>
              <a:rPr lang="en-US" b="1"/>
              <a:t>data abstraction</a:t>
            </a:r>
            <a:r>
              <a:rPr lang="en-US"/>
              <a:t>, we separate the various aspects of dealing with data, from the implementation of the data:</a:t>
            </a:r>
          </a:p>
          <a:p>
            <a:pPr lvl="1"/>
            <a:r>
              <a:rPr lang="en-US"/>
              <a:t>The conceptual form of the data.</a:t>
            </a:r>
          </a:p>
          <a:p>
            <a:pPr lvl="1"/>
            <a:r>
              <a:rPr lang="en-US"/>
              <a:t>The </a:t>
            </a:r>
            <a:r>
              <a:rPr lang="en-US" b="1"/>
              <a:t>operations</a:t>
            </a:r>
            <a:r>
              <a:rPr lang="en-US"/>
              <a:t> available on the data.</a:t>
            </a:r>
          </a:p>
          <a:p>
            <a:pPr lvl="1"/>
            <a:r>
              <a:rPr lang="en-US"/>
              <a:t>The method used to access the data.</a:t>
            </a:r>
          </a:p>
          <a:p>
            <a:pPr>
              <a:buFont typeface="Wingdings" charset="0"/>
              <a:buNone/>
            </a:pPr>
            <a:r>
              <a:rPr lang="en-US"/>
              <a:t>Important concepts</a:t>
            </a:r>
          </a:p>
          <a:p>
            <a:pPr lvl="1"/>
            <a:r>
              <a:rPr lang="en-US" b="1"/>
              <a:t>Abstract data type</a:t>
            </a:r>
            <a:r>
              <a:rPr lang="en-US"/>
              <a:t> (ADT).</a:t>
            </a:r>
          </a:p>
          <a:p>
            <a:pPr lvl="1"/>
            <a:r>
              <a:rPr lang="en-US" b="1"/>
              <a:t>Interface</a:t>
            </a:r>
            <a:r>
              <a:rPr lang="en-US"/>
              <a:t>.</a:t>
            </a:r>
          </a:p>
        </p:txBody>
      </p:sp>
      <p:sp>
        <p:nvSpPr>
          <p:cNvPr id="1708036" name="Line 4"/>
          <p:cNvSpPr>
            <a:spLocks noChangeShapeType="1"/>
          </p:cNvSpPr>
          <p:nvPr/>
        </p:nvSpPr>
        <p:spPr bwMode="auto">
          <a:xfrm flipV="1">
            <a:off x="4267200" y="3352800"/>
            <a:ext cx="2286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37" name="Line 5"/>
          <p:cNvSpPr>
            <a:spLocks noChangeShapeType="1"/>
          </p:cNvSpPr>
          <p:nvPr/>
        </p:nvSpPr>
        <p:spPr bwMode="auto">
          <a:xfrm flipH="1" flipV="1">
            <a:off x="5486400" y="2286000"/>
            <a:ext cx="1066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38" name="Line 6"/>
          <p:cNvSpPr>
            <a:spLocks noChangeShapeType="1"/>
          </p:cNvSpPr>
          <p:nvPr/>
        </p:nvSpPr>
        <p:spPr bwMode="auto">
          <a:xfrm flipV="1">
            <a:off x="6553200" y="2286000"/>
            <a:ext cx="0" cy="1066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39" name="Line 7"/>
          <p:cNvSpPr>
            <a:spLocks noChangeShapeType="1"/>
          </p:cNvSpPr>
          <p:nvPr/>
        </p:nvSpPr>
        <p:spPr bwMode="auto">
          <a:xfrm flipH="1" flipV="1">
            <a:off x="4800600" y="1981200"/>
            <a:ext cx="1752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40" name="Line 8"/>
          <p:cNvSpPr>
            <a:spLocks noChangeShapeType="1"/>
          </p:cNvSpPr>
          <p:nvPr/>
        </p:nvSpPr>
        <p:spPr bwMode="auto">
          <a:xfrm flipH="1" flipV="1">
            <a:off x="5334000" y="25908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41" name="Line 9"/>
          <p:cNvSpPr>
            <a:spLocks noChangeShapeType="1"/>
          </p:cNvSpPr>
          <p:nvPr/>
        </p:nvSpPr>
        <p:spPr bwMode="auto">
          <a:xfrm flipV="1">
            <a:off x="5715000" y="2590800"/>
            <a:ext cx="0" cy="1066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42" name="Line 10"/>
          <p:cNvSpPr>
            <a:spLocks noChangeShapeType="1"/>
          </p:cNvSpPr>
          <p:nvPr/>
        </p:nvSpPr>
        <p:spPr bwMode="auto">
          <a:xfrm flipV="1">
            <a:off x="2362200" y="3657600"/>
            <a:ext cx="3352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55C2-E4E0-6D4F-808F-D9C42BDE9D28}" type="slidenum">
              <a:rPr lang="en-US"/>
              <a:pPr/>
              <a:t>9</a:t>
            </a:fld>
            <a:endParaRPr lang="en-US"/>
          </a:p>
        </p:txBody>
      </p:sp>
      <p:sp>
        <p:nvSpPr>
          <p:cNvPr id="175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Abstraction</a:t>
            </a:r>
            <a:br>
              <a:rPr lang="en-US"/>
            </a:br>
            <a:r>
              <a:rPr lang="en-US"/>
              <a:t>ADTs, Data Structures, Classes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Abstract data type</a:t>
            </a:r>
            <a:r>
              <a:rPr lang="en-US"/>
              <a:t> (ADT):</a:t>
            </a:r>
          </a:p>
          <a:p>
            <a:pPr lvl="1"/>
            <a:r>
              <a:rPr lang="en-US"/>
              <a:t>a </a:t>
            </a:r>
            <a:r>
              <a:rPr lang="en-US" b="1"/>
              <a:t>collection of data</a:t>
            </a:r>
            <a:r>
              <a:rPr lang="en-US"/>
              <a:t>, along with</a:t>
            </a:r>
          </a:p>
          <a:p>
            <a:pPr lvl="1"/>
            <a:r>
              <a:rPr lang="en-US"/>
              <a:t>a </a:t>
            </a:r>
            <a:r>
              <a:rPr lang="en-US" b="1"/>
              <a:t>set of operations</a:t>
            </a:r>
            <a:r>
              <a:rPr lang="en-US"/>
              <a:t> on that data.</a:t>
            </a:r>
          </a:p>
          <a:p>
            <a:pPr>
              <a:buFont typeface="Wingdings" charset="0"/>
              <a:buNone/>
            </a:pPr>
            <a:r>
              <a:rPr lang="en-US"/>
              <a:t>ADTs are independent of implementation, and even of programming language.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/>
              <a:t>Data structure</a:t>
            </a:r>
            <a:r>
              <a:rPr lang="en-US"/>
              <a:t>: a construct within a programming language that stores a collection of data.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C++ and some other programming languages include </a:t>
            </a:r>
            <a:r>
              <a:rPr lang="en-US" b="1"/>
              <a:t>classes</a:t>
            </a:r>
            <a:r>
              <a:rPr lang="en-US"/>
              <a:t>, which facilitate object-oriented programming.</a:t>
            </a:r>
          </a:p>
          <a:p>
            <a:pPr lvl="1"/>
            <a:r>
              <a:rPr lang="en-US"/>
              <a:t>An important use of classes is the implementation of data structures, each of which is often conceptually based on some ADT.</a:t>
            </a:r>
          </a:p>
          <a:p>
            <a:pPr lvl="1"/>
            <a:r>
              <a:rPr lang="en-US"/>
              <a:t>However, one can implement data structures without using classes.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2907</Words>
  <Application>Microsoft Macintosh PowerPoint</Application>
  <PresentationFormat>On-screen Show (4:3)</PresentationFormat>
  <Paragraphs>531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Where Are We? Data Abstraction Introduction to Sequences Array Interface</vt:lpstr>
      <vt:lpstr>Unit Overview Algorithmic Efficiency &amp; Sorting</vt:lpstr>
      <vt:lpstr>Where Are We? From the First Day of Class: Course Overview — Goals</vt:lpstr>
      <vt:lpstr>Where Are We? From the First Day of Class: Course Overview — Topics</vt:lpstr>
      <vt:lpstr>Where Are We? The Big Problem</vt:lpstr>
      <vt:lpstr>Unit Overview Handling Data &amp; Sequences</vt:lpstr>
      <vt:lpstr>Data Abstraction Abstraction Again</vt:lpstr>
      <vt:lpstr>Data Abstraction What is It?</vt:lpstr>
      <vt:lpstr>Data Abstraction ADTs, Data Structures, Classes</vt:lpstr>
      <vt:lpstr>Data Abstraction ADT Example</vt:lpstr>
      <vt:lpstr>Data Abstraction ADT Example</vt:lpstr>
      <vt:lpstr>Data Abstraction Good Interfaces</vt:lpstr>
      <vt:lpstr>Introduction to Sequences What is a Sequence?</vt:lpstr>
      <vt:lpstr>Introduction to Sequences ADT Sequence — Definition</vt:lpstr>
      <vt:lpstr>Introduction to Sequences ADT SortedSequence — Introduction</vt:lpstr>
      <vt:lpstr>Introduction to Sequences ADT SortedSequence — Draft</vt:lpstr>
      <vt:lpstr>Introduction to Sequences ADT SortedSequence — Improved</vt:lpstr>
      <vt:lpstr>Introduction to Sequences ADT SortedSequence — What is it For?</vt:lpstr>
      <vt:lpstr>Introduction to Sequences ADT SortedSequence — P.O. vs. V.O.</vt:lpstr>
      <vt:lpstr>Array Interface Start</vt:lpstr>
      <vt:lpstr>Array Interface By ADT Operation</vt:lpstr>
      <vt:lpstr>Array Interface By ADT Operation</vt:lpstr>
      <vt:lpstr>Array Interface Summary</vt:lpstr>
      <vt:lpstr>Array Interface Details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We?; Data Abstraction; Introduction to Sequences; Array Interface</dc:title>
  <dc:creator>Glenn G. Chappell</dc:creator>
  <cp:lastModifiedBy>Chris Hartman</cp:lastModifiedBy>
  <cp:revision>237</cp:revision>
  <cp:lastPrinted>2010-10-29T22:50:09Z</cp:lastPrinted>
  <dcterms:created xsi:type="dcterms:W3CDTF">2004-09-03T22:49:27Z</dcterms:created>
  <dcterms:modified xsi:type="dcterms:W3CDTF">2013-03-20T19:02:40Z</dcterms:modified>
</cp:coreProperties>
</file>