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213" r:id="rId3"/>
    <p:sldId id="1212" r:id="rId4"/>
    <p:sldId id="1146" r:id="rId5"/>
    <p:sldId id="1113" r:id="rId6"/>
    <p:sldId id="1214" r:id="rId7"/>
    <p:sldId id="1157" r:id="rId8"/>
    <p:sldId id="1164" r:id="rId9"/>
    <p:sldId id="1119" r:id="rId10"/>
    <p:sldId id="1215" r:id="rId11"/>
    <p:sldId id="1181" r:id="rId12"/>
    <p:sldId id="1127" r:id="rId13"/>
    <p:sldId id="1198" r:id="rId14"/>
    <p:sldId id="1199" r:id="rId15"/>
    <p:sldId id="1310" r:id="rId16"/>
    <p:sldId id="1204" r:id="rId17"/>
    <p:sldId id="1311" r:id="rId18"/>
    <p:sldId id="1132" r:id="rId19"/>
    <p:sldId id="1246" r:id="rId20"/>
    <p:sldId id="1252" r:id="rId21"/>
    <p:sldId id="1238" r:id="rId22"/>
    <p:sldId id="1239" r:id="rId23"/>
    <p:sldId id="1256" r:id="rId24"/>
    <p:sldId id="1309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0" autoAdjust="0"/>
  </p:normalViewPr>
  <p:slideViewPr>
    <p:cSldViewPr>
      <p:cViewPr varScale="1">
        <p:scale>
          <a:sx n="87" d="100"/>
          <a:sy n="87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A8E25EE-5056-B943-9320-75298BBE16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9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014E99C-D910-5649-AA5B-4EEAFB2E7A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99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28EDC0E-4B8F-EC40-A422-48CEF6208D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7802-3D35-1D4C-BC5C-C3EA0BBF64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201F4-8B76-3C49-8F4B-3DB5D93CE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F8D5D-F301-7646-83EE-7A422DB74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533616-C03F-3543-9285-470D91B41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ED067-77E3-DC47-89BE-C5FDD5F569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7D48E-DF60-8840-B011-25B793AB0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8DDBE-B7E8-6C4E-9EBE-6FF03626EC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6EA28-8D41-824D-84CF-1FF7020BC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DD48F-2640-6443-9049-69E2D7C68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D9F0D-7544-E942-9D35-F5E2B25E93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39449F-26A3-ED4D-BA83-7E94E968FB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/>
              <a:t>Exception Safety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Friday, </a:t>
            </a:r>
            <a:r>
              <a:rPr lang="en-US" dirty="0" smtClean="0"/>
              <a:t>March 22,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D2EA-16CC-6545-809D-F9CEDA186C3F}" type="slidenum">
              <a:rPr lang="en-US"/>
              <a:pPr/>
              <a:t>10</a:t>
            </a:fld>
            <a:endParaRPr lang="en-US"/>
          </a:p>
        </p:txBody>
      </p:sp>
      <p:sp>
        <p:nvSpPr>
          <p:cNvPr id="181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Sequences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ADT SortedSequence </a:t>
            </a: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SortedSequence: like Sequence, except that items are kept sorted.</a:t>
            </a:r>
          </a:p>
          <a:p>
            <a:pPr>
              <a:buFont typeface="Wingdings" charset="0"/>
              <a:buNone/>
            </a:pPr>
            <a:r>
              <a:rPr lang="en-US"/>
              <a:t>Despite superficial similarity, a SortedSequence is fundamentally a different kind of thing from a Sequence.</a:t>
            </a:r>
          </a:p>
          <a:p>
            <a:pPr lvl="1"/>
            <a:r>
              <a:rPr lang="en-US"/>
              <a:t>In practice, the ordering of a SortedSequence is often of little importance. Rather, are interested in items being </a:t>
            </a:r>
            <a:r>
              <a:rPr lang="en-US" b="1"/>
              <a:t>easy to find</a:t>
            </a:r>
            <a:r>
              <a:rPr lang="en-US"/>
              <a:t>.</a:t>
            </a:r>
          </a:p>
          <a:p>
            <a:pPr lvl="1"/>
            <a:r>
              <a:rPr lang="en-US"/>
              <a:t>Sequence is a </a:t>
            </a:r>
            <a:r>
              <a:rPr lang="en-US" b="1"/>
              <a:t>position-oriented</a:t>
            </a:r>
            <a:r>
              <a:rPr lang="en-US"/>
              <a:t> ADT.</a:t>
            </a:r>
          </a:p>
          <a:p>
            <a:pPr lvl="1"/>
            <a:r>
              <a:rPr lang="en-US"/>
              <a:t>SortedSequence is a </a:t>
            </a:r>
            <a:r>
              <a:rPr lang="en-US" b="1"/>
              <a:t>value-oriented</a:t>
            </a:r>
            <a:r>
              <a:rPr lang="en-US"/>
              <a:t> ADT.</a:t>
            </a:r>
          </a:p>
          <a:p>
            <a:pPr>
              <a:buFont typeface="Wingdings" charset="0"/>
              <a:buNone/>
            </a:pPr>
            <a:r>
              <a:rPr lang="en-US"/>
              <a:t>SortedSequence can be used for:</a:t>
            </a:r>
          </a:p>
          <a:p>
            <a:pPr lvl="1"/>
            <a:r>
              <a:rPr lang="en-US" b="1"/>
              <a:t>Set</a:t>
            </a:r>
            <a:r>
              <a:rPr lang="en-US"/>
              <a:t> data.</a:t>
            </a:r>
          </a:p>
          <a:p>
            <a:pPr lvl="1"/>
            <a:r>
              <a:rPr lang="en-US" b="1"/>
              <a:t>Table</a:t>
            </a:r>
            <a:r>
              <a:rPr lang="en-US"/>
              <a:t> data.</a:t>
            </a:r>
          </a:p>
          <a:p>
            <a:pPr>
              <a:buFont typeface="Wingdings" charset="0"/>
              <a:buNone/>
            </a:pPr>
            <a:r>
              <a:rPr lang="en-US"/>
              <a:t>We will get back to value-oriented ADTs later in the semester.</a:t>
            </a:r>
          </a:p>
        </p:txBody>
      </p:sp>
      <p:sp>
        <p:nvSpPr>
          <p:cNvPr id="1817604" name="AutoShape 4"/>
          <p:cNvSpPr>
            <a:spLocks/>
          </p:cNvSpPr>
          <p:nvPr/>
        </p:nvSpPr>
        <p:spPr bwMode="auto">
          <a:xfrm>
            <a:off x="2438400" y="381635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7605" name="Text Box 5"/>
          <p:cNvSpPr txBox="1">
            <a:spLocks noChangeArrowheads="1"/>
          </p:cNvSpPr>
          <p:nvPr/>
        </p:nvSpPr>
        <p:spPr bwMode="auto">
          <a:xfrm>
            <a:off x="2514600" y="3819525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Key-based look-up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8199-E0E2-574F-87DD-77D182D7CD75}" type="slidenum">
              <a:rPr lang="en-US"/>
              <a:pPr/>
              <a:t>11</a:t>
            </a:fld>
            <a:endParaRPr lang="en-US"/>
          </a:p>
        </p:txBody>
      </p:sp>
      <p:sp>
        <p:nvSpPr>
          <p:cNvPr id="178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Array Interface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By ADT Operation</a:t>
            </a:r>
          </a:p>
        </p:txBody>
      </p:sp>
      <p:sp>
        <p:nvSpPr>
          <p:cNvPr id="1780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Use iterators to handle positions, traversing.</a:t>
            </a:r>
          </a:p>
          <a:p>
            <a:pPr>
              <a:buFont typeface="Wingdings" charset="0"/>
              <a:buNone/>
            </a:pPr>
            <a:r>
              <a:rPr lang="en-US" sz="1600"/>
              <a:t>ADT Operations</a:t>
            </a:r>
          </a:p>
          <a:p>
            <a:pPr lvl="1"/>
            <a:r>
              <a:rPr lang="en-US" sz="1400"/>
              <a:t>CreateEmpty</a:t>
            </a:r>
          </a:p>
          <a:p>
            <a:pPr lvl="2"/>
            <a:r>
              <a:rPr lang="en-US" sz="1200"/>
              <a:t>Default ctor.</a:t>
            </a:r>
          </a:p>
          <a:p>
            <a:pPr lvl="1"/>
            <a:r>
              <a:rPr lang="en-US" sz="1400"/>
              <a:t>CreateSized</a:t>
            </a:r>
          </a:p>
          <a:p>
            <a:pPr lvl="2"/>
            <a:r>
              <a:rPr lang="en-US" sz="1200"/>
              <a:t>Ctor given size.</a:t>
            </a:r>
          </a:p>
          <a:p>
            <a:pPr lvl="1"/>
            <a:r>
              <a:rPr lang="en-US" sz="1400"/>
              <a:t>Destroy</a:t>
            </a:r>
          </a:p>
          <a:p>
            <a:pPr lvl="2"/>
            <a:r>
              <a:rPr lang="en-US" sz="1200"/>
              <a:t>Dctor.</a:t>
            </a:r>
          </a:p>
          <a:p>
            <a:pPr lvl="1"/>
            <a:r>
              <a:rPr lang="en-US" sz="1400"/>
              <a:t>Copy</a:t>
            </a:r>
          </a:p>
          <a:p>
            <a:pPr lvl="2"/>
            <a:r>
              <a:rPr lang="en-US" sz="1200"/>
              <a:t>Copy ctor &amp; copy assignment.</a:t>
            </a:r>
          </a:p>
          <a:p>
            <a:pPr lvl="1"/>
            <a:r>
              <a:rPr lang="en-US" sz="1400"/>
              <a:t>LookUpByIndex</a:t>
            </a:r>
          </a:p>
          <a:p>
            <a:pPr lvl="2"/>
            <a:r>
              <a:rPr lang="en-US" sz="1200"/>
              <a:t>Bracket operator.</a:t>
            </a:r>
          </a:p>
          <a:p>
            <a:pPr lvl="1"/>
            <a:r>
              <a:rPr lang="en-US" sz="1400"/>
              <a:t>Size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size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Empty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empty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Sort</a:t>
            </a:r>
          </a:p>
          <a:p>
            <a:pPr lvl="2"/>
            <a:r>
              <a:rPr lang="en-US" sz="1200"/>
              <a:t>Handle externally, using iterators. Use iterator-returning member functions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begin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and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end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</p:txBody>
      </p:sp>
      <p:sp>
        <p:nvSpPr>
          <p:cNvPr id="17807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sz="1400"/>
              <a:t>Resize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resize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InsertByIter, InsertBeg, InsertEnd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insert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does InsertByIter.</a:t>
            </a:r>
          </a:p>
          <a:p>
            <a:pPr lvl="2"/>
            <a:r>
              <a:rPr lang="en-US" sz="1200"/>
              <a:t>Use in conjunction with iterator-returning functions to do InsertBeg, InsertEnd.</a:t>
            </a:r>
          </a:p>
          <a:p>
            <a:pPr lvl="1"/>
            <a:r>
              <a:rPr lang="en-US" sz="1400"/>
              <a:t>RemoveByIter, RemoveBeg, RemoveEnd.</a:t>
            </a:r>
          </a:p>
          <a:p>
            <a:pPr lvl="2"/>
            <a:r>
              <a:rPr lang="en-US" sz="1200"/>
              <a:t>As above, using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remove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Splice</a:t>
            </a:r>
          </a:p>
          <a:p>
            <a:pPr lvl="2"/>
            <a:r>
              <a:rPr lang="en-US" sz="1200"/>
              <a:t>Call </a:t>
            </a:r>
            <a:r>
              <a:rPr lang="en-US" sz="1200" b="1">
                <a:latin typeface="Courier New" charset="0"/>
              </a:rPr>
              <a:t>resize</a:t>
            </a:r>
            <a:r>
              <a:rPr lang="en-US" sz="1200"/>
              <a:t>, then copy using </a:t>
            </a:r>
            <a:r>
              <a:rPr lang="en-US" sz="1200" b="1">
                <a:latin typeface="Courier New" charset="0"/>
              </a:rPr>
              <a:t>op[]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Traverse</a:t>
            </a:r>
          </a:p>
          <a:p>
            <a:pPr lvl="2"/>
            <a:r>
              <a:rPr lang="en-US" sz="1200"/>
              <a:t>Use iterator-returning member functions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begin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and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end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  <a:p>
            <a:pPr lvl="1"/>
            <a:r>
              <a:rPr lang="en-US" sz="1400"/>
              <a:t>Swap</a:t>
            </a:r>
          </a:p>
          <a:p>
            <a:pPr lvl="2"/>
            <a:r>
              <a:rPr lang="en-US" sz="1200"/>
              <a:t>Member function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b="1">
                <a:latin typeface="Courier New" charset="0"/>
              </a:rPr>
              <a:t>swap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7563-E1EF-0D4B-B70A-AF151E289EAE}" type="slidenum">
              <a:rPr lang="en-US"/>
              <a:pPr/>
              <a:t>12</a:t>
            </a:fld>
            <a:endParaRPr lang="en-US"/>
          </a:p>
        </p:txBody>
      </p:sp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Array Interface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Summary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dirty="0" err="1"/>
              <a:t>Ctors</a:t>
            </a:r>
            <a:r>
              <a:rPr lang="en-US" sz="1800" dirty="0"/>
              <a:t> &amp; </a:t>
            </a:r>
            <a:r>
              <a:rPr lang="en-US" sz="1800" dirty="0" err="1"/>
              <a:t>Dctor</a:t>
            </a:r>
            <a:endParaRPr lang="en-US" sz="1800" dirty="0"/>
          </a:p>
          <a:p>
            <a:pPr lvl="1"/>
            <a:r>
              <a:rPr lang="en-US" sz="1600" dirty="0"/>
              <a:t>Default </a:t>
            </a:r>
            <a:r>
              <a:rPr lang="en-US" sz="1600" dirty="0" err="1"/>
              <a:t>ctor</a:t>
            </a:r>
            <a:endParaRPr lang="en-US" sz="1600" dirty="0"/>
          </a:p>
          <a:p>
            <a:pPr lvl="1"/>
            <a:r>
              <a:rPr lang="en-US" sz="1600" dirty="0" err="1"/>
              <a:t>Ctor</a:t>
            </a:r>
            <a:r>
              <a:rPr lang="en-US" sz="1600" dirty="0"/>
              <a:t> given size</a:t>
            </a:r>
          </a:p>
          <a:p>
            <a:pPr lvl="1"/>
            <a:r>
              <a:rPr lang="en-US" sz="1600" dirty="0"/>
              <a:t>Copy </a:t>
            </a:r>
            <a:r>
              <a:rPr lang="en-US" sz="1600" dirty="0" err="1"/>
              <a:t>ctor</a:t>
            </a:r>
            <a:endParaRPr lang="en-US" sz="1600" dirty="0"/>
          </a:p>
          <a:p>
            <a:pPr lvl="1"/>
            <a:r>
              <a:rPr lang="en-US" sz="1600" dirty="0" err="1"/>
              <a:t>Dctor</a:t>
            </a:r>
            <a:endParaRPr lang="en-US" sz="1600" dirty="0"/>
          </a:p>
          <a:p>
            <a:pPr>
              <a:buFont typeface="Wingdings" charset="0"/>
              <a:buNone/>
            </a:pPr>
            <a:r>
              <a:rPr lang="en-US" sz="1800" dirty="0"/>
              <a:t>Member Operators</a:t>
            </a:r>
          </a:p>
          <a:p>
            <a:pPr lvl="1"/>
            <a:r>
              <a:rPr lang="en-US" sz="1600" dirty="0"/>
              <a:t>Copy assignment</a:t>
            </a:r>
          </a:p>
          <a:p>
            <a:pPr lvl="1"/>
            <a:r>
              <a:rPr lang="en-US" sz="1600" dirty="0"/>
              <a:t>Bracket</a:t>
            </a:r>
          </a:p>
          <a:p>
            <a:pPr>
              <a:buFont typeface="Wingdings" charset="0"/>
              <a:buNone/>
            </a:pPr>
            <a:r>
              <a:rPr lang="en-US" sz="1800" dirty="0"/>
              <a:t>Global Operators</a:t>
            </a:r>
          </a:p>
          <a:p>
            <a:pPr lvl="1"/>
            <a:r>
              <a:rPr lang="en-US" sz="1600" i="1" dirty="0"/>
              <a:t>None</a:t>
            </a:r>
          </a:p>
          <a:p>
            <a:pPr>
              <a:buFont typeface="Wingdings" charset="0"/>
              <a:buNone/>
            </a:pPr>
            <a:r>
              <a:rPr lang="en-US" sz="1800" dirty="0"/>
              <a:t>Associated Global Functions</a:t>
            </a:r>
          </a:p>
          <a:p>
            <a:pPr lvl="1"/>
            <a:r>
              <a:rPr lang="en-US" sz="1600" i="1" dirty="0"/>
              <a:t>None</a:t>
            </a:r>
          </a:p>
        </p:txBody>
      </p:sp>
      <p:sp>
        <p:nvSpPr>
          <p:cNvPr id="17223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dirty="0"/>
              <a:t>Named Public Member Functions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size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empty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begin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end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resize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insert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remove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latin typeface="Courier New" charset="0"/>
              </a:rPr>
              <a:t>swap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DDE1-D138-514E-8050-5FFB9055B441}" type="slidenum">
              <a:rPr lang="en-US"/>
              <a:pPr/>
              <a:t>13</a:t>
            </a:fld>
            <a:endParaRPr lang="en-US"/>
          </a:p>
        </p:txBody>
      </p:sp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C++ we usually implement a data structure using a </a:t>
            </a:r>
            <a:r>
              <a:rPr lang="en-US" b="1"/>
              <a:t>class</a:t>
            </a:r>
            <a:r>
              <a:rPr lang="en-US"/>
              <a:t>.</a:t>
            </a:r>
          </a:p>
          <a:p>
            <a:pPr lvl="1"/>
            <a:r>
              <a:rPr lang="en-US"/>
              <a:t>Operations are usually implemented using member functions.</a:t>
            </a:r>
          </a:p>
          <a:p>
            <a:pPr lvl="1"/>
            <a:r>
              <a:rPr lang="en-US"/>
              <a:t>Some operations may need to be global functions, but they are still associated with the class, and are defined in the class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header and/or source files.</a:t>
            </a:r>
          </a:p>
          <a:p>
            <a:pPr lvl="1"/>
            <a:r>
              <a:rPr lang="en-US"/>
              <a:t>Sometimes we need helper classes. These are probably not visible to client code.</a:t>
            </a:r>
          </a:p>
          <a:p>
            <a:pPr>
              <a:buFont typeface="Wingdings" charset="0"/>
              <a:buNone/>
            </a:pPr>
            <a:r>
              <a:rPr lang="en-US"/>
              <a:t>The public interface is all that client code sees.</a:t>
            </a:r>
          </a:p>
          <a:p>
            <a:pPr lvl="1"/>
            <a:r>
              <a:rPr lang="en-US"/>
              <a:t>Every operation should be implemented so that clients can use it.</a:t>
            </a:r>
          </a:p>
          <a:p>
            <a:pPr lvl="1"/>
            <a:r>
              <a:rPr lang="en-US"/>
              <a:t>Make no functions available to client code that do not implement publicly available operations.</a:t>
            </a:r>
          </a:p>
          <a:p>
            <a:pPr lvl="1"/>
            <a:r>
              <a:rPr lang="en-US"/>
              <a:t>In C++ this means that we give our class no public member functions that do not implement publicly available operations. We also do not declare global helper functions </a:t>
            </a:r>
            <a:r>
              <a:rPr lang="en-US" i="1"/>
              <a:t>in the header</a:t>
            </a:r>
            <a:r>
              <a:rPr lang="en-US"/>
              <a:t>.</a:t>
            </a:r>
          </a:p>
          <a:p>
            <a:pPr lvl="1"/>
            <a:r>
              <a:rPr lang="en-US"/>
              <a:t>We can write any </a:t>
            </a:r>
            <a:r>
              <a:rPr lang="en-US" i="1"/>
              <a:t>private</a:t>
            </a:r>
            <a:r>
              <a:rPr lang="en-US"/>
              <a:t> functions we might need.</a:t>
            </a:r>
          </a:p>
          <a:p>
            <a:pPr lvl="1"/>
            <a:r>
              <a:rPr lang="en-US"/>
              <a:t>We may wish to define public types, to help the client deal with the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4A65-6975-B04C-A3B9-DC6BC27B5177}" type="slidenum">
              <a:rPr lang="en-US"/>
              <a:pPr/>
              <a:t>14</a:t>
            </a:fld>
            <a:endParaRPr lang="en-US"/>
          </a:p>
        </p:txBody>
      </p:sp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>
                <a:cs typeface="Times New Roman" charset="0"/>
              </a:rPr>
              <a:t>General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Call our class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>
              <a:buFont typeface="Wingdings" charset="0"/>
              <a:buNone/>
            </a:pPr>
            <a:r>
              <a:rPr lang="en-US" dirty="0"/>
              <a:t>What type should a data item be?</a:t>
            </a:r>
          </a:p>
          <a:p>
            <a:pPr lvl="1">
              <a:buFont typeface="Wingdings" charset="0"/>
              <a:buNone/>
            </a:pPr>
            <a:r>
              <a:rPr lang="en-US" dirty="0"/>
              <a:t> </a:t>
            </a:r>
          </a:p>
          <a:p>
            <a:pPr lvl="2"/>
            <a:endParaRPr lang="en-US" sz="1400" dirty="0"/>
          </a:p>
          <a:p>
            <a:pPr>
              <a:buFont typeface="Wingdings" charset="0"/>
              <a:buNone/>
            </a:pPr>
            <a:r>
              <a:rPr lang="en-US" dirty="0"/>
              <a:t>What type should the size of a 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en-US" dirty="0"/>
              <a:t> be?</a:t>
            </a:r>
          </a:p>
          <a:p>
            <a:pPr lvl="1"/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How should we store the data?</a:t>
            </a:r>
          </a:p>
          <a:p>
            <a:pPr lvl="1"/>
            <a:endParaRPr lang="en-US" dirty="0"/>
          </a:p>
          <a:p>
            <a:pPr>
              <a:buFont typeface="Wingdings" charset="0"/>
              <a:buNone/>
            </a:pPr>
            <a:endParaRPr lang="en-US" sz="1800" dirty="0"/>
          </a:p>
          <a:p>
            <a:pPr>
              <a:buFont typeface="Wingdings" charset="0"/>
              <a:buNone/>
            </a:pPr>
            <a:r>
              <a:rPr lang="en-US" dirty="0"/>
              <a:t>How should we implement the iterators?</a:t>
            </a:r>
          </a:p>
          <a:p>
            <a:pPr lvl="1"/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Have member types, as in STL containers: </a:t>
            </a:r>
            <a:r>
              <a:rPr lang="en-US" b="1" dirty="0" err="1">
                <a:latin typeface="Courier New" charset="0"/>
              </a:rPr>
              <a:t>value_type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</a:rPr>
              <a:t>size_type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</a:rPr>
              <a:t>iterator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</a:rPr>
              <a:t>const_iterator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650-668A-DA4D-921B-7D51C75798AE}" type="slidenum">
              <a:rPr lang="en-US"/>
              <a:pPr/>
              <a:t>15</a:t>
            </a:fld>
            <a:endParaRPr lang="en-US"/>
          </a:p>
        </p:txBody>
      </p:sp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>
                <a:cs typeface="Times New Roman" charset="0"/>
              </a:rPr>
              <a:t>General</a:t>
            </a:r>
          </a:p>
        </p:txBody>
      </p:sp>
      <p:sp>
        <p:nvSpPr>
          <p:cNvPr id="191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Call our class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SmArray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What type should a data item be?</a:t>
            </a:r>
          </a:p>
          <a:p>
            <a:pPr lvl="1"/>
            <a:r>
              <a:rPr lang="en-US"/>
              <a:t>Use 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 for the value type (for now).</a:t>
            </a:r>
          </a:p>
          <a:p>
            <a:pPr lvl="2"/>
            <a:r>
              <a:rPr lang="en-US"/>
              <a:t>You will make it generic in Assignment 5.</a:t>
            </a:r>
          </a:p>
          <a:p>
            <a:pPr>
              <a:buFont typeface="Wingdings" charset="0"/>
              <a:buNone/>
            </a:pPr>
            <a:r>
              <a:rPr lang="en-US"/>
              <a:t>What type should the size of a </a:t>
            </a:r>
            <a:r>
              <a:rPr lang="en-US" b="1">
                <a:latin typeface="Courier New" charset="0"/>
              </a:rPr>
              <a:t>SmArray</a:t>
            </a:r>
            <a:r>
              <a:rPr lang="en-US"/>
              <a:t> be?</a:t>
            </a:r>
          </a:p>
          <a:p>
            <a:pPr lvl="1"/>
            <a:r>
              <a:rPr lang="en-US"/>
              <a:t>Use </a:t>
            </a:r>
            <a:r>
              <a:rPr lang="en-US" b="1">
                <a:latin typeface="Courier New" charset="0"/>
              </a:rPr>
              <a:t>std::size_t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 should we store the data?</a:t>
            </a:r>
          </a:p>
          <a:p>
            <a:pPr lvl="1"/>
            <a:r>
              <a:rPr lang="en-US"/>
              <a:t>Use a dynamically allocated array of 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s.</a:t>
            </a:r>
          </a:p>
          <a:p>
            <a:pPr lvl="1"/>
            <a:r>
              <a:rPr lang="en-US"/>
              <a:t>Note: We could have used a separate RAII class, like </a:t>
            </a:r>
            <a:r>
              <a:rPr lang="en-US" b="1">
                <a:latin typeface="Courier New" charset="0"/>
              </a:rPr>
              <a:t>IntArray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 should we implement the iterators?</a:t>
            </a:r>
          </a:p>
          <a:p>
            <a:pPr lvl="1"/>
            <a:r>
              <a:rPr lang="en-US"/>
              <a:t>Use pointers (</a:t>
            </a:r>
            <a:r>
              <a:rPr lang="en-US" b="1">
                <a:latin typeface="Courier New" charset="0"/>
              </a:rPr>
              <a:t>int *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const int *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Have member types, as in STL containers: </a:t>
            </a:r>
            <a:r>
              <a:rPr lang="en-US" b="1">
                <a:latin typeface="Courier New" charset="0"/>
              </a:rPr>
              <a:t>value_type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size_type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iterator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const_iterator</a:t>
            </a:r>
            <a:r>
              <a:rPr lang="en-US"/>
              <a:t>.</a:t>
            </a:r>
          </a:p>
          <a:p>
            <a:pPr lvl="1"/>
            <a:r>
              <a:rPr lang="en-US"/>
              <a:t>This allows us to easily tell what a value is for.</a:t>
            </a:r>
          </a:p>
          <a:p>
            <a:pPr lvl="1"/>
            <a:r>
              <a:rPr lang="en-US"/>
              <a:t>Also, we can easily change (say) the value type.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84F23-DD4F-E546-A873-D876A8669BDE}" type="slidenum">
              <a:rPr lang="en-US"/>
              <a:pPr/>
              <a:t>16</a:t>
            </a:fld>
            <a:endParaRPr lang="en-US"/>
          </a:p>
        </p:txBody>
      </p:sp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>
                <a:cs typeface="Times New Roman" charset="0"/>
              </a:rPr>
              <a:t>Details</a:t>
            </a:r>
          </a:p>
        </p:txBody>
      </p:sp>
      <p:sp>
        <p:nvSpPr>
          <p:cNvPr id="180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data members should class 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en-US" dirty="0"/>
              <a:t> have?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class invariants should it have?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should </a:t>
            </a:r>
            <a:r>
              <a:rPr lang="en-US" b="1" dirty="0">
                <a:latin typeface="Courier New" charset="0"/>
              </a:rPr>
              <a:t>operator[]</a:t>
            </a:r>
            <a:r>
              <a:rPr lang="en-US" dirty="0"/>
              <a:t> return? Should it be </a:t>
            </a:r>
            <a:r>
              <a:rPr lang="en-US" dirty="0" err="1"/>
              <a:t>const</a:t>
            </a:r>
            <a:r>
              <a:rPr lang="en-US" dirty="0"/>
              <a:t> or not?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should </a:t>
            </a:r>
            <a:r>
              <a:rPr lang="en-US" b="1" dirty="0">
                <a:latin typeface="Courier New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</a:rPr>
              <a:t>end</a:t>
            </a:r>
            <a:r>
              <a:rPr lang="en-US" dirty="0"/>
              <a:t> return? Should they be </a:t>
            </a:r>
            <a:r>
              <a:rPr lang="en-US" dirty="0" err="1"/>
              <a:t>const</a:t>
            </a:r>
            <a:r>
              <a:rPr lang="en-US" dirty="0"/>
              <a:t> or not?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about the Big Three? Can we use silently written functions?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9076-D0F8-A847-AF6E-FC39B16C6FB1}" type="slidenum">
              <a:rPr lang="en-US"/>
              <a:pPr/>
              <a:t>17</a:t>
            </a:fld>
            <a:endParaRPr lang="en-US"/>
          </a:p>
        </p:txBody>
      </p:sp>
      <p:sp>
        <p:nvSpPr>
          <p:cNvPr id="192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>
                <a:cs typeface="Times New Roman" charset="0"/>
              </a:rPr>
              <a:t>Details</a:t>
            </a:r>
          </a:p>
        </p:txBody>
      </p:sp>
      <p:sp>
        <p:nvSpPr>
          <p:cNvPr id="192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data members should class </a:t>
            </a:r>
            <a:r>
              <a:rPr lang="en-US" b="1" dirty="0" err="1">
                <a:latin typeface="Courier New" charset="0"/>
              </a:rPr>
              <a:t>SmArray</a:t>
            </a:r>
            <a:r>
              <a:rPr lang="en-US" dirty="0"/>
              <a:t> have?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Size of the array: </a:t>
            </a:r>
            <a:r>
              <a:rPr lang="en-US" b="1" dirty="0" err="1">
                <a:latin typeface="Courier New" charset="0"/>
              </a:rPr>
              <a:t>size_type</a:t>
            </a:r>
            <a:r>
              <a:rPr lang="en-US" b="1" dirty="0">
                <a:latin typeface="Courier New" charset="0"/>
              </a:rPr>
              <a:t> _size;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Pointer to the array: </a:t>
            </a:r>
            <a:r>
              <a:rPr lang="en-US" b="1" dirty="0" err="1">
                <a:latin typeface="Courier New" charset="0"/>
              </a:rPr>
              <a:t>value_type</a:t>
            </a:r>
            <a:r>
              <a:rPr lang="en-US" b="1" dirty="0">
                <a:latin typeface="Courier New" charset="0"/>
              </a:rPr>
              <a:t> * _data;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class invariants should it have?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Member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altLang="ja-JP" dirty="0" smtClean="0">
                <a:latin typeface="Arial"/>
              </a:rPr>
              <a:t>_</a:t>
            </a:r>
            <a:r>
              <a:rPr lang="en-US" b="1" dirty="0" smtClean="0">
                <a:latin typeface="Courier New" charset="0"/>
              </a:rPr>
              <a:t>size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 </a:t>
            </a:r>
            <a:r>
              <a:rPr lang="en-US" dirty="0"/>
              <a:t>should be nonnegative.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Member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>
                <a:latin typeface="Courier New" charset="0"/>
              </a:rPr>
              <a:t>_data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should point to an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dirty="0"/>
              <a:t> array, allocated with </a:t>
            </a:r>
            <a:r>
              <a:rPr lang="en-US" b="1" dirty="0">
                <a:latin typeface="Courier New" charset="0"/>
              </a:rPr>
              <a:t>new []</a:t>
            </a:r>
            <a:r>
              <a:rPr lang="en-US" dirty="0"/>
              <a:t>, owned by </a:t>
            </a:r>
            <a:r>
              <a:rPr lang="en-US" b="1" dirty="0">
                <a:latin typeface="Courier New" charset="0"/>
              </a:rPr>
              <a:t>*this</a:t>
            </a:r>
            <a:r>
              <a:rPr lang="en-US" dirty="0"/>
              <a:t>, holding </a:t>
            </a:r>
            <a:r>
              <a:rPr lang="en-US" b="1" dirty="0">
                <a:latin typeface="Courier New" charset="0"/>
              </a:rPr>
              <a:t>_size</a:t>
            </a:r>
            <a:r>
              <a:rPr lang="en-US" dirty="0"/>
              <a:t>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should </a:t>
            </a:r>
            <a:r>
              <a:rPr lang="en-US" b="1" dirty="0">
                <a:latin typeface="Courier New" charset="0"/>
              </a:rPr>
              <a:t>operator[]</a:t>
            </a:r>
            <a:r>
              <a:rPr lang="en-US" dirty="0"/>
              <a:t> return? Should it be </a:t>
            </a:r>
            <a:r>
              <a:rPr lang="en-US" dirty="0" err="1"/>
              <a:t>const</a:t>
            </a:r>
            <a:r>
              <a:rPr lang="en-US" dirty="0"/>
              <a:t> or not?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need two versions: non-</a:t>
            </a:r>
            <a:r>
              <a:rPr lang="en-US" dirty="0" err="1"/>
              <a:t>const</a:t>
            </a:r>
            <a:r>
              <a:rPr lang="en-US" dirty="0"/>
              <a:t> and const.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</a:t>
            </a:r>
            <a:r>
              <a:rPr lang="en-US" dirty="0" err="1"/>
              <a:t>const</a:t>
            </a:r>
            <a:r>
              <a:rPr lang="en-US" dirty="0"/>
              <a:t> version returns </a:t>
            </a:r>
            <a:r>
              <a:rPr lang="en-US" b="1" dirty="0" err="1">
                <a:latin typeface="Courier New" charset="0"/>
              </a:rPr>
              <a:t>value_type</a:t>
            </a:r>
            <a:r>
              <a:rPr lang="en-US" b="1" dirty="0">
                <a:latin typeface="Courier New" charset="0"/>
              </a:rPr>
              <a:t> &amp;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const</a:t>
            </a:r>
            <a:r>
              <a:rPr lang="en-US" dirty="0"/>
              <a:t> version returns </a:t>
            </a:r>
            <a:r>
              <a:rPr lang="en-US" b="1" dirty="0" err="1">
                <a:latin typeface="Courier New" charset="0"/>
              </a:rPr>
              <a:t>const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value_type</a:t>
            </a:r>
            <a:r>
              <a:rPr lang="en-US" b="1" dirty="0">
                <a:latin typeface="Courier New" charset="0"/>
              </a:rPr>
              <a:t> &amp;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should </a:t>
            </a:r>
            <a:r>
              <a:rPr lang="en-US" b="1" dirty="0">
                <a:latin typeface="Courier New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</a:rPr>
              <a:t>end</a:t>
            </a:r>
            <a:r>
              <a:rPr lang="en-US" dirty="0"/>
              <a:t> return? Should they be </a:t>
            </a:r>
            <a:r>
              <a:rPr lang="en-US" dirty="0" err="1"/>
              <a:t>const</a:t>
            </a:r>
            <a:r>
              <a:rPr lang="en-US" dirty="0"/>
              <a:t> or not?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with </a:t>
            </a:r>
            <a:r>
              <a:rPr lang="en-US" b="1" dirty="0">
                <a:latin typeface="Courier New" charset="0"/>
              </a:rPr>
              <a:t>operator[]</a:t>
            </a:r>
            <a:r>
              <a:rPr lang="en-US" dirty="0"/>
              <a:t>, we need two versions.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Non-</a:t>
            </a:r>
            <a:r>
              <a:rPr lang="en-US" dirty="0" err="1"/>
              <a:t>const</a:t>
            </a:r>
            <a:r>
              <a:rPr lang="en-US" dirty="0"/>
              <a:t> versions return </a:t>
            </a:r>
            <a:r>
              <a:rPr lang="en-US" b="1" dirty="0">
                <a:latin typeface="Courier New" charset="0"/>
              </a:rPr>
              <a:t>iterator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versions return </a:t>
            </a:r>
            <a:r>
              <a:rPr lang="en-US" b="1" dirty="0" err="1">
                <a:latin typeface="Courier New" charset="0"/>
              </a:rPr>
              <a:t>const_iterator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What about the Big Three? Can we use silently written functions?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No. We are directly managing an owned resource.</a:t>
            </a:r>
          </a:p>
        </p:txBody>
      </p:sp>
      <p:sp>
        <p:nvSpPr>
          <p:cNvPr id="1920004" name="Text Box 4"/>
          <p:cNvSpPr txBox="1">
            <a:spLocks noChangeArrowheads="1"/>
          </p:cNvSpPr>
          <p:nvPr/>
        </p:nvSpPr>
        <p:spPr bwMode="auto">
          <a:xfrm>
            <a:off x="6324600" y="1616075"/>
            <a:ext cx="2514600" cy="760413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Note: This design has a serious (but not obvious) problem, as we will see.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E8E8-FB3C-BC47-8D90-81424C1F5942}" type="slidenum">
              <a:rPr lang="en-US"/>
              <a:pPr/>
              <a:t>18</a:t>
            </a:fld>
            <a:endParaRPr lang="en-US"/>
          </a:p>
        </p:txBody>
      </p:sp>
      <p:sp>
        <p:nvSpPr>
          <p:cNvPr id="172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Array Implementation</a:t>
            </a:r>
            <a:br>
              <a:rPr lang="en-US"/>
            </a:br>
            <a:r>
              <a:rPr lang="en-US">
                <a:cs typeface="Times New Roman" charset="0"/>
              </a:rPr>
              <a:t>Write It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/>
              <a:t>TO DO</a:t>
            </a:r>
          </a:p>
          <a:p>
            <a:pPr lvl="1"/>
            <a:r>
              <a:rPr lang="en-US" sz="2000"/>
              <a:t>Write </a:t>
            </a:r>
            <a:r>
              <a:rPr lang="en-US" sz="2000" i="1"/>
              <a:t>some</a:t>
            </a:r>
            <a:r>
              <a:rPr lang="en-US" sz="2000"/>
              <a:t> of class </a:t>
            </a:r>
            <a:r>
              <a:rPr lang="en-US" sz="2000" b="1">
                <a:latin typeface="Courier New" charset="0"/>
              </a:rPr>
              <a:t>SmArray</a:t>
            </a:r>
            <a:r>
              <a:rPr lang="en-US" sz="2000"/>
              <a:t>, as described.</a:t>
            </a:r>
          </a:p>
          <a:p>
            <a:pPr>
              <a:buFont typeface="Wingdings" charset="0"/>
              <a:buNone/>
            </a:pPr>
            <a:endParaRPr lang="en-US" sz="2400"/>
          </a:p>
          <a:p>
            <a:pPr>
              <a:buFont typeface="Wingdings" charset="0"/>
              <a:buNone/>
            </a:pPr>
            <a:endParaRPr lang="en-US" sz="2400"/>
          </a:p>
          <a:p>
            <a:pPr>
              <a:buFont typeface="Wingdings" charset="0"/>
              <a:buNone/>
            </a:pPr>
            <a:r>
              <a:rPr lang="en-US"/>
              <a:t>Note: We will be writing and improving this class in various ways in the next few days. Your job in Assignment 5 will be to finish it, including turning it into a generic container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6535-7062-8342-AFB4-0431C7DB5E33}" type="slidenum">
              <a:rPr lang="en-US"/>
              <a:pPr/>
              <a:t>19</a:t>
            </a:fld>
            <a:endParaRPr lang="en-US"/>
          </a:p>
        </p:txBody>
      </p:sp>
      <p:sp>
        <p:nvSpPr>
          <p:cNvPr id="184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Safety</a:t>
            </a:r>
            <a:br>
              <a:rPr lang="en-US"/>
            </a:br>
            <a:r>
              <a:rPr lang="en-US"/>
              <a:t>Refresher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Error Handling</a:t>
            </a:r>
          </a:p>
        </p:txBody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An </a:t>
            </a:r>
            <a:r>
              <a:rPr lang="en-US" sz="1800" b="1"/>
              <a:t>error condition</a:t>
            </a:r>
            <a:r>
              <a:rPr lang="en-US" sz="1800"/>
              <a:t> (or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error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 is a condition occurring during runtime that cannot be handled by the normal flow of execution.</a:t>
            </a:r>
          </a:p>
          <a:p>
            <a:pPr lvl="1"/>
            <a:r>
              <a:rPr lang="en-US" sz="1600"/>
              <a:t>Not necessarily a bug or a user mistake.</a:t>
            </a:r>
          </a:p>
          <a:p>
            <a:pPr lvl="1"/>
            <a:r>
              <a:rPr lang="en-US" sz="1600"/>
              <a:t>Example: Could not read file.</a:t>
            </a:r>
          </a:p>
          <a:p>
            <a:pPr>
              <a:buFont typeface="Wingdings" charset="0"/>
              <a:buNone/>
            </a:pPr>
            <a:endParaRPr lang="en-US" sz="1800"/>
          </a:p>
        </p:txBody>
      </p:sp>
      <p:sp>
        <p:nvSpPr>
          <p:cNvPr id="184934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before</a:t>
            </a:r>
          </a:p>
        </p:txBody>
      </p:sp>
      <p:sp>
        <p:nvSpPr>
          <p:cNvPr id="1849349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during</a:t>
            </a:r>
          </a:p>
        </p:txBody>
      </p:sp>
      <p:sp>
        <p:nvSpPr>
          <p:cNvPr id="1849350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after</a:t>
            </a:r>
          </a:p>
        </p:txBody>
      </p:sp>
      <p:sp>
        <p:nvSpPr>
          <p:cNvPr id="1849351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Three ways to deal with a </a:t>
            </a:r>
            <a:r>
              <a:rPr lang="en-US" sz="1400" i="1"/>
              <a:t>possible</a:t>
            </a:r>
            <a:r>
              <a:rPr lang="en-US" sz="1400"/>
              <a:t> error condition in a function:</a:t>
            </a:r>
          </a:p>
        </p:txBody>
      </p:sp>
      <p:sp>
        <p:nvSpPr>
          <p:cNvPr id="1849352" name="Text Box 8"/>
          <p:cNvSpPr txBox="1">
            <a:spLocks noChangeArrowheads="1"/>
          </p:cNvSpPr>
          <p:nvPr/>
        </p:nvSpPr>
        <p:spPr bwMode="auto">
          <a:xfrm>
            <a:off x="1371600" y="34290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Prevention</a:t>
            </a:r>
            <a:br>
              <a:rPr lang="en-US" sz="1400"/>
            </a:br>
            <a:r>
              <a:rPr lang="en-US" sz="1200"/>
              <a:t>Client code must prevent the error (precondition).</a:t>
            </a:r>
          </a:p>
        </p:txBody>
      </p:sp>
      <p:sp>
        <p:nvSpPr>
          <p:cNvPr id="1849353" name="Text Box 9"/>
          <p:cNvSpPr txBox="1">
            <a:spLocks noChangeArrowheads="1"/>
          </p:cNvSpPr>
          <p:nvPr/>
        </p:nvSpPr>
        <p:spPr bwMode="auto">
          <a:xfrm>
            <a:off x="1371600" y="43434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Containment</a:t>
            </a:r>
            <a:br>
              <a:rPr lang="en-US" sz="1400"/>
            </a:br>
            <a:r>
              <a:rPr lang="en-US" sz="1200"/>
              <a:t>Fix the problem inside the function.</a:t>
            </a:r>
          </a:p>
        </p:txBody>
      </p:sp>
      <p:sp>
        <p:nvSpPr>
          <p:cNvPr id="1849354" name="Text Box 10"/>
          <p:cNvSpPr txBox="1">
            <a:spLocks noChangeArrowheads="1"/>
          </p:cNvSpPr>
          <p:nvPr/>
        </p:nvSpPr>
        <p:spPr bwMode="auto">
          <a:xfrm>
            <a:off x="3886200" y="3657600"/>
            <a:ext cx="12192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We </a:t>
            </a:r>
            <a:r>
              <a:rPr lang="en-US" sz="1400" b="1">
                <a:solidFill>
                  <a:schemeClr val="folHlink"/>
                </a:solidFill>
              </a:rPr>
              <a:t>like</a:t>
            </a:r>
            <a:r>
              <a:rPr lang="en-US" sz="1400">
                <a:solidFill>
                  <a:schemeClr val="folHlink"/>
                </a:solidFill>
              </a:rPr>
              <a:t> these two, but they </a:t>
            </a:r>
            <a:r>
              <a:rPr lang="en-US" sz="1400" i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not be feasible</a:t>
            </a:r>
          </a:p>
        </p:txBody>
      </p:sp>
      <p:sp>
        <p:nvSpPr>
          <p:cNvPr id="1849355" name="Line 11"/>
          <p:cNvSpPr>
            <a:spLocks noChangeShapeType="1"/>
          </p:cNvSpPr>
          <p:nvPr/>
        </p:nvSpPr>
        <p:spPr bwMode="auto">
          <a:xfrm flipH="1">
            <a:off x="3657600" y="46482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9356" name="Text Box 12"/>
          <p:cNvSpPr txBox="1">
            <a:spLocks noChangeArrowheads="1"/>
          </p:cNvSpPr>
          <p:nvPr/>
        </p:nvSpPr>
        <p:spPr bwMode="auto">
          <a:xfrm>
            <a:off x="54864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Methods for signaling an error condition to the client code:</a:t>
            </a:r>
          </a:p>
        </p:txBody>
      </p:sp>
      <p:sp>
        <p:nvSpPr>
          <p:cNvPr id="1849357" name="Text Box 13"/>
          <p:cNvSpPr txBox="1">
            <a:spLocks noChangeArrowheads="1"/>
          </p:cNvSpPr>
          <p:nvPr/>
        </p:nvSpPr>
        <p:spPr bwMode="auto">
          <a:xfrm>
            <a:off x="5486400" y="34290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Return an error code</a:t>
            </a:r>
            <a:endParaRPr lang="en-US" sz="1200"/>
          </a:p>
        </p:txBody>
      </p:sp>
      <p:sp>
        <p:nvSpPr>
          <p:cNvPr id="1849358" name="Text Box 14"/>
          <p:cNvSpPr txBox="1">
            <a:spLocks noChangeArrowheads="1"/>
          </p:cNvSpPr>
          <p:nvPr/>
        </p:nvSpPr>
        <p:spPr bwMode="auto">
          <a:xfrm>
            <a:off x="5486400" y="43434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Set a flag, checked by a separate function</a:t>
            </a:r>
            <a:endParaRPr lang="en-US" sz="1200"/>
          </a:p>
        </p:txBody>
      </p:sp>
      <p:sp>
        <p:nvSpPr>
          <p:cNvPr id="1849359" name="Text Box 15"/>
          <p:cNvSpPr txBox="1">
            <a:spLocks noChangeArrowheads="1"/>
          </p:cNvSpPr>
          <p:nvPr/>
        </p:nvSpPr>
        <p:spPr bwMode="auto">
          <a:xfrm>
            <a:off x="5486400" y="52578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Throw an </a:t>
            </a:r>
            <a:r>
              <a:rPr lang="en-US" sz="1400" b="1"/>
              <a:t>exception</a:t>
            </a:r>
            <a:endParaRPr lang="en-US" sz="1200" b="1"/>
          </a:p>
        </p:txBody>
      </p:sp>
      <p:sp>
        <p:nvSpPr>
          <p:cNvPr id="1849360" name="Line 16"/>
          <p:cNvSpPr>
            <a:spLocks noChangeShapeType="1"/>
          </p:cNvSpPr>
          <p:nvPr/>
        </p:nvSpPr>
        <p:spPr bwMode="auto">
          <a:xfrm flipV="1">
            <a:off x="5181600" y="3810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9361" name="Line 17"/>
          <p:cNvSpPr>
            <a:spLocks noChangeShapeType="1"/>
          </p:cNvSpPr>
          <p:nvPr/>
        </p:nvSpPr>
        <p:spPr bwMode="auto">
          <a:xfrm flipH="1">
            <a:off x="3657600" y="38100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9362" name="Line 18"/>
          <p:cNvSpPr>
            <a:spLocks noChangeShapeType="1"/>
          </p:cNvSpPr>
          <p:nvPr/>
        </p:nvSpPr>
        <p:spPr bwMode="auto">
          <a:xfrm flipV="1">
            <a:off x="5181600" y="4724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9363" name="Line 19"/>
          <p:cNvSpPr>
            <a:spLocks noChangeShapeType="1"/>
          </p:cNvSpPr>
          <p:nvPr/>
        </p:nvSpPr>
        <p:spPr bwMode="auto">
          <a:xfrm flipV="1">
            <a:off x="3505200" y="5638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9364" name="Line 20"/>
          <p:cNvSpPr>
            <a:spLocks noChangeShapeType="1"/>
          </p:cNvSpPr>
          <p:nvPr/>
        </p:nvSpPr>
        <p:spPr bwMode="auto">
          <a:xfrm flipV="1">
            <a:off x="5181600" y="3810000"/>
            <a:ext cx="0" cy="182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9365" name="Text Box 21"/>
          <p:cNvSpPr txBox="1">
            <a:spLocks noChangeArrowheads="1"/>
          </p:cNvSpPr>
          <p:nvPr/>
        </p:nvSpPr>
        <p:spPr bwMode="auto">
          <a:xfrm>
            <a:off x="1371600" y="52578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Signal the Client Code</a:t>
            </a:r>
            <a:br>
              <a:rPr lang="en-US" sz="1400"/>
            </a:br>
            <a:r>
              <a:rPr lang="en-US" sz="1200"/>
              <a:t>Idea: When we cannot fulfill our postconditions.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9302-5450-C84C-AAD2-C6517CDF850E}" type="slidenum">
              <a:rPr lang="en-US"/>
              <a:pPr/>
              <a:t>2</a:t>
            </a:fld>
            <a:endParaRPr lang="en-US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Handling Data &amp; Sequences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Data abstraction</a:t>
            </a:r>
          </a:p>
          <a:p>
            <a:pPr lvl="1"/>
            <a:r>
              <a:rPr lang="en-US"/>
              <a:t>Introduction to Sequences</a:t>
            </a:r>
          </a:p>
          <a:p>
            <a:pPr lvl="1"/>
            <a:r>
              <a:rPr lang="en-US"/>
              <a:t>Smart arrays</a:t>
            </a:r>
          </a:p>
          <a:p>
            <a:pPr lvl="2"/>
            <a:r>
              <a:rPr lang="en-US"/>
              <a:t>Array interface</a:t>
            </a:r>
          </a:p>
          <a:p>
            <a:pPr lvl="2"/>
            <a:r>
              <a:rPr lang="en-US"/>
              <a:t>Basic array implementation</a:t>
            </a:r>
          </a:p>
          <a:p>
            <a:pPr lvl="2"/>
            <a:r>
              <a:rPr lang="en-US"/>
              <a:t>Exception safety</a:t>
            </a:r>
          </a:p>
          <a:p>
            <a:pPr lvl="2"/>
            <a:r>
              <a:rPr lang="en-US"/>
              <a:t>Allocation &amp; efficiency</a:t>
            </a:r>
          </a:p>
          <a:p>
            <a:pPr lvl="2"/>
            <a:r>
              <a:rPr lang="en-US"/>
              <a:t>Generic containers</a:t>
            </a:r>
          </a:p>
          <a:p>
            <a:pPr lvl="1"/>
            <a:r>
              <a:rPr lang="en-US"/>
              <a:t>Linked Lists</a:t>
            </a:r>
          </a:p>
          <a:p>
            <a:pPr lvl="2"/>
            <a:r>
              <a:rPr lang="en-US"/>
              <a:t>Node-based structures</a:t>
            </a:r>
          </a:p>
          <a:p>
            <a:pPr lvl="2"/>
            <a:r>
              <a:rPr lang="en-US"/>
              <a:t>More on Linked Lists</a:t>
            </a:r>
          </a:p>
          <a:p>
            <a:pPr lvl="1"/>
            <a:r>
              <a:rPr lang="en-US"/>
              <a:t>Sequences in the C++ STL</a:t>
            </a:r>
          </a:p>
          <a:p>
            <a:pPr lvl="1"/>
            <a:r>
              <a:rPr lang="en-US"/>
              <a:t>Stacks</a:t>
            </a:r>
          </a:p>
          <a:p>
            <a:pPr lvl="1"/>
            <a:r>
              <a:rPr lang="en-US"/>
              <a:t>Queues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8" name="Text Box 6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9" name="Text Box 7"/>
          <p:cNvSpPr txBox="1">
            <a:spLocks noChangeArrowheads="1"/>
          </p:cNvSpPr>
          <p:nvPr/>
        </p:nvSpPr>
        <p:spPr bwMode="auto">
          <a:xfrm>
            <a:off x="685800" y="23717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174-9594-2D44-8189-1A014376DC11}" type="slidenum">
              <a:rPr lang="en-US"/>
              <a:pPr/>
              <a:t>20</a:t>
            </a:fld>
            <a:endParaRPr lang="en-US"/>
          </a:p>
        </p:txBody>
      </p:sp>
      <p:sp>
        <p:nvSpPr>
          <p:cNvPr id="185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Safety</a:t>
            </a:r>
            <a:br>
              <a:rPr lang="en-US"/>
            </a:br>
            <a:r>
              <a:rPr lang="en-US"/>
              <a:t>Refresher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to Exceptions [1/4]</a:t>
            </a:r>
          </a:p>
        </p:txBody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/>
              <a:t>Exceptions</a:t>
            </a:r>
            <a:r>
              <a:rPr lang="en-US" sz="1800" dirty="0"/>
              <a:t> are objects that are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b="1" dirty="0"/>
              <a:t>thrown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, generally to signal error conditions.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We </a:t>
            </a:r>
            <a:r>
              <a:rPr lang="en-US" sz="1600" b="1" dirty="0"/>
              <a:t>catch</a:t>
            </a:r>
            <a:r>
              <a:rPr lang="en-US" sz="1600" dirty="0"/>
              <a:t> exceptions using a </a:t>
            </a:r>
            <a:r>
              <a:rPr lang="en-US" sz="1600" b="1" dirty="0">
                <a:latin typeface="Courier New" charset="0"/>
              </a:rPr>
              <a:t>try</a:t>
            </a:r>
            <a:r>
              <a:rPr lang="en-US" sz="1600" dirty="0"/>
              <a:t> … </a:t>
            </a:r>
            <a:r>
              <a:rPr lang="en-US" sz="1600" b="1" dirty="0">
                <a:latin typeface="Courier New" charset="0"/>
              </a:rPr>
              <a:t>catch</a:t>
            </a:r>
            <a:r>
              <a:rPr lang="en-US" sz="1600" dirty="0"/>
              <a:t> construction.</a:t>
            </a:r>
          </a:p>
          <a:p>
            <a:pPr lvl="1">
              <a:lnSpc>
                <a:spcPct val="80000"/>
              </a:lnSpc>
            </a:pPr>
            <a:r>
              <a:rPr lang="ja-JP" altLang="en-US" sz="1600" dirty="0">
                <a:latin typeface="Arial"/>
              </a:rPr>
              <a:t>“</a:t>
            </a:r>
            <a:r>
              <a:rPr lang="en-US" sz="1600" b="1" dirty="0">
                <a:latin typeface="Courier New" charset="0"/>
              </a:rPr>
              <a:t>throw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/>
              <a:t> backs out of blocks &amp; functions, until a matching </a:t>
            </a:r>
            <a:r>
              <a:rPr lang="en-US" sz="1600" b="1" dirty="0">
                <a:latin typeface="Courier New" charset="0"/>
              </a:rPr>
              <a:t>catch</a:t>
            </a:r>
            <a:r>
              <a:rPr lang="en-US" sz="1600" dirty="0"/>
              <a:t> is found.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An uncaught exception terminates the program.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Foo *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makeAFoo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() // throw(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std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bad_alloc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{ return new Foo(2, 3);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void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myFunc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() // throw()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Foo * 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    p =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makeAFoo</a:t>
            </a: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catch (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std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::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bad_alloc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&amp; e)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   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allocationSuccessful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= false;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   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cout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&lt;&lt; "Oops! Message: " &lt;&lt;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e.what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() &lt;&lt;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endl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}</a:t>
            </a:r>
          </a:p>
        </p:txBody>
      </p:sp>
      <p:sp>
        <p:nvSpPr>
          <p:cNvPr id="1855492" name="Text Box 4"/>
          <p:cNvSpPr txBox="1">
            <a:spLocks noChangeArrowheads="1"/>
          </p:cNvSpPr>
          <p:nvPr/>
        </p:nvSpPr>
        <p:spPr bwMode="auto">
          <a:xfrm>
            <a:off x="5410200" y="4572000"/>
            <a:ext cx="2362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Catch by reference.</a:t>
            </a:r>
          </a:p>
        </p:txBody>
      </p:sp>
      <p:sp>
        <p:nvSpPr>
          <p:cNvPr id="1855493" name="Line 5"/>
          <p:cNvSpPr>
            <a:spLocks noChangeShapeType="1"/>
          </p:cNvSpPr>
          <p:nvPr/>
        </p:nvSpPr>
        <p:spPr bwMode="auto">
          <a:xfrm flipH="1">
            <a:off x="4114800" y="4724400"/>
            <a:ext cx="3048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5494" name="Line 6"/>
          <p:cNvSpPr>
            <a:spLocks noChangeShapeType="1"/>
          </p:cNvSpPr>
          <p:nvPr/>
        </p:nvSpPr>
        <p:spPr bwMode="auto">
          <a:xfrm flipH="1">
            <a:off x="4419600" y="4724400"/>
            <a:ext cx="990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C20-D014-014A-B4CF-49E2B289C249}" type="slidenum">
              <a:rPr lang="en-US"/>
              <a:pPr/>
              <a:t>21</a:t>
            </a:fld>
            <a:endParaRPr lang="en-US"/>
          </a:p>
        </p:txBody>
      </p:sp>
      <p:sp>
        <p:nvSpPr>
          <p:cNvPr id="184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Safety</a:t>
            </a:r>
            <a:br>
              <a:rPr lang="en-US"/>
            </a:br>
            <a:r>
              <a:rPr lang="en-US"/>
              <a:t>Refresher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to Exceptions [2/4]</a:t>
            </a:r>
          </a:p>
        </p:txBody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can throw our own exceptions, using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>
                <a:latin typeface="Courier New" charset="0"/>
              </a:rPr>
              <a:t>throw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class Foo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public: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int &amp; operator[](int index)  // May throw std::range_error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if (index &lt; 0 || index &gt;= arraySize)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    throw std::range_error("Foo: index out of range");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theArray[index];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private: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int * theArray;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std::size_t arraySize;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only do this when we must signal the client code that an error condition has occurred. (In data structures, this is rare.)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DAC9-0195-F448-BA27-A8D9397CBB23}" type="slidenum">
              <a:rPr lang="en-US"/>
              <a:pPr/>
              <a:t>22</a:t>
            </a:fld>
            <a:endParaRPr lang="en-US"/>
          </a:p>
        </p:txBody>
      </p:sp>
      <p:sp>
        <p:nvSpPr>
          <p:cNvPr id="184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Safety</a:t>
            </a:r>
            <a:br>
              <a:rPr lang="en-US"/>
            </a:br>
            <a:r>
              <a:rPr lang="en-US"/>
              <a:t>Refresher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to Exceptions [3/4]</a:t>
            </a:r>
          </a:p>
        </p:txBody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We can catch </a:t>
            </a:r>
            <a:r>
              <a:rPr lang="en-US" b="1" dirty="0"/>
              <a:t>all</a:t>
            </a:r>
            <a:r>
              <a:rPr lang="en-US" dirty="0"/>
              <a:t> exceptions, using </a:t>
            </a:r>
            <a:r>
              <a:rPr lang="ja-JP" altLang="en-US" dirty="0">
                <a:latin typeface="Arial"/>
              </a:rPr>
              <a:t>“</a:t>
            </a:r>
            <a:r>
              <a:rPr lang="en-US" b="1" dirty="0">
                <a:latin typeface="Courier New" charset="0"/>
              </a:rPr>
              <a:t>...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this case, we do not get to look at the exception, since we do not know what type it is.</a:t>
            </a:r>
          </a:p>
          <a:p>
            <a:endParaRPr lang="en-US" dirty="0"/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try {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    myFunc4(17);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catch (...) {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chemeClr val="hlink"/>
                </a:solidFill>
                <a:latin typeface="Courier New" charset="0"/>
              </a:rPr>
              <a:t>fixThingsUp</a:t>
            </a:r>
            <a:r>
              <a:rPr lang="en-US" b="1">
                <a:solidFill>
                  <a:schemeClr val="hlink"/>
                </a:solidFill>
                <a:latin typeface="Courier New" charset="0"/>
              </a:rPr>
              <a:t>();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    throw;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dirty="0"/>
              <a:t>Inside any </a:t>
            </a:r>
            <a:r>
              <a:rPr lang="en-US" b="1" dirty="0">
                <a:latin typeface="Courier New" charset="0"/>
              </a:rPr>
              <a:t>catch</a:t>
            </a:r>
            <a:r>
              <a:rPr lang="en-US" dirty="0"/>
              <a:t> block, we can </a:t>
            </a:r>
            <a:r>
              <a:rPr lang="en-US" b="1" dirty="0"/>
              <a:t>re-throw the same exception</a:t>
            </a:r>
            <a:r>
              <a:rPr lang="en-US" dirty="0"/>
              <a:t> using </a:t>
            </a:r>
            <a:r>
              <a:rPr lang="en-US" b="1" dirty="0">
                <a:latin typeface="Courier New" charset="0"/>
              </a:rPr>
              <a:t>throw</a:t>
            </a:r>
            <a:r>
              <a:rPr lang="en-US" dirty="0"/>
              <a:t> with no parameters.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1990-87A0-BE48-9520-E33B3D9FF96F}" type="slidenum">
              <a:rPr lang="en-US"/>
              <a:pPr/>
              <a:t>23</a:t>
            </a:fld>
            <a:endParaRPr lang="en-US"/>
          </a:p>
        </p:txBody>
      </p:sp>
      <p:sp>
        <p:nvSpPr>
          <p:cNvPr id="185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Safety</a:t>
            </a:r>
            <a:br>
              <a:rPr lang="en-US"/>
            </a:br>
            <a:r>
              <a:rPr lang="en-US"/>
              <a:t>Refresher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 to Exceptions [4/4]</a:t>
            </a:r>
          </a:p>
        </p:txBody>
      </p:sp>
      <p:sp>
        <p:nvSpPr>
          <p:cNvPr id="185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following can throw in C++: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throw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throws.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new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may throw </a:t>
            </a:r>
            <a:r>
              <a:rPr lang="en-US" b="1">
                <a:latin typeface="Courier New" charset="0"/>
              </a:rPr>
              <a:t>std::bad_alloc</a:t>
            </a:r>
            <a:r>
              <a:rPr lang="en-US"/>
              <a:t> if it cannot allocate.</a:t>
            </a:r>
          </a:p>
          <a:p>
            <a:pPr lvl="1"/>
            <a:r>
              <a:rPr lang="en-US"/>
              <a:t>A function that (1) calls a function that throws, and (2) does not catch the exception, will throw.</a:t>
            </a:r>
          </a:p>
          <a:p>
            <a:pPr lvl="1"/>
            <a:r>
              <a:rPr lang="en-US"/>
              <a:t>Functions written by others may throw. See their doc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  <a:p>
            <a:pPr>
              <a:buFont typeface="Wingdings" charset="0"/>
              <a:buNone/>
            </a:pPr>
            <a:r>
              <a:rPr lang="en-US"/>
              <a:t>The following do </a:t>
            </a:r>
            <a:r>
              <a:rPr lang="en-US" i="1"/>
              <a:t>not</a:t>
            </a:r>
            <a:r>
              <a:rPr lang="en-US"/>
              <a:t> throw:</a:t>
            </a:r>
          </a:p>
          <a:p>
            <a:pPr lvl="1"/>
            <a:r>
              <a:rPr lang="en-US"/>
              <a:t>Built-in operations on built-in types.</a:t>
            </a:r>
          </a:p>
          <a:p>
            <a:pPr lvl="2"/>
            <a:r>
              <a:rPr lang="en-US"/>
              <a:t>Including the built-in </a:t>
            </a:r>
            <a:r>
              <a:rPr lang="en-US" b="1">
                <a:latin typeface="Courier New" charset="0"/>
              </a:rPr>
              <a:t>operator[]</a:t>
            </a:r>
            <a:r>
              <a:rPr lang="en-US"/>
              <a:t>.</a:t>
            </a:r>
          </a:p>
          <a:p>
            <a:pPr lvl="1"/>
            <a:r>
              <a:rPr lang="en-US"/>
              <a:t>Deallocation done by the built-in version of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delete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2"/>
            <a:r>
              <a:rPr lang="en-US"/>
              <a:t>Note: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delete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also calls destructors. These can throw.</a:t>
            </a:r>
          </a:p>
          <a:p>
            <a:pPr lvl="1"/>
            <a:r>
              <a:rPr lang="en-US"/>
              <a:t>C++ Standard I/O Libraries (default behavior)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If a destructor is called between a throw and a catch, and that destructor throws, then the program terminates.</a:t>
            </a:r>
          </a:p>
          <a:p>
            <a:pPr lvl="1"/>
            <a:r>
              <a:rPr lang="en-US"/>
              <a:t>Therefore, </a:t>
            </a:r>
            <a:r>
              <a:rPr lang="en-US" b="1"/>
              <a:t>destructors should not throw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725FD-43CF-7143-83BC-C0388F6806F5}" type="slidenum">
              <a:rPr lang="en-US"/>
              <a:pPr/>
              <a:t>24</a:t>
            </a:fld>
            <a:endParaRPr lang="en-US"/>
          </a:p>
        </p:txBody>
      </p:sp>
      <p:sp>
        <p:nvSpPr>
          <p:cNvPr id="191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Safety </a:t>
            </a:r>
            <a:br>
              <a:rPr lang="en-US"/>
            </a:br>
            <a:r>
              <a:rPr lang="en-US"/>
              <a:t>TO BE CONTINUED …</a:t>
            </a:r>
          </a:p>
        </p:txBody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/>
              <a:t>Exception Safety</a:t>
            </a:r>
            <a:r>
              <a:rPr lang="en-US"/>
              <a:t> will be continued next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213E-AD93-2E43-8F65-4ADE03022998}" type="slidenum">
              <a:rPr lang="en-US"/>
              <a:pPr/>
              <a:t>3</a:t>
            </a:fld>
            <a:endParaRPr lang="en-US"/>
          </a:p>
        </p:txBody>
      </p:sp>
      <p:sp>
        <p:nvSpPr>
          <p:cNvPr id="181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Where Are We?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The Big Problem</a:t>
            </a:r>
          </a:p>
        </p:txBody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Our problem for much of the rest of the semester:</a:t>
            </a:r>
          </a:p>
          <a:p>
            <a:pPr lvl="1"/>
            <a:r>
              <a:rPr lang="en-US"/>
              <a:t>Store: a collection of data items, all of the same type.</a:t>
            </a:r>
          </a:p>
          <a:p>
            <a:pPr lvl="1"/>
            <a:r>
              <a:rPr lang="en-US"/>
              <a:t>Operations:</a:t>
            </a:r>
          </a:p>
          <a:p>
            <a:pPr lvl="2"/>
            <a:r>
              <a:rPr lang="en-US"/>
              <a:t>Access items [one item: retrieve/find, all items: traverse].</a:t>
            </a:r>
          </a:p>
          <a:p>
            <a:pPr lvl="2"/>
            <a:r>
              <a:rPr lang="en-US"/>
              <a:t>Add new item [insert].</a:t>
            </a:r>
          </a:p>
          <a:p>
            <a:pPr lvl="2"/>
            <a:r>
              <a:rPr lang="en-US"/>
              <a:t>Eliminate existing item [delete].</a:t>
            </a:r>
          </a:p>
          <a:p>
            <a:pPr lvl="1"/>
            <a:r>
              <a:rPr lang="en-US"/>
              <a:t>All this needs to be efficient in both time and space.</a:t>
            </a:r>
          </a:p>
          <a:p>
            <a:pPr>
              <a:buFont typeface="Wingdings" charset="0"/>
              <a:buNone/>
            </a:pPr>
            <a:r>
              <a:rPr lang="en-US"/>
              <a:t>A solution to this problem is a </a:t>
            </a:r>
            <a:r>
              <a:rPr lang="en-US" b="1"/>
              <a:t>container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 b="1"/>
              <a:t>Generic containers</a:t>
            </a:r>
            <a:r>
              <a:rPr lang="en-US"/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7A7DC-6731-A146-A1DC-F96AF707BE71}" type="slidenum">
              <a:rPr lang="en-US"/>
              <a:pPr/>
              <a:t>4</a:t>
            </a:fld>
            <a:endParaRPr lang="en-US"/>
          </a:p>
        </p:txBody>
      </p:sp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Data Abstraction [1/4]</a:t>
            </a:r>
          </a:p>
        </p:txBody>
      </p:sp>
      <p:sp>
        <p:nvSpPr>
          <p:cNvPr id="174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Abstraction</a:t>
            </a:r>
            <a:r>
              <a:rPr lang="en-US"/>
              <a:t>: Separate the purpose of a module from its implementation.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We have been doing </a:t>
            </a:r>
            <a:r>
              <a:rPr lang="en-US" b="1"/>
              <a:t>functional abstraction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Now we look at </a:t>
            </a:r>
            <a:r>
              <a:rPr lang="en-US" b="1"/>
              <a:t>data abstraction</a:t>
            </a:r>
            <a:r>
              <a:rPr lang="en-US"/>
              <a:t>.</a:t>
            </a:r>
          </a:p>
        </p:txBody>
      </p:sp>
      <p:sp>
        <p:nvSpPr>
          <p:cNvPr id="1744900" name="Text Box 4"/>
          <p:cNvSpPr txBox="1">
            <a:spLocks noChangeArrowheads="1"/>
          </p:cNvSpPr>
          <p:nvPr/>
        </p:nvSpPr>
        <p:spPr bwMode="auto">
          <a:xfrm>
            <a:off x="4648200" y="26670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Module</a:t>
            </a:r>
          </a:p>
        </p:txBody>
      </p:sp>
      <p:sp>
        <p:nvSpPr>
          <p:cNvPr id="1744901" name="Rectangle 5"/>
          <p:cNvSpPr>
            <a:spLocks noChangeArrowheads="1"/>
          </p:cNvSpPr>
          <p:nvPr/>
        </p:nvSpPr>
        <p:spPr bwMode="auto">
          <a:xfrm>
            <a:off x="1828800" y="35052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</a:t>
            </a:r>
          </a:p>
        </p:txBody>
      </p:sp>
      <p:sp>
        <p:nvSpPr>
          <p:cNvPr id="1744902" name="Rectangle 6"/>
          <p:cNvSpPr>
            <a:spLocks noChangeArrowheads="1"/>
          </p:cNvSpPr>
          <p:nvPr/>
        </p:nvSpPr>
        <p:spPr bwMode="auto">
          <a:xfrm>
            <a:off x="3581400" y="3200400"/>
            <a:ext cx="3810000" cy="1066800"/>
          </a:xfrm>
          <a:prstGeom prst="rect">
            <a:avLst/>
          </a:prstGeom>
          <a:solidFill>
            <a:srgbClr val="FFE1F0"/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03" name="Line 7"/>
          <p:cNvSpPr>
            <a:spLocks noChangeShapeType="1"/>
          </p:cNvSpPr>
          <p:nvPr/>
        </p:nvSpPr>
        <p:spPr bwMode="auto">
          <a:xfrm>
            <a:off x="3048000" y="3733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04" name="Rectangle 8"/>
          <p:cNvSpPr>
            <a:spLocks noChangeArrowheads="1"/>
          </p:cNvSpPr>
          <p:nvPr/>
        </p:nvSpPr>
        <p:spPr bwMode="auto">
          <a:xfrm>
            <a:off x="1981200" y="41148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</a:t>
            </a:r>
          </a:p>
        </p:txBody>
      </p:sp>
      <p:sp>
        <p:nvSpPr>
          <p:cNvPr id="1744905" name="Rectangle 9"/>
          <p:cNvSpPr>
            <a:spLocks noChangeArrowheads="1"/>
          </p:cNvSpPr>
          <p:nvPr/>
        </p:nvSpPr>
        <p:spPr bwMode="auto">
          <a:xfrm>
            <a:off x="1981200" y="28956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Client</a:t>
            </a:r>
          </a:p>
        </p:txBody>
      </p:sp>
      <p:sp>
        <p:nvSpPr>
          <p:cNvPr id="1744906" name="Arc 10"/>
          <p:cNvSpPr>
            <a:spLocks/>
          </p:cNvSpPr>
          <p:nvPr/>
        </p:nvSpPr>
        <p:spPr bwMode="auto">
          <a:xfrm flipH="1" flipV="1">
            <a:off x="3133725" y="3048000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907" name="Arc 11"/>
          <p:cNvSpPr>
            <a:spLocks/>
          </p:cNvSpPr>
          <p:nvPr/>
        </p:nvSpPr>
        <p:spPr bwMode="auto">
          <a:xfrm flipH="1">
            <a:off x="3124200" y="3733800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908" name="Text Box 12"/>
          <p:cNvSpPr txBox="1">
            <a:spLocks noChangeArrowheads="1"/>
          </p:cNvSpPr>
          <p:nvPr/>
        </p:nvSpPr>
        <p:spPr bwMode="auto">
          <a:xfrm>
            <a:off x="3657600" y="3733800"/>
            <a:ext cx="1371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(defined by the specification)</a:t>
            </a:r>
          </a:p>
        </p:txBody>
      </p:sp>
      <p:sp>
        <p:nvSpPr>
          <p:cNvPr id="1744909" name="Rectangle 13"/>
          <p:cNvSpPr>
            <a:spLocks noChangeArrowheads="1"/>
          </p:cNvSpPr>
          <p:nvPr/>
        </p:nvSpPr>
        <p:spPr bwMode="auto">
          <a:xfrm>
            <a:off x="5029200" y="3352800"/>
            <a:ext cx="2209800" cy="7620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Implementation</a:t>
            </a:r>
            <a:br>
              <a:rPr lang="en-US" sz="1800"/>
            </a:br>
            <a:r>
              <a:rPr lang="en-US" sz="1200"/>
              <a:t>(hidden from clients and</a:t>
            </a:r>
            <a:br>
              <a:rPr lang="en-US" sz="1200"/>
            </a:br>
            <a:r>
              <a:rPr lang="en-US" sz="1200"/>
              <a:t>not part of the abstraction)</a:t>
            </a:r>
          </a:p>
        </p:txBody>
      </p:sp>
      <p:sp>
        <p:nvSpPr>
          <p:cNvPr id="1744910" name="Text Box 14"/>
          <p:cNvSpPr txBox="1">
            <a:spLocks noChangeArrowheads="1"/>
          </p:cNvSpPr>
          <p:nvPr/>
        </p:nvSpPr>
        <p:spPr bwMode="auto">
          <a:xfrm>
            <a:off x="3657600" y="3352800"/>
            <a:ext cx="1295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Interface</a:t>
            </a:r>
          </a:p>
        </p:txBody>
      </p:sp>
      <p:sp>
        <p:nvSpPr>
          <p:cNvPr id="1744911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4419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Recall: Function, class, or other unit of code. Generally smaller than a </a:t>
            </a:r>
            <a:r>
              <a:rPr lang="en-US" sz="1400" i="1">
                <a:solidFill>
                  <a:schemeClr val="folHlink"/>
                </a:solidFill>
              </a:rPr>
              <a:t>package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744912" name="Line 16"/>
          <p:cNvSpPr>
            <a:spLocks noChangeShapeType="1"/>
          </p:cNvSpPr>
          <p:nvPr/>
        </p:nvSpPr>
        <p:spPr bwMode="auto">
          <a:xfrm flipV="1">
            <a:off x="5181600" y="1524000"/>
            <a:ext cx="228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4913" name="AutoShape 17"/>
          <p:cNvSpPr>
            <a:spLocks noChangeArrowheads="1"/>
          </p:cNvSpPr>
          <p:nvPr/>
        </p:nvSpPr>
        <p:spPr bwMode="auto">
          <a:xfrm>
            <a:off x="5492750" y="1130300"/>
            <a:ext cx="990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098-0C96-744A-9BBA-D9E80A10A395}" type="slidenum">
              <a:rPr lang="en-US"/>
              <a:pPr/>
              <a:t>5</a:t>
            </a:fld>
            <a:endParaRPr lang="en-US"/>
          </a:p>
        </p:txBody>
      </p:sp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Data Abstraction [2/4]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</a:t>
            </a:r>
            <a:r>
              <a:rPr lang="en-US" b="1"/>
              <a:t>data abstraction</a:t>
            </a:r>
            <a:r>
              <a:rPr lang="en-US"/>
              <a:t>, we separate the various aspects of dealing with data, from the implementation of the data:</a:t>
            </a:r>
          </a:p>
          <a:p>
            <a:pPr lvl="1"/>
            <a:r>
              <a:rPr lang="en-US"/>
              <a:t>The conceptual form of the data.</a:t>
            </a:r>
          </a:p>
          <a:p>
            <a:pPr lvl="1"/>
            <a:r>
              <a:rPr lang="en-US"/>
              <a:t>The </a:t>
            </a:r>
            <a:r>
              <a:rPr lang="en-US" b="1"/>
              <a:t>operations</a:t>
            </a:r>
            <a:r>
              <a:rPr lang="en-US"/>
              <a:t> available on the data.</a:t>
            </a:r>
          </a:p>
          <a:p>
            <a:pPr lvl="1"/>
            <a:r>
              <a:rPr lang="en-US"/>
              <a:t>The method used to access the data.</a:t>
            </a:r>
          </a:p>
          <a:p>
            <a:pPr>
              <a:buFont typeface="Wingdings" charset="0"/>
              <a:buNone/>
            </a:pPr>
            <a:r>
              <a:rPr lang="en-US"/>
              <a:t>Important concepts</a:t>
            </a:r>
          </a:p>
          <a:p>
            <a:pPr lvl="1"/>
            <a:r>
              <a:rPr lang="en-US" b="1"/>
              <a:t>Abstract data type</a:t>
            </a:r>
            <a:r>
              <a:rPr lang="en-US"/>
              <a:t> (ADT).</a:t>
            </a:r>
          </a:p>
          <a:p>
            <a:pPr lvl="1"/>
            <a:r>
              <a:rPr lang="en-US" b="1"/>
              <a:t>Interface</a:t>
            </a:r>
            <a:r>
              <a:rPr lang="en-US"/>
              <a:t>.</a:t>
            </a:r>
          </a:p>
        </p:txBody>
      </p:sp>
      <p:sp>
        <p:nvSpPr>
          <p:cNvPr id="1708036" name="Line 4"/>
          <p:cNvSpPr>
            <a:spLocks noChangeShapeType="1"/>
          </p:cNvSpPr>
          <p:nvPr/>
        </p:nvSpPr>
        <p:spPr bwMode="auto">
          <a:xfrm flipV="1">
            <a:off x="4267200" y="3276600"/>
            <a:ext cx="2286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37" name="Line 5"/>
          <p:cNvSpPr>
            <a:spLocks noChangeShapeType="1"/>
          </p:cNvSpPr>
          <p:nvPr/>
        </p:nvSpPr>
        <p:spPr bwMode="auto">
          <a:xfrm flipH="1" flipV="1">
            <a:off x="5486400" y="2209800"/>
            <a:ext cx="1066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38" name="Line 6"/>
          <p:cNvSpPr>
            <a:spLocks noChangeShapeType="1"/>
          </p:cNvSpPr>
          <p:nvPr/>
        </p:nvSpPr>
        <p:spPr bwMode="auto">
          <a:xfrm flipV="1">
            <a:off x="6553200" y="2209800"/>
            <a:ext cx="0" cy="1066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39" name="Line 7"/>
          <p:cNvSpPr>
            <a:spLocks noChangeShapeType="1"/>
          </p:cNvSpPr>
          <p:nvPr/>
        </p:nvSpPr>
        <p:spPr bwMode="auto">
          <a:xfrm flipH="1" flipV="1">
            <a:off x="4800600" y="1905000"/>
            <a:ext cx="1752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40" name="Line 8"/>
          <p:cNvSpPr>
            <a:spLocks noChangeShapeType="1"/>
          </p:cNvSpPr>
          <p:nvPr/>
        </p:nvSpPr>
        <p:spPr bwMode="auto">
          <a:xfrm flipH="1" flipV="1">
            <a:off x="5334000" y="25908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41" name="Line 9"/>
          <p:cNvSpPr>
            <a:spLocks noChangeShapeType="1"/>
          </p:cNvSpPr>
          <p:nvPr/>
        </p:nvSpPr>
        <p:spPr bwMode="auto">
          <a:xfrm flipV="1">
            <a:off x="5715000" y="2590800"/>
            <a:ext cx="0" cy="990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8042" name="Line 10"/>
          <p:cNvSpPr>
            <a:spLocks noChangeShapeType="1"/>
          </p:cNvSpPr>
          <p:nvPr/>
        </p:nvSpPr>
        <p:spPr bwMode="auto">
          <a:xfrm flipV="1">
            <a:off x="2362200" y="3581400"/>
            <a:ext cx="3352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EA71-420F-AB4F-946E-E0CDEF52EADA}" type="slidenum">
              <a:rPr lang="en-US"/>
              <a:pPr/>
              <a:t>6</a:t>
            </a:fld>
            <a:endParaRPr lang="en-US"/>
          </a:p>
        </p:txBody>
      </p:sp>
      <p:sp>
        <p:nvSpPr>
          <p:cNvPr id="181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Data Abstraction [3/4]</a:t>
            </a:r>
          </a:p>
        </p:txBody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Abstract data type</a:t>
            </a:r>
            <a:r>
              <a:rPr lang="en-US"/>
              <a:t> (ADT)</a:t>
            </a:r>
          </a:p>
          <a:p>
            <a:pPr lvl="1"/>
            <a:r>
              <a:rPr lang="en-US"/>
              <a:t>A </a:t>
            </a:r>
            <a:r>
              <a:rPr lang="en-US" b="1"/>
              <a:t>collection of data</a:t>
            </a:r>
            <a:r>
              <a:rPr lang="en-US"/>
              <a:t>, along with a </a:t>
            </a:r>
            <a:r>
              <a:rPr lang="en-US" b="1"/>
              <a:t>set of operations</a:t>
            </a:r>
            <a:r>
              <a:rPr lang="en-US"/>
              <a:t> on that data.</a:t>
            </a:r>
          </a:p>
          <a:p>
            <a:pPr lvl="1"/>
            <a:r>
              <a:rPr lang="en-US"/>
              <a:t>Independent of implementation and programming language.</a:t>
            </a:r>
          </a:p>
          <a:p>
            <a:pPr lvl="1"/>
            <a:r>
              <a:rPr lang="en-US"/>
              <a:t>Examples: Sequence, SortedSequence.</a:t>
            </a:r>
          </a:p>
          <a:p>
            <a:pPr>
              <a:buFont typeface="Wingdings" charset="0"/>
              <a:buNone/>
            </a:pPr>
            <a:endParaRPr lang="en-US" b="1"/>
          </a:p>
          <a:p>
            <a:pPr>
              <a:buFont typeface="Wingdings" charset="0"/>
              <a:buNone/>
            </a:pPr>
            <a:r>
              <a:rPr lang="en-US" b="1"/>
              <a:t>Data structure</a:t>
            </a:r>
            <a:endParaRPr lang="en-US"/>
          </a:p>
          <a:p>
            <a:pPr lvl="1"/>
            <a:r>
              <a:rPr lang="en-US"/>
              <a:t>A construct within a programming language that stores a collection of data.</a:t>
            </a:r>
          </a:p>
          <a:p>
            <a:pPr lvl="1"/>
            <a:r>
              <a:rPr lang="en-US"/>
              <a:t>Examples: Array, Linked List.</a:t>
            </a:r>
          </a:p>
          <a:p>
            <a:pPr>
              <a:buFont typeface="Wingdings" charset="0"/>
              <a:buNone/>
            </a:pPr>
            <a:endParaRPr lang="en-US" b="1"/>
          </a:p>
          <a:p>
            <a:pPr>
              <a:buFont typeface="Wingdings" charset="0"/>
              <a:buNone/>
            </a:pPr>
            <a:r>
              <a:rPr lang="en-US" b="1"/>
              <a:t>Class</a:t>
            </a:r>
          </a:p>
          <a:p>
            <a:pPr lvl="1"/>
            <a:r>
              <a:rPr lang="en-US"/>
              <a:t>A language feature in C++ and some other languages, intended to facilitate OOP.</a:t>
            </a:r>
          </a:p>
          <a:p>
            <a:pPr lvl="1"/>
            <a:r>
              <a:rPr lang="en-US"/>
              <a:t>In C++ we </a:t>
            </a:r>
            <a:r>
              <a:rPr lang="en-US" i="1"/>
              <a:t>usually</a:t>
            </a:r>
            <a:r>
              <a:rPr lang="en-US"/>
              <a:t> implement a data structure using a class. However, we are not required to.</a:t>
            </a:r>
          </a:p>
          <a:p>
            <a:pPr lvl="1"/>
            <a:r>
              <a:rPr lang="en-US"/>
              <a:t>Examples: </a:t>
            </a:r>
            <a:r>
              <a:rPr lang="en-US" b="1">
                <a:latin typeface="Courier New" charset="0"/>
              </a:rPr>
              <a:t>std::vector&lt;int&gt;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std::list&lt;double&gt;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4E40-76D7-1A49-9A22-520579046F0C}" type="slidenum">
              <a:rPr lang="en-US"/>
              <a:pPr/>
              <a:t>7</a:t>
            </a:fld>
            <a:endParaRPr lang="en-US"/>
          </a:p>
        </p:txBody>
      </p:sp>
      <p:sp>
        <p:nvSpPr>
          <p:cNvPr id="175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Data Abstraction [4/4]</a:t>
            </a:r>
          </a:p>
        </p:txBody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implement a data structure, the idea of abstraction requires that we have a well defined </a:t>
            </a:r>
            <a:r>
              <a:rPr lang="en-US" b="1"/>
              <a:t>interface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Designing a good interface can be difficult. Here are some characteristics of a good interface.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An interface should be </a:t>
            </a:r>
            <a:r>
              <a:rPr lang="en-US" b="1"/>
              <a:t>complete</a:t>
            </a:r>
            <a:r>
              <a:rPr lang="en-US"/>
              <a:t>.</a:t>
            </a:r>
          </a:p>
          <a:p>
            <a:pPr lvl="1"/>
            <a:r>
              <a:rPr lang="en-US"/>
              <a:t>All required operations should be </a:t>
            </a:r>
            <a:r>
              <a:rPr lang="en-US" i="1"/>
              <a:t>possible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often strive for interfaces that are </a:t>
            </a:r>
            <a:r>
              <a:rPr lang="en-US" b="1"/>
              <a:t>minimal</a:t>
            </a:r>
            <a:r>
              <a:rPr lang="en-US"/>
              <a:t>.</a:t>
            </a:r>
          </a:p>
          <a:p>
            <a:pPr lvl="1"/>
            <a:r>
              <a:rPr lang="en-US"/>
              <a:t>Avoid unnecessary functionality.</a:t>
            </a:r>
          </a:p>
          <a:p>
            <a:pPr>
              <a:buFont typeface="Wingdings" charset="0"/>
              <a:buNone/>
            </a:pPr>
            <a:r>
              <a:rPr lang="en-US"/>
              <a:t>An interface should be </a:t>
            </a:r>
            <a:r>
              <a:rPr lang="en-US" b="1"/>
              <a:t>convenient</a:t>
            </a:r>
            <a:r>
              <a:rPr lang="en-US"/>
              <a:t>.</a:t>
            </a:r>
          </a:p>
          <a:p>
            <a:pPr lvl="1"/>
            <a:r>
              <a:rPr lang="en-US"/>
              <a:t>Avoid making the interface a pain to use.</a:t>
            </a:r>
          </a:p>
          <a:p>
            <a:pPr>
              <a:buFont typeface="Wingdings" charset="0"/>
              <a:buNone/>
            </a:pPr>
            <a:r>
              <a:rPr lang="en-US"/>
              <a:t>We want to </a:t>
            </a:r>
            <a:r>
              <a:rPr lang="en-US" b="1"/>
              <a:t>facilitate</a:t>
            </a:r>
            <a:r>
              <a:rPr lang="en-US"/>
              <a:t> </a:t>
            </a:r>
            <a:r>
              <a:rPr lang="en-US" b="1"/>
              <a:t>efficiency</a:t>
            </a:r>
            <a:r>
              <a:rPr lang="en-US"/>
              <a:t>.</a:t>
            </a:r>
          </a:p>
          <a:p>
            <a:pPr lvl="1"/>
            <a:r>
              <a:rPr lang="en-US"/>
              <a:t>Allow the data to be dealt with efficiently.</a:t>
            </a:r>
          </a:p>
          <a:p>
            <a:pPr>
              <a:buFont typeface="Wingdings" charset="0"/>
              <a:buNone/>
            </a:pPr>
            <a:r>
              <a:rPr lang="en-US"/>
              <a:t>We often want our interface to be </a:t>
            </a:r>
            <a:r>
              <a:rPr lang="en-US" b="1"/>
              <a:t>generic</a:t>
            </a:r>
            <a:r>
              <a:rPr lang="en-US"/>
              <a:t>.</a:t>
            </a:r>
          </a:p>
          <a:p>
            <a:pPr lvl="1"/>
            <a:r>
              <a:rPr lang="en-US"/>
              <a:t>Avoid restricting possible implementations and internal data types.</a:t>
            </a:r>
          </a:p>
        </p:txBody>
      </p:sp>
      <p:sp>
        <p:nvSpPr>
          <p:cNvPr id="1756164" name="Line 4"/>
          <p:cNvSpPr>
            <a:spLocks noChangeShapeType="1"/>
          </p:cNvSpPr>
          <p:nvPr/>
        </p:nvSpPr>
        <p:spPr bwMode="auto">
          <a:xfrm flipH="1" flipV="1">
            <a:off x="4648200" y="5105400"/>
            <a:ext cx="23622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5" name="Line 5"/>
          <p:cNvSpPr>
            <a:spLocks noChangeShapeType="1"/>
          </p:cNvSpPr>
          <p:nvPr/>
        </p:nvSpPr>
        <p:spPr bwMode="auto">
          <a:xfrm flipH="1">
            <a:off x="5867400" y="5638800"/>
            <a:ext cx="1143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6" name="Line 6"/>
          <p:cNvSpPr>
            <a:spLocks noChangeShapeType="1"/>
          </p:cNvSpPr>
          <p:nvPr/>
        </p:nvSpPr>
        <p:spPr bwMode="auto">
          <a:xfrm flipH="1" flipV="1">
            <a:off x="6477000" y="3733800"/>
            <a:ext cx="533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7" name="Text Box 7"/>
          <p:cNvSpPr txBox="1">
            <a:spLocks noChangeArrowheads="1"/>
          </p:cNvSpPr>
          <p:nvPr/>
        </p:nvSpPr>
        <p:spPr bwMode="auto">
          <a:xfrm>
            <a:off x="7010400" y="36576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These two often pull in opposite directions.</a:t>
            </a:r>
          </a:p>
        </p:txBody>
      </p:sp>
      <p:sp>
        <p:nvSpPr>
          <p:cNvPr id="1756168" name="Line 8"/>
          <p:cNvSpPr>
            <a:spLocks noChangeShapeType="1"/>
          </p:cNvSpPr>
          <p:nvPr/>
        </p:nvSpPr>
        <p:spPr bwMode="auto">
          <a:xfrm flipH="1">
            <a:off x="4953000" y="4267200"/>
            <a:ext cx="2057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56169" name="Text Box 9"/>
          <p:cNvSpPr txBox="1">
            <a:spLocks noChangeArrowheads="1"/>
          </p:cNvSpPr>
          <p:nvPr/>
        </p:nvSpPr>
        <p:spPr bwMode="auto">
          <a:xfrm>
            <a:off x="7010400" y="50292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These two </a:t>
            </a:r>
            <a:r>
              <a:rPr lang="en-US" sz="1400" i="1">
                <a:solidFill>
                  <a:schemeClr val="folHlink"/>
                </a:solidFill>
              </a:rPr>
              <a:t>can</a:t>
            </a:r>
            <a:r>
              <a:rPr lang="en-US" sz="1400">
                <a:solidFill>
                  <a:schemeClr val="folHlink"/>
                </a:solidFill>
              </a:rPr>
              <a:t> pull in opposite directions.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6642E-7176-F14C-8A20-E12FDD1B88E4}" type="slidenum">
              <a:rPr lang="en-US"/>
              <a:pPr/>
              <a:t>8</a:t>
            </a:fld>
            <a:endParaRPr lang="en-US"/>
          </a:p>
        </p:txBody>
      </p:sp>
      <p:sp>
        <p:nvSpPr>
          <p:cNvPr id="176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Sequences </a:t>
            </a:r>
            <a:r>
              <a:rPr lang="en-US">
                <a:cs typeface="Times New Roman" charset="0"/>
              </a:rPr>
              <a:t>— What is a Sequence?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Sequence</a:t>
            </a:r>
            <a:r>
              <a:rPr lang="en-US"/>
              <a:t> is a collection of items that are in some order.</a:t>
            </a:r>
          </a:p>
          <a:p>
            <a:pPr lvl="1"/>
            <a:r>
              <a:rPr lang="en-US"/>
              <a:t>We will restrict our attention to </a:t>
            </a:r>
            <a:r>
              <a:rPr lang="en-US" b="1"/>
              <a:t>finite</a:t>
            </a:r>
            <a:r>
              <a:rPr lang="en-US"/>
              <a:t> Sequences in which all items have the </a:t>
            </a:r>
            <a:r>
              <a:rPr lang="en-US" b="1"/>
              <a:t>same type</a:t>
            </a:r>
            <a:r>
              <a:rPr lang="en-US"/>
              <a:t>.</a:t>
            </a:r>
          </a:p>
          <a:p>
            <a:pPr lvl="1"/>
            <a:r>
              <a:rPr lang="en-US"/>
              <a:t>It may help to think of an array here. However, there are other ways to store Sequences.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Questions</a:t>
            </a:r>
          </a:p>
          <a:p>
            <a:pPr lvl="1"/>
            <a:r>
              <a:rPr lang="en-US"/>
              <a:t>What operations do we perform on Sequences?</a:t>
            </a:r>
          </a:p>
          <a:p>
            <a:pPr lvl="1"/>
            <a:r>
              <a:rPr lang="en-US"/>
              <a:t>How can we implement a Sequence?</a:t>
            </a:r>
          </a:p>
          <a:p>
            <a:pPr lvl="1"/>
            <a:r>
              <a:rPr lang="en-US"/>
              <a:t>How do we decide which implementation best fits any given circumstance?</a:t>
            </a:r>
          </a:p>
        </p:txBody>
      </p:sp>
      <p:sp>
        <p:nvSpPr>
          <p:cNvPr id="1763332" name="Rectangle 4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763333" name="Rectangle 5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763334" name="Rectangle 6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763335" name="Rectangle 7"/>
          <p:cNvSpPr>
            <a:spLocks noChangeArrowheads="1"/>
          </p:cNvSpPr>
          <p:nvPr/>
        </p:nvSpPr>
        <p:spPr bwMode="auto">
          <a:xfrm>
            <a:off x="3657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763336" name="Rectangle 8"/>
          <p:cNvSpPr>
            <a:spLocks noChangeArrowheads="1"/>
          </p:cNvSpPr>
          <p:nvPr/>
        </p:nvSpPr>
        <p:spPr bwMode="auto">
          <a:xfrm>
            <a:off x="3962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763337" name="Rectangle 9"/>
          <p:cNvSpPr>
            <a:spLocks noChangeArrowheads="1"/>
          </p:cNvSpPr>
          <p:nvPr/>
        </p:nvSpPr>
        <p:spPr bwMode="auto">
          <a:xfrm>
            <a:off x="4267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763338" name="Rectangle 10"/>
          <p:cNvSpPr>
            <a:spLocks noChangeArrowheads="1"/>
          </p:cNvSpPr>
          <p:nvPr/>
        </p:nvSpPr>
        <p:spPr bwMode="auto">
          <a:xfrm>
            <a:off x="4572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1763339" name="Rectangle 11"/>
          <p:cNvSpPr>
            <a:spLocks noChangeArrowheads="1"/>
          </p:cNvSpPr>
          <p:nvPr/>
        </p:nvSpPr>
        <p:spPr bwMode="auto">
          <a:xfrm>
            <a:off x="4876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763340" name="Rectangle 12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1763341" name="Rectangle 13"/>
          <p:cNvSpPr>
            <a:spLocks noChangeArrowheads="1"/>
          </p:cNvSpPr>
          <p:nvPr/>
        </p:nvSpPr>
        <p:spPr bwMode="auto">
          <a:xfrm>
            <a:off x="5486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763342" name="Rectangle 14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763343" name="Rectangle 15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83A2-213C-0448-B02B-201B4A7EEDA9}" type="slidenum">
              <a:rPr lang="en-US"/>
              <a:pPr/>
              <a:t>9</a:t>
            </a:fld>
            <a:endParaRPr lang="en-US"/>
          </a:p>
        </p:txBody>
      </p:sp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Sequences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ADT Sequence, Definition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/>
              <a:t>ADT </a:t>
            </a:r>
            <a:r>
              <a:rPr lang="en-US" sz="1600" b="1" dirty="0"/>
              <a:t>Sequence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Data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An ordered sequence of values, all same type, indexed by 0, …, size-1.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Operations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CreateEmpty</a:t>
            </a:r>
            <a:endParaRPr lang="en-US" sz="1400" dirty="0"/>
          </a:p>
          <a:p>
            <a:pPr lvl="2">
              <a:lnSpc>
                <a:spcPct val="80000"/>
              </a:lnSpc>
            </a:pPr>
            <a:r>
              <a:rPr lang="en-US" sz="1200" dirty="0"/>
              <a:t>Creates empty Sequence (with size 0, i.e., no data).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CreateSized</a:t>
            </a:r>
            <a:endParaRPr lang="en-US" sz="1400" dirty="0"/>
          </a:p>
          <a:p>
            <a:pPr lvl="2">
              <a:lnSpc>
                <a:spcPct val="80000"/>
              </a:lnSpc>
            </a:pPr>
            <a:r>
              <a:rPr lang="en-US" sz="1200" dirty="0"/>
              <a:t>Given a size, create a Sequence with that size.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Destroy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Destroys a Sequence.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Copy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Make a copy of a given Sequence.</a:t>
            </a:r>
          </a:p>
          <a:p>
            <a:pPr lvl="1">
              <a:lnSpc>
                <a:spcPct val="80000"/>
              </a:lnSpc>
            </a:pPr>
            <a:r>
              <a:rPr lang="en-US" sz="1400" dirty="0" err="1"/>
              <a:t>LookUpByIndex</a:t>
            </a:r>
            <a:endParaRPr lang="en-US" sz="1400" dirty="0"/>
          </a:p>
          <a:p>
            <a:pPr lvl="2">
              <a:lnSpc>
                <a:spcPct val="80000"/>
              </a:lnSpc>
            </a:pPr>
            <a:r>
              <a:rPr lang="en-US" sz="1200" dirty="0"/>
              <a:t>Given a valid index, returns Sequence item in modifiable form.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Size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Returns size of Sequence.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Empty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Returns whether the Sequence is empty, that is, has size zero.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Sort</a:t>
            </a:r>
          </a:p>
          <a:p>
            <a:pPr lvl="2">
              <a:lnSpc>
                <a:spcPct val="80000"/>
              </a:lnSpc>
            </a:pPr>
            <a:r>
              <a:rPr lang="en-US" sz="1200" dirty="0"/>
              <a:t>Sort a Sequence, using some given comparison function.</a:t>
            </a:r>
          </a:p>
        </p:txBody>
      </p:sp>
      <p:sp>
        <p:nvSpPr>
          <p:cNvPr id="1714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1400"/>
              <a:t>Resize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Changes size of Sequence. Data for indices 0, …, min(old size, new size)–1 remains identical.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InsertByIter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an iterator (or pointer?) and an item, insert the item at the specified position.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RemoveByIter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an iterator, remove the item at that position.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InsertBeg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Given an item, insert it at the beginning.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RemoveBeg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Remove the first item.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InsertEnd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Like insertBeg, but at the end.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RemoveEnd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Like removeBeg, but at the end.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Splice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Move a contiguous subsequence from one Sequence to another.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Traverse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Performs some operation on every item in the Sequence, in order.</a:t>
            </a:r>
          </a:p>
          <a:p>
            <a:pPr lvl="1">
              <a:lnSpc>
                <a:spcPct val="80000"/>
              </a:lnSpc>
            </a:pPr>
            <a:r>
              <a:rPr lang="en-US" sz="1400"/>
              <a:t>Swap</a:t>
            </a:r>
          </a:p>
          <a:p>
            <a:pPr lvl="2">
              <a:lnSpc>
                <a:spcPct val="80000"/>
              </a:lnSpc>
            </a:pPr>
            <a:r>
              <a:rPr lang="en-US" sz="1200"/>
              <a:t>Exchange the values of two given Sequences.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2649</Words>
  <Application>Microsoft Macintosh PowerPoint</Application>
  <PresentationFormat>On-screen Show (4:3)</PresentationFormat>
  <Paragraphs>459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Basic Array Implementation Exception Safety</vt:lpstr>
      <vt:lpstr>Unit Overview Handling Data &amp; Sequences</vt:lpstr>
      <vt:lpstr>Review Where Are We? — The Big Problem</vt:lpstr>
      <vt:lpstr>Review Data Abstraction [1/4]</vt:lpstr>
      <vt:lpstr>Review Data Abstraction [2/4]</vt:lpstr>
      <vt:lpstr>Review Data Abstraction [3/4]</vt:lpstr>
      <vt:lpstr>Review Data Abstraction [4/4]</vt:lpstr>
      <vt:lpstr>Review Introduction to Sequences — What is a Sequence?</vt:lpstr>
      <vt:lpstr>Review Introduction to Sequences — ADT Sequence, Definition</vt:lpstr>
      <vt:lpstr>Review Introduction to Sequences — ADT SortedSequence </vt:lpstr>
      <vt:lpstr>Review Array Interface — By ADT Operation</vt:lpstr>
      <vt:lpstr>Review Array Interface — Summary</vt:lpstr>
      <vt:lpstr>Basic Array Implementation Introduction</vt:lpstr>
      <vt:lpstr>Basic Array Implementation General</vt:lpstr>
      <vt:lpstr>Basic Array Implementation General</vt:lpstr>
      <vt:lpstr>Basic Array Implementation Details</vt:lpstr>
      <vt:lpstr>Basic Array Implementation Details</vt:lpstr>
      <vt:lpstr>Basic Array Implementation Write It</vt:lpstr>
      <vt:lpstr>Exception Safety Refresher — Error Handling</vt:lpstr>
      <vt:lpstr>Exception Safety Refresher — Introduction to Exceptions [1/4]</vt:lpstr>
      <vt:lpstr>Exception Safety Refresher — Introduction to Exceptions [2/4]</vt:lpstr>
      <vt:lpstr>Exception Safety Refresher — Introduction to Exceptions [3/4]</vt:lpstr>
      <vt:lpstr>Exception Safety Refresher — Introduction to Exceptions [4/4]</vt:lpstr>
      <vt:lpstr>Exception Safety  TO BE CONTINUED …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Array Implementation; Exception Safety</dc:title>
  <dc:creator>Glenn G. Chappell</dc:creator>
  <cp:lastModifiedBy>Chris Hartman</cp:lastModifiedBy>
  <cp:revision>254</cp:revision>
  <cp:lastPrinted>2010-11-05T20:37:16Z</cp:lastPrinted>
  <dcterms:created xsi:type="dcterms:W3CDTF">2004-09-03T22:49:27Z</dcterms:created>
  <dcterms:modified xsi:type="dcterms:W3CDTF">2013-03-22T20:55:07Z</dcterms:modified>
</cp:coreProperties>
</file>