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1213" r:id="rId3"/>
    <p:sldId id="1258" r:id="rId4"/>
    <p:sldId id="1309" r:id="rId5"/>
    <p:sldId id="1262" r:id="rId6"/>
    <p:sldId id="1338" r:id="rId7"/>
    <p:sldId id="1228" r:id="rId8"/>
    <p:sldId id="1274" r:id="rId9"/>
    <p:sldId id="1336" r:id="rId10"/>
    <p:sldId id="1292" r:id="rId11"/>
    <p:sldId id="1300" r:id="rId12"/>
    <p:sldId id="1355" r:id="rId13"/>
    <p:sldId id="1356" r:id="rId14"/>
    <p:sldId id="1357" r:id="rId15"/>
    <p:sldId id="1358" r:id="rId16"/>
    <p:sldId id="1359" r:id="rId17"/>
    <p:sldId id="1360" r:id="rId18"/>
    <p:sldId id="1361" r:id="rId19"/>
    <p:sldId id="1362" r:id="rId20"/>
    <p:sldId id="1320" r:id="rId21"/>
    <p:sldId id="1341" r:id="rId22"/>
    <p:sldId id="1343" r:id="rId23"/>
    <p:sldId id="1344" r:id="rId24"/>
    <p:sldId id="1345" r:id="rId25"/>
    <p:sldId id="1329" r:id="rId26"/>
    <p:sldId id="1348" r:id="rId27"/>
    <p:sldId id="1352" r:id="rId28"/>
    <p:sldId id="1332" r:id="rId29"/>
    <p:sldId id="1333" r:id="rId30"/>
    <p:sldId id="1334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0" autoAdjust="0"/>
  </p:normalViewPr>
  <p:slideViewPr>
    <p:cSldViewPr>
      <p:cViewPr varScale="1">
        <p:scale>
          <a:sx n="80" d="100"/>
          <a:sy n="80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A235750-95EA-E64B-BB1B-538F4A003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6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F10F618-2C8B-8842-9BDB-941208D9B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0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E12F5E-3B60-474D-9E56-DD7BE3DA55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0FB33-CA8D-1B43-978D-FF0571C3B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CE1C-BEF7-8D48-A398-044C350FE1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D85D-00B3-6E43-953B-B38E85209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C124A-7ABD-4A45-8D88-897CA5659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0D15E-1C08-1D44-B421-44C210F2D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B6C09-EA72-A043-834E-B7F0C6D983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970AF-A71E-F641-B986-5468946AD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6CC6E-DB46-3842-B31A-C46D0B1EE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7760D-12B0-7647-B598-EBFBB598F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497AD-925C-754A-9C39-6C9E0BFDB9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1D6E9E-ABDC-2D43-A2EE-AB618E477F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Generic Containers</a:t>
            </a:r>
            <a:br>
              <a:rPr lang="en-US"/>
            </a:br>
            <a:r>
              <a:rPr lang="en-US"/>
              <a:t>Notes on Assignment 5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</a:t>
            </a:r>
            <a:r>
              <a:rPr lang="en-US" dirty="0" smtClean="0"/>
              <a:t>March 27,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Commit Functions [3/5]</a:t>
            </a:r>
          </a:p>
        </p:txBody>
      </p:sp>
      <p:sp>
        <p:nvSpPr>
          <p:cNvPr id="18995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3962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can use a non-throwing swap function to get the Strong Guarantee.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To give our object a new value: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First, </a:t>
            </a:r>
            <a:r>
              <a:rPr lang="en-US" sz="1600" b="1"/>
              <a:t>try to construct</a:t>
            </a:r>
            <a:r>
              <a:rPr lang="en-US" sz="1600"/>
              <a:t> a temporary object holding this new value.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If this fails, exit. No change.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Exiting is automatic, if the failing operation throws.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If the construction succeeds, then </a:t>
            </a:r>
            <a:r>
              <a:rPr lang="en-US" sz="1600" b="1"/>
              <a:t>swap</a:t>
            </a:r>
            <a:r>
              <a:rPr lang="en-US" sz="1600"/>
              <a:t> our object with the temporary object holding the new value.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Exit. The destructor of the temporary object cleans up the old value of our object.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Destruction is automatic.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And it should never fail.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Note: boldface = code we write.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4D70-32D9-8642-9CCB-054A66D563AF}" type="slidenum">
              <a:rPr lang="en-US"/>
              <a:pPr/>
              <a:t>10</a:t>
            </a:fld>
            <a:endParaRPr lang="en-US"/>
          </a:p>
        </p:txBody>
      </p:sp>
      <p:sp>
        <p:nvSpPr>
          <p:cNvPr id="1899524" name="Rectangle 4"/>
          <p:cNvSpPr>
            <a:spLocks noChangeArrowheads="1"/>
          </p:cNvSpPr>
          <p:nvPr/>
        </p:nvSpPr>
        <p:spPr bwMode="auto">
          <a:xfrm>
            <a:off x="6553200" y="3048000"/>
            <a:ext cx="7620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*this</a:t>
            </a:r>
          </a:p>
        </p:txBody>
      </p:sp>
      <p:sp>
        <p:nvSpPr>
          <p:cNvPr id="1899525" name="Rectangle 5"/>
          <p:cNvSpPr>
            <a:spLocks noChangeArrowheads="1"/>
          </p:cNvSpPr>
          <p:nvPr/>
        </p:nvSpPr>
        <p:spPr bwMode="auto">
          <a:xfrm>
            <a:off x="6400800" y="3429000"/>
            <a:ext cx="10668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old value</a:t>
            </a:r>
          </a:p>
        </p:txBody>
      </p:sp>
      <p:sp>
        <p:nvSpPr>
          <p:cNvPr id="1899526" name="Rectangle 6"/>
          <p:cNvSpPr>
            <a:spLocks noChangeArrowheads="1"/>
          </p:cNvSpPr>
          <p:nvPr/>
        </p:nvSpPr>
        <p:spPr bwMode="auto">
          <a:xfrm>
            <a:off x="7924800" y="3048000"/>
            <a:ext cx="762000" cy="2286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temp</a:t>
            </a:r>
          </a:p>
        </p:txBody>
      </p:sp>
      <p:sp>
        <p:nvSpPr>
          <p:cNvPr id="1899527" name="Rectangle 7"/>
          <p:cNvSpPr>
            <a:spLocks noChangeArrowheads="1"/>
          </p:cNvSpPr>
          <p:nvPr/>
        </p:nvSpPr>
        <p:spPr bwMode="auto">
          <a:xfrm>
            <a:off x="7772400" y="3429000"/>
            <a:ext cx="1066800" cy="2286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new value</a:t>
            </a:r>
          </a:p>
        </p:txBody>
      </p:sp>
      <p:sp>
        <p:nvSpPr>
          <p:cNvPr id="1899528" name="Rectangle 8"/>
          <p:cNvSpPr>
            <a:spLocks noChangeArrowheads="1"/>
          </p:cNvSpPr>
          <p:nvPr/>
        </p:nvSpPr>
        <p:spPr bwMode="auto">
          <a:xfrm>
            <a:off x="6553200" y="4191000"/>
            <a:ext cx="7620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*this</a:t>
            </a:r>
          </a:p>
        </p:txBody>
      </p:sp>
      <p:sp>
        <p:nvSpPr>
          <p:cNvPr id="1899529" name="Rectangle 9"/>
          <p:cNvSpPr>
            <a:spLocks noChangeArrowheads="1"/>
          </p:cNvSpPr>
          <p:nvPr/>
        </p:nvSpPr>
        <p:spPr bwMode="auto">
          <a:xfrm>
            <a:off x="6400800" y="4572000"/>
            <a:ext cx="1066800" cy="2286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old value</a:t>
            </a:r>
          </a:p>
        </p:txBody>
      </p:sp>
      <p:sp>
        <p:nvSpPr>
          <p:cNvPr id="1899530" name="Rectangle 10"/>
          <p:cNvSpPr>
            <a:spLocks noChangeArrowheads="1"/>
          </p:cNvSpPr>
          <p:nvPr/>
        </p:nvSpPr>
        <p:spPr bwMode="auto">
          <a:xfrm>
            <a:off x="7772400" y="4572000"/>
            <a:ext cx="10668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new value</a:t>
            </a:r>
          </a:p>
        </p:txBody>
      </p:sp>
      <p:sp>
        <p:nvSpPr>
          <p:cNvPr id="1899531" name="Line 11"/>
          <p:cNvSpPr>
            <a:spLocks noChangeShapeType="1"/>
          </p:cNvSpPr>
          <p:nvPr/>
        </p:nvSpPr>
        <p:spPr bwMode="auto">
          <a:xfrm>
            <a:off x="6934200" y="3276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32" name="Line 12"/>
          <p:cNvSpPr>
            <a:spLocks noChangeShapeType="1"/>
          </p:cNvSpPr>
          <p:nvPr/>
        </p:nvSpPr>
        <p:spPr bwMode="auto">
          <a:xfrm>
            <a:off x="8305800" y="3276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33" name="Rectangle 13"/>
          <p:cNvSpPr>
            <a:spLocks noChangeArrowheads="1"/>
          </p:cNvSpPr>
          <p:nvPr/>
        </p:nvSpPr>
        <p:spPr bwMode="auto">
          <a:xfrm>
            <a:off x="6553200" y="5334000"/>
            <a:ext cx="7620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*this</a:t>
            </a:r>
          </a:p>
        </p:txBody>
      </p:sp>
      <p:sp>
        <p:nvSpPr>
          <p:cNvPr id="1899534" name="Rectangle 14"/>
          <p:cNvSpPr>
            <a:spLocks noChangeArrowheads="1"/>
          </p:cNvSpPr>
          <p:nvPr/>
        </p:nvSpPr>
        <p:spPr bwMode="auto">
          <a:xfrm>
            <a:off x="7772400" y="5715000"/>
            <a:ext cx="10668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new value</a:t>
            </a:r>
          </a:p>
        </p:txBody>
      </p:sp>
      <p:sp>
        <p:nvSpPr>
          <p:cNvPr id="1899535" name="Line 15"/>
          <p:cNvSpPr>
            <a:spLocks noChangeShapeType="1"/>
          </p:cNvSpPr>
          <p:nvPr/>
        </p:nvSpPr>
        <p:spPr bwMode="auto">
          <a:xfrm>
            <a:off x="7239000" y="5562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36" name="Rectangle 16"/>
          <p:cNvSpPr>
            <a:spLocks noChangeArrowheads="1"/>
          </p:cNvSpPr>
          <p:nvPr/>
        </p:nvSpPr>
        <p:spPr bwMode="auto">
          <a:xfrm>
            <a:off x="5943600" y="1219200"/>
            <a:ext cx="7620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*this</a:t>
            </a:r>
          </a:p>
        </p:txBody>
      </p:sp>
      <p:sp>
        <p:nvSpPr>
          <p:cNvPr id="1899537" name="Rectangle 17"/>
          <p:cNvSpPr>
            <a:spLocks noChangeArrowheads="1"/>
          </p:cNvSpPr>
          <p:nvPr/>
        </p:nvSpPr>
        <p:spPr bwMode="auto">
          <a:xfrm>
            <a:off x="5791200" y="1600200"/>
            <a:ext cx="10668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old value</a:t>
            </a:r>
          </a:p>
        </p:txBody>
      </p:sp>
      <p:sp>
        <p:nvSpPr>
          <p:cNvPr id="1899538" name="Line 18"/>
          <p:cNvSpPr>
            <a:spLocks noChangeShapeType="1"/>
          </p:cNvSpPr>
          <p:nvPr/>
        </p:nvSpPr>
        <p:spPr bwMode="auto">
          <a:xfrm>
            <a:off x="6324600" y="1447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39" name="Line 19"/>
          <p:cNvSpPr>
            <a:spLocks noChangeShapeType="1"/>
          </p:cNvSpPr>
          <p:nvPr/>
        </p:nvSpPr>
        <p:spPr bwMode="auto">
          <a:xfrm flipH="1">
            <a:off x="7467600" y="4419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0" name="Line 20"/>
          <p:cNvSpPr>
            <a:spLocks noChangeShapeType="1"/>
          </p:cNvSpPr>
          <p:nvPr/>
        </p:nvSpPr>
        <p:spPr bwMode="auto">
          <a:xfrm>
            <a:off x="7239000" y="4419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1" name="Line 21"/>
          <p:cNvSpPr>
            <a:spLocks noChangeShapeType="1"/>
          </p:cNvSpPr>
          <p:nvPr/>
        </p:nvSpPr>
        <p:spPr bwMode="auto">
          <a:xfrm flipH="1">
            <a:off x="5029200" y="2743200"/>
            <a:ext cx="0" cy="2514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2" name="Rectangle 22"/>
          <p:cNvSpPr>
            <a:spLocks noChangeArrowheads="1"/>
          </p:cNvSpPr>
          <p:nvPr/>
        </p:nvSpPr>
        <p:spPr bwMode="auto">
          <a:xfrm>
            <a:off x="4648200" y="5334000"/>
            <a:ext cx="7620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*this</a:t>
            </a:r>
          </a:p>
        </p:txBody>
      </p:sp>
      <p:sp>
        <p:nvSpPr>
          <p:cNvPr id="1899543" name="Rectangle 23"/>
          <p:cNvSpPr>
            <a:spLocks noChangeArrowheads="1"/>
          </p:cNvSpPr>
          <p:nvPr/>
        </p:nvSpPr>
        <p:spPr bwMode="auto">
          <a:xfrm>
            <a:off x="4495800" y="5715000"/>
            <a:ext cx="1066800" cy="2286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old value</a:t>
            </a:r>
          </a:p>
        </p:txBody>
      </p:sp>
      <p:sp>
        <p:nvSpPr>
          <p:cNvPr id="1899544" name="Line 24"/>
          <p:cNvSpPr>
            <a:spLocks noChangeShapeType="1"/>
          </p:cNvSpPr>
          <p:nvPr/>
        </p:nvSpPr>
        <p:spPr bwMode="auto">
          <a:xfrm>
            <a:off x="5029200" y="5562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5" name="Line 25"/>
          <p:cNvSpPr>
            <a:spLocks noChangeShapeType="1"/>
          </p:cNvSpPr>
          <p:nvPr/>
        </p:nvSpPr>
        <p:spPr bwMode="auto">
          <a:xfrm flipH="1">
            <a:off x="76200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6" name="Line 26"/>
          <p:cNvSpPr>
            <a:spLocks noChangeShapeType="1"/>
          </p:cNvSpPr>
          <p:nvPr/>
        </p:nvSpPr>
        <p:spPr bwMode="auto">
          <a:xfrm flipH="1">
            <a:off x="7620000" y="4876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7" name="Line 27"/>
          <p:cNvSpPr>
            <a:spLocks noChangeShapeType="1"/>
          </p:cNvSpPr>
          <p:nvPr/>
        </p:nvSpPr>
        <p:spPr bwMode="auto">
          <a:xfrm flipH="1">
            <a:off x="7620000" y="27432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8" name="Line 28"/>
          <p:cNvSpPr>
            <a:spLocks noChangeShapeType="1"/>
          </p:cNvSpPr>
          <p:nvPr/>
        </p:nvSpPr>
        <p:spPr bwMode="auto">
          <a:xfrm>
            <a:off x="6324600" y="2362200"/>
            <a:ext cx="7620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49" name="Line 29"/>
          <p:cNvSpPr>
            <a:spLocks noChangeShapeType="1"/>
          </p:cNvSpPr>
          <p:nvPr/>
        </p:nvSpPr>
        <p:spPr bwMode="auto">
          <a:xfrm flipH="1">
            <a:off x="5562600" y="2362200"/>
            <a:ext cx="7620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50" name="Text Box 30"/>
          <p:cNvSpPr txBox="1">
            <a:spLocks noChangeArrowheads="1"/>
          </p:cNvSpPr>
          <p:nvPr/>
        </p:nvSpPr>
        <p:spPr bwMode="auto">
          <a:xfrm>
            <a:off x="6019800" y="3733800"/>
            <a:ext cx="1447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i="1"/>
              <a:t>Swap</a:t>
            </a:r>
            <a:r>
              <a:rPr lang="en-US" sz="1200" i="1"/>
              <a:t> </a:t>
            </a:r>
            <a:r>
              <a:rPr lang="en-US" sz="1200" b="1">
                <a:latin typeface="Courier New" charset="0"/>
              </a:rPr>
              <a:t>*this</a:t>
            </a:r>
            <a:r>
              <a:rPr lang="en-US" sz="1200" i="1"/>
              <a:t/>
            </a:r>
            <a:br>
              <a:rPr lang="en-US" sz="1200" i="1"/>
            </a:br>
            <a:r>
              <a:rPr lang="en-US" sz="1200" i="1"/>
              <a:t>&amp; temp object</a:t>
            </a:r>
          </a:p>
        </p:txBody>
      </p:sp>
      <p:sp>
        <p:nvSpPr>
          <p:cNvPr id="1899551" name="Text Box 31"/>
          <p:cNvSpPr txBox="1">
            <a:spLocks noChangeArrowheads="1"/>
          </p:cNvSpPr>
          <p:nvPr/>
        </p:nvSpPr>
        <p:spPr bwMode="auto">
          <a:xfrm>
            <a:off x="6096000" y="4876800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i="1"/>
              <a:t>Exit. Temp is destroyed.</a:t>
            </a:r>
          </a:p>
        </p:txBody>
      </p:sp>
      <p:sp>
        <p:nvSpPr>
          <p:cNvPr id="1899552" name="Line 32"/>
          <p:cNvSpPr>
            <a:spLocks noChangeShapeType="1"/>
          </p:cNvSpPr>
          <p:nvPr/>
        </p:nvSpPr>
        <p:spPr bwMode="auto">
          <a:xfrm flipH="1">
            <a:off x="6324600" y="19050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53" name="Text Box 33"/>
          <p:cNvSpPr txBox="1">
            <a:spLocks noChangeArrowheads="1"/>
          </p:cNvSpPr>
          <p:nvPr/>
        </p:nvSpPr>
        <p:spPr bwMode="auto">
          <a:xfrm>
            <a:off x="7772400" y="3733800"/>
            <a:ext cx="1143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1"/>
              <a:t>Should never fail!</a:t>
            </a:r>
          </a:p>
        </p:txBody>
      </p:sp>
      <p:sp>
        <p:nvSpPr>
          <p:cNvPr id="1899554" name="Text Box 34"/>
          <p:cNvSpPr txBox="1">
            <a:spLocks noChangeArrowheads="1"/>
          </p:cNvSpPr>
          <p:nvPr/>
        </p:nvSpPr>
        <p:spPr bwMode="auto">
          <a:xfrm>
            <a:off x="7086600" y="914400"/>
            <a:ext cx="19812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arrow means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has this value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. In practice, it </a:t>
            </a:r>
            <a:r>
              <a:rPr lang="en-US" sz="1400" i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represent a pointer.</a:t>
            </a:r>
          </a:p>
        </p:txBody>
      </p:sp>
      <p:sp>
        <p:nvSpPr>
          <p:cNvPr id="1899555" name="Line 35"/>
          <p:cNvSpPr>
            <a:spLocks noChangeShapeType="1"/>
          </p:cNvSpPr>
          <p:nvPr/>
        </p:nvSpPr>
        <p:spPr bwMode="auto">
          <a:xfrm flipH="1">
            <a:off x="6781800" y="1447800"/>
            <a:ext cx="3048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56" name="Text Box 36"/>
          <p:cNvSpPr txBox="1">
            <a:spLocks noChangeArrowheads="1"/>
          </p:cNvSpPr>
          <p:nvPr/>
        </p:nvSpPr>
        <p:spPr bwMode="auto">
          <a:xfrm>
            <a:off x="4267200" y="1905000"/>
            <a:ext cx="19812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i="1"/>
              <a:t>Try to construct</a:t>
            </a:r>
            <a:r>
              <a:rPr lang="en-US" sz="1200" i="1"/>
              <a:t/>
            </a:r>
            <a:br>
              <a:rPr lang="en-US" sz="1200" i="1"/>
            </a:br>
            <a:r>
              <a:rPr lang="en-US" sz="1200" i="1"/>
              <a:t>new value</a:t>
            </a:r>
          </a:p>
        </p:txBody>
      </p:sp>
      <p:sp>
        <p:nvSpPr>
          <p:cNvPr id="1899557" name="Text Box 37"/>
          <p:cNvSpPr txBox="1">
            <a:spLocks noChangeArrowheads="1"/>
          </p:cNvSpPr>
          <p:nvPr/>
        </p:nvSpPr>
        <p:spPr bwMode="auto">
          <a:xfrm>
            <a:off x="4114800" y="6019800"/>
            <a:ext cx="1828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i="1"/>
              <a:t>Exception is thrown</a:t>
            </a:r>
          </a:p>
        </p:txBody>
      </p:sp>
      <p:sp>
        <p:nvSpPr>
          <p:cNvPr id="1899558" name="Rectangle 38"/>
          <p:cNvSpPr>
            <a:spLocks noChangeArrowheads="1"/>
          </p:cNvSpPr>
          <p:nvPr/>
        </p:nvSpPr>
        <p:spPr bwMode="auto">
          <a:xfrm>
            <a:off x="7924800" y="4191000"/>
            <a:ext cx="762000" cy="2286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temp</a:t>
            </a:r>
          </a:p>
        </p:txBody>
      </p:sp>
      <p:sp>
        <p:nvSpPr>
          <p:cNvPr id="1899559" name="Text Box 39"/>
          <p:cNvSpPr txBox="1">
            <a:spLocks noChangeArrowheads="1"/>
          </p:cNvSpPr>
          <p:nvPr/>
        </p:nvSpPr>
        <p:spPr bwMode="auto">
          <a:xfrm>
            <a:off x="7772400" y="4876800"/>
            <a:ext cx="1143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1"/>
              <a:t>Should never fail!</a:t>
            </a:r>
          </a:p>
        </p:txBody>
      </p:sp>
      <p:sp>
        <p:nvSpPr>
          <p:cNvPr id="1899560" name="Text Box 40"/>
          <p:cNvSpPr txBox="1">
            <a:spLocks noChangeArrowheads="1"/>
          </p:cNvSpPr>
          <p:nvPr/>
        </p:nvSpPr>
        <p:spPr bwMode="auto">
          <a:xfrm>
            <a:off x="6400800" y="1905000"/>
            <a:ext cx="1447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i="1"/>
              <a:t>Might be slow</a:t>
            </a:r>
            <a:br>
              <a:rPr lang="en-US" sz="1200" i="1"/>
            </a:br>
            <a:r>
              <a:rPr lang="en-US" sz="1200" i="1"/>
              <a:t>Might fail</a:t>
            </a:r>
            <a:endParaRPr lang="en-US" sz="1400"/>
          </a:p>
        </p:txBody>
      </p:sp>
      <p:sp>
        <p:nvSpPr>
          <p:cNvPr id="1899561" name="Text Box 41"/>
          <p:cNvSpPr txBox="1">
            <a:spLocks noChangeArrowheads="1"/>
          </p:cNvSpPr>
          <p:nvPr/>
        </p:nvSpPr>
        <p:spPr bwMode="auto">
          <a:xfrm>
            <a:off x="6172200" y="59436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Strong Guarantee!</a:t>
            </a:r>
          </a:p>
        </p:txBody>
      </p:sp>
      <p:sp>
        <p:nvSpPr>
          <p:cNvPr id="1899562" name="Line 42"/>
          <p:cNvSpPr>
            <a:spLocks noChangeShapeType="1"/>
          </p:cNvSpPr>
          <p:nvPr/>
        </p:nvSpPr>
        <p:spPr bwMode="auto">
          <a:xfrm flipH="1" flipV="1">
            <a:off x="5791200" y="5791200"/>
            <a:ext cx="381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9563" name="Text Box 43"/>
          <p:cNvSpPr txBox="1">
            <a:spLocks noChangeArrowheads="1"/>
          </p:cNvSpPr>
          <p:nvPr/>
        </p:nvSpPr>
        <p:spPr bwMode="auto">
          <a:xfrm>
            <a:off x="4495800" y="2438400"/>
            <a:ext cx="1066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i="1"/>
              <a:t>FAILURE</a:t>
            </a:r>
          </a:p>
        </p:txBody>
      </p:sp>
      <p:sp>
        <p:nvSpPr>
          <p:cNvPr id="1899564" name="Text Box 44"/>
          <p:cNvSpPr txBox="1">
            <a:spLocks noChangeArrowheads="1"/>
          </p:cNvSpPr>
          <p:nvPr/>
        </p:nvSpPr>
        <p:spPr bwMode="auto">
          <a:xfrm>
            <a:off x="7086600" y="2438400"/>
            <a:ext cx="1066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i="1"/>
              <a:t>SUCCESS</a:t>
            </a:r>
          </a:p>
        </p:txBody>
      </p:sp>
      <p:sp>
        <p:nvSpPr>
          <p:cNvPr id="1899565" name="Line 45"/>
          <p:cNvSpPr>
            <a:spLocks noChangeShapeType="1"/>
          </p:cNvSpPr>
          <p:nvPr/>
        </p:nvSpPr>
        <p:spPr bwMode="auto">
          <a:xfrm flipV="1">
            <a:off x="6934200" y="5791200"/>
            <a:ext cx="381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Commit Functions [4/5]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Procedure</a:t>
            </a:r>
          </a:p>
          <a:p>
            <a:pPr lvl="1"/>
            <a:r>
              <a:rPr lang="en-US" b="1"/>
              <a:t>Try to construct</a:t>
            </a:r>
            <a:r>
              <a:rPr lang="en-US"/>
              <a:t> a temporary object holding the new value.</a:t>
            </a:r>
          </a:p>
          <a:p>
            <a:pPr lvl="1"/>
            <a:r>
              <a:rPr lang="en-US" b="1"/>
              <a:t>Swap</a:t>
            </a:r>
            <a:r>
              <a:rPr lang="en-US"/>
              <a:t> with this temporary object.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Example: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clear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by swapping with a default-constructed temporary object.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MyClass::clear()  // Strong Guarantee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MyClass temp;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swap(temp);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551FF-3133-A44F-BA58-64F1E6343C0C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Commit Functions [5/5]</a:t>
            </a:r>
          </a:p>
        </p:txBody>
      </p:sp>
      <p:sp>
        <p:nvSpPr>
          <p:cNvPr id="199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1800"/>
              <a:t>This idea lets us write a copy assignment operator that makes the Strong Guarantee. We need:</a:t>
            </a:r>
          </a:p>
          <a:p>
            <a:pPr lvl="1"/>
            <a:r>
              <a:rPr lang="en-US" sz="1600"/>
              <a:t>A copy ctor that offers the Strong Guarantee (this is usually not too difficult).</a:t>
            </a:r>
          </a:p>
          <a:p>
            <a:pPr lvl="1"/>
            <a:r>
              <a:rPr lang="en-US" sz="1600"/>
              <a:t>A swap member function that makes the No-Throw Guarantee (usually easy).</a:t>
            </a:r>
          </a:p>
          <a:p>
            <a:pPr lvl="1"/>
            <a:r>
              <a:rPr lang="en-US" sz="1600"/>
              <a:t>A dctor that makes the No-Throw Guarantee (of course).</a:t>
            </a:r>
          </a:p>
          <a:p>
            <a:pPr>
              <a:buFont typeface="Wingdings" charset="0"/>
              <a:buNone/>
            </a:pPr>
            <a:r>
              <a:rPr lang="en-US" sz="1800"/>
              <a:t>Code: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MyClass &amp; MyClass::operator=(MyClass rhs)  // Strong Guarantee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	swap(rhs);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	return *this;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Admittedly this is a bit mind-twisting. However, assuming the requirements are met, it is easy to write, and it always works.</a:t>
            </a:r>
            <a:endParaRPr lang="en-US" sz="28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1983-4C3C-0342-9AE8-EF50FC938B3F}" type="slidenum">
              <a:rPr lang="en-US"/>
              <a:pPr/>
              <a:t>12</a:t>
            </a:fld>
            <a:endParaRPr lang="en-US"/>
          </a:p>
        </p:txBody>
      </p:sp>
      <p:sp>
        <p:nvSpPr>
          <p:cNvPr id="1992708" name="Line 4"/>
          <p:cNvSpPr>
            <a:spLocks noChangeShapeType="1"/>
          </p:cNvSpPr>
          <p:nvPr/>
        </p:nvSpPr>
        <p:spPr bwMode="auto">
          <a:xfrm flipH="1" flipV="1">
            <a:off x="2209800" y="5105400"/>
            <a:ext cx="1752600" cy="533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09" name="Text Box 5"/>
          <p:cNvSpPr txBox="1">
            <a:spLocks noChangeArrowheads="1"/>
          </p:cNvSpPr>
          <p:nvPr/>
        </p:nvSpPr>
        <p:spPr bwMode="auto">
          <a:xfrm>
            <a:off x="3962400" y="5486400"/>
            <a:ext cx="495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Always end an assignment operator this way.</a:t>
            </a:r>
          </a:p>
        </p:txBody>
      </p:sp>
      <p:sp>
        <p:nvSpPr>
          <p:cNvPr id="1992710" name="Text Box 6"/>
          <p:cNvSpPr txBox="1">
            <a:spLocks noChangeArrowheads="1"/>
          </p:cNvSpPr>
          <p:nvPr/>
        </p:nvSpPr>
        <p:spPr bwMode="auto">
          <a:xfrm>
            <a:off x="3962400" y="4038600"/>
            <a:ext cx="49530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Do the actual assignment: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2. </a:t>
            </a:r>
            <a:r>
              <a:rPr lang="en-US" sz="1400" b="1">
                <a:solidFill>
                  <a:schemeClr val="folHlink"/>
                </a:solidFill>
              </a:rPr>
              <a:t>Swap</a:t>
            </a:r>
            <a:r>
              <a:rPr lang="en-US" sz="1400">
                <a:solidFill>
                  <a:schemeClr val="folHlink"/>
                </a:solidFill>
              </a:rPr>
              <a:t> with the temporary copy.</a:t>
            </a:r>
          </a:p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 old value is cleaned up by the destructor of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temp</a:t>
            </a:r>
            <a:r>
              <a:rPr lang="en-US" sz="1400">
                <a:solidFill>
                  <a:schemeClr val="folHlink"/>
                </a:solidFill>
              </a:rPr>
              <a:t> (which does not throw).</a:t>
            </a:r>
          </a:p>
        </p:txBody>
      </p:sp>
      <p:sp>
        <p:nvSpPr>
          <p:cNvPr id="1992711" name="Line 7"/>
          <p:cNvSpPr>
            <a:spLocks noChangeShapeType="1"/>
          </p:cNvSpPr>
          <p:nvPr/>
        </p:nvSpPr>
        <p:spPr bwMode="auto">
          <a:xfrm flipH="1">
            <a:off x="3048000" y="4419600"/>
            <a:ext cx="914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12" name="AutoShape 8"/>
          <p:cNvSpPr>
            <a:spLocks/>
          </p:cNvSpPr>
          <p:nvPr/>
        </p:nvSpPr>
        <p:spPr bwMode="auto">
          <a:xfrm>
            <a:off x="2819400" y="4343400"/>
            <a:ext cx="152400" cy="609600"/>
          </a:xfrm>
          <a:prstGeom prst="rightBrace">
            <a:avLst>
              <a:gd name="adj1" fmla="val 33333"/>
              <a:gd name="adj2" fmla="val 37759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8056-BED3-DC44-B681-F6C0D3774761}" type="slidenum">
              <a:rPr lang="en-US"/>
              <a:pPr/>
              <a:t>13</a:t>
            </a:fld>
            <a:endParaRPr lang="en-US"/>
          </a:p>
        </p:txBody>
      </p:sp>
      <p:sp>
        <p:nvSpPr>
          <p:cNvPr id="195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Write It?</a:t>
            </a:r>
          </a:p>
        </p:txBody>
      </p:sp>
      <p:sp>
        <p:nvSpPr>
          <p:cNvPr id="195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Consider how to write </a:t>
            </a:r>
            <a:r>
              <a:rPr lang="en-US" b="1">
                <a:latin typeface="Courier New" charset="0"/>
              </a:rPr>
              <a:t>SmArray::resize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 i="1"/>
          </a:p>
          <a:p>
            <a:pPr>
              <a:buFont typeface="Wingdings" charset="0"/>
              <a:buNone/>
            </a:pPr>
            <a:endParaRPr lang="en-US" i="1"/>
          </a:p>
          <a:p>
            <a:pPr>
              <a:buFont typeface="Wingdings" charset="0"/>
              <a:buNone/>
            </a:pPr>
            <a:r>
              <a:rPr lang="en-US" i="1"/>
              <a:t>Ideas</a:t>
            </a:r>
          </a:p>
          <a:p>
            <a:pPr lvl="1"/>
            <a:endParaRPr lang="en-US" i="1"/>
          </a:p>
          <a:p>
            <a:pPr lvl="1">
              <a:buFont typeface="Wingdings" charset="0"/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04651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7863-9C3B-064B-A055-AFC52CED87B5}" type="slidenum">
              <a:rPr lang="en-US"/>
              <a:pPr/>
              <a:t>14</a:t>
            </a:fld>
            <a:endParaRPr lang="en-US"/>
          </a:p>
        </p:txBody>
      </p:sp>
      <p:sp>
        <p:nvSpPr>
          <p:cNvPr id="195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Write It?</a:t>
            </a:r>
          </a:p>
        </p:txBody>
      </p:sp>
      <p:sp>
        <p:nvSpPr>
          <p:cNvPr id="195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Consider how to write </a:t>
            </a:r>
            <a:r>
              <a:rPr lang="en-US" b="1">
                <a:latin typeface="Courier New" charset="0"/>
              </a:rPr>
              <a:t>SmArray::resize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 i="1"/>
          </a:p>
          <a:p>
            <a:pPr>
              <a:buFont typeface="Wingdings" charset="0"/>
              <a:buNone/>
            </a:pPr>
            <a:endParaRPr lang="en-US" i="1"/>
          </a:p>
          <a:p>
            <a:pPr>
              <a:buFont typeface="Wingdings" charset="0"/>
              <a:buNone/>
            </a:pPr>
            <a:r>
              <a:rPr lang="en-US" i="1"/>
              <a:t>Ideas</a:t>
            </a:r>
          </a:p>
          <a:p>
            <a:pPr lvl="1"/>
            <a:r>
              <a:rPr lang="en-US" i="1"/>
              <a:t>If we are resizing smaller than (or equal to) the current size, just change the </a:t>
            </a:r>
            <a:r>
              <a:rPr lang="en-US" b="1">
                <a:latin typeface="Courier New" charset="0"/>
              </a:rPr>
              <a:t>size_</a:t>
            </a:r>
            <a:r>
              <a:rPr lang="en-US" i="1"/>
              <a:t> member to the new value.</a:t>
            </a:r>
          </a:p>
          <a:p>
            <a:pPr lvl="1"/>
            <a:r>
              <a:rPr lang="en-US" i="1"/>
              <a:t>If we are resizing larger than the current size, then reallocate a large-enough chunk of memory for the array, copy the data there, and increase </a:t>
            </a:r>
            <a:r>
              <a:rPr lang="en-US" b="1">
                <a:latin typeface="Courier New" charset="0"/>
              </a:rPr>
              <a:t>size_</a:t>
            </a:r>
            <a:r>
              <a:rPr lang="en-US" i="1"/>
              <a:t> to the new value (</a:t>
            </a:r>
            <a:r>
              <a:rPr lang="ja-JP" altLang="en-US" i="1">
                <a:latin typeface="Arial"/>
              </a:rPr>
              <a:t>“</a:t>
            </a:r>
            <a:r>
              <a:rPr lang="en-US" i="1"/>
              <a:t>reallocate-and-copy</a:t>
            </a:r>
            <a:r>
              <a:rPr lang="ja-JP" altLang="en-US" i="1">
                <a:latin typeface="Arial"/>
              </a:rPr>
              <a:t>”</a:t>
            </a:r>
            <a:r>
              <a:rPr lang="en-US" i="1"/>
              <a:t>).</a:t>
            </a:r>
          </a:p>
          <a:p>
            <a:pPr lvl="1">
              <a:buFont typeface="Wingdings" charset="0"/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40188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4DA7-E310-AA4F-9217-90876DF70F18}" type="slidenum">
              <a:rPr lang="en-US"/>
              <a:pPr/>
              <a:t>15</a:t>
            </a:fld>
            <a:endParaRPr lang="en-US"/>
          </a:p>
        </p:txBody>
      </p:sp>
      <p:sp>
        <p:nvSpPr>
          <p:cNvPr id="195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Write It?</a:t>
            </a:r>
          </a:p>
        </p:txBody>
      </p:sp>
      <p:sp>
        <p:nvSpPr>
          <p:cNvPr id="195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Consider how to write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b="1" dirty="0">
                <a:latin typeface="Courier New" charset="0"/>
              </a:rPr>
              <a:t>::resize</a:t>
            </a:r>
            <a:r>
              <a:rPr lang="en-US" dirty="0"/>
              <a:t>.</a:t>
            </a:r>
          </a:p>
          <a:p>
            <a:pPr>
              <a:buFont typeface="Wingdings" charset="0"/>
              <a:buNone/>
            </a:pPr>
            <a:endParaRPr lang="en-US" i="1" dirty="0"/>
          </a:p>
          <a:p>
            <a:pPr>
              <a:buFont typeface="Wingdings" charset="0"/>
              <a:buNone/>
            </a:pPr>
            <a:endParaRPr lang="en-US" i="1" dirty="0"/>
          </a:p>
          <a:p>
            <a:pPr>
              <a:buFont typeface="Wingdings" charset="0"/>
              <a:buNone/>
            </a:pPr>
            <a:r>
              <a:rPr lang="en-US" i="1" dirty="0"/>
              <a:t>Ideas</a:t>
            </a:r>
          </a:p>
          <a:p>
            <a:pPr lvl="1"/>
            <a:r>
              <a:rPr lang="en-US" i="1" dirty="0"/>
              <a:t>If we are resizing smaller than (or equal to) the current size, just change the </a:t>
            </a:r>
            <a:r>
              <a:rPr lang="en-US" b="1" dirty="0">
                <a:latin typeface="Courier New" charset="0"/>
              </a:rPr>
              <a:t>size_</a:t>
            </a:r>
            <a:r>
              <a:rPr lang="en-US" i="1" dirty="0"/>
              <a:t> member to the new value.</a:t>
            </a:r>
          </a:p>
          <a:p>
            <a:pPr lvl="1"/>
            <a:r>
              <a:rPr lang="en-US" i="1"/>
              <a:t>If we are resizing larger than the current size, then reallocate a large-enough chunk of memory for the array, copy the data there, and increase </a:t>
            </a:r>
            <a:r>
              <a:rPr lang="en-US" b="1">
                <a:latin typeface="Courier New" charset="0"/>
              </a:rPr>
              <a:t>size_</a:t>
            </a:r>
            <a:r>
              <a:rPr lang="en-US" i="1"/>
              <a:t> to the new value (</a:t>
            </a:r>
            <a:r>
              <a:rPr lang="ja-JP" altLang="en-US" i="1">
                <a:latin typeface="Arial"/>
              </a:rPr>
              <a:t>“</a:t>
            </a:r>
            <a:r>
              <a:rPr lang="en-US" i="1" dirty="0"/>
              <a:t>reallocate-and-copy</a:t>
            </a:r>
            <a:r>
              <a:rPr lang="ja-JP" altLang="en-US" i="1" dirty="0">
                <a:latin typeface="Arial"/>
              </a:rPr>
              <a:t>”</a:t>
            </a:r>
            <a:r>
              <a:rPr lang="en-US" i="1" dirty="0"/>
              <a:t>).</a:t>
            </a:r>
          </a:p>
          <a:p>
            <a:pPr lvl="1"/>
            <a:r>
              <a:rPr lang="en-US" i="1" dirty="0"/>
              <a:t>But the above method has a problem. For example, suppose we are using a Sequence object to implement a Stack. Pushing a new item on the end always requires a reallocate-and-copy, which will be very inefficient.</a:t>
            </a:r>
          </a:p>
        </p:txBody>
      </p:sp>
    </p:spTree>
    <p:extLst>
      <p:ext uri="{BB962C8B-B14F-4D97-AF65-F5344CB8AC3E}">
        <p14:creationId xmlns:p14="http://schemas.microsoft.com/office/powerpoint/2010/main" val="24769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7C48-A28E-D54B-AAF9-DE78AD331A80}" type="slidenum">
              <a:rPr lang="en-US"/>
              <a:pPr/>
              <a:t>16</a:t>
            </a:fld>
            <a:endParaRPr lang="en-US"/>
          </a:p>
        </p:txBody>
      </p:sp>
      <p:sp>
        <p:nvSpPr>
          <p:cNvPr id="196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Amortized Constant Time [1/2]</a:t>
            </a:r>
          </a:p>
        </p:txBody>
      </p:sp>
      <p:sp>
        <p:nvSpPr>
          <p:cNvPr id="196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For a smart array, insert-at-end is linear time.</a:t>
            </a:r>
          </a:p>
          <a:p>
            <a:pPr lvl="1"/>
            <a:r>
              <a:rPr lang="en-US" sz="1400"/>
              <a:t>It is constant time if space is available (already allocated).</a:t>
            </a:r>
          </a:p>
          <a:p>
            <a:pPr lvl="1"/>
            <a:r>
              <a:rPr lang="en-US" sz="1400"/>
              <a:t>It is linear time in general, due to reallocate-and-copy.</a:t>
            </a:r>
          </a:p>
          <a:p>
            <a:pPr>
              <a:buFont typeface="Wingdings" charset="0"/>
              <a:buNone/>
            </a:pPr>
            <a:r>
              <a:rPr lang="en-US" sz="1600"/>
              <a:t>We can speed this up much of the time if we reallocate very rarely.</a:t>
            </a:r>
          </a:p>
          <a:p>
            <a:pPr lvl="1"/>
            <a:r>
              <a:rPr lang="en-US" sz="1400"/>
              <a:t>Idea: When we reallocate, get more memory than we need. Say twice as much. Then do not reallocate again until we fill this up.</a:t>
            </a:r>
          </a:p>
          <a:p>
            <a:pPr>
              <a:buFont typeface="Wingdings" charset="0"/>
              <a:buNone/>
            </a:pPr>
            <a:r>
              <a:rPr lang="en-US" sz="1600"/>
              <a:t>Now, using this idea, suppose we do </a:t>
            </a:r>
            <a:r>
              <a:rPr lang="en-US" sz="1600" b="1"/>
              <a:t>many</a:t>
            </a:r>
            <a:r>
              <a:rPr lang="en-US" sz="1600"/>
              <a:t> insert-at-end operations. How much time is required by </a:t>
            </a:r>
            <a:r>
              <a:rPr lang="en-US" sz="1600" i="1"/>
              <a:t>k</a:t>
            </a:r>
            <a:r>
              <a:rPr lang="en-US" sz="1600"/>
              <a:t> insert-at-end operations?</a:t>
            </a:r>
          </a:p>
          <a:p>
            <a:pPr lvl="1"/>
            <a:r>
              <a:rPr lang="en-US" sz="1400"/>
              <a:t>Answer: </a:t>
            </a:r>
            <a:r>
              <a:rPr lang="en-US" sz="1400" i="1"/>
              <a:t>O</a:t>
            </a:r>
            <a:r>
              <a:rPr lang="en-US" sz="1400"/>
              <a:t>(</a:t>
            </a:r>
            <a:r>
              <a:rPr lang="en-US" sz="1400" i="1"/>
              <a:t>k</a:t>
            </a:r>
            <a:r>
              <a:rPr lang="en-US" sz="1400"/>
              <a:t>).</a:t>
            </a:r>
          </a:p>
          <a:p>
            <a:pPr lvl="2"/>
            <a:r>
              <a:rPr lang="en-US" sz="1200"/>
              <a:t>If, when we reallocate-and-copy, we increase the reserved memory by some constant factor.</a:t>
            </a:r>
          </a:p>
          <a:p>
            <a:pPr lvl="1"/>
            <a:r>
              <a:rPr lang="en-US" sz="1400"/>
              <a:t>Even though a single operation is not </a:t>
            </a:r>
            <a:r>
              <a:rPr lang="en-US" sz="1400" i="1"/>
              <a:t>O</a:t>
            </a:r>
            <a:r>
              <a:rPr lang="en-US" sz="1400"/>
              <a:t>(1).</a:t>
            </a:r>
          </a:p>
          <a:p>
            <a:pPr>
              <a:buFont typeface="Wingdings" charset="0"/>
              <a:buNone/>
            </a:pPr>
            <a:r>
              <a:rPr lang="en-US" sz="1600"/>
              <a:t>If </a:t>
            </a:r>
            <a:r>
              <a:rPr lang="en-US" sz="1600" i="1"/>
              <a:t>k</a:t>
            </a:r>
            <a:r>
              <a:rPr lang="en-US" sz="1600"/>
              <a:t> consecutive operations require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k</a:t>
            </a:r>
            <a:r>
              <a:rPr lang="en-US" sz="1600"/>
              <a:t>) time, we say the operation is </a:t>
            </a:r>
            <a:r>
              <a:rPr lang="en-US" sz="1600" b="1"/>
              <a:t>amortized constant time</a:t>
            </a:r>
            <a:r>
              <a:rPr lang="en-US" sz="1600"/>
              <a:t>.</a:t>
            </a:r>
          </a:p>
          <a:p>
            <a:pPr lvl="1"/>
            <a:r>
              <a:rPr lang="en-US" sz="1400"/>
              <a:t>Amortized constant time means constant time on average over a large number of consecutive operations.</a:t>
            </a:r>
          </a:p>
          <a:p>
            <a:pPr lvl="1"/>
            <a:r>
              <a:rPr lang="en-US" sz="1400"/>
              <a:t>It does </a:t>
            </a:r>
            <a:r>
              <a:rPr lang="en-US" sz="1400" b="1"/>
              <a:t>not</a:t>
            </a:r>
            <a:r>
              <a:rPr lang="en-US" sz="1400"/>
              <a:t> mean constant time on average over all possible inputs.</a:t>
            </a:r>
          </a:p>
          <a:p>
            <a:pPr lvl="1"/>
            <a:r>
              <a:rPr lang="en-US" sz="1400"/>
              <a:t>This is our last efficiency-related terminology.</a:t>
            </a:r>
          </a:p>
        </p:txBody>
      </p:sp>
    </p:spTree>
    <p:extLst>
      <p:ext uri="{BB962C8B-B14F-4D97-AF65-F5344CB8AC3E}">
        <p14:creationId xmlns:p14="http://schemas.microsoft.com/office/powerpoint/2010/main" val="355042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02B-E80C-DB4F-9430-155E592EACEC}" type="slidenum">
              <a:rPr lang="en-US"/>
              <a:pPr/>
              <a:t>17</a:t>
            </a:fld>
            <a:endParaRPr lang="en-US"/>
          </a:p>
        </p:txBody>
      </p:sp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Amortized Constant Time [2/2]</a:t>
            </a:r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Recall our time-efficiency categories.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 smtClean="0"/>
              <a:t>Q</a:t>
            </a:r>
            <a:r>
              <a:rPr lang="en-US" dirty="0"/>
              <a:t>: Where does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amortized constant time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fit in the above list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1961988" name="Group 4"/>
          <p:cNvGraphicFramePr>
            <a:graphicFrameLocks noGrp="1"/>
          </p:cNvGraphicFramePr>
          <p:nvPr/>
        </p:nvGraphicFramePr>
        <p:xfrm>
          <a:off x="2403475" y="1600200"/>
          <a:ext cx="4337050" cy="2555875"/>
        </p:xfrm>
        <a:graphic>
          <a:graphicData uri="http://schemas.openxmlformats.org/drawingml/2006/table">
            <a:tbl>
              <a:tblPr/>
              <a:tblGrid>
                <a:gridCol w="2430463"/>
                <a:gridCol w="19065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4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March 2013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002B-E80C-DB4F-9430-155E592EACEC}" type="slidenum">
              <a:rPr lang="en-US"/>
              <a:pPr/>
              <a:t>18</a:t>
            </a:fld>
            <a:endParaRPr lang="en-US"/>
          </a:p>
        </p:txBody>
      </p:sp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Amortized Constant Time [2/2]</a:t>
            </a:r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Recall our time-efficiency categories.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 smtClean="0"/>
              <a:t>Q</a:t>
            </a:r>
            <a:r>
              <a:rPr lang="en-US" dirty="0"/>
              <a:t>: Where does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amortized constant time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fit in the above list?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A: It </a:t>
            </a:r>
            <a:r>
              <a:rPr lang="en-US" dirty="0" smtClean="0"/>
              <a:t>doesn’t!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above are talking about the time taken by a single operation.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Amortized …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is not.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Insert-at-end for a well written smart array is amortized constant time. It is also still linear time.</a:t>
            </a:r>
          </a:p>
        </p:txBody>
      </p:sp>
      <p:graphicFrame>
        <p:nvGraphicFramePr>
          <p:cNvPr id="1961988" name="Group 4"/>
          <p:cNvGraphicFramePr>
            <a:graphicFrameLocks noGrp="1"/>
          </p:cNvGraphicFramePr>
          <p:nvPr/>
        </p:nvGraphicFramePr>
        <p:xfrm>
          <a:off x="2403475" y="1600200"/>
          <a:ext cx="4337050" cy="2555875"/>
        </p:xfrm>
        <a:graphic>
          <a:graphicData uri="http://schemas.openxmlformats.org/drawingml/2006/table">
            <a:tbl>
              <a:tblPr/>
              <a:tblGrid>
                <a:gridCol w="2430463"/>
                <a:gridCol w="19065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How can we redesign class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dirty="0"/>
              <a:t> internally, so that we can write an amortized constant-time insert-at-end?</a:t>
            </a:r>
          </a:p>
          <a:p>
            <a:pPr>
              <a:buFont typeface="Wingdings" charset="0"/>
              <a:buNone/>
            </a:pPr>
            <a:endParaRPr lang="en-US" dirty="0" smtClean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 smtClean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 smtClean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 smtClean="0"/>
          </a:p>
          <a:p>
            <a:pPr>
              <a:buFont typeface="Wingdings" charset="0"/>
              <a:buNone/>
            </a:pPr>
            <a:r>
              <a:rPr lang="en-US" dirty="0" smtClean="0"/>
              <a:t>TO </a:t>
            </a:r>
            <a:r>
              <a:rPr lang="en-US" dirty="0"/>
              <a:t>DO</a:t>
            </a:r>
          </a:p>
          <a:p>
            <a:pPr lvl="1"/>
            <a:r>
              <a:rPr lang="en-US" dirty="0"/>
              <a:t>Finish the details of this new design. How does it work?</a:t>
            </a:r>
          </a:p>
          <a:p>
            <a:pPr lvl="1"/>
            <a:r>
              <a:rPr lang="en-US" dirty="0"/>
              <a:t>Rewrite (most of) the existing member functions and invariants in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dirty="0"/>
              <a:t> to use the new design.</a:t>
            </a:r>
          </a:p>
        </p:txBody>
      </p:sp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&amp; Efficiency</a:t>
            </a:r>
            <a:br>
              <a:rPr lang="en-US" dirty="0"/>
            </a:br>
            <a:r>
              <a:rPr lang="en-US" dirty="0"/>
              <a:t>Write It Again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63-2682-084D-9624-04DA6C4152F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Handling Data &amp; Sequences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Data abstraction</a:t>
            </a:r>
          </a:p>
          <a:p>
            <a:pPr lvl="1"/>
            <a:r>
              <a:rPr lang="en-US"/>
              <a:t>Introduction to Sequences</a:t>
            </a:r>
          </a:p>
          <a:p>
            <a:pPr lvl="1"/>
            <a:r>
              <a:rPr lang="en-US"/>
              <a:t>Smart arrays</a:t>
            </a:r>
          </a:p>
          <a:p>
            <a:pPr lvl="2"/>
            <a:r>
              <a:rPr lang="en-US"/>
              <a:t>Array interface</a:t>
            </a:r>
          </a:p>
          <a:p>
            <a:pPr lvl="2"/>
            <a:r>
              <a:rPr lang="en-US"/>
              <a:t>Basic array implementation</a:t>
            </a:r>
          </a:p>
          <a:p>
            <a:pPr lvl="2"/>
            <a:r>
              <a:rPr lang="en-US"/>
              <a:t>Exception safety</a:t>
            </a:r>
          </a:p>
          <a:p>
            <a:pPr lvl="2"/>
            <a:r>
              <a:rPr lang="en-US"/>
              <a:t>Allocation &amp; efficiency</a:t>
            </a:r>
          </a:p>
          <a:p>
            <a:pPr lvl="2"/>
            <a:r>
              <a:rPr lang="en-US"/>
              <a:t>Generic containers</a:t>
            </a:r>
          </a:p>
          <a:p>
            <a:pPr lvl="1"/>
            <a:r>
              <a:rPr lang="en-US"/>
              <a:t>Linked Lists</a:t>
            </a:r>
          </a:p>
          <a:p>
            <a:pPr lvl="2"/>
            <a:r>
              <a:rPr lang="en-US"/>
              <a:t>Node-based structures</a:t>
            </a:r>
          </a:p>
          <a:p>
            <a:pPr lvl="2"/>
            <a:r>
              <a:rPr lang="en-US"/>
              <a:t>More on Linked Lists</a:t>
            </a:r>
          </a:p>
          <a:p>
            <a:pPr lvl="1"/>
            <a:r>
              <a:rPr lang="en-US"/>
              <a:t>Sequences in the C++ STL</a:t>
            </a:r>
          </a:p>
          <a:p>
            <a:pPr lvl="1"/>
            <a:r>
              <a:rPr lang="en-US"/>
              <a:t>Stacks</a:t>
            </a:r>
          </a:p>
          <a:p>
            <a:pPr lvl="1"/>
            <a:r>
              <a:rPr lang="en-US"/>
              <a:t>Queues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C7DC-D1EB-B343-A56F-B0164CDF04AA}" type="slidenum">
              <a:rPr lang="en-US"/>
              <a:pPr/>
              <a:t>2</a:t>
            </a:fld>
            <a:endParaRPr lang="en-US"/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8" name="Text Box 6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685800" y="23717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685800" y="2674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3" name="Text Box 11"/>
          <p:cNvSpPr txBox="1">
            <a:spLocks noChangeArrowheads="1"/>
          </p:cNvSpPr>
          <p:nvPr/>
        </p:nvSpPr>
        <p:spPr bwMode="auto">
          <a:xfrm>
            <a:off x="685800" y="29733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&amp; Efficiency</a:t>
            </a:r>
            <a:br>
              <a:rPr lang="en-US"/>
            </a:br>
            <a:r>
              <a:rPr lang="en-US"/>
              <a:t>Write It Again</a:t>
            </a:r>
          </a:p>
        </p:txBody>
      </p:sp>
      <p:sp>
        <p:nvSpPr>
          <p:cNvPr id="193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can we redesign class </a:t>
            </a:r>
            <a:r>
              <a:rPr lang="en-US" b="1">
                <a:latin typeface="Courier New" charset="0"/>
              </a:rPr>
              <a:t>SmArray</a:t>
            </a:r>
            <a:r>
              <a:rPr lang="en-US"/>
              <a:t> internally, so that we can write an amortized constant-time insert-at-end?</a:t>
            </a:r>
          </a:p>
          <a:p>
            <a:pPr lvl="1"/>
            <a:r>
              <a:rPr lang="en-US"/>
              <a:t>A third data member can hold the amount of memory allocated. This is called the </a:t>
            </a:r>
            <a:r>
              <a:rPr lang="en-US" b="1"/>
              <a:t>capacity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Finish the details of this new design. How does it work?</a:t>
            </a:r>
          </a:p>
          <a:p>
            <a:pPr lvl="1"/>
            <a:r>
              <a:rPr lang="en-US"/>
              <a:t>Rewrite (most of) the existing member functions and invariants in </a:t>
            </a:r>
            <a:r>
              <a:rPr lang="en-US" b="1">
                <a:latin typeface="Courier New" charset="0"/>
              </a:rPr>
              <a:t>SmArray</a:t>
            </a:r>
            <a:r>
              <a:rPr lang="en-US"/>
              <a:t> to use the new design.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31B63-2682-084D-9624-04DA6C4152FE}" type="slidenum">
              <a:rPr lang="en-US"/>
              <a:pPr/>
              <a:t>20</a:t>
            </a:fld>
            <a:endParaRPr lang="en-US"/>
          </a:p>
        </p:txBody>
      </p:sp>
      <p:sp>
        <p:nvSpPr>
          <p:cNvPr id="1933316" name="Rectangle 4"/>
          <p:cNvSpPr>
            <a:spLocks noChangeArrowheads="1"/>
          </p:cNvSpPr>
          <p:nvPr/>
        </p:nvSpPr>
        <p:spPr bwMode="auto">
          <a:xfrm>
            <a:off x="30480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1</a:t>
            </a:r>
          </a:p>
        </p:txBody>
      </p:sp>
      <p:sp>
        <p:nvSpPr>
          <p:cNvPr id="1933317" name="Rectangle 5"/>
          <p:cNvSpPr>
            <a:spLocks noChangeArrowheads="1"/>
          </p:cNvSpPr>
          <p:nvPr/>
        </p:nvSpPr>
        <p:spPr bwMode="auto">
          <a:xfrm>
            <a:off x="33528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2</a:t>
            </a:r>
          </a:p>
        </p:txBody>
      </p:sp>
      <p:sp>
        <p:nvSpPr>
          <p:cNvPr id="1933318" name="Rectangle 6"/>
          <p:cNvSpPr>
            <a:spLocks noChangeArrowheads="1"/>
          </p:cNvSpPr>
          <p:nvPr/>
        </p:nvSpPr>
        <p:spPr bwMode="auto">
          <a:xfrm>
            <a:off x="36576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3</a:t>
            </a:r>
          </a:p>
        </p:txBody>
      </p:sp>
      <p:sp>
        <p:nvSpPr>
          <p:cNvPr id="1933319" name="Rectangle 7"/>
          <p:cNvSpPr>
            <a:spLocks noChangeArrowheads="1"/>
          </p:cNvSpPr>
          <p:nvPr/>
        </p:nvSpPr>
        <p:spPr bwMode="auto">
          <a:xfrm>
            <a:off x="39624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4</a:t>
            </a:r>
          </a:p>
        </p:txBody>
      </p:sp>
      <p:sp>
        <p:nvSpPr>
          <p:cNvPr id="1933320" name="Rectangle 8"/>
          <p:cNvSpPr>
            <a:spLocks noChangeArrowheads="1"/>
          </p:cNvSpPr>
          <p:nvPr/>
        </p:nvSpPr>
        <p:spPr bwMode="auto">
          <a:xfrm>
            <a:off x="42672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5</a:t>
            </a:r>
          </a:p>
        </p:txBody>
      </p:sp>
      <p:sp>
        <p:nvSpPr>
          <p:cNvPr id="1933321" name="Rectangle 9"/>
          <p:cNvSpPr>
            <a:spLocks noChangeArrowheads="1"/>
          </p:cNvSpPr>
          <p:nvPr/>
        </p:nvSpPr>
        <p:spPr bwMode="auto">
          <a:xfrm>
            <a:off x="45720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6</a:t>
            </a:r>
          </a:p>
        </p:txBody>
      </p:sp>
      <p:sp>
        <p:nvSpPr>
          <p:cNvPr id="1933322" name="Rectangle 10"/>
          <p:cNvSpPr>
            <a:spLocks noChangeArrowheads="1"/>
          </p:cNvSpPr>
          <p:nvPr/>
        </p:nvSpPr>
        <p:spPr bwMode="auto">
          <a:xfrm>
            <a:off x="48768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7</a:t>
            </a:r>
          </a:p>
        </p:txBody>
      </p:sp>
      <p:sp>
        <p:nvSpPr>
          <p:cNvPr id="1933323" name="Rectangle 11"/>
          <p:cNvSpPr>
            <a:spLocks noChangeArrowheads="1"/>
          </p:cNvSpPr>
          <p:nvPr/>
        </p:nvSpPr>
        <p:spPr bwMode="auto">
          <a:xfrm>
            <a:off x="51816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1933324" name="Rectangle 12"/>
          <p:cNvSpPr>
            <a:spLocks noChangeArrowheads="1"/>
          </p:cNvSpPr>
          <p:nvPr/>
        </p:nvSpPr>
        <p:spPr bwMode="auto">
          <a:xfrm>
            <a:off x="54864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1933325" name="Rectangle 13"/>
          <p:cNvSpPr>
            <a:spLocks noChangeArrowheads="1"/>
          </p:cNvSpPr>
          <p:nvPr/>
        </p:nvSpPr>
        <p:spPr bwMode="auto">
          <a:xfrm>
            <a:off x="5791200" y="3200400"/>
            <a:ext cx="304800" cy="312738"/>
          </a:xfrm>
          <a:prstGeom prst="rect">
            <a:avLst/>
          </a:prstGeom>
          <a:solidFill>
            <a:srgbClr val="CCFFFF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1933326" name="Rectangle 14"/>
          <p:cNvSpPr>
            <a:spLocks noChangeArrowheads="1"/>
          </p:cNvSpPr>
          <p:nvPr/>
        </p:nvSpPr>
        <p:spPr bwMode="auto">
          <a:xfrm>
            <a:off x="3048000" y="3200400"/>
            <a:ext cx="2133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600"/>
          </a:p>
        </p:txBody>
      </p:sp>
      <p:sp>
        <p:nvSpPr>
          <p:cNvPr id="1933327" name="AutoShape 15"/>
          <p:cNvSpPr>
            <a:spLocks/>
          </p:cNvSpPr>
          <p:nvPr/>
        </p:nvSpPr>
        <p:spPr bwMode="auto">
          <a:xfrm rot="5400000">
            <a:off x="4038600" y="19812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3328" name="AutoShape 16"/>
          <p:cNvSpPr>
            <a:spLocks/>
          </p:cNvSpPr>
          <p:nvPr/>
        </p:nvSpPr>
        <p:spPr bwMode="auto">
          <a:xfrm rot="16200000">
            <a:off x="4463256" y="2166144"/>
            <a:ext cx="217488" cy="3048000"/>
          </a:xfrm>
          <a:prstGeom prst="leftBrace">
            <a:avLst>
              <a:gd name="adj1" fmla="val 116788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3329" name="Text Box 17"/>
          <p:cNvSpPr txBox="1">
            <a:spLocks noChangeArrowheads="1"/>
          </p:cNvSpPr>
          <p:nvPr/>
        </p:nvSpPr>
        <p:spPr bwMode="auto">
          <a:xfrm>
            <a:off x="2895600" y="2667000"/>
            <a:ext cx="3505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What the client code sees (</a:t>
            </a:r>
            <a:r>
              <a:rPr lang="en-US" sz="1400" i="1">
                <a:solidFill>
                  <a:schemeClr val="folHlink"/>
                </a:solidFill>
              </a:rPr>
              <a:t>size</a:t>
            </a:r>
            <a:r>
              <a:rPr lang="en-US" sz="1400">
                <a:solidFill>
                  <a:schemeClr val="folHlink"/>
                </a:solidFill>
              </a:rPr>
              <a:t> = 7)</a:t>
            </a:r>
          </a:p>
        </p:txBody>
      </p:sp>
      <p:sp>
        <p:nvSpPr>
          <p:cNvPr id="1933330" name="Text Box 18"/>
          <p:cNvSpPr txBox="1">
            <a:spLocks noChangeArrowheads="1"/>
          </p:cNvSpPr>
          <p:nvPr/>
        </p:nvSpPr>
        <p:spPr bwMode="auto">
          <a:xfrm>
            <a:off x="3733800" y="3810000"/>
            <a:ext cx="3200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Allocated space (</a:t>
            </a:r>
            <a:r>
              <a:rPr lang="en-US" sz="1400" i="1">
                <a:solidFill>
                  <a:schemeClr val="folHlink"/>
                </a:solidFill>
              </a:rPr>
              <a:t>capacity</a:t>
            </a:r>
            <a:r>
              <a:rPr lang="en-US" sz="1400">
                <a:solidFill>
                  <a:schemeClr val="folHlink"/>
                </a:solidFill>
              </a:rPr>
              <a:t> = 10)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195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generic container</a:t>
            </a:r>
            <a:r>
              <a:rPr lang="en-US"/>
              <a:t> is a container that can hold a client-specified data type.</a:t>
            </a:r>
          </a:p>
          <a:p>
            <a:pPr>
              <a:buFont typeface="Wingdings" charset="0"/>
              <a:buNone/>
            </a:pPr>
            <a:r>
              <a:rPr lang="en-US"/>
              <a:t>Examples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STL containers, including </a:t>
            </a:r>
            <a:r>
              <a:rPr lang="en-US" b="1">
                <a:latin typeface="Courier New" charset="0"/>
              </a:rPr>
              <a:t>std::vector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In C++, we usually implement a generic container using a </a:t>
            </a:r>
            <a:r>
              <a:rPr lang="en-US" b="1"/>
              <a:t>class template</a:t>
            </a:r>
            <a:r>
              <a:rPr 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6DFF-1EE3-F646-8B67-EC9C6647D19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Class Templates </a:t>
            </a:r>
            <a:r>
              <a:rPr lang="en-US">
                <a:cs typeface="Times New Roman" charset="0"/>
              </a:rPr>
              <a:t>— Recall …</a:t>
            </a:r>
          </a:p>
        </p:txBody>
      </p:sp>
      <p:sp>
        <p:nvSpPr>
          <p:cNvPr id="195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The C++ Standard does </a:t>
            </a:r>
            <a:r>
              <a:rPr lang="en-US" b="1" dirty="0"/>
              <a:t>not</a:t>
            </a:r>
            <a:r>
              <a:rPr lang="en-US" dirty="0"/>
              <a:t> require compilers to be able to do separate compilation of templates.</a:t>
            </a:r>
          </a:p>
          <a:p>
            <a:pPr lvl="1"/>
            <a:r>
              <a:rPr lang="en-US" dirty="0"/>
              <a:t>Thus, you should define all member functions of a class template and all associated global function templates in your header file.</a:t>
            </a:r>
          </a:p>
          <a:p>
            <a:pPr lvl="1"/>
            <a:r>
              <a:rPr lang="en-US" dirty="0"/>
              <a:t>With templates, you probably will not have a source (</a:t>
            </a:r>
            <a:r>
              <a:rPr lang="en-US" b="1" dirty="0">
                <a:latin typeface="Courier New" charset="0"/>
              </a:rPr>
              <a:t>.</a:t>
            </a:r>
            <a:r>
              <a:rPr lang="en-US" b="1" dirty="0" err="1">
                <a:latin typeface="Courier New" charset="0"/>
              </a:rPr>
              <a:t>cpp</a:t>
            </a:r>
            <a:r>
              <a:rPr lang="en-US" dirty="0"/>
              <a:t>) file.</a:t>
            </a:r>
          </a:p>
          <a:p>
            <a:pPr>
              <a:buFont typeface="Wingdings" charset="0"/>
              <a:buNone/>
            </a:pPr>
            <a:r>
              <a:rPr lang="en-US" dirty="0"/>
              <a:t>When people write code that uses your template, they need to know what types it is usable with.</a:t>
            </a:r>
          </a:p>
          <a:p>
            <a:pPr lvl="1"/>
            <a:r>
              <a:rPr lang="en-US" dirty="0"/>
              <a:t>In this class, when writing a template, include comments indicating </a:t>
            </a:r>
            <a:r>
              <a:rPr lang="en-US" b="1" dirty="0"/>
              <a:t>requirements on the types</a:t>
            </a:r>
            <a:r>
              <a:rPr lang="en-US" dirty="0"/>
              <a:t> it takes as template parameters.</a:t>
            </a:r>
          </a:p>
          <a:p>
            <a:pPr lvl="2"/>
            <a:r>
              <a:rPr lang="en-US" dirty="0"/>
              <a:t>Typically: must have certain member functions and/or </a:t>
            </a:r>
            <a:r>
              <a:rPr lang="en-US" smtClean="0"/>
              <a:t>operators.</a:t>
            </a:r>
            <a:endParaRPr lang="en-US" dirty="0"/>
          </a:p>
          <a:p>
            <a:pPr lvl="1"/>
            <a:r>
              <a:rPr lang="en-US" dirty="0"/>
              <a:t>It is assumed that member functions must all offer at least the Basic Guarantee. You do not need to mention this.</a:t>
            </a:r>
          </a:p>
          <a:p>
            <a:pPr lvl="2"/>
            <a:r>
              <a:rPr lang="en-US" dirty="0"/>
              <a:t>If you need some member function to offer a stronger guarantee (e.g., </a:t>
            </a:r>
            <a:r>
              <a:rPr lang="en-US" dirty="0" smtClean="0"/>
              <a:t>swap must </a:t>
            </a:r>
            <a:r>
              <a:rPr lang="en-US" dirty="0"/>
              <a:t>not throw), then you </a:t>
            </a:r>
            <a:r>
              <a:rPr lang="en-US" i="1" dirty="0"/>
              <a:t>do</a:t>
            </a:r>
            <a:r>
              <a:rPr lang="en-US" dirty="0"/>
              <a:t> need to mention this.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B7FE-142E-A640-9153-6C7DABE69730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Exception Safety [1/3]</a:t>
            </a:r>
          </a:p>
        </p:txBody>
      </p:sp>
      <p:sp>
        <p:nvSpPr>
          <p:cNvPr id="195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553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write a template, we deal with the type given to us using its own member functions. These client-provided functions </a:t>
            </a:r>
            <a:r>
              <a:rPr lang="en-US" b="1"/>
              <a:t>may throw</a:t>
            </a:r>
            <a:r>
              <a:rPr lang="en-US"/>
              <a:t>.</a:t>
            </a:r>
          </a:p>
          <a:p>
            <a:pPr lvl="1"/>
            <a:r>
              <a:rPr lang="en-US"/>
              <a:t>Unless we require that they do not (in our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requirements on types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Exception safety gets trickier.</a:t>
            </a:r>
          </a:p>
          <a:p>
            <a:pPr lvl="1"/>
            <a:r>
              <a:rPr lang="en-US"/>
              <a:t>The same procedures apply, but now we have many more places that might generate exceptions.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5B02-96AA-7542-821D-9116B70E13CD}" type="slidenum">
              <a:rPr lang="en-US"/>
              <a:pPr/>
              <a:t>23</a:t>
            </a:fld>
            <a:endParaRPr lang="en-US"/>
          </a:p>
        </p:txBody>
      </p:sp>
      <p:sp>
        <p:nvSpPr>
          <p:cNvPr id="1958916" name="Rectangle 4"/>
          <p:cNvSpPr>
            <a:spLocks noChangeArrowheads="1"/>
          </p:cNvSpPr>
          <p:nvPr/>
        </p:nvSpPr>
        <p:spPr bwMode="auto">
          <a:xfrm>
            <a:off x="7010400" y="1524000"/>
            <a:ext cx="1676400" cy="762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 code</a:t>
            </a:r>
          </a:p>
        </p:txBody>
      </p:sp>
      <p:sp>
        <p:nvSpPr>
          <p:cNvPr id="1958917" name="Rectangle 5"/>
          <p:cNvSpPr>
            <a:spLocks noChangeArrowheads="1"/>
          </p:cNvSpPr>
          <p:nvPr/>
        </p:nvSpPr>
        <p:spPr bwMode="auto">
          <a:xfrm>
            <a:off x="7010400" y="2667000"/>
            <a:ext cx="1676400" cy="7620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Our package</a:t>
            </a:r>
          </a:p>
        </p:txBody>
      </p:sp>
      <p:sp>
        <p:nvSpPr>
          <p:cNvPr id="1958918" name="Text Box 6"/>
          <p:cNvSpPr txBox="1">
            <a:spLocks noChangeArrowheads="1"/>
          </p:cNvSpPr>
          <p:nvPr/>
        </p:nvSpPr>
        <p:spPr bwMode="auto">
          <a:xfrm>
            <a:off x="7010400" y="3810000"/>
            <a:ext cx="1676400" cy="760413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Implementation of template-parameter type</a:t>
            </a:r>
          </a:p>
        </p:txBody>
      </p:sp>
      <p:sp>
        <p:nvSpPr>
          <p:cNvPr id="1958919" name="Line 7"/>
          <p:cNvSpPr>
            <a:spLocks noChangeShapeType="1"/>
          </p:cNvSpPr>
          <p:nvPr/>
        </p:nvSpPr>
        <p:spPr bwMode="auto">
          <a:xfrm>
            <a:off x="7848600" y="2286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920" name="Line 8"/>
          <p:cNvSpPr>
            <a:spLocks noChangeShapeType="1"/>
          </p:cNvSpPr>
          <p:nvPr/>
        </p:nvSpPr>
        <p:spPr bwMode="auto">
          <a:xfrm>
            <a:off x="7848600" y="3429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921" name="Text Box 9"/>
          <p:cNvSpPr txBox="1">
            <a:spLocks noChangeArrowheads="1"/>
          </p:cNvSpPr>
          <p:nvPr/>
        </p:nvSpPr>
        <p:spPr bwMode="auto">
          <a:xfrm>
            <a:off x="6781800" y="49530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code might throw …</a:t>
            </a:r>
          </a:p>
        </p:txBody>
      </p:sp>
      <p:sp>
        <p:nvSpPr>
          <p:cNvPr id="1958922" name="Line 10"/>
          <p:cNvSpPr>
            <a:spLocks noChangeShapeType="1"/>
          </p:cNvSpPr>
          <p:nvPr/>
        </p:nvSpPr>
        <p:spPr bwMode="auto">
          <a:xfrm flipV="1">
            <a:off x="7162800" y="4648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8923" name="Text Box 11"/>
          <p:cNvSpPr txBox="1">
            <a:spLocks noChangeArrowheads="1"/>
          </p:cNvSpPr>
          <p:nvPr/>
        </p:nvSpPr>
        <p:spPr bwMode="auto">
          <a:xfrm>
            <a:off x="7848600" y="2286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calls</a:t>
            </a:r>
          </a:p>
        </p:txBody>
      </p:sp>
      <p:sp>
        <p:nvSpPr>
          <p:cNvPr id="1958924" name="Text Box 12"/>
          <p:cNvSpPr txBox="1">
            <a:spLocks noChangeArrowheads="1"/>
          </p:cNvSpPr>
          <p:nvPr/>
        </p:nvSpPr>
        <p:spPr bwMode="auto">
          <a:xfrm>
            <a:off x="7848600" y="3429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Exception Safety [2/3]</a:t>
            </a:r>
          </a:p>
        </p:txBody>
      </p:sp>
      <p:sp>
        <p:nvSpPr>
          <p:cNvPr id="195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Since </a:t>
            </a:r>
            <a:r>
              <a:rPr lang="en-US" b="1"/>
              <a:t>every</a:t>
            </a:r>
            <a:r>
              <a:rPr lang="en-US"/>
              <a:t> member function of a template parameter type, that is not specifically prohibited from throwing, may throw, we need to check </a:t>
            </a:r>
            <a:r>
              <a:rPr lang="en-US" b="1"/>
              <a:t>every</a:t>
            </a:r>
            <a:r>
              <a:rPr lang="en-US"/>
              <a:t> use of such a member function, to make sure that we deal with them correctly.</a:t>
            </a:r>
          </a:p>
          <a:p>
            <a:pPr>
              <a:buFont typeface="Wingdings" charset="0"/>
              <a:buNone/>
            </a:pPr>
            <a:r>
              <a:rPr lang="en-US"/>
              <a:t>Do not forget:</a:t>
            </a:r>
          </a:p>
          <a:p>
            <a:pPr lvl="1"/>
            <a:r>
              <a:rPr lang="en-US"/>
              <a:t>Silently called functions (default ctor &amp; copy ctor).</a:t>
            </a:r>
          </a:p>
          <a:p>
            <a:pPr lvl="1"/>
            <a:r>
              <a:rPr lang="en-US"/>
              <a:t>Operators (in particular: assignment).</a:t>
            </a:r>
          </a:p>
          <a:p>
            <a:pPr lvl="1"/>
            <a:r>
              <a:rPr lang="en-US"/>
              <a:t>STL algorithms. Those that modify a data set (</a:t>
            </a:r>
            <a:r>
              <a:rPr lang="en-US" b="1">
                <a:latin typeface="Courier New" charset="0"/>
              </a:rPr>
              <a:t>std::copy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std::swap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std::rotate</a:t>
            </a:r>
            <a:r>
              <a:rPr lang="en-US"/>
              <a:t>, etc.) generally do so using the assignment operator. If the assignment operator can throw, then these STL algorithms can throw.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Do </a:t>
            </a:r>
            <a:r>
              <a:rPr lang="en-US" i="1"/>
              <a:t>not</a:t>
            </a:r>
            <a:r>
              <a:rPr lang="en-US"/>
              <a:t> worry about these when they are called on built-in types.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size(std::size_t theSize) const;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7487-3CC0-2E4F-8D46-F30703082B45}" type="slidenum">
              <a:rPr lang="en-US"/>
              <a:pPr/>
              <a:t>24</a:t>
            </a:fld>
            <a:endParaRPr lang="en-US"/>
          </a:p>
        </p:txBody>
      </p:sp>
      <p:sp>
        <p:nvSpPr>
          <p:cNvPr id="1959940" name="Text Box 4"/>
          <p:cNvSpPr txBox="1">
            <a:spLocks noChangeArrowheads="1"/>
          </p:cNvSpPr>
          <p:nvPr/>
        </p:nvSpPr>
        <p:spPr bwMode="auto">
          <a:xfrm>
            <a:off x="6248400" y="5410200"/>
            <a:ext cx="2590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Passed by value. Copy ctor call? But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std::size_t</a:t>
            </a:r>
            <a:r>
              <a:rPr lang="en-US" sz="1400">
                <a:solidFill>
                  <a:schemeClr val="folHlink"/>
                </a:solidFill>
              </a:rPr>
              <a:t> is a built-in type; this will not throw.</a:t>
            </a:r>
          </a:p>
        </p:txBody>
      </p:sp>
      <p:sp>
        <p:nvSpPr>
          <p:cNvPr id="1959941" name="Line 5"/>
          <p:cNvSpPr>
            <a:spLocks noChangeShapeType="1"/>
          </p:cNvSpPr>
          <p:nvPr/>
        </p:nvSpPr>
        <p:spPr bwMode="auto">
          <a:xfrm flipH="1">
            <a:off x="5029200" y="5562600"/>
            <a:ext cx="1219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9942" name="Line 6"/>
          <p:cNvSpPr>
            <a:spLocks noChangeShapeType="1"/>
          </p:cNvSpPr>
          <p:nvPr/>
        </p:nvSpPr>
        <p:spPr bwMode="auto">
          <a:xfrm flipH="1">
            <a:off x="4572000" y="5562600"/>
            <a:ext cx="457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Exception Safety [3/3]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One tricky situation is copying the data in a dynamic array. Copy assignment of a class type can throw, often requiring deallocation.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arr = new MyType[size];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std::copy(a, a+size, arr);  // Memory leak, if MyType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                    //  copy assignment throws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We will come back to this example shortly.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DD14-CD95-5741-A269-7CB7F51E75A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Exception Neutrality</a:t>
            </a:r>
          </a:p>
        </p:txBody>
      </p:sp>
      <p:sp>
        <p:nvSpPr>
          <p:cNvPr id="196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324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When we call client-provided functions, the client code generally handles any exceptions thrown.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Exception-neutral</a:t>
            </a:r>
            <a:r>
              <a:rPr lang="en-US" sz="1800"/>
              <a:t> code allows exceptions thrown by client-provided code to propagate unchanged.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When such code calls a client-provided function that may throw, it must do one of two things: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Call the function outside a try block, so that any exceptions terminate our code immediately.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Or, call the function inside a try block, catch all exceptions, do necessary clean-up, and re-throw: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try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x.func();  // May throw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catch (...) {  // Exception not handled here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800">
                <a:solidFill>
                  <a:schemeClr val="hlink"/>
                </a:solidFill>
              </a:rPr>
              <a:t>[</a:t>
            </a:r>
            <a:r>
              <a:rPr lang="en-US" sz="1800" i="1">
                <a:solidFill>
                  <a:schemeClr val="hlink"/>
                </a:solidFill>
              </a:rPr>
              <a:t>Do our own clean-up here</a:t>
            </a:r>
            <a:r>
              <a:rPr lang="en-US" sz="180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throw;     // Re-throw same exception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A0FE-7F6A-FF42-B5FA-E9A28D33968B}" type="slidenum">
              <a:rPr lang="en-US"/>
              <a:pPr/>
              <a:t>26</a:t>
            </a:fld>
            <a:endParaRPr lang="en-US"/>
          </a:p>
        </p:txBody>
      </p:sp>
      <p:sp>
        <p:nvSpPr>
          <p:cNvPr id="1963012" name="Rectangle 4"/>
          <p:cNvSpPr>
            <a:spLocks noChangeArrowheads="1"/>
          </p:cNvSpPr>
          <p:nvPr/>
        </p:nvSpPr>
        <p:spPr bwMode="auto">
          <a:xfrm>
            <a:off x="7010400" y="1524000"/>
            <a:ext cx="1676400" cy="762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 code</a:t>
            </a:r>
          </a:p>
        </p:txBody>
      </p:sp>
      <p:sp>
        <p:nvSpPr>
          <p:cNvPr id="1963013" name="Rectangle 5"/>
          <p:cNvSpPr>
            <a:spLocks noChangeArrowheads="1"/>
          </p:cNvSpPr>
          <p:nvPr/>
        </p:nvSpPr>
        <p:spPr bwMode="auto">
          <a:xfrm>
            <a:off x="7010400" y="2667000"/>
            <a:ext cx="1676400" cy="7620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Our package</a:t>
            </a:r>
          </a:p>
        </p:txBody>
      </p:sp>
      <p:sp>
        <p:nvSpPr>
          <p:cNvPr id="1963014" name="Text Box 6"/>
          <p:cNvSpPr txBox="1">
            <a:spLocks noChangeArrowheads="1"/>
          </p:cNvSpPr>
          <p:nvPr/>
        </p:nvSpPr>
        <p:spPr bwMode="auto">
          <a:xfrm>
            <a:off x="7010400" y="3810000"/>
            <a:ext cx="1676400" cy="760413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Implementation of template-parameter type</a:t>
            </a:r>
          </a:p>
        </p:txBody>
      </p:sp>
      <p:sp>
        <p:nvSpPr>
          <p:cNvPr id="1963015" name="Line 7"/>
          <p:cNvSpPr>
            <a:spLocks noChangeShapeType="1"/>
          </p:cNvSpPr>
          <p:nvPr/>
        </p:nvSpPr>
        <p:spPr bwMode="auto">
          <a:xfrm>
            <a:off x="7848600" y="2286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3016" name="Line 8"/>
          <p:cNvSpPr>
            <a:spLocks noChangeShapeType="1"/>
          </p:cNvSpPr>
          <p:nvPr/>
        </p:nvSpPr>
        <p:spPr bwMode="auto">
          <a:xfrm>
            <a:off x="7848600" y="3429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3017" name="Text Box 9"/>
          <p:cNvSpPr txBox="1">
            <a:spLocks noChangeArrowheads="1"/>
          </p:cNvSpPr>
          <p:nvPr/>
        </p:nvSpPr>
        <p:spPr bwMode="auto">
          <a:xfrm>
            <a:off x="6781800" y="49530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code might throw …</a:t>
            </a:r>
          </a:p>
        </p:txBody>
      </p:sp>
      <p:sp>
        <p:nvSpPr>
          <p:cNvPr id="1963018" name="Line 10"/>
          <p:cNvSpPr>
            <a:spLocks noChangeShapeType="1"/>
          </p:cNvSpPr>
          <p:nvPr/>
        </p:nvSpPr>
        <p:spPr bwMode="auto">
          <a:xfrm flipV="1">
            <a:off x="7162800" y="4648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3019" name="Text Box 11"/>
          <p:cNvSpPr txBox="1">
            <a:spLocks noChangeArrowheads="1"/>
          </p:cNvSpPr>
          <p:nvPr/>
        </p:nvSpPr>
        <p:spPr bwMode="auto">
          <a:xfrm>
            <a:off x="6781800" y="56388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… and if it does, this code handles the exception.</a:t>
            </a:r>
          </a:p>
        </p:txBody>
      </p:sp>
      <p:sp>
        <p:nvSpPr>
          <p:cNvPr id="1963020" name="Freeform 12"/>
          <p:cNvSpPr>
            <a:spLocks/>
          </p:cNvSpPr>
          <p:nvPr/>
        </p:nvSpPr>
        <p:spPr bwMode="auto">
          <a:xfrm>
            <a:off x="6629400" y="1981200"/>
            <a:ext cx="304800" cy="4038600"/>
          </a:xfrm>
          <a:custGeom>
            <a:avLst/>
            <a:gdLst>
              <a:gd name="T0" fmla="*/ 96 w 192"/>
              <a:gd name="T1" fmla="*/ 2592 h 2592"/>
              <a:gd name="T2" fmla="*/ 0 w 192"/>
              <a:gd name="T3" fmla="*/ 2592 h 2592"/>
              <a:gd name="T4" fmla="*/ 0 w 192"/>
              <a:gd name="T5" fmla="*/ 0 h 2592"/>
              <a:gd name="T6" fmla="*/ 192 w 192"/>
              <a:gd name="T7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2592">
                <a:moveTo>
                  <a:pt x="96" y="2592"/>
                </a:moveTo>
                <a:lnTo>
                  <a:pt x="0" y="2592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3021" name="Text Box 13"/>
          <p:cNvSpPr txBox="1">
            <a:spLocks noChangeArrowheads="1"/>
          </p:cNvSpPr>
          <p:nvPr/>
        </p:nvSpPr>
        <p:spPr bwMode="auto">
          <a:xfrm>
            <a:off x="7848600" y="2286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calls</a:t>
            </a:r>
          </a:p>
        </p:txBody>
      </p:sp>
      <p:sp>
        <p:nvSpPr>
          <p:cNvPr id="1963022" name="Text Box 14"/>
          <p:cNvSpPr txBox="1">
            <a:spLocks noChangeArrowheads="1"/>
          </p:cNvSpPr>
          <p:nvPr/>
        </p:nvSpPr>
        <p:spPr bwMode="auto">
          <a:xfrm>
            <a:off x="7848600" y="3429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Containers</a:t>
            </a:r>
            <a:br>
              <a:rPr lang="en-US"/>
            </a:br>
            <a:r>
              <a:rPr lang="en-US"/>
              <a:t>Exception Safety &amp; Neutrality Together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Putting it all together, we can use catch-all, clean-up, re-throw to get both exception safety and exception neutrality.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arr = new MyType[size];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try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std::copy(a, a+size, arr);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catch (...)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delete [] arr;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throw;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D2BD-67B3-504F-BC78-0A6E78CEDC51}" type="slidenum">
              <a:rPr lang="en-US"/>
              <a:pPr/>
              <a:t>27</a:t>
            </a:fld>
            <a:endParaRPr lang="en-US"/>
          </a:p>
        </p:txBody>
      </p:sp>
      <p:sp>
        <p:nvSpPr>
          <p:cNvPr id="1967108" name="Text Box 4"/>
          <p:cNvSpPr txBox="1">
            <a:spLocks noChangeArrowheads="1"/>
          </p:cNvSpPr>
          <p:nvPr/>
        </p:nvSpPr>
        <p:spPr bwMode="auto">
          <a:xfrm>
            <a:off x="5410200" y="4267200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helps us meet the Basic Guarantee (also the Strong Guarantee if this function does nothing else).</a:t>
            </a:r>
          </a:p>
        </p:txBody>
      </p:sp>
      <p:sp>
        <p:nvSpPr>
          <p:cNvPr id="1967109" name="Line 5"/>
          <p:cNvSpPr>
            <a:spLocks noChangeShapeType="1"/>
          </p:cNvSpPr>
          <p:nvPr/>
        </p:nvSpPr>
        <p:spPr bwMode="auto">
          <a:xfrm flipH="1">
            <a:off x="3048000" y="4419600"/>
            <a:ext cx="2362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67110" name="Text Box 6"/>
          <p:cNvSpPr txBox="1">
            <a:spLocks noChangeArrowheads="1"/>
          </p:cNvSpPr>
          <p:nvPr/>
        </p:nvSpPr>
        <p:spPr bwMode="auto">
          <a:xfrm>
            <a:off x="5410200" y="5486400"/>
            <a:ext cx="2895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makes our code exception-neutral.</a:t>
            </a:r>
          </a:p>
        </p:txBody>
      </p:sp>
      <p:sp>
        <p:nvSpPr>
          <p:cNvPr id="1967111" name="Line 7"/>
          <p:cNvSpPr>
            <a:spLocks noChangeShapeType="1"/>
          </p:cNvSpPr>
          <p:nvPr/>
        </p:nvSpPr>
        <p:spPr bwMode="auto">
          <a:xfrm flipH="1" flipV="1">
            <a:off x="1828800" y="5257800"/>
            <a:ext cx="3581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67112" name="Text Box 8"/>
          <p:cNvSpPr txBox="1">
            <a:spLocks noChangeArrowheads="1"/>
          </p:cNvSpPr>
          <p:nvPr/>
        </p:nvSpPr>
        <p:spPr bwMode="auto">
          <a:xfrm>
            <a:off x="5410200" y="21336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Called outside any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en-US" sz="1400">
                <a:solidFill>
                  <a:schemeClr val="folHlink"/>
                </a:solidFill>
              </a:rPr>
              <a:t> block. If this fails, we exit immediately, throwing an exception.</a:t>
            </a:r>
          </a:p>
        </p:txBody>
      </p:sp>
      <p:sp>
        <p:nvSpPr>
          <p:cNvPr id="1967113" name="Text Box 9"/>
          <p:cNvSpPr txBox="1">
            <a:spLocks noChangeArrowheads="1"/>
          </p:cNvSpPr>
          <p:nvPr/>
        </p:nvSpPr>
        <p:spPr bwMode="auto">
          <a:xfrm>
            <a:off x="5410200" y="32004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Called inside a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try</a:t>
            </a:r>
            <a:r>
              <a:rPr lang="en-US" sz="1400">
                <a:solidFill>
                  <a:schemeClr val="folHlink"/>
                </a:solidFill>
              </a:rPr>
              <a:t> block. If this fails, we need to deallocate the array before exiting.</a:t>
            </a:r>
          </a:p>
        </p:txBody>
      </p:sp>
      <p:sp>
        <p:nvSpPr>
          <p:cNvPr id="1967114" name="Line 10"/>
          <p:cNvSpPr>
            <a:spLocks noChangeShapeType="1"/>
          </p:cNvSpPr>
          <p:nvPr/>
        </p:nvSpPr>
        <p:spPr bwMode="auto">
          <a:xfrm flipH="1">
            <a:off x="3810000" y="2286000"/>
            <a:ext cx="1600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67115" name="Line 11"/>
          <p:cNvSpPr>
            <a:spLocks noChangeShapeType="1"/>
          </p:cNvSpPr>
          <p:nvPr/>
        </p:nvSpPr>
        <p:spPr bwMode="auto">
          <a:xfrm flipH="1">
            <a:off x="4876800" y="3352800"/>
            <a:ext cx="53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5</a:t>
            </a:r>
            <a:br>
              <a:rPr lang="en-US"/>
            </a:br>
            <a:r>
              <a:rPr lang="en-US"/>
              <a:t>Overview of Ideas</a:t>
            </a:r>
          </a:p>
        </p:txBody>
      </p:sp>
      <p:sp>
        <p:nvSpPr>
          <p:cNvPr id="194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This ends the material that Assignment 5 covers.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Next, we will look at node-based structures. You do </a:t>
            </a:r>
            <a:r>
              <a:rPr lang="en-US" i="1"/>
              <a:t>not</a:t>
            </a:r>
            <a:r>
              <a:rPr lang="en-US"/>
              <a:t> need to worry about these on Assignment 5.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You</a:t>
            </a:r>
            <a:r>
              <a:rPr lang="en-US" i="1"/>
              <a:t> do</a:t>
            </a:r>
            <a:r>
              <a:rPr lang="en-US"/>
              <a:t> need to be concerned with:</a:t>
            </a:r>
          </a:p>
          <a:p>
            <a:pPr lvl="1">
              <a:lnSpc>
                <a:spcPct val="90000"/>
              </a:lnSpc>
            </a:pPr>
            <a:r>
              <a:rPr lang="en-US"/>
              <a:t>Invariants, Templates</a:t>
            </a:r>
          </a:p>
          <a:p>
            <a:pPr lvl="2">
              <a:lnSpc>
                <a:spcPct val="90000"/>
              </a:lnSpc>
            </a:pPr>
            <a:r>
              <a:rPr lang="en-US"/>
              <a:t>Document everything properly.</a:t>
            </a:r>
          </a:p>
          <a:p>
            <a:pPr lvl="1">
              <a:lnSpc>
                <a:spcPct val="90000"/>
              </a:lnSpc>
            </a:pPr>
            <a:r>
              <a:rPr lang="en-US"/>
              <a:t>Exception Safety</a:t>
            </a:r>
          </a:p>
          <a:p>
            <a:pPr lvl="2">
              <a:lnSpc>
                <a:spcPct val="90000"/>
              </a:lnSpc>
            </a:pPr>
            <a:r>
              <a:rPr lang="en-US"/>
              <a:t>Are your member functions offering the proper guarantee?</a:t>
            </a:r>
          </a:p>
          <a:p>
            <a:pPr lvl="3">
              <a:lnSpc>
                <a:spcPct val="90000"/>
              </a:lnSpc>
            </a:pPr>
            <a:r>
              <a:rPr lang="en-US"/>
              <a:t>All functions must offer </a:t>
            </a:r>
            <a:r>
              <a:rPr lang="en-US" i="1"/>
              <a:t>at least</a:t>
            </a:r>
            <a:r>
              <a:rPr lang="en-US"/>
              <a:t> the Basic Guarantee.</a:t>
            </a:r>
          </a:p>
          <a:p>
            <a:pPr lvl="3">
              <a:lnSpc>
                <a:spcPct val="90000"/>
              </a:lnSpc>
            </a:pPr>
            <a:r>
              <a:rPr lang="en-US"/>
              <a:t>Constructors generally need to offer a high level of exception safety.</a:t>
            </a:r>
          </a:p>
          <a:p>
            <a:pPr lvl="3">
              <a:lnSpc>
                <a:spcPct val="90000"/>
              </a:lnSpc>
            </a:pPr>
            <a:r>
              <a:rPr lang="en-US"/>
              <a:t>Destructors and commit functions (</a:t>
            </a:r>
            <a:r>
              <a:rPr lang="en-US" b="1">
                <a:latin typeface="Courier New" charset="0"/>
              </a:rPr>
              <a:t>swap</a:t>
            </a:r>
            <a:r>
              <a:rPr lang="en-US"/>
              <a:t>) offer an even higher level.</a:t>
            </a:r>
          </a:p>
          <a:p>
            <a:pPr lvl="3">
              <a:lnSpc>
                <a:spcPct val="90000"/>
              </a:lnSpc>
            </a:pPr>
            <a:r>
              <a:rPr lang="en-US"/>
              <a:t>Functions that do large-scale modifications (</a:t>
            </a:r>
            <a:r>
              <a:rPr lang="en-US" b="1">
                <a:latin typeface="Courier New" charset="0"/>
              </a:rPr>
              <a:t>resize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insert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remove</a:t>
            </a:r>
            <a:r>
              <a:rPr lang="en-US"/>
              <a:t>) will probably not offer a high level, for the sake of efficiency.</a:t>
            </a:r>
          </a:p>
          <a:p>
            <a:pPr lvl="2">
              <a:lnSpc>
                <a:spcPct val="90000"/>
              </a:lnSpc>
            </a:pPr>
            <a:r>
              <a:rPr lang="en-US"/>
              <a:t>Are your member functions </a:t>
            </a:r>
            <a:r>
              <a:rPr lang="en-US" i="1"/>
              <a:t>satisfying</a:t>
            </a:r>
            <a:r>
              <a:rPr lang="en-US"/>
              <a:t> their guarantees?</a:t>
            </a:r>
          </a:p>
          <a:p>
            <a:pPr lvl="3">
              <a:lnSpc>
                <a:spcPct val="90000"/>
              </a:lnSpc>
            </a:pPr>
            <a:r>
              <a:rPr lang="en-US"/>
              <a:t>Have you checked </a:t>
            </a:r>
            <a:r>
              <a:rPr lang="en-US" i="1"/>
              <a:t>every</a:t>
            </a:r>
            <a:r>
              <a:rPr lang="en-US"/>
              <a:t> place that might throw.</a:t>
            </a:r>
          </a:p>
          <a:p>
            <a:pPr lvl="3">
              <a:lnSpc>
                <a:spcPct val="90000"/>
              </a:lnSpc>
            </a:pPr>
            <a:r>
              <a:rPr lang="en-US"/>
              <a:t>For a template, this includes things like </a:t>
            </a:r>
            <a:r>
              <a:rPr lang="en-US" b="1">
                <a:latin typeface="Courier New" charset="0"/>
              </a:rPr>
              <a:t>std::copy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std::rotate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Allocation &amp; Efficiency</a:t>
            </a:r>
          </a:p>
          <a:p>
            <a:pPr lvl="2">
              <a:lnSpc>
                <a:spcPct val="90000"/>
              </a:lnSpc>
            </a:pPr>
            <a:r>
              <a:rPr lang="en-US"/>
              <a:t>Are functions that might need to do a reallocate-and-copy (</a:t>
            </a:r>
            <a:r>
              <a:rPr lang="en-US" b="1">
                <a:latin typeface="Courier New" charset="0"/>
              </a:rPr>
              <a:t>resize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insert</a:t>
            </a:r>
            <a:r>
              <a:rPr lang="en-US"/>
              <a:t>) written to handle this efficiently?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4D7A-E49B-7D41-A3F8-679C8A0DB017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5</a:t>
            </a:r>
            <a:br>
              <a:rPr lang="en-US"/>
            </a:br>
            <a:r>
              <a:rPr lang="en-US"/>
              <a:t>Individual Functions [1/2]</a:t>
            </a:r>
          </a:p>
        </p:txBody>
      </p:sp>
      <p:sp>
        <p:nvSpPr>
          <p:cNvPr id="194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Thoughts on making some Assignment 5 member functions exception-safe and exception-neutral.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</a:t>
            </a:r>
            <a:r>
              <a:rPr lang="en-US" b="1" dirty="0">
                <a:latin typeface="Courier New" charset="0"/>
              </a:rPr>
              <a:t>swap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::swap</a:t>
            </a:r>
            <a:r>
              <a:rPr lang="en-US" dirty="0"/>
              <a:t> on all data members. </a:t>
            </a:r>
            <a:r>
              <a:rPr lang="en-US" i="1" dirty="0"/>
              <a:t>Example is on earlier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</a:t>
            </a:r>
            <a:r>
              <a:rPr lang="en-US" dirty="0" err="1"/>
              <a:t>ctor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Allocate </a:t>
            </a:r>
            <a:r>
              <a:rPr lang="en-US" i="1" dirty="0"/>
              <a:t>outside</a:t>
            </a:r>
            <a:r>
              <a:rPr lang="en-US" dirty="0"/>
              <a:t> </a:t>
            </a:r>
            <a:r>
              <a:rPr lang="en-US" b="1" dirty="0">
                <a:latin typeface="Courier New" charset="0"/>
              </a:rPr>
              <a:t>try</a:t>
            </a:r>
            <a:r>
              <a:rPr lang="en-US" dirty="0"/>
              <a:t> block. Copy </a:t>
            </a:r>
            <a:r>
              <a:rPr lang="en-US" i="1" dirty="0"/>
              <a:t>inside</a:t>
            </a:r>
            <a:r>
              <a:rPr lang="en-US" dirty="0"/>
              <a:t> a </a:t>
            </a:r>
            <a:r>
              <a:rPr lang="en-US" b="1" dirty="0">
                <a:latin typeface="Courier New" charset="0"/>
              </a:rPr>
              <a:t>try</a:t>
            </a:r>
            <a:r>
              <a:rPr lang="en-US" dirty="0"/>
              <a:t> block. Catch-all, </a:t>
            </a:r>
            <a:r>
              <a:rPr lang="en-US" dirty="0" err="1"/>
              <a:t>clean-up</a:t>
            </a:r>
            <a:r>
              <a:rPr lang="en-US" dirty="0"/>
              <a:t>, re-throw. </a:t>
            </a:r>
            <a:r>
              <a:rPr lang="en-US" i="1" dirty="0"/>
              <a:t>Same idea as the code two slides 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Copy assignment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Write as discussed earlier, using the copy </a:t>
            </a:r>
            <a:r>
              <a:rPr lang="en-US" dirty="0" err="1"/>
              <a:t>ctor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</a:rPr>
              <a:t>swap</a:t>
            </a:r>
            <a:r>
              <a:rPr lang="en-US" dirty="0"/>
              <a:t> (the member,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::swap</a:t>
            </a:r>
            <a:r>
              <a:rPr lang="en-US" dirty="0"/>
              <a:t>!). </a:t>
            </a:r>
            <a:r>
              <a:rPr lang="en-US" i="1" dirty="0"/>
              <a:t>Example is on an earlier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 </a:t>
            </a:r>
            <a:r>
              <a:rPr lang="en-US" b="1" dirty="0">
                <a:latin typeface="Courier New" charset="0"/>
              </a:rPr>
              <a:t>resize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resizing to ≤ capacity: just set </a:t>
            </a:r>
            <a:r>
              <a:rPr lang="en-US" b="1" dirty="0">
                <a:latin typeface="Courier New" charset="0"/>
              </a:rPr>
              <a:t>size</a:t>
            </a:r>
            <a:r>
              <a:rPr 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resizing to &gt; capacity: create temp with the right size &amp; capacity,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::copy</a:t>
            </a:r>
            <a:r>
              <a:rPr lang="en-US" dirty="0"/>
              <a:t>, delete old &amp; set members to new values.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The temp </a:t>
            </a:r>
            <a:r>
              <a:rPr lang="en-US" i="1" dirty="0"/>
              <a:t>could</a:t>
            </a:r>
            <a:r>
              <a:rPr lang="en-US" dirty="0"/>
              <a:t> be a separate object, and then you could use the swap trick. But if you do this, then make sure the temp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capacity </a:t>
            </a:r>
            <a:r>
              <a:rPr lang="en-US" dirty="0" smtClean="0"/>
              <a:t>and size are </a:t>
            </a:r>
            <a:r>
              <a:rPr lang="en-US" dirty="0"/>
              <a:t>set correctly!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Alternatively, do not create a separate object. Have 3 variables that hold new values for the data members: </a:t>
            </a:r>
            <a:r>
              <a:rPr lang="en-US" b="1" dirty="0" err="1">
                <a:latin typeface="Courier New" charset="0"/>
              </a:rPr>
              <a:t>newSize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</a:rPr>
              <a:t>newCapacity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</a:rPr>
              <a:t>newData</a:t>
            </a:r>
            <a:r>
              <a:rPr lang="en-US" dirty="0"/>
              <a:t>. If this works, then delete the old data, and set all 3 data members to the new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B271-C838-094B-89B1-2D8F05E7231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</a:t>
            </a:r>
            <a:r>
              <a:rPr lang="en-US">
                <a:cs typeface="Times New Roman" charset="0"/>
              </a:rPr>
              <a:t>[1/2]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Issues: Does a function ever signal client code that an error has occurred, and if it does:</a:t>
            </a:r>
          </a:p>
          <a:p>
            <a:pPr lvl="1"/>
            <a:r>
              <a:rPr lang="en-US"/>
              <a:t>Are the data left in a usable state?</a:t>
            </a:r>
          </a:p>
          <a:p>
            <a:pPr lvl="1"/>
            <a:r>
              <a:rPr lang="en-US"/>
              <a:t>Do we know something about that state?</a:t>
            </a:r>
          </a:p>
          <a:p>
            <a:pPr lvl="1"/>
            <a:r>
              <a:rPr lang="en-US"/>
              <a:t>Are resource leaks avoided?</a:t>
            </a:r>
          </a:p>
          <a:p>
            <a:pPr>
              <a:buFont typeface="Wingdings" charset="0"/>
              <a:buNone/>
            </a:pPr>
            <a:r>
              <a:rPr lang="en-US"/>
              <a:t>These issues are collectively referred to as </a:t>
            </a:r>
            <a:r>
              <a:rPr lang="en-US" b="1"/>
              <a:t>safety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consider these in the context of exceptions: </a:t>
            </a:r>
            <a:r>
              <a:rPr lang="en-US" b="1"/>
              <a:t>exception safety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However, </a:t>
            </a:r>
            <a:r>
              <a:rPr lang="en-US" b="1"/>
              <a:t>most of the ideas we will discuss apply to any kind of error signaling technique</a:t>
            </a:r>
            <a:r>
              <a:rPr 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590-D7C1-DF44-A285-B217B8C9C30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5</a:t>
            </a:r>
            <a:br>
              <a:rPr lang="en-US"/>
            </a:br>
            <a:r>
              <a:rPr lang="en-US"/>
              <a:t>Individual Functions [2/2]</a:t>
            </a:r>
          </a:p>
        </p:txBody>
      </p:sp>
      <p:sp>
        <p:nvSpPr>
          <p:cNvPr id="194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Thoughts (</a:t>
            </a:r>
            <a:r>
              <a:rPr lang="en-US" dirty="0" err="1"/>
              <a:t>cont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d)</a:t>
            </a:r>
          </a:p>
          <a:p>
            <a:pPr lvl="1"/>
            <a:r>
              <a:rPr lang="en-US" dirty="0"/>
              <a:t>Function </a:t>
            </a:r>
            <a:r>
              <a:rPr lang="en-US" b="1" dirty="0" smtClean="0">
                <a:latin typeface="Courier New" charset="0"/>
              </a:rPr>
              <a:t>remove</a:t>
            </a:r>
            <a:endParaRPr lang="en-US" b="1" dirty="0">
              <a:latin typeface="Courier New" charset="0"/>
            </a:endParaRPr>
          </a:p>
          <a:p>
            <a:pPr lvl="2"/>
            <a:r>
              <a:rPr lang="en-US" dirty="0"/>
              <a:t>You need to resize the array. Function </a:t>
            </a:r>
            <a:r>
              <a:rPr lang="en-US" b="1" dirty="0">
                <a:latin typeface="Courier New" charset="0"/>
              </a:rPr>
              <a:t>resize</a:t>
            </a:r>
            <a:r>
              <a:rPr lang="en-US" dirty="0"/>
              <a:t> does this. Use it</a:t>
            </a:r>
            <a:r>
              <a:rPr lang="en-US" dirty="0" smtClean="0"/>
              <a:t>!</a:t>
            </a:r>
            <a:endParaRPr lang="en-US" dirty="0"/>
          </a:p>
          <a:p>
            <a:pPr lvl="2"/>
            <a:r>
              <a:rPr lang="en-US" dirty="0"/>
              <a:t>Suggestion: Do a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::rotate</a:t>
            </a:r>
            <a:r>
              <a:rPr lang="en-US" dirty="0"/>
              <a:t>, and then call </a:t>
            </a:r>
            <a:r>
              <a:rPr lang="en-US" b="1" dirty="0">
                <a:latin typeface="Courier New" charset="0"/>
              </a:rPr>
              <a:t>resize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b="1" dirty="0" smtClean="0">
                <a:latin typeface="Courier New" charset="0"/>
              </a:rPr>
              <a:t>insert</a:t>
            </a:r>
            <a:endParaRPr lang="en-US" b="1" dirty="0">
              <a:latin typeface="Courier New" charset="0"/>
            </a:endParaRPr>
          </a:p>
          <a:p>
            <a:pPr lvl="2"/>
            <a:r>
              <a:rPr lang="en-US" dirty="0"/>
              <a:t>Again, call </a:t>
            </a:r>
            <a:r>
              <a:rPr lang="en-US" b="1" dirty="0">
                <a:latin typeface="Courier New" charset="0"/>
              </a:rPr>
              <a:t>resize</a:t>
            </a:r>
            <a:r>
              <a:rPr lang="en-US" dirty="0"/>
              <a:t> to do the resizing of the array. Do not duplicate code</a:t>
            </a:r>
            <a:r>
              <a:rPr lang="en-US" dirty="0" smtClean="0"/>
              <a:t>!</a:t>
            </a:r>
            <a:endParaRPr lang="en-US" dirty="0"/>
          </a:p>
          <a:p>
            <a:pPr lvl="2"/>
            <a:r>
              <a:rPr lang="en-US" dirty="0"/>
              <a:t>Suggestion: Call </a:t>
            </a:r>
            <a:r>
              <a:rPr lang="en-US" b="1" dirty="0">
                <a:latin typeface="Courier New" charset="0"/>
              </a:rPr>
              <a:t>resize</a:t>
            </a:r>
            <a:r>
              <a:rPr lang="en-US" dirty="0"/>
              <a:t>, put the new item in, and then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::rotate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At the end, you need to return an iterator to the inserted item. </a:t>
            </a:r>
            <a:r>
              <a:rPr lang="en-US" dirty="0" smtClean="0"/>
              <a:t>This </a:t>
            </a:r>
            <a:r>
              <a:rPr lang="en-US" i="1" dirty="0"/>
              <a:t>would</a:t>
            </a:r>
            <a:r>
              <a:rPr lang="en-US" dirty="0"/>
              <a:t> be the same as the parameter, except that </a:t>
            </a:r>
            <a:r>
              <a:rPr lang="en-US" b="1" dirty="0">
                <a:latin typeface="Courier New" charset="0"/>
              </a:rPr>
              <a:t>resize</a:t>
            </a:r>
            <a:r>
              <a:rPr lang="en-US" dirty="0"/>
              <a:t> might have done a reallocate-and-copy. So: </a:t>
            </a:r>
            <a:r>
              <a:rPr lang="en-US" i="1" dirty="0"/>
              <a:t>Before</a:t>
            </a:r>
            <a:r>
              <a:rPr lang="en-US" dirty="0"/>
              <a:t> calling resize, save the </a:t>
            </a:r>
            <a:r>
              <a:rPr lang="en-US" i="1" dirty="0"/>
              <a:t>index</a:t>
            </a:r>
            <a:r>
              <a:rPr lang="en-US" dirty="0"/>
              <a:t> of the spot to insert, and then afterwards recreate the iterator from this index, and return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038D-1BBC-FB47-B904-3BC40B61357F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[2/2]</a:t>
            </a:r>
          </a:p>
        </p:txBody>
      </p:sp>
      <p:sp>
        <p:nvSpPr>
          <p:cNvPr id="1918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There are a number of commonly used safety levels.</a:t>
            </a:r>
          </a:p>
          <a:p>
            <a:pPr lvl="1"/>
            <a:r>
              <a:rPr lang="en-US"/>
              <a:t>These are stated in the form of </a:t>
            </a:r>
            <a:r>
              <a:rPr lang="en-US" b="1"/>
              <a:t>guarantees</a:t>
            </a:r>
            <a:r>
              <a:rPr lang="en-US"/>
              <a:t> that a function makes.</a:t>
            </a:r>
          </a:p>
          <a:p>
            <a:pPr>
              <a:buFont typeface="Wingdings" charset="0"/>
              <a:buNone/>
            </a:pPr>
            <a:r>
              <a:rPr lang="en-US"/>
              <a:t>In this class, we will adopt the convention that a function throws when it cannot satisfy its postconditions.</a:t>
            </a:r>
          </a:p>
          <a:p>
            <a:pPr lvl="1"/>
            <a:r>
              <a:rPr lang="en-US"/>
              <a:t>When a function exits without satisfying its postconditions, we will say it has </a:t>
            </a:r>
            <a:r>
              <a:rPr lang="en-US" b="1"/>
              <a:t>failed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Thus, a function we write must do one of two things:</a:t>
            </a:r>
          </a:p>
          <a:p>
            <a:pPr lvl="1"/>
            <a:r>
              <a:rPr lang="en-US"/>
              <a:t>Succeed (satisfy its postconditions), or</a:t>
            </a:r>
          </a:p>
          <a:p>
            <a:pPr lvl="1"/>
            <a:r>
              <a:rPr lang="en-US"/>
              <a:t>Fail, throw an exception, and satisfy its safety guarantee.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04A0-6268-484A-BA99-495F8B7B0A7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The Three Standard Guarantees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b="1"/>
              <a:t>Basic Guarantee</a:t>
            </a:r>
          </a:p>
          <a:p>
            <a:pPr lvl="1"/>
            <a:r>
              <a:rPr lang="en-US"/>
              <a:t>Data remain in a usable state, and resources are never leaked, even in the presence of exceptions.</a:t>
            </a:r>
          </a:p>
          <a:p>
            <a:pPr lvl="1"/>
            <a:r>
              <a:rPr lang="en-US"/>
              <a:t>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say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Weak guarantee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 b="1"/>
              <a:t>Strong Guarantee</a:t>
            </a:r>
          </a:p>
          <a:p>
            <a:pPr lvl="1"/>
            <a:r>
              <a:rPr lang="en-US"/>
              <a:t>If the operation throws an exception, then it makes no changes that are visible to the client code.</a:t>
            </a:r>
          </a:p>
          <a:p>
            <a:pPr>
              <a:buFont typeface="Wingdings" charset="0"/>
              <a:buNone/>
            </a:pPr>
            <a:r>
              <a:rPr lang="en-US" b="1"/>
              <a:t>No-Throw Guarantee</a:t>
            </a:r>
          </a:p>
          <a:p>
            <a:pPr lvl="1"/>
            <a:r>
              <a:rPr lang="en-US"/>
              <a:t>The operation never throws an exception.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Each guarantee includes the previous one.</a:t>
            </a:r>
          </a:p>
          <a:p>
            <a:pPr lvl="1"/>
            <a:r>
              <a:rPr lang="en-US"/>
              <a:t>The Basic Guarantee is the minimum standard for all code.</a:t>
            </a:r>
          </a:p>
          <a:p>
            <a:pPr lvl="1"/>
            <a:r>
              <a:rPr lang="en-US"/>
              <a:t>The Strong Guarantee is the one we generally prefer.</a:t>
            </a:r>
          </a:p>
          <a:p>
            <a:pPr lvl="1"/>
            <a:r>
              <a:rPr lang="en-US"/>
              <a:t>The No-Throw Guarantee is required in some special situations.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3320-1E70-8E44-BC0A-56F3CC004B1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Writing Exception-Safe Code [1/2]</a:t>
            </a:r>
          </a:p>
        </p:txBody>
      </p:sp>
      <p:sp>
        <p:nvSpPr>
          <p:cNvPr id="195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To make sure code is exception-safe:</a:t>
            </a:r>
          </a:p>
          <a:p>
            <a:pPr lvl="1"/>
            <a:r>
              <a:rPr lang="en-US"/>
              <a:t>Look at </a:t>
            </a:r>
            <a:r>
              <a:rPr lang="en-US" b="1"/>
              <a:t>every</a:t>
            </a:r>
            <a:r>
              <a:rPr lang="en-US"/>
              <a:t> place an exception might be thrown.</a:t>
            </a:r>
          </a:p>
          <a:p>
            <a:pPr lvl="1"/>
            <a:r>
              <a:rPr lang="en-US"/>
              <a:t>For each, make sure that, if an exception is thrown, either</a:t>
            </a:r>
          </a:p>
          <a:p>
            <a:pPr lvl="2"/>
            <a:r>
              <a:rPr lang="en-US"/>
              <a:t>we terminate normally and meet our postconditions, or</a:t>
            </a:r>
          </a:p>
          <a:p>
            <a:pPr lvl="2"/>
            <a:r>
              <a:rPr lang="en-US"/>
              <a:t>we throw and meet our guarantees.</a:t>
            </a:r>
          </a:p>
          <a:p>
            <a:pPr>
              <a:buFont typeface="Wingdings" charset="0"/>
              <a:buNone/>
            </a:pPr>
            <a:r>
              <a:rPr lang="en-US"/>
              <a:t>A bad design can force us to be unsafe.</a:t>
            </a:r>
          </a:p>
          <a:p>
            <a:pPr lvl="1"/>
            <a:r>
              <a:rPr lang="en-US"/>
              <a:t>Thus, good design is part of of exception safety.</a:t>
            </a:r>
          </a:p>
          <a:p>
            <a:pPr lvl="1"/>
            <a:r>
              <a:rPr lang="en-US"/>
              <a:t>An often helpful idea is that every module has exactly one well defined responsibility (the </a:t>
            </a:r>
            <a:r>
              <a:rPr lang="en-US" b="1"/>
              <a:t>Single Responsibility Principle</a:t>
            </a:r>
            <a:r>
              <a:rPr lang="en-US"/>
              <a:t>).</a:t>
            </a:r>
          </a:p>
          <a:p>
            <a:pPr lvl="1"/>
            <a:r>
              <a:rPr lang="en-US"/>
              <a:t>In particular: A non-const member function should not return an object by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54F6-E133-A944-BA52-9CD933B547C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Writing Exception-Safe Code [2/2]</a:t>
            </a:r>
            <a:endParaRPr lang="en-US">
              <a:cs typeface="Times New Roman" charset="0"/>
            </a:endParaRPr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Figure out and comment the exception-safety guarantees made by all functions implemented so far in class </a:t>
            </a:r>
            <a:r>
              <a:rPr lang="en-US" b="1">
                <a:latin typeface="Courier New" charset="0"/>
              </a:rPr>
              <a:t>SmArray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Can/should any of these be improved?</a:t>
            </a:r>
          </a:p>
          <a:p>
            <a:pPr lvl="2"/>
            <a:r>
              <a:rPr lang="en-US" i="1"/>
              <a:t>No. All the constructors offer the Strong Guarantee, which cannot be improved, since they do dynamic allocation, and so might fail. All other functions written so far offer the No-Throw Guarantee.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0679-420F-8646-8207-3CAB5E543982}" type="slidenum">
              <a:rPr lang="en-US"/>
              <a:pPr/>
              <a:t>7</a:t>
            </a:fld>
            <a:endParaRPr lang="en-US"/>
          </a:p>
        </p:txBody>
      </p:sp>
      <p:sp>
        <p:nvSpPr>
          <p:cNvPr id="1830917" name="Text Box 5"/>
          <p:cNvSpPr txBox="1">
            <a:spLocks noChangeArrowheads="1"/>
          </p:cNvSpPr>
          <p:nvPr/>
        </p:nvSpPr>
        <p:spPr bwMode="auto">
          <a:xfrm>
            <a:off x="3429000" y="2209800"/>
            <a:ext cx="3429000" cy="850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folHlink"/>
                </a:solidFill>
              </a:rPr>
              <a:t>Done. See the latest versions of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</a:rPr>
              <a:t>smarray.h</a:t>
            </a:r>
            <a:r>
              <a:rPr lang="en-US" sz="1600" i="1">
                <a:solidFill>
                  <a:schemeClr val="folHlink"/>
                </a:solidFill>
              </a:rPr>
              <a:t>,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</a:rPr>
              <a:t>smarray.cpp</a:t>
            </a:r>
            <a:r>
              <a:rPr lang="en-US" sz="1600" i="1">
                <a:solidFill>
                  <a:schemeClr val="folHlink"/>
                </a:solidFill>
              </a:rPr>
              <a:t>, on the web page.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Commit Functions [1/5]</a:t>
            </a:r>
          </a:p>
        </p:txBody>
      </p:sp>
      <p:sp>
        <p:nvSpPr>
          <p:cNvPr id="1881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Often it is tricky to offer the Strong Guarantee when modifying multiple parts of a large object.</a:t>
            </a:r>
          </a:p>
          <a:p>
            <a:pPr>
              <a:buFont typeface="Wingdings" charset="0"/>
              <a:buNone/>
            </a:pPr>
            <a:r>
              <a:rPr lang="en-US"/>
              <a:t>Solution</a:t>
            </a:r>
          </a:p>
          <a:p>
            <a:pPr lvl="1"/>
            <a:r>
              <a:rPr lang="en-US"/>
              <a:t>Create an entirely new object with the new value.</a:t>
            </a:r>
          </a:p>
          <a:p>
            <a:pPr lvl="1"/>
            <a:r>
              <a:rPr lang="en-US"/>
              <a:t>If there is an error, destroy the new object. The old object has not changed, so there is nothing to roll back.</a:t>
            </a:r>
          </a:p>
          <a:p>
            <a:pPr lvl="1"/>
            <a:r>
              <a:rPr lang="en-US"/>
              <a:t>If there is no error, </a:t>
            </a:r>
            <a:r>
              <a:rPr lang="en-US" b="1"/>
              <a:t>commit</a:t>
            </a:r>
            <a:r>
              <a:rPr lang="en-US"/>
              <a:t> to our changes using a non-throwing operation.</a:t>
            </a:r>
          </a:p>
          <a:p>
            <a:pPr>
              <a:buFont typeface="Wingdings" charset="0"/>
              <a:buNone/>
            </a:pPr>
            <a:r>
              <a:rPr lang="en-US"/>
              <a:t>A good commit function is a non-throwing </a:t>
            </a:r>
            <a:r>
              <a:rPr lang="en-US" b="1"/>
              <a:t>swap</a:t>
            </a:r>
            <a:r>
              <a:rPr lang="en-US"/>
              <a:t>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BA0F-3A24-D24F-A238-C53F1B3C208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Exception Safety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Commit Functions [2/5]</a:t>
            </a:r>
          </a:p>
        </p:txBody>
      </p:sp>
      <p:sp>
        <p:nvSpPr>
          <p:cNvPr id="194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/>
              <a:t>Swap member functions usually look like this: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MyClass::swap(MyClass &amp; other);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This should exchange the values of </a:t>
            </a:r>
            <a:r>
              <a:rPr lang="en-US" b="1">
                <a:latin typeface="Courier New" charset="0"/>
              </a:rPr>
              <a:t>*this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other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If the data members are all built-in types (including pointers!), then we can usually just call </a:t>
            </a:r>
            <a:r>
              <a:rPr lang="en-US" b="1">
                <a:latin typeface="Courier New" charset="0"/>
              </a:rPr>
              <a:t>std::swap</a:t>
            </a:r>
            <a:r>
              <a:rPr lang="en-US"/>
              <a:t> on them.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MyClass::swap(MyClass &amp; other)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std::swap(x, other.x);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std::swap(y, other.y);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C32A-3B5B-EB4D-B5CD-303644B12AA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311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CS311.thmx</Template>
  <TotalTime>3191</TotalTime>
  <Words>3536</Words>
  <Application>Microsoft Macintosh PowerPoint</Application>
  <PresentationFormat>On-screen Show (4:3)</PresentationFormat>
  <Paragraphs>501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CS311</vt:lpstr>
      <vt:lpstr>Allocation &amp; Efficiency Generic Containers Notes on Assignment 5</vt:lpstr>
      <vt:lpstr>Unit Overview Handling Data &amp; Sequences</vt:lpstr>
      <vt:lpstr>Review Exception Safety — Introduction [1/2]</vt:lpstr>
      <vt:lpstr>Review Exception Safety — Introduction [2/2]</vt:lpstr>
      <vt:lpstr>Review Exception Safety — The Three Standard Guarantees</vt:lpstr>
      <vt:lpstr>Review Exception Safety — Writing Exception-Safe Code [1/2]</vt:lpstr>
      <vt:lpstr>Review Exception Safety — Writing Exception-Safe Code [2/2]</vt:lpstr>
      <vt:lpstr>Review Exception Safety — Commit Functions [1/5]</vt:lpstr>
      <vt:lpstr>Review Exception Safety — Commit Functions [2/5]</vt:lpstr>
      <vt:lpstr>Review Exception Safety — Commit Functions [3/5]</vt:lpstr>
      <vt:lpstr>Review Exception Safety — Commit Functions [4/5]</vt:lpstr>
      <vt:lpstr>Review Exception Safety — Commit Functions [5/5]</vt:lpstr>
      <vt:lpstr>Allocation &amp; Efficiency Write It?</vt:lpstr>
      <vt:lpstr>Allocation &amp; Efficiency Write It?</vt:lpstr>
      <vt:lpstr>Allocation &amp; Efficiency Write It?</vt:lpstr>
      <vt:lpstr>Allocation &amp; Efficiency Amortized Constant Time [1/2]</vt:lpstr>
      <vt:lpstr>Allocation &amp; Efficiency Amortized Constant Time [2/2]</vt:lpstr>
      <vt:lpstr>Allocation &amp; Efficiency Amortized Constant Time [2/2]</vt:lpstr>
      <vt:lpstr>Allocation &amp; Efficiency Write It Again</vt:lpstr>
      <vt:lpstr>Allocation &amp; Efficiency Write It Again</vt:lpstr>
      <vt:lpstr>Generic Containers Introduction</vt:lpstr>
      <vt:lpstr>Generic Containers Class Templates — Recall …</vt:lpstr>
      <vt:lpstr>Generic Containers Exception Safety [1/3]</vt:lpstr>
      <vt:lpstr>Generic Containers Exception Safety [2/3]</vt:lpstr>
      <vt:lpstr>Generic Containers Exception Safety [3/3]</vt:lpstr>
      <vt:lpstr>Generic Containers Exception Neutrality</vt:lpstr>
      <vt:lpstr>Generic Containers Exception Safety &amp; Neutrality Together</vt:lpstr>
      <vt:lpstr>Notes on Assignment 5 Overview of Ideas</vt:lpstr>
      <vt:lpstr>Notes on Assignment 5 Individual Functions [1/2]</vt:lpstr>
      <vt:lpstr>Notes on Assignment 5 Individual Functions [2/2]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Allocation &amp; Efficiency; Generic Containers; Notes on Assignment 5</dc:title>
  <dc:creator>Glenn G. Chappell</dc:creator>
  <cp:lastModifiedBy>Chris Hartman</cp:lastModifiedBy>
  <cp:revision>263</cp:revision>
  <cp:lastPrinted>2012-03-28T18:44:48Z</cp:lastPrinted>
  <dcterms:created xsi:type="dcterms:W3CDTF">2004-09-03T22:49:27Z</dcterms:created>
  <dcterms:modified xsi:type="dcterms:W3CDTF">2013-03-27T20:23:53Z</dcterms:modified>
</cp:coreProperties>
</file>