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1213" r:id="rId3"/>
    <p:sldId id="1394" r:id="rId4"/>
    <p:sldId id="1338" r:id="rId5"/>
    <p:sldId id="1400" r:id="rId6"/>
    <p:sldId id="1355" r:id="rId7"/>
    <p:sldId id="1356" r:id="rId8"/>
    <p:sldId id="1352" r:id="rId9"/>
    <p:sldId id="1411" r:id="rId10"/>
    <p:sldId id="1358" r:id="rId11"/>
    <p:sldId id="1359" r:id="rId12"/>
    <p:sldId id="1419" r:id="rId13"/>
    <p:sldId id="1423" r:id="rId14"/>
    <p:sldId id="1377" r:id="rId15"/>
    <p:sldId id="1378" r:id="rId16"/>
    <p:sldId id="1425" r:id="rId17"/>
    <p:sldId id="1365" r:id="rId18"/>
    <p:sldId id="1366" r:id="rId19"/>
    <p:sldId id="1438" r:id="rId20"/>
    <p:sldId id="1368" r:id="rId21"/>
    <p:sldId id="1461" r:id="rId22"/>
    <p:sldId id="1466" r:id="rId23"/>
    <p:sldId id="1371" r:id="rId24"/>
    <p:sldId id="1471" r:id="rId25"/>
    <p:sldId id="1486" r:id="rId26"/>
    <p:sldId id="1487" r:id="rId27"/>
    <p:sldId id="1488" r:id="rId28"/>
    <p:sldId id="1489" r:id="rId29"/>
    <p:sldId id="1490" r:id="rId30"/>
    <p:sldId id="1491" r:id="rId31"/>
    <p:sldId id="1492" r:id="rId32"/>
    <p:sldId id="1493" r:id="rId33"/>
    <p:sldId id="1494" r:id="rId34"/>
    <p:sldId id="1495" r:id="rId3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Relationship Id="rId2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9CAAEE9E-86C3-524D-B0A3-9010B8041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78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4589F77A-EA6C-4940-9892-2E06B8669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4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CB998-C396-6844-903F-B6E8E1154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733DF-40B9-D14D-AD77-CC187428F5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C839-AC38-CA4F-A99B-C6D210838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D80D-592B-3F4A-99C5-F51724A38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5631F-06B8-C74C-9018-54A0FA24C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B8AD0-0A8E-D34C-86B6-F9E7E4150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0A1C3-83F0-F04B-A3B1-3B577D160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EB568-EEF8-E744-B5F0-CE65BDA08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DB2BC-73CE-424F-B5D9-0252BAE83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D0B09-E169-CB41-8151-5FD3D00C2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3B5EE-2FAE-3347-9FC2-34F12D0DB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6199735-B7FD-AD4E-83C6-C291C88D2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Node-Based Structures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on Linked Lists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Friday, </a:t>
            </a:r>
            <a:r>
              <a:rPr lang="en-US" dirty="0" smtClean="0">
                <a:cs typeface="+mn-cs"/>
              </a:rPr>
              <a:t>March 29,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</a:t>
            </a:r>
            <a:r>
              <a:rPr lang="en-US" dirty="0" smtClean="0">
                <a:cs typeface="+mn-cs"/>
              </a:rPr>
              <a:t>Hartman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9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Node-Based Structures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[2/2]</a:t>
            </a:r>
          </a:p>
        </p:txBody>
      </p:sp>
      <p:sp>
        <p:nvSpPr>
          <p:cNvPr id="199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we draw pictures of node-based data structures, the positions of nodes in the picture usually have nothing to do with their positions in memory.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example, if a structure is stored like this …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… then we might draw it like this:</a:t>
            </a:r>
          </a:p>
        </p:txBody>
      </p:sp>
      <p:sp>
        <p:nvSpPr>
          <p:cNvPr id="1993732" name="Rectangle 4"/>
          <p:cNvSpPr>
            <a:spLocks noChangeArrowheads="1"/>
          </p:cNvSpPr>
          <p:nvPr/>
        </p:nvSpPr>
        <p:spPr bwMode="auto">
          <a:xfrm>
            <a:off x="5410200" y="4724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33" name="Line 5"/>
          <p:cNvSpPr>
            <a:spLocks noChangeShapeType="1"/>
          </p:cNvSpPr>
          <p:nvPr/>
        </p:nvSpPr>
        <p:spPr bwMode="auto">
          <a:xfrm>
            <a:off x="5105400" y="4419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34" name="Rectangle 6"/>
          <p:cNvSpPr>
            <a:spLocks noChangeArrowheads="1"/>
          </p:cNvSpPr>
          <p:nvPr/>
        </p:nvSpPr>
        <p:spPr bwMode="auto">
          <a:xfrm>
            <a:off x="5410200" y="4267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35" name="Rectangle 7"/>
          <p:cNvSpPr>
            <a:spLocks noChangeArrowheads="1"/>
          </p:cNvSpPr>
          <p:nvPr/>
        </p:nvSpPr>
        <p:spPr bwMode="auto">
          <a:xfrm>
            <a:off x="5181600" y="5181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36" name="Rectangle 8"/>
          <p:cNvSpPr>
            <a:spLocks noChangeArrowheads="1"/>
          </p:cNvSpPr>
          <p:nvPr/>
        </p:nvSpPr>
        <p:spPr bwMode="auto">
          <a:xfrm>
            <a:off x="5638800" y="5181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37" name="Line 9"/>
          <p:cNvSpPr>
            <a:spLocks noChangeShapeType="1"/>
          </p:cNvSpPr>
          <p:nvPr/>
        </p:nvSpPr>
        <p:spPr bwMode="auto">
          <a:xfrm flipH="1">
            <a:off x="5334000" y="5029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38" name="Line 10"/>
          <p:cNvSpPr>
            <a:spLocks noChangeShapeType="1"/>
          </p:cNvSpPr>
          <p:nvPr/>
        </p:nvSpPr>
        <p:spPr bwMode="auto">
          <a:xfrm>
            <a:off x="5638800" y="50292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39" name="Line 11"/>
          <p:cNvSpPr>
            <a:spLocks noChangeShapeType="1"/>
          </p:cNvSpPr>
          <p:nvPr/>
        </p:nvSpPr>
        <p:spPr bwMode="auto">
          <a:xfrm flipH="1">
            <a:off x="5562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0" name="Rectangle 12"/>
          <p:cNvSpPr>
            <a:spLocks noChangeArrowheads="1"/>
          </p:cNvSpPr>
          <p:nvPr/>
        </p:nvSpPr>
        <p:spPr bwMode="auto">
          <a:xfrm>
            <a:off x="4953000" y="563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1" name="Rectangle 13"/>
          <p:cNvSpPr>
            <a:spLocks noChangeArrowheads="1"/>
          </p:cNvSpPr>
          <p:nvPr/>
        </p:nvSpPr>
        <p:spPr bwMode="auto">
          <a:xfrm>
            <a:off x="5410200" y="563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2" name="Line 14"/>
          <p:cNvSpPr>
            <a:spLocks noChangeShapeType="1"/>
          </p:cNvSpPr>
          <p:nvPr/>
        </p:nvSpPr>
        <p:spPr bwMode="auto">
          <a:xfrm flipH="1">
            <a:off x="5105400" y="5486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3" name="Line 15"/>
          <p:cNvSpPr>
            <a:spLocks noChangeShapeType="1"/>
          </p:cNvSpPr>
          <p:nvPr/>
        </p:nvSpPr>
        <p:spPr bwMode="auto">
          <a:xfrm>
            <a:off x="5410200" y="54864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4" name="Rectangle 16"/>
          <p:cNvSpPr>
            <a:spLocks noChangeArrowheads="1"/>
          </p:cNvSpPr>
          <p:nvPr/>
        </p:nvSpPr>
        <p:spPr bwMode="auto">
          <a:xfrm>
            <a:off x="2362200" y="32734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5" name="Rectangle 17"/>
          <p:cNvSpPr>
            <a:spLocks noChangeArrowheads="1"/>
          </p:cNvSpPr>
          <p:nvPr/>
        </p:nvSpPr>
        <p:spPr bwMode="auto">
          <a:xfrm>
            <a:off x="3200400" y="32734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6" name="Rectangle 18"/>
          <p:cNvSpPr>
            <a:spLocks noChangeArrowheads="1"/>
          </p:cNvSpPr>
          <p:nvPr/>
        </p:nvSpPr>
        <p:spPr bwMode="auto">
          <a:xfrm>
            <a:off x="4038600" y="32734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7" name="Rectangle 19"/>
          <p:cNvSpPr>
            <a:spLocks noChangeArrowheads="1"/>
          </p:cNvSpPr>
          <p:nvPr/>
        </p:nvSpPr>
        <p:spPr bwMode="auto">
          <a:xfrm>
            <a:off x="4876800" y="32734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8" name="Rectangle 20"/>
          <p:cNvSpPr>
            <a:spLocks noChangeArrowheads="1"/>
          </p:cNvSpPr>
          <p:nvPr/>
        </p:nvSpPr>
        <p:spPr bwMode="auto">
          <a:xfrm>
            <a:off x="5715000" y="32734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49" name="Line 21"/>
          <p:cNvSpPr>
            <a:spLocks noChangeShapeType="1"/>
          </p:cNvSpPr>
          <p:nvPr/>
        </p:nvSpPr>
        <p:spPr bwMode="auto">
          <a:xfrm flipV="1">
            <a:off x="5105400" y="3425825"/>
            <a:ext cx="609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50" name="Line 22"/>
          <p:cNvSpPr>
            <a:spLocks noChangeShapeType="1"/>
          </p:cNvSpPr>
          <p:nvPr/>
        </p:nvSpPr>
        <p:spPr bwMode="auto">
          <a:xfrm flipH="1">
            <a:off x="4343400" y="3349625"/>
            <a:ext cx="762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51" name="Line 23"/>
          <p:cNvSpPr>
            <a:spLocks noChangeShapeType="1"/>
          </p:cNvSpPr>
          <p:nvPr/>
        </p:nvSpPr>
        <p:spPr bwMode="auto">
          <a:xfrm>
            <a:off x="3352800" y="2968625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52" name="Freeform 24"/>
          <p:cNvSpPr>
            <a:spLocks/>
          </p:cNvSpPr>
          <p:nvPr/>
        </p:nvSpPr>
        <p:spPr bwMode="auto">
          <a:xfrm>
            <a:off x="2514600" y="3048000"/>
            <a:ext cx="1755775" cy="463550"/>
          </a:xfrm>
          <a:custGeom>
            <a:avLst/>
            <a:gdLst>
              <a:gd name="T0" fmla="*/ 1106 w 1106"/>
              <a:gd name="T1" fmla="*/ 292 h 292"/>
              <a:gd name="T2" fmla="*/ 597 w 1106"/>
              <a:gd name="T3" fmla="*/ 68 h 292"/>
              <a:gd name="T4" fmla="*/ 115 w 1106"/>
              <a:gd name="T5" fmla="*/ 12 h 292"/>
              <a:gd name="T6" fmla="*/ 0 w 1106"/>
              <a:gd name="T7" fmla="*/ 14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6" h="292">
                <a:moveTo>
                  <a:pt x="1106" y="292"/>
                </a:moveTo>
                <a:cubicBezTo>
                  <a:pt x="1021" y="254"/>
                  <a:pt x="762" y="115"/>
                  <a:pt x="597" y="68"/>
                </a:cubicBezTo>
                <a:cubicBezTo>
                  <a:pt x="432" y="21"/>
                  <a:pt x="214" y="0"/>
                  <a:pt x="115" y="12"/>
                </a:cubicBezTo>
                <a:cubicBezTo>
                  <a:pt x="16" y="24"/>
                  <a:pt x="24" y="115"/>
                  <a:pt x="0" y="142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53" name="Rectangle 25"/>
          <p:cNvSpPr>
            <a:spLocks noChangeArrowheads="1"/>
          </p:cNvSpPr>
          <p:nvPr/>
        </p:nvSpPr>
        <p:spPr bwMode="auto">
          <a:xfrm>
            <a:off x="6553200" y="32734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54" name="Freeform 26"/>
          <p:cNvSpPr>
            <a:spLocks/>
          </p:cNvSpPr>
          <p:nvPr/>
        </p:nvSpPr>
        <p:spPr bwMode="auto">
          <a:xfrm>
            <a:off x="4267200" y="3044825"/>
            <a:ext cx="2438400" cy="304800"/>
          </a:xfrm>
          <a:custGeom>
            <a:avLst/>
            <a:gdLst>
              <a:gd name="T0" fmla="*/ 0 w 1543"/>
              <a:gd name="T1" fmla="*/ 192 h 192"/>
              <a:gd name="T2" fmla="*/ 369 w 1543"/>
              <a:gd name="T3" fmla="*/ 32 h 192"/>
              <a:gd name="T4" fmla="*/ 1349 w 1543"/>
              <a:gd name="T5" fmla="*/ 19 h 192"/>
              <a:gd name="T6" fmla="*/ 1536 w 1543"/>
              <a:gd name="T7" fmla="*/ 14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3" h="192">
                <a:moveTo>
                  <a:pt x="0" y="192"/>
                </a:moveTo>
                <a:cubicBezTo>
                  <a:pt x="62" y="165"/>
                  <a:pt x="144" y="61"/>
                  <a:pt x="369" y="32"/>
                </a:cubicBezTo>
                <a:cubicBezTo>
                  <a:pt x="594" y="3"/>
                  <a:pt x="1155" y="0"/>
                  <a:pt x="1349" y="19"/>
                </a:cubicBezTo>
                <a:cubicBezTo>
                  <a:pt x="1543" y="38"/>
                  <a:pt x="1497" y="118"/>
                  <a:pt x="1536" y="144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55" name="Freeform 27"/>
          <p:cNvSpPr>
            <a:spLocks/>
          </p:cNvSpPr>
          <p:nvPr/>
        </p:nvSpPr>
        <p:spPr bwMode="auto">
          <a:xfrm>
            <a:off x="3429000" y="3425825"/>
            <a:ext cx="1628775" cy="369888"/>
          </a:xfrm>
          <a:custGeom>
            <a:avLst/>
            <a:gdLst>
              <a:gd name="T0" fmla="*/ 0 w 978"/>
              <a:gd name="T1" fmla="*/ 0 h 233"/>
              <a:gd name="T2" fmla="*/ 342 w 978"/>
              <a:gd name="T3" fmla="*/ 188 h 233"/>
              <a:gd name="T4" fmla="*/ 875 w 978"/>
              <a:gd name="T5" fmla="*/ 218 h 233"/>
              <a:gd name="T6" fmla="*/ 960 w 978"/>
              <a:gd name="T7" fmla="*/ 9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8" h="233">
                <a:moveTo>
                  <a:pt x="0" y="0"/>
                </a:moveTo>
                <a:cubicBezTo>
                  <a:pt x="57" y="31"/>
                  <a:pt x="196" y="152"/>
                  <a:pt x="342" y="188"/>
                </a:cubicBezTo>
                <a:cubicBezTo>
                  <a:pt x="488" y="224"/>
                  <a:pt x="772" y="233"/>
                  <a:pt x="875" y="218"/>
                </a:cubicBezTo>
                <a:cubicBezTo>
                  <a:pt x="978" y="203"/>
                  <a:pt x="942" y="122"/>
                  <a:pt x="960" y="96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3756" name="Text Box 28"/>
          <p:cNvSpPr txBox="1">
            <a:spLocks noChangeArrowheads="1"/>
          </p:cNvSpPr>
          <p:nvPr/>
        </p:nvSpPr>
        <p:spPr bwMode="auto">
          <a:xfrm>
            <a:off x="7086600" y="3121025"/>
            <a:ext cx="1447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Physical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Structure</a:t>
            </a:r>
          </a:p>
        </p:txBody>
      </p:sp>
      <p:sp>
        <p:nvSpPr>
          <p:cNvPr id="1993757" name="Text Box 29"/>
          <p:cNvSpPr txBox="1">
            <a:spLocks noChangeArrowheads="1"/>
          </p:cNvSpPr>
          <p:nvPr/>
        </p:nvSpPr>
        <p:spPr bwMode="auto">
          <a:xfrm>
            <a:off x="6324600" y="5105400"/>
            <a:ext cx="1447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Logical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Structure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9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Node-Based Structures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Storage Options</a:t>
            </a:r>
          </a:p>
        </p:txBody>
      </p:sp>
      <p:sp>
        <p:nvSpPr>
          <p:cNvPr id="199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normally store nodes in separately allocated blocks of memory.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we might allocate an </a:t>
            </a:r>
            <a:r>
              <a:rPr lang="en-US" b="1" smtClean="0">
                <a:cs typeface="+mn-cs"/>
              </a:rPr>
              <a:t>array of nodes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Replace pointers with array indices, if desired.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is still a node-based data structure.</a:t>
            </a:r>
          </a:p>
          <a:p>
            <a:pPr lvl="1" eaLnBrk="1" hangingPunct="1">
              <a:defRPr/>
            </a:pPr>
            <a:r>
              <a:rPr lang="en-US" smtClean="0"/>
              <a:t>It still has most of the pros &amp; cons of node-based structures.</a:t>
            </a:r>
          </a:p>
          <a:p>
            <a:pPr lvl="1" eaLnBrk="1" hangingPunct="1">
              <a:defRPr/>
            </a:pPr>
            <a:r>
              <a:rPr lang="en-US" smtClean="0"/>
              <a:t>The main differences involve </a:t>
            </a:r>
            <a:r>
              <a:rPr lang="en-US" b="1" smtClean="0"/>
              <a:t>memory management</a:t>
            </a:r>
            <a:r>
              <a:rPr lang="en-US" smtClean="0"/>
              <a:t>: who does it &amp; when it gets done.</a:t>
            </a:r>
          </a:p>
        </p:txBody>
      </p:sp>
      <p:sp>
        <p:nvSpPr>
          <p:cNvPr id="1994756" name="Rectangle 4"/>
          <p:cNvSpPr>
            <a:spLocks noChangeArrowheads="1"/>
          </p:cNvSpPr>
          <p:nvPr/>
        </p:nvSpPr>
        <p:spPr bwMode="auto">
          <a:xfrm>
            <a:off x="8077200" y="23336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57" name="Line 5"/>
          <p:cNvSpPr>
            <a:spLocks noChangeShapeType="1"/>
          </p:cNvSpPr>
          <p:nvPr/>
        </p:nvSpPr>
        <p:spPr bwMode="auto">
          <a:xfrm>
            <a:off x="7772400" y="20288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58" name="Rectangle 6"/>
          <p:cNvSpPr>
            <a:spLocks noChangeArrowheads="1"/>
          </p:cNvSpPr>
          <p:nvPr/>
        </p:nvSpPr>
        <p:spPr bwMode="auto">
          <a:xfrm>
            <a:off x="8077200" y="18764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59" name="Rectangle 7"/>
          <p:cNvSpPr>
            <a:spLocks noChangeArrowheads="1"/>
          </p:cNvSpPr>
          <p:nvPr/>
        </p:nvSpPr>
        <p:spPr bwMode="auto">
          <a:xfrm>
            <a:off x="7848600" y="27908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0" name="Rectangle 8"/>
          <p:cNvSpPr>
            <a:spLocks noChangeArrowheads="1"/>
          </p:cNvSpPr>
          <p:nvPr/>
        </p:nvSpPr>
        <p:spPr bwMode="auto">
          <a:xfrm>
            <a:off x="8305800" y="27908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1" name="Line 9"/>
          <p:cNvSpPr>
            <a:spLocks noChangeShapeType="1"/>
          </p:cNvSpPr>
          <p:nvPr/>
        </p:nvSpPr>
        <p:spPr bwMode="auto">
          <a:xfrm flipH="1">
            <a:off x="8001000" y="2638425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2" name="Line 10"/>
          <p:cNvSpPr>
            <a:spLocks noChangeShapeType="1"/>
          </p:cNvSpPr>
          <p:nvPr/>
        </p:nvSpPr>
        <p:spPr bwMode="auto">
          <a:xfrm>
            <a:off x="8305800" y="2638425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3" name="Line 11"/>
          <p:cNvSpPr>
            <a:spLocks noChangeShapeType="1"/>
          </p:cNvSpPr>
          <p:nvPr/>
        </p:nvSpPr>
        <p:spPr bwMode="auto">
          <a:xfrm flipH="1">
            <a:off x="8229600" y="2181225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4" name="Rectangle 12"/>
          <p:cNvSpPr>
            <a:spLocks noChangeArrowheads="1"/>
          </p:cNvSpPr>
          <p:nvPr/>
        </p:nvSpPr>
        <p:spPr bwMode="auto">
          <a:xfrm>
            <a:off x="7620000" y="32480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5" name="Rectangle 13"/>
          <p:cNvSpPr>
            <a:spLocks noChangeArrowheads="1"/>
          </p:cNvSpPr>
          <p:nvPr/>
        </p:nvSpPr>
        <p:spPr bwMode="auto">
          <a:xfrm>
            <a:off x="8077200" y="3248025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6" name="Line 14"/>
          <p:cNvSpPr>
            <a:spLocks noChangeShapeType="1"/>
          </p:cNvSpPr>
          <p:nvPr/>
        </p:nvSpPr>
        <p:spPr bwMode="auto">
          <a:xfrm flipH="1">
            <a:off x="7772400" y="3095625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7" name="Line 15"/>
          <p:cNvSpPr>
            <a:spLocks noChangeShapeType="1"/>
          </p:cNvSpPr>
          <p:nvPr/>
        </p:nvSpPr>
        <p:spPr bwMode="auto">
          <a:xfrm>
            <a:off x="8077200" y="3095625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68" name="Rectangle 16"/>
          <p:cNvSpPr>
            <a:spLocks noChangeArrowheads="1"/>
          </p:cNvSpPr>
          <p:nvPr/>
        </p:nvSpPr>
        <p:spPr bwMode="auto">
          <a:xfrm>
            <a:off x="29718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</a:rPr>
              <a:t>•</a:t>
            </a:r>
          </a:p>
        </p:txBody>
      </p:sp>
      <p:sp>
        <p:nvSpPr>
          <p:cNvPr id="1994769" name="Rectangle 17"/>
          <p:cNvSpPr>
            <a:spLocks noChangeArrowheads="1"/>
          </p:cNvSpPr>
          <p:nvPr/>
        </p:nvSpPr>
        <p:spPr bwMode="auto">
          <a:xfrm>
            <a:off x="32766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70" name="Rectangle 18"/>
          <p:cNvSpPr>
            <a:spLocks noChangeArrowheads="1"/>
          </p:cNvSpPr>
          <p:nvPr/>
        </p:nvSpPr>
        <p:spPr bwMode="auto">
          <a:xfrm>
            <a:off x="35814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71" name="Rectangle 19"/>
          <p:cNvSpPr>
            <a:spLocks noChangeArrowheads="1"/>
          </p:cNvSpPr>
          <p:nvPr/>
        </p:nvSpPr>
        <p:spPr bwMode="auto">
          <a:xfrm>
            <a:off x="38862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</a:rPr>
              <a:t>•</a:t>
            </a:r>
          </a:p>
        </p:txBody>
      </p:sp>
      <p:sp>
        <p:nvSpPr>
          <p:cNvPr id="1994772" name="Rectangle 20"/>
          <p:cNvSpPr>
            <a:spLocks noChangeArrowheads="1"/>
          </p:cNvSpPr>
          <p:nvPr/>
        </p:nvSpPr>
        <p:spPr bwMode="auto">
          <a:xfrm>
            <a:off x="41910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</a:rPr>
              <a:t>•</a:t>
            </a:r>
          </a:p>
        </p:txBody>
      </p:sp>
      <p:sp>
        <p:nvSpPr>
          <p:cNvPr id="1994773" name="Rectangle 21"/>
          <p:cNvSpPr>
            <a:spLocks noChangeArrowheads="1"/>
          </p:cNvSpPr>
          <p:nvPr/>
        </p:nvSpPr>
        <p:spPr bwMode="auto">
          <a:xfrm>
            <a:off x="44958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74" name="Rectangle 22"/>
          <p:cNvSpPr>
            <a:spLocks noChangeArrowheads="1"/>
          </p:cNvSpPr>
          <p:nvPr/>
        </p:nvSpPr>
        <p:spPr bwMode="auto">
          <a:xfrm>
            <a:off x="48006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</a:rPr>
              <a:t>•</a:t>
            </a:r>
          </a:p>
        </p:txBody>
      </p:sp>
      <p:sp>
        <p:nvSpPr>
          <p:cNvPr id="1994775" name="Rectangle 23"/>
          <p:cNvSpPr>
            <a:spLocks noChangeArrowheads="1"/>
          </p:cNvSpPr>
          <p:nvPr/>
        </p:nvSpPr>
        <p:spPr bwMode="auto">
          <a:xfrm>
            <a:off x="51054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76" name="Rectangle 24"/>
          <p:cNvSpPr>
            <a:spLocks noChangeArrowheads="1"/>
          </p:cNvSpPr>
          <p:nvPr/>
        </p:nvSpPr>
        <p:spPr bwMode="auto">
          <a:xfrm>
            <a:off x="54102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</a:rPr>
              <a:t>•</a:t>
            </a:r>
          </a:p>
        </p:txBody>
      </p:sp>
      <p:sp>
        <p:nvSpPr>
          <p:cNvPr id="1994777" name="Rectangle 25"/>
          <p:cNvSpPr>
            <a:spLocks noChangeArrowheads="1"/>
          </p:cNvSpPr>
          <p:nvPr/>
        </p:nvSpPr>
        <p:spPr bwMode="auto">
          <a:xfrm>
            <a:off x="57150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Times New Roman" charset="0"/>
              </a:rPr>
              <a:t>•</a:t>
            </a:r>
          </a:p>
        </p:txBody>
      </p:sp>
      <p:sp>
        <p:nvSpPr>
          <p:cNvPr id="1994778" name="Line 26"/>
          <p:cNvSpPr>
            <a:spLocks noChangeShapeType="1"/>
          </p:cNvSpPr>
          <p:nvPr/>
        </p:nvSpPr>
        <p:spPr bwMode="auto">
          <a:xfrm>
            <a:off x="4038600" y="3581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79" name="Freeform 27"/>
          <p:cNvSpPr>
            <a:spLocks/>
          </p:cNvSpPr>
          <p:nvPr/>
        </p:nvSpPr>
        <p:spPr bwMode="auto">
          <a:xfrm>
            <a:off x="4094163" y="4038600"/>
            <a:ext cx="919162" cy="371475"/>
          </a:xfrm>
          <a:custGeom>
            <a:avLst/>
            <a:gdLst>
              <a:gd name="T0" fmla="*/ 13 w 579"/>
              <a:gd name="T1" fmla="*/ 0 h 234"/>
              <a:gd name="T2" fmla="*/ 81 w 579"/>
              <a:gd name="T3" fmla="*/ 192 h 234"/>
              <a:gd name="T4" fmla="*/ 501 w 579"/>
              <a:gd name="T5" fmla="*/ 218 h 234"/>
              <a:gd name="T6" fmla="*/ 549 w 579"/>
              <a:gd name="T7" fmla="*/ 96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9" h="234">
                <a:moveTo>
                  <a:pt x="13" y="0"/>
                </a:moveTo>
                <a:cubicBezTo>
                  <a:pt x="24" y="32"/>
                  <a:pt x="0" y="156"/>
                  <a:pt x="81" y="192"/>
                </a:cubicBezTo>
                <a:cubicBezTo>
                  <a:pt x="162" y="228"/>
                  <a:pt x="423" y="234"/>
                  <a:pt x="501" y="218"/>
                </a:cubicBezTo>
                <a:cubicBezTo>
                  <a:pt x="579" y="202"/>
                  <a:pt x="539" y="122"/>
                  <a:pt x="549" y="96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0" name="Rectangle 28"/>
          <p:cNvSpPr>
            <a:spLocks noChangeArrowheads="1"/>
          </p:cNvSpPr>
          <p:nvPr/>
        </p:nvSpPr>
        <p:spPr bwMode="auto">
          <a:xfrm>
            <a:off x="21336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1" name="Rectangle 29"/>
          <p:cNvSpPr>
            <a:spLocks noChangeArrowheads="1"/>
          </p:cNvSpPr>
          <p:nvPr/>
        </p:nvSpPr>
        <p:spPr bwMode="auto">
          <a:xfrm>
            <a:off x="29718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2" name="Rectangle 30"/>
          <p:cNvSpPr>
            <a:spLocks noChangeArrowheads="1"/>
          </p:cNvSpPr>
          <p:nvPr/>
        </p:nvSpPr>
        <p:spPr bwMode="auto">
          <a:xfrm>
            <a:off x="38100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3" name="Rectangle 31"/>
          <p:cNvSpPr>
            <a:spLocks noChangeArrowheads="1"/>
          </p:cNvSpPr>
          <p:nvPr/>
        </p:nvSpPr>
        <p:spPr bwMode="auto">
          <a:xfrm>
            <a:off x="46482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4" name="Rectangle 32"/>
          <p:cNvSpPr>
            <a:spLocks noChangeArrowheads="1"/>
          </p:cNvSpPr>
          <p:nvPr/>
        </p:nvSpPr>
        <p:spPr bwMode="auto">
          <a:xfrm>
            <a:off x="54864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5" name="Line 33"/>
          <p:cNvSpPr>
            <a:spLocks noChangeShapeType="1"/>
          </p:cNvSpPr>
          <p:nvPr/>
        </p:nvSpPr>
        <p:spPr bwMode="auto">
          <a:xfrm flipV="1">
            <a:off x="4876800" y="2057400"/>
            <a:ext cx="609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6" name="Line 34"/>
          <p:cNvSpPr>
            <a:spLocks noChangeShapeType="1"/>
          </p:cNvSpPr>
          <p:nvPr/>
        </p:nvSpPr>
        <p:spPr bwMode="auto">
          <a:xfrm flipH="1">
            <a:off x="4114800" y="1981200"/>
            <a:ext cx="762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7" name="Line 35"/>
          <p:cNvSpPr>
            <a:spLocks noChangeShapeType="1"/>
          </p:cNvSpPr>
          <p:nvPr/>
        </p:nvSpPr>
        <p:spPr bwMode="auto">
          <a:xfrm>
            <a:off x="3124200" y="1600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8" name="Freeform 36"/>
          <p:cNvSpPr>
            <a:spLocks/>
          </p:cNvSpPr>
          <p:nvPr/>
        </p:nvSpPr>
        <p:spPr bwMode="auto">
          <a:xfrm>
            <a:off x="2286000" y="1679575"/>
            <a:ext cx="1755775" cy="463550"/>
          </a:xfrm>
          <a:custGeom>
            <a:avLst/>
            <a:gdLst>
              <a:gd name="T0" fmla="*/ 1106 w 1106"/>
              <a:gd name="T1" fmla="*/ 292 h 292"/>
              <a:gd name="T2" fmla="*/ 597 w 1106"/>
              <a:gd name="T3" fmla="*/ 68 h 292"/>
              <a:gd name="T4" fmla="*/ 115 w 1106"/>
              <a:gd name="T5" fmla="*/ 12 h 292"/>
              <a:gd name="T6" fmla="*/ 0 w 1106"/>
              <a:gd name="T7" fmla="*/ 14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6" h="292">
                <a:moveTo>
                  <a:pt x="1106" y="292"/>
                </a:moveTo>
                <a:cubicBezTo>
                  <a:pt x="1021" y="254"/>
                  <a:pt x="762" y="115"/>
                  <a:pt x="597" y="68"/>
                </a:cubicBezTo>
                <a:cubicBezTo>
                  <a:pt x="432" y="21"/>
                  <a:pt x="214" y="0"/>
                  <a:pt x="115" y="12"/>
                </a:cubicBezTo>
                <a:cubicBezTo>
                  <a:pt x="16" y="24"/>
                  <a:pt x="24" y="115"/>
                  <a:pt x="0" y="142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89" name="Rectangle 37"/>
          <p:cNvSpPr>
            <a:spLocks noChangeArrowheads="1"/>
          </p:cNvSpPr>
          <p:nvPr/>
        </p:nvSpPr>
        <p:spPr bwMode="auto">
          <a:xfrm>
            <a:off x="63246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0" name="Freeform 38"/>
          <p:cNvSpPr>
            <a:spLocks/>
          </p:cNvSpPr>
          <p:nvPr/>
        </p:nvSpPr>
        <p:spPr bwMode="auto">
          <a:xfrm>
            <a:off x="4038600" y="1676400"/>
            <a:ext cx="2438400" cy="304800"/>
          </a:xfrm>
          <a:custGeom>
            <a:avLst/>
            <a:gdLst>
              <a:gd name="T0" fmla="*/ 0 w 1543"/>
              <a:gd name="T1" fmla="*/ 192 h 192"/>
              <a:gd name="T2" fmla="*/ 369 w 1543"/>
              <a:gd name="T3" fmla="*/ 32 h 192"/>
              <a:gd name="T4" fmla="*/ 1349 w 1543"/>
              <a:gd name="T5" fmla="*/ 19 h 192"/>
              <a:gd name="T6" fmla="*/ 1536 w 1543"/>
              <a:gd name="T7" fmla="*/ 14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3" h="192">
                <a:moveTo>
                  <a:pt x="0" y="192"/>
                </a:moveTo>
                <a:cubicBezTo>
                  <a:pt x="62" y="165"/>
                  <a:pt x="144" y="61"/>
                  <a:pt x="369" y="32"/>
                </a:cubicBezTo>
                <a:cubicBezTo>
                  <a:pt x="594" y="3"/>
                  <a:pt x="1155" y="0"/>
                  <a:pt x="1349" y="19"/>
                </a:cubicBezTo>
                <a:cubicBezTo>
                  <a:pt x="1543" y="38"/>
                  <a:pt x="1497" y="118"/>
                  <a:pt x="1536" y="144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1" name="Freeform 39"/>
          <p:cNvSpPr>
            <a:spLocks/>
          </p:cNvSpPr>
          <p:nvPr/>
        </p:nvSpPr>
        <p:spPr bwMode="auto">
          <a:xfrm>
            <a:off x="3200400" y="2057400"/>
            <a:ext cx="1628775" cy="369888"/>
          </a:xfrm>
          <a:custGeom>
            <a:avLst/>
            <a:gdLst>
              <a:gd name="T0" fmla="*/ 0 w 978"/>
              <a:gd name="T1" fmla="*/ 0 h 233"/>
              <a:gd name="T2" fmla="*/ 342 w 978"/>
              <a:gd name="T3" fmla="*/ 188 h 233"/>
              <a:gd name="T4" fmla="*/ 875 w 978"/>
              <a:gd name="T5" fmla="*/ 218 h 233"/>
              <a:gd name="T6" fmla="*/ 960 w 978"/>
              <a:gd name="T7" fmla="*/ 9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8" h="233">
                <a:moveTo>
                  <a:pt x="0" y="0"/>
                </a:moveTo>
                <a:cubicBezTo>
                  <a:pt x="57" y="31"/>
                  <a:pt x="196" y="152"/>
                  <a:pt x="342" y="188"/>
                </a:cubicBezTo>
                <a:cubicBezTo>
                  <a:pt x="488" y="224"/>
                  <a:pt x="772" y="233"/>
                  <a:pt x="875" y="218"/>
                </a:cubicBezTo>
                <a:cubicBezTo>
                  <a:pt x="978" y="203"/>
                  <a:pt x="942" y="122"/>
                  <a:pt x="960" y="96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2" name="Rectangle 40"/>
          <p:cNvSpPr>
            <a:spLocks noChangeArrowheads="1"/>
          </p:cNvSpPr>
          <p:nvPr/>
        </p:nvSpPr>
        <p:spPr bwMode="auto">
          <a:xfrm>
            <a:off x="60198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3" name="Rectangle 41"/>
          <p:cNvSpPr>
            <a:spLocks noChangeArrowheads="1"/>
          </p:cNvSpPr>
          <p:nvPr/>
        </p:nvSpPr>
        <p:spPr bwMode="auto">
          <a:xfrm>
            <a:off x="26670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4" name="Rectangle 42"/>
          <p:cNvSpPr>
            <a:spLocks noChangeArrowheads="1"/>
          </p:cNvSpPr>
          <p:nvPr/>
        </p:nvSpPr>
        <p:spPr bwMode="auto">
          <a:xfrm>
            <a:off x="2362200" y="3886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5" name="Freeform 43"/>
          <p:cNvSpPr>
            <a:spLocks/>
          </p:cNvSpPr>
          <p:nvPr/>
        </p:nvSpPr>
        <p:spPr bwMode="auto">
          <a:xfrm>
            <a:off x="4419600" y="3643313"/>
            <a:ext cx="1462088" cy="319087"/>
          </a:xfrm>
          <a:custGeom>
            <a:avLst/>
            <a:gdLst>
              <a:gd name="T0" fmla="*/ 0 w 921"/>
              <a:gd name="T1" fmla="*/ 201 h 201"/>
              <a:gd name="T2" fmla="*/ 164 w 921"/>
              <a:gd name="T3" fmla="*/ 29 h 201"/>
              <a:gd name="T4" fmla="*/ 797 w 921"/>
              <a:gd name="T5" fmla="*/ 28 h 201"/>
              <a:gd name="T6" fmla="*/ 908 w 921"/>
              <a:gd name="T7" fmla="*/ 153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1" h="201">
                <a:moveTo>
                  <a:pt x="0" y="201"/>
                </a:moveTo>
                <a:cubicBezTo>
                  <a:pt x="27" y="172"/>
                  <a:pt x="31" y="58"/>
                  <a:pt x="164" y="29"/>
                </a:cubicBezTo>
                <a:cubicBezTo>
                  <a:pt x="297" y="0"/>
                  <a:pt x="673" y="7"/>
                  <a:pt x="797" y="28"/>
                </a:cubicBezTo>
                <a:cubicBezTo>
                  <a:pt x="921" y="49"/>
                  <a:pt x="885" y="127"/>
                  <a:pt x="908" y="153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6" name="Freeform 44"/>
          <p:cNvSpPr>
            <a:spLocks/>
          </p:cNvSpPr>
          <p:nvPr/>
        </p:nvSpPr>
        <p:spPr bwMode="auto">
          <a:xfrm>
            <a:off x="5019675" y="4114800"/>
            <a:ext cx="542925" cy="265113"/>
          </a:xfrm>
          <a:custGeom>
            <a:avLst/>
            <a:gdLst>
              <a:gd name="T0" fmla="*/ 15 w 342"/>
              <a:gd name="T1" fmla="*/ 0 h 167"/>
              <a:gd name="T2" fmla="*/ 46 w 342"/>
              <a:gd name="T3" fmla="*/ 136 h 167"/>
              <a:gd name="T4" fmla="*/ 290 w 342"/>
              <a:gd name="T5" fmla="*/ 152 h 167"/>
              <a:gd name="T6" fmla="*/ 342 w 342"/>
              <a:gd name="T7" fmla="*/ 48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2" h="167">
                <a:moveTo>
                  <a:pt x="15" y="0"/>
                </a:moveTo>
                <a:cubicBezTo>
                  <a:pt x="20" y="23"/>
                  <a:pt x="0" y="111"/>
                  <a:pt x="46" y="136"/>
                </a:cubicBezTo>
                <a:cubicBezTo>
                  <a:pt x="92" y="161"/>
                  <a:pt x="241" y="167"/>
                  <a:pt x="290" y="152"/>
                </a:cubicBezTo>
                <a:cubicBezTo>
                  <a:pt x="339" y="137"/>
                  <a:pt x="331" y="70"/>
                  <a:pt x="342" y="48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7" name="Freeform 45"/>
          <p:cNvSpPr>
            <a:spLocks/>
          </p:cNvSpPr>
          <p:nvPr/>
        </p:nvSpPr>
        <p:spPr bwMode="auto">
          <a:xfrm>
            <a:off x="4337050" y="3703638"/>
            <a:ext cx="695325" cy="265112"/>
          </a:xfrm>
          <a:custGeom>
            <a:avLst/>
            <a:gdLst>
              <a:gd name="T0" fmla="*/ 438 w 438"/>
              <a:gd name="T1" fmla="*/ 167 h 167"/>
              <a:gd name="T2" fmla="*/ 360 w 438"/>
              <a:gd name="T3" fmla="*/ 43 h 167"/>
              <a:gd name="T4" fmla="*/ 64 w 438"/>
              <a:gd name="T5" fmla="*/ 11 h 167"/>
              <a:gd name="T6" fmla="*/ 0 w 438"/>
              <a:gd name="T7" fmla="*/ 11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8" h="167">
                <a:moveTo>
                  <a:pt x="438" y="167"/>
                </a:moveTo>
                <a:cubicBezTo>
                  <a:pt x="425" y="146"/>
                  <a:pt x="422" y="69"/>
                  <a:pt x="360" y="43"/>
                </a:cubicBezTo>
                <a:cubicBezTo>
                  <a:pt x="298" y="17"/>
                  <a:pt x="124" y="0"/>
                  <a:pt x="64" y="11"/>
                </a:cubicBezTo>
                <a:cubicBezTo>
                  <a:pt x="4" y="22"/>
                  <a:pt x="13" y="90"/>
                  <a:pt x="0" y="111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8" name="Freeform 46"/>
          <p:cNvSpPr>
            <a:spLocks/>
          </p:cNvSpPr>
          <p:nvPr/>
        </p:nvSpPr>
        <p:spPr bwMode="auto">
          <a:xfrm>
            <a:off x="3124200" y="4113213"/>
            <a:ext cx="1311275" cy="266700"/>
          </a:xfrm>
          <a:custGeom>
            <a:avLst/>
            <a:gdLst>
              <a:gd name="T0" fmla="*/ 816 w 826"/>
              <a:gd name="T1" fmla="*/ 0 h 168"/>
              <a:gd name="T2" fmla="*/ 711 w 826"/>
              <a:gd name="T3" fmla="*/ 137 h 168"/>
              <a:gd name="T4" fmla="*/ 125 w 826"/>
              <a:gd name="T5" fmla="*/ 153 h 168"/>
              <a:gd name="T6" fmla="*/ 0 w 826"/>
              <a:gd name="T7" fmla="*/ 49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6" h="168">
                <a:moveTo>
                  <a:pt x="816" y="0"/>
                </a:moveTo>
                <a:cubicBezTo>
                  <a:pt x="799" y="23"/>
                  <a:pt x="826" y="112"/>
                  <a:pt x="711" y="137"/>
                </a:cubicBezTo>
                <a:cubicBezTo>
                  <a:pt x="596" y="162"/>
                  <a:pt x="243" y="168"/>
                  <a:pt x="125" y="153"/>
                </a:cubicBezTo>
                <a:cubicBezTo>
                  <a:pt x="7" y="138"/>
                  <a:pt x="26" y="71"/>
                  <a:pt x="0" y="49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4799" name="Text Box 47"/>
          <p:cNvSpPr txBox="1">
            <a:spLocks noChangeArrowheads="1"/>
          </p:cNvSpPr>
          <p:nvPr/>
        </p:nvSpPr>
        <p:spPr bwMode="auto">
          <a:xfrm>
            <a:off x="7315200" y="3629025"/>
            <a:ext cx="1524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Both of these have the above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logical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structure.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5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Node-Based Structures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Classes</a:t>
            </a:r>
          </a:p>
        </p:txBody>
      </p:sp>
      <p:sp>
        <p:nvSpPr>
          <p:cNvPr id="205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we define a class to implement a node-based data structure, we may wish to write several classes:</a:t>
            </a:r>
          </a:p>
          <a:p>
            <a:pPr lvl="1" eaLnBrk="1" hangingPunct="1">
              <a:defRPr/>
            </a:pPr>
            <a:r>
              <a:rPr lang="en-US" smtClean="0"/>
              <a:t>The main </a:t>
            </a:r>
            <a:r>
              <a:rPr lang="en-US" b="1" smtClean="0"/>
              <a:t>container class</a:t>
            </a:r>
            <a:r>
              <a:rPr lang="en-US" smtClean="0"/>
              <a:t>, representing the structure as a whole.</a:t>
            </a:r>
          </a:p>
          <a:p>
            <a:pPr lvl="1" eaLnBrk="1" hangingPunct="1">
              <a:defRPr/>
            </a:pPr>
            <a:r>
              <a:rPr lang="en-US" smtClean="0"/>
              <a:t>A class representing a </a:t>
            </a:r>
            <a:r>
              <a:rPr lang="en-US" b="1" smtClean="0"/>
              <a:t>node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This might be a private member of the main class.</a:t>
            </a:r>
          </a:p>
          <a:p>
            <a:pPr lvl="2" eaLnBrk="1" hangingPunct="1">
              <a:defRPr/>
            </a:pPr>
            <a:r>
              <a:rPr lang="en-US" smtClean="0"/>
              <a:t>Typically client code does not deal with this class.</a:t>
            </a:r>
          </a:p>
          <a:p>
            <a:pPr lvl="2" eaLnBrk="1" hangingPunct="1">
              <a:defRPr/>
            </a:pPr>
            <a:r>
              <a:rPr lang="en-US" smtClean="0"/>
              <a:t>If there are different kinds of nodes, then we might want several node classes. Sometimes inheritance can be helpful here.</a:t>
            </a:r>
          </a:p>
          <a:p>
            <a:pPr lvl="1" eaLnBrk="1" hangingPunct="1">
              <a:defRPr/>
            </a:pPr>
            <a:r>
              <a:rPr lang="en-US" smtClean="0"/>
              <a:t>Possibly an </a:t>
            </a:r>
            <a:r>
              <a:rPr lang="en-US" b="1" smtClean="0"/>
              <a:t>iterator</a:t>
            </a:r>
            <a:r>
              <a:rPr lang="en-US" smtClean="0"/>
              <a:t> class.</a:t>
            </a:r>
          </a:p>
          <a:p>
            <a:pPr lvl="2" eaLnBrk="1" hangingPunct="1">
              <a:defRPr/>
            </a:pPr>
            <a:r>
              <a:rPr lang="en-US" smtClean="0"/>
              <a:t>Iterators to node-based structures are almost never pointers, because </a:t>
            </a:r>
            <a:r>
              <a:rPr lang="en-US" b="1" smtClean="0">
                <a:latin typeface="Courier New" charset="0"/>
              </a:rPr>
              <a:t>operator++</a:t>
            </a:r>
            <a:r>
              <a:rPr lang="en-US" smtClean="0"/>
              <a:t>, for example, needs to go to the next </a:t>
            </a:r>
            <a:r>
              <a:rPr lang="en-US" b="1" smtClean="0"/>
              <a:t>logical</a:t>
            </a:r>
            <a:r>
              <a:rPr lang="en-US" smtClean="0"/>
              <a:t> node, not the next </a:t>
            </a:r>
            <a:r>
              <a:rPr lang="en-US" b="1" smtClean="0"/>
              <a:t>physical</a:t>
            </a:r>
            <a:r>
              <a:rPr lang="en-US" smtClean="0"/>
              <a:t> memory location.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Despite the multiple classes being defined, we are implementing only a single package.</a:t>
            </a:r>
          </a:p>
          <a:p>
            <a:pPr lvl="1" eaLnBrk="1" hangingPunct="1">
              <a:defRPr/>
            </a:pPr>
            <a:r>
              <a:rPr lang="en-US" smtClean="0"/>
              <a:t>Thus, multiple header &amp; source files are generally not necessary.</a:t>
            </a:r>
          </a:p>
          <a:p>
            <a:pPr lvl="1" eaLnBrk="1" hangingPunct="1">
              <a:defRPr/>
            </a:pPr>
            <a:r>
              <a:rPr lang="en-US" smtClean="0"/>
              <a:t>We can make all of these classes friends without breaking encapsulation.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6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Node-Based Structures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Pointers &amp; Ownership</a:t>
            </a:r>
          </a:p>
        </p:txBody>
      </p:sp>
      <p:sp>
        <p:nvSpPr>
          <p:cNvPr id="206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Think of nodes as resources to be owned &amp; managed.</a:t>
            </a:r>
          </a:p>
          <a:p>
            <a:pPr lvl="1" eaLnBrk="1" hangingPunct="1">
              <a:defRPr/>
            </a:pPr>
            <a:r>
              <a:rPr lang="en-US" smtClean="0"/>
              <a:t>Who owns them?</a:t>
            </a:r>
          </a:p>
          <a:p>
            <a:pPr lvl="2" eaLnBrk="1" hangingPunct="1">
              <a:defRPr/>
            </a:pPr>
            <a:r>
              <a:rPr lang="en-US" smtClean="0"/>
              <a:t>Always document ownership (here: in the class invariants).</a:t>
            </a:r>
          </a:p>
          <a:p>
            <a:pPr lvl="1" eaLnBrk="1" hangingPunct="1">
              <a:defRPr/>
            </a:pPr>
            <a:r>
              <a:rPr lang="en-US" smtClean="0"/>
              <a:t>Internal pointers in a node-based structure will usually be owning pointers.</a:t>
            </a:r>
          </a:p>
          <a:p>
            <a:pPr lvl="2" eaLnBrk="1" hangingPunct="1">
              <a:defRPr/>
            </a:pPr>
            <a:r>
              <a:rPr lang="en-US" smtClean="0"/>
              <a:t>A node is typically owned by the node that points to it.</a:t>
            </a:r>
          </a:p>
          <a:p>
            <a:pPr lvl="2" eaLnBrk="1" hangingPunct="1">
              <a:defRPr/>
            </a:pPr>
            <a:r>
              <a:rPr lang="en-US" smtClean="0"/>
              <a:t>Thus, a node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destructor should free all nodes that it points to.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can make destroying a node-based structure </a:t>
            </a:r>
            <a:r>
              <a:rPr lang="en-US" b="1" smtClean="0">
                <a:cs typeface="+mn-cs"/>
              </a:rPr>
              <a:t>easy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Each node is responsible for destroying the nodes it owns.</a:t>
            </a:r>
          </a:p>
          <a:p>
            <a:pPr lvl="1" eaLnBrk="1" hangingPunct="1">
              <a:defRPr/>
            </a:pPr>
            <a:r>
              <a:rPr lang="en-US" smtClean="0"/>
              <a:t>Thus, to destroy the whole structure, all we need to do is destroy the nodes that are not owned by other nodes.</a:t>
            </a:r>
          </a:p>
          <a:p>
            <a:pPr lvl="1" eaLnBrk="1" hangingPunct="1">
              <a:defRPr/>
            </a:pPr>
            <a:r>
              <a:rPr lang="en-US" smtClean="0"/>
              <a:t>And there is usually just one of these.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Refresher [1/2]</a:t>
            </a:r>
          </a:p>
        </p:txBody>
      </p:sp>
      <p:sp>
        <p:nvSpPr>
          <p:cNvPr id="201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Earlier in the semester, we looked briefly at the simplest node-based structure: a </a:t>
            </a:r>
            <a:r>
              <a:rPr lang="en-US" sz="1800" b="1" smtClean="0">
                <a:cs typeface="+mn-cs"/>
              </a:rPr>
              <a:t>Linked List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Like an array, a Linked List is a structure for storing a sequence of items.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A Linked List is composed of </a:t>
            </a:r>
            <a:r>
              <a:rPr lang="en-US" sz="1600" b="1" smtClean="0"/>
              <a:t>nodes</a:t>
            </a:r>
            <a:r>
              <a:rPr lang="en-US" sz="1600" smtClean="0"/>
              <a:t>. Each has a single data item and a pointer to the next node.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These pointers are the </a:t>
            </a:r>
            <a:r>
              <a:rPr lang="en-US" sz="1600" b="1" smtClean="0"/>
              <a:t>only</a:t>
            </a:r>
            <a:r>
              <a:rPr lang="en-US" sz="1600" smtClean="0"/>
              <a:t> way to find the next data item. Thus, unlike an array, we cannot quickly skip to (say) the 100th item in a Linked List. Nor can we quickly find the previous item.</a:t>
            </a:r>
          </a:p>
          <a:p>
            <a:pPr lvl="1" eaLnBrk="1" hangingPunct="1">
              <a:defRPr/>
            </a:pPr>
            <a:r>
              <a:rPr lang="en-US" sz="1600" smtClean="0"/>
              <a:t>A Linked List is a one-way sequential-access data structure. Thus, its natural iterator is a </a:t>
            </a:r>
            <a:r>
              <a:rPr lang="en-US" sz="1600" b="1" smtClean="0"/>
              <a:t>forward iterator</a:t>
            </a:r>
            <a:r>
              <a:rPr lang="en-US" sz="1600" smtClean="0"/>
              <a:t>, which has only the </a:t>
            </a:r>
            <a:r>
              <a:rPr lang="en-US" sz="1600" b="1" smtClean="0">
                <a:latin typeface="Courier New" charset="0"/>
              </a:rPr>
              <a:t>++</a:t>
            </a:r>
            <a:r>
              <a:rPr lang="en-US" sz="1600" smtClean="0"/>
              <a:t> operator.</a:t>
            </a:r>
          </a:p>
        </p:txBody>
      </p:sp>
      <p:sp>
        <p:nvSpPr>
          <p:cNvPr id="2013188" name="Rectangle 4"/>
          <p:cNvSpPr>
            <a:spLocks noChangeArrowheads="1"/>
          </p:cNvSpPr>
          <p:nvPr/>
        </p:nvSpPr>
        <p:spPr bwMode="auto">
          <a:xfrm>
            <a:off x="40465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3189" name="Rectangle 5"/>
          <p:cNvSpPr>
            <a:spLocks noChangeArrowheads="1"/>
          </p:cNvSpPr>
          <p:nvPr/>
        </p:nvSpPr>
        <p:spPr bwMode="auto">
          <a:xfrm>
            <a:off x="43513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3190" name="Rectangle 6"/>
          <p:cNvSpPr>
            <a:spLocks noChangeArrowheads="1"/>
          </p:cNvSpPr>
          <p:nvPr/>
        </p:nvSpPr>
        <p:spPr bwMode="auto">
          <a:xfrm>
            <a:off x="40465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191" name="Line 7"/>
          <p:cNvSpPr>
            <a:spLocks noChangeShapeType="1"/>
          </p:cNvSpPr>
          <p:nvPr/>
        </p:nvSpPr>
        <p:spPr bwMode="auto">
          <a:xfrm>
            <a:off x="45037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192" name="Rectangle 8"/>
          <p:cNvSpPr>
            <a:spLocks noChangeArrowheads="1"/>
          </p:cNvSpPr>
          <p:nvPr/>
        </p:nvSpPr>
        <p:spPr bwMode="auto">
          <a:xfrm>
            <a:off x="30559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3193" name="Rectangle 9"/>
          <p:cNvSpPr>
            <a:spLocks noChangeArrowheads="1"/>
          </p:cNvSpPr>
          <p:nvPr/>
        </p:nvSpPr>
        <p:spPr bwMode="auto">
          <a:xfrm>
            <a:off x="33607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3194" name="Rectangle 10"/>
          <p:cNvSpPr>
            <a:spLocks noChangeArrowheads="1"/>
          </p:cNvSpPr>
          <p:nvPr/>
        </p:nvSpPr>
        <p:spPr bwMode="auto">
          <a:xfrm>
            <a:off x="30559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195" name="Line 11"/>
          <p:cNvSpPr>
            <a:spLocks noChangeShapeType="1"/>
          </p:cNvSpPr>
          <p:nvPr/>
        </p:nvSpPr>
        <p:spPr bwMode="auto">
          <a:xfrm>
            <a:off x="35131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196" name="Rectangle 12"/>
          <p:cNvSpPr>
            <a:spLocks noChangeArrowheads="1"/>
          </p:cNvSpPr>
          <p:nvPr/>
        </p:nvSpPr>
        <p:spPr bwMode="auto">
          <a:xfrm>
            <a:off x="20653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3197" name="Rectangle 13"/>
          <p:cNvSpPr>
            <a:spLocks noChangeArrowheads="1"/>
          </p:cNvSpPr>
          <p:nvPr/>
        </p:nvSpPr>
        <p:spPr bwMode="auto">
          <a:xfrm>
            <a:off x="23701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3198" name="Rectangle 14"/>
          <p:cNvSpPr>
            <a:spLocks noChangeArrowheads="1"/>
          </p:cNvSpPr>
          <p:nvPr/>
        </p:nvSpPr>
        <p:spPr bwMode="auto">
          <a:xfrm>
            <a:off x="20653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199" name="Line 15"/>
          <p:cNvSpPr>
            <a:spLocks noChangeShapeType="1"/>
          </p:cNvSpPr>
          <p:nvPr/>
        </p:nvSpPr>
        <p:spPr bwMode="auto">
          <a:xfrm>
            <a:off x="25225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00" name="Rectangle 16"/>
          <p:cNvSpPr>
            <a:spLocks noChangeArrowheads="1"/>
          </p:cNvSpPr>
          <p:nvPr/>
        </p:nvSpPr>
        <p:spPr bwMode="auto">
          <a:xfrm>
            <a:off x="50371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3201" name="Rectangle 17"/>
          <p:cNvSpPr>
            <a:spLocks noChangeArrowheads="1"/>
          </p:cNvSpPr>
          <p:nvPr/>
        </p:nvSpPr>
        <p:spPr bwMode="auto">
          <a:xfrm>
            <a:off x="53419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3202" name="Rectangle 18"/>
          <p:cNvSpPr>
            <a:spLocks noChangeArrowheads="1"/>
          </p:cNvSpPr>
          <p:nvPr/>
        </p:nvSpPr>
        <p:spPr bwMode="auto">
          <a:xfrm>
            <a:off x="50371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03" name="Line 19"/>
          <p:cNvSpPr>
            <a:spLocks noChangeShapeType="1"/>
          </p:cNvSpPr>
          <p:nvPr/>
        </p:nvSpPr>
        <p:spPr bwMode="auto">
          <a:xfrm>
            <a:off x="54943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04" name="Rectangle 20"/>
          <p:cNvSpPr>
            <a:spLocks noChangeArrowheads="1"/>
          </p:cNvSpPr>
          <p:nvPr/>
        </p:nvSpPr>
        <p:spPr bwMode="auto">
          <a:xfrm>
            <a:off x="60277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3205" name="Rectangle 21"/>
          <p:cNvSpPr>
            <a:spLocks noChangeArrowheads="1"/>
          </p:cNvSpPr>
          <p:nvPr/>
        </p:nvSpPr>
        <p:spPr bwMode="auto">
          <a:xfrm>
            <a:off x="63325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3206" name="Rectangle 22"/>
          <p:cNvSpPr>
            <a:spLocks noChangeArrowheads="1"/>
          </p:cNvSpPr>
          <p:nvPr/>
        </p:nvSpPr>
        <p:spPr bwMode="auto">
          <a:xfrm>
            <a:off x="60277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07" name="Line 23"/>
          <p:cNvSpPr>
            <a:spLocks noChangeShapeType="1"/>
          </p:cNvSpPr>
          <p:nvPr/>
        </p:nvSpPr>
        <p:spPr bwMode="auto">
          <a:xfrm>
            <a:off x="6484938" y="4419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08" name="Rectangle 24"/>
          <p:cNvSpPr>
            <a:spLocks noChangeArrowheads="1"/>
          </p:cNvSpPr>
          <p:nvPr/>
        </p:nvSpPr>
        <p:spPr bwMode="auto">
          <a:xfrm>
            <a:off x="7018338" y="4267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13209" name="Rectangle 25"/>
          <p:cNvSpPr>
            <a:spLocks noChangeArrowheads="1"/>
          </p:cNvSpPr>
          <p:nvPr/>
        </p:nvSpPr>
        <p:spPr bwMode="auto">
          <a:xfrm>
            <a:off x="7323138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3210" name="Rectangle 26"/>
          <p:cNvSpPr>
            <a:spLocks noChangeArrowheads="1"/>
          </p:cNvSpPr>
          <p:nvPr/>
        </p:nvSpPr>
        <p:spPr bwMode="auto">
          <a:xfrm>
            <a:off x="7018338" y="4267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11" name="Line 27"/>
          <p:cNvSpPr>
            <a:spLocks noChangeShapeType="1"/>
          </p:cNvSpPr>
          <p:nvPr/>
        </p:nvSpPr>
        <p:spPr bwMode="auto">
          <a:xfrm flipV="1">
            <a:off x="7323138" y="42672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12" name="Rectangle 28"/>
          <p:cNvSpPr>
            <a:spLocks noChangeArrowheads="1"/>
          </p:cNvSpPr>
          <p:nvPr/>
        </p:nvSpPr>
        <p:spPr bwMode="auto">
          <a:xfrm>
            <a:off x="2057400" y="3810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3213" name="Line 29"/>
          <p:cNvSpPr>
            <a:spLocks noChangeShapeType="1"/>
          </p:cNvSpPr>
          <p:nvPr/>
        </p:nvSpPr>
        <p:spPr bwMode="auto">
          <a:xfrm>
            <a:off x="2217738" y="3962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14" name="Text Box 30"/>
          <p:cNvSpPr txBox="1">
            <a:spLocks noChangeArrowheads="1"/>
          </p:cNvSpPr>
          <p:nvPr/>
        </p:nvSpPr>
        <p:spPr bwMode="auto">
          <a:xfrm>
            <a:off x="2362200" y="3733800"/>
            <a:ext cx="838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solidFill>
                  <a:schemeClr val="folHlink"/>
                </a:solidFill>
                <a:cs typeface="+mn-cs"/>
              </a:rPr>
              <a:t>Head</a:t>
            </a:r>
          </a:p>
        </p:txBody>
      </p:sp>
      <p:sp>
        <p:nvSpPr>
          <p:cNvPr id="2013215" name="Text Box 31"/>
          <p:cNvSpPr txBox="1">
            <a:spLocks noChangeArrowheads="1"/>
          </p:cNvSpPr>
          <p:nvPr/>
        </p:nvSpPr>
        <p:spPr bwMode="auto">
          <a:xfrm>
            <a:off x="7162800" y="3733800"/>
            <a:ext cx="1752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chemeClr val="folHlink"/>
                </a:solidFill>
                <a:cs typeface="+mn-cs"/>
              </a:rPr>
              <a:t>NULL pointer</a:t>
            </a:r>
          </a:p>
        </p:txBody>
      </p:sp>
      <p:sp>
        <p:nvSpPr>
          <p:cNvPr id="2013216" name="Line 32"/>
          <p:cNvSpPr>
            <a:spLocks noChangeShapeType="1"/>
          </p:cNvSpPr>
          <p:nvPr/>
        </p:nvSpPr>
        <p:spPr bwMode="auto">
          <a:xfrm flipH="1">
            <a:off x="7620000" y="40386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17" name="Rectangle 33"/>
          <p:cNvSpPr>
            <a:spLocks noChangeArrowheads="1"/>
          </p:cNvSpPr>
          <p:nvPr/>
        </p:nvSpPr>
        <p:spPr bwMode="auto">
          <a:xfrm>
            <a:off x="20574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3218" name="Rectangle 34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3219" name="Rectangle 35"/>
          <p:cNvSpPr>
            <a:spLocks noChangeArrowheads="1"/>
          </p:cNvSpPr>
          <p:nvPr/>
        </p:nvSpPr>
        <p:spPr bwMode="auto">
          <a:xfrm>
            <a:off x="29718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3220" name="Rectangle 36"/>
          <p:cNvSpPr>
            <a:spLocks noChangeArrowheads="1"/>
          </p:cNvSpPr>
          <p:nvPr/>
        </p:nvSpPr>
        <p:spPr bwMode="auto">
          <a:xfrm>
            <a:off x="32766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3221" name="Rectangle 37"/>
          <p:cNvSpPr>
            <a:spLocks noChangeArrowheads="1"/>
          </p:cNvSpPr>
          <p:nvPr/>
        </p:nvSpPr>
        <p:spPr bwMode="auto">
          <a:xfrm>
            <a:off x="35814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13222" name="Text Box 38"/>
          <p:cNvSpPr txBox="1">
            <a:spLocks noChangeArrowheads="1"/>
          </p:cNvSpPr>
          <p:nvPr/>
        </p:nvSpPr>
        <p:spPr bwMode="auto">
          <a:xfrm>
            <a:off x="685800" y="2209800"/>
            <a:ext cx="990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</a:t>
            </a:r>
          </a:p>
        </p:txBody>
      </p:sp>
      <p:sp>
        <p:nvSpPr>
          <p:cNvPr id="2013223" name="Text Box 39"/>
          <p:cNvSpPr txBox="1">
            <a:spLocks noChangeArrowheads="1"/>
          </p:cNvSpPr>
          <p:nvPr/>
        </p:nvSpPr>
        <p:spPr bwMode="auto">
          <a:xfrm>
            <a:off x="685800" y="3886200"/>
            <a:ext cx="990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Linked List</a:t>
            </a:r>
          </a:p>
        </p:txBody>
      </p:sp>
      <p:sp>
        <p:nvSpPr>
          <p:cNvPr id="2013224" name="Rectangle 40"/>
          <p:cNvSpPr>
            <a:spLocks noChangeArrowheads="1"/>
          </p:cNvSpPr>
          <p:nvPr/>
        </p:nvSpPr>
        <p:spPr bwMode="auto">
          <a:xfrm>
            <a:off x="2667000" y="2209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3225" name="Text Box 41"/>
          <p:cNvSpPr txBox="1">
            <a:spLocks noChangeArrowheads="1"/>
          </p:cNvSpPr>
          <p:nvPr/>
        </p:nvSpPr>
        <p:spPr bwMode="auto">
          <a:xfrm>
            <a:off x="4648200" y="3505200"/>
            <a:ext cx="914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Nodes</a:t>
            </a:r>
          </a:p>
        </p:txBody>
      </p:sp>
      <p:sp>
        <p:nvSpPr>
          <p:cNvPr id="2013226" name="Line 42"/>
          <p:cNvSpPr>
            <a:spLocks noChangeShapeType="1"/>
          </p:cNvSpPr>
          <p:nvPr/>
        </p:nvSpPr>
        <p:spPr bwMode="auto">
          <a:xfrm flipH="1">
            <a:off x="3657600" y="3733800"/>
            <a:ext cx="10668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27" name="Line 43"/>
          <p:cNvSpPr>
            <a:spLocks noChangeShapeType="1"/>
          </p:cNvSpPr>
          <p:nvPr/>
        </p:nvSpPr>
        <p:spPr bwMode="auto">
          <a:xfrm flipH="1">
            <a:off x="4419600" y="38100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28" name="Line 44"/>
          <p:cNvSpPr>
            <a:spLocks noChangeShapeType="1"/>
          </p:cNvSpPr>
          <p:nvPr/>
        </p:nvSpPr>
        <p:spPr bwMode="auto">
          <a:xfrm>
            <a:off x="5105400" y="3810000"/>
            <a:ext cx="152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29" name="Line 45"/>
          <p:cNvSpPr>
            <a:spLocks noChangeShapeType="1"/>
          </p:cNvSpPr>
          <p:nvPr/>
        </p:nvSpPr>
        <p:spPr bwMode="auto">
          <a:xfrm>
            <a:off x="5334000" y="3810000"/>
            <a:ext cx="609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30" name="Line 46"/>
          <p:cNvSpPr>
            <a:spLocks noChangeShapeType="1"/>
          </p:cNvSpPr>
          <p:nvPr/>
        </p:nvSpPr>
        <p:spPr bwMode="auto">
          <a:xfrm>
            <a:off x="5486400" y="3733800"/>
            <a:ext cx="13716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3231" name="Line 47"/>
          <p:cNvSpPr>
            <a:spLocks noChangeShapeType="1"/>
          </p:cNvSpPr>
          <p:nvPr/>
        </p:nvSpPr>
        <p:spPr bwMode="auto">
          <a:xfrm flipH="1">
            <a:off x="2819400" y="3657600"/>
            <a:ext cx="19050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Refresher [2/2]</a:t>
            </a:r>
          </a:p>
        </p:txBody>
      </p:sp>
      <p:sp>
        <p:nvSpPr>
          <p:cNvPr id="201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943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Why not always use (smart) arrays?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One important reason: we can often insert and remove much faster with a Linked List.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Inserting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Inserting an item at a given position in an array is slow-ish.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Inserting an item at a given position (think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iterator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) in a Linked List is very fast.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Example: insert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7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after the bold node.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Removing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Removing the item at a given position from an array</a:t>
            </a:r>
            <a:r>
              <a:rPr lang="en-US" i="1" smtClean="0"/>
              <a:t> is also slow-ish.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Removing the item at a given position from a Linked List is very fast.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We need an iterator to the </a:t>
            </a:r>
            <a:r>
              <a:rPr lang="en-US" i="1" smtClean="0"/>
              <a:t>previous</a:t>
            </a:r>
            <a:r>
              <a:rPr lang="en-US" smtClean="0"/>
              <a:t> item.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Example: Remove the item in the bold node.</a:t>
            </a:r>
          </a:p>
        </p:txBody>
      </p:sp>
      <p:sp>
        <p:nvSpPr>
          <p:cNvPr id="2014212" name="Rectangle 4"/>
          <p:cNvSpPr>
            <a:spLocks noChangeArrowheads="1"/>
          </p:cNvSpPr>
          <p:nvPr/>
        </p:nvSpPr>
        <p:spPr bwMode="auto">
          <a:xfrm>
            <a:off x="64770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4213" name="Rectangle 5"/>
          <p:cNvSpPr>
            <a:spLocks noChangeArrowheads="1"/>
          </p:cNvSpPr>
          <p:nvPr/>
        </p:nvSpPr>
        <p:spPr bwMode="auto">
          <a:xfrm>
            <a:off x="67818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14" name="Rectangle 6"/>
          <p:cNvSpPr>
            <a:spLocks noChangeArrowheads="1"/>
          </p:cNvSpPr>
          <p:nvPr/>
        </p:nvSpPr>
        <p:spPr bwMode="auto">
          <a:xfrm>
            <a:off x="64770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15" name="Line 7"/>
          <p:cNvSpPr>
            <a:spLocks noChangeShapeType="1"/>
          </p:cNvSpPr>
          <p:nvPr/>
        </p:nvSpPr>
        <p:spPr bwMode="auto">
          <a:xfrm>
            <a:off x="69342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16" name="Rectangle 8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4217" name="Rectangle 9"/>
          <p:cNvSpPr>
            <a:spLocks noChangeArrowheads="1"/>
          </p:cNvSpPr>
          <p:nvPr/>
        </p:nvSpPr>
        <p:spPr bwMode="auto">
          <a:xfrm>
            <a:off x="76200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18" name="Rectangle 10"/>
          <p:cNvSpPr>
            <a:spLocks noChangeArrowheads="1"/>
          </p:cNvSpPr>
          <p:nvPr/>
        </p:nvSpPr>
        <p:spPr bwMode="auto">
          <a:xfrm>
            <a:off x="7315200" y="21336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19" name="Rectangle 11"/>
          <p:cNvSpPr>
            <a:spLocks noChangeArrowheads="1"/>
          </p:cNvSpPr>
          <p:nvPr/>
        </p:nvSpPr>
        <p:spPr bwMode="auto">
          <a:xfrm>
            <a:off x="81534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4220" name="Rectangle 12"/>
          <p:cNvSpPr>
            <a:spLocks noChangeArrowheads="1"/>
          </p:cNvSpPr>
          <p:nvPr/>
        </p:nvSpPr>
        <p:spPr bwMode="auto">
          <a:xfrm>
            <a:off x="84582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21" name="Rectangle 13"/>
          <p:cNvSpPr>
            <a:spLocks noChangeArrowheads="1"/>
          </p:cNvSpPr>
          <p:nvPr/>
        </p:nvSpPr>
        <p:spPr bwMode="auto">
          <a:xfrm>
            <a:off x="81534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22" name="Rectangle 14"/>
          <p:cNvSpPr>
            <a:spLocks noChangeArrowheads="1"/>
          </p:cNvSpPr>
          <p:nvPr/>
        </p:nvSpPr>
        <p:spPr bwMode="auto">
          <a:xfrm>
            <a:off x="64770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4223" name="Rectangle 15"/>
          <p:cNvSpPr>
            <a:spLocks noChangeArrowheads="1"/>
          </p:cNvSpPr>
          <p:nvPr/>
        </p:nvSpPr>
        <p:spPr bwMode="auto">
          <a:xfrm>
            <a:off x="67818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24" name="Rectangle 16"/>
          <p:cNvSpPr>
            <a:spLocks noChangeArrowheads="1"/>
          </p:cNvSpPr>
          <p:nvPr/>
        </p:nvSpPr>
        <p:spPr bwMode="auto">
          <a:xfrm>
            <a:off x="64770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25" name="Line 17"/>
          <p:cNvSpPr>
            <a:spLocks noChangeShapeType="1"/>
          </p:cNvSpPr>
          <p:nvPr/>
        </p:nvSpPr>
        <p:spPr bwMode="auto">
          <a:xfrm>
            <a:off x="6934200" y="3048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26" name="Rectangle 18"/>
          <p:cNvSpPr>
            <a:spLocks noChangeArrowheads="1"/>
          </p:cNvSpPr>
          <p:nvPr/>
        </p:nvSpPr>
        <p:spPr bwMode="auto">
          <a:xfrm>
            <a:off x="73152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4227" name="Rectangle 19"/>
          <p:cNvSpPr>
            <a:spLocks noChangeArrowheads="1"/>
          </p:cNvSpPr>
          <p:nvPr/>
        </p:nvSpPr>
        <p:spPr bwMode="auto">
          <a:xfrm>
            <a:off x="76200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28" name="Rectangle 20"/>
          <p:cNvSpPr>
            <a:spLocks noChangeArrowheads="1"/>
          </p:cNvSpPr>
          <p:nvPr/>
        </p:nvSpPr>
        <p:spPr bwMode="auto">
          <a:xfrm>
            <a:off x="7315200" y="28956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29" name="Line 21"/>
          <p:cNvSpPr>
            <a:spLocks noChangeShapeType="1"/>
          </p:cNvSpPr>
          <p:nvPr/>
        </p:nvSpPr>
        <p:spPr bwMode="auto">
          <a:xfrm>
            <a:off x="7772400" y="30480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30" name="Rectangle 22"/>
          <p:cNvSpPr>
            <a:spLocks noChangeArrowheads="1"/>
          </p:cNvSpPr>
          <p:nvPr/>
        </p:nvSpPr>
        <p:spPr bwMode="auto">
          <a:xfrm>
            <a:off x="81534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4231" name="Rectangle 23"/>
          <p:cNvSpPr>
            <a:spLocks noChangeArrowheads="1"/>
          </p:cNvSpPr>
          <p:nvPr/>
        </p:nvSpPr>
        <p:spPr bwMode="auto">
          <a:xfrm>
            <a:off x="84582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32" name="Rectangle 24"/>
          <p:cNvSpPr>
            <a:spLocks noChangeArrowheads="1"/>
          </p:cNvSpPr>
          <p:nvPr/>
        </p:nvSpPr>
        <p:spPr bwMode="auto">
          <a:xfrm>
            <a:off x="81534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33" name="Rectangle 25"/>
          <p:cNvSpPr>
            <a:spLocks noChangeArrowheads="1"/>
          </p:cNvSpPr>
          <p:nvPr/>
        </p:nvSpPr>
        <p:spPr bwMode="auto">
          <a:xfrm>
            <a:off x="7696200" y="3352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014234" name="Rectangle 26"/>
          <p:cNvSpPr>
            <a:spLocks noChangeArrowheads="1"/>
          </p:cNvSpPr>
          <p:nvPr/>
        </p:nvSpPr>
        <p:spPr bwMode="auto">
          <a:xfrm>
            <a:off x="8001000" y="3352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35" name="Rectangle 27"/>
          <p:cNvSpPr>
            <a:spLocks noChangeArrowheads="1"/>
          </p:cNvSpPr>
          <p:nvPr/>
        </p:nvSpPr>
        <p:spPr bwMode="auto">
          <a:xfrm>
            <a:off x="7696200" y="3352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36" name="Line 28"/>
          <p:cNvSpPr>
            <a:spLocks noChangeShapeType="1"/>
          </p:cNvSpPr>
          <p:nvPr/>
        </p:nvSpPr>
        <p:spPr bwMode="auto">
          <a:xfrm flipV="1">
            <a:off x="8153400" y="32004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37" name="Line 29"/>
          <p:cNvSpPr>
            <a:spLocks noChangeShapeType="1"/>
          </p:cNvSpPr>
          <p:nvPr/>
        </p:nvSpPr>
        <p:spPr bwMode="auto">
          <a:xfrm>
            <a:off x="77724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38" name="Rectangle 30"/>
          <p:cNvSpPr>
            <a:spLocks noChangeArrowheads="1"/>
          </p:cNvSpPr>
          <p:nvPr/>
        </p:nvSpPr>
        <p:spPr bwMode="auto">
          <a:xfrm>
            <a:off x="64770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4239" name="Rectangle 31"/>
          <p:cNvSpPr>
            <a:spLocks noChangeArrowheads="1"/>
          </p:cNvSpPr>
          <p:nvPr/>
        </p:nvSpPr>
        <p:spPr bwMode="auto">
          <a:xfrm>
            <a:off x="67818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40" name="Rectangle 32"/>
          <p:cNvSpPr>
            <a:spLocks noChangeArrowheads="1"/>
          </p:cNvSpPr>
          <p:nvPr/>
        </p:nvSpPr>
        <p:spPr bwMode="auto">
          <a:xfrm>
            <a:off x="6477000" y="4495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41" name="Line 33"/>
          <p:cNvSpPr>
            <a:spLocks noChangeShapeType="1"/>
          </p:cNvSpPr>
          <p:nvPr/>
        </p:nvSpPr>
        <p:spPr bwMode="auto">
          <a:xfrm>
            <a:off x="6934200" y="4648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42" name="Rectangle 34"/>
          <p:cNvSpPr>
            <a:spLocks noChangeArrowheads="1"/>
          </p:cNvSpPr>
          <p:nvPr/>
        </p:nvSpPr>
        <p:spPr bwMode="auto">
          <a:xfrm>
            <a:off x="73152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4243" name="Rectangle 35"/>
          <p:cNvSpPr>
            <a:spLocks noChangeArrowheads="1"/>
          </p:cNvSpPr>
          <p:nvPr/>
        </p:nvSpPr>
        <p:spPr bwMode="auto">
          <a:xfrm>
            <a:off x="76200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44" name="Rectangle 36"/>
          <p:cNvSpPr>
            <a:spLocks noChangeArrowheads="1"/>
          </p:cNvSpPr>
          <p:nvPr/>
        </p:nvSpPr>
        <p:spPr bwMode="auto">
          <a:xfrm>
            <a:off x="7315200" y="44958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45" name="Rectangle 37"/>
          <p:cNvSpPr>
            <a:spLocks noChangeArrowheads="1"/>
          </p:cNvSpPr>
          <p:nvPr/>
        </p:nvSpPr>
        <p:spPr bwMode="auto">
          <a:xfrm>
            <a:off x="81534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4246" name="Rectangle 38"/>
          <p:cNvSpPr>
            <a:spLocks noChangeArrowheads="1"/>
          </p:cNvSpPr>
          <p:nvPr/>
        </p:nvSpPr>
        <p:spPr bwMode="auto">
          <a:xfrm>
            <a:off x="84582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47" name="Rectangle 39"/>
          <p:cNvSpPr>
            <a:spLocks noChangeArrowheads="1"/>
          </p:cNvSpPr>
          <p:nvPr/>
        </p:nvSpPr>
        <p:spPr bwMode="auto">
          <a:xfrm>
            <a:off x="8153400" y="4495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48" name="Line 40"/>
          <p:cNvSpPr>
            <a:spLocks noChangeShapeType="1"/>
          </p:cNvSpPr>
          <p:nvPr/>
        </p:nvSpPr>
        <p:spPr bwMode="auto">
          <a:xfrm>
            <a:off x="7772400" y="4648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49" name="Rectangle 41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4250" name="Rectangle 42"/>
          <p:cNvSpPr>
            <a:spLocks noChangeArrowheads="1"/>
          </p:cNvSpPr>
          <p:nvPr/>
        </p:nvSpPr>
        <p:spPr bwMode="auto">
          <a:xfrm>
            <a:off x="67818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51" name="Rectangle 43"/>
          <p:cNvSpPr>
            <a:spLocks noChangeArrowheads="1"/>
          </p:cNvSpPr>
          <p:nvPr/>
        </p:nvSpPr>
        <p:spPr bwMode="auto">
          <a:xfrm>
            <a:off x="64770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52" name="Line 44"/>
          <p:cNvSpPr>
            <a:spLocks noChangeShapeType="1"/>
          </p:cNvSpPr>
          <p:nvPr/>
        </p:nvSpPr>
        <p:spPr bwMode="auto">
          <a:xfrm>
            <a:off x="6934200" y="54102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53" name="Rectangle 45"/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4254" name="Rectangle 46"/>
          <p:cNvSpPr>
            <a:spLocks noChangeArrowheads="1"/>
          </p:cNvSpPr>
          <p:nvPr/>
        </p:nvSpPr>
        <p:spPr bwMode="auto">
          <a:xfrm>
            <a:off x="84582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14255" name="Rectangle 47"/>
          <p:cNvSpPr>
            <a:spLocks noChangeArrowheads="1"/>
          </p:cNvSpPr>
          <p:nvPr/>
        </p:nvSpPr>
        <p:spPr bwMode="auto">
          <a:xfrm>
            <a:off x="81534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56" name="Line 48"/>
          <p:cNvSpPr>
            <a:spLocks noChangeShapeType="1"/>
          </p:cNvSpPr>
          <p:nvPr/>
        </p:nvSpPr>
        <p:spPr bwMode="auto">
          <a:xfrm>
            <a:off x="6248400" y="2286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57" name="Line 49"/>
          <p:cNvSpPr>
            <a:spLocks noChangeShapeType="1"/>
          </p:cNvSpPr>
          <p:nvPr/>
        </p:nvSpPr>
        <p:spPr bwMode="auto">
          <a:xfrm>
            <a:off x="6248400" y="3048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58" name="Line 50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59" name="Line 51"/>
          <p:cNvSpPr>
            <a:spLocks noChangeShapeType="1"/>
          </p:cNvSpPr>
          <p:nvPr/>
        </p:nvSpPr>
        <p:spPr bwMode="auto">
          <a:xfrm>
            <a:off x="6248400" y="5410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60" name="Line 52"/>
          <p:cNvSpPr>
            <a:spLocks noChangeShapeType="1"/>
          </p:cNvSpPr>
          <p:nvPr/>
        </p:nvSpPr>
        <p:spPr bwMode="auto">
          <a:xfrm>
            <a:off x="6248400" y="4038600"/>
            <a:ext cx="2590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61" name="Line 53"/>
          <p:cNvSpPr>
            <a:spLocks noChangeShapeType="1"/>
          </p:cNvSpPr>
          <p:nvPr/>
        </p:nvSpPr>
        <p:spPr bwMode="auto">
          <a:xfrm>
            <a:off x="8610600" y="2286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62" name="Line 54"/>
          <p:cNvSpPr>
            <a:spLocks noChangeShapeType="1"/>
          </p:cNvSpPr>
          <p:nvPr/>
        </p:nvSpPr>
        <p:spPr bwMode="auto">
          <a:xfrm>
            <a:off x="8610600" y="3048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63" name="Line 55"/>
          <p:cNvSpPr>
            <a:spLocks noChangeShapeType="1"/>
          </p:cNvSpPr>
          <p:nvPr/>
        </p:nvSpPr>
        <p:spPr bwMode="auto">
          <a:xfrm>
            <a:off x="8610600" y="4648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4264" name="Line 56"/>
          <p:cNvSpPr>
            <a:spLocks noChangeShapeType="1"/>
          </p:cNvSpPr>
          <p:nvPr/>
        </p:nvSpPr>
        <p:spPr bwMode="auto">
          <a:xfrm>
            <a:off x="8610600" y="5410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1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6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Advantages [1/2]</a:t>
            </a:r>
          </a:p>
        </p:txBody>
      </p:sp>
      <p:sp>
        <p:nvSpPr>
          <p:cNvPr id="206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With Linked Lists, we can do a fast </a:t>
            </a:r>
            <a:r>
              <a:rPr lang="en-US" b="1" smtClean="0">
                <a:cs typeface="+mn-cs"/>
              </a:rPr>
              <a:t>splice</a:t>
            </a:r>
            <a:r>
              <a:rPr lang="en-US" smtClean="0"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Note: If we allow for efficient splicing, then we cannot efficiently keep track of a Linked List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size.</a:t>
            </a:r>
          </a:p>
        </p:txBody>
      </p:sp>
      <p:sp>
        <p:nvSpPr>
          <p:cNvPr id="2062340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Before</a:t>
            </a:r>
          </a:p>
        </p:txBody>
      </p:sp>
      <p:sp>
        <p:nvSpPr>
          <p:cNvPr id="2062341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After</a:t>
            </a:r>
          </a:p>
        </p:txBody>
      </p:sp>
      <p:sp>
        <p:nvSpPr>
          <p:cNvPr id="2062342" name="Rectangle 6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343" name="Rectangle 7"/>
          <p:cNvSpPr>
            <a:spLocks noChangeArrowheads="1"/>
          </p:cNvSpPr>
          <p:nvPr/>
        </p:nvSpPr>
        <p:spPr bwMode="auto">
          <a:xfrm>
            <a:off x="41148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44" name="Rectangle 8"/>
          <p:cNvSpPr>
            <a:spLocks noChangeArrowheads="1"/>
          </p:cNvSpPr>
          <p:nvPr/>
        </p:nvSpPr>
        <p:spPr bwMode="auto">
          <a:xfrm>
            <a:off x="38100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45" name="Line 9"/>
          <p:cNvSpPr>
            <a:spLocks noChangeShapeType="1"/>
          </p:cNvSpPr>
          <p:nvPr/>
        </p:nvSpPr>
        <p:spPr bwMode="auto">
          <a:xfrm>
            <a:off x="42672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46" name="Rectangle 10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47" name="Rectangle 11"/>
          <p:cNvSpPr>
            <a:spLocks noChangeArrowheads="1"/>
          </p:cNvSpPr>
          <p:nvPr/>
        </p:nvSpPr>
        <p:spPr bwMode="auto">
          <a:xfrm>
            <a:off x="31242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48" name="Rectangle 12"/>
          <p:cNvSpPr>
            <a:spLocks noChangeArrowheads="1"/>
          </p:cNvSpPr>
          <p:nvPr/>
        </p:nvSpPr>
        <p:spPr bwMode="auto">
          <a:xfrm>
            <a:off x="28194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49" name="Line 13"/>
          <p:cNvSpPr>
            <a:spLocks noChangeShapeType="1"/>
          </p:cNvSpPr>
          <p:nvPr/>
        </p:nvSpPr>
        <p:spPr bwMode="auto">
          <a:xfrm>
            <a:off x="32766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0" name="Rectangle 14"/>
          <p:cNvSpPr>
            <a:spLocks noChangeArrowheads="1"/>
          </p:cNvSpPr>
          <p:nvPr/>
        </p:nvSpPr>
        <p:spPr bwMode="auto">
          <a:xfrm>
            <a:off x="18288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351" name="Rectangle 15"/>
          <p:cNvSpPr>
            <a:spLocks noChangeArrowheads="1"/>
          </p:cNvSpPr>
          <p:nvPr/>
        </p:nvSpPr>
        <p:spPr bwMode="auto">
          <a:xfrm>
            <a:off x="21336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52" name="Rectangle 16"/>
          <p:cNvSpPr>
            <a:spLocks noChangeArrowheads="1"/>
          </p:cNvSpPr>
          <p:nvPr/>
        </p:nvSpPr>
        <p:spPr bwMode="auto">
          <a:xfrm>
            <a:off x="18288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3" name="Line 17"/>
          <p:cNvSpPr>
            <a:spLocks noChangeShapeType="1"/>
          </p:cNvSpPr>
          <p:nvPr/>
        </p:nvSpPr>
        <p:spPr bwMode="auto">
          <a:xfrm>
            <a:off x="22860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4" name="Rectangle 18"/>
          <p:cNvSpPr>
            <a:spLocks noChangeArrowheads="1"/>
          </p:cNvSpPr>
          <p:nvPr/>
        </p:nvSpPr>
        <p:spPr bwMode="auto">
          <a:xfrm>
            <a:off x="48006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62355" name="Rectangle 19"/>
          <p:cNvSpPr>
            <a:spLocks noChangeArrowheads="1"/>
          </p:cNvSpPr>
          <p:nvPr/>
        </p:nvSpPr>
        <p:spPr bwMode="auto">
          <a:xfrm>
            <a:off x="51054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56" name="Rectangle 20"/>
          <p:cNvSpPr>
            <a:spLocks noChangeArrowheads="1"/>
          </p:cNvSpPr>
          <p:nvPr/>
        </p:nvSpPr>
        <p:spPr bwMode="auto">
          <a:xfrm>
            <a:off x="48006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7" name="Line 21"/>
          <p:cNvSpPr>
            <a:spLocks noChangeShapeType="1"/>
          </p:cNvSpPr>
          <p:nvPr/>
        </p:nvSpPr>
        <p:spPr bwMode="auto">
          <a:xfrm>
            <a:off x="52578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8" name="Rectangle 22"/>
          <p:cNvSpPr>
            <a:spLocks noChangeArrowheads="1"/>
          </p:cNvSpPr>
          <p:nvPr/>
        </p:nvSpPr>
        <p:spPr bwMode="auto">
          <a:xfrm>
            <a:off x="57912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359" name="Rectangle 23"/>
          <p:cNvSpPr>
            <a:spLocks noChangeArrowheads="1"/>
          </p:cNvSpPr>
          <p:nvPr/>
        </p:nvSpPr>
        <p:spPr bwMode="auto">
          <a:xfrm>
            <a:off x="60960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60" name="Rectangle 24"/>
          <p:cNvSpPr>
            <a:spLocks noChangeArrowheads="1"/>
          </p:cNvSpPr>
          <p:nvPr/>
        </p:nvSpPr>
        <p:spPr bwMode="auto">
          <a:xfrm>
            <a:off x="57912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1" name="Line 25"/>
          <p:cNvSpPr>
            <a:spLocks noChangeShapeType="1"/>
          </p:cNvSpPr>
          <p:nvPr/>
        </p:nvSpPr>
        <p:spPr bwMode="auto">
          <a:xfrm>
            <a:off x="62484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2" name="Rectangle 26"/>
          <p:cNvSpPr>
            <a:spLocks noChangeArrowheads="1"/>
          </p:cNvSpPr>
          <p:nvPr/>
        </p:nvSpPr>
        <p:spPr bwMode="auto">
          <a:xfrm>
            <a:off x="67818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363" name="Rectangle 27"/>
          <p:cNvSpPr>
            <a:spLocks noChangeArrowheads="1"/>
          </p:cNvSpPr>
          <p:nvPr/>
        </p:nvSpPr>
        <p:spPr bwMode="auto">
          <a:xfrm>
            <a:off x="70866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64" name="Rectangle 28"/>
          <p:cNvSpPr>
            <a:spLocks noChangeArrowheads="1"/>
          </p:cNvSpPr>
          <p:nvPr/>
        </p:nvSpPr>
        <p:spPr bwMode="auto">
          <a:xfrm>
            <a:off x="67818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5" name="Line 29"/>
          <p:cNvSpPr>
            <a:spLocks noChangeShapeType="1"/>
          </p:cNvSpPr>
          <p:nvPr/>
        </p:nvSpPr>
        <p:spPr bwMode="auto">
          <a:xfrm flipV="1">
            <a:off x="7086600" y="20574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6" name="Line 30"/>
          <p:cNvSpPr>
            <a:spLocks noChangeShapeType="1"/>
          </p:cNvSpPr>
          <p:nvPr/>
        </p:nvSpPr>
        <p:spPr bwMode="auto">
          <a:xfrm>
            <a:off x="1524000" y="2209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7" name="Rectangle 31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68" name="Rectangle 32"/>
          <p:cNvSpPr>
            <a:spLocks noChangeArrowheads="1"/>
          </p:cNvSpPr>
          <p:nvPr/>
        </p:nvSpPr>
        <p:spPr bwMode="auto">
          <a:xfrm>
            <a:off x="41148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69" name="Rectangle 33"/>
          <p:cNvSpPr>
            <a:spLocks noChangeArrowheads="1"/>
          </p:cNvSpPr>
          <p:nvPr/>
        </p:nvSpPr>
        <p:spPr bwMode="auto">
          <a:xfrm>
            <a:off x="38100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0" name="Line 34"/>
          <p:cNvSpPr>
            <a:spLocks noChangeShapeType="1"/>
          </p:cNvSpPr>
          <p:nvPr/>
        </p:nvSpPr>
        <p:spPr bwMode="auto">
          <a:xfrm>
            <a:off x="42672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1" name="Rectangle 35"/>
          <p:cNvSpPr>
            <a:spLocks noChangeArrowheads="1"/>
          </p:cNvSpPr>
          <p:nvPr/>
        </p:nvSpPr>
        <p:spPr bwMode="auto">
          <a:xfrm>
            <a:off x="28194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372" name="Rectangle 36"/>
          <p:cNvSpPr>
            <a:spLocks noChangeArrowheads="1"/>
          </p:cNvSpPr>
          <p:nvPr/>
        </p:nvSpPr>
        <p:spPr bwMode="auto">
          <a:xfrm>
            <a:off x="31242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73" name="Rectangle 37"/>
          <p:cNvSpPr>
            <a:spLocks noChangeArrowheads="1"/>
          </p:cNvSpPr>
          <p:nvPr/>
        </p:nvSpPr>
        <p:spPr bwMode="auto">
          <a:xfrm>
            <a:off x="28194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4" name="Line 38"/>
          <p:cNvSpPr>
            <a:spLocks noChangeShapeType="1"/>
          </p:cNvSpPr>
          <p:nvPr/>
        </p:nvSpPr>
        <p:spPr bwMode="auto">
          <a:xfrm>
            <a:off x="32766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5" name="Rectangle 39"/>
          <p:cNvSpPr>
            <a:spLocks noChangeArrowheads="1"/>
          </p:cNvSpPr>
          <p:nvPr/>
        </p:nvSpPr>
        <p:spPr bwMode="auto">
          <a:xfrm>
            <a:off x="18288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62376" name="Rectangle 40"/>
          <p:cNvSpPr>
            <a:spLocks noChangeArrowheads="1"/>
          </p:cNvSpPr>
          <p:nvPr/>
        </p:nvSpPr>
        <p:spPr bwMode="auto">
          <a:xfrm>
            <a:off x="21336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77" name="Rectangle 41"/>
          <p:cNvSpPr>
            <a:spLocks noChangeArrowheads="1"/>
          </p:cNvSpPr>
          <p:nvPr/>
        </p:nvSpPr>
        <p:spPr bwMode="auto">
          <a:xfrm>
            <a:off x="18288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8" name="Line 42"/>
          <p:cNvSpPr>
            <a:spLocks noChangeShapeType="1"/>
          </p:cNvSpPr>
          <p:nvPr/>
        </p:nvSpPr>
        <p:spPr bwMode="auto">
          <a:xfrm>
            <a:off x="22860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9" name="Rectangle 43"/>
          <p:cNvSpPr>
            <a:spLocks noChangeArrowheads="1"/>
          </p:cNvSpPr>
          <p:nvPr/>
        </p:nvSpPr>
        <p:spPr bwMode="auto">
          <a:xfrm>
            <a:off x="48006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80" name="Rectangle 44"/>
          <p:cNvSpPr>
            <a:spLocks noChangeArrowheads="1"/>
          </p:cNvSpPr>
          <p:nvPr/>
        </p:nvSpPr>
        <p:spPr bwMode="auto">
          <a:xfrm>
            <a:off x="51054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81" name="Rectangle 45"/>
          <p:cNvSpPr>
            <a:spLocks noChangeArrowheads="1"/>
          </p:cNvSpPr>
          <p:nvPr/>
        </p:nvSpPr>
        <p:spPr bwMode="auto">
          <a:xfrm>
            <a:off x="48006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2" name="Line 46"/>
          <p:cNvSpPr>
            <a:spLocks noChangeShapeType="1"/>
          </p:cNvSpPr>
          <p:nvPr/>
        </p:nvSpPr>
        <p:spPr bwMode="auto">
          <a:xfrm>
            <a:off x="52578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3" name="Rectangle 47"/>
          <p:cNvSpPr>
            <a:spLocks noChangeArrowheads="1"/>
          </p:cNvSpPr>
          <p:nvPr/>
        </p:nvSpPr>
        <p:spPr bwMode="auto">
          <a:xfrm>
            <a:off x="57912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384" name="Rectangle 48"/>
          <p:cNvSpPr>
            <a:spLocks noChangeArrowheads="1"/>
          </p:cNvSpPr>
          <p:nvPr/>
        </p:nvSpPr>
        <p:spPr bwMode="auto">
          <a:xfrm>
            <a:off x="60960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85" name="Rectangle 49"/>
          <p:cNvSpPr>
            <a:spLocks noChangeArrowheads="1"/>
          </p:cNvSpPr>
          <p:nvPr/>
        </p:nvSpPr>
        <p:spPr bwMode="auto">
          <a:xfrm>
            <a:off x="57912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6" name="Line 50"/>
          <p:cNvSpPr>
            <a:spLocks noChangeShapeType="1"/>
          </p:cNvSpPr>
          <p:nvPr/>
        </p:nvSpPr>
        <p:spPr bwMode="auto">
          <a:xfrm>
            <a:off x="62484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7" name="Rectangle 51"/>
          <p:cNvSpPr>
            <a:spLocks noChangeArrowheads="1"/>
          </p:cNvSpPr>
          <p:nvPr/>
        </p:nvSpPr>
        <p:spPr bwMode="auto">
          <a:xfrm>
            <a:off x="67818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388" name="Rectangle 52"/>
          <p:cNvSpPr>
            <a:spLocks noChangeArrowheads="1"/>
          </p:cNvSpPr>
          <p:nvPr/>
        </p:nvSpPr>
        <p:spPr bwMode="auto">
          <a:xfrm>
            <a:off x="70866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89" name="Rectangle 53"/>
          <p:cNvSpPr>
            <a:spLocks noChangeArrowheads="1"/>
          </p:cNvSpPr>
          <p:nvPr/>
        </p:nvSpPr>
        <p:spPr bwMode="auto">
          <a:xfrm>
            <a:off x="67818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0" name="Line 54"/>
          <p:cNvSpPr>
            <a:spLocks noChangeShapeType="1"/>
          </p:cNvSpPr>
          <p:nvPr/>
        </p:nvSpPr>
        <p:spPr bwMode="auto">
          <a:xfrm flipV="1">
            <a:off x="7086600" y="27432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1" name="Line 55"/>
          <p:cNvSpPr>
            <a:spLocks noChangeShapeType="1"/>
          </p:cNvSpPr>
          <p:nvPr/>
        </p:nvSpPr>
        <p:spPr bwMode="auto">
          <a:xfrm>
            <a:off x="1524000" y="2895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2" name="Rectangle 56"/>
          <p:cNvSpPr>
            <a:spLocks noChangeArrowheads="1"/>
          </p:cNvSpPr>
          <p:nvPr/>
        </p:nvSpPr>
        <p:spPr bwMode="auto">
          <a:xfrm>
            <a:off x="38100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393" name="Rectangle 57"/>
          <p:cNvSpPr>
            <a:spLocks noChangeArrowheads="1"/>
          </p:cNvSpPr>
          <p:nvPr/>
        </p:nvSpPr>
        <p:spPr bwMode="auto">
          <a:xfrm>
            <a:off x="41148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94" name="Rectangle 58"/>
          <p:cNvSpPr>
            <a:spLocks noChangeArrowheads="1"/>
          </p:cNvSpPr>
          <p:nvPr/>
        </p:nvSpPr>
        <p:spPr bwMode="auto">
          <a:xfrm>
            <a:off x="38100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5" name="Line 59"/>
          <p:cNvSpPr>
            <a:spLocks noChangeShapeType="1"/>
          </p:cNvSpPr>
          <p:nvPr/>
        </p:nvSpPr>
        <p:spPr bwMode="auto">
          <a:xfrm>
            <a:off x="42672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6" name="Rectangle 60"/>
          <p:cNvSpPr>
            <a:spLocks noChangeArrowheads="1"/>
          </p:cNvSpPr>
          <p:nvPr/>
        </p:nvSpPr>
        <p:spPr bwMode="auto">
          <a:xfrm>
            <a:off x="28194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97" name="Rectangle 61"/>
          <p:cNvSpPr>
            <a:spLocks noChangeArrowheads="1"/>
          </p:cNvSpPr>
          <p:nvPr/>
        </p:nvSpPr>
        <p:spPr bwMode="auto">
          <a:xfrm>
            <a:off x="31242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98" name="Rectangle 62"/>
          <p:cNvSpPr>
            <a:spLocks noChangeArrowheads="1"/>
          </p:cNvSpPr>
          <p:nvPr/>
        </p:nvSpPr>
        <p:spPr bwMode="auto">
          <a:xfrm>
            <a:off x="28194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9" name="Line 63"/>
          <p:cNvSpPr>
            <a:spLocks noChangeShapeType="1"/>
          </p:cNvSpPr>
          <p:nvPr/>
        </p:nvSpPr>
        <p:spPr bwMode="auto">
          <a:xfrm>
            <a:off x="32766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0" name="Rectangle 64"/>
          <p:cNvSpPr>
            <a:spLocks noChangeArrowheads="1"/>
          </p:cNvSpPr>
          <p:nvPr/>
        </p:nvSpPr>
        <p:spPr bwMode="auto">
          <a:xfrm>
            <a:off x="18288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401" name="Rectangle 65"/>
          <p:cNvSpPr>
            <a:spLocks noChangeArrowheads="1"/>
          </p:cNvSpPr>
          <p:nvPr/>
        </p:nvSpPr>
        <p:spPr bwMode="auto">
          <a:xfrm>
            <a:off x="21336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02" name="Rectangle 66"/>
          <p:cNvSpPr>
            <a:spLocks noChangeArrowheads="1"/>
          </p:cNvSpPr>
          <p:nvPr/>
        </p:nvSpPr>
        <p:spPr bwMode="auto">
          <a:xfrm>
            <a:off x="18288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3" name="Line 67"/>
          <p:cNvSpPr>
            <a:spLocks noChangeShapeType="1"/>
          </p:cNvSpPr>
          <p:nvPr/>
        </p:nvSpPr>
        <p:spPr bwMode="auto">
          <a:xfrm>
            <a:off x="22860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4" name="Rectangle 68"/>
          <p:cNvSpPr>
            <a:spLocks noChangeArrowheads="1"/>
          </p:cNvSpPr>
          <p:nvPr/>
        </p:nvSpPr>
        <p:spPr bwMode="auto">
          <a:xfrm>
            <a:off x="48006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62405" name="Rectangle 69"/>
          <p:cNvSpPr>
            <a:spLocks noChangeArrowheads="1"/>
          </p:cNvSpPr>
          <p:nvPr/>
        </p:nvSpPr>
        <p:spPr bwMode="auto">
          <a:xfrm>
            <a:off x="51054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06" name="Rectangle 70"/>
          <p:cNvSpPr>
            <a:spLocks noChangeArrowheads="1"/>
          </p:cNvSpPr>
          <p:nvPr/>
        </p:nvSpPr>
        <p:spPr bwMode="auto">
          <a:xfrm>
            <a:off x="48006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7" name="Line 71"/>
          <p:cNvSpPr>
            <a:spLocks noChangeShapeType="1"/>
          </p:cNvSpPr>
          <p:nvPr/>
        </p:nvSpPr>
        <p:spPr bwMode="auto">
          <a:xfrm flipH="1">
            <a:off x="3886200" y="4038600"/>
            <a:ext cx="13716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8" name="Rectangle 72"/>
          <p:cNvSpPr>
            <a:spLocks noChangeArrowheads="1"/>
          </p:cNvSpPr>
          <p:nvPr/>
        </p:nvSpPr>
        <p:spPr bwMode="auto">
          <a:xfrm>
            <a:off x="57912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409" name="Rectangle 73"/>
          <p:cNvSpPr>
            <a:spLocks noChangeArrowheads="1"/>
          </p:cNvSpPr>
          <p:nvPr/>
        </p:nvSpPr>
        <p:spPr bwMode="auto">
          <a:xfrm>
            <a:off x="60960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10" name="Rectangle 74"/>
          <p:cNvSpPr>
            <a:spLocks noChangeArrowheads="1"/>
          </p:cNvSpPr>
          <p:nvPr/>
        </p:nvSpPr>
        <p:spPr bwMode="auto">
          <a:xfrm>
            <a:off x="57912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1" name="Line 75"/>
          <p:cNvSpPr>
            <a:spLocks noChangeShapeType="1"/>
          </p:cNvSpPr>
          <p:nvPr/>
        </p:nvSpPr>
        <p:spPr bwMode="auto">
          <a:xfrm>
            <a:off x="62484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2" name="Rectangle 76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413" name="Rectangle 77"/>
          <p:cNvSpPr>
            <a:spLocks noChangeArrowheads="1"/>
          </p:cNvSpPr>
          <p:nvPr/>
        </p:nvSpPr>
        <p:spPr bwMode="auto">
          <a:xfrm>
            <a:off x="70866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14" name="Rectangle 78"/>
          <p:cNvSpPr>
            <a:spLocks noChangeArrowheads="1"/>
          </p:cNvSpPr>
          <p:nvPr/>
        </p:nvSpPr>
        <p:spPr bwMode="auto">
          <a:xfrm>
            <a:off x="67818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5" name="Line 79"/>
          <p:cNvSpPr>
            <a:spLocks noChangeShapeType="1"/>
          </p:cNvSpPr>
          <p:nvPr/>
        </p:nvSpPr>
        <p:spPr bwMode="auto">
          <a:xfrm flipV="1">
            <a:off x="7086600" y="38862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6" name="Line 80"/>
          <p:cNvSpPr>
            <a:spLocks noChangeShapeType="1"/>
          </p:cNvSpPr>
          <p:nvPr/>
        </p:nvSpPr>
        <p:spPr bwMode="auto">
          <a:xfrm>
            <a:off x="1524000" y="4038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7" name="Rectangle 81"/>
          <p:cNvSpPr>
            <a:spLocks noChangeArrowheads="1"/>
          </p:cNvSpPr>
          <p:nvPr/>
        </p:nvSpPr>
        <p:spPr bwMode="auto">
          <a:xfrm>
            <a:off x="3810000" y="4572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418" name="Rectangle 82"/>
          <p:cNvSpPr>
            <a:spLocks noChangeArrowheads="1"/>
          </p:cNvSpPr>
          <p:nvPr/>
        </p:nvSpPr>
        <p:spPr bwMode="auto">
          <a:xfrm>
            <a:off x="4114800" y="4572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19" name="Rectangle 83"/>
          <p:cNvSpPr>
            <a:spLocks noChangeArrowheads="1"/>
          </p:cNvSpPr>
          <p:nvPr/>
        </p:nvSpPr>
        <p:spPr bwMode="auto">
          <a:xfrm>
            <a:off x="38100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0" name="Line 84"/>
          <p:cNvSpPr>
            <a:spLocks noChangeShapeType="1"/>
          </p:cNvSpPr>
          <p:nvPr/>
        </p:nvSpPr>
        <p:spPr bwMode="auto">
          <a:xfrm>
            <a:off x="4267200" y="4724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1" name="Rectangle 85"/>
          <p:cNvSpPr>
            <a:spLocks noChangeArrowheads="1"/>
          </p:cNvSpPr>
          <p:nvPr/>
        </p:nvSpPr>
        <p:spPr bwMode="auto">
          <a:xfrm>
            <a:off x="2819400" y="4572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422" name="Rectangle 86"/>
          <p:cNvSpPr>
            <a:spLocks noChangeArrowheads="1"/>
          </p:cNvSpPr>
          <p:nvPr/>
        </p:nvSpPr>
        <p:spPr bwMode="auto">
          <a:xfrm>
            <a:off x="3124200" y="45720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23" name="Rectangle 87"/>
          <p:cNvSpPr>
            <a:spLocks noChangeArrowheads="1"/>
          </p:cNvSpPr>
          <p:nvPr/>
        </p:nvSpPr>
        <p:spPr bwMode="auto">
          <a:xfrm>
            <a:off x="28194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4" name="Rectangle 88"/>
          <p:cNvSpPr>
            <a:spLocks noChangeArrowheads="1"/>
          </p:cNvSpPr>
          <p:nvPr/>
        </p:nvSpPr>
        <p:spPr bwMode="auto">
          <a:xfrm>
            <a:off x="1828800" y="4572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62425" name="Rectangle 89"/>
          <p:cNvSpPr>
            <a:spLocks noChangeArrowheads="1"/>
          </p:cNvSpPr>
          <p:nvPr/>
        </p:nvSpPr>
        <p:spPr bwMode="auto">
          <a:xfrm>
            <a:off x="2133600" y="45720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26" name="Rectangle 90"/>
          <p:cNvSpPr>
            <a:spLocks noChangeArrowheads="1"/>
          </p:cNvSpPr>
          <p:nvPr/>
        </p:nvSpPr>
        <p:spPr bwMode="auto">
          <a:xfrm>
            <a:off x="18288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7" name="Line 91"/>
          <p:cNvSpPr>
            <a:spLocks noChangeShapeType="1"/>
          </p:cNvSpPr>
          <p:nvPr/>
        </p:nvSpPr>
        <p:spPr bwMode="auto">
          <a:xfrm>
            <a:off x="2286000" y="4724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8" name="Rectangle 92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429" name="Rectangle 93"/>
          <p:cNvSpPr>
            <a:spLocks noChangeArrowheads="1"/>
          </p:cNvSpPr>
          <p:nvPr/>
        </p:nvSpPr>
        <p:spPr bwMode="auto">
          <a:xfrm>
            <a:off x="5105400" y="4572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30" name="Rectangle 94"/>
          <p:cNvSpPr>
            <a:spLocks noChangeArrowheads="1"/>
          </p:cNvSpPr>
          <p:nvPr/>
        </p:nvSpPr>
        <p:spPr bwMode="auto">
          <a:xfrm>
            <a:off x="48006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1" name="Line 95"/>
          <p:cNvSpPr>
            <a:spLocks noChangeShapeType="1"/>
          </p:cNvSpPr>
          <p:nvPr/>
        </p:nvSpPr>
        <p:spPr bwMode="auto">
          <a:xfrm>
            <a:off x="5257800" y="4724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2" name="Rectangle 96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433" name="Rectangle 97"/>
          <p:cNvSpPr>
            <a:spLocks noChangeArrowheads="1"/>
          </p:cNvSpPr>
          <p:nvPr/>
        </p:nvSpPr>
        <p:spPr bwMode="auto">
          <a:xfrm>
            <a:off x="6096000" y="4572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34" name="Rectangle 98"/>
          <p:cNvSpPr>
            <a:spLocks noChangeArrowheads="1"/>
          </p:cNvSpPr>
          <p:nvPr/>
        </p:nvSpPr>
        <p:spPr bwMode="auto">
          <a:xfrm>
            <a:off x="57912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5" name="Line 99"/>
          <p:cNvSpPr>
            <a:spLocks noChangeShapeType="1"/>
          </p:cNvSpPr>
          <p:nvPr/>
        </p:nvSpPr>
        <p:spPr bwMode="auto">
          <a:xfrm flipH="1" flipV="1">
            <a:off x="5867400" y="4191000"/>
            <a:ext cx="3810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6" name="Rectangle 100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437" name="Rectangle 101"/>
          <p:cNvSpPr>
            <a:spLocks noChangeArrowheads="1"/>
          </p:cNvSpPr>
          <p:nvPr/>
        </p:nvSpPr>
        <p:spPr bwMode="auto">
          <a:xfrm>
            <a:off x="7086600" y="45720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38" name="Rectangle 102"/>
          <p:cNvSpPr>
            <a:spLocks noChangeArrowheads="1"/>
          </p:cNvSpPr>
          <p:nvPr/>
        </p:nvSpPr>
        <p:spPr bwMode="auto">
          <a:xfrm>
            <a:off x="67818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9" name="Line 103"/>
          <p:cNvSpPr>
            <a:spLocks noChangeShapeType="1"/>
          </p:cNvSpPr>
          <p:nvPr/>
        </p:nvSpPr>
        <p:spPr bwMode="auto">
          <a:xfrm flipV="1">
            <a:off x="7086600" y="45720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0" name="Line 104"/>
          <p:cNvSpPr>
            <a:spLocks noChangeShapeType="1"/>
          </p:cNvSpPr>
          <p:nvPr/>
        </p:nvSpPr>
        <p:spPr bwMode="auto">
          <a:xfrm>
            <a:off x="1524000" y="47244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1" name="Freeform 105"/>
          <p:cNvSpPr>
            <a:spLocks/>
          </p:cNvSpPr>
          <p:nvPr/>
        </p:nvSpPr>
        <p:spPr bwMode="auto">
          <a:xfrm>
            <a:off x="3275013" y="4714875"/>
            <a:ext cx="3582987" cy="323850"/>
          </a:xfrm>
          <a:custGeom>
            <a:avLst/>
            <a:gdLst>
              <a:gd name="T0" fmla="*/ 0 w 2229"/>
              <a:gd name="T1" fmla="*/ 0 h 204"/>
              <a:gd name="T2" fmla="*/ 9 w 2229"/>
              <a:gd name="T3" fmla="*/ 73 h 204"/>
              <a:gd name="T4" fmla="*/ 232 w 2229"/>
              <a:gd name="T5" fmla="*/ 193 h 204"/>
              <a:gd name="T6" fmla="*/ 952 w 2229"/>
              <a:gd name="T7" fmla="*/ 201 h 204"/>
              <a:gd name="T8" fmla="*/ 2140 w 2229"/>
              <a:gd name="T9" fmla="*/ 156 h 204"/>
              <a:gd name="T10" fmla="*/ 2229 w 2229"/>
              <a:gd name="T11" fmla="*/ 1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9" h="204">
                <a:moveTo>
                  <a:pt x="0" y="0"/>
                </a:moveTo>
                <a:cubicBezTo>
                  <a:pt x="3" y="24"/>
                  <a:pt x="4" y="49"/>
                  <a:pt x="9" y="73"/>
                </a:cubicBezTo>
                <a:cubicBezTo>
                  <a:pt x="27" y="168"/>
                  <a:pt x="168" y="191"/>
                  <a:pt x="232" y="193"/>
                </a:cubicBezTo>
                <a:cubicBezTo>
                  <a:pt x="325" y="195"/>
                  <a:pt x="753" y="202"/>
                  <a:pt x="952" y="201"/>
                </a:cubicBezTo>
                <a:cubicBezTo>
                  <a:pt x="1443" y="204"/>
                  <a:pt x="1957" y="189"/>
                  <a:pt x="2140" y="156"/>
                </a:cubicBezTo>
                <a:cubicBezTo>
                  <a:pt x="2190" y="147"/>
                  <a:pt x="2205" y="125"/>
                  <a:pt x="2229" y="104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2" name="Line 106"/>
          <p:cNvSpPr>
            <a:spLocks noChangeShapeType="1"/>
          </p:cNvSpPr>
          <p:nvPr/>
        </p:nvSpPr>
        <p:spPr bwMode="auto">
          <a:xfrm>
            <a:off x="1143000" y="3505200"/>
            <a:ext cx="65532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3" name="AutoShape 107"/>
          <p:cNvSpPr>
            <a:spLocks noChangeArrowheads="1"/>
          </p:cNvSpPr>
          <p:nvPr/>
        </p:nvSpPr>
        <p:spPr bwMode="auto">
          <a:xfrm>
            <a:off x="3657600" y="2667000"/>
            <a:ext cx="2819400" cy="457200"/>
          </a:xfrm>
          <a:prstGeom prst="roundRect">
            <a:avLst>
              <a:gd name="adj" fmla="val 16667"/>
            </a:avLst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4" name="Line 108"/>
          <p:cNvSpPr>
            <a:spLocks noChangeShapeType="1"/>
          </p:cNvSpPr>
          <p:nvPr/>
        </p:nvSpPr>
        <p:spPr bwMode="auto">
          <a:xfrm flipV="1">
            <a:off x="5562600" y="22860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0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Advantages [2/2]</a:t>
            </a:r>
          </a:p>
        </p:txBody>
      </p:sp>
      <p:sp>
        <p:nvSpPr>
          <p:cNvPr id="200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With Linked Lists, iterators, pointers, and references to items will always stay valid and never change what they refer to, as long as the Linked List exists — unless we remove or change the item ourselves.</a:t>
            </a:r>
          </a:p>
        </p:txBody>
      </p:sp>
      <p:sp>
        <p:nvSpPr>
          <p:cNvPr id="2000900" name="Rectangle 4"/>
          <p:cNvSpPr>
            <a:spLocks noChangeArrowheads="1"/>
          </p:cNvSpPr>
          <p:nvPr/>
        </p:nvSpPr>
        <p:spPr bwMode="auto">
          <a:xfrm>
            <a:off x="39624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01" name="Rectangle 5"/>
          <p:cNvSpPr>
            <a:spLocks noChangeArrowheads="1"/>
          </p:cNvSpPr>
          <p:nvPr/>
        </p:nvSpPr>
        <p:spPr bwMode="auto">
          <a:xfrm>
            <a:off x="42672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02" name="Rectangle 6"/>
          <p:cNvSpPr>
            <a:spLocks noChangeArrowheads="1"/>
          </p:cNvSpPr>
          <p:nvPr/>
        </p:nvSpPr>
        <p:spPr bwMode="auto">
          <a:xfrm>
            <a:off x="39624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3" name="Line 7"/>
          <p:cNvSpPr>
            <a:spLocks noChangeShapeType="1"/>
          </p:cNvSpPr>
          <p:nvPr/>
        </p:nvSpPr>
        <p:spPr bwMode="auto">
          <a:xfrm>
            <a:off x="44196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4" name="Rectangle 8"/>
          <p:cNvSpPr>
            <a:spLocks noChangeArrowheads="1"/>
          </p:cNvSpPr>
          <p:nvPr/>
        </p:nvSpPr>
        <p:spPr bwMode="auto">
          <a:xfrm>
            <a:off x="29718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00905" name="Rectangle 9"/>
          <p:cNvSpPr>
            <a:spLocks noChangeArrowheads="1"/>
          </p:cNvSpPr>
          <p:nvPr/>
        </p:nvSpPr>
        <p:spPr bwMode="auto">
          <a:xfrm>
            <a:off x="32766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06" name="Rectangle 10"/>
          <p:cNvSpPr>
            <a:spLocks noChangeArrowheads="1"/>
          </p:cNvSpPr>
          <p:nvPr/>
        </p:nvSpPr>
        <p:spPr bwMode="auto">
          <a:xfrm>
            <a:off x="29718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7" name="Line 11"/>
          <p:cNvSpPr>
            <a:spLocks noChangeShapeType="1"/>
          </p:cNvSpPr>
          <p:nvPr/>
        </p:nvSpPr>
        <p:spPr bwMode="auto">
          <a:xfrm>
            <a:off x="34290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8" name="Rectangle 12"/>
          <p:cNvSpPr>
            <a:spLocks noChangeArrowheads="1"/>
          </p:cNvSpPr>
          <p:nvPr/>
        </p:nvSpPr>
        <p:spPr bwMode="auto">
          <a:xfrm>
            <a:off x="19812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00909" name="Rectangle 13"/>
          <p:cNvSpPr>
            <a:spLocks noChangeArrowheads="1"/>
          </p:cNvSpPr>
          <p:nvPr/>
        </p:nvSpPr>
        <p:spPr bwMode="auto">
          <a:xfrm>
            <a:off x="22860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10" name="Rectangle 14"/>
          <p:cNvSpPr>
            <a:spLocks noChangeArrowheads="1"/>
          </p:cNvSpPr>
          <p:nvPr/>
        </p:nvSpPr>
        <p:spPr bwMode="auto">
          <a:xfrm>
            <a:off x="19812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1" name="Line 15"/>
          <p:cNvSpPr>
            <a:spLocks noChangeShapeType="1"/>
          </p:cNvSpPr>
          <p:nvPr/>
        </p:nvSpPr>
        <p:spPr bwMode="auto">
          <a:xfrm>
            <a:off x="24384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2" name="Rectangle 16"/>
          <p:cNvSpPr>
            <a:spLocks noChangeArrowheads="1"/>
          </p:cNvSpPr>
          <p:nvPr/>
        </p:nvSpPr>
        <p:spPr bwMode="auto">
          <a:xfrm>
            <a:off x="49530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00913" name="Rectangle 17"/>
          <p:cNvSpPr>
            <a:spLocks noChangeArrowheads="1"/>
          </p:cNvSpPr>
          <p:nvPr/>
        </p:nvSpPr>
        <p:spPr bwMode="auto">
          <a:xfrm>
            <a:off x="52578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14" name="Rectangle 18"/>
          <p:cNvSpPr>
            <a:spLocks noChangeArrowheads="1"/>
          </p:cNvSpPr>
          <p:nvPr/>
        </p:nvSpPr>
        <p:spPr bwMode="auto">
          <a:xfrm>
            <a:off x="49530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5" name="Line 19"/>
          <p:cNvSpPr>
            <a:spLocks noChangeShapeType="1"/>
          </p:cNvSpPr>
          <p:nvPr/>
        </p:nvSpPr>
        <p:spPr bwMode="auto">
          <a:xfrm>
            <a:off x="54102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6" name="Rectangle 20"/>
          <p:cNvSpPr>
            <a:spLocks noChangeArrowheads="1"/>
          </p:cNvSpPr>
          <p:nvPr/>
        </p:nvSpPr>
        <p:spPr bwMode="auto">
          <a:xfrm>
            <a:off x="59436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17" name="Rectangle 21"/>
          <p:cNvSpPr>
            <a:spLocks noChangeArrowheads="1"/>
          </p:cNvSpPr>
          <p:nvPr/>
        </p:nvSpPr>
        <p:spPr bwMode="auto">
          <a:xfrm>
            <a:off x="62484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18" name="Rectangle 22"/>
          <p:cNvSpPr>
            <a:spLocks noChangeArrowheads="1"/>
          </p:cNvSpPr>
          <p:nvPr/>
        </p:nvSpPr>
        <p:spPr bwMode="auto">
          <a:xfrm>
            <a:off x="59436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9" name="Line 23"/>
          <p:cNvSpPr>
            <a:spLocks noChangeShapeType="1"/>
          </p:cNvSpPr>
          <p:nvPr/>
        </p:nvSpPr>
        <p:spPr bwMode="auto">
          <a:xfrm>
            <a:off x="64008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0" name="Rectangle 24"/>
          <p:cNvSpPr>
            <a:spLocks noChangeArrowheads="1"/>
          </p:cNvSpPr>
          <p:nvPr/>
        </p:nvSpPr>
        <p:spPr bwMode="auto">
          <a:xfrm>
            <a:off x="69342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00921" name="Rectangle 25"/>
          <p:cNvSpPr>
            <a:spLocks noChangeArrowheads="1"/>
          </p:cNvSpPr>
          <p:nvPr/>
        </p:nvSpPr>
        <p:spPr bwMode="auto">
          <a:xfrm>
            <a:off x="72390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22" name="Rectangle 26"/>
          <p:cNvSpPr>
            <a:spLocks noChangeArrowheads="1"/>
          </p:cNvSpPr>
          <p:nvPr/>
        </p:nvSpPr>
        <p:spPr bwMode="auto">
          <a:xfrm>
            <a:off x="69342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3" name="Line 27"/>
          <p:cNvSpPr>
            <a:spLocks noChangeShapeType="1"/>
          </p:cNvSpPr>
          <p:nvPr/>
        </p:nvSpPr>
        <p:spPr bwMode="auto">
          <a:xfrm flipV="1">
            <a:off x="7239000" y="28956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4" name="Line 28"/>
          <p:cNvSpPr>
            <a:spLocks noChangeShapeType="1"/>
          </p:cNvSpPr>
          <p:nvPr/>
        </p:nvSpPr>
        <p:spPr bwMode="auto">
          <a:xfrm>
            <a:off x="1676400" y="30480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5" name="Rectangle 29"/>
          <p:cNvSpPr>
            <a:spLocks noChangeArrowheads="1"/>
          </p:cNvSpPr>
          <p:nvPr/>
        </p:nvSpPr>
        <p:spPr bwMode="auto">
          <a:xfrm>
            <a:off x="39624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26" name="Rectangle 30"/>
          <p:cNvSpPr>
            <a:spLocks noChangeArrowheads="1"/>
          </p:cNvSpPr>
          <p:nvPr/>
        </p:nvSpPr>
        <p:spPr bwMode="auto">
          <a:xfrm>
            <a:off x="42672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27" name="Rectangle 31"/>
          <p:cNvSpPr>
            <a:spLocks noChangeArrowheads="1"/>
          </p:cNvSpPr>
          <p:nvPr/>
        </p:nvSpPr>
        <p:spPr bwMode="auto">
          <a:xfrm>
            <a:off x="39624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8" name="Rectangle 32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00929" name="Rectangle 33"/>
          <p:cNvSpPr>
            <a:spLocks noChangeArrowheads="1"/>
          </p:cNvSpPr>
          <p:nvPr/>
        </p:nvSpPr>
        <p:spPr bwMode="auto">
          <a:xfrm>
            <a:off x="22860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30" name="Rectangle 34"/>
          <p:cNvSpPr>
            <a:spLocks noChangeArrowheads="1"/>
          </p:cNvSpPr>
          <p:nvPr/>
        </p:nvSpPr>
        <p:spPr bwMode="auto">
          <a:xfrm>
            <a:off x="19812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1" name="Line 35"/>
          <p:cNvSpPr>
            <a:spLocks noChangeShapeType="1"/>
          </p:cNvSpPr>
          <p:nvPr/>
        </p:nvSpPr>
        <p:spPr bwMode="auto">
          <a:xfrm>
            <a:off x="2438400" y="43434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2" name="Rectangle 36"/>
          <p:cNvSpPr>
            <a:spLocks noChangeArrowheads="1"/>
          </p:cNvSpPr>
          <p:nvPr/>
        </p:nvSpPr>
        <p:spPr bwMode="auto">
          <a:xfrm>
            <a:off x="49530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00933" name="Rectangle 37"/>
          <p:cNvSpPr>
            <a:spLocks noChangeArrowheads="1"/>
          </p:cNvSpPr>
          <p:nvPr/>
        </p:nvSpPr>
        <p:spPr bwMode="auto">
          <a:xfrm>
            <a:off x="52578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34" name="Rectangle 38"/>
          <p:cNvSpPr>
            <a:spLocks noChangeArrowheads="1"/>
          </p:cNvSpPr>
          <p:nvPr/>
        </p:nvSpPr>
        <p:spPr bwMode="auto">
          <a:xfrm>
            <a:off x="49530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5" name="Rectangle 39"/>
          <p:cNvSpPr>
            <a:spLocks noChangeArrowheads="1"/>
          </p:cNvSpPr>
          <p:nvPr/>
        </p:nvSpPr>
        <p:spPr bwMode="auto">
          <a:xfrm>
            <a:off x="59436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36" name="Rectangle 40"/>
          <p:cNvSpPr>
            <a:spLocks noChangeArrowheads="1"/>
          </p:cNvSpPr>
          <p:nvPr/>
        </p:nvSpPr>
        <p:spPr bwMode="auto">
          <a:xfrm>
            <a:off x="62484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37" name="Rectangle 41"/>
          <p:cNvSpPr>
            <a:spLocks noChangeArrowheads="1"/>
          </p:cNvSpPr>
          <p:nvPr/>
        </p:nvSpPr>
        <p:spPr bwMode="auto">
          <a:xfrm>
            <a:off x="59436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8" name="Line 42"/>
          <p:cNvSpPr>
            <a:spLocks noChangeShapeType="1"/>
          </p:cNvSpPr>
          <p:nvPr/>
        </p:nvSpPr>
        <p:spPr bwMode="auto">
          <a:xfrm>
            <a:off x="6400800" y="4343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9" name="Rectangle 43"/>
          <p:cNvSpPr>
            <a:spLocks noChangeArrowheads="1"/>
          </p:cNvSpPr>
          <p:nvPr/>
        </p:nvSpPr>
        <p:spPr bwMode="auto">
          <a:xfrm>
            <a:off x="69342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00940" name="Rectangle 44"/>
          <p:cNvSpPr>
            <a:spLocks noChangeArrowheads="1"/>
          </p:cNvSpPr>
          <p:nvPr/>
        </p:nvSpPr>
        <p:spPr bwMode="auto">
          <a:xfrm>
            <a:off x="72390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41" name="Rectangle 45"/>
          <p:cNvSpPr>
            <a:spLocks noChangeArrowheads="1"/>
          </p:cNvSpPr>
          <p:nvPr/>
        </p:nvSpPr>
        <p:spPr bwMode="auto">
          <a:xfrm>
            <a:off x="69342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2" name="Line 46"/>
          <p:cNvSpPr>
            <a:spLocks noChangeShapeType="1"/>
          </p:cNvSpPr>
          <p:nvPr/>
        </p:nvSpPr>
        <p:spPr bwMode="auto">
          <a:xfrm flipV="1">
            <a:off x="7239000" y="41910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3" name="Line 47"/>
          <p:cNvSpPr>
            <a:spLocks noChangeShapeType="1"/>
          </p:cNvSpPr>
          <p:nvPr/>
        </p:nvSpPr>
        <p:spPr bwMode="auto">
          <a:xfrm>
            <a:off x="1676400" y="43434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4" name="Rectangle 48"/>
          <p:cNvSpPr>
            <a:spLocks noChangeArrowheads="1"/>
          </p:cNvSpPr>
          <p:nvPr/>
        </p:nvSpPr>
        <p:spPr bwMode="auto">
          <a:xfrm>
            <a:off x="4876800" y="2362200"/>
            <a:ext cx="7620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Iterator</a:t>
            </a:r>
          </a:p>
        </p:txBody>
      </p:sp>
      <p:sp>
        <p:nvSpPr>
          <p:cNvPr id="2000945" name="Line 49"/>
          <p:cNvSpPr>
            <a:spLocks noChangeShapeType="1"/>
          </p:cNvSpPr>
          <p:nvPr/>
        </p:nvSpPr>
        <p:spPr bwMode="auto">
          <a:xfrm>
            <a:off x="5105400" y="2667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6" name="Rectangle 50"/>
          <p:cNvSpPr>
            <a:spLocks noChangeArrowheads="1"/>
          </p:cNvSpPr>
          <p:nvPr/>
        </p:nvSpPr>
        <p:spPr bwMode="auto">
          <a:xfrm>
            <a:off x="4876800" y="3657600"/>
            <a:ext cx="7620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Iterator</a:t>
            </a:r>
          </a:p>
        </p:txBody>
      </p:sp>
      <p:sp>
        <p:nvSpPr>
          <p:cNvPr id="2000947" name="Line 51"/>
          <p:cNvSpPr>
            <a:spLocks noChangeShapeType="1"/>
          </p:cNvSpPr>
          <p:nvPr/>
        </p:nvSpPr>
        <p:spPr bwMode="auto">
          <a:xfrm>
            <a:off x="5105400" y="3962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8" name="Rectangle 52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49" name="Rectangle 53"/>
          <p:cNvSpPr>
            <a:spLocks noChangeArrowheads="1"/>
          </p:cNvSpPr>
          <p:nvPr/>
        </p:nvSpPr>
        <p:spPr bwMode="auto">
          <a:xfrm>
            <a:off x="42672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50" name="Rectangle 54"/>
          <p:cNvSpPr>
            <a:spLocks noChangeArrowheads="1"/>
          </p:cNvSpPr>
          <p:nvPr/>
        </p:nvSpPr>
        <p:spPr bwMode="auto">
          <a:xfrm>
            <a:off x="39624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1" name="Rectangle 55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00952" name="Rectangle 56"/>
          <p:cNvSpPr>
            <a:spLocks noChangeArrowheads="1"/>
          </p:cNvSpPr>
          <p:nvPr/>
        </p:nvSpPr>
        <p:spPr bwMode="auto">
          <a:xfrm>
            <a:off x="22860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53" name="Rectangle 57"/>
          <p:cNvSpPr>
            <a:spLocks noChangeArrowheads="1"/>
          </p:cNvSpPr>
          <p:nvPr/>
        </p:nvSpPr>
        <p:spPr bwMode="auto">
          <a:xfrm>
            <a:off x="19812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4" name="Line 58"/>
          <p:cNvSpPr>
            <a:spLocks noChangeShapeType="1"/>
          </p:cNvSpPr>
          <p:nvPr/>
        </p:nvSpPr>
        <p:spPr bwMode="auto">
          <a:xfrm>
            <a:off x="2438400" y="5638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5" name="Rectangle 59"/>
          <p:cNvSpPr>
            <a:spLocks noChangeArrowheads="1"/>
          </p:cNvSpPr>
          <p:nvPr/>
        </p:nvSpPr>
        <p:spPr bwMode="auto">
          <a:xfrm>
            <a:off x="49530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00956" name="Rectangle 60"/>
          <p:cNvSpPr>
            <a:spLocks noChangeArrowheads="1"/>
          </p:cNvSpPr>
          <p:nvPr/>
        </p:nvSpPr>
        <p:spPr bwMode="auto">
          <a:xfrm>
            <a:off x="52578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57" name="Rectangle 61"/>
          <p:cNvSpPr>
            <a:spLocks noChangeArrowheads="1"/>
          </p:cNvSpPr>
          <p:nvPr/>
        </p:nvSpPr>
        <p:spPr bwMode="auto">
          <a:xfrm>
            <a:off x="49530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8" name="Line 62"/>
          <p:cNvSpPr>
            <a:spLocks noChangeShapeType="1"/>
          </p:cNvSpPr>
          <p:nvPr/>
        </p:nvSpPr>
        <p:spPr bwMode="auto">
          <a:xfrm>
            <a:off x="4419600" y="56388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9" name="Rectangle 63"/>
          <p:cNvSpPr>
            <a:spLocks noChangeArrowheads="1"/>
          </p:cNvSpPr>
          <p:nvPr/>
        </p:nvSpPr>
        <p:spPr bwMode="auto">
          <a:xfrm>
            <a:off x="59436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60" name="Rectangle 64"/>
          <p:cNvSpPr>
            <a:spLocks noChangeArrowheads="1"/>
          </p:cNvSpPr>
          <p:nvPr/>
        </p:nvSpPr>
        <p:spPr bwMode="auto">
          <a:xfrm>
            <a:off x="62484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61" name="Rectangle 65"/>
          <p:cNvSpPr>
            <a:spLocks noChangeArrowheads="1"/>
          </p:cNvSpPr>
          <p:nvPr/>
        </p:nvSpPr>
        <p:spPr bwMode="auto">
          <a:xfrm>
            <a:off x="59436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2" name="Line 66"/>
          <p:cNvSpPr>
            <a:spLocks noChangeShapeType="1"/>
          </p:cNvSpPr>
          <p:nvPr/>
        </p:nvSpPr>
        <p:spPr bwMode="auto">
          <a:xfrm>
            <a:off x="6400800" y="5638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3" name="Rectangle 67"/>
          <p:cNvSpPr>
            <a:spLocks noChangeArrowheads="1"/>
          </p:cNvSpPr>
          <p:nvPr/>
        </p:nvSpPr>
        <p:spPr bwMode="auto">
          <a:xfrm>
            <a:off x="69342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00964" name="Rectangle 68"/>
          <p:cNvSpPr>
            <a:spLocks noChangeArrowheads="1"/>
          </p:cNvSpPr>
          <p:nvPr/>
        </p:nvSpPr>
        <p:spPr bwMode="auto">
          <a:xfrm>
            <a:off x="72390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65" name="Rectangle 69"/>
          <p:cNvSpPr>
            <a:spLocks noChangeArrowheads="1"/>
          </p:cNvSpPr>
          <p:nvPr/>
        </p:nvSpPr>
        <p:spPr bwMode="auto">
          <a:xfrm>
            <a:off x="69342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6" name="Line 70"/>
          <p:cNvSpPr>
            <a:spLocks noChangeShapeType="1"/>
          </p:cNvSpPr>
          <p:nvPr/>
        </p:nvSpPr>
        <p:spPr bwMode="auto">
          <a:xfrm flipV="1">
            <a:off x="7239000" y="54864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7" name="Line 71"/>
          <p:cNvSpPr>
            <a:spLocks noChangeShapeType="1"/>
          </p:cNvSpPr>
          <p:nvPr/>
        </p:nvSpPr>
        <p:spPr bwMode="auto">
          <a:xfrm>
            <a:off x="1676400" y="5638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8" name="Rectangle 72"/>
          <p:cNvSpPr>
            <a:spLocks noChangeArrowheads="1"/>
          </p:cNvSpPr>
          <p:nvPr/>
        </p:nvSpPr>
        <p:spPr bwMode="auto">
          <a:xfrm>
            <a:off x="4419600" y="594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000969" name="Rectangle 73"/>
          <p:cNvSpPr>
            <a:spLocks noChangeArrowheads="1"/>
          </p:cNvSpPr>
          <p:nvPr/>
        </p:nvSpPr>
        <p:spPr bwMode="auto">
          <a:xfrm>
            <a:off x="4724400" y="594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70" name="Rectangle 74"/>
          <p:cNvSpPr>
            <a:spLocks noChangeArrowheads="1"/>
          </p:cNvSpPr>
          <p:nvPr/>
        </p:nvSpPr>
        <p:spPr bwMode="auto">
          <a:xfrm>
            <a:off x="4419600" y="594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1" name="Line 75"/>
          <p:cNvSpPr>
            <a:spLocks noChangeShapeType="1"/>
          </p:cNvSpPr>
          <p:nvPr/>
        </p:nvSpPr>
        <p:spPr bwMode="auto">
          <a:xfrm flipV="1">
            <a:off x="4876800" y="579120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2" name="Rectangle 76"/>
          <p:cNvSpPr>
            <a:spLocks noChangeArrowheads="1"/>
          </p:cNvSpPr>
          <p:nvPr/>
        </p:nvSpPr>
        <p:spPr bwMode="auto">
          <a:xfrm>
            <a:off x="4876800" y="4953000"/>
            <a:ext cx="7620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Iterator</a:t>
            </a:r>
          </a:p>
        </p:txBody>
      </p:sp>
      <p:sp>
        <p:nvSpPr>
          <p:cNvPr id="2000973" name="Line 77"/>
          <p:cNvSpPr>
            <a:spLocks noChangeShapeType="1"/>
          </p:cNvSpPr>
          <p:nvPr/>
        </p:nvSpPr>
        <p:spPr bwMode="auto">
          <a:xfrm>
            <a:off x="5105400" y="5257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4" name="Arc 78"/>
          <p:cNvSpPr>
            <a:spLocks/>
          </p:cNvSpPr>
          <p:nvPr/>
        </p:nvSpPr>
        <p:spPr bwMode="auto">
          <a:xfrm flipH="1">
            <a:off x="1600200" y="3200400"/>
            <a:ext cx="306388" cy="938213"/>
          </a:xfrm>
          <a:custGeom>
            <a:avLst/>
            <a:gdLst>
              <a:gd name="G0" fmla="+- 0 0 0"/>
              <a:gd name="G1" fmla="+- 20519 0 0"/>
              <a:gd name="G2" fmla="+- 21600 0 0"/>
              <a:gd name="T0" fmla="*/ 6749 w 21600"/>
              <a:gd name="T1" fmla="*/ 0 h 40925"/>
              <a:gd name="T2" fmla="*/ 7082 w 21600"/>
              <a:gd name="T3" fmla="*/ 40925 h 40925"/>
              <a:gd name="T4" fmla="*/ 0 w 21600"/>
              <a:gd name="T5" fmla="*/ 20519 h 40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925" fill="none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</a:path>
              <a:path w="21600" h="40925" stroke="0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  <a:lnTo>
                  <a:pt x="0" y="20519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5" name="Text Box 79"/>
          <p:cNvSpPr txBox="1">
            <a:spLocks noChangeArrowheads="1"/>
          </p:cNvSpPr>
          <p:nvPr/>
        </p:nvSpPr>
        <p:spPr bwMode="auto">
          <a:xfrm>
            <a:off x="533400" y="3505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Remove</a:t>
            </a:r>
          </a:p>
        </p:txBody>
      </p:sp>
      <p:sp>
        <p:nvSpPr>
          <p:cNvPr id="2000976" name="Text Box 80"/>
          <p:cNvSpPr txBox="1">
            <a:spLocks noChangeArrowheads="1"/>
          </p:cNvSpPr>
          <p:nvPr/>
        </p:nvSpPr>
        <p:spPr bwMode="auto">
          <a:xfrm>
            <a:off x="533400" y="48006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Insert</a:t>
            </a:r>
          </a:p>
        </p:txBody>
      </p:sp>
      <p:sp>
        <p:nvSpPr>
          <p:cNvPr id="2000977" name="Line 81"/>
          <p:cNvSpPr>
            <a:spLocks noChangeShapeType="1"/>
          </p:cNvSpPr>
          <p:nvPr/>
        </p:nvSpPr>
        <p:spPr bwMode="auto">
          <a:xfrm>
            <a:off x="5410200" y="4343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8" name="Line 82"/>
          <p:cNvSpPr>
            <a:spLocks noChangeShapeType="1"/>
          </p:cNvSpPr>
          <p:nvPr/>
        </p:nvSpPr>
        <p:spPr bwMode="auto">
          <a:xfrm>
            <a:off x="5410200" y="5638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9" name="Line 83"/>
          <p:cNvSpPr>
            <a:spLocks noChangeShapeType="1"/>
          </p:cNvSpPr>
          <p:nvPr/>
        </p:nvSpPr>
        <p:spPr bwMode="auto">
          <a:xfrm>
            <a:off x="4419600" y="4343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80" name="Arc 84"/>
          <p:cNvSpPr>
            <a:spLocks/>
          </p:cNvSpPr>
          <p:nvPr/>
        </p:nvSpPr>
        <p:spPr bwMode="auto">
          <a:xfrm flipH="1">
            <a:off x="1600200" y="4495800"/>
            <a:ext cx="306388" cy="938213"/>
          </a:xfrm>
          <a:custGeom>
            <a:avLst/>
            <a:gdLst>
              <a:gd name="G0" fmla="+- 0 0 0"/>
              <a:gd name="G1" fmla="+- 20519 0 0"/>
              <a:gd name="G2" fmla="+- 21600 0 0"/>
              <a:gd name="T0" fmla="*/ 6749 w 21600"/>
              <a:gd name="T1" fmla="*/ 0 h 40925"/>
              <a:gd name="T2" fmla="*/ 7082 w 21600"/>
              <a:gd name="T3" fmla="*/ 40925 h 40925"/>
              <a:gd name="T4" fmla="*/ 0 w 21600"/>
              <a:gd name="T5" fmla="*/ 20519 h 40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925" fill="none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</a:path>
              <a:path w="21600" h="40925" stroke="0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  <a:lnTo>
                  <a:pt x="0" y="20519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0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Comparison With Arrays [1/4]</a:t>
            </a:r>
          </a:p>
        </p:txBody>
      </p:sp>
      <p:sp>
        <p:nvSpPr>
          <p:cNvPr id="200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1. What is the order of each of the following when using (a) a smart-array implementation of a Sequence, and (b) a Linked-List implementation? Assume good design and good algorithms.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Look-up an item by index.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Search in a sorted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Search in an unsorted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Sort a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Insert an item at a given position.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Remove an item at a given position.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Splice part of one Sequence into another.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Insert item at beginning of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Remove item at beginning of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Insert item at end of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Remove item at end of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Traverse a Sequence (iterate through all items, in order).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Make a copy of an entire Sequence.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Swap two Sequences.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2. What other issues arise when comparing the two data structures?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Comparison With Arrays [2/4]</a:t>
            </a:r>
          </a:p>
        </p:txBody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1066800"/>
            <a:ext cx="31242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*For Singly Linked Lists, we mean inserting or removing just </a:t>
            </a:r>
            <a:r>
              <a:rPr lang="en-US" sz="1200" i="1" smtClean="0">
                <a:cs typeface="+mn-cs"/>
              </a:rPr>
              <a:t>after</a:t>
            </a:r>
            <a:r>
              <a:rPr lang="en-US" sz="1200" smtClean="0">
                <a:cs typeface="+mn-cs"/>
              </a:rPr>
              <a:t> the given position.</a:t>
            </a:r>
          </a:p>
          <a:p>
            <a:pPr lvl="1" eaLnBrk="1" hangingPunct="1">
              <a:defRPr/>
            </a:pPr>
            <a:r>
              <a:rPr lang="en-US" sz="1000" smtClean="0"/>
              <a:t>Doubly Linked Lists can help.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**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</a:t>
            </a:r>
            <a:r>
              <a:rPr lang="en-US" sz="1200" i="1" smtClean="0">
                <a:cs typeface="+mn-cs"/>
              </a:rPr>
              <a:t>n</a:t>
            </a:r>
            <a:r>
              <a:rPr lang="en-US" sz="1200" smtClean="0">
                <a:cs typeface="+mn-cs"/>
              </a:rPr>
              <a:t>) if reallocation occurs. Otherwise,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(1). Amortized constant time.</a:t>
            </a:r>
          </a:p>
          <a:p>
            <a:pPr lvl="1" eaLnBrk="1" hangingPunct="1">
              <a:defRPr/>
            </a:pPr>
            <a:r>
              <a:rPr lang="en-US" sz="1000" smtClean="0"/>
              <a:t>Pre-allocation can help.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***For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(1), need a pointer to the end of the list. Otherwise,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</a:t>
            </a:r>
            <a:r>
              <a:rPr lang="en-US" sz="1200" i="1" smtClean="0">
                <a:cs typeface="+mn-cs"/>
              </a:rPr>
              <a:t>n</a:t>
            </a:r>
            <a:r>
              <a:rPr lang="en-US" sz="1200" smtClean="0">
                <a:cs typeface="+mn-cs"/>
              </a:rPr>
              <a:t>).</a:t>
            </a:r>
          </a:p>
          <a:p>
            <a:pPr lvl="1" eaLnBrk="1" hangingPunct="1">
              <a:defRPr/>
            </a:pPr>
            <a:r>
              <a:rPr lang="en-US" sz="1000" smtClean="0"/>
              <a:t>This is tricky.</a:t>
            </a:r>
          </a:p>
          <a:p>
            <a:pPr lvl="1" eaLnBrk="1" hangingPunct="1">
              <a:defRPr/>
            </a:pPr>
            <a:r>
              <a:rPr lang="en-US" sz="1000" smtClean="0"/>
              <a:t>And, for remove @ end, it is basically impossible.</a:t>
            </a:r>
          </a:p>
          <a:p>
            <a:pPr lvl="1" eaLnBrk="1" hangingPunct="1">
              <a:defRPr/>
            </a:pPr>
            <a:r>
              <a:rPr lang="en-US" sz="1000" smtClean="0"/>
              <a:t>Doubly Linked Lists can help.</a:t>
            </a:r>
          </a:p>
        </p:txBody>
      </p:sp>
      <p:graphicFrame>
        <p:nvGraphicFramePr>
          <p:cNvPr id="2078724" name="Group 4"/>
          <p:cNvGraphicFramePr>
            <a:graphicFrameLocks noGrp="1"/>
          </p:cNvGraphicFramePr>
          <p:nvPr/>
        </p:nvGraphicFramePr>
        <p:xfrm>
          <a:off x="762000" y="1371600"/>
          <a:ext cx="4876800" cy="4334046"/>
        </p:xfrm>
        <a:graphic>
          <a:graphicData uri="http://schemas.openxmlformats.org/drawingml/2006/table">
            <a:tbl>
              <a:tblPr/>
              <a:tblGrid>
                <a:gridCol w="1973263"/>
                <a:gridCol w="1409700"/>
                <a:gridCol w="1493837"/>
              </a:tblGrid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Smart Array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 by index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sorted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unsorted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given pos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given pos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Splice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beginning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beginning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end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 const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)***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end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)***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Traverse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Copy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Swap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8790" name="AutoShape 70"/>
          <p:cNvSpPr>
            <a:spLocks/>
          </p:cNvSpPr>
          <p:nvPr/>
        </p:nvSpPr>
        <p:spPr bwMode="auto">
          <a:xfrm>
            <a:off x="5715000" y="27432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1" name="Text Box 71"/>
          <p:cNvSpPr txBox="1">
            <a:spLocks noChangeArrowheads="1"/>
          </p:cNvSpPr>
          <p:nvPr/>
        </p:nvSpPr>
        <p:spPr bwMode="auto">
          <a:xfrm>
            <a:off x="76200" y="5867400"/>
            <a:ext cx="1600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Find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with an array</a:t>
            </a:r>
          </a:p>
        </p:txBody>
      </p:sp>
      <p:sp>
        <p:nvSpPr>
          <p:cNvPr id="2078792" name="AutoShape 72"/>
          <p:cNvSpPr>
            <a:spLocks/>
          </p:cNvSpPr>
          <p:nvPr/>
        </p:nvSpPr>
        <p:spPr bwMode="auto">
          <a:xfrm flipH="1">
            <a:off x="533400" y="1600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3" name="Freeform 73"/>
          <p:cNvSpPr>
            <a:spLocks/>
          </p:cNvSpPr>
          <p:nvPr/>
        </p:nvSpPr>
        <p:spPr bwMode="auto">
          <a:xfrm>
            <a:off x="228600" y="1905000"/>
            <a:ext cx="228600" cy="3962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4" name="Freeform 74"/>
          <p:cNvSpPr>
            <a:spLocks/>
          </p:cNvSpPr>
          <p:nvPr/>
        </p:nvSpPr>
        <p:spPr bwMode="auto">
          <a:xfrm flipH="1">
            <a:off x="5943600" y="3429000"/>
            <a:ext cx="228600" cy="2438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5" name="Text Box 75"/>
          <p:cNvSpPr txBox="1">
            <a:spLocks noChangeArrowheads="1"/>
          </p:cNvSpPr>
          <p:nvPr/>
        </p:nvSpPr>
        <p:spPr bwMode="auto">
          <a:xfrm>
            <a:off x="4191000" y="5867400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Rearrange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 with a Linked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Handling Data &amp; Sequences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</a:p>
          <a:p>
            <a:pPr lvl="1" eaLnBrk="1" hangingPunct="1">
              <a:defRPr/>
            </a:pPr>
            <a:r>
              <a:rPr lang="en-US" smtClean="0"/>
              <a:t>Data abstraction</a:t>
            </a:r>
          </a:p>
          <a:p>
            <a:pPr lvl="1" eaLnBrk="1" hangingPunct="1">
              <a:defRPr/>
            </a:pPr>
            <a:r>
              <a:rPr lang="en-US" smtClean="0"/>
              <a:t>Introduction to Sequences</a:t>
            </a:r>
          </a:p>
          <a:p>
            <a:pPr lvl="1" eaLnBrk="1" hangingPunct="1">
              <a:defRPr/>
            </a:pPr>
            <a:r>
              <a:rPr lang="en-US" smtClean="0"/>
              <a:t>Smart arrays</a:t>
            </a:r>
          </a:p>
          <a:p>
            <a:pPr lvl="2" eaLnBrk="1" hangingPunct="1">
              <a:defRPr/>
            </a:pPr>
            <a:r>
              <a:rPr lang="en-US" smtClean="0"/>
              <a:t>Array interface</a:t>
            </a:r>
          </a:p>
          <a:p>
            <a:pPr lvl="2" eaLnBrk="1" hangingPunct="1">
              <a:defRPr/>
            </a:pPr>
            <a:r>
              <a:rPr lang="en-US" smtClean="0"/>
              <a:t>Basic array implementation</a:t>
            </a:r>
          </a:p>
          <a:p>
            <a:pPr lvl="2" eaLnBrk="1" hangingPunct="1">
              <a:defRPr/>
            </a:pPr>
            <a:r>
              <a:rPr lang="en-US" smtClean="0"/>
              <a:t>Exception safety</a:t>
            </a:r>
          </a:p>
          <a:p>
            <a:pPr lvl="2" eaLnBrk="1" hangingPunct="1">
              <a:defRPr/>
            </a:pPr>
            <a:r>
              <a:rPr lang="en-US" smtClean="0"/>
              <a:t>Allocation &amp; efficiency</a:t>
            </a:r>
          </a:p>
          <a:p>
            <a:pPr lvl="2" eaLnBrk="1" hangingPunct="1">
              <a:defRPr/>
            </a:pPr>
            <a:r>
              <a:rPr lang="en-US" smtClean="0"/>
              <a:t>Generic containers</a:t>
            </a:r>
          </a:p>
          <a:p>
            <a:pPr lvl="1" eaLnBrk="1" hangingPunct="1">
              <a:defRPr/>
            </a:pPr>
            <a:r>
              <a:rPr lang="en-US" smtClean="0"/>
              <a:t>Linked Lists</a:t>
            </a:r>
          </a:p>
          <a:p>
            <a:pPr lvl="2" eaLnBrk="1" hangingPunct="1">
              <a:defRPr/>
            </a:pPr>
            <a:r>
              <a:rPr lang="en-US" smtClean="0"/>
              <a:t>Node-based structures</a:t>
            </a:r>
          </a:p>
          <a:p>
            <a:pPr lvl="2" eaLnBrk="1" hangingPunct="1">
              <a:defRPr/>
            </a:pPr>
            <a:r>
              <a:rPr lang="en-US" smtClean="0"/>
              <a:t>More on Linked Lists</a:t>
            </a:r>
          </a:p>
          <a:p>
            <a:pPr lvl="1" eaLnBrk="1" hangingPunct="1">
              <a:defRPr/>
            </a:pPr>
            <a:r>
              <a:rPr lang="en-US" smtClean="0"/>
              <a:t>Sequences in the C++ STL</a:t>
            </a:r>
          </a:p>
          <a:p>
            <a:pPr lvl="1" eaLnBrk="1" hangingPunct="1">
              <a:defRPr/>
            </a:pPr>
            <a:r>
              <a:rPr lang="en-US" smtClean="0"/>
              <a:t>Stacks</a:t>
            </a:r>
          </a:p>
          <a:p>
            <a:pPr lvl="1" eaLnBrk="1" hangingPunct="1">
              <a:defRPr/>
            </a:pPr>
            <a:r>
              <a:rPr lang="en-US" smtClean="0"/>
              <a:t>Queues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8" name="Text Box 6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9" name="Text Box 7"/>
          <p:cNvSpPr txBox="1">
            <a:spLocks noChangeArrowheads="1"/>
          </p:cNvSpPr>
          <p:nvPr/>
        </p:nvSpPr>
        <p:spPr bwMode="auto">
          <a:xfrm>
            <a:off x="685800" y="23717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0" name="Text Box 8"/>
          <p:cNvSpPr txBox="1">
            <a:spLocks noChangeArrowheads="1"/>
          </p:cNvSpPr>
          <p:nvPr/>
        </p:nvSpPr>
        <p:spPr bwMode="auto">
          <a:xfrm>
            <a:off x="685800" y="26749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3" name="Text Box 11"/>
          <p:cNvSpPr txBox="1">
            <a:spLocks noChangeArrowheads="1"/>
          </p:cNvSpPr>
          <p:nvPr/>
        </p:nvSpPr>
        <p:spPr bwMode="auto">
          <a:xfrm>
            <a:off x="685800" y="29733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5" name="Text Box 13"/>
          <p:cNvSpPr txBox="1">
            <a:spLocks noChangeArrowheads="1"/>
          </p:cNvSpPr>
          <p:nvPr/>
        </p:nvSpPr>
        <p:spPr bwMode="auto">
          <a:xfrm>
            <a:off x="685800" y="3252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7" name="Text Box 15"/>
          <p:cNvSpPr txBox="1">
            <a:spLocks noChangeArrowheads="1"/>
          </p:cNvSpPr>
          <p:nvPr/>
        </p:nvSpPr>
        <p:spPr bwMode="auto">
          <a:xfrm>
            <a:off x="685800" y="35433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8" name="Text Box 16"/>
          <p:cNvSpPr txBox="1">
            <a:spLocks noChangeArrowheads="1"/>
          </p:cNvSpPr>
          <p:nvPr/>
        </p:nvSpPr>
        <p:spPr bwMode="auto">
          <a:xfrm>
            <a:off x="2286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Comparison With Arrays [3/4]</a:t>
            </a:r>
          </a:p>
        </p:txBody>
      </p:sp>
      <p:sp>
        <p:nvSpPr>
          <p:cNvPr id="200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Other Issues</a:t>
            </a:r>
          </a:p>
          <a:p>
            <a:pPr lvl="1" eaLnBrk="1" hangingPunct="1">
              <a:defRPr/>
            </a:pPr>
            <a:r>
              <a:rPr lang="en-US" smtClean="0">
                <a:sym typeface="Wingdings" charset="0"/>
              </a:rPr>
              <a:t> </a:t>
            </a:r>
            <a:r>
              <a:rPr lang="en-US" smtClean="0"/>
              <a:t>Linked Lists use </a:t>
            </a:r>
            <a:r>
              <a:rPr lang="en-US" b="1" smtClean="0"/>
              <a:t>more memory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>
                <a:sym typeface="Wingdings" charset="0"/>
              </a:rPr>
              <a:t> </a:t>
            </a:r>
            <a:r>
              <a:rPr lang="en-US" smtClean="0"/>
              <a:t>When order is the same, Linked Lists are almost always </a:t>
            </a:r>
            <a:r>
              <a:rPr lang="en-US" b="1" smtClean="0"/>
              <a:t>slower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Arrays might be 2–10 times faster.</a:t>
            </a:r>
          </a:p>
          <a:p>
            <a:pPr lvl="1" eaLnBrk="1" hangingPunct="1">
              <a:defRPr/>
            </a:pPr>
            <a:r>
              <a:rPr lang="en-US" smtClean="0">
                <a:sym typeface="Wingdings" charset="0"/>
              </a:rPr>
              <a:t> </a:t>
            </a:r>
            <a:r>
              <a:rPr lang="en-US" smtClean="0"/>
              <a:t>Arrays keep consecutive items in </a:t>
            </a:r>
            <a:r>
              <a:rPr lang="en-US" b="1" smtClean="0"/>
              <a:t>nearby memory locations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Many algorithms have the property that when they access a data item, the following accesses are likely to be to the same or nearby items.</a:t>
            </a:r>
          </a:p>
          <a:p>
            <a:pPr lvl="3" eaLnBrk="1" hangingPunct="1">
              <a:defRPr/>
            </a:pPr>
            <a:r>
              <a:rPr lang="en-US" smtClean="0"/>
              <a:t>This property of an algorithm is called </a:t>
            </a:r>
            <a:r>
              <a:rPr lang="en-US" b="1" smtClean="0"/>
              <a:t>locality of reference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Once a memory location is accessed, the CPU cache can </a:t>
            </a:r>
            <a:r>
              <a:rPr lang="en-US" b="1" smtClean="0"/>
              <a:t>prefetch</a:t>
            </a:r>
            <a:r>
              <a:rPr lang="en-US" smtClean="0"/>
              <a:t> nearby memory locations. With an array, these are likely to hold nearby data items.</a:t>
            </a:r>
          </a:p>
          <a:p>
            <a:pPr lvl="2" eaLnBrk="1" hangingPunct="1">
              <a:defRPr/>
            </a:pPr>
            <a:r>
              <a:rPr lang="en-US" smtClean="0"/>
              <a:t>Thus, because of cache prefetching, an array can have a significant speed advantage over a Linked List, when used with an algorithm that has good locality of reference.</a:t>
            </a:r>
          </a:p>
          <a:p>
            <a:pPr lvl="1" eaLnBrk="1" hangingPunct="1">
              <a:defRPr/>
            </a:pPr>
            <a:r>
              <a:rPr lang="en-US" smtClean="0">
                <a:sym typeface="Wingdings" charset="0"/>
              </a:rPr>
              <a:t> </a:t>
            </a:r>
            <a:r>
              <a:rPr lang="en-US" smtClean="0"/>
              <a:t>With an array, iterators, pointers, and references to items can be </a:t>
            </a:r>
            <a:r>
              <a:rPr lang="en-US" b="1" smtClean="0"/>
              <a:t>invalidated</a:t>
            </a:r>
            <a:r>
              <a:rPr lang="en-US" smtClean="0"/>
              <a:t> by reallocation. Also, insert/remove can change the item they reference.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Comparison With Arrays [4/4]</a:t>
            </a:r>
          </a:p>
        </p:txBody>
      </p:sp>
      <p:sp>
        <p:nvSpPr>
          <p:cNvPr id="210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Moral of the Story</a:t>
            </a:r>
          </a:p>
          <a:p>
            <a:pPr lvl="1" eaLnBrk="1" hangingPunct="1">
              <a:defRPr/>
            </a:pPr>
            <a:r>
              <a:rPr lang="en-US" smtClean="0"/>
              <a:t>Two kinds of design decisions affect the efficiency of code:</a:t>
            </a:r>
          </a:p>
          <a:p>
            <a:pPr lvl="2" eaLnBrk="1" hangingPunct="1">
              <a:defRPr/>
            </a:pPr>
            <a:r>
              <a:rPr lang="en-US" smtClean="0"/>
              <a:t>Choice of algorithm.</a:t>
            </a:r>
          </a:p>
          <a:p>
            <a:pPr lvl="2" eaLnBrk="1" hangingPunct="1">
              <a:defRPr/>
            </a:pPr>
            <a:r>
              <a:rPr lang="en-US" smtClean="0"/>
              <a:t>Choice of data structure.</a:t>
            </a:r>
          </a:p>
          <a:p>
            <a:pPr lvl="1" eaLnBrk="1" hangingPunct="1">
              <a:defRPr/>
            </a:pPr>
            <a:r>
              <a:rPr lang="en-US" smtClean="0"/>
              <a:t>The latter often has the greater impact.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Again:</a:t>
            </a:r>
          </a:p>
          <a:p>
            <a:pPr lvl="1" eaLnBrk="1" hangingPunct="1">
              <a:defRPr/>
            </a:pPr>
            <a:r>
              <a:rPr lang="en-US" smtClean="0"/>
              <a:t>Use arrays when we want fast look-up/search.</a:t>
            </a:r>
          </a:p>
          <a:p>
            <a:pPr lvl="1" eaLnBrk="1" hangingPunct="1">
              <a:defRPr/>
            </a:pPr>
            <a:r>
              <a:rPr lang="en-US" smtClean="0"/>
              <a:t>Use Linked Lists when we want fast insert &amp; delete (by iterator).</a:t>
            </a:r>
          </a:p>
        </p:txBody>
      </p:sp>
      <p:sp>
        <p:nvSpPr>
          <p:cNvPr id="2109444" name="AutoShape 4"/>
          <p:cNvSpPr>
            <a:spLocks noChangeArrowheads="1"/>
          </p:cNvSpPr>
          <p:nvPr/>
        </p:nvSpPr>
        <p:spPr bwMode="auto">
          <a:xfrm>
            <a:off x="4876800" y="54102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09445" name="AutoShape 5"/>
          <p:cNvSpPr>
            <a:spLocks noChangeArrowheads="1"/>
          </p:cNvSpPr>
          <p:nvPr/>
        </p:nvSpPr>
        <p:spPr bwMode="auto">
          <a:xfrm flipH="1">
            <a:off x="2057400" y="4114800"/>
            <a:ext cx="1676400" cy="1143000"/>
          </a:xfrm>
          <a:prstGeom prst="wedgeRoundRectCallout">
            <a:avLst>
              <a:gd name="adj1" fmla="val -45361"/>
              <a:gd name="adj2" fmla="val 68329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cs typeface="+mn-cs"/>
              </a:rPr>
              <a:t>But what if I want </a:t>
            </a:r>
            <a:r>
              <a:rPr lang="en-US" sz="1600" i="1">
                <a:cs typeface="+mn-cs"/>
              </a:rPr>
              <a:t>all</a:t>
            </a:r>
            <a:r>
              <a:rPr lang="en-US" sz="1600">
                <a:cs typeface="+mn-cs"/>
              </a:rPr>
              <a:t> of those to be fast?</a:t>
            </a:r>
          </a:p>
        </p:txBody>
      </p:sp>
      <p:sp>
        <p:nvSpPr>
          <p:cNvPr id="2109446" name="AutoShape 6"/>
          <p:cNvSpPr>
            <a:spLocks noChangeArrowheads="1"/>
          </p:cNvSpPr>
          <p:nvPr/>
        </p:nvSpPr>
        <p:spPr bwMode="auto">
          <a:xfrm>
            <a:off x="5410200" y="4114800"/>
            <a:ext cx="1676400" cy="1143000"/>
          </a:xfrm>
          <a:prstGeom prst="wedgeRoundRectCallout">
            <a:avLst>
              <a:gd name="adj1" fmla="val -45361"/>
              <a:gd name="adj2" fmla="val 68472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cs typeface="+mn-cs"/>
              </a:rPr>
              <a:t>Stick around for the rest of the semester!</a:t>
            </a:r>
          </a:p>
        </p:txBody>
      </p:sp>
      <p:sp>
        <p:nvSpPr>
          <p:cNvPr id="2109447" name="AutoShape 7"/>
          <p:cNvSpPr>
            <a:spLocks noChangeArrowheads="1"/>
          </p:cNvSpPr>
          <p:nvPr/>
        </p:nvSpPr>
        <p:spPr bwMode="auto">
          <a:xfrm>
            <a:off x="3733800" y="54102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Variations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Doubly Linked List [1/3]</a:t>
            </a:r>
          </a:p>
        </p:txBody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kind of Linked List we have been discussing contains one pointer per node. Thus, it is called a </a:t>
            </a:r>
            <a:r>
              <a:rPr lang="en-US" sz="1800" b="1" smtClean="0">
                <a:cs typeface="+mn-cs"/>
              </a:rPr>
              <a:t>Singly Linked List</a:t>
            </a:r>
            <a:r>
              <a:rPr lang="en-US" sz="1800" smtClean="0"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sz="1800" smtClean="0">
              <a:cs typeface="+mn-cs"/>
            </a:endParaRPr>
          </a:p>
          <a:p>
            <a:pPr eaLnBrk="1" hangingPunct="1">
              <a:defRPr/>
            </a:pPr>
            <a:endParaRPr lang="en-US" sz="1800" smtClean="0">
              <a:cs typeface="+mn-cs"/>
            </a:endParaRPr>
          </a:p>
          <a:p>
            <a:pPr eaLnBrk="1" hangingPunct="1">
              <a:defRPr/>
            </a:pPr>
            <a:endParaRPr lang="en-US" sz="1800" smtClean="0">
              <a:cs typeface="+mn-cs"/>
            </a:endParaRPr>
          </a:p>
          <a:p>
            <a:pPr eaLnBrk="1" hangingPunct="1">
              <a:defRPr/>
            </a:pPr>
            <a:endParaRPr lang="en-US" sz="18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In a </a:t>
            </a:r>
            <a:r>
              <a:rPr lang="en-US" sz="1800" b="1" smtClean="0">
                <a:cs typeface="+mn-cs"/>
              </a:rPr>
              <a:t>Doubly Linked List</a:t>
            </a:r>
            <a:r>
              <a:rPr lang="en-US" sz="1800" smtClean="0">
                <a:cs typeface="+mn-cs"/>
              </a:rPr>
              <a:t>, each node has a data item &amp; </a:t>
            </a:r>
            <a:r>
              <a:rPr lang="en-US" sz="1800" b="1" smtClean="0">
                <a:cs typeface="+mn-cs"/>
              </a:rPr>
              <a:t>two pointers</a:t>
            </a:r>
            <a:r>
              <a:rPr lang="en-US" sz="1800" smtClean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sz="1600" smtClean="0"/>
              <a:t>A pointer to the next node.</a:t>
            </a:r>
          </a:p>
          <a:p>
            <a:pPr lvl="1" eaLnBrk="1" hangingPunct="1">
              <a:defRPr/>
            </a:pPr>
            <a:r>
              <a:rPr lang="en-US" sz="1600" smtClean="0"/>
              <a:t>A pointer to the previous node.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Doubly Linked Lists often have an end-of-list pointer.</a:t>
            </a:r>
          </a:p>
          <a:p>
            <a:pPr lvl="1" eaLnBrk="1" hangingPunct="1">
              <a:defRPr/>
            </a:pPr>
            <a:r>
              <a:rPr lang="en-US" sz="1600" smtClean="0"/>
              <a:t>This can be efficiently maintained, resulting in constant-time insert and remove at the end.</a:t>
            </a:r>
          </a:p>
        </p:txBody>
      </p:sp>
      <p:sp>
        <p:nvSpPr>
          <p:cNvPr id="2114564" name="Rectangle 4"/>
          <p:cNvSpPr>
            <a:spLocks noChangeArrowheads="1"/>
          </p:cNvSpPr>
          <p:nvPr/>
        </p:nvSpPr>
        <p:spPr bwMode="auto">
          <a:xfrm>
            <a:off x="24384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14565" name="Rectangle 5"/>
          <p:cNvSpPr>
            <a:spLocks noChangeArrowheads="1"/>
          </p:cNvSpPr>
          <p:nvPr/>
        </p:nvSpPr>
        <p:spPr bwMode="auto">
          <a:xfrm>
            <a:off x="2438400" y="1981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14566" name="Line 6"/>
          <p:cNvSpPr>
            <a:spLocks noChangeShapeType="1"/>
          </p:cNvSpPr>
          <p:nvPr/>
        </p:nvSpPr>
        <p:spPr bwMode="auto">
          <a:xfrm>
            <a:off x="2590800" y="2133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67" name="Line 7"/>
          <p:cNvSpPr>
            <a:spLocks noChangeShapeType="1"/>
          </p:cNvSpPr>
          <p:nvPr/>
        </p:nvSpPr>
        <p:spPr bwMode="auto">
          <a:xfrm>
            <a:off x="6781800" y="4419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68" name="Text Box 8"/>
          <p:cNvSpPr txBox="1">
            <a:spLocks noChangeArrowheads="1"/>
          </p:cNvSpPr>
          <p:nvPr/>
        </p:nvSpPr>
        <p:spPr bwMode="auto">
          <a:xfrm>
            <a:off x="914400" y="2057400"/>
            <a:ext cx="129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Singly Linked List</a:t>
            </a:r>
          </a:p>
        </p:txBody>
      </p:sp>
      <p:sp>
        <p:nvSpPr>
          <p:cNvPr id="2114569" name="Text Box 9"/>
          <p:cNvSpPr txBox="1">
            <a:spLocks noChangeArrowheads="1"/>
          </p:cNvSpPr>
          <p:nvPr/>
        </p:nvSpPr>
        <p:spPr bwMode="auto">
          <a:xfrm>
            <a:off x="914400" y="4343400"/>
            <a:ext cx="129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Doubly Linked List</a:t>
            </a:r>
          </a:p>
        </p:txBody>
      </p:sp>
      <p:sp>
        <p:nvSpPr>
          <p:cNvPr id="2114570" name="Rectangle 10"/>
          <p:cNvSpPr>
            <a:spLocks noChangeArrowheads="1"/>
          </p:cNvSpPr>
          <p:nvPr/>
        </p:nvSpPr>
        <p:spPr bwMode="auto">
          <a:xfrm>
            <a:off x="27432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71" name="Rectangle 11"/>
          <p:cNvSpPr>
            <a:spLocks noChangeArrowheads="1"/>
          </p:cNvSpPr>
          <p:nvPr/>
        </p:nvSpPr>
        <p:spPr bwMode="auto">
          <a:xfrm>
            <a:off x="24384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72" name="Line 12"/>
          <p:cNvSpPr>
            <a:spLocks noChangeShapeType="1"/>
          </p:cNvSpPr>
          <p:nvPr/>
        </p:nvSpPr>
        <p:spPr bwMode="auto">
          <a:xfrm>
            <a:off x="28956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73" name="Rectangle 13"/>
          <p:cNvSpPr>
            <a:spLocks noChangeArrowheads="1"/>
          </p:cNvSpPr>
          <p:nvPr/>
        </p:nvSpPr>
        <p:spPr bwMode="auto">
          <a:xfrm>
            <a:off x="32766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14574" name="Rectangle 14"/>
          <p:cNvSpPr>
            <a:spLocks noChangeArrowheads="1"/>
          </p:cNvSpPr>
          <p:nvPr/>
        </p:nvSpPr>
        <p:spPr bwMode="auto">
          <a:xfrm>
            <a:off x="35814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75" name="Rectangle 15"/>
          <p:cNvSpPr>
            <a:spLocks noChangeArrowheads="1"/>
          </p:cNvSpPr>
          <p:nvPr/>
        </p:nvSpPr>
        <p:spPr bwMode="auto">
          <a:xfrm>
            <a:off x="32766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76" name="Line 16"/>
          <p:cNvSpPr>
            <a:spLocks noChangeShapeType="1"/>
          </p:cNvSpPr>
          <p:nvPr/>
        </p:nvSpPr>
        <p:spPr bwMode="auto">
          <a:xfrm>
            <a:off x="37338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77" name="Rectangle 17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14578" name="Rectangle 18"/>
          <p:cNvSpPr>
            <a:spLocks noChangeArrowheads="1"/>
          </p:cNvSpPr>
          <p:nvPr/>
        </p:nvSpPr>
        <p:spPr bwMode="auto">
          <a:xfrm>
            <a:off x="44196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79" name="Rectangle 19"/>
          <p:cNvSpPr>
            <a:spLocks noChangeArrowheads="1"/>
          </p:cNvSpPr>
          <p:nvPr/>
        </p:nvSpPr>
        <p:spPr bwMode="auto">
          <a:xfrm>
            <a:off x="41148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0" name="Line 20"/>
          <p:cNvSpPr>
            <a:spLocks noChangeShapeType="1"/>
          </p:cNvSpPr>
          <p:nvPr/>
        </p:nvSpPr>
        <p:spPr bwMode="auto">
          <a:xfrm>
            <a:off x="45720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1" name="Rectangle 21"/>
          <p:cNvSpPr>
            <a:spLocks noChangeArrowheads="1"/>
          </p:cNvSpPr>
          <p:nvPr/>
        </p:nvSpPr>
        <p:spPr bwMode="auto">
          <a:xfrm>
            <a:off x="49530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14582" name="Rectangle 22"/>
          <p:cNvSpPr>
            <a:spLocks noChangeArrowheads="1"/>
          </p:cNvSpPr>
          <p:nvPr/>
        </p:nvSpPr>
        <p:spPr bwMode="auto">
          <a:xfrm>
            <a:off x="52578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3" name="Rectangle 23"/>
          <p:cNvSpPr>
            <a:spLocks noChangeArrowheads="1"/>
          </p:cNvSpPr>
          <p:nvPr/>
        </p:nvSpPr>
        <p:spPr bwMode="auto">
          <a:xfrm>
            <a:off x="49530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4" name="Line 24"/>
          <p:cNvSpPr>
            <a:spLocks noChangeShapeType="1"/>
          </p:cNvSpPr>
          <p:nvPr/>
        </p:nvSpPr>
        <p:spPr bwMode="auto">
          <a:xfrm>
            <a:off x="54102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5" name="Rectangle 25"/>
          <p:cNvSpPr>
            <a:spLocks noChangeArrowheads="1"/>
          </p:cNvSpPr>
          <p:nvPr/>
        </p:nvSpPr>
        <p:spPr bwMode="auto">
          <a:xfrm>
            <a:off x="57912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14586" name="Rectangle 26"/>
          <p:cNvSpPr>
            <a:spLocks noChangeArrowheads="1"/>
          </p:cNvSpPr>
          <p:nvPr/>
        </p:nvSpPr>
        <p:spPr bwMode="auto">
          <a:xfrm>
            <a:off x="60960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7" name="Rectangle 27"/>
          <p:cNvSpPr>
            <a:spLocks noChangeArrowheads="1"/>
          </p:cNvSpPr>
          <p:nvPr/>
        </p:nvSpPr>
        <p:spPr bwMode="auto">
          <a:xfrm>
            <a:off x="57912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8" name="Line 28"/>
          <p:cNvSpPr>
            <a:spLocks noChangeShapeType="1"/>
          </p:cNvSpPr>
          <p:nvPr/>
        </p:nvSpPr>
        <p:spPr bwMode="auto">
          <a:xfrm flipV="1">
            <a:off x="6096000" y="25146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89" name="Rectangle 29"/>
          <p:cNvSpPr>
            <a:spLocks noChangeArrowheads="1"/>
          </p:cNvSpPr>
          <p:nvPr/>
        </p:nvSpPr>
        <p:spPr bwMode="auto">
          <a:xfrm>
            <a:off x="2667000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0" name="Rectangle 30"/>
          <p:cNvSpPr>
            <a:spLocks noChangeArrowheads="1"/>
          </p:cNvSpPr>
          <p:nvPr/>
        </p:nvSpPr>
        <p:spPr bwMode="auto">
          <a:xfrm>
            <a:off x="2438400" y="4267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1" name="Rectangle 31"/>
          <p:cNvSpPr>
            <a:spLocks noChangeArrowheads="1"/>
          </p:cNvSpPr>
          <p:nvPr/>
        </p:nvSpPr>
        <p:spPr bwMode="auto">
          <a:xfrm>
            <a:off x="2438400" y="4267200"/>
            <a:ext cx="457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2" name="Line 32"/>
          <p:cNvSpPr>
            <a:spLocks noChangeShapeType="1"/>
          </p:cNvSpPr>
          <p:nvPr/>
        </p:nvSpPr>
        <p:spPr bwMode="auto">
          <a:xfrm>
            <a:off x="2819400" y="4419600"/>
            <a:ext cx="396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3" name="Line 33"/>
          <p:cNvSpPr>
            <a:spLocks noChangeShapeType="1"/>
          </p:cNvSpPr>
          <p:nvPr/>
        </p:nvSpPr>
        <p:spPr bwMode="auto">
          <a:xfrm>
            <a:off x="2514600" y="4419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4" name="Rectangle 34"/>
          <p:cNvSpPr>
            <a:spLocks noChangeArrowheads="1"/>
          </p:cNvSpPr>
          <p:nvPr/>
        </p:nvSpPr>
        <p:spPr bwMode="auto">
          <a:xfrm>
            <a:off x="2667000" y="4800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14595" name="Rectangle 35"/>
          <p:cNvSpPr>
            <a:spLocks noChangeArrowheads="1"/>
          </p:cNvSpPr>
          <p:nvPr/>
        </p:nvSpPr>
        <p:spPr bwMode="auto">
          <a:xfrm>
            <a:off x="29718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6" name="Rectangle 36"/>
          <p:cNvSpPr>
            <a:spLocks noChangeArrowheads="1"/>
          </p:cNvSpPr>
          <p:nvPr/>
        </p:nvSpPr>
        <p:spPr bwMode="auto">
          <a:xfrm>
            <a:off x="24384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7" name="Rectangle 37"/>
          <p:cNvSpPr>
            <a:spLocks noChangeArrowheads="1"/>
          </p:cNvSpPr>
          <p:nvPr/>
        </p:nvSpPr>
        <p:spPr bwMode="auto">
          <a:xfrm>
            <a:off x="2438400" y="4800600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598" name="Rectangle 38"/>
          <p:cNvSpPr>
            <a:spLocks noChangeArrowheads="1"/>
          </p:cNvSpPr>
          <p:nvPr/>
        </p:nvSpPr>
        <p:spPr bwMode="auto">
          <a:xfrm>
            <a:off x="3733800" y="4800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14599" name="Rectangle 39"/>
          <p:cNvSpPr>
            <a:spLocks noChangeArrowheads="1"/>
          </p:cNvSpPr>
          <p:nvPr/>
        </p:nvSpPr>
        <p:spPr bwMode="auto">
          <a:xfrm>
            <a:off x="40386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0" name="Rectangle 40"/>
          <p:cNvSpPr>
            <a:spLocks noChangeArrowheads="1"/>
          </p:cNvSpPr>
          <p:nvPr/>
        </p:nvSpPr>
        <p:spPr bwMode="auto">
          <a:xfrm>
            <a:off x="35052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1" name="Rectangle 41"/>
          <p:cNvSpPr>
            <a:spLocks noChangeArrowheads="1"/>
          </p:cNvSpPr>
          <p:nvPr/>
        </p:nvSpPr>
        <p:spPr bwMode="auto">
          <a:xfrm>
            <a:off x="3505200" y="4800600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2" name="Line 42"/>
          <p:cNvSpPr>
            <a:spLocks noChangeShapeType="1"/>
          </p:cNvSpPr>
          <p:nvPr/>
        </p:nvSpPr>
        <p:spPr bwMode="auto">
          <a:xfrm>
            <a:off x="4191000" y="4876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3" name="Line 43"/>
          <p:cNvSpPr>
            <a:spLocks noChangeShapeType="1"/>
          </p:cNvSpPr>
          <p:nvPr/>
        </p:nvSpPr>
        <p:spPr bwMode="auto">
          <a:xfrm>
            <a:off x="3124200" y="4876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4" name="Rectangle 44"/>
          <p:cNvSpPr>
            <a:spLocks noChangeArrowheads="1"/>
          </p:cNvSpPr>
          <p:nvPr/>
        </p:nvSpPr>
        <p:spPr bwMode="auto">
          <a:xfrm>
            <a:off x="4800600" y="4800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14605" name="Rectangle 45"/>
          <p:cNvSpPr>
            <a:spLocks noChangeArrowheads="1"/>
          </p:cNvSpPr>
          <p:nvPr/>
        </p:nvSpPr>
        <p:spPr bwMode="auto">
          <a:xfrm>
            <a:off x="51054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6" name="Rectangle 46"/>
          <p:cNvSpPr>
            <a:spLocks noChangeArrowheads="1"/>
          </p:cNvSpPr>
          <p:nvPr/>
        </p:nvSpPr>
        <p:spPr bwMode="auto">
          <a:xfrm>
            <a:off x="45720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7" name="Rectangle 47"/>
          <p:cNvSpPr>
            <a:spLocks noChangeArrowheads="1"/>
          </p:cNvSpPr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8" name="Line 48"/>
          <p:cNvSpPr>
            <a:spLocks noChangeShapeType="1"/>
          </p:cNvSpPr>
          <p:nvPr/>
        </p:nvSpPr>
        <p:spPr bwMode="auto">
          <a:xfrm>
            <a:off x="5257800" y="4876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09" name="Rectangle 49"/>
          <p:cNvSpPr>
            <a:spLocks noChangeArrowheads="1"/>
          </p:cNvSpPr>
          <p:nvPr/>
        </p:nvSpPr>
        <p:spPr bwMode="auto">
          <a:xfrm>
            <a:off x="5867400" y="4800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14610" name="Rectangle 50"/>
          <p:cNvSpPr>
            <a:spLocks noChangeArrowheads="1"/>
          </p:cNvSpPr>
          <p:nvPr/>
        </p:nvSpPr>
        <p:spPr bwMode="auto">
          <a:xfrm>
            <a:off x="61722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1" name="Rectangle 51"/>
          <p:cNvSpPr>
            <a:spLocks noChangeArrowheads="1"/>
          </p:cNvSpPr>
          <p:nvPr/>
        </p:nvSpPr>
        <p:spPr bwMode="auto">
          <a:xfrm>
            <a:off x="56388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2" name="Rectangle 52"/>
          <p:cNvSpPr>
            <a:spLocks noChangeArrowheads="1"/>
          </p:cNvSpPr>
          <p:nvPr/>
        </p:nvSpPr>
        <p:spPr bwMode="auto">
          <a:xfrm>
            <a:off x="5638800" y="4800600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3" name="Line 53"/>
          <p:cNvSpPr>
            <a:spLocks noChangeShapeType="1"/>
          </p:cNvSpPr>
          <p:nvPr/>
        </p:nvSpPr>
        <p:spPr bwMode="auto">
          <a:xfrm>
            <a:off x="6324600" y="4876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4" name="Rectangle 54"/>
          <p:cNvSpPr>
            <a:spLocks noChangeArrowheads="1"/>
          </p:cNvSpPr>
          <p:nvPr/>
        </p:nvSpPr>
        <p:spPr bwMode="auto">
          <a:xfrm>
            <a:off x="6934200" y="4800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14615" name="Rectangle 55"/>
          <p:cNvSpPr>
            <a:spLocks noChangeArrowheads="1"/>
          </p:cNvSpPr>
          <p:nvPr/>
        </p:nvSpPr>
        <p:spPr bwMode="auto">
          <a:xfrm>
            <a:off x="72390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6" name="Rectangle 56"/>
          <p:cNvSpPr>
            <a:spLocks noChangeArrowheads="1"/>
          </p:cNvSpPr>
          <p:nvPr/>
        </p:nvSpPr>
        <p:spPr bwMode="auto">
          <a:xfrm>
            <a:off x="6705600" y="4800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7" name="Rectangle 57"/>
          <p:cNvSpPr>
            <a:spLocks noChangeArrowheads="1"/>
          </p:cNvSpPr>
          <p:nvPr/>
        </p:nvSpPr>
        <p:spPr bwMode="auto">
          <a:xfrm>
            <a:off x="6705600" y="4800600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8" name="Line 58"/>
          <p:cNvSpPr>
            <a:spLocks noChangeShapeType="1"/>
          </p:cNvSpPr>
          <p:nvPr/>
        </p:nvSpPr>
        <p:spPr bwMode="auto">
          <a:xfrm flipH="1">
            <a:off x="3200400" y="5029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19" name="Line 59"/>
          <p:cNvSpPr>
            <a:spLocks noChangeShapeType="1"/>
          </p:cNvSpPr>
          <p:nvPr/>
        </p:nvSpPr>
        <p:spPr bwMode="auto">
          <a:xfrm flipH="1">
            <a:off x="4267200" y="5029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20" name="Line 60"/>
          <p:cNvSpPr>
            <a:spLocks noChangeShapeType="1"/>
          </p:cNvSpPr>
          <p:nvPr/>
        </p:nvSpPr>
        <p:spPr bwMode="auto">
          <a:xfrm flipH="1">
            <a:off x="5334000" y="5029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21" name="Line 61"/>
          <p:cNvSpPr>
            <a:spLocks noChangeShapeType="1"/>
          </p:cNvSpPr>
          <p:nvPr/>
        </p:nvSpPr>
        <p:spPr bwMode="auto">
          <a:xfrm flipH="1">
            <a:off x="6400800" y="5029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22" name="Line 62"/>
          <p:cNvSpPr>
            <a:spLocks noChangeShapeType="1"/>
          </p:cNvSpPr>
          <p:nvPr/>
        </p:nvSpPr>
        <p:spPr bwMode="auto">
          <a:xfrm flipV="1">
            <a:off x="7239000" y="48006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23" name="Line 63"/>
          <p:cNvSpPr>
            <a:spLocks noChangeShapeType="1"/>
          </p:cNvSpPr>
          <p:nvPr/>
        </p:nvSpPr>
        <p:spPr bwMode="auto">
          <a:xfrm flipV="1">
            <a:off x="2438400" y="48006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4624" name="Text Box 64"/>
          <p:cNvSpPr txBox="1">
            <a:spLocks noChangeArrowheads="1"/>
          </p:cNvSpPr>
          <p:nvPr/>
        </p:nvSpPr>
        <p:spPr bwMode="auto">
          <a:xfrm>
            <a:off x="7315200" y="3978275"/>
            <a:ext cx="1371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End-of-list pointer</a:t>
            </a:r>
          </a:p>
        </p:txBody>
      </p:sp>
      <p:sp>
        <p:nvSpPr>
          <p:cNvPr id="2114625" name="Line 65"/>
          <p:cNvSpPr>
            <a:spLocks noChangeShapeType="1"/>
          </p:cNvSpPr>
          <p:nvPr/>
        </p:nvSpPr>
        <p:spPr bwMode="auto">
          <a:xfrm flipH="1">
            <a:off x="6858000" y="4343400"/>
            <a:ext cx="457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0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Variations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Doubly Linked List [2/3]</a:t>
            </a:r>
          </a:p>
        </p:txBody>
      </p:sp>
      <p:sp>
        <p:nvSpPr>
          <p:cNvPr id="200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Doubly Linked Lists have essentially all the advantages of (Singly) Linked Lists, plus some more.</a:t>
            </a:r>
          </a:p>
          <a:p>
            <a:pPr lvl="1" eaLnBrk="1" hangingPunct="1">
              <a:defRPr/>
            </a:pPr>
            <a:r>
              <a:rPr lang="en-US" sz="1600" dirty="0" smtClean="0"/>
              <a:t>They allow efficient insert/remove at both ends of the list.</a:t>
            </a:r>
          </a:p>
          <a:p>
            <a:pPr lvl="2" eaLnBrk="1" hangingPunct="1">
              <a:defRPr/>
            </a:pPr>
            <a:r>
              <a:rPr lang="en-US" sz="1400" dirty="0" smtClean="0"/>
              <a:t>We can maintain an end-of-list pointer without trouble.</a:t>
            </a:r>
          </a:p>
          <a:p>
            <a:pPr lvl="1" eaLnBrk="1" hangingPunct="1">
              <a:defRPr/>
            </a:pPr>
            <a:r>
              <a:rPr lang="en-US" sz="1600" dirty="0" smtClean="0"/>
              <a:t>They allow efficient insert-before-this-node and remove-this-node.</a:t>
            </a:r>
          </a:p>
          <a:p>
            <a:pPr lvl="1" eaLnBrk="1" hangingPunct="1">
              <a:defRPr/>
            </a:pPr>
            <a:r>
              <a:rPr lang="en-US" sz="1600" dirty="0" smtClean="0"/>
              <a:t>They allow efficient backwards iteration.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However</a:t>
            </a:r>
          </a:p>
          <a:p>
            <a:pPr lvl="1" eaLnBrk="1" hangingPunct="1">
              <a:defRPr/>
            </a:pPr>
            <a:r>
              <a:rPr lang="en-US" sz="1600" dirty="0" smtClean="0"/>
              <a:t>Doubly Linked Lists are a </a:t>
            </a:r>
            <a:r>
              <a:rPr lang="en-US" sz="1600" i="1" dirty="0" smtClean="0"/>
              <a:t>little</a:t>
            </a:r>
            <a:r>
              <a:rPr lang="en-US" sz="1600" dirty="0" smtClean="0"/>
              <a:t> slower than Singly Linked Lists.</a:t>
            </a:r>
          </a:p>
          <a:p>
            <a:pPr lvl="2" eaLnBrk="1" hangingPunct="1">
              <a:defRPr/>
            </a:pPr>
            <a:r>
              <a:rPr lang="en-US" sz="1400" dirty="0" smtClean="0"/>
              <a:t>Constant-time operations remain </a:t>
            </a:r>
            <a:r>
              <a:rPr lang="en-US" sz="1400" i="1" dirty="0" smtClean="0"/>
              <a:t>O</a:t>
            </a:r>
            <a:r>
              <a:rPr lang="en-US" sz="1400" dirty="0" smtClean="0"/>
              <a:t>(1), but the constant is a little larger.</a:t>
            </a:r>
          </a:p>
          <a:p>
            <a:pPr lvl="1" eaLnBrk="1" hangingPunct="1">
              <a:defRPr/>
            </a:pPr>
            <a:r>
              <a:rPr lang="en-US" sz="1600" dirty="0" smtClean="0"/>
              <a:t>Doubly Linked Lists still cannot do both splice and size efficiently.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The Bottom Line</a:t>
            </a:r>
          </a:p>
          <a:p>
            <a:pPr lvl="1" eaLnBrk="1" hangingPunct="1">
              <a:defRPr/>
            </a:pPr>
            <a:r>
              <a:rPr lang="en-US" sz="1600" dirty="0" smtClean="0"/>
              <a:t>Doubly Linked Lists are generally considered to be a good basis for a </a:t>
            </a:r>
            <a:r>
              <a:rPr lang="en-US" sz="1600" b="1" dirty="0" smtClean="0"/>
              <a:t>general-purpose</a:t>
            </a:r>
            <a:r>
              <a:rPr lang="en-US" sz="1600" dirty="0" smtClean="0"/>
              <a:t> generic container type.</a:t>
            </a:r>
          </a:p>
          <a:p>
            <a:pPr lvl="2" eaLnBrk="1" hangingPunct="1">
              <a:defRPr/>
            </a:pPr>
            <a:r>
              <a:rPr lang="en-US" sz="1400" dirty="0" smtClean="0"/>
              <a:t>Singly-Linked Lists are not. Remember all those asterisks?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The C++ STL uses Doubly Linked Lists: the </a:t>
            </a:r>
            <a:r>
              <a:rPr lang="en-US" sz="1800" b="1" dirty="0" err="1" smtClean="0">
                <a:latin typeface="Courier New" charset="0"/>
                <a:cs typeface="+mn-cs"/>
              </a:rPr>
              <a:t>std</a:t>
            </a:r>
            <a:r>
              <a:rPr lang="en-US" sz="1800" b="1" dirty="0" smtClean="0">
                <a:latin typeface="Courier New" charset="0"/>
                <a:cs typeface="+mn-cs"/>
              </a:rPr>
              <a:t>::list</a:t>
            </a:r>
            <a:r>
              <a:rPr lang="en-US" sz="1800" dirty="0" smtClean="0">
                <a:cs typeface="+mn-cs"/>
              </a:rPr>
              <a:t> class template.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(C++11 also has </a:t>
            </a:r>
            <a:r>
              <a:rPr lang="en-US" sz="1800" b="1" dirty="0" err="1" smtClean="0">
                <a:latin typeface="Courier New" charset="0"/>
                <a:cs typeface="+mn-cs"/>
              </a:rPr>
              <a:t>std</a:t>
            </a:r>
            <a:r>
              <a:rPr lang="en-US" sz="1800" b="1" dirty="0" smtClean="0">
                <a:latin typeface="Courier New" charset="0"/>
                <a:cs typeface="+mn-cs"/>
              </a:rPr>
              <a:t>::</a:t>
            </a:r>
            <a:r>
              <a:rPr lang="en-US" sz="1800" b="1" dirty="0" err="1" smtClean="0">
                <a:latin typeface="Courier New" charset="0"/>
                <a:cs typeface="+mn-cs"/>
              </a:rPr>
              <a:t>forward_list</a:t>
            </a:r>
            <a:r>
              <a:rPr lang="en-US" sz="1800" dirty="0" smtClean="0">
                <a:cs typeface="+mn-cs"/>
              </a:rPr>
              <a:t>, a singly linked list.)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1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Variations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Doubly Linked List [3/3]</a:t>
            </a:r>
          </a:p>
        </p:txBody>
      </p:sp>
      <p:sp>
        <p:nvSpPr>
          <p:cNvPr id="211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1066800"/>
            <a:ext cx="31242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With Doubly Linked Lists, we can get rid of most of our asterisks.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2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</a:t>
            </a:r>
            <a:r>
              <a:rPr lang="en-US" sz="1200" i="1" smtClean="0">
                <a:cs typeface="+mn-cs"/>
              </a:rPr>
              <a:t>n</a:t>
            </a:r>
            <a:r>
              <a:rPr lang="en-US" sz="1200" smtClean="0">
                <a:cs typeface="+mn-cs"/>
              </a:rPr>
              <a:t>) if reallocation occurs. Otherwise,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(1). Amortized constant time.</a:t>
            </a:r>
          </a:p>
          <a:p>
            <a:pPr lvl="1" eaLnBrk="1" hangingPunct="1">
              <a:defRPr/>
            </a:pPr>
            <a:r>
              <a:rPr lang="en-US" sz="1000" smtClean="0"/>
              <a:t>Pre-allocation can help.</a:t>
            </a:r>
          </a:p>
        </p:txBody>
      </p:sp>
      <p:graphicFrame>
        <p:nvGraphicFramePr>
          <p:cNvPr id="2119684" name="Group 4"/>
          <p:cNvGraphicFramePr>
            <a:graphicFrameLocks noGrp="1"/>
          </p:cNvGraphicFramePr>
          <p:nvPr/>
        </p:nvGraphicFramePr>
        <p:xfrm>
          <a:off x="1066800" y="1219200"/>
          <a:ext cx="4384675" cy="4516776"/>
        </p:xfrm>
        <a:graphic>
          <a:graphicData uri="http://schemas.openxmlformats.org/drawingml/2006/table">
            <a:tbl>
              <a:tblPr/>
              <a:tblGrid>
                <a:gridCol w="1973263"/>
                <a:gridCol w="1409700"/>
                <a:gridCol w="1001712"/>
              </a:tblGrid>
              <a:tr h="457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Smart Array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Doubly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 by index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sorted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unsorted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given pos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given pos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Splice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beginning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beginning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end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 const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end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Traverse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Copy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Swap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9750" name="AutoShape 70"/>
          <p:cNvSpPr>
            <a:spLocks/>
          </p:cNvSpPr>
          <p:nvPr/>
        </p:nvSpPr>
        <p:spPr bwMode="auto">
          <a:xfrm>
            <a:off x="5562600" y="27432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9751" name="Text Box 71"/>
          <p:cNvSpPr txBox="1">
            <a:spLocks noChangeArrowheads="1"/>
          </p:cNvSpPr>
          <p:nvPr/>
        </p:nvSpPr>
        <p:spPr bwMode="auto">
          <a:xfrm>
            <a:off x="381000" y="5867400"/>
            <a:ext cx="1600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Find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with an array</a:t>
            </a:r>
          </a:p>
        </p:txBody>
      </p:sp>
      <p:sp>
        <p:nvSpPr>
          <p:cNvPr id="2119752" name="AutoShape 72"/>
          <p:cNvSpPr>
            <a:spLocks/>
          </p:cNvSpPr>
          <p:nvPr/>
        </p:nvSpPr>
        <p:spPr bwMode="auto">
          <a:xfrm flipH="1">
            <a:off x="838200" y="1600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9753" name="Freeform 73"/>
          <p:cNvSpPr>
            <a:spLocks/>
          </p:cNvSpPr>
          <p:nvPr/>
        </p:nvSpPr>
        <p:spPr bwMode="auto">
          <a:xfrm>
            <a:off x="533400" y="1905000"/>
            <a:ext cx="228600" cy="3962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9754" name="Freeform 74"/>
          <p:cNvSpPr>
            <a:spLocks/>
          </p:cNvSpPr>
          <p:nvPr/>
        </p:nvSpPr>
        <p:spPr bwMode="auto">
          <a:xfrm flipH="1">
            <a:off x="5791200" y="3429000"/>
            <a:ext cx="228600" cy="2438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19755" name="Text Box 75"/>
          <p:cNvSpPr txBox="1">
            <a:spLocks noChangeArrowheads="1"/>
          </p:cNvSpPr>
          <p:nvPr/>
        </p:nvSpPr>
        <p:spPr bwMode="auto">
          <a:xfrm>
            <a:off x="4038600" y="5867400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Rearrange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 with a Linked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3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Variations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Circular Linked List</a:t>
            </a:r>
          </a:p>
        </p:txBody>
      </p:sp>
      <p:sp>
        <p:nvSpPr>
          <p:cNvPr id="213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Using nodes and pointers, we can arrange data structures in just about any way we want.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 interesting variation on a Linked List is a </a:t>
            </a:r>
            <a:r>
              <a:rPr lang="en-US" b="1" smtClean="0">
                <a:cs typeface="+mn-cs"/>
              </a:rPr>
              <a:t>Circular Linked List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Here, we arrange our nodes in a circle.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Ownership issues get trickier.</a:t>
            </a:r>
          </a:p>
          <a:p>
            <a:pPr lvl="2" eaLnBrk="1" hangingPunct="1">
              <a:defRPr/>
            </a:pPr>
            <a:r>
              <a:rPr lang="en-US" smtClean="0"/>
              <a:t>Destroy the head and … nothing else gets destroyed?</a:t>
            </a:r>
          </a:p>
          <a:p>
            <a:pPr lvl="2" eaLnBrk="1" hangingPunct="1">
              <a:defRPr/>
            </a:pPr>
            <a:r>
              <a:rPr lang="en-US" smtClean="0"/>
              <a:t>One (somewhat icky) solution: use a </a:t>
            </a:r>
            <a:r>
              <a:rPr lang="en-US" b="1" smtClean="0"/>
              <a:t>weak reference</a:t>
            </a:r>
            <a:r>
              <a:rPr lang="en-US" smtClean="0"/>
              <a:t>.</a:t>
            </a:r>
          </a:p>
        </p:txBody>
      </p:sp>
      <p:sp>
        <p:nvSpPr>
          <p:cNvPr id="2136068" name="Rectangle 4"/>
          <p:cNvSpPr>
            <a:spLocks noChangeArrowheads="1"/>
          </p:cNvSpPr>
          <p:nvPr/>
        </p:nvSpPr>
        <p:spPr bwMode="auto">
          <a:xfrm>
            <a:off x="2895600" y="3200400"/>
            <a:ext cx="6096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Head</a:t>
            </a:r>
          </a:p>
        </p:txBody>
      </p:sp>
      <p:sp>
        <p:nvSpPr>
          <p:cNvPr id="2136069" name="Line 5"/>
          <p:cNvSpPr>
            <a:spLocks noChangeShapeType="1"/>
          </p:cNvSpPr>
          <p:nvPr/>
        </p:nvSpPr>
        <p:spPr bwMode="auto">
          <a:xfrm>
            <a:off x="3505200" y="33528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36070" name="Rectangle 6"/>
          <p:cNvSpPr>
            <a:spLocks noChangeArrowheads="1"/>
          </p:cNvSpPr>
          <p:nvPr/>
        </p:nvSpPr>
        <p:spPr bwMode="auto">
          <a:xfrm>
            <a:off x="4419600" y="29718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36071" name="Rectangle 7"/>
          <p:cNvSpPr>
            <a:spLocks noChangeArrowheads="1"/>
          </p:cNvSpPr>
          <p:nvPr/>
        </p:nvSpPr>
        <p:spPr bwMode="auto">
          <a:xfrm>
            <a:off x="5105400" y="33528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36072" name="Rectangle 8"/>
          <p:cNvSpPr>
            <a:spLocks noChangeArrowheads="1"/>
          </p:cNvSpPr>
          <p:nvPr/>
        </p:nvSpPr>
        <p:spPr bwMode="auto">
          <a:xfrm>
            <a:off x="5105400" y="3962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36073" name="Rectangle 9"/>
          <p:cNvSpPr>
            <a:spLocks noChangeArrowheads="1"/>
          </p:cNvSpPr>
          <p:nvPr/>
        </p:nvSpPr>
        <p:spPr bwMode="auto">
          <a:xfrm>
            <a:off x="4419600" y="44196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36074" name="Rectangle 10"/>
          <p:cNvSpPr>
            <a:spLocks noChangeArrowheads="1"/>
          </p:cNvSpPr>
          <p:nvPr/>
        </p:nvSpPr>
        <p:spPr bwMode="auto">
          <a:xfrm>
            <a:off x="3733800" y="39624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36075" name="Line 11"/>
          <p:cNvSpPr>
            <a:spLocks noChangeShapeType="1"/>
          </p:cNvSpPr>
          <p:nvPr/>
        </p:nvSpPr>
        <p:spPr bwMode="auto">
          <a:xfrm>
            <a:off x="4876800" y="32766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36076" name="Line 12"/>
          <p:cNvSpPr>
            <a:spLocks noChangeShapeType="1"/>
          </p:cNvSpPr>
          <p:nvPr/>
        </p:nvSpPr>
        <p:spPr bwMode="auto">
          <a:xfrm>
            <a:off x="5334000" y="3657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36077" name="Line 13"/>
          <p:cNvSpPr>
            <a:spLocks noChangeShapeType="1"/>
          </p:cNvSpPr>
          <p:nvPr/>
        </p:nvSpPr>
        <p:spPr bwMode="auto">
          <a:xfrm flipH="1">
            <a:off x="4876800" y="4267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36078" name="Line 14"/>
          <p:cNvSpPr>
            <a:spLocks noChangeShapeType="1"/>
          </p:cNvSpPr>
          <p:nvPr/>
        </p:nvSpPr>
        <p:spPr bwMode="auto">
          <a:xfrm flipH="1" flipV="1">
            <a:off x="4191000" y="4267200"/>
            <a:ext cx="228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36079" name="Rectangle 15"/>
          <p:cNvSpPr>
            <a:spLocks noChangeArrowheads="1"/>
          </p:cNvSpPr>
          <p:nvPr/>
        </p:nvSpPr>
        <p:spPr bwMode="auto">
          <a:xfrm>
            <a:off x="3733800" y="3352800"/>
            <a:ext cx="457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36080" name="Line 16"/>
          <p:cNvSpPr>
            <a:spLocks noChangeShapeType="1"/>
          </p:cNvSpPr>
          <p:nvPr/>
        </p:nvSpPr>
        <p:spPr bwMode="auto">
          <a:xfrm flipV="1">
            <a:off x="4191000" y="3276600"/>
            <a:ext cx="228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36081" name="Line 17"/>
          <p:cNvSpPr>
            <a:spLocks noChangeShapeType="1"/>
          </p:cNvSpPr>
          <p:nvPr/>
        </p:nvSpPr>
        <p:spPr bwMode="auto">
          <a:xfrm flipV="1">
            <a:off x="3962400" y="36576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36082" name="Text Box 18"/>
          <p:cNvSpPr txBox="1">
            <a:spLocks noChangeArrowheads="1"/>
          </p:cNvSpPr>
          <p:nvPr/>
        </p:nvSpPr>
        <p:spPr bwMode="auto">
          <a:xfrm>
            <a:off x="2057400" y="36576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weak reference</a:t>
            </a:r>
          </a:p>
        </p:txBody>
      </p:sp>
      <p:sp>
        <p:nvSpPr>
          <p:cNvPr id="2136083" name="Line 19"/>
          <p:cNvSpPr>
            <a:spLocks noChangeShapeType="1"/>
          </p:cNvSpPr>
          <p:nvPr/>
        </p:nvSpPr>
        <p:spPr bwMode="auto">
          <a:xfrm>
            <a:off x="3352800" y="3810000"/>
            <a:ext cx="533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More on Linked Lists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</a:t>
            </a:r>
            <a:endParaRPr lang="en-US" smtClean="0">
              <a:cs typeface="+mj-cs"/>
              <a:sym typeface="Wingdings" charset="0"/>
            </a:endParaRPr>
          </a:p>
        </p:txBody>
      </p:sp>
      <p:sp>
        <p:nvSpPr>
          <p:cNvPr id="213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Two approaches to implementing a Linked List:</a:t>
            </a:r>
          </a:p>
          <a:p>
            <a:pPr lvl="1" eaLnBrk="1" hangingPunct="1">
              <a:defRPr/>
            </a:pPr>
            <a:r>
              <a:rPr lang="en-US" smtClean="0"/>
              <a:t>A Linked List package to be used by others.</a:t>
            </a:r>
          </a:p>
          <a:p>
            <a:pPr lvl="1" eaLnBrk="1" hangingPunct="1">
              <a:defRPr/>
            </a:pPr>
            <a:r>
              <a:rPr lang="en-US" smtClean="0"/>
              <a:t>An internal-use Linked List: part of some other package, and not exposed to client code.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would these be different?</a:t>
            </a:r>
          </a:p>
          <a:p>
            <a:pPr lvl="1" eaLnBrk="1" hangingPunct="1">
              <a:defRPr/>
            </a:pPr>
            <a:r>
              <a:rPr lang="en-US" smtClean="0"/>
              <a:t>In particular, what classes might we define in each case?</a:t>
            </a:r>
          </a:p>
          <a:p>
            <a:pPr lvl="2" eaLnBrk="1" hangingPunct="1">
              <a:defRPr/>
            </a:pPr>
            <a:r>
              <a:rPr lang="en-US" smtClean="0"/>
              <a:t>In the first case, many classes: container, node, iterator.</a:t>
            </a:r>
          </a:p>
          <a:p>
            <a:pPr lvl="2" eaLnBrk="1" hangingPunct="1">
              <a:defRPr/>
            </a:pPr>
            <a:r>
              <a:rPr lang="en-US" smtClean="0"/>
              <a:t>In the second case, a node class, but possibly nothing else.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smtClean="0"/>
              <a:t>Update the internal-use Singly Linked List begun long ago, to include:</a:t>
            </a:r>
          </a:p>
          <a:p>
            <a:pPr lvl="2" eaLnBrk="1" hangingPunct="1">
              <a:defRPr/>
            </a:pPr>
            <a:r>
              <a:rPr lang="en-US" smtClean="0"/>
              <a:t>Exception-safety information.</a:t>
            </a:r>
          </a:p>
          <a:p>
            <a:pPr lvl="2" eaLnBrk="1" hangingPunct="1">
              <a:defRPr/>
            </a:pPr>
            <a:r>
              <a:rPr lang="en-US" smtClean="0"/>
              <a:t>An insert-at-beginning operation.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201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C++ STL has four generic Sequence container types.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smart array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Much like the Assignment 5 package, but with more member functions.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std::basic_string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Much like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, but aimed at character string operations.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Mostly we use </a:t>
            </a:r>
            <a:r>
              <a:rPr lang="en-US" b="1" smtClean="0">
                <a:latin typeface="Courier New" charset="0"/>
              </a:rPr>
              <a:t>std::string</a:t>
            </a:r>
            <a:r>
              <a:rPr lang="en-US" smtClean="0"/>
              <a:t>, which is really </a:t>
            </a:r>
            <a:r>
              <a:rPr lang="en-US" b="1" smtClean="0">
                <a:latin typeface="Courier New" charset="0"/>
              </a:rPr>
              <a:t>std::basic_string&lt;char&gt;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Also </a:t>
            </a:r>
            <a:r>
              <a:rPr lang="en-US" b="1" smtClean="0">
                <a:latin typeface="Courier New" charset="0"/>
              </a:rPr>
              <a:t>std::wstring</a:t>
            </a:r>
            <a:r>
              <a:rPr lang="en-US" smtClean="0"/>
              <a:t>, which is really </a:t>
            </a:r>
            <a:r>
              <a:rPr lang="en-US" b="1" smtClean="0">
                <a:latin typeface="Courier New" charset="0"/>
              </a:rPr>
              <a:t>std::basic_string&lt;std::wchar_t&gt;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std::list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Doubly Linked List.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Note: The Standard does not specify implementation. It specifies the semantics and order of operations. These were written with a Doubly Linked List in mind, and a D.L.L. is the usual implementation.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std::deque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Deque stands for </a:t>
            </a:r>
            <a:r>
              <a:rPr lang="en-US" b="1" smtClean="0"/>
              <a:t>D</a:t>
            </a:r>
            <a:r>
              <a:rPr lang="en-US" smtClean="0"/>
              <a:t>ouble-</a:t>
            </a:r>
            <a:r>
              <a:rPr lang="en-US" b="1" smtClean="0"/>
              <a:t>E</a:t>
            </a:r>
            <a:r>
              <a:rPr lang="en-US" smtClean="0"/>
              <a:t>nded </a:t>
            </a:r>
            <a:r>
              <a:rPr lang="en-US" b="1" smtClean="0"/>
              <a:t>QUE</a:t>
            </a:r>
            <a:r>
              <a:rPr lang="en-US" smtClean="0"/>
              <a:t>ue.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Say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deck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Like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, but a bit slower. Allows fast insert/remove at both beginning and end.</a:t>
            </a:r>
          </a:p>
        </p:txBody>
      </p:sp>
    </p:spTree>
    <p:extLst>
      <p:ext uri="{BB962C8B-B14F-4D97-AF65-F5344CB8AC3E}">
        <p14:creationId xmlns:p14="http://schemas.microsoft.com/office/powerpoint/2010/main" val="3759649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4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[1/4]</a:t>
            </a:r>
          </a:p>
        </p:txBody>
      </p:sp>
      <p:sp>
        <p:nvSpPr>
          <p:cNvPr id="214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are familiar with smart arrays and Linked Lists. How is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  <a:r>
              <a:rPr lang="en-US" smtClean="0">
                <a:cs typeface="+mn-cs"/>
              </a:rPr>
              <a:t> implemented?</a:t>
            </a:r>
          </a:p>
          <a:p>
            <a:pPr lvl="1" eaLnBrk="1" hangingPunct="1">
              <a:defRPr/>
            </a:pPr>
            <a:r>
              <a:rPr lang="en-US" smtClean="0"/>
              <a:t>There are two big ideas behind it.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First Idea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b="1" smtClean="0">
                <a:latin typeface="Courier New" charset="0"/>
              </a:rPr>
              <a:t>vector</a:t>
            </a:r>
            <a:r>
              <a:rPr lang="en-US" smtClean="0"/>
              <a:t> uses an array in which data are stored at the beginning.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This gives linear-time insert/remove at beginning, constant-time remove at end, and, if we do it right, amortized-constant-time insert at end.</a:t>
            </a:r>
          </a:p>
          <a:p>
            <a:pPr lvl="1" eaLnBrk="1" hangingPunct="1">
              <a:defRPr/>
            </a:pPr>
            <a:r>
              <a:rPr lang="en-US" smtClean="0"/>
              <a:t>What if we store data in the middle? When we reallocate-and-copy, we move our data to the middle of the new array.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Result: Amortized </a:t>
            </a:r>
            <a:r>
              <a:rPr lang="en-US" i="1" smtClean="0"/>
              <a:t>O</a:t>
            </a:r>
            <a:r>
              <a:rPr lang="en-US" smtClean="0"/>
              <a:t>(1) insert, and </a:t>
            </a:r>
            <a:r>
              <a:rPr lang="en-US" i="1" smtClean="0"/>
              <a:t>O</a:t>
            </a:r>
            <a:r>
              <a:rPr lang="en-US" smtClean="0"/>
              <a:t>(1) remove, at </a:t>
            </a:r>
            <a:r>
              <a:rPr lang="en-US" b="1" smtClean="0"/>
              <a:t>both</a:t>
            </a:r>
            <a:r>
              <a:rPr lang="en-US" smtClean="0"/>
              <a:t> ends.</a:t>
            </a:r>
          </a:p>
        </p:txBody>
      </p:sp>
      <p:sp>
        <p:nvSpPr>
          <p:cNvPr id="2143236" name="Rectangle 4"/>
          <p:cNvSpPr>
            <a:spLocks noChangeArrowheads="1"/>
          </p:cNvSpPr>
          <p:nvPr/>
        </p:nvSpPr>
        <p:spPr bwMode="auto">
          <a:xfrm>
            <a:off x="6705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37" name="Rectangle 5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38" name="Rectangle 6"/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39" name="Rectangle 7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0" name="Rectangle 8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1" name="Rectangle 9"/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2" name="Rectangle 10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3" name="Rectangle 11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4" name="Rectangle 12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5" name="Rectangle 13"/>
          <p:cNvSpPr>
            <a:spLocks noChangeArrowheads="1"/>
          </p:cNvSpPr>
          <p:nvPr/>
        </p:nvSpPr>
        <p:spPr bwMode="auto">
          <a:xfrm>
            <a:off x="2133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143246" name="Rectangle 14"/>
          <p:cNvSpPr>
            <a:spLocks noChangeArrowheads="1"/>
          </p:cNvSpPr>
          <p:nvPr/>
        </p:nvSpPr>
        <p:spPr bwMode="auto">
          <a:xfrm>
            <a:off x="24384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43247" name="Rectangle 15"/>
          <p:cNvSpPr>
            <a:spLocks noChangeArrowheads="1"/>
          </p:cNvSpPr>
          <p:nvPr/>
        </p:nvSpPr>
        <p:spPr bwMode="auto">
          <a:xfrm>
            <a:off x="27432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43248" name="Rectangle 16"/>
          <p:cNvSpPr>
            <a:spLocks noChangeArrowheads="1"/>
          </p:cNvSpPr>
          <p:nvPr/>
        </p:nvSpPr>
        <p:spPr bwMode="auto">
          <a:xfrm>
            <a:off x="30480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43249" name="Rectangle 17"/>
          <p:cNvSpPr>
            <a:spLocks noChangeArrowheads="1"/>
          </p:cNvSpPr>
          <p:nvPr/>
        </p:nvSpPr>
        <p:spPr bwMode="auto">
          <a:xfrm>
            <a:off x="33528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43250" name="Rectangle 18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43251" name="Rectangle 19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2" name="Rectangle 20"/>
          <p:cNvSpPr>
            <a:spLocks noChangeArrowheads="1"/>
          </p:cNvSpPr>
          <p:nvPr/>
        </p:nvSpPr>
        <p:spPr bwMode="auto">
          <a:xfrm>
            <a:off x="6705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3" name="Rectangle 21"/>
          <p:cNvSpPr>
            <a:spLocks noChangeArrowheads="1"/>
          </p:cNvSpPr>
          <p:nvPr/>
        </p:nvSpPr>
        <p:spPr bwMode="auto">
          <a:xfrm>
            <a:off x="4572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43254" name="Rectangle 22"/>
          <p:cNvSpPr>
            <a:spLocks noChangeArrowheads="1"/>
          </p:cNvSpPr>
          <p:nvPr/>
        </p:nvSpPr>
        <p:spPr bwMode="auto">
          <a:xfrm>
            <a:off x="4876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43255" name="Rectangle 23"/>
          <p:cNvSpPr>
            <a:spLocks noChangeArrowheads="1"/>
          </p:cNvSpPr>
          <p:nvPr/>
        </p:nvSpPr>
        <p:spPr bwMode="auto">
          <a:xfrm>
            <a:off x="5181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43256" name="Rectangle 24"/>
          <p:cNvSpPr>
            <a:spLocks noChangeArrowheads="1"/>
          </p:cNvSpPr>
          <p:nvPr/>
        </p:nvSpPr>
        <p:spPr bwMode="auto">
          <a:xfrm>
            <a:off x="5486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7" name="Rectangle 25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8" name="Rectangle 26"/>
          <p:cNvSpPr>
            <a:spLocks noChangeArrowheads="1"/>
          </p:cNvSpPr>
          <p:nvPr/>
        </p:nvSpPr>
        <p:spPr bwMode="auto">
          <a:xfrm>
            <a:off x="6096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9" name="Rectangle 27"/>
          <p:cNvSpPr>
            <a:spLocks noChangeArrowheads="1"/>
          </p:cNvSpPr>
          <p:nvPr/>
        </p:nvSpPr>
        <p:spPr bwMode="auto">
          <a:xfrm>
            <a:off x="6400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0" name="Rectangle 28"/>
          <p:cNvSpPr>
            <a:spLocks noChangeArrowheads="1"/>
          </p:cNvSpPr>
          <p:nvPr/>
        </p:nvSpPr>
        <p:spPr bwMode="auto">
          <a:xfrm>
            <a:off x="4267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43261" name="Rectangle 29"/>
          <p:cNvSpPr>
            <a:spLocks noChangeArrowheads="1"/>
          </p:cNvSpPr>
          <p:nvPr/>
        </p:nvSpPr>
        <p:spPr bwMode="auto">
          <a:xfrm>
            <a:off x="2133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2" name="Rectangle 30"/>
          <p:cNvSpPr>
            <a:spLocks noChangeArrowheads="1"/>
          </p:cNvSpPr>
          <p:nvPr/>
        </p:nvSpPr>
        <p:spPr bwMode="auto">
          <a:xfrm>
            <a:off x="2438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3" name="Rectangle 31"/>
          <p:cNvSpPr>
            <a:spLocks noChangeArrowheads="1"/>
          </p:cNvSpPr>
          <p:nvPr/>
        </p:nvSpPr>
        <p:spPr bwMode="auto">
          <a:xfrm>
            <a:off x="2743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4" name="Rectangle 32"/>
          <p:cNvSpPr>
            <a:spLocks noChangeArrowheads="1"/>
          </p:cNvSpPr>
          <p:nvPr/>
        </p:nvSpPr>
        <p:spPr bwMode="auto">
          <a:xfrm>
            <a:off x="3048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5" name="Rectangle 33"/>
          <p:cNvSpPr>
            <a:spLocks noChangeArrowheads="1"/>
          </p:cNvSpPr>
          <p:nvPr/>
        </p:nvSpPr>
        <p:spPr bwMode="auto">
          <a:xfrm>
            <a:off x="3352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6" name="Rectangle 34"/>
          <p:cNvSpPr>
            <a:spLocks noChangeArrowheads="1"/>
          </p:cNvSpPr>
          <p:nvPr/>
        </p:nvSpPr>
        <p:spPr bwMode="auto">
          <a:xfrm>
            <a:off x="3657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143267" name="Rectangle 35"/>
          <p:cNvSpPr>
            <a:spLocks noChangeArrowheads="1"/>
          </p:cNvSpPr>
          <p:nvPr/>
        </p:nvSpPr>
        <p:spPr bwMode="auto">
          <a:xfrm>
            <a:off x="3962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43268" name="Line 36"/>
          <p:cNvSpPr>
            <a:spLocks noChangeShapeType="1"/>
          </p:cNvSpPr>
          <p:nvPr/>
        </p:nvSpPr>
        <p:spPr bwMode="auto">
          <a:xfrm>
            <a:off x="3962400" y="3048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9" name="Line 37"/>
          <p:cNvSpPr>
            <a:spLocks noChangeShapeType="1"/>
          </p:cNvSpPr>
          <p:nvPr/>
        </p:nvSpPr>
        <p:spPr bwMode="auto">
          <a:xfrm>
            <a:off x="54864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70" name="Line 38"/>
          <p:cNvSpPr>
            <a:spLocks noChangeShapeType="1"/>
          </p:cNvSpPr>
          <p:nvPr/>
        </p:nvSpPr>
        <p:spPr bwMode="auto">
          <a:xfrm>
            <a:off x="36576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45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[2/4]</a:t>
            </a: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Second Idea</a:t>
            </a:r>
          </a:p>
          <a:p>
            <a:pPr lvl="1" eaLnBrk="1" hangingPunct="1">
              <a:defRPr/>
            </a:pPr>
            <a:r>
              <a:rPr lang="en-US" smtClean="0"/>
              <a:t>Doing reallocate-and-copy for a </a:t>
            </a:r>
            <a:r>
              <a:rPr lang="en-US" b="1" smtClean="0">
                <a:latin typeface="Courier New" charset="0"/>
              </a:rPr>
              <a:t>vector</a:t>
            </a:r>
            <a:r>
              <a:rPr lang="en-US" smtClean="0"/>
              <a:t> requires calling either the copy constructor or copy assignment for </a:t>
            </a:r>
            <a:r>
              <a:rPr lang="en-US" b="1" smtClean="0"/>
              <a:t>every data item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For large, complex data items, this can be time-consuming.</a:t>
            </a:r>
          </a:p>
          <a:p>
            <a:pPr lvl="1" eaLnBrk="1" hangingPunct="1">
              <a:defRPr/>
            </a:pPr>
            <a:r>
              <a:rPr lang="en-US" smtClean="0"/>
              <a:t>Instead, let our array be an </a:t>
            </a:r>
            <a:r>
              <a:rPr lang="en-US" b="1" smtClean="0"/>
              <a:t>array of pointers to arrays</a:t>
            </a:r>
            <a:r>
              <a:rPr lang="en-US" smtClean="0"/>
              <a:t>, so that reallocate-and-copy only needs to move the pointers.</a:t>
            </a:r>
          </a:p>
          <a:p>
            <a:pPr lvl="2" eaLnBrk="1" hangingPunct="1">
              <a:defRPr/>
            </a:pPr>
            <a:r>
              <a:rPr lang="en-US" smtClean="0"/>
              <a:t>This still lets us keep most of the locality-of-reference advantages of an array, when the data items are small.</a:t>
            </a:r>
          </a:p>
        </p:txBody>
      </p:sp>
      <p:sp>
        <p:nvSpPr>
          <p:cNvPr id="2017284" name="Rectangle 4"/>
          <p:cNvSpPr>
            <a:spLocks noChangeArrowheads="1"/>
          </p:cNvSpPr>
          <p:nvPr/>
        </p:nvSpPr>
        <p:spPr bwMode="auto">
          <a:xfrm>
            <a:off x="50292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5" name="Rectangle 5"/>
          <p:cNvSpPr>
            <a:spLocks noChangeArrowheads="1"/>
          </p:cNvSpPr>
          <p:nvPr/>
        </p:nvSpPr>
        <p:spPr bwMode="auto">
          <a:xfrm>
            <a:off x="28956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6" name="Rectangle 6"/>
          <p:cNvSpPr>
            <a:spLocks noChangeArrowheads="1"/>
          </p:cNvSpPr>
          <p:nvPr/>
        </p:nvSpPr>
        <p:spPr bwMode="auto">
          <a:xfrm>
            <a:off x="32004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7" name="Rectangle 7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8" name="Rectangle 8"/>
          <p:cNvSpPr>
            <a:spLocks noChangeArrowheads="1"/>
          </p:cNvSpPr>
          <p:nvPr/>
        </p:nvSpPr>
        <p:spPr bwMode="auto">
          <a:xfrm>
            <a:off x="38100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9" name="Rectangle 9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90" name="Rectangle 10"/>
          <p:cNvSpPr>
            <a:spLocks noChangeArrowheads="1"/>
          </p:cNvSpPr>
          <p:nvPr/>
        </p:nvSpPr>
        <p:spPr bwMode="auto">
          <a:xfrm>
            <a:off x="44196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91" name="Rectangle 11"/>
          <p:cNvSpPr>
            <a:spLocks noChangeArrowheads="1"/>
          </p:cNvSpPr>
          <p:nvPr/>
        </p:nvSpPr>
        <p:spPr bwMode="auto">
          <a:xfrm>
            <a:off x="47244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92" name="Rectangle 12"/>
          <p:cNvSpPr>
            <a:spLocks noChangeArrowheads="1"/>
          </p:cNvSpPr>
          <p:nvPr/>
        </p:nvSpPr>
        <p:spPr bwMode="auto">
          <a:xfrm>
            <a:off x="2895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017293" name="Rectangle 13"/>
          <p:cNvSpPr>
            <a:spLocks noChangeArrowheads="1"/>
          </p:cNvSpPr>
          <p:nvPr/>
        </p:nvSpPr>
        <p:spPr bwMode="auto">
          <a:xfrm>
            <a:off x="3200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7294" name="Rectangle 14"/>
          <p:cNvSpPr>
            <a:spLocks noChangeArrowheads="1"/>
          </p:cNvSpPr>
          <p:nvPr/>
        </p:nvSpPr>
        <p:spPr bwMode="auto">
          <a:xfrm>
            <a:off x="3505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17295" name="Rectangle 15"/>
          <p:cNvSpPr>
            <a:spLocks noChangeArrowheads="1"/>
          </p:cNvSpPr>
          <p:nvPr/>
        </p:nvSpPr>
        <p:spPr bwMode="auto">
          <a:xfrm>
            <a:off x="3810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7296" name="Rectangle 16"/>
          <p:cNvSpPr>
            <a:spLocks noChangeArrowheads="1"/>
          </p:cNvSpPr>
          <p:nvPr/>
        </p:nvSpPr>
        <p:spPr bwMode="auto">
          <a:xfrm>
            <a:off x="4495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17297" name="Rectangle 17"/>
          <p:cNvSpPr>
            <a:spLocks noChangeArrowheads="1"/>
          </p:cNvSpPr>
          <p:nvPr/>
        </p:nvSpPr>
        <p:spPr bwMode="auto">
          <a:xfrm>
            <a:off x="4800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7298" name="Rectangle 18"/>
          <p:cNvSpPr>
            <a:spLocks noChangeArrowheads="1"/>
          </p:cNvSpPr>
          <p:nvPr/>
        </p:nvSpPr>
        <p:spPr bwMode="auto">
          <a:xfrm>
            <a:off x="5105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17299" name="Rectangle 19"/>
          <p:cNvSpPr>
            <a:spLocks noChangeArrowheads="1"/>
          </p:cNvSpPr>
          <p:nvPr/>
        </p:nvSpPr>
        <p:spPr bwMode="auto">
          <a:xfrm>
            <a:off x="5410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017300" name="Rectangle 20"/>
          <p:cNvSpPr>
            <a:spLocks noChangeArrowheads="1"/>
          </p:cNvSpPr>
          <p:nvPr/>
        </p:nvSpPr>
        <p:spPr bwMode="auto">
          <a:xfrm>
            <a:off x="6096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017301" name="Line 21"/>
          <p:cNvSpPr>
            <a:spLocks noChangeShapeType="1"/>
          </p:cNvSpPr>
          <p:nvPr/>
        </p:nvSpPr>
        <p:spPr bwMode="auto">
          <a:xfrm>
            <a:off x="3048000" y="4267200"/>
            <a:ext cx="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2" name="Line 22"/>
          <p:cNvSpPr>
            <a:spLocks noChangeShapeType="1"/>
          </p:cNvSpPr>
          <p:nvPr/>
        </p:nvSpPr>
        <p:spPr bwMode="auto">
          <a:xfrm>
            <a:off x="3352800" y="42672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3" name="Line 23"/>
          <p:cNvSpPr>
            <a:spLocks noChangeShapeType="1"/>
          </p:cNvSpPr>
          <p:nvPr/>
        </p:nvSpPr>
        <p:spPr bwMode="auto">
          <a:xfrm>
            <a:off x="3352800" y="4953000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4" name="Line 24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5" name="Line 25"/>
          <p:cNvSpPr>
            <a:spLocks noChangeShapeType="1"/>
          </p:cNvSpPr>
          <p:nvPr/>
        </p:nvSpPr>
        <p:spPr bwMode="auto">
          <a:xfrm>
            <a:off x="3657600" y="42672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6" name="Line 26"/>
          <p:cNvSpPr>
            <a:spLocks noChangeShapeType="1"/>
          </p:cNvSpPr>
          <p:nvPr/>
        </p:nvSpPr>
        <p:spPr bwMode="auto">
          <a:xfrm>
            <a:off x="3657600" y="4648200"/>
            <a:ext cx="2590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7" name="Line 27"/>
          <p:cNvSpPr>
            <a:spLocks noChangeShapeType="1"/>
          </p:cNvSpPr>
          <p:nvPr/>
        </p:nvSpPr>
        <p:spPr bwMode="auto">
          <a:xfrm>
            <a:off x="6248400" y="46482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8" name="Text Box 28"/>
          <p:cNvSpPr txBox="1">
            <a:spLocks noChangeArrowheads="1"/>
          </p:cNvSpPr>
          <p:nvPr/>
        </p:nvSpPr>
        <p:spPr bwMode="auto">
          <a:xfrm>
            <a:off x="1676400" y="3962400"/>
            <a:ext cx="1143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 of Pointers</a:t>
            </a:r>
          </a:p>
        </p:txBody>
      </p:sp>
      <p:sp>
        <p:nvSpPr>
          <p:cNvPr id="2017309" name="Text Box 29"/>
          <p:cNvSpPr txBox="1">
            <a:spLocks noChangeArrowheads="1"/>
          </p:cNvSpPr>
          <p:nvPr/>
        </p:nvSpPr>
        <p:spPr bwMode="auto">
          <a:xfrm>
            <a:off x="1447800" y="5105400"/>
            <a:ext cx="1371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Arrays of Data Items</a:t>
            </a:r>
          </a:p>
        </p:txBody>
      </p:sp>
      <p:sp>
        <p:nvSpPr>
          <p:cNvPr id="2017310" name="Rectangle 30"/>
          <p:cNvSpPr>
            <a:spLocks noChangeArrowheads="1"/>
          </p:cNvSpPr>
          <p:nvPr/>
        </p:nvSpPr>
        <p:spPr bwMode="auto">
          <a:xfrm>
            <a:off x="6400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1" name="Rectangle 31"/>
          <p:cNvSpPr>
            <a:spLocks noChangeArrowheads="1"/>
          </p:cNvSpPr>
          <p:nvPr/>
        </p:nvSpPr>
        <p:spPr bwMode="auto">
          <a:xfrm>
            <a:off x="6705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2" name="Rectangle 32"/>
          <p:cNvSpPr>
            <a:spLocks noChangeArrowheads="1"/>
          </p:cNvSpPr>
          <p:nvPr/>
        </p:nvSpPr>
        <p:spPr bwMode="auto">
          <a:xfrm>
            <a:off x="7010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3" name="Line 33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4" name="Line 34"/>
          <p:cNvSpPr>
            <a:spLocks noChangeShapeType="1"/>
          </p:cNvSpPr>
          <p:nvPr/>
        </p:nvSpPr>
        <p:spPr bwMode="auto">
          <a:xfrm>
            <a:off x="64008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22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3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Exception Safety [1/2]</a:t>
            </a:r>
          </a:p>
        </p:txBody>
      </p:sp>
      <p:sp>
        <p:nvSpPr>
          <p:cNvPr id="203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Safety</a:t>
            </a:r>
            <a:r>
              <a:rPr lang="en-US" smtClean="0">
                <a:cs typeface="+mn-cs"/>
              </a:rPr>
              <a:t>: Does function ever signal an error condition, and if so:</a:t>
            </a:r>
          </a:p>
          <a:p>
            <a:pPr lvl="1" eaLnBrk="1" hangingPunct="1">
              <a:defRPr/>
            </a:pPr>
            <a:r>
              <a:rPr lang="en-US" smtClean="0"/>
              <a:t>Are data left in a usable state?</a:t>
            </a:r>
          </a:p>
          <a:p>
            <a:pPr lvl="1" eaLnBrk="1" hangingPunct="1">
              <a:defRPr/>
            </a:pPr>
            <a:r>
              <a:rPr lang="en-US" smtClean="0"/>
              <a:t>Do we know something about that state?</a:t>
            </a:r>
          </a:p>
          <a:p>
            <a:pPr lvl="1" eaLnBrk="1" hangingPunct="1">
              <a:defRPr/>
            </a:pPr>
            <a:r>
              <a:rPr lang="en-US" smtClean="0"/>
              <a:t>Are resource leaks avoided?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Basic Guarantee</a:t>
            </a:r>
          </a:p>
          <a:p>
            <a:pPr lvl="1" eaLnBrk="1" hangingPunct="1">
              <a:defRPr/>
            </a:pPr>
            <a:r>
              <a:rPr lang="en-US" smtClean="0"/>
              <a:t>Data remain in a usable state, and</a:t>
            </a:r>
            <a:br>
              <a:rPr lang="en-US" smtClean="0"/>
            </a:br>
            <a:r>
              <a:rPr lang="en-US" smtClean="0"/>
              <a:t>resources are never leaked, even in</a:t>
            </a:r>
            <a:br>
              <a:rPr lang="en-US" smtClean="0"/>
            </a:br>
            <a:r>
              <a:rPr lang="en-US" smtClean="0"/>
              <a:t>the presence of exceptions.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Strong Guarantee</a:t>
            </a:r>
          </a:p>
          <a:p>
            <a:pPr lvl="1" eaLnBrk="1" hangingPunct="1">
              <a:defRPr/>
            </a:pPr>
            <a:r>
              <a:rPr lang="en-US" smtClean="0"/>
              <a:t>If the operation throws an exception,</a:t>
            </a:r>
            <a:br>
              <a:rPr lang="en-US" smtClean="0"/>
            </a:br>
            <a:r>
              <a:rPr lang="en-US" smtClean="0"/>
              <a:t>then it makes no changes that are</a:t>
            </a:r>
            <a:br>
              <a:rPr lang="en-US" smtClean="0"/>
            </a:br>
            <a:r>
              <a:rPr lang="en-US" smtClean="0"/>
              <a:t>visible to the client code.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No-Throw Guarantee</a:t>
            </a:r>
          </a:p>
          <a:p>
            <a:pPr lvl="1" eaLnBrk="1" hangingPunct="1">
              <a:defRPr/>
            </a:pPr>
            <a:r>
              <a:rPr lang="en-US" smtClean="0"/>
              <a:t>The operation never throws an</a:t>
            </a:r>
            <a:br>
              <a:rPr lang="en-US" smtClean="0"/>
            </a:br>
            <a:r>
              <a:rPr lang="en-US" smtClean="0"/>
              <a:t>exception.</a:t>
            </a:r>
          </a:p>
        </p:txBody>
      </p:sp>
      <p:sp>
        <p:nvSpPr>
          <p:cNvPr id="2030596" name="Text Box 4"/>
          <p:cNvSpPr txBox="1">
            <a:spLocks noChangeArrowheads="1"/>
          </p:cNvSpPr>
          <p:nvPr/>
        </p:nvSpPr>
        <p:spPr bwMode="auto">
          <a:xfrm>
            <a:off x="5410200" y="2895600"/>
            <a:ext cx="1828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Minimum standard</a:t>
            </a:r>
          </a:p>
        </p:txBody>
      </p:sp>
      <p:sp>
        <p:nvSpPr>
          <p:cNvPr id="2030597" name="Text Box 5"/>
          <p:cNvSpPr txBox="1">
            <a:spLocks noChangeArrowheads="1"/>
          </p:cNvSpPr>
          <p:nvPr/>
        </p:nvSpPr>
        <p:spPr bwMode="auto">
          <a:xfrm>
            <a:off x="5410200" y="4114800"/>
            <a:ext cx="1828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Preferred</a:t>
            </a:r>
          </a:p>
        </p:txBody>
      </p:sp>
      <p:sp>
        <p:nvSpPr>
          <p:cNvPr id="2030598" name="Text Box 6"/>
          <p:cNvSpPr txBox="1">
            <a:spLocks noChangeArrowheads="1"/>
          </p:cNvSpPr>
          <p:nvPr/>
        </p:nvSpPr>
        <p:spPr bwMode="auto">
          <a:xfrm>
            <a:off x="5410200" y="5334000"/>
            <a:ext cx="1828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Required in some special situations</a:t>
            </a:r>
          </a:p>
        </p:txBody>
      </p:sp>
      <p:sp>
        <p:nvSpPr>
          <p:cNvPr id="2030599" name="Text Box 7"/>
          <p:cNvSpPr txBox="1">
            <a:spLocks noChangeArrowheads="1"/>
          </p:cNvSpPr>
          <p:nvPr/>
        </p:nvSpPr>
        <p:spPr bwMode="auto">
          <a:xfrm>
            <a:off x="6858000" y="3352800"/>
            <a:ext cx="1828800" cy="760413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Each guarantee includes the previous one.</a:t>
            </a:r>
          </a:p>
        </p:txBody>
      </p:sp>
      <p:sp>
        <p:nvSpPr>
          <p:cNvPr id="2030600" name="Line 8"/>
          <p:cNvSpPr>
            <a:spLocks noChangeShapeType="1"/>
          </p:cNvSpPr>
          <p:nvPr/>
        </p:nvSpPr>
        <p:spPr bwMode="auto">
          <a:xfrm flipH="1">
            <a:off x="2667000" y="3048000"/>
            <a:ext cx="2743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30601" name="Line 9"/>
          <p:cNvSpPr>
            <a:spLocks noChangeShapeType="1"/>
          </p:cNvSpPr>
          <p:nvPr/>
        </p:nvSpPr>
        <p:spPr bwMode="auto">
          <a:xfrm flipH="1">
            <a:off x="2895600" y="4267200"/>
            <a:ext cx="2514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30602" name="Line 10"/>
          <p:cNvSpPr>
            <a:spLocks noChangeShapeType="1"/>
          </p:cNvSpPr>
          <p:nvPr/>
        </p:nvSpPr>
        <p:spPr bwMode="auto">
          <a:xfrm flipH="1">
            <a:off x="3352800" y="5486400"/>
            <a:ext cx="2057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[3/4]</a:t>
            </a:r>
          </a:p>
        </p:txBody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An implementation of </a:t>
            </a:r>
            <a:r>
              <a:rPr lang="en-US" sz="1800" b="1" smtClean="0">
                <a:latin typeface="Courier New" charset="0"/>
                <a:cs typeface="+mn-cs"/>
              </a:rPr>
              <a:t>std::deque</a:t>
            </a:r>
            <a:r>
              <a:rPr lang="en-US" sz="1800" smtClean="0">
                <a:cs typeface="+mn-cs"/>
              </a:rPr>
              <a:t> typically uses both of these ideas.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It probably uses an array of pointers to arrays.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This </a:t>
            </a:r>
            <a:r>
              <a:rPr lang="en-US" sz="1400" i="1" smtClean="0"/>
              <a:t>might</a:t>
            </a:r>
            <a:r>
              <a:rPr lang="en-US" sz="1400" smtClean="0"/>
              <a:t> go deeper (array of pointers to arrays of pointers to arrays).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The arrays may not be filled all the way to the beginning or the end.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Reallocate-and-copy moves the data to the middle of the new array of pointers.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Thus, </a:t>
            </a:r>
            <a:r>
              <a:rPr lang="en-US" sz="1800" b="1" smtClean="0">
                <a:latin typeface="Courier New" charset="0"/>
                <a:cs typeface="+mn-cs"/>
              </a:rPr>
              <a:t>std::deque</a:t>
            </a:r>
            <a:r>
              <a:rPr lang="en-US" sz="1800" smtClean="0">
                <a:cs typeface="+mn-cs"/>
              </a:rPr>
              <a:t> is an array-ish container, optimized for: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Insert/remove at either end.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Possibly large, difficult-to-copy data items.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cost is complexity, and a slower [but still </a:t>
            </a:r>
            <a:r>
              <a:rPr lang="en-US" sz="1800" i="1" smtClean="0">
                <a:cs typeface="+mn-cs"/>
              </a:rPr>
              <a:t>O</a:t>
            </a:r>
            <a:r>
              <a:rPr lang="en-US" sz="1800" smtClean="0">
                <a:cs typeface="+mn-cs"/>
              </a:rPr>
              <a:t>(1)] look-up by index.</a:t>
            </a:r>
          </a:p>
        </p:txBody>
      </p:sp>
      <p:sp>
        <p:nvSpPr>
          <p:cNvPr id="2018308" name="Rectangle 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09" name="Rectangle 5"/>
          <p:cNvSpPr>
            <a:spLocks noChangeArrowheads="1"/>
          </p:cNvSpPr>
          <p:nvPr/>
        </p:nvSpPr>
        <p:spPr bwMode="auto">
          <a:xfrm>
            <a:off x="35052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0" name="Rectangle 6"/>
          <p:cNvSpPr>
            <a:spLocks noChangeArrowheads="1"/>
          </p:cNvSpPr>
          <p:nvPr/>
        </p:nvSpPr>
        <p:spPr bwMode="auto">
          <a:xfrm>
            <a:off x="38100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1" name="Rectangle 7"/>
          <p:cNvSpPr>
            <a:spLocks noChangeArrowheads="1"/>
          </p:cNvSpPr>
          <p:nvPr/>
        </p:nvSpPr>
        <p:spPr bwMode="auto">
          <a:xfrm>
            <a:off x="41148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2" name="Rectangle 8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3" name="Rectangle 9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4" name="Rectangle 10"/>
          <p:cNvSpPr>
            <a:spLocks noChangeArrowheads="1"/>
          </p:cNvSpPr>
          <p:nvPr/>
        </p:nvSpPr>
        <p:spPr bwMode="auto">
          <a:xfrm>
            <a:off x="50292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5" name="Rectangle 11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6" name="Rectangle 12"/>
          <p:cNvSpPr>
            <a:spLocks noChangeArrowheads="1"/>
          </p:cNvSpPr>
          <p:nvPr/>
        </p:nvSpPr>
        <p:spPr bwMode="auto">
          <a:xfrm>
            <a:off x="1066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7" name="Rectangle 13"/>
          <p:cNvSpPr>
            <a:spLocks noChangeArrowheads="1"/>
          </p:cNvSpPr>
          <p:nvPr/>
        </p:nvSpPr>
        <p:spPr bwMode="auto">
          <a:xfrm>
            <a:off x="13716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8" name="Rectangle 14"/>
          <p:cNvSpPr>
            <a:spLocks noChangeArrowheads="1"/>
          </p:cNvSpPr>
          <p:nvPr/>
        </p:nvSpPr>
        <p:spPr bwMode="auto">
          <a:xfrm>
            <a:off x="19812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018319" name="Rectangle 15"/>
          <p:cNvSpPr>
            <a:spLocks noChangeArrowheads="1"/>
          </p:cNvSpPr>
          <p:nvPr/>
        </p:nvSpPr>
        <p:spPr bwMode="auto">
          <a:xfrm>
            <a:off x="26670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8320" name="Rectangle 16"/>
          <p:cNvSpPr>
            <a:spLocks noChangeArrowheads="1"/>
          </p:cNvSpPr>
          <p:nvPr/>
        </p:nvSpPr>
        <p:spPr bwMode="auto">
          <a:xfrm>
            <a:off x="2971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18321" name="Rectangle 17"/>
          <p:cNvSpPr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8322" name="Rectangle 18"/>
          <p:cNvSpPr>
            <a:spLocks noChangeArrowheads="1"/>
          </p:cNvSpPr>
          <p:nvPr/>
        </p:nvSpPr>
        <p:spPr bwMode="auto">
          <a:xfrm>
            <a:off x="35814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18323" name="Rectangle 19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8324" name="Rectangle 20"/>
          <p:cNvSpPr>
            <a:spLocks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18325" name="Rectangle 21"/>
          <p:cNvSpPr>
            <a:spLocks noChangeArrowheads="1"/>
          </p:cNvSpPr>
          <p:nvPr/>
        </p:nvSpPr>
        <p:spPr bwMode="auto">
          <a:xfrm>
            <a:off x="4876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018326" name="Rectangle 22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018327" name="Rectangle 23"/>
          <p:cNvSpPr>
            <a:spLocks noChangeArrowheads="1"/>
          </p:cNvSpPr>
          <p:nvPr/>
        </p:nvSpPr>
        <p:spPr bwMode="auto">
          <a:xfrm>
            <a:off x="58674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018328" name="Rectangle 24"/>
          <p:cNvSpPr>
            <a:spLocks noChangeArrowheads="1"/>
          </p:cNvSpPr>
          <p:nvPr/>
        </p:nvSpPr>
        <p:spPr bwMode="auto">
          <a:xfrm>
            <a:off x="6781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29" name="Line 25"/>
          <p:cNvSpPr>
            <a:spLocks noChangeShapeType="1"/>
          </p:cNvSpPr>
          <p:nvPr/>
        </p:nvSpPr>
        <p:spPr bwMode="auto">
          <a:xfrm>
            <a:off x="4267200" y="3657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0" name="Line 26"/>
          <p:cNvSpPr>
            <a:spLocks noChangeShapeType="1"/>
          </p:cNvSpPr>
          <p:nvPr/>
        </p:nvSpPr>
        <p:spPr bwMode="auto">
          <a:xfrm flipH="1">
            <a:off x="1219200" y="3962400"/>
            <a:ext cx="304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1" name="Line 27"/>
          <p:cNvSpPr>
            <a:spLocks noChangeShapeType="1"/>
          </p:cNvSpPr>
          <p:nvPr/>
        </p:nvSpPr>
        <p:spPr bwMode="auto">
          <a:xfrm>
            <a:off x="1219200" y="39624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2" name="Line 28"/>
          <p:cNvSpPr>
            <a:spLocks noChangeShapeType="1"/>
          </p:cNvSpPr>
          <p:nvPr/>
        </p:nvSpPr>
        <p:spPr bwMode="auto">
          <a:xfrm>
            <a:off x="4572000" y="3657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3" name="Line 29"/>
          <p:cNvSpPr>
            <a:spLocks noChangeShapeType="1"/>
          </p:cNvSpPr>
          <p:nvPr/>
        </p:nvSpPr>
        <p:spPr bwMode="auto">
          <a:xfrm flipH="1">
            <a:off x="2819400" y="4114800"/>
            <a:ext cx="1752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4" name="Line 30"/>
          <p:cNvSpPr>
            <a:spLocks noChangeShapeType="1"/>
          </p:cNvSpPr>
          <p:nvPr/>
        </p:nvSpPr>
        <p:spPr bwMode="auto">
          <a:xfrm>
            <a:off x="2819400" y="4114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5" name="Line 31"/>
          <p:cNvSpPr>
            <a:spLocks noChangeShapeType="1"/>
          </p:cNvSpPr>
          <p:nvPr/>
        </p:nvSpPr>
        <p:spPr bwMode="auto">
          <a:xfrm>
            <a:off x="4876800" y="36576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6" name="Line 32"/>
          <p:cNvSpPr>
            <a:spLocks noChangeShapeType="1"/>
          </p:cNvSpPr>
          <p:nvPr/>
        </p:nvSpPr>
        <p:spPr bwMode="auto">
          <a:xfrm flipH="1">
            <a:off x="4419600" y="4267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7" name="Line 33"/>
          <p:cNvSpPr>
            <a:spLocks noChangeShapeType="1"/>
          </p:cNvSpPr>
          <p:nvPr/>
        </p:nvSpPr>
        <p:spPr bwMode="auto">
          <a:xfrm>
            <a:off x="4419600" y="4267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8" name="Line 34"/>
          <p:cNvSpPr>
            <a:spLocks noChangeShapeType="1"/>
          </p:cNvSpPr>
          <p:nvPr/>
        </p:nvSpPr>
        <p:spPr bwMode="auto">
          <a:xfrm>
            <a:off x="5181600" y="3657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9" name="Line 35"/>
          <p:cNvSpPr>
            <a:spLocks noChangeShapeType="1"/>
          </p:cNvSpPr>
          <p:nvPr/>
        </p:nvSpPr>
        <p:spPr bwMode="auto">
          <a:xfrm>
            <a:off x="5181600" y="41148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0" name="Line 36"/>
          <p:cNvSpPr>
            <a:spLocks noChangeShapeType="1"/>
          </p:cNvSpPr>
          <p:nvPr/>
        </p:nvSpPr>
        <p:spPr bwMode="auto">
          <a:xfrm>
            <a:off x="6019800" y="4114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1" name="Line 37"/>
          <p:cNvSpPr>
            <a:spLocks noChangeShapeType="1"/>
          </p:cNvSpPr>
          <p:nvPr/>
        </p:nvSpPr>
        <p:spPr bwMode="auto">
          <a:xfrm>
            <a:off x="3657600" y="3124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2" name="Text Box 38"/>
          <p:cNvSpPr txBox="1">
            <a:spLocks noChangeArrowheads="1"/>
          </p:cNvSpPr>
          <p:nvPr/>
        </p:nvSpPr>
        <p:spPr bwMode="auto">
          <a:xfrm>
            <a:off x="1066800" y="28194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Base Object</a:t>
            </a:r>
          </a:p>
        </p:txBody>
      </p:sp>
      <p:sp>
        <p:nvSpPr>
          <p:cNvPr id="2018343" name="Text Box 39"/>
          <p:cNvSpPr txBox="1">
            <a:spLocks noChangeArrowheads="1"/>
          </p:cNvSpPr>
          <p:nvPr/>
        </p:nvSpPr>
        <p:spPr bwMode="auto">
          <a:xfrm>
            <a:off x="6019800" y="3352800"/>
            <a:ext cx="1143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 of Pointers</a:t>
            </a:r>
          </a:p>
        </p:txBody>
      </p:sp>
      <p:sp>
        <p:nvSpPr>
          <p:cNvPr id="2018344" name="Text Box 40"/>
          <p:cNvSpPr txBox="1">
            <a:spLocks noChangeArrowheads="1"/>
          </p:cNvSpPr>
          <p:nvPr/>
        </p:nvSpPr>
        <p:spPr bwMode="auto">
          <a:xfrm>
            <a:off x="7162800" y="4267200"/>
            <a:ext cx="1371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Arrays of Data Items</a:t>
            </a:r>
          </a:p>
        </p:txBody>
      </p:sp>
      <p:sp>
        <p:nvSpPr>
          <p:cNvPr id="2018345" name="Rectangle 41"/>
          <p:cNvSpPr>
            <a:spLocks noChangeArrowheads="1"/>
          </p:cNvSpPr>
          <p:nvPr/>
        </p:nvSpPr>
        <p:spPr bwMode="auto">
          <a:xfrm>
            <a:off x="2057400" y="2971800"/>
            <a:ext cx="2286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6" name="Rectangle 42"/>
          <p:cNvSpPr>
            <a:spLocks noChangeArrowheads="1"/>
          </p:cNvSpPr>
          <p:nvPr/>
        </p:nvSpPr>
        <p:spPr bwMode="auto">
          <a:xfrm>
            <a:off x="2286000" y="2971800"/>
            <a:ext cx="2286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7" name="Rectangle 43"/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8" name="Line 44"/>
          <p:cNvSpPr>
            <a:spLocks noChangeShapeType="1"/>
          </p:cNvSpPr>
          <p:nvPr/>
        </p:nvSpPr>
        <p:spPr bwMode="auto">
          <a:xfrm>
            <a:off x="2438400" y="3124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9" name="Rectangle 45"/>
          <p:cNvSpPr>
            <a:spLocks noChangeArrowheads="1"/>
          </p:cNvSpPr>
          <p:nvPr/>
        </p:nvSpPr>
        <p:spPr bwMode="auto">
          <a:xfrm>
            <a:off x="61722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0" name="Rectangle 46"/>
          <p:cNvSpPr>
            <a:spLocks noChangeArrowheads="1"/>
          </p:cNvSpPr>
          <p:nvPr/>
        </p:nvSpPr>
        <p:spPr bwMode="auto">
          <a:xfrm>
            <a:off x="64770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1" name="Line 47"/>
          <p:cNvSpPr>
            <a:spLocks noChangeShapeType="1"/>
          </p:cNvSpPr>
          <p:nvPr/>
        </p:nvSpPr>
        <p:spPr bwMode="auto">
          <a:xfrm>
            <a:off x="2133600" y="31242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2" name="Rectangle 48"/>
          <p:cNvSpPr>
            <a:spLocks noChangeArrowheads="1"/>
          </p:cNvSpPr>
          <p:nvPr/>
        </p:nvSpPr>
        <p:spPr bwMode="auto">
          <a:xfrm>
            <a:off x="16764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3" name="Line 49"/>
          <p:cNvSpPr>
            <a:spLocks noChangeShapeType="1"/>
          </p:cNvSpPr>
          <p:nvPr/>
        </p:nvSpPr>
        <p:spPr bwMode="auto">
          <a:xfrm>
            <a:off x="4114800" y="3429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4" name="Line 50"/>
          <p:cNvSpPr>
            <a:spLocks noChangeShapeType="1"/>
          </p:cNvSpPr>
          <p:nvPr/>
        </p:nvSpPr>
        <p:spPr bwMode="auto">
          <a:xfrm>
            <a:off x="5334000" y="3429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5" name="Line 51"/>
          <p:cNvSpPr>
            <a:spLocks noChangeShapeType="1"/>
          </p:cNvSpPr>
          <p:nvPr/>
        </p:nvSpPr>
        <p:spPr bwMode="auto">
          <a:xfrm>
            <a:off x="1981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6" name="Line 52"/>
          <p:cNvSpPr>
            <a:spLocks noChangeShapeType="1"/>
          </p:cNvSpPr>
          <p:nvPr/>
        </p:nvSpPr>
        <p:spPr bwMode="auto">
          <a:xfrm>
            <a:off x="6172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7" name="Text Box 53"/>
          <p:cNvSpPr txBox="1">
            <a:spLocks noChangeArrowheads="1"/>
          </p:cNvSpPr>
          <p:nvPr/>
        </p:nvSpPr>
        <p:spPr bwMode="auto">
          <a:xfrm>
            <a:off x="3810000" y="2895600"/>
            <a:ext cx="1828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Middle is used</a:t>
            </a:r>
          </a:p>
        </p:txBody>
      </p:sp>
      <p:sp>
        <p:nvSpPr>
          <p:cNvPr id="2018358" name="AutoShape 54"/>
          <p:cNvSpPr>
            <a:spLocks/>
          </p:cNvSpPr>
          <p:nvPr/>
        </p:nvSpPr>
        <p:spPr bwMode="auto">
          <a:xfrm rot="-5400000">
            <a:off x="4648200" y="26670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2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0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[4/4]</a:t>
            </a:r>
          </a:p>
        </p:txBody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Essentially, </a:t>
            </a:r>
            <a:r>
              <a:rPr lang="en-US" sz="1800" b="1" smtClean="0">
                <a:latin typeface="Courier New" charset="0"/>
                <a:cs typeface="+mn-cs"/>
              </a:rPr>
              <a:t>std::deque</a:t>
            </a:r>
            <a:r>
              <a:rPr lang="en-US" sz="1800" smtClean="0">
                <a:cs typeface="+mn-cs"/>
              </a:rPr>
              <a:t> is an array.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Iterators are random-access.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But it has some complexity to it, so it is a slow-ish array.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Like </a:t>
            </a:r>
            <a:r>
              <a:rPr lang="en-US" sz="1800" b="1" smtClean="0">
                <a:latin typeface="Courier New" charset="0"/>
                <a:cs typeface="+mn-cs"/>
              </a:rPr>
              <a:t>vector</a:t>
            </a:r>
            <a:r>
              <a:rPr lang="en-US" sz="1800" smtClean="0">
                <a:cs typeface="+mn-cs"/>
              </a:rPr>
              <a:t>, </a:t>
            </a:r>
            <a:r>
              <a:rPr lang="en-US" sz="1800" b="1" smtClean="0">
                <a:latin typeface="Courier New" charset="0"/>
                <a:cs typeface="+mn-cs"/>
              </a:rPr>
              <a:t>deque</a:t>
            </a:r>
            <a:r>
              <a:rPr lang="en-US" sz="1800" smtClean="0">
                <a:cs typeface="+mn-cs"/>
              </a:rPr>
              <a:t> </a:t>
            </a:r>
            <a:r>
              <a:rPr lang="en-US" sz="1800" i="1" smtClean="0">
                <a:cs typeface="+mn-cs"/>
              </a:rPr>
              <a:t>tends</a:t>
            </a:r>
            <a:r>
              <a:rPr lang="en-US" sz="1800" smtClean="0">
                <a:cs typeface="+mn-cs"/>
              </a:rPr>
              <a:t> to keep consecutive items in nearby memory locations.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So it tends to avoid cache misses, when used with algorithms having good locality of reference.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However: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Insertions at the beginning do not require items to be moved up.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We speed up insert-at-beginning by allocating extra space before existing data.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Reallocate-and-copy leaves the data items alone.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We also speeds up insertion by trading value-type operations for pointer operations.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Pointer operations can be much faster than value-type operations. A </a:t>
            </a:r>
            <a:r>
              <a:rPr lang="en-US" sz="1400" b="1" smtClean="0">
                <a:latin typeface="Courier New" charset="0"/>
              </a:rPr>
              <a:t>std::deque</a:t>
            </a:r>
            <a:r>
              <a:rPr lang="en-US" sz="1400" smtClean="0"/>
              <a:t> can do reallocate-and-copy using a raw memory copy, with no value-type copy ctor calls.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Bottom Line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A </a:t>
            </a:r>
            <a:r>
              <a:rPr lang="en-US" sz="1600" b="1" smtClean="0">
                <a:latin typeface="Courier New" charset="0"/>
              </a:rPr>
              <a:t>std::deque</a:t>
            </a:r>
            <a:r>
              <a:rPr lang="en-US" sz="1600" smtClean="0"/>
              <a:t> is generally a good choice when you need fast insert/remove at both ends of a Sequence.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Especially if you also want fast-ish look-up.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Some people also recommend </a:t>
            </a:r>
            <a:r>
              <a:rPr lang="en-US" sz="1600" b="1" smtClean="0">
                <a:latin typeface="Courier New" charset="0"/>
              </a:rPr>
              <a:t>std::deque</a:t>
            </a:r>
            <a:r>
              <a:rPr lang="en-US" sz="1600" smtClean="0"/>
              <a:t> whenever you will be doing a lot of resizing, but do not need fast insert/remove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303521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Efficiency [1/2]</a:t>
            </a:r>
          </a:p>
        </p:txBody>
      </p:sp>
      <p:sp>
        <p:nvSpPr>
          <p:cNvPr id="202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measure efficiency by counting steps. How do we count steps for a generic container type?</a:t>
            </a:r>
          </a:p>
          <a:p>
            <a:pPr lvl="1" eaLnBrk="1" hangingPunct="1">
              <a:defRPr/>
            </a:pPr>
            <a:r>
              <a:rPr lang="en-US" smtClean="0"/>
              <a:t>We count both built-in operations and value-type operations.</a:t>
            </a:r>
          </a:p>
          <a:p>
            <a:pPr lvl="1" eaLnBrk="1" hangingPunct="1">
              <a:defRPr/>
            </a:pPr>
            <a:r>
              <a:rPr lang="en-US" smtClean="0"/>
              <a:t>However, we typically expect that the most time-consuming operations are those on the value type.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C++ Standard, on the other hand, counts </a:t>
            </a:r>
            <a:r>
              <a:rPr lang="en-US" b="1" smtClean="0">
                <a:cs typeface="+mn-cs"/>
              </a:rPr>
              <a:t>only</a:t>
            </a:r>
            <a:r>
              <a:rPr lang="en-US" smtClean="0">
                <a:cs typeface="+mn-cs"/>
              </a:rPr>
              <a:t> value-type operations.</a:t>
            </a:r>
          </a:p>
          <a:p>
            <a:pPr lvl="1" eaLnBrk="1" hangingPunct="1">
              <a:defRPr/>
            </a:pPr>
            <a:r>
              <a:rPr lang="en-US" smtClean="0"/>
              <a:t>For example,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constant time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in the Standard means that at most a constant number of value-type operations are performed.</a:t>
            </a:r>
          </a:p>
        </p:txBody>
      </p:sp>
    </p:spTree>
    <p:extLst>
      <p:ext uri="{BB962C8B-B14F-4D97-AF65-F5344CB8AC3E}">
        <p14:creationId xmlns:p14="http://schemas.microsoft.com/office/powerpoint/2010/main" val="1709428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5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Efficiency [2/2]</a:t>
            </a:r>
          </a:p>
        </p:txBody>
      </p:sp>
      <p:sp>
        <p:nvSpPr>
          <p:cNvPr id="215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lvl="3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smtClean="0"/>
              <a:t/>
            </a:r>
            <a:br>
              <a:rPr lang="en-US" sz="900" smtClean="0"/>
            </a:br>
            <a:r>
              <a:rPr lang="en-US" sz="900" smtClean="0"/>
              <a:t/>
            </a:r>
            <a:br>
              <a:rPr lang="en-US" sz="900" smtClean="0"/>
            </a:br>
            <a:endParaRPr lang="en-US" sz="9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*Only a constant number of value-type operations are required.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200" smtClean="0"/>
              <a:t>The C++ standard counts only value-type operations. Thus, it says that insert at the beginning or end of a </a:t>
            </a:r>
            <a:r>
              <a:rPr lang="en-US" sz="1200" b="1" smtClean="0">
                <a:latin typeface="Courier New" charset="0"/>
              </a:rPr>
              <a:t>std::deque</a:t>
            </a:r>
            <a:r>
              <a:rPr lang="en-US" sz="1200" smtClean="0"/>
              <a:t> is constant time.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**Constant time if sufficient memory has already been allocated.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All have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) traverse, copy, and search-unsorted,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(1) swap, and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 log 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) sort.</a:t>
            </a:r>
          </a:p>
        </p:txBody>
      </p:sp>
      <p:graphicFrame>
        <p:nvGraphicFramePr>
          <p:cNvPr id="2154552" name="Group 56"/>
          <p:cNvGraphicFramePr>
            <a:graphicFrameLocks noGrp="1"/>
          </p:cNvGraphicFramePr>
          <p:nvPr/>
        </p:nvGraphicFramePr>
        <p:xfrm>
          <a:off x="1676400" y="1219200"/>
          <a:ext cx="5867400" cy="3810000"/>
        </p:xfrm>
        <a:graphic>
          <a:graphicData uri="http://schemas.openxmlformats.org/drawingml/2006/table">
            <a:tbl>
              <a:tblPr/>
              <a:tblGrid>
                <a:gridCol w="2084388"/>
                <a:gridCol w="1460500"/>
                <a:gridCol w="1230312"/>
                <a:gridCol w="10922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vector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, 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basic_string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deque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 by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sorted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given 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given 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beginning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beginning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94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6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Common Features</a:t>
            </a:r>
          </a:p>
        </p:txBody>
      </p:sp>
      <p:sp>
        <p:nvSpPr>
          <p:cNvPr id="21667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All STL Sequence containers have: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iterator</a:t>
            </a:r>
            <a:r>
              <a:rPr lang="en-US" sz="1400" smtClean="0"/>
              <a:t>, </a:t>
            </a:r>
            <a:r>
              <a:rPr lang="en-US" sz="1400" b="1" smtClean="0">
                <a:latin typeface="Courier New" charset="0"/>
              </a:rPr>
              <a:t>const_iterator</a:t>
            </a:r>
          </a:p>
          <a:p>
            <a:pPr lvl="2" eaLnBrk="1" hangingPunct="1">
              <a:defRPr/>
            </a:pPr>
            <a:r>
              <a:rPr lang="en-US" sz="1200" smtClean="0"/>
              <a:t>Iterator types. The latter acts like a pointer-to-const.</a:t>
            </a:r>
          </a:p>
          <a:p>
            <a:pPr lvl="2" eaLnBrk="1" hangingPunct="1">
              <a:defRPr/>
            </a:pPr>
            <a:r>
              <a:rPr lang="en-US" sz="1200" b="1" smtClean="0">
                <a:latin typeface="Courier New" charset="0"/>
              </a:rPr>
              <a:t>vector</a:t>
            </a:r>
            <a:r>
              <a:rPr lang="en-US" sz="1200" smtClean="0"/>
              <a:t>, </a:t>
            </a:r>
            <a:r>
              <a:rPr lang="en-US" sz="1200" b="1" smtClean="0">
                <a:latin typeface="Courier New" charset="0"/>
              </a:rPr>
              <a:t>basic_string</a:t>
            </a:r>
            <a:r>
              <a:rPr lang="en-US" sz="1200" smtClean="0"/>
              <a:t>, </a:t>
            </a:r>
            <a:r>
              <a:rPr lang="en-US" sz="1200" b="1" smtClean="0">
                <a:latin typeface="Courier New" charset="0"/>
              </a:rPr>
              <a:t>deque</a:t>
            </a:r>
            <a:r>
              <a:rPr lang="en-US" sz="1200" smtClean="0"/>
              <a:t> have random-access iterators.</a:t>
            </a:r>
          </a:p>
          <a:p>
            <a:pPr lvl="2" eaLnBrk="1" hangingPunct="1">
              <a:defRPr/>
            </a:pPr>
            <a:r>
              <a:rPr lang="en-US" sz="1200" b="1" smtClean="0">
                <a:latin typeface="Courier New" charset="0"/>
              </a:rPr>
              <a:t>list</a:t>
            </a:r>
            <a:r>
              <a:rPr lang="en-US" sz="1200" smtClean="0"/>
              <a:t> has bidirectional iterators.</a:t>
            </a:r>
          </a:p>
          <a:p>
            <a:pPr lvl="1" eaLnBrk="1" hangingPunct="1">
              <a:defRPr/>
            </a:pP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begin()</a:t>
            </a:r>
            <a:r>
              <a:rPr lang="en-US" sz="1400" smtClean="0"/>
              <a:t>, </a:t>
            </a: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end()</a:t>
            </a:r>
          </a:p>
          <a:p>
            <a:pPr lvl="1" eaLnBrk="1" hangingPunct="1">
              <a:defRPr/>
            </a:pP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insert(</a:t>
            </a:r>
            <a:r>
              <a:rPr lang="en-US" sz="1400" i="1" smtClean="0"/>
              <a:t>iterator</a:t>
            </a:r>
            <a:r>
              <a:rPr lang="en-US" sz="1400" b="1" smtClean="0">
                <a:latin typeface="Courier New" charset="0"/>
              </a:rPr>
              <a:t>,</a:t>
            </a:r>
            <a:r>
              <a:rPr lang="en-US" sz="1400" smtClean="0"/>
              <a:t> </a:t>
            </a:r>
            <a:r>
              <a:rPr lang="en-US" sz="1400" i="1" smtClean="0"/>
              <a:t>item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Insert before. Returns position of new item.</a:t>
            </a:r>
          </a:p>
          <a:p>
            <a:pPr lvl="1" eaLnBrk="1" hangingPunct="1">
              <a:defRPr/>
            </a:pP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erase(</a:t>
            </a:r>
            <a:r>
              <a:rPr lang="en-US" sz="1400" i="1" smtClean="0"/>
              <a:t>iterator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Remove this item. Returns position of following item.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push_back(</a:t>
            </a:r>
            <a:r>
              <a:rPr lang="en-US" sz="1400" i="1" smtClean="0"/>
              <a:t>item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Insert at the end.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clear()</a:t>
            </a:r>
          </a:p>
          <a:p>
            <a:pPr lvl="2" eaLnBrk="1" hangingPunct="1">
              <a:defRPr/>
            </a:pPr>
            <a:r>
              <a:rPr lang="en-US" sz="1200" smtClean="0"/>
              <a:t>Remove all items.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resize(</a:t>
            </a:r>
            <a:r>
              <a:rPr lang="en-US" sz="1400" i="1" smtClean="0"/>
              <a:t>newSize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Change the size of the container.</a:t>
            </a:r>
          </a:p>
          <a:p>
            <a:pPr lvl="2" eaLnBrk="1" hangingPunct="1">
              <a:defRPr/>
            </a:pPr>
            <a:r>
              <a:rPr lang="en-US" sz="1200" smtClean="0"/>
              <a:t>Not the same as </a:t>
            </a:r>
            <a:r>
              <a:rPr lang="en-US" sz="1200" b="1" smtClean="0">
                <a:latin typeface="Courier New" charset="0"/>
              </a:rPr>
              <a:t>vector::reserve</a:t>
            </a:r>
            <a:r>
              <a:rPr lang="en-US" sz="1200" smtClean="0"/>
              <a:t>, which sets capacity.</a:t>
            </a:r>
          </a:p>
        </p:txBody>
      </p:sp>
      <p:sp>
        <p:nvSpPr>
          <p:cNvPr id="21667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In Addition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vector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deque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list</a:t>
            </a:r>
            <a:r>
              <a:rPr lang="en-US" sz="1600" smtClean="0">
                <a:cs typeface="+mn-cs"/>
              </a:rPr>
              <a:t> have: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pop_back()</a:t>
            </a:r>
          </a:p>
          <a:p>
            <a:pPr lvl="2" eaLnBrk="1" hangingPunct="1">
              <a:defRPr/>
            </a:pPr>
            <a:r>
              <a:rPr lang="en-US" sz="1200" smtClean="0"/>
              <a:t>Remove at the end.</a:t>
            </a:r>
          </a:p>
          <a:p>
            <a:pPr lvl="1" eaLnBrk="1" hangingPunct="1">
              <a:defRPr/>
            </a:pPr>
            <a:r>
              <a:rPr lang="en-US" sz="1400" i="1" smtClean="0"/>
              <a:t>reference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front()</a:t>
            </a:r>
            <a:r>
              <a:rPr lang="en-US" sz="1400" smtClean="0"/>
              <a:t>, </a:t>
            </a:r>
            <a:r>
              <a:rPr lang="en-US" sz="1400" i="1" smtClean="0"/>
              <a:t>reference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back()</a:t>
            </a:r>
          </a:p>
          <a:p>
            <a:pPr lvl="2" eaLnBrk="1" hangingPunct="1">
              <a:defRPr/>
            </a:pPr>
            <a:r>
              <a:rPr lang="en-US" sz="1200" smtClean="0"/>
              <a:t>Return reference to first, last item.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deque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list</a:t>
            </a:r>
            <a:r>
              <a:rPr lang="en-US" sz="1600" smtClean="0">
                <a:cs typeface="+mn-cs"/>
              </a:rPr>
              <a:t> have: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push_front(</a:t>
            </a:r>
            <a:r>
              <a:rPr lang="en-US" sz="1400" i="1" smtClean="0"/>
              <a:t>item</a:t>
            </a:r>
            <a:r>
              <a:rPr lang="en-US" sz="1400" b="1" smtClean="0">
                <a:latin typeface="Courier New" charset="0"/>
              </a:rPr>
              <a:t>)</a:t>
            </a:r>
            <a:r>
              <a:rPr lang="en-US" sz="1400" smtClean="0"/>
              <a:t>, </a:t>
            </a:r>
            <a:r>
              <a:rPr lang="en-US" sz="1400" b="1" smtClean="0">
                <a:latin typeface="Courier New" charset="0"/>
              </a:rPr>
              <a:t>pop_front()</a:t>
            </a:r>
          </a:p>
          <a:p>
            <a:pPr lvl="2" eaLnBrk="1" hangingPunct="1">
              <a:defRPr/>
            </a:pPr>
            <a:r>
              <a:rPr lang="en-US" sz="1200" smtClean="0"/>
              <a:t>Insert &amp; remove at the beginning.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vector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basic_string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deque</a:t>
            </a:r>
            <a:r>
              <a:rPr lang="en-US" sz="1600" smtClean="0">
                <a:cs typeface="+mn-cs"/>
              </a:rPr>
              <a:t> have:</a:t>
            </a:r>
          </a:p>
          <a:p>
            <a:pPr lvl="1" eaLnBrk="1" hangingPunct="1">
              <a:defRPr/>
            </a:pPr>
            <a:r>
              <a:rPr lang="en-US" sz="1400" i="1" smtClean="0"/>
              <a:t>reference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operator[](</a:t>
            </a:r>
            <a:r>
              <a:rPr lang="en-US" sz="1400" i="1" smtClean="0"/>
              <a:t>index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Look-up by index.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vector</a:t>
            </a:r>
            <a:r>
              <a:rPr lang="en-US" sz="1600" smtClean="0">
                <a:cs typeface="+mn-cs"/>
              </a:rPr>
              <a:t> has: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reserve(</a:t>
            </a:r>
            <a:r>
              <a:rPr lang="en-US" sz="1400" i="1" smtClean="0"/>
              <a:t>newCapacity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Sets capacity to at least the given value.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And there are other members …</a:t>
            </a:r>
          </a:p>
        </p:txBody>
      </p:sp>
    </p:spTree>
    <p:extLst>
      <p:ext uri="{BB962C8B-B14F-4D97-AF65-F5344CB8AC3E}">
        <p14:creationId xmlns:p14="http://schemas.microsoft.com/office/powerpoint/2010/main" val="13292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5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Exception Safety [2/2]</a:t>
            </a:r>
          </a:p>
        </p:txBody>
      </p:sp>
      <p:sp>
        <p:nvSpPr>
          <p:cNvPr id="195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make sure code is exception-safe:</a:t>
            </a:r>
          </a:p>
          <a:p>
            <a:pPr lvl="1" eaLnBrk="1" hangingPunct="1">
              <a:defRPr/>
            </a:pPr>
            <a:r>
              <a:rPr lang="en-US" smtClean="0"/>
              <a:t>Look at </a:t>
            </a:r>
            <a:r>
              <a:rPr lang="en-US" b="1" smtClean="0"/>
              <a:t>every</a:t>
            </a:r>
            <a:r>
              <a:rPr lang="en-US" smtClean="0"/>
              <a:t> place an exception might be thrown.</a:t>
            </a:r>
          </a:p>
          <a:p>
            <a:pPr lvl="1" eaLnBrk="1" hangingPunct="1">
              <a:defRPr/>
            </a:pPr>
            <a:r>
              <a:rPr lang="en-US" smtClean="0"/>
              <a:t>For each, make sure that, if an exception is thrown, either</a:t>
            </a:r>
          </a:p>
          <a:p>
            <a:pPr lvl="2" eaLnBrk="1" hangingPunct="1">
              <a:defRPr/>
            </a:pPr>
            <a:r>
              <a:rPr lang="en-US" smtClean="0"/>
              <a:t>we terminate normally and meet our postconditions, or</a:t>
            </a:r>
          </a:p>
          <a:p>
            <a:pPr lvl="2" eaLnBrk="1" hangingPunct="1">
              <a:defRPr/>
            </a:pPr>
            <a:r>
              <a:rPr lang="en-US" smtClean="0"/>
              <a:t>we throw and meet our guarantees.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bad design can force us to be unsafe.</a:t>
            </a:r>
          </a:p>
          <a:p>
            <a:pPr lvl="1" eaLnBrk="1" hangingPunct="1">
              <a:defRPr/>
            </a:pPr>
            <a:r>
              <a:rPr lang="en-US" smtClean="0"/>
              <a:t>Thus, good design is part of of exception safety.</a:t>
            </a:r>
          </a:p>
          <a:p>
            <a:pPr lvl="1" eaLnBrk="1" hangingPunct="1">
              <a:defRPr/>
            </a:pPr>
            <a:r>
              <a:rPr lang="en-US" smtClean="0"/>
              <a:t>An often helpful idea is that every module has exactly one well defined responsibility (the </a:t>
            </a:r>
            <a:r>
              <a:rPr lang="en-US" b="1" smtClean="0"/>
              <a:t>Single Responsibility Principle</a:t>
            </a:r>
            <a:r>
              <a:rPr lang="en-US" smtClean="0"/>
              <a:t>).</a:t>
            </a:r>
          </a:p>
          <a:p>
            <a:pPr lvl="1" eaLnBrk="1" hangingPunct="1">
              <a:defRPr/>
            </a:pPr>
            <a:r>
              <a:rPr lang="en-US" smtClean="0"/>
              <a:t>In particular: A non-const member function should not return an object by value.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Allocation &amp; Efficiency [1/2]</a:t>
            </a:r>
          </a:p>
        </p:txBody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 operation is </a:t>
            </a:r>
            <a:r>
              <a:rPr lang="en-US" b="1" smtClean="0">
                <a:cs typeface="+mn-cs"/>
              </a:rPr>
              <a:t>amortized constant time</a:t>
            </a:r>
            <a:r>
              <a:rPr lang="en-US" smtClean="0">
                <a:cs typeface="+mn-cs"/>
              </a:rPr>
              <a:t> if </a:t>
            </a:r>
            <a:r>
              <a:rPr lang="en-US" i="1" smtClean="0">
                <a:cs typeface="+mn-cs"/>
              </a:rPr>
              <a:t>k</a:t>
            </a:r>
            <a:r>
              <a:rPr lang="en-US" smtClean="0">
                <a:cs typeface="+mn-cs"/>
              </a:rPr>
              <a:t> operations require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</a:t>
            </a:r>
            <a:r>
              <a:rPr lang="en-US" i="1" smtClean="0">
                <a:cs typeface="+mn-cs"/>
              </a:rPr>
              <a:t>k</a:t>
            </a:r>
            <a:r>
              <a:rPr lang="en-US" smtClean="0">
                <a:cs typeface="+mn-cs"/>
              </a:rPr>
              <a:t>) time.</a:t>
            </a:r>
          </a:p>
          <a:p>
            <a:pPr lvl="1" eaLnBrk="1" hangingPunct="1">
              <a:defRPr/>
            </a:pPr>
            <a:r>
              <a:rPr lang="en-US" smtClean="0"/>
              <a:t>Thus, over </a:t>
            </a:r>
            <a:r>
              <a:rPr lang="en-US" i="1" smtClean="0"/>
              <a:t>many consecutive operations</a:t>
            </a:r>
            <a:r>
              <a:rPr lang="en-US" smtClean="0"/>
              <a:t>, the operation averages constant time.</a:t>
            </a:r>
          </a:p>
          <a:p>
            <a:pPr lvl="1" eaLnBrk="1" hangingPunct="1">
              <a:defRPr/>
            </a:pPr>
            <a:r>
              <a:rPr lang="en-US" smtClean="0"/>
              <a:t>Not the same as constant-time average case (which averages over </a:t>
            </a:r>
            <a:r>
              <a:rPr lang="en-US" i="1" smtClean="0"/>
              <a:t>all possible inputs</a:t>
            </a:r>
            <a:r>
              <a:rPr lang="en-US" smtClean="0"/>
              <a:t>)</a:t>
            </a:r>
          </a:p>
          <a:p>
            <a:pPr lvl="1" eaLnBrk="1" hangingPunct="1">
              <a:defRPr/>
            </a:pPr>
            <a:r>
              <a:rPr lang="en-US" smtClean="0"/>
              <a:t>Quintessential amortized-constant-time operation: insert-at-end for a well written smart array.</a:t>
            </a:r>
          </a:p>
          <a:p>
            <a:pPr lvl="1" eaLnBrk="1" hangingPunct="1">
              <a:defRPr/>
            </a:pPr>
            <a:r>
              <a:rPr lang="en-US" smtClean="0"/>
              <a:t>Amortized constant time is not something we can easily compare with (say) logarithmic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8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Allocation &amp; Efficiency [2/2]</a:t>
            </a:r>
          </a:p>
        </p:txBody>
      </p:sp>
      <p:sp>
        <p:nvSpPr>
          <p:cNvPr id="198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Improving </a:t>
            </a:r>
            <a:r>
              <a:rPr lang="en-US" b="1" smtClean="0">
                <a:latin typeface="Courier New" charset="0"/>
                <a:cs typeface="+mn-cs"/>
              </a:rPr>
              <a:t>SmArray</a:t>
            </a:r>
          </a:p>
          <a:p>
            <a:pPr lvl="1" eaLnBrk="1" hangingPunct="1">
              <a:defRPr/>
            </a:pPr>
            <a:r>
              <a:rPr lang="en-US" smtClean="0"/>
              <a:t>Our original design did not allow for efficient insert-at-end.</a:t>
            </a:r>
          </a:p>
          <a:p>
            <a:pPr lvl="2" eaLnBrk="1" hangingPunct="1">
              <a:defRPr/>
            </a:pPr>
            <a:r>
              <a:rPr lang="en-US" smtClean="0"/>
              <a:t>Reallocate-and-copy would happen every time.</a:t>
            </a:r>
          </a:p>
          <a:p>
            <a:pPr lvl="1" eaLnBrk="1" hangingPunct="1">
              <a:defRPr/>
            </a:pPr>
            <a:r>
              <a:rPr lang="en-US" smtClean="0"/>
              <a:t>The revised design had three data members: size, capacity, and the array pointer.</a:t>
            </a:r>
          </a:p>
          <a:p>
            <a:pPr lvl="1" eaLnBrk="1" hangingPunct="1">
              <a:defRPr/>
            </a:pPr>
            <a:r>
              <a:rPr lang="en-US" smtClean="0"/>
              <a:t>Having 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capacity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member allows us to keep a record of how much memory is allocated. Then we can allocate extra so that we do not need to reallocate every time.</a:t>
            </a:r>
          </a:p>
          <a:p>
            <a:pPr lvl="1" eaLnBrk="1" hangingPunct="1">
              <a:defRPr/>
            </a:pPr>
            <a:r>
              <a:rPr lang="en-US" smtClean="0"/>
              <a:t>Result: We can do amortized-constant-time insert-at-end.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9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Containers [1/2]</a:t>
            </a:r>
          </a:p>
        </p:txBody>
      </p:sp>
      <p:sp>
        <p:nvSpPr>
          <p:cNvPr id="199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63246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generic container</a:t>
            </a:r>
            <a:r>
              <a:rPr lang="en-US" smtClean="0">
                <a:cs typeface="+mn-cs"/>
              </a:rPr>
              <a:t> is a container that can hold a client-specified data type.</a:t>
            </a:r>
          </a:p>
          <a:p>
            <a:pPr lvl="1" eaLnBrk="1" hangingPunct="1">
              <a:defRPr/>
            </a:pPr>
            <a:r>
              <a:rPr lang="en-US" smtClean="0"/>
              <a:t>In C++ we usually implement a generic container using a </a:t>
            </a:r>
            <a:r>
              <a:rPr lang="en-US" b="1" smtClean="0"/>
              <a:t>class template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function that allows exceptions thrown by a client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code to propagate unchanged, is said to be </a:t>
            </a:r>
            <a:r>
              <a:rPr lang="en-US" b="1" smtClean="0">
                <a:cs typeface="+mn-cs"/>
              </a:rPr>
              <a:t>exception-neutral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exception-neutral code calls a client-provided function that may throw, it does one of two things:</a:t>
            </a:r>
          </a:p>
          <a:p>
            <a:pPr lvl="1" eaLnBrk="1" hangingPunct="1">
              <a:defRPr/>
            </a:pPr>
            <a:r>
              <a:rPr lang="en-US" smtClean="0"/>
              <a:t>Call the function outside a try block, so that any exceptions terminate our code immediately.</a:t>
            </a:r>
          </a:p>
          <a:p>
            <a:pPr lvl="1" eaLnBrk="1" hangingPunct="1">
              <a:defRPr/>
            </a:pPr>
            <a:r>
              <a:rPr lang="en-US" smtClean="0"/>
              <a:t>Or, call the function inside a try block, then catch all exceptions, do any necessary clean-up, and re-throw.</a:t>
            </a:r>
          </a:p>
        </p:txBody>
      </p:sp>
      <p:sp>
        <p:nvSpPr>
          <p:cNvPr id="1990671" name="Rectangle 15"/>
          <p:cNvSpPr>
            <a:spLocks noChangeArrowheads="1"/>
          </p:cNvSpPr>
          <p:nvPr/>
        </p:nvSpPr>
        <p:spPr bwMode="auto">
          <a:xfrm>
            <a:off x="7010400" y="1524000"/>
            <a:ext cx="1676400" cy="762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 code</a:t>
            </a:r>
          </a:p>
        </p:txBody>
      </p:sp>
      <p:sp>
        <p:nvSpPr>
          <p:cNvPr id="1990672" name="Rectangle 16"/>
          <p:cNvSpPr>
            <a:spLocks noChangeArrowheads="1"/>
          </p:cNvSpPr>
          <p:nvPr/>
        </p:nvSpPr>
        <p:spPr bwMode="auto">
          <a:xfrm>
            <a:off x="7010400" y="2667000"/>
            <a:ext cx="1676400" cy="7620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Our package</a:t>
            </a:r>
          </a:p>
        </p:txBody>
      </p:sp>
      <p:sp>
        <p:nvSpPr>
          <p:cNvPr id="1990673" name="Text Box 17"/>
          <p:cNvSpPr txBox="1">
            <a:spLocks noChangeArrowheads="1"/>
          </p:cNvSpPr>
          <p:nvPr/>
        </p:nvSpPr>
        <p:spPr bwMode="auto">
          <a:xfrm>
            <a:off x="7010400" y="3810000"/>
            <a:ext cx="1676400" cy="760413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Implementation of template-parameter type</a:t>
            </a:r>
          </a:p>
        </p:txBody>
      </p:sp>
      <p:sp>
        <p:nvSpPr>
          <p:cNvPr id="1990674" name="Line 18"/>
          <p:cNvSpPr>
            <a:spLocks noChangeShapeType="1"/>
          </p:cNvSpPr>
          <p:nvPr/>
        </p:nvSpPr>
        <p:spPr bwMode="auto">
          <a:xfrm>
            <a:off x="7848600" y="2286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75" name="Line 19"/>
          <p:cNvSpPr>
            <a:spLocks noChangeShapeType="1"/>
          </p:cNvSpPr>
          <p:nvPr/>
        </p:nvSpPr>
        <p:spPr bwMode="auto">
          <a:xfrm>
            <a:off x="7848600" y="3429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76" name="Text Box 20"/>
          <p:cNvSpPr txBox="1">
            <a:spLocks noChangeArrowheads="1"/>
          </p:cNvSpPr>
          <p:nvPr/>
        </p:nvSpPr>
        <p:spPr bwMode="auto">
          <a:xfrm>
            <a:off x="6781800" y="4953000"/>
            <a:ext cx="1524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This code might throw …</a:t>
            </a:r>
          </a:p>
        </p:txBody>
      </p:sp>
      <p:sp>
        <p:nvSpPr>
          <p:cNvPr id="1990677" name="Line 21"/>
          <p:cNvSpPr>
            <a:spLocks noChangeShapeType="1"/>
          </p:cNvSpPr>
          <p:nvPr/>
        </p:nvSpPr>
        <p:spPr bwMode="auto">
          <a:xfrm flipV="1">
            <a:off x="7162800" y="4648200"/>
            <a:ext cx="76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78" name="Text Box 22"/>
          <p:cNvSpPr txBox="1">
            <a:spLocks noChangeArrowheads="1"/>
          </p:cNvSpPr>
          <p:nvPr/>
        </p:nvSpPr>
        <p:spPr bwMode="auto">
          <a:xfrm>
            <a:off x="6781800" y="56388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… and if it does, this code handles the exception.</a:t>
            </a:r>
          </a:p>
        </p:txBody>
      </p:sp>
      <p:sp>
        <p:nvSpPr>
          <p:cNvPr id="1990679" name="Freeform 23"/>
          <p:cNvSpPr>
            <a:spLocks/>
          </p:cNvSpPr>
          <p:nvPr/>
        </p:nvSpPr>
        <p:spPr bwMode="auto">
          <a:xfrm>
            <a:off x="6629400" y="1981200"/>
            <a:ext cx="304800" cy="4038600"/>
          </a:xfrm>
          <a:custGeom>
            <a:avLst/>
            <a:gdLst>
              <a:gd name="T0" fmla="*/ 96 w 192"/>
              <a:gd name="T1" fmla="*/ 2592 h 2592"/>
              <a:gd name="T2" fmla="*/ 0 w 192"/>
              <a:gd name="T3" fmla="*/ 2592 h 2592"/>
              <a:gd name="T4" fmla="*/ 0 w 192"/>
              <a:gd name="T5" fmla="*/ 0 h 2592"/>
              <a:gd name="T6" fmla="*/ 192 w 192"/>
              <a:gd name="T7" fmla="*/ 0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2592">
                <a:moveTo>
                  <a:pt x="96" y="2592"/>
                </a:moveTo>
                <a:lnTo>
                  <a:pt x="0" y="2592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80" name="Text Box 24"/>
          <p:cNvSpPr txBox="1">
            <a:spLocks noChangeArrowheads="1"/>
          </p:cNvSpPr>
          <p:nvPr/>
        </p:nvSpPr>
        <p:spPr bwMode="auto">
          <a:xfrm>
            <a:off x="7848600" y="2286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calls</a:t>
            </a:r>
          </a:p>
        </p:txBody>
      </p:sp>
      <p:sp>
        <p:nvSpPr>
          <p:cNvPr id="1990681" name="Text Box 25"/>
          <p:cNvSpPr txBox="1">
            <a:spLocks noChangeArrowheads="1"/>
          </p:cNvSpPr>
          <p:nvPr/>
        </p:nvSpPr>
        <p:spPr bwMode="auto">
          <a:xfrm>
            <a:off x="7848600" y="3429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Containers [2/2]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use catch-all, clean-up, re-throw to get both exception safety and exception neutrality.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arr = new MyType[size];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try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std::copy(a, a+size, arr);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catch (...)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delete [] arr;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throw;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967108" name="Text Box 4"/>
          <p:cNvSpPr txBox="1">
            <a:spLocks noChangeArrowheads="1"/>
          </p:cNvSpPr>
          <p:nvPr/>
        </p:nvSpPr>
        <p:spPr bwMode="auto">
          <a:xfrm>
            <a:off x="5410200" y="4267200"/>
            <a:ext cx="3352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This helps us meet the Basic Guarantee (also the Strong Guarantee if this function does nothing else).</a:t>
            </a:r>
          </a:p>
        </p:txBody>
      </p:sp>
      <p:sp>
        <p:nvSpPr>
          <p:cNvPr id="1967109" name="Line 5"/>
          <p:cNvSpPr>
            <a:spLocks noChangeShapeType="1"/>
          </p:cNvSpPr>
          <p:nvPr/>
        </p:nvSpPr>
        <p:spPr bwMode="auto">
          <a:xfrm flipH="1">
            <a:off x="3048000" y="4419600"/>
            <a:ext cx="2362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67110" name="Text Box 6"/>
          <p:cNvSpPr txBox="1">
            <a:spLocks noChangeArrowheads="1"/>
          </p:cNvSpPr>
          <p:nvPr/>
        </p:nvSpPr>
        <p:spPr bwMode="auto">
          <a:xfrm>
            <a:off x="5410200" y="5486400"/>
            <a:ext cx="2895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This makes our code exception-neutral.</a:t>
            </a:r>
          </a:p>
        </p:txBody>
      </p:sp>
      <p:sp>
        <p:nvSpPr>
          <p:cNvPr id="1967111" name="Line 7"/>
          <p:cNvSpPr>
            <a:spLocks noChangeShapeType="1"/>
          </p:cNvSpPr>
          <p:nvPr/>
        </p:nvSpPr>
        <p:spPr bwMode="auto">
          <a:xfrm flipH="1" flipV="1">
            <a:off x="1828800" y="5257800"/>
            <a:ext cx="3581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67112" name="Text Box 8"/>
          <p:cNvSpPr txBox="1">
            <a:spLocks noChangeArrowheads="1"/>
          </p:cNvSpPr>
          <p:nvPr/>
        </p:nvSpPr>
        <p:spPr bwMode="auto">
          <a:xfrm>
            <a:off x="5410200" y="21336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Called outside any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try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block. If this fails, we exit immediately, throwing an exception.</a:t>
            </a:r>
          </a:p>
        </p:txBody>
      </p:sp>
      <p:sp>
        <p:nvSpPr>
          <p:cNvPr id="1967113" name="Text Box 9"/>
          <p:cNvSpPr txBox="1">
            <a:spLocks noChangeArrowheads="1"/>
          </p:cNvSpPr>
          <p:nvPr/>
        </p:nvSpPr>
        <p:spPr bwMode="auto">
          <a:xfrm>
            <a:off x="5410200" y="32004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Called inside a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try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block. If this fails, we need to deallocate the array before exiting.</a:t>
            </a:r>
          </a:p>
        </p:txBody>
      </p:sp>
      <p:sp>
        <p:nvSpPr>
          <p:cNvPr id="1967114" name="Line 10"/>
          <p:cNvSpPr>
            <a:spLocks noChangeShapeType="1"/>
          </p:cNvSpPr>
          <p:nvPr/>
        </p:nvSpPr>
        <p:spPr bwMode="auto">
          <a:xfrm flipH="1">
            <a:off x="3810000" y="2286000"/>
            <a:ext cx="1600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67115" name="Line 11"/>
          <p:cNvSpPr>
            <a:spLocks noChangeShapeType="1"/>
          </p:cNvSpPr>
          <p:nvPr/>
        </p:nvSpPr>
        <p:spPr bwMode="auto">
          <a:xfrm flipH="1">
            <a:off x="4876800" y="3352800"/>
            <a:ext cx="533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29 Mar 2013</a:t>
            </a:r>
            <a:endParaRPr 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4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Node-Based Structures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[1/2]</a:t>
            </a:r>
          </a:p>
        </p:txBody>
      </p:sp>
      <p:sp>
        <p:nvSpPr>
          <p:cNvPr id="204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Our fundamental building block for data structures has been the </a:t>
            </a:r>
            <a:r>
              <a:rPr lang="en-US" sz="1800" b="1" smtClean="0">
                <a:cs typeface="+mn-cs"/>
              </a:rPr>
              <a:t>array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Items are stored in contiguous memory locations.</a:t>
            </a:r>
          </a:p>
          <a:p>
            <a:pPr lvl="1" eaLnBrk="1" hangingPunct="1">
              <a:defRPr/>
            </a:pPr>
            <a:r>
              <a:rPr lang="en-US" sz="1600" smtClean="0"/>
              <a:t>Look-up operations are usually very fast.</a:t>
            </a:r>
          </a:p>
          <a:p>
            <a:pPr lvl="1" eaLnBrk="1" hangingPunct="1">
              <a:defRPr/>
            </a:pPr>
            <a:r>
              <a:rPr lang="en-US" sz="1600" smtClean="0"/>
              <a:t>Operations that require rearrangement (insert, remove, etc.) can be slow.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Now we begin looking at data structures built out of </a:t>
            </a:r>
            <a:r>
              <a:rPr lang="en-US" sz="1800" b="1" smtClean="0">
                <a:cs typeface="+mn-cs"/>
              </a:rPr>
              <a:t>nodes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A </a:t>
            </a:r>
            <a:r>
              <a:rPr lang="en-US" sz="1600" i="1" smtClean="0"/>
              <a:t>node</a:t>
            </a:r>
            <a:r>
              <a:rPr lang="en-US" sz="1600" smtClean="0"/>
              <a:t> is generally a small block of memory that is referenced via a pointer, and which may reference other nodes via pointers.</a:t>
            </a:r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endParaRPr lang="en-US" sz="1600" smtClean="0"/>
          </a:p>
          <a:p>
            <a:pPr lvl="1" eaLnBrk="1" hangingPunct="1">
              <a:defRPr/>
            </a:pPr>
            <a:r>
              <a:rPr lang="en-US" sz="1600" smtClean="0"/>
              <a:t>Node-based structures do not necessarily store data in contiguous memory.</a:t>
            </a:r>
          </a:p>
          <a:p>
            <a:pPr lvl="2" eaLnBrk="1" hangingPunct="1">
              <a:defRPr/>
            </a:pPr>
            <a:r>
              <a:rPr lang="en-US" sz="1400" smtClean="0"/>
              <a:t>Memory-management changes significantly.</a:t>
            </a:r>
          </a:p>
          <a:p>
            <a:pPr lvl="1" eaLnBrk="1" hangingPunct="1">
              <a:defRPr/>
            </a:pPr>
            <a:r>
              <a:rPr lang="en-US" sz="1600" smtClean="0"/>
              <a:t>To find a node, we follow a chain of pointers. Look-up can be slow.</a:t>
            </a:r>
          </a:p>
          <a:p>
            <a:pPr lvl="1" eaLnBrk="1" hangingPunct="1">
              <a:defRPr/>
            </a:pPr>
            <a:r>
              <a:rPr lang="en-US" sz="1600" smtClean="0"/>
              <a:t>Operations that require rearrangement can be very fast.</a:t>
            </a:r>
          </a:p>
        </p:txBody>
      </p:sp>
      <p:sp>
        <p:nvSpPr>
          <p:cNvPr id="2048004" name="Rectangle 4"/>
          <p:cNvSpPr>
            <a:spLocks noChangeArrowheads="1"/>
          </p:cNvSpPr>
          <p:nvPr/>
        </p:nvSpPr>
        <p:spPr bwMode="auto">
          <a:xfrm>
            <a:off x="32004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05" name="Rectangle 5"/>
          <p:cNvSpPr>
            <a:spLocks noChangeArrowheads="1"/>
          </p:cNvSpPr>
          <p:nvPr/>
        </p:nvSpPr>
        <p:spPr bwMode="auto">
          <a:xfrm>
            <a:off x="35052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06" name="Rectangle 6"/>
          <p:cNvSpPr>
            <a:spLocks noChangeArrowheads="1"/>
          </p:cNvSpPr>
          <p:nvPr/>
        </p:nvSpPr>
        <p:spPr bwMode="auto">
          <a:xfrm>
            <a:off x="38100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07" name="Rectangle 7"/>
          <p:cNvSpPr>
            <a:spLocks noChangeArrowheads="1"/>
          </p:cNvSpPr>
          <p:nvPr/>
        </p:nvSpPr>
        <p:spPr bwMode="auto">
          <a:xfrm>
            <a:off x="41148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08" name="Rectangle 8"/>
          <p:cNvSpPr>
            <a:spLocks noChangeArrowheads="1"/>
          </p:cNvSpPr>
          <p:nvPr/>
        </p:nvSpPr>
        <p:spPr bwMode="auto">
          <a:xfrm>
            <a:off x="44196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09" name="Rectangle 9"/>
          <p:cNvSpPr>
            <a:spLocks noChangeArrowheads="1"/>
          </p:cNvSpPr>
          <p:nvPr/>
        </p:nvSpPr>
        <p:spPr bwMode="auto">
          <a:xfrm>
            <a:off x="47244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0" name="Rectangle 10"/>
          <p:cNvSpPr>
            <a:spLocks noChangeArrowheads="1"/>
          </p:cNvSpPr>
          <p:nvPr/>
        </p:nvSpPr>
        <p:spPr bwMode="auto">
          <a:xfrm>
            <a:off x="50292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1" name="Rectangle 11"/>
          <p:cNvSpPr>
            <a:spLocks noChangeArrowheads="1"/>
          </p:cNvSpPr>
          <p:nvPr/>
        </p:nvSpPr>
        <p:spPr bwMode="auto">
          <a:xfrm>
            <a:off x="53340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2" name="Rectangle 12"/>
          <p:cNvSpPr>
            <a:spLocks noChangeArrowheads="1"/>
          </p:cNvSpPr>
          <p:nvPr/>
        </p:nvSpPr>
        <p:spPr bwMode="auto">
          <a:xfrm>
            <a:off x="56388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3" name="Rectangle 13"/>
          <p:cNvSpPr>
            <a:spLocks noChangeArrowheads="1"/>
          </p:cNvSpPr>
          <p:nvPr/>
        </p:nvSpPr>
        <p:spPr bwMode="auto">
          <a:xfrm>
            <a:off x="59436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4" name="Rectangle 14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5" name="Rectangle 15"/>
          <p:cNvSpPr>
            <a:spLocks noChangeArrowheads="1"/>
          </p:cNvSpPr>
          <p:nvPr/>
        </p:nvSpPr>
        <p:spPr bwMode="auto">
          <a:xfrm>
            <a:off x="3200400" y="4419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6" name="Rectangle 16"/>
          <p:cNvSpPr>
            <a:spLocks noChangeArrowheads="1"/>
          </p:cNvSpPr>
          <p:nvPr/>
        </p:nvSpPr>
        <p:spPr bwMode="auto">
          <a:xfrm>
            <a:off x="4038600" y="4419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7" name="Rectangle 17"/>
          <p:cNvSpPr>
            <a:spLocks noChangeArrowheads="1"/>
          </p:cNvSpPr>
          <p:nvPr/>
        </p:nvSpPr>
        <p:spPr bwMode="auto">
          <a:xfrm>
            <a:off x="4876800" y="4419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8" name="Rectangle 18"/>
          <p:cNvSpPr>
            <a:spLocks noChangeArrowheads="1"/>
          </p:cNvSpPr>
          <p:nvPr/>
        </p:nvSpPr>
        <p:spPr bwMode="auto">
          <a:xfrm>
            <a:off x="5715000" y="4419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19" name="Line 19"/>
          <p:cNvSpPr>
            <a:spLocks noChangeShapeType="1"/>
          </p:cNvSpPr>
          <p:nvPr/>
        </p:nvSpPr>
        <p:spPr bwMode="auto">
          <a:xfrm flipV="1">
            <a:off x="5105400" y="4572000"/>
            <a:ext cx="6096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0" name="Line 20"/>
          <p:cNvSpPr>
            <a:spLocks noChangeShapeType="1"/>
          </p:cNvSpPr>
          <p:nvPr/>
        </p:nvSpPr>
        <p:spPr bwMode="auto">
          <a:xfrm flipH="1">
            <a:off x="4343400" y="4495800"/>
            <a:ext cx="762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1" name="Line 21"/>
          <p:cNvSpPr>
            <a:spLocks noChangeShapeType="1"/>
          </p:cNvSpPr>
          <p:nvPr/>
        </p:nvSpPr>
        <p:spPr bwMode="auto">
          <a:xfrm>
            <a:off x="3352800" y="4114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2" name="Freeform 22"/>
          <p:cNvSpPr>
            <a:spLocks/>
          </p:cNvSpPr>
          <p:nvPr/>
        </p:nvSpPr>
        <p:spPr bwMode="auto">
          <a:xfrm>
            <a:off x="2514600" y="4194175"/>
            <a:ext cx="1755775" cy="463550"/>
          </a:xfrm>
          <a:custGeom>
            <a:avLst/>
            <a:gdLst>
              <a:gd name="T0" fmla="*/ 1106 w 1106"/>
              <a:gd name="T1" fmla="*/ 292 h 292"/>
              <a:gd name="T2" fmla="*/ 597 w 1106"/>
              <a:gd name="T3" fmla="*/ 68 h 292"/>
              <a:gd name="T4" fmla="*/ 115 w 1106"/>
              <a:gd name="T5" fmla="*/ 12 h 292"/>
              <a:gd name="T6" fmla="*/ 0 w 1106"/>
              <a:gd name="T7" fmla="*/ 14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06" h="292">
                <a:moveTo>
                  <a:pt x="1106" y="292"/>
                </a:moveTo>
                <a:cubicBezTo>
                  <a:pt x="1021" y="254"/>
                  <a:pt x="762" y="115"/>
                  <a:pt x="597" y="68"/>
                </a:cubicBezTo>
                <a:cubicBezTo>
                  <a:pt x="432" y="21"/>
                  <a:pt x="214" y="0"/>
                  <a:pt x="115" y="12"/>
                </a:cubicBezTo>
                <a:cubicBezTo>
                  <a:pt x="16" y="24"/>
                  <a:pt x="24" y="115"/>
                  <a:pt x="0" y="142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3" name="Rectangle 23"/>
          <p:cNvSpPr>
            <a:spLocks noChangeArrowheads="1"/>
          </p:cNvSpPr>
          <p:nvPr/>
        </p:nvSpPr>
        <p:spPr bwMode="auto">
          <a:xfrm>
            <a:off x="6553200" y="4419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4" name="Freeform 24"/>
          <p:cNvSpPr>
            <a:spLocks/>
          </p:cNvSpPr>
          <p:nvPr/>
        </p:nvSpPr>
        <p:spPr bwMode="auto">
          <a:xfrm>
            <a:off x="4267200" y="4191000"/>
            <a:ext cx="2438400" cy="304800"/>
          </a:xfrm>
          <a:custGeom>
            <a:avLst/>
            <a:gdLst>
              <a:gd name="T0" fmla="*/ 0 w 1543"/>
              <a:gd name="T1" fmla="*/ 192 h 192"/>
              <a:gd name="T2" fmla="*/ 369 w 1543"/>
              <a:gd name="T3" fmla="*/ 32 h 192"/>
              <a:gd name="T4" fmla="*/ 1349 w 1543"/>
              <a:gd name="T5" fmla="*/ 19 h 192"/>
              <a:gd name="T6" fmla="*/ 1536 w 1543"/>
              <a:gd name="T7" fmla="*/ 14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3" h="192">
                <a:moveTo>
                  <a:pt x="0" y="192"/>
                </a:moveTo>
                <a:cubicBezTo>
                  <a:pt x="62" y="165"/>
                  <a:pt x="144" y="61"/>
                  <a:pt x="369" y="32"/>
                </a:cubicBezTo>
                <a:cubicBezTo>
                  <a:pt x="594" y="3"/>
                  <a:pt x="1155" y="0"/>
                  <a:pt x="1349" y="19"/>
                </a:cubicBezTo>
                <a:cubicBezTo>
                  <a:pt x="1543" y="38"/>
                  <a:pt x="1497" y="118"/>
                  <a:pt x="1536" y="144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5" name="Freeform 25"/>
          <p:cNvSpPr>
            <a:spLocks/>
          </p:cNvSpPr>
          <p:nvPr/>
        </p:nvSpPr>
        <p:spPr bwMode="auto">
          <a:xfrm>
            <a:off x="3429000" y="4572000"/>
            <a:ext cx="1628775" cy="369888"/>
          </a:xfrm>
          <a:custGeom>
            <a:avLst/>
            <a:gdLst>
              <a:gd name="T0" fmla="*/ 0 w 978"/>
              <a:gd name="T1" fmla="*/ 0 h 233"/>
              <a:gd name="T2" fmla="*/ 342 w 978"/>
              <a:gd name="T3" fmla="*/ 188 h 233"/>
              <a:gd name="T4" fmla="*/ 875 w 978"/>
              <a:gd name="T5" fmla="*/ 218 h 233"/>
              <a:gd name="T6" fmla="*/ 960 w 978"/>
              <a:gd name="T7" fmla="*/ 96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8" h="233">
                <a:moveTo>
                  <a:pt x="0" y="0"/>
                </a:moveTo>
                <a:cubicBezTo>
                  <a:pt x="57" y="31"/>
                  <a:pt x="196" y="152"/>
                  <a:pt x="342" y="188"/>
                </a:cubicBezTo>
                <a:cubicBezTo>
                  <a:pt x="488" y="224"/>
                  <a:pt x="772" y="233"/>
                  <a:pt x="875" y="218"/>
                </a:cubicBezTo>
                <a:cubicBezTo>
                  <a:pt x="978" y="203"/>
                  <a:pt x="942" y="122"/>
                  <a:pt x="960" y="96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6" name="Rectangle 26"/>
          <p:cNvSpPr>
            <a:spLocks noChangeArrowheads="1"/>
          </p:cNvSpPr>
          <p:nvPr/>
        </p:nvSpPr>
        <p:spPr bwMode="auto">
          <a:xfrm>
            <a:off x="62484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7" name="Rectangle 27"/>
          <p:cNvSpPr>
            <a:spLocks noChangeArrowheads="1"/>
          </p:cNvSpPr>
          <p:nvPr/>
        </p:nvSpPr>
        <p:spPr bwMode="auto">
          <a:xfrm>
            <a:off x="28956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28" name="Rectangle 28"/>
          <p:cNvSpPr>
            <a:spLocks noChangeArrowheads="1"/>
          </p:cNvSpPr>
          <p:nvPr/>
        </p:nvSpPr>
        <p:spPr bwMode="auto">
          <a:xfrm>
            <a:off x="2590800" y="152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9325</TotalTime>
  <Words>4613</Words>
  <Application>Microsoft Macintosh PowerPoint</Application>
  <PresentationFormat>On-screen Show (4:3)</PresentationFormat>
  <Paragraphs>790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Node-Based Structures More on Linked Lists</vt:lpstr>
      <vt:lpstr>Unit Overview Handling Data &amp; Sequences</vt:lpstr>
      <vt:lpstr>Review Exception Safety [1/2]</vt:lpstr>
      <vt:lpstr>Review Exception Safety [2/2]</vt:lpstr>
      <vt:lpstr>Review Allocation &amp; Efficiency [1/2]</vt:lpstr>
      <vt:lpstr>Review Allocation &amp; Efficiency [2/2]</vt:lpstr>
      <vt:lpstr>Review Generic Containers [1/2]</vt:lpstr>
      <vt:lpstr>Review Generic Containers [2/2]</vt:lpstr>
      <vt:lpstr>Node-Based Structures Introduction [1/2]</vt:lpstr>
      <vt:lpstr>Node-Based Structures Introduction [2/2]</vt:lpstr>
      <vt:lpstr>Node-Based Structures Implementation — Storage Options</vt:lpstr>
      <vt:lpstr>Node-Based Structures Implementation — Classes</vt:lpstr>
      <vt:lpstr>Node-Based Structures Implementation — Pointers &amp; Ownership</vt:lpstr>
      <vt:lpstr>More on Linked Lists Refresher [1/2]</vt:lpstr>
      <vt:lpstr>More on Linked Lists Refresher [2/2]</vt:lpstr>
      <vt:lpstr>More on Linked Lists More Advantages [1/2]</vt:lpstr>
      <vt:lpstr>More on Linked Lists More Advantages [2/2]</vt:lpstr>
      <vt:lpstr>More on Linked Lists Comparison With Arrays [1/4]</vt:lpstr>
      <vt:lpstr>More on Linked Lists Comparison With Arrays [2/4]</vt:lpstr>
      <vt:lpstr>More on Linked Lists Comparison With Arrays [3/4]</vt:lpstr>
      <vt:lpstr>More on Linked Lists Comparison With Arrays [4/4]</vt:lpstr>
      <vt:lpstr>More on Linked Lists Variations — Doubly Linked List [1/3]</vt:lpstr>
      <vt:lpstr>More on Linked Lists Variations — Doubly Linked List [2/3]</vt:lpstr>
      <vt:lpstr>More on Linked Lists Variations — Doubly Linked List [3/3]</vt:lpstr>
      <vt:lpstr>More on Linked Lists Variations — Circular Linked List</vt:lpstr>
      <vt:lpstr>More on Linked Lists Implementation</vt:lpstr>
      <vt:lpstr>Sequences in the C++ STL Generic Sequence Types — Introduction</vt:lpstr>
      <vt:lpstr>Sequences in the C++ STL Generic Sequence Types — std::deque [1/4]</vt:lpstr>
      <vt:lpstr>Sequences in the C++ STL Generic Sequence Types — std::deque [2/4]</vt:lpstr>
      <vt:lpstr>Sequences in the C++ STL Generic Sequence Types — std::deque [3/4]</vt:lpstr>
      <vt:lpstr>Sequences in the C++ STL Generic Sequence Types — std::deque [4/4]</vt:lpstr>
      <vt:lpstr>Sequences in the C++ STL Generic Sequence Types — Efficiency [1/2]</vt:lpstr>
      <vt:lpstr>Sequences in the C++ STL Generic Sequence Types — Efficiency [2/2]</vt:lpstr>
      <vt:lpstr>Sequences in the C++ STL Generic Sequence Types — Common Features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Node-Based Structures; More on Linked Lists</dc:title>
  <dc:creator>Glenn G. Chappell</dc:creator>
  <cp:lastModifiedBy>Chris Hartman</cp:lastModifiedBy>
  <cp:revision>275</cp:revision>
  <cp:lastPrinted>2010-03-31T18:39:14Z</cp:lastPrinted>
  <dcterms:created xsi:type="dcterms:W3CDTF">2004-09-03T22:49:27Z</dcterms:created>
  <dcterms:modified xsi:type="dcterms:W3CDTF">2013-03-29T19:08:43Z</dcterms:modified>
</cp:coreProperties>
</file>