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6" r:id="rId2"/>
    <p:sldId id="1213" r:id="rId3"/>
    <p:sldId id="1400" r:id="rId4"/>
    <p:sldId id="1356" r:id="rId5"/>
    <p:sldId id="1352" r:id="rId6"/>
    <p:sldId id="1526" r:id="rId7"/>
    <p:sldId id="1425" r:id="rId8"/>
    <p:sldId id="1365" r:id="rId9"/>
    <p:sldId id="1438" r:id="rId10"/>
    <p:sldId id="1368" r:id="rId11"/>
    <p:sldId id="1555" r:id="rId12"/>
    <p:sldId id="1557" r:id="rId13"/>
    <p:sldId id="1379" r:id="rId14"/>
    <p:sldId id="1493" r:id="rId15"/>
    <p:sldId id="1381" r:id="rId16"/>
    <p:sldId id="1382" r:id="rId17"/>
    <p:sldId id="1552" r:id="rId18"/>
    <p:sldId id="1384" r:id="rId19"/>
    <p:sldId id="1504" r:id="rId20"/>
    <p:sldId id="1513" r:id="rId21"/>
    <p:sldId id="1518" r:id="rId22"/>
    <p:sldId id="1553" r:id="rId23"/>
    <p:sldId id="1388" r:id="rId24"/>
    <p:sldId id="1523" r:id="rId25"/>
    <p:sldId id="1390" r:id="rId26"/>
    <p:sldId id="1391" r:id="rId27"/>
    <p:sldId id="1392" r:id="rId28"/>
    <p:sldId id="1554" r:id="rId29"/>
    <p:sldId id="1558" r:id="rId30"/>
    <p:sldId id="1559" r:id="rId31"/>
    <p:sldId id="1560" r:id="rId32"/>
    <p:sldId id="1561" r:id="rId33"/>
    <p:sldId id="1562" r:id="rId34"/>
    <p:sldId id="1563" r:id="rId35"/>
    <p:sldId id="1564" r:id="rId36"/>
  </p:sldIdLst>
  <p:sldSz cx="9144000" cy="6858000" type="screen4x3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E0E0"/>
    <a:srgbClr val="FF8000"/>
    <a:srgbClr val="008000"/>
    <a:srgbClr val="00FF00"/>
    <a:srgbClr val="FFD48D"/>
    <a:srgbClr val="FFB46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60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6" d="100"/>
          <a:sy n="106" d="100"/>
        </p:scale>
        <p:origin x="-2502" y="-66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handoutMaster" Target="handoutMasters/handoutMaster1.xml"/><Relationship Id="rId39" Type="http://schemas.openxmlformats.org/officeDocument/2006/relationships/printerSettings" Target="printerSettings/printerSettings1.bin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cs typeface="+mn-cs"/>
              </a:defRPr>
            </a:lvl1pPr>
          </a:lstStyle>
          <a:p>
            <a:pPr>
              <a:defRPr/>
            </a:pPr>
            <a:fld id="{C96730DA-3FD7-7F40-8B64-54B41A6AF8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1870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cs typeface="+mn-cs"/>
              </a:defRPr>
            </a:lvl1pPr>
          </a:lstStyle>
          <a:p>
            <a:pPr>
              <a:defRPr/>
            </a:pPr>
            <a:fld id="{8EDBB097-AB6E-0F46-A866-88DB26099E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732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2819400"/>
            <a:ext cx="7010400" cy="762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152400"/>
            <a:ext cx="8839200" cy="259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" y="2971800"/>
            <a:ext cx="8839200" cy="3429000"/>
          </a:xfrm>
        </p:spPr>
        <p:txBody>
          <a:bodyPr/>
          <a:lstStyle>
            <a:lvl1pPr marL="0" indent="0">
              <a:buFont typeface="Wingdings" charset="0"/>
              <a:buNone/>
              <a:defRPr sz="18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 Apr, 2013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22B1C-8184-8A47-B91D-F637B29B06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660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 Apr, 2013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76C98B-5A57-AF4B-9677-1924D24F1B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069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52400"/>
            <a:ext cx="2209800" cy="6248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52400"/>
            <a:ext cx="6477000" cy="6248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 Apr, 2013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0DFE40-F82C-0F42-8E08-9CA4890919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906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 Apr, 2013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FA985C-8185-BA47-BF04-0D89C893F7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956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 Apr, 2013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DE0660-7AE5-6541-A6A6-FED2F92E0C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211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066800"/>
            <a:ext cx="43434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3434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 Apr, 2013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B1A783-9601-0F46-B7B5-7AB5265498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924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 Apr, 2013</a:t>
            </a: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8611FC-7B9C-CB4B-ADA0-640148AD8C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878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 Apr, 2013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C1C220-D794-7A4E-B8AA-CCEA766471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985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 Apr, 2013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D47130-EC6D-E44E-8FF8-01FA9C11D4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651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 Apr, 2013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E4D684-3997-0942-89BF-53C938E177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417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 Apr, 2013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98FCB5-1A12-3B4D-A682-ABACB52A83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745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066800"/>
            <a:ext cx="88392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6477000"/>
            <a:ext cx="2133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1 Apr, 2013</a:t>
            </a: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62200" y="6477000"/>
            <a:ext cx="441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cs typeface="+mn-cs"/>
              </a:defRPr>
            </a:lvl1pPr>
          </a:lstStyle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77000"/>
            <a:ext cx="2133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cs typeface="+mn-cs"/>
              </a:defRPr>
            </a:lvl1pPr>
          </a:lstStyle>
          <a:p>
            <a:pPr>
              <a:defRPr/>
            </a:pPr>
            <a:fld id="{A6C42525-2D9E-0640-993C-8536CB1008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0" y="914400"/>
            <a:ext cx="7010400" cy="762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Sequences in the C++ STL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n-cs"/>
              </a:rPr>
              <a:t>CS 311 Data Structures and Algorithms</a:t>
            </a: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Lecture Slides</a:t>
            </a: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Monday, </a:t>
            </a:r>
            <a:r>
              <a:rPr lang="en-US" dirty="0" smtClean="0">
                <a:cs typeface="+mn-cs"/>
              </a:rPr>
              <a:t>April 1, 2013</a:t>
            </a:r>
            <a:endParaRPr lang="en-US" dirty="0" smtClean="0">
              <a:cs typeface="+mn-cs"/>
            </a:endParaRPr>
          </a:p>
          <a:p>
            <a:pPr eaLnBrk="1" hangingPunct="1">
              <a:defRPr/>
            </a:pPr>
            <a:endParaRPr lang="en-US" dirty="0" smtClean="0">
              <a:cs typeface="+mn-cs"/>
            </a:endParaRP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Chris Hartman</a:t>
            </a: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Department of Computer Science</a:t>
            </a: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University of Alaska Fairbanks</a:t>
            </a:r>
          </a:p>
          <a:p>
            <a:pPr eaLnBrk="1" hangingPunct="1">
              <a:defRPr/>
            </a:pPr>
            <a:r>
              <a:rPr lang="en-US" dirty="0" err="1" smtClean="0">
                <a:cs typeface="+mn-cs"/>
              </a:rPr>
              <a:t>cmhartman@alaska.edu</a:t>
            </a:r>
            <a:endParaRPr lang="en-US" dirty="0" smtClean="0">
              <a:cs typeface="+mn-cs"/>
            </a:endParaRP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Based on material by Glenn G. Chappell</a:t>
            </a:r>
          </a:p>
          <a:p>
            <a:pPr eaLnBrk="1" hangingPunct="1">
              <a:defRPr/>
            </a:pPr>
            <a:r>
              <a:rPr lang="en-US" dirty="0" smtClean="0">
                <a:cs typeface="+mn-cs"/>
              </a:rPr>
              <a:t>© 2005–2009 Glenn G. Chappell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 Apr,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200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Review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More on</a:t>
            </a:r>
            <a:r>
              <a:rPr lang="en-US" smtClean="0">
                <a:cs typeface="Times New Roman" charset="0"/>
              </a:rPr>
              <a:t> </a:t>
            </a:r>
            <a:r>
              <a:rPr lang="en-US" smtClean="0">
                <a:cs typeface="+mj-cs"/>
              </a:rPr>
              <a:t>Linked Lists [5/6]</a:t>
            </a:r>
          </a:p>
        </p:txBody>
      </p:sp>
      <p:sp>
        <p:nvSpPr>
          <p:cNvPr id="200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Arrays keep consecutive items in </a:t>
            </a:r>
            <a:r>
              <a:rPr lang="en-US" b="1" smtClean="0">
                <a:cs typeface="+mn-cs"/>
              </a:rPr>
              <a:t>nearby memory locations</a:t>
            </a:r>
            <a:r>
              <a:rPr lang="en-US" smtClean="0">
                <a:cs typeface="+mn-cs"/>
              </a:rPr>
              <a:t>.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Many algorithms have the property that when they access a data item, the following accesses are likely to be to the same or nearby items.</a:t>
            </a:r>
          </a:p>
          <a:p>
            <a:pPr lvl="1" eaLnBrk="1" hangingPunct="1">
              <a:defRPr/>
            </a:pPr>
            <a:r>
              <a:rPr lang="en-US" smtClean="0"/>
              <a:t>This property of an algorithm is called </a:t>
            </a:r>
            <a:r>
              <a:rPr lang="en-US" b="1" smtClean="0"/>
              <a:t>locality of reference</a:t>
            </a:r>
            <a:r>
              <a:rPr lang="en-US" smtClean="0"/>
              <a:t>.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Once a memory location is accessed, the CPU cache can </a:t>
            </a:r>
            <a:r>
              <a:rPr lang="en-US" b="1" smtClean="0">
                <a:cs typeface="+mn-cs"/>
              </a:rPr>
              <a:t>prefetch</a:t>
            </a:r>
            <a:r>
              <a:rPr lang="en-US" smtClean="0">
                <a:cs typeface="+mn-cs"/>
              </a:rPr>
              <a:t> nearby memory locations. With an array, these are likely to hold nearby data items.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Thus, because of cache prefetching, an array can have a significant speed advantage over a Linked List, when used with an algorithm that has good locality of reference.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 Apr, 2013</a:t>
            </a:r>
            <a:endParaRPr lang="en-US"/>
          </a:p>
        </p:txBody>
      </p:sp>
      <p:sp>
        <p:nvSpPr>
          <p:cNvPr id="6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2220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>Review: More on Linked Lists</a:t>
            </a:r>
            <a:br>
              <a:rPr lang="en-US" dirty="0" smtClean="0">
                <a:cs typeface="+mj-cs"/>
              </a:rPr>
            </a:br>
            <a:r>
              <a:rPr lang="en-US" dirty="0" smtClean="0">
                <a:cs typeface="+mj-cs"/>
              </a:rPr>
              <a:t>Variations </a:t>
            </a:r>
            <a:r>
              <a:rPr lang="en-US" dirty="0" smtClean="0">
                <a:cs typeface="Times New Roman" charset="0"/>
              </a:rPr>
              <a:t>—</a:t>
            </a:r>
            <a:r>
              <a:rPr lang="en-US" dirty="0" smtClean="0">
                <a:cs typeface="+mj-cs"/>
              </a:rPr>
              <a:t> Doubly Linked List [1/2]</a:t>
            </a:r>
          </a:p>
        </p:txBody>
      </p:sp>
      <p:sp>
        <p:nvSpPr>
          <p:cNvPr id="2220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sz="1600" smtClean="0">
                <a:cs typeface="+mn-cs"/>
              </a:rPr>
              <a:t>The kind of Linked List we have been discussing contains one pointer per node. Thus, it is called a </a:t>
            </a:r>
            <a:r>
              <a:rPr lang="en-US" sz="1600" b="1" smtClean="0">
                <a:cs typeface="+mn-cs"/>
              </a:rPr>
              <a:t>Singly Linked List</a:t>
            </a:r>
            <a:r>
              <a:rPr lang="en-US" sz="1600" smtClean="0">
                <a:cs typeface="+mn-cs"/>
              </a:rPr>
              <a:t>.</a:t>
            </a:r>
          </a:p>
          <a:p>
            <a:pPr eaLnBrk="1" hangingPunct="1">
              <a:defRPr/>
            </a:pPr>
            <a:endParaRPr lang="en-US" sz="1600" smtClean="0">
              <a:cs typeface="+mn-cs"/>
            </a:endParaRPr>
          </a:p>
          <a:p>
            <a:pPr eaLnBrk="1" hangingPunct="1">
              <a:defRPr/>
            </a:pPr>
            <a:endParaRPr lang="en-US" sz="1600" smtClean="0">
              <a:cs typeface="+mn-cs"/>
            </a:endParaRPr>
          </a:p>
          <a:p>
            <a:pPr eaLnBrk="1" hangingPunct="1">
              <a:defRPr/>
            </a:pPr>
            <a:endParaRPr lang="en-US" sz="1600" smtClean="0">
              <a:cs typeface="+mn-cs"/>
            </a:endParaRPr>
          </a:p>
          <a:p>
            <a:pPr eaLnBrk="1" hangingPunct="1">
              <a:defRPr/>
            </a:pPr>
            <a:endParaRPr lang="en-US" sz="1600" smtClean="0"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r>
              <a:rPr lang="en-US" sz="1600" smtClean="0">
                <a:cs typeface="+mn-cs"/>
              </a:rPr>
              <a:t>In a </a:t>
            </a:r>
            <a:r>
              <a:rPr lang="en-US" sz="1600" b="1" smtClean="0">
                <a:cs typeface="+mn-cs"/>
              </a:rPr>
              <a:t>Doubly Linked List</a:t>
            </a:r>
            <a:r>
              <a:rPr lang="en-US" sz="1600" smtClean="0">
                <a:cs typeface="+mn-cs"/>
              </a:rPr>
              <a:t>, each node has a data item &amp; </a:t>
            </a:r>
            <a:r>
              <a:rPr lang="en-US" sz="1600" b="1" smtClean="0">
                <a:cs typeface="+mn-cs"/>
              </a:rPr>
              <a:t>two pointers</a:t>
            </a:r>
            <a:r>
              <a:rPr lang="en-US" sz="1600" smtClean="0">
                <a:cs typeface="+mn-cs"/>
              </a:rPr>
              <a:t>:</a:t>
            </a:r>
          </a:p>
          <a:p>
            <a:pPr lvl="1" eaLnBrk="1" hangingPunct="1">
              <a:defRPr/>
            </a:pPr>
            <a:r>
              <a:rPr lang="en-US" sz="1400" smtClean="0"/>
              <a:t>A pointer to the next node.</a:t>
            </a:r>
          </a:p>
          <a:p>
            <a:pPr lvl="1" eaLnBrk="1" hangingPunct="1">
              <a:defRPr/>
            </a:pPr>
            <a:r>
              <a:rPr lang="en-US" sz="1400" smtClean="0"/>
              <a:t>A pointer to the previous node.</a:t>
            </a:r>
          </a:p>
          <a:p>
            <a:pPr lvl="1" eaLnBrk="1" hangingPunct="1">
              <a:defRPr/>
            </a:pPr>
            <a:endParaRPr lang="en-US" sz="1400" smtClean="0"/>
          </a:p>
          <a:p>
            <a:pPr lvl="1" eaLnBrk="1" hangingPunct="1">
              <a:defRPr/>
            </a:pPr>
            <a:endParaRPr lang="en-US" sz="1400" smtClean="0"/>
          </a:p>
          <a:p>
            <a:pPr lvl="1" eaLnBrk="1" hangingPunct="1">
              <a:defRPr/>
            </a:pPr>
            <a:endParaRPr lang="en-US" sz="1400" smtClean="0"/>
          </a:p>
          <a:p>
            <a:pPr lvl="1" eaLnBrk="1" hangingPunct="1">
              <a:defRPr/>
            </a:pPr>
            <a:endParaRPr lang="en-US" sz="1400" smtClean="0"/>
          </a:p>
          <a:p>
            <a:pPr lvl="1" eaLnBrk="1" hangingPunct="1">
              <a:defRPr/>
            </a:pPr>
            <a:endParaRPr lang="en-US" sz="1400" smtClean="0"/>
          </a:p>
          <a:p>
            <a:pPr eaLnBrk="1" hangingPunct="1">
              <a:buFont typeface="Wingdings" charset="0"/>
              <a:buNone/>
              <a:defRPr/>
            </a:pPr>
            <a:r>
              <a:rPr lang="en-US" sz="1600" smtClean="0">
                <a:cs typeface="+mn-cs"/>
              </a:rPr>
              <a:t>Doubly Linked Lists often have an end-of-list pointer.</a:t>
            </a:r>
          </a:p>
          <a:p>
            <a:pPr lvl="1" eaLnBrk="1" hangingPunct="1">
              <a:defRPr/>
            </a:pPr>
            <a:r>
              <a:rPr lang="en-US" sz="1400" smtClean="0"/>
              <a:t>This can be efficiently maintained, resulting in constant-time insert and remove at the end.</a:t>
            </a:r>
          </a:p>
        </p:txBody>
      </p:sp>
      <p:sp>
        <p:nvSpPr>
          <p:cNvPr id="2220036" name="Rectangle 4"/>
          <p:cNvSpPr>
            <a:spLocks noChangeArrowheads="1"/>
          </p:cNvSpPr>
          <p:nvPr/>
        </p:nvSpPr>
        <p:spPr bwMode="auto">
          <a:xfrm>
            <a:off x="2438400" y="2514600"/>
            <a:ext cx="3048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</a:t>
            </a:r>
          </a:p>
        </p:txBody>
      </p:sp>
      <p:sp>
        <p:nvSpPr>
          <p:cNvPr id="2220037" name="Rectangle 5"/>
          <p:cNvSpPr>
            <a:spLocks noChangeArrowheads="1"/>
          </p:cNvSpPr>
          <p:nvPr/>
        </p:nvSpPr>
        <p:spPr bwMode="auto">
          <a:xfrm>
            <a:off x="2438400" y="19812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220038" name="Line 6"/>
          <p:cNvSpPr>
            <a:spLocks noChangeShapeType="1"/>
          </p:cNvSpPr>
          <p:nvPr/>
        </p:nvSpPr>
        <p:spPr bwMode="auto">
          <a:xfrm>
            <a:off x="2590800" y="2133600"/>
            <a:ext cx="0" cy="381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220039" name="Line 7"/>
          <p:cNvSpPr>
            <a:spLocks noChangeShapeType="1"/>
          </p:cNvSpPr>
          <p:nvPr/>
        </p:nvSpPr>
        <p:spPr bwMode="auto">
          <a:xfrm>
            <a:off x="6781800" y="4022725"/>
            <a:ext cx="0" cy="381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220040" name="Text Box 8"/>
          <p:cNvSpPr txBox="1">
            <a:spLocks noChangeArrowheads="1"/>
          </p:cNvSpPr>
          <p:nvPr/>
        </p:nvSpPr>
        <p:spPr bwMode="auto">
          <a:xfrm>
            <a:off x="914400" y="2057400"/>
            <a:ext cx="1295400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1600">
                <a:cs typeface="+mn-cs"/>
              </a:rPr>
              <a:t>Singly Linked List</a:t>
            </a:r>
          </a:p>
        </p:txBody>
      </p:sp>
      <p:sp>
        <p:nvSpPr>
          <p:cNvPr id="2220041" name="Text Box 9"/>
          <p:cNvSpPr txBox="1">
            <a:spLocks noChangeArrowheads="1"/>
          </p:cNvSpPr>
          <p:nvPr/>
        </p:nvSpPr>
        <p:spPr bwMode="auto">
          <a:xfrm>
            <a:off x="914400" y="4343400"/>
            <a:ext cx="1295400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1600">
                <a:cs typeface="+mn-cs"/>
              </a:rPr>
              <a:t>Doubly Linked List</a:t>
            </a:r>
          </a:p>
        </p:txBody>
      </p:sp>
      <p:sp>
        <p:nvSpPr>
          <p:cNvPr id="2220042" name="Rectangle 10"/>
          <p:cNvSpPr>
            <a:spLocks noChangeArrowheads="1"/>
          </p:cNvSpPr>
          <p:nvPr/>
        </p:nvSpPr>
        <p:spPr bwMode="auto">
          <a:xfrm>
            <a:off x="2743200" y="2514600"/>
            <a:ext cx="2286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220043" name="Rectangle 11"/>
          <p:cNvSpPr>
            <a:spLocks noChangeArrowheads="1"/>
          </p:cNvSpPr>
          <p:nvPr/>
        </p:nvSpPr>
        <p:spPr bwMode="auto">
          <a:xfrm>
            <a:off x="2438400" y="2514600"/>
            <a:ext cx="5334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220044" name="Line 12"/>
          <p:cNvSpPr>
            <a:spLocks noChangeShapeType="1"/>
          </p:cNvSpPr>
          <p:nvPr/>
        </p:nvSpPr>
        <p:spPr bwMode="auto">
          <a:xfrm>
            <a:off x="2895600" y="2667000"/>
            <a:ext cx="3810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220045" name="Rectangle 13"/>
          <p:cNvSpPr>
            <a:spLocks noChangeArrowheads="1"/>
          </p:cNvSpPr>
          <p:nvPr/>
        </p:nvSpPr>
        <p:spPr bwMode="auto">
          <a:xfrm>
            <a:off x="3276600" y="2514600"/>
            <a:ext cx="3048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</a:t>
            </a:r>
          </a:p>
        </p:txBody>
      </p:sp>
      <p:sp>
        <p:nvSpPr>
          <p:cNvPr id="2220046" name="Rectangle 14"/>
          <p:cNvSpPr>
            <a:spLocks noChangeArrowheads="1"/>
          </p:cNvSpPr>
          <p:nvPr/>
        </p:nvSpPr>
        <p:spPr bwMode="auto">
          <a:xfrm>
            <a:off x="3581400" y="2514600"/>
            <a:ext cx="2286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220047" name="Rectangle 15"/>
          <p:cNvSpPr>
            <a:spLocks noChangeArrowheads="1"/>
          </p:cNvSpPr>
          <p:nvPr/>
        </p:nvSpPr>
        <p:spPr bwMode="auto">
          <a:xfrm>
            <a:off x="3276600" y="2514600"/>
            <a:ext cx="5334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220048" name="Line 16"/>
          <p:cNvSpPr>
            <a:spLocks noChangeShapeType="1"/>
          </p:cNvSpPr>
          <p:nvPr/>
        </p:nvSpPr>
        <p:spPr bwMode="auto">
          <a:xfrm>
            <a:off x="3733800" y="2667000"/>
            <a:ext cx="3810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220049" name="Rectangle 17"/>
          <p:cNvSpPr>
            <a:spLocks noChangeArrowheads="1"/>
          </p:cNvSpPr>
          <p:nvPr/>
        </p:nvSpPr>
        <p:spPr bwMode="auto">
          <a:xfrm>
            <a:off x="4114800" y="2514600"/>
            <a:ext cx="3048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5</a:t>
            </a:r>
          </a:p>
        </p:txBody>
      </p:sp>
      <p:sp>
        <p:nvSpPr>
          <p:cNvPr id="2220050" name="Rectangle 18"/>
          <p:cNvSpPr>
            <a:spLocks noChangeArrowheads="1"/>
          </p:cNvSpPr>
          <p:nvPr/>
        </p:nvSpPr>
        <p:spPr bwMode="auto">
          <a:xfrm>
            <a:off x="4419600" y="2514600"/>
            <a:ext cx="2286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220051" name="Rectangle 19"/>
          <p:cNvSpPr>
            <a:spLocks noChangeArrowheads="1"/>
          </p:cNvSpPr>
          <p:nvPr/>
        </p:nvSpPr>
        <p:spPr bwMode="auto">
          <a:xfrm>
            <a:off x="4114800" y="2514600"/>
            <a:ext cx="5334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220052" name="Line 20"/>
          <p:cNvSpPr>
            <a:spLocks noChangeShapeType="1"/>
          </p:cNvSpPr>
          <p:nvPr/>
        </p:nvSpPr>
        <p:spPr bwMode="auto">
          <a:xfrm>
            <a:off x="4572000" y="2667000"/>
            <a:ext cx="3810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220053" name="Rectangle 21"/>
          <p:cNvSpPr>
            <a:spLocks noChangeArrowheads="1"/>
          </p:cNvSpPr>
          <p:nvPr/>
        </p:nvSpPr>
        <p:spPr bwMode="auto">
          <a:xfrm>
            <a:off x="4953000" y="2514600"/>
            <a:ext cx="3048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4</a:t>
            </a:r>
          </a:p>
        </p:txBody>
      </p:sp>
      <p:sp>
        <p:nvSpPr>
          <p:cNvPr id="2220054" name="Rectangle 22"/>
          <p:cNvSpPr>
            <a:spLocks noChangeArrowheads="1"/>
          </p:cNvSpPr>
          <p:nvPr/>
        </p:nvSpPr>
        <p:spPr bwMode="auto">
          <a:xfrm>
            <a:off x="5257800" y="2514600"/>
            <a:ext cx="2286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220055" name="Rectangle 23"/>
          <p:cNvSpPr>
            <a:spLocks noChangeArrowheads="1"/>
          </p:cNvSpPr>
          <p:nvPr/>
        </p:nvSpPr>
        <p:spPr bwMode="auto">
          <a:xfrm>
            <a:off x="4953000" y="2514600"/>
            <a:ext cx="5334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220056" name="Line 24"/>
          <p:cNvSpPr>
            <a:spLocks noChangeShapeType="1"/>
          </p:cNvSpPr>
          <p:nvPr/>
        </p:nvSpPr>
        <p:spPr bwMode="auto">
          <a:xfrm>
            <a:off x="5410200" y="2667000"/>
            <a:ext cx="3810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220057" name="Rectangle 25"/>
          <p:cNvSpPr>
            <a:spLocks noChangeArrowheads="1"/>
          </p:cNvSpPr>
          <p:nvPr/>
        </p:nvSpPr>
        <p:spPr bwMode="auto">
          <a:xfrm>
            <a:off x="5791200" y="2514600"/>
            <a:ext cx="3048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5</a:t>
            </a:r>
          </a:p>
        </p:txBody>
      </p:sp>
      <p:sp>
        <p:nvSpPr>
          <p:cNvPr id="2220058" name="Rectangle 26"/>
          <p:cNvSpPr>
            <a:spLocks noChangeArrowheads="1"/>
          </p:cNvSpPr>
          <p:nvPr/>
        </p:nvSpPr>
        <p:spPr bwMode="auto">
          <a:xfrm>
            <a:off x="6096000" y="2514600"/>
            <a:ext cx="2286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220059" name="Rectangle 27"/>
          <p:cNvSpPr>
            <a:spLocks noChangeArrowheads="1"/>
          </p:cNvSpPr>
          <p:nvPr/>
        </p:nvSpPr>
        <p:spPr bwMode="auto">
          <a:xfrm>
            <a:off x="5791200" y="2514600"/>
            <a:ext cx="5334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220060" name="Line 28"/>
          <p:cNvSpPr>
            <a:spLocks noChangeShapeType="1"/>
          </p:cNvSpPr>
          <p:nvPr/>
        </p:nvSpPr>
        <p:spPr bwMode="auto">
          <a:xfrm flipV="1">
            <a:off x="6096000" y="2514600"/>
            <a:ext cx="228600" cy="3048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220061" name="Rectangle 29"/>
          <p:cNvSpPr>
            <a:spLocks noChangeArrowheads="1"/>
          </p:cNvSpPr>
          <p:nvPr/>
        </p:nvSpPr>
        <p:spPr bwMode="auto">
          <a:xfrm>
            <a:off x="2667000" y="3870325"/>
            <a:ext cx="2286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220062" name="Rectangle 30"/>
          <p:cNvSpPr>
            <a:spLocks noChangeArrowheads="1"/>
          </p:cNvSpPr>
          <p:nvPr/>
        </p:nvSpPr>
        <p:spPr bwMode="auto">
          <a:xfrm>
            <a:off x="2438400" y="3870325"/>
            <a:ext cx="2286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220063" name="Rectangle 31"/>
          <p:cNvSpPr>
            <a:spLocks noChangeArrowheads="1"/>
          </p:cNvSpPr>
          <p:nvPr/>
        </p:nvSpPr>
        <p:spPr bwMode="auto">
          <a:xfrm>
            <a:off x="2438400" y="3870325"/>
            <a:ext cx="4572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220064" name="Line 32"/>
          <p:cNvSpPr>
            <a:spLocks noChangeShapeType="1"/>
          </p:cNvSpPr>
          <p:nvPr/>
        </p:nvSpPr>
        <p:spPr bwMode="auto">
          <a:xfrm>
            <a:off x="2819400" y="4022725"/>
            <a:ext cx="39624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220065" name="Line 33"/>
          <p:cNvSpPr>
            <a:spLocks noChangeShapeType="1"/>
          </p:cNvSpPr>
          <p:nvPr/>
        </p:nvSpPr>
        <p:spPr bwMode="auto">
          <a:xfrm>
            <a:off x="2514600" y="4022725"/>
            <a:ext cx="0" cy="381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220066" name="Rectangle 34"/>
          <p:cNvSpPr>
            <a:spLocks noChangeArrowheads="1"/>
          </p:cNvSpPr>
          <p:nvPr/>
        </p:nvSpPr>
        <p:spPr bwMode="auto">
          <a:xfrm>
            <a:off x="2667000" y="4403725"/>
            <a:ext cx="3048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</a:t>
            </a:r>
          </a:p>
        </p:txBody>
      </p:sp>
      <p:sp>
        <p:nvSpPr>
          <p:cNvPr id="2220067" name="Rectangle 35"/>
          <p:cNvSpPr>
            <a:spLocks noChangeArrowheads="1"/>
          </p:cNvSpPr>
          <p:nvPr/>
        </p:nvSpPr>
        <p:spPr bwMode="auto">
          <a:xfrm>
            <a:off x="2971800" y="4403725"/>
            <a:ext cx="2286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220068" name="Rectangle 36"/>
          <p:cNvSpPr>
            <a:spLocks noChangeArrowheads="1"/>
          </p:cNvSpPr>
          <p:nvPr/>
        </p:nvSpPr>
        <p:spPr bwMode="auto">
          <a:xfrm>
            <a:off x="2438400" y="4403725"/>
            <a:ext cx="2286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220069" name="Rectangle 37"/>
          <p:cNvSpPr>
            <a:spLocks noChangeArrowheads="1"/>
          </p:cNvSpPr>
          <p:nvPr/>
        </p:nvSpPr>
        <p:spPr bwMode="auto">
          <a:xfrm>
            <a:off x="2438400" y="4403725"/>
            <a:ext cx="7620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220070" name="Rectangle 38"/>
          <p:cNvSpPr>
            <a:spLocks noChangeArrowheads="1"/>
          </p:cNvSpPr>
          <p:nvPr/>
        </p:nvSpPr>
        <p:spPr bwMode="auto">
          <a:xfrm>
            <a:off x="3733800" y="4403725"/>
            <a:ext cx="3048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</a:t>
            </a:r>
          </a:p>
        </p:txBody>
      </p:sp>
      <p:sp>
        <p:nvSpPr>
          <p:cNvPr id="2220071" name="Rectangle 39"/>
          <p:cNvSpPr>
            <a:spLocks noChangeArrowheads="1"/>
          </p:cNvSpPr>
          <p:nvPr/>
        </p:nvSpPr>
        <p:spPr bwMode="auto">
          <a:xfrm>
            <a:off x="4038600" y="4403725"/>
            <a:ext cx="2286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220072" name="Rectangle 40"/>
          <p:cNvSpPr>
            <a:spLocks noChangeArrowheads="1"/>
          </p:cNvSpPr>
          <p:nvPr/>
        </p:nvSpPr>
        <p:spPr bwMode="auto">
          <a:xfrm>
            <a:off x="3505200" y="4403725"/>
            <a:ext cx="2286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220073" name="Rectangle 41"/>
          <p:cNvSpPr>
            <a:spLocks noChangeArrowheads="1"/>
          </p:cNvSpPr>
          <p:nvPr/>
        </p:nvSpPr>
        <p:spPr bwMode="auto">
          <a:xfrm>
            <a:off x="3505200" y="4403725"/>
            <a:ext cx="7620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220074" name="Line 42"/>
          <p:cNvSpPr>
            <a:spLocks noChangeShapeType="1"/>
          </p:cNvSpPr>
          <p:nvPr/>
        </p:nvSpPr>
        <p:spPr bwMode="auto">
          <a:xfrm>
            <a:off x="4191000" y="4479925"/>
            <a:ext cx="3810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220075" name="Line 43"/>
          <p:cNvSpPr>
            <a:spLocks noChangeShapeType="1"/>
          </p:cNvSpPr>
          <p:nvPr/>
        </p:nvSpPr>
        <p:spPr bwMode="auto">
          <a:xfrm>
            <a:off x="3124200" y="4479925"/>
            <a:ext cx="3810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220076" name="Rectangle 44"/>
          <p:cNvSpPr>
            <a:spLocks noChangeArrowheads="1"/>
          </p:cNvSpPr>
          <p:nvPr/>
        </p:nvSpPr>
        <p:spPr bwMode="auto">
          <a:xfrm>
            <a:off x="4800600" y="4403725"/>
            <a:ext cx="3048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5</a:t>
            </a:r>
          </a:p>
        </p:txBody>
      </p:sp>
      <p:sp>
        <p:nvSpPr>
          <p:cNvPr id="2220077" name="Rectangle 45"/>
          <p:cNvSpPr>
            <a:spLocks noChangeArrowheads="1"/>
          </p:cNvSpPr>
          <p:nvPr/>
        </p:nvSpPr>
        <p:spPr bwMode="auto">
          <a:xfrm>
            <a:off x="5105400" y="4403725"/>
            <a:ext cx="2286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220078" name="Rectangle 46"/>
          <p:cNvSpPr>
            <a:spLocks noChangeArrowheads="1"/>
          </p:cNvSpPr>
          <p:nvPr/>
        </p:nvSpPr>
        <p:spPr bwMode="auto">
          <a:xfrm>
            <a:off x="4572000" y="4403725"/>
            <a:ext cx="2286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220079" name="Rectangle 47"/>
          <p:cNvSpPr>
            <a:spLocks noChangeArrowheads="1"/>
          </p:cNvSpPr>
          <p:nvPr/>
        </p:nvSpPr>
        <p:spPr bwMode="auto">
          <a:xfrm>
            <a:off x="4572000" y="4403725"/>
            <a:ext cx="7620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220080" name="Line 48"/>
          <p:cNvSpPr>
            <a:spLocks noChangeShapeType="1"/>
          </p:cNvSpPr>
          <p:nvPr/>
        </p:nvSpPr>
        <p:spPr bwMode="auto">
          <a:xfrm>
            <a:off x="5257800" y="4479925"/>
            <a:ext cx="3810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220081" name="Rectangle 49"/>
          <p:cNvSpPr>
            <a:spLocks noChangeArrowheads="1"/>
          </p:cNvSpPr>
          <p:nvPr/>
        </p:nvSpPr>
        <p:spPr bwMode="auto">
          <a:xfrm>
            <a:off x="5867400" y="4403725"/>
            <a:ext cx="3048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4</a:t>
            </a:r>
          </a:p>
        </p:txBody>
      </p:sp>
      <p:sp>
        <p:nvSpPr>
          <p:cNvPr id="2220082" name="Rectangle 50"/>
          <p:cNvSpPr>
            <a:spLocks noChangeArrowheads="1"/>
          </p:cNvSpPr>
          <p:nvPr/>
        </p:nvSpPr>
        <p:spPr bwMode="auto">
          <a:xfrm>
            <a:off x="6172200" y="4403725"/>
            <a:ext cx="2286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220083" name="Rectangle 51"/>
          <p:cNvSpPr>
            <a:spLocks noChangeArrowheads="1"/>
          </p:cNvSpPr>
          <p:nvPr/>
        </p:nvSpPr>
        <p:spPr bwMode="auto">
          <a:xfrm>
            <a:off x="5638800" y="4403725"/>
            <a:ext cx="2286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220084" name="Rectangle 52"/>
          <p:cNvSpPr>
            <a:spLocks noChangeArrowheads="1"/>
          </p:cNvSpPr>
          <p:nvPr/>
        </p:nvSpPr>
        <p:spPr bwMode="auto">
          <a:xfrm>
            <a:off x="5638800" y="4403725"/>
            <a:ext cx="7620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220085" name="Line 53"/>
          <p:cNvSpPr>
            <a:spLocks noChangeShapeType="1"/>
          </p:cNvSpPr>
          <p:nvPr/>
        </p:nvSpPr>
        <p:spPr bwMode="auto">
          <a:xfrm>
            <a:off x="6324600" y="4479925"/>
            <a:ext cx="3810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220086" name="Rectangle 54"/>
          <p:cNvSpPr>
            <a:spLocks noChangeArrowheads="1"/>
          </p:cNvSpPr>
          <p:nvPr/>
        </p:nvSpPr>
        <p:spPr bwMode="auto">
          <a:xfrm>
            <a:off x="6934200" y="4403725"/>
            <a:ext cx="3048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5</a:t>
            </a:r>
          </a:p>
        </p:txBody>
      </p:sp>
      <p:sp>
        <p:nvSpPr>
          <p:cNvPr id="2220087" name="Rectangle 55"/>
          <p:cNvSpPr>
            <a:spLocks noChangeArrowheads="1"/>
          </p:cNvSpPr>
          <p:nvPr/>
        </p:nvSpPr>
        <p:spPr bwMode="auto">
          <a:xfrm>
            <a:off x="7239000" y="4403725"/>
            <a:ext cx="2286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220088" name="Rectangle 56"/>
          <p:cNvSpPr>
            <a:spLocks noChangeArrowheads="1"/>
          </p:cNvSpPr>
          <p:nvPr/>
        </p:nvSpPr>
        <p:spPr bwMode="auto">
          <a:xfrm>
            <a:off x="6705600" y="4403725"/>
            <a:ext cx="2286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220089" name="Rectangle 57"/>
          <p:cNvSpPr>
            <a:spLocks noChangeArrowheads="1"/>
          </p:cNvSpPr>
          <p:nvPr/>
        </p:nvSpPr>
        <p:spPr bwMode="auto">
          <a:xfrm>
            <a:off x="6705600" y="4403725"/>
            <a:ext cx="7620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220090" name="Line 58"/>
          <p:cNvSpPr>
            <a:spLocks noChangeShapeType="1"/>
          </p:cNvSpPr>
          <p:nvPr/>
        </p:nvSpPr>
        <p:spPr bwMode="auto">
          <a:xfrm flipH="1">
            <a:off x="3200400" y="4632325"/>
            <a:ext cx="3810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220091" name="Line 59"/>
          <p:cNvSpPr>
            <a:spLocks noChangeShapeType="1"/>
          </p:cNvSpPr>
          <p:nvPr/>
        </p:nvSpPr>
        <p:spPr bwMode="auto">
          <a:xfrm flipH="1">
            <a:off x="4267200" y="4632325"/>
            <a:ext cx="3810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220092" name="Line 60"/>
          <p:cNvSpPr>
            <a:spLocks noChangeShapeType="1"/>
          </p:cNvSpPr>
          <p:nvPr/>
        </p:nvSpPr>
        <p:spPr bwMode="auto">
          <a:xfrm flipH="1">
            <a:off x="5334000" y="4632325"/>
            <a:ext cx="3810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220093" name="Line 61"/>
          <p:cNvSpPr>
            <a:spLocks noChangeShapeType="1"/>
          </p:cNvSpPr>
          <p:nvPr/>
        </p:nvSpPr>
        <p:spPr bwMode="auto">
          <a:xfrm flipH="1">
            <a:off x="6400800" y="4632325"/>
            <a:ext cx="3810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220094" name="Line 62"/>
          <p:cNvSpPr>
            <a:spLocks noChangeShapeType="1"/>
          </p:cNvSpPr>
          <p:nvPr/>
        </p:nvSpPr>
        <p:spPr bwMode="auto">
          <a:xfrm flipV="1">
            <a:off x="7239000" y="4403725"/>
            <a:ext cx="228600" cy="3048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220095" name="Line 63"/>
          <p:cNvSpPr>
            <a:spLocks noChangeShapeType="1"/>
          </p:cNvSpPr>
          <p:nvPr/>
        </p:nvSpPr>
        <p:spPr bwMode="auto">
          <a:xfrm flipV="1">
            <a:off x="2438400" y="4403725"/>
            <a:ext cx="228600" cy="3048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220096" name="Text Box 64"/>
          <p:cNvSpPr txBox="1">
            <a:spLocks noChangeArrowheads="1"/>
          </p:cNvSpPr>
          <p:nvPr/>
        </p:nvSpPr>
        <p:spPr bwMode="auto">
          <a:xfrm>
            <a:off x="7315200" y="3581400"/>
            <a:ext cx="1371600" cy="52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1400">
                <a:solidFill>
                  <a:schemeClr val="folHlink"/>
                </a:solidFill>
                <a:cs typeface="+mn-cs"/>
              </a:rPr>
              <a:t>End-of-list pointer</a:t>
            </a:r>
          </a:p>
        </p:txBody>
      </p:sp>
      <p:sp>
        <p:nvSpPr>
          <p:cNvPr id="2220097" name="Line 65"/>
          <p:cNvSpPr>
            <a:spLocks noChangeShapeType="1"/>
          </p:cNvSpPr>
          <p:nvPr/>
        </p:nvSpPr>
        <p:spPr bwMode="auto">
          <a:xfrm flipH="1">
            <a:off x="6858000" y="3946525"/>
            <a:ext cx="457200" cy="1524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 Apr, 2013</a:t>
            </a:r>
            <a:endParaRPr lang="en-US"/>
          </a:p>
        </p:txBody>
      </p:sp>
      <p:sp>
        <p:nvSpPr>
          <p:cNvPr id="7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2222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>Review: More on Linked Lists</a:t>
            </a:r>
            <a:br>
              <a:rPr lang="en-US" dirty="0" smtClean="0">
                <a:cs typeface="+mj-cs"/>
              </a:rPr>
            </a:br>
            <a:r>
              <a:rPr lang="en-US" dirty="0" smtClean="0">
                <a:cs typeface="+mj-cs"/>
              </a:rPr>
              <a:t>Variations </a:t>
            </a:r>
            <a:r>
              <a:rPr lang="en-US" dirty="0" smtClean="0">
                <a:cs typeface="Times New Roman" charset="0"/>
              </a:rPr>
              <a:t>— </a:t>
            </a:r>
            <a:r>
              <a:rPr lang="en-US" dirty="0" smtClean="0">
                <a:cs typeface="+mj-cs"/>
              </a:rPr>
              <a:t>Doubly Linked List [1/</a:t>
            </a:r>
            <a:r>
              <a:rPr lang="en-US" dirty="0">
                <a:cs typeface="+mj-cs"/>
              </a:rPr>
              <a:t>2</a:t>
            </a:r>
            <a:r>
              <a:rPr lang="en-US" dirty="0" smtClean="0">
                <a:cs typeface="+mj-cs"/>
              </a:rPr>
              <a:t>]</a:t>
            </a:r>
          </a:p>
        </p:txBody>
      </p:sp>
      <p:sp>
        <p:nvSpPr>
          <p:cNvPr id="2222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67400" y="1066800"/>
            <a:ext cx="3124200" cy="5334000"/>
          </a:xfrm>
        </p:spPr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sz="1200" smtClean="0">
                <a:cs typeface="+mn-cs"/>
              </a:rPr>
              <a:t>With Doubly Linked Lists, we can get rid of most of our asterisks.</a:t>
            </a:r>
          </a:p>
          <a:p>
            <a:pPr eaLnBrk="1" hangingPunct="1">
              <a:buFont typeface="Wingdings" charset="0"/>
              <a:buNone/>
              <a:defRPr/>
            </a:pPr>
            <a:endParaRPr lang="en-US" sz="1200" smtClean="0"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r>
              <a:rPr lang="en-US" sz="1200" smtClean="0">
                <a:cs typeface="+mn-cs"/>
              </a:rPr>
              <a:t>*</a:t>
            </a:r>
            <a:r>
              <a:rPr lang="en-US" sz="1200" i="1" smtClean="0">
                <a:cs typeface="+mn-cs"/>
              </a:rPr>
              <a:t>O</a:t>
            </a:r>
            <a:r>
              <a:rPr lang="en-US" sz="1200" smtClean="0">
                <a:cs typeface="+mn-cs"/>
              </a:rPr>
              <a:t>(</a:t>
            </a:r>
            <a:r>
              <a:rPr lang="en-US" sz="1200" i="1" smtClean="0">
                <a:cs typeface="+mn-cs"/>
              </a:rPr>
              <a:t>n</a:t>
            </a:r>
            <a:r>
              <a:rPr lang="en-US" sz="1200" smtClean="0">
                <a:cs typeface="+mn-cs"/>
              </a:rPr>
              <a:t>) if reallocation occurs. Otherwise, </a:t>
            </a:r>
            <a:r>
              <a:rPr lang="en-US" sz="1200" i="1" smtClean="0">
                <a:cs typeface="+mn-cs"/>
              </a:rPr>
              <a:t>O</a:t>
            </a:r>
            <a:r>
              <a:rPr lang="en-US" sz="1200" smtClean="0">
                <a:cs typeface="+mn-cs"/>
              </a:rPr>
              <a:t>(1). Amortized constant time.</a:t>
            </a:r>
          </a:p>
          <a:p>
            <a:pPr lvl="1" eaLnBrk="1" hangingPunct="1">
              <a:defRPr/>
            </a:pPr>
            <a:r>
              <a:rPr lang="en-US" sz="1000" smtClean="0"/>
              <a:t>Pre-allocation can help.</a:t>
            </a:r>
          </a:p>
        </p:txBody>
      </p:sp>
      <p:graphicFrame>
        <p:nvGraphicFramePr>
          <p:cNvPr id="2222084" name="Group 4"/>
          <p:cNvGraphicFramePr>
            <a:graphicFrameLocks noGrp="1"/>
          </p:cNvGraphicFramePr>
          <p:nvPr/>
        </p:nvGraphicFramePr>
        <p:xfrm>
          <a:off x="1066800" y="1219200"/>
          <a:ext cx="4384675" cy="4516776"/>
        </p:xfrm>
        <a:graphic>
          <a:graphicData uri="http://schemas.openxmlformats.org/drawingml/2006/table">
            <a:tbl>
              <a:tblPr/>
              <a:tblGrid>
                <a:gridCol w="1973263"/>
                <a:gridCol w="1409700"/>
                <a:gridCol w="1001712"/>
              </a:tblGrid>
              <a:tr h="4571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</a:endParaRP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Smart Array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Doubly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/>
                      </a:r>
                      <a:b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</a:b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Linked List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Look-up by index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O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(1)</a:t>
                      </a:r>
                      <a:endParaRPr kumimoji="0" lang="en-US" sz="12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O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(</a:t>
                      </a:r>
                      <a:r>
                        <a:rPr kumimoji="0" 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n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)</a:t>
                      </a:r>
                      <a:endParaRPr kumimoji="0" lang="en-US" sz="12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Search sorted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O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(log </a:t>
                      </a:r>
                      <a:r>
                        <a:rPr kumimoji="0" 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n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)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O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(</a:t>
                      </a:r>
                      <a:r>
                        <a:rPr kumimoji="0" 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n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)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Search unsorted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O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(</a:t>
                      </a: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n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)</a:t>
                      </a:r>
                      <a:endParaRPr kumimoji="0" lang="en-US" sz="12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O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(</a:t>
                      </a: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n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)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Sort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O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(</a:t>
                      </a: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n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 log </a:t>
                      </a: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n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)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O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(</a:t>
                      </a: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n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 log </a:t>
                      </a: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n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)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Insert @ given pos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O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(</a:t>
                      </a:r>
                      <a:r>
                        <a:rPr kumimoji="0" 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n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)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O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(1)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Remove @ given pos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O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(</a:t>
                      </a:r>
                      <a:r>
                        <a:rPr kumimoji="0" 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n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)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O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(1)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Splice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O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(</a:t>
                      </a:r>
                      <a:r>
                        <a:rPr kumimoji="0" 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n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)</a:t>
                      </a:r>
                      <a:endParaRPr kumimoji="0" lang="en-US" sz="12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</a:endParaRP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O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(1)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Insert @ beginning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O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(</a:t>
                      </a:r>
                      <a:r>
                        <a:rPr kumimoji="0" 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n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)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O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(1)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Remove @ beginning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O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(</a:t>
                      </a:r>
                      <a:r>
                        <a:rPr kumimoji="0" 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n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)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O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(1)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37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Insert @ end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O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(1) or </a:t>
                      </a: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O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(</a:t>
                      </a: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n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)*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amortized const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O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(1)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Remove @ end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O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(1)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O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(1)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Traverse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O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(</a:t>
                      </a: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n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)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O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(</a:t>
                      </a: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n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)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Copy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O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(</a:t>
                      </a: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n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)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O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(</a:t>
                      </a: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n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)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Swap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O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(1)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O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(1)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22150" name="AutoShape 70"/>
          <p:cNvSpPr>
            <a:spLocks/>
          </p:cNvSpPr>
          <p:nvPr/>
        </p:nvSpPr>
        <p:spPr bwMode="auto">
          <a:xfrm>
            <a:off x="5562600" y="2743200"/>
            <a:ext cx="152400" cy="1371600"/>
          </a:xfrm>
          <a:prstGeom prst="rightBrace">
            <a:avLst>
              <a:gd name="adj1" fmla="val 75000"/>
              <a:gd name="adj2" fmla="val 50000"/>
            </a:avLst>
          </a:prstGeom>
          <a:noFill/>
          <a:ln w="158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222151" name="Text Box 71"/>
          <p:cNvSpPr txBox="1">
            <a:spLocks noChangeArrowheads="1"/>
          </p:cNvSpPr>
          <p:nvPr/>
        </p:nvSpPr>
        <p:spPr bwMode="auto">
          <a:xfrm>
            <a:off x="381000" y="5867400"/>
            <a:ext cx="1600200" cy="52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1400" b="1">
                <a:solidFill>
                  <a:schemeClr val="folHlink"/>
                </a:solidFill>
                <a:cs typeface="+mn-cs"/>
              </a:rPr>
              <a:t>Find</a:t>
            </a:r>
            <a:r>
              <a:rPr lang="en-US" sz="1400">
                <a:solidFill>
                  <a:schemeClr val="folHlink"/>
                </a:solidFill>
                <a:cs typeface="+mn-cs"/>
              </a:rPr>
              <a:t> faster</a:t>
            </a:r>
            <a:br>
              <a:rPr lang="en-US" sz="1400">
                <a:solidFill>
                  <a:schemeClr val="folHlink"/>
                </a:solidFill>
                <a:cs typeface="+mn-cs"/>
              </a:rPr>
            </a:br>
            <a:r>
              <a:rPr lang="en-US" sz="1400">
                <a:solidFill>
                  <a:schemeClr val="folHlink"/>
                </a:solidFill>
                <a:cs typeface="+mn-cs"/>
              </a:rPr>
              <a:t>with an array</a:t>
            </a:r>
          </a:p>
        </p:txBody>
      </p:sp>
      <p:sp>
        <p:nvSpPr>
          <p:cNvPr id="2222152" name="AutoShape 72"/>
          <p:cNvSpPr>
            <a:spLocks/>
          </p:cNvSpPr>
          <p:nvPr/>
        </p:nvSpPr>
        <p:spPr bwMode="auto">
          <a:xfrm flipH="1">
            <a:off x="838200" y="1600200"/>
            <a:ext cx="152400" cy="609600"/>
          </a:xfrm>
          <a:prstGeom prst="rightBrace">
            <a:avLst>
              <a:gd name="adj1" fmla="val 33333"/>
              <a:gd name="adj2" fmla="val 50000"/>
            </a:avLst>
          </a:prstGeom>
          <a:noFill/>
          <a:ln w="158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222153" name="Freeform 73"/>
          <p:cNvSpPr>
            <a:spLocks/>
          </p:cNvSpPr>
          <p:nvPr/>
        </p:nvSpPr>
        <p:spPr bwMode="auto">
          <a:xfrm>
            <a:off x="533400" y="1905000"/>
            <a:ext cx="228600" cy="3962400"/>
          </a:xfrm>
          <a:custGeom>
            <a:avLst/>
            <a:gdLst>
              <a:gd name="T0" fmla="*/ 0 w 96"/>
              <a:gd name="T1" fmla="*/ 2352 h 2352"/>
              <a:gd name="T2" fmla="*/ 0 w 96"/>
              <a:gd name="T3" fmla="*/ 0 h 2352"/>
              <a:gd name="T4" fmla="*/ 96 w 96"/>
              <a:gd name="T5" fmla="*/ 0 h 2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6" h="2352">
                <a:moveTo>
                  <a:pt x="0" y="2352"/>
                </a:moveTo>
                <a:lnTo>
                  <a:pt x="0" y="0"/>
                </a:lnTo>
                <a:lnTo>
                  <a:pt x="96" y="0"/>
                </a:lnTo>
              </a:path>
            </a:pathLst>
          </a:custGeom>
          <a:noFill/>
          <a:ln w="15875" cap="flat" cmpd="sng">
            <a:solidFill>
              <a:schemeClr val="folHlink"/>
            </a:solidFill>
            <a:prstDash val="solid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222154" name="Freeform 74"/>
          <p:cNvSpPr>
            <a:spLocks/>
          </p:cNvSpPr>
          <p:nvPr/>
        </p:nvSpPr>
        <p:spPr bwMode="auto">
          <a:xfrm flipH="1">
            <a:off x="5791200" y="3429000"/>
            <a:ext cx="228600" cy="2438400"/>
          </a:xfrm>
          <a:custGeom>
            <a:avLst/>
            <a:gdLst>
              <a:gd name="T0" fmla="*/ 0 w 96"/>
              <a:gd name="T1" fmla="*/ 2352 h 2352"/>
              <a:gd name="T2" fmla="*/ 0 w 96"/>
              <a:gd name="T3" fmla="*/ 0 h 2352"/>
              <a:gd name="T4" fmla="*/ 96 w 96"/>
              <a:gd name="T5" fmla="*/ 0 h 2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6" h="2352">
                <a:moveTo>
                  <a:pt x="0" y="2352"/>
                </a:moveTo>
                <a:lnTo>
                  <a:pt x="0" y="0"/>
                </a:lnTo>
                <a:lnTo>
                  <a:pt x="96" y="0"/>
                </a:lnTo>
              </a:path>
            </a:pathLst>
          </a:custGeom>
          <a:noFill/>
          <a:ln w="15875" cap="flat" cmpd="sng">
            <a:solidFill>
              <a:schemeClr val="folHlink"/>
            </a:solidFill>
            <a:prstDash val="solid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222155" name="Text Box 75"/>
          <p:cNvSpPr txBox="1">
            <a:spLocks noChangeArrowheads="1"/>
          </p:cNvSpPr>
          <p:nvPr/>
        </p:nvSpPr>
        <p:spPr bwMode="auto">
          <a:xfrm>
            <a:off x="4038600" y="5867400"/>
            <a:ext cx="2057400" cy="52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1400" b="1">
                <a:solidFill>
                  <a:schemeClr val="folHlink"/>
                </a:solidFill>
                <a:cs typeface="+mn-cs"/>
              </a:rPr>
              <a:t>Rearrange</a:t>
            </a:r>
            <a:r>
              <a:rPr lang="en-US" sz="1400">
                <a:solidFill>
                  <a:schemeClr val="folHlink"/>
                </a:solidFill>
                <a:cs typeface="+mn-cs"/>
              </a:rPr>
              <a:t> faster with a Linked List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 Apr,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201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Sequences in the C++ STL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Generic Sequence Types </a:t>
            </a:r>
            <a:r>
              <a:rPr lang="en-US" smtClean="0">
                <a:cs typeface="Times New Roman" charset="0"/>
              </a:rPr>
              <a:t>— Introduction</a:t>
            </a:r>
          </a:p>
        </p:txBody>
      </p:sp>
      <p:sp>
        <p:nvSpPr>
          <p:cNvPr id="201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The C++ STL has four generic Sequence container types.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mtClean="0"/>
              <a:t>Class template </a:t>
            </a:r>
            <a:r>
              <a:rPr lang="en-US" b="1" smtClean="0">
                <a:latin typeface="Courier New" charset="0"/>
              </a:rPr>
              <a:t>std::vector</a:t>
            </a:r>
            <a:r>
              <a:rPr lang="en-US" smtClean="0"/>
              <a:t>.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mtClean="0"/>
              <a:t>A </a:t>
            </a:r>
            <a:r>
              <a:rPr lang="ja-JP" altLang="en-US" smtClean="0">
                <a:latin typeface="Arial"/>
              </a:rPr>
              <a:t>“</a:t>
            </a:r>
            <a:r>
              <a:rPr lang="en-US" smtClean="0"/>
              <a:t>smart array</a:t>
            </a:r>
            <a:r>
              <a:rPr lang="ja-JP" altLang="en-US" smtClean="0">
                <a:latin typeface="Arial"/>
              </a:rPr>
              <a:t>”</a:t>
            </a:r>
            <a:r>
              <a:rPr lang="en-US" smtClean="0"/>
              <a:t>.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mtClean="0"/>
              <a:t>Much like the Assignment 5 package, but with more member functions.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mtClean="0"/>
              <a:t>Class template </a:t>
            </a:r>
            <a:r>
              <a:rPr lang="en-US" b="1" smtClean="0">
                <a:latin typeface="Courier New" charset="0"/>
              </a:rPr>
              <a:t>std::basic_string</a:t>
            </a:r>
            <a:r>
              <a:rPr lang="en-US" smtClean="0"/>
              <a:t>.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mtClean="0"/>
              <a:t>Much like </a:t>
            </a:r>
            <a:r>
              <a:rPr lang="en-US" b="1" smtClean="0">
                <a:latin typeface="Courier New" charset="0"/>
              </a:rPr>
              <a:t>std::vector</a:t>
            </a:r>
            <a:r>
              <a:rPr lang="en-US" smtClean="0"/>
              <a:t>, but aimed at character string operations.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mtClean="0"/>
              <a:t>Mostly we use </a:t>
            </a:r>
            <a:r>
              <a:rPr lang="en-US" b="1" smtClean="0">
                <a:latin typeface="Courier New" charset="0"/>
              </a:rPr>
              <a:t>std::string</a:t>
            </a:r>
            <a:r>
              <a:rPr lang="en-US" smtClean="0"/>
              <a:t>, which is really </a:t>
            </a:r>
            <a:r>
              <a:rPr lang="en-US" b="1" smtClean="0">
                <a:latin typeface="Courier New" charset="0"/>
              </a:rPr>
              <a:t>std::basic_string&lt;char&gt;</a:t>
            </a:r>
            <a:r>
              <a:rPr lang="en-US" smtClean="0"/>
              <a:t>.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mtClean="0"/>
              <a:t>Also </a:t>
            </a:r>
            <a:r>
              <a:rPr lang="en-US" b="1" smtClean="0">
                <a:latin typeface="Courier New" charset="0"/>
              </a:rPr>
              <a:t>std::wstring</a:t>
            </a:r>
            <a:r>
              <a:rPr lang="en-US" smtClean="0"/>
              <a:t>, which is really </a:t>
            </a:r>
            <a:r>
              <a:rPr lang="en-US" b="1" smtClean="0">
                <a:latin typeface="Courier New" charset="0"/>
              </a:rPr>
              <a:t>std::basic_string&lt;std::wchar_t&gt;</a:t>
            </a:r>
            <a:r>
              <a:rPr lang="en-US" smtClean="0"/>
              <a:t>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mtClean="0"/>
              <a:t>Class template </a:t>
            </a:r>
            <a:r>
              <a:rPr lang="en-US" b="1" smtClean="0">
                <a:latin typeface="Courier New" charset="0"/>
              </a:rPr>
              <a:t>std::list</a:t>
            </a:r>
            <a:r>
              <a:rPr lang="en-US" smtClean="0"/>
              <a:t>.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mtClean="0"/>
              <a:t>A Doubly Linked List.</a:t>
            </a:r>
          </a:p>
          <a:p>
            <a:pPr lvl="3" eaLnBrk="1" hangingPunct="1">
              <a:lnSpc>
                <a:spcPct val="90000"/>
              </a:lnSpc>
              <a:defRPr/>
            </a:pPr>
            <a:r>
              <a:rPr lang="en-US" smtClean="0"/>
              <a:t>Note: The Standard does not specify implementation. It specifies the semantics and order of operations. These were written with a Doubly Linked List in mind, and a D.L.L. is the usual implementation.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mtClean="0"/>
              <a:t>Class template </a:t>
            </a:r>
            <a:r>
              <a:rPr lang="en-US" b="1" smtClean="0">
                <a:latin typeface="Courier New" charset="0"/>
              </a:rPr>
              <a:t>std::deque</a:t>
            </a:r>
            <a:r>
              <a:rPr lang="en-US" smtClean="0"/>
              <a:t>.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mtClean="0"/>
              <a:t>Deque stands for </a:t>
            </a:r>
            <a:r>
              <a:rPr lang="en-US" b="1" smtClean="0"/>
              <a:t>D</a:t>
            </a:r>
            <a:r>
              <a:rPr lang="en-US" smtClean="0"/>
              <a:t>ouble-</a:t>
            </a:r>
            <a:r>
              <a:rPr lang="en-US" b="1" smtClean="0"/>
              <a:t>E</a:t>
            </a:r>
            <a:r>
              <a:rPr lang="en-US" smtClean="0"/>
              <a:t>nded </a:t>
            </a:r>
            <a:r>
              <a:rPr lang="en-US" b="1" smtClean="0"/>
              <a:t>QUE</a:t>
            </a:r>
            <a:r>
              <a:rPr lang="en-US" smtClean="0"/>
              <a:t>ue.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mtClean="0"/>
              <a:t>Say </a:t>
            </a:r>
            <a:r>
              <a:rPr lang="ja-JP" altLang="en-US" smtClean="0">
                <a:latin typeface="Arial"/>
              </a:rPr>
              <a:t>“</a:t>
            </a:r>
            <a:r>
              <a:rPr lang="en-US" smtClean="0"/>
              <a:t>deck</a:t>
            </a:r>
            <a:r>
              <a:rPr lang="ja-JP" altLang="en-US" smtClean="0">
                <a:latin typeface="Arial"/>
              </a:rPr>
              <a:t>”</a:t>
            </a:r>
            <a:r>
              <a:rPr lang="en-US" smtClean="0"/>
              <a:t>.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mtClean="0"/>
              <a:t>Like </a:t>
            </a:r>
            <a:r>
              <a:rPr lang="en-US" b="1" smtClean="0">
                <a:latin typeface="Courier New" charset="0"/>
              </a:rPr>
              <a:t>std::vector</a:t>
            </a:r>
            <a:r>
              <a:rPr lang="en-US" smtClean="0"/>
              <a:t>, but a bit slower. Allows fast insert/remove at both beginning and end.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 Apr, 2013</a:t>
            </a:r>
            <a:endParaRPr lang="en-US"/>
          </a:p>
        </p:txBody>
      </p:sp>
      <p:sp>
        <p:nvSpPr>
          <p:cNvPr id="4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2143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Sequences in the C++ STL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Generic Sequence Types </a:t>
            </a:r>
            <a:r>
              <a:rPr lang="en-US" smtClean="0">
                <a:cs typeface="Times New Roman" charset="0"/>
              </a:rPr>
              <a:t>— </a:t>
            </a:r>
            <a:r>
              <a:rPr lang="en-US" b="1" smtClean="0">
                <a:latin typeface="Courier New" charset="0"/>
                <a:cs typeface="Times New Roman" charset="0"/>
              </a:rPr>
              <a:t>std::</a:t>
            </a:r>
            <a:r>
              <a:rPr lang="en-US" b="1" smtClean="0">
                <a:latin typeface="Courier New" charset="0"/>
                <a:cs typeface="+mj-cs"/>
              </a:rPr>
              <a:t>deque</a:t>
            </a:r>
            <a:r>
              <a:rPr lang="en-US" smtClean="0">
                <a:cs typeface="+mj-cs"/>
              </a:rPr>
              <a:t> [1/4]</a:t>
            </a:r>
          </a:p>
        </p:txBody>
      </p:sp>
      <p:sp>
        <p:nvSpPr>
          <p:cNvPr id="214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We are familiar with smart arrays and Linked Lists. How is </a:t>
            </a:r>
            <a:r>
              <a:rPr lang="en-US" b="1" smtClean="0">
                <a:latin typeface="Courier New" charset="0"/>
                <a:cs typeface="+mn-cs"/>
              </a:rPr>
              <a:t>std::deque</a:t>
            </a:r>
            <a:r>
              <a:rPr lang="en-US" smtClean="0">
                <a:cs typeface="+mn-cs"/>
              </a:rPr>
              <a:t> implemented?</a:t>
            </a:r>
          </a:p>
          <a:p>
            <a:pPr lvl="1" eaLnBrk="1" hangingPunct="1">
              <a:defRPr/>
            </a:pPr>
            <a:r>
              <a:rPr lang="en-US" smtClean="0"/>
              <a:t>There are two big ideas behind it.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First Idea</a:t>
            </a:r>
          </a:p>
          <a:p>
            <a:pPr lvl="1" eaLnBrk="1" hangingPunct="1">
              <a:defRPr/>
            </a:pPr>
            <a:r>
              <a:rPr lang="en-US" smtClean="0"/>
              <a:t>A </a:t>
            </a:r>
            <a:r>
              <a:rPr lang="en-US" b="1" smtClean="0">
                <a:latin typeface="Courier New" charset="0"/>
              </a:rPr>
              <a:t>vector</a:t>
            </a:r>
            <a:r>
              <a:rPr lang="en-US" smtClean="0"/>
              <a:t> uses an array in which data are stored at the beginning.</a:t>
            </a:r>
          </a:p>
          <a:p>
            <a:pPr lvl="1" eaLnBrk="1" hangingPunct="1">
              <a:defRPr/>
            </a:pPr>
            <a:endParaRPr lang="en-US" smtClean="0"/>
          </a:p>
          <a:p>
            <a:pPr lvl="1" eaLnBrk="1" hangingPunct="1">
              <a:defRPr/>
            </a:pPr>
            <a:endParaRPr lang="en-US" smtClean="0"/>
          </a:p>
          <a:p>
            <a:pPr lvl="2" eaLnBrk="1" hangingPunct="1">
              <a:defRPr/>
            </a:pPr>
            <a:endParaRPr lang="en-US" smtClean="0"/>
          </a:p>
          <a:p>
            <a:pPr lvl="2" eaLnBrk="1" hangingPunct="1">
              <a:defRPr/>
            </a:pPr>
            <a:r>
              <a:rPr lang="en-US" smtClean="0"/>
              <a:t>This gives linear-time insert/remove at beginning, constant-time remove at end, and, if we do it right, amortized-constant-time insert at end.</a:t>
            </a:r>
          </a:p>
          <a:p>
            <a:pPr lvl="1" eaLnBrk="1" hangingPunct="1">
              <a:defRPr/>
            </a:pPr>
            <a:r>
              <a:rPr lang="en-US" smtClean="0"/>
              <a:t>What if we store data in the middle? When we reallocate-and-copy, we move our data to the middle of the new array.</a:t>
            </a:r>
          </a:p>
          <a:p>
            <a:pPr lvl="1" eaLnBrk="1" hangingPunct="1">
              <a:defRPr/>
            </a:pPr>
            <a:endParaRPr lang="en-US" smtClean="0"/>
          </a:p>
          <a:p>
            <a:pPr lvl="1" eaLnBrk="1" hangingPunct="1">
              <a:defRPr/>
            </a:pPr>
            <a:endParaRPr lang="en-US" smtClean="0"/>
          </a:p>
          <a:p>
            <a:pPr lvl="2" eaLnBrk="1" hangingPunct="1">
              <a:defRPr/>
            </a:pPr>
            <a:endParaRPr lang="en-US" smtClean="0"/>
          </a:p>
          <a:p>
            <a:pPr lvl="1" eaLnBrk="1" hangingPunct="1">
              <a:defRPr/>
            </a:pPr>
            <a:r>
              <a:rPr lang="en-US" smtClean="0"/>
              <a:t>Result: Amortized </a:t>
            </a:r>
            <a:r>
              <a:rPr lang="en-US" i="1" smtClean="0"/>
              <a:t>O</a:t>
            </a:r>
            <a:r>
              <a:rPr lang="en-US" smtClean="0"/>
              <a:t>(1) insert, and </a:t>
            </a:r>
            <a:r>
              <a:rPr lang="en-US" i="1" smtClean="0"/>
              <a:t>O</a:t>
            </a:r>
            <a:r>
              <a:rPr lang="en-US" smtClean="0"/>
              <a:t>(1) remove, at </a:t>
            </a:r>
            <a:r>
              <a:rPr lang="en-US" b="1" smtClean="0"/>
              <a:t>both</a:t>
            </a:r>
            <a:r>
              <a:rPr lang="en-US" smtClean="0"/>
              <a:t> ends.</a:t>
            </a:r>
          </a:p>
        </p:txBody>
      </p:sp>
      <p:sp>
        <p:nvSpPr>
          <p:cNvPr id="2143236" name="Rectangle 4"/>
          <p:cNvSpPr>
            <a:spLocks noChangeArrowheads="1"/>
          </p:cNvSpPr>
          <p:nvPr/>
        </p:nvSpPr>
        <p:spPr bwMode="auto">
          <a:xfrm>
            <a:off x="6705600" y="31242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143237" name="Rectangle 5"/>
          <p:cNvSpPr>
            <a:spLocks noChangeArrowheads="1"/>
          </p:cNvSpPr>
          <p:nvPr/>
        </p:nvSpPr>
        <p:spPr bwMode="auto">
          <a:xfrm>
            <a:off x="4572000" y="31242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143238" name="Rectangle 6"/>
          <p:cNvSpPr>
            <a:spLocks noChangeArrowheads="1"/>
          </p:cNvSpPr>
          <p:nvPr/>
        </p:nvSpPr>
        <p:spPr bwMode="auto">
          <a:xfrm>
            <a:off x="4876800" y="31242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143239" name="Rectangle 7"/>
          <p:cNvSpPr>
            <a:spLocks noChangeArrowheads="1"/>
          </p:cNvSpPr>
          <p:nvPr/>
        </p:nvSpPr>
        <p:spPr bwMode="auto">
          <a:xfrm>
            <a:off x="5181600" y="31242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143240" name="Rectangle 8"/>
          <p:cNvSpPr>
            <a:spLocks noChangeArrowheads="1"/>
          </p:cNvSpPr>
          <p:nvPr/>
        </p:nvSpPr>
        <p:spPr bwMode="auto">
          <a:xfrm>
            <a:off x="5486400" y="31242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143241" name="Rectangle 9"/>
          <p:cNvSpPr>
            <a:spLocks noChangeArrowheads="1"/>
          </p:cNvSpPr>
          <p:nvPr/>
        </p:nvSpPr>
        <p:spPr bwMode="auto">
          <a:xfrm>
            <a:off x="5791200" y="31242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143242" name="Rectangle 10"/>
          <p:cNvSpPr>
            <a:spLocks noChangeArrowheads="1"/>
          </p:cNvSpPr>
          <p:nvPr/>
        </p:nvSpPr>
        <p:spPr bwMode="auto">
          <a:xfrm>
            <a:off x="6096000" y="31242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143243" name="Rectangle 11"/>
          <p:cNvSpPr>
            <a:spLocks noChangeArrowheads="1"/>
          </p:cNvSpPr>
          <p:nvPr/>
        </p:nvSpPr>
        <p:spPr bwMode="auto">
          <a:xfrm>
            <a:off x="6400800" y="31242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143244" name="Rectangle 12"/>
          <p:cNvSpPr>
            <a:spLocks noChangeArrowheads="1"/>
          </p:cNvSpPr>
          <p:nvPr/>
        </p:nvSpPr>
        <p:spPr bwMode="auto">
          <a:xfrm>
            <a:off x="4267200" y="31242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143245" name="Rectangle 13"/>
          <p:cNvSpPr>
            <a:spLocks noChangeArrowheads="1"/>
          </p:cNvSpPr>
          <p:nvPr/>
        </p:nvSpPr>
        <p:spPr bwMode="auto">
          <a:xfrm>
            <a:off x="2133600" y="31242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0</a:t>
            </a:r>
          </a:p>
        </p:txBody>
      </p:sp>
      <p:sp>
        <p:nvSpPr>
          <p:cNvPr id="2143246" name="Rectangle 14"/>
          <p:cNvSpPr>
            <a:spLocks noChangeArrowheads="1"/>
          </p:cNvSpPr>
          <p:nvPr/>
        </p:nvSpPr>
        <p:spPr bwMode="auto">
          <a:xfrm>
            <a:off x="2438400" y="31242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</a:t>
            </a:r>
          </a:p>
        </p:txBody>
      </p:sp>
      <p:sp>
        <p:nvSpPr>
          <p:cNvPr id="2143247" name="Rectangle 15"/>
          <p:cNvSpPr>
            <a:spLocks noChangeArrowheads="1"/>
          </p:cNvSpPr>
          <p:nvPr/>
        </p:nvSpPr>
        <p:spPr bwMode="auto">
          <a:xfrm>
            <a:off x="2743200" y="31242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</a:t>
            </a:r>
          </a:p>
        </p:txBody>
      </p:sp>
      <p:sp>
        <p:nvSpPr>
          <p:cNvPr id="2143248" name="Rectangle 16"/>
          <p:cNvSpPr>
            <a:spLocks noChangeArrowheads="1"/>
          </p:cNvSpPr>
          <p:nvPr/>
        </p:nvSpPr>
        <p:spPr bwMode="auto">
          <a:xfrm>
            <a:off x="3048000" y="31242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</a:t>
            </a:r>
          </a:p>
        </p:txBody>
      </p:sp>
      <p:sp>
        <p:nvSpPr>
          <p:cNvPr id="2143249" name="Rectangle 17"/>
          <p:cNvSpPr>
            <a:spLocks noChangeArrowheads="1"/>
          </p:cNvSpPr>
          <p:nvPr/>
        </p:nvSpPr>
        <p:spPr bwMode="auto">
          <a:xfrm>
            <a:off x="3352800" y="31242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4</a:t>
            </a:r>
          </a:p>
        </p:txBody>
      </p:sp>
      <p:sp>
        <p:nvSpPr>
          <p:cNvPr id="2143250" name="Rectangle 18"/>
          <p:cNvSpPr>
            <a:spLocks noChangeArrowheads="1"/>
          </p:cNvSpPr>
          <p:nvPr/>
        </p:nvSpPr>
        <p:spPr bwMode="auto">
          <a:xfrm>
            <a:off x="3657600" y="31242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5</a:t>
            </a:r>
          </a:p>
        </p:txBody>
      </p:sp>
      <p:sp>
        <p:nvSpPr>
          <p:cNvPr id="2143251" name="Rectangle 19"/>
          <p:cNvSpPr>
            <a:spLocks noChangeArrowheads="1"/>
          </p:cNvSpPr>
          <p:nvPr/>
        </p:nvSpPr>
        <p:spPr bwMode="auto">
          <a:xfrm>
            <a:off x="3962400" y="31242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143252" name="Rectangle 20"/>
          <p:cNvSpPr>
            <a:spLocks noChangeArrowheads="1"/>
          </p:cNvSpPr>
          <p:nvPr/>
        </p:nvSpPr>
        <p:spPr bwMode="auto">
          <a:xfrm>
            <a:off x="6705600" y="5257800"/>
            <a:ext cx="304800" cy="304800"/>
          </a:xfrm>
          <a:prstGeom prst="rect">
            <a:avLst/>
          </a:prstGeom>
          <a:solidFill>
            <a:srgbClr val="CCFF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143253" name="Rectangle 21"/>
          <p:cNvSpPr>
            <a:spLocks noChangeArrowheads="1"/>
          </p:cNvSpPr>
          <p:nvPr/>
        </p:nvSpPr>
        <p:spPr bwMode="auto">
          <a:xfrm>
            <a:off x="4572000" y="5257800"/>
            <a:ext cx="304800" cy="304800"/>
          </a:xfrm>
          <a:prstGeom prst="rect">
            <a:avLst/>
          </a:prstGeom>
          <a:solidFill>
            <a:srgbClr val="CCFF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</a:t>
            </a:r>
          </a:p>
        </p:txBody>
      </p:sp>
      <p:sp>
        <p:nvSpPr>
          <p:cNvPr id="2143254" name="Rectangle 22"/>
          <p:cNvSpPr>
            <a:spLocks noChangeArrowheads="1"/>
          </p:cNvSpPr>
          <p:nvPr/>
        </p:nvSpPr>
        <p:spPr bwMode="auto">
          <a:xfrm>
            <a:off x="4876800" y="5257800"/>
            <a:ext cx="304800" cy="304800"/>
          </a:xfrm>
          <a:prstGeom prst="rect">
            <a:avLst/>
          </a:prstGeom>
          <a:solidFill>
            <a:srgbClr val="CCFF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4</a:t>
            </a:r>
          </a:p>
        </p:txBody>
      </p:sp>
      <p:sp>
        <p:nvSpPr>
          <p:cNvPr id="2143255" name="Rectangle 23"/>
          <p:cNvSpPr>
            <a:spLocks noChangeArrowheads="1"/>
          </p:cNvSpPr>
          <p:nvPr/>
        </p:nvSpPr>
        <p:spPr bwMode="auto">
          <a:xfrm>
            <a:off x="5181600" y="5257800"/>
            <a:ext cx="304800" cy="304800"/>
          </a:xfrm>
          <a:prstGeom prst="rect">
            <a:avLst/>
          </a:prstGeom>
          <a:solidFill>
            <a:srgbClr val="CCFF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5</a:t>
            </a:r>
          </a:p>
        </p:txBody>
      </p:sp>
      <p:sp>
        <p:nvSpPr>
          <p:cNvPr id="2143256" name="Rectangle 24"/>
          <p:cNvSpPr>
            <a:spLocks noChangeArrowheads="1"/>
          </p:cNvSpPr>
          <p:nvPr/>
        </p:nvSpPr>
        <p:spPr bwMode="auto">
          <a:xfrm>
            <a:off x="5486400" y="5257800"/>
            <a:ext cx="304800" cy="304800"/>
          </a:xfrm>
          <a:prstGeom prst="rect">
            <a:avLst/>
          </a:prstGeom>
          <a:solidFill>
            <a:srgbClr val="CCFF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143257" name="Rectangle 25"/>
          <p:cNvSpPr>
            <a:spLocks noChangeArrowheads="1"/>
          </p:cNvSpPr>
          <p:nvPr/>
        </p:nvSpPr>
        <p:spPr bwMode="auto">
          <a:xfrm>
            <a:off x="5791200" y="5257800"/>
            <a:ext cx="304800" cy="304800"/>
          </a:xfrm>
          <a:prstGeom prst="rect">
            <a:avLst/>
          </a:prstGeom>
          <a:solidFill>
            <a:srgbClr val="CCFF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143258" name="Rectangle 26"/>
          <p:cNvSpPr>
            <a:spLocks noChangeArrowheads="1"/>
          </p:cNvSpPr>
          <p:nvPr/>
        </p:nvSpPr>
        <p:spPr bwMode="auto">
          <a:xfrm>
            <a:off x="6096000" y="5257800"/>
            <a:ext cx="304800" cy="304800"/>
          </a:xfrm>
          <a:prstGeom prst="rect">
            <a:avLst/>
          </a:prstGeom>
          <a:solidFill>
            <a:srgbClr val="CCFF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143259" name="Rectangle 27"/>
          <p:cNvSpPr>
            <a:spLocks noChangeArrowheads="1"/>
          </p:cNvSpPr>
          <p:nvPr/>
        </p:nvSpPr>
        <p:spPr bwMode="auto">
          <a:xfrm>
            <a:off x="6400800" y="5257800"/>
            <a:ext cx="304800" cy="304800"/>
          </a:xfrm>
          <a:prstGeom prst="rect">
            <a:avLst/>
          </a:prstGeom>
          <a:solidFill>
            <a:srgbClr val="CCFF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143260" name="Rectangle 28"/>
          <p:cNvSpPr>
            <a:spLocks noChangeArrowheads="1"/>
          </p:cNvSpPr>
          <p:nvPr/>
        </p:nvSpPr>
        <p:spPr bwMode="auto">
          <a:xfrm>
            <a:off x="4267200" y="5257800"/>
            <a:ext cx="304800" cy="304800"/>
          </a:xfrm>
          <a:prstGeom prst="rect">
            <a:avLst/>
          </a:prstGeom>
          <a:solidFill>
            <a:srgbClr val="CCFF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</a:t>
            </a:r>
          </a:p>
        </p:txBody>
      </p:sp>
      <p:sp>
        <p:nvSpPr>
          <p:cNvPr id="2143261" name="Rectangle 29"/>
          <p:cNvSpPr>
            <a:spLocks noChangeArrowheads="1"/>
          </p:cNvSpPr>
          <p:nvPr/>
        </p:nvSpPr>
        <p:spPr bwMode="auto">
          <a:xfrm>
            <a:off x="2133600" y="5257800"/>
            <a:ext cx="304800" cy="304800"/>
          </a:xfrm>
          <a:prstGeom prst="rect">
            <a:avLst/>
          </a:prstGeom>
          <a:solidFill>
            <a:srgbClr val="CCFF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143262" name="Rectangle 30"/>
          <p:cNvSpPr>
            <a:spLocks noChangeArrowheads="1"/>
          </p:cNvSpPr>
          <p:nvPr/>
        </p:nvSpPr>
        <p:spPr bwMode="auto">
          <a:xfrm>
            <a:off x="2438400" y="5257800"/>
            <a:ext cx="304800" cy="304800"/>
          </a:xfrm>
          <a:prstGeom prst="rect">
            <a:avLst/>
          </a:prstGeom>
          <a:solidFill>
            <a:srgbClr val="CCFF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143263" name="Rectangle 31"/>
          <p:cNvSpPr>
            <a:spLocks noChangeArrowheads="1"/>
          </p:cNvSpPr>
          <p:nvPr/>
        </p:nvSpPr>
        <p:spPr bwMode="auto">
          <a:xfrm>
            <a:off x="2743200" y="5257800"/>
            <a:ext cx="304800" cy="304800"/>
          </a:xfrm>
          <a:prstGeom prst="rect">
            <a:avLst/>
          </a:prstGeom>
          <a:solidFill>
            <a:srgbClr val="CCFF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143264" name="Rectangle 32"/>
          <p:cNvSpPr>
            <a:spLocks noChangeArrowheads="1"/>
          </p:cNvSpPr>
          <p:nvPr/>
        </p:nvSpPr>
        <p:spPr bwMode="auto">
          <a:xfrm>
            <a:off x="3048000" y="5257800"/>
            <a:ext cx="304800" cy="304800"/>
          </a:xfrm>
          <a:prstGeom prst="rect">
            <a:avLst/>
          </a:prstGeom>
          <a:solidFill>
            <a:srgbClr val="CCFF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143265" name="Rectangle 33"/>
          <p:cNvSpPr>
            <a:spLocks noChangeArrowheads="1"/>
          </p:cNvSpPr>
          <p:nvPr/>
        </p:nvSpPr>
        <p:spPr bwMode="auto">
          <a:xfrm>
            <a:off x="3352800" y="5257800"/>
            <a:ext cx="304800" cy="304800"/>
          </a:xfrm>
          <a:prstGeom prst="rect">
            <a:avLst/>
          </a:prstGeom>
          <a:solidFill>
            <a:srgbClr val="CCFF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143266" name="Rectangle 34"/>
          <p:cNvSpPr>
            <a:spLocks noChangeArrowheads="1"/>
          </p:cNvSpPr>
          <p:nvPr/>
        </p:nvSpPr>
        <p:spPr bwMode="auto">
          <a:xfrm>
            <a:off x="3657600" y="5257800"/>
            <a:ext cx="304800" cy="304800"/>
          </a:xfrm>
          <a:prstGeom prst="rect">
            <a:avLst/>
          </a:prstGeom>
          <a:solidFill>
            <a:srgbClr val="CCFF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0</a:t>
            </a:r>
          </a:p>
        </p:txBody>
      </p:sp>
      <p:sp>
        <p:nvSpPr>
          <p:cNvPr id="2143267" name="Rectangle 35"/>
          <p:cNvSpPr>
            <a:spLocks noChangeArrowheads="1"/>
          </p:cNvSpPr>
          <p:nvPr/>
        </p:nvSpPr>
        <p:spPr bwMode="auto">
          <a:xfrm>
            <a:off x="3962400" y="5257800"/>
            <a:ext cx="304800" cy="304800"/>
          </a:xfrm>
          <a:prstGeom prst="rect">
            <a:avLst/>
          </a:prstGeom>
          <a:solidFill>
            <a:srgbClr val="CCFF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</a:t>
            </a:r>
          </a:p>
        </p:txBody>
      </p:sp>
      <p:sp>
        <p:nvSpPr>
          <p:cNvPr id="2143268" name="Line 36"/>
          <p:cNvSpPr>
            <a:spLocks noChangeShapeType="1"/>
          </p:cNvSpPr>
          <p:nvPr/>
        </p:nvSpPr>
        <p:spPr bwMode="auto">
          <a:xfrm>
            <a:off x="3962400" y="30480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143269" name="Line 37"/>
          <p:cNvSpPr>
            <a:spLocks noChangeShapeType="1"/>
          </p:cNvSpPr>
          <p:nvPr/>
        </p:nvSpPr>
        <p:spPr bwMode="auto">
          <a:xfrm>
            <a:off x="5486400" y="51816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143270" name="Line 38"/>
          <p:cNvSpPr>
            <a:spLocks noChangeShapeType="1"/>
          </p:cNvSpPr>
          <p:nvPr/>
        </p:nvSpPr>
        <p:spPr bwMode="auto">
          <a:xfrm>
            <a:off x="3657600" y="51816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 Apr, 2013</a:t>
            </a:r>
            <a:endParaRPr lang="en-US"/>
          </a:p>
        </p:txBody>
      </p:sp>
      <p:sp>
        <p:nvSpPr>
          <p:cNvPr id="3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201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Sequences in the C++ STL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Generic Sequence Types </a:t>
            </a:r>
            <a:r>
              <a:rPr lang="en-US" smtClean="0">
                <a:cs typeface="Times New Roman" charset="0"/>
              </a:rPr>
              <a:t>— </a:t>
            </a:r>
            <a:r>
              <a:rPr lang="en-US" b="1" smtClean="0">
                <a:latin typeface="Courier New" charset="0"/>
                <a:cs typeface="Times New Roman" charset="0"/>
              </a:rPr>
              <a:t>std::</a:t>
            </a:r>
            <a:r>
              <a:rPr lang="en-US" b="1" smtClean="0">
                <a:latin typeface="Courier New" charset="0"/>
                <a:cs typeface="+mj-cs"/>
              </a:rPr>
              <a:t>deque</a:t>
            </a:r>
            <a:r>
              <a:rPr lang="en-US" smtClean="0">
                <a:cs typeface="+mj-cs"/>
              </a:rPr>
              <a:t> [2/4]</a:t>
            </a:r>
          </a:p>
        </p:txBody>
      </p:sp>
      <p:sp>
        <p:nvSpPr>
          <p:cNvPr id="201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Second Idea</a:t>
            </a:r>
          </a:p>
          <a:p>
            <a:pPr lvl="1" eaLnBrk="1" hangingPunct="1">
              <a:defRPr/>
            </a:pPr>
            <a:r>
              <a:rPr lang="en-US" smtClean="0"/>
              <a:t>Doing reallocate-and-copy for a </a:t>
            </a:r>
            <a:r>
              <a:rPr lang="en-US" b="1" smtClean="0">
                <a:latin typeface="Courier New" charset="0"/>
              </a:rPr>
              <a:t>vector</a:t>
            </a:r>
            <a:r>
              <a:rPr lang="en-US" smtClean="0"/>
              <a:t> requires calling either the copy constructor or copy assignment for </a:t>
            </a:r>
            <a:r>
              <a:rPr lang="en-US" b="1" smtClean="0"/>
              <a:t>every data item</a:t>
            </a:r>
            <a:r>
              <a:rPr lang="en-US" smtClean="0"/>
              <a:t>.</a:t>
            </a:r>
          </a:p>
          <a:p>
            <a:pPr lvl="2" eaLnBrk="1" hangingPunct="1">
              <a:defRPr/>
            </a:pPr>
            <a:r>
              <a:rPr lang="en-US" smtClean="0"/>
              <a:t>For large, complex data items, this can be time-consuming.</a:t>
            </a:r>
          </a:p>
          <a:p>
            <a:pPr lvl="1" eaLnBrk="1" hangingPunct="1">
              <a:defRPr/>
            </a:pPr>
            <a:r>
              <a:rPr lang="en-US" smtClean="0"/>
              <a:t>Instead, let our array be an </a:t>
            </a:r>
            <a:r>
              <a:rPr lang="en-US" b="1" smtClean="0"/>
              <a:t>array of pointers to arrays</a:t>
            </a:r>
            <a:r>
              <a:rPr lang="en-US" smtClean="0"/>
              <a:t>, so that reallocate-and-copy only needs to move the pointers.</a:t>
            </a:r>
          </a:p>
          <a:p>
            <a:pPr lvl="2" eaLnBrk="1" hangingPunct="1">
              <a:defRPr/>
            </a:pPr>
            <a:r>
              <a:rPr lang="en-US" smtClean="0"/>
              <a:t>This still lets us keep most of the locality-of-reference advantages of an array, when the data items are small.</a:t>
            </a:r>
          </a:p>
        </p:txBody>
      </p:sp>
      <p:sp>
        <p:nvSpPr>
          <p:cNvPr id="2017284" name="Rectangle 4"/>
          <p:cNvSpPr>
            <a:spLocks noChangeArrowheads="1"/>
          </p:cNvSpPr>
          <p:nvPr/>
        </p:nvSpPr>
        <p:spPr bwMode="auto">
          <a:xfrm>
            <a:off x="5029200" y="4114800"/>
            <a:ext cx="304800" cy="304800"/>
          </a:xfrm>
          <a:prstGeom prst="rect">
            <a:avLst/>
          </a:prstGeom>
          <a:solidFill>
            <a:srgbClr val="CCFF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17285" name="Rectangle 5"/>
          <p:cNvSpPr>
            <a:spLocks noChangeArrowheads="1"/>
          </p:cNvSpPr>
          <p:nvPr/>
        </p:nvSpPr>
        <p:spPr bwMode="auto">
          <a:xfrm>
            <a:off x="2895600" y="4114800"/>
            <a:ext cx="304800" cy="304800"/>
          </a:xfrm>
          <a:prstGeom prst="rect">
            <a:avLst/>
          </a:prstGeom>
          <a:solidFill>
            <a:srgbClr val="CCFF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17286" name="Rectangle 6"/>
          <p:cNvSpPr>
            <a:spLocks noChangeArrowheads="1"/>
          </p:cNvSpPr>
          <p:nvPr/>
        </p:nvSpPr>
        <p:spPr bwMode="auto">
          <a:xfrm>
            <a:off x="3200400" y="4114800"/>
            <a:ext cx="304800" cy="304800"/>
          </a:xfrm>
          <a:prstGeom prst="rect">
            <a:avLst/>
          </a:prstGeom>
          <a:solidFill>
            <a:srgbClr val="CCFF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17287" name="Rectangle 7"/>
          <p:cNvSpPr>
            <a:spLocks noChangeArrowheads="1"/>
          </p:cNvSpPr>
          <p:nvPr/>
        </p:nvSpPr>
        <p:spPr bwMode="auto">
          <a:xfrm>
            <a:off x="3505200" y="4114800"/>
            <a:ext cx="304800" cy="304800"/>
          </a:xfrm>
          <a:prstGeom prst="rect">
            <a:avLst/>
          </a:prstGeom>
          <a:solidFill>
            <a:srgbClr val="CCFF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17288" name="Rectangle 8"/>
          <p:cNvSpPr>
            <a:spLocks noChangeArrowheads="1"/>
          </p:cNvSpPr>
          <p:nvPr/>
        </p:nvSpPr>
        <p:spPr bwMode="auto">
          <a:xfrm>
            <a:off x="3810000" y="4114800"/>
            <a:ext cx="304800" cy="304800"/>
          </a:xfrm>
          <a:prstGeom prst="rect">
            <a:avLst/>
          </a:prstGeom>
          <a:solidFill>
            <a:srgbClr val="CCFF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17289" name="Rectangle 9"/>
          <p:cNvSpPr>
            <a:spLocks noChangeArrowheads="1"/>
          </p:cNvSpPr>
          <p:nvPr/>
        </p:nvSpPr>
        <p:spPr bwMode="auto">
          <a:xfrm>
            <a:off x="4114800" y="4114800"/>
            <a:ext cx="304800" cy="304800"/>
          </a:xfrm>
          <a:prstGeom prst="rect">
            <a:avLst/>
          </a:prstGeom>
          <a:solidFill>
            <a:srgbClr val="CCFF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17290" name="Rectangle 10"/>
          <p:cNvSpPr>
            <a:spLocks noChangeArrowheads="1"/>
          </p:cNvSpPr>
          <p:nvPr/>
        </p:nvSpPr>
        <p:spPr bwMode="auto">
          <a:xfrm>
            <a:off x="4419600" y="4114800"/>
            <a:ext cx="304800" cy="304800"/>
          </a:xfrm>
          <a:prstGeom prst="rect">
            <a:avLst/>
          </a:prstGeom>
          <a:solidFill>
            <a:srgbClr val="CCFF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17291" name="Rectangle 11"/>
          <p:cNvSpPr>
            <a:spLocks noChangeArrowheads="1"/>
          </p:cNvSpPr>
          <p:nvPr/>
        </p:nvSpPr>
        <p:spPr bwMode="auto">
          <a:xfrm>
            <a:off x="4724400" y="4114800"/>
            <a:ext cx="304800" cy="304800"/>
          </a:xfrm>
          <a:prstGeom prst="rect">
            <a:avLst/>
          </a:prstGeom>
          <a:solidFill>
            <a:srgbClr val="CCFF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17292" name="Rectangle 12"/>
          <p:cNvSpPr>
            <a:spLocks noChangeArrowheads="1"/>
          </p:cNvSpPr>
          <p:nvPr/>
        </p:nvSpPr>
        <p:spPr bwMode="auto">
          <a:xfrm>
            <a:off x="2895600" y="5257800"/>
            <a:ext cx="304800" cy="304800"/>
          </a:xfrm>
          <a:prstGeom prst="rect">
            <a:avLst/>
          </a:prstGeom>
          <a:solidFill>
            <a:srgbClr val="CCFF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0</a:t>
            </a:r>
          </a:p>
        </p:txBody>
      </p:sp>
      <p:sp>
        <p:nvSpPr>
          <p:cNvPr id="2017293" name="Rectangle 13"/>
          <p:cNvSpPr>
            <a:spLocks noChangeArrowheads="1"/>
          </p:cNvSpPr>
          <p:nvPr/>
        </p:nvSpPr>
        <p:spPr bwMode="auto">
          <a:xfrm>
            <a:off x="3200400" y="5257800"/>
            <a:ext cx="304800" cy="304800"/>
          </a:xfrm>
          <a:prstGeom prst="rect">
            <a:avLst/>
          </a:prstGeom>
          <a:solidFill>
            <a:srgbClr val="CCFF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</a:t>
            </a:r>
          </a:p>
        </p:txBody>
      </p:sp>
      <p:sp>
        <p:nvSpPr>
          <p:cNvPr id="2017294" name="Rectangle 14"/>
          <p:cNvSpPr>
            <a:spLocks noChangeArrowheads="1"/>
          </p:cNvSpPr>
          <p:nvPr/>
        </p:nvSpPr>
        <p:spPr bwMode="auto">
          <a:xfrm>
            <a:off x="3505200" y="5257800"/>
            <a:ext cx="304800" cy="304800"/>
          </a:xfrm>
          <a:prstGeom prst="rect">
            <a:avLst/>
          </a:prstGeom>
          <a:solidFill>
            <a:srgbClr val="CCFF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</a:t>
            </a:r>
          </a:p>
        </p:txBody>
      </p:sp>
      <p:sp>
        <p:nvSpPr>
          <p:cNvPr id="2017295" name="Rectangle 15"/>
          <p:cNvSpPr>
            <a:spLocks noChangeArrowheads="1"/>
          </p:cNvSpPr>
          <p:nvPr/>
        </p:nvSpPr>
        <p:spPr bwMode="auto">
          <a:xfrm>
            <a:off x="3810000" y="5257800"/>
            <a:ext cx="304800" cy="304800"/>
          </a:xfrm>
          <a:prstGeom prst="rect">
            <a:avLst/>
          </a:prstGeom>
          <a:solidFill>
            <a:srgbClr val="CCFF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</a:t>
            </a:r>
          </a:p>
        </p:txBody>
      </p:sp>
      <p:sp>
        <p:nvSpPr>
          <p:cNvPr id="2017296" name="Rectangle 16"/>
          <p:cNvSpPr>
            <a:spLocks noChangeArrowheads="1"/>
          </p:cNvSpPr>
          <p:nvPr/>
        </p:nvSpPr>
        <p:spPr bwMode="auto">
          <a:xfrm>
            <a:off x="4495800" y="5257800"/>
            <a:ext cx="304800" cy="304800"/>
          </a:xfrm>
          <a:prstGeom prst="rect">
            <a:avLst/>
          </a:prstGeom>
          <a:solidFill>
            <a:srgbClr val="CCFF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4</a:t>
            </a:r>
          </a:p>
        </p:txBody>
      </p:sp>
      <p:sp>
        <p:nvSpPr>
          <p:cNvPr id="2017297" name="Rectangle 17"/>
          <p:cNvSpPr>
            <a:spLocks noChangeArrowheads="1"/>
          </p:cNvSpPr>
          <p:nvPr/>
        </p:nvSpPr>
        <p:spPr bwMode="auto">
          <a:xfrm>
            <a:off x="4800600" y="5257800"/>
            <a:ext cx="304800" cy="304800"/>
          </a:xfrm>
          <a:prstGeom prst="rect">
            <a:avLst/>
          </a:prstGeom>
          <a:solidFill>
            <a:srgbClr val="CCFF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5</a:t>
            </a:r>
          </a:p>
        </p:txBody>
      </p:sp>
      <p:sp>
        <p:nvSpPr>
          <p:cNvPr id="2017298" name="Rectangle 18"/>
          <p:cNvSpPr>
            <a:spLocks noChangeArrowheads="1"/>
          </p:cNvSpPr>
          <p:nvPr/>
        </p:nvSpPr>
        <p:spPr bwMode="auto">
          <a:xfrm>
            <a:off x="5105400" y="5257800"/>
            <a:ext cx="304800" cy="304800"/>
          </a:xfrm>
          <a:prstGeom prst="rect">
            <a:avLst/>
          </a:prstGeom>
          <a:solidFill>
            <a:srgbClr val="CCFF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6</a:t>
            </a:r>
          </a:p>
        </p:txBody>
      </p:sp>
      <p:sp>
        <p:nvSpPr>
          <p:cNvPr id="2017299" name="Rectangle 19"/>
          <p:cNvSpPr>
            <a:spLocks noChangeArrowheads="1"/>
          </p:cNvSpPr>
          <p:nvPr/>
        </p:nvSpPr>
        <p:spPr bwMode="auto">
          <a:xfrm>
            <a:off x="5410200" y="5257800"/>
            <a:ext cx="304800" cy="304800"/>
          </a:xfrm>
          <a:prstGeom prst="rect">
            <a:avLst/>
          </a:prstGeom>
          <a:solidFill>
            <a:srgbClr val="CCFF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7</a:t>
            </a:r>
          </a:p>
        </p:txBody>
      </p:sp>
      <p:sp>
        <p:nvSpPr>
          <p:cNvPr id="2017300" name="Rectangle 20"/>
          <p:cNvSpPr>
            <a:spLocks noChangeArrowheads="1"/>
          </p:cNvSpPr>
          <p:nvPr/>
        </p:nvSpPr>
        <p:spPr bwMode="auto">
          <a:xfrm>
            <a:off x="6096000" y="5257800"/>
            <a:ext cx="304800" cy="304800"/>
          </a:xfrm>
          <a:prstGeom prst="rect">
            <a:avLst/>
          </a:prstGeom>
          <a:solidFill>
            <a:srgbClr val="CCFF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8</a:t>
            </a:r>
          </a:p>
        </p:txBody>
      </p:sp>
      <p:sp>
        <p:nvSpPr>
          <p:cNvPr id="2017301" name="Line 21"/>
          <p:cNvSpPr>
            <a:spLocks noChangeShapeType="1"/>
          </p:cNvSpPr>
          <p:nvPr/>
        </p:nvSpPr>
        <p:spPr bwMode="auto">
          <a:xfrm>
            <a:off x="3048000" y="4267200"/>
            <a:ext cx="0" cy="990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17302" name="Line 22"/>
          <p:cNvSpPr>
            <a:spLocks noChangeShapeType="1"/>
          </p:cNvSpPr>
          <p:nvPr/>
        </p:nvSpPr>
        <p:spPr bwMode="auto">
          <a:xfrm>
            <a:off x="3352800" y="4267200"/>
            <a:ext cx="0" cy="6858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17303" name="Line 23"/>
          <p:cNvSpPr>
            <a:spLocks noChangeShapeType="1"/>
          </p:cNvSpPr>
          <p:nvPr/>
        </p:nvSpPr>
        <p:spPr bwMode="auto">
          <a:xfrm>
            <a:off x="3352800" y="4953000"/>
            <a:ext cx="12954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17304" name="Line 24"/>
          <p:cNvSpPr>
            <a:spLocks noChangeShapeType="1"/>
          </p:cNvSpPr>
          <p:nvPr/>
        </p:nvSpPr>
        <p:spPr bwMode="auto">
          <a:xfrm>
            <a:off x="4648200" y="4953000"/>
            <a:ext cx="0" cy="3048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17305" name="Line 25"/>
          <p:cNvSpPr>
            <a:spLocks noChangeShapeType="1"/>
          </p:cNvSpPr>
          <p:nvPr/>
        </p:nvSpPr>
        <p:spPr bwMode="auto">
          <a:xfrm>
            <a:off x="3657600" y="4267200"/>
            <a:ext cx="0" cy="381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17306" name="Line 26"/>
          <p:cNvSpPr>
            <a:spLocks noChangeShapeType="1"/>
          </p:cNvSpPr>
          <p:nvPr/>
        </p:nvSpPr>
        <p:spPr bwMode="auto">
          <a:xfrm>
            <a:off x="3657600" y="4648200"/>
            <a:ext cx="25908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17307" name="Line 27"/>
          <p:cNvSpPr>
            <a:spLocks noChangeShapeType="1"/>
          </p:cNvSpPr>
          <p:nvPr/>
        </p:nvSpPr>
        <p:spPr bwMode="auto">
          <a:xfrm>
            <a:off x="6248400" y="4648200"/>
            <a:ext cx="0" cy="609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17308" name="Text Box 28"/>
          <p:cNvSpPr txBox="1">
            <a:spLocks noChangeArrowheads="1"/>
          </p:cNvSpPr>
          <p:nvPr/>
        </p:nvSpPr>
        <p:spPr bwMode="auto">
          <a:xfrm>
            <a:off x="1676400" y="3962400"/>
            <a:ext cx="1143000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1600">
                <a:cs typeface="+mn-cs"/>
              </a:rPr>
              <a:t>Array of Pointers</a:t>
            </a:r>
          </a:p>
        </p:txBody>
      </p:sp>
      <p:sp>
        <p:nvSpPr>
          <p:cNvPr id="2017309" name="Text Box 29"/>
          <p:cNvSpPr txBox="1">
            <a:spLocks noChangeArrowheads="1"/>
          </p:cNvSpPr>
          <p:nvPr/>
        </p:nvSpPr>
        <p:spPr bwMode="auto">
          <a:xfrm>
            <a:off x="1447800" y="5105400"/>
            <a:ext cx="1371600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1600">
                <a:cs typeface="+mn-cs"/>
              </a:rPr>
              <a:t>Arrays of Data Items</a:t>
            </a:r>
          </a:p>
        </p:txBody>
      </p:sp>
      <p:sp>
        <p:nvSpPr>
          <p:cNvPr id="2017310" name="Rectangle 30"/>
          <p:cNvSpPr>
            <a:spLocks noChangeArrowheads="1"/>
          </p:cNvSpPr>
          <p:nvPr/>
        </p:nvSpPr>
        <p:spPr bwMode="auto">
          <a:xfrm>
            <a:off x="6400800" y="5257800"/>
            <a:ext cx="304800" cy="304800"/>
          </a:xfrm>
          <a:prstGeom prst="rect">
            <a:avLst/>
          </a:prstGeom>
          <a:solidFill>
            <a:srgbClr val="CCFF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17311" name="Rectangle 31"/>
          <p:cNvSpPr>
            <a:spLocks noChangeArrowheads="1"/>
          </p:cNvSpPr>
          <p:nvPr/>
        </p:nvSpPr>
        <p:spPr bwMode="auto">
          <a:xfrm>
            <a:off x="6705600" y="5257800"/>
            <a:ext cx="304800" cy="304800"/>
          </a:xfrm>
          <a:prstGeom prst="rect">
            <a:avLst/>
          </a:prstGeom>
          <a:solidFill>
            <a:srgbClr val="CCFF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17312" name="Rectangle 32"/>
          <p:cNvSpPr>
            <a:spLocks noChangeArrowheads="1"/>
          </p:cNvSpPr>
          <p:nvPr/>
        </p:nvSpPr>
        <p:spPr bwMode="auto">
          <a:xfrm>
            <a:off x="7010400" y="5257800"/>
            <a:ext cx="304800" cy="304800"/>
          </a:xfrm>
          <a:prstGeom prst="rect">
            <a:avLst/>
          </a:prstGeom>
          <a:solidFill>
            <a:srgbClr val="CCFF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17313" name="Line 33"/>
          <p:cNvSpPr>
            <a:spLocks noChangeShapeType="1"/>
          </p:cNvSpPr>
          <p:nvPr/>
        </p:nvSpPr>
        <p:spPr bwMode="auto">
          <a:xfrm>
            <a:off x="3810000" y="40386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17314" name="Line 34"/>
          <p:cNvSpPr>
            <a:spLocks noChangeShapeType="1"/>
          </p:cNvSpPr>
          <p:nvPr/>
        </p:nvSpPr>
        <p:spPr bwMode="auto">
          <a:xfrm>
            <a:off x="6400800" y="51816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 Apr, 2013</a:t>
            </a:r>
            <a:endParaRPr lang="en-US"/>
          </a:p>
        </p:txBody>
      </p:sp>
      <p:sp>
        <p:nvSpPr>
          <p:cNvPr id="5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201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Sequences in the C++ STL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Generic Sequence Types </a:t>
            </a:r>
            <a:r>
              <a:rPr lang="en-US" smtClean="0">
                <a:cs typeface="Times New Roman" charset="0"/>
              </a:rPr>
              <a:t>— </a:t>
            </a:r>
            <a:r>
              <a:rPr lang="en-US" b="1" smtClean="0">
                <a:latin typeface="Courier New" charset="0"/>
                <a:cs typeface="Times New Roman" charset="0"/>
              </a:rPr>
              <a:t>std::</a:t>
            </a:r>
            <a:r>
              <a:rPr lang="en-US" b="1" smtClean="0">
                <a:latin typeface="Courier New" charset="0"/>
                <a:cs typeface="+mj-cs"/>
              </a:rPr>
              <a:t>deque</a:t>
            </a:r>
            <a:r>
              <a:rPr lang="en-US" smtClean="0">
                <a:cs typeface="+mj-cs"/>
              </a:rPr>
              <a:t> [3/4]</a:t>
            </a:r>
          </a:p>
        </p:txBody>
      </p:sp>
      <p:sp>
        <p:nvSpPr>
          <p:cNvPr id="201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800" smtClean="0">
                <a:cs typeface="+mn-cs"/>
              </a:rPr>
              <a:t>An implementation of </a:t>
            </a:r>
            <a:r>
              <a:rPr lang="en-US" sz="1800" b="1" smtClean="0">
                <a:latin typeface="Courier New" charset="0"/>
                <a:cs typeface="+mn-cs"/>
              </a:rPr>
              <a:t>std::deque</a:t>
            </a:r>
            <a:r>
              <a:rPr lang="en-US" sz="1800" smtClean="0">
                <a:cs typeface="+mn-cs"/>
              </a:rPr>
              <a:t> typically uses both of these ideas.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600" smtClean="0"/>
              <a:t>It probably uses an array of pointers to arrays.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sz="1400" smtClean="0"/>
              <a:t>This </a:t>
            </a:r>
            <a:r>
              <a:rPr lang="en-US" sz="1400" i="1" smtClean="0"/>
              <a:t>might</a:t>
            </a:r>
            <a:r>
              <a:rPr lang="en-US" sz="1400" smtClean="0"/>
              <a:t> go deeper (array of pointers to arrays of pointers to arrays).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600" smtClean="0"/>
              <a:t>The arrays may not be filled all the way to the beginning or the end.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600" smtClean="0"/>
              <a:t>Reallocate-and-copy moves the data to the middle of the new array of pointers.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endParaRPr lang="en-US" sz="1800" smtClean="0">
              <a:cs typeface="+mn-cs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endParaRPr lang="en-US" sz="1800" smtClean="0">
              <a:cs typeface="+mn-cs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endParaRPr lang="en-US" sz="1800" smtClean="0">
              <a:cs typeface="+mn-cs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endParaRPr lang="en-US" sz="1800" smtClean="0">
              <a:cs typeface="+mn-cs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endParaRPr lang="en-US" sz="1800" smtClean="0">
              <a:cs typeface="+mn-cs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endParaRPr lang="en-US" sz="1800" smtClean="0">
              <a:cs typeface="+mn-cs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endParaRPr lang="en-US" sz="1800" smtClean="0">
              <a:cs typeface="+mn-cs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endParaRPr lang="en-US" sz="1800" smtClean="0">
              <a:cs typeface="+mn-cs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endParaRPr lang="en-US" sz="1800" smtClean="0">
              <a:cs typeface="+mn-cs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endParaRPr lang="en-US" sz="1800" smtClean="0">
              <a:cs typeface="+mn-cs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800" smtClean="0">
                <a:cs typeface="+mn-cs"/>
              </a:rPr>
              <a:t>Thus, </a:t>
            </a:r>
            <a:r>
              <a:rPr lang="en-US" sz="1800" b="1" smtClean="0">
                <a:latin typeface="Courier New" charset="0"/>
                <a:cs typeface="+mn-cs"/>
              </a:rPr>
              <a:t>std::deque</a:t>
            </a:r>
            <a:r>
              <a:rPr lang="en-US" sz="1800" smtClean="0">
                <a:cs typeface="+mn-cs"/>
              </a:rPr>
              <a:t> is an array-ish container, optimized for: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600" smtClean="0"/>
              <a:t>Insert/remove at either end.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600" smtClean="0"/>
              <a:t>Possibly large, difficult-to-copy data items.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800" smtClean="0">
                <a:cs typeface="+mn-cs"/>
              </a:rPr>
              <a:t>The cost is complexity, and a slower [but still </a:t>
            </a:r>
            <a:r>
              <a:rPr lang="en-US" sz="1800" i="1" smtClean="0">
                <a:cs typeface="+mn-cs"/>
              </a:rPr>
              <a:t>O</a:t>
            </a:r>
            <a:r>
              <a:rPr lang="en-US" sz="1800" smtClean="0">
                <a:cs typeface="+mn-cs"/>
              </a:rPr>
              <a:t>(1)] look-up by index.</a:t>
            </a:r>
          </a:p>
        </p:txBody>
      </p:sp>
      <p:sp>
        <p:nvSpPr>
          <p:cNvPr id="2018308" name="Rectangle 4"/>
          <p:cNvSpPr>
            <a:spLocks noChangeArrowheads="1"/>
          </p:cNvSpPr>
          <p:nvPr/>
        </p:nvSpPr>
        <p:spPr bwMode="auto">
          <a:xfrm>
            <a:off x="5638800" y="3505200"/>
            <a:ext cx="304800" cy="304800"/>
          </a:xfrm>
          <a:prstGeom prst="rect">
            <a:avLst/>
          </a:prstGeom>
          <a:solidFill>
            <a:srgbClr val="CCFF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18309" name="Rectangle 5"/>
          <p:cNvSpPr>
            <a:spLocks noChangeArrowheads="1"/>
          </p:cNvSpPr>
          <p:nvPr/>
        </p:nvSpPr>
        <p:spPr bwMode="auto">
          <a:xfrm>
            <a:off x="3505200" y="3505200"/>
            <a:ext cx="304800" cy="304800"/>
          </a:xfrm>
          <a:prstGeom prst="rect">
            <a:avLst/>
          </a:prstGeom>
          <a:solidFill>
            <a:srgbClr val="CCFF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18310" name="Rectangle 6"/>
          <p:cNvSpPr>
            <a:spLocks noChangeArrowheads="1"/>
          </p:cNvSpPr>
          <p:nvPr/>
        </p:nvSpPr>
        <p:spPr bwMode="auto">
          <a:xfrm>
            <a:off x="3810000" y="3505200"/>
            <a:ext cx="304800" cy="304800"/>
          </a:xfrm>
          <a:prstGeom prst="rect">
            <a:avLst/>
          </a:prstGeom>
          <a:solidFill>
            <a:srgbClr val="CCFF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18311" name="Rectangle 7"/>
          <p:cNvSpPr>
            <a:spLocks noChangeArrowheads="1"/>
          </p:cNvSpPr>
          <p:nvPr/>
        </p:nvSpPr>
        <p:spPr bwMode="auto">
          <a:xfrm>
            <a:off x="4114800" y="3505200"/>
            <a:ext cx="304800" cy="304800"/>
          </a:xfrm>
          <a:prstGeom prst="rect">
            <a:avLst/>
          </a:prstGeom>
          <a:solidFill>
            <a:srgbClr val="CCFF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18312" name="Rectangle 8"/>
          <p:cNvSpPr>
            <a:spLocks noChangeArrowheads="1"/>
          </p:cNvSpPr>
          <p:nvPr/>
        </p:nvSpPr>
        <p:spPr bwMode="auto">
          <a:xfrm>
            <a:off x="4419600" y="3505200"/>
            <a:ext cx="304800" cy="304800"/>
          </a:xfrm>
          <a:prstGeom prst="rect">
            <a:avLst/>
          </a:prstGeom>
          <a:solidFill>
            <a:srgbClr val="CCFF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18313" name="Rectangle 9"/>
          <p:cNvSpPr>
            <a:spLocks noChangeArrowheads="1"/>
          </p:cNvSpPr>
          <p:nvPr/>
        </p:nvSpPr>
        <p:spPr bwMode="auto">
          <a:xfrm>
            <a:off x="4724400" y="3505200"/>
            <a:ext cx="304800" cy="304800"/>
          </a:xfrm>
          <a:prstGeom prst="rect">
            <a:avLst/>
          </a:prstGeom>
          <a:solidFill>
            <a:srgbClr val="CCFF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18314" name="Rectangle 10"/>
          <p:cNvSpPr>
            <a:spLocks noChangeArrowheads="1"/>
          </p:cNvSpPr>
          <p:nvPr/>
        </p:nvSpPr>
        <p:spPr bwMode="auto">
          <a:xfrm>
            <a:off x="5029200" y="3505200"/>
            <a:ext cx="304800" cy="304800"/>
          </a:xfrm>
          <a:prstGeom prst="rect">
            <a:avLst/>
          </a:prstGeom>
          <a:solidFill>
            <a:srgbClr val="CCFF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18315" name="Rectangle 11"/>
          <p:cNvSpPr>
            <a:spLocks noChangeArrowheads="1"/>
          </p:cNvSpPr>
          <p:nvPr/>
        </p:nvSpPr>
        <p:spPr bwMode="auto">
          <a:xfrm>
            <a:off x="5334000" y="3505200"/>
            <a:ext cx="304800" cy="304800"/>
          </a:xfrm>
          <a:prstGeom prst="rect">
            <a:avLst/>
          </a:prstGeom>
          <a:solidFill>
            <a:srgbClr val="CCFF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18316" name="Rectangle 12"/>
          <p:cNvSpPr>
            <a:spLocks noChangeArrowheads="1"/>
          </p:cNvSpPr>
          <p:nvPr/>
        </p:nvSpPr>
        <p:spPr bwMode="auto">
          <a:xfrm>
            <a:off x="1066800" y="4419600"/>
            <a:ext cx="304800" cy="304800"/>
          </a:xfrm>
          <a:prstGeom prst="rect">
            <a:avLst/>
          </a:prstGeom>
          <a:solidFill>
            <a:srgbClr val="CCFF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18317" name="Rectangle 13"/>
          <p:cNvSpPr>
            <a:spLocks noChangeArrowheads="1"/>
          </p:cNvSpPr>
          <p:nvPr/>
        </p:nvSpPr>
        <p:spPr bwMode="auto">
          <a:xfrm>
            <a:off x="1371600" y="4419600"/>
            <a:ext cx="304800" cy="304800"/>
          </a:xfrm>
          <a:prstGeom prst="rect">
            <a:avLst/>
          </a:prstGeom>
          <a:solidFill>
            <a:srgbClr val="CCFF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18318" name="Rectangle 14"/>
          <p:cNvSpPr>
            <a:spLocks noChangeArrowheads="1"/>
          </p:cNvSpPr>
          <p:nvPr/>
        </p:nvSpPr>
        <p:spPr bwMode="auto">
          <a:xfrm>
            <a:off x="1981200" y="4419600"/>
            <a:ext cx="304800" cy="304800"/>
          </a:xfrm>
          <a:prstGeom prst="rect">
            <a:avLst/>
          </a:prstGeom>
          <a:solidFill>
            <a:srgbClr val="CCFF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0</a:t>
            </a:r>
          </a:p>
        </p:txBody>
      </p:sp>
      <p:sp>
        <p:nvSpPr>
          <p:cNvPr id="2018319" name="Rectangle 15"/>
          <p:cNvSpPr>
            <a:spLocks noChangeArrowheads="1"/>
          </p:cNvSpPr>
          <p:nvPr/>
        </p:nvSpPr>
        <p:spPr bwMode="auto">
          <a:xfrm>
            <a:off x="2667000" y="4419600"/>
            <a:ext cx="304800" cy="304800"/>
          </a:xfrm>
          <a:prstGeom prst="rect">
            <a:avLst/>
          </a:prstGeom>
          <a:solidFill>
            <a:srgbClr val="CCFF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</a:t>
            </a:r>
          </a:p>
        </p:txBody>
      </p:sp>
      <p:sp>
        <p:nvSpPr>
          <p:cNvPr id="2018320" name="Rectangle 16"/>
          <p:cNvSpPr>
            <a:spLocks noChangeArrowheads="1"/>
          </p:cNvSpPr>
          <p:nvPr/>
        </p:nvSpPr>
        <p:spPr bwMode="auto">
          <a:xfrm>
            <a:off x="2971800" y="4419600"/>
            <a:ext cx="304800" cy="304800"/>
          </a:xfrm>
          <a:prstGeom prst="rect">
            <a:avLst/>
          </a:prstGeom>
          <a:solidFill>
            <a:srgbClr val="CCFF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</a:t>
            </a:r>
          </a:p>
        </p:txBody>
      </p:sp>
      <p:sp>
        <p:nvSpPr>
          <p:cNvPr id="2018321" name="Rectangle 17"/>
          <p:cNvSpPr>
            <a:spLocks noChangeArrowheads="1"/>
          </p:cNvSpPr>
          <p:nvPr/>
        </p:nvSpPr>
        <p:spPr bwMode="auto">
          <a:xfrm>
            <a:off x="3276600" y="4419600"/>
            <a:ext cx="304800" cy="304800"/>
          </a:xfrm>
          <a:prstGeom prst="rect">
            <a:avLst/>
          </a:prstGeom>
          <a:solidFill>
            <a:srgbClr val="CCFF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</a:t>
            </a:r>
          </a:p>
        </p:txBody>
      </p:sp>
      <p:sp>
        <p:nvSpPr>
          <p:cNvPr id="2018322" name="Rectangle 18"/>
          <p:cNvSpPr>
            <a:spLocks noChangeArrowheads="1"/>
          </p:cNvSpPr>
          <p:nvPr/>
        </p:nvSpPr>
        <p:spPr bwMode="auto">
          <a:xfrm>
            <a:off x="3581400" y="4419600"/>
            <a:ext cx="304800" cy="304800"/>
          </a:xfrm>
          <a:prstGeom prst="rect">
            <a:avLst/>
          </a:prstGeom>
          <a:solidFill>
            <a:srgbClr val="CCFF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4</a:t>
            </a:r>
          </a:p>
        </p:txBody>
      </p:sp>
      <p:sp>
        <p:nvSpPr>
          <p:cNvPr id="2018323" name="Rectangle 19"/>
          <p:cNvSpPr>
            <a:spLocks noChangeArrowheads="1"/>
          </p:cNvSpPr>
          <p:nvPr/>
        </p:nvSpPr>
        <p:spPr bwMode="auto">
          <a:xfrm>
            <a:off x="4267200" y="4419600"/>
            <a:ext cx="304800" cy="304800"/>
          </a:xfrm>
          <a:prstGeom prst="rect">
            <a:avLst/>
          </a:prstGeom>
          <a:solidFill>
            <a:srgbClr val="CCFF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5</a:t>
            </a:r>
          </a:p>
        </p:txBody>
      </p:sp>
      <p:sp>
        <p:nvSpPr>
          <p:cNvPr id="2018324" name="Rectangle 20"/>
          <p:cNvSpPr>
            <a:spLocks noChangeArrowheads="1"/>
          </p:cNvSpPr>
          <p:nvPr/>
        </p:nvSpPr>
        <p:spPr bwMode="auto">
          <a:xfrm>
            <a:off x="4572000" y="4419600"/>
            <a:ext cx="304800" cy="304800"/>
          </a:xfrm>
          <a:prstGeom prst="rect">
            <a:avLst/>
          </a:prstGeom>
          <a:solidFill>
            <a:srgbClr val="CCFF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6</a:t>
            </a:r>
          </a:p>
        </p:txBody>
      </p:sp>
      <p:sp>
        <p:nvSpPr>
          <p:cNvPr id="2018325" name="Rectangle 21"/>
          <p:cNvSpPr>
            <a:spLocks noChangeArrowheads="1"/>
          </p:cNvSpPr>
          <p:nvPr/>
        </p:nvSpPr>
        <p:spPr bwMode="auto">
          <a:xfrm>
            <a:off x="4876800" y="4419600"/>
            <a:ext cx="304800" cy="304800"/>
          </a:xfrm>
          <a:prstGeom prst="rect">
            <a:avLst/>
          </a:prstGeom>
          <a:solidFill>
            <a:srgbClr val="CCFF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7</a:t>
            </a:r>
          </a:p>
        </p:txBody>
      </p:sp>
      <p:sp>
        <p:nvSpPr>
          <p:cNvPr id="2018326" name="Rectangle 22"/>
          <p:cNvSpPr>
            <a:spLocks noChangeArrowheads="1"/>
          </p:cNvSpPr>
          <p:nvPr/>
        </p:nvSpPr>
        <p:spPr bwMode="auto">
          <a:xfrm>
            <a:off x="5181600" y="4419600"/>
            <a:ext cx="304800" cy="304800"/>
          </a:xfrm>
          <a:prstGeom prst="rect">
            <a:avLst/>
          </a:prstGeom>
          <a:solidFill>
            <a:srgbClr val="CCFF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8</a:t>
            </a:r>
          </a:p>
        </p:txBody>
      </p:sp>
      <p:sp>
        <p:nvSpPr>
          <p:cNvPr id="2018327" name="Rectangle 23"/>
          <p:cNvSpPr>
            <a:spLocks noChangeArrowheads="1"/>
          </p:cNvSpPr>
          <p:nvPr/>
        </p:nvSpPr>
        <p:spPr bwMode="auto">
          <a:xfrm>
            <a:off x="5867400" y="4419600"/>
            <a:ext cx="304800" cy="304800"/>
          </a:xfrm>
          <a:prstGeom prst="rect">
            <a:avLst/>
          </a:prstGeom>
          <a:solidFill>
            <a:srgbClr val="CCFF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9</a:t>
            </a:r>
          </a:p>
        </p:txBody>
      </p:sp>
      <p:sp>
        <p:nvSpPr>
          <p:cNvPr id="2018328" name="Rectangle 24"/>
          <p:cNvSpPr>
            <a:spLocks noChangeArrowheads="1"/>
          </p:cNvSpPr>
          <p:nvPr/>
        </p:nvSpPr>
        <p:spPr bwMode="auto">
          <a:xfrm>
            <a:off x="6781800" y="4419600"/>
            <a:ext cx="304800" cy="304800"/>
          </a:xfrm>
          <a:prstGeom prst="rect">
            <a:avLst/>
          </a:prstGeom>
          <a:solidFill>
            <a:srgbClr val="CCFF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18329" name="Line 25"/>
          <p:cNvSpPr>
            <a:spLocks noChangeShapeType="1"/>
          </p:cNvSpPr>
          <p:nvPr/>
        </p:nvSpPr>
        <p:spPr bwMode="auto">
          <a:xfrm>
            <a:off x="4267200" y="3657600"/>
            <a:ext cx="0" cy="3048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18330" name="Line 26"/>
          <p:cNvSpPr>
            <a:spLocks noChangeShapeType="1"/>
          </p:cNvSpPr>
          <p:nvPr/>
        </p:nvSpPr>
        <p:spPr bwMode="auto">
          <a:xfrm flipH="1">
            <a:off x="1219200" y="3962400"/>
            <a:ext cx="30480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18331" name="Line 27"/>
          <p:cNvSpPr>
            <a:spLocks noChangeShapeType="1"/>
          </p:cNvSpPr>
          <p:nvPr/>
        </p:nvSpPr>
        <p:spPr bwMode="auto">
          <a:xfrm>
            <a:off x="1219200" y="3962400"/>
            <a:ext cx="0" cy="457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18332" name="Line 28"/>
          <p:cNvSpPr>
            <a:spLocks noChangeShapeType="1"/>
          </p:cNvSpPr>
          <p:nvPr/>
        </p:nvSpPr>
        <p:spPr bwMode="auto">
          <a:xfrm>
            <a:off x="4572000" y="3657600"/>
            <a:ext cx="0" cy="457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18333" name="Line 29"/>
          <p:cNvSpPr>
            <a:spLocks noChangeShapeType="1"/>
          </p:cNvSpPr>
          <p:nvPr/>
        </p:nvSpPr>
        <p:spPr bwMode="auto">
          <a:xfrm flipH="1">
            <a:off x="2819400" y="4114800"/>
            <a:ext cx="17526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18334" name="Line 30"/>
          <p:cNvSpPr>
            <a:spLocks noChangeShapeType="1"/>
          </p:cNvSpPr>
          <p:nvPr/>
        </p:nvSpPr>
        <p:spPr bwMode="auto">
          <a:xfrm>
            <a:off x="2819400" y="4114800"/>
            <a:ext cx="0" cy="3048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18335" name="Line 31"/>
          <p:cNvSpPr>
            <a:spLocks noChangeShapeType="1"/>
          </p:cNvSpPr>
          <p:nvPr/>
        </p:nvSpPr>
        <p:spPr bwMode="auto">
          <a:xfrm>
            <a:off x="4876800" y="3657600"/>
            <a:ext cx="0" cy="609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18336" name="Line 32"/>
          <p:cNvSpPr>
            <a:spLocks noChangeShapeType="1"/>
          </p:cNvSpPr>
          <p:nvPr/>
        </p:nvSpPr>
        <p:spPr bwMode="auto">
          <a:xfrm flipH="1">
            <a:off x="4419600" y="4267200"/>
            <a:ext cx="457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18337" name="Line 33"/>
          <p:cNvSpPr>
            <a:spLocks noChangeShapeType="1"/>
          </p:cNvSpPr>
          <p:nvPr/>
        </p:nvSpPr>
        <p:spPr bwMode="auto">
          <a:xfrm>
            <a:off x="4419600" y="4267200"/>
            <a:ext cx="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18338" name="Line 34"/>
          <p:cNvSpPr>
            <a:spLocks noChangeShapeType="1"/>
          </p:cNvSpPr>
          <p:nvPr/>
        </p:nvSpPr>
        <p:spPr bwMode="auto">
          <a:xfrm>
            <a:off x="5181600" y="3657600"/>
            <a:ext cx="0" cy="457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18339" name="Line 35"/>
          <p:cNvSpPr>
            <a:spLocks noChangeShapeType="1"/>
          </p:cNvSpPr>
          <p:nvPr/>
        </p:nvSpPr>
        <p:spPr bwMode="auto">
          <a:xfrm>
            <a:off x="5181600" y="4114800"/>
            <a:ext cx="838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18340" name="Line 36"/>
          <p:cNvSpPr>
            <a:spLocks noChangeShapeType="1"/>
          </p:cNvSpPr>
          <p:nvPr/>
        </p:nvSpPr>
        <p:spPr bwMode="auto">
          <a:xfrm>
            <a:off x="6019800" y="4114800"/>
            <a:ext cx="0" cy="3048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18341" name="Line 37"/>
          <p:cNvSpPr>
            <a:spLocks noChangeShapeType="1"/>
          </p:cNvSpPr>
          <p:nvPr/>
        </p:nvSpPr>
        <p:spPr bwMode="auto">
          <a:xfrm>
            <a:off x="3657600" y="31242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18342" name="Text Box 38"/>
          <p:cNvSpPr txBox="1">
            <a:spLocks noChangeArrowheads="1"/>
          </p:cNvSpPr>
          <p:nvPr/>
        </p:nvSpPr>
        <p:spPr bwMode="auto">
          <a:xfrm>
            <a:off x="1066800" y="2819400"/>
            <a:ext cx="914400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1600">
                <a:cs typeface="+mn-cs"/>
              </a:rPr>
              <a:t>Base Object</a:t>
            </a:r>
          </a:p>
        </p:txBody>
      </p:sp>
      <p:sp>
        <p:nvSpPr>
          <p:cNvPr id="2018343" name="Text Box 39"/>
          <p:cNvSpPr txBox="1">
            <a:spLocks noChangeArrowheads="1"/>
          </p:cNvSpPr>
          <p:nvPr/>
        </p:nvSpPr>
        <p:spPr bwMode="auto">
          <a:xfrm>
            <a:off x="6019800" y="3352800"/>
            <a:ext cx="1143000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1600">
                <a:cs typeface="+mn-cs"/>
              </a:rPr>
              <a:t>Array of Pointers</a:t>
            </a:r>
          </a:p>
        </p:txBody>
      </p:sp>
      <p:sp>
        <p:nvSpPr>
          <p:cNvPr id="2018344" name="Text Box 40"/>
          <p:cNvSpPr txBox="1">
            <a:spLocks noChangeArrowheads="1"/>
          </p:cNvSpPr>
          <p:nvPr/>
        </p:nvSpPr>
        <p:spPr bwMode="auto">
          <a:xfrm>
            <a:off x="7162800" y="4267200"/>
            <a:ext cx="1371600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1600">
                <a:cs typeface="+mn-cs"/>
              </a:rPr>
              <a:t>Arrays of Data Items</a:t>
            </a:r>
          </a:p>
        </p:txBody>
      </p:sp>
      <p:sp>
        <p:nvSpPr>
          <p:cNvPr id="2018345" name="Rectangle 41"/>
          <p:cNvSpPr>
            <a:spLocks noChangeArrowheads="1"/>
          </p:cNvSpPr>
          <p:nvPr/>
        </p:nvSpPr>
        <p:spPr bwMode="auto">
          <a:xfrm>
            <a:off x="2057400" y="2971800"/>
            <a:ext cx="228600" cy="304800"/>
          </a:xfrm>
          <a:prstGeom prst="rect">
            <a:avLst/>
          </a:prstGeom>
          <a:solidFill>
            <a:srgbClr val="CCFF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18346" name="Rectangle 42"/>
          <p:cNvSpPr>
            <a:spLocks noChangeArrowheads="1"/>
          </p:cNvSpPr>
          <p:nvPr/>
        </p:nvSpPr>
        <p:spPr bwMode="auto">
          <a:xfrm>
            <a:off x="2286000" y="2971800"/>
            <a:ext cx="228600" cy="304800"/>
          </a:xfrm>
          <a:prstGeom prst="rect">
            <a:avLst/>
          </a:prstGeom>
          <a:solidFill>
            <a:srgbClr val="CCFF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18347" name="Rectangle 43"/>
          <p:cNvSpPr>
            <a:spLocks noChangeArrowheads="1"/>
          </p:cNvSpPr>
          <p:nvPr/>
        </p:nvSpPr>
        <p:spPr bwMode="auto">
          <a:xfrm>
            <a:off x="2057400" y="2971800"/>
            <a:ext cx="457200" cy="304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18348" name="Line 44"/>
          <p:cNvSpPr>
            <a:spLocks noChangeShapeType="1"/>
          </p:cNvSpPr>
          <p:nvPr/>
        </p:nvSpPr>
        <p:spPr bwMode="auto">
          <a:xfrm>
            <a:off x="2438400" y="3124200"/>
            <a:ext cx="1219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18349" name="Rectangle 45"/>
          <p:cNvSpPr>
            <a:spLocks noChangeArrowheads="1"/>
          </p:cNvSpPr>
          <p:nvPr/>
        </p:nvSpPr>
        <p:spPr bwMode="auto">
          <a:xfrm>
            <a:off x="6172200" y="4419600"/>
            <a:ext cx="304800" cy="304800"/>
          </a:xfrm>
          <a:prstGeom prst="rect">
            <a:avLst/>
          </a:prstGeom>
          <a:solidFill>
            <a:srgbClr val="CCFF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18350" name="Rectangle 46"/>
          <p:cNvSpPr>
            <a:spLocks noChangeArrowheads="1"/>
          </p:cNvSpPr>
          <p:nvPr/>
        </p:nvSpPr>
        <p:spPr bwMode="auto">
          <a:xfrm>
            <a:off x="6477000" y="4419600"/>
            <a:ext cx="304800" cy="304800"/>
          </a:xfrm>
          <a:prstGeom prst="rect">
            <a:avLst/>
          </a:prstGeom>
          <a:solidFill>
            <a:srgbClr val="CCFF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18351" name="Line 47"/>
          <p:cNvSpPr>
            <a:spLocks noChangeShapeType="1"/>
          </p:cNvSpPr>
          <p:nvPr/>
        </p:nvSpPr>
        <p:spPr bwMode="auto">
          <a:xfrm>
            <a:off x="2133600" y="3124200"/>
            <a:ext cx="0" cy="1295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18352" name="Rectangle 48"/>
          <p:cNvSpPr>
            <a:spLocks noChangeArrowheads="1"/>
          </p:cNvSpPr>
          <p:nvPr/>
        </p:nvSpPr>
        <p:spPr bwMode="auto">
          <a:xfrm>
            <a:off x="1676400" y="4419600"/>
            <a:ext cx="304800" cy="304800"/>
          </a:xfrm>
          <a:prstGeom prst="rect">
            <a:avLst/>
          </a:prstGeom>
          <a:solidFill>
            <a:srgbClr val="CCFF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18353" name="Line 49"/>
          <p:cNvSpPr>
            <a:spLocks noChangeShapeType="1"/>
          </p:cNvSpPr>
          <p:nvPr/>
        </p:nvSpPr>
        <p:spPr bwMode="auto">
          <a:xfrm>
            <a:off x="4114800" y="34290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18354" name="Line 50"/>
          <p:cNvSpPr>
            <a:spLocks noChangeShapeType="1"/>
          </p:cNvSpPr>
          <p:nvPr/>
        </p:nvSpPr>
        <p:spPr bwMode="auto">
          <a:xfrm>
            <a:off x="5334000" y="34290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18355" name="Line 51"/>
          <p:cNvSpPr>
            <a:spLocks noChangeShapeType="1"/>
          </p:cNvSpPr>
          <p:nvPr/>
        </p:nvSpPr>
        <p:spPr bwMode="auto">
          <a:xfrm>
            <a:off x="1981200" y="4343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18356" name="Line 52"/>
          <p:cNvSpPr>
            <a:spLocks noChangeShapeType="1"/>
          </p:cNvSpPr>
          <p:nvPr/>
        </p:nvSpPr>
        <p:spPr bwMode="auto">
          <a:xfrm>
            <a:off x="6172200" y="4343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18357" name="Text Box 53"/>
          <p:cNvSpPr txBox="1">
            <a:spLocks noChangeArrowheads="1"/>
          </p:cNvSpPr>
          <p:nvPr/>
        </p:nvSpPr>
        <p:spPr bwMode="auto">
          <a:xfrm>
            <a:off x="3810000" y="2895600"/>
            <a:ext cx="1828800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>
                <a:solidFill>
                  <a:schemeClr val="folHlink"/>
                </a:solidFill>
                <a:cs typeface="+mn-cs"/>
              </a:rPr>
              <a:t>Middle is used</a:t>
            </a:r>
          </a:p>
        </p:txBody>
      </p:sp>
      <p:sp>
        <p:nvSpPr>
          <p:cNvPr id="2018358" name="AutoShape 54"/>
          <p:cNvSpPr>
            <a:spLocks/>
          </p:cNvSpPr>
          <p:nvPr/>
        </p:nvSpPr>
        <p:spPr bwMode="auto">
          <a:xfrm rot="-5400000">
            <a:off x="4648200" y="2667000"/>
            <a:ext cx="152400" cy="1219200"/>
          </a:xfrm>
          <a:prstGeom prst="rightBrace">
            <a:avLst>
              <a:gd name="adj1" fmla="val 66667"/>
              <a:gd name="adj2" fmla="val 50000"/>
            </a:avLst>
          </a:prstGeom>
          <a:noFill/>
          <a:ln w="158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 Apr,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2207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Sequences in the C++ STL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Generic Sequence Types </a:t>
            </a:r>
            <a:r>
              <a:rPr lang="en-US" smtClean="0">
                <a:cs typeface="Times New Roman" charset="0"/>
              </a:rPr>
              <a:t>— </a:t>
            </a:r>
            <a:r>
              <a:rPr lang="en-US" b="1" smtClean="0">
                <a:latin typeface="Courier New" charset="0"/>
                <a:cs typeface="Times New Roman" charset="0"/>
              </a:rPr>
              <a:t>std::</a:t>
            </a:r>
            <a:r>
              <a:rPr lang="en-US" b="1" smtClean="0">
                <a:latin typeface="Courier New" charset="0"/>
                <a:cs typeface="+mj-cs"/>
              </a:rPr>
              <a:t>deque</a:t>
            </a:r>
            <a:r>
              <a:rPr lang="en-US" smtClean="0">
                <a:cs typeface="+mj-cs"/>
              </a:rPr>
              <a:t> [4/4]</a:t>
            </a:r>
          </a:p>
        </p:txBody>
      </p:sp>
      <p:sp>
        <p:nvSpPr>
          <p:cNvPr id="220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800" smtClean="0">
                <a:cs typeface="+mn-cs"/>
              </a:rPr>
              <a:t>Essentially, </a:t>
            </a:r>
            <a:r>
              <a:rPr lang="en-US" sz="1800" b="1" smtClean="0">
                <a:latin typeface="Courier New" charset="0"/>
                <a:cs typeface="+mn-cs"/>
              </a:rPr>
              <a:t>std::deque</a:t>
            </a:r>
            <a:r>
              <a:rPr lang="en-US" sz="1800" smtClean="0">
                <a:cs typeface="+mn-cs"/>
              </a:rPr>
              <a:t> is an array.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600" smtClean="0"/>
              <a:t>Iterators are random-access.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600" smtClean="0"/>
              <a:t>But it has some complexity to it, so it is a slow-ish array.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800" smtClean="0">
                <a:cs typeface="+mn-cs"/>
              </a:rPr>
              <a:t>Like </a:t>
            </a:r>
            <a:r>
              <a:rPr lang="en-US" sz="1800" b="1" smtClean="0">
                <a:latin typeface="Courier New" charset="0"/>
                <a:cs typeface="+mn-cs"/>
              </a:rPr>
              <a:t>vector</a:t>
            </a:r>
            <a:r>
              <a:rPr lang="en-US" sz="1800" smtClean="0">
                <a:cs typeface="+mn-cs"/>
              </a:rPr>
              <a:t>, </a:t>
            </a:r>
            <a:r>
              <a:rPr lang="en-US" sz="1800" b="1" smtClean="0">
                <a:latin typeface="Courier New" charset="0"/>
                <a:cs typeface="+mn-cs"/>
              </a:rPr>
              <a:t>deque</a:t>
            </a:r>
            <a:r>
              <a:rPr lang="en-US" sz="1800" smtClean="0">
                <a:cs typeface="+mn-cs"/>
              </a:rPr>
              <a:t> </a:t>
            </a:r>
            <a:r>
              <a:rPr lang="en-US" sz="1800" i="1" smtClean="0">
                <a:cs typeface="+mn-cs"/>
              </a:rPr>
              <a:t>tends</a:t>
            </a:r>
            <a:r>
              <a:rPr lang="en-US" sz="1800" smtClean="0">
                <a:cs typeface="+mn-cs"/>
              </a:rPr>
              <a:t> to keep consecutive items in nearby memory locations.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600" smtClean="0"/>
              <a:t>So it tends to avoid cache misses, when used with algorithms having good locality of reference.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800" smtClean="0">
                <a:cs typeface="+mn-cs"/>
              </a:rPr>
              <a:t>However: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600" smtClean="0"/>
              <a:t>Insertions at the beginning do not require items to be moved up.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sz="1400" smtClean="0"/>
              <a:t>We speed up insert-at-beginning by allocating extra space before existing data.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600" smtClean="0"/>
              <a:t>Reallocate-and-copy leaves the data items alone.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sz="1400" smtClean="0"/>
              <a:t>We also speeds up insertion by trading value-type operations for pointer operations.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sz="1400" smtClean="0"/>
              <a:t>Pointer operations can be much faster than value-type operations. A </a:t>
            </a:r>
            <a:r>
              <a:rPr lang="en-US" sz="1400" b="1" smtClean="0">
                <a:latin typeface="Courier New" charset="0"/>
              </a:rPr>
              <a:t>std::deque</a:t>
            </a:r>
            <a:r>
              <a:rPr lang="en-US" sz="1400" smtClean="0"/>
              <a:t> can do reallocate-and-copy using a raw memory copy, with no value-type copy ctor calls.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800" smtClean="0">
                <a:cs typeface="+mn-cs"/>
              </a:rPr>
              <a:t>The Bottom Line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600" smtClean="0"/>
              <a:t>A </a:t>
            </a:r>
            <a:r>
              <a:rPr lang="en-US" sz="1600" b="1" smtClean="0">
                <a:latin typeface="Courier New" charset="0"/>
              </a:rPr>
              <a:t>std::deque</a:t>
            </a:r>
            <a:r>
              <a:rPr lang="en-US" sz="1600" smtClean="0"/>
              <a:t> is generally a good choice when you need fast insert/remove at both ends of a Sequence.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600" smtClean="0"/>
              <a:t>Especially if you also want fast-ish look-up.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600" smtClean="0"/>
              <a:t>Some people also recommend </a:t>
            </a:r>
            <a:r>
              <a:rPr lang="en-US" sz="1600" b="1" smtClean="0">
                <a:latin typeface="Courier New" charset="0"/>
              </a:rPr>
              <a:t>std::deque</a:t>
            </a:r>
            <a:r>
              <a:rPr lang="en-US" sz="1600" smtClean="0"/>
              <a:t> whenever you will be doing a lot of resizing, but do not need fast insert/remove in the middle.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 Apr,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202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Sequences in the C++ STL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Generic Sequence Types </a:t>
            </a:r>
            <a:r>
              <a:rPr lang="en-US" smtClean="0">
                <a:cs typeface="Times New Roman" charset="0"/>
              </a:rPr>
              <a:t>— </a:t>
            </a:r>
            <a:r>
              <a:rPr lang="en-US" smtClean="0">
                <a:cs typeface="+mj-cs"/>
              </a:rPr>
              <a:t>Efficiency [1/2]</a:t>
            </a:r>
          </a:p>
        </p:txBody>
      </p:sp>
      <p:sp>
        <p:nvSpPr>
          <p:cNvPr id="202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We measure efficiency by counting steps. How do we count steps for a generic container type?</a:t>
            </a:r>
          </a:p>
          <a:p>
            <a:pPr lvl="1" eaLnBrk="1" hangingPunct="1">
              <a:defRPr/>
            </a:pPr>
            <a:r>
              <a:rPr lang="en-US" smtClean="0"/>
              <a:t>We count both built-in operations and value-type operations.</a:t>
            </a:r>
          </a:p>
          <a:p>
            <a:pPr lvl="1" eaLnBrk="1" hangingPunct="1">
              <a:defRPr/>
            </a:pPr>
            <a:r>
              <a:rPr lang="en-US" smtClean="0"/>
              <a:t>However, we typically expect that the most time-consuming operations are those on the value type.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The C++ Standard, on the other hand, counts </a:t>
            </a:r>
            <a:r>
              <a:rPr lang="en-US" b="1" smtClean="0">
                <a:cs typeface="+mn-cs"/>
              </a:rPr>
              <a:t>only</a:t>
            </a:r>
            <a:r>
              <a:rPr lang="en-US" smtClean="0">
                <a:cs typeface="+mn-cs"/>
              </a:rPr>
              <a:t> value-type operations.</a:t>
            </a:r>
          </a:p>
          <a:p>
            <a:pPr lvl="1" eaLnBrk="1" hangingPunct="1">
              <a:defRPr/>
            </a:pPr>
            <a:r>
              <a:rPr lang="en-US" smtClean="0"/>
              <a:t>For example, </a:t>
            </a:r>
            <a:r>
              <a:rPr lang="ja-JP" altLang="en-US" smtClean="0">
                <a:latin typeface="Arial"/>
              </a:rPr>
              <a:t>“</a:t>
            </a:r>
            <a:r>
              <a:rPr lang="en-US" smtClean="0"/>
              <a:t>constant time</a:t>
            </a:r>
            <a:r>
              <a:rPr lang="ja-JP" altLang="en-US" smtClean="0">
                <a:latin typeface="Arial"/>
              </a:rPr>
              <a:t>”</a:t>
            </a:r>
            <a:r>
              <a:rPr lang="en-US" smtClean="0"/>
              <a:t> in the Standard means that at most a constant number of value-type operations are performed.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 Apr, 2013</a:t>
            </a:r>
            <a:endParaRPr lang="en-US"/>
          </a:p>
        </p:txBody>
      </p:sp>
      <p:sp>
        <p:nvSpPr>
          <p:cNvPr id="5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215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Sequences in the C++ STL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Generic Sequence Types </a:t>
            </a:r>
            <a:r>
              <a:rPr lang="en-US" smtClean="0">
                <a:cs typeface="Times New Roman" charset="0"/>
              </a:rPr>
              <a:t>— </a:t>
            </a:r>
            <a:r>
              <a:rPr lang="en-US" smtClean="0">
                <a:cs typeface="+mj-cs"/>
              </a:rPr>
              <a:t>Efficiency [2/2]</a:t>
            </a:r>
          </a:p>
        </p:txBody>
      </p:sp>
      <p:sp>
        <p:nvSpPr>
          <p:cNvPr id="215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endParaRPr lang="en-US" sz="1400" smtClean="0">
              <a:cs typeface="+mn-cs"/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sz="1400" smtClean="0">
              <a:cs typeface="+mn-cs"/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sz="1400" smtClean="0">
              <a:cs typeface="+mn-cs"/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sz="1400" smtClean="0">
              <a:cs typeface="+mn-cs"/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sz="1400" smtClean="0">
              <a:cs typeface="+mn-cs"/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sz="1400" smtClean="0">
              <a:cs typeface="+mn-cs"/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sz="1400" smtClean="0">
              <a:cs typeface="+mn-cs"/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sz="1400" smtClean="0">
              <a:cs typeface="+mn-cs"/>
            </a:endParaRPr>
          </a:p>
          <a:p>
            <a:pPr lvl="3"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900" smtClean="0"/>
              <a:t/>
            </a:r>
            <a:br>
              <a:rPr lang="en-US" sz="900" smtClean="0"/>
            </a:br>
            <a:r>
              <a:rPr lang="en-US" sz="900" smtClean="0"/>
              <a:t/>
            </a:r>
            <a:br>
              <a:rPr lang="en-US" sz="900" smtClean="0"/>
            </a:br>
            <a:endParaRPr lang="en-US" sz="900" smtClean="0"/>
          </a:p>
          <a:p>
            <a:pPr eaLnBrk="1" hangingPunct="1">
              <a:lnSpc>
                <a:spcPct val="80000"/>
              </a:lnSpc>
              <a:defRPr/>
            </a:pPr>
            <a:endParaRPr lang="en-US" sz="1400" smtClean="0">
              <a:cs typeface="+mn-cs"/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sz="1400" smtClean="0">
              <a:cs typeface="+mn-cs"/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sz="1400" smtClean="0">
              <a:cs typeface="+mn-cs"/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sz="1400" smtClean="0">
              <a:cs typeface="+mn-cs"/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sz="1400" smtClean="0">
              <a:cs typeface="+mn-cs"/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sz="1400" smtClean="0">
              <a:cs typeface="+mn-cs"/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sz="1400" smtClean="0">
              <a:cs typeface="+mn-cs"/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sz="1400" smtClean="0">
              <a:cs typeface="+mn-cs"/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sz="1400" smtClean="0">
              <a:cs typeface="+mn-cs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endParaRPr lang="en-US" sz="1400" smtClean="0">
              <a:cs typeface="+mn-cs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400" smtClean="0">
                <a:cs typeface="+mn-cs"/>
              </a:rPr>
              <a:t>*Only a constant number of value-type operations are required.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200" smtClean="0"/>
              <a:t>The C++ standard counts only value-type operations. Thus, it says that insert at the beginning or end of a </a:t>
            </a:r>
            <a:r>
              <a:rPr lang="en-US" sz="1200" b="1" smtClean="0">
                <a:latin typeface="Courier New" charset="0"/>
              </a:rPr>
              <a:t>std::deque</a:t>
            </a:r>
            <a:r>
              <a:rPr lang="en-US" sz="1200" smtClean="0"/>
              <a:t> is constant time.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400" smtClean="0">
                <a:cs typeface="+mn-cs"/>
              </a:rPr>
              <a:t>**Constant time if sufficient memory has already been allocated.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400" smtClean="0">
                <a:cs typeface="+mn-cs"/>
              </a:rPr>
              <a:t>All have </a:t>
            </a:r>
            <a:r>
              <a:rPr lang="en-US" sz="1400" i="1" smtClean="0">
                <a:cs typeface="+mn-cs"/>
              </a:rPr>
              <a:t>O</a:t>
            </a:r>
            <a:r>
              <a:rPr lang="en-US" sz="1400" smtClean="0">
                <a:cs typeface="+mn-cs"/>
              </a:rPr>
              <a:t>(</a:t>
            </a:r>
            <a:r>
              <a:rPr lang="en-US" sz="1400" i="1" smtClean="0">
                <a:cs typeface="+mn-cs"/>
              </a:rPr>
              <a:t>n</a:t>
            </a:r>
            <a:r>
              <a:rPr lang="en-US" sz="1400" smtClean="0">
                <a:cs typeface="+mn-cs"/>
              </a:rPr>
              <a:t>) traverse, copy, and search-unsorted, </a:t>
            </a:r>
            <a:r>
              <a:rPr lang="en-US" sz="1400" i="1" smtClean="0">
                <a:cs typeface="+mn-cs"/>
              </a:rPr>
              <a:t>O</a:t>
            </a:r>
            <a:r>
              <a:rPr lang="en-US" sz="1400" smtClean="0">
                <a:cs typeface="+mn-cs"/>
              </a:rPr>
              <a:t>(1) swap, and </a:t>
            </a:r>
            <a:r>
              <a:rPr lang="en-US" sz="1400" i="1" smtClean="0">
                <a:cs typeface="+mn-cs"/>
              </a:rPr>
              <a:t>O</a:t>
            </a:r>
            <a:r>
              <a:rPr lang="en-US" sz="1400" smtClean="0">
                <a:cs typeface="+mn-cs"/>
              </a:rPr>
              <a:t>(</a:t>
            </a:r>
            <a:r>
              <a:rPr lang="en-US" sz="1400" i="1" smtClean="0">
                <a:cs typeface="+mn-cs"/>
              </a:rPr>
              <a:t>n</a:t>
            </a:r>
            <a:r>
              <a:rPr lang="en-US" sz="1400" smtClean="0">
                <a:cs typeface="+mn-cs"/>
              </a:rPr>
              <a:t> log </a:t>
            </a:r>
            <a:r>
              <a:rPr lang="en-US" sz="1400" i="1" smtClean="0">
                <a:cs typeface="+mn-cs"/>
              </a:rPr>
              <a:t>n</a:t>
            </a:r>
            <a:r>
              <a:rPr lang="en-US" sz="1400" smtClean="0">
                <a:cs typeface="+mn-cs"/>
              </a:rPr>
              <a:t>) sort.</a:t>
            </a:r>
          </a:p>
        </p:txBody>
      </p:sp>
      <p:graphicFrame>
        <p:nvGraphicFramePr>
          <p:cNvPr id="2154552" name="Group 56"/>
          <p:cNvGraphicFramePr>
            <a:graphicFrameLocks noGrp="1"/>
          </p:cNvGraphicFramePr>
          <p:nvPr/>
        </p:nvGraphicFramePr>
        <p:xfrm>
          <a:off x="1676400" y="1219200"/>
          <a:ext cx="5867400" cy="3810000"/>
        </p:xfrm>
        <a:graphic>
          <a:graphicData uri="http://schemas.openxmlformats.org/drawingml/2006/table">
            <a:tbl>
              <a:tblPr/>
              <a:tblGrid>
                <a:gridCol w="2084388"/>
                <a:gridCol w="1460500"/>
                <a:gridCol w="1230312"/>
                <a:gridCol w="1092200"/>
              </a:tblGrid>
              <a:tr h="5181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vector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, </a:t>
                      </a:r>
                      <a:b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</a:b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basic_string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deque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</a:rPr>
                        <a:t>list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Look-up by index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Constant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Constant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Linear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Search sorted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Logarithmic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Logarithmic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Linear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Insert @ given pos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Linear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Linear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Constant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Remove @ given pos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Linear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Linear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Constant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15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Insert @ beginning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Linear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Linear/</a:t>
                      </a:r>
                      <a:b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</a:b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Amortized</a:t>
                      </a:r>
                      <a:b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</a:b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Constant*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Constant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Remove @ beginning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Linear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Constant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Constant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15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Insert @ end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Linear/</a:t>
                      </a:r>
                      <a:b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</a:b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Amortized</a:t>
                      </a:r>
                      <a:b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</a:b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Constant**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Linear/</a:t>
                      </a:r>
                      <a:b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</a:b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Amortized</a:t>
                      </a:r>
                      <a:b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</a:b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Constant*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Constant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Remove @ end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Constant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Constant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Constant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 Apr, 2013</a:t>
            </a:r>
            <a:endParaRPr lang="en-US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1815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Unit Overview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Handling Data &amp; Sequences</a:t>
            </a:r>
          </a:p>
        </p:txBody>
      </p:sp>
      <p:sp>
        <p:nvSpPr>
          <p:cNvPr id="1815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Major Topics</a:t>
            </a:r>
          </a:p>
          <a:p>
            <a:pPr lvl="1" eaLnBrk="1" hangingPunct="1">
              <a:defRPr/>
            </a:pPr>
            <a:r>
              <a:rPr lang="en-US" smtClean="0"/>
              <a:t>Data abstraction</a:t>
            </a:r>
          </a:p>
          <a:p>
            <a:pPr lvl="1" eaLnBrk="1" hangingPunct="1">
              <a:defRPr/>
            </a:pPr>
            <a:r>
              <a:rPr lang="en-US" smtClean="0"/>
              <a:t>Introduction to Sequences</a:t>
            </a:r>
          </a:p>
          <a:p>
            <a:pPr lvl="1" eaLnBrk="1" hangingPunct="1">
              <a:defRPr/>
            </a:pPr>
            <a:r>
              <a:rPr lang="en-US" smtClean="0"/>
              <a:t>Smart arrays</a:t>
            </a:r>
          </a:p>
          <a:p>
            <a:pPr lvl="2" eaLnBrk="1" hangingPunct="1">
              <a:defRPr/>
            </a:pPr>
            <a:r>
              <a:rPr lang="en-US" smtClean="0"/>
              <a:t>Array interface</a:t>
            </a:r>
          </a:p>
          <a:p>
            <a:pPr lvl="2" eaLnBrk="1" hangingPunct="1">
              <a:defRPr/>
            </a:pPr>
            <a:r>
              <a:rPr lang="en-US" smtClean="0"/>
              <a:t>Basic array implementation</a:t>
            </a:r>
          </a:p>
          <a:p>
            <a:pPr lvl="2" eaLnBrk="1" hangingPunct="1">
              <a:defRPr/>
            </a:pPr>
            <a:r>
              <a:rPr lang="en-US" smtClean="0"/>
              <a:t>Exception safety</a:t>
            </a:r>
          </a:p>
          <a:p>
            <a:pPr lvl="2" eaLnBrk="1" hangingPunct="1">
              <a:defRPr/>
            </a:pPr>
            <a:r>
              <a:rPr lang="en-US" smtClean="0"/>
              <a:t>Allocation &amp; efficiency</a:t>
            </a:r>
          </a:p>
          <a:p>
            <a:pPr lvl="2" eaLnBrk="1" hangingPunct="1">
              <a:defRPr/>
            </a:pPr>
            <a:r>
              <a:rPr lang="en-US" smtClean="0"/>
              <a:t>Generic containers</a:t>
            </a:r>
          </a:p>
          <a:p>
            <a:pPr lvl="1" eaLnBrk="1" hangingPunct="1">
              <a:defRPr/>
            </a:pPr>
            <a:r>
              <a:rPr lang="en-US" smtClean="0"/>
              <a:t>Linked Lists</a:t>
            </a:r>
          </a:p>
          <a:p>
            <a:pPr lvl="2" eaLnBrk="1" hangingPunct="1">
              <a:defRPr/>
            </a:pPr>
            <a:r>
              <a:rPr lang="en-US" smtClean="0"/>
              <a:t>Node-based structures</a:t>
            </a:r>
          </a:p>
          <a:p>
            <a:pPr lvl="2" eaLnBrk="1" hangingPunct="1">
              <a:defRPr/>
            </a:pPr>
            <a:r>
              <a:rPr lang="en-US" smtClean="0"/>
              <a:t>More on Linked Lists</a:t>
            </a:r>
          </a:p>
          <a:p>
            <a:pPr lvl="1" eaLnBrk="1" hangingPunct="1">
              <a:defRPr/>
            </a:pPr>
            <a:r>
              <a:rPr lang="en-US" smtClean="0"/>
              <a:t>Sequences in the C++ STL</a:t>
            </a:r>
          </a:p>
          <a:p>
            <a:pPr lvl="1" eaLnBrk="1" hangingPunct="1">
              <a:defRPr/>
            </a:pPr>
            <a:r>
              <a:rPr lang="en-US" smtClean="0"/>
              <a:t>Stacks</a:t>
            </a:r>
          </a:p>
          <a:p>
            <a:pPr lvl="1" eaLnBrk="1" hangingPunct="1">
              <a:defRPr/>
            </a:pPr>
            <a:r>
              <a:rPr lang="en-US" smtClean="0"/>
              <a:t>Queues</a:t>
            </a:r>
          </a:p>
        </p:txBody>
      </p:sp>
      <p:sp>
        <p:nvSpPr>
          <p:cNvPr id="1815556" name="Text Box 4"/>
          <p:cNvSpPr txBox="1">
            <a:spLocks noChangeArrowheads="1"/>
          </p:cNvSpPr>
          <p:nvPr/>
        </p:nvSpPr>
        <p:spPr bwMode="auto">
          <a:xfrm>
            <a:off x="228600" y="138747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2000">
                <a:solidFill>
                  <a:schemeClr val="folHlink"/>
                </a:solidFill>
                <a:cs typeface="Times New Roman" charset="0"/>
                <a:sym typeface="Wingdings 2" charset="0"/>
              </a:rPr>
              <a:t></a:t>
            </a:r>
          </a:p>
        </p:txBody>
      </p:sp>
      <p:sp>
        <p:nvSpPr>
          <p:cNvPr id="1815558" name="Text Box 6"/>
          <p:cNvSpPr txBox="1">
            <a:spLocks noChangeArrowheads="1"/>
          </p:cNvSpPr>
          <p:nvPr/>
        </p:nvSpPr>
        <p:spPr bwMode="auto">
          <a:xfrm>
            <a:off x="228600" y="171767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2000">
                <a:solidFill>
                  <a:schemeClr val="folHlink"/>
                </a:solidFill>
                <a:cs typeface="Times New Roman" charset="0"/>
                <a:sym typeface="Wingdings 2" charset="0"/>
              </a:rPr>
              <a:t></a:t>
            </a:r>
          </a:p>
        </p:txBody>
      </p:sp>
      <p:sp>
        <p:nvSpPr>
          <p:cNvPr id="1815559" name="Text Box 7"/>
          <p:cNvSpPr txBox="1">
            <a:spLocks noChangeArrowheads="1"/>
          </p:cNvSpPr>
          <p:nvPr/>
        </p:nvSpPr>
        <p:spPr bwMode="auto">
          <a:xfrm>
            <a:off x="685800" y="237172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1800">
                <a:solidFill>
                  <a:schemeClr val="folHlink"/>
                </a:solidFill>
                <a:cs typeface="Times New Roman" charset="0"/>
                <a:sym typeface="Wingdings 2" charset="0"/>
              </a:rPr>
              <a:t></a:t>
            </a:r>
          </a:p>
        </p:txBody>
      </p:sp>
      <p:sp>
        <p:nvSpPr>
          <p:cNvPr id="1815560" name="Text Box 8"/>
          <p:cNvSpPr txBox="1">
            <a:spLocks noChangeArrowheads="1"/>
          </p:cNvSpPr>
          <p:nvPr/>
        </p:nvSpPr>
        <p:spPr bwMode="auto">
          <a:xfrm>
            <a:off x="685800" y="267493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1800">
                <a:solidFill>
                  <a:schemeClr val="folHlink"/>
                </a:solidFill>
                <a:cs typeface="Times New Roman" charset="0"/>
                <a:sym typeface="Wingdings 2" charset="0"/>
              </a:rPr>
              <a:t></a:t>
            </a:r>
          </a:p>
        </p:txBody>
      </p:sp>
      <p:sp>
        <p:nvSpPr>
          <p:cNvPr id="1815563" name="Text Box 11"/>
          <p:cNvSpPr txBox="1">
            <a:spLocks noChangeArrowheads="1"/>
          </p:cNvSpPr>
          <p:nvPr/>
        </p:nvSpPr>
        <p:spPr bwMode="auto">
          <a:xfrm>
            <a:off x="685800" y="29733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1800">
                <a:solidFill>
                  <a:schemeClr val="folHlink"/>
                </a:solidFill>
                <a:cs typeface="Times New Roman" charset="0"/>
                <a:sym typeface="Wingdings 2" charset="0"/>
              </a:rPr>
              <a:t></a:t>
            </a:r>
          </a:p>
        </p:txBody>
      </p:sp>
      <p:sp>
        <p:nvSpPr>
          <p:cNvPr id="1815565" name="Text Box 13"/>
          <p:cNvSpPr txBox="1">
            <a:spLocks noChangeArrowheads="1"/>
          </p:cNvSpPr>
          <p:nvPr/>
        </p:nvSpPr>
        <p:spPr bwMode="auto">
          <a:xfrm>
            <a:off x="685800" y="32527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1800">
                <a:solidFill>
                  <a:schemeClr val="folHlink"/>
                </a:solidFill>
                <a:cs typeface="Times New Roman" charset="0"/>
                <a:sym typeface="Wingdings 2" charset="0"/>
              </a:rPr>
              <a:t></a:t>
            </a:r>
          </a:p>
        </p:txBody>
      </p:sp>
      <p:sp>
        <p:nvSpPr>
          <p:cNvPr id="1815567" name="Text Box 15"/>
          <p:cNvSpPr txBox="1">
            <a:spLocks noChangeArrowheads="1"/>
          </p:cNvSpPr>
          <p:nvPr/>
        </p:nvSpPr>
        <p:spPr bwMode="auto">
          <a:xfrm>
            <a:off x="685800" y="35433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1800">
                <a:solidFill>
                  <a:schemeClr val="folHlink"/>
                </a:solidFill>
                <a:cs typeface="Times New Roman" charset="0"/>
                <a:sym typeface="Wingdings 2" charset="0"/>
              </a:rPr>
              <a:t></a:t>
            </a:r>
          </a:p>
        </p:txBody>
      </p:sp>
      <p:sp>
        <p:nvSpPr>
          <p:cNvPr id="1815568" name="Text Box 16"/>
          <p:cNvSpPr txBox="1">
            <a:spLocks noChangeArrowheads="1"/>
          </p:cNvSpPr>
          <p:nvPr/>
        </p:nvSpPr>
        <p:spPr bwMode="auto">
          <a:xfrm>
            <a:off x="228600" y="2049463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2000">
                <a:solidFill>
                  <a:schemeClr val="folHlink"/>
                </a:solidFill>
                <a:cs typeface="Times New Roman" charset="0"/>
                <a:sym typeface="Wingdings 2" charset="0"/>
              </a:rPr>
              <a:t></a:t>
            </a:r>
          </a:p>
        </p:txBody>
      </p:sp>
      <p:sp>
        <p:nvSpPr>
          <p:cNvPr id="1815570" name="Text Box 18"/>
          <p:cNvSpPr txBox="1">
            <a:spLocks noChangeArrowheads="1"/>
          </p:cNvSpPr>
          <p:nvPr/>
        </p:nvSpPr>
        <p:spPr bwMode="auto">
          <a:xfrm>
            <a:off x="685800" y="4170363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1800">
                <a:solidFill>
                  <a:schemeClr val="folHlink"/>
                </a:solidFill>
                <a:cs typeface="Times New Roman" charset="0"/>
                <a:sym typeface="Wingdings 2" charset="0"/>
              </a:rPr>
              <a:t></a:t>
            </a:r>
          </a:p>
        </p:txBody>
      </p:sp>
      <p:sp>
        <p:nvSpPr>
          <p:cNvPr id="1815573" name="Text Box 21"/>
          <p:cNvSpPr txBox="1">
            <a:spLocks noChangeArrowheads="1"/>
          </p:cNvSpPr>
          <p:nvPr/>
        </p:nvSpPr>
        <p:spPr bwMode="auto">
          <a:xfrm>
            <a:off x="220663" y="383857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2000">
                <a:solidFill>
                  <a:schemeClr val="folHlink"/>
                </a:solidFill>
                <a:cs typeface="Times New Roman" charset="0"/>
                <a:sym typeface="Wingdings 2" charset="0"/>
              </a:rPr>
              <a:t>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 Apr, 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2166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Sequences in the C++ STL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Generic Sequence Types </a:t>
            </a:r>
            <a:r>
              <a:rPr lang="en-US" smtClean="0">
                <a:cs typeface="Times New Roman" charset="0"/>
              </a:rPr>
              <a:t>— </a:t>
            </a:r>
            <a:r>
              <a:rPr lang="en-US" smtClean="0">
                <a:cs typeface="+mj-cs"/>
              </a:rPr>
              <a:t>Common Features</a:t>
            </a:r>
          </a:p>
        </p:txBody>
      </p:sp>
      <p:sp>
        <p:nvSpPr>
          <p:cNvPr id="216678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sz="1600" smtClean="0">
                <a:cs typeface="+mn-cs"/>
              </a:rPr>
              <a:t>All STL Sequence containers have:</a:t>
            </a:r>
          </a:p>
          <a:p>
            <a:pPr lvl="1" eaLnBrk="1" hangingPunct="1">
              <a:defRPr/>
            </a:pPr>
            <a:r>
              <a:rPr lang="en-US" sz="1400" b="1" smtClean="0">
                <a:latin typeface="Courier New" charset="0"/>
              </a:rPr>
              <a:t>iterator</a:t>
            </a:r>
            <a:r>
              <a:rPr lang="en-US" sz="1400" smtClean="0"/>
              <a:t>, </a:t>
            </a:r>
            <a:r>
              <a:rPr lang="en-US" sz="1400" b="1" smtClean="0">
                <a:latin typeface="Courier New" charset="0"/>
              </a:rPr>
              <a:t>const_iterator</a:t>
            </a:r>
          </a:p>
          <a:p>
            <a:pPr lvl="2" eaLnBrk="1" hangingPunct="1">
              <a:defRPr/>
            </a:pPr>
            <a:r>
              <a:rPr lang="en-US" sz="1200" smtClean="0"/>
              <a:t>Iterator types. The latter acts like a pointer-to-const.</a:t>
            </a:r>
          </a:p>
          <a:p>
            <a:pPr lvl="2" eaLnBrk="1" hangingPunct="1">
              <a:defRPr/>
            </a:pPr>
            <a:r>
              <a:rPr lang="en-US" sz="1200" b="1" smtClean="0">
                <a:latin typeface="Courier New" charset="0"/>
              </a:rPr>
              <a:t>vector</a:t>
            </a:r>
            <a:r>
              <a:rPr lang="en-US" sz="1200" smtClean="0"/>
              <a:t>, </a:t>
            </a:r>
            <a:r>
              <a:rPr lang="en-US" sz="1200" b="1" smtClean="0">
                <a:latin typeface="Courier New" charset="0"/>
              </a:rPr>
              <a:t>basic_string</a:t>
            </a:r>
            <a:r>
              <a:rPr lang="en-US" sz="1200" smtClean="0"/>
              <a:t>, </a:t>
            </a:r>
            <a:r>
              <a:rPr lang="en-US" sz="1200" b="1" smtClean="0">
                <a:latin typeface="Courier New" charset="0"/>
              </a:rPr>
              <a:t>deque</a:t>
            </a:r>
            <a:r>
              <a:rPr lang="en-US" sz="1200" smtClean="0"/>
              <a:t> have random-access iterators.</a:t>
            </a:r>
          </a:p>
          <a:p>
            <a:pPr lvl="2" eaLnBrk="1" hangingPunct="1">
              <a:defRPr/>
            </a:pPr>
            <a:r>
              <a:rPr lang="en-US" sz="1200" b="1" smtClean="0">
                <a:latin typeface="Courier New" charset="0"/>
              </a:rPr>
              <a:t>list</a:t>
            </a:r>
            <a:r>
              <a:rPr lang="en-US" sz="1200" smtClean="0"/>
              <a:t> has bidirectional iterators.</a:t>
            </a:r>
          </a:p>
          <a:p>
            <a:pPr lvl="1" eaLnBrk="1" hangingPunct="1">
              <a:defRPr/>
            </a:pPr>
            <a:r>
              <a:rPr lang="en-US" sz="1400" i="1" smtClean="0"/>
              <a:t>iterator</a:t>
            </a:r>
            <a:r>
              <a:rPr lang="en-US" sz="1400" smtClean="0"/>
              <a:t> </a:t>
            </a:r>
            <a:r>
              <a:rPr lang="en-US" sz="1400" b="1" smtClean="0">
                <a:latin typeface="Courier New" charset="0"/>
              </a:rPr>
              <a:t>begin()</a:t>
            </a:r>
            <a:r>
              <a:rPr lang="en-US" sz="1400" smtClean="0"/>
              <a:t>, </a:t>
            </a:r>
            <a:r>
              <a:rPr lang="en-US" sz="1400" i="1" smtClean="0"/>
              <a:t>iterator</a:t>
            </a:r>
            <a:r>
              <a:rPr lang="en-US" sz="1400" smtClean="0"/>
              <a:t> </a:t>
            </a:r>
            <a:r>
              <a:rPr lang="en-US" sz="1400" b="1" smtClean="0">
                <a:latin typeface="Courier New" charset="0"/>
              </a:rPr>
              <a:t>end()</a:t>
            </a:r>
          </a:p>
          <a:p>
            <a:pPr lvl="1" eaLnBrk="1" hangingPunct="1">
              <a:defRPr/>
            </a:pPr>
            <a:r>
              <a:rPr lang="en-US" sz="1400" i="1" smtClean="0"/>
              <a:t>iterator</a:t>
            </a:r>
            <a:r>
              <a:rPr lang="en-US" sz="1400" smtClean="0"/>
              <a:t> </a:t>
            </a:r>
            <a:r>
              <a:rPr lang="en-US" sz="1400" b="1" smtClean="0">
                <a:latin typeface="Courier New" charset="0"/>
              </a:rPr>
              <a:t>insert(</a:t>
            </a:r>
            <a:r>
              <a:rPr lang="en-US" sz="1400" i="1" smtClean="0"/>
              <a:t>iterator</a:t>
            </a:r>
            <a:r>
              <a:rPr lang="en-US" sz="1400" b="1" smtClean="0">
                <a:latin typeface="Courier New" charset="0"/>
              </a:rPr>
              <a:t>,</a:t>
            </a:r>
            <a:r>
              <a:rPr lang="en-US" sz="1400" smtClean="0"/>
              <a:t> </a:t>
            </a:r>
            <a:r>
              <a:rPr lang="en-US" sz="1400" i="1" smtClean="0"/>
              <a:t>item</a:t>
            </a:r>
            <a:r>
              <a:rPr lang="en-US" sz="1400" b="1" smtClean="0">
                <a:latin typeface="Courier New" charset="0"/>
              </a:rPr>
              <a:t>)</a:t>
            </a:r>
          </a:p>
          <a:p>
            <a:pPr lvl="2" eaLnBrk="1" hangingPunct="1">
              <a:defRPr/>
            </a:pPr>
            <a:r>
              <a:rPr lang="en-US" sz="1200" smtClean="0"/>
              <a:t>Insert before. Returns position of new item.</a:t>
            </a:r>
          </a:p>
          <a:p>
            <a:pPr lvl="1" eaLnBrk="1" hangingPunct="1">
              <a:defRPr/>
            </a:pPr>
            <a:r>
              <a:rPr lang="en-US" sz="1400" i="1" smtClean="0"/>
              <a:t>iterator</a:t>
            </a:r>
            <a:r>
              <a:rPr lang="en-US" sz="1400" smtClean="0"/>
              <a:t> </a:t>
            </a:r>
            <a:r>
              <a:rPr lang="en-US" sz="1400" b="1" smtClean="0">
                <a:latin typeface="Courier New" charset="0"/>
              </a:rPr>
              <a:t>erase(</a:t>
            </a:r>
            <a:r>
              <a:rPr lang="en-US" sz="1400" i="1" smtClean="0"/>
              <a:t>iterator</a:t>
            </a:r>
            <a:r>
              <a:rPr lang="en-US" sz="1400" b="1" smtClean="0">
                <a:latin typeface="Courier New" charset="0"/>
              </a:rPr>
              <a:t>)</a:t>
            </a:r>
          </a:p>
          <a:p>
            <a:pPr lvl="2" eaLnBrk="1" hangingPunct="1">
              <a:defRPr/>
            </a:pPr>
            <a:r>
              <a:rPr lang="en-US" sz="1200" smtClean="0"/>
              <a:t>Remove this item. Returns position of following item.</a:t>
            </a:r>
          </a:p>
          <a:p>
            <a:pPr lvl="1" eaLnBrk="1" hangingPunct="1">
              <a:defRPr/>
            </a:pPr>
            <a:r>
              <a:rPr lang="en-US" sz="1400" b="1" smtClean="0">
                <a:latin typeface="Courier New" charset="0"/>
              </a:rPr>
              <a:t>push_back(</a:t>
            </a:r>
            <a:r>
              <a:rPr lang="en-US" sz="1400" i="1" smtClean="0"/>
              <a:t>item</a:t>
            </a:r>
            <a:r>
              <a:rPr lang="en-US" sz="1400" b="1" smtClean="0">
                <a:latin typeface="Courier New" charset="0"/>
              </a:rPr>
              <a:t>)</a:t>
            </a:r>
          </a:p>
          <a:p>
            <a:pPr lvl="2" eaLnBrk="1" hangingPunct="1">
              <a:defRPr/>
            </a:pPr>
            <a:r>
              <a:rPr lang="en-US" sz="1200" smtClean="0"/>
              <a:t>Insert at the end.</a:t>
            </a:r>
          </a:p>
          <a:p>
            <a:pPr lvl="1" eaLnBrk="1" hangingPunct="1">
              <a:defRPr/>
            </a:pPr>
            <a:r>
              <a:rPr lang="en-US" sz="1400" b="1" smtClean="0">
                <a:latin typeface="Courier New" charset="0"/>
              </a:rPr>
              <a:t>clear()</a:t>
            </a:r>
          </a:p>
          <a:p>
            <a:pPr lvl="2" eaLnBrk="1" hangingPunct="1">
              <a:defRPr/>
            </a:pPr>
            <a:r>
              <a:rPr lang="en-US" sz="1200" smtClean="0"/>
              <a:t>Remove all items.</a:t>
            </a:r>
          </a:p>
          <a:p>
            <a:pPr lvl="1" eaLnBrk="1" hangingPunct="1">
              <a:defRPr/>
            </a:pPr>
            <a:r>
              <a:rPr lang="en-US" sz="1400" b="1" smtClean="0">
                <a:latin typeface="Courier New" charset="0"/>
              </a:rPr>
              <a:t>resize(</a:t>
            </a:r>
            <a:r>
              <a:rPr lang="en-US" sz="1400" i="1" smtClean="0"/>
              <a:t>newSize</a:t>
            </a:r>
            <a:r>
              <a:rPr lang="en-US" sz="1400" b="1" smtClean="0">
                <a:latin typeface="Courier New" charset="0"/>
              </a:rPr>
              <a:t>)</a:t>
            </a:r>
          </a:p>
          <a:p>
            <a:pPr lvl="2" eaLnBrk="1" hangingPunct="1">
              <a:defRPr/>
            </a:pPr>
            <a:r>
              <a:rPr lang="en-US" sz="1200" smtClean="0"/>
              <a:t>Change the size of the container.</a:t>
            </a:r>
          </a:p>
          <a:p>
            <a:pPr lvl="2" eaLnBrk="1" hangingPunct="1">
              <a:defRPr/>
            </a:pPr>
            <a:r>
              <a:rPr lang="en-US" sz="1200" smtClean="0"/>
              <a:t>Not the same as </a:t>
            </a:r>
            <a:r>
              <a:rPr lang="en-US" sz="1200" b="1" smtClean="0">
                <a:latin typeface="Courier New" charset="0"/>
              </a:rPr>
              <a:t>vector::reserve</a:t>
            </a:r>
            <a:r>
              <a:rPr lang="en-US" sz="1200" smtClean="0"/>
              <a:t>, which sets capacity.</a:t>
            </a:r>
          </a:p>
        </p:txBody>
      </p:sp>
      <p:sp>
        <p:nvSpPr>
          <p:cNvPr id="2166788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sz="1600" smtClean="0">
                <a:cs typeface="+mn-cs"/>
              </a:rPr>
              <a:t>In Addition</a:t>
            </a:r>
          </a:p>
          <a:p>
            <a:pPr eaLnBrk="1" hangingPunct="1">
              <a:buFont typeface="Wingdings" charset="0"/>
              <a:buNone/>
              <a:defRPr/>
            </a:pPr>
            <a:endParaRPr lang="en-US" sz="1600" b="1" smtClean="0">
              <a:latin typeface="Courier New" charset="0"/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r>
              <a:rPr lang="en-US" sz="1600" b="1" smtClean="0">
                <a:latin typeface="Courier New" charset="0"/>
                <a:cs typeface="+mn-cs"/>
              </a:rPr>
              <a:t>vector</a:t>
            </a:r>
            <a:r>
              <a:rPr lang="en-US" sz="1600" smtClean="0">
                <a:cs typeface="+mn-cs"/>
              </a:rPr>
              <a:t>, </a:t>
            </a:r>
            <a:r>
              <a:rPr lang="en-US" sz="1600" b="1" smtClean="0">
                <a:latin typeface="Courier New" charset="0"/>
                <a:cs typeface="+mn-cs"/>
              </a:rPr>
              <a:t>deque</a:t>
            </a:r>
            <a:r>
              <a:rPr lang="en-US" sz="1600" smtClean="0">
                <a:cs typeface="+mn-cs"/>
              </a:rPr>
              <a:t>, </a:t>
            </a:r>
            <a:r>
              <a:rPr lang="en-US" sz="1600" b="1" smtClean="0">
                <a:latin typeface="Courier New" charset="0"/>
                <a:cs typeface="+mn-cs"/>
              </a:rPr>
              <a:t>list</a:t>
            </a:r>
            <a:r>
              <a:rPr lang="en-US" sz="1600" smtClean="0">
                <a:cs typeface="+mn-cs"/>
              </a:rPr>
              <a:t> have:</a:t>
            </a:r>
          </a:p>
          <a:p>
            <a:pPr lvl="1" eaLnBrk="1" hangingPunct="1">
              <a:defRPr/>
            </a:pPr>
            <a:r>
              <a:rPr lang="en-US" sz="1400" b="1" smtClean="0">
                <a:latin typeface="Courier New" charset="0"/>
              </a:rPr>
              <a:t>pop_back()</a:t>
            </a:r>
          </a:p>
          <a:p>
            <a:pPr lvl="2" eaLnBrk="1" hangingPunct="1">
              <a:defRPr/>
            </a:pPr>
            <a:r>
              <a:rPr lang="en-US" sz="1200" smtClean="0"/>
              <a:t>Remove at the end.</a:t>
            </a:r>
          </a:p>
          <a:p>
            <a:pPr lvl="1" eaLnBrk="1" hangingPunct="1">
              <a:defRPr/>
            </a:pPr>
            <a:r>
              <a:rPr lang="en-US" sz="1400" i="1" smtClean="0"/>
              <a:t>reference</a:t>
            </a:r>
            <a:r>
              <a:rPr lang="en-US" sz="1400" smtClean="0"/>
              <a:t> </a:t>
            </a:r>
            <a:r>
              <a:rPr lang="en-US" sz="1400" b="1" smtClean="0">
                <a:latin typeface="Courier New" charset="0"/>
              </a:rPr>
              <a:t>front()</a:t>
            </a:r>
            <a:r>
              <a:rPr lang="en-US" sz="1400" smtClean="0"/>
              <a:t>, </a:t>
            </a:r>
            <a:r>
              <a:rPr lang="en-US" sz="1400" i="1" smtClean="0"/>
              <a:t>reference</a:t>
            </a:r>
            <a:r>
              <a:rPr lang="en-US" sz="1400" smtClean="0"/>
              <a:t> </a:t>
            </a:r>
            <a:r>
              <a:rPr lang="en-US" sz="1400" b="1" smtClean="0">
                <a:latin typeface="Courier New" charset="0"/>
              </a:rPr>
              <a:t>back()</a:t>
            </a:r>
          </a:p>
          <a:p>
            <a:pPr lvl="2" eaLnBrk="1" hangingPunct="1">
              <a:defRPr/>
            </a:pPr>
            <a:r>
              <a:rPr lang="en-US" sz="1200" smtClean="0"/>
              <a:t>Return reference to first, last item.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z="1600" b="1" smtClean="0">
                <a:latin typeface="Courier New" charset="0"/>
                <a:cs typeface="+mn-cs"/>
              </a:rPr>
              <a:t>deque</a:t>
            </a:r>
            <a:r>
              <a:rPr lang="en-US" sz="1600" smtClean="0">
                <a:cs typeface="+mn-cs"/>
              </a:rPr>
              <a:t>, </a:t>
            </a:r>
            <a:r>
              <a:rPr lang="en-US" sz="1600" b="1" smtClean="0">
                <a:latin typeface="Courier New" charset="0"/>
                <a:cs typeface="+mn-cs"/>
              </a:rPr>
              <a:t>list</a:t>
            </a:r>
            <a:r>
              <a:rPr lang="en-US" sz="1600" smtClean="0">
                <a:cs typeface="+mn-cs"/>
              </a:rPr>
              <a:t> have:</a:t>
            </a:r>
          </a:p>
          <a:p>
            <a:pPr lvl="1" eaLnBrk="1" hangingPunct="1">
              <a:defRPr/>
            </a:pPr>
            <a:r>
              <a:rPr lang="en-US" sz="1400" b="1" smtClean="0">
                <a:latin typeface="Courier New" charset="0"/>
              </a:rPr>
              <a:t>push_front(</a:t>
            </a:r>
            <a:r>
              <a:rPr lang="en-US" sz="1400" i="1" smtClean="0"/>
              <a:t>item</a:t>
            </a:r>
            <a:r>
              <a:rPr lang="en-US" sz="1400" b="1" smtClean="0">
                <a:latin typeface="Courier New" charset="0"/>
              </a:rPr>
              <a:t>)</a:t>
            </a:r>
            <a:r>
              <a:rPr lang="en-US" sz="1400" smtClean="0"/>
              <a:t>, </a:t>
            </a:r>
            <a:r>
              <a:rPr lang="en-US" sz="1400" b="1" smtClean="0">
                <a:latin typeface="Courier New" charset="0"/>
              </a:rPr>
              <a:t>pop_front()</a:t>
            </a:r>
          </a:p>
          <a:p>
            <a:pPr lvl="2" eaLnBrk="1" hangingPunct="1">
              <a:defRPr/>
            </a:pPr>
            <a:r>
              <a:rPr lang="en-US" sz="1200" smtClean="0"/>
              <a:t>Insert &amp; remove at the beginning.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z="1600" b="1" smtClean="0">
                <a:latin typeface="Courier New" charset="0"/>
                <a:cs typeface="+mn-cs"/>
              </a:rPr>
              <a:t>vector</a:t>
            </a:r>
            <a:r>
              <a:rPr lang="en-US" sz="1600" smtClean="0">
                <a:cs typeface="+mn-cs"/>
              </a:rPr>
              <a:t>, </a:t>
            </a:r>
            <a:r>
              <a:rPr lang="en-US" sz="1600" b="1" smtClean="0">
                <a:latin typeface="Courier New" charset="0"/>
                <a:cs typeface="+mn-cs"/>
              </a:rPr>
              <a:t>basic_string</a:t>
            </a:r>
            <a:r>
              <a:rPr lang="en-US" sz="1600" smtClean="0">
                <a:cs typeface="+mn-cs"/>
              </a:rPr>
              <a:t>, </a:t>
            </a:r>
            <a:r>
              <a:rPr lang="en-US" sz="1600" b="1" smtClean="0">
                <a:latin typeface="Courier New" charset="0"/>
                <a:cs typeface="+mn-cs"/>
              </a:rPr>
              <a:t>deque</a:t>
            </a:r>
            <a:r>
              <a:rPr lang="en-US" sz="1600" smtClean="0">
                <a:cs typeface="+mn-cs"/>
              </a:rPr>
              <a:t> have:</a:t>
            </a:r>
          </a:p>
          <a:p>
            <a:pPr lvl="1" eaLnBrk="1" hangingPunct="1">
              <a:defRPr/>
            </a:pPr>
            <a:r>
              <a:rPr lang="en-US" sz="1400" i="1" smtClean="0"/>
              <a:t>reference</a:t>
            </a:r>
            <a:r>
              <a:rPr lang="en-US" sz="1400" smtClean="0"/>
              <a:t> </a:t>
            </a:r>
            <a:r>
              <a:rPr lang="en-US" sz="1400" b="1" smtClean="0">
                <a:latin typeface="Courier New" charset="0"/>
              </a:rPr>
              <a:t>operator[](</a:t>
            </a:r>
            <a:r>
              <a:rPr lang="en-US" sz="1400" i="1" smtClean="0"/>
              <a:t>index</a:t>
            </a:r>
            <a:r>
              <a:rPr lang="en-US" sz="1400" b="1" smtClean="0">
                <a:latin typeface="Courier New" charset="0"/>
              </a:rPr>
              <a:t>)</a:t>
            </a:r>
          </a:p>
          <a:p>
            <a:pPr lvl="2" eaLnBrk="1" hangingPunct="1">
              <a:defRPr/>
            </a:pPr>
            <a:r>
              <a:rPr lang="en-US" sz="1200" smtClean="0"/>
              <a:t>Look-up by index.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z="1600" b="1" smtClean="0">
                <a:latin typeface="Courier New" charset="0"/>
                <a:cs typeface="+mn-cs"/>
              </a:rPr>
              <a:t>vector</a:t>
            </a:r>
            <a:r>
              <a:rPr lang="en-US" sz="1600" smtClean="0">
                <a:cs typeface="+mn-cs"/>
              </a:rPr>
              <a:t> has:</a:t>
            </a:r>
          </a:p>
          <a:p>
            <a:pPr lvl="1" eaLnBrk="1" hangingPunct="1">
              <a:defRPr/>
            </a:pPr>
            <a:r>
              <a:rPr lang="en-US" sz="1400" b="1" smtClean="0">
                <a:latin typeface="Courier New" charset="0"/>
              </a:rPr>
              <a:t>reserve(</a:t>
            </a:r>
            <a:r>
              <a:rPr lang="en-US" sz="1400" i="1" smtClean="0"/>
              <a:t>newCapacity</a:t>
            </a:r>
            <a:r>
              <a:rPr lang="en-US" sz="1400" b="1" smtClean="0">
                <a:latin typeface="Courier New" charset="0"/>
              </a:rPr>
              <a:t>)</a:t>
            </a:r>
          </a:p>
          <a:p>
            <a:pPr lvl="2" eaLnBrk="1" hangingPunct="1">
              <a:defRPr/>
            </a:pPr>
            <a:r>
              <a:rPr lang="en-US" sz="1200" smtClean="0"/>
              <a:t>Sets capacity to at least the given value.</a:t>
            </a:r>
          </a:p>
          <a:p>
            <a:pPr eaLnBrk="1" hangingPunct="1">
              <a:buFont typeface="Wingdings" charset="0"/>
              <a:buNone/>
              <a:defRPr/>
            </a:pPr>
            <a:endParaRPr lang="en-US" sz="1600" smtClean="0"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r>
              <a:rPr lang="en-US" sz="1600" smtClean="0">
                <a:cs typeface="+mn-cs"/>
              </a:rPr>
              <a:t>And there are other members …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 Apr,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2171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Sequences in the C++ STL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Iterator Validity </a:t>
            </a:r>
            <a:r>
              <a:rPr lang="en-US" smtClean="0">
                <a:cs typeface="Times New Roman" charset="0"/>
              </a:rPr>
              <a:t>— The Idea</a:t>
            </a:r>
          </a:p>
        </p:txBody>
      </p:sp>
      <p:sp>
        <p:nvSpPr>
          <p:cNvPr id="217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One of the trickier parts of using container types is making sure you do not use an iterator that has become </a:t>
            </a:r>
            <a:r>
              <a:rPr lang="ja-JP" altLang="en-US" smtClean="0">
                <a:latin typeface="Arial"/>
                <a:cs typeface="+mn-cs"/>
              </a:rPr>
              <a:t>“</a:t>
            </a:r>
            <a:r>
              <a:rPr lang="en-US" smtClean="0">
                <a:cs typeface="+mn-cs"/>
              </a:rPr>
              <a:t>invalid</a:t>
            </a:r>
            <a:r>
              <a:rPr lang="ja-JP" altLang="en-US" smtClean="0">
                <a:latin typeface="Arial"/>
                <a:cs typeface="+mn-cs"/>
              </a:rPr>
              <a:t>”</a:t>
            </a:r>
            <a:r>
              <a:rPr lang="en-US" smtClean="0">
                <a:cs typeface="+mn-cs"/>
              </a:rPr>
              <a:t>.</a:t>
            </a:r>
          </a:p>
          <a:p>
            <a:pPr lvl="1" eaLnBrk="1" hangingPunct="1">
              <a:defRPr/>
            </a:pPr>
            <a:r>
              <a:rPr lang="en-US" smtClean="0"/>
              <a:t>Generally, </a:t>
            </a:r>
            <a:r>
              <a:rPr lang="en-US" i="1" smtClean="0"/>
              <a:t>valid</a:t>
            </a:r>
            <a:r>
              <a:rPr lang="en-US" smtClean="0"/>
              <a:t> iterators are those that can be dereferenced.</a:t>
            </a:r>
          </a:p>
          <a:p>
            <a:pPr lvl="1" eaLnBrk="1" hangingPunct="1">
              <a:defRPr/>
            </a:pPr>
            <a:r>
              <a:rPr lang="en-US" smtClean="0"/>
              <a:t>We also call things like </a:t>
            </a:r>
            <a:r>
              <a:rPr lang="en-US" b="1" smtClean="0">
                <a:latin typeface="Courier New" charset="0"/>
              </a:rPr>
              <a:t>container.end()</a:t>
            </a:r>
            <a:r>
              <a:rPr lang="en-US" smtClean="0"/>
              <a:t> valid.</a:t>
            </a:r>
          </a:p>
          <a:p>
            <a:pPr lvl="2" eaLnBrk="1" hangingPunct="1">
              <a:defRPr/>
            </a:pPr>
            <a:r>
              <a:rPr lang="en-US" smtClean="0"/>
              <a:t>These are </a:t>
            </a:r>
            <a:r>
              <a:rPr lang="ja-JP" altLang="en-US" smtClean="0">
                <a:latin typeface="Arial"/>
              </a:rPr>
              <a:t>“</a:t>
            </a:r>
            <a:r>
              <a:rPr lang="en-US" smtClean="0"/>
              <a:t>past-the-end</a:t>
            </a:r>
            <a:r>
              <a:rPr lang="ja-JP" altLang="en-US" smtClean="0">
                <a:latin typeface="Arial"/>
              </a:rPr>
              <a:t>”</a:t>
            </a:r>
            <a:r>
              <a:rPr lang="en-US" smtClean="0"/>
              <a:t> iterators.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Consider the smart-array class from Assignment 5. When is one of its iterators invalidated?</a:t>
            </a:r>
          </a:p>
          <a:p>
            <a:pPr lvl="1" eaLnBrk="1" hangingPunct="1">
              <a:buFont typeface="Wingdings" charset="0"/>
              <a:buNone/>
              <a:defRPr/>
            </a:pP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endParaRPr lang="en-US" smtClean="0"/>
          </a:p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Now consider a (reasonable) Linked-List class with iterators. When are such iterators invalidated?</a:t>
            </a:r>
          </a:p>
          <a:p>
            <a:pPr lvl="1" eaLnBrk="1" hangingPunct="1">
              <a:defRPr/>
            </a:pPr>
            <a:r>
              <a:rPr lang="en-US" smtClean="0"/>
              <a:t>Only when the item referenced is erased.</a:t>
            </a:r>
          </a:p>
          <a:p>
            <a:pPr lvl="2" eaLnBrk="1" hangingPunct="1">
              <a:defRPr/>
            </a:pPr>
            <a:r>
              <a:rPr lang="en-US" smtClean="0"/>
              <a:t>This includes container destruction.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 Apr,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2217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Sequences in the C++ STL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Iterator Validity </a:t>
            </a:r>
            <a:r>
              <a:rPr lang="en-US" smtClean="0">
                <a:cs typeface="Times New Roman" charset="0"/>
              </a:rPr>
              <a:t>— The Idea</a:t>
            </a:r>
          </a:p>
        </p:txBody>
      </p:sp>
      <p:sp>
        <p:nvSpPr>
          <p:cNvPr id="2217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One of the trickier parts of using container types is making sure you do not use an iterator that has become </a:t>
            </a:r>
            <a:r>
              <a:rPr lang="ja-JP" altLang="en-US" smtClean="0">
                <a:latin typeface="Arial"/>
                <a:cs typeface="+mn-cs"/>
              </a:rPr>
              <a:t>“</a:t>
            </a:r>
            <a:r>
              <a:rPr lang="en-US" smtClean="0">
                <a:cs typeface="+mn-cs"/>
              </a:rPr>
              <a:t>invalid</a:t>
            </a:r>
            <a:r>
              <a:rPr lang="ja-JP" altLang="en-US" smtClean="0">
                <a:latin typeface="Arial"/>
                <a:cs typeface="+mn-cs"/>
              </a:rPr>
              <a:t>”</a:t>
            </a:r>
            <a:r>
              <a:rPr lang="en-US" smtClean="0">
                <a:cs typeface="+mn-cs"/>
              </a:rPr>
              <a:t>.</a:t>
            </a:r>
          </a:p>
          <a:p>
            <a:pPr lvl="1" eaLnBrk="1" hangingPunct="1">
              <a:defRPr/>
            </a:pPr>
            <a:r>
              <a:rPr lang="en-US" smtClean="0"/>
              <a:t>Generally, </a:t>
            </a:r>
            <a:r>
              <a:rPr lang="en-US" i="1" smtClean="0"/>
              <a:t>valid</a:t>
            </a:r>
            <a:r>
              <a:rPr lang="en-US" smtClean="0"/>
              <a:t> iterators are those that can be dereferenced.</a:t>
            </a:r>
          </a:p>
          <a:p>
            <a:pPr lvl="1" eaLnBrk="1" hangingPunct="1">
              <a:defRPr/>
            </a:pPr>
            <a:r>
              <a:rPr lang="en-US" smtClean="0"/>
              <a:t>We also call things like </a:t>
            </a:r>
            <a:r>
              <a:rPr lang="en-US" b="1" smtClean="0">
                <a:latin typeface="Courier New" charset="0"/>
              </a:rPr>
              <a:t>container.end()</a:t>
            </a:r>
            <a:r>
              <a:rPr lang="en-US" smtClean="0"/>
              <a:t> valid.</a:t>
            </a:r>
          </a:p>
          <a:p>
            <a:pPr lvl="2" eaLnBrk="1" hangingPunct="1">
              <a:defRPr/>
            </a:pPr>
            <a:r>
              <a:rPr lang="en-US" smtClean="0"/>
              <a:t>These are </a:t>
            </a:r>
            <a:r>
              <a:rPr lang="ja-JP" altLang="en-US" smtClean="0">
                <a:latin typeface="Arial"/>
              </a:rPr>
              <a:t>“</a:t>
            </a:r>
            <a:r>
              <a:rPr lang="en-US" smtClean="0"/>
              <a:t>past-the-end</a:t>
            </a:r>
            <a:r>
              <a:rPr lang="ja-JP" altLang="en-US" smtClean="0">
                <a:latin typeface="Arial"/>
              </a:rPr>
              <a:t>”</a:t>
            </a:r>
            <a:r>
              <a:rPr lang="en-US" smtClean="0"/>
              <a:t> iterators.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Consider the smart-array class from Assignment 5. When is one of its iterators invalidated?</a:t>
            </a:r>
          </a:p>
          <a:p>
            <a:pPr lvl="1" eaLnBrk="1" hangingPunct="1">
              <a:defRPr/>
            </a:pPr>
            <a:r>
              <a:rPr lang="en-US" smtClean="0"/>
              <a:t>When reallocate-and-copy occurs.</a:t>
            </a:r>
          </a:p>
          <a:p>
            <a:pPr lvl="1" eaLnBrk="1" hangingPunct="1">
              <a:defRPr/>
            </a:pPr>
            <a:r>
              <a:rPr lang="en-US" smtClean="0"/>
              <a:t>When the container is destroyed.</a:t>
            </a:r>
          </a:p>
          <a:p>
            <a:pPr lvl="1" eaLnBrk="1" hangingPunct="1">
              <a:defRPr/>
            </a:pPr>
            <a:r>
              <a:rPr lang="en-US" smtClean="0"/>
              <a:t>When the container is resized so that the iterator is more than one past the end.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Now consider a (reasonable) Linked-List class with iterators. When are such iterators invalidated?</a:t>
            </a:r>
          </a:p>
          <a:p>
            <a:pPr lvl="1" eaLnBrk="1" hangingPunct="1">
              <a:defRPr/>
            </a:pPr>
            <a:r>
              <a:rPr lang="en-US" smtClean="0"/>
              <a:t>Only when the item referenced is erased.</a:t>
            </a:r>
          </a:p>
          <a:p>
            <a:pPr lvl="2" eaLnBrk="1" hangingPunct="1">
              <a:defRPr/>
            </a:pPr>
            <a:r>
              <a:rPr lang="en-US" smtClean="0"/>
              <a:t>This includes container destruction.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 Apr,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202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Sequences in the C++ STL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Iterator Validity </a:t>
            </a:r>
            <a:r>
              <a:rPr lang="en-US" smtClean="0">
                <a:cs typeface="Times New Roman" charset="0"/>
              </a:rPr>
              <a:t>— Rules</a:t>
            </a:r>
          </a:p>
        </p:txBody>
      </p:sp>
      <p:sp>
        <p:nvSpPr>
          <p:cNvPr id="202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We see that different container types have different iterator-validity rules.</a:t>
            </a:r>
          </a:p>
          <a:p>
            <a:pPr lvl="1" eaLnBrk="1" hangingPunct="1">
              <a:defRPr/>
            </a:pPr>
            <a:r>
              <a:rPr lang="en-US" smtClean="0"/>
              <a:t>When using a container, it is important to </a:t>
            </a:r>
            <a:r>
              <a:rPr lang="en-US" b="1" smtClean="0"/>
              <a:t>know the associated rules</a:t>
            </a:r>
            <a:r>
              <a:rPr lang="en-US" smtClean="0"/>
              <a:t>.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A related topic is </a:t>
            </a:r>
            <a:r>
              <a:rPr lang="en-US" b="1" smtClean="0">
                <a:cs typeface="+mn-cs"/>
              </a:rPr>
              <a:t>reference validity</a:t>
            </a:r>
            <a:r>
              <a:rPr lang="en-US" smtClean="0">
                <a:cs typeface="+mn-cs"/>
              </a:rPr>
              <a:t>.</a:t>
            </a:r>
          </a:p>
          <a:p>
            <a:pPr lvl="1" eaLnBrk="1" hangingPunct="1">
              <a:defRPr/>
            </a:pPr>
            <a:r>
              <a:rPr lang="en-US" smtClean="0"/>
              <a:t>Items in a container can be referred to via iterators, but also via pointers and references.</a:t>
            </a:r>
          </a:p>
          <a:p>
            <a:pPr lvl="1" eaLnBrk="1" hangingPunct="1">
              <a:defRPr/>
            </a:pPr>
            <a:r>
              <a:rPr lang="en-US" i="1" smtClean="0"/>
              <a:t>Reference-validity</a:t>
            </a:r>
            <a:r>
              <a:rPr lang="en-US" smtClean="0"/>
              <a:t> rules indicate when pointers and references remain usable.</a:t>
            </a:r>
          </a:p>
          <a:p>
            <a:pPr lvl="1" eaLnBrk="1" hangingPunct="1">
              <a:defRPr/>
            </a:pPr>
            <a:r>
              <a:rPr lang="en-US" smtClean="0"/>
              <a:t>Often these are the same as the iterator-validity rules, but not always.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 Apr,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2177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Sequences in the C++ STL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Iterator Validity </a:t>
            </a:r>
            <a:r>
              <a:rPr lang="en-US" smtClean="0">
                <a:cs typeface="Times New Roman" charset="0"/>
              </a:rPr>
              <a:t>— </a:t>
            </a:r>
            <a:r>
              <a:rPr lang="en-US" b="1" smtClean="0">
                <a:latin typeface="Courier New" charset="0"/>
                <a:cs typeface="Times New Roman" charset="0"/>
              </a:rPr>
              <a:t>std::vector</a:t>
            </a:r>
          </a:p>
        </p:txBody>
      </p:sp>
      <p:sp>
        <p:nvSpPr>
          <p:cNvPr id="2177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For </a:t>
            </a:r>
            <a:r>
              <a:rPr lang="en-US" b="1" smtClean="0">
                <a:latin typeface="Courier New" charset="0"/>
                <a:cs typeface="+mn-cs"/>
              </a:rPr>
              <a:t>std::vector</a:t>
            </a:r>
            <a:endParaRPr lang="en-US" smtClean="0">
              <a:cs typeface="+mn-cs"/>
            </a:endParaRPr>
          </a:p>
          <a:p>
            <a:pPr lvl="1" eaLnBrk="1" hangingPunct="1">
              <a:defRPr/>
            </a:pPr>
            <a:r>
              <a:rPr lang="en-US" smtClean="0"/>
              <a:t>Reallocate-and-copy invalidates </a:t>
            </a:r>
            <a:r>
              <a:rPr lang="en-US" b="1" smtClean="0"/>
              <a:t>all</a:t>
            </a:r>
            <a:r>
              <a:rPr lang="en-US" smtClean="0"/>
              <a:t> iterators and references.</a:t>
            </a:r>
          </a:p>
          <a:p>
            <a:pPr lvl="1" eaLnBrk="1" hangingPunct="1">
              <a:defRPr/>
            </a:pPr>
            <a:r>
              <a:rPr lang="en-US" smtClean="0"/>
              <a:t>When there is no reallocation, the Standards says that insertion and erasure invalidate all iterators and references except those </a:t>
            </a:r>
            <a:r>
              <a:rPr lang="en-US" b="1" smtClean="0"/>
              <a:t>before</a:t>
            </a:r>
            <a:r>
              <a:rPr lang="en-US" smtClean="0"/>
              <a:t> the insertion/erasure.</a:t>
            </a:r>
          </a:p>
          <a:p>
            <a:pPr lvl="2" eaLnBrk="1" hangingPunct="1">
              <a:defRPr/>
            </a:pPr>
            <a:r>
              <a:rPr lang="en-US" smtClean="0"/>
              <a:t>Apparently, the Standard counts an iterator as invalidated if the item it points to changes.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A </a:t>
            </a:r>
            <a:r>
              <a:rPr lang="en-US" b="1" smtClean="0">
                <a:latin typeface="Courier New" charset="0"/>
                <a:cs typeface="+mn-cs"/>
              </a:rPr>
              <a:t>vector</a:t>
            </a:r>
            <a:r>
              <a:rPr lang="en-US" smtClean="0">
                <a:cs typeface="+mn-cs"/>
              </a:rPr>
              <a:t> can be forced to pre-allocate memory using </a:t>
            </a:r>
            <a:r>
              <a:rPr lang="en-US" b="1" smtClean="0">
                <a:latin typeface="Courier New" charset="0"/>
                <a:cs typeface="+mn-cs"/>
              </a:rPr>
              <a:t>std::vector::reserve</a:t>
            </a:r>
            <a:r>
              <a:rPr lang="en-US" smtClean="0">
                <a:cs typeface="+mn-cs"/>
              </a:rPr>
              <a:t>.</a:t>
            </a:r>
          </a:p>
          <a:p>
            <a:pPr lvl="1" eaLnBrk="1" hangingPunct="1">
              <a:defRPr/>
            </a:pPr>
            <a:r>
              <a:rPr lang="en-US" smtClean="0"/>
              <a:t>The amount of pre-allocated memory is the vector</a:t>
            </a:r>
            <a:r>
              <a:rPr lang="ja-JP" altLang="en-US" smtClean="0">
                <a:latin typeface="Arial"/>
              </a:rPr>
              <a:t>’</a:t>
            </a:r>
            <a:r>
              <a:rPr lang="en-US" smtClean="0"/>
              <a:t>s </a:t>
            </a:r>
            <a:r>
              <a:rPr lang="en-US" i="1" smtClean="0"/>
              <a:t>capacity</a:t>
            </a:r>
            <a:r>
              <a:rPr lang="en-US" smtClean="0"/>
              <a:t>.</a:t>
            </a:r>
          </a:p>
          <a:p>
            <a:pPr lvl="1" eaLnBrk="1" hangingPunct="1">
              <a:defRPr/>
            </a:pPr>
            <a:r>
              <a:rPr lang="en-US" smtClean="0"/>
              <a:t>We have noted that pre-allocation makes insert-at-end a constant-time operation. Now we have another reason to do pre-allocation: preserving iterator and reference validity.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 Apr,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202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Sequences in the C++ STL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Iterator Validity </a:t>
            </a:r>
            <a:r>
              <a:rPr lang="en-US" smtClean="0">
                <a:cs typeface="Times New Roman" charset="0"/>
              </a:rPr>
              <a:t>— </a:t>
            </a:r>
            <a:r>
              <a:rPr lang="en-US" b="1" smtClean="0">
                <a:latin typeface="Courier New" charset="0"/>
                <a:cs typeface="Times New Roman" charset="0"/>
              </a:rPr>
              <a:t>std::deque</a:t>
            </a:r>
          </a:p>
        </p:txBody>
      </p:sp>
      <p:sp>
        <p:nvSpPr>
          <p:cNvPr id="202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For </a:t>
            </a:r>
            <a:r>
              <a:rPr lang="en-US" b="1" smtClean="0">
                <a:latin typeface="Courier New" charset="0"/>
                <a:cs typeface="+mn-cs"/>
              </a:rPr>
              <a:t>std::deque</a:t>
            </a:r>
          </a:p>
          <a:p>
            <a:pPr lvl="1" eaLnBrk="1" hangingPunct="1">
              <a:defRPr/>
            </a:pPr>
            <a:r>
              <a:rPr lang="en-US" smtClean="0"/>
              <a:t>Insertion in the </a:t>
            </a:r>
            <a:r>
              <a:rPr lang="en-US" b="1" smtClean="0"/>
              <a:t>middle</a:t>
            </a:r>
            <a:r>
              <a:rPr lang="en-US" smtClean="0"/>
              <a:t> invalidates </a:t>
            </a:r>
            <a:r>
              <a:rPr lang="en-US" b="1" smtClean="0"/>
              <a:t>all</a:t>
            </a:r>
            <a:r>
              <a:rPr lang="en-US" smtClean="0"/>
              <a:t> iterators and references.</a:t>
            </a:r>
          </a:p>
          <a:p>
            <a:pPr lvl="1" eaLnBrk="1" hangingPunct="1">
              <a:defRPr/>
            </a:pPr>
            <a:r>
              <a:rPr lang="en-US" smtClean="0"/>
              <a:t>Insertion at either </a:t>
            </a:r>
            <a:r>
              <a:rPr lang="en-US" b="1" smtClean="0"/>
              <a:t>end</a:t>
            </a:r>
            <a:r>
              <a:rPr lang="en-US" smtClean="0"/>
              <a:t> invalidates all iterators, but no </a:t>
            </a:r>
            <a:r>
              <a:rPr lang="en-US" b="1" smtClean="0"/>
              <a:t>references</a:t>
            </a:r>
            <a:r>
              <a:rPr lang="en-US" smtClean="0"/>
              <a:t>.</a:t>
            </a:r>
          </a:p>
          <a:p>
            <a:pPr lvl="2" eaLnBrk="1" hangingPunct="1">
              <a:defRPr/>
            </a:pPr>
            <a:r>
              <a:rPr lang="en-US" smtClean="0"/>
              <a:t>Why?</a:t>
            </a:r>
          </a:p>
          <a:p>
            <a:pPr lvl="1" eaLnBrk="1" hangingPunct="1">
              <a:defRPr/>
            </a:pPr>
            <a:r>
              <a:rPr lang="en-US" smtClean="0"/>
              <a:t>Erasure in the middle invalidates </a:t>
            </a:r>
            <a:r>
              <a:rPr lang="en-US" b="1" smtClean="0"/>
              <a:t>all</a:t>
            </a:r>
            <a:r>
              <a:rPr lang="en-US" smtClean="0"/>
              <a:t> iterators and references.</a:t>
            </a:r>
          </a:p>
          <a:p>
            <a:pPr lvl="1" eaLnBrk="1" hangingPunct="1">
              <a:defRPr/>
            </a:pPr>
            <a:r>
              <a:rPr lang="en-US" smtClean="0"/>
              <a:t>Erasure at the either end invalidates only iterators and references to items erased.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So deques have some validity advantages over vectors.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 Apr,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202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Sequences in the C++ STL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Iterator Validity </a:t>
            </a:r>
            <a:r>
              <a:rPr lang="en-US" smtClean="0">
                <a:cs typeface="Times New Roman" charset="0"/>
              </a:rPr>
              <a:t>— </a:t>
            </a:r>
            <a:r>
              <a:rPr lang="en-US" b="1" smtClean="0">
                <a:latin typeface="Courier New" charset="0"/>
                <a:cs typeface="Times New Roman" charset="0"/>
              </a:rPr>
              <a:t>std::list</a:t>
            </a:r>
          </a:p>
        </p:txBody>
      </p:sp>
      <p:sp>
        <p:nvSpPr>
          <p:cNvPr id="202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For </a:t>
            </a:r>
            <a:r>
              <a:rPr lang="en-US" b="1" smtClean="0">
                <a:latin typeface="Courier New" charset="0"/>
                <a:cs typeface="+mn-cs"/>
              </a:rPr>
              <a:t>std::list</a:t>
            </a:r>
          </a:p>
          <a:p>
            <a:pPr lvl="1" eaLnBrk="1" hangingPunct="1">
              <a:defRPr/>
            </a:pPr>
            <a:r>
              <a:rPr lang="en-US" smtClean="0"/>
              <a:t>An iterator or reference always remains valid until the item it points to goes away.</a:t>
            </a:r>
          </a:p>
          <a:p>
            <a:pPr lvl="2" eaLnBrk="1" hangingPunct="1">
              <a:defRPr/>
            </a:pPr>
            <a:r>
              <a:rPr lang="en-US" smtClean="0"/>
              <a:t>When the item is erased.</a:t>
            </a:r>
          </a:p>
          <a:p>
            <a:pPr lvl="2" eaLnBrk="1" hangingPunct="1">
              <a:defRPr/>
            </a:pPr>
            <a:r>
              <a:rPr lang="en-US" smtClean="0"/>
              <a:t>When the list is destroyed.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In some situations, these validity rules can be a big advantage of </a:t>
            </a:r>
            <a:r>
              <a:rPr lang="en-US" b="1" smtClean="0">
                <a:latin typeface="Courier New" charset="0"/>
                <a:cs typeface="+mn-cs"/>
              </a:rPr>
              <a:t>std::list</a:t>
            </a:r>
            <a:r>
              <a:rPr lang="en-US" smtClean="0">
                <a:cs typeface="+mn-cs"/>
              </a:rPr>
              <a:t>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 Apr,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202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Sequences in the C++ STL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Iterator Validity </a:t>
            </a:r>
            <a:r>
              <a:rPr lang="en-US" smtClean="0">
                <a:cs typeface="Times New Roman" charset="0"/>
              </a:rPr>
              <a:t>— Example</a:t>
            </a:r>
          </a:p>
        </p:txBody>
      </p:sp>
      <p:sp>
        <p:nvSpPr>
          <p:cNvPr id="202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b="1" smtClean="0">
                <a:solidFill>
                  <a:schemeClr val="hlink"/>
                </a:solidFill>
                <a:latin typeface="Courier New" charset="0"/>
                <a:cs typeface="+mn-cs"/>
              </a:rPr>
              <a:t>// v is a variable of type vector&lt;int&gt;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b="1" smtClean="0">
                <a:solidFill>
                  <a:schemeClr val="hlink"/>
                </a:solidFill>
                <a:latin typeface="Courier New" charset="0"/>
                <a:cs typeface="+mn-cs"/>
              </a:rPr>
              <a:t>// Insert a 1 before each 2 in vector v: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b="1" smtClean="0">
                <a:solidFill>
                  <a:schemeClr val="hlink"/>
                </a:solidFill>
                <a:latin typeface="Courier New" charset="0"/>
                <a:cs typeface="+mn-cs"/>
              </a:rPr>
              <a:t>for (vector&lt;int&gt;::iterator iter = v.begin();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b="1" smtClean="0">
                <a:solidFill>
                  <a:schemeClr val="hlink"/>
                </a:solidFill>
                <a:latin typeface="Courier New" charset="0"/>
                <a:cs typeface="+mn-cs"/>
              </a:rPr>
              <a:t>     iter != v.end();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b="1" smtClean="0">
                <a:solidFill>
                  <a:schemeClr val="hlink"/>
                </a:solidFill>
                <a:latin typeface="Courier New" charset="0"/>
                <a:cs typeface="+mn-cs"/>
              </a:rPr>
              <a:t>     ++iter)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b="1" smtClean="0">
                <a:solidFill>
                  <a:schemeClr val="hlink"/>
                </a:solidFill>
                <a:latin typeface="Courier New" charset="0"/>
                <a:cs typeface="+mn-cs"/>
              </a:rPr>
              <a:t>{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b="1" smtClean="0">
                <a:solidFill>
                  <a:schemeClr val="hlink"/>
                </a:solidFill>
                <a:latin typeface="Courier New" charset="0"/>
                <a:cs typeface="+mn-cs"/>
              </a:rPr>
              <a:t>   if (*iter == 2)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b="1" smtClean="0">
                <a:solidFill>
                  <a:schemeClr val="hlink"/>
                </a:solidFill>
                <a:latin typeface="Courier New" charset="0"/>
                <a:cs typeface="+mn-cs"/>
              </a:rPr>
              <a:t>      v.insert(iter, 1);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b="1" smtClean="0">
                <a:solidFill>
                  <a:schemeClr val="hlink"/>
                </a:solidFill>
                <a:latin typeface="Courier New" charset="0"/>
                <a:cs typeface="+mn-cs"/>
              </a:rPr>
              <a:t>}</a:t>
            </a:r>
          </a:p>
          <a:p>
            <a:pPr eaLnBrk="1" hangingPunct="1">
              <a:defRPr/>
            </a:pPr>
            <a:endParaRPr lang="en-US" smtClean="0">
              <a:solidFill>
                <a:schemeClr val="hlink"/>
              </a:solidFill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What is wrong with the above code?</a:t>
            </a:r>
          </a:p>
          <a:p>
            <a:pPr lvl="1" eaLnBrk="1" hangingPunct="1">
              <a:defRPr/>
            </a:pPr>
            <a:endParaRPr lang="en-US" smtClean="0"/>
          </a:p>
          <a:p>
            <a:pPr lvl="1" eaLnBrk="1" hangingPunct="1">
              <a:defRPr/>
            </a:pPr>
            <a:endParaRPr lang="en-US" smtClean="0"/>
          </a:p>
          <a:p>
            <a:pPr lvl="1" eaLnBrk="1" hangingPunct="1">
              <a:defRPr/>
            </a:pPr>
            <a:endParaRPr lang="en-US" i="1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 Apr,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2219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Sequences in the C++ STL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Iterator Validity </a:t>
            </a:r>
            <a:r>
              <a:rPr lang="en-US" smtClean="0">
                <a:cs typeface="Times New Roman" charset="0"/>
              </a:rPr>
              <a:t>— Example</a:t>
            </a:r>
          </a:p>
        </p:txBody>
      </p:sp>
      <p:sp>
        <p:nvSpPr>
          <p:cNvPr id="2219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b="1" smtClean="0">
                <a:solidFill>
                  <a:schemeClr val="hlink"/>
                </a:solidFill>
                <a:latin typeface="Courier New" charset="0"/>
                <a:cs typeface="+mn-cs"/>
              </a:rPr>
              <a:t>// v is a variable of type vector&lt;int&gt;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b="1" smtClean="0">
                <a:solidFill>
                  <a:schemeClr val="hlink"/>
                </a:solidFill>
                <a:latin typeface="Courier New" charset="0"/>
                <a:cs typeface="+mn-cs"/>
              </a:rPr>
              <a:t>// Insert a 1 before each 2 in vector v: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b="1" smtClean="0">
                <a:solidFill>
                  <a:schemeClr val="hlink"/>
                </a:solidFill>
                <a:latin typeface="Courier New" charset="0"/>
                <a:cs typeface="+mn-cs"/>
              </a:rPr>
              <a:t>for (vector&lt;int&gt;::iterator iter = v.begin();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b="1" smtClean="0">
                <a:solidFill>
                  <a:schemeClr val="hlink"/>
                </a:solidFill>
                <a:latin typeface="Courier New" charset="0"/>
                <a:cs typeface="+mn-cs"/>
              </a:rPr>
              <a:t>     iter != v.end();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b="1" smtClean="0">
                <a:solidFill>
                  <a:schemeClr val="hlink"/>
                </a:solidFill>
                <a:latin typeface="Courier New" charset="0"/>
                <a:cs typeface="+mn-cs"/>
              </a:rPr>
              <a:t>     ++iter)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b="1" smtClean="0">
                <a:solidFill>
                  <a:schemeClr val="hlink"/>
                </a:solidFill>
                <a:latin typeface="Courier New" charset="0"/>
                <a:cs typeface="+mn-cs"/>
              </a:rPr>
              <a:t>{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b="1" smtClean="0">
                <a:solidFill>
                  <a:schemeClr val="hlink"/>
                </a:solidFill>
                <a:latin typeface="Courier New" charset="0"/>
                <a:cs typeface="+mn-cs"/>
              </a:rPr>
              <a:t>   if (*iter == 2)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b="1" smtClean="0">
                <a:solidFill>
                  <a:schemeClr val="hlink"/>
                </a:solidFill>
                <a:latin typeface="Courier New" charset="0"/>
                <a:cs typeface="+mn-cs"/>
              </a:rPr>
              <a:t>      v.insert(iter, 1);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b="1" smtClean="0">
                <a:solidFill>
                  <a:schemeClr val="hlink"/>
                </a:solidFill>
                <a:latin typeface="Courier New" charset="0"/>
                <a:cs typeface="+mn-cs"/>
              </a:rPr>
              <a:t>}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mtClean="0">
              <a:solidFill>
                <a:schemeClr val="hlink"/>
              </a:solidFill>
              <a:cs typeface="+mn-cs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What is wrong with the above code?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mtClean="0"/>
              <a:t>The </a:t>
            </a:r>
            <a:r>
              <a:rPr lang="en-US" b="1" smtClean="0">
                <a:latin typeface="Courier New" charset="0"/>
              </a:rPr>
              <a:t>insert</a:t>
            </a:r>
            <a:r>
              <a:rPr lang="en-US" smtClean="0"/>
              <a:t> call invalidates iterator </a:t>
            </a:r>
            <a:r>
              <a:rPr lang="en-US" b="1" smtClean="0">
                <a:latin typeface="Courier New" charset="0"/>
              </a:rPr>
              <a:t>iter</a:t>
            </a:r>
            <a:r>
              <a:rPr lang="en-US" smtClean="0"/>
              <a:t>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mtClean="0"/>
              <a:t>Even if </a:t>
            </a:r>
            <a:r>
              <a:rPr lang="en-US" b="1" smtClean="0">
                <a:latin typeface="Courier New" charset="0"/>
              </a:rPr>
              <a:t>iter</a:t>
            </a:r>
            <a:r>
              <a:rPr lang="en-US" smtClean="0"/>
              <a:t> stays valid, after an insertion, it points to the 1 inserted. After being incremented, it points to the 2 again. Infinite loop.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How can we fix it?</a:t>
            </a:r>
            <a:endParaRPr lang="en-US" i="1" smtClean="0"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 Apr,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218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Unit Overview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What is Next</a:t>
            </a:r>
          </a:p>
        </p:txBody>
      </p:sp>
      <p:sp>
        <p:nvSpPr>
          <p:cNvPr id="2183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This completes our discussion of Sequences in full generality.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Next, we look at two restricted versions of Sequences, that is, ADTs that are much like Sequence, but with fewer operations:</a:t>
            </a:r>
          </a:p>
          <a:p>
            <a:pPr lvl="1" eaLnBrk="1" hangingPunct="1">
              <a:defRPr/>
            </a:pPr>
            <a:r>
              <a:rPr lang="en-US" smtClean="0"/>
              <a:t>Stack.</a:t>
            </a:r>
          </a:p>
          <a:p>
            <a:pPr lvl="1" eaLnBrk="1" hangingPunct="1">
              <a:defRPr/>
            </a:pPr>
            <a:r>
              <a:rPr lang="en-US" smtClean="0"/>
              <a:t>Queue.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For each of these, we look at:</a:t>
            </a:r>
          </a:p>
          <a:p>
            <a:pPr lvl="1" eaLnBrk="1" hangingPunct="1">
              <a:defRPr/>
            </a:pPr>
            <a:r>
              <a:rPr lang="en-US" smtClean="0"/>
              <a:t>What it is.</a:t>
            </a:r>
          </a:p>
          <a:p>
            <a:pPr lvl="1" eaLnBrk="1" hangingPunct="1">
              <a:defRPr/>
            </a:pPr>
            <a:r>
              <a:rPr lang="en-US" smtClean="0"/>
              <a:t>Implementation.</a:t>
            </a:r>
          </a:p>
          <a:p>
            <a:pPr lvl="1" eaLnBrk="1" hangingPunct="1">
              <a:defRPr/>
            </a:pPr>
            <a:r>
              <a:rPr lang="en-US" smtClean="0"/>
              <a:t>Availability in the C++ STL.</a:t>
            </a:r>
          </a:p>
          <a:p>
            <a:pPr lvl="1" eaLnBrk="1" hangingPunct="1">
              <a:defRPr/>
            </a:pPr>
            <a:r>
              <a:rPr lang="en-US" smtClean="0"/>
              <a:t>Applications.</a:t>
            </a:r>
          </a:p>
        </p:txBody>
      </p:sp>
    </p:spTree>
    <p:extLst>
      <p:ext uri="{BB962C8B-B14F-4D97-AF65-F5344CB8AC3E}">
        <p14:creationId xmlns:p14="http://schemas.microsoft.com/office/powerpoint/2010/main" val="29785275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 Apr,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203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Review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Allocation &amp; Efficiency</a:t>
            </a:r>
          </a:p>
        </p:txBody>
      </p:sp>
      <p:sp>
        <p:nvSpPr>
          <p:cNvPr id="203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An operation is </a:t>
            </a:r>
            <a:r>
              <a:rPr lang="en-US" b="1" smtClean="0">
                <a:cs typeface="+mn-cs"/>
              </a:rPr>
              <a:t>amortized constant time</a:t>
            </a:r>
            <a:r>
              <a:rPr lang="en-US" smtClean="0">
                <a:cs typeface="+mn-cs"/>
              </a:rPr>
              <a:t> if </a:t>
            </a:r>
            <a:r>
              <a:rPr lang="en-US" i="1" smtClean="0">
                <a:cs typeface="+mn-cs"/>
              </a:rPr>
              <a:t>k</a:t>
            </a:r>
            <a:r>
              <a:rPr lang="en-US" smtClean="0">
                <a:cs typeface="+mn-cs"/>
              </a:rPr>
              <a:t> operations require </a:t>
            </a:r>
            <a:r>
              <a:rPr lang="en-US" i="1" smtClean="0">
                <a:cs typeface="+mn-cs"/>
              </a:rPr>
              <a:t>O</a:t>
            </a:r>
            <a:r>
              <a:rPr lang="en-US" smtClean="0">
                <a:cs typeface="+mn-cs"/>
              </a:rPr>
              <a:t>(</a:t>
            </a:r>
            <a:r>
              <a:rPr lang="en-US" i="1" smtClean="0">
                <a:cs typeface="+mn-cs"/>
              </a:rPr>
              <a:t>k</a:t>
            </a:r>
            <a:r>
              <a:rPr lang="en-US" smtClean="0">
                <a:cs typeface="+mn-cs"/>
              </a:rPr>
              <a:t>) time.</a:t>
            </a:r>
          </a:p>
          <a:p>
            <a:pPr lvl="1" eaLnBrk="1" hangingPunct="1">
              <a:defRPr/>
            </a:pPr>
            <a:r>
              <a:rPr lang="en-US" smtClean="0"/>
              <a:t>Thus, over </a:t>
            </a:r>
            <a:r>
              <a:rPr lang="en-US" i="1" smtClean="0"/>
              <a:t>many consecutive operations</a:t>
            </a:r>
            <a:r>
              <a:rPr lang="en-US" smtClean="0"/>
              <a:t>, the operation averages constant time.</a:t>
            </a:r>
          </a:p>
          <a:p>
            <a:pPr lvl="1" eaLnBrk="1" hangingPunct="1">
              <a:defRPr/>
            </a:pPr>
            <a:r>
              <a:rPr lang="en-US" smtClean="0"/>
              <a:t>Not the same as constant-time average case (which averages over </a:t>
            </a:r>
            <a:r>
              <a:rPr lang="en-US" i="1" smtClean="0"/>
              <a:t>all possible inputs</a:t>
            </a:r>
            <a:r>
              <a:rPr lang="en-US" smtClean="0"/>
              <a:t>)</a:t>
            </a:r>
          </a:p>
          <a:p>
            <a:pPr lvl="1" eaLnBrk="1" hangingPunct="1">
              <a:defRPr/>
            </a:pPr>
            <a:r>
              <a:rPr lang="en-US" smtClean="0"/>
              <a:t>Quintessential amortized-constant-time operation: insert-at-end for a well written smart array.</a:t>
            </a:r>
          </a:p>
          <a:p>
            <a:pPr lvl="1" eaLnBrk="1" hangingPunct="1">
              <a:defRPr/>
            </a:pPr>
            <a:r>
              <a:rPr lang="en-US" smtClean="0"/>
              <a:t>Amortized constant time is not something we can easily compare with (say) logarithmic time.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 Apr,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218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Stacks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What a Stack Is </a:t>
            </a:r>
            <a:r>
              <a:rPr lang="en-US" smtClean="0">
                <a:cs typeface="Times New Roman" charset="0"/>
              </a:rPr>
              <a:t>—</a:t>
            </a:r>
            <a:r>
              <a:rPr lang="en-US" smtClean="0">
                <a:cs typeface="+mj-cs"/>
              </a:rPr>
              <a:t> Idea</a:t>
            </a:r>
          </a:p>
        </p:txBody>
      </p:sp>
      <p:sp>
        <p:nvSpPr>
          <p:cNvPr id="2184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Our third ADT is </a:t>
            </a:r>
            <a:r>
              <a:rPr lang="en-US" b="1" smtClean="0">
                <a:cs typeface="+mn-cs"/>
              </a:rPr>
              <a:t>Stack</a:t>
            </a:r>
            <a:r>
              <a:rPr lang="en-US" smtClean="0">
                <a:cs typeface="+mn-cs"/>
              </a:rPr>
              <a:t>. This is another container ADT; that is, it holds a number of values, all the same type.</a:t>
            </a:r>
            <a:endParaRPr lang="en-US" b="1" smtClean="0"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A </a:t>
            </a:r>
            <a:r>
              <a:rPr lang="en-US" i="1" smtClean="0">
                <a:cs typeface="+mn-cs"/>
              </a:rPr>
              <a:t>Stack</a:t>
            </a:r>
            <a:r>
              <a:rPr lang="en-US" smtClean="0">
                <a:cs typeface="+mn-cs"/>
              </a:rPr>
              <a:t> is a Last-In-First-Out (LIFO) structure.</a:t>
            </a:r>
          </a:p>
          <a:p>
            <a:pPr lvl="1" eaLnBrk="1" hangingPunct="1">
              <a:defRPr/>
            </a:pPr>
            <a:r>
              <a:rPr lang="en-US" smtClean="0"/>
              <a:t>What we do with a Stack:</a:t>
            </a:r>
          </a:p>
          <a:p>
            <a:pPr lvl="2" eaLnBrk="1" hangingPunct="1">
              <a:defRPr/>
            </a:pPr>
            <a:r>
              <a:rPr lang="en-US" b="1" smtClean="0"/>
              <a:t>Push</a:t>
            </a:r>
            <a:r>
              <a:rPr lang="en-US" smtClean="0"/>
              <a:t>: add a new value.</a:t>
            </a:r>
          </a:p>
          <a:p>
            <a:pPr lvl="2" eaLnBrk="1" hangingPunct="1">
              <a:defRPr/>
            </a:pPr>
            <a:r>
              <a:rPr lang="en-US" b="1" smtClean="0"/>
              <a:t>Pop</a:t>
            </a:r>
            <a:r>
              <a:rPr lang="en-US" smtClean="0"/>
              <a:t>: Remove a value.</a:t>
            </a:r>
          </a:p>
          <a:p>
            <a:pPr lvl="1" eaLnBrk="1" hangingPunct="1">
              <a:defRPr/>
            </a:pPr>
            <a:r>
              <a:rPr lang="en-US" smtClean="0"/>
              <a:t>The last item added is the first removed.</a:t>
            </a:r>
          </a:p>
          <a:p>
            <a:pPr lvl="2" eaLnBrk="1" hangingPunct="1">
              <a:defRPr/>
            </a:pPr>
            <a:r>
              <a:rPr lang="en-US" smtClean="0"/>
              <a:t>Think of a stack of plates or a stack of papers on your desk.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Thus, a Stack is a restricted version of a Sequence.</a:t>
            </a:r>
          </a:p>
          <a:p>
            <a:pPr lvl="1" eaLnBrk="1" hangingPunct="1">
              <a:defRPr/>
            </a:pPr>
            <a:r>
              <a:rPr lang="en-US" smtClean="0"/>
              <a:t>We can only insert/remove at one end.</a:t>
            </a:r>
          </a:p>
          <a:p>
            <a:pPr lvl="1" eaLnBrk="1" hangingPunct="1">
              <a:defRPr/>
            </a:pPr>
            <a:r>
              <a:rPr lang="en-US" smtClean="0"/>
              <a:t>We cannot iterate through the contents.</a:t>
            </a:r>
          </a:p>
        </p:txBody>
      </p:sp>
    </p:spTree>
    <p:extLst>
      <p:ext uri="{BB962C8B-B14F-4D97-AF65-F5344CB8AC3E}">
        <p14:creationId xmlns:p14="http://schemas.microsoft.com/office/powerpoint/2010/main" val="2433374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 Apr, 2013</a:t>
            </a:r>
            <a:endParaRPr lang="en-US"/>
          </a:p>
        </p:txBody>
      </p:sp>
      <p:sp>
        <p:nvSpPr>
          <p:cNvPr id="3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2185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Stacks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What a Stack Is </a:t>
            </a:r>
            <a:r>
              <a:rPr lang="en-US" smtClean="0">
                <a:cs typeface="Times New Roman" charset="0"/>
              </a:rPr>
              <a:t>—</a:t>
            </a:r>
            <a:r>
              <a:rPr lang="en-US" smtClean="0">
                <a:cs typeface="+mj-cs"/>
              </a:rPr>
              <a:t> Illustration</a:t>
            </a:r>
          </a:p>
        </p:txBody>
      </p:sp>
      <p:sp>
        <p:nvSpPr>
          <p:cNvPr id="21852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066800"/>
            <a:ext cx="4338638" cy="5334000"/>
          </a:xfrm>
        </p:spPr>
        <p:txBody>
          <a:bodyPr/>
          <a:lstStyle/>
          <a:p>
            <a:pPr marL="457200" indent="-457200" eaLnBrk="1" hangingPunct="1">
              <a:buFont typeface="Wingdings" charset="0"/>
              <a:buAutoNum type="arabicPeriod"/>
              <a:defRPr/>
            </a:pPr>
            <a:r>
              <a:rPr lang="en-US" sz="1800" smtClean="0">
                <a:cs typeface="+mn-cs"/>
              </a:rPr>
              <a:t>Start:</a:t>
            </a:r>
            <a:br>
              <a:rPr lang="en-US" sz="1800" smtClean="0">
                <a:cs typeface="+mn-cs"/>
              </a:rPr>
            </a:br>
            <a:r>
              <a:rPr lang="en-US" sz="1800" smtClean="0">
                <a:cs typeface="+mn-cs"/>
              </a:rPr>
              <a:t>an empty Stack.</a:t>
            </a:r>
          </a:p>
          <a:p>
            <a:pPr marL="457200" indent="-457200" eaLnBrk="1" hangingPunct="1">
              <a:buFont typeface="Wingdings" charset="0"/>
              <a:buAutoNum type="arabicPeriod"/>
              <a:defRPr/>
            </a:pPr>
            <a:endParaRPr lang="en-US" sz="1800" smtClean="0">
              <a:cs typeface="+mn-cs"/>
            </a:endParaRPr>
          </a:p>
          <a:p>
            <a:pPr marL="457200" indent="-457200" eaLnBrk="1" hangingPunct="1">
              <a:buFont typeface="Wingdings" charset="0"/>
              <a:buAutoNum type="arabicPeriod"/>
              <a:defRPr/>
            </a:pPr>
            <a:r>
              <a:rPr lang="en-US" sz="1800" smtClean="0">
                <a:cs typeface="+mn-cs"/>
              </a:rPr>
              <a:t>Push 2.</a:t>
            </a:r>
          </a:p>
          <a:p>
            <a:pPr marL="457200" indent="-457200" eaLnBrk="1" hangingPunct="1">
              <a:buFont typeface="Wingdings" charset="0"/>
              <a:buAutoNum type="arabicPeriod"/>
              <a:defRPr/>
            </a:pPr>
            <a:endParaRPr lang="en-US" sz="1800" smtClean="0">
              <a:cs typeface="+mn-cs"/>
            </a:endParaRPr>
          </a:p>
          <a:p>
            <a:pPr marL="457200" indent="-457200" eaLnBrk="1" hangingPunct="1">
              <a:buFont typeface="Wingdings" charset="0"/>
              <a:buAutoNum type="arabicPeriod"/>
              <a:defRPr/>
            </a:pPr>
            <a:r>
              <a:rPr lang="en-US" sz="1800" smtClean="0">
                <a:cs typeface="+mn-cs"/>
              </a:rPr>
              <a:t>Push 7.</a:t>
            </a:r>
          </a:p>
          <a:p>
            <a:pPr marL="457200" indent="-457200" eaLnBrk="1" hangingPunct="1">
              <a:buFont typeface="Wingdings" charset="0"/>
              <a:buAutoNum type="arabicPeriod"/>
              <a:defRPr/>
            </a:pPr>
            <a:endParaRPr lang="en-US" sz="1800" smtClean="0">
              <a:cs typeface="+mn-cs"/>
            </a:endParaRPr>
          </a:p>
          <a:p>
            <a:pPr marL="457200" indent="-457200" eaLnBrk="1" hangingPunct="1">
              <a:buFont typeface="Wingdings" charset="0"/>
              <a:buAutoNum type="arabicPeriod"/>
              <a:defRPr/>
            </a:pPr>
            <a:endParaRPr lang="en-US" sz="1800" smtClean="0">
              <a:cs typeface="+mn-cs"/>
            </a:endParaRPr>
          </a:p>
          <a:p>
            <a:pPr marL="457200" indent="-457200" eaLnBrk="1" hangingPunct="1">
              <a:buFont typeface="Wingdings" charset="0"/>
              <a:buAutoNum type="arabicPeriod"/>
              <a:defRPr/>
            </a:pPr>
            <a:r>
              <a:rPr lang="en-US" sz="1800" smtClean="0">
                <a:cs typeface="+mn-cs"/>
              </a:rPr>
              <a:t>Pop.</a:t>
            </a:r>
          </a:p>
          <a:p>
            <a:pPr marL="457200" indent="-457200" eaLnBrk="1" hangingPunct="1">
              <a:buFont typeface="Wingdings" charset="0"/>
              <a:buAutoNum type="arabicPeriod"/>
              <a:defRPr/>
            </a:pPr>
            <a:endParaRPr lang="en-US" sz="1800" smtClean="0">
              <a:cs typeface="+mn-cs"/>
            </a:endParaRPr>
          </a:p>
          <a:p>
            <a:pPr marL="457200" indent="-457200" eaLnBrk="1" hangingPunct="1">
              <a:buFont typeface="Wingdings" charset="0"/>
              <a:buAutoNum type="arabicPeriod"/>
              <a:defRPr/>
            </a:pPr>
            <a:endParaRPr lang="en-US" sz="1800" smtClean="0">
              <a:cs typeface="+mn-cs"/>
            </a:endParaRPr>
          </a:p>
          <a:p>
            <a:pPr marL="457200" indent="-457200" eaLnBrk="1" hangingPunct="1">
              <a:buFont typeface="Wingdings" charset="0"/>
              <a:buAutoNum type="arabicPeriod"/>
              <a:defRPr/>
            </a:pPr>
            <a:r>
              <a:rPr lang="en-US" sz="1800" smtClean="0">
                <a:cs typeface="+mn-cs"/>
              </a:rPr>
              <a:t>Push 5.</a:t>
            </a:r>
          </a:p>
          <a:p>
            <a:pPr marL="457200" indent="-457200" eaLnBrk="1" hangingPunct="1">
              <a:buFont typeface="Wingdings" charset="0"/>
              <a:buAutoNum type="arabicPeriod"/>
              <a:defRPr/>
            </a:pPr>
            <a:endParaRPr lang="en-US" sz="1800" smtClean="0">
              <a:cs typeface="+mn-cs"/>
            </a:endParaRPr>
          </a:p>
          <a:p>
            <a:pPr marL="457200" indent="-457200" eaLnBrk="1" hangingPunct="1">
              <a:buFont typeface="Wingdings" charset="0"/>
              <a:buAutoNum type="arabicPeriod"/>
              <a:defRPr/>
            </a:pPr>
            <a:endParaRPr lang="en-US" sz="1800" smtClean="0">
              <a:cs typeface="+mn-cs"/>
            </a:endParaRPr>
          </a:p>
          <a:p>
            <a:pPr marL="457200" indent="-457200" eaLnBrk="1" hangingPunct="1">
              <a:buFont typeface="Wingdings" charset="0"/>
              <a:buAutoNum type="arabicPeriod"/>
              <a:defRPr/>
            </a:pPr>
            <a:r>
              <a:rPr lang="en-US" sz="1800" smtClean="0">
                <a:cs typeface="+mn-cs"/>
              </a:rPr>
              <a:t>Push 5.</a:t>
            </a:r>
          </a:p>
        </p:txBody>
      </p:sp>
      <p:sp>
        <p:nvSpPr>
          <p:cNvPr id="218522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52963" y="1066800"/>
            <a:ext cx="4338637" cy="5334000"/>
          </a:xfrm>
        </p:spPr>
        <p:txBody>
          <a:bodyPr/>
          <a:lstStyle/>
          <a:p>
            <a:pPr marL="533400" indent="-533400" eaLnBrk="1" hangingPunct="1">
              <a:buFont typeface="Wingdings" charset="0"/>
              <a:buAutoNum type="arabicPeriod" startAt="7"/>
              <a:defRPr/>
            </a:pPr>
            <a:r>
              <a:rPr lang="en-US" sz="1800" smtClean="0">
                <a:cs typeface="+mn-cs"/>
              </a:rPr>
              <a:t>Pop.</a:t>
            </a:r>
          </a:p>
          <a:p>
            <a:pPr marL="533400" indent="-533400" eaLnBrk="1" hangingPunct="1">
              <a:buFont typeface="Wingdings" charset="0"/>
              <a:buAutoNum type="arabicPeriod" startAt="7"/>
              <a:defRPr/>
            </a:pPr>
            <a:endParaRPr lang="en-US" sz="1800" smtClean="0">
              <a:cs typeface="+mn-cs"/>
            </a:endParaRPr>
          </a:p>
          <a:p>
            <a:pPr marL="533400" indent="-533400" eaLnBrk="1" hangingPunct="1">
              <a:buFont typeface="Wingdings" charset="0"/>
              <a:buAutoNum type="arabicPeriod" startAt="7"/>
              <a:defRPr/>
            </a:pPr>
            <a:endParaRPr lang="en-US" sz="1800" smtClean="0">
              <a:cs typeface="+mn-cs"/>
            </a:endParaRPr>
          </a:p>
          <a:p>
            <a:pPr marL="533400" indent="-533400" eaLnBrk="1" hangingPunct="1">
              <a:buFont typeface="Wingdings" charset="0"/>
              <a:buAutoNum type="arabicPeriod" startAt="7"/>
              <a:defRPr/>
            </a:pPr>
            <a:r>
              <a:rPr lang="en-US" sz="1800" smtClean="0">
                <a:cs typeface="+mn-cs"/>
              </a:rPr>
              <a:t>Pop.</a:t>
            </a:r>
          </a:p>
          <a:p>
            <a:pPr marL="533400" indent="-533400" eaLnBrk="1" hangingPunct="1">
              <a:buFont typeface="Wingdings" charset="0"/>
              <a:buAutoNum type="arabicPeriod" startAt="7"/>
              <a:defRPr/>
            </a:pPr>
            <a:endParaRPr lang="en-US" sz="1800" smtClean="0">
              <a:cs typeface="+mn-cs"/>
            </a:endParaRPr>
          </a:p>
          <a:p>
            <a:pPr marL="533400" indent="-533400" eaLnBrk="1" hangingPunct="1">
              <a:buFont typeface="Wingdings" charset="0"/>
              <a:buAutoNum type="arabicPeriod" startAt="7"/>
              <a:defRPr/>
            </a:pPr>
            <a:endParaRPr lang="en-US" sz="1800" smtClean="0">
              <a:cs typeface="+mn-cs"/>
            </a:endParaRPr>
          </a:p>
          <a:p>
            <a:pPr marL="533400" indent="-533400" eaLnBrk="1" hangingPunct="1">
              <a:buFont typeface="Wingdings" charset="0"/>
              <a:buAutoNum type="arabicPeriod" startAt="7"/>
              <a:defRPr/>
            </a:pPr>
            <a:r>
              <a:rPr lang="en-US" sz="1800" smtClean="0">
                <a:cs typeface="+mn-cs"/>
              </a:rPr>
              <a:t>Pop.</a:t>
            </a:r>
            <a:br>
              <a:rPr lang="en-US" sz="1800" smtClean="0">
                <a:cs typeface="+mn-cs"/>
              </a:rPr>
            </a:br>
            <a:r>
              <a:rPr lang="en-US" sz="1800" smtClean="0">
                <a:cs typeface="+mn-cs"/>
              </a:rPr>
              <a:t>Stack is empty again.</a:t>
            </a:r>
          </a:p>
          <a:p>
            <a:pPr marL="533400" indent="-533400" eaLnBrk="1" hangingPunct="1">
              <a:buFont typeface="Wingdings" charset="0"/>
              <a:buAutoNum type="arabicPeriod" startAt="7"/>
              <a:defRPr/>
            </a:pPr>
            <a:endParaRPr lang="en-US" sz="1800" smtClean="0">
              <a:cs typeface="+mn-cs"/>
            </a:endParaRPr>
          </a:p>
          <a:p>
            <a:pPr marL="533400" indent="-533400" eaLnBrk="1" hangingPunct="1">
              <a:buFont typeface="Wingdings" charset="0"/>
              <a:buAutoNum type="arabicPeriod" startAt="7"/>
              <a:defRPr/>
            </a:pPr>
            <a:r>
              <a:rPr lang="en-US" sz="1800" smtClean="0">
                <a:cs typeface="+mn-cs"/>
              </a:rPr>
              <a:t>Push 7.</a:t>
            </a:r>
          </a:p>
          <a:p>
            <a:pPr marL="533400" indent="-533400" eaLnBrk="1" hangingPunct="1">
              <a:buFont typeface="Wingdings" charset="0"/>
              <a:buAutoNum type="arabicPeriod" startAt="7"/>
              <a:defRPr/>
            </a:pPr>
            <a:endParaRPr lang="en-US" sz="1800" smtClean="0">
              <a:cs typeface="+mn-cs"/>
            </a:endParaRPr>
          </a:p>
          <a:p>
            <a:pPr marL="533400" indent="-533400" eaLnBrk="1" hangingPunct="1">
              <a:buFont typeface="Wingdings" charset="0"/>
              <a:buAutoNum type="arabicPeriod" startAt="7"/>
              <a:defRPr/>
            </a:pPr>
            <a:r>
              <a:rPr lang="en-US" sz="1800" smtClean="0">
                <a:cs typeface="+mn-cs"/>
              </a:rPr>
              <a:t>Etc. …</a:t>
            </a:r>
          </a:p>
        </p:txBody>
      </p:sp>
      <p:sp>
        <p:nvSpPr>
          <p:cNvPr id="2185221" name="Rectangle 5"/>
          <p:cNvSpPr>
            <a:spLocks noChangeArrowheads="1"/>
          </p:cNvSpPr>
          <p:nvPr/>
        </p:nvSpPr>
        <p:spPr bwMode="auto">
          <a:xfrm>
            <a:off x="3124200" y="3733800"/>
            <a:ext cx="457200" cy="304800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</a:t>
            </a:r>
          </a:p>
        </p:txBody>
      </p:sp>
      <p:sp>
        <p:nvSpPr>
          <p:cNvPr id="2185222" name="Rectangle 6"/>
          <p:cNvSpPr>
            <a:spLocks noChangeArrowheads="1"/>
          </p:cNvSpPr>
          <p:nvPr/>
        </p:nvSpPr>
        <p:spPr bwMode="auto">
          <a:xfrm>
            <a:off x="3124200" y="2895600"/>
            <a:ext cx="457200" cy="304800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</a:t>
            </a:r>
          </a:p>
        </p:txBody>
      </p:sp>
      <p:sp>
        <p:nvSpPr>
          <p:cNvPr id="2185223" name="Rectangle 7"/>
          <p:cNvSpPr>
            <a:spLocks noChangeArrowheads="1"/>
          </p:cNvSpPr>
          <p:nvPr/>
        </p:nvSpPr>
        <p:spPr bwMode="auto">
          <a:xfrm>
            <a:off x="3124200" y="2590800"/>
            <a:ext cx="457200" cy="304800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7</a:t>
            </a:r>
          </a:p>
        </p:txBody>
      </p:sp>
      <p:sp>
        <p:nvSpPr>
          <p:cNvPr id="2185224" name="Rectangle 8"/>
          <p:cNvSpPr>
            <a:spLocks noChangeArrowheads="1"/>
          </p:cNvSpPr>
          <p:nvPr/>
        </p:nvSpPr>
        <p:spPr bwMode="auto">
          <a:xfrm>
            <a:off x="3124200" y="4800600"/>
            <a:ext cx="457200" cy="304800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</a:t>
            </a:r>
          </a:p>
        </p:txBody>
      </p:sp>
      <p:sp>
        <p:nvSpPr>
          <p:cNvPr id="2185225" name="Rectangle 9"/>
          <p:cNvSpPr>
            <a:spLocks noChangeArrowheads="1"/>
          </p:cNvSpPr>
          <p:nvPr/>
        </p:nvSpPr>
        <p:spPr bwMode="auto">
          <a:xfrm>
            <a:off x="3124200" y="4495800"/>
            <a:ext cx="457200" cy="304800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5</a:t>
            </a:r>
          </a:p>
        </p:txBody>
      </p:sp>
      <p:sp>
        <p:nvSpPr>
          <p:cNvPr id="2185226" name="Rectangle 10"/>
          <p:cNvSpPr>
            <a:spLocks noChangeArrowheads="1"/>
          </p:cNvSpPr>
          <p:nvPr/>
        </p:nvSpPr>
        <p:spPr bwMode="auto">
          <a:xfrm>
            <a:off x="3124200" y="5943600"/>
            <a:ext cx="457200" cy="304800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</a:t>
            </a:r>
          </a:p>
        </p:txBody>
      </p:sp>
      <p:sp>
        <p:nvSpPr>
          <p:cNvPr id="2185227" name="Rectangle 11"/>
          <p:cNvSpPr>
            <a:spLocks noChangeArrowheads="1"/>
          </p:cNvSpPr>
          <p:nvPr/>
        </p:nvSpPr>
        <p:spPr bwMode="auto">
          <a:xfrm>
            <a:off x="3124200" y="5638800"/>
            <a:ext cx="457200" cy="304800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5</a:t>
            </a:r>
          </a:p>
        </p:txBody>
      </p:sp>
      <p:sp>
        <p:nvSpPr>
          <p:cNvPr id="2185228" name="Rectangle 12"/>
          <p:cNvSpPr>
            <a:spLocks noChangeArrowheads="1"/>
          </p:cNvSpPr>
          <p:nvPr/>
        </p:nvSpPr>
        <p:spPr bwMode="auto">
          <a:xfrm>
            <a:off x="3124200" y="5334000"/>
            <a:ext cx="457200" cy="304800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5</a:t>
            </a:r>
          </a:p>
        </p:txBody>
      </p:sp>
      <p:sp>
        <p:nvSpPr>
          <p:cNvPr id="2185229" name="Rectangle 13"/>
          <p:cNvSpPr>
            <a:spLocks noChangeArrowheads="1"/>
          </p:cNvSpPr>
          <p:nvPr/>
        </p:nvSpPr>
        <p:spPr bwMode="auto">
          <a:xfrm>
            <a:off x="3124200" y="1981200"/>
            <a:ext cx="457200" cy="304800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</a:t>
            </a:r>
          </a:p>
        </p:txBody>
      </p:sp>
      <p:sp>
        <p:nvSpPr>
          <p:cNvPr id="2185230" name="Line 14"/>
          <p:cNvSpPr>
            <a:spLocks noChangeShapeType="1"/>
          </p:cNvSpPr>
          <p:nvPr/>
        </p:nvSpPr>
        <p:spPr bwMode="auto">
          <a:xfrm>
            <a:off x="2895600" y="1600200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185231" name="Rectangle 15"/>
          <p:cNvSpPr>
            <a:spLocks noChangeArrowheads="1"/>
          </p:cNvSpPr>
          <p:nvPr/>
        </p:nvSpPr>
        <p:spPr bwMode="auto">
          <a:xfrm>
            <a:off x="7391400" y="1295400"/>
            <a:ext cx="457200" cy="304800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</a:t>
            </a:r>
          </a:p>
        </p:txBody>
      </p:sp>
      <p:sp>
        <p:nvSpPr>
          <p:cNvPr id="2185232" name="Rectangle 16"/>
          <p:cNvSpPr>
            <a:spLocks noChangeArrowheads="1"/>
          </p:cNvSpPr>
          <p:nvPr/>
        </p:nvSpPr>
        <p:spPr bwMode="auto">
          <a:xfrm>
            <a:off x="7391400" y="990600"/>
            <a:ext cx="457200" cy="304800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5</a:t>
            </a:r>
          </a:p>
        </p:txBody>
      </p:sp>
      <p:sp>
        <p:nvSpPr>
          <p:cNvPr id="2185233" name="Rectangle 17"/>
          <p:cNvSpPr>
            <a:spLocks noChangeArrowheads="1"/>
          </p:cNvSpPr>
          <p:nvPr/>
        </p:nvSpPr>
        <p:spPr bwMode="auto">
          <a:xfrm>
            <a:off x="7391400" y="2133600"/>
            <a:ext cx="457200" cy="304800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</a:t>
            </a:r>
          </a:p>
        </p:txBody>
      </p:sp>
      <p:sp>
        <p:nvSpPr>
          <p:cNvPr id="2185234" name="Line 18"/>
          <p:cNvSpPr>
            <a:spLocks noChangeShapeType="1"/>
          </p:cNvSpPr>
          <p:nvPr/>
        </p:nvSpPr>
        <p:spPr bwMode="auto">
          <a:xfrm>
            <a:off x="7162800" y="3276600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185235" name="Line 19"/>
          <p:cNvSpPr>
            <a:spLocks noChangeShapeType="1"/>
          </p:cNvSpPr>
          <p:nvPr/>
        </p:nvSpPr>
        <p:spPr bwMode="auto">
          <a:xfrm>
            <a:off x="2209800" y="2209800"/>
            <a:ext cx="457200" cy="0"/>
          </a:xfrm>
          <a:prstGeom prst="line">
            <a:avLst/>
          </a:prstGeom>
          <a:noFill/>
          <a:ln w="34925">
            <a:solidFill>
              <a:schemeClr val="accent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185236" name="Line 20"/>
          <p:cNvSpPr>
            <a:spLocks noChangeShapeType="1"/>
          </p:cNvSpPr>
          <p:nvPr/>
        </p:nvSpPr>
        <p:spPr bwMode="auto">
          <a:xfrm>
            <a:off x="2209800" y="2895600"/>
            <a:ext cx="457200" cy="0"/>
          </a:xfrm>
          <a:prstGeom prst="line">
            <a:avLst/>
          </a:prstGeom>
          <a:noFill/>
          <a:ln w="34925">
            <a:solidFill>
              <a:schemeClr val="accent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185237" name="Line 21"/>
          <p:cNvSpPr>
            <a:spLocks noChangeShapeType="1"/>
          </p:cNvSpPr>
          <p:nvPr/>
        </p:nvSpPr>
        <p:spPr bwMode="auto">
          <a:xfrm>
            <a:off x="2209800" y="3886200"/>
            <a:ext cx="457200" cy="0"/>
          </a:xfrm>
          <a:prstGeom prst="line">
            <a:avLst/>
          </a:prstGeom>
          <a:noFill/>
          <a:ln w="34925">
            <a:solidFill>
              <a:schemeClr val="accent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185238" name="Line 22"/>
          <p:cNvSpPr>
            <a:spLocks noChangeShapeType="1"/>
          </p:cNvSpPr>
          <p:nvPr/>
        </p:nvSpPr>
        <p:spPr bwMode="auto">
          <a:xfrm>
            <a:off x="2209800" y="4800600"/>
            <a:ext cx="457200" cy="0"/>
          </a:xfrm>
          <a:prstGeom prst="line">
            <a:avLst/>
          </a:prstGeom>
          <a:noFill/>
          <a:ln w="34925">
            <a:solidFill>
              <a:schemeClr val="accent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185239" name="Line 23"/>
          <p:cNvSpPr>
            <a:spLocks noChangeShapeType="1"/>
          </p:cNvSpPr>
          <p:nvPr/>
        </p:nvSpPr>
        <p:spPr bwMode="auto">
          <a:xfrm>
            <a:off x="2209800" y="5791200"/>
            <a:ext cx="457200" cy="0"/>
          </a:xfrm>
          <a:prstGeom prst="line">
            <a:avLst/>
          </a:prstGeom>
          <a:noFill/>
          <a:ln w="34925">
            <a:solidFill>
              <a:schemeClr val="accent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185240" name="Line 24"/>
          <p:cNvSpPr>
            <a:spLocks noChangeShapeType="1"/>
          </p:cNvSpPr>
          <p:nvPr/>
        </p:nvSpPr>
        <p:spPr bwMode="auto">
          <a:xfrm>
            <a:off x="6477000" y="1295400"/>
            <a:ext cx="457200" cy="0"/>
          </a:xfrm>
          <a:prstGeom prst="line">
            <a:avLst/>
          </a:prstGeom>
          <a:noFill/>
          <a:ln w="34925">
            <a:solidFill>
              <a:schemeClr val="accent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185241" name="Line 25"/>
          <p:cNvSpPr>
            <a:spLocks noChangeShapeType="1"/>
          </p:cNvSpPr>
          <p:nvPr/>
        </p:nvSpPr>
        <p:spPr bwMode="auto">
          <a:xfrm>
            <a:off x="6477000" y="2286000"/>
            <a:ext cx="457200" cy="0"/>
          </a:xfrm>
          <a:prstGeom prst="line">
            <a:avLst/>
          </a:prstGeom>
          <a:noFill/>
          <a:ln w="34925">
            <a:solidFill>
              <a:schemeClr val="accent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185242" name="Line 26"/>
          <p:cNvSpPr>
            <a:spLocks noChangeShapeType="1"/>
          </p:cNvSpPr>
          <p:nvPr/>
        </p:nvSpPr>
        <p:spPr bwMode="auto">
          <a:xfrm>
            <a:off x="6477000" y="3276600"/>
            <a:ext cx="457200" cy="0"/>
          </a:xfrm>
          <a:prstGeom prst="line">
            <a:avLst/>
          </a:prstGeom>
          <a:noFill/>
          <a:ln w="34925">
            <a:solidFill>
              <a:schemeClr val="accent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185243" name="Rectangle 27"/>
          <p:cNvSpPr>
            <a:spLocks noChangeArrowheads="1"/>
          </p:cNvSpPr>
          <p:nvPr/>
        </p:nvSpPr>
        <p:spPr bwMode="auto">
          <a:xfrm>
            <a:off x="7391400" y="4038600"/>
            <a:ext cx="457200" cy="304800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7</a:t>
            </a:r>
          </a:p>
        </p:txBody>
      </p:sp>
      <p:sp>
        <p:nvSpPr>
          <p:cNvPr id="2185244" name="Line 28"/>
          <p:cNvSpPr>
            <a:spLocks noChangeShapeType="1"/>
          </p:cNvSpPr>
          <p:nvPr/>
        </p:nvSpPr>
        <p:spPr bwMode="auto">
          <a:xfrm>
            <a:off x="6477000" y="4191000"/>
            <a:ext cx="457200" cy="0"/>
          </a:xfrm>
          <a:prstGeom prst="line">
            <a:avLst/>
          </a:prstGeom>
          <a:noFill/>
          <a:ln w="34925">
            <a:solidFill>
              <a:schemeClr val="accent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185245" name="Line 29"/>
          <p:cNvSpPr>
            <a:spLocks noChangeShapeType="1"/>
          </p:cNvSpPr>
          <p:nvPr/>
        </p:nvSpPr>
        <p:spPr bwMode="auto">
          <a:xfrm>
            <a:off x="2895600" y="4038600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185246" name="Line 30"/>
          <p:cNvSpPr>
            <a:spLocks noChangeShapeType="1"/>
          </p:cNvSpPr>
          <p:nvPr/>
        </p:nvSpPr>
        <p:spPr bwMode="auto">
          <a:xfrm>
            <a:off x="2895600" y="3200400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185247" name="Line 31"/>
          <p:cNvSpPr>
            <a:spLocks noChangeShapeType="1"/>
          </p:cNvSpPr>
          <p:nvPr/>
        </p:nvSpPr>
        <p:spPr bwMode="auto">
          <a:xfrm>
            <a:off x="2895600" y="5105400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185248" name="Line 32"/>
          <p:cNvSpPr>
            <a:spLocks noChangeShapeType="1"/>
          </p:cNvSpPr>
          <p:nvPr/>
        </p:nvSpPr>
        <p:spPr bwMode="auto">
          <a:xfrm>
            <a:off x="2895600" y="6248400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185249" name="Line 33"/>
          <p:cNvSpPr>
            <a:spLocks noChangeShapeType="1"/>
          </p:cNvSpPr>
          <p:nvPr/>
        </p:nvSpPr>
        <p:spPr bwMode="auto">
          <a:xfrm>
            <a:off x="2895600" y="2286000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185250" name="Line 34"/>
          <p:cNvSpPr>
            <a:spLocks noChangeShapeType="1"/>
          </p:cNvSpPr>
          <p:nvPr/>
        </p:nvSpPr>
        <p:spPr bwMode="auto">
          <a:xfrm>
            <a:off x="7162800" y="1600200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185251" name="Line 35"/>
          <p:cNvSpPr>
            <a:spLocks noChangeShapeType="1"/>
          </p:cNvSpPr>
          <p:nvPr/>
        </p:nvSpPr>
        <p:spPr bwMode="auto">
          <a:xfrm>
            <a:off x="7162800" y="2438400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185252" name="Line 36"/>
          <p:cNvSpPr>
            <a:spLocks noChangeShapeType="1"/>
          </p:cNvSpPr>
          <p:nvPr/>
        </p:nvSpPr>
        <p:spPr bwMode="auto">
          <a:xfrm>
            <a:off x="7162800" y="4343400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1481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 Apr,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2186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Stacks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What a Stack Is </a:t>
            </a:r>
            <a:r>
              <a:rPr lang="en-US" smtClean="0">
                <a:cs typeface="Times New Roman" charset="0"/>
              </a:rPr>
              <a:t>—</a:t>
            </a:r>
            <a:r>
              <a:rPr lang="en-US" smtClean="0">
                <a:cs typeface="+mj-cs"/>
              </a:rPr>
              <a:t> Top-Down Design</a:t>
            </a:r>
          </a:p>
        </p:txBody>
      </p:sp>
      <p:sp>
        <p:nvSpPr>
          <p:cNvPr id="2186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Conceptually, a Stack carries out the idea of </a:t>
            </a:r>
            <a:r>
              <a:rPr lang="en-US" b="1" smtClean="0">
                <a:cs typeface="+mn-cs"/>
              </a:rPr>
              <a:t>top-down design</a:t>
            </a:r>
            <a:r>
              <a:rPr lang="en-US" smtClean="0">
                <a:cs typeface="+mn-cs"/>
              </a:rPr>
              <a:t>.</a:t>
            </a:r>
          </a:p>
          <a:p>
            <a:pPr lvl="1" eaLnBrk="1" hangingPunct="1">
              <a:defRPr/>
            </a:pPr>
            <a:r>
              <a:rPr lang="en-US" smtClean="0"/>
              <a:t>In TDD, we want to perform some large task.</a:t>
            </a:r>
          </a:p>
          <a:p>
            <a:pPr lvl="1" eaLnBrk="1" hangingPunct="1">
              <a:defRPr/>
            </a:pPr>
            <a:r>
              <a:rPr lang="en-US" smtClean="0"/>
              <a:t>We think of various subtasks as </a:t>
            </a:r>
            <a:r>
              <a:rPr lang="ja-JP" altLang="en-US" smtClean="0">
                <a:latin typeface="Arial"/>
              </a:rPr>
              <a:t>“</a:t>
            </a:r>
            <a:r>
              <a:rPr lang="en-US" smtClean="0"/>
              <a:t>black boxes</a:t>
            </a:r>
            <a:r>
              <a:rPr lang="ja-JP" altLang="en-US" smtClean="0">
                <a:latin typeface="Arial"/>
              </a:rPr>
              <a:t>”</a:t>
            </a:r>
            <a:r>
              <a:rPr lang="en-US" smtClean="0"/>
              <a:t>. We call the code to perform them without worrying about its internal details.</a:t>
            </a:r>
          </a:p>
          <a:p>
            <a:pPr lvl="2" eaLnBrk="1" hangingPunct="1">
              <a:defRPr/>
            </a:pPr>
            <a:r>
              <a:rPr lang="en-US" smtClean="0"/>
              <a:t>Even if that code is the same code we are already executing (as is the case in a recursive function).</a:t>
            </a:r>
          </a:p>
          <a:p>
            <a:pPr lvl="1" eaLnBrk="1" hangingPunct="1">
              <a:defRPr/>
            </a:pPr>
            <a:r>
              <a:rPr lang="en-US" smtClean="0"/>
              <a:t>When we perform a subtask, we can push our current state on a Stack. When the subtask is finished, pop the state off.</a:t>
            </a:r>
          </a:p>
          <a:p>
            <a:pPr lvl="2" eaLnBrk="1" hangingPunct="1">
              <a:defRPr/>
            </a:pPr>
            <a:r>
              <a:rPr lang="en-US" smtClean="0"/>
              <a:t>The Stack ends up looking exactly as it did before the subtask began.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In practice, nearly every use of a Stack has this idea behind it.</a:t>
            </a:r>
          </a:p>
        </p:txBody>
      </p:sp>
    </p:spTree>
    <p:extLst>
      <p:ext uri="{BB962C8B-B14F-4D97-AF65-F5344CB8AC3E}">
        <p14:creationId xmlns:p14="http://schemas.microsoft.com/office/powerpoint/2010/main" val="2885432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 Apr, 2013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218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Stacks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What a Stack Is </a:t>
            </a:r>
            <a:r>
              <a:rPr lang="en-US" smtClean="0">
                <a:cs typeface="Times New Roman" charset="0"/>
              </a:rPr>
              <a:t>—</a:t>
            </a:r>
            <a:r>
              <a:rPr lang="en-US" smtClean="0">
                <a:cs typeface="+mj-cs"/>
              </a:rPr>
              <a:t> ADT</a:t>
            </a:r>
          </a:p>
        </p:txBody>
      </p:sp>
      <p:sp>
        <p:nvSpPr>
          <p:cNvPr id="2187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When we looked at general Sequences, We defined our own ADT (</a:t>
            </a:r>
            <a:r>
              <a:rPr lang="ja-JP" altLang="en-US" smtClean="0">
                <a:latin typeface="Arial"/>
                <a:cs typeface="+mn-cs"/>
              </a:rPr>
              <a:t>“</a:t>
            </a:r>
            <a:r>
              <a:rPr lang="en-US" smtClean="0">
                <a:cs typeface="+mn-cs"/>
              </a:rPr>
              <a:t>Sequence</a:t>
            </a:r>
            <a:r>
              <a:rPr lang="ja-JP" altLang="en-US" smtClean="0">
                <a:latin typeface="Arial"/>
                <a:cs typeface="+mn-cs"/>
              </a:rPr>
              <a:t>”</a:t>
            </a:r>
            <a:r>
              <a:rPr lang="en-US" smtClean="0">
                <a:cs typeface="+mn-cs"/>
              </a:rPr>
              <a:t>).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But there is essentially only one good definition of a Stack:</a:t>
            </a:r>
          </a:p>
          <a:p>
            <a:pPr lvl="1" eaLnBrk="1" hangingPunct="1">
              <a:defRPr/>
            </a:pPr>
            <a:r>
              <a:rPr lang="en-US" smtClean="0"/>
              <a:t>Data</a:t>
            </a:r>
          </a:p>
          <a:p>
            <a:pPr lvl="2" eaLnBrk="1" hangingPunct="1">
              <a:defRPr/>
            </a:pPr>
            <a:r>
              <a:rPr lang="en-US" smtClean="0"/>
              <a:t>A Sequence of data items. One end is the </a:t>
            </a:r>
            <a:r>
              <a:rPr lang="ja-JP" altLang="en-US" smtClean="0">
                <a:latin typeface="Arial"/>
              </a:rPr>
              <a:t>“</a:t>
            </a:r>
            <a:r>
              <a:rPr lang="en-US" smtClean="0"/>
              <a:t>top</a:t>
            </a:r>
            <a:r>
              <a:rPr lang="ja-JP" altLang="en-US" smtClean="0">
                <a:latin typeface="Arial"/>
              </a:rPr>
              <a:t>”</a:t>
            </a:r>
            <a:r>
              <a:rPr lang="en-US" smtClean="0"/>
              <a:t>.</a:t>
            </a:r>
          </a:p>
          <a:p>
            <a:pPr lvl="1" eaLnBrk="1" hangingPunct="1">
              <a:defRPr/>
            </a:pPr>
            <a:r>
              <a:rPr lang="en-US" smtClean="0"/>
              <a:t>Operations</a:t>
            </a:r>
          </a:p>
          <a:p>
            <a:pPr lvl="2" eaLnBrk="1" hangingPunct="1">
              <a:defRPr/>
            </a:pPr>
            <a:r>
              <a:rPr lang="en-US" b="1" smtClean="0"/>
              <a:t>getTop</a:t>
            </a:r>
            <a:r>
              <a:rPr lang="en-US" smtClean="0"/>
              <a:t>. Look at top item.</a:t>
            </a:r>
          </a:p>
          <a:p>
            <a:pPr lvl="2" eaLnBrk="1" hangingPunct="1">
              <a:defRPr/>
            </a:pPr>
            <a:r>
              <a:rPr lang="en-US" b="1" smtClean="0"/>
              <a:t>push</a:t>
            </a:r>
            <a:r>
              <a:rPr lang="en-US" smtClean="0"/>
              <a:t>. Add an item.</a:t>
            </a:r>
          </a:p>
          <a:p>
            <a:pPr lvl="2" eaLnBrk="1" hangingPunct="1">
              <a:defRPr/>
            </a:pPr>
            <a:r>
              <a:rPr lang="en-US" b="1" smtClean="0"/>
              <a:t>pop</a:t>
            </a:r>
            <a:r>
              <a:rPr lang="en-US" smtClean="0"/>
              <a:t>. Remove top item.</a:t>
            </a:r>
          </a:p>
          <a:p>
            <a:pPr lvl="2" eaLnBrk="1" hangingPunct="1">
              <a:defRPr/>
            </a:pPr>
            <a:r>
              <a:rPr lang="en-US" smtClean="0"/>
              <a:t>To avoid errors we need information about empty state (or size):</a:t>
            </a:r>
          </a:p>
          <a:p>
            <a:pPr lvl="3" eaLnBrk="1" hangingPunct="1">
              <a:defRPr/>
            </a:pPr>
            <a:r>
              <a:rPr lang="en-US" b="1" smtClean="0"/>
              <a:t>isEmpty</a:t>
            </a:r>
            <a:r>
              <a:rPr lang="en-US" smtClean="0"/>
              <a:t>. Returns true if Stack is empty.</a:t>
            </a:r>
          </a:p>
          <a:p>
            <a:pPr lvl="2" eaLnBrk="1" hangingPunct="1">
              <a:defRPr/>
            </a:pPr>
            <a:r>
              <a:rPr lang="en-US" smtClean="0"/>
              <a:t>Then, of course, we need the standard stuff:</a:t>
            </a:r>
          </a:p>
          <a:p>
            <a:pPr lvl="3" eaLnBrk="1" hangingPunct="1">
              <a:defRPr/>
            </a:pPr>
            <a:r>
              <a:rPr lang="en-US" b="1" smtClean="0"/>
              <a:t>create</a:t>
            </a:r>
            <a:r>
              <a:rPr lang="en-US" smtClean="0"/>
              <a:t>.</a:t>
            </a:r>
          </a:p>
          <a:p>
            <a:pPr lvl="3" eaLnBrk="1" hangingPunct="1">
              <a:defRPr/>
            </a:pPr>
            <a:r>
              <a:rPr lang="en-US" b="1" smtClean="0"/>
              <a:t>destroy</a:t>
            </a:r>
            <a:r>
              <a:rPr lang="en-US" smtClean="0"/>
              <a:t>.</a:t>
            </a:r>
          </a:p>
          <a:p>
            <a:pPr lvl="3" eaLnBrk="1" hangingPunct="1">
              <a:defRPr/>
            </a:pPr>
            <a:r>
              <a:rPr lang="en-US" smtClean="0"/>
              <a:t>I will add the usual </a:t>
            </a:r>
            <a:r>
              <a:rPr lang="en-US" b="1" smtClean="0"/>
              <a:t>copy</a:t>
            </a:r>
            <a:r>
              <a:rPr lang="en-US" smtClean="0"/>
              <a:t> operations.</a:t>
            </a:r>
          </a:p>
        </p:txBody>
      </p:sp>
      <p:sp>
        <p:nvSpPr>
          <p:cNvPr id="2187268" name="AutoShape 4"/>
          <p:cNvSpPr>
            <a:spLocks noChangeArrowheads="1"/>
          </p:cNvSpPr>
          <p:nvPr/>
        </p:nvSpPr>
        <p:spPr bwMode="auto">
          <a:xfrm>
            <a:off x="1295400" y="3055938"/>
            <a:ext cx="2895600" cy="9144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187269" name="Line 5"/>
          <p:cNvSpPr>
            <a:spLocks noChangeShapeType="1"/>
          </p:cNvSpPr>
          <p:nvPr/>
        </p:nvSpPr>
        <p:spPr bwMode="auto">
          <a:xfrm flipH="1">
            <a:off x="4343400" y="3200400"/>
            <a:ext cx="1066800" cy="1524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187270" name="Text Box 6"/>
          <p:cNvSpPr txBox="1">
            <a:spLocks noChangeArrowheads="1"/>
          </p:cNvSpPr>
          <p:nvPr/>
        </p:nvSpPr>
        <p:spPr bwMode="auto">
          <a:xfrm>
            <a:off x="5410200" y="2895600"/>
            <a:ext cx="1752600" cy="52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1400">
                <a:solidFill>
                  <a:schemeClr val="folHlink"/>
                </a:solidFill>
                <a:cs typeface="+mn-cs"/>
              </a:rPr>
              <a:t>Three primary operations.</a:t>
            </a:r>
          </a:p>
        </p:txBody>
      </p:sp>
    </p:spTree>
    <p:extLst>
      <p:ext uri="{BB962C8B-B14F-4D97-AF65-F5344CB8AC3E}">
        <p14:creationId xmlns:p14="http://schemas.microsoft.com/office/powerpoint/2010/main" val="1934699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 Apr,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2188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Stacks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Implementation </a:t>
            </a:r>
            <a:r>
              <a:rPr lang="en-US" smtClean="0">
                <a:cs typeface="Times New Roman" charset="0"/>
              </a:rPr>
              <a:t>—</a:t>
            </a:r>
            <a:r>
              <a:rPr lang="en-US" smtClean="0">
                <a:cs typeface="+mj-cs"/>
              </a:rPr>
              <a:t> Ideas</a:t>
            </a:r>
          </a:p>
        </p:txBody>
      </p:sp>
      <p:sp>
        <p:nvSpPr>
          <p:cNvPr id="2188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One can write a Stack </a:t>
            </a:r>
            <a:r>
              <a:rPr lang="ja-JP" altLang="en-US" smtClean="0">
                <a:latin typeface="Arial"/>
                <a:cs typeface="+mn-cs"/>
              </a:rPr>
              <a:t>“</a:t>
            </a:r>
            <a:r>
              <a:rPr lang="en-US" smtClean="0">
                <a:cs typeface="+mn-cs"/>
              </a:rPr>
              <a:t>from scratch</a:t>
            </a:r>
            <a:r>
              <a:rPr lang="ja-JP" altLang="en-US" smtClean="0">
                <a:latin typeface="Arial"/>
                <a:cs typeface="+mn-cs"/>
              </a:rPr>
              <a:t>”</a:t>
            </a:r>
            <a:r>
              <a:rPr lang="en-US" smtClean="0">
                <a:cs typeface="+mn-cs"/>
              </a:rPr>
              <a:t>.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However, in practice, a Stack is often just a wrapper around some Sequence.</a:t>
            </a:r>
          </a:p>
          <a:p>
            <a:pPr lvl="1" eaLnBrk="1" hangingPunct="1">
              <a:defRPr/>
            </a:pPr>
            <a:r>
              <a:rPr lang="en-US" smtClean="0"/>
              <a:t>That is, around a Sequence container.</a:t>
            </a:r>
          </a:p>
          <a:p>
            <a:pPr lvl="1" eaLnBrk="1" hangingPunct="1">
              <a:defRPr/>
            </a:pPr>
            <a:r>
              <a:rPr lang="en-US" smtClean="0"/>
              <a:t>Which ones would work well?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Once the Sequence is written, making a Stack is easy.</a:t>
            </a:r>
          </a:p>
          <a:p>
            <a:pPr lvl="1" eaLnBrk="1" hangingPunct="1">
              <a:defRPr/>
            </a:pPr>
            <a:r>
              <a:rPr lang="en-US" smtClean="0"/>
              <a:t>Write a class with just one data member: the Sequence.</a:t>
            </a:r>
          </a:p>
          <a:p>
            <a:pPr lvl="1" eaLnBrk="1" hangingPunct="1">
              <a:defRPr/>
            </a:pPr>
            <a:r>
              <a:rPr lang="en-US" b="1" smtClean="0"/>
              <a:t>All</a:t>
            </a:r>
            <a:r>
              <a:rPr lang="en-US" smtClean="0"/>
              <a:t> of the Stack operations are just wrappers around existing Sequence operations.</a:t>
            </a:r>
          </a:p>
          <a:p>
            <a:pPr lvl="1" eaLnBrk="1" hangingPunct="1">
              <a:defRPr/>
            </a:pPr>
            <a:r>
              <a:rPr lang="en-US" smtClean="0"/>
              <a:t>Watch out for errors &amp; exception safety!</a:t>
            </a:r>
          </a:p>
        </p:txBody>
      </p:sp>
    </p:spTree>
    <p:extLst>
      <p:ext uri="{BB962C8B-B14F-4D97-AF65-F5344CB8AC3E}">
        <p14:creationId xmlns:p14="http://schemas.microsoft.com/office/powerpoint/2010/main" val="2104737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 Apr,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2219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Stacks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Implementation </a:t>
            </a:r>
            <a:r>
              <a:rPr lang="en-US" smtClean="0">
                <a:cs typeface="Times New Roman" charset="0"/>
              </a:rPr>
              <a:t>—</a:t>
            </a:r>
            <a:r>
              <a:rPr lang="en-US" smtClean="0">
                <a:cs typeface="+mj-cs"/>
              </a:rPr>
              <a:t> Interface Problems?</a:t>
            </a:r>
          </a:p>
        </p:txBody>
      </p:sp>
      <p:sp>
        <p:nvSpPr>
          <p:cNvPr id="2219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dirty="0" smtClean="0">
                <a:cs typeface="+mn-cs"/>
              </a:rPr>
              <a:t>Why should </a:t>
            </a:r>
            <a:r>
              <a:rPr lang="ja-JP" altLang="en-US" dirty="0" smtClean="0">
                <a:latin typeface="Arial"/>
                <a:cs typeface="+mn-cs"/>
              </a:rPr>
              <a:t>“</a:t>
            </a:r>
            <a:r>
              <a:rPr lang="en-US" dirty="0" smtClean="0">
                <a:cs typeface="+mn-cs"/>
              </a:rPr>
              <a:t>pop</a:t>
            </a:r>
            <a:r>
              <a:rPr lang="ja-JP" altLang="en-US" dirty="0" smtClean="0">
                <a:latin typeface="Arial"/>
                <a:cs typeface="+mn-cs"/>
              </a:rPr>
              <a:t>”</a:t>
            </a:r>
            <a:r>
              <a:rPr lang="en-US" dirty="0" smtClean="0">
                <a:cs typeface="+mn-cs"/>
              </a:rPr>
              <a:t> </a:t>
            </a:r>
            <a:r>
              <a:rPr lang="en-US" b="1" dirty="0" smtClean="0">
                <a:cs typeface="+mn-cs"/>
              </a:rPr>
              <a:t>not</a:t>
            </a:r>
            <a:r>
              <a:rPr lang="en-US" dirty="0" smtClean="0">
                <a:cs typeface="+mn-cs"/>
              </a:rPr>
              <a:t> return a value (the old top value)?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dirty="0" smtClean="0">
              <a:cs typeface="+mn-cs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dirty="0" smtClean="0">
              <a:cs typeface="+mn-cs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dirty="0" smtClean="0">
              <a:cs typeface="+mn-cs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dirty="0" smtClean="0">
              <a:cs typeface="+mn-cs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dirty="0" smtClean="0">
              <a:cs typeface="+mn-cs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dirty="0" smtClean="0">
              <a:cs typeface="+mn-cs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dirty="0" smtClean="0">
                <a:cs typeface="+mn-cs"/>
              </a:rPr>
              <a:t>Some interfaces have a </a:t>
            </a:r>
            <a:r>
              <a:rPr lang="ja-JP" altLang="en-US" dirty="0" smtClean="0">
                <a:latin typeface="Arial"/>
                <a:cs typeface="+mn-cs"/>
              </a:rPr>
              <a:t>“</a:t>
            </a:r>
            <a:r>
              <a:rPr lang="en-US" dirty="0" smtClean="0">
                <a:cs typeface="+mn-cs"/>
              </a:rPr>
              <a:t>pop</a:t>
            </a:r>
            <a:r>
              <a:rPr lang="ja-JP" altLang="en-US" dirty="0" smtClean="0">
                <a:latin typeface="Arial"/>
                <a:cs typeface="+mn-cs"/>
              </a:rPr>
              <a:t>”</a:t>
            </a:r>
            <a:r>
              <a:rPr lang="en-US" dirty="0" smtClean="0">
                <a:cs typeface="+mn-cs"/>
              </a:rPr>
              <a:t> that </a:t>
            </a:r>
            <a:r>
              <a:rPr lang="en-US" b="1" dirty="0" smtClean="0">
                <a:cs typeface="+mn-cs"/>
              </a:rPr>
              <a:t>does</a:t>
            </a:r>
            <a:r>
              <a:rPr lang="en-US" dirty="0" smtClean="0">
                <a:cs typeface="+mn-cs"/>
              </a:rPr>
              <a:t> tell the caller what the top value is [</a:t>
            </a:r>
            <a:r>
              <a:rPr lang="en-US" b="1" dirty="0" smtClean="0">
                <a:latin typeface="Courier New" charset="0"/>
                <a:cs typeface="+mn-cs"/>
              </a:rPr>
              <a:t>void pop(</a:t>
            </a:r>
            <a:r>
              <a:rPr lang="en-US" b="1" dirty="0" err="1" smtClean="0">
                <a:latin typeface="Courier New" charset="0"/>
                <a:cs typeface="+mn-cs"/>
              </a:rPr>
              <a:t>value_type</a:t>
            </a:r>
            <a:r>
              <a:rPr lang="en-US" b="1" dirty="0" smtClean="0">
                <a:latin typeface="Courier New" charset="0"/>
                <a:cs typeface="+mn-cs"/>
              </a:rPr>
              <a:t> &amp; </a:t>
            </a:r>
            <a:r>
              <a:rPr lang="en-US" b="1" dirty="0" err="1" smtClean="0">
                <a:latin typeface="Courier New" charset="0"/>
                <a:cs typeface="+mn-cs"/>
              </a:rPr>
              <a:t>topItem</a:t>
            </a:r>
            <a:r>
              <a:rPr lang="en-US" b="1" dirty="0" smtClean="0">
                <a:latin typeface="Courier New" charset="0"/>
                <a:cs typeface="+mn-cs"/>
              </a:rPr>
              <a:t>)</a:t>
            </a:r>
            <a:r>
              <a:rPr lang="en-US" dirty="0" smtClean="0">
                <a:cs typeface="+mn-cs"/>
              </a:rPr>
              <a:t>]. Why is this </a:t>
            </a:r>
            <a:r>
              <a:rPr lang="en-US" b="1" dirty="0" smtClean="0">
                <a:cs typeface="+mn-cs"/>
              </a:rPr>
              <a:t>not</a:t>
            </a:r>
            <a:r>
              <a:rPr lang="en-US" dirty="0" smtClean="0">
                <a:cs typeface="+mn-cs"/>
              </a:rPr>
              <a:t> a problem?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101599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 Apr, 2013</a:t>
            </a:r>
            <a:endParaRPr lang="en-US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199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Review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Generic Containers [1/2]</a:t>
            </a:r>
          </a:p>
        </p:txBody>
      </p:sp>
      <p:sp>
        <p:nvSpPr>
          <p:cNvPr id="199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6324600" cy="5334000"/>
          </a:xfrm>
        </p:spPr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A function that allows exceptions thrown by a client</a:t>
            </a:r>
            <a:r>
              <a:rPr lang="ja-JP" altLang="en-US" smtClean="0">
                <a:latin typeface="Arial"/>
                <a:cs typeface="+mn-cs"/>
              </a:rPr>
              <a:t>’</a:t>
            </a:r>
            <a:r>
              <a:rPr lang="en-US" smtClean="0">
                <a:cs typeface="+mn-cs"/>
              </a:rPr>
              <a:t>s code to propagate unchanged, is said to be </a:t>
            </a:r>
            <a:r>
              <a:rPr lang="en-US" b="1" smtClean="0">
                <a:cs typeface="+mn-cs"/>
              </a:rPr>
              <a:t>exception-neutral</a:t>
            </a:r>
            <a:r>
              <a:rPr lang="en-US" smtClean="0">
                <a:cs typeface="+mn-cs"/>
              </a:rPr>
              <a:t>.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When exception-neutral code calls a client-provided function that may throw, it does one of two things:</a:t>
            </a:r>
          </a:p>
          <a:p>
            <a:pPr lvl="1" eaLnBrk="1" hangingPunct="1">
              <a:defRPr/>
            </a:pPr>
            <a:r>
              <a:rPr lang="en-US" smtClean="0"/>
              <a:t>Call the function outside a try block, so that any exceptions terminate our code immediately.</a:t>
            </a:r>
          </a:p>
          <a:p>
            <a:pPr lvl="1" eaLnBrk="1" hangingPunct="1">
              <a:defRPr/>
            </a:pPr>
            <a:r>
              <a:rPr lang="en-US" smtClean="0"/>
              <a:t>Or, call the function inside a try block, then catch all exceptions, do any necessary clean-up, and re-throw.</a:t>
            </a:r>
          </a:p>
        </p:txBody>
      </p:sp>
      <p:sp>
        <p:nvSpPr>
          <p:cNvPr id="1990671" name="Rectangle 15"/>
          <p:cNvSpPr>
            <a:spLocks noChangeArrowheads="1"/>
          </p:cNvSpPr>
          <p:nvPr/>
        </p:nvSpPr>
        <p:spPr bwMode="auto">
          <a:xfrm>
            <a:off x="7010400" y="1524000"/>
            <a:ext cx="1676400" cy="7620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800">
                <a:cs typeface="+mn-cs"/>
              </a:rPr>
              <a:t>Client code</a:t>
            </a:r>
          </a:p>
        </p:txBody>
      </p:sp>
      <p:sp>
        <p:nvSpPr>
          <p:cNvPr id="1990672" name="Rectangle 16"/>
          <p:cNvSpPr>
            <a:spLocks noChangeArrowheads="1"/>
          </p:cNvSpPr>
          <p:nvPr/>
        </p:nvSpPr>
        <p:spPr bwMode="auto">
          <a:xfrm>
            <a:off x="7010400" y="2667000"/>
            <a:ext cx="1676400" cy="762000"/>
          </a:xfrm>
          <a:prstGeom prst="rect">
            <a:avLst/>
          </a:prstGeom>
          <a:solidFill>
            <a:srgbClr val="99CC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800">
                <a:cs typeface="+mn-cs"/>
              </a:rPr>
              <a:t>Our package</a:t>
            </a:r>
          </a:p>
        </p:txBody>
      </p:sp>
      <p:sp>
        <p:nvSpPr>
          <p:cNvPr id="1990673" name="Text Box 17"/>
          <p:cNvSpPr txBox="1">
            <a:spLocks noChangeArrowheads="1"/>
          </p:cNvSpPr>
          <p:nvPr/>
        </p:nvSpPr>
        <p:spPr bwMode="auto">
          <a:xfrm>
            <a:off x="7010400" y="3810000"/>
            <a:ext cx="1676400" cy="760413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>
                <a:cs typeface="+mn-cs"/>
              </a:rPr>
              <a:t>Implementation of template-parameter type</a:t>
            </a:r>
          </a:p>
        </p:txBody>
      </p:sp>
      <p:sp>
        <p:nvSpPr>
          <p:cNvPr id="1990674" name="Line 18"/>
          <p:cNvSpPr>
            <a:spLocks noChangeShapeType="1"/>
          </p:cNvSpPr>
          <p:nvPr/>
        </p:nvSpPr>
        <p:spPr bwMode="auto">
          <a:xfrm>
            <a:off x="7848600" y="2286000"/>
            <a:ext cx="0" cy="381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990675" name="Line 19"/>
          <p:cNvSpPr>
            <a:spLocks noChangeShapeType="1"/>
          </p:cNvSpPr>
          <p:nvPr/>
        </p:nvSpPr>
        <p:spPr bwMode="auto">
          <a:xfrm>
            <a:off x="7848600" y="3429000"/>
            <a:ext cx="0" cy="381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990676" name="Text Box 20"/>
          <p:cNvSpPr txBox="1">
            <a:spLocks noChangeArrowheads="1"/>
          </p:cNvSpPr>
          <p:nvPr/>
        </p:nvSpPr>
        <p:spPr bwMode="auto">
          <a:xfrm>
            <a:off x="6781800" y="4953000"/>
            <a:ext cx="1524000" cy="52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1400">
                <a:solidFill>
                  <a:schemeClr val="folHlink"/>
                </a:solidFill>
                <a:cs typeface="+mn-cs"/>
              </a:rPr>
              <a:t>This code might throw …</a:t>
            </a:r>
          </a:p>
        </p:txBody>
      </p:sp>
      <p:sp>
        <p:nvSpPr>
          <p:cNvPr id="1990677" name="Line 21"/>
          <p:cNvSpPr>
            <a:spLocks noChangeShapeType="1"/>
          </p:cNvSpPr>
          <p:nvPr/>
        </p:nvSpPr>
        <p:spPr bwMode="auto">
          <a:xfrm flipV="1">
            <a:off x="7162800" y="4648200"/>
            <a:ext cx="76200" cy="3048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990678" name="Text Box 22"/>
          <p:cNvSpPr txBox="1">
            <a:spLocks noChangeArrowheads="1"/>
          </p:cNvSpPr>
          <p:nvPr/>
        </p:nvSpPr>
        <p:spPr bwMode="auto">
          <a:xfrm>
            <a:off x="6781800" y="5638800"/>
            <a:ext cx="1828800" cy="74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1400">
                <a:solidFill>
                  <a:schemeClr val="folHlink"/>
                </a:solidFill>
                <a:cs typeface="+mn-cs"/>
              </a:rPr>
              <a:t>… and if it does, this code handles the exception.</a:t>
            </a:r>
          </a:p>
        </p:txBody>
      </p:sp>
      <p:sp>
        <p:nvSpPr>
          <p:cNvPr id="1990679" name="Freeform 23"/>
          <p:cNvSpPr>
            <a:spLocks/>
          </p:cNvSpPr>
          <p:nvPr/>
        </p:nvSpPr>
        <p:spPr bwMode="auto">
          <a:xfrm>
            <a:off x="6629400" y="1981200"/>
            <a:ext cx="304800" cy="4038600"/>
          </a:xfrm>
          <a:custGeom>
            <a:avLst/>
            <a:gdLst>
              <a:gd name="T0" fmla="*/ 96 w 192"/>
              <a:gd name="T1" fmla="*/ 2592 h 2592"/>
              <a:gd name="T2" fmla="*/ 0 w 192"/>
              <a:gd name="T3" fmla="*/ 2592 h 2592"/>
              <a:gd name="T4" fmla="*/ 0 w 192"/>
              <a:gd name="T5" fmla="*/ 0 h 2592"/>
              <a:gd name="T6" fmla="*/ 192 w 192"/>
              <a:gd name="T7" fmla="*/ 0 h 25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2" h="2592">
                <a:moveTo>
                  <a:pt x="96" y="2592"/>
                </a:moveTo>
                <a:lnTo>
                  <a:pt x="0" y="2592"/>
                </a:lnTo>
                <a:lnTo>
                  <a:pt x="0" y="0"/>
                </a:lnTo>
                <a:lnTo>
                  <a:pt x="192" y="0"/>
                </a:lnTo>
              </a:path>
            </a:pathLst>
          </a:custGeom>
          <a:noFill/>
          <a:ln w="15875" cap="flat" cmpd="sng">
            <a:solidFill>
              <a:schemeClr val="folHlink"/>
            </a:solidFill>
            <a:prstDash val="solid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990680" name="Text Box 24"/>
          <p:cNvSpPr txBox="1">
            <a:spLocks noChangeArrowheads="1"/>
          </p:cNvSpPr>
          <p:nvPr/>
        </p:nvSpPr>
        <p:spPr bwMode="auto">
          <a:xfrm>
            <a:off x="7848600" y="2286000"/>
            <a:ext cx="6858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1600">
                <a:cs typeface="+mn-cs"/>
              </a:rPr>
              <a:t>calls</a:t>
            </a:r>
          </a:p>
        </p:txBody>
      </p:sp>
      <p:sp>
        <p:nvSpPr>
          <p:cNvPr id="1990681" name="Text Box 25"/>
          <p:cNvSpPr txBox="1">
            <a:spLocks noChangeArrowheads="1"/>
          </p:cNvSpPr>
          <p:nvPr/>
        </p:nvSpPr>
        <p:spPr bwMode="auto">
          <a:xfrm>
            <a:off x="7848600" y="3429000"/>
            <a:ext cx="6858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1600">
                <a:cs typeface="+mn-cs"/>
              </a:rPr>
              <a:t>calls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 Apr, 2013</a:t>
            </a:r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196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Review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Generic Containers [2/2]</a:t>
            </a:r>
          </a:p>
        </p:txBody>
      </p:sp>
      <p:sp>
        <p:nvSpPr>
          <p:cNvPr id="196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We can use catch-all, clean-up, re-throw to get both exception safety and exception neutrality.</a:t>
            </a:r>
          </a:p>
          <a:p>
            <a:pPr eaLnBrk="1" hangingPunct="1">
              <a:buFont typeface="Wingdings" charset="0"/>
              <a:buNone/>
              <a:defRPr/>
            </a:pPr>
            <a:endParaRPr lang="en-US" smtClean="0"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r>
              <a:rPr lang="en-US" b="1" smtClean="0">
                <a:solidFill>
                  <a:schemeClr val="hlink"/>
                </a:solidFill>
                <a:latin typeface="Courier New" charset="0"/>
                <a:cs typeface="+mn-cs"/>
              </a:rPr>
              <a:t>arr = new MyType[size];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b="1" smtClean="0">
                <a:solidFill>
                  <a:schemeClr val="hlink"/>
                </a:solidFill>
                <a:latin typeface="Courier New" charset="0"/>
                <a:cs typeface="+mn-cs"/>
              </a:rPr>
              <a:t>try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b="1" smtClean="0">
                <a:solidFill>
                  <a:schemeClr val="hlink"/>
                </a:solidFill>
                <a:latin typeface="Courier New" charset="0"/>
                <a:cs typeface="+mn-cs"/>
              </a:rPr>
              <a:t>{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b="1" smtClean="0">
                <a:solidFill>
                  <a:schemeClr val="hlink"/>
                </a:solidFill>
                <a:latin typeface="Courier New" charset="0"/>
                <a:cs typeface="+mn-cs"/>
              </a:rPr>
              <a:t>    std::copy(a, a+size, arr);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b="1" smtClean="0">
                <a:solidFill>
                  <a:schemeClr val="hlink"/>
                </a:solidFill>
                <a:latin typeface="Courier New" charset="0"/>
                <a:cs typeface="+mn-cs"/>
              </a:rPr>
              <a:t>}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b="1" smtClean="0">
                <a:solidFill>
                  <a:schemeClr val="hlink"/>
                </a:solidFill>
                <a:latin typeface="Courier New" charset="0"/>
                <a:cs typeface="+mn-cs"/>
              </a:rPr>
              <a:t>catch (...)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b="1" smtClean="0">
                <a:solidFill>
                  <a:schemeClr val="hlink"/>
                </a:solidFill>
                <a:latin typeface="Courier New" charset="0"/>
                <a:cs typeface="+mn-cs"/>
              </a:rPr>
              <a:t>{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b="1" smtClean="0">
                <a:solidFill>
                  <a:schemeClr val="hlink"/>
                </a:solidFill>
                <a:latin typeface="Courier New" charset="0"/>
                <a:cs typeface="+mn-cs"/>
              </a:rPr>
              <a:t>    delete [] arr;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b="1" smtClean="0">
                <a:solidFill>
                  <a:schemeClr val="hlink"/>
                </a:solidFill>
                <a:latin typeface="Courier New" charset="0"/>
                <a:cs typeface="+mn-cs"/>
              </a:rPr>
              <a:t>    throw;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b="1" smtClean="0">
                <a:solidFill>
                  <a:schemeClr val="hlink"/>
                </a:solidFill>
                <a:latin typeface="Courier New" charset="0"/>
                <a:cs typeface="+mn-cs"/>
              </a:rPr>
              <a:t>}</a:t>
            </a:r>
          </a:p>
        </p:txBody>
      </p:sp>
      <p:sp>
        <p:nvSpPr>
          <p:cNvPr id="1967108" name="Text Box 4"/>
          <p:cNvSpPr txBox="1">
            <a:spLocks noChangeArrowheads="1"/>
          </p:cNvSpPr>
          <p:nvPr/>
        </p:nvSpPr>
        <p:spPr bwMode="auto">
          <a:xfrm>
            <a:off x="5410200" y="4267200"/>
            <a:ext cx="3352800" cy="96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1400">
                <a:solidFill>
                  <a:schemeClr val="folHlink"/>
                </a:solidFill>
                <a:cs typeface="+mn-cs"/>
              </a:rPr>
              <a:t>This helps us meet the Basic Guarantee (also the Strong Guarantee if this function does nothing else).</a:t>
            </a:r>
          </a:p>
        </p:txBody>
      </p:sp>
      <p:sp>
        <p:nvSpPr>
          <p:cNvPr id="1967109" name="Line 5"/>
          <p:cNvSpPr>
            <a:spLocks noChangeShapeType="1"/>
          </p:cNvSpPr>
          <p:nvPr/>
        </p:nvSpPr>
        <p:spPr bwMode="auto">
          <a:xfrm flipH="1">
            <a:off x="3048000" y="4419600"/>
            <a:ext cx="2362200" cy="3810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967110" name="Text Box 6"/>
          <p:cNvSpPr txBox="1">
            <a:spLocks noChangeArrowheads="1"/>
          </p:cNvSpPr>
          <p:nvPr/>
        </p:nvSpPr>
        <p:spPr bwMode="auto">
          <a:xfrm>
            <a:off x="5410200" y="5486400"/>
            <a:ext cx="2895600" cy="52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1400">
                <a:solidFill>
                  <a:schemeClr val="folHlink"/>
                </a:solidFill>
                <a:cs typeface="+mn-cs"/>
              </a:rPr>
              <a:t>This makes our code exception-neutral.</a:t>
            </a:r>
          </a:p>
        </p:txBody>
      </p:sp>
      <p:sp>
        <p:nvSpPr>
          <p:cNvPr id="1967111" name="Line 7"/>
          <p:cNvSpPr>
            <a:spLocks noChangeShapeType="1"/>
          </p:cNvSpPr>
          <p:nvPr/>
        </p:nvSpPr>
        <p:spPr bwMode="auto">
          <a:xfrm flipH="1" flipV="1">
            <a:off x="1828800" y="5257800"/>
            <a:ext cx="3581400" cy="3810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967112" name="Text Box 8"/>
          <p:cNvSpPr txBox="1">
            <a:spLocks noChangeArrowheads="1"/>
          </p:cNvSpPr>
          <p:nvPr/>
        </p:nvSpPr>
        <p:spPr bwMode="auto">
          <a:xfrm>
            <a:off x="5410200" y="2133600"/>
            <a:ext cx="3352800" cy="74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1400">
                <a:solidFill>
                  <a:schemeClr val="folHlink"/>
                </a:solidFill>
                <a:cs typeface="+mn-cs"/>
              </a:rPr>
              <a:t>Called outside any </a:t>
            </a:r>
            <a:r>
              <a:rPr lang="en-US" sz="1400" b="1">
                <a:solidFill>
                  <a:schemeClr val="folHlink"/>
                </a:solidFill>
                <a:latin typeface="Courier New" charset="0"/>
                <a:cs typeface="+mn-cs"/>
              </a:rPr>
              <a:t>try</a:t>
            </a:r>
            <a:r>
              <a:rPr lang="en-US" sz="1400">
                <a:solidFill>
                  <a:schemeClr val="folHlink"/>
                </a:solidFill>
                <a:cs typeface="+mn-cs"/>
              </a:rPr>
              <a:t> block. If this fails, we exit immediately, throwing an exception.</a:t>
            </a:r>
          </a:p>
        </p:txBody>
      </p:sp>
      <p:sp>
        <p:nvSpPr>
          <p:cNvPr id="1967113" name="Text Box 9"/>
          <p:cNvSpPr txBox="1">
            <a:spLocks noChangeArrowheads="1"/>
          </p:cNvSpPr>
          <p:nvPr/>
        </p:nvSpPr>
        <p:spPr bwMode="auto">
          <a:xfrm>
            <a:off x="5410200" y="3200400"/>
            <a:ext cx="3352800" cy="74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1400">
                <a:solidFill>
                  <a:schemeClr val="folHlink"/>
                </a:solidFill>
                <a:cs typeface="+mn-cs"/>
              </a:rPr>
              <a:t>Called inside a </a:t>
            </a:r>
            <a:r>
              <a:rPr lang="en-US" sz="1400" b="1">
                <a:solidFill>
                  <a:schemeClr val="folHlink"/>
                </a:solidFill>
                <a:latin typeface="Courier New" charset="0"/>
                <a:cs typeface="+mn-cs"/>
              </a:rPr>
              <a:t>try</a:t>
            </a:r>
            <a:r>
              <a:rPr lang="en-US" sz="1400">
                <a:solidFill>
                  <a:schemeClr val="folHlink"/>
                </a:solidFill>
                <a:cs typeface="+mn-cs"/>
              </a:rPr>
              <a:t> block. If this fails, we need to deallocate the array before exiting.</a:t>
            </a:r>
          </a:p>
        </p:txBody>
      </p:sp>
      <p:sp>
        <p:nvSpPr>
          <p:cNvPr id="1967114" name="Line 10"/>
          <p:cNvSpPr>
            <a:spLocks noChangeShapeType="1"/>
          </p:cNvSpPr>
          <p:nvPr/>
        </p:nvSpPr>
        <p:spPr bwMode="auto">
          <a:xfrm flipH="1">
            <a:off x="3810000" y="2286000"/>
            <a:ext cx="1600200" cy="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967115" name="Line 11"/>
          <p:cNvSpPr>
            <a:spLocks noChangeShapeType="1"/>
          </p:cNvSpPr>
          <p:nvPr/>
        </p:nvSpPr>
        <p:spPr bwMode="auto">
          <a:xfrm flipH="1">
            <a:off x="4876800" y="3352800"/>
            <a:ext cx="533400" cy="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 Apr, 2013</a:t>
            </a:r>
            <a:endParaRPr lang="en-US"/>
          </a:p>
        </p:txBody>
      </p:sp>
      <p:sp>
        <p:nvSpPr>
          <p:cNvPr id="9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2180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Review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More on</a:t>
            </a:r>
            <a:r>
              <a:rPr lang="en-US" smtClean="0">
                <a:cs typeface="Times New Roman" charset="0"/>
              </a:rPr>
              <a:t> </a:t>
            </a:r>
            <a:r>
              <a:rPr lang="en-US" smtClean="0">
                <a:cs typeface="+mj-cs"/>
              </a:rPr>
              <a:t>Linked Lists [1/6]</a:t>
            </a:r>
          </a:p>
        </p:txBody>
      </p:sp>
      <p:sp>
        <p:nvSpPr>
          <p:cNvPr id="2180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Our first node-based data structure is a (</a:t>
            </a:r>
            <a:r>
              <a:rPr lang="en-US" b="1" smtClean="0">
                <a:cs typeface="+mn-cs"/>
              </a:rPr>
              <a:t>Singly</a:t>
            </a:r>
            <a:r>
              <a:rPr lang="en-US" smtClean="0">
                <a:cs typeface="+mn-cs"/>
              </a:rPr>
              <a:t>) </a:t>
            </a:r>
            <a:r>
              <a:rPr lang="en-US" b="1" smtClean="0">
                <a:cs typeface="+mn-cs"/>
              </a:rPr>
              <a:t>Linked List</a:t>
            </a:r>
            <a:r>
              <a:rPr lang="en-US" smtClean="0">
                <a:cs typeface="+mn-cs"/>
              </a:rPr>
              <a:t>.</a:t>
            </a:r>
          </a:p>
          <a:p>
            <a:pPr lvl="1" eaLnBrk="1" hangingPunct="1">
              <a:defRPr/>
            </a:pPr>
            <a:r>
              <a:rPr lang="en-US" smtClean="0"/>
              <a:t>A Linked List is composed of nodes. Each has a single data item and a pointer to the next node.</a:t>
            </a:r>
          </a:p>
          <a:p>
            <a:pPr lvl="1" eaLnBrk="1" hangingPunct="1">
              <a:defRPr/>
            </a:pPr>
            <a:endParaRPr lang="en-US" smtClean="0"/>
          </a:p>
          <a:p>
            <a:pPr lvl="1" eaLnBrk="1" hangingPunct="1">
              <a:defRPr/>
            </a:pPr>
            <a:endParaRPr lang="en-US" smtClean="0"/>
          </a:p>
          <a:p>
            <a:pPr lvl="1" eaLnBrk="1" hangingPunct="1">
              <a:defRPr/>
            </a:pPr>
            <a:endParaRPr lang="en-US" smtClean="0"/>
          </a:p>
          <a:p>
            <a:pPr lvl="1" eaLnBrk="1" hangingPunct="1">
              <a:defRPr/>
            </a:pPr>
            <a:endParaRPr lang="en-US" smtClean="0"/>
          </a:p>
          <a:p>
            <a:pPr lvl="1" eaLnBrk="1" hangingPunct="1">
              <a:defRPr/>
            </a:pPr>
            <a:r>
              <a:rPr lang="en-US" smtClean="0"/>
              <a:t>These pointers are the </a:t>
            </a:r>
            <a:r>
              <a:rPr lang="en-US" b="1" smtClean="0"/>
              <a:t>only</a:t>
            </a:r>
            <a:r>
              <a:rPr lang="en-US" smtClean="0"/>
              <a:t> way to find the next data item.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Once we have found a position within a Linked List, we can insert and delete in constant time</a:t>
            </a:r>
            <a:r>
              <a:rPr lang="en-US" i="1" smtClean="0">
                <a:cs typeface="+mn-cs"/>
              </a:rPr>
              <a:t>.</a:t>
            </a:r>
          </a:p>
        </p:txBody>
      </p:sp>
      <p:sp>
        <p:nvSpPr>
          <p:cNvPr id="2180130" name="Rectangle 34"/>
          <p:cNvSpPr>
            <a:spLocks noChangeArrowheads="1"/>
          </p:cNvSpPr>
          <p:nvPr/>
        </p:nvSpPr>
        <p:spPr bwMode="auto">
          <a:xfrm>
            <a:off x="3810000" y="4724400"/>
            <a:ext cx="3048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5</a:t>
            </a:r>
          </a:p>
        </p:txBody>
      </p:sp>
      <p:sp>
        <p:nvSpPr>
          <p:cNvPr id="2180131" name="Rectangle 35"/>
          <p:cNvSpPr>
            <a:spLocks noChangeArrowheads="1"/>
          </p:cNvSpPr>
          <p:nvPr/>
        </p:nvSpPr>
        <p:spPr bwMode="auto">
          <a:xfrm>
            <a:off x="4114800" y="4724400"/>
            <a:ext cx="2286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180132" name="Rectangle 36"/>
          <p:cNvSpPr>
            <a:spLocks noChangeArrowheads="1"/>
          </p:cNvSpPr>
          <p:nvPr/>
        </p:nvSpPr>
        <p:spPr bwMode="auto">
          <a:xfrm>
            <a:off x="3810000" y="4724400"/>
            <a:ext cx="5334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180133" name="Line 37"/>
          <p:cNvSpPr>
            <a:spLocks noChangeShapeType="1"/>
          </p:cNvSpPr>
          <p:nvPr/>
        </p:nvSpPr>
        <p:spPr bwMode="auto">
          <a:xfrm>
            <a:off x="4267200" y="4876800"/>
            <a:ext cx="5334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180134" name="Rectangle 38"/>
          <p:cNvSpPr>
            <a:spLocks noChangeArrowheads="1"/>
          </p:cNvSpPr>
          <p:nvPr/>
        </p:nvSpPr>
        <p:spPr bwMode="auto">
          <a:xfrm>
            <a:off x="2819400" y="4724400"/>
            <a:ext cx="3048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</a:t>
            </a:r>
          </a:p>
        </p:txBody>
      </p:sp>
      <p:sp>
        <p:nvSpPr>
          <p:cNvPr id="2180135" name="Rectangle 39"/>
          <p:cNvSpPr>
            <a:spLocks noChangeArrowheads="1"/>
          </p:cNvSpPr>
          <p:nvPr/>
        </p:nvSpPr>
        <p:spPr bwMode="auto">
          <a:xfrm>
            <a:off x="3124200" y="4724400"/>
            <a:ext cx="2286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180136" name="Rectangle 40"/>
          <p:cNvSpPr>
            <a:spLocks noChangeArrowheads="1"/>
          </p:cNvSpPr>
          <p:nvPr/>
        </p:nvSpPr>
        <p:spPr bwMode="auto">
          <a:xfrm>
            <a:off x="2819400" y="4724400"/>
            <a:ext cx="5334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180137" name="Line 41"/>
          <p:cNvSpPr>
            <a:spLocks noChangeShapeType="1"/>
          </p:cNvSpPr>
          <p:nvPr/>
        </p:nvSpPr>
        <p:spPr bwMode="auto">
          <a:xfrm>
            <a:off x="3276600" y="4876800"/>
            <a:ext cx="5334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180138" name="Rectangle 42"/>
          <p:cNvSpPr>
            <a:spLocks noChangeArrowheads="1"/>
          </p:cNvSpPr>
          <p:nvPr/>
        </p:nvSpPr>
        <p:spPr bwMode="auto">
          <a:xfrm>
            <a:off x="1828800" y="4724400"/>
            <a:ext cx="3048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</a:t>
            </a:r>
          </a:p>
        </p:txBody>
      </p:sp>
      <p:sp>
        <p:nvSpPr>
          <p:cNvPr id="2180139" name="Rectangle 43"/>
          <p:cNvSpPr>
            <a:spLocks noChangeArrowheads="1"/>
          </p:cNvSpPr>
          <p:nvPr/>
        </p:nvSpPr>
        <p:spPr bwMode="auto">
          <a:xfrm>
            <a:off x="2133600" y="4724400"/>
            <a:ext cx="2286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180140" name="Rectangle 44"/>
          <p:cNvSpPr>
            <a:spLocks noChangeArrowheads="1"/>
          </p:cNvSpPr>
          <p:nvPr/>
        </p:nvSpPr>
        <p:spPr bwMode="auto">
          <a:xfrm>
            <a:off x="1828800" y="4724400"/>
            <a:ext cx="5334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180141" name="Line 45"/>
          <p:cNvSpPr>
            <a:spLocks noChangeShapeType="1"/>
          </p:cNvSpPr>
          <p:nvPr/>
        </p:nvSpPr>
        <p:spPr bwMode="auto">
          <a:xfrm>
            <a:off x="2286000" y="4876800"/>
            <a:ext cx="5334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180142" name="Rectangle 46"/>
          <p:cNvSpPr>
            <a:spLocks noChangeArrowheads="1"/>
          </p:cNvSpPr>
          <p:nvPr/>
        </p:nvSpPr>
        <p:spPr bwMode="auto">
          <a:xfrm>
            <a:off x="4800600" y="4724400"/>
            <a:ext cx="3048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4</a:t>
            </a:r>
          </a:p>
        </p:txBody>
      </p:sp>
      <p:sp>
        <p:nvSpPr>
          <p:cNvPr id="2180143" name="Rectangle 47"/>
          <p:cNvSpPr>
            <a:spLocks noChangeArrowheads="1"/>
          </p:cNvSpPr>
          <p:nvPr/>
        </p:nvSpPr>
        <p:spPr bwMode="auto">
          <a:xfrm>
            <a:off x="5105400" y="4724400"/>
            <a:ext cx="2286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180144" name="Rectangle 48"/>
          <p:cNvSpPr>
            <a:spLocks noChangeArrowheads="1"/>
          </p:cNvSpPr>
          <p:nvPr/>
        </p:nvSpPr>
        <p:spPr bwMode="auto">
          <a:xfrm>
            <a:off x="4800600" y="4724400"/>
            <a:ext cx="533400" cy="304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180145" name="Line 49"/>
          <p:cNvSpPr>
            <a:spLocks noChangeShapeType="1"/>
          </p:cNvSpPr>
          <p:nvPr/>
        </p:nvSpPr>
        <p:spPr bwMode="auto">
          <a:xfrm>
            <a:off x="5257800" y="4876800"/>
            <a:ext cx="5334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180146" name="Rectangle 50"/>
          <p:cNvSpPr>
            <a:spLocks noChangeArrowheads="1"/>
          </p:cNvSpPr>
          <p:nvPr/>
        </p:nvSpPr>
        <p:spPr bwMode="auto">
          <a:xfrm>
            <a:off x="5791200" y="4724400"/>
            <a:ext cx="3048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5</a:t>
            </a:r>
          </a:p>
        </p:txBody>
      </p:sp>
      <p:sp>
        <p:nvSpPr>
          <p:cNvPr id="2180147" name="Rectangle 51"/>
          <p:cNvSpPr>
            <a:spLocks noChangeArrowheads="1"/>
          </p:cNvSpPr>
          <p:nvPr/>
        </p:nvSpPr>
        <p:spPr bwMode="auto">
          <a:xfrm>
            <a:off x="6096000" y="4724400"/>
            <a:ext cx="2286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180148" name="Rectangle 52"/>
          <p:cNvSpPr>
            <a:spLocks noChangeArrowheads="1"/>
          </p:cNvSpPr>
          <p:nvPr/>
        </p:nvSpPr>
        <p:spPr bwMode="auto">
          <a:xfrm>
            <a:off x="5791200" y="4724400"/>
            <a:ext cx="5334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180149" name="Line 53"/>
          <p:cNvSpPr>
            <a:spLocks noChangeShapeType="1"/>
          </p:cNvSpPr>
          <p:nvPr/>
        </p:nvSpPr>
        <p:spPr bwMode="auto">
          <a:xfrm>
            <a:off x="6248400" y="4876800"/>
            <a:ext cx="5334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180150" name="Rectangle 54"/>
          <p:cNvSpPr>
            <a:spLocks noChangeArrowheads="1"/>
          </p:cNvSpPr>
          <p:nvPr/>
        </p:nvSpPr>
        <p:spPr bwMode="auto">
          <a:xfrm>
            <a:off x="6781800" y="4724400"/>
            <a:ext cx="3048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</a:t>
            </a:r>
          </a:p>
        </p:txBody>
      </p:sp>
      <p:sp>
        <p:nvSpPr>
          <p:cNvPr id="2180151" name="Rectangle 55"/>
          <p:cNvSpPr>
            <a:spLocks noChangeArrowheads="1"/>
          </p:cNvSpPr>
          <p:nvPr/>
        </p:nvSpPr>
        <p:spPr bwMode="auto">
          <a:xfrm>
            <a:off x="7086600" y="4724400"/>
            <a:ext cx="2286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180152" name="Rectangle 56"/>
          <p:cNvSpPr>
            <a:spLocks noChangeArrowheads="1"/>
          </p:cNvSpPr>
          <p:nvPr/>
        </p:nvSpPr>
        <p:spPr bwMode="auto">
          <a:xfrm>
            <a:off x="6781800" y="4724400"/>
            <a:ext cx="5334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180153" name="Line 57"/>
          <p:cNvSpPr>
            <a:spLocks noChangeShapeType="1"/>
          </p:cNvSpPr>
          <p:nvPr/>
        </p:nvSpPr>
        <p:spPr bwMode="auto">
          <a:xfrm flipV="1">
            <a:off x="7086600" y="4724400"/>
            <a:ext cx="228600" cy="3048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180154" name="Line 58"/>
          <p:cNvSpPr>
            <a:spLocks noChangeShapeType="1"/>
          </p:cNvSpPr>
          <p:nvPr/>
        </p:nvSpPr>
        <p:spPr bwMode="auto">
          <a:xfrm>
            <a:off x="1524000" y="4876800"/>
            <a:ext cx="3048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180155" name="Rectangle 59"/>
          <p:cNvSpPr>
            <a:spLocks noChangeArrowheads="1"/>
          </p:cNvSpPr>
          <p:nvPr/>
        </p:nvSpPr>
        <p:spPr bwMode="auto">
          <a:xfrm>
            <a:off x="3810000" y="5257800"/>
            <a:ext cx="3048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5</a:t>
            </a:r>
          </a:p>
        </p:txBody>
      </p:sp>
      <p:sp>
        <p:nvSpPr>
          <p:cNvPr id="2180156" name="Rectangle 60"/>
          <p:cNvSpPr>
            <a:spLocks noChangeArrowheads="1"/>
          </p:cNvSpPr>
          <p:nvPr/>
        </p:nvSpPr>
        <p:spPr bwMode="auto">
          <a:xfrm>
            <a:off x="4114800" y="5257800"/>
            <a:ext cx="2286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180157" name="Rectangle 61"/>
          <p:cNvSpPr>
            <a:spLocks noChangeArrowheads="1"/>
          </p:cNvSpPr>
          <p:nvPr/>
        </p:nvSpPr>
        <p:spPr bwMode="auto">
          <a:xfrm>
            <a:off x="3810000" y="5257800"/>
            <a:ext cx="5334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180158" name="Line 62"/>
          <p:cNvSpPr>
            <a:spLocks noChangeShapeType="1"/>
          </p:cNvSpPr>
          <p:nvPr/>
        </p:nvSpPr>
        <p:spPr bwMode="auto">
          <a:xfrm>
            <a:off x="4267200" y="5410200"/>
            <a:ext cx="5334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180159" name="Rectangle 63"/>
          <p:cNvSpPr>
            <a:spLocks noChangeArrowheads="1"/>
          </p:cNvSpPr>
          <p:nvPr/>
        </p:nvSpPr>
        <p:spPr bwMode="auto">
          <a:xfrm>
            <a:off x="2819400" y="5257800"/>
            <a:ext cx="3048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</a:t>
            </a:r>
          </a:p>
        </p:txBody>
      </p:sp>
      <p:sp>
        <p:nvSpPr>
          <p:cNvPr id="2180160" name="Rectangle 64"/>
          <p:cNvSpPr>
            <a:spLocks noChangeArrowheads="1"/>
          </p:cNvSpPr>
          <p:nvPr/>
        </p:nvSpPr>
        <p:spPr bwMode="auto">
          <a:xfrm>
            <a:off x="3124200" y="5257800"/>
            <a:ext cx="2286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180161" name="Rectangle 65"/>
          <p:cNvSpPr>
            <a:spLocks noChangeArrowheads="1"/>
          </p:cNvSpPr>
          <p:nvPr/>
        </p:nvSpPr>
        <p:spPr bwMode="auto">
          <a:xfrm>
            <a:off x="2819400" y="5257800"/>
            <a:ext cx="5334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180162" name="Line 66"/>
          <p:cNvSpPr>
            <a:spLocks noChangeShapeType="1"/>
          </p:cNvSpPr>
          <p:nvPr/>
        </p:nvSpPr>
        <p:spPr bwMode="auto">
          <a:xfrm>
            <a:off x="3276600" y="5410200"/>
            <a:ext cx="5334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180163" name="Rectangle 67"/>
          <p:cNvSpPr>
            <a:spLocks noChangeArrowheads="1"/>
          </p:cNvSpPr>
          <p:nvPr/>
        </p:nvSpPr>
        <p:spPr bwMode="auto">
          <a:xfrm>
            <a:off x="1828800" y="5257800"/>
            <a:ext cx="3048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</a:t>
            </a:r>
          </a:p>
        </p:txBody>
      </p:sp>
      <p:sp>
        <p:nvSpPr>
          <p:cNvPr id="2180164" name="Rectangle 68"/>
          <p:cNvSpPr>
            <a:spLocks noChangeArrowheads="1"/>
          </p:cNvSpPr>
          <p:nvPr/>
        </p:nvSpPr>
        <p:spPr bwMode="auto">
          <a:xfrm>
            <a:off x="2133600" y="5257800"/>
            <a:ext cx="2286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180165" name="Rectangle 69"/>
          <p:cNvSpPr>
            <a:spLocks noChangeArrowheads="1"/>
          </p:cNvSpPr>
          <p:nvPr/>
        </p:nvSpPr>
        <p:spPr bwMode="auto">
          <a:xfrm>
            <a:off x="1828800" y="5257800"/>
            <a:ext cx="5334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180166" name="Line 70"/>
          <p:cNvSpPr>
            <a:spLocks noChangeShapeType="1"/>
          </p:cNvSpPr>
          <p:nvPr/>
        </p:nvSpPr>
        <p:spPr bwMode="auto">
          <a:xfrm>
            <a:off x="2286000" y="5410200"/>
            <a:ext cx="5334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180167" name="Rectangle 71"/>
          <p:cNvSpPr>
            <a:spLocks noChangeArrowheads="1"/>
          </p:cNvSpPr>
          <p:nvPr/>
        </p:nvSpPr>
        <p:spPr bwMode="auto">
          <a:xfrm>
            <a:off x="4800600" y="5257800"/>
            <a:ext cx="3048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4</a:t>
            </a:r>
          </a:p>
        </p:txBody>
      </p:sp>
      <p:sp>
        <p:nvSpPr>
          <p:cNvPr id="2180168" name="Rectangle 72"/>
          <p:cNvSpPr>
            <a:spLocks noChangeArrowheads="1"/>
          </p:cNvSpPr>
          <p:nvPr/>
        </p:nvSpPr>
        <p:spPr bwMode="auto">
          <a:xfrm>
            <a:off x="5105400" y="5257800"/>
            <a:ext cx="2286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180169" name="Rectangle 73"/>
          <p:cNvSpPr>
            <a:spLocks noChangeArrowheads="1"/>
          </p:cNvSpPr>
          <p:nvPr/>
        </p:nvSpPr>
        <p:spPr bwMode="auto">
          <a:xfrm>
            <a:off x="4800600" y="5257800"/>
            <a:ext cx="533400" cy="304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180170" name="Line 74"/>
          <p:cNvSpPr>
            <a:spLocks noChangeShapeType="1"/>
          </p:cNvSpPr>
          <p:nvPr/>
        </p:nvSpPr>
        <p:spPr bwMode="auto">
          <a:xfrm>
            <a:off x="5257800" y="5410200"/>
            <a:ext cx="76200" cy="3048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180171" name="Rectangle 75"/>
          <p:cNvSpPr>
            <a:spLocks noChangeArrowheads="1"/>
          </p:cNvSpPr>
          <p:nvPr/>
        </p:nvSpPr>
        <p:spPr bwMode="auto">
          <a:xfrm>
            <a:off x="5791200" y="5257800"/>
            <a:ext cx="3048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5</a:t>
            </a:r>
          </a:p>
        </p:txBody>
      </p:sp>
      <p:sp>
        <p:nvSpPr>
          <p:cNvPr id="2180172" name="Rectangle 76"/>
          <p:cNvSpPr>
            <a:spLocks noChangeArrowheads="1"/>
          </p:cNvSpPr>
          <p:nvPr/>
        </p:nvSpPr>
        <p:spPr bwMode="auto">
          <a:xfrm>
            <a:off x="6096000" y="5257800"/>
            <a:ext cx="2286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180173" name="Rectangle 77"/>
          <p:cNvSpPr>
            <a:spLocks noChangeArrowheads="1"/>
          </p:cNvSpPr>
          <p:nvPr/>
        </p:nvSpPr>
        <p:spPr bwMode="auto">
          <a:xfrm>
            <a:off x="5791200" y="5257800"/>
            <a:ext cx="5334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180174" name="Line 78"/>
          <p:cNvSpPr>
            <a:spLocks noChangeShapeType="1"/>
          </p:cNvSpPr>
          <p:nvPr/>
        </p:nvSpPr>
        <p:spPr bwMode="auto">
          <a:xfrm>
            <a:off x="6248400" y="5410200"/>
            <a:ext cx="5334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180175" name="Rectangle 79"/>
          <p:cNvSpPr>
            <a:spLocks noChangeArrowheads="1"/>
          </p:cNvSpPr>
          <p:nvPr/>
        </p:nvSpPr>
        <p:spPr bwMode="auto">
          <a:xfrm>
            <a:off x="6781800" y="5257800"/>
            <a:ext cx="3048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</a:t>
            </a:r>
          </a:p>
        </p:txBody>
      </p:sp>
      <p:sp>
        <p:nvSpPr>
          <p:cNvPr id="2180176" name="Rectangle 80"/>
          <p:cNvSpPr>
            <a:spLocks noChangeArrowheads="1"/>
          </p:cNvSpPr>
          <p:nvPr/>
        </p:nvSpPr>
        <p:spPr bwMode="auto">
          <a:xfrm>
            <a:off x="7086600" y="5257800"/>
            <a:ext cx="2286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180177" name="Rectangle 81"/>
          <p:cNvSpPr>
            <a:spLocks noChangeArrowheads="1"/>
          </p:cNvSpPr>
          <p:nvPr/>
        </p:nvSpPr>
        <p:spPr bwMode="auto">
          <a:xfrm>
            <a:off x="6781800" y="5257800"/>
            <a:ext cx="5334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180178" name="Line 82"/>
          <p:cNvSpPr>
            <a:spLocks noChangeShapeType="1"/>
          </p:cNvSpPr>
          <p:nvPr/>
        </p:nvSpPr>
        <p:spPr bwMode="auto">
          <a:xfrm flipV="1">
            <a:off x="7086600" y="5257800"/>
            <a:ext cx="228600" cy="3048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180179" name="Line 83"/>
          <p:cNvSpPr>
            <a:spLocks noChangeShapeType="1"/>
          </p:cNvSpPr>
          <p:nvPr/>
        </p:nvSpPr>
        <p:spPr bwMode="auto">
          <a:xfrm>
            <a:off x="1524000" y="5410200"/>
            <a:ext cx="3048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180180" name="Rectangle 84"/>
          <p:cNvSpPr>
            <a:spLocks noChangeArrowheads="1"/>
          </p:cNvSpPr>
          <p:nvPr/>
        </p:nvSpPr>
        <p:spPr bwMode="auto">
          <a:xfrm>
            <a:off x="5257800" y="5715000"/>
            <a:ext cx="3048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7</a:t>
            </a:r>
          </a:p>
        </p:txBody>
      </p:sp>
      <p:sp>
        <p:nvSpPr>
          <p:cNvPr id="2180181" name="Rectangle 85"/>
          <p:cNvSpPr>
            <a:spLocks noChangeArrowheads="1"/>
          </p:cNvSpPr>
          <p:nvPr/>
        </p:nvSpPr>
        <p:spPr bwMode="auto">
          <a:xfrm>
            <a:off x="5562600" y="5715000"/>
            <a:ext cx="2286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180182" name="Rectangle 86"/>
          <p:cNvSpPr>
            <a:spLocks noChangeArrowheads="1"/>
          </p:cNvSpPr>
          <p:nvPr/>
        </p:nvSpPr>
        <p:spPr bwMode="auto">
          <a:xfrm>
            <a:off x="5257800" y="5715000"/>
            <a:ext cx="5334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180183" name="Line 87"/>
          <p:cNvSpPr>
            <a:spLocks noChangeShapeType="1"/>
          </p:cNvSpPr>
          <p:nvPr/>
        </p:nvSpPr>
        <p:spPr bwMode="auto">
          <a:xfrm flipV="1">
            <a:off x="5715000" y="5562600"/>
            <a:ext cx="152400" cy="3048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180189" name="Rectangle 93"/>
          <p:cNvSpPr>
            <a:spLocks noChangeArrowheads="1"/>
          </p:cNvSpPr>
          <p:nvPr/>
        </p:nvSpPr>
        <p:spPr bwMode="auto">
          <a:xfrm>
            <a:off x="4046538" y="2743200"/>
            <a:ext cx="3048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5</a:t>
            </a:r>
          </a:p>
        </p:txBody>
      </p:sp>
      <p:sp>
        <p:nvSpPr>
          <p:cNvPr id="2180190" name="Rectangle 94"/>
          <p:cNvSpPr>
            <a:spLocks noChangeArrowheads="1"/>
          </p:cNvSpPr>
          <p:nvPr/>
        </p:nvSpPr>
        <p:spPr bwMode="auto">
          <a:xfrm>
            <a:off x="4351338" y="2743200"/>
            <a:ext cx="2286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180191" name="Rectangle 95"/>
          <p:cNvSpPr>
            <a:spLocks noChangeArrowheads="1"/>
          </p:cNvSpPr>
          <p:nvPr/>
        </p:nvSpPr>
        <p:spPr bwMode="auto">
          <a:xfrm>
            <a:off x="4046538" y="2743200"/>
            <a:ext cx="5334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180192" name="Line 96"/>
          <p:cNvSpPr>
            <a:spLocks noChangeShapeType="1"/>
          </p:cNvSpPr>
          <p:nvPr/>
        </p:nvSpPr>
        <p:spPr bwMode="auto">
          <a:xfrm>
            <a:off x="4503738" y="2895600"/>
            <a:ext cx="5334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180193" name="Rectangle 97"/>
          <p:cNvSpPr>
            <a:spLocks noChangeArrowheads="1"/>
          </p:cNvSpPr>
          <p:nvPr/>
        </p:nvSpPr>
        <p:spPr bwMode="auto">
          <a:xfrm>
            <a:off x="3055938" y="2743200"/>
            <a:ext cx="3048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</a:t>
            </a:r>
          </a:p>
        </p:txBody>
      </p:sp>
      <p:sp>
        <p:nvSpPr>
          <p:cNvPr id="2180194" name="Rectangle 98"/>
          <p:cNvSpPr>
            <a:spLocks noChangeArrowheads="1"/>
          </p:cNvSpPr>
          <p:nvPr/>
        </p:nvSpPr>
        <p:spPr bwMode="auto">
          <a:xfrm>
            <a:off x="3360738" y="2743200"/>
            <a:ext cx="2286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180195" name="Rectangle 99"/>
          <p:cNvSpPr>
            <a:spLocks noChangeArrowheads="1"/>
          </p:cNvSpPr>
          <p:nvPr/>
        </p:nvSpPr>
        <p:spPr bwMode="auto">
          <a:xfrm>
            <a:off x="3055938" y="2743200"/>
            <a:ext cx="5334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180196" name="Line 100"/>
          <p:cNvSpPr>
            <a:spLocks noChangeShapeType="1"/>
          </p:cNvSpPr>
          <p:nvPr/>
        </p:nvSpPr>
        <p:spPr bwMode="auto">
          <a:xfrm>
            <a:off x="3513138" y="2895600"/>
            <a:ext cx="5334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180197" name="Rectangle 101"/>
          <p:cNvSpPr>
            <a:spLocks noChangeArrowheads="1"/>
          </p:cNvSpPr>
          <p:nvPr/>
        </p:nvSpPr>
        <p:spPr bwMode="auto">
          <a:xfrm>
            <a:off x="2065338" y="2743200"/>
            <a:ext cx="3048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</a:t>
            </a:r>
          </a:p>
        </p:txBody>
      </p:sp>
      <p:sp>
        <p:nvSpPr>
          <p:cNvPr id="2180198" name="Rectangle 102"/>
          <p:cNvSpPr>
            <a:spLocks noChangeArrowheads="1"/>
          </p:cNvSpPr>
          <p:nvPr/>
        </p:nvSpPr>
        <p:spPr bwMode="auto">
          <a:xfrm>
            <a:off x="2370138" y="2743200"/>
            <a:ext cx="2286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180199" name="Rectangle 103"/>
          <p:cNvSpPr>
            <a:spLocks noChangeArrowheads="1"/>
          </p:cNvSpPr>
          <p:nvPr/>
        </p:nvSpPr>
        <p:spPr bwMode="auto">
          <a:xfrm>
            <a:off x="2065338" y="2743200"/>
            <a:ext cx="5334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180200" name="Line 104"/>
          <p:cNvSpPr>
            <a:spLocks noChangeShapeType="1"/>
          </p:cNvSpPr>
          <p:nvPr/>
        </p:nvSpPr>
        <p:spPr bwMode="auto">
          <a:xfrm>
            <a:off x="2522538" y="2895600"/>
            <a:ext cx="5334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180201" name="Rectangle 105"/>
          <p:cNvSpPr>
            <a:spLocks noChangeArrowheads="1"/>
          </p:cNvSpPr>
          <p:nvPr/>
        </p:nvSpPr>
        <p:spPr bwMode="auto">
          <a:xfrm>
            <a:off x="5037138" y="2743200"/>
            <a:ext cx="3048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</a:t>
            </a:r>
          </a:p>
        </p:txBody>
      </p:sp>
      <p:sp>
        <p:nvSpPr>
          <p:cNvPr id="2180202" name="Rectangle 106"/>
          <p:cNvSpPr>
            <a:spLocks noChangeArrowheads="1"/>
          </p:cNvSpPr>
          <p:nvPr/>
        </p:nvSpPr>
        <p:spPr bwMode="auto">
          <a:xfrm>
            <a:off x="5341938" y="2743200"/>
            <a:ext cx="2286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180203" name="Rectangle 107"/>
          <p:cNvSpPr>
            <a:spLocks noChangeArrowheads="1"/>
          </p:cNvSpPr>
          <p:nvPr/>
        </p:nvSpPr>
        <p:spPr bwMode="auto">
          <a:xfrm>
            <a:off x="5037138" y="2743200"/>
            <a:ext cx="5334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180204" name="Line 108"/>
          <p:cNvSpPr>
            <a:spLocks noChangeShapeType="1"/>
          </p:cNvSpPr>
          <p:nvPr/>
        </p:nvSpPr>
        <p:spPr bwMode="auto">
          <a:xfrm>
            <a:off x="5494338" y="2895600"/>
            <a:ext cx="5334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180205" name="Rectangle 109"/>
          <p:cNvSpPr>
            <a:spLocks noChangeArrowheads="1"/>
          </p:cNvSpPr>
          <p:nvPr/>
        </p:nvSpPr>
        <p:spPr bwMode="auto">
          <a:xfrm>
            <a:off x="6027738" y="2743200"/>
            <a:ext cx="3048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5</a:t>
            </a:r>
          </a:p>
        </p:txBody>
      </p:sp>
      <p:sp>
        <p:nvSpPr>
          <p:cNvPr id="2180206" name="Rectangle 110"/>
          <p:cNvSpPr>
            <a:spLocks noChangeArrowheads="1"/>
          </p:cNvSpPr>
          <p:nvPr/>
        </p:nvSpPr>
        <p:spPr bwMode="auto">
          <a:xfrm>
            <a:off x="6332538" y="2743200"/>
            <a:ext cx="2286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180207" name="Rectangle 111"/>
          <p:cNvSpPr>
            <a:spLocks noChangeArrowheads="1"/>
          </p:cNvSpPr>
          <p:nvPr/>
        </p:nvSpPr>
        <p:spPr bwMode="auto">
          <a:xfrm>
            <a:off x="6027738" y="2743200"/>
            <a:ext cx="5334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180208" name="Line 112"/>
          <p:cNvSpPr>
            <a:spLocks noChangeShapeType="1"/>
          </p:cNvSpPr>
          <p:nvPr/>
        </p:nvSpPr>
        <p:spPr bwMode="auto">
          <a:xfrm>
            <a:off x="6484938" y="2895600"/>
            <a:ext cx="5334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180209" name="Rectangle 113"/>
          <p:cNvSpPr>
            <a:spLocks noChangeArrowheads="1"/>
          </p:cNvSpPr>
          <p:nvPr/>
        </p:nvSpPr>
        <p:spPr bwMode="auto">
          <a:xfrm>
            <a:off x="7018338" y="2743200"/>
            <a:ext cx="3048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</a:t>
            </a:r>
          </a:p>
        </p:txBody>
      </p:sp>
      <p:sp>
        <p:nvSpPr>
          <p:cNvPr id="2180210" name="Rectangle 114"/>
          <p:cNvSpPr>
            <a:spLocks noChangeArrowheads="1"/>
          </p:cNvSpPr>
          <p:nvPr/>
        </p:nvSpPr>
        <p:spPr bwMode="auto">
          <a:xfrm>
            <a:off x="7323138" y="2743200"/>
            <a:ext cx="2286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180211" name="Rectangle 115"/>
          <p:cNvSpPr>
            <a:spLocks noChangeArrowheads="1"/>
          </p:cNvSpPr>
          <p:nvPr/>
        </p:nvSpPr>
        <p:spPr bwMode="auto">
          <a:xfrm>
            <a:off x="7018338" y="2743200"/>
            <a:ext cx="5334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180212" name="Line 116"/>
          <p:cNvSpPr>
            <a:spLocks noChangeShapeType="1"/>
          </p:cNvSpPr>
          <p:nvPr/>
        </p:nvSpPr>
        <p:spPr bwMode="auto">
          <a:xfrm flipV="1">
            <a:off x="7323138" y="2743200"/>
            <a:ext cx="228600" cy="3048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180213" name="Rectangle 117"/>
          <p:cNvSpPr>
            <a:spLocks noChangeArrowheads="1"/>
          </p:cNvSpPr>
          <p:nvPr/>
        </p:nvSpPr>
        <p:spPr bwMode="auto">
          <a:xfrm>
            <a:off x="2057400" y="22860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180214" name="Line 118"/>
          <p:cNvSpPr>
            <a:spLocks noChangeShapeType="1"/>
          </p:cNvSpPr>
          <p:nvPr/>
        </p:nvSpPr>
        <p:spPr bwMode="auto">
          <a:xfrm>
            <a:off x="2217738" y="2438400"/>
            <a:ext cx="0" cy="3048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180215" name="Text Box 119"/>
          <p:cNvSpPr txBox="1">
            <a:spLocks noChangeArrowheads="1"/>
          </p:cNvSpPr>
          <p:nvPr/>
        </p:nvSpPr>
        <p:spPr bwMode="auto">
          <a:xfrm>
            <a:off x="2362200" y="2209800"/>
            <a:ext cx="838200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1200">
                <a:solidFill>
                  <a:schemeClr val="folHlink"/>
                </a:solidFill>
                <a:cs typeface="+mn-cs"/>
              </a:rPr>
              <a:t>Head</a:t>
            </a:r>
          </a:p>
        </p:txBody>
      </p:sp>
      <p:sp>
        <p:nvSpPr>
          <p:cNvPr id="2180216" name="Text Box 120"/>
          <p:cNvSpPr txBox="1">
            <a:spLocks noChangeArrowheads="1"/>
          </p:cNvSpPr>
          <p:nvPr/>
        </p:nvSpPr>
        <p:spPr bwMode="auto">
          <a:xfrm>
            <a:off x="7162800" y="2209800"/>
            <a:ext cx="1752600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200">
                <a:solidFill>
                  <a:schemeClr val="folHlink"/>
                </a:solidFill>
                <a:cs typeface="+mn-cs"/>
              </a:rPr>
              <a:t>NULL pointer</a:t>
            </a:r>
          </a:p>
        </p:txBody>
      </p:sp>
      <p:sp>
        <p:nvSpPr>
          <p:cNvPr id="2180217" name="Line 121"/>
          <p:cNvSpPr>
            <a:spLocks noChangeShapeType="1"/>
          </p:cNvSpPr>
          <p:nvPr/>
        </p:nvSpPr>
        <p:spPr bwMode="auto">
          <a:xfrm flipH="1">
            <a:off x="7620000" y="2514600"/>
            <a:ext cx="304800" cy="2286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180218" name="Text Box 122"/>
          <p:cNvSpPr txBox="1">
            <a:spLocks noChangeArrowheads="1"/>
          </p:cNvSpPr>
          <p:nvPr/>
        </p:nvSpPr>
        <p:spPr bwMode="auto">
          <a:xfrm>
            <a:off x="685800" y="2362200"/>
            <a:ext cx="990600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1600">
                <a:cs typeface="+mn-cs"/>
              </a:rPr>
              <a:t>Linked List</a:t>
            </a:r>
          </a:p>
        </p:txBody>
      </p:sp>
      <p:sp>
        <p:nvSpPr>
          <p:cNvPr id="2180219" name="Text Box 123"/>
          <p:cNvSpPr txBox="1">
            <a:spLocks noChangeArrowheads="1"/>
          </p:cNvSpPr>
          <p:nvPr/>
        </p:nvSpPr>
        <p:spPr bwMode="auto">
          <a:xfrm>
            <a:off x="4648200" y="1981200"/>
            <a:ext cx="914400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>
                <a:solidFill>
                  <a:schemeClr val="folHlink"/>
                </a:solidFill>
                <a:cs typeface="+mn-cs"/>
              </a:rPr>
              <a:t>Nodes</a:t>
            </a:r>
          </a:p>
        </p:txBody>
      </p:sp>
      <p:sp>
        <p:nvSpPr>
          <p:cNvPr id="2180220" name="Line 124"/>
          <p:cNvSpPr>
            <a:spLocks noChangeShapeType="1"/>
          </p:cNvSpPr>
          <p:nvPr/>
        </p:nvSpPr>
        <p:spPr bwMode="auto">
          <a:xfrm flipH="1">
            <a:off x="3657600" y="2209800"/>
            <a:ext cx="1066800" cy="3810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180221" name="Line 125"/>
          <p:cNvSpPr>
            <a:spLocks noChangeShapeType="1"/>
          </p:cNvSpPr>
          <p:nvPr/>
        </p:nvSpPr>
        <p:spPr bwMode="auto">
          <a:xfrm flipH="1">
            <a:off x="4419600" y="2286000"/>
            <a:ext cx="457200" cy="3810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180222" name="Line 126"/>
          <p:cNvSpPr>
            <a:spLocks noChangeShapeType="1"/>
          </p:cNvSpPr>
          <p:nvPr/>
        </p:nvSpPr>
        <p:spPr bwMode="auto">
          <a:xfrm>
            <a:off x="5105400" y="2286000"/>
            <a:ext cx="152400" cy="3810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180223" name="Line 127"/>
          <p:cNvSpPr>
            <a:spLocks noChangeShapeType="1"/>
          </p:cNvSpPr>
          <p:nvPr/>
        </p:nvSpPr>
        <p:spPr bwMode="auto">
          <a:xfrm>
            <a:off x="5334000" y="2286000"/>
            <a:ext cx="609600" cy="3048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180224" name="Line 128"/>
          <p:cNvSpPr>
            <a:spLocks noChangeShapeType="1"/>
          </p:cNvSpPr>
          <p:nvPr/>
        </p:nvSpPr>
        <p:spPr bwMode="auto">
          <a:xfrm>
            <a:off x="5486400" y="2209800"/>
            <a:ext cx="1371600" cy="3810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180225" name="Line 129"/>
          <p:cNvSpPr>
            <a:spLocks noChangeShapeType="1"/>
          </p:cNvSpPr>
          <p:nvPr/>
        </p:nvSpPr>
        <p:spPr bwMode="auto">
          <a:xfrm flipH="1">
            <a:off x="2819400" y="2133600"/>
            <a:ext cx="1905000" cy="4572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 Apr, 2013</a:t>
            </a:r>
            <a:endParaRPr lang="en-US"/>
          </a:p>
        </p:txBody>
      </p:sp>
      <p:sp>
        <p:nvSpPr>
          <p:cNvPr id="1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206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Review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More on</a:t>
            </a:r>
            <a:r>
              <a:rPr lang="en-US" smtClean="0">
                <a:cs typeface="Times New Roman" charset="0"/>
              </a:rPr>
              <a:t> </a:t>
            </a:r>
            <a:r>
              <a:rPr lang="en-US" smtClean="0">
                <a:cs typeface="+mj-cs"/>
              </a:rPr>
              <a:t>Linked Lists [2/6]</a:t>
            </a:r>
          </a:p>
        </p:txBody>
      </p:sp>
      <p:sp>
        <p:nvSpPr>
          <p:cNvPr id="206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With Linked Lists, we can do a fast </a:t>
            </a:r>
            <a:r>
              <a:rPr lang="en-US" b="1" smtClean="0">
                <a:cs typeface="+mn-cs"/>
              </a:rPr>
              <a:t>splice</a:t>
            </a:r>
            <a:r>
              <a:rPr lang="en-US" smtClean="0">
                <a:cs typeface="+mn-cs"/>
              </a:rPr>
              <a:t>:</a:t>
            </a:r>
          </a:p>
          <a:p>
            <a:pPr eaLnBrk="1" hangingPunct="1">
              <a:defRPr/>
            </a:pPr>
            <a:endParaRPr lang="en-US" smtClean="0">
              <a:cs typeface="+mn-cs"/>
            </a:endParaRPr>
          </a:p>
          <a:p>
            <a:pPr eaLnBrk="1" hangingPunct="1">
              <a:defRPr/>
            </a:pPr>
            <a:endParaRPr lang="en-US" smtClean="0">
              <a:cs typeface="+mn-cs"/>
            </a:endParaRPr>
          </a:p>
          <a:p>
            <a:pPr eaLnBrk="1" hangingPunct="1">
              <a:defRPr/>
            </a:pPr>
            <a:endParaRPr lang="en-US" smtClean="0">
              <a:cs typeface="+mn-cs"/>
            </a:endParaRPr>
          </a:p>
          <a:p>
            <a:pPr eaLnBrk="1" hangingPunct="1">
              <a:defRPr/>
            </a:pPr>
            <a:endParaRPr lang="en-US" smtClean="0">
              <a:cs typeface="+mn-cs"/>
            </a:endParaRPr>
          </a:p>
          <a:p>
            <a:pPr eaLnBrk="1" hangingPunct="1">
              <a:defRPr/>
            </a:pPr>
            <a:endParaRPr lang="en-US" smtClean="0">
              <a:cs typeface="+mn-cs"/>
            </a:endParaRPr>
          </a:p>
          <a:p>
            <a:pPr eaLnBrk="1" hangingPunct="1">
              <a:defRPr/>
            </a:pPr>
            <a:endParaRPr lang="en-US" smtClean="0">
              <a:cs typeface="+mn-cs"/>
            </a:endParaRPr>
          </a:p>
          <a:p>
            <a:pPr eaLnBrk="1" hangingPunct="1">
              <a:defRPr/>
            </a:pPr>
            <a:endParaRPr lang="en-US" smtClean="0">
              <a:cs typeface="+mn-cs"/>
            </a:endParaRPr>
          </a:p>
          <a:p>
            <a:pPr eaLnBrk="1" hangingPunct="1">
              <a:defRPr/>
            </a:pPr>
            <a:endParaRPr lang="en-US" smtClean="0">
              <a:cs typeface="+mn-cs"/>
            </a:endParaRPr>
          </a:p>
          <a:p>
            <a:pPr eaLnBrk="1" hangingPunct="1">
              <a:defRPr/>
            </a:pPr>
            <a:endParaRPr lang="en-US" smtClean="0">
              <a:cs typeface="+mn-cs"/>
            </a:endParaRPr>
          </a:p>
          <a:p>
            <a:pPr eaLnBrk="1" hangingPunct="1">
              <a:defRPr/>
            </a:pPr>
            <a:endParaRPr lang="en-US" smtClean="0">
              <a:cs typeface="+mn-cs"/>
            </a:endParaRPr>
          </a:p>
          <a:p>
            <a:pPr eaLnBrk="1" hangingPunct="1">
              <a:defRPr/>
            </a:pPr>
            <a:endParaRPr lang="en-US" smtClean="0"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Note: If we allow for efficient splicing, then we cannot efficiently keep track of a Linked List</a:t>
            </a:r>
            <a:r>
              <a:rPr lang="ja-JP" altLang="en-US" smtClean="0">
                <a:latin typeface="Arial"/>
                <a:cs typeface="+mn-cs"/>
              </a:rPr>
              <a:t>’</a:t>
            </a:r>
            <a:r>
              <a:rPr lang="en-US" smtClean="0">
                <a:cs typeface="+mn-cs"/>
              </a:rPr>
              <a:t>s size.</a:t>
            </a:r>
          </a:p>
        </p:txBody>
      </p:sp>
      <p:sp>
        <p:nvSpPr>
          <p:cNvPr id="2062340" name="Text Box 4"/>
          <p:cNvSpPr txBox="1">
            <a:spLocks noChangeArrowheads="1"/>
          </p:cNvSpPr>
          <p:nvPr/>
        </p:nvSpPr>
        <p:spPr bwMode="auto">
          <a:xfrm>
            <a:off x="381000" y="2362200"/>
            <a:ext cx="9144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1600">
                <a:cs typeface="+mn-cs"/>
              </a:rPr>
              <a:t>Before</a:t>
            </a:r>
          </a:p>
        </p:txBody>
      </p:sp>
      <p:sp>
        <p:nvSpPr>
          <p:cNvPr id="2062341" name="Text Box 5"/>
          <p:cNvSpPr txBox="1">
            <a:spLocks noChangeArrowheads="1"/>
          </p:cNvSpPr>
          <p:nvPr/>
        </p:nvSpPr>
        <p:spPr bwMode="auto">
          <a:xfrm>
            <a:off x="381000" y="4191000"/>
            <a:ext cx="9144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1600">
                <a:cs typeface="+mn-cs"/>
              </a:rPr>
              <a:t>After</a:t>
            </a:r>
          </a:p>
        </p:txBody>
      </p:sp>
      <p:sp>
        <p:nvSpPr>
          <p:cNvPr id="2062342" name="Rectangle 6"/>
          <p:cNvSpPr>
            <a:spLocks noChangeArrowheads="1"/>
          </p:cNvSpPr>
          <p:nvPr/>
        </p:nvSpPr>
        <p:spPr bwMode="auto">
          <a:xfrm>
            <a:off x="3810000" y="2057400"/>
            <a:ext cx="3048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5</a:t>
            </a:r>
          </a:p>
        </p:txBody>
      </p:sp>
      <p:sp>
        <p:nvSpPr>
          <p:cNvPr id="2062343" name="Rectangle 7"/>
          <p:cNvSpPr>
            <a:spLocks noChangeArrowheads="1"/>
          </p:cNvSpPr>
          <p:nvPr/>
        </p:nvSpPr>
        <p:spPr bwMode="auto">
          <a:xfrm>
            <a:off x="4114800" y="2057400"/>
            <a:ext cx="2286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062344" name="Rectangle 8"/>
          <p:cNvSpPr>
            <a:spLocks noChangeArrowheads="1"/>
          </p:cNvSpPr>
          <p:nvPr/>
        </p:nvSpPr>
        <p:spPr bwMode="auto">
          <a:xfrm>
            <a:off x="3810000" y="2057400"/>
            <a:ext cx="5334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62345" name="Line 9"/>
          <p:cNvSpPr>
            <a:spLocks noChangeShapeType="1"/>
          </p:cNvSpPr>
          <p:nvPr/>
        </p:nvSpPr>
        <p:spPr bwMode="auto">
          <a:xfrm>
            <a:off x="4267200" y="2209800"/>
            <a:ext cx="5334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62346" name="Rectangle 10"/>
          <p:cNvSpPr>
            <a:spLocks noChangeArrowheads="1"/>
          </p:cNvSpPr>
          <p:nvPr/>
        </p:nvSpPr>
        <p:spPr bwMode="auto">
          <a:xfrm>
            <a:off x="2819400" y="2057400"/>
            <a:ext cx="3048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</a:t>
            </a:r>
          </a:p>
        </p:txBody>
      </p:sp>
      <p:sp>
        <p:nvSpPr>
          <p:cNvPr id="2062347" name="Rectangle 11"/>
          <p:cNvSpPr>
            <a:spLocks noChangeArrowheads="1"/>
          </p:cNvSpPr>
          <p:nvPr/>
        </p:nvSpPr>
        <p:spPr bwMode="auto">
          <a:xfrm>
            <a:off x="3124200" y="2057400"/>
            <a:ext cx="2286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062348" name="Rectangle 12"/>
          <p:cNvSpPr>
            <a:spLocks noChangeArrowheads="1"/>
          </p:cNvSpPr>
          <p:nvPr/>
        </p:nvSpPr>
        <p:spPr bwMode="auto">
          <a:xfrm>
            <a:off x="2819400" y="2057400"/>
            <a:ext cx="5334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62349" name="Line 13"/>
          <p:cNvSpPr>
            <a:spLocks noChangeShapeType="1"/>
          </p:cNvSpPr>
          <p:nvPr/>
        </p:nvSpPr>
        <p:spPr bwMode="auto">
          <a:xfrm>
            <a:off x="3276600" y="2209800"/>
            <a:ext cx="5334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62350" name="Rectangle 14"/>
          <p:cNvSpPr>
            <a:spLocks noChangeArrowheads="1"/>
          </p:cNvSpPr>
          <p:nvPr/>
        </p:nvSpPr>
        <p:spPr bwMode="auto">
          <a:xfrm>
            <a:off x="1828800" y="2057400"/>
            <a:ext cx="3048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</a:t>
            </a:r>
          </a:p>
        </p:txBody>
      </p:sp>
      <p:sp>
        <p:nvSpPr>
          <p:cNvPr id="2062351" name="Rectangle 15"/>
          <p:cNvSpPr>
            <a:spLocks noChangeArrowheads="1"/>
          </p:cNvSpPr>
          <p:nvPr/>
        </p:nvSpPr>
        <p:spPr bwMode="auto">
          <a:xfrm>
            <a:off x="2133600" y="2057400"/>
            <a:ext cx="2286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062352" name="Rectangle 16"/>
          <p:cNvSpPr>
            <a:spLocks noChangeArrowheads="1"/>
          </p:cNvSpPr>
          <p:nvPr/>
        </p:nvSpPr>
        <p:spPr bwMode="auto">
          <a:xfrm>
            <a:off x="1828800" y="2057400"/>
            <a:ext cx="5334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62353" name="Line 17"/>
          <p:cNvSpPr>
            <a:spLocks noChangeShapeType="1"/>
          </p:cNvSpPr>
          <p:nvPr/>
        </p:nvSpPr>
        <p:spPr bwMode="auto">
          <a:xfrm>
            <a:off x="2286000" y="2209800"/>
            <a:ext cx="5334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62354" name="Rectangle 18"/>
          <p:cNvSpPr>
            <a:spLocks noChangeArrowheads="1"/>
          </p:cNvSpPr>
          <p:nvPr/>
        </p:nvSpPr>
        <p:spPr bwMode="auto">
          <a:xfrm>
            <a:off x="4800600" y="2057400"/>
            <a:ext cx="3048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4</a:t>
            </a:r>
          </a:p>
        </p:txBody>
      </p:sp>
      <p:sp>
        <p:nvSpPr>
          <p:cNvPr id="2062355" name="Rectangle 19"/>
          <p:cNvSpPr>
            <a:spLocks noChangeArrowheads="1"/>
          </p:cNvSpPr>
          <p:nvPr/>
        </p:nvSpPr>
        <p:spPr bwMode="auto">
          <a:xfrm>
            <a:off x="5105400" y="2057400"/>
            <a:ext cx="2286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062356" name="Rectangle 20"/>
          <p:cNvSpPr>
            <a:spLocks noChangeArrowheads="1"/>
          </p:cNvSpPr>
          <p:nvPr/>
        </p:nvSpPr>
        <p:spPr bwMode="auto">
          <a:xfrm>
            <a:off x="4800600" y="2057400"/>
            <a:ext cx="5334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62357" name="Line 21"/>
          <p:cNvSpPr>
            <a:spLocks noChangeShapeType="1"/>
          </p:cNvSpPr>
          <p:nvPr/>
        </p:nvSpPr>
        <p:spPr bwMode="auto">
          <a:xfrm>
            <a:off x="5257800" y="2209800"/>
            <a:ext cx="5334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62358" name="Rectangle 22"/>
          <p:cNvSpPr>
            <a:spLocks noChangeArrowheads="1"/>
          </p:cNvSpPr>
          <p:nvPr/>
        </p:nvSpPr>
        <p:spPr bwMode="auto">
          <a:xfrm>
            <a:off x="5791200" y="2057400"/>
            <a:ext cx="3048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5</a:t>
            </a:r>
          </a:p>
        </p:txBody>
      </p:sp>
      <p:sp>
        <p:nvSpPr>
          <p:cNvPr id="2062359" name="Rectangle 23"/>
          <p:cNvSpPr>
            <a:spLocks noChangeArrowheads="1"/>
          </p:cNvSpPr>
          <p:nvPr/>
        </p:nvSpPr>
        <p:spPr bwMode="auto">
          <a:xfrm>
            <a:off x="6096000" y="2057400"/>
            <a:ext cx="2286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062360" name="Rectangle 24"/>
          <p:cNvSpPr>
            <a:spLocks noChangeArrowheads="1"/>
          </p:cNvSpPr>
          <p:nvPr/>
        </p:nvSpPr>
        <p:spPr bwMode="auto">
          <a:xfrm>
            <a:off x="5791200" y="2057400"/>
            <a:ext cx="5334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62361" name="Line 25"/>
          <p:cNvSpPr>
            <a:spLocks noChangeShapeType="1"/>
          </p:cNvSpPr>
          <p:nvPr/>
        </p:nvSpPr>
        <p:spPr bwMode="auto">
          <a:xfrm>
            <a:off x="6248400" y="2209800"/>
            <a:ext cx="5334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62362" name="Rectangle 26"/>
          <p:cNvSpPr>
            <a:spLocks noChangeArrowheads="1"/>
          </p:cNvSpPr>
          <p:nvPr/>
        </p:nvSpPr>
        <p:spPr bwMode="auto">
          <a:xfrm>
            <a:off x="6781800" y="2057400"/>
            <a:ext cx="3048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</a:t>
            </a:r>
          </a:p>
        </p:txBody>
      </p:sp>
      <p:sp>
        <p:nvSpPr>
          <p:cNvPr id="2062363" name="Rectangle 27"/>
          <p:cNvSpPr>
            <a:spLocks noChangeArrowheads="1"/>
          </p:cNvSpPr>
          <p:nvPr/>
        </p:nvSpPr>
        <p:spPr bwMode="auto">
          <a:xfrm>
            <a:off x="7086600" y="2057400"/>
            <a:ext cx="2286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062364" name="Rectangle 28"/>
          <p:cNvSpPr>
            <a:spLocks noChangeArrowheads="1"/>
          </p:cNvSpPr>
          <p:nvPr/>
        </p:nvSpPr>
        <p:spPr bwMode="auto">
          <a:xfrm>
            <a:off x="6781800" y="2057400"/>
            <a:ext cx="5334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62365" name="Line 29"/>
          <p:cNvSpPr>
            <a:spLocks noChangeShapeType="1"/>
          </p:cNvSpPr>
          <p:nvPr/>
        </p:nvSpPr>
        <p:spPr bwMode="auto">
          <a:xfrm flipV="1">
            <a:off x="7086600" y="2057400"/>
            <a:ext cx="228600" cy="3048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62366" name="Line 30"/>
          <p:cNvSpPr>
            <a:spLocks noChangeShapeType="1"/>
          </p:cNvSpPr>
          <p:nvPr/>
        </p:nvSpPr>
        <p:spPr bwMode="auto">
          <a:xfrm>
            <a:off x="1524000" y="2209800"/>
            <a:ext cx="3048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62367" name="Rectangle 31"/>
          <p:cNvSpPr>
            <a:spLocks noChangeArrowheads="1"/>
          </p:cNvSpPr>
          <p:nvPr/>
        </p:nvSpPr>
        <p:spPr bwMode="auto">
          <a:xfrm>
            <a:off x="3810000" y="27432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</a:t>
            </a:r>
          </a:p>
        </p:txBody>
      </p:sp>
      <p:sp>
        <p:nvSpPr>
          <p:cNvPr id="2062368" name="Rectangle 32"/>
          <p:cNvSpPr>
            <a:spLocks noChangeArrowheads="1"/>
          </p:cNvSpPr>
          <p:nvPr/>
        </p:nvSpPr>
        <p:spPr bwMode="auto">
          <a:xfrm>
            <a:off x="4114800" y="2743200"/>
            <a:ext cx="2286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062369" name="Rectangle 33"/>
          <p:cNvSpPr>
            <a:spLocks noChangeArrowheads="1"/>
          </p:cNvSpPr>
          <p:nvPr/>
        </p:nvSpPr>
        <p:spPr bwMode="auto">
          <a:xfrm>
            <a:off x="3810000" y="2743200"/>
            <a:ext cx="5334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62370" name="Line 34"/>
          <p:cNvSpPr>
            <a:spLocks noChangeShapeType="1"/>
          </p:cNvSpPr>
          <p:nvPr/>
        </p:nvSpPr>
        <p:spPr bwMode="auto">
          <a:xfrm>
            <a:off x="4267200" y="2895600"/>
            <a:ext cx="5334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62371" name="Rectangle 35"/>
          <p:cNvSpPr>
            <a:spLocks noChangeArrowheads="1"/>
          </p:cNvSpPr>
          <p:nvPr/>
        </p:nvSpPr>
        <p:spPr bwMode="auto">
          <a:xfrm>
            <a:off x="2819400" y="27432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</a:t>
            </a:r>
          </a:p>
        </p:txBody>
      </p:sp>
      <p:sp>
        <p:nvSpPr>
          <p:cNvPr id="2062372" name="Rectangle 36"/>
          <p:cNvSpPr>
            <a:spLocks noChangeArrowheads="1"/>
          </p:cNvSpPr>
          <p:nvPr/>
        </p:nvSpPr>
        <p:spPr bwMode="auto">
          <a:xfrm>
            <a:off x="3124200" y="2743200"/>
            <a:ext cx="2286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062373" name="Rectangle 37"/>
          <p:cNvSpPr>
            <a:spLocks noChangeArrowheads="1"/>
          </p:cNvSpPr>
          <p:nvPr/>
        </p:nvSpPr>
        <p:spPr bwMode="auto">
          <a:xfrm>
            <a:off x="2819400" y="2743200"/>
            <a:ext cx="5334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62374" name="Line 38"/>
          <p:cNvSpPr>
            <a:spLocks noChangeShapeType="1"/>
          </p:cNvSpPr>
          <p:nvPr/>
        </p:nvSpPr>
        <p:spPr bwMode="auto">
          <a:xfrm>
            <a:off x="3276600" y="2895600"/>
            <a:ext cx="5334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62375" name="Rectangle 39"/>
          <p:cNvSpPr>
            <a:spLocks noChangeArrowheads="1"/>
          </p:cNvSpPr>
          <p:nvPr/>
        </p:nvSpPr>
        <p:spPr bwMode="auto">
          <a:xfrm>
            <a:off x="1828800" y="27432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6</a:t>
            </a:r>
          </a:p>
        </p:txBody>
      </p:sp>
      <p:sp>
        <p:nvSpPr>
          <p:cNvPr id="2062376" name="Rectangle 40"/>
          <p:cNvSpPr>
            <a:spLocks noChangeArrowheads="1"/>
          </p:cNvSpPr>
          <p:nvPr/>
        </p:nvSpPr>
        <p:spPr bwMode="auto">
          <a:xfrm>
            <a:off x="2133600" y="2743200"/>
            <a:ext cx="2286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062377" name="Rectangle 41"/>
          <p:cNvSpPr>
            <a:spLocks noChangeArrowheads="1"/>
          </p:cNvSpPr>
          <p:nvPr/>
        </p:nvSpPr>
        <p:spPr bwMode="auto">
          <a:xfrm>
            <a:off x="1828800" y="2743200"/>
            <a:ext cx="5334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62378" name="Line 42"/>
          <p:cNvSpPr>
            <a:spLocks noChangeShapeType="1"/>
          </p:cNvSpPr>
          <p:nvPr/>
        </p:nvSpPr>
        <p:spPr bwMode="auto">
          <a:xfrm>
            <a:off x="2286000" y="2895600"/>
            <a:ext cx="5334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62379" name="Rectangle 43"/>
          <p:cNvSpPr>
            <a:spLocks noChangeArrowheads="1"/>
          </p:cNvSpPr>
          <p:nvPr/>
        </p:nvSpPr>
        <p:spPr bwMode="auto">
          <a:xfrm>
            <a:off x="4800600" y="27432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</a:t>
            </a:r>
          </a:p>
        </p:txBody>
      </p:sp>
      <p:sp>
        <p:nvSpPr>
          <p:cNvPr id="2062380" name="Rectangle 44"/>
          <p:cNvSpPr>
            <a:spLocks noChangeArrowheads="1"/>
          </p:cNvSpPr>
          <p:nvPr/>
        </p:nvSpPr>
        <p:spPr bwMode="auto">
          <a:xfrm>
            <a:off x="5105400" y="2743200"/>
            <a:ext cx="2286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062381" name="Rectangle 45"/>
          <p:cNvSpPr>
            <a:spLocks noChangeArrowheads="1"/>
          </p:cNvSpPr>
          <p:nvPr/>
        </p:nvSpPr>
        <p:spPr bwMode="auto">
          <a:xfrm>
            <a:off x="4800600" y="2743200"/>
            <a:ext cx="5334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62382" name="Line 46"/>
          <p:cNvSpPr>
            <a:spLocks noChangeShapeType="1"/>
          </p:cNvSpPr>
          <p:nvPr/>
        </p:nvSpPr>
        <p:spPr bwMode="auto">
          <a:xfrm>
            <a:off x="5257800" y="2895600"/>
            <a:ext cx="5334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62383" name="Rectangle 47"/>
          <p:cNvSpPr>
            <a:spLocks noChangeArrowheads="1"/>
          </p:cNvSpPr>
          <p:nvPr/>
        </p:nvSpPr>
        <p:spPr bwMode="auto">
          <a:xfrm>
            <a:off x="5791200" y="27432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</a:t>
            </a:r>
          </a:p>
        </p:txBody>
      </p:sp>
      <p:sp>
        <p:nvSpPr>
          <p:cNvPr id="2062384" name="Rectangle 48"/>
          <p:cNvSpPr>
            <a:spLocks noChangeArrowheads="1"/>
          </p:cNvSpPr>
          <p:nvPr/>
        </p:nvSpPr>
        <p:spPr bwMode="auto">
          <a:xfrm>
            <a:off x="6096000" y="2743200"/>
            <a:ext cx="2286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062385" name="Rectangle 49"/>
          <p:cNvSpPr>
            <a:spLocks noChangeArrowheads="1"/>
          </p:cNvSpPr>
          <p:nvPr/>
        </p:nvSpPr>
        <p:spPr bwMode="auto">
          <a:xfrm>
            <a:off x="5791200" y="2743200"/>
            <a:ext cx="5334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62386" name="Line 50"/>
          <p:cNvSpPr>
            <a:spLocks noChangeShapeType="1"/>
          </p:cNvSpPr>
          <p:nvPr/>
        </p:nvSpPr>
        <p:spPr bwMode="auto">
          <a:xfrm>
            <a:off x="6248400" y="2895600"/>
            <a:ext cx="5334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62387" name="Rectangle 51"/>
          <p:cNvSpPr>
            <a:spLocks noChangeArrowheads="1"/>
          </p:cNvSpPr>
          <p:nvPr/>
        </p:nvSpPr>
        <p:spPr bwMode="auto">
          <a:xfrm>
            <a:off x="6781800" y="27432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</a:t>
            </a:r>
          </a:p>
        </p:txBody>
      </p:sp>
      <p:sp>
        <p:nvSpPr>
          <p:cNvPr id="2062388" name="Rectangle 52"/>
          <p:cNvSpPr>
            <a:spLocks noChangeArrowheads="1"/>
          </p:cNvSpPr>
          <p:nvPr/>
        </p:nvSpPr>
        <p:spPr bwMode="auto">
          <a:xfrm>
            <a:off x="7086600" y="2743200"/>
            <a:ext cx="2286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062389" name="Rectangle 53"/>
          <p:cNvSpPr>
            <a:spLocks noChangeArrowheads="1"/>
          </p:cNvSpPr>
          <p:nvPr/>
        </p:nvSpPr>
        <p:spPr bwMode="auto">
          <a:xfrm>
            <a:off x="6781800" y="2743200"/>
            <a:ext cx="5334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62390" name="Line 54"/>
          <p:cNvSpPr>
            <a:spLocks noChangeShapeType="1"/>
          </p:cNvSpPr>
          <p:nvPr/>
        </p:nvSpPr>
        <p:spPr bwMode="auto">
          <a:xfrm flipV="1">
            <a:off x="7086600" y="2743200"/>
            <a:ext cx="228600" cy="3048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62391" name="Line 55"/>
          <p:cNvSpPr>
            <a:spLocks noChangeShapeType="1"/>
          </p:cNvSpPr>
          <p:nvPr/>
        </p:nvSpPr>
        <p:spPr bwMode="auto">
          <a:xfrm>
            <a:off x="1524000" y="2895600"/>
            <a:ext cx="3048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62392" name="Rectangle 56"/>
          <p:cNvSpPr>
            <a:spLocks noChangeArrowheads="1"/>
          </p:cNvSpPr>
          <p:nvPr/>
        </p:nvSpPr>
        <p:spPr bwMode="auto">
          <a:xfrm>
            <a:off x="3810000" y="3886200"/>
            <a:ext cx="3048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5</a:t>
            </a:r>
          </a:p>
        </p:txBody>
      </p:sp>
      <p:sp>
        <p:nvSpPr>
          <p:cNvPr id="2062393" name="Rectangle 57"/>
          <p:cNvSpPr>
            <a:spLocks noChangeArrowheads="1"/>
          </p:cNvSpPr>
          <p:nvPr/>
        </p:nvSpPr>
        <p:spPr bwMode="auto">
          <a:xfrm>
            <a:off x="4114800" y="3886200"/>
            <a:ext cx="2286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062394" name="Rectangle 58"/>
          <p:cNvSpPr>
            <a:spLocks noChangeArrowheads="1"/>
          </p:cNvSpPr>
          <p:nvPr/>
        </p:nvSpPr>
        <p:spPr bwMode="auto">
          <a:xfrm>
            <a:off x="3810000" y="3886200"/>
            <a:ext cx="5334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62395" name="Line 59"/>
          <p:cNvSpPr>
            <a:spLocks noChangeShapeType="1"/>
          </p:cNvSpPr>
          <p:nvPr/>
        </p:nvSpPr>
        <p:spPr bwMode="auto">
          <a:xfrm>
            <a:off x="4267200" y="4038600"/>
            <a:ext cx="5334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62396" name="Rectangle 60"/>
          <p:cNvSpPr>
            <a:spLocks noChangeArrowheads="1"/>
          </p:cNvSpPr>
          <p:nvPr/>
        </p:nvSpPr>
        <p:spPr bwMode="auto">
          <a:xfrm>
            <a:off x="2819400" y="3886200"/>
            <a:ext cx="3048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</a:t>
            </a:r>
          </a:p>
        </p:txBody>
      </p:sp>
      <p:sp>
        <p:nvSpPr>
          <p:cNvPr id="2062397" name="Rectangle 61"/>
          <p:cNvSpPr>
            <a:spLocks noChangeArrowheads="1"/>
          </p:cNvSpPr>
          <p:nvPr/>
        </p:nvSpPr>
        <p:spPr bwMode="auto">
          <a:xfrm>
            <a:off x="3124200" y="3886200"/>
            <a:ext cx="2286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062398" name="Rectangle 62"/>
          <p:cNvSpPr>
            <a:spLocks noChangeArrowheads="1"/>
          </p:cNvSpPr>
          <p:nvPr/>
        </p:nvSpPr>
        <p:spPr bwMode="auto">
          <a:xfrm>
            <a:off x="2819400" y="3886200"/>
            <a:ext cx="5334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62399" name="Line 63"/>
          <p:cNvSpPr>
            <a:spLocks noChangeShapeType="1"/>
          </p:cNvSpPr>
          <p:nvPr/>
        </p:nvSpPr>
        <p:spPr bwMode="auto">
          <a:xfrm>
            <a:off x="3276600" y="4038600"/>
            <a:ext cx="5334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62400" name="Rectangle 64"/>
          <p:cNvSpPr>
            <a:spLocks noChangeArrowheads="1"/>
          </p:cNvSpPr>
          <p:nvPr/>
        </p:nvSpPr>
        <p:spPr bwMode="auto">
          <a:xfrm>
            <a:off x="1828800" y="3886200"/>
            <a:ext cx="3048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</a:t>
            </a:r>
          </a:p>
        </p:txBody>
      </p:sp>
      <p:sp>
        <p:nvSpPr>
          <p:cNvPr id="2062401" name="Rectangle 65"/>
          <p:cNvSpPr>
            <a:spLocks noChangeArrowheads="1"/>
          </p:cNvSpPr>
          <p:nvPr/>
        </p:nvSpPr>
        <p:spPr bwMode="auto">
          <a:xfrm>
            <a:off x="2133600" y="3886200"/>
            <a:ext cx="2286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062402" name="Rectangle 66"/>
          <p:cNvSpPr>
            <a:spLocks noChangeArrowheads="1"/>
          </p:cNvSpPr>
          <p:nvPr/>
        </p:nvSpPr>
        <p:spPr bwMode="auto">
          <a:xfrm>
            <a:off x="1828800" y="3886200"/>
            <a:ext cx="5334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62403" name="Line 67"/>
          <p:cNvSpPr>
            <a:spLocks noChangeShapeType="1"/>
          </p:cNvSpPr>
          <p:nvPr/>
        </p:nvSpPr>
        <p:spPr bwMode="auto">
          <a:xfrm>
            <a:off x="2286000" y="4038600"/>
            <a:ext cx="5334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62404" name="Rectangle 68"/>
          <p:cNvSpPr>
            <a:spLocks noChangeArrowheads="1"/>
          </p:cNvSpPr>
          <p:nvPr/>
        </p:nvSpPr>
        <p:spPr bwMode="auto">
          <a:xfrm>
            <a:off x="4800600" y="3886200"/>
            <a:ext cx="3048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4</a:t>
            </a:r>
          </a:p>
        </p:txBody>
      </p:sp>
      <p:sp>
        <p:nvSpPr>
          <p:cNvPr id="2062405" name="Rectangle 69"/>
          <p:cNvSpPr>
            <a:spLocks noChangeArrowheads="1"/>
          </p:cNvSpPr>
          <p:nvPr/>
        </p:nvSpPr>
        <p:spPr bwMode="auto">
          <a:xfrm>
            <a:off x="5105400" y="3886200"/>
            <a:ext cx="2286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062406" name="Rectangle 70"/>
          <p:cNvSpPr>
            <a:spLocks noChangeArrowheads="1"/>
          </p:cNvSpPr>
          <p:nvPr/>
        </p:nvSpPr>
        <p:spPr bwMode="auto">
          <a:xfrm>
            <a:off x="4800600" y="3886200"/>
            <a:ext cx="5334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62407" name="Line 71"/>
          <p:cNvSpPr>
            <a:spLocks noChangeShapeType="1"/>
          </p:cNvSpPr>
          <p:nvPr/>
        </p:nvSpPr>
        <p:spPr bwMode="auto">
          <a:xfrm flipH="1">
            <a:off x="3886200" y="4038600"/>
            <a:ext cx="1371600" cy="533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62408" name="Rectangle 72"/>
          <p:cNvSpPr>
            <a:spLocks noChangeArrowheads="1"/>
          </p:cNvSpPr>
          <p:nvPr/>
        </p:nvSpPr>
        <p:spPr bwMode="auto">
          <a:xfrm>
            <a:off x="5791200" y="3886200"/>
            <a:ext cx="3048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5</a:t>
            </a:r>
          </a:p>
        </p:txBody>
      </p:sp>
      <p:sp>
        <p:nvSpPr>
          <p:cNvPr id="2062409" name="Rectangle 73"/>
          <p:cNvSpPr>
            <a:spLocks noChangeArrowheads="1"/>
          </p:cNvSpPr>
          <p:nvPr/>
        </p:nvSpPr>
        <p:spPr bwMode="auto">
          <a:xfrm>
            <a:off x="6096000" y="3886200"/>
            <a:ext cx="2286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062410" name="Rectangle 74"/>
          <p:cNvSpPr>
            <a:spLocks noChangeArrowheads="1"/>
          </p:cNvSpPr>
          <p:nvPr/>
        </p:nvSpPr>
        <p:spPr bwMode="auto">
          <a:xfrm>
            <a:off x="5791200" y="3886200"/>
            <a:ext cx="5334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62411" name="Line 75"/>
          <p:cNvSpPr>
            <a:spLocks noChangeShapeType="1"/>
          </p:cNvSpPr>
          <p:nvPr/>
        </p:nvSpPr>
        <p:spPr bwMode="auto">
          <a:xfrm>
            <a:off x="6248400" y="4038600"/>
            <a:ext cx="5334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62412" name="Rectangle 76"/>
          <p:cNvSpPr>
            <a:spLocks noChangeArrowheads="1"/>
          </p:cNvSpPr>
          <p:nvPr/>
        </p:nvSpPr>
        <p:spPr bwMode="auto">
          <a:xfrm>
            <a:off x="6781800" y="3886200"/>
            <a:ext cx="3048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</a:t>
            </a:r>
          </a:p>
        </p:txBody>
      </p:sp>
      <p:sp>
        <p:nvSpPr>
          <p:cNvPr id="2062413" name="Rectangle 77"/>
          <p:cNvSpPr>
            <a:spLocks noChangeArrowheads="1"/>
          </p:cNvSpPr>
          <p:nvPr/>
        </p:nvSpPr>
        <p:spPr bwMode="auto">
          <a:xfrm>
            <a:off x="7086600" y="3886200"/>
            <a:ext cx="2286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062414" name="Rectangle 78"/>
          <p:cNvSpPr>
            <a:spLocks noChangeArrowheads="1"/>
          </p:cNvSpPr>
          <p:nvPr/>
        </p:nvSpPr>
        <p:spPr bwMode="auto">
          <a:xfrm>
            <a:off x="6781800" y="3886200"/>
            <a:ext cx="5334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62415" name="Line 79"/>
          <p:cNvSpPr>
            <a:spLocks noChangeShapeType="1"/>
          </p:cNvSpPr>
          <p:nvPr/>
        </p:nvSpPr>
        <p:spPr bwMode="auto">
          <a:xfrm flipV="1">
            <a:off x="7086600" y="3886200"/>
            <a:ext cx="228600" cy="3048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62416" name="Line 80"/>
          <p:cNvSpPr>
            <a:spLocks noChangeShapeType="1"/>
          </p:cNvSpPr>
          <p:nvPr/>
        </p:nvSpPr>
        <p:spPr bwMode="auto">
          <a:xfrm>
            <a:off x="1524000" y="4038600"/>
            <a:ext cx="3048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62417" name="Rectangle 81"/>
          <p:cNvSpPr>
            <a:spLocks noChangeArrowheads="1"/>
          </p:cNvSpPr>
          <p:nvPr/>
        </p:nvSpPr>
        <p:spPr bwMode="auto">
          <a:xfrm>
            <a:off x="3810000" y="4572000"/>
            <a:ext cx="3048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</a:t>
            </a:r>
          </a:p>
        </p:txBody>
      </p:sp>
      <p:sp>
        <p:nvSpPr>
          <p:cNvPr id="2062418" name="Rectangle 82"/>
          <p:cNvSpPr>
            <a:spLocks noChangeArrowheads="1"/>
          </p:cNvSpPr>
          <p:nvPr/>
        </p:nvSpPr>
        <p:spPr bwMode="auto">
          <a:xfrm>
            <a:off x="4114800" y="4572000"/>
            <a:ext cx="2286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062419" name="Rectangle 83"/>
          <p:cNvSpPr>
            <a:spLocks noChangeArrowheads="1"/>
          </p:cNvSpPr>
          <p:nvPr/>
        </p:nvSpPr>
        <p:spPr bwMode="auto">
          <a:xfrm>
            <a:off x="3810000" y="4572000"/>
            <a:ext cx="5334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62420" name="Line 84"/>
          <p:cNvSpPr>
            <a:spLocks noChangeShapeType="1"/>
          </p:cNvSpPr>
          <p:nvPr/>
        </p:nvSpPr>
        <p:spPr bwMode="auto">
          <a:xfrm>
            <a:off x="4267200" y="4724400"/>
            <a:ext cx="5334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62421" name="Rectangle 85"/>
          <p:cNvSpPr>
            <a:spLocks noChangeArrowheads="1"/>
          </p:cNvSpPr>
          <p:nvPr/>
        </p:nvSpPr>
        <p:spPr bwMode="auto">
          <a:xfrm>
            <a:off x="2819400" y="45720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</a:t>
            </a:r>
          </a:p>
        </p:txBody>
      </p:sp>
      <p:sp>
        <p:nvSpPr>
          <p:cNvPr id="2062422" name="Rectangle 86"/>
          <p:cNvSpPr>
            <a:spLocks noChangeArrowheads="1"/>
          </p:cNvSpPr>
          <p:nvPr/>
        </p:nvSpPr>
        <p:spPr bwMode="auto">
          <a:xfrm>
            <a:off x="3124200" y="4572000"/>
            <a:ext cx="2286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062423" name="Rectangle 87"/>
          <p:cNvSpPr>
            <a:spLocks noChangeArrowheads="1"/>
          </p:cNvSpPr>
          <p:nvPr/>
        </p:nvSpPr>
        <p:spPr bwMode="auto">
          <a:xfrm>
            <a:off x="2819400" y="4572000"/>
            <a:ext cx="5334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62424" name="Rectangle 88"/>
          <p:cNvSpPr>
            <a:spLocks noChangeArrowheads="1"/>
          </p:cNvSpPr>
          <p:nvPr/>
        </p:nvSpPr>
        <p:spPr bwMode="auto">
          <a:xfrm>
            <a:off x="1828800" y="45720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6</a:t>
            </a:r>
          </a:p>
        </p:txBody>
      </p:sp>
      <p:sp>
        <p:nvSpPr>
          <p:cNvPr id="2062425" name="Rectangle 89"/>
          <p:cNvSpPr>
            <a:spLocks noChangeArrowheads="1"/>
          </p:cNvSpPr>
          <p:nvPr/>
        </p:nvSpPr>
        <p:spPr bwMode="auto">
          <a:xfrm>
            <a:off x="2133600" y="4572000"/>
            <a:ext cx="2286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062426" name="Rectangle 90"/>
          <p:cNvSpPr>
            <a:spLocks noChangeArrowheads="1"/>
          </p:cNvSpPr>
          <p:nvPr/>
        </p:nvSpPr>
        <p:spPr bwMode="auto">
          <a:xfrm>
            <a:off x="1828800" y="4572000"/>
            <a:ext cx="5334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62427" name="Line 91"/>
          <p:cNvSpPr>
            <a:spLocks noChangeShapeType="1"/>
          </p:cNvSpPr>
          <p:nvPr/>
        </p:nvSpPr>
        <p:spPr bwMode="auto">
          <a:xfrm>
            <a:off x="2286000" y="4724400"/>
            <a:ext cx="5334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62428" name="Rectangle 92"/>
          <p:cNvSpPr>
            <a:spLocks noChangeArrowheads="1"/>
          </p:cNvSpPr>
          <p:nvPr/>
        </p:nvSpPr>
        <p:spPr bwMode="auto">
          <a:xfrm>
            <a:off x="4800600" y="4572000"/>
            <a:ext cx="3048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</a:t>
            </a:r>
          </a:p>
        </p:txBody>
      </p:sp>
      <p:sp>
        <p:nvSpPr>
          <p:cNvPr id="2062429" name="Rectangle 93"/>
          <p:cNvSpPr>
            <a:spLocks noChangeArrowheads="1"/>
          </p:cNvSpPr>
          <p:nvPr/>
        </p:nvSpPr>
        <p:spPr bwMode="auto">
          <a:xfrm>
            <a:off x="5105400" y="4572000"/>
            <a:ext cx="2286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062430" name="Rectangle 94"/>
          <p:cNvSpPr>
            <a:spLocks noChangeArrowheads="1"/>
          </p:cNvSpPr>
          <p:nvPr/>
        </p:nvSpPr>
        <p:spPr bwMode="auto">
          <a:xfrm>
            <a:off x="4800600" y="4572000"/>
            <a:ext cx="5334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62431" name="Line 95"/>
          <p:cNvSpPr>
            <a:spLocks noChangeShapeType="1"/>
          </p:cNvSpPr>
          <p:nvPr/>
        </p:nvSpPr>
        <p:spPr bwMode="auto">
          <a:xfrm>
            <a:off x="5257800" y="4724400"/>
            <a:ext cx="5334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62432" name="Rectangle 96"/>
          <p:cNvSpPr>
            <a:spLocks noChangeArrowheads="1"/>
          </p:cNvSpPr>
          <p:nvPr/>
        </p:nvSpPr>
        <p:spPr bwMode="auto">
          <a:xfrm>
            <a:off x="5791200" y="4572000"/>
            <a:ext cx="3048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</a:t>
            </a:r>
          </a:p>
        </p:txBody>
      </p:sp>
      <p:sp>
        <p:nvSpPr>
          <p:cNvPr id="2062433" name="Rectangle 97"/>
          <p:cNvSpPr>
            <a:spLocks noChangeArrowheads="1"/>
          </p:cNvSpPr>
          <p:nvPr/>
        </p:nvSpPr>
        <p:spPr bwMode="auto">
          <a:xfrm>
            <a:off x="6096000" y="4572000"/>
            <a:ext cx="2286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062434" name="Rectangle 98"/>
          <p:cNvSpPr>
            <a:spLocks noChangeArrowheads="1"/>
          </p:cNvSpPr>
          <p:nvPr/>
        </p:nvSpPr>
        <p:spPr bwMode="auto">
          <a:xfrm>
            <a:off x="5791200" y="4572000"/>
            <a:ext cx="5334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62435" name="Line 99"/>
          <p:cNvSpPr>
            <a:spLocks noChangeShapeType="1"/>
          </p:cNvSpPr>
          <p:nvPr/>
        </p:nvSpPr>
        <p:spPr bwMode="auto">
          <a:xfrm flipH="1" flipV="1">
            <a:off x="5867400" y="4191000"/>
            <a:ext cx="381000" cy="533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62436" name="Rectangle 100"/>
          <p:cNvSpPr>
            <a:spLocks noChangeArrowheads="1"/>
          </p:cNvSpPr>
          <p:nvPr/>
        </p:nvSpPr>
        <p:spPr bwMode="auto">
          <a:xfrm>
            <a:off x="6781800" y="4572000"/>
            <a:ext cx="3048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</a:t>
            </a:r>
          </a:p>
        </p:txBody>
      </p:sp>
      <p:sp>
        <p:nvSpPr>
          <p:cNvPr id="2062437" name="Rectangle 101"/>
          <p:cNvSpPr>
            <a:spLocks noChangeArrowheads="1"/>
          </p:cNvSpPr>
          <p:nvPr/>
        </p:nvSpPr>
        <p:spPr bwMode="auto">
          <a:xfrm>
            <a:off x="7086600" y="4572000"/>
            <a:ext cx="228600" cy="304800"/>
          </a:xfrm>
          <a:prstGeom prst="rect">
            <a:avLst/>
          </a:prstGeom>
          <a:solidFill>
            <a:srgbClr val="FF99CC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062438" name="Rectangle 102"/>
          <p:cNvSpPr>
            <a:spLocks noChangeArrowheads="1"/>
          </p:cNvSpPr>
          <p:nvPr/>
        </p:nvSpPr>
        <p:spPr bwMode="auto">
          <a:xfrm>
            <a:off x="6781800" y="4572000"/>
            <a:ext cx="5334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62439" name="Line 103"/>
          <p:cNvSpPr>
            <a:spLocks noChangeShapeType="1"/>
          </p:cNvSpPr>
          <p:nvPr/>
        </p:nvSpPr>
        <p:spPr bwMode="auto">
          <a:xfrm flipV="1">
            <a:off x="7086600" y="4572000"/>
            <a:ext cx="228600" cy="3048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62440" name="Line 104"/>
          <p:cNvSpPr>
            <a:spLocks noChangeShapeType="1"/>
          </p:cNvSpPr>
          <p:nvPr/>
        </p:nvSpPr>
        <p:spPr bwMode="auto">
          <a:xfrm>
            <a:off x="1524000" y="4724400"/>
            <a:ext cx="3048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62441" name="Freeform 105"/>
          <p:cNvSpPr>
            <a:spLocks/>
          </p:cNvSpPr>
          <p:nvPr/>
        </p:nvSpPr>
        <p:spPr bwMode="auto">
          <a:xfrm>
            <a:off x="3275013" y="4714875"/>
            <a:ext cx="3582987" cy="323850"/>
          </a:xfrm>
          <a:custGeom>
            <a:avLst/>
            <a:gdLst>
              <a:gd name="T0" fmla="*/ 0 w 2229"/>
              <a:gd name="T1" fmla="*/ 0 h 204"/>
              <a:gd name="T2" fmla="*/ 9 w 2229"/>
              <a:gd name="T3" fmla="*/ 73 h 204"/>
              <a:gd name="T4" fmla="*/ 232 w 2229"/>
              <a:gd name="T5" fmla="*/ 193 h 204"/>
              <a:gd name="T6" fmla="*/ 952 w 2229"/>
              <a:gd name="T7" fmla="*/ 201 h 204"/>
              <a:gd name="T8" fmla="*/ 2140 w 2229"/>
              <a:gd name="T9" fmla="*/ 156 h 204"/>
              <a:gd name="T10" fmla="*/ 2229 w 2229"/>
              <a:gd name="T11" fmla="*/ 104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229" h="204">
                <a:moveTo>
                  <a:pt x="0" y="0"/>
                </a:moveTo>
                <a:cubicBezTo>
                  <a:pt x="3" y="24"/>
                  <a:pt x="4" y="49"/>
                  <a:pt x="9" y="73"/>
                </a:cubicBezTo>
                <a:cubicBezTo>
                  <a:pt x="27" y="168"/>
                  <a:pt x="168" y="191"/>
                  <a:pt x="232" y="193"/>
                </a:cubicBezTo>
                <a:cubicBezTo>
                  <a:pt x="325" y="195"/>
                  <a:pt x="753" y="202"/>
                  <a:pt x="952" y="201"/>
                </a:cubicBezTo>
                <a:cubicBezTo>
                  <a:pt x="1443" y="204"/>
                  <a:pt x="1957" y="189"/>
                  <a:pt x="2140" y="156"/>
                </a:cubicBezTo>
                <a:cubicBezTo>
                  <a:pt x="2190" y="147"/>
                  <a:pt x="2205" y="125"/>
                  <a:pt x="2229" y="104"/>
                </a:cubicBezTo>
              </a:path>
            </a:pathLst>
          </a:custGeom>
          <a:noFill/>
          <a:ln w="15875" cap="flat" cmpd="sng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62442" name="Line 106"/>
          <p:cNvSpPr>
            <a:spLocks noChangeShapeType="1"/>
          </p:cNvSpPr>
          <p:nvPr/>
        </p:nvSpPr>
        <p:spPr bwMode="auto">
          <a:xfrm>
            <a:off x="1143000" y="3505200"/>
            <a:ext cx="6553200" cy="0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62443" name="AutoShape 107"/>
          <p:cNvSpPr>
            <a:spLocks noChangeArrowheads="1"/>
          </p:cNvSpPr>
          <p:nvPr/>
        </p:nvSpPr>
        <p:spPr bwMode="auto">
          <a:xfrm>
            <a:off x="3657600" y="2667000"/>
            <a:ext cx="2819400" cy="457200"/>
          </a:xfrm>
          <a:prstGeom prst="roundRect">
            <a:avLst>
              <a:gd name="adj" fmla="val 16667"/>
            </a:avLst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62444" name="Line 108"/>
          <p:cNvSpPr>
            <a:spLocks noChangeShapeType="1"/>
          </p:cNvSpPr>
          <p:nvPr/>
        </p:nvSpPr>
        <p:spPr bwMode="auto">
          <a:xfrm flipV="1">
            <a:off x="5562600" y="2286000"/>
            <a:ext cx="0" cy="304800"/>
          </a:xfrm>
          <a:prstGeom prst="line">
            <a:avLst/>
          </a:prstGeom>
          <a:noFill/>
          <a:ln w="25400" cap="rnd">
            <a:solidFill>
              <a:schemeClr val="accent2"/>
            </a:solidFill>
            <a:prstDash val="sysDot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 Apr, 2013</a:t>
            </a:r>
            <a:endParaRPr lang="en-US"/>
          </a:p>
        </p:txBody>
      </p:sp>
      <p:sp>
        <p:nvSpPr>
          <p:cNvPr id="8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200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Review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More on</a:t>
            </a:r>
            <a:r>
              <a:rPr lang="en-US" smtClean="0">
                <a:cs typeface="Times New Roman" charset="0"/>
              </a:rPr>
              <a:t> </a:t>
            </a:r>
            <a:r>
              <a:rPr lang="en-US" smtClean="0">
                <a:cs typeface="+mj-cs"/>
              </a:rPr>
              <a:t>Linked Lists [3/6]</a:t>
            </a:r>
          </a:p>
        </p:txBody>
      </p:sp>
      <p:sp>
        <p:nvSpPr>
          <p:cNvPr id="200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With Linked Lists, iterators, pointers, and references to items will always stay valid and never change what they refer to, as long as the Linked List exists — unless we remove or change the item ourselves.</a:t>
            </a:r>
          </a:p>
        </p:txBody>
      </p:sp>
      <p:sp>
        <p:nvSpPr>
          <p:cNvPr id="2000900" name="Rectangle 4"/>
          <p:cNvSpPr>
            <a:spLocks noChangeArrowheads="1"/>
          </p:cNvSpPr>
          <p:nvPr/>
        </p:nvSpPr>
        <p:spPr bwMode="auto">
          <a:xfrm>
            <a:off x="3962400" y="2895600"/>
            <a:ext cx="3048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5</a:t>
            </a:r>
          </a:p>
        </p:txBody>
      </p:sp>
      <p:sp>
        <p:nvSpPr>
          <p:cNvPr id="2000901" name="Rectangle 5"/>
          <p:cNvSpPr>
            <a:spLocks noChangeArrowheads="1"/>
          </p:cNvSpPr>
          <p:nvPr/>
        </p:nvSpPr>
        <p:spPr bwMode="auto">
          <a:xfrm>
            <a:off x="4267200" y="2895600"/>
            <a:ext cx="2286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000902" name="Rectangle 6"/>
          <p:cNvSpPr>
            <a:spLocks noChangeArrowheads="1"/>
          </p:cNvSpPr>
          <p:nvPr/>
        </p:nvSpPr>
        <p:spPr bwMode="auto">
          <a:xfrm>
            <a:off x="3962400" y="2895600"/>
            <a:ext cx="5334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00903" name="Line 7"/>
          <p:cNvSpPr>
            <a:spLocks noChangeShapeType="1"/>
          </p:cNvSpPr>
          <p:nvPr/>
        </p:nvSpPr>
        <p:spPr bwMode="auto">
          <a:xfrm>
            <a:off x="4419600" y="3048000"/>
            <a:ext cx="5334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00904" name="Rectangle 8"/>
          <p:cNvSpPr>
            <a:spLocks noChangeArrowheads="1"/>
          </p:cNvSpPr>
          <p:nvPr/>
        </p:nvSpPr>
        <p:spPr bwMode="auto">
          <a:xfrm>
            <a:off x="2971800" y="2895600"/>
            <a:ext cx="3048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1</a:t>
            </a:r>
          </a:p>
        </p:txBody>
      </p:sp>
      <p:sp>
        <p:nvSpPr>
          <p:cNvPr id="2000905" name="Rectangle 9"/>
          <p:cNvSpPr>
            <a:spLocks noChangeArrowheads="1"/>
          </p:cNvSpPr>
          <p:nvPr/>
        </p:nvSpPr>
        <p:spPr bwMode="auto">
          <a:xfrm>
            <a:off x="3276600" y="2895600"/>
            <a:ext cx="2286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000906" name="Rectangle 10"/>
          <p:cNvSpPr>
            <a:spLocks noChangeArrowheads="1"/>
          </p:cNvSpPr>
          <p:nvPr/>
        </p:nvSpPr>
        <p:spPr bwMode="auto">
          <a:xfrm>
            <a:off x="2971800" y="2895600"/>
            <a:ext cx="5334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00907" name="Line 11"/>
          <p:cNvSpPr>
            <a:spLocks noChangeShapeType="1"/>
          </p:cNvSpPr>
          <p:nvPr/>
        </p:nvSpPr>
        <p:spPr bwMode="auto">
          <a:xfrm>
            <a:off x="3429000" y="3048000"/>
            <a:ext cx="5334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00908" name="Rectangle 12"/>
          <p:cNvSpPr>
            <a:spLocks noChangeArrowheads="1"/>
          </p:cNvSpPr>
          <p:nvPr/>
        </p:nvSpPr>
        <p:spPr bwMode="auto">
          <a:xfrm>
            <a:off x="1981200" y="2895600"/>
            <a:ext cx="3048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</a:t>
            </a:r>
          </a:p>
        </p:txBody>
      </p:sp>
      <p:sp>
        <p:nvSpPr>
          <p:cNvPr id="2000909" name="Rectangle 13"/>
          <p:cNvSpPr>
            <a:spLocks noChangeArrowheads="1"/>
          </p:cNvSpPr>
          <p:nvPr/>
        </p:nvSpPr>
        <p:spPr bwMode="auto">
          <a:xfrm>
            <a:off x="2286000" y="2895600"/>
            <a:ext cx="2286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000910" name="Rectangle 14"/>
          <p:cNvSpPr>
            <a:spLocks noChangeArrowheads="1"/>
          </p:cNvSpPr>
          <p:nvPr/>
        </p:nvSpPr>
        <p:spPr bwMode="auto">
          <a:xfrm>
            <a:off x="1981200" y="2895600"/>
            <a:ext cx="5334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00911" name="Line 15"/>
          <p:cNvSpPr>
            <a:spLocks noChangeShapeType="1"/>
          </p:cNvSpPr>
          <p:nvPr/>
        </p:nvSpPr>
        <p:spPr bwMode="auto">
          <a:xfrm>
            <a:off x="2438400" y="3048000"/>
            <a:ext cx="5334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00912" name="Rectangle 16"/>
          <p:cNvSpPr>
            <a:spLocks noChangeArrowheads="1"/>
          </p:cNvSpPr>
          <p:nvPr/>
        </p:nvSpPr>
        <p:spPr bwMode="auto">
          <a:xfrm>
            <a:off x="4953000" y="2895600"/>
            <a:ext cx="3048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4</a:t>
            </a:r>
          </a:p>
        </p:txBody>
      </p:sp>
      <p:sp>
        <p:nvSpPr>
          <p:cNvPr id="2000913" name="Rectangle 17"/>
          <p:cNvSpPr>
            <a:spLocks noChangeArrowheads="1"/>
          </p:cNvSpPr>
          <p:nvPr/>
        </p:nvSpPr>
        <p:spPr bwMode="auto">
          <a:xfrm>
            <a:off x="5257800" y="2895600"/>
            <a:ext cx="2286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000914" name="Rectangle 18"/>
          <p:cNvSpPr>
            <a:spLocks noChangeArrowheads="1"/>
          </p:cNvSpPr>
          <p:nvPr/>
        </p:nvSpPr>
        <p:spPr bwMode="auto">
          <a:xfrm>
            <a:off x="4953000" y="2895600"/>
            <a:ext cx="5334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00915" name="Line 19"/>
          <p:cNvSpPr>
            <a:spLocks noChangeShapeType="1"/>
          </p:cNvSpPr>
          <p:nvPr/>
        </p:nvSpPr>
        <p:spPr bwMode="auto">
          <a:xfrm>
            <a:off x="5410200" y="3048000"/>
            <a:ext cx="5334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00916" name="Rectangle 20"/>
          <p:cNvSpPr>
            <a:spLocks noChangeArrowheads="1"/>
          </p:cNvSpPr>
          <p:nvPr/>
        </p:nvSpPr>
        <p:spPr bwMode="auto">
          <a:xfrm>
            <a:off x="5943600" y="2895600"/>
            <a:ext cx="3048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5</a:t>
            </a:r>
          </a:p>
        </p:txBody>
      </p:sp>
      <p:sp>
        <p:nvSpPr>
          <p:cNvPr id="2000917" name="Rectangle 21"/>
          <p:cNvSpPr>
            <a:spLocks noChangeArrowheads="1"/>
          </p:cNvSpPr>
          <p:nvPr/>
        </p:nvSpPr>
        <p:spPr bwMode="auto">
          <a:xfrm>
            <a:off x="6248400" y="2895600"/>
            <a:ext cx="2286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000918" name="Rectangle 22"/>
          <p:cNvSpPr>
            <a:spLocks noChangeArrowheads="1"/>
          </p:cNvSpPr>
          <p:nvPr/>
        </p:nvSpPr>
        <p:spPr bwMode="auto">
          <a:xfrm>
            <a:off x="5943600" y="2895600"/>
            <a:ext cx="5334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00919" name="Line 23"/>
          <p:cNvSpPr>
            <a:spLocks noChangeShapeType="1"/>
          </p:cNvSpPr>
          <p:nvPr/>
        </p:nvSpPr>
        <p:spPr bwMode="auto">
          <a:xfrm>
            <a:off x="6400800" y="3048000"/>
            <a:ext cx="5334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00920" name="Rectangle 24"/>
          <p:cNvSpPr>
            <a:spLocks noChangeArrowheads="1"/>
          </p:cNvSpPr>
          <p:nvPr/>
        </p:nvSpPr>
        <p:spPr bwMode="auto">
          <a:xfrm>
            <a:off x="6934200" y="2895600"/>
            <a:ext cx="3048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</a:t>
            </a:r>
          </a:p>
        </p:txBody>
      </p:sp>
      <p:sp>
        <p:nvSpPr>
          <p:cNvPr id="2000921" name="Rectangle 25"/>
          <p:cNvSpPr>
            <a:spLocks noChangeArrowheads="1"/>
          </p:cNvSpPr>
          <p:nvPr/>
        </p:nvSpPr>
        <p:spPr bwMode="auto">
          <a:xfrm>
            <a:off x="7239000" y="2895600"/>
            <a:ext cx="2286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000922" name="Rectangle 26"/>
          <p:cNvSpPr>
            <a:spLocks noChangeArrowheads="1"/>
          </p:cNvSpPr>
          <p:nvPr/>
        </p:nvSpPr>
        <p:spPr bwMode="auto">
          <a:xfrm>
            <a:off x="6934200" y="2895600"/>
            <a:ext cx="5334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00923" name="Line 27"/>
          <p:cNvSpPr>
            <a:spLocks noChangeShapeType="1"/>
          </p:cNvSpPr>
          <p:nvPr/>
        </p:nvSpPr>
        <p:spPr bwMode="auto">
          <a:xfrm flipV="1">
            <a:off x="7239000" y="2895600"/>
            <a:ext cx="228600" cy="3048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00924" name="Line 28"/>
          <p:cNvSpPr>
            <a:spLocks noChangeShapeType="1"/>
          </p:cNvSpPr>
          <p:nvPr/>
        </p:nvSpPr>
        <p:spPr bwMode="auto">
          <a:xfrm>
            <a:off x="1676400" y="3048000"/>
            <a:ext cx="3048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00925" name="Rectangle 29"/>
          <p:cNvSpPr>
            <a:spLocks noChangeArrowheads="1"/>
          </p:cNvSpPr>
          <p:nvPr/>
        </p:nvSpPr>
        <p:spPr bwMode="auto">
          <a:xfrm>
            <a:off x="3962400" y="4191000"/>
            <a:ext cx="3048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5</a:t>
            </a:r>
          </a:p>
        </p:txBody>
      </p:sp>
      <p:sp>
        <p:nvSpPr>
          <p:cNvPr id="2000926" name="Rectangle 30"/>
          <p:cNvSpPr>
            <a:spLocks noChangeArrowheads="1"/>
          </p:cNvSpPr>
          <p:nvPr/>
        </p:nvSpPr>
        <p:spPr bwMode="auto">
          <a:xfrm>
            <a:off x="4267200" y="4191000"/>
            <a:ext cx="2286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000927" name="Rectangle 31"/>
          <p:cNvSpPr>
            <a:spLocks noChangeArrowheads="1"/>
          </p:cNvSpPr>
          <p:nvPr/>
        </p:nvSpPr>
        <p:spPr bwMode="auto">
          <a:xfrm>
            <a:off x="3962400" y="4191000"/>
            <a:ext cx="5334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00928" name="Rectangle 32"/>
          <p:cNvSpPr>
            <a:spLocks noChangeArrowheads="1"/>
          </p:cNvSpPr>
          <p:nvPr/>
        </p:nvSpPr>
        <p:spPr bwMode="auto">
          <a:xfrm>
            <a:off x="1981200" y="4191000"/>
            <a:ext cx="3048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</a:t>
            </a:r>
          </a:p>
        </p:txBody>
      </p:sp>
      <p:sp>
        <p:nvSpPr>
          <p:cNvPr id="2000929" name="Rectangle 33"/>
          <p:cNvSpPr>
            <a:spLocks noChangeArrowheads="1"/>
          </p:cNvSpPr>
          <p:nvPr/>
        </p:nvSpPr>
        <p:spPr bwMode="auto">
          <a:xfrm>
            <a:off x="2286000" y="4191000"/>
            <a:ext cx="2286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000930" name="Rectangle 34"/>
          <p:cNvSpPr>
            <a:spLocks noChangeArrowheads="1"/>
          </p:cNvSpPr>
          <p:nvPr/>
        </p:nvSpPr>
        <p:spPr bwMode="auto">
          <a:xfrm>
            <a:off x="1981200" y="4191000"/>
            <a:ext cx="5334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00931" name="Line 35"/>
          <p:cNvSpPr>
            <a:spLocks noChangeShapeType="1"/>
          </p:cNvSpPr>
          <p:nvPr/>
        </p:nvSpPr>
        <p:spPr bwMode="auto">
          <a:xfrm>
            <a:off x="2438400" y="4343400"/>
            <a:ext cx="15240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00932" name="Rectangle 36"/>
          <p:cNvSpPr>
            <a:spLocks noChangeArrowheads="1"/>
          </p:cNvSpPr>
          <p:nvPr/>
        </p:nvSpPr>
        <p:spPr bwMode="auto">
          <a:xfrm>
            <a:off x="4953000" y="4191000"/>
            <a:ext cx="3048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4</a:t>
            </a:r>
          </a:p>
        </p:txBody>
      </p:sp>
      <p:sp>
        <p:nvSpPr>
          <p:cNvPr id="2000933" name="Rectangle 37"/>
          <p:cNvSpPr>
            <a:spLocks noChangeArrowheads="1"/>
          </p:cNvSpPr>
          <p:nvPr/>
        </p:nvSpPr>
        <p:spPr bwMode="auto">
          <a:xfrm>
            <a:off x="5257800" y="4191000"/>
            <a:ext cx="2286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000934" name="Rectangle 38"/>
          <p:cNvSpPr>
            <a:spLocks noChangeArrowheads="1"/>
          </p:cNvSpPr>
          <p:nvPr/>
        </p:nvSpPr>
        <p:spPr bwMode="auto">
          <a:xfrm>
            <a:off x="4953000" y="4191000"/>
            <a:ext cx="5334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00935" name="Rectangle 39"/>
          <p:cNvSpPr>
            <a:spLocks noChangeArrowheads="1"/>
          </p:cNvSpPr>
          <p:nvPr/>
        </p:nvSpPr>
        <p:spPr bwMode="auto">
          <a:xfrm>
            <a:off x="5943600" y="4191000"/>
            <a:ext cx="3048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5</a:t>
            </a:r>
          </a:p>
        </p:txBody>
      </p:sp>
      <p:sp>
        <p:nvSpPr>
          <p:cNvPr id="2000936" name="Rectangle 40"/>
          <p:cNvSpPr>
            <a:spLocks noChangeArrowheads="1"/>
          </p:cNvSpPr>
          <p:nvPr/>
        </p:nvSpPr>
        <p:spPr bwMode="auto">
          <a:xfrm>
            <a:off x="6248400" y="4191000"/>
            <a:ext cx="2286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000937" name="Rectangle 41"/>
          <p:cNvSpPr>
            <a:spLocks noChangeArrowheads="1"/>
          </p:cNvSpPr>
          <p:nvPr/>
        </p:nvSpPr>
        <p:spPr bwMode="auto">
          <a:xfrm>
            <a:off x="5943600" y="4191000"/>
            <a:ext cx="5334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00938" name="Line 42"/>
          <p:cNvSpPr>
            <a:spLocks noChangeShapeType="1"/>
          </p:cNvSpPr>
          <p:nvPr/>
        </p:nvSpPr>
        <p:spPr bwMode="auto">
          <a:xfrm>
            <a:off x="6400800" y="4343400"/>
            <a:ext cx="5334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00939" name="Rectangle 43"/>
          <p:cNvSpPr>
            <a:spLocks noChangeArrowheads="1"/>
          </p:cNvSpPr>
          <p:nvPr/>
        </p:nvSpPr>
        <p:spPr bwMode="auto">
          <a:xfrm>
            <a:off x="6934200" y="4191000"/>
            <a:ext cx="3048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</a:t>
            </a:r>
          </a:p>
        </p:txBody>
      </p:sp>
      <p:sp>
        <p:nvSpPr>
          <p:cNvPr id="2000940" name="Rectangle 44"/>
          <p:cNvSpPr>
            <a:spLocks noChangeArrowheads="1"/>
          </p:cNvSpPr>
          <p:nvPr/>
        </p:nvSpPr>
        <p:spPr bwMode="auto">
          <a:xfrm>
            <a:off x="7239000" y="4191000"/>
            <a:ext cx="2286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000941" name="Rectangle 45"/>
          <p:cNvSpPr>
            <a:spLocks noChangeArrowheads="1"/>
          </p:cNvSpPr>
          <p:nvPr/>
        </p:nvSpPr>
        <p:spPr bwMode="auto">
          <a:xfrm>
            <a:off x="6934200" y="4191000"/>
            <a:ext cx="5334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00942" name="Line 46"/>
          <p:cNvSpPr>
            <a:spLocks noChangeShapeType="1"/>
          </p:cNvSpPr>
          <p:nvPr/>
        </p:nvSpPr>
        <p:spPr bwMode="auto">
          <a:xfrm flipV="1">
            <a:off x="7239000" y="4191000"/>
            <a:ext cx="228600" cy="3048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00943" name="Line 47"/>
          <p:cNvSpPr>
            <a:spLocks noChangeShapeType="1"/>
          </p:cNvSpPr>
          <p:nvPr/>
        </p:nvSpPr>
        <p:spPr bwMode="auto">
          <a:xfrm>
            <a:off x="1676400" y="4343400"/>
            <a:ext cx="3048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00944" name="Rectangle 48"/>
          <p:cNvSpPr>
            <a:spLocks noChangeArrowheads="1"/>
          </p:cNvSpPr>
          <p:nvPr/>
        </p:nvSpPr>
        <p:spPr bwMode="auto">
          <a:xfrm>
            <a:off x="4876800" y="2362200"/>
            <a:ext cx="7620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400">
                <a:cs typeface="+mn-cs"/>
              </a:rPr>
              <a:t>Iterator</a:t>
            </a:r>
          </a:p>
        </p:txBody>
      </p:sp>
      <p:sp>
        <p:nvSpPr>
          <p:cNvPr id="2000945" name="Line 49"/>
          <p:cNvSpPr>
            <a:spLocks noChangeShapeType="1"/>
          </p:cNvSpPr>
          <p:nvPr/>
        </p:nvSpPr>
        <p:spPr bwMode="auto">
          <a:xfrm>
            <a:off x="5105400" y="2667000"/>
            <a:ext cx="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00946" name="Rectangle 50"/>
          <p:cNvSpPr>
            <a:spLocks noChangeArrowheads="1"/>
          </p:cNvSpPr>
          <p:nvPr/>
        </p:nvSpPr>
        <p:spPr bwMode="auto">
          <a:xfrm>
            <a:off x="4876800" y="3657600"/>
            <a:ext cx="7620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400">
                <a:cs typeface="+mn-cs"/>
              </a:rPr>
              <a:t>Iterator</a:t>
            </a:r>
          </a:p>
        </p:txBody>
      </p:sp>
      <p:sp>
        <p:nvSpPr>
          <p:cNvPr id="2000947" name="Line 51"/>
          <p:cNvSpPr>
            <a:spLocks noChangeShapeType="1"/>
          </p:cNvSpPr>
          <p:nvPr/>
        </p:nvSpPr>
        <p:spPr bwMode="auto">
          <a:xfrm>
            <a:off x="5105400" y="3962400"/>
            <a:ext cx="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00948" name="Rectangle 52"/>
          <p:cNvSpPr>
            <a:spLocks noChangeArrowheads="1"/>
          </p:cNvSpPr>
          <p:nvPr/>
        </p:nvSpPr>
        <p:spPr bwMode="auto">
          <a:xfrm>
            <a:off x="3962400" y="5486400"/>
            <a:ext cx="3048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5</a:t>
            </a:r>
          </a:p>
        </p:txBody>
      </p:sp>
      <p:sp>
        <p:nvSpPr>
          <p:cNvPr id="2000949" name="Rectangle 53"/>
          <p:cNvSpPr>
            <a:spLocks noChangeArrowheads="1"/>
          </p:cNvSpPr>
          <p:nvPr/>
        </p:nvSpPr>
        <p:spPr bwMode="auto">
          <a:xfrm>
            <a:off x="4267200" y="5486400"/>
            <a:ext cx="2286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000950" name="Rectangle 54"/>
          <p:cNvSpPr>
            <a:spLocks noChangeArrowheads="1"/>
          </p:cNvSpPr>
          <p:nvPr/>
        </p:nvSpPr>
        <p:spPr bwMode="auto">
          <a:xfrm>
            <a:off x="3962400" y="5486400"/>
            <a:ext cx="5334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00951" name="Rectangle 55"/>
          <p:cNvSpPr>
            <a:spLocks noChangeArrowheads="1"/>
          </p:cNvSpPr>
          <p:nvPr/>
        </p:nvSpPr>
        <p:spPr bwMode="auto">
          <a:xfrm>
            <a:off x="1981200" y="5486400"/>
            <a:ext cx="3048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3</a:t>
            </a:r>
          </a:p>
        </p:txBody>
      </p:sp>
      <p:sp>
        <p:nvSpPr>
          <p:cNvPr id="2000952" name="Rectangle 56"/>
          <p:cNvSpPr>
            <a:spLocks noChangeArrowheads="1"/>
          </p:cNvSpPr>
          <p:nvPr/>
        </p:nvSpPr>
        <p:spPr bwMode="auto">
          <a:xfrm>
            <a:off x="2286000" y="5486400"/>
            <a:ext cx="2286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000953" name="Rectangle 57"/>
          <p:cNvSpPr>
            <a:spLocks noChangeArrowheads="1"/>
          </p:cNvSpPr>
          <p:nvPr/>
        </p:nvSpPr>
        <p:spPr bwMode="auto">
          <a:xfrm>
            <a:off x="1981200" y="5486400"/>
            <a:ext cx="5334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00954" name="Line 58"/>
          <p:cNvSpPr>
            <a:spLocks noChangeShapeType="1"/>
          </p:cNvSpPr>
          <p:nvPr/>
        </p:nvSpPr>
        <p:spPr bwMode="auto">
          <a:xfrm>
            <a:off x="2438400" y="5638800"/>
            <a:ext cx="15240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00955" name="Rectangle 59"/>
          <p:cNvSpPr>
            <a:spLocks noChangeArrowheads="1"/>
          </p:cNvSpPr>
          <p:nvPr/>
        </p:nvSpPr>
        <p:spPr bwMode="auto">
          <a:xfrm>
            <a:off x="4953000" y="5486400"/>
            <a:ext cx="3048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4</a:t>
            </a:r>
          </a:p>
        </p:txBody>
      </p:sp>
      <p:sp>
        <p:nvSpPr>
          <p:cNvPr id="2000956" name="Rectangle 60"/>
          <p:cNvSpPr>
            <a:spLocks noChangeArrowheads="1"/>
          </p:cNvSpPr>
          <p:nvPr/>
        </p:nvSpPr>
        <p:spPr bwMode="auto">
          <a:xfrm>
            <a:off x="5257800" y="5486400"/>
            <a:ext cx="2286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000957" name="Rectangle 61"/>
          <p:cNvSpPr>
            <a:spLocks noChangeArrowheads="1"/>
          </p:cNvSpPr>
          <p:nvPr/>
        </p:nvSpPr>
        <p:spPr bwMode="auto">
          <a:xfrm>
            <a:off x="4953000" y="5486400"/>
            <a:ext cx="5334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00958" name="Line 62"/>
          <p:cNvSpPr>
            <a:spLocks noChangeShapeType="1"/>
          </p:cNvSpPr>
          <p:nvPr/>
        </p:nvSpPr>
        <p:spPr bwMode="auto">
          <a:xfrm>
            <a:off x="4419600" y="5638800"/>
            <a:ext cx="76200" cy="3048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00959" name="Rectangle 63"/>
          <p:cNvSpPr>
            <a:spLocks noChangeArrowheads="1"/>
          </p:cNvSpPr>
          <p:nvPr/>
        </p:nvSpPr>
        <p:spPr bwMode="auto">
          <a:xfrm>
            <a:off x="5943600" y="5486400"/>
            <a:ext cx="3048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5</a:t>
            </a:r>
          </a:p>
        </p:txBody>
      </p:sp>
      <p:sp>
        <p:nvSpPr>
          <p:cNvPr id="2000960" name="Rectangle 64"/>
          <p:cNvSpPr>
            <a:spLocks noChangeArrowheads="1"/>
          </p:cNvSpPr>
          <p:nvPr/>
        </p:nvSpPr>
        <p:spPr bwMode="auto">
          <a:xfrm>
            <a:off x="6248400" y="5486400"/>
            <a:ext cx="2286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000961" name="Rectangle 65"/>
          <p:cNvSpPr>
            <a:spLocks noChangeArrowheads="1"/>
          </p:cNvSpPr>
          <p:nvPr/>
        </p:nvSpPr>
        <p:spPr bwMode="auto">
          <a:xfrm>
            <a:off x="5943600" y="5486400"/>
            <a:ext cx="5334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00962" name="Line 66"/>
          <p:cNvSpPr>
            <a:spLocks noChangeShapeType="1"/>
          </p:cNvSpPr>
          <p:nvPr/>
        </p:nvSpPr>
        <p:spPr bwMode="auto">
          <a:xfrm>
            <a:off x="6400800" y="5638800"/>
            <a:ext cx="5334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00963" name="Rectangle 67"/>
          <p:cNvSpPr>
            <a:spLocks noChangeArrowheads="1"/>
          </p:cNvSpPr>
          <p:nvPr/>
        </p:nvSpPr>
        <p:spPr bwMode="auto">
          <a:xfrm>
            <a:off x="6934200" y="5486400"/>
            <a:ext cx="3048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2</a:t>
            </a:r>
          </a:p>
        </p:txBody>
      </p:sp>
      <p:sp>
        <p:nvSpPr>
          <p:cNvPr id="2000964" name="Rectangle 68"/>
          <p:cNvSpPr>
            <a:spLocks noChangeArrowheads="1"/>
          </p:cNvSpPr>
          <p:nvPr/>
        </p:nvSpPr>
        <p:spPr bwMode="auto">
          <a:xfrm>
            <a:off x="7239000" y="5486400"/>
            <a:ext cx="2286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000965" name="Rectangle 69"/>
          <p:cNvSpPr>
            <a:spLocks noChangeArrowheads="1"/>
          </p:cNvSpPr>
          <p:nvPr/>
        </p:nvSpPr>
        <p:spPr bwMode="auto">
          <a:xfrm>
            <a:off x="6934200" y="5486400"/>
            <a:ext cx="5334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00966" name="Line 70"/>
          <p:cNvSpPr>
            <a:spLocks noChangeShapeType="1"/>
          </p:cNvSpPr>
          <p:nvPr/>
        </p:nvSpPr>
        <p:spPr bwMode="auto">
          <a:xfrm flipV="1">
            <a:off x="7239000" y="5486400"/>
            <a:ext cx="228600" cy="3048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00967" name="Line 71"/>
          <p:cNvSpPr>
            <a:spLocks noChangeShapeType="1"/>
          </p:cNvSpPr>
          <p:nvPr/>
        </p:nvSpPr>
        <p:spPr bwMode="auto">
          <a:xfrm>
            <a:off x="1676400" y="5638800"/>
            <a:ext cx="3048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00968" name="Rectangle 72"/>
          <p:cNvSpPr>
            <a:spLocks noChangeArrowheads="1"/>
          </p:cNvSpPr>
          <p:nvPr/>
        </p:nvSpPr>
        <p:spPr bwMode="auto">
          <a:xfrm>
            <a:off x="4419600" y="5943600"/>
            <a:ext cx="3048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>
                <a:cs typeface="+mn-cs"/>
              </a:rPr>
              <a:t>7</a:t>
            </a:r>
          </a:p>
        </p:txBody>
      </p:sp>
      <p:sp>
        <p:nvSpPr>
          <p:cNvPr id="2000969" name="Rectangle 73"/>
          <p:cNvSpPr>
            <a:spLocks noChangeArrowheads="1"/>
          </p:cNvSpPr>
          <p:nvPr/>
        </p:nvSpPr>
        <p:spPr bwMode="auto">
          <a:xfrm>
            <a:off x="4724400" y="5943600"/>
            <a:ext cx="2286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600">
              <a:cs typeface="+mn-cs"/>
            </a:endParaRPr>
          </a:p>
        </p:txBody>
      </p:sp>
      <p:sp>
        <p:nvSpPr>
          <p:cNvPr id="2000970" name="Rectangle 74"/>
          <p:cNvSpPr>
            <a:spLocks noChangeArrowheads="1"/>
          </p:cNvSpPr>
          <p:nvPr/>
        </p:nvSpPr>
        <p:spPr bwMode="auto">
          <a:xfrm>
            <a:off x="4419600" y="5943600"/>
            <a:ext cx="5334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00971" name="Line 75"/>
          <p:cNvSpPr>
            <a:spLocks noChangeShapeType="1"/>
          </p:cNvSpPr>
          <p:nvPr/>
        </p:nvSpPr>
        <p:spPr bwMode="auto">
          <a:xfrm flipV="1">
            <a:off x="4876800" y="5791200"/>
            <a:ext cx="152400" cy="3048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00972" name="Rectangle 76"/>
          <p:cNvSpPr>
            <a:spLocks noChangeArrowheads="1"/>
          </p:cNvSpPr>
          <p:nvPr/>
        </p:nvSpPr>
        <p:spPr bwMode="auto">
          <a:xfrm>
            <a:off x="4876800" y="4953000"/>
            <a:ext cx="762000" cy="3048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400">
                <a:cs typeface="+mn-cs"/>
              </a:rPr>
              <a:t>Iterator</a:t>
            </a:r>
          </a:p>
        </p:txBody>
      </p:sp>
      <p:sp>
        <p:nvSpPr>
          <p:cNvPr id="2000973" name="Line 77"/>
          <p:cNvSpPr>
            <a:spLocks noChangeShapeType="1"/>
          </p:cNvSpPr>
          <p:nvPr/>
        </p:nvSpPr>
        <p:spPr bwMode="auto">
          <a:xfrm>
            <a:off x="5105400" y="5257800"/>
            <a:ext cx="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00974" name="Arc 78"/>
          <p:cNvSpPr>
            <a:spLocks/>
          </p:cNvSpPr>
          <p:nvPr/>
        </p:nvSpPr>
        <p:spPr bwMode="auto">
          <a:xfrm flipH="1">
            <a:off x="1600200" y="3200400"/>
            <a:ext cx="306388" cy="938213"/>
          </a:xfrm>
          <a:custGeom>
            <a:avLst/>
            <a:gdLst>
              <a:gd name="G0" fmla="+- 0 0 0"/>
              <a:gd name="G1" fmla="+- 20519 0 0"/>
              <a:gd name="G2" fmla="+- 21600 0 0"/>
              <a:gd name="T0" fmla="*/ 6749 w 21600"/>
              <a:gd name="T1" fmla="*/ 0 h 40925"/>
              <a:gd name="T2" fmla="*/ 7082 w 21600"/>
              <a:gd name="T3" fmla="*/ 40925 h 40925"/>
              <a:gd name="T4" fmla="*/ 0 w 21600"/>
              <a:gd name="T5" fmla="*/ 20519 h 409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40925" fill="none" extrusionOk="0">
                <a:moveTo>
                  <a:pt x="6748" y="0"/>
                </a:moveTo>
                <a:cubicBezTo>
                  <a:pt x="15610" y="2915"/>
                  <a:pt x="21600" y="11190"/>
                  <a:pt x="21600" y="20519"/>
                </a:cubicBezTo>
                <a:cubicBezTo>
                  <a:pt x="21600" y="29718"/>
                  <a:pt x="15773" y="37908"/>
                  <a:pt x="7082" y="40925"/>
                </a:cubicBezTo>
              </a:path>
              <a:path w="21600" h="40925" stroke="0" extrusionOk="0">
                <a:moveTo>
                  <a:pt x="6748" y="0"/>
                </a:moveTo>
                <a:cubicBezTo>
                  <a:pt x="15610" y="2915"/>
                  <a:pt x="21600" y="11190"/>
                  <a:pt x="21600" y="20519"/>
                </a:cubicBezTo>
                <a:cubicBezTo>
                  <a:pt x="21600" y="29718"/>
                  <a:pt x="15773" y="37908"/>
                  <a:pt x="7082" y="40925"/>
                </a:cubicBezTo>
                <a:lnTo>
                  <a:pt x="0" y="20519"/>
                </a:lnTo>
                <a:close/>
              </a:path>
            </a:pathLst>
          </a:custGeom>
          <a:noFill/>
          <a:ln w="25400" cap="rnd">
            <a:solidFill>
              <a:schemeClr val="accent2"/>
            </a:solidFill>
            <a:prstDash val="sysDot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00975" name="Text Box 79"/>
          <p:cNvSpPr txBox="1">
            <a:spLocks noChangeArrowheads="1"/>
          </p:cNvSpPr>
          <p:nvPr/>
        </p:nvSpPr>
        <p:spPr bwMode="auto">
          <a:xfrm>
            <a:off x="533400" y="3505200"/>
            <a:ext cx="10668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1600">
                <a:cs typeface="+mn-cs"/>
              </a:rPr>
              <a:t>Remove</a:t>
            </a:r>
          </a:p>
        </p:txBody>
      </p:sp>
      <p:sp>
        <p:nvSpPr>
          <p:cNvPr id="2000976" name="Text Box 80"/>
          <p:cNvSpPr txBox="1">
            <a:spLocks noChangeArrowheads="1"/>
          </p:cNvSpPr>
          <p:nvPr/>
        </p:nvSpPr>
        <p:spPr bwMode="auto">
          <a:xfrm>
            <a:off x="533400" y="4800600"/>
            <a:ext cx="10668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1600">
                <a:cs typeface="+mn-cs"/>
              </a:rPr>
              <a:t>Insert</a:t>
            </a:r>
          </a:p>
        </p:txBody>
      </p:sp>
      <p:sp>
        <p:nvSpPr>
          <p:cNvPr id="2000977" name="Line 81"/>
          <p:cNvSpPr>
            <a:spLocks noChangeShapeType="1"/>
          </p:cNvSpPr>
          <p:nvPr/>
        </p:nvSpPr>
        <p:spPr bwMode="auto">
          <a:xfrm>
            <a:off x="5410200" y="4343400"/>
            <a:ext cx="5334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00978" name="Line 82"/>
          <p:cNvSpPr>
            <a:spLocks noChangeShapeType="1"/>
          </p:cNvSpPr>
          <p:nvPr/>
        </p:nvSpPr>
        <p:spPr bwMode="auto">
          <a:xfrm>
            <a:off x="5410200" y="5638800"/>
            <a:ext cx="5334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00979" name="Line 83"/>
          <p:cNvSpPr>
            <a:spLocks noChangeShapeType="1"/>
          </p:cNvSpPr>
          <p:nvPr/>
        </p:nvSpPr>
        <p:spPr bwMode="auto">
          <a:xfrm>
            <a:off x="4419600" y="4343400"/>
            <a:ext cx="5334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00980" name="Arc 84"/>
          <p:cNvSpPr>
            <a:spLocks/>
          </p:cNvSpPr>
          <p:nvPr/>
        </p:nvSpPr>
        <p:spPr bwMode="auto">
          <a:xfrm flipH="1">
            <a:off x="1600200" y="4495800"/>
            <a:ext cx="306388" cy="938213"/>
          </a:xfrm>
          <a:custGeom>
            <a:avLst/>
            <a:gdLst>
              <a:gd name="G0" fmla="+- 0 0 0"/>
              <a:gd name="G1" fmla="+- 20519 0 0"/>
              <a:gd name="G2" fmla="+- 21600 0 0"/>
              <a:gd name="T0" fmla="*/ 6749 w 21600"/>
              <a:gd name="T1" fmla="*/ 0 h 40925"/>
              <a:gd name="T2" fmla="*/ 7082 w 21600"/>
              <a:gd name="T3" fmla="*/ 40925 h 40925"/>
              <a:gd name="T4" fmla="*/ 0 w 21600"/>
              <a:gd name="T5" fmla="*/ 20519 h 409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40925" fill="none" extrusionOk="0">
                <a:moveTo>
                  <a:pt x="6748" y="0"/>
                </a:moveTo>
                <a:cubicBezTo>
                  <a:pt x="15610" y="2915"/>
                  <a:pt x="21600" y="11190"/>
                  <a:pt x="21600" y="20519"/>
                </a:cubicBezTo>
                <a:cubicBezTo>
                  <a:pt x="21600" y="29718"/>
                  <a:pt x="15773" y="37908"/>
                  <a:pt x="7082" y="40925"/>
                </a:cubicBezTo>
              </a:path>
              <a:path w="21600" h="40925" stroke="0" extrusionOk="0">
                <a:moveTo>
                  <a:pt x="6748" y="0"/>
                </a:moveTo>
                <a:cubicBezTo>
                  <a:pt x="15610" y="2915"/>
                  <a:pt x="21600" y="11190"/>
                  <a:pt x="21600" y="20519"/>
                </a:cubicBezTo>
                <a:cubicBezTo>
                  <a:pt x="21600" y="29718"/>
                  <a:pt x="15773" y="37908"/>
                  <a:pt x="7082" y="40925"/>
                </a:cubicBezTo>
                <a:lnTo>
                  <a:pt x="0" y="20519"/>
                </a:lnTo>
                <a:close/>
              </a:path>
            </a:pathLst>
          </a:custGeom>
          <a:noFill/>
          <a:ln w="25400" cap="rnd">
            <a:solidFill>
              <a:schemeClr val="accent2"/>
            </a:solidFill>
            <a:prstDash val="sysDot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 Apr, 2013</a:t>
            </a:r>
            <a:endParaRPr lang="en-US"/>
          </a:p>
        </p:txBody>
      </p:sp>
      <p:sp>
        <p:nvSpPr>
          <p:cNvPr id="7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CS 311 Spring 2013</a:t>
            </a:r>
            <a:endParaRPr lang="en-US"/>
          </a:p>
        </p:txBody>
      </p:sp>
      <p:sp>
        <p:nvSpPr>
          <p:cNvPr id="207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Review</a:t>
            </a:r>
            <a:br>
              <a:rPr lang="en-US" smtClean="0">
                <a:cs typeface="+mj-cs"/>
              </a:rPr>
            </a:br>
            <a:r>
              <a:rPr lang="en-US" smtClean="0">
                <a:cs typeface="+mj-cs"/>
              </a:rPr>
              <a:t>More on</a:t>
            </a:r>
            <a:r>
              <a:rPr lang="en-US" smtClean="0">
                <a:cs typeface="Times New Roman" charset="0"/>
              </a:rPr>
              <a:t> </a:t>
            </a:r>
            <a:r>
              <a:rPr lang="en-US" smtClean="0">
                <a:cs typeface="+mj-cs"/>
              </a:rPr>
              <a:t>Linked Lists [4/6]</a:t>
            </a:r>
          </a:p>
        </p:txBody>
      </p:sp>
      <p:sp>
        <p:nvSpPr>
          <p:cNvPr id="2078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67400" y="1066800"/>
            <a:ext cx="3124200" cy="5334000"/>
          </a:xfrm>
        </p:spPr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sz="1200" smtClean="0">
                <a:cs typeface="+mn-cs"/>
              </a:rPr>
              <a:t>*For Singly Linked Lists, we mean inserting or removing just </a:t>
            </a:r>
            <a:r>
              <a:rPr lang="en-US" sz="1200" i="1" smtClean="0">
                <a:cs typeface="+mn-cs"/>
              </a:rPr>
              <a:t>after</a:t>
            </a:r>
            <a:r>
              <a:rPr lang="en-US" sz="1200" smtClean="0">
                <a:cs typeface="+mn-cs"/>
              </a:rPr>
              <a:t> the given position.</a:t>
            </a:r>
          </a:p>
          <a:p>
            <a:pPr lvl="1" eaLnBrk="1" hangingPunct="1">
              <a:defRPr/>
            </a:pPr>
            <a:r>
              <a:rPr lang="en-US" sz="1000" smtClean="0"/>
              <a:t>Doubly Linked Lists can help.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z="1200" smtClean="0">
                <a:cs typeface="+mn-cs"/>
              </a:rPr>
              <a:t>**</a:t>
            </a:r>
            <a:r>
              <a:rPr lang="en-US" sz="1200" i="1" smtClean="0">
                <a:cs typeface="+mn-cs"/>
              </a:rPr>
              <a:t>O</a:t>
            </a:r>
            <a:r>
              <a:rPr lang="en-US" sz="1200" smtClean="0">
                <a:cs typeface="+mn-cs"/>
              </a:rPr>
              <a:t>(</a:t>
            </a:r>
            <a:r>
              <a:rPr lang="en-US" sz="1200" i="1" smtClean="0">
                <a:cs typeface="+mn-cs"/>
              </a:rPr>
              <a:t>n</a:t>
            </a:r>
            <a:r>
              <a:rPr lang="en-US" sz="1200" smtClean="0">
                <a:cs typeface="+mn-cs"/>
              </a:rPr>
              <a:t>) if reallocation occurs. Otherwise, </a:t>
            </a:r>
            <a:r>
              <a:rPr lang="en-US" sz="1200" i="1" smtClean="0">
                <a:cs typeface="+mn-cs"/>
              </a:rPr>
              <a:t>O</a:t>
            </a:r>
            <a:r>
              <a:rPr lang="en-US" sz="1200" smtClean="0">
                <a:cs typeface="+mn-cs"/>
              </a:rPr>
              <a:t>(1). Amortized constant time.</a:t>
            </a:r>
          </a:p>
          <a:p>
            <a:pPr lvl="1" eaLnBrk="1" hangingPunct="1">
              <a:defRPr/>
            </a:pPr>
            <a:r>
              <a:rPr lang="en-US" sz="1000" smtClean="0"/>
              <a:t>Pre-allocation can help.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z="1200" smtClean="0">
                <a:cs typeface="+mn-cs"/>
              </a:rPr>
              <a:t>***For </a:t>
            </a:r>
            <a:r>
              <a:rPr lang="en-US" sz="1200" i="1" smtClean="0">
                <a:cs typeface="+mn-cs"/>
              </a:rPr>
              <a:t>O</a:t>
            </a:r>
            <a:r>
              <a:rPr lang="en-US" sz="1200" smtClean="0">
                <a:cs typeface="+mn-cs"/>
              </a:rPr>
              <a:t>(1), need a pointer to the end of the list. Otherwise, </a:t>
            </a:r>
            <a:r>
              <a:rPr lang="en-US" sz="1200" i="1" smtClean="0">
                <a:cs typeface="+mn-cs"/>
              </a:rPr>
              <a:t>O</a:t>
            </a:r>
            <a:r>
              <a:rPr lang="en-US" sz="1200" smtClean="0">
                <a:cs typeface="+mn-cs"/>
              </a:rPr>
              <a:t>(</a:t>
            </a:r>
            <a:r>
              <a:rPr lang="en-US" sz="1200" i="1" smtClean="0">
                <a:cs typeface="+mn-cs"/>
              </a:rPr>
              <a:t>n</a:t>
            </a:r>
            <a:r>
              <a:rPr lang="en-US" sz="1200" smtClean="0">
                <a:cs typeface="+mn-cs"/>
              </a:rPr>
              <a:t>).</a:t>
            </a:r>
          </a:p>
          <a:p>
            <a:pPr lvl="1" eaLnBrk="1" hangingPunct="1">
              <a:defRPr/>
            </a:pPr>
            <a:r>
              <a:rPr lang="en-US" sz="1000" smtClean="0"/>
              <a:t>This is tricky.</a:t>
            </a:r>
          </a:p>
          <a:p>
            <a:pPr lvl="1" eaLnBrk="1" hangingPunct="1">
              <a:defRPr/>
            </a:pPr>
            <a:r>
              <a:rPr lang="en-US" sz="1000" smtClean="0"/>
              <a:t>And, for remove @ end, it is basically impossible.</a:t>
            </a:r>
          </a:p>
          <a:p>
            <a:pPr lvl="1" eaLnBrk="1" hangingPunct="1">
              <a:defRPr/>
            </a:pPr>
            <a:r>
              <a:rPr lang="en-US" sz="1000" smtClean="0"/>
              <a:t>Doubly Linked Lists can help.</a:t>
            </a:r>
          </a:p>
        </p:txBody>
      </p:sp>
      <p:graphicFrame>
        <p:nvGraphicFramePr>
          <p:cNvPr id="2078796" name="Group 76"/>
          <p:cNvGraphicFramePr>
            <a:graphicFrameLocks noGrp="1"/>
          </p:cNvGraphicFramePr>
          <p:nvPr/>
        </p:nvGraphicFramePr>
        <p:xfrm>
          <a:off x="762000" y="1371600"/>
          <a:ext cx="4876800" cy="4334046"/>
        </p:xfrm>
        <a:graphic>
          <a:graphicData uri="http://schemas.openxmlformats.org/drawingml/2006/table">
            <a:tbl>
              <a:tblPr/>
              <a:tblGrid>
                <a:gridCol w="1973263"/>
                <a:gridCol w="1409700"/>
                <a:gridCol w="1493837"/>
              </a:tblGrid>
              <a:tr h="2742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Smart Array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Linked List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Look-up by index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O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(1)</a:t>
                      </a:r>
                      <a:endParaRPr kumimoji="0" lang="en-US" sz="12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O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(</a:t>
                      </a:r>
                      <a:r>
                        <a:rPr kumimoji="0" 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n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)</a:t>
                      </a:r>
                      <a:endParaRPr kumimoji="0" lang="en-US" sz="12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Search sorted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O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(log </a:t>
                      </a:r>
                      <a:r>
                        <a:rPr kumimoji="0" 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n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)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O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(</a:t>
                      </a:r>
                      <a:r>
                        <a:rPr kumimoji="0" 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n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)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Search unsorted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O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(</a:t>
                      </a: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n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)</a:t>
                      </a:r>
                      <a:endParaRPr kumimoji="0" lang="en-US" sz="12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O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(</a:t>
                      </a: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n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)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Sort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O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(</a:t>
                      </a: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n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 log </a:t>
                      </a: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n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)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O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(</a:t>
                      </a: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n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 log </a:t>
                      </a: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n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)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Insert @ given pos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O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(</a:t>
                      </a:r>
                      <a:r>
                        <a:rPr kumimoji="0" 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n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)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O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(1)*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Remove @ given pos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O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(</a:t>
                      </a:r>
                      <a:r>
                        <a:rPr kumimoji="0" 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n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)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O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(1)*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Splice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O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(</a:t>
                      </a:r>
                      <a:r>
                        <a:rPr kumimoji="0" 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n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)</a:t>
                      </a:r>
                      <a:endParaRPr kumimoji="0" lang="en-US" sz="12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O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(1)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Insert @ beginning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O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(</a:t>
                      </a:r>
                      <a:r>
                        <a:rPr kumimoji="0" 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n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)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O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(1)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Remove @ beginning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O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(</a:t>
                      </a:r>
                      <a:r>
                        <a:rPr kumimoji="0" 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n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)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O</a:t>
                      </a: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(1)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3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Insert @ end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O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(1) or </a:t>
                      </a: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O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(</a:t>
                      </a: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n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)**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amortized const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O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(1) or </a:t>
                      </a: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O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(</a:t>
                      </a: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n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)***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Remove @ end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O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(1)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O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(1) or </a:t>
                      </a: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O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(</a:t>
                      </a: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n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)***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Traverse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O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(</a:t>
                      </a: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n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)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O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(</a:t>
                      </a: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n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)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Copy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O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(</a:t>
                      </a: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n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)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O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(</a:t>
                      </a: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n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)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Swap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O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(1)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2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O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(1)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78790" name="AutoShape 70"/>
          <p:cNvSpPr>
            <a:spLocks/>
          </p:cNvSpPr>
          <p:nvPr/>
        </p:nvSpPr>
        <p:spPr bwMode="auto">
          <a:xfrm>
            <a:off x="5715000" y="2743200"/>
            <a:ext cx="152400" cy="1371600"/>
          </a:xfrm>
          <a:prstGeom prst="rightBrace">
            <a:avLst>
              <a:gd name="adj1" fmla="val 75000"/>
              <a:gd name="adj2" fmla="val 50000"/>
            </a:avLst>
          </a:prstGeom>
          <a:noFill/>
          <a:ln w="158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78791" name="Text Box 71"/>
          <p:cNvSpPr txBox="1">
            <a:spLocks noChangeArrowheads="1"/>
          </p:cNvSpPr>
          <p:nvPr/>
        </p:nvSpPr>
        <p:spPr bwMode="auto">
          <a:xfrm>
            <a:off x="76200" y="5867400"/>
            <a:ext cx="1600200" cy="52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1400" b="1">
                <a:solidFill>
                  <a:schemeClr val="folHlink"/>
                </a:solidFill>
                <a:cs typeface="+mn-cs"/>
              </a:rPr>
              <a:t>Find</a:t>
            </a:r>
            <a:r>
              <a:rPr lang="en-US" sz="1400">
                <a:solidFill>
                  <a:schemeClr val="folHlink"/>
                </a:solidFill>
                <a:cs typeface="+mn-cs"/>
              </a:rPr>
              <a:t> faster</a:t>
            </a:r>
            <a:br>
              <a:rPr lang="en-US" sz="1400">
                <a:solidFill>
                  <a:schemeClr val="folHlink"/>
                </a:solidFill>
                <a:cs typeface="+mn-cs"/>
              </a:rPr>
            </a:br>
            <a:r>
              <a:rPr lang="en-US" sz="1400">
                <a:solidFill>
                  <a:schemeClr val="folHlink"/>
                </a:solidFill>
                <a:cs typeface="+mn-cs"/>
              </a:rPr>
              <a:t>with an array</a:t>
            </a:r>
          </a:p>
        </p:txBody>
      </p:sp>
      <p:sp>
        <p:nvSpPr>
          <p:cNvPr id="2078792" name="AutoShape 72"/>
          <p:cNvSpPr>
            <a:spLocks/>
          </p:cNvSpPr>
          <p:nvPr/>
        </p:nvSpPr>
        <p:spPr bwMode="auto">
          <a:xfrm flipH="1">
            <a:off x="533400" y="1600200"/>
            <a:ext cx="152400" cy="609600"/>
          </a:xfrm>
          <a:prstGeom prst="rightBrace">
            <a:avLst>
              <a:gd name="adj1" fmla="val 33333"/>
              <a:gd name="adj2" fmla="val 50000"/>
            </a:avLst>
          </a:prstGeom>
          <a:noFill/>
          <a:ln w="158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78793" name="Freeform 73"/>
          <p:cNvSpPr>
            <a:spLocks/>
          </p:cNvSpPr>
          <p:nvPr/>
        </p:nvSpPr>
        <p:spPr bwMode="auto">
          <a:xfrm>
            <a:off x="228600" y="1905000"/>
            <a:ext cx="228600" cy="3962400"/>
          </a:xfrm>
          <a:custGeom>
            <a:avLst/>
            <a:gdLst>
              <a:gd name="T0" fmla="*/ 0 w 96"/>
              <a:gd name="T1" fmla="*/ 2352 h 2352"/>
              <a:gd name="T2" fmla="*/ 0 w 96"/>
              <a:gd name="T3" fmla="*/ 0 h 2352"/>
              <a:gd name="T4" fmla="*/ 96 w 96"/>
              <a:gd name="T5" fmla="*/ 0 h 2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6" h="2352">
                <a:moveTo>
                  <a:pt x="0" y="2352"/>
                </a:moveTo>
                <a:lnTo>
                  <a:pt x="0" y="0"/>
                </a:lnTo>
                <a:lnTo>
                  <a:pt x="96" y="0"/>
                </a:lnTo>
              </a:path>
            </a:pathLst>
          </a:custGeom>
          <a:noFill/>
          <a:ln w="15875" cap="flat" cmpd="sng">
            <a:solidFill>
              <a:schemeClr val="folHlink"/>
            </a:solidFill>
            <a:prstDash val="solid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78794" name="Freeform 74"/>
          <p:cNvSpPr>
            <a:spLocks/>
          </p:cNvSpPr>
          <p:nvPr/>
        </p:nvSpPr>
        <p:spPr bwMode="auto">
          <a:xfrm flipH="1">
            <a:off x="5943600" y="3429000"/>
            <a:ext cx="228600" cy="2438400"/>
          </a:xfrm>
          <a:custGeom>
            <a:avLst/>
            <a:gdLst>
              <a:gd name="T0" fmla="*/ 0 w 96"/>
              <a:gd name="T1" fmla="*/ 2352 h 2352"/>
              <a:gd name="T2" fmla="*/ 0 w 96"/>
              <a:gd name="T3" fmla="*/ 0 h 2352"/>
              <a:gd name="T4" fmla="*/ 96 w 96"/>
              <a:gd name="T5" fmla="*/ 0 h 2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6" h="2352">
                <a:moveTo>
                  <a:pt x="0" y="2352"/>
                </a:moveTo>
                <a:lnTo>
                  <a:pt x="0" y="0"/>
                </a:lnTo>
                <a:lnTo>
                  <a:pt x="96" y="0"/>
                </a:lnTo>
              </a:path>
            </a:pathLst>
          </a:custGeom>
          <a:noFill/>
          <a:ln w="15875" cap="flat" cmpd="sng">
            <a:solidFill>
              <a:schemeClr val="folHlink"/>
            </a:solidFill>
            <a:prstDash val="solid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078795" name="Text Box 75"/>
          <p:cNvSpPr txBox="1">
            <a:spLocks noChangeArrowheads="1"/>
          </p:cNvSpPr>
          <p:nvPr/>
        </p:nvSpPr>
        <p:spPr bwMode="auto">
          <a:xfrm>
            <a:off x="4191000" y="5867400"/>
            <a:ext cx="2057400" cy="52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1400" b="1">
                <a:solidFill>
                  <a:schemeClr val="folHlink"/>
                </a:solidFill>
                <a:cs typeface="+mn-cs"/>
              </a:rPr>
              <a:t>Rearrange</a:t>
            </a:r>
            <a:r>
              <a:rPr lang="en-US" sz="1400">
                <a:solidFill>
                  <a:schemeClr val="folHlink"/>
                </a:solidFill>
                <a:cs typeface="+mn-cs"/>
              </a:rPr>
              <a:t> faster with a Linked List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3232C8"/>
      </a:dk2>
      <a:lt2>
        <a:srgbClr val="989898"/>
      </a:lt2>
      <a:accent1>
        <a:srgbClr val="FFFFFF"/>
      </a:accent1>
      <a:accent2>
        <a:srgbClr val="2896D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387C7"/>
      </a:accent6>
      <a:hlink>
        <a:srgbClr val="1F6481"/>
      </a:hlink>
      <a:folHlink>
        <a:srgbClr val="AF0028"/>
      </a:folHlink>
    </a:clrScheme>
    <a:fontScheme name="Default Design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C99"/>
        </a:solidFill>
        <a:ln w="158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C99"/>
        </a:solidFill>
        <a:ln w="158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  <a:ea typeface="ＭＳ Ｐゴシック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56703"/>
        </a:dk2>
        <a:lt2>
          <a:srgbClr val="989898"/>
        </a:lt2>
        <a:accent1>
          <a:srgbClr val="FFFFFF"/>
        </a:accent1>
        <a:accent2>
          <a:srgbClr val="23C53E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1FB237"/>
        </a:accent6>
        <a:hlink>
          <a:srgbClr val="067265"/>
        </a:hlink>
        <a:folHlink>
          <a:srgbClr val="CA400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3232C8"/>
        </a:dk2>
        <a:lt2>
          <a:srgbClr val="989898"/>
        </a:lt2>
        <a:accent1>
          <a:srgbClr val="FFFFFF"/>
        </a:accent1>
        <a:accent2>
          <a:srgbClr val="2896D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387C7"/>
        </a:accent6>
        <a:hlink>
          <a:srgbClr val="1F6481"/>
        </a:hlink>
        <a:folHlink>
          <a:srgbClr val="AF002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3469</TotalTime>
  <Words>4274</Words>
  <Application>Microsoft Macintosh PowerPoint</Application>
  <PresentationFormat>On-screen Show (4:3)</PresentationFormat>
  <Paragraphs>771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Default Design</vt:lpstr>
      <vt:lpstr>Sequences in the C++ STL</vt:lpstr>
      <vt:lpstr>Unit Overview Handling Data &amp; Sequences</vt:lpstr>
      <vt:lpstr>Review Allocation &amp; Efficiency</vt:lpstr>
      <vt:lpstr>Review Generic Containers [1/2]</vt:lpstr>
      <vt:lpstr>Review Generic Containers [2/2]</vt:lpstr>
      <vt:lpstr>Review More on Linked Lists [1/6]</vt:lpstr>
      <vt:lpstr>Review More on Linked Lists [2/6]</vt:lpstr>
      <vt:lpstr>Review More on Linked Lists [3/6]</vt:lpstr>
      <vt:lpstr>Review More on Linked Lists [4/6]</vt:lpstr>
      <vt:lpstr>Review More on Linked Lists [5/6]</vt:lpstr>
      <vt:lpstr>Review: More on Linked Lists Variations — Doubly Linked List [1/2]</vt:lpstr>
      <vt:lpstr>Review: More on Linked Lists Variations — Doubly Linked List [1/2]</vt:lpstr>
      <vt:lpstr>Sequences in the C++ STL Generic Sequence Types — Introduction</vt:lpstr>
      <vt:lpstr>Sequences in the C++ STL Generic Sequence Types — std::deque [1/4]</vt:lpstr>
      <vt:lpstr>Sequences in the C++ STL Generic Sequence Types — std::deque [2/4]</vt:lpstr>
      <vt:lpstr>Sequences in the C++ STL Generic Sequence Types — std::deque [3/4]</vt:lpstr>
      <vt:lpstr>Sequences in the C++ STL Generic Sequence Types — std::deque [4/4]</vt:lpstr>
      <vt:lpstr>Sequences in the C++ STL Generic Sequence Types — Efficiency [1/2]</vt:lpstr>
      <vt:lpstr>Sequences in the C++ STL Generic Sequence Types — Efficiency [2/2]</vt:lpstr>
      <vt:lpstr>Sequences in the C++ STL Generic Sequence Types — Common Features</vt:lpstr>
      <vt:lpstr>Sequences in the C++ STL Iterator Validity — The Idea</vt:lpstr>
      <vt:lpstr>Sequences in the C++ STL Iterator Validity — The Idea</vt:lpstr>
      <vt:lpstr>Sequences in the C++ STL Iterator Validity — Rules</vt:lpstr>
      <vt:lpstr>Sequences in the C++ STL Iterator Validity — std::vector</vt:lpstr>
      <vt:lpstr>Sequences in the C++ STL Iterator Validity — std::deque</vt:lpstr>
      <vt:lpstr>Sequences in the C++ STL Iterator Validity — std::list</vt:lpstr>
      <vt:lpstr>Sequences in the C++ STL Iterator Validity — Example</vt:lpstr>
      <vt:lpstr>Sequences in the C++ STL Iterator Validity — Example</vt:lpstr>
      <vt:lpstr>Unit Overview What is Next</vt:lpstr>
      <vt:lpstr>Stacks What a Stack Is — Idea</vt:lpstr>
      <vt:lpstr>Stacks What a Stack Is — Illustration</vt:lpstr>
      <vt:lpstr>Stacks What a Stack Is — Top-Down Design</vt:lpstr>
      <vt:lpstr>Stacks What a Stack Is — ADT</vt:lpstr>
      <vt:lpstr>Stacks Implementation — Ideas</vt:lpstr>
      <vt:lpstr>Stacks Implementation — Interface Problems?</vt:lpstr>
    </vt:vector>
  </TitlesOfParts>
  <Company>University of Alaska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Sequences in the C++ STL</dc:title>
  <dc:creator>Glenn G. Chappell</dc:creator>
  <cp:lastModifiedBy>Chris Hartman</cp:lastModifiedBy>
  <cp:revision>282</cp:revision>
  <dcterms:created xsi:type="dcterms:W3CDTF">2004-09-03T22:49:27Z</dcterms:created>
  <dcterms:modified xsi:type="dcterms:W3CDTF">2013-04-01T18:10:44Z</dcterms:modified>
</cp:coreProperties>
</file>