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1213" r:id="rId3"/>
    <p:sldId id="1379" r:id="rId4"/>
    <p:sldId id="1562" r:id="rId5"/>
    <p:sldId id="1504" r:id="rId6"/>
    <p:sldId id="1590" r:id="rId7"/>
    <p:sldId id="1591" r:id="rId8"/>
    <p:sldId id="1592" r:id="rId9"/>
    <p:sldId id="1535" r:id="rId10"/>
    <p:sldId id="1536" r:id="rId11"/>
    <p:sldId id="1537" r:id="rId12"/>
    <p:sldId id="1538" r:id="rId13"/>
    <p:sldId id="1593" r:id="rId14"/>
    <p:sldId id="1594" r:id="rId15"/>
    <p:sldId id="1595" r:id="rId16"/>
    <p:sldId id="1596" r:id="rId17"/>
    <p:sldId id="1597" r:id="rId18"/>
    <p:sldId id="1598" r:id="rId19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0E0E0"/>
    <a:srgbClr val="FF8000"/>
    <a:srgbClr val="008000"/>
    <a:srgbClr val="00FF00"/>
    <a:srgbClr val="FFD48D"/>
    <a:srgbClr val="FFB46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C20619AF-73E3-FC48-87AD-C081895077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571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44F60199-FA23-8E43-A058-846D53790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421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April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5D01B-2AC2-BF49-B6E7-F1E06F4649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April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AFFE8-FAD0-D048-B356-79291F79C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0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April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A5338-DD64-6A42-BFF0-94DD04FFC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1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April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FE2A2-98F1-A347-8AEC-38354B2008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6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April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96761-255F-FA48-9D24-A227D39C3E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8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April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8E87F-2E38-E843-AFD8-F00C6E356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4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April 2013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9F779-0767-0440-97D3-CD602126F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3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April 2013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03479-E40F-2E4F-B995-065D25960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7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April 2013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917E3-381C-A44B-89B9-3604351AE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5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April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9835-8371-BE48-ABF9-857789F87F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April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1F488-32B8-924F-A575-D63E5C3113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4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3 April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EBA4EFD9-AB71-4B42-8D6A-2760A1C87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Stacks (cont.)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Applications </a:t>
            </a:r>
            <a:r>
              <a:rPr lang="en-US" smtClean="0">
                <a:cs typeface="+mj-cs"/>
              </a:rPr>
              <a:t>of Stacks</a:t>
            </a:r>
            <a:endParaRPr lang="en-US" dirty="0" smtClean="0">
              <a:cs typeface="+mj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CS 311 Data Structures and Algorithms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Lecture Slides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Wednesday, April 3, 2013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Chris Hartman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Department of Computer Science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University of Alaska Fairbanks</a:t>
            </a:r>
          </a:p>
          <a:p>
            <a:pPr eaLnBrk="1" hangingPunct="1">
              <a:defRPr/>
            </a:pPr>
            <a:r>
              <a:rPr lang="en-US" dirty="0" err="1" smtClean="0">
                <a:cs typeface="+mn-cs"/>
              </a:rPr>
              <a:t>cmhartman@alaska.edu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Based on material by Glenn G. Chappell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© 2005–2009 Glenn G. Chappell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 April 2013</a:t>
            </a:r>
            <a:endParaRPr lang="en-US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19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Stacks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In the C++ STL </a:t>
            </a:r>
            <a:r>
              <a:rPr lang="en-US" dirty="0" smtClean="0">
                <a:cs typeface="Times New Roman" charset="0"/>
              </a:rPr>
              <a:t>— Operations Review</a:t>
            </a:r>
          </a:p>
        </p:txBody>
      </p:sp>
      <p:sp>
        <p:nvSpPr>
          <p:cNvPr id="219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latin typeface="Courier New" charset="0"/>
                <a:cs typeface="+mn-cs"/>
              </a:rPr>
              <a:t>std::stack</a:t>
            </a:r>
            <a:r>
              <a:rPr lang="en-US" smtClean="0">
                <a:cs typeface="+mn-cs"/>
              </a:rPr>
              <a:t> implements the various ADT operations as follows.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b="1" smtClean="0"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b="1" smtClean="0"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b="1" smtClean="0"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b="1" smtClean="0"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b="1" smtClean="0"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latin typeface="Courier New" charset="0"/>
                <a:cs typeface="+mn-cs"/>
              </a:rPr>
              <a:t>std::stack</a:t>
            </a:r>
            <a:r>
              <a:rPr lang="en-US" smtClean="0">
                <a:cs typeface="+mn-cs"/>
              </a:rPr>
              <a:t> also has member function size, which returns the size of the Stack, and the various comparison operators (</a:t>
            </a:r>
            <a:r>
              <a:rPr lang="en-US" b="1" smtClean="0">
                <a:latin typeface="Courier New" charset="0"/>
                <a:cs typeface="+mn-cs"/>
              </a:rPr>
              <a:t>==</a:t>
            </a:r>
            <a:r>
              <a:rPr lang="en-US" smtClean="0">
                <a:cs typeface="+mn-cs"/>
              </a:rPr>
              <a:t>, </a:t>
            </a:r>
            <a:r>
              <a:rPr lang="en-US" b="1" smtClean="0">
                <a:latin typeface="Courier New" charset="0"/>
                <a:cs typeface="+mn-cs"/>
              </a:rPr>
              <a:t>&lt;</a:t>
            </a:r>
            <a:r>
              <a:rPr lang="en-US" smtClean="0">
                <a:cs typeface="+mn-cs"/>
              </a:rPr>
              <a:t>, etc.).</a:t>
            </a:r>
          </a:p>
        </p:txBody>
      </p:sp>
      <p:graphicFrame>
        <p:nvGraphicFramePr>
          <p:cNvPr id="2191393" name="Group 33"/>
          <p:cNvGraphicFramePr>
            <a:graphicFrameLocks noGrp="1"/>
          </p:cNvGraphicFramePr>
          <p:nvPr>
            <p:ph sz="half" idx="4294967295"/>
          </p:nvPr>
        </p:nvGraphicFramePr>
        <p:xfrm>
          <a:off x="2362200" y="1828800"/>
          <a:ext cx="4438650" cy="2925936"/>
        </p:xfrm>
        <a:graphic>
          <a:graphicData uri="http://schemas.openxmlformats.org/drawingml/2006/table">
            <a:tbl>
              <a:tblPr/>
              <a:tblGrid>
                <a:gridCol w="1852613"/>
                <a:gridCol w="2586037"/>
              </a:tblGrid>
              <a:tr h="335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ADT Operation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What to Call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Push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Member function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push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Pop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Member function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pop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GetTop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Member function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top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IsEmpty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Member function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empty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Create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Default constructor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Destroy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Destructor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Copy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Copy constructor,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copy assignment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 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19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Stacks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In the C++ STL </a:t>
            </a:r>
            <a:r>
              <a:rPr lang="en-US" smtClean="0">
                <a:cs typeface="Times New Roman" charset="0"/>
              </a:rPr>
              <a:t>— </a:t>
            </a:r>
            <a:r>
              <a:rPr lang="en-US" smtClean="0">
                <a:cs typeface="+mj-cs"/>
              </a:rPr>
              <a:t>Efficiency</a:t>
            </a:r>
          </a:p>
        </p:txBody>
      </p:sp>
      <p:sp>
        <p:nvSpPr>
          <p:cNvPr id="219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Is the default container, </a:t>
            </a:r>
            <a:r>
              <a:rPr lang="en-US" b="1" smtClean="0">
                <a:latin typeface="Courier New" charset="0"/>
                <a:cs typeface="+mn-cs"/>
              </a:rPr>
              <a:t>std::deque</a:t>
            </a:r>
            <a:r>
              <a:rPr lang="en-US" smtClean="0">
                <a:cs typeface="+mn-cs"/>
              </a:rPr>
              <a:t>, a good idea?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Using a </a:t>
            </a:r>
            <a:r>
              <a:rPr lang="en-US" b="1" smtClean="0">
                <a:latin typeface="Courier New" charset="0"/>
                <a:cs typeface="+mn-cs"/>
              </a:rPr>
              <a:t>std::deque</a:t>
            </a:r>
            <a:r>
              <a:rPr lang="en-US" smtClean="0">
                <a:cs typeface="+mn-cs"/>
              </a:rPr>
              <a:t> is, </a:t>
            </a:r>
            <a:r>
              <a:rPr lang="en-US" b="1" smtClean="0">
                <a:cs typeface="+mn-cs"/>
              </a:rPr>
              <a:t>on the average</a:t>
            </a:r>
            <a:r>
              <a:rPr lang="en-US" smtClean="0">
                <a:cs typeface="+mn-cs"/>
              </a:rPr>
              <a:t>, faster than using a </a:t>
            </a:r>
            <a:r>
              <a:rPr lang="en-US" b="1" smtClean="0">
                <a:latin typeface="Courier New" charset="0"/>
                <a:cs typeface="+mn-cs"/>
              </a:rPr>
              <a:t>std::list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A </a:t>
            </a:r>
            <a:r>
              <a:rPr lang="en-US" b="1" smtClean="0">
                <a:latin typeface="Courier New" charset="0"/>
              </a:rPr>
              <a:t>std::deque</a:t>
            </a:r>
            <a:r>
              <a:rPr lang="en-US" smtClean="0"/>
              <a:t> has much less memory management to do, and it does no more value-type operations than </a:t>
            </a:r>
            <a:r>
              <a:rPr lang="en-US" b="1" smtClean="0">
                <a:latin typeface="Courier New" charset="0"/>
              </a:rPr>
              <a:t>std::list</a:t>
            </a:r>
            <a:r>
              <a:rPr lang="en-US" smtClean="0"/>
              <a:t>.</a:t>
            </a:r>
          </a:p>
          <a:p>
            <a:pPr lvl="1" eaLnBrk="1" hangingPunct="1">
              <a:defRPr/>
            </a:pPr>
            <a:r>
              <a:rPr lang="en-US" smtClean="0"/>
              <a:t>Thus, a </a:t>
            </a:r>
            <a:r>
              <a:rPr lang="en-US" b="1" smtClean="0">
                <a:latin typeface="Courier New" charset="0"/>
              </a:rPr>
              <a:t>deque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s amortized constant time for insert-at-end should result in a smaller constant than a </a:t>
            </a:r>
            <a:r>
              <a:rPr lang="en-US" b="1" smtClean="0">
                <a:latin typeface="Courier New" charset="0"/>
              </a:rPr>
              <a:t>list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s constant time.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However, </a:t>
            </a:r>
            <a:r>
              <a:rPr lang="en-US" b="1" smtClean="0">
                <a:cs typeface="+mn-cs"/>
              </a:rPr>
              <a:t>worst-case</a:t>
            </a:r>
            <a:r>
              <a:rPr lang="en-US" smtClean="0">
                <a:cs typeface="+mn-cs"/>
              </a:rPr>
              <a:t> performance of </a:t>
            </a:r>
            <a:r>
              <a:rPr lang="en-US" b="1" smtClean="0">
                <a:latin typeface="Courier New" charset="0"/>
                <a:cs typeface="+mn-cs"/>
              </a:rPr>
              <a:t>std::deque</a:t>
            </a:r>
            <a:r>
              <a:rPr lang="en-US" smtClean="0">
                <a:cs typeface="+mn-cs"/>
              </a:rPr>
              <a:t> may be worse.</a:t>
            </a:r>
          </a:p>
          <a:p>
            <a:pPr lvl="1" eaLnBrk="1" hangingPunct="1">
              <a:defRPr/>
            </a:pPr>
            <a:r>
              <a:rPr lang="en-US" smtClean="0"/>
              <a:t>Linear time for insert-at-end, if </a:t>
            </a:r>
            <a:r>
              <a:rPr lang="en-US" b="1" smtClean="0"/>
              <a:t>all</a:t>
            </a:r>
            <a:r>
              <a:rPr lang="en-US" smtClean="0"/>
              <a:t> operations are counted, vs. constant time for </a:t>
            </a:r>
            <a:r>
              <a:rPr lang="en-US" b="1" smtClean="0">
                <a:latin typeface="Courier New" charset="0"/>
              </a:rPr>
              <a:t>std::list</a:t>
            </a:r>
            <a:r>
              <a:rPr lang="en-US" smtClean="0"/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This does not mean that </a:t>
            </a:r>
            <a:r>
              <a:rPr lang="en-US" b="1" smtClean="0">
                <a:latin typeface="Courier New" charset="0"/>
                <a:cs typeface="+mn-cs"/>
              </a:rPr>
              <a:t>deque</a:t>
            </a:r>
            <a:r>
              <a:rPr lang="en-US" smtClean="0">
                <a:cs typeface="+mn-cs"/>
              </a:rPr>
              <a:t>s are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bad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. It does mean that you should use them with care.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typical vs. worst-case performance tradeoff is not uncommon.</a:t>
            </a:r>
          </a:p>
          <a:p>
            <a:pPr lvl="1" eaLnBrk="1" hangingPunct="1">
              <a:defRPr/>
            </a:pPr>
            <a:r>
              <a:rPr lang="en-US" smtClean="0"/>
              <a:t>This </a:t>
            </a:r>
            <a:r>
              <a:rPr lang="en-US" i="1" smtClean="0"/>
              <a:t>used to be</a:t>
            </a:r>
            <a:r>
              <a:rPr lang="en-US" smtClean="0"/>
              <a:t> an issue with Quicksort vs. Merge Sort.</a:t>
            </a:r>
          </a:p>
          <a:p>
            <a:pPr lvl="1" eaLnBrk="1" hangingPunct="1">
              <a:defRPr/>
            </a:pPr>
            <a:r>
              <a:rPr lang="en-US" smtClean="0"/>
              <a:t>We will see it again when we cover Hash Tables.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 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19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Stacks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In the C++ STL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Comparisons</a:t>
            </a:r>
          </a:p>
        </p:txBody>
      </p:sp>
      <p:sp>
        <p:nvSpPr>
          <p:cNvPr id="219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8" y="1295400"/>
            <a:ext cx="8839200" cy="533400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can </a:t>
            </a:r>
            <a:r>
              <a:rPr lang="en-US" b="1" smtClean="0">
                <a:cs typeface="+mn-cs"/>
              </a:rPr>
              <a:t>compare</a:t>
            </a:r>
            <a:r>
              <a:rPr lang="en-US" smtClean="0">
                <a:cs typeface="+mn-cs"/>
              </a:rPr>
              <a:t> two </a:t>
            </a:r>
            <a:r>
              <a:rPr lang="en-US" b="1" smtClean="0">
                <a:latin typeface="Courier New" charset="0"/>
                <a:cs typeface="+mn-cs"/>
              </a:rPr>
              <a:t>std::stack&lt;T&gt;</a:t>
            </a:r>
            <a:r>
              <a:rPr lang="en-US" smtClean="0">
                <a:cs typeface="+mn-cs"/>
              </a:rPr>
              <a:t> objects, using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b="1" smtClean="0">
                <a:latin typeface="Courier New" charset="0"/>
                <a:cs typeface="+mn-cs"/>
              </a:rPr>
              <a:t>==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,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b="1" smtClean="0">
                <a:latin typeface="Courier New" charset="0"/>
                <a:cs typeface="+mn-cs"/>
              </a:rPr>
              <a:t>&lt;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, etc. Why are these operations available?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Hint: When do we use an ordering, even though we might not care what order things are in?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two operators: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b="1" smtClean="0">
                <a:latin typeface="Courier New" charset="0"/>
                <a:cs typeface="+mn-cs"/>
              </a:rPr>
              <a:t>==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 and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b="1" smtClean="0">
                <a:latin typeface="Courier New" charset="0"/>
                <a:cs typeface="+mn-cs"/>
              </a:rPr>
              <a:t>&lt;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 are those required by various STL types and algorithms.</a:t>
            </a:r>
          </a:p>
          <a:p>
            <a:pPr lvl="1" eaLnBrk="1" hangingPunct="1">
              <a:defRPr/>
            </a:pPr>
            <a:r>
              <a:rPr lang="ja-JP" altLang="en-US" smtClean="0">
                <a:latin typeface="Arial"/>
              </a:rPr>
              <a:t>“</a:t>
            </a:r>
            <a:r>
              <a:rPr lang="en-US" b="1" smtClean="0">
                <a:latin typeface="Courier New" charset="0"/>
              </a:rPr>
              <a:t>&lt;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lets us (for example) make a </a:t>
            </a:r>
            <a:r>
              <a:rPr lang="en-US" b="1" smtClean="0">
                <a:latin typeface="Courier New" charset="0"/>
              </a:rPr>
              <a:t>std::set</a:t>
            </a:r>
            <a:r>
              <a:rPr lang="en-US" smtClean="0"/>
              <a:t> of </a:t>
            </a:r>
            <a:r>
              <a:rPr lang="en-US" b="1" smtClean="0">
                <a:latin typeface="Courier New" charset="0"/>
              </a:rPr>
              <a:t>stack</a:t>
            </a:r>
            <a:r>
              <a:rPr lang="en-US" smtClean="0"/>
              <a:t>s.</a:t>
            </a:r>
          </a:p>
          <a:p>
            <a:pPr lvl="1" eaLnBrk="1" hangingPunct="1">
              <a:defRPr/>
            </a:pPr>
            <a:r>
              <a:rPr lang="ja-JP" altLang="en-US" smtClean="0">
                <a:latin typeface="Arial"/>
              </a:rPr>
              <a:t>“</a:t>
            </a:r>
            <a:r>
              <a:rPr lang="en-US" b="1" smtClean="0">
                <a:latin typeface="Courier New" charset="0"/>
              </a:rPr>
              <a:t>==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lets us (for example) do </a:t>
            </a:r>
            <a:r>
              <a:rPr lang="en-US" b="1" smtClean="0">
                <a:latin typeface="Courier New" charset="0"/>
              </a:rPr>
              <a:t>std::find</a:t>
            </a:r>
            <a:r>
              <a:rPr lang="en-US" smtClean="0"/>
              <a:t> in a </a:t>
            </a:r>
            <a:r>
              <a:rPr lang="en-US" b="1" smtClean="0">
                <a:latin typeface="Courier New" charset="0"/>
              </a:rPr>
              <a:t>vector</a:t>
            </a:r>
            <a:r>
              <a:rPr lang="en-US" smtClean="0"/>
              <a:t> of </a:t>
            </a:r>
            <a:r>
              <a:rPr lang="en-US" b="1" smtClean="0">
                <a:latin typeface="Courier New" charset="0"/>
              </a:rPr>
              <a:t>stack</a:t>
            </a:r>
            <a:r>
              <a:rPr lang="en-US" smtClean="0"/>
              <a:t>s.</a:t>
            </a:r>
          </a:p>
          <a:p>
            <a:pPr lvl="1" eaLnBrk="1" hangingPunct="1">
              <a:defRPr/>
            </a:pPr>
            <a:r>
              <a:rPr lang="en-US" smtClean="0"/>
              <a:t>More generally, these two operators make </a:t>
            </a:r>
            <a:r>
              <a:rPr lang="en-US" b="1" smtClean="0">
                <a:latin typeface="Courier New" charset="0"/>
              </a:rPr>
              <a:t>std::stack</a:t>
            </a:r>
            <a:r>
              <a:rPr lang="en-US" smtClean="0"/>
              <a:t> usable with just about any STL container or algorithm.</a:t>
            </a:r>
          </a:p>
          <a:p>
            <a:pPr lvl="1" eaLnBrk="1" hangingPunct="1">
              <a:defRPr/>
            </a:pPr>
            <a:r>
              <a:rPr lang="en-US" smtClean="0"/>
              <a:t>All STL containers/adapters (except </a:t>
            </a:r>
            <a:r>
              <a:rPr lang="en-US" b="1" smtClean="0">
                <a:latin typeface="Courier New" charset="0"/>
              </a:rPr>
              <a:t>std::priority_queue</a:t>
            </a:r>
            <a:r>
              <a:rPr lang="en-US" smtClean="0"/>
              <a:t>, for some reason) have </a:t>
            </a:r>
            <a:r>
              <a:rPr lang="ja-JP" altLang="en-US" smtClean="0">
                <a:latin typeface="Arial"/>
              </a:rPr>
              <a:t>“</a:t>
            </a:r>
            <a:r>
              <a:rPr lang="en-US" b="1" smtClean="0">
                <a:latin typeface="Courier New" charset="0"/>
              </a:rPr>
              <a:t>==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, </a:t>
            </a:r>
            <a:r>
              <a:rPr lang="ja-JP" altLang="en-US" smtClean="0">
                <a:latin typeface="Arial"/>
              </a:rPr>
              <a:t>“</a:t>
            </a:r>
            <a:r>
              <a:rPr lang="en-US" b="1" smtClean="0">
                <a:latin typeface="Courier New" charset="0"/>
              </a:rPr>
              <a:t>&lt;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, and the other comparisons defined.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 April 2013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37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Stacks </a:t>
            </a:r>
            <a:r>
              <a:rPr lang="en-US" dirty="0" smtClean="0">
                <a:cs typeface="Times New Roman" charset="0"/>
              </a:rPr>
              <a:t>— In the C++ STL, Applications</a:t>
            </a:r>
          </a:p>
        </p:txBody>
      </p:sp>
      <p:sp>
        <p:nvSpPr>
          <p:cNvPr id="237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STL has a Stack: </a:t>
            </a:r>
            <a:r>
              <a:rPr lang="en-US" b="1" smtClean="0">
                <a:latin typeface="Courier New" charset="0"/>
                <a:cs typeface="+mn-cs"/>
              </a:rPr>
              <a:t>std::stack</a:t>
            </a:r>
            <a:r>
              <a:rPr lang="en-US" smtClean="0">
                <a:cs typeface="+mn-cs"/>
              </a:rPr>
              <a:t>, in </a:t>
            </a:r>
            <a:r>
              <a:rPr lang="en-US" b="1" smtClean="0">
                <a:latin typeface="Courier New" charset="0"/>
                <a:cs typeface="+mn-cs"/>
              </a:rPr>
              <a:t>&lt;stack&gt;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This is a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container adapter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 The data is stored in some other container.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std::stack&lt;T, </a:t>
            </a:r>
            <a:r>
              <a:rPr lang="en-US" sz="1800" i="1" smtClean="0">
                <a:solidFill>
                  <a:schemeClr val="hlink"/>
                </a:solidFill>
                <a:cs typeface="+mn-cs"/>
              </a:rPr>
              <a:t>container</a:t>
            </a: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&lt;T&gt; &gt;</a:t>
            </a:r>
            <a:endParaRPr lang="en-US" sz="1800" smtClean="0">
              <a:solidFill>
                <a:schemeClr val="hlink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std::stack&lt;T&gt;  // = std::stack&lt;T, std::deque&lt;T&gt; &gt;</a:t>
            </a:r>
            <a:endParaRPr lang="en-US" sz="1800" smtClean="0">
              <a:solidFill>
                <a:schemeClr val="hlink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look at two applications of Stacks.</a:t>
            </a:r>
          </a:p>
          <a:p>
            <a:pPr lvl="1" eaLnBrk="1" hangingPunct="1">
              <a:defRPr/>
            </a:pPr>
            <a:r>
              <a:rPr lang="en-US" smtClean="0"/>
              <a:t>Expression evaluation.</a:t>
            </a:r>
          </a:p>
          <a:p>
            <a:pPr lvl="2" eaLnBrk="1" hangingPunct="1">
              <a:defRPr/>
            </a:pPr>
            <a:r>
              <a:rPr lang="en-US" smtClean="0"/>
              <a:t>A Stack can be used to do a very simple</a:t>
            </a:r>
            <a:br>
              <a:rPr lang="en-US" smtClean="0"/>
            </a:br>
            <a:r>
              <a:rPr lang="en-US" smtClean="0"/>
              <a:t>evaluator for </a:t>
            </a:r>
            <a:r>
              <a:rPr lang="en-US" b="1" smtClean="0"/>
              <a:t>Reverse Polish Notation</a:t>
            </a:r>
            <a:r>
              <a:rPr lang="en-US" smtClean="0"/>
              <a:t>.</a:t>
            </a:r>
          </a:p>
          <a:p>
            <a:pPr lvl="3" eaLnBrk="1" hangingPunct="1">
              <a:defRPr/>
            </a:pPr>
            <a:r>
              <a:rPr lang="en-US" smtClean="0"/>
              <a:t>Normal (infix): (2 + 3) * (7 – 5). RPN (postfix): 2 3 + 7 5 – *.</a:t>
            </a:r>
          </a:p>
          <a:p>
            <a:pPr lvl="1" eaLnBrk="1" hangingPunct="1">
              <a:defRPr/>
            </a:pPr>
            <a:r>
              <a:rPr lang="en-US" smtClean="0"/>
              <a:t>Eliminating recursion.</a:t>
            </a:r>
          </a:p>
          <a:p>
            <a:pPr lvl="2" eaLnBrk="1" hangingPunct="1">
              <a:defRPr/>
            </a:pPr>
            <a:r>
              <a:rPr lang="en-US" smtClean="0"/>
              <a:t>We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ll use the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brute force method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to</a:t>
            </a:r>
            <a:br>
              <a:rPr lang="en-US" smtClean="0"/>
            </a:br>
            <a:r>
              <a:rPr lang="en-US" smtClean="0"/>
              <a:t>eliminate the recursion in </a:t>
            </a:r>
            <a:r>
              <a:rPr lang="en-US" b="1" smtClean="0">
                <a:latin typeface="Courier New" charset="0"/>
              </a:rPr>
              <a:t>fibo1.cpp</a:t>
            </a:r>
            <a:r>
              <a:rPr lang="en-US" smtClean="0"/>
              <a:t>.</a:t>
            </a:r>
            <a:br>
              <a:rPr lang="en-US" smtClean="0"/>
            </a:br>
            <a:r>
              <a:rPr lang="en-US" smtClean="0"/>
              <a:t>Result: long, slow, but correct.</a:t>
            </a:r>
          </a:p>
        </p:txBody>
      </p:sp>
      <p:sp>
        <p:nvSpPr>
          <p:cNvPr id="2373637" name="Text Box 5"/>
          <p:cNvSpPr txBox="1">
            <a:spLocks noChangeArrowheads="1"/>
          </p:cNvSpPr>
          <p:nvPr/>
        </p:nvSpPr>
        <p:spPr bwMode="auto">
          <a:xfrm>
            <a:off x="6019800" y="3733800"/>
            <a:ext cx="2133600" cy="60325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i="1">
                <a:solidFill>
                  <a:schemeClr val="folHlink"/>
                </a:solidFill>
                <a:cs typeface="+mn-cs"/>
              </a:rPr>
              <a:t>See </a:t>
            </a:r>
            <a:r>
              <a:rPr lang="en-US" sz="1600" b="1">
                <a:solidFill>
                  <a:schemeClr val="folHlink"/>
                </a:solidFill>
                <a:latin typeface="Courier New" charset="0"/>
                <a:cs typeface="+mn-cs"/>
              </a:rPr>
              <a:t>rpn.cpp</a:t>
            </a:r>
            <a:r>
              <a:rPr lang="en-US" sz="1600" i="1">
                <a:solidFill>
                  <a:schemeClr val="folHlink"/>
                </a:solidFill>
                <a:cs typeface="+mn-cs"/>
              </a:rPr>
              <a:t>,</a:t>
            </a:r>
            <a:br>
              <a:rPr lang="en-US" sz="1600" i="1">
                <a:solidFill>
                  <a:schemeClr val="folHlink"/>
                </a:solidFill>
                <a:cs typeface="+mn-cs"/>
              </a:rPr>
            </a:br>
            <a:r>
              <a:rPr lang="en-US" sz="1600" i="1">
                <a:solidFill>
                  <a:schemeClr val="folHlink"/>
                </a:solidFill>
                <a:cs typeface="+mn-cs"/>
              </a:rPr>
              <a:t>on the web page.</a:t>
            </a:r>
          </a:p>
        </p:txBody>
      </p:sp>
      <p:sp>
        <p:nvSpPr>
          <p:cNvPr id="2373638" name="Text Box 6"/>
          <p:cNvSpPr txBox="1">
            <a:spLocks noChangeArrowheads="1"/>
          </p:cNvSpPr>
          <p:nvPr/>
        </p:nvSpPr>
        <p:spPr bwMode="auto">
          <a:xfrm>
            <a:off x="3962400" y="2057400"/>
            <a:ext cx="2286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b="1">
                <a:solidFill>
                  <a:schemeClr val="folHlink"/>
                </a:solidFill>
                <a:latin typeface="Courier New" charset="0"/>
                <a:cs typeface="+mn-cs"/>
              </a:rPr>
              <a:t>vector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,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  <a:cs typeface="+mn-cs"/>
              </a:rPr>
              <a:t>deque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, or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  <a:cs typeface="+mn-cs"/>
              </a:rPr>
              <a:t>list</a:t>
            </a:r>
          </a:p>
        </p:txBody>
      </p:sp>
      <p:sp>
        <p:nvSpPr>
          <p:cNvPr id="2373639" name="Line 7"/>
          <p:cNvSpPr>
            <a:spLocks noChangeShapeType="1"/>
          </p:cNvSpPr>
          <p:nvPr/>
        </p:nvSpPr>
        <p:spPr bwMode="auto">
          <a:xfrm flipH="1">
            <a:off x="3200400" y="2209800"/>
            <a:ext cx="3048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73640" name="Line 8"/>
          <p:cNvSpPr>
            <a:spLocks noChangeShapeType="1"/>
          </p:cNvSpPr>
          <p:nvPr/>
        </p:nvSpPr>
        <p:spPr bwMode="auto">
          <a:xfrm flipH="1">
            <a:off x="3505200" y="2209800"/>
            <a:ext cx="4572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310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 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39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Stacks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Applications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Expressions [1/3]</a:t>
            </a:r>
          </a:p>
        </p:txBody>
      </p:sp>
      <p:sp>
        <p:nvSpPr>
          <p:cNvPr id="239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One important application of Stacks is </a:t>
            </a:r>
            <a:r>
              <a:rPr lang="en-US" b="1" smtClean="0">
                <a:cs typeface="+mn-cs"/>
              </a:rPr>
              <a:t>parsing</a:t>
            </a:r>
            <a:r>
              <a:rPr lang="en-US" smtClean="0">
                <a:cs typeface="+mn-cs"/>
              </a:rPr>
              <a:t>: determining the structure of input.</a:t>
            </a:r>
          </a:p>
          <a:p>
            <a:pPr lvl="1" eaLnBrk="1" hangingPunct="1">
              <a:defRPr/>
            </a:pPr>
            <a:r>
              <a:rPr lang="en-US" smtClean="0"/>
              <a:t>Parsing a source file is one step in compilation.</a:t>
            </a:r>
          </a:p>
          <a:p>
            <a:pPr lvl="1" eaLnBrk="1" hangingPunct="1">
              <a:defRPr/>
            </a:pPr>
            <a:r>
              <a:rPr lang="en-US" smtClean="0"/>
              <a:t>It is also used in expression evaluation.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Full-scale parsing is beyond the scope of this class.</a:t>
            </a:r>
          </a:p>
          <a:p>
            <a:pPr lvl="1" eaLnBrk="1" hangingPunct="1">
              <a:defRPr/>
            </a:pPr>
            <a:r>
              <a:rPr lang="en-US" smtClean="0"/>
              <a:t>However, we can do some very simple expression evaluation.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will use a Stack to write an expression evaluator for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Reverse Polish Notation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832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 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37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Stacks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Applications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Expressions [2/3]</a:t>
            </a:r>
          </a:p>
        </p:txBody>
      </p:sp>
      <p:sp>
        <p:nvSpPr>
          <p:cNvPr id="237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cs typeface="+mn-cs"/>
              </a:rPr>
              <a:t>Reverse Polish Notation</a:t>
            </a:r>
            <a:r>
              <a:rPr lang="en-US" smtClean="0">
                <a:cs typeface="+mn-cs"/>
              </a:rPr>
              <a:t> (RPN) is a way of writing mathematical expressions so that operators come after the numbers they operate on.</a:t>
            </a:r>
          </a:p>
          <a:p>
            <a:pPr lvl="1" eaLnBrk="1" hangingPunct="1">
              <a:defRPr/>
            </a:pPr>
            <a:r>
              <a:rPr lang="en-US" smtClean="0"/>
              <a:t>Normal (</a:t>
            </a:r>
            <a:r>
              <a:rPr lang="en-US" b="1" smtClean="0"/>
              <a:t>infix</a:t>
            </a:r>
            <a:r>
              <a:rPr lang="en-US" smtClean="0"/>
              <a:t>): </a:t>
            </a:r>
            <a:r>
              <a:rPr lang="ja-JP" altLang="en-US" smtClean="0">
                <a:latin typeface="Arial"/>
              </a:rPr>
              <a:t>“</a:t>
            </a:r>
            <a:r>
              <a:rPr lang="en-US" b="1" smtClean="0">
                <a:latin typeface="Courier New" charset="0"/>
              </a:rPr>
              <a:t>1 + 2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 RPN (</a:t>
            </a:r>
            <a:r>
              <a:rPr lang="en-US" b="1" smtClean="0"/>
              <a:t>postfix</a:t>
            </a:r>
            <a:r>
              <a:rPr lang="en-US" smtClean="0"/>
              <a:t>): </a:t>
            </a:r>
            <a:r>
              <a:rPr lang="ja-JP" altLang="en-US" smtClean="0">
                <a:latin typeface="Arial"/>
              </a:rPr>
              <a:t>“</a:t>
            </a:r>
            <a:r>
              <a:rPr lang="en-US" b="1" smtClean="0">
                <a:latin typeface="Courier New" charset="0"/>
              </a:rPr>
              <a:t>1 2 +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lvl="1" eaLnBrk="1" hangingPunct="1">
              <a:defRPr/>
            </a:pPr>
            <a:r>
              <a:rPr lang="en-US" smtClean="0"/>
              <a:t>We can operate on expressions as well:</a:t>
            </a:r>
          </a:p>
          <a:p>
            <a:pPr lvl="2" eaLnBrk="1" hangingPunct="1">
              <a:defRPr/>
            </a:pPr>
            <a:r>
              <a:rPr lang="ja-JP" altLang="en-US" smtClean="0">
                <a:latin typeface="Arial"/>
              </a:rPr>
              <a:t>“</a:t>
            </a:r>
            <a:r>
              <a:rPr lang="en-US" b="1" smtClean="0">
                <a:latin typeface="Courier New" charset="0"/>
              </a:rPr>
              <a:t>(2 – 3) * 7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becomes </a:t>
            </a:r>
            <a:r>
              <a:rPr lang="ja-JP" altLang="en-US" smtClean="0">
                <a:latin typeface="Arial"/>
              </a:rPr>
              <a:t>“</a:t>
            </a:r>
            <a:r>
              <a:rPr lang="en-US" b="1" smtClean="0">
                <a:latin typeface="Courier New" charset="0"/>
              </a:rPr>
              <a:t>2 3 – 7 *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ja-JP" altLang="en-US" smtClean="0">
                <a:latin typeface="Arial"/>
              </a:rPr>
              <a:t>“</a:t>
            </a:r>
            <a:r>
              <a:rPr lang="en-US" b="1" smtClean="0">
                <a:latin typeface="Courier New" charset="0"/>
              </a:rPr>
              <a:t>2 – (3 * 7)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becomes </a:t>
            </a:r>
            <a:r>
              <a:rPr lang="ja-JP" altLang="en-US" smtClean="0">
                <a:latin typeface="Arial"/>
              </a:rPr>
              <a:t>“</a:t>
            </a:r>
            <a:r>
              <a:rPr lang="en-US" b="1" smtClean="0">
                <a:latin typeface="Courier New" charset="0"/>
              </a:rPr>
              <a:t>2 3 7 * –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ja-JP" altLang="en-US" smtClean="0">
                <a:latin typeface="Arial"/>
              </a:rPr>
              <a:t>“</a:t>
            </a:r>
            <a:r>
              <a:rPr lang="en-US" b="1" smtClean="0">
                <a:latin typeface="Courier New" charset="0"/>
              </a:rPr>
              <a:t>(2 – 3) * (7 + 5)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becomes </a:t>
            </a:r>
            <a:r>
              <a:rPr lang="ja-JP" altLang="en-US" smtClean="0">
                <a:latin typeface="Arial"/>
              </a:rPr>
              <a:t>“</a:t>
            </a:r>
            <a:r>
              <a:rPr lang="en-US" b="1" smtClean="0">
                <a:latin typeface="Courier New" charset="0"/>
              </a:rPr>
              <a:t>2 3 – 7 5 + *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lvl="1" eaLnBrk="1" hangingPunct="1">
              <a:defRPr/>
            </a:pPr>
            <a:r>
              <a:rPr lang="en-US" smtClean="0"/>
              <a:t>Notice that RPN never needs parentheses!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How to evaluate:</a:t>
            </a:r>
          </a:p>
          <a:p>
            <a:pPr lvl="1" eaLnBrk="1" hangingPunct="1">
              <a:defRPr/>
            </a:pPr>
            <a:r>
              <a:rPr lang="en-US" smtClean="0"/>
              <a:t>Use a Stack, which holds numbers.</a:t>
            </a:r>
          </a:p>
          <a:p>
            <a:pPr lvl="1" eaLnBrk="1" hangingPunct="1">
              <a:defRPr/>
            </a:pPr>
            <a:r>
              <a:rPr lang="en-US" smtClean="0"/>
              <a:t>When you see a number in the input, push it on the Stack.</a:t>
            </a:r>
          </a:p>
          <a:p>
            <a:pPr lvl="1" eaLnBrk="1" hangingPunct="1">
              <a:defRPr/>
            </a:pPr>
            <a:r>
              <a:rPr lang="en-US" smtClean="0"/>
              <a:t>When you see a (binary) operator in the input, pop two values, apply the operator to them, and push the result.</a:t>
            </a:r>
          </a:p>
          <a:p>
            <a:pPr lvl="2" eaLnBrk="1" hangingPunct="1">
              <a:defRPr/>
            </a:pPr>
            <a:r>
              <a:rPr lang="en-US" smtClean="0"/>
              <a:t>Operators of other </a:t>
            </a:r>
            <a:r>
              <a:rPr lang="en-US" b="1" smtClean="0"/>
              <a:t>arities</a:t>
            </a:r>
            <a:r>
              <a:rPr lang="en-US" smtClean="0"/>
              <a:t> can be handled similarly.</a:t>
            </a:r>
          </a:p>
          <a:p>
            <a:pPr lvl="1" eaLnBrk="1" hangingPunct="1">
              <a:defRPr/>
            </a:pPr>
            <a:r>
              <a:rPr lang="en-US" smtClean="0"/>
              <a:t>When you are done, the result is the top value on the Stack.</a:t>
            </a:r>
          </a:p>
        </p:txBody>
      </p:sp>
    </p:spTree>
    <p:extLst>
      <p:ext uri="{BB962C8B-B14F-4D97-AF65-F5344CB8AC3E}">
        <p14:creationId xmlns:p14="http://schemas.microsoft.com/office/powerpoint/2010/main" val="4024590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 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38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Stacks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Applications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Expressions [3/3]</a:t>
            </a:r>
          </a:p>
        </p:txBody>
      </p:sp>
      <p:sp>
        <p:nvSpPr>
          <p:cNvPr id="238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TO DO</a:t>
            </a:r>
          </a:p>
          <a:p>
            <a:pPr lvl="1" eaLnBrk="1" hangingPunct="1">
              <a:defRPr/>
            </a:pPr>
            <a:r>
              <a:rPr lang="en-US" smtClean="0"/>
              <a:t>Implement a simple RPN evaluator.</a:t>
            </a:r>
          </a:p>
        </p:txBody>
      </p:sp>
    </p:spTree>
    <p:extLst>
      <p:ext uri="{BB962C8B-B14F-4D97-AF65-F5344CB8AC3E}">
        <p14:creationId xmlns:p14="http://schemas.microsoft.com/office/powerpoint/2010/main" val="290539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 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38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Stacks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Applications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Eliminating Recursion: Refresher [1/2]</a:t>
            </a:r>
          </a:p>
        </p:txBody>
      </p:sp>
      <p:sp>
        <p:nvSpPr>
          <p:cNvPr id="238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i="1" smtClean="0">
                <a:cs typeface="+mn-cs"/>
              </a:rPr>
              <a:t>From the </a:t>
            </a:r>
            <a:r>
              <a:rPr lang="ja-JP" altLang="en-US" i="1" smtClean="0">
                <a:latin typeface="Arial"/>
                <a:cs typeface="+mn-cs"/>
              </a:rPr>
              <a:t>“</a:t>
            </a:r>
            <a:r>
              <a:rPr lang="en-US" i="1" smtClean="0">
                <a:cs typeface="+mn-cs"/>
              </a:rPr>
              <a:t>Eliminating Recursion</a:t>
            </a:r>
            <a:r>
              <a:rPr lang="ja-JP" altLang="en-US" i="1" smtClean="0">
                <a:latin typeface="Arial"/>
                <a:cs typeface="+mn-cs"/>
              </a:rPr>
              <a:t>”</a:t>
            </a:r>
            <a:r>
              <a:rPr lang="en-US" i="1" smtClean="0">
                <a:cs typeface="+mn-cs"/>
              </a:rPr>
              <a:t> slides: 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cs typeface="+mn-cs"/>
              </a:rPr>
              <a:t>Fact. Every</a:t>
            </a:r>
            <a:r>
              <a:rPr lang="en-US" smtClean="0">
                <a:cs typeface="+mn-cs"/>
              </a:rPr>
              <a:t> recursive function can be rewritten as an iterative function that uses essentially the same algorithm.</a:t>
            </a:r>
          </a:p>
          <a:p>
            <a:pPr lvl="1" eaLnBrk="1" hangingPunct="1">
              <a:defRPr/>
            </a:pPr>
            <a:r>
              <a:rPr lang="en-US" smtClean="0"/>
              <a:t>Think: How does the system help you do recursion?</a:t>
            </a:r>
          </a:p>
          <a:p>
            <a:pPr lvl="2" eaLnBrk="1" hangingPunct="1">
              <a:defRPr/>
            </a:pPr>
            <a:r>
              <a:rPr lang="en-US" smtClean="0"/>
              <a:t>It provides a </a:t>
            </a:r>
            <a:r>
              <a:rPr lang="en-US" b="1" smtClean="0"/>
              <a:t>Stack</a:t>
            </a:r>
            <a:r>
              <a:rPr lang="en-US" smtClean="0"/>
              <a:t>, used to hold return addresses for function calls, and values of automatic local variables.</a:t>
            </a:r>
          </a:p>
          <a:p>
            <a:pPr lvl="1" eaLnBrk="1" hangingPunct="1">
              <a:defRPr/>
            </a:pPr>
            <a:r>
              <a:rPr lang="en-US" smtClean="0"/>
              <a:t>We can implement such a Stack ourselves. We need to be able to store:</a:t>
            </a:r>
          </a:p>
          <a:p>
            <a:pPr lvl="2" eaLnBrk="1" hangingPunct="1">
              <a:defRPr/>
            </a:pPr>
            <a:r>
              <a:rPr lang="en-US" smtClean="0"/>
              <a:t>Values of automatic local variables, including parameters.</a:t>
            </a:r>
          </a:p>
          <a:p>
            <a:pPr lvl="2" eaLnBrk="1" hangingPunct="1">
              <a:defRPr/>
            </a:pPr>
            <a:r>
              <a:rPr lang="en-US" smtClean="0"/>
              <a:t>The return value (if any).</a:t>
            </a:r>
          </a:p>
          <a:p>
            <a:pPr lvl="2" eaLnBrk="1" hangingPunct="1">
              <a:defRPr/>
            </a:pPr>
            <a:r>
              <a:rPr lang="en-US" smtClean="0"/>
              <a:t>Some indication of where we have been in the function.</a:t>
            </a:r>
          </a:p>
          <a:p>
            <a:pPr lvl="1" eaLnBrk="1" hangingPunct="1">
              <a:defRPr/>
            </a:pPr>
            <a:r>
              <a:rPr lang="en-US" smtClean="0"/>
              <a:t>Thus, we can eliminate recursion by mimicking the system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s method of handling recursive calls using Stack frames.</a:t>
            </a:r>
          </a:p>
        </p:txBody>
      </p:sp>
    </p:spTree>
    <p:extLst>
      <p:ext uri="{BB962C8B-B14F-4D97-AF65-F5344CB8AC3E}">
        <p14:creationId xmlns:p14="http://schemas.microsoft.com/office/powerpoint/2010/main" val="176933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 April 2013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38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Stacks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Applications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Eliminating Recursion: Refresher [2/2]</a:t>
            </a:r>
          </a:p>
        </p:txBody>
      </p:sp>
      <p:sp>
        <p:nvSpPr>
          <p:cNvPr id="238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To rewrite </a:t>
            </a:r>
            <a:r>
              <a:rPr lang="en-US" sz="1800" b="1" smtClean="0">
                <a:cs typeface="+mn-cs"/>
              </a:rPr>
              <a:t>any</a:t>
            </a:r>
            <a:r>
              <a:rPr lang="en-US" sz="1800" smtClean="0">
                <a:cs typeface="+mn-cs"/>
              </a:rPr>
              <a:t> recursive function in iterative form:</a:t>
            </a:r>
          </a:p>
          <a:p>
            <a:pPr lvl="1" eaLnBrk="1" hangingPunct="1">
              <a:defRPr/>
            </a:pPr>
            <a:r>
              <a:rPr lang="en-US" sz="1600" smtClean="0"/>
              <a:t>Declare an appropriate Stack.</a:t>
            </a:r>
          </a:p>
          <a:p>
            <a:pPr lvl="2" eaLnBrk="1" hangingPunct="1">
              <a:defRPr/>
            </a:pPr>
            <a:r>
              <a:rPr lang="en-US" sz="1400" smtClean="0"/>
              <a:t>A Stack item holds all automatic variables, an indication</a:t>
            </a:r>
            <a:br>
              <a:rPr lang="en-US" sz="1400" smtClean="0"/>
            </a:br>
            <a:r>
              <a:rPr lang="en-US" sz="1400" smtClean="0"/>
              <a:t>of what location to return to, and the return value (if any).</a:t>
            </a:r>
          </a:p>
          <a:p>
            <a:pPr lvl="1" eaLnBrk="1" hangingPunct="1">
              <a:defRPr/>
            </a:pPr>
            <a:r>
              <a:rPr lang="en-US" sz="1600" smtClean="0"/>
              <a:t>Replace each automatic variable with its field in the top item of the Stack.</a:t>
            </a:r>
          </a:p>
          <a:p>
            <a:pPr lvl="2" eaLnBrk="1" hangingPunct="1">
              <a:defRPr/>
            </a:pPr>
            <a:r>
              <a:rPr lang="en-US" sz="1400" smtClean="0"/>
              <a:t>Set these up at the beginning of the function.</a:t>
            </a:r>
          </a:p>
          <a:p>
            <a:pPr lvl="1" eaLnBrk="1" hangingPunct="1">
              <a:defRPr/>
            </a:pPr>
            <a:r>
              <a:rPr lang="en-US" sz="1600" smtClean="0"/>
              <a:t>Put a loop around the </a:t>
            </a:r>
            <a:r>
              <a:rPr lang="en-US" sz="1600" i="1" smtClean="0"/>
              <a:t>rest</a:t>
            </a:r>
            <a:r>
              <a:rPr lang="en-US" sz="1600" smtClean="0"/>
              <a:t> of the function body: </a:t>
            </a:r>
            <a:r>
              <a:rPr lang="ja-JP" altLang="en-US" sz="1600" smtClean="0">
                <a:latin typeface="Arial"/>
              </a:rPr>
              <a:t>“</a:t>
            </a:r>
            <a:r>
              <a:rPr lang="en-US" sz="1600" b="1" smtClean="0">
                <a:latin typeface="Courier New" charset="0"/>
              </a:rPr>
              <a:t>while (true) { … }</a:t>
            </a:r>
            <a:r>
              <a:rPr lang="ja-JP" altLang="en-US" sz="1600" smtClean="0">
                <a:latin typeface="Arial"/>
              </a:rPr>
              <a:t>”</a:t>
            </a:r>
            <a:r>
              <a:rPr lang="en-US" sz="1600" smtClean="0"/>
              <a:t>.</a:t>
            </a:r>
          </a:p>
          <a:p>
            <a:pPr lvl="1" eaLnBrk="1" hangingPunct="1">
              <a:defRPr/>
            </a:pPr>
            <a:r>
              <a:rPr lang="en-US" sz="1600" smtClean="0"/>
              <a:t>Replace each recursive call with:</a:t>
            </a:r>
          </a:p>
          <a:p>
            <a:pPr lvl="2" eaLnBrk="1" hangingPunct="1">
              <a:defRPr/>
            </a:pPr>
            <a:r>
              <a:rPr lang="en-US" sz="1400" smtClean="0"/>
              <a:t>Push an object with parameter values and current execution location on the Stack.</a:t>
            </a:r>
          </a:p>
          <a:p>
            <a:pPr lvl="2" eaLnBrk="1" hangingPunct="1">
              <a:defRPr/>
            </a:pPr>
            <a:r>
              <a:rPr lang="en-US" sz="1400" smtClean="0"/>
              <a:t>Restart the loop (</a:t>
            </a:r>
            <a:r>
              <a:rPr lang="ja-JP" altLang="en-US" sz="1400" smtClean="0">
                <a:latin typeface="Arial"/>
              </a:rPr>
              <a:t>“</a:t>
            </a:r>
            <a:r>
              <a:rPr lang="en-US" sz="1400" b="1" smtClean="0">
                <a:latin typeface="Courier New" charset="0"/>
              </a:rPr>
              <a:t>continue</a:t>
            </a:r>
            <a:r>
              <a:rPr lang="ja-JP" altLang="en-US" sz="1400" smtClean="0">
                <a:latin typeface="Arial"/>
              </a:rPr>
              <a:t>”</a:t>
            </a:r>
            <a:r>
              <a:rPr lang="en-US" sz="1400" smtClean="0"/>
              <a:t>).</a:t>
            </a:r>
          </a:p>
          <a:p>
            <a:pPr lvl="2" eaLnBrk="1" hangingPunct="1">
              <a:defRPr/>
            </a:pPr>
            <a:r>
              <a:rPr lang="en-US" sz="1400" smtClean="0"/>
              <a:t>A label marking the current location. </a:t>
            </a:r>
          </a:p>
          <a:p>
            <a:pPr lvl="2" eaLnBrk="1" hangingPunct="1">
              <a:defRPr/>
            </a:pPr>
            <a:r>
              <a:rPr lang="en-US" sz="1400" smtClean="0"/>
              <a:t>Pop the stack, using the return value (if any) appropriately.</a:t>
            </a:r>
          </a:p>
          <a:p>
            <a:pPr lvl="1" eaLnBrk="1" hangingPunct="1">
              <a:defRPr/>
            </a:pPr>
            <a:r>
              <a:rPr lang="en-US" sz="1600" smtClean="0"/>
              <a:t>Replace each </a:t>
            </a:r>
            <a:r>
              <a:rPr lang="ja-JP" altLang="en-US" sz="1600" smtClean="0">
                <a:latin typeface="Arial"/>
              </a:rPr>
              <a:t>“</a:t>
            </a:r>
            <a:r>
              <a:rPr lang="en-US" sz="1600" b="1" smtClean="0">
                <a:latin typeface="Courier New" charset="0"/>
              </a:rPr>
              <a:t>return</a:t>
            </a:r>
            <a:r>
              <a:rPr lang="ja-JP" altLang="en-US" sz="1600" smtClean="0">
                <a:latin typeface="Arial"/>
              </a:rPr>
              <a:t>”</a:t>
            </a:r>
            <a:r>
              <a:rPr lang="en-US" sz="1600" smtClean="0"/>
              <a:t> with:</a:t>
            </a:r>
          </a:p>
          <a:p>
            <a:pPr lvl="2" eaLnBrk="1" hangingPunct="1">
              <a:defRPr/>
            </a:pPr>
            <a:r>
              <a:rPr lang="en-US" sz="1400" smtClean="0"/>
              <a:t>If the </a:t>
            </a:r>
            <a:r>
              <a:rPr lang="ja-JP" altLang="en-US" sz="1400" smtClean="0">
                <a:latin typeface="Arial"/>
              </a:rPr>
              <a:t>“</a:t>
            </a:r>
            <a:r>
              <a:rPr lang="en-US" sz="1400" smtClean="0"/>
              <a:t>return address</a:t>
            </a:r>
            <a:r>
              <a:rPr lang="ja-JP" altLang="en-US" sz="1400" smtClean="0">
                <a:latin typeface="Arial"/>
              </a:rPr>
              <a:t>”</a:t>
            </a:r>
            <a:r>
              <a:rPr lang="en-US" sz="1400" smtClean="0"/>
              <a:t> is the outside world, really </a:t>
            </a:r>
            <a:r>
              <a:rPr lang="en-US" sz="1400" b="1" smtClean="0">
                <a:latin typeface="Courier New" charset="0"/>
              </a:rPr>
              <a:t>return</a:t>
            </a:r>
            <a:r>
              <a:rPr lang="en-US" sz="1400" smtClean="0"/>
              <a:t>.</a:t>
            </a:r>
          </a:p>
          <a:p>
            <a:pPr lvl="2" eaLnBrk="1" hangingPunct="1">
              <a:defRPr/>
            </a:pPr>
            <a:r>
              <a:rPr lang="en-US" sz="1400" smtClean="0"/>
              <a:t>Otherwise, set up the return value, and skip to the appropriate label (</a:t>
            </a:r>
            <a:r>
              <a:rPr lang="ja-JP" altLang="en-US" sz="1400" smtClean="0">
                <a:latin typeface="Arial"/>
              </a:rPr>
              <a:t>“</a:t>
            </a:r>
            <a:r>
              <a:rPr lang="en-US" sz="1400" b="1" smtClean="0">
                <a:latin typeface="Courier New" charset="0"/>
              </a:rPr>
              <a:t>goto</a:t>
            </a:r>
            <a:r>
              <a:rPr lang="ja-JP" altLang="en-US" sz="1400" smtClean="0">
                <a:latin typeface="Arial"/>
              </a:rPr>
              <a:t>”</a:t>
            </a:r>
            <a:r>
              <a:rPr lang="en-US" sz="1400" smtClean="0"/>
              <a:t>?).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This method is primarily of theoretical interest.</a:t>
            </a:r>
          </a:p>
          <a:p>
            <a:pPr lvl="1" eaLnBrk="1" hangingPunct="1">
              <a:defRPr/>
            </a:pPr>
            <a:r>
              <a:rPr lang="en-US" sz="1600" i="1" smtClean="0"/>
              <a:t>Thinking</a:t>
            </a:r>
            <a:r>
              <a:rPr lang="en-US" sz="1600" smtClean="0"/>
              <a:t> about the problem often gives better solutions than this.</a:t>
            </a:r>
          </a:p>
          <a:p>
            <a:pPr lvl="1" eaLnBrk="1" hangingPunct="1">
              <a:defRPr/>
            </a:pPr>
            <a:r>
              <a:rPr lang="en-US" sz="1600" smtClean="0"/>
              <a:t>We will look at this method further when we study </a:t>
            </a:r>
            <a:r>
              <a:rPr lang="en-US" sz="1600" b="1" smtClean="0"/>
              <a:t>Stacks</a:t>
            </a:r>
            <a:r>
              <a:rPr lang="en-US" sz="1600" smtClean="0"/>
              <a:t>.</a:t>
            </a:r>
            <a:endParaRPr lang="en-US" sz="1400" smtClean="0"/>
          </a:p>
        </p:txBody>
      </p:sp>
      <p:sp>
        <p:nvSpPr>
          <p:cNvPr id="2382852" name="Text Box 4"/>
          <p:cNvSpPr txBox="1">
            <a:spLocks noChangeArrowheads="1"/>
          </p:cNvSpPr>
          <p:nvPr/>
        </p:nvSpPr>
        <p:spPr bwMode="auto">
          <a:xfrm>
            <a:off x="6858000" y="1219200"/>
            <a:ext cx="1905000" cy="663575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ja-JP" altLang="en-US" sz="1800">
                <a:solidFill>
                  <a:schemeClr val="folHlink"/>
                </a:solidFill>
                <a:latin typeface="Arial"/>
                <a:cs typeface="+mn-cs"/>
              </a:rPr>
              <a:t>“</a:t>
            </a:r>
            <a:r>
              <a:rPr lang="en-US" sz="1800">
                <a:solidFill>
                  <a:schemeClr val="folHlink"/>
                </a:solidFill>
                <a:cs typeface="+mn-cs"/>
              </a:rPr>
              <a:t>Brute-force</a:t>
            </a:r>
            <a:r>
              <a:rPr lang="ja-JP" altLang="en-US" sz="1800">
                <a:solidFill>
                  <a:schemeClr val="folHlink"/>
                </a:solidFill>
                <a:latin typeface="Arial"/>
                <a:cs typeface="+mn-cs"/>
              </a:rPr>
              <a:t>”</a:t>
            </a:r>
            <a:r>
              <a:rPr lang="en-US" sz="1800">
                <a:solidFill>
                  <a:schemeClr val="folHlink"/>
                </a:solidFill>
                <a:cs typeface="+mn-cs"/>
              </a:rPr>
              <a:t> method</a:t>
            </a:r>
          </a:p>
        </p:txBody>
      </p:sp>
      <p:sp>
        <p:nvSpPr>
          <p:cNvPr id="2382853" name="AutoShape 5"/>
          <p:cNvSpPr>
            <a:spLocks noChangeArrowheads="1"/>
          </p:cNvSpPr>
          <p:nvPr/>
        </p:nvSpPr>
        <p:spPr bwMode="auto">
          <a:xfrm>
            <a:off x="914400" y="5791200"/>
            <a:ext cx="6172200" cy="3810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82854" name="Line 6"/>
          <p:cNvSpPr>
            <a:spLocks noChangeShapeType="1"/>
          </p:cNvSpPr>
          <p:nvPr/>
        </p:nvSpPr>
        <p:spPr bwMode="auto">
          <a:xfrm flipH="1">
            <a:off x="7162800" y="5891213"/>
            <a:ext cx="5334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82855" name="Text Box 7"/>
          <p:cNvSpPr txBox="1">
            <a:spLocks noChangeArrowheads="1"/>
          </p:cNvSpPr>
          <p:nvPr/>
        </p:nvSpPr>
        <p:spPr bwMode="auto">
          <a:xfrm>
            <a:off x="7696200" y="5638800"/>
            <a:ext cx="1066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cs typeface="+mn-cs"/>
              </a:rPr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1282559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 April 2013</a:t>
            </a:r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81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Unit Overview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Handling Data &amp; Sequences</a:t>
            </a:r>
          </a:p>
        </p:txBody>
      </p:sp>
      <p:sp>
        <p:nvSpPr>
          <p:cNvPr id="181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Major Topics</a:t>
            </a:r>
          </a:p>
          <a:p>
            <a:pPr lvl="1" eaLnBrk="1" hangingPunct="1">
              <a:defRPr/>
            </a:pPr>
            <a:r>
              <a:rPr lang="en-US" smtClean="0"/>
              <a:t>Data abstraction</a:t>
            </a:r>
          </a:p>
          <a:p>
            <a:pPr lvl="1" eaLnBrk="1" hangingPunct="1">
              <a:defRPr/>
            </a:pPr>
            <a:r>
              <a:rPr lang="en-US" smtClean="0"/>
              <a:t>Introduction to Sequences</a:t>
            </a:r>
          </a:p>
          <a:p>
            <a:pPr lvl="1" eaLnBrk="1" hangingPunct="1">
              <a:defRPr/>
            </a:pPr>
            <a:r>
              <a:rPr lang="en-US" smtClean="0"/>
              <a:t>Smart arrays</a:t>
            </a:r>
          </a:p>
          <a:p>
            <a:pPr lvl="2" eaLnBrk="1" hangingPunct="1">
              <a:defRPr/>
            </a:pPr>
            <a:r>
              <a:rPr lang="en-US" smtClean="0"/>
              <a:t>Array interface</a:t>
            </a:r>
          </a:p>
          <a:p>
            <a:pPr lvl="2" eaLnBrk="1" hangingPunct="1">
              <a:defRPr/>
            </a:pPr>
            <a:r>
              <a:rPr lang="en-US" smtClean="0"/>
              <a:t>Basic array implementation</a:t>
            </a:r>
          </a:p>
          <a:p>
            <a:pPr lvl="2" eaLnBrk="1" hangingPunct="1">
              <a:defRPr/>
            </a:pPr>
            <a:r>
              <a:rPr lang="en-US" smtClean="0"/>
              <a:t>Exception safety</a:t>
            </a:r>
          </a:p>
          <a:p>
            <a:pPr lvl="2" eaLnBrk="1" hangingPunct="1">
              <a:defRPr/>
            </a:pPr>
            <a:r>
              <a:rPr lang="en-US" smtClean="0"/>
              <a:t>Allocation &amp; efficiency</a:t>
            </a:r>
          </a:p>
          <a:p>
            <a:pPr lvl="2" eaLnBrk="1" hangingPunct="1">
              <a:defRPr/>
            </a:pPr>
            <a:r>
              <a:rPr lang="en-US" smtClean="0"/>
              <a:t>Generic containers</a:t>
            </a:r>
          </a:p>
          <a:p>
            <a:pPr lvl="1" eaLnBrk="1" hangingPunct="1">
              <a:defRPr/>
            </a:pPr>
            <a:r>
              <a:rPr lang="en-US" smtClean="0"/>
              <a:t>Linked Lists</a:t>
            </a:r>
          </a:p>
          <a:p>
            <a:pPr lvl="2" eaLnBrk="1" hangingPunct="1">
              <a:defRPr/>
            </a:pPr>
            <a:r>
              <a:rPr lang="en-US" smtClean="0"/>
              <a:t>Node-based structures</a:t>
            </a:r>
          </a:p>
          <a:p>
            <a:pPr lvl="2" eaLnBrk="1" hangingPunct="1">
              <a:defRPr/>
            </a:pPr>
            <a:r>
              <a:rPr lang="en-US" smtClean="0"/>
              <a:t>More on Linked Lists</a:t>
            </a:r>
          </a:p>
          <a:p>
            <a:pPr lvl="1" eaLnBrk="1" hangingPunct="1">
              <a:defRPr/>
            </a:pPr>
            <a:r>
              <a:rPr lang="en-US" smtClean="0"/>
              <a:t>Sequences in the C++ STL</a:t>
            </a:r>
          </a:p>
          <a:p>
            <a:pPr lvl="1" eaLnBrk="1" hangingPunct="1">
              <a:defRPr/>
            </a:pPr>
            <a:r>
              <a:rPr lang="en-US" smtClean="0"/>
              <a:t>Stacks</a:t>
            </a:r>
          </a:p>
          <a:p>
            <a:pPr lvl="1" eaLnBrk="1" hangingPunct="1">
              <a:defRPr/>
            </a:pPr>
            <a:r>
              <a:rPr lang="en-US" smtClean="0"/>
              <a:t>Queues</a:t>
            </a:r>
          </a:p>
        </p:txBody>
      </p:sp>
      <p:sp>
        <p:nvSpPr>
          <p:cNvPr id="1815556" name="Text Box 4"/>
          <p:cNvSpPr txBox="1">
            <a:spLocks noChangeArrowheads="1"/>
          </p:cNvSpPr>
          <p:nvPr/>
        </p:nvSpPr>
        <p:spPr bwMode="auto">
          <a:xfrm>
            <a:off x="228600" y="13874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58" name="Text Box 6"/>
          <p:cNvSpPr txBox="1">
            <a:spLocks noChangeArrowheads="1"/>
          </p:cNvSpPr>
          <p:nvPr/>
        </p:nvSpPr>
        <p:spPr bwMode="auto">
          <a:xfrm>
            <a:off x="228600" y="17176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59" name="Text Box 7"/>
          <p:cNvSpPr txBox="1">
            <a:spLocks noChangeArrowheads="1"/>
          </p:cNvSpPr>
          <p:nvPr/>
        </p:nvSpPr>
        <p:spPr bwMode="auto">
          <a:xfrm>
            <a:off x="685800" y="23717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60" name="Text Box 8"/>
          <p:cNvSpPr txBox="1">
            <a:spLocks noChangeArrowheads="1"/>
          </p:cNvSpPr>
          <p:nvPr/>
        </p:nvSpPr>
        <p:spPr bwMode="auto">
          <a:xfrm>
            <a:off x="685800" y="267493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63" name="Text Box 11"/>
          <p:cNvSpPr txBox="1">
            <a:spLocks noChangeArrowheads="1"/>
          </p:cNvSpPr>
          <p:nvPr/>
        </p:nvSpPr>
        <p:spPr bwMode="auto">
          <a:xfrm>
            <a:off x="685800" y="29733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65" name="Text Box 13"/>
          <p:cNvSpPr txBox="1">
            <a:spLocks noChangeArrowheads="1"/>
          </p:cNvSpPr>
          <p:nvPr/>
        </p:nvSpPr>
        <p:spPr bwMode="auto">
          <a:xfrm>
            <a:off x="685800" y="32527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67" name="Text Box 15"/>
          <p:cNvSpPr txBox="1">
            <a:spLocks noChangeArrowheads="1"/>
          </p:cNvSpPr>
          <p:nvPr/>
        </p:nvSpPr>
        <p:spPr bwMode="auto">
          <a:xfrm>
            <a:off x="685800" y="35433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68" name="Text Box 16"/>
          <p:cNvSpPr txBox="1">
            <a:spLocks noChangeArrowheads="1"/>
          </p:cNvSpPr>
          <p:nvPr/>
        </p:nvSpPr>
        <p:spPr bwMode="auto">
          <a:xfrm>
            <a:off x="228600" y="204946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70" name="Text Box 18"/>
          <p:cNvSpPr txBox="1">
            <a:spLocks noChangeArrowheads="1"/>
          </p:cNvSpPr>
          <p:nvPr/>
        </p:nvSpPr>
        <p:spPr bwMode="auto">
          <a:xfrm>
            <a:off x="685800" y="41703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71" name="Text Box 19"/>
          <p:cNvSpPr txBox="1">
            <a:spLocks noChangeArrowheads="1"/>
          </p:cNvSpPr>
          <p:nvPr/>
        </p:nvSpPr>
        <p:spPr bwMode="auto">
          <a:xfrm>
            <a:off x="685800" y="4459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73" name="Text Box 21"/>
          <p:cNvSpPr txBox="1">
            <a:spLocks noChangeArrowheads="1"/>
          </p:cNvSpPr>
          <p:nvPr/>
        </p:nvSpPr>
        <p:spPr bwMode="auto">
          <a:xfrm>
            <a:off x="220663" y="38385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75" name="Text Box 23"/>
          <p:cNvSpPr txBox="1">
            <a:spLocks noChangeArrowheads="1"/>
          </p:cNvSpPr>
          <p:nvPr/>
        </p:nvSpPr>
        <p:spPr bwMode="auto">
          <a:xfrm>
            <a:off x="228600" y="476885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 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1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Sequences in the C++ STL </a:t>
            </a:r>
            <a:r>
              <a:rPr lang="en-US" smtClean="0">
                <a:cs typeface="Times New Roman" charset="0"/>
              </a:rPr>
              <a:t>[1/3]</a:t>
            </a:r>
          </a:p>
        </p:txBody>
      </p:sp>
      <p:sp>
        <p:nvSpPr>
          <p:cNvPr id="201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C++ STL has four generic Sequence container types.</a:t>
            </a:r>
          </a:p>
          <a:p>
            <a:pPr lvl="1" eaLnBrk="1" hangingPunct="1">
              <a:defRPr/>
            </a:pPr>
            <a:r>
              <a:rPr lang="en-US" smtClean="0"/>
              <a:t>Class template </a:t>
            </a:r>
            <a:r>
              <a:rPr lang="en-US" b="1" smtClean="0">
                <a:latin typeface="Courier New" charset="0"/>
              </a:rPr>
              <a:t>std::vector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smtClean="0"/>
              <a:t>A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smart array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lvl="1" eaLnBrk="1" hangingPunct="1">
              <a:defRPr/>
            </a:pPr>
            <a:r>
              <a:rPr lang="en-US" smtClean="0"/>
              <a:t>Class template </a:t>
            </a:r>
            <a:r>
              <a:rPr lang="en-US" b="1" smtClean="0">
                <a:latin typeface="Courier New" charset="0"/>
              </a:rPr>
              <a:t>std::basic_string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smtClean="0"/>
              <a:t>Much like </a:t>
            </a:r>
            <a:r>
              <a:rPr lang="en-US" b="1" smtClean="0">
                <a:latin typeface="Courier New" charset="0"/>
              </a:rPr>
              <a:t>std::vector</a:t>
            </a:r>
            <a:r>
              <a:rPr lang="en-US" smtClean="0"/>
              <a:t>, but aimed at character string operations.</a:t>
            </a:r>
          </a:p>
          <a:p>
            <a:pPr lvl="2" eaLnBrk="1" hangingPunct="1">
              <a:defRPr/>
            </a:pPr>
            <a:r>
              <a:rPr lang="en-US" smtClean="0"/>
              <a:t>Mostly we use </a:t>
            </a:r>
            <a:r>
              <a:rPr lang="en-US" b="1" smtClean="0">
                <a:latin typeface="Courier New" charset="0"/>
              </a:rPr>
              <a:t>std::string</a:t>
            </a:r>
            <a:r>
              <a:rPr lang="en-US" smtClean="0"/>
              <a:t>, which is really </a:t>
            </a:r>
            <a:r>
              <a:rPr lang="en-US" b="1" smtClean="0">
                <a:latin typeface="Courier New" charset="0"/>
              </a:rPr>
              <a:t>std::basic_string&lt;char&gt;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smtClean="0"/>
              <a:t>Also </a:t>
            </a:r>
            <a:r>
              <a:rPr lang="en-US" b="1" smtClean="0">
                <a:latin typeface="Courier New" charset="0"/>
              </a:rPr>
              <a:t>std::wstring</a:t>
            </a:r>
            <a:r>
              <a:rPr lang="en-US" smtClean="0"/>
              <a:t>, which is really </a:t>
            </a:r>
            <a:r>
              <a:rPr lang="en-US" b="1" smtClean="0">
                <a:latin typeface="Courier New" charset="0"/>
              </a:rPr>
              <a:t>std::basic_string&lt;std::wchar_t&gt;</a:t>
            </a:r>
            <a:r>
              <a:rPr lang="en-US" smtClean="0"/>
              <a:t>.</a:t>
            </a:r>
          </a:p>
          <a:p>
            <a:pPr lvl="1" eaLnBrk="1" hangingPunct="1">
              <a:defRPr/>
            </a:pPr>
            <a:r>
              <a:rPr lang="en-US" smtClean="0"/>
              <a:t>Class template </a:t>
            </a:r>
            <a:r>
              <a:rPr lang="en-US" b="1" smtClean="0">
                <a:latin typeface="Courier New" charset="0"/>
              </a:rPr>
              <a:t>std::list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smtClean="0"/>
              <a:t>A Doubly Linked List.</a:t>
            </a:r>
          </a:p>
          <a:p>
            <a:pPr lvl="1" eaLnBrk="1" hangingPunct="1">
              <a:defRPr/>
            </a:pPr>
            <a:r>
              <a:rPr lang="en-US" smtClean="0"/>
              <a:t>Class template </a:t>
            </a:r>
            <a:r>
              <a:rPr lang="en-US" b="1" smtClean="0">
                <a:latin typeface="Courier New" charset="0"/>
              </a:rPr>
              <a:t>std::deque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smtClean="0"/>
              <a:t>Deque stands for </a:t>
            </a:r>
            <a:r>
              <a:rPr lang="en-US" b="1" smtClean="0"/>
              <a:t>D</a:t>
            </a:r>
            <a:r>
              <a:rPr lang="en-US" smtClean="0"/>
              <a:t>ouble-</a:t>
            </a:r>
            <a:r>
              <a:rPr lang="en-US" b="1" smtClean="0"/>
              <a:t>E</a:t>
            </a:r>
            <a:r>
              <a:rPr lang="en-US" smtClean="0"/>
              <a:t>nded </a:t>
            </a:r>
            <a:r>
              <a:rPr lang="en-US" b="1" smtClean="0"/>
              <a:t>QUE</a:t>
            </a:r>
            <a:r>
              <a:rPr lang="en-US" smtClean="0"/>
              <a:t>ue. Say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deck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smtClean="0"/>
              <a:t>Like </a:t>
            </a:r>
            <a:r>
              <a:rPr lang="en-US" b="1" smtClean="0">
                <a:latin typeface="Courier New" charset="0"/>
              </a:rPr>
              <a:t>std::vector</a:t>
            </a:r>
            <a:r>
              <a:rPr lang="en-US" smtClean="0"/>
              <a:t>, but a bit slower. Allows fast insert/remove at both beginning and end.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 April 2013</a:t>
            </a:r>
            <a:endParaRPr lang="en-US"/>
          </a:p>
        </p:txBody>
      </p:sp>
      <p:sp>
        <p:nvSpPr>
          <p:cNvPr id="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21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Sequences in the C++ STL </a:t>
            </a:r>
            <a:r>
              <a:rPr lang="en-US" smtClean="0">
                <a:cs typeface="Times New Roman" charset="0"/>
              </a:rPr>
              <a:t>[2/3]</a:t>
            </a:r>
          </a:p>
        </p:txBody>
      </p:sp>
      <p:sp>
        <p:nvSpPr>
          <p:cNvPr id="221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STL</a:t>
            </a:r>
            <a:r>
              <a:rPr lang="ja-JP" altLang="en-US" smtClean="0">
                <a:latin typeface="Arial"/>
                <a:cs typeface="+mn-cs"/>
              </a:rPr>
              <a:t>’</a:t>
            </a:r>
            <a:r>
              <a:rPr lang="en-US" smtClean="0">
                <a:cs typeface="+mn-cs"/>
              </a:rPr>
              <a:t>s </a:t>
            </a:r>
            <a:r>
              <a:rPr lang="en-US" b="1" smtClean="0">
                <a:latin typeface="Courier New" charset="0"/>
                <a:cs typeface="+mn-cs"/>
              </a:rPr>
              <a:t>std::deque</a:t>
            </a:r>
            <a:r>
              <a:rPr lang="en-US" smtClean="0">
                <a:cs typeface="+mn-cs"/>
              </a:rPr>
              <a:t> is a random-access container optimized for:</a:t>
            </a:r>
          </a:p>
          <a:p>
            <a:pPr lvl="1" eaLnBrk="1" hangingPunct="1">
              <a:defRPr/>
            </a:pPr>
            <a:r>
              <a:rPr lang="en-US" smtClean="0"/>
              <a:t>Fast insert/remove at either end.</a:t>
            </a:r>
          </a:p>
          <a:p>
            <a:pPr lvl="1" eaLnBrk="1" hangingPunct="1">
              <a:defRPr/>
            </a:pPr>
            <a:r>
              <a:rPr lang="en-US" smtClean="0"/>
              <a:t>Possibly large, difficult-to-copy data items.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typical implementation:</a:t>
            </a:r>
          </a:p>
          <a:p>
            <a:pPr lvl="1" eaLnBrk="1" hangingPunct="1">
              <a:defRPr/>
            </a:pPr>
            <a:r>
              <a:rPr lang="en-US" smtClean="0"/>
              <a:t>Uses an array of pointers to arrays.</a:t>
            </a:r>
          </a:p>
          <a:p>
            <a:pPr lvl="1" eaLnBrk="1" hangingPunct="1">
              <a:defRPr/>
            </a:pPr>
            <a:r>
              <a:rPr lang="en-US" smtClean="0"/>
              <a:t>Has storage that may not be filled all the way to the beginning or the end, with a reallocate-and-copy that moves the data to the middle of the new array of pointers.</a:t>
            </a:r>
          </a:p>
        </p:txBody>
      </p:sp>
      <p:sp>
        <p:nvSpPr>
          <p:cNvPr id="2218039" name="Rectangle 55"/>
          <p:cNvSpPr>
            <a:spLocks noChangeArrowheads="1"/>
          </p:cNvSpPr>
          <p:nvPr/>
        </p:nvSpPr>
        <p:spPr bwMode="auto">
          <a:xfrm>
            <a:off x="5638800" y="47244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40" name="Rectangle 56"/>
          <p:cNvSpPr>
            <a:spLocks noChangeArrowheads="1"/>
          </p:cNvSpPr>
          <p:nvPr/>
        </p:nvSpPr>
        <p:spPr bwMode="auto">
          <a:xfrm>
            <a:off x="3505200" y="47244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41" name="Rectangle 57"/>
          <p:cNvSpPr>
            <a:spLocks noChangeArrowheads="1"/>
          </p:cNvSpPr>
          <p:nvPr/>
        </p:nvSpPr>
        <p:spPr bwMode="auto">
          <a:xfrm>
            <a:off x="3810000" y="47244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42" name="Rectangle 58"/>
          <p:cNvSpPr>
            <a:spLocks noChangeArrowheads="1"/>
          </p:cNvSpPr>
          <p:nvPr/>
        </p:nvSpPr>
        <p:spPr bwMode="auto">
          <a:xfrm>
            <a:off x="4114800" y="47244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43" name="Rectangle 59"/>
          <p:cNvSpPr>
            <a:spLocks noChangeArrowheads="1"/>
          </p:cNvSpPr>
          <p:nvPr/>
        </p:nvSpPr>
        <p:spPr bwMode="auto">
          <a:xfrm>
            <a:off x="4419600" y="47244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44" name="Rectangle 60"/>
          <p:cNvSpPr>
            <a:spLocks noChangeArrowheads="1"/>
          </p:cNvSpPr>
          <p:nvPr/>
        </p:nvSpPr>
        <p:spPr bwMode="auto">
          <a:xfrm>
            <a:off x="4724400" y="47244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45" name="Rectangle 61"/>
          <p:cNvSpPr>
            <a:spLocks noChangeArrowheads="1"/>
          </p:cNvSpPr>
          <p:nvPr/>
        </p:nvSpPr>
        <p:spPr bwMode="auto">
          <a:xfrm>
            <a:off x="5029200" y="47244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46" name="Rectangle 62"/>
          <p:cNvSpPr>
            <a:spLocks noChangeArrowheads="1"/>
          </p:cNvSpPr>
          <p:nvPr/>
        </p:nvSpPr>
        <p:spPr bwMode="auto">
          <a:xfrm>
            <a:off x="5334000" y="47244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47" name="Rectangle 63"/>
          <p:cNvSpPr>
            <a:spLocks noChangeArrowheads="1"/>
          </p:cNvSpPr>
          <p:nvPr/>
        </p:nvSpPr>
        <p:spPr bwMode="auto">
          <a:xfrm>
            <a:off x="1066800" y="5638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48" name="Rectangle 64"/>
          <p:cNvSpPr>
            <a:spLocks noChangeArrowheads="1"/>
          </p:cNvSpPr>
          <p:nvPr/>
        </p:nvSpPr>
        <p:spPr bwMode="auto">
          <a:xfrm>
            <a:off x="1371600" y="5638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49" name="Rectangle 65"/>
          <p:cNvSpPr>
            <a:spLocks noChangeArrowheads="1"/>
          </p:cNvSpPr>
          <p:nvPr/>
        </p:nvSpPr>
        <p:spPr bwMode="auto">
          <a:xfrm>
            <a:off x="1981200" y="5638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0</a:t>
            </a:r>
          </a:p>
        </p:txBody>
      </p:sp>
      <p:sp>
        <p:nvSpPr>
          <p:cNvPr id="2218050" name="Rectangle 66"/>
          <p:cNvSpPr>
            <a:spLocks noChangeArrowheads="1"/>
          </p:cNvSpPr>
          <p:nvPr/>
        </p:nvSpPr>
        <p:spPr bwMode="auto">
          <a:xfrm>
            <a:off x="2667000" y="5638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218051" name="Rectangle 67"/>
          <p:cNvSpPr>
            <a:spLocks noChangeArrowheads="1"/>
          </p:cNvSpPr>
          <p:nvPr/>
        </p:nvSpPr>
        <p:spPr bwMode="auto">
          <a:xfrm>
            <a:off x="2971800" y="5638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218052" name="Rectangle 68"/>
          <p:cNvSpPr>
            <a:spLocks noChangeArrowheads="1"/>
          </p:cNvSpPr>
          <p:nvPr/>
        </p:nvSpPr>
        <p:spPr bwMode="auto">
          <a:xfrm>
            <a:off x="3276600" y="5638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218053" name="Rectangle 69"/>
          <p:cNvSpPr>
            <a:spLocks noChangeArrowheads="1"/>
          </p:cNvSpPr>
          <p:nvPr/>
        </p:nvSpPr>
        <p:spPr bwMode="auto">
          <a:xfrm>
            <a:off x="3581400" y="5638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218054" name="Rectangle 70"/>
          <p:cNvSpPr>
            <a:spLocks noChangeArrowheads="1"/>
          </p:cNvSpPr>
          <p:nvPr/>
        </p:nvSpPr>
        <p:spPr bwMode="auto">
          <a:xfrm>
            <a:off x="4267200" y="5638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218055" name="Rectangle 71"/>
          <p:cNvSpPr>
            <a:spLocks noChangeArrowheads="1"/>
          </p:cNvSpPr>
          <p:nvPr/>
        </p:nvSpPr>
        <p:spPr bwMode="auto">
          <a:xfrm>
            <a:off x="4572000" y="5638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6</a:t>
            </a:r>
          </a:p>
        </p:txBody>
      </p:sp>
      <p:sp>
        <p:nvSpPr>
          <p:cNvPr id="2218056" name="Rectangle 72"/>
          <p:cNvSpPr>
            <a:spLocks noChangeArrowheads="1"/>
          </p:cNvSpPr>
          <p:nvPr/>
        </p:nvSpPr>
        <p:spPr bwMode="auto">
          <a:xfrm>
            <a:off x="4876800" y="5638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218057" name="Rectangle 73"/>
          <p:cNvSpPr>
            <a:spLocks noChangeArrowheads="1"/>
          </p:cNvSpPr>
          <p:nvPr/>
        </p:nvSpPr>
        <p:spPr bwMode="auto">
          <a:xfrm>
            <a:off x="5181600" y="5638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218058" name="Rectangle 74"/>
          <p:cNvSpPr>
            <a:spLocks noChangeArrowheads="1"/>
          </p:cNvSpPr>
          <p:nvPr/>
        </p:nvSpPr>
        <p:spPr bwMode="auto">
          <a:xfrm>
            <a:off x="5867400" y="5638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218059" name="Rectangle 75"/>
          <p:cNvSpPr>
            <a:spLocks noChangeArrowheads="1"/>
          </p:cNvSpPr>
          <p:nvPr/>
        </p:nvSpPr>
        <p:spPr bwMode="auto">
          <a:xfrm>
            <a:off x="6781800" y="5638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60" name="Line 76"/>
          <p:cNvSpPr>
            <a:spLocks noChangeShapeType="1"/>
          </p:cNvSpPr>
          <p:nvPr/>
        </p:nvSpPr>
        <p:spPr bwMode="auto">
          <a:xfrm>
            <a:off x="4267200" y="48768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61" name="Line 77"/>
          <p:cNvSpPr>
            <a:spLocks noChangeShapeType="1"/>
          </p:cNvSpPr>
          <p:nvPr/>
        </p:nvSpPr>
        <p:spPr bwMode="auto">
          <a:xfrm flipH="1">
            <a:off x="1219200" y="5181600"/>
            <a:ext cx="3048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62" name="Line 78"/>
          <p:cNvSpPr>
            <a:spLocks noChangeShapeType="1"/>
          </p:cNvSpPr>
          <p:nvPr/>
        </p:nvSpPr>
        <p:spPr bwMode="auto">
          <a:xfrm>
            <a:off x="1219200" y="51816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63" name="Line 79"/>
          <p:cNvSpPr>
            <a:spLocks noChangeShapeType="1"/>
          </p:cNvSpPr>
          <p:nvPr/>
        </p:nvSpPr>
        <p:spPr bwMode="auto">
          <a:xfrm>
            <a:off x="4572000" y="48768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64" name="Line 80"/>
          <p:cNvSpPr>
            <a:spLocks noChangeShapeType="1"/>
          </p:cNvSpPr>
          <p:nvPr/>
        </p:nvSpPr>
        <p:spPr bwMode="auto">
          <a:xfrm flipH="1">
            <a:off x="2819400" y="5334000"/>
            <a:ext cx="1752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65" name="Line 81"/>
          <p:cNvSpPr>
            <a:spLocks noChangeShapeType="1"/>
          </p:cNvSpPr>
          <p:nvPr/>
        </p:nvSpPr>
        <p:spPr bwMode="auto">
          <a:xfrm>
            <a:off x="2819400" y="53340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66" name="Line 82"/>
          <p:cNvSpPr>
            <a:spLocks noChangeShapeType="1"/>
          </p:cNvSpPr>
          <p:nvPr/>
        </p:nvSpPr>
        <p:spPr bwMode="auto">
          <a:xfrm>
            <a:off x="4876800" y="4876800"/>
            <a:ext cx="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67" name="Line 83"/>
          <p:cNvSpPr>
            <a:spLocks noChangeShapeType="1"/>
          </p:cNvSpPr>
          <p:nvPr/>
        </p:nvSpPr>
        <p:spPr bwMode="auto">
          <a:xfrm flipH="1">
            <a:off x="4419600" y="54864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68" name="Line 84"/>
          <p:cNvSpPr>
            <a:spLocks noChangeShapeType="1"/>
          </p:cNvSpPr>
          <p:nvPr/>
        </p:nvSpPr>
        <p:spPr bwMode="auto">
          <a:xfrm>
            <a:off x="4419600" y="54864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69" name="Line 85"/>
          <p:cNvSpPr>
            <a:spLocks noChangeShapeType="1"/>
          </p:cNvSpPr>
          <p:nvPr/>
        </p:nvSpPr>
        <p:spPr bwMode="auto">
          <a:xfrm>
            <a:off x="5181600" y="48768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70" name="Line 86"/>
          <p:cNvSpPr>
            <a:spLocks noChangeShapeType="1"/>
          </p:cNvSpPr>
          <p:nvPr/>
        </p:nvSpPr>
        <p:spPr bwMode="auto">
          <a:xfrm>
            <a:off x="5181600" y="5334000"/>
            <a:ext cx="838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71" name="Line 87"/>
          <p:cNvSpPr>
            <a:spLocks noChangeShapeType="1"/>
          </p:cNvSpPr>
          <p:nvPr/>
        </p:nvSpPr>
        <p:spPr bwMode="auto">
          <a:xfrm>
            <a:off x="6019800" y="53340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72" name="Line 88"/>
          <p:cNvSpPr>
            <a:spLocks noChangeShapeType="1"/>
          </p:cNvSpPr>
          <p:nvPr/>
        </p:nvSpPr>
        <p:spPr bwMode="auto">
          <a:xfrm>
            <a:off x="3657600" y="4343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73" name="Text Box 89"/>
          <p:cNvSpPr txBox="1">
            <a:spLocks noChangeArrowheads="1"/>
          </p:cNvSpPr>
          <p:nvPr/>
        </p:nvSpPr>
        <p:spPr bwMode="auto">
          <a:xfrm>
            <a:off x="1066800" y="4038600"/>
            <a:ext cx="9144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Base Object</a:t>
            </a:r>
          </a:p>
        </p:txBody>
      </p:sp>
      <p:sp>
        <p:nvSpPr>
          <p:cNvPr id="2218074" name="Text Box 90"/>
          <p:cNvSpPr txBox="1">
            <a:spLocks noChangeArrowheads="1"/>
          </p:cNvSpPr>
          <p:nvPr/>
        </p:nvSpPr>
        <p:spPr bwMode="auto">
          <a:xfrm>
            <a:off x="6019800" y="4572000"/>
            <a:ext cx="11430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Array of Pointers</a:t>
            </a:r>
          </a:p>
        </p:txBody>
      </p:sp>
      <p:sp>
        <p:nvSpPr>
          <p:cNvPr id="2218075" name="Text Box 91"/>
          <p:cNvSpPr txBox="1">
            <a:spLocks noChangeArrowheads="1"/>
          </p:cNvSpPr>
          <p:nvPr/>
        </p:nvSpPr>
        <p:spPr bwMode="auto">
          <a:xfrm>
            <a:off x="7162800" y="5486400"/>
            <a:ext cx="13716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Arrays of Data Items</a:t>
            </a:r>
          </a:p>
        </p:txBody>
      </p:sp>
      <p:sp>
        <p:nvSpPr>
          <p:cNvPr id="2218076" name="Rectangle 92"/>
          <p:cNvSpPr>
            <a:spLocks noChangeArrowheads="1"/>
          </p:cNvSpPr>
          <p:nvPr/>
        </p:nvSpPr>
        <p:spPr bwMode="auto">
          <a:xfrm>
            <a:off x="2057400" y="4191000"/>
            <a:ext cx="228600" cy="304800"/>
          </a:xfrm>
          <a:prstGeom prst="rect">
            <a:avLst/>
          </a:prstGeom>
          <a:solidFill>
            <a:srgbClr val="CCFF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77" name="Rectangle 93"/>
          <p:cNvSpPr>
            <a:spLocks noChangeArrowheads="1"/>
          </p:cNvSpPr>
          <p:nvPr/>
        </p:nvSpPr>
        <p:spPr bwMode="auto">
          <a:xfrm>
            <a:off x="2286000" y="4191000"/>
            <a:ext cx="228600" cy="304800"/>
          </a:xfrm>
          <a:prstGeom prst="rect">
            <a:avLst/>
          </a:prstGeom>
          <a:solidFill>
            <a:srgbClr val="CCFF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78" name="Rectangle 94"/>
          <p:cNvSpPr>
            <a:spLocks noChangeArrowheads="1"/>
          </p:cNvSpPr>
          <p:nvPr/>
        </p:nvSpPr>
        <p:spPr bwMode="auto">
          <a:xfrm>
            <a:off x="2057400" y="4191000"/>
            <a:ext cx="4572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79" name="Line 95"/>
          <p:cNvSpPr>
            <a:spLocks noChangeShapeType="1"/>
          </p:cNvSpPr>
          <p:nvPr/>
        </p:nvSpPr>
        <p:spPr bwMode="auto">
          <a:xfrm>
            <a:off x="2438400" y="43434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80" name="Rectangle 96"/>
          <p:cNvSpPr>
            <a:spLocks noChangeArrowheads="1"/>
          </p:cNvSpPr>
          <p:nvPr/>
        </p:nvSpPr>
        <p:spPr bwMode="auto">
          <a:xfrm>
            <a:off x="6172200" y="5638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81" name="Rectangle 97"/>
          <p:cNvSpPr>
            <a:spLocks noChangeArrowheads="1"/>
          </p:cNvSpPr>
          <p:nvPr/>
        </p:nvSpPr>
        <p:spPr bwMode="auto">
          <a:xfrm>
            <a:off x="6477000" y="5638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82" name="Line 98"/>
          <p:cNvSpPr>
            <a:spLocks noChangeShapeType="1"/>
          </p:cNvSpPr>
          <p:nvPr/>
        </p:nvSpPr>
        <p:spPr bwMode="auto">
          <a:xfrm>
            <a:off x="2133600" y="43434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83" name="Rectangle 99"/>
          <p:cNvSpPr>
            <a:spLocks noChangeArrowheads="1"/>
          </p:cNvSpPr>
          <p:nvPr/>
        </p:nvSpPr>
        <p:spPr bwMode="auto">
          <a:xfrm>
            <a:off x="1676400" y="5638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84" name="Line 100"/>
          <p:cNvSpPr>
            <a:spLocks noChangeShapeType="1"/>
          </p:cNvSpPr>
          <p:nvPr/>
        </p:nvSpPr>
        <p:spPr bwMode="auto">
          <a:xfrm>
            <a:off x="4114800" y="4648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85" name="Line 101"/>
          <p:cNvSpPr>
            <a:spLocks noChangeShapeType="1"/>
          </p:cNvSpPr>
          <p:nvPr/>
        </p:nvSpPr>
        <p:spPr bwMode="auto">
          <a:xfrm>
            <a:off x="5334000" y="4648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86" name="Line 102"/>
          <p:cNvSpPr>
            <a:spLocks noChangeShapeType="1"/>
          </p:cNvSpPr>
          <p:nvPr/>
        </p:nvSpPr>
        <p:spPr bwMode="auto">
          <a:xfrm>
            <a:off x="1981200" y="5562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87" name="Line 103"/>
          <p:cNvSpPr>
            <a:spLocks noChangeShapeType="1"/>
          </p:cNvSpPr>
          <p:nvPr/>
        </p:nvSpPr>
        <p:spPr bwMode="auto">
          <a:xfrm>
            <a:off x="6172200" y="5562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18088" name="Text Box 104"/>
          <p:cNvSpPr txBox="1">
            <a:spLocks noChangeArrowheads="1"/>
          </p:cNvSpPr>
          <p:nvPr/>
        </p:nvSpPr>
        <p:spPr bwMode="auto">
          <a:xfrm>
            <a:off x="3810000" y="4114800"/>
            <a:ext cx="1828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Middle is used</a:t>
            </a:r>
          </a:p>
        </p:txBody>
      </p:sp>
      <p:sp>
        <p:nvSpPr>
          <p:cNvPr id="2218089" name="AutoShape 105"/>
          <p:cNvSpPr>
            <a:spLocks/>
          </p:cNvSpPr>
          <p:nvPr/>
        </p:nvSpPr>
        <p:spPr bwMode="auto">
          <a:xfrm rot="-5400000">
            <a:off x="4648200" y="3886200"/>
            <a:ext cx="152400" cy="1219200"/>
          </a:xfrm>
          <a:prstGeom prst="rightBrace">
            <a:avLst>
              <a:gd name="adj1" fmla="val 66667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 April 2013</a:t>
            </a:r>
            <a:endParaRPr lang="en-US"/>
          </a:p>
        </p:txBody>
      </p:sp>
      <p:sp>
        <p:nvSpPr>
          <p:cNvPr id="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15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Sequences in the C++ STL </a:t>
            </a:r>
            <a:r>
              <a:rPr lang="en-US" smtClean="0">
                <a:cs typeface="Times New Roman" charset="0"/>
              </a:rPr>
              <a:t>[3/3]</a:t>
            </a:r>
          </a:p>
        </p:txBody>
      </p:sp>
      <p:sp>
        <p:nvSpPr>
          <p:cNvPr id="215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lvl="3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900" smtClean="0"/>
              <a:t/>
            </a:r>
            <a:br>
              <a:rPr lang="en-US" sz="900" smtClean="0"/>
            </a:br>
            <a:r>
              <a:rPr lang="en-US" sz="900" smtClean="0"/>
              <a:t/>
            </a:r>
            <a:br>
              <a:rPr lang="en-US" sz="900" smtClean="0"/>
            </a:br>
            <a:endParaRPr lang="en-US" sz="900" smtClean="0"/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smtClean="0">
                <a:cs typeface="+mn-cs"/>
              </a:rPr>
              <a:t>*Only a constant number of value-type operations are required.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200" smtClean="0"/>
              <a:t>The C++ standard counts only value-type operations. Thus, it says that insert at the beginning or end of a </a:t>
            </a:r>
            <a:r>
              <a:rPr lang="en-US" sz="1200" b="1" smtClean="0">
                <a:latin typeface="Courier New" charset="0"/>
              </a:rPr>
              <a:t>std::deque</a:t>
            </a:r>
            <a:r>
              <a:rPr lang="en-US" sz="1200" smtClean="0"/>
              <a:t> is constant time.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smtClean="0">
                <a:cs typeface="+mn-cs"/>
              </a:rPr>
              <a:t>**Constant time if sufficient memory has already been allocated.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smtClean="0">
                <a:cs typeface="+mn-cs"/>
              </a:rPr>
              <a:t>All have </a:t>
            </a:r>
            <a:r>
              <a:rPr lang="en-US" sz="1400" i="1" smtClean="0">
                <a:cs typeface="+mn-cs"/>
              </a:rPr>
              <a:t>O</a:t>
            </a:r>
            <a:r>
              <a:rPr lang="en-US" sz="1400" smtClean="0">
                <a:cs typeface="+mn-cs"/>
              </a:rPr>
              <a:t>(</a:t>
            </a:r>
            <a:r>
              <a:rPr lang="en-US" sz="1400" i="1" smtClean="0">
                <a:cs typeface="+mn-cs"/>
              </a:rPr>
              <a:t>n</a:t>
            </a:r>
            <a:r>
              <a:rPr lang="en-US" sz="1400" smtClean="0">
                <a:cs typeface="+mn-cs"/>
              </a:rPr>
              <a:t>) traverse, copy, and search-unsorted, </a:t>
            </a:r>
            <a:r>
              <a:rPr lang="en-US" sz="1400" i="1" smtClean="0">
                <a:cs typeface="+mn-cs"/>
              </a:rPr>
              <a:t>O</a:t>
            </a:r>
            <a:r>
              <a:rPr lang="en-US" sz="1400" smtClean="0">
                <a:cs typeface="+mn-cs"/>
              </a:rPr>
              <a:t>(1) swap, and </a:t>
            </a:r>
            <a:r>
              <a:rPr lang="en-US" sz="1400" i="1" smtClean="0">
                <a:cs typeface="+mn-cs"/>
              </a:rPr>
              <a:t>O</a:t>
            </a:r>
            <a:r>
              <a:rPr lang="en-US" sz="1400" smtClean="0">
                <a:cs typeface="+mn-cs"/>
              </a:rPr>
              <a:t>(</a:t>
            </a:r>
            <a:r>
              <a:rPr lang="en-US" sz="1400" i="1" smtClean="0">
                <a:cs typeface="+mn-cs"/>
              </a:rPr>
              <a:t>n</a:t>
            </a:r>
            <a:r>
              <a:rPr lang="en-US" sz="1400" smtClean="0">
                <a:cs typeface="+mn-cs"/>
              </a:rPr>
              <a:t> log </a:t>
            </a:r>
            <a:r>
              <a:rPr lang="en-US" sz="1400" i="1" smtClean="0">
                <a:cs typeface="+mn-cs"/>
              </a:rPr>
              <a:t>n</a:t>
            </a:r>
            <a:r>
              <a:rPr lang="en-US" sz="1400" smtClean="0">
                <a:cs typeface="+mn-cs"/>
              </a:rPr>
              <a:t>) sort.</a:t>
            </a:r>
          </a:p>
        </p:txBody>
      </p:sp>
      <p:graphicFrame>
        <p:nvGraphicFramePr>
          <p:cNvPr id="2154552" name="Group 56"/>
          <p:cNvGraphicFramePr>
            <a:graphicFrameLocks noGrp="1"/>
          </p:cNvGraphicFramePr>
          <p:nvPr/>
        </p:nvGraphicFramePr>
        <p:xfrm>
          <a:off x="1676400" y="1219200"/>
          <a:ext cx="5943600" cy="3810000"/>
        </p:xfrm>
        <a:graphic>
          <a:graphicData uri="http://schemas.openxmlformats.org/drawingml/2006/table">
            <a:tbl>
              <a:tblPr/>
              <a:tblGrid>
                <a:gridCol w="2152650"/>
                <a:gridCol w="1508125"/>
                <a:gridCol w="1271588"/>
                <a:gridCol w="1011237"/>
              </a:tblGrid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vector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, 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basic_string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deque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Look-up by 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Search sorted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 @ given pos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Remove @ given pos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 @ beginning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Linear/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Amortized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Remove @ beginning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 @ 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Linear/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Amortized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Linear/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Amortized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Remove @ 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 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17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Review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Iterator Validity </a:t>
            </a:r>
            <a:r>
              <a:rPr lang="en-US" dirty="0" smtClean="0">
                <a:cs typeface="Times New Roman" charset="0"/>
              </a:rPr>
              <a:t>— </a:t>
            </a:r>
            <a:r>
              <a:rPr lang="en-US" b="1" dirty="0" err="1" smtClean="0">
                <a:latin typeface="Courier New" charset="0"/>
                <a:cs typeface="Times New Roman" charset="0"/>
              </a:rPr>
              <a:t>std</a:t>
            </a:r>
            <a:r>
              <a:rPr lang="en-US" b="1" dirty="0" smtClean="0">
                <a:latin typeface="Courier New" charset="0"/>
                <a:cs typeface="Times New Roman" charset="0"/>
              </a:rPr>
              <a:t>::vector</a:t>
            </a:r>
          </a:p>
        </p:txBody>
      </p:sp>
      <p:sp>
        <p:nvSpPr>
          <p:cNvPr id="217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For </a:t>
            </a:r>
            <a:r>
              <a:rPr lang="en-US" b="1" smtClean="0">
                <a:latin typeface="Courier New" charset="0"/>
                <a:cs typeface="+mn-cs"/>
              </a:rPr>
              <a:t>std::vector</a:t>
            </a:r>
            <a:endParaRPr lang="en-US" smtClean="0">
              <a:cs typeface="+mn-cs"/>
            </a:endParaRPr>
          </a:p>
          <a:p>
            <a:pPr lvl="1" eaLnBrk="1" hangingPunct="1">
              <a:defRPr/>
            </a:pPr>
            <a:r>
              <a:rPr lang="en-US" smtClean="0"/>
              <a:t>Reallocate-and-copy invalidates </a:t>
            </a:r>
            <a:r>
              <a:rPr lang="en-US" b="1" smtClean="0"/>
              <a:t>all</a:t>
            </a:r>
            <a:r>
              <a:rPr lang="en-US" smtClean="0"/>
              <a:t> iterators and references.</a:t>
            </a:r>
          </a:p>
          <a:p>
            <a:pPr lvl="1" eaLnBrk="1" hangingPunct="1">
              <a:defRPr/>
            </a:pPr>
            <a:r>
              <a:rPr lang="en-US" smtClean="0"/>
              <a:t>When there is no reallocation, the Standards says that insertion and erasure invalidate all iterators and references except those </a:t>
            </a:r>
            <a:r>
              <a:rPr lang="en-US" b="1" smtClean="0"/>
              <a:t>before</a:t>
            </a:r>
            <a:r>
              <a:rPr lang="en-US" smtClean="0"/>
              <a:t> the insertion/erasure.</a:t>
            </a:r>
          </a:p>
          <a:p>
            <a:pPr lvl="2" eaLnBrk="1" hangingPunct="1">
              <a:defRPr/>
            </a:pPr>
            <a:r>
              <a:rPr lang="en-US" smtClean="0"/>
              <a:t>Apparently, the Standard counts an iterator as invalidated if the item it points to changes.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</a:t>
            </a:r>
            <a:r>
              <a:rPr lang="en-US" b="1" smtClean="0">
                <a:latin typeface="Courier New" charset="0"/>
                <a:cs typeface="+mn-cs"/>
              </a:rPr>
              <a:t>vector</a:t>
            </a:r>
            <a:r>
              <a:rPr lang="en-US" smtClean="0">
                <a:cs typeface="+mn-cs"/>
              </a:rPr>
              <a:t> can be forced to pre-allocate memory using </a:t>
            </a:r>
            <a:r>
              <a:rPr lang="en-US" b="1" smtClean="0">
                <a:latin typeface="Courier New" charset="0"/>
                <a:cs typeface="+mn-cs"/>
              </a:rPr>
              <a:t>std::vector::reserve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The amount of pre-allocated memory is the vector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s </a:t>
            </a:r>
            <a:r>
              <a:rPr lang="en-US" i="1" smtClean="0"/>
              <a:t>capacity</a:t>
            </a:r>
            <a:r>
              <a:rPr lang="en-US" smtClean="0"/>
              <a:t>.</a:t>
            </a:r>
          </a:p>
          <a:p>
            <a:pPr lvl="1" eaLnBrk="1" hangingPunct="1">
              <a:defRPr/>
            </a:pPr>
            <a:r>
              <a:rPr lang="en-US" smtClean="0"/>
              <a:t>We have noted that pre-allocation makes insert-at-end a constant-time operation. Now we have another reason to do pre-allocation: preserving iterator and reference validity.</a:t>
            </a:r>
          </a:p>
        </p:txBody>
      </p:sp>
    </p:spTree>
    <p:extLst>
      <p:ext uri="{BB962C8B-B14F-4D97-AF65-F5344CB8AC3E}">
        <p14:creationId xmlns:p14="http://schemas.microsoft.com/office/powerpoint/2010/main" val="112503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 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2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Review</a:t>
            </a:r>
            <a:br>
              <a:rPr lang="en-US" dirty="0"/>
            </a:br>
            <a:r>
              <a:rPr lang="en-US" dirty="0" smtClean="0">
                <a:cs typeface="+mj-cs"/>
              </a:rPr>
              <a:t>Iterator Validity </a:t>
            </a:r>
            <a:r>
              <a:rPr lang="en-US" dirty="0" smtClean="0">
                <a:cs typeface="Times New Roman" charset="0"/>
              </a:rPr>
              <a:t>— </a:t>
            </a:r>
            <a:r>
              <a:rPr lang="en-US" b="1" dirty="0" err="1" smtClean="0">
                <a:latin typeface="Courier New" charset="0"/>
                <a:cs typeface="Times New Roman" charset="0"/>
              </a:rPr>
              <a:t>std</a:t>
            </a:r>
            <a:r>
              <a:rPr lang="en-US" b="1" dirty="0" smtClean="0">
                <a:latin typeface="Courier New" charset="0"/>
                <a:cs typeface="Times New Roman" charset="0"/>
              </a:rPr>
              <a:t>::</a:t>
            </a:r>
            <a:r>
              <a:rPr lang="en-US" b="1" dirty="0" err="1" smtClean="0">
                <a:latin typeface="Courier New" charset="0"/>
                <a:cs typeface="Times New Roman" charset="0"/>
              </a:rPr>
              <a:t>deque</a:t>
            </a:r>
            <a:endParaRPr lang="en-US" b="1" dirty="0" smtClean="0">
              <a:latin typeface="Courier New" charset="0"/>
              <a:cs typeface="Times New Roman" charset="0"/>
            </a:endParaRPr>
          </a:p>
        </p:txBody>
      </p:sp>
      <p:sp>
        <p:nvSpPr>
          <p:cNvPr id="202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For </a:t>
            </a:r>
            <a:r>
              <a:rPr lang="en-US" b="1" smtClean="0">
                <a:latin typeface="Courier New" charset="0"/>
                <a:cs typeface="+mn-cs"/>
              </a:rPr>
              <a:t>std::deque</a:t>
            </a:r>
          </a:p>
          <a:p>
            <a:pPr lvl="1" eaLnBrk="1" hangingPunct="1">
              <a:defRPr/>
            </a:pPr>
            <a:r>
              <a:rPr lang="en-US" smtClean="0"/>
              <a:t>Insertion in the </a:t>
            </a:r>
            <a:r>
              <a:rPr lang="en-US" b="1" smtClean="0"/>
              <a:t>middle</a:t>
            </a:r>
            <a:r>
              <a:rPr lang="en-US" smtClean="0"/>
              <a:t> invalidates </a:t>
            </a:r>
            <a:r>
              <a:rPr lang="en-US" b="1" smtClean="0"/>
              <a:t>all</a:t>
            </a:r>
            <a:r>
              <a:rPr lang="en-US" smtClean="0"/>
              <a:t> iterators and references.</a:t>
            </a:r>
          </a:p>
          <a:p>
            <a:pPr lvl="1" eaLnBrk="1" hangingPunct="1">
              <a:defRPr/>
            </a:pPr>
            <a:r>
              <a:rPr lang="en-US" smtClean="0"/>
              <a:t>Insertion at either </a:t>
            </a:r>
            <a:r>
              <a:rPr lang="en-US" b="1" smtClean="0"/>
              <a:t>end</a:t>
            </a:r>
            <a:r>
              <a:rPr lang="en-US" smtClean="0"/>
              <a:t> invalidates all iterators, but no </a:t>
            </a:r>
            <a:r>
              <a:rPr lang="en-US" b="1" smtClean="0"/>
              <a:t>references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smtClean="0"/>
              <a:t>Why?</a:t>
            </a:r>
          </a:p>
          <a:p>
            <a:pPr lvl="1" eaLnBrk="1" hangingPunct="1">
              <a:defRPr/>
            </a:pPr>
            <a:r>
              <a:rPr lang="en-US" smtClean="0"/>
              <a:t>Erasure in the middle invalidates </a:t>
            </a:r>
            <a:r>
              <a:rPr lang="en-US" b="1" smtClean="0"/>
              <a:t>all</a:t>
            </a:r>
            <a:r>
              <a:rPr lang="en-US" smtClean="0"/>
              <a:t> iterators and references.</a:t>
            </a:r>
          </a:p>
          <a:p>
            <a:pPr lvl="1" eaLnBrk="1" hangingPunct="1">
              <a:defRPr/>
            </a:pPr>
            <a:r>
              <a:rPr lang="en-US" smtClean="0"/>
              <a:t>Erasure at the either end invalidates only iterators and references to items erased.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So deques have some validity advantages over vectors.</a:t>
            </a:r>
          </a:p>
        </p:txBody>
      </p:sp>
    </p:spTree>
    <p:extLst>
      <p:ext uri="{BB962C8B-B14F-4D97-AF65-F5344CB8AC3E}">
        <p14:creationId xmlns:p14="http://schemas.microsoft.com/office/powerpoint/2010/main" val="4092914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 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2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Review</a:t>
            </a:r>
            <a:br>
              <a:rPr lang="en-US" dirty="0"/>
            </a:br>
            <a:r>
              <a:rPr lang="en-US" dirty="0" smtClean="0">
                <a:cs typeface="+mj-cs"/>
              </a:rPr>
              <a:t>Iterator Validity </a:t>
            </a:r>
            <a:r>
              <a:rPr lang="en-US" dirty="0" smtClean="0">
                <a:cs typeface="Times New Roman" charset="0"/>
              </a:rPr>
              <a:t>— </a:t>
            </a:r>
            <a:r>
              <a:rPr lang="en-US" b="1" dirty="0" err="1" smtClean="0">
                <a:latin typeface="Courier New" charset="0"/>
                <a:cs typeface="Times New Roman" charset="0"/>
              </a:rPr>
              <a:t>std</a:t>
            </a:r>
            <a:r>
              <a:rPr lang="en-US" b="1" dirty="0" smtClean="0">
                <a:latin typeface="Courier New" charset="0"/>
                <a:cs typeface="Times New Roman" charset="0"/>
              </a:rPr>
              <a:t>::list</a:t>
            </a:r>
          </a:p>
        </p:txBody>
      </p:sp>
      <p:sp>
        <p:nvSpPr>
          <p:cNvPr id="202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For </a:t>
            </a:r>
            <a:r>
              <a:rPr lang="en-US" b="1" smtClean="0">
                <a:latin typeface="Courier New" charset="0"/>
                <a:cs typeface="+mn-cs"/>
              </a:rPr>
              <a:t>std::list</a:t>
            </a:r>
          </a:p>
          <a:p>
            <a:pPr lvl="1" eaLnBrk="1" hangingPunct="1">
              <a:defRPr/>
            </a:pPr>
            <a:r>
              <a:rPr lang="en-US" smtClean="0"/>
              <a:t>An iterator or reference always remains valid until the item it points to goes away.</a:t>
            </a:r>
          </a:p>
          <a:p>
            <a:pPr lvl="2" eaLnBrk="1" hangingPunct="1">
              <a:defRPr/>
            </a:pPr>
            <a:r>
              <a:rPr lang="en-US" smtClean="0"/>
              <a:t>When the item is erased.</a:t>
            </a:r>
          </a:p>
          <a:p>
            <a:pPr lvl="2" eaLnBrk="1" hangingPunct="1">
              <a:defRPr/>
            </a:pPr>
            <a:r>
              <a:rPr lang="en-US" smtClean="0"/>
              <a:t>When the list is destroyed.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In some situations, these validity rules can be a big advantage of </a:t>
            </a:r>
            <a:r>
              <a:rPr lang="en-US" b="1" smtClean="0">
                <a:latin typeface="Courier New" charset="0"/>
                <a:cs typeface="+mn-cs"/>
              </a:rPr>
              <a:t>std::list</a:t>
            </a:r>
            <a:r>
              <a:rPr lang="en-US" smtClean="0"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1152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 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19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Stacks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In the C++ STL </a:t>
            </a:r>
            <a:r>
              <a:rPr lang="en-US" dirty="0" smtClean="0">
                <a:cs typeface="Times New Roman" charset="0"/>
              </a:rPr>
              <a:t>—</a:t>
            </a:r>
            <a:r>
              <a:rPr lang="en-US" dirty="0" smtClean="0">
                <a:cs typeface="+mj-cs"/>
              </a:rPr>
              <a:t> Review</a:t>
            </a:r>
          </a:p>
        </p:txBody>
      </p:sp>
      <p:sp>
        <p:nvSpPr>
          <p:cNvPr id="219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STL has a Stack: </a:t>
            </a:r>
            <a:r>
              <a:rPr lang="en-US" b="1" smtClean="0">
                <a:latin typeface="Courier New" charset="0"/>
                <a:cs typeface="+mn-cs"/>
              </a:rPr>
              <a:t>std::stack</a:t>
            </a:r>
            <a:r>
              <a:rPr lang="en-US" smtClean="0">
                <a:cs typeface="+mn-cs"/>
              </a:rPr>
              <a:t>, in </a:t>
            </a:r>
            <a:r>
              <a:rPr lang="en-US" b="1" smtClean="0">
                <a:latin typeface="Courier New" charset="0"/>
                <a:cs typeface="+mn-cs"/>
              </a:rPr>
              <a:t>&lt;stack&gt;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STL documentation does not call </a:t>
            </a:r>
            <a:r>
              <a:rPr lang="en-US" b="1" smtClean="0">
                <a:latin typeface="Courier New" charset="0"/>
              </a:rPr>
              <a:t>std::stack</a:t>
            </a:r>
            <a:r>
              <a:rPr lang="en-US" smtClean="0"/>
              <a:t> a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container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, but rather a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container adapter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This is because </a:t>
            </a:r>
            <a:r>
              <a:rPr lang="en-US" b="1" smtClean="0">
                <a:latin typeface="Courier New" charset="0"/>
              </a:rPr>
              <a:t>std::stack</a:t>
            </a:r>
            <a:r>
              <a:rPr lang="en-US" smtClean="0"/>
              <a:t> is explicitly a </a:t>
            </a:r>
            <a:r>
              <a:rPr lang="en-US" b="1" smtClean="0"/>
              <a:t>wrapper</a:t>
            </a:r>
            <a:r>
              <a:rPr lang="en-US" smtClean="0"/>
              <a:t> around some other container.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You get to pick what that container is.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std::stack&lt;T, </a:t>
            </a:r>
            <a:r>
              <a:rPr lang="en-US" i="1" smtClean="0">
                <a:solidFill>
                  <a:schemeClr val="hlink"/>
                </a:solidFill>
                <a:cs typeface="+mn-cs"/>
              </a:rPr>
              <a:t>container</a:t>
            </a: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&lt;T&gt; &gt;</a:t>
            </a:r>
            <a:endParaRPr lang="en-US" smtClean="0">
              <a:solidFill>
                <a:schemeClr val="hlink"/>
              </a:solidFill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solidFill>
                <a:schemeClr val="hlink"/>
              </a:solidFill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ja-JP" altLang="en-US" smtClean="0">
                <a:latin typeface="Arial"/>
              </a:rPr>
              <a:t>“</a:t>
            </a:r>
            <a:r>
              <a:rPr lang="en-US" b="1" smtClean="0">
                <a:latin typeface="Courier New" charset="0"/>
              </a:rPr>
              <a:t>T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is the value type.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ja-JP" altLang="en-US" smtClean="0">
                <a:latin typeface="Arial"/>
              </a:rPr>
              <a:t>“</a:t>
            </a:r>
            <a:r>
              <a:rPr lang="en-US" i="1" smtClean="0"/>
              <a:t>container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can be </a:t>
            </a:r>
            <a:r>
              <a:rPr lang="en-US" b="1" smtClean="0">
                <a:latin typeface="Courier New" charset="0"/>
              </a:rPr>
              <a:t>std::vector</a:t>
            </a:r>
            <a:r>
              <a:rPr lang="en-US" smtClean="0"/>
              <a:t>, </a:t>
            </a:r>
            <a:r>
              <a:rPr lang="en-US" b="1" smtClean="0">
                <a:latin typeface="Courier New" charset="0"/>
              </a:rPr>
              <a:t>std::deque</a:t>
            </a:r>
            <a:r>
              <a:rPr lang="en-US" smtClean="0"/>
              <a:t>, or </a:t>
            </a:r>
            <a:r>
              <a:rPr lang="en-US" b="1" smtClean="0">
                <a:latin typeface="Courier New" charset="0"/>
              </a:rPr>
              <a:t>std::list</a:t>
            </a:r>
            <a:r>
              <a:rPr lang="en-US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ja-JP" altLang="en-US" smtClean="0">
                <a:latin typeface="Arial"/>
              </a:rPr>
              <a:t>“</a:t>
            </a:r>
            <a:r>
              <a:rPr lang="en-US" i="1" smtClean="0"/>
              <a:t>container</a:t>
            </a:r>
            <a:r>
              <a:rPr lang="en-US" b="1" smtClean="0">
                <a:latin typeface="Courier New" charset="0"/>
              </a:rPr>
              <a:t>&lt;T&gt;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can be </a:t>
            </a:r>
            <a:r>
              <a:rPr lang="en-US" b="1" smtClean="0"/>
              <a:t>any</a:t>
            </a:r>
            <a:r>
              <a:rPr lang="en-US" smtClean="0"/>
              <a:t> standard-conforming container with member functions </a:t>
            </a:r>
            <a:r>
              <a:rPr lang="en-US" b="1" smtClean="0">
                <a:latin typeface="Courier New" charset="0"/>
              </a:rPr>
              <a:t>back</a:t>
            </a:r>
            <a:r>
              <a:rPr lang="en-US" smtClean="0"/>
              <a:t>, </a:t>
            </a:r>
            <a:r>
              <a:rPr lang="en-US" b="1" smtClean="0">
                <a:latin typeface="Courier New" charset="0"/>
              </a:rPr>
              <a:t>push_back</a:t>
            </a:r>
            <a:r>
              <a:rPr lang="en-US" smtClean="0"/>
              <a:t>, </a:t>
            </a:r>
            <a:r>
              <a:rPr lang="en-US" b="1" smtClean="0">
                <a:latin typeface="Courier New" charset="0"/>
              </a:rPr>
              <a:t>pop_back</a:t>
            </a:r>
            <a:r>
              <a:rPr lang="en-US" smtClean="0"/>
              <a:t>, </a:t>
            </a:r>
            <a:r>
              <a:rPr lang="en-US" b="1" smtClean="0">
                <a:latin typeface="Courier New" charset="0"/>
              </a:rPr>
              <a:t>empty</a:t>
            </a:r>
            <a:r>
              <a:rPr lang="en-US" smtClean="0"/>
              <a:t>, </a:t>
            </a:r>
            <a:r>
              <a:rPr lang="en-US" b="1" smtClean="0">
                <a:latin typeface="Courier New" charset="0"/>
              </a:rPr>
              <a:t>size</a:t>
            </a:r>
            <a:r>
              <a:rPr lang="en-US" smtClean="0"/>
              <a:t>, along with comparison operators (</a:t>
            </a:r>
            <a:r>
              <a:rPr lang="en-US" b="1" smtClean="0">
                <a:latin typeface="Courier New" charset="0"/>
              </a:rPr>
              <a:t>==</a:t>
            </a:r>
            <a:r>
              <a:rPr lang="en-US" smtClean="0"/>
              <a:t>, </a:t>
            </a:r>
            <a:r>
              <a:rPr lang="en-US" b="1" smtClean="0">
                <a:latin typeface="Courier New" charset="0"/>
              </a:rPr>
              <a:t>&lt;</a:t>
            </a:r>
            <a:r>
              <a:rPr lang="en-US" smtClean="0"/>
              <a:t>, etc.).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smtClean="0">
                <a:cs typeface="+mn-cs"/>
              </a:rPr>
              <a:t>container</a:t>
            </a:r>
            <a:r>
              <a:rPr lang="en-US" smtClean="0">
                <a:cs typeface="+mn-cs"/>
              </a:rPr>
              <a:t> defaults to </a:t>
            </a:r>
            <a:r>
              <a:rPr lang="en-US" b="1" smtClean="0">
                <a:latin typeface="Courier New" charset="0"/>
                <a:cs typeface="+mn-cs"/>
              </a:rPr>
              <a:t>std::deque</a:t>
            </a:r>
            <a:r>
              <a:rPr lang="en-US" smtClean="0">
                <a:cs typeface="+mn-cs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b="1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std::stack&lt;T&gt;  // = std::stack&lt;T, std::deque&lt;T&gt; &gt;</a:t>
            </a:r>
            <a:endParaRPr lang="en-US" smtClean="0">
              <a:solidFill>
                <a:schemeClr val="hlink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6880</TotalTime>
  <Words>1924</Words>
  <Application>Microsoft Macintosh PowerPoint</Application>
  <PresentationFormat>On-screen Show (4:3)</PresentationFormat>
  <Paragraphs>319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Stacks (cont.) Applications of Stacks</vt:lpstr>
      <vt:lpstr>Unit Overview Handling Data &amp; Sequences</vt:lpstr>
      <vt:lpstr>Review Sequences in the C++ STL [1/3]</vt:lpstr>
      <vt:lpstr>Review Sequences in the C++ STL [2/3]</vt:lpstr>
      <vt:lpstr>Review Sequences in the C++ STL [3/3]</vt:lpstr>
      <vt:lpstr>Review Iterator Validity — std::vector</vt:lpstr>
      <vt:lpstr>Review Iterator Validity — std::deque</vt:lpstr>
      <vt:lpstr>Review Iterator Validity — std::list</vt:lpstr>
      <vt:lpstr>Stacks In the C++ STL — Review</vt:lpstr>
      <vt:lpstr>Stacks In the C++ STL — Operations Review</vt:lpstr>
      <vt:lpstr>Stacks In the C++ STL — Efficiency</vt:lpstr>
      <vt:lpstr>Stacks In the C++ STL — Comparisons</vt:lpstr>
      <vt:lpstr>Stacks — In the C++ STL, Applications</vt:lpstr>
      <vt:lpstr>Stacks Applications — Expressions [1/3]</vt:lpstr>
      <vt:lpstr>Stacks Applications — Expressions [2/3]</vt:lpstr>
      <vt:lpstr>Stacks Applications — Expressions [3/3]</vt:lpstr>
      <vt:lpstr>Stacks Applications — Eliminating Recursion: Refresher [1/2]</vt:lpstr>
      <vt:lpstr>Stacks Applications — Eliminating Recursion: Refresher [2/2]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Glenn G. Chappell</dc:creator>
  <cp:lastModifiedBy>Chris Hartman</cp:lastModifiedBy>
  <cp:revision>295</cp:revision>
  <cp:lastPrinted>2011-11-16T17:52:01Z</cp:lastPrinted>
  <dcterms:created xsi:type="dcterms:W3CDTF">2004-09-03T22:49:27Z</dcterms:created>
  <dcterms:modified xsi:type="dcterms:W3CDTF">2013-04-05T18:38:44Z</dcterms:modified>
</cp:coreProperties>
</file>