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1702" r:id="rId3"/>
    <p:sldId id="1707" r:id="rId4"/>
    <p:sldId id="1704" r:id="rId5"/>
    <p:sldId id="1705" r:id="rId6"/>
    <p:sldId id="1706" r:id="rId7"/>
    <p:sldId id="1710" r:id="rId8"/>
    <p:sldId id="1711" r:id="rId9"/>
    <p:sldId id="1712" r:id="rId10"/>
    <p:sldId id="1713" r:id="rId11"/>
    <p:sldId id="1714" r:id="rId12"/>
    <p:sldId id="1715" r:id="rId13"/>
    <p:sldId id="1716" r:id="rId14"/>
    <p:sldId id="1717" r:id="rId15"/>
    <p:sldId id="1718" r:id="rId16"/>
    <p:sldId id="1719" r:id="rId17"/>
    <p:sldId id="1720" r:id="rId18"/>
    <p:sldId id="1721" r:id="rId19"/>
    <p:sldId id="1722" r:id="rId20"/>
    <p:sldId id="1723" r:id="rId21"/>
    <p:sldId id="1724" r:id="rId22"/>
    <p:sldId id="1725" r:id="rId23"/>
    <p:sldId id="1726" r:id="rId24"/>
    <p:sldId id="1727" r:id="rId25"/>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FF"/>
    <a:srgbClr val="E0E0E0"/>
    <a:srgbClr val="FF8000"/>
    <a:srgbClr val="008000"/>
    <a:srgbClr val="00FF00"/>
    <a:srgbClr val="FFD48D"/>
    <a:srgbClr val="FFB46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9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cs typeface="+mn-cs"/>
              </a:defRPr>
            </a:lvl1pPr>
          </a:lstStyle>
          <a:p>
            <a:pPr>
              <a:defRPr/>
            </a:pPr>
            <a:endParaRPr lang="en-US"/>
          </a:p>
        </p:txBody>
      </p:sp>
      <p:sp>
        <p:nvSpPr>
          <p:cNvPr id="9219"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cs typeface="+mn-cs"/>
              </a:defRPr>
            </a:lvl1pPr>
          </a:lstStyle>
          <a:p>
            <a:pPr>
              <a:defRPr/>
            </a:pPr>
            <a:endParaRPr lang="en-US"/>
          </a:p>
        </p:txBody>
      </p:sp>
      <p:sp>
        <p:nvSpPr>
          <p:cNvPr id="9220"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cs typeface="+mn-cs"/>
              </a:defRPr>
            </a:lvl1pPr>
          </a:lstStyle>
          <a:p>
            <a:pPr>
              <a:defRPr/>
            </a:pPr>
            <a:endParaRPr lang="en-US"/>
          </a:p>
        </p:txBody>
      </p:sp>
      <p:sp>
        <p:nvSpPr>
          <p:cNvPr id="9221"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cs typeface="+mn-cs"/>
              </a:defRPr>
            </a:lvl1pPr>
          </a:lstStyle>
          <a:p>
            <a:pPr>
              <a:defRPr/>
            </a:pPr>
            <a:fld id="{854633B6-1C18-2643-86B6-97CE346E5918}" type="slidenum">
              <a:rPr lang="en-US"/>
              <a:pPr>
                <a:defRPr/>
              </a:pPr>
              <a:t>‹#›</a:t>
            </a:fld>
            <a:endParaRPr lang="en-US"/>
          </a:p>
        </p:txBody>
      </p:sp>
    </p:spTree>
    <p:extLst>
      <p:ext uri="{BB962C8B-B14F-4D97-AF65-F5344CB8AC3E}">
        <p14:creationId xmlns:p14="http://schemas.microsoft.com/office/powerpoint/2010/main" val="2669925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cs typeface="+mn-cs"/>
              </a:defRPr>
            </a:lvl1pPr>
          </a:lstStyle>
          <a:p>
            <a:pPr>
              <a:defRPr/>
            </a:pPr>
            <a:endParaRPr lang="en-US"/>
          </a:p>
        </p:txBody>
      </p:sp>
      <p:sp>
        <p:nvSpPr>
          <p:cNvPr id="1126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cs typeface="+mn-cs"/>
              </a:defRPr>
            </a:lvl1pPr>
          </a:lstStyle>
          <a:p>
            <a:pPr>
              <a:defRPr/>
            </a:pPr>
            <a:endParaRPr lang="en-US"/>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cs typeface="+mn-cs"/>
              </a:defRPr>
            </a:lvl1pPr>
          </a:lstStyle>
          <a:p>
            <a:pPr>
              <a:defRPr/>
            </a:pPr>
            <a:fld id="{4A9418ED-7E30-8B49-B14E-4DAC4EF468F8}" type="slidenum">
              <a:rPr lang="en-US"/>
              <a:pPr>
                <a:defRPr/>
              </a:pPr>
              <a:t>‹#›</a:t>
            </a:fld>
            <a:endParaRPr lang="en-US"/>
          </a:p>
        </p:txBody>
      </p:sp>
    </p:spTree>
    <p:extLst>
      <p:ext uri="{BB962C8B-B14F-4D97-AF65-F5344CB8AC3E}">
        <p14:creationId xmlns:p14="http://schemas.microsoft.com/office/powerpoint/2010/main" val="20994952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r>
              <a:rPr lang="en-US" smtClean="0"/>
              <a:t>5 April 2013</a:t>
            </a: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7DD26AFF-5BD4-824E-89D4-18B440286F69}" type="slidenum">
              <a:rPr lang="en-US"/>
              <a:pPr>
                <a:defRPr/>
              </a:pPr>
              <a:t>‹#›</a:t>
            </a:fld>
            <a:endParaRPr lang="en-US"/>
          </a:p>
        </p:txBody>
      </p:sp>
    </p:spTree>
    <p:extLst>
      <p:ext uri="{BB962C8B-B14F-4D97-AF65-F5344CB8AC3E}">
        <p14:creationId xmlns:p14="http://schemas.microsoft.com/office/powerpoint/2010/main" val="406085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437C86-7A3E-6245-B6D2-F2B4D2EA33AC}" type="slidenum">
              <a:rPr lang="en-US"/>
              <a:pPr>
                <a:defRPr/>
              </a:pPr>
              <a:t>‹#›</a:t>
            </a:fld>
            <a:endParaRPr lang="en-US"/>
          </a:p>
        </p:txBody>
      </p:sp>
    </p:spTree>
    <p:extLst>
      <p:ext uri="{BB962C8B-B14F-4D97-AF65-F5344CB8AC3E}">
        <p14:creationId xmlns:p14="http://schemas.microsoft.com/office/powerpoint/2010/main" val="394157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86982D-F19C-E14A-8D29-04E6510DC97C}" type="slidenum">
              <a:rPr lang="en-US"/>
              <a:pPr>
                <a:defRPr/>
              </a:pPr>
              <a:t>‹#›</a:t>
            </a:fld>
            <a:endParaRPr lang="en-US"/>
          </a:p>
        </p:txBody>
      </p:sp>
    </p:spTree>
    <p:extLst>
      <p:ext uri="{BB962C8B-B14F-4D97-AF65-F5344CB8AC3E}">
        <p14:creationId xmlns:p14="http://schemas.microsoft.com/office/powerpoint/2010/main" val="129039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9B17D9-F691-F049-BAB9-4D80815C77BF}" type="slidenum">
              <a:rPr lang="en-US"/>
              <a:pPr>
                <a:defRPr/>
              </a:pPr>
              <a:t>‹#›</a:t>
            </a:fld>
            <a:endParaRPr lang="en-US"/>
          </a:p>
        </p:txBody>
      </p:sp>
    </p:spTree>
    <p:extLst>
      <p:ext uri="{BB962C8B-B14F-4D97-AF65-F5344CB8AC3E}">
        <p14:creationId xmlns:p14="http://schemas.microsoft.com/office/powerpoint/2010/main" val="257091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F104C0-34DA-FB42-85CC-1075D696AEEF}" type="slidenum">
              <a:rPr lang="en-US"/>
              <a:pPr>
                <a:defRPr/>
              </a:pPr>
              <a:t>‹#›</a:t>
            </a:fld>
            <a:endParaRPr lang="en-US"/>
          </a:p>
        </p:txBody>
      </p:sp>
    </p:spTree>
    <p:extLst>
      <p:ext uri="{BB962C8B-B14F-4D97-AF65-F5344CB8AC3E}">
        <p14:creationId xmlns:p14="http://schemas.microsoft.com/office/powerpoint/2010/main" val="260760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A8C1A5-B624-4F4A-8758-DFCD27925750}" type="slidenum">
              <a:rPr lang="en-US"/>
              <a:pPr>
                <a:defRPr/>
              </a:pPr>
              <a:t>‹#›</a:t>
            </a:fld>
            <a:endParaRPr lang="en-US"/>
          </a:p>
        </p:txBody>
      </p:sp>
    </p:spTree>
    <p:extLst>
      <p:ext uri="{BB962C8B-B14F-4D97-AF65-F5344CB8AC3E}">
        <p14:creationId xmlns:p14="http://schemas.microsoft.com/office/powerpoint/2010/main" val="54364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8381EF-7315-B34E-9A56-86204D36C54A}" type="slidenum">
              <a:rPr lang="en-US"/>
              <a:pPr>
                <a:defRPr/>
              </a:pPr>
              <a:t>‹#›</a:t>
            </a:fld>
            <a:endParaRPr lang="en-US"/>
          </a:p>
        </p:txBody>
      </p:sp>
    </p:spTree>
    <p:extLst>
      <p:ext uri="{BB962C8B-B14F-4D97-AF65-F5344CB8AC3E}">
        <p14:creationId xmlns:p14="http://schemas.microsoft.com/office/powerpoint/2010/main" val="20916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276F2C3-27E3-B74B-9E48-0CF920260E80}" type="slidenum">
              <a:rPr lang="en-US"/>
              <a:pPr>
                <a:defRPr/>
              </a:pPr>
              <a:t>‹#›</a:t>
            </a:fld>
            <a:endParaRPr lang="en-US"/>
          </a:p>
        </p:txBody>
      </p:sp>
    </p:spTree>
    <p:extLst>
      <p:ext uri="{BB962C8B-B14F-4D97-AF65-F5344CB8AC3E}">
        <p14:creationId xmlns:p14="http://schemas.microsoft.com/office/powerpoint/2010/main" val="271303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874997A-A501-7D4A-B5A7-077B374C5220}" type="slidenum">
              <a:rPr lang="en-US"/>
              <a:pPr>
                <a:defRPr/>
              </a:pPr>
              <a:t>‹#›</a:t>
            </a:fld>
            <a:endParaRPr lang="en-US"/>
          </a:p>
        </p:txBody>
      </p:sp>
    </p:spTree>
    <p:extLst>
      <p:ext uri="{BB962C8B-B14F-4D97-AF65-F5344CB8AC3E}">
        <p14:creationId xmlns:p14="http://schemas.microsoft.com/office/powerpoint/2010/main" val="245121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029671-E488-3544-8AB3-6D93B019F1E3}" type="slidenum">
              <a:rPr lang="en-US"/>
              <a:pPr>
                <a:defRPr/>
              </a:pPr>
              <a:t>‹#›</a:t>
            </a:fld>
            <a:endParaRPr lang="en-US"/>
          </a:p>
        </p:txBody>
      </p:sp>
    </p:spTree>
    <p:extLst>
      <p:ext uri="{BB962C8B-B14F-4D97-AF65-F5344CB8AC3E}">
        <p14:creationId xmlns:p14="http://schemas.microsoft.com/office/powerpoint/2010/main" val="154604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5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08516B-91D6-EC4B-84BF-1EEC1E840BA5}" type="slidenum">
              <a:rPr lang="en-US"/>
              <a:pPr>
                <a:defRPr/>
              </a:pPr>
              <a:t>‹#›</a:t>
            </a:fld>
            <a:endParaRPr lang="en-US"/>
          </a:p>
        </p:txBody>
      </p:sp>
    </p:spTree>
    <p:extLst>
      <p:ext uri="{BB962C8B-B14F-4D97-AF65-F5344CB8AC3E}">
        <p14:creationId xmlns:p14="http://schemas.microsoft.com/office/powerpoint/2010/main" val="1917935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cs typeface="+mn-cs"/>
              </a:defRPr>
            </a:lvl1pPr>
          </a:lstStyle>
          <a:p>
            <a:pPr>
              <a:defRPr/>
            </a:pPr>
            <a:r>
              <a:rPr lang="en-US" smtClean="0"/>
              <a:t>5 April 2013</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r>
              <a:rPr lang="de-DE" smtClean="0"/>
              <a:t>CS 311 Spring 2013</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BBD8461A-B0A3-BF4C-BB10-5D74D9E50CFC}" type="slidenum">
              <a:rPr lang="en-US"/>
              <a:pPr>
                <a:defRPr/>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p:txStyles>
    <p:titleStyle>
      <a:lvl1pPr algn="l" rtl="0" eaLnBrk="0" fontAlgn="base" hangingPunct="0">
        <a:spcBef>
          <a:spcPct val="0"/>
        </a:spcBef>
        <a:spcAft>
          <a:spcPct val="0"/>
        </a:spcAft>
        <a:defRPr sz="2000">
          <a:solidFill>
            <a:schemeClr val="tx2"/>
          </a:solidFill>
          <a:latin typeface="+mj-lt"/>
          <a:ea typeface="+mj-ea"/>
          <a:cs typeface="ＭＳ Ｐゴシック" charset="0"/>
        </a:defRPr>
      </a:lvl1pPr>
      <a:lvl2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2pPr>
      <a:lvl3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3pPr>
      <a:lvl4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4pPr>
      <a:lvl5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0" y="36513"/>
            <a:ext cx="8839200" cy="2590800"/>
          </a:xfrm>
        </p:spPr>
        <p:txBody>
          <a:bodyPr/>
          <a:lstStyle/>
          <a:p>
            <a:pPr eaLnBrk="1" hangingPunct="1">
              <a:defRPr/>
            </a:pPr>
            <a:r>
              <a:rPr lang="en-US" dirty="0" smtClean="0">
                <a:cs typeface="+mj-cs"/>
              </a:rPr>
              <a:t/>
            </a:r>
            <a:br>
              <a:rPr lang="en-US" dirty="0" smtClean="0">
                <a:cs typeface="+mj-cs"/>
              </a:rPr>
            </a:br>
            <a:r>
              <a:rPr lang="en-US" dirty="0" smtClean="0">
                <a:cs typeface="+mj-cs"/>
              </a:rPr>
              <a:t>Notes on Assignment 6</a:t>
            </a:r>
            <a:br>
              <a:rPr lang="en-US" dirty="0" smtClean="0">
                <a:cs typeface="+mj-cs"/>
              </a:rPr>
            </a:br>
            <a:r>
              <a:rPr lang="en-US" dirty="0" smtClean="0">
                <a:cs typeface="+mj-cs"/>
              </a:rPr>
              <a:t>Applications </a:t>
            </a:r>
            <a:r>
              <a:rPr lang="en-US" dirty="0" smtClean="0">
                <a:cs typeface="+mj-cs"/>
              </a:rPr>
              <a:t>of </a:t>
            </a:r>
            <a:r>
              <a:rPr lang="en-US" dirty="0" smtClean="0">
                <a:cs typeface="+mj-cs"/>
              </a:rPr>
              <a:t>Stack (cont.)</a:t>
            </a:r>
            <a:br>
              <a:rPr lang="en-US" dirty="0" smtClean="0">
                <a:cs typeface="+mj-cs"/>
              </a:rPr>
            </a:br>
            <a:r>
              <a:rPr lang="en-US" dirty="0" smtClean="0">
                <a:cs typeface="+mj-cs"/>
              </a:rPr>
              <a:t>Queues</a:t>
            </a:r>
            <a:endParaRPr lang="en-US" dirty="0" smtClean="0">
              <a:cs typeface="+mj-cs"/>
            </a:endParaRPr>
          </a:p>
        </p:txBody>
      </p:sp>
      <p:sp>
        <p:nvSpPr>
          <p:cNvPr id="29699" name="Rectangle 3"/>
          <p:cNvSpPr>
            <a:spLocks noGrp="1" noChangeArrowheads="1"/>
          </p:cNvSpPr>
          <p:nvPr>
            <p:ph type="subTitle" idx="1"/>
          </p:nvPr>
        </p:nvSpPr>
        <p:spPr/>
        <p:txBody>
          <a:bodyPr/>
          <a:lstStyle/>
          <a:p>
            <a:pPr eaLnBrk="1" hangingPunct="1">
              <a:defRPr/>
            </a:pPr>
            <a:r>
              <a:rPr lang="en-US" dirty="0" smtClean="0">
                <a:cs typeface="+mn-cs"/>
              </a:rPr>
              <a:t>CS 311 Data Structures and Algorithms</a:t>
            </a:r>
          </a:p>
          <a:p>
            <a:pPr eaLnBrk="1" hangingPunct="1">
              <a:defRPr/>
            </a:pPr>
            <a:r>
              <a:rPr lang="en-US" dirty="0" smtClean="0">
                <a:cs typeface="+mn-cs"/>
              </a:rPr>
              <a:t>Lecture Slides</a:t>
            </a:r>
          </a:p>
          <a:p>
            <a:pPr eaLnBrk="1" hangingPunct="1">
              <a:defRPr/>
            </a:pPr>
            <a:r>
              <a:rPr lang="en-US" dirty="0" smtClean="0">
                <a:cs typeface="+mn-cs"/>
              </a:rPr>
              <a:t>Friday, April </a:t>
            </a:r>
            <a:r>
              <a:rPr lang="en-US" dirty="0" smtClean="0">
                <a:cs typeface="+mn-cs"/>
              </a:rPr>
              <a:t>5, 2013</a:t>
            </a:r>
            <a:endParaRPr lang="en-US" dirty="0" smtClean="0">
              <a:cs typeface="+mn-cs"/>
            </a:endParaRPr>
          </a:p>
          <a:p>
            <a:pPr algn="ctr" eaLnBrk="1" hangingPunct="1">
              <a:defRPr/>
            </a:pPr>
            <a:endParaRPr lang="en-US" dirty="0" smtClean="0">
              <a:cs typeface="+mn-cs"/>
            </a:endParaRPr>
          </a:p>
          <a:p>
            <a:pPr eaLnBrk="1" hangingPunct="1">
              <a:defRPr/>
            </a:pPr>
            <a:r>
              <a:rPr lang="en-US" dirty="0" smtClean="0">
                <a:cs typeface="+mn-cs"/>
              </a:rPr>
              <a:t>Chris Hartman</a:t>
            </a:r>
          </a:p>
          <a:p>
            <a:pPr eaLnBrk="1" hangingPunct="1">
              <a:defRPr/>
            </a:pPr>
            <a:r>
              <a:rPr lang="en-US" dirty="0" smtClean="0">
                <a:cs typeface="+mn-cs"/>
              </a:rPr>
              <a:t>Department of Computer Science</a:t>
            </a:r>
          </a:p>
          <a:p>
            <a:pPr eaLnBrk="1" hangingPunct="1">
              <a:defRPr/>
            </a:pPr>
            <a:r>
              <a:rPr lang="en-US" dirty="0" smtClean="0">
                <a:cs typeface="+mn-cs"/>
              </a:rPr>
              <a:t>University of Alaska Fairbanks</a:t>
            </a:r>
          </a:p>
          <a:p>
            <a:pPr eaLnBrk="1" hangingPunct="1">
              <a:defRPr/>
            </a:pPr>
            <a:r>
              <a:rPr lang="en-US" dirty="0" err="1" smtClean="0">
                <a:cs typeface="+mn-cs"/>
              </a:rPr>
              <a:t>cmhartman@alaska.edu</a:t>
            </a:r>
            <a:endParaRPr lang="en-US" dirty="0" smtClean="0">
              <a:cs typeface="+mn-cs"/>
            </a:endParaRPr>
          </a:p>
          <a:p>
            <a:pPr eaLnBrk="1" hangingPunct="1">
              <a:defRPr/>
            </a:pPr>
            <a:r>
              <a:rPr lang="en-US" dirty="0" smtClean="0">
                <a:cs typeface="+mn-cs"/>
              </a:rPr>
              <a:t>Based on material by Glenn G. Chappell</a:t>
            </a:r>
          </a:p>
          <a:p>
            <a:pPr eaLnBrk="1" hangingPunct="1">
              <a:defRPr/>
            </a:pPr>
            <a:r>
              <a:rPr lang="en-US" dirty="0" smtClean="0">
                <a:cs typeface="+mn-cs"/>
              </a:rPr>
              <a:t>© 2005–2009 Glenn G. Chappell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4898"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[2/6]</a:t>
            </a:r>
          </a:p>
        </p:txBody>
      </p:sp>
      <p:sp>
        <p:nvSpPr>
          <p:cNvPr id="2384899"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When we eliminate recursion, all local values will be stored on our Stack. For convenience I rewrote function </a:t>
            </a:r>
            <a:r>
              <a:rPr lang="en-US" sz="1800" b="1" smtClean="0">
                <a:latin typeface="Courier New" charset="0"/>
                <a:cs typeface="+mn-cs"/>
              </a:rPr>
              <a:t>fibo</a:t>
            </a:r>
            <a:r>
              <a:rPr lang="en-US" sz="1800" smtClean="0">
                <a:cs typeface="+mn-cs"/>
              </a:rPr>
              <a:t> so that computed values have names.</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bignum fibo(int n)</a:t>
            </a:r>
          </a:p>
          <a:p>
            <a:pPr eaLnBrk="1" hangingPunct="1">
              <a:lnSpc>
                <a:spcPct val="90000"/>
              </a:lnSpc>
              <a:buFont typeface="Wingdings" charset="0"/>
              <a:buNone/>
              <a:defRPr/>
            </a:pPr>
            <a:r>
              <a:rPr lang="en-US" sz="1800" b="1" smtClean="0">
                <a:solidFill>
                  <a:schemeClr val="hlink"/>
                </a:solidFill>
                <a:latin typeface="Courier New" charset="0"/>
                <a:cs typeface="+mn-cs"/>
              </a:rPr>
              <a:t>{</a:t>
            </a:r>
          </a:p>
          <a:p>
            <a:pPr eaLnBrk="1" hangingPunct="1">
              <a:lnSpc>
                <a:spcPct val="90000"/>
              </a:lnSpc>
              <a:buFont typeface="Wingdings" charset="0"/>
              <a:buNone/>
              <a:defRPr/>
            </a:pPr>
            <a:r>
              <a:rPr lang="en-US" sz="1800" b="1" smtClean="0">
                <a:solidFill>
                  <a:schemeClr val="hlink"/>
                </a:solidFill>
                <a:latin typeface="Courier New" charset="0"/>
                <a:cs typeface="+mn-cs"/>
              </a:rPr>
              <a:t>    bignum v1, v2;</a:t>
            </a:r>
          </a:p>
          <a:p>
            <a:pPr eaLnBrk="1" hangingPunct="1">
              <a:lnSpc>
                <a:spcPct val="90000"/>
              </a:lnSpc>
              <a:buFont typeface="Wingdings" charset="0"/>
              <a:buNone/>
              <a:defRPr/>
            </a:pPr>
            <a:endParaRPr lang="en-US" sz="1800" b="1" smtClean="0">
              <a:solidFill>
                <a:schemeClr val="hlink"/>
              </a:solidFill>
              <a:latin typeface="Courier New" charset="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    // BASE CASE</a:t>
            </a:r>
          </a:p>
          <a:p>
            <a:pPr eaLnBrk="1" hangingPunct="1">
              <a:lnSpc>
                <a:spcPct val="90000"/>
              </a:lnSpc>
              <a:buFont typeface="Wingdings" charset="0"/>
              <a:buNone/>
              <a:defRPr/>
            </a:pPr>
            <a:r>
              <a:rPr lang="en-US" sz="1800" b="1" smtClean="0">
                <a:solidFill>
                  <a:schemeClr val="hlink"/>
                </a:solidFill>
                <a:latin typeface="Courier New" charset="0"/>
                <a:cs typeface="+mn-cs"/>
              </a:rPr>
              <a:t>    if (n &lt;= 1)</a:t>
            </a:r>
          </a:p>
          <a:p>
            <a:pPr eaLnBrk="1" hangingPunct="1">
              <a:lnSpc>
                <a:spcPct val="90000"/>
              </a:lnSpc>
              <a:buFont typeface="Wingdings" charset="0"/>
              <a:buNone/>
              <a:defRPr/>
            </a:pPr>
            <a:r>
              <a:rPr lang="en-US" sz="1800" b="1" smtClean="0">
                <a:solidFill>
                  <a:schemeClr val="hlink"/>
                </a:solidFill>
                <a:latin typeface="Courier New" charset="0"/>
                <a:cs typeface="+mn-cs"/>
              </a:rPr>
              <a:t>        return bignum(n);</a:t>
            </a:r>
          </a:p>
          <a:p>
            <a:pPr eaLnBrk="1" hangingPunct="1">
              <a:lnSpc>
                <a:spcPct val="90000"/>
              </a:lnSpc>
              <a:buFont typeface="Wingdings" charset="0"/>
              <a:buNone/>
              <a:defRPr/>
            </a:pPr>
            <a:endParaRPr lang="en-US" sz="1800" b="1" smtClean="0">
              <a:solidFill>
                <a:schemeClr val="hlink"/>
              </a:solidFill>
              <a:latin typeface="Courier New" charset="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    // RECURSIVE CASE</a:t>
            </a:r>
          </a:p>
          <a:p>
            <a:pPr eaLnBrk="1" hangingPunct="1">
              <a:lnSpc>
                <a:spcPct val="90000"/>
              </a:lnSpc>
              <a:buFont typeface="Wingdings" charset="0"/>
              <a:buNone/>
              <a:defRPr/>
            </a:pPr>
            <a:r>
              <a:rPr lang="en-US" sz="1800" b="1" smtClean="0">
                <a:solidFill>
                  <a:schemeClr val="hlink"/>
                </a:solidFill>
                <a:latin typeface="Courier New" charset="0"/>
                <a:cs typeface="+mn-cs"/>
              </a:rPr>
              <a:t>    v1 = fibo(n-2);  // Recursive call #1</a:t>
            </a:r>
          </a:p>
          <a:p>
            <a:pPr eaLnBrk="1" hangingPunct="1">
              <a:lnSpc>
                <a:spcPct val="90000"/>
              </a:lnSpc>
              <a:buFont typeface="Wingdings" charset="0"/>
              <a:buNone/>
              <a:defRPr/>
            </a:pPr>
            <a:r>
              <a:rPr lang="en-US" sz="1800" b="1" smtClean="0">
                <a:solidFill>
                  <a:schemeClr val="hlink"/>
                </a:solidFill>
                <a:latin typeface="Courier New" charset="0"/>
                <a:cs typeface="+mn-cs"/>
              </a:rPr>
              <a:t>    v2 = fibo(n-1);  // Recursive call #2</a:t>
            </a:r>
          </a:p>
          <a:p>
            <a:pPr eaLnBrk="1" hangingPunct="1">
              <a:lnSpc>
                <a:spcPct val="90000"/>
              </a:lnSpc>
              <a:buFont typeface="Wingdings" charset="0"/>
              <a:buNone/>
              <a:defRPr/>
            </a:pPr>
            <a:r>
              <a:rPr lang="en-US" sz="1800" b="1" smtClean="0">
                <a:solidFill>
                  <a:schemeClr val="hlink"/>
                </a:solidFill>
                <a:latin typeface="Courier New" charset="0"/>
                <a:cs typeface="+mn-cs"/>
              </a:rPr>
              <a:t>    return v1 + v2;  // Return the result</a:t>
            </a:r>
          </a:p>
          <a:p>
            <a:pPr eaLnBrk="1" hangingPunct="1">
              <a:lnSpc>
                <a:spcPct val="90000"/>
              </a:lnSpc>
              <a:buFont typeface="Wingdings" charset="0"/>
              <a:buNone/>
              <a:defRPr/>
            </a:pPr>
            <a:r>
              <a:rPr lang="en-US" sz="1800" b="1" smtClean="0">
                <a:solidFill>
                  <a:schemeClr val="hlink"/>
                </a:solidFill>
                <a:latin typeface="Courier New" charset="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5922"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[3/6]</a:t>
            </a:r>
          </a:p>
        </p:txBody>
      </p:sp>
      <p:sp>
        <p:nvSpPr>
          <p:cNvPr id="238592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We need a Stack. It holds:</a:t>
            </a:r>
          </a:p>
          <a:p>
            <a:pPr lvl="1" eaLnBrk="1" hangingPunct="1">
              <a:lnSpc>
                <a:spcPct val="90000"/>
              </a:lnSpc>
              <a:defRPr/>
            </a:pPr>
            <a:r>
              <a:rPr lang="en-US" sz="1600" smtClean="0"/>
              <a:t>All variables and necessary temporary values.</a:t>
            </a:r>
          </a:p>
          <a:p>
            <a:pPr lvl="2" eaLnBrk="1" hangingPunct="1">
              <a:lnSpc>
                <a:spcPct val="90000"/>
              </a:lnSpc>
              <a:defRPr/>
            </a:pPr>
            <a:r>
              <a:rPr lang="en-US" sz="1400" smtClean="0"/>
              <a:t>These are </a:t>
            </a:r>
            <a:r>
              <a:rPr lang="en-US" sz="1400" b="1" smtClean="0">
                <a:latin typeface="Courier New" charset="0"/>
              </a:rPr>
              <a:t>n</a:t>
            </a:r>
            <a:r>
              <a:rPr lang="en-US" sz="1400" smtClean="0"/>
              <a:t>, </a:t>
            </a:r>
            <a:r>
              <a:rPr lang="en-US" sz="1400" b="1" smtClean="0">
                <a:latin typeface="Courier New" charset="0"/>
              </a:rPr>
              <a:t>v1</a:t>
            </a:r>
            <a:r>
              <a:rPr lang="en-US" sz="1400" smtClean="0"/>
              <a:t>, </a:t>
            </a:r>
            <a:r>
              <a:rPr lang="en-US" sz="1400" b="1" smtClean="0">
                <a:latin typeface="Courier New" charset="0"/>
              </a:rPr>
              <a:t>v2</a:t>
            </a:r>
            <a:r>
              <a:rPr lang="en-US" sz="1400" smtClean="0"/>
              <a:t>, and the return value.</a:t>
            </a:r>
          </a:p>
          <a:p>
            <a:pPr lvl="1" eaLnBrk="1" hangingPunct="1">
              <a:lnSpc>
                <a:spcPct val="90000"/>
              </a:lnSpc>
              <a:defRPr/>
            </a:pPr>
            <a:r>
              <a:rPr lang="en-US" sz="1600" smtClean="0"/>
              <a:t>Some indication of where to return.</a:t>
            </a:r>
          </a:p>
          <a:p>
            <a:pPr lvl="2" eaLnBrk="1" hangingPunct="1">
              <a:lnSpc>
                <a:spcPct val="90000"/>
              </a:lnSpc>
              <a:defRPr/>
            </a:pPr>
            <a:r>
              <a:rPr lang="en-US" sz="1400" smtClean="0"/>
              <a:t>Three possibilities: the outside world, recursive call #1, recursive call #2.</a:t>
            </a:r>
          </a:p>
          <a:p>
            <a:pPr eaLnBrk="1" hangingPunct="1">
              <a:lnSpc>
                <a:spcPct val="90000"/>
              </a:lnSpc>
              <a:buFont typeface="Wingdings" charset="0"/>
              <a:buNone/>
              <a:defRPr/>
            </a:pPr>
            <a:r>
              <a:rPr lang="en-US" sz="1800" smtClean="0">
                <a:cs typeface="+mn-cs"/>
              </a:rPr>
              <a:t>We can use a </a:t>
            </a:r>
            <a:r>
              <a:rPr lang="en-US" sz="1800" b="1" smtClean="0">
                <a:latin typeface="Courier New" charset="0"/>
                <a:cs typeface="+mn-cs"/>
              </a:rPr>
              <a:t>struct</a:t>
            </a:r>
            <a:r>
              <a:rPr lang="en-US" sz="1800" smtClean="0">
                <a:cs typeface="+mn-cs"/>
              </a:rPr>
              <a:t> for our Stack frame:</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struct FiboStackFrame {</a:t>
            </a:r>
          </a:p>
          <a:p>
            <a:pPr eaLnBrk="1" hangingPunct="1">
              <a:lnSpc>
                <a:spcPct val="90000"/>
              </a:lnSpc>
              <a:buFont typeface="Wingdings" charset="0"/>
              <a:buNone/>
              <a:defRPr/>
            </a:pPr>
            <a:r>
              <a:rPr lang="en-US" sz="1800" b="1" smtClean="0">
                <a:solidFill>
                  <a:schemeClr val="hlink"/>
                </a:solidFill>
                <a:latin typeface="Courier New" charset="0"/>
                <a:cs typeface="+mn-cs"/>
              </a:rPr>
              <a:t>    int n;               // Parameter</a:t>
            </a:r>
          </a:p>
          <a:p>
            <a:pPr eaLnBrk="1" hangingPunct="1">
              <a:lnSpc>
                <a:spcPct val="90000"/>
              </a:lnSpc>
              <a:buFont typeface="Wingdings" charset="0"/>
              <a:buNone/>
              <a:defRPr/>
            </a:pPr>
            <a:r>
              <a:rPr lang="en-US" sz="1800" b="1" smtClean="0">
                <a:solidFill>
                  <a:schemeClr val="hlink"/>
                </a:solidFill>
                <a:latin typeface="Courier New" charset="0"/>
                <a:cs typeface="+mn-cs"/>
              </a:rPr>
              <a:t>    bignum v1;           // Result of recursive call #1</a:t>
            </a:r>
          </a:p>
          <a:p>
            <a:pPr eaLnBrk="1" hangingPunct="1">
              <a:lnSpc>
                <a:spcPct val="90000"/>
              </a:lnSpc>
              <a:buFont typeface="Wingdings" charset="0"/>
              <a:buNone/>
              <a:defRPr/>
            </a:pPr>
            <a:r>
              <a:rPr lang="en-US" sz="1800" b="1" smtClean="0">
                <a:solidFill>
                  <a:schemeClr val="hlink"/>
                </a:solidFill>
                <a:latin typeface="Courier New" charset="0"/>
                <a:cs typeface="+mn-cs"/>
              </a:rPr>
              <a:t>    bignum v2;           // Result of recursive call #2</a:t>
            </a:r>
          </a:p>
          <a:p>
            <a:pPr eaLnBrk="1" hangingPunct="1">
              <a:lnSpc>
                <a:spcPct val="90000"/>
              </a:lnSpc>
              <a:buFont typeface="Wingdings" charset="0"/>
              <a:buNone/>
              <a:defRPr/>
            </a:pPr>
            <a:r>
              <a:rPr lang="en-US" sz="1800" b="1" smtClean="0">
                <a:solidFill>
                  <a:schemeClr val="hlink"/>
                </a:solidFill>
                <a:latin typeface="Courier New" charset="0"/>
                <a:cs typeface="+mn-cs"/>
              </a:rPr>
              <a:t>    bignum returnValue;  // Value to return</a:t>
            </a:r>
          </a:p>
          <a:p>
            <a:pPr eaLnBrk="1" hangingPunct="1">
              <a:lnSpc>
                <a:spcPct val="90000"/>
              </a:lnSpc>
              <a:buFont typeface="Wingdings" charset="0"/>
              <a:buNone/>
              <a:defRPr/>
            </a:pPr>
            <a:r>
              <a:rPr lang="en-US" sz="1800" b="1" smtClean="0">
                <a:solidFill>
                  <a:schemeClr val="hlink"/>
                </a:solidFill>
                <a:latin typeface="Courier New" charset="0"/>
                <a:cs typeface="+mn-cs"/>
              </a:rPr>
              <a:t>    int returnAddr;      // Return address:</a:t>
            </a:r>
          </a:p>
          <a:p>
            <a:pPr eaLnBrk="1" hangingPunct="1">
              <a:lnSpc>
                <a:spcPct val="90000"/>
              </a:lnSpc>
              <a:buFont typeface="Wingdings" charset="0"/>
              <a:buNone/>
              <a:defRPr/>
            </a:pPr>
            <a:r>
              <a:rPr lang="en-US" sz="1800" b="1" smtClean="0">
                <a:solidFill>
                  <a:schemeClr val="hlink"/>
                </a:solidFill>
                <a:latin typeface="Courier New" charset="0"/>
                <a:cs typeface="+mn-cs"/>
              </a:rPr>
              <a:t>                         //     0: outside world</a:t>
            </a:r>
          </a:p>
          <a:p>
            <a:pPr eaLnBrk="1" hangingPunct="1">
              <a:lnSpc>
                <a:spcPct val="90000"/>
              </a:lnSpc>
              <a:buFont typeface="Wingdings" charset="0"/>
              <a:buNone/>
              <a:defRPr/>
            </a:pPr>
            <a:r>
              <a:rPr lang="en-US" sz="1800" b="1" smtClean="0">
                <a:solidFill>
                  <a:schemeClr val="hlink"/>
                </a:solidFill>
                <a:latin typeface="Courier New" charset="0"/>
                <a:cs typeface="+mn-cs"/>
              </a:rPr>
              <a:t>                         //     1: recursive call #1</a:t>
            </a:r>
          </a:p>
          <a:p>
            <a:pPr eaLnBrk="1" hangingPunct="1">
              <a:lnSpc>
                <a:spcPct val="90000"/>
              </a:lnSpc>
              <a:buFont typeface="Wingdings" charset="0"/>
              <a:buNone/>
              <a:defRPr/>
            </a:pPr>
            <a:r>
              <a:rPr lang="en-US" sz="1800" b="1" smtClean="0">
                <a:solidFill>
                  <a:schemeClr val="hlink"/>
                </a:solidFill>
                <a:latin typeface="Courier New" charset="0"/>
                <a:cs typeface="+mn-cs"/>
              </a:rPr>
              <a:t>                         //     2: recursive call #2</a:t>
            </a:r>
          </a:p>
          <a:p>
            <a:pPr eaLnBrk="1" hangingPunct="1">
              <a:lnSpc>
                <a:spcPct val="90000"/>
              </a:lnSpc>
              <a:buFont typeface="Wingdings" charset="0"/>
              <a:buNone/>
              <a:defRPr/>
            </a:pPr>
            <a:r>
              <a:rPr lang="en-US" sz="1800" b="1" smtClean="0">
                <a:solidFill>
                  <a:schemeClr val="hlink"/>
                </a:solidFill>
                <a:latin typeface="Courier New" charset="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6946"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[4/6]</a:t>
            </a:r>
          </a:p>
        </p:txBody>
      </p:sp>
      <p:sp>
        <p:nvSpPr>
          <p:cNvPr id="238694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We need to create our Stack when we enter function </a:t>
            </a:r>
            <a:r>
              <a:rPr lang="en-US" b="1" smtClean="0">
                <a:latin typeface="Courier New" charset="0"/>
                <a:cs typeface="+mn-cs"/>
              </a:rPr>
              <a:t>fibo</a:t>
            </a:r>
            <a:r>
              <a:rPr lang="en-US" smtClean="0">
                <a:cs typeface="+mn-cs"/>
              </a:rPr>
              <a:t>.</a:t>
            </a:r>
          </a:p>
          <a:p>
            <a:pPr eaLnBrk="1" hangingPunct="1">
              <a:buFont typeface="Wingdings" charset="0"/>
              <a:buNone/>
              <a:defRPr/>
            </a:pPr>
            <a:endParaRPr lang="en-US" smtClean="0">
              <a:cs typeface="+mn-cs"/>
            </a:endParaRPr>
          </a:p>
          <a:p>
            <a:pPr eaLnBrk="1" hangingPunct="1">
              <a:buFont typeface="Wingdings" charset="0"/>
              <a:buNone/>
              <a:defRPr/>
            </a:pPr>
            <a:r>
              <a:rPr lang="en-US" b="1" smtClean="0">
                <a:solidFill>
                  <a:schemeClr val="hlink"/>
                </a:solidFill>
                <a:latin typeface="Courier New" charset="0"/>
                <a:cs typeface="+mn-cs"/>
              </a:rPr>
              <a:t>std::stack&lt;FiboStackFrame&gt; s;</a:t>
            </a:r>
          </a:p>
          <a:p>
            <a:pPr eaLnBrk="1" hangingPunct="1">
              <a:buFont typeface="Wingdings" charset="0"/>
              <a:buNone/>
              <a:defRPr/>
            </a:pPr>
            <a:endParaRPr lang="en-US" b="1" smtClean="0">
              <a:solidFill>
                <a:schemeClr val="hlink"/>
              </a:solidFill>
              <a:latin typeface="Courier New" charset="0"/>
              <a:cs typeface="+mn-cs"/>
            </a:endParaRPr>
          </a:p>
          <a:p>
            <a:pPr eaLnBrk="1" hangingPunct="1">
              <a:buFont typeface="Wingdings" charset="0"/>
              <a:buNone/>
              <a:defRPr/>
            </a:pPr>
            <a:r>
              <a:rPr lang="en-US" smtClean="0">
                <a:cs typeface="+mn-cs"/>
              </a:rPr>
              <a:t>Then we can store our local variables there.</a:t>
            </a:r>
          </a:p>
          <a:p>
            <a:pPr lvl="1" eaLnBrk="1" hangingPunct="1">
              <a:defRPr/>
            </a:pPr>
            <a:r>
              <a:rPr lang="en-US" smtClean="0"/>
              <a:t>So, for example, </a:t>
            </a:r>
            <a:r>
              <a:rPr lang="ja-JP" altLang="en-US" smtClean="0">
                <a:latin typeface="Arial"/>
              </a:rPr>
              <a:t>“</a:t>
            </a:r>
            <a:r>
              <a:rPr lang="en-US" b="1" smtClean="0">
                <a:latin typeface="Courier New" charset="0"/>
              </a:rPr>
              <a:t>n</a:t>
            </a:r>
            <a:r>
              <a:rPr lang="ja-JP" altLang="en-US" smtClean="0">
                <a:latin typeface="Arial"/>
              </a:rPr>
              <a:t>”</a:t>
            </a:r>
            <a:r>
              <a:rPr lang="en-US" smtClean="0"/>
              <a:t> becomes </a:t>
            </a:r>
            <a:r>
              <a:rPr lang="ja-JP" altLang="en-US" smtClean="0">
                <a:latin typeface="Arial"/>
              </a:rPr>
              <a:t>“</a:t>
            </a:r>
            <a:r>
              <a:rPr lang="en-US" b="1" smtClean="0">
                <a:latin typeface="Courier New" charset="0"/>
              </a:rPr>
              <a:t>s.top().n</a:t>
            </a:r>
            <a:r>
              <a:rPr lang="ja-JP" altLang="en-US" smtClean="0">
                <a:latin typeface="Arial"/>
              </a:rPr>
              <a:t>”</a:t>
            </a:r>
            <a:r>
              <a:rPr lang="en-US" smtClean="0"/>
              <a:t>.</a:t>
            </a:r>
          </a:p>
          <a:p>
            <a:pPr eaLnBrk="1" hangingPunct="1">
              <a:buFont typeface="Wingdings" charset="0"/>
              <a:buNone/>
              <a:defRPr/>
            </a:pPr>
            <a:r>
              <a:rPr lang="en-US" smtClean="0">
                <a:cs typeface="+mn-cs"/>
              </a:rPr>
              <a:t>We need variables to hold values during Stack operations.</a:t>
            </a:r>
          </a:p>
          <a:p>
            <a:pPr lvl="1" eaLnBrk="1" hangingPunct="1">
              <a:defRPr/>
            </a:pPr>
            <a:r>
              <a:rPr lang="en-US" smtClean="0"/>
              <a:t>Some will be </a:t>
            </a:r>
            <a:r>
              <a:rPr lang="en-US" b="1" smtClean="0">
                <a:latin typeface="Courier New" charset="0"/>
              </a:rPr>
              <a:t>int</a:t>
            </a:r>
            <a:r>
              <a:rPr lang="en-US" smtClean="0"/>
              <a:t>s and some will be </a:t>
            </a:r>
            <a:r>
              <a:rPr lang="en-US" b="1" smtClean="0">
                <a:latin typeface="Courier New" charset="0"/>
              </a:rPr>
              <a:t>bignum</a:t>
            </a:r>
            <a:r>
              <a:rPr lang="en-US" smtClean="0"/>
              <a:t>s.</a:t>
            </a:r>
          </a:p>
          <a:p>
            <a:pPr eaLnBrk="1" hangingPunct="1">
              <a:buFont typeface="Wingdings" charset="0"/>
              <a:buNone/>
              <a:defRPr/>
            </a:pPr>
            <a:endParaRPr lang="en-US" smtClean="0">
              <a:cs typeface="+mn-cs"/>
            </a:endParaRPr>
          </a:p>
          <a:p>
            <a:pPr eaLnBrk="1" hangingPunct="1">
              <a:buFont typeface="Wingdings" charset="0"/>
              <a:buNone/>
              <a:defRPr/>
            </a:pPr>
            <a:r>
              <a:rPr lang="en-US" b="1" smtClean="0">
                <a:solidFill>
                  <a:schemeClr val="hlink"/>
                </a:solidFill>
                <a:latin typeface="Courier New" charset="0"/>
                <a:cs typeface="+mn-cs"/>
              </a:rPr>
              <a:t>int tmpi;</a:t>
            </a:r>
          </a:p>
          <a:p>
            <a:pPr eaLnBrk="1" hangingPunct="1">
              <a:buFont typeface="Wingdings" charset="0"/>
              <a:buNone/>
              <a:defRPr/>
            </a:pPr>
            <a:r>
              <a:rPr lang="en-US" b="1" smtClean="0">
                <a:solidFill>
                  <a:schemeClr val="hlink"/>
                </a:solidFill>
                <a:latin typeface="Courier New" charset="0"/>
                <a:cs typeface="+mn-cs"/>
              </a:rPr>
              <a:t>bignum tmpb;</a:t>
            </a: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After setting up the initial values, we enter a big </a:t>
            </a:r>
            <a:r>
              <a:rPr lang="en-US" b="1" smtClean="0">
                <a:latin typeface="Courier New" charset="0"/>
                <a:cs typeface="+mn-cs"/>
              </a:rPr>
              <a:t>while</a:t>
            </a:r>
            <a:r>
              <a:rPr lang="en-US" smtClean="0">
                <a:cs typeface="+mn-cs"/>
              </a:rPr>
              <a:t> loop.</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7970"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[5/6]</a:t>
            </a:r>
          </a:p>
        </p:txBody>
      </p:sp>
      <p:sp>
        <p:nvSpPr>
          <p:cNvPr id="2387971" name="Rectangle 3"/>
          <p:cNvSpPr>
            <a:spLocks noGrp="1" noChangeArrowheads="1"/>
          </p:cNvSpPr>
          <p:nvPr>
            <p:ph type="body" idx="1"/>
          </p:nvPr>
        </p:nvSpPr>
        <p:spPr/>
        <p:txBody>
          <a:bodyPr/>
          <a:lstStyle/>
          <a:p>
            <a:pPr eaLnBrk="1" hangingPunct="1">
              <a:buFont typeface="Wingdings" charset="0"/>
              <a:buNone/>
              <a:defRPr/>
            </a:pPr>
            <a:r>
              <a:rPr lang="en-US" sz="1600" smtClean="0">
                <a:cs typeface="+mn-cs"/>
              </a:rPr>
              <a:t>To make a recursive call:</a:t>
            </a:r>
          </a:p>
          <a:p>
            <a:pPr lvl="1" eaLnBrk="1" hangingPunct="1">
              <a:defRPr/>
            </a:pPr>
            <a:r>
              <a:rPr lang="en-US" sz="1400" smtClean="0"/>
              <a:t>We set up the Stack and restart the loop (</a:t>
            </a:r>
            <a:r>
              <a:rPr lang="en-US" sz="1400" b="1" smtClean="0">
                <a:latin typeface="Courier New" charset="0"/>
              </a:rPr>
              <a:t>continue</a:t>
            </a:r>
            <a:r>
              <a:rPr lang="en-US" sz="1400" smtClean="0"/>
              <a:t>).</a:t>
            </a:r>
          </a:p>
          <a:p>
            <a:pPr lvl="1" eaLnBrk="1" hangingPunct="1">
              <a:defRPr/>
            </a:pPr>
            <a:r>
              <a:rPr lang="en-US" sz="1400" smtClean="0"/>
              <a:t>We must enable the function to return here. Use a </a:t>
            </a:r>
            <a:r>
              <a:rPr lang="en-US" sz="1400" b="1" smtClean="0"/>
              <a:t>label</a:t>
            </a:r>
            <a:r>
              <a:rPr lang="en-US" sz="1400" smtClean="0"/>
              <a:t>, and return to it with </a:t>
            </a:r>
            <a:r>
              <a:rPr lang="ja-JP" altLang="en-US" sz="1400" smtClean="0">
                <a:latin typeface="Arial"/>
              </a:rPr>
              <a:t>“</a:t>
            </a:r>
            <a:r>
              <a:rPr lang="en-US" sz="1400" b="1" smtClean="0">
                <a:latin typeface="Courier New" charset="0"/>
              </a:rPr>
              <a:t>goto</a:t>
            </a:r>
            <a:r>
              <a:rPr lang="ja-JP" altLang="en-US" sz="1400" smtClean="0">
                <a:latin typeface="Arial"/>
              </a:rPr>
              <a:t>”</a:t>
            </a:r>
            <a:r>
              <a:rPr lang="en-US" sz="1400" smtClean="0"/>
              <a:t>.</a:t>
            </a:r>
          </a:p>
          <a:p>
            <a:pPr eaLnBrk="1" hangingPunct="1">
              <a:buFont typeface="Wingdings" charset="0"/>
              <a:buNone/>
              <a:defRPr/>
            </a:pPr>
            <a:r>
              <a:rPr lang="en-US" sz="1600" smtClean="0">
                <a:cs typeface="+mn-cs"/>
              </a:rPr>
              <a:t>For example, here is </a:t>
            </a:r>
            <a:r>
              <a:rPr lang="ja-JP" altLang="en-US" sz="1600" smtClean="0">
                <a:latin typeface="Arial"/>
                <a:cs typeface="+mn-cs"/>
              </a:rPr>
              <a:t>“</a:t>
            </a:r>
            <a:r>
              <a:rPr lang="en-US" sz="1600" b="1" smtClean="0">
                <a:latin typeface="Courier New" charset="0"/>
                <a:cs typeface="+mn-cs"/>
              </a:rPr>
              <a:t>v1 = fibo(n-2);</a:t>
            </a:r>
            <a:r>
              <a:rPr lang="ja-JP" altLang="en-US" sz="1600" smtClean="0">
                <a:latin typeface="Arial"/>
                <a:cs typeface="+mn-cs"/>
              </a:rPr>
              <a:t>”</a:t>
            </a:r>
            <a:r>
              <a:rPr lang="en-US" sz="1600" smtClean="0">
                <a:cs typeface="+mn-cs"/>
              </a:rPr>
              <a:t>:</a:t>
            </a:r>
          </a:p>
          <a:p>
            <a:pPr eaLnBrk="1" hangingPunct="1">
              <a:buFont typeface="Wingdings" charset="0"/>
              <a:buNone/>
              <a:defRPr/>
            </a:pPr>
            <a:endParaRPr lang="en-US" sz="1600" smtClean="0">
              <a:cs typeface="+mn-cs"/>
            </a:endParaRPr>
          </a:p>
          <a:p>
            <a:pPr eaLnBrk="1" hangingPunct="1">
              <a:buFont typeface="Wingdings" charset="0"/>
              <a:buNone/>
              <a:defRPr/>
            </a:pPr>
            <a:r>
              <a:rPr lang="en-US" sz="1600" b="1" smtClean="0">
                <a:solidFill>
                  <a:schemeClr val="hlink"/>
                </a:solidFill>
                <a:latin typeface="Courier New" charset="0"/>
                <a:cs typeface="+mn-cs"/>
              </a:rPr>
              <a:t>    tmpi = s.top().n - 2;</a:t>
            </a:r>
          </a:p>
          <a:p>
            <a:pPr eaLnBrk="1" hangingPunct="1">
              <a:buFont typeface="Wingdings" charset="0"/>
              <a:buNone/>
              <a:defRPr/>
            </a:pPr>
            <a:r>
              <a:rPr lang="en-US" sz="1600" b="1" smtClean="0">
                <a:solidFill>
                  <a:schemeClr val="hlink"/>
                </a:solidFill>
                <a:latin typeface="Courier New" charset="0"/>
                <a:cs typeface="+mn-cs"/>
              </a:rPr>
              <a:t>    s.push(FiboStackFrame());  // Make new stack frame</a:t>
            </a:r>
          </a:p>
          <a:p>
            <a:pPr eaLnBrk="1" hangingPunct="1">
              <a:buFont typeface="Wingdings" charset="0"/>
              <a:buNone/>
              <a:defRPr/>
            </a:pPr>
            <a:r>
              <a:rPr lang="en-US" sz="1600" b="1" smtClean="0">
                <a:solidFill>
                  <a:schemeClr val="hlink"/>
                </a:solidFill>
                <a:latin typeface="Courier New" charset="0"/>
                <a:cs typeface="+mn-cs"/>
              </a:rPr>
              <a:t>    s.top().n = tmpi;          // Set parameter</a:t>
            </a:r>
          </a:p>
          <a:p>
            <a:pPr eaLnBrk="1" hangingPunct="1">
              <a:buFont typeface="Wingdings" charset="0"/>
              <a:buNone/>
              <a:defRPr/>
            </a:pPr>
            <a:r>
              <a:rPr lang="en-US" sz="1600" b="1" smtClean="0">
                <a:solidFill>
                  <a:schemeClr val="hlink"/>
                </a:solidFill>
                <a:latin typeface="Courier New" charset="0"/>
                <a:cs typeface="+mn-cs"/>
              </a:rPr>
              <a:t>    s.top().returnAddr = 1;    // Set return address</a:t>
            </a:r>
          </a:p>
          <a:p>
            <a:pPr eaLnBrk="1" hangingPunct="1">
              <a:buFont typeface="Wingdings" charset="0"/>
              <a:buNone/>
              <a:defRPr/>
            </a:pPr>
            <a:r>
              <a:rPr lang="en-US" sz="1600" b="1" smtClean="0">
                <a:solidFill>
                  <a:schemeClr val="hlink"/>
                </a:solidFill>
                <a:latin typeface="Courier New" charset="0"/>
                <a:cs typeface="+mn-cs"/>
              </a:rPr>
              <a:t>                               //  (recursive call #1)</a:t>
            </a:r>
          </a:p>
          <a:p>
            <a:pPr eaLnBrk="1" hangingPunct="1">
              <a:buFont typeface="Wingdings" charset="0"/>
              <a:buNone/>
              <a:defRPr/>
            </a:pPr>
            <a:r>
              <a:rPr lang="en-US" sz="1600" b="1" smtClean="0">
                <a:solidFill>
                  <a:schemeClr val="hlink"/>
                </a:solidFill>
                <a:latin typeface="Courier New" charset="0"/>
                <a:cs typeface="+mn-cs"/>
              </a:rPr>
              <a:t>    continue;                  // Do "recursive call"</a:t>
            </a:r>
          </a:p>
          <a:p>
            <a:pPr eaLnBrk="1" hangingPunct="1">
              <a:buFont typeface="Wingdings" charset="0"/>
              <a:buNone/>
              <a:defRPr/>
            </a:pPr>
            <a:r>
              <a:rPr lang="en-US" sz="1600" b="1" smtClean="0">
                <a:solidFill>
                  <a:schemeClr val="hlink"/>
                </a:solidFill>
                <a:latin typeface="Courier New" charset="0"/>
                <a:cs typeface="+mn-cs"/>
              </a:rPr>
              <a:t>label1:                        // Place to return to</a:t>
            </a:r>
          </a:p>
          <a:p>
            <a:pPr eaLnBrk="1" hangingPunct="1">
              <a:buFont typeface="Wingdings" charset="0"/>
              <a:buNone/>
              <a:defRPr/>
            </a:pPr>
            <a:r>
              <a:rPr lang="en-US" sz="1600" b="1" smtClean="0">
                <a:solidFill>
                  <a:schemeClr val="hlink"/>
                </a:solidFill>
                <a:latin typeface="Courier New" charset="0"/>
                <a:cs typeface="+mn-cs"/>
              </a:rPr>
              <a:t>    tmpb = s.top().returnValue;</a:t>
            </a:r>
          </a:p>
          <a:p>
            <a:pPr eaLnBrk="1" hangingPunct="1">
              <a:buFont typeface="Wingdings" charset="0"/>
              <a:buNone/>
              <a:defRPr/>
            </a:pPr>
            <a:r>
              <a:rPr lang="en-US" sz="1600" b="1" smtClean="0">
                <a:solidFill>
                  <a:schemeClr val="hlink"/>
                </a:solidFill>
                <a:latin typeface="Courier New" charset="0"/>
                <a:cs typeface="+mn-cs"/>
              </a:rPr>
              <a:t>    s.pop();</a:t>
            </a:r>
          </a:p>
          <a:p>
            <a:pPr eaLnBrk="1" hangingPunct="1">
              <a:buFont typeface="Wingdings" charset="0"/>
              <a:buNone/>
              <a:defRPr/>
            </a:pPr>
            <a:r>
              <a:rPr lang="en-US" sz="1600" b="1" smtClean="0">
                <a:solidFill>
                  <a:schemeClr val="hlink"/>
                </a:solidFill>
                <a:latin typeface="Courier New" charset="0"/>
                <a:cs typeface="+mn-cs"/>
              </a:rPr>
              <a:t>    s.top().v1 = tmpb;         // Put returned value in v1</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8994"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[6/6]</a:t>
            </a:r>
          </a:p>
        </p:txBody>
      </p:sp>
      <p:sp>
        <p:nvSpPr>
          <p:cNvPr id="2388995"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To </a:t>
            </a:r>
            <a:r>
              <a:rPr lang="ja-JP" altLang="en-US" sz="1800" smtClean="0">
                <a:latin typeface="Arial"/>
                <a:cs typeface="+mn-cs"/>
              </a:rPr>
              <a:t>“</a:t>
            </a:r>
            <a:r>
              <a:rPr lang="en-US" sz="1800" smtClean="0">
                <a:cs typeface="+mn-cs"/>
              </a:rPr>
              <a:t>return</a:t>
            </a:r>
            <a:r>
              <a:rPr lang="ja-JP" altLang="en-US" sz="1800" smtClean="0">
                <a:latin typeface="Arial"/>
                <a:cs typeface="+mn-cs"/>
              </a:rPr>
              <a:t>”</a:t>
            </a:r>
            <a:r>
              <a:rPr lang="en-US" sz="1800" smtClean="0">
                <a:cs typeface="+mn-cs"/>
              </a:rPr>
              <a:t>:</a:t>
            </a:r>
          </a:p>
          <a:p>
            <a:pPr lvl="1" eaLnBrk="1" hangingPunct="1">
              <a:lnSpc>
                <a:spcPct val="90000"/>
              </a:lnSpc>
              <a:defRPr/>
            </a:pPr>
            <a:r>
              <a:rPr lang="en-US" sz="1600" smtClean="0"/>
              <a:t>If we were called by the outside world, then really </a:t>
            </a:r>
            <a:r>
              <a:rPr lang="en-US" sz="1600" b="1" smtClean="0">
                <a:latin typeface="Courier New" charset="0"/>
              </a:rPr>
              <a:t>return</a:t>
            </a:r>
            <a:r>
              <a:rPr lang="en-US" sz="1600" smtClean="0"/>
              <a:t>.</a:t>
            </a:r>
          </a:p>
          <a:p>
            <a:pPr lvl="1" eaLnBrk="1" hangingPunct="1">
              <a:lnSpc>
                <a:spcPct val="90000"/>
              </a:lnSpc>
              <a:defRPr/>
            </a:pPr>
            <a:r>
              <a:rPr lang="en-US" sz="1600" smtClean="0"/>
              <a:t>Otherwise, set up the return value, and </a:t>
            </a:r>
            <a:r>
              <a:rPr lang="en-US" sz="1600" b="1" smtClean="0">
                <a:latin typeface="Courier New" charset="0"/>
              </a:rPr>
              <a:t>goto</a:t>
            </a:r>
            <a:r>
              <a:rPr lang="en-US" sz="1600" smtClean="0"/>
              <a:t> the appropriate location.</a:t>
            </a:r>
          </a:p>
          <a:p>
            <a:pPr lvl="2" eaLnBrk="1" hangingPunct="1">
              <a:lnSpc>
                <a:spcPct val="90000"/>
              </a:lnSpc>
              <a:defRPr/>
            </a:pPr>
            <a:r>
              <a:rPr lang="en-US" sz="1400" smtClean="0"/>
              <a:t>Note: As on the previous slide, I pop the Stack </a:t>
            </a:r>
            <a:r>
              <a:rPr lang="en-US" sz="1400" i="1" smtClean="0"/>
              <a:t>after</a:t>
            </a:r>
            <a:r>
              <a:rPr lang="en-US" sz="1400" smtClean="0"/>
              <a:t> returning.</a:t>
            </a:r>
          </a:p>
          <a:p>
            <a:pPr eaLnBrk="1" hangingPunct="1">
              <a:lnSpc>
                <a:spcPct val="90000"/>
              </a:lnSpc>
              <a:buFont typeface="Wingdings" charset="0"/>
              <a:buNone/>
              <a:defRPr/>
            </a:pPr>
            <a:r>
              <a:rPr lang="en-US" sz="1800" smtClean="0">
                <a:cs typeface="+mn-cs"/>
              </a:rPr>
              <a:t>For example, here is </a:t>
            </a:r>
            <a:r>
              <a:rPr lang="ja-JP" altLang="en-US" sz="1800" smtClean="0">
                <a:latin typeface="Arial"/>
                <a:cs typeface="+mn-cs"/>
              </a:rPr>
              <a:t>“</a:t>
            </a:r>
            <a:r>
              <a:rPr lang="en-US" sz="1800" b="1" smtClean="0">
                <a:latin typeface="Courier New" charset="0"/>
                <a:cs typeface="+mn-cs"/>
              </a:rPr>
              <a:t>return bignum(n);</a:t>
            </a:r>
            <a:r>
              <a:rPr lang="ja-JP" altLang="en-US" sz="1800" smtClean="0">
                <a:latin typeface="Arial"/>
                <a:cs typeface="+mn-cs"/>
              </a:rPr>
              <a:t>”</a:t>
            </a:r>
            <a:r>
              <a:rPr lang="en-US" sz="1800" smtClean="0">
                <a:cs typeface="+mn-cs"/>
              </a:rPr>
              <a:t>:</a:t>
            </a:r>
          </a:p>
          <a:p>
            <a:pPr eaLnBrk="1" hangingPunct="1">
              <a:lnSpc>
                <a:spcPct val="90000"/>
              </a:lnSpc>
              <a:buFont typeface="Wingdings" charset="0"/>
              <a:buNone/>
              <a:defRPr/>
            </a:pPr>
            <a:endParaRPr lang="en-US" sz="1800" smtClean="0">
              <a:cs typeface="+mn-cs"/>
            </a:endParaRPr>
          </a:p>
          <a:p>
            <a:pPr eaLnBrk="1" hangingPunct="1">
              <a:lnSpc>
                <a:spcPct val="90000"/>
              </a:lnSpc>
              <a:buFont typeface="Wingdings" charset="0"/>
              <a:buNone/>
              <a:defRPr/>
            </a:pPr>
            <a:r>
              <a:rPr lang="en-US" sz="1800" b="1" smtClean="0">
                <a:solidFill>
                  <a:schemeClr val="hlink"/>
                </a:solidFill>
                <a:latin typeface="Courier New" charset="0"/>
                <a:cs typeface="+mn-cs"/>
              </a:rPr>
              <a:t>s.top().returnValue = bignum(s.top().n);</a:t>
            </a:r>
          </a:p>
          <a:p>
            <a:pPr eaLnBrk="1" hangingPunct="1">
              <a:lnSpc>
                <a:spcPct val="90000"/>
              </a:lnSpc>
              <a:buFont typeface="Wingdings" charset="0"/>
              <a:buNone/>
              <a:defRPr/>
            </a:pPr>
            <a:r>
              <a:rPr lang="en-US" sz="1800" b="1" smtClean="0">
                <a:solidFill>
                  <a:schemeClr val="hlink"/>
                </a:solidFill>
                <a:latin typeface="Courier New" charset="0"/>
                <a:cs typeface="+mn-cs"/>
              </a:rPr>
              <a:t>if (s.top().returnAddr == 1)       // Back to recursive call #1</a:t>
            </a:r>
          </a:p>
          <a:p>
            <a:pPr eaLnBrk="1" hangingPunct="1">
              <a:lnSpc>
                <a:spcPct val="90000"/>
              </a:lnSpc>
              <a:buFont typeface="Wingdings" charset="0"/>
              <a:buNone/>
              <a:defRPr/>
            </a:pPr>
            <a:r>
              <a:rPr lang="en-US" sz="1800" b="1" smtClean="0">
                <a:solidFill>
                  <a:schemeClr val="hlink"/>
                </a:solidFill>
                <a:latin typeface="Courier New" charset="0"/>
                <a:cs typeface="+mn-cs"/>
              </a:rPr>
              <a:t>    goto label1;</a:t>
            </a:r>
          </a:p>
          <a:p>
            <a:pPr eaLnBrk="1" hangingPunct="1">
              <a:lnSpc>
                <a:spcPct val="90000"/>
              </a:lnSpc>
              <a:buFont typeface="Wingdings" charset="0"/>
              <a:buNone/>
              <a:defRPr/>
            </a:pPr>
            <a:r>
              <a:rPr lang="en-US" sz="1800" b="1" smtClean="0">
                <a:solidFill>
                  <a:schemeClr val="hlink"/>
                </a:solidFill>
                <a:latin typeface="Courier New" charset="0"/>
                <a:cs typeface="+mn-cs"/>
              </a:rPr>
              <a:t>else if (s.top().returnAddr == 2)  // Back to recursive call #2</a:t>
            </a:r>
          </a:p>
          <a:p>
            <a:pPr eaLnBrk="1" hangingPunct="1">
              <a:lnSpc>
                <a:spcPct val="90000"/>
              </a:lnSpc>
              <a:buFont typeface="Wingdings" charset="0"/>
              <a:buNone/>
              <a:defRPr/>
            </a:pPr>
            <a:r>
              <a:rPr lang="en-US" sz="1800" b="1" smtClean="0">
                <a:solidFill>
                  <a:schemeClr val="hlink"/>
                </a:solidFill>
                <a:latin typeface="Courier New" charset="0"/>
                <a:cs typeface="+mn-cs"/>
              </a:rPr>
              <a:t>    goto label2;</a:t>
            </a:r>
          </a:p>
          <a:p>
            <a:pPr eaLnBrk="1" hangingPunct="1">
              <a:lnSpc>
                <a:spcPct val="90000"/>
              </a:lnSpc>
              <a:buFont typeface="Wingdings" charset="0"/>
              <a:buNone/>
              <a:defRPr/>
            </a:pPr>
            <a:r>
              <a:rPr lang="en-US" sz="1800" b="1" smtClean="0">
                <a:solidFill>
                  <a:schemeClr val="hlink"/>
                </a:solidFill>
                <a:latin typeface="Courier New" charset="0"/>
                <a:cs typeface="+mn-cs"/>
              </a:rPr>
              <a:t>else                               // Back to outside world</a:t>
            </a:r>
          </a:p>
          <a:p>
            <a:pPr eaLnBrk="1" hangingPunct="1">
              <a:lnSpc>
                <a:spcPct val="90000"/>
              </a:lnSpc>
              <a:buFont typeface="Wingdings" charset="0"/>
              <a:buNone/>
              <a:defRPr/>
            </a:pPr>
            <a:r>
              <a:rPr lang="en-US" sz="1800" b="1" smtClean="0">
                <a:solidFill>
                  <a:schemeClr val="hlink"/>
                </a:solidFill>
                <a:latin typeface="Courier New" charset="0"/>
                <a:cs typeface="+mn-cs"/>
              </a:rPr>
              <a:t>{</a:t>
            </a:r>
          </a:p>
          <a:p>
            <a:pPr eaLnBrk="1" hangingPunct="1">
              <a:lnSpc>
                <a:spcPct val="90000"/>
              </a:lnSpc>
              <a:buFont typeface="Wingdings" charset="0"/>
              <a:buNone/>
              <a:defRPr/>
            </a:pPr>
            <a:r>
              <a:rPr lang="en-US" sz="1800" b="1" smtClean="0">
                <a:solidFill>
                  <a:schemeClr val="hlink"/>
                </a:solidFill>
                <a:latin typeface="Courier New" charset="0"/>
                <a:cs typeface="+mn-cs"/>
              </a:rPr>
              <a:t>    tmpb = s.top().returnValue;</a:t>
            </a:r>
          </a:p>
          <a:p>
            <a:pPr eaLnBrk="1" hangingPunct="1">
              <a:lnSpc>
                <a:spcPct val="90000"/>
              </a:lnSpc>
              <a:buFont typeface="Wingdings" charset="0"/>
              <a:buNone/>
              <a:defRPr/>
            </a:pPr>
            <a:r>
              <a:rPr lang="en-US" sz="1800" b="1" smtClean="0">
                <a:solidFill>
                  <a:schemeClr val="hlink"/>
                </a:solidFill>
                <a:latin typeface="Courier New" charset="0"/>
                <a:cs typeface="+mn-cs"/>
              </a:rPr>
              <a:t>    s.pop();</a:t>
            </a:r>
          </a:p>
          <a:p>
            <a:pPr eaLnBrk="1" hangingPunct="1">
              <a:lnSpc>
                <a:spcPct val="90000"/>
              </a:lnSpc>
              <a:buFont typeface="Wingdings" charset="0"/>
              <a:buNone/>
              <a:defRPr/>
            </a:pPr>
            <a:r>
              <a:rPr lang="en-US" sz="1800" b="1" smtClean="0">
                <a:solidFill>
                  <a:schemeClr val="hlink"/>
                </a:solidFill>
                <a:latin typeface="Courier New" charset="0"/>
                <a:cs typeface="+mn-cs"/>
              </a:rPr>
              <a:t>    return tmpb;</a:t>
            </a:r>
          </a:p>
          <a:p>
            <a:pPr eaLnBrk="1" hangingPunct="1">
              <a:lnSpc>
                <a:spcPct val="90000"/>
              </a:lnSpc>
              <a:buFont typeface="Wingdings" charset="0"/>
              <a:buNone/>
              <a:defRPr/>
            </a:pPr>
            <a:r>
              <a:rPr lang="en-US" sz="1800" b="1" smtClean="0">
                <a:solidFill>
                  <a:schemeClr val="hlink"/>
                </a:solidFill>
                <a:latin typeface="Courier New" charset="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dirty="0" smtClean="0"/>
              <a:t>CS 311 Spring 2013</a:t>
            </a:r>
            <a:endParaRPr lang="en-US" dirty="0"/>
          </a:p>
        </p:txBody>
      </p:sp>
      <p:sp>
        <p:nvSpPr>
          <p:cNvPr id="225075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Idea [1/2]</a:t>
            </a:r>
          </a:p>
        </p:txBody>
      </p:sp>
      <p:sp>
        <p:nvSpPr>
          <p:cNvPr id="2250755" name="Rectangle 3"/>
          <p:cNvSpPr>
            <a:spLocks noGrp="1" noChangeArrowheads="1"/>
          </p:cNvSpPr>
          <p:nvPr>
            <p:ph type="body" idx="1"/>
          </p:nvPr>
        </p:nvSpPr>
        <p:spPr/>
        <p:txBody>
          <a:bodyPr/>
          <a:lstStyle/>
          <a:p>
            <a:pPr eaLnBrk="1" hangingPunct="1">
              <a:buFont typeface="Wingdings" charset="0"/>
              <a:buNone/>
              <a:defRPr/>
            </a:pPr>
            <a:r>
              <a:rPr lang="en-US" dirty="0" smtClean="0">
                <a:cs typeface="+mn-cs"/>
              </a:rPr>
              <a:t>Our fourth ADT is </a:t>
            </a:r>
            <a:r>
              <a:rPr lang="en-US" b="1" dirty="0" smtClean="0">
                <a:cs typeface="+mn-cs"/>
              </a:rPr>
              <a:t>Queue</a:t>
            </a:r>
            <a:r>
              <a:rPr lang="en-US" dirty="0" smtClean="0">
                <a:cs typeface="+mn-cs"/>
              </a:rPr>
              <a:t>. This is yet another container ADT; that is, it holds a number of values, all the same type.</a:t>
            </a:r>
          </a:p>
          <a:p>
            <a:pPr lvl="1" eaLnBrk="1" hangingPunct="1">
              <a:defRPr/>
            </a:pPr>
            <a:r>
              <a:rPr lang="en-US" dirty="0" smtClean="0"/>
              <a:t>Say </a:t>
            </a:r>
            <a:r>
              <a:rPr lang="ja-JP" altLang="en-US" dirty="0" smtClean="0">
                <a:latin typeface="Arial"/>
              </a:rPr>
              <a:t>“</a:t>
            </a:r>
            <a:r>
              <a:rPr lang="en-US" dirty="0" smtClean="0"/>
              <a:t>Q</a:t>
            </a:r>
            <a:r>
              <a:rPr lang="ja-JP" altLang="en-US" dirty="0" smtClean="0">
                <a:latin typeface="Arial"/>
              </a:rPr>
              <a:t>”</a:t>
            </a:r>
            <a:r>
              <a:rPr lang="en-US" dirty="0" smtClean="0"/>
              <a:t>.</a:t>
            </a:r>
          </a:p>
          <a:p>
            <a:pPr lvl="1" eaLnBrk="1" hangingPunct="1">
              <a:defRPr/>
            </a:pPr>
            <a:r>
              <a:rPr lang="en-US" dirty="0" smtClean="0"/>
              <a:t>A Queue is …</a:t>
            </a:r>
          </a:p>
          <a:p>
            <a:pPr lvl="2" eaLnBrk="1" hangingPunct="1">
              <a:defRPr/>
            </a:pPr>
            <a:r>
              <a:rPr lang="en-US" dirty="0" smtClean="0"/>
              <a:t>… very similar to a Stack in </a:t>
            </a:r>
            <a:r>
              <a:rPr lang="en-US" b="1" dirty="0" smtClean="0"/>
              <a:t>definition</a:t>
            </a:r>
            <a:r>
              <a:rPr lang="en-US" dirty="0" smtClean="0"/>
              <a:t>,</a:t>
            </a:r>
          </a:p>
          <a:p>
            <a:pPr lvl="2" eaLnBrk="1" hangingPunct="1">
              <a:defRPr/>
            </a:pPr>
            <a:r>
              <a:rPr lang="en-US" dirty="0" smtClean="0"/>
              <a:t>… somewhat different from a Stack in </a:t>
            </a:r>
            <a:r>
              <a:rPr lang="en-US" b="1" dirty="0" smtClean="0"/>
              <a:t>implementation</a:t>
            </a:r>
            <a:r>
              <a:rPr lang="en-US" dirty="0" smtClean="0"/>
              <a:t>, and</a:t>
            </a:r>
          </a:p>
          <a:p>
            <a:pPr lvl="2" eaLnBrk="1" hangingPunct="1">
              <a:defRPr/>
            </a:pPr>
            <a:r>
              <a:rPr lang="en-US" smtClean="0"/>
              <a:t>… very different from a Stack in </a:t>
            </a:r>
            <a:r>
              <a:rPr lang="en-US" b="1" smtClean="0"/>
              <a:t>application</a:t>
            </a:r>
            <a:r>
              <a:rPr lang="en-US" smtClean="0"/>
              <a:t>.</a:t>
            </a:r>
          </a:p>
        </p:txBody>
      </p:sp>
    </p:spTree>
    <p:extLst>
      <p:ext uri="{BB962C8B-B14F-4D97-AF65-F5344CB8AC3E}">
        <p14:creationId xmlns:p14="http://schemas.microsoft.com/office/powerpoint/2010/main" val="28031336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53826"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Idea [2/2]</a:t>
            </a:r>
          </a:p>
        </p:txBody>
      </p:sp>
      <p:sp>
        <p:nvSpPr>
          <p:cNvPr id="225382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a:t>
            </a:r>
            <a:r>
              <a:rPr lang="en-US" i="1" smtClean="0">
                <a:cs typeface="+mn-cs"/>
              </a:rPr>
              <a:t>Queue</a:t>
            </a:r>
            <a:r>
              <a:rPr lang="en-US" smtClean="0">
                <a:cs typeface="+mn-cs"/>
              </a:rPr>
              <a:t> is a First-In-First-Out (FIFO) structure.</a:t>
            </a:r>
          </a:p>
          <a:p>
            <a:pPr lvl="1" eaLnBrk="1" hangingPunct="1">
              <a:defRPr/>
            </a:pPr>
            <a:r>
              <a:rPr lang="en-US" smtClean="0"/>
              <a:t>What we do with a Queue:</a:t>
            </a:r>
          </a:p>
          <a:p>
            <a:pPr lvl="2" eaLnBrk="1" hangingPunct="1">
              <a:defRPr/>
            </a:pPr>
            <a:r>
              <a:rPr lang="en-US" b="1" smtClean="0"/>
              <a:t>Enqueue</a:t>
            </a:r>
            <a:r>
              <a:rPr lang="en-US" smtClean="0"/>
              <a:t>: add a new value at the </a:t>
            </a:r>
            <a:r>
              <a:rPr lang="en-US" i="1" smtClean="0"/>
              <a:t>back</a:t>
            </a:r>
            <a:r>
              <a:rPr lang="en-US" smtClean="0"/>
              <a:t>.</a:t>
            </a:r>
          </a:p>
          <a:p>
            <a:pPr lvl="3" eaLnBrk="1" hangingPunct="1">
              <a:defRPr/>
            </a:pPr>
            <a:r>
              <a:rPr lang="en-US" smtClean="0"/>
              <a:t>Say </a:t>
            </a:r>
            <a:r>
              <a:rPr lang="ja-JP" altLang="en-US" smtClean="0">
                <a:latin typeface="Arial"/>
              </a:rPr>
              <a:t>“</a:t>
            </a:r>
            <a:r>
              <a:rPr lang="en-US" smtClean="0"/>
              <a:t>N Q</a:t>
            </a:r>
            <a:r>
              <a:rPr lang="ja-JP" altLang="en-US" smtClean="0">
                <a:latin typeface="Arial"/>
              </a:rPr>
              <a:t>”</a:t>
            </a:r>
            <a:r>
              <a:rPr lang="en-US" smtClean="0"/>
              <a:t>.</a:t>
            </a:r>
          </a:p>
          <a:p>
            <a:pPr lvl="2" eaLnBrk="1" hangingPunct="1">
              <a:defRPr/>
            </a:pPr>
            <a:r>
              <a:rPr lang="en-US" b="1" smtClean="0"/>
              <a:t>Dequeue</a:t>
            </a:r>
            <a:r>
              <a:rPr lang="en-US" smtClean="0"/>
              <a:t>: Remove a value at the </a:t>
            </a:r>
            <a:r>
              <a:rPr lang="en-US" i="1" smtClean="0"/>
              <a:t>front</a:t>
            </a:r>
            <a:r>
              <a:rPr lang="en-US" smtClean="0"/>
              <a:t>.</a:t>
            </a:r>
          </a:p>
          <a:p>
            <a:pPr lvl="3" eaLnBrk="1" hangingPunct="1">
              <a:defRPr/>
            </a:pPr>
            <a:r>
              <a:rPr lang="en-US" smtClean="0"/>
              <a:t>Say </a:t>
            </a:r>
            <a:r>
              <a:rPr lang="ja-JP" altLang="en-US" smtClean="0">
                <a:latin typeface="Arial"/>
              </a:rPr>
              <a:t>“</a:t>
            </a:r>
            <a:r>
              <a:rPr lang="en-US" smtClean="0"/>
              <a:t>D Q</a:t>
            </a:r>
            <a:r>
              <a:rPr lang="ja-JP" altLang="en-US" smtClean="0">
                <a:latin typeface="Arial"/>
              </a:rPr>
              <a:t>”</a:t>
            </a:r>
            <a:r>
              <a:rPr lang="en-US" smtClean="0"/>
              <a:t>.</a:t>
            </a:r>
          </a:p>
          <a:p>
            <a:pPr lvl="1" eaLnBrk="1" hangingPunct="1">
              <a:defRPr/>
            </a:pPr>
            <a:r>
              <a:rPr lang="en-US" smtClean="0"/>
              <a:t>The first item added is the first removed.</a:t>
            </a:r>
          </a:p>
          <a:p>
            <a:pPr lvl="2" eaLnBrk="1" hangingPunct="1">
              <a:defRPr/>
            </a:pPr>
            <a:r>
              <a:rPr lang="en-US" smtClean="0"/>
              <a:t>Think of people standing in line. (This is also a good way to remember which end is </a:t>
            </a:r>
            <a:r>
              <a:rPr lang="ja-JP" altLang="en-US" smtClean="0">
                <a:latin typeface="Arial"/>
              </a:rPr>
              <a:t>“</a:t>
            </a:r>
            <a:r>
              <a:rPr lang="en-US" smtClean="0"/>
              <a:t>front</a:t>
            </a:r>
            <a:r>
              <a:rPr lang="ja-JP" altLang="en-US" smtClean="0">
                <a:latin typeface="Arial"/>
              </a:rPr>
              <a:t>”</a:t>
            </a:r>
            <a:r>
              <a:rPr lang="en-US" smtClean="0"/>
              <a:t> and which is </a:t>
            </a:r>
            <a:r>
              <a:rPr lang="ja-JP" altLang="en-US" smtClean="0">
                <a:latin typeface="Arial"/>
              </a:rPr>
              <a:t>“</a:t>
            </a:r>
            <a:r>
              <a:rPr lang="en-US" smtClean="0"/>
              <a:t>back</a:t>
            </a:r>
            <a:r>
              <a:rPr lang="ja-JP" altLang="en-US" smtClean="0">
                <a:latin typeface="Arial"/>
              </a:rPr>
              <a:t>”</a:t>
            </a:r>
            <a:r>
              <a:rPr lang="en-US" smtClean="0"/>
              <a:t>.)</a:t>
            </a:r>
          </a:p>
          <a:p>
            <a:pPr lvl="1" eaLnBrk="1" hangingPunct="1">
              <a:defRPr/>
            </a:pPr>
            <a:r>
              <a:rPr lang="en-US" smtClean="0"/>
              <a:t>Some people use other words for </a:t>
            </a:r>
            <a:r>
              <a:rPr lang="ja-JP" altLang="en-US" smtClean="0">
                <a:latin typeface="Arial"/>
              </a:rPr>
              <a:t>“</a:t>
            </a:r>
            <a:r>
              <a:rPr lang="en-US" smtClean="0"/>
              <a:t>enqueue</a:t>
            </a:r>
            <a:r>
              <a:rPr lang="ja-JP" altLang="en-US" smtClean="0">
                <a:latin typeface="Arial"/>
              </a:rPr>
              <a:t>”</a:t>
            </a:r>
            <a:r>
              <a:rPr lang="en-US" smtClean="0"/>
              <a:t> &amp; </a:t>
            </a:r>
            <a:r>
              <a:rPr lang="ja-JP" altLang="en-US" smtClean="0">
                <a:latin typeface="Arial"/>
              </a:rPr>
              <a:t>“</a:t>
            </a:r>
            <a:r>
              <a:rPr lang="en-US" smtClean="0"/>
              <a:t>dequeue</a:t>
            </a:r>
            <a:r>
              <a:rPr lang="ja-JP" altLang="en-US" smtClean="0">
                <a:latin typeface="Arial"/>
              </a:rPr>
              <a:t>”</a:t>
            </a:r>
            <a:r>
              <a:rPr lang="en-US" smtClean="0"/>
              <a:t>.</a:t>
            </a:r>
          </a:p>
          <a:p>
            <a:pPr lvl="2" eaLnBrk="1" hangingPunct="1">
              <a:defRPr/>
            </a:pPr>
            <a:r>
              <a:rPr lang="ja-JP" altLang="en-US" smtClean="0">
                <a:latin typeface="Arial"/>
              </a:rPr>
              <a:t>“</a:t>
            </a:r>
            <a:r>
              <a:rPr lang="en-US" smtClean="0"/>
              <a:t>push</a:t>
            </a:r>
            <a:r>
              <a:rPr lang="ja-JP" altLang="en-US" smtClean="0">
                <a:latin typeface="Arial"/>
              </a:rPr>
              <a:t>”</a:t>
            </a:r>
            <a:r>
              <a:rPr lang="en-US" smtClean="0"/>
              <a:t> and </a:t>
            </a:r>
            <a:r>
              <a:rPr lang="ja-JP" altLang="en-US" smtClean="0">
                <a:latin typeface="Arial"/>
              </a:rPr>
              <a:t>“</a:t>
            </a:r>
            <a:r>
              <a:rPr lang="en-US" smtClean="0"/>
              <a:t>pop</a:t>
            </a:r>
            <a:r>
              <a:rPr lang="ja-JP" altLang="en-US" smtClean="0">
                <a:latin typeface="Arial"/>
              </a:rPr>
              <a:t>”</a:t>
            </a:r>
            <a:r>
              <a:rPr lang="en-US" smtClean="0"/>
              <a:t>, for example.</a:t>
            </a:r>
          </a:p>
          <a:p>
            <a:pPr eaLnBrk="1" hangingPunct="1">
              <a:buFont typeface="Wingdings" charset="0"/>
              <a:buNone/>
              <a:defRPr/>
            </a:pPr>
            <a:r>
              <a:rPr lang="en-US" smtClean="0">
                <a:cs typeface="+mn-cs"/>
              </a:rPr>
              <a:t>Thus, a Queue is another restricted version of a Sequence.</a:t>
            </a:r>
          </a:p>
          <a:p>
            <a:pPr lvl="1" eaLnBrk="1" hangingPunct="1">
              <a:defRPr/>
            </a:pPr>
            <a:r>
              <a:rPr lang="en-US" smtClean="0"/>
              <a:t>We can only insert at one end and remove at the other.</a:t>
            </a:r>
          </a:p>
          <a:p>
            <a:pPr lvl="1" eaLnBrk="1" hangingPunct="1">
              <a:defRPr/>
            </a:pPr>
            <a:r>
              <a:rPr lang="en-US" smtClean="0"/>
              <a:t>We (usually) cannot iterate through the contents.</a:t>
            </a:r>
          </a:p>
        </p:txBody>
      </p:sp>
    </p:spTree>
    <p:extLst>
      <p:ext uri="{BB962C8B-B14F-4D97-AF65-F5344CB8AC3E}">
        <p14:creationId xmlns:p14="http://schemas.microsoft.com/office/powerpoint/2010/main" val="42926356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4"/>
          <p:cNvSpPr>
            <a:spLocks noGrp="1"/>
          </p:cNvSpPr>
          <p:nvPr>
            <p:ph type="dt" sz="quarter" idx="10"/>
          </p:nvPr>
        </p:nvSpPr>
        <p:spPr/>
        <p:txBody>
          <a:bodyPr/>
          <a:lstStyle/>
          <a:p>
            <a:pPr>
              <a:defRPr/>
            </a:pPr>
            <a:r>
              <a:rPr lang="en-US" smtClean="0"/>
              <a:t>5 April 2013</a:t>
            </a:r>
            <a:endParaRPr lang="en-US"/>
          </a:p>
        </p:txBody>
      </p:sp>
      <p:sp>
        <p:nvSpPr>
          <p:cNvPr id="58" name="Footer Placeholder 5"/>
          <p:cNvSpPr>
            <a:spLocks noGrp="1"/>
          </p:cNvSpPr>
          <p:nvPr>
            <p:ph type="ftr" sz="quarter" idx="11"/>
          </p:nvPr>
        </p:nvSpPr>
        <p:spPr/>
        <p:txBody>
          <a:bodyPr/>
          <a:lstStyle/>
          <a:p>
            <a:pPr>
              <a:defRPr/>
            </a:pPr>
            <a:r>
              <a:rPr lang="de-DE" smtClean="0"/>
              <a:t>CS 311 Spring 2013</a:t>
            </a:r>
            <a:endParaRPr lang="en-US"/>
          </a:p>
        </p:txBody>
      </p:sp>
      <p:sp>
        <p:nvSpPr>
          <p:cNvPr id="2238466"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Illustration</a:t>
            </a:r>
          </a:p>
        </p:txBody>
      </p:sp>
      <p:sp>
        <p:nvSpPr>
          <p:cNvPr id="2238467" name="Rectangle 3"/>
          <p:cNvSpPr>
            <a:spLocks noGrp="1" noChangeArrowheads="1"/>
          </p:cNvSpPr>
          <p:nvPr>
            <p:ph type="body" sz="half" idx="1"/>
          </p:nvPr>
        </p:nvSpPr>
        <p:spPr>
          <a:xfrm>
            <a:off x="152400" y="1066800"/>
            <a:ext cx="4338638" cy="5334000"/>
          </a:xfrm>
        </p:spPr>
        <p:txBody>
          <a:bodyPr/>
          <a:lstStyle/>
          <a:p>
            <a:pPr marL="457200" indent="-457200" eaLnBrk="1" hangingPunct="1">
              <a:buFont typeface="Wingdings" charset="0"/>
              <a:buAutoNum type="arabicPeriod"/>
              <a:defRPr/>
            </a:pPr>
            <a:r>
              <a:rPr lang="en-US" sz="1800" smtClean="0">
                <a:cs typeface="+mn-cs"/>
              </a:rPr>
              <a:t>Start:</a:t>
            </a:r>
            <a:br>
              <a:rPr lang="en-US" sz="1800" smtClean="0">
                <a:cs typeface="+mn-cs"/>
              </a:rPr>
            </a:br>
            <a:r>
              <a:rPr lang="en-US" sz="1800" smtClean="0">
                <a:cs typeface="+mn-cs"/>
              </a:rPr>
              <a:t>an empty Queue.</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2.</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7.</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Dequeue.</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5.</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5.</a:t>
            </a:r>
          </a:p>
        </p:txBody>
      </p:sp>
      <p:sp>
        <p:nvSpPr>
          <p:cNvPr id="2238468" name="Rectangle 4"/>
          <p:cNvSpPr>
            <a:spLocks noGrp="1" noChangeArrowheads="1"/>
          </p:cNvSpPr>
          <p:nvPr>
            <p:ph type="body" sz="half" idx="2"/>
          </p:nvPr>
        </p:nvSpPr>
        <p:spPr>
          <a:xfrm>
            <a:off x="4652963" y="1066800"/>
            <a:ext cx="4338637" cy="5334000"/>
          </a:xfrm>
        </p:spPr>
        <p:txBody>
          <a:bodyPr/>
          <a:lstStyle/>
          <a:p>
            <a:pPr marL="533400" indent="-533400" eaLnBrk="1" hangingPunct="1">
              <a:buFont typeface="Wingdings" charset="0"/>
              <a:buAutoNum type="arabicPeriod" startAt="7"/>
              <a:defRPr/>
            </a:pPr>
            <a:r>
              <a:rPr lang="en-US" sz="1800" smtClean="0">
                <a:cs typeface="+mn-cs"/>
              </a:rPr>
              <a:t>Dequeue.</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Dequeue.</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Dequeue.</a:t>
            </a:r>
            <a:br>
              <a:rPr lang="en-US" sz="1800" smtClean="0">
                <a:cs typeface="+mn-cs"/>
              </a:rPr>
            </a:br>
            <a:r>
              <a:rPr lang="en-US" sz="1800" smtClean="0">
                <a:cs typeface="+mn-cs"/>
              </a:rPr>
              <a:t/>
            </a:r>
            <a:br>
              <a:rPr lang="en-US" sz="1800" smtClean="0">
                <a:cs typeface="+mn-cs"/>
              </a:rPr>
            </a:br>
            <a:r>
              <a:rPr lang="en-US" sz="1800" smtClean="0">
                <a:cs typeface="+mn-cs"/>
              </a:rPr>
              <a:t>Queue is empty again.</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Enqueue 7.</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Etc. …</a:t>
            </a:r>
          </a:p>
          <a:p>
            <a:pPr marL="533400" indent="-533400" eaLnBrk="1" hangingPunct="1">
              <a:buFont typeface="Wingdings" charset="0"/>
              <a:buNone/>
              <a:defRPr/>
            </a:pPr>
            <a:endParaRPr lang="en-US" sz="1800" smtClean="0">
              <a:cs typeface="+mn-cs"/>
            </a:endParaRPr>
          </a:p>
          <a:p>
            <a:pPr marL="533400" indent="-533400" eaLnBrk="1" hangingPunct="1">
              <a:buFont typeface="Wingdings" charset="0"/>
              <a:buNone/>
              <a:defRPr/>
            </a:pPr>
            <a:endParaRPr lang="en-US" sz="1800" smtClean="0">
              <a:cs typeface="+mn-cs"/>
            </a:endParaRPr>
          </a:p>
          <a:p>
            <a:pPr marL="533400" indent="-533400" eaLnBrk="1" hangingPunct="1">
              <a:buFont typeface="Wingdings" charset="0"/>
              <a:buNone/>
              <a:defRPr/>
            </a:pPr>
            <a:r>
              <a:rPr lang="en-US" sz="1800" i="1" smtClean="0">
                <a:cs typeface="+mn-cs"/>
              </a:rPr>
              <a:t>Compare this with Stack!</a:t>
            </a:r>
          </a:p>
        </p:txBody>
      </p:sp>
      <p:sp>
        <p:nvSpPr>
          <p:cNvPr id="2238469" name="Line 5"/>
          <p:cNvSpPr>
            <a:spLocks noChangeShapeType="1"/>
          </p:cNvSpPr>
          <p:nvPr/>
        </p:nvSpPr>
        <p:spPr bwMode="auto">
          <a:xfrm>
            <a:off x="2438400" y="22098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0" name="Line 6"/>
          <p:cNvSpPr>
            <a:spLocks noChangeShapeType="1"/>
          </p:cNvSpPr>
          <p:nvPr/>
        </p:nvSpPr>
        <p:spPr bwMode="auto">
          <a:xfrm>
            <a:off x="2438400" y="28876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1" name="Line 7"/>
          <p:cNvSpPr>
            <a:spLocks noChangeShapeType="1"/>
          </p:cNvSpPr>
          <p:nvPr/>
        </p:nvSpPr>
        <p:spPr bwMode="auto">
          <a:xfrm>
            <a:off x="2438400" y="35052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2" name="Line 8"/>
          <p:cNvSpPr>
            <a:spLocks noChangeShapeType="1"/>
          </p:cNvSpPr>
          <p:nvPr/>
        </p:nvSpPr>
        <p:spPr bwMode="auto">
          <a:xfrm>
            <a:off x="2438400" y="41910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3" name="Line 9"/>
          <p:cNvSpPr>
            <a:spLocks noChangeShapeType="1"/>
          </p:cNvSpPr>
          <p:nvPr/>
        </p:nvSpPr>
        <p:spPr bwMode="auto">
          <a:xfrm>
            <a:off x="2438400" y="48006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4" name="Line 10"/>
          <p:cNvSpPr>
            <a:spLocks noChangeShapeType="1"/>
          </p:cNvSpPr>
          <p:nvPr/>
        </p:nvSpPr>
        <p:spPr bwMode="auto">
          <a:xfrm>
            <a:off x="6858000" y="12954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5" name="Line 11"/>
          <p:cNvSpPr>
            <a:spLocks noChangeShapeType="1"/>
          </p:cNvSpPr>
          <p:nvPr/>
        </p:nvSpPr>
        <p:spPr bwMode="auto">
          <a:xfrm>
            <a:off x="6858000" y="19050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6" name="Line 12"/>
          <p:cNvSpPr>
            <a:spLocks noChangeShapeType="1"/>
          </p:cNvSpPr>
          <p:nvPr/>
        </p:nvSpPr>
        <p:spPr bwMode="auto">
          <a:xfrm>
            <a:off x="6858000" y="25447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7" name="Line 13"/>
          <p:cNvSpPr>
            <a:spLocks noChangeShapeType="1"/>
          </p:cNvSpPr>
          <p:nvPr/>
        </p:nvSpPr>
        <p:spPr bwMode="auto">
          <a:xfrm>
            <a:off x="6858000" y="37639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8" name="Rectangle 14"/>
          <p:cNvSpPr>
            <a:spLocks noChangeArrowheads="1"/>
          </p:cNvSpPr>
          <p:nvPr/>
        </p:nvSpPr>
        <p:spPr bwMode="auto">
          <a:xfrm>
            <a:off x="3276600" y="20574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38479" name="Text Box 15"/>
          <p:cNvSpPr txBox="1">
            <a:spLocks noChangeArrowheads="1"/>
          </p:cNvSpPr>
          <p:nvPr/>
        </p:nvSpPr>
        <p:spPr bwMode="auto">
          <a:xfrm>
            <a:off x="2971800" y="2209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0" name="Text Box 16"/>
          <p:cNvSpPr txBox="1">
            <a:spLocks noChangeArrowheads="1"/>
          </p:cNvSpPr>
          <p:nvPr/>
        </p:nvSpPr>
        <p:spPr bwMode="auto">
          <a:xfrm>
            <a:off x="3657600" y="2209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1" name="Line 17"/>
          <p:cNvSpPr>
            <a:spLocks noChangeShapeType="1"/>
          </p:cNvSpPr>
          <p:nvPr/>
        </p:nvSpPr>
        <p:spPr bwMode="auto">
          <a:xfrm flipV="1">
            <a:off x="3276600" y="1219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82" name="Text Box 18"/>
          <p:cNvSpPr txBox="1">
            <a:spLocks noChangeArrowheads="1"/>
          </p:cNvSpPr>
          <p:nvPr/>
        </p:nvSpPr>
        <p:spPr bwMode="auto">
          <a:xfrm>
            <a:off x="2971800" y="1447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3" name="Text Box 19"/>
          <p:cNvSpPr txBox="1">
            <a:spLocks noChangeArrowheads="1"/>
          </p:cNvSpPr>
          <p:nvPr/>
        </p:nvSpPr>
        <p:spPr bwMode="auto">
          <a:xfrm>
            <a:off x="3276600" y="1447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4" name="Rectangle 20"/>
          <p:cNvSpPr>
            <a:spLocks noChangeArrowheads="1"/>
          </p:cNvSpPr>
          <p:nvPr/>
        </p:nvSpPr>
        <p:spPr bwMode="auto">
          <a:xfrm>
            <a:off x="3657600" y="2743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85" name="Text Box 21"/>
          <p:cNvSpPr txBox="1">
            <a:spLocks noChangeArrowheads="1"/>
          </p:cNvSpPr>
          <p:nvPr/>
        </p:nvSpPr>
        <p:spPr bwMode="auto">
          <a:xfrm>
            <a:off x="2971800" y="2895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6" name="Text Box 22"/>
          <p:cNvSpPr txBox="1">
            <a:spLocks noChangeArrowheads="1"/>
          </p:cNvSpPr>
          <p:nvPr/>
        </p:nvSpPr>
        <p:spPr bwMode="auto">
          <a:xfrm>
            <a:off x="4038600" y="2895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7" name="Rectangle 23"/>
          <p:cNvSpPr>
            <a:spLocks noChangeArrowheads="1"/>
          </p:cNvSpPr>
          <p:nvPr/>
        </p:nvSpPr>
        <p:spPr bwMode="auto">
          <a:xfrm>
            <a:off x="3276600" y="2743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38488" name="Rectangle 24"/>
          <p:cNvSpPr>
            <a:spLocks noChangeArrowheads="1"/>
          </p:cNvSpPr>
          <p:nvPr/>
        </p:nvSpPr>
        <p:spPr bwMode="auto">
          <a:xfrm>
            <a:off x="3276600" y="33528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89" name="Text Box 25"/>
          <p:cNvSpPr txBox="1">
            <a:spLocks noChangeArrowheads="1"/>
          </p:cNvSpPr>
          <p:nvPr/>
        </p:nvSpPr>
        <p:spPr bwMode="auto">
          <a:xfrm>
            <a:off x="2971800" y="3505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0" name="Text Box 26"/>
          <p:cNvSpPr txBox="1">
            <a:spLocks noChangeArrowheads="1"/>
          </p:cNvSpPr>
          <p:nvPr/>
        </p:nvSpPr>
        <p:spPr bwMode="auto">
          <a:xfrm>
            <a:off x="3657600" y="3505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1" name="Rectangle 27"/>
          <p:cNvSpPr>
            <a:spLocks noChangeArrowheads="1"/>
          </p:cNvSpPr>
          <p:nvPr/>
        </p:nvSpPr>
        <p:spPr bwMode="auto">
          <a:xfrm>
            <a:off x="3657600" y="4038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492" name="Text Box 28"/>
          <p:cNvSpPr txBox="1">
            <a:spLocks noChangeArrowheads="1"/>
          </p:cNvSpPr>
          <p:nvPr/>
        </p:nvSpPr>
        <p:spPr bwMode="auto">
          <a:xfrm>
            <a:off x="2971800" y="4191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3" name="Text Box 29"/>
          <p:cNvSpPr txBox="1">
            <a:spLocks noChangeArrowheads="1"/>
          </p:cNvSpPr>
          <p:nvPr/>
        </p:nvSpPr>
        <p:spPr bwMode="auto">
          <a:xfrm>
            <a:off x="4038600" y="4191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4" name="Rectangle 30"/>
          <p:cNvSpPr>
            <a:spLocks noChangeArrowheads="1"/>
          </p:cNvSpPr>
          <p:nvPr/>
        </p:nvSpPr>
        <p:spPr bwMode="auto">
          <a:xfrm>
            <a:off x="3276600" y="4038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95" name="Rectangle 31"/>
          <p:cNvSpPr>
            <a:spLocks noChangeArrowheads="1"/>
          </p:cNvSpPr>
          <p:nvPr/>
        </p:nvSpPr>
        <p:spPr bwMode="auto">
          <a:xfrm>
            <a:off x="4038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496" name="Text Box 32"/>
          <p:cNvSpPr txBox="1">
            <a:spLocks noChangeArrowheads="1"/>
          </p:cNvSpPr>
          <p:nvPr/>
        </p:nvSpPr>
        <p:spPr bwMode="auto">
          <a:xfrm>
            <a:off x="29718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7" name="Text Box 33"/>
          <p:cNvSpPr txBox="1">
            <a:spLocks noChangeArrowheads="1"/>
          </p:cNvSpPr>
          <p:nvPr/>
        </p:nvSpPr>
        <p:spPr bwMode="auto">
          <a:xfrm>
            <a:off x="4419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8" name="Rectangle 34"/>
          <p:cNvSpPr>
            <a:spLocks noChangeArrowheads="1"/>
          </p:cNvSpPr>
          <p:nvPr/>
        </p:nvSpPr>
        <p:spPr bwMode="auto">
          <a:xfrm>
            <a:off x="3276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99" name="Rectangle 35"/>
          <p:cNvSpPr>
            <a:spLocks noChangeArrowheads="1"/>
          </p:cNvSpPr>
          <p:nvPr/>
        </p:nvSpPr>
        <p:spPr bwMode="auto">
          <a:xfrm>
            <a:off x="3657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00" name="Line 36"/>
          <p:cNvSpPr>
            <a:spLocks noChangeShapeType="1"/>
          </p:cNvSpPr>
          <p:nvPr/>
        </p:nvSpPr>
        <p:spPr bwMode="auto">
          <a:xfrm flipV="1">
            <a:off x="7696200" y="231616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01" name="Text Box 37"/>
          <p:cNvSpPr txBox="1">
            <a:spLocks noChangeArrowheads="1"/>
          </p:cNvSpPr>
          <p:nvPr/>
        </p:nvSpPr>
        <p:spPr bwMode="auto">
          <a:xfrm>
            <a:off x="7391400" y="25447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2" name="Text Box 38"/>
          <p:cNvSpPr txBox="1">
            <a:spLocks noChangeArrowheads="1"/>
          </p:cNvSpPr>
          <p:nvPr/>
        </p:nvSpPr>
        <p:spPr bwMode="auto">
          <a:xfrm>
            <a:off x="7696200" y="25447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3" name="Rectangle 39"/>
          <p:cNvSpPr>
            <a:spLocks noChangeArrowheads="1"/>
          </p:cNvSpPr>
          <p:nvPr/>
        </p:nvSpPr>
        <p:spPr bwMode="auto">
          <a:xfrm>
            <a:off x="7696200" y="3611563"/>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504" name="Text Box 40"/>
          <p:cNvSpPr txBox="1">
            <a:spLocks noChangeArrowheads="1"/>
          </p:cNvSpPr>
          <p:nvPr/>
        </p:nvSpPr>
        <p:spPr bwMode="auto">
          <a:xfrm>
            <a:off x="7391400" y="37639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5" name="Text Box 41"/>
          <p:cNvSpPr txBox="1">
            <a:spLocks noChangeArrowheads="1"/>
          </p:cNvSpPr>
          <p:nvPr/>
        </p:nvSpPr>
        <p:spPr bwMode="auto">
          <a:xfrm>
            <a:off x="8077200" y="37639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6" name="Rectangle 42"/>
          <p:cNvSpPr>
            <a:spLocks noChangeArrowheads="1"/>
          </p:cNvSpPr>
          <p:nvPr/>
        </p:nvSpPr>
        <p:spPr bwMode="auto">
          <a:xfrm>
            <a:off x="7696200" y="1752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07" name="Text Box 43"/>
          <p:cNvSpPr txBox="1">
            <a:spLocks noChangeArrowheads="1"/>
          </p:cNvSpPr>
          <p:nvPr/>
        </p:nvSpPr>
        <p:spPr bwMode="auto">
          <a:xfrm>
            <a:off x="7391400" y="1905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8" name="Text Box 44"/>
          <p:cNvSpPr txBox="1">
            <a:spLocks noChangeArrowheads="1"/>
          </p:cNvSpPr>
          <p:nvPr/>
        </p:nvSpPr>
        <p:spPr bwMode="auto">
          <a:xfrm>
            <a:off x="8077200" y="1905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9" name="Rectangle 45"/>
          <p:cNvSpPr>
            <a:spLocks noChangeArrowheads="1"/>
          </p:cNvSpPr>
          <p:nvPr/>
        </p:nvSpPr>
        <p:spPr bwMode="auto">
          <a:xfrm>
            <a:off x="8077200" y="11430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10" name="Text Box 46"/>
          <p:cNvSpPr txBox="1">
            <a:spLocks noChangeArrowheads="1"/>
          </p:cNvSpPr>
          <p:nvPr/>
        </p:nvSpPr>
        <p:spPr bwMode="auto">
          <a:xfrm>
            <a:off x="7391400" y="129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11" name="Text Box 47"/>
          <p:cNvSpPr txBox="1">
            <a:spLocks noChangeArrowheads="1"/>
          </p:cNvSpPr>
          <p:nvPr/>
        </p:nvSpPr>
        <p:spPr bwMode="auto">
          <a:xfrm>
            <a:off x="8458200" y="129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12" name="Rectangle 48"/>
          <p:cNvSpPr>
            <a:spLocks noChangeArrowheads="1"/>
          </p:cNvSpPr>
          <p:nvPr/>
        </p:nvSpPr>
        <p:spPr bwMode="auto">
          <a:xfrm>
            <a:off x="7696200" y="11430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13" name="Line 49"/>
          <p:cNvSpPr>
            <a:spLocks noChangeShapeType="1"/>
          </p:cNvSpPr>
          <p:nvPr/>
        </p:nvSpPr>
        <p:spPr bwMode="auto">
          <a:xfrm flipV="1">
            <a:off x="3276600" y="1981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4" name="Line 50"/>
          <p:cNvSpPr>
            <a:spLocks noChangeShapeType="1"/>
          </p:cNvSpPr>
          <p:nvPr/>
        </p:nvSpPr>
        <p:spPr bwMode="auto">
          <a:xfrm flipV="1">
            <a:off x="3276600" y="26670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5" name="Line 51"/>
          <p:cNvSpPr>
            <a:spLocks noChangeShapeType="1"/>
          </p:cNvSpPr>
          <p:nvPr/>
        </p:nvSpPr>
        <p:spPr bwMode="auto">
          <a:xfrm flipV="1">
            <a:off x="3276600" y="3276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6" name="Line 52"/>
          <p:cNvSpPr>
            <a:spLocks noChangeShapeType="1"/>
          </p:cNvSpPr>
          <p:nvPr/>
        </p:nvSpPr>
        <p:spPr bwMode="auto">
          <a:xfrm flipV="1">
            <a:off x="3276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7" name="Line 53"/>
          <p:cNvSpPr>
            <a:spLocks noChangeShapeType="1"/>
          </p:cNvSpPr>
          <p:nvPr/>
        </p:nvSpPr>
        <p:spPr bwMode="auto">
          <a:xfrm flipV="1">
            <a:off x="3276600" y="45720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8" name="Line 54"/>
          <p:cNvSpPr>
            <a:spLocks noChangeShapeType="1"/>
          </p:cNvSpPr>
          <p:nvPr/>
        </p:nvSpPr>
        <p:spPr bwMode="auto">
          <a:xfrm flipV="1">
            <a:off x="7696200" y="353536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9" name="Line 55"/>
          <p:cNvSpPr>
            <a:spLocks noChangeShapeType="1"/>
          </p:cNvSpPr>
          <p:nvPr/>
        </p:nvSpPr>
        <p:spPr bwMode="auto">
          <a:xfrm flipV="1">
            <a:off x="7696200" y="1676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20" name="Line 56"/>
          <p:cNvSpPr>
            <a:spLocks noChangeShapeType="1"/>
          </p:cNvSpPr>
          <p:nvPr/>
        </p:nvSpPr>
        <p:spPr bwMode="auto">
          <a:xfrm flipV="1">
            <a:off x="7696200" y="1066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231709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39490"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Waiting</a:t>
            </a:r>
          </a:p>
        </p:txBody>
      </p:sp>
      <p:sp>
        <p:nvSpPr>
          <p:cNvPr id="223949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Conceptually, a Queue carries out the idea of </a:t>
            </a:r>
            <a:r>
              <a:rPr lang="en-US" b="1" smtClean="0">
                <a:cs typeface="+mn-cs"/>
              </a:rPr>
              <a:t>waiting in line</a:t>
            </a:r>
            <a:r>
              <a:rPr lang="en-US" smtClean="0">
                <a:cs typeface="+mn-cs"/>
              </a:rPr>
              <a:t>.</a:t>
            </a:r>
          </a:p>
          <a:p>
            <a:pPr lvl="1" eaLnBrk="1" hangingPunct="1">
              <a:defRPr/>
            </a:pPr>
            <a:r>
              <a:rPr lang="en-US" smtClean="0"/>
              <a:t>Items that need to be processed are enqueued.</a:t>
            </a:r>
          </a:p>
          <a:p>
            <a:pPr lvl="1" eaLnBrk="1" hangingPunct="1">
              <a:defRPr/>
            </a:pPr>
            <a:r>
              <a:rPr lang="en-US" smtClean="0"/>
              <a:t>When we are able to process an item, we dequeue it and process it.</a:t>
            </a:r>
          </a:p>
          <a:p>
            <a:pPr lvl="1" eaLnBrk="1" hangingPunct="1">
              <a:defRPr/>
            </a:pPr>
            <a:r>
              <a:rPr lang="en-US" smtClean="0"/>
              <a:t>As long as the processor keeps going, no item languishes forever. They are all processed eventually.</a:t>
            </a:r>
          </a:p>
          <a:p>
            <a:pPr eaLnBrk="1" hangingPunct="1">
              <a:buFont typeface="Wingdings" charset="0"/>
              <a:buNone/>
              <a:defRPr/>
            </a:pPr>
            <a:r>
              <a:rPr lang="en-US" smtClean="0">
                <a:cs typeface="+mn-cs"/>
              </a:rPr>
              <a:t>In practice, nearly every use of a Queue has this idea behind it.</a:t>
            </a:r>
          </a:p>
        </p:txBody>
      </p:sp>
    </p:spTree>
    <p:extLst>
      <p:ext uri="{BB962C8B-B14F-4D97-AF65-F5344CB8AC3E}">
        <p14:creationId xmlns:p14="http://schemas.microsoft.com/office/powerpoint/2010/main" val="38838021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5 April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224051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ADT</a:t>
            </a:r>
          </a:p>
        </p:txBody>
      </p:sp>
      <p:sp>
        <p:nvSpPr>
          <p:cNvPr id="224051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As with a Stack, there is essentially only one good interface to a Queue:</a:t>
            </a:r>
          </a:p>
          <a:p>
            <a:pPr lvl="1" eaLnBrk="1" hangingPunct="1">
              <a:defRPr/>
            </a:pPr>
            <a:r>
              <a:rPr lang="en-US" smtClean="0"/>
              <a:t>Data</a:t>
            </a:r>
          </a:p>
          <a:p>
            <a:pPr lvl="2" eaLnBrk="1" hangingPunct="1">
              <a:defRPr/>
            </a:pPr>
            <a:r>
              <a:rPr lang="en-US" smtClean="0"/>
              <a:t>A sequence of data items.</a:t>
            </a:r>
          </a:p>
          <a:p>
            <a:pPr lvl="1" eaLnBrk="1" hangingPunct="1">
              <a:defRPr/>
            </a:pPr>
            <a:r>
              <a:rPr lang="en-US" smtClean="0"/>
              <a:t>Operations</a:t>
            </a:r>
          </a:p>
          <a:p>
            <a:pPr lvl="2" eaLnBrk="1" hangingPunct="1">
              <a:defRPr/>
            </a:pPr>
            <a:r>
              <a:rPr lang="en-US" b="1" smtClean="0"/>
              <a:t>getFront</a:t>
            </a:r>
            <a:r>
              <a:rPr lang="en-US" smtClean="0"/>
              <a:t>. Look at front item.</a:t>
            </a:r>
          </a:p>
          <a:p>
            <a:pPr lvl="2" eaLnBrk="1" hangingPunct="1">
              <a:defRPr/>
            </a:pPr>
            <a:r>
              <a:rPr lang="en-US" b="1" smtClean="0"/>
              <a:t>enqueue</a:t>
            </a:r>
            <a:r>
              <a:rPr lang="en-US" smtClean="0"/>
              <a:t>. Add an item to the back.</a:t>
            </a:r>
          </a:p>
          <a:p>
            <a:pPr lvl="2" eaLnBrk="1" hangingPunct="1">
              <a:defRPr/>
            </a:pPr>
            <a:r>
              <a:rPr lang="en-US" b="1" smtClean="0"/>
              <a:t>dequeue</a:t>
            </a:r>
            <a:r>
              <a:rPr lang="en-US" smtClean="0"/>
              <a:t>. Remove front item.</a:t>
            </a:r>
          </a:p>
          <a:p>
            <a:pPr lvl="2" eaLnBrk="1" hangingPunct="1">
              <a:defRPr/>
            </a:pPr>
            <a:r>
              <a:rPr lang="en-US" smtClean="0"/>
              <a:t>To avoid errors we need information about empty state (or size):</a:t>
            </a:r>
          </a:p>
          <a:p>
            <a:pPr lvl="3" eaLnBrk="1" hangingPunct="1">
              <a:defRPr/>
            </a:pPr>
            <a:r>
              <a:rPr lang="en-US" b="1" smtClean="0"/>
              <a:t>isEmpty</a:t>
            </a:r>
            <a:r>
              <a:rPr lang="en-US" smtClean="0"/>
              <a:t>. Returns true if queue is empty.</a:t>
            </a:r>
          </a:p>
          <a:p>
            <a:pPr lvl="2" eaLnBrk="1" hangingPunct="1">
              <a:defRPr/>
            </a:pPr>
            <a:r>
              <a:rPr lang="en-US" smtClean="0"/>
              <a:t>Then, of course, we need bookkeeping:</a:t>
            </a:r>
          </a:p>
          <a:p>
            <a:pPr lvl="3" eaLnBrk="1" hangingPunct="1">
              <a:defRPr/>
            </a:pPr>
            <a:r>
              <a:rPr lang="en-US" b="1" smtClean="0"/>
              <a:t>create</a:t>
            </a:r>
            <a:r>
              <a:rPr lang="en-US" smtClean="0"/>
              <a:t>.</a:t>
            </a:r>
          </a:p>
          <a:p>
            <a:pPr lvl="3" eaLnBrk="1" hangingPunct="1">
              <a:defRPr/>
            </a:pPr>
            <a:r>
              <a:rPr lang="en-US" b="1" smtClean="0"/>
              <a:t>destroy</a:t>
            </a:r>
            <a:r>
              <a:rPr lang="en-US" smtClean="0"/>
              <a:t>.</a:t>
            </a:r>
          </a:p>
          <a:p>
            <a:pPr lvl="3" eaLnBrk="1" hangingPunct="1">
              <a:defRPr/>
            </a:pPr>
            <a:r>
              <a:rPr lang="en-US" smtClean="0"/>
              <a:t>Again, I will add the usual </a:t>
            </a:r>
            <a:r>
              <a:rPr lang="en-US" b="1" smtClean="0"/>
              <a:t>copy</a:t>
            </a:r>
            <a:r>
              <a:rPr lang="en-US" smtClean="0"/>
              <a:t> operations.</a:t>
            </a:r>
          </a:p>
        </p:txBody>
      </p:sp>
      <p:sp>
        <p:nvSpPr>
          <p:cNvPr id="2240516" name="AutoShape 4"/>
          <p:cNvSpPr>
            <a:spLocks noChangeArrowheads="1"/>
          </p:cNvSpPr>
          <p:nvPr/>
        </p:nvSpPr>
        <p:spPr bwMode="auto">
          <a:xfrm>
            <a:off x="1295400" y="2690813"/>
            <a:ext cx="3810000" cy="9144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0517" name="Line 5"/>
          <p:cNvSpPr>
            <a:spLocks noChangeShapeType="1"/>
          </p:cNvSpPr>
          <p:nvPr/>
        </p:nvSpPr>
        <p:spPr bwMode="auto">
          <a:xfrm flipH="1">
            <a:off x="5334000" y="2895600"/>
            <a:ext cx="1066800" cy="1524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0518" name="Text Box 6"/>
          <p:cNvSpPr txBox="1">
            <a:spLocks noChangeArrowheads="1"/>
          </p:cNvSpPr>
          <p:nvPr/>
        </p:nvSpPr>
        <p:spPr bwMode="auto">
          <a:xfrm>
            <a:off x="6400800" y="2590800"/>
            <a:ext cx="17526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Three primary operations.</a:t>
            </a:r>
          </a:p>
        </p:txBody>
      </p:sp>
    </p:spTree>
    <p:extLst>
      <p:ext uri="{BB962C8B-B14F-4D97-AF65-F5344CB8AC3E}">
        <p14:creationId xmlns:p14="http://schemas.microsoft.com/office/powerpoint/2010/main" val="999453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smtClean="0"/>
              <a:t>5 April 2013</a:t>
            </a:r>
            <a:endParaRPr lang="en-US"/>
          </a:p>
        </p:txBody>
      </p:sp>
      <p:sp>
        <p:nvSpPr>
          <p:cNvPr id="6" name="Footer Placeholder 4"/>
          <p:cNvSpPr>
            <a:spLocks noGrp="1"/>
          </p:cNvSpPr>
          <p:nvPr>
            <p:ph type="ftr" sz="quarter" idx="11"/>
          </p:nvPr>
        </p:nvSpPr>
        <p:spPr/>
        <p:txBody>
          <a:bodyPr/>
          <a:lstStyle/>
          <a:p>
            <a:pPr>
              <a:defRPr/>
            </a:pPr>
            <a:r>
              <a:rPr lang="de-DE" smtClean="0"/>
              <a:t>CS 311 Spring 2013</a:t>
            </a:r>
            <a:endParaRPr lang="en-US"/>
          </a:p>
        </p:txBody>
      </p:sp>
      <p:sp>
        <p:nvSpPr>
          <p:cNvPr id="2371586" name="Rectangle 2"/>
          <p:cNvSpPr>
            <a:spLocks noGrp="1" noChangeArrowheads="1"/>
          </p:cNvSpPr>
          <p:nvPr>
            <p:ph type="title"/>
          </p:nvPr>
        </p:nvSpPr>
        <p:spPr/>
        <p:txBody>
          <a:bodyPr/>
          <a:lstStyle/>
          <a:p>
            <a:pPr eaLnBrk="1" hangingPunct="1">
              <a:defRPr/>
            </a:pPr>
            <a:r>
              <a:rPr lang="en-US" smtClean="0">
                <a:cs typeface="+mj-cs"/>
              </a:rPr>
              <a:t>Notes on Assignment 6</a:t>
            </a:r>
            <a:br>
              <a:rPr lang="en-US" smtClean="0">
                <a:cs typeface="+mj-cs"/>
              </a:rPr>
            </a:br>
            <a:r>
              <a:rPr lang="en-US" smtClean="0">
                <a:cs typeface="+mj-cs"/>
              </a:rPr>
              <a:t>Suggestions</a:t>
            </a:r>
          </a:p>
        </p:txBody>
      </p:sp>
      <p:sp>
        <p:nvSpPr>
          <p:cNvPr id="2371587" name="Rectangle 3"/>
          <p:cNvSpPr>
            <a:spLocks noGrp="1" noChangeArrowheads="1"/>
          </p:cNvSpPr>
          <p:nvPr>
            <p:ph type="body" idx="1"/>
          </p:nvPr>
        </p:nvSpPr>
        <p:spPr/>
        <p:txBody>
          <a:bodyPr/>
          <a:lstStyle/>
          <a:p>
            <a:pPr eaLnBrk="1" hangingPunct="1">
              <a:buFont typeface="Wingdings" charset="0"/>
              <a:buNone/>
              <a:defRPr/>
            </a:pPr>
            <a:r>
              <a:rPr lang="en-US" dirty="0" smtClean="0">
                <a:cs typeface="+mn-cs"/>
              </a:rPr>
              <a:t>In Assignment 6 you will be writing a Linked List and basing a Stack on it.</a:t>
            </a:r>
          </a:p>
          <a:p>
            <a:pPr eaLnBrk="1" hangingPunct="1">
              <a:buFont typeface="Wingdings" charset="0"/>
              <a:buNone/>
              <a:defRPr/>
            </a:pPr>
            <a:endParaRPr lang="en-US" dirty="0" smtClean="0">
              <a:cs typeface="+mn-cs"/>
            </a:endParaRPr>
          </a:p>
          <a:p>
            <a:pPr eaLnBrk="1" hangingPunct="1">
              <a:buFont typeface="Wingdings" charset="0"/>
              <a:buNone/>
              <a:defRPr/>
            </a:pPr>
            <a:r>
              <a:rPr lang="en-US" dirty="0" smtClean="0">
                <a:cs typeface="+mn-cs"/>
              </a:rPr>
              <a:t>Suggestions (none of these are required)</a:t>
            </a:r>
          </a:p>
          <a:p>
            <a:pPr lvl="1" eaLnBrk="1" hangingPunct="1">
              <a:defRPr/>
            </a:pPr>
            <a:r>
              <a:rPr lang="en-US" dirty="0" smtClean="0"/>
              <a:t>Start from the code we have already</a:t>
            </a:r>
            <a:br>
              <a:rPr lang="en-US" dirty="0" smtClean="0"/>
            </a:br>
            <a:r>
              <a:rPr lang="en-US" dirty="0" smtClean="0"/>
              <a:t>written.</a:t>
            </a:r>
          </a:p>
          <a:p>
            <a:pPr lvl="1" eaLnBrk="1" hangingPunct="1">
              <a:defRPr/>
            </a:pPr>
            <a:r>
              <a:rPr lang="en-US" dirty="0" smtClean="0"/>
              <a:t>Where you have a choice about putting functionality in the Linked List class or the Stack class, then put it in the Linked List class.</a:t>
            </a:r>
          </a:p>
          <a:p>
            <a:pPr lvl="2" eaLnBrk="1" hangingPunct="1">
              <a:defRPr/>
            </a:pPr>
            <a:r>
              <a:rPr lang="en-US" dirty="0" smtClean="0"/>
              <a:t>In my experience, this makes life easier.</a:t>
            </a:r>
          </a:p>
          <a:p>
            <a:pPr lvl="1" eaLnBrk="1" hangingPunct="1">
              <a:defRPr/>
            </a:pPr>
            <a:r>
              <a:rPr lang="en-US" dirty="0" smtClean="0"/>
              <a:t>Do not use </a:t>
            </a:r>
            <a:r>
              <a:rPr lang="ja-JP" altLang="en-US" dirty="0" smtClean="0">
                <a:latin typeface="Arial"/>
              </a:rPr>
              <a:t>“</a:t>
            </a:r>
            <a:r>
              <a:rPr lang="en-US" dirty="0" smtClean="0"/>
              <a:t>friends</a:t>
            </a:r>
            <a:r>
              <a:rPr lang="ja-JP" altLang="en-US" dirty="0" smtClean="0">
                <a:latin typeface="Arial"/>
              </a:rPr>
              <a:t>”</a:t>
            </a:r>
            <a:r>
              <a:rPr lang="en-US" dirty="0" smtClean="0"/>
              <a:t> until you have your code working.</a:t>
            </a:r>
          </a:p>
          <a:p>
            <a:pPr lvl="2" eaLnBrk="1" hangingPunct="1">
              <a:defRPr/>
            </a:pPr>
            <a:r>
              <a:rPr lang="en-US" dirty="0" smtClean="0"/>
              <a:t>Until a couple of years ago, over a decade after the ANSI C++ standard was published, some compilers did not handle friends that are templates correctly. Additionally, they are syntactically difficult to handle.</a:t>
            </a:r>
          </a:p>
          <a:p>
            <a:pPr lvl="2" eaLnBrk="1" hangingPunct="1">
              <a:defRPr/>
            </a:pPr>
            <a:r>
              <a:rPr lang="en-US" dirty="0" smtClean="0"/>
              <a:t>If you find yourself in a situation where a global function or other class needs to access an object</a:t>
            </a:r>
            <a:r>
              <a:rPr lang="ja-JP" altLang="en-US" dirty="0" smtClean="0">
                <a:latin typeface="Arial"/>
              </a:rPr>
              <a:t>’</a:t>
            </a:r>
            <a:r>
              <a:rPr lang="en-US" dirty="0" smtClean="0"/>
              <a:t>s private data, then you should temporarily make that data public, or else add public </a:t>
            </a:r>
            <a:r>
              <a:rPr lang="en-US" dirty="0" err="1" smtClean="0"/>
              <a:t>accessor</a:t>
            </a:r>
            <a:r>
              <a:rPr lang="en-US" dirty="0" smtClean="0"/>
              <a:t> functions.</a:t>
            </a:r>
          </a:p>
        </p:txBody>
      </p:sp>
      <p:sp>
        <p:nvSpPr>
          <p:cNvPr id="2371588" name="Text Box 4"/>
          <p:cNvSpPr txBox="1">
            <a:spLocks noChangeArrowheads="1"/>
          </p:cNvSpPr>
          <p:nvPr/>
        </p:nvSpPr>
        <p:spPr bwMode="auto">
          <a:xfrm>
            <a:off x="5791200" y="1981200"/>
            <a:ext cx="2819400" cy="830997"/>
          </a:xfrm>
          <a:prstGeom prst="rect">
            <a:avLst/>
          </a:prstGeom>
          <a:noFill/>
          <a:ln w="15875">
            <a:solidFill>
              <a:schemeClr val="bg2"/>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dirty="0">
                <a:solidFill>
                  <a:schemeClr val="folHlink"/>
                </a:solidFill>
                <a:cs typeface="+mn-cs"/>
              </a:rPr>
              <a:t>See </a:t>
            </a:r>
            <a:r>
              <a:rPr lang="en-US" sz="1600" b="1" dirty="0" err="1">
                <a:solidFill>
                  <a:schemeClr val="folHlink"/>
                </a:solidFill>
                <a:latin typeface="Courier New" charset="0"/>
                <a:cs typeface="+mn-cs"/>
              </a:rPr>
              <a:t>linked_list.cpp</a:t>
            </a:r>
            <a:r>
              <a:rPr lang="en-US" sz="1600" i="1" dirty="0">
                <a:solidFill>
                  <a:schemeClr val="folHlink"/>
                </a:solidFill>
                <a:cs typeface="+mn-cs"/>
              </a:rPr>
              <a:t>, on the </a:t>
            </a:r>
            <a:r>
              <a:rPr lang="en-US" sz="1600" i="1" dirty="0" smtClean="0">
                <a:solidFill>
                  <a:schemeClr val="folHlink"/>
                </a:solidFill>
                <a:cs typeface="+mn-cs"/>
              </a:rPr>
              <a:t>assignment web </a:t>
            </a:r>
            <a:r>
              <a:rPr lang="en-US" sz="1600" i="1" dirty="0">
                <a:solidFill>
                  <a:schemeClr val="folHlink"/>
                </a:solidFill>
                <a:cs typeface="+mn-cs"/>
              </a:rPr>
              <a:t>page.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41538"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#1: Sequence Wrapper</a:t>
            </a:r>
          </a:p>
        </p:txBody>
      </p:sp>
      <p:sp>
        <p:nvSpPr>
          <p:cNvPr id="224153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As with a Stack, a Queue is often implemented as a wrapper around a Sequence type.</a:t>
            </a:r>
          </a:p>
          <a:p>
            <a:pPr lvl="1" eaLnBrk="1" hangingPunct="1">
              <a:defRPr/>
            </a:pPr>
            <a:r>
              <a:rPr lang="en-US" smtClean="0"/>
              <a:t>We would need to use a Sequence type that has fast insertion at one end and fast removal at the other end.</a:t>
            </a:r>
          </a:p>
          <a:p>
            <a:pPr lvl="2" eaLnBrk="1" hangingPunct="1">
              <a:defRPr/>
            </a:pPr>
            <a:r>
              <a:rPr lang="en-US" smtClean="0"/>
              <a:t>NOT a (smart) array.</a:t>
            </a:r>
          </a:p>
          <a:p>
            <a:pPr lvl="2" eaLnBrk="1" hangingPunct="1">
              <a:defRPr/>
            </a:pPr>
            <a:r>
              <a:rPr lang="en-US" i="1" smtClean="0"/>
              <a:t>Maybe</a:t>
            </a:r>
            <a:r>
              <a:rPr lang="en-US" smtClean="0"/>
              <a:t> a Singly Linked List …</a:t>
            </a:r>
          </a:p>
          <a:p>
            <a:pPr lvl="3" eaLnBrk="1" hangingPunct="1">
              <a:defRPr/>
            </a:pPr>
            <a:r>
              <a:rPr lang="en-US" smtClean="0"/>
              <a:t>With the right interface. We would need to maintain an iterator to the last element. We can then insert at the end and remove at the beginning. Since we never do remove-at-end, we can always update the iterator when it changes.</a:t>
            </a:r>
          </a:p>
          <a:p>
            <a:pPr lvl="2" eaLnBrk="1" hangingPunct="1">
              <a:defRPr/>
            </a:pPr>
            <a:r>
              <a:rPr lang="en-US" smtClean="0"/>
              <a:t>A Doubly Linked List works.</a:t>
            </a:r>
          </a:p>
          <a:p>
            <a:pPr lvl="2" eaLnBrk="1" hangingPunct="1">
              <a:defRPr/>
            </a:pPr>
            <a:r>
              <a:rPr lang="en-US" smtClean="0"/>
              <a:t>Something like </a:t>
            </a:r>
            <a:r>
              <a:rPr lang="en-US" b="1" smtClean="0">
                <a:latin typeface="Courier New" charset="0"/>
              </a:rPr>
              <a:t>std::deque</a:t>
            </a:r>
            <a:r>
              <a:rPr lang="en-US" smtClean="0"/>
              <a:t> works.</a:t>
            </a:r>
          </a:p>
          <a:p>
            <a:pPr lvl="1" eaLnBrk="1" hangingPunct="1">
              <a:defRPr/>
            </a:pPr>
            <a:r>
              <a:rPr lang="en-US" smtClean="0"/>
              <a:t>As with a Stack, it is likely that the Queue operations are essentially already implemented.</a:t>
            </a:r>
          </a:p>
          <a:p>
            <a:pPr lvl="2" eaLnBrk="1" hangingPunct="1">
              <a:defRPr/>
            </a:pPr>
            <a:r>
              <a:rPr lang="en-US" smtClean="0"/>
              <a:t>We typically only need to write a bunch of one-line functions.</a:t>
            </a:r>
          </a:p>
        </p:txBody>
      </p:sp>
    </p:spTree>
    <p:extLst>
      <p:ext uri="{BB962C8B-B14F-4D97-AF65-F5344CB8AC3E}">
        <p14:creationId xmlns:p14="http://schemas.microsoft.com/office/powerpoint/2010/main" val="24628585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quarter" idx="10"/>
          </p:nvPr>
        </p:nvSpPr>
        <p:spPr/>
        <p:txBody>
          <a:bodyPr/>
          <a:lstStyle/>
          <a:p>
            <a:pPr>
              <a:defRPr/>
            </a:pPr>
            <a:r>
              <a:rPr lang="en-US" smtClean="0"/>
              <a:t>5 April 2013</a:t>
            </a:r>
            <a:endParaRPr lang="en-US"/>
          </a:p>
        </p:txBody>
      </p:sp>
      <p:sp>
        <p:nvSpPr>
          <p:cNvPr id="53" name="Footer Placeholder 4"/>
          <p:cNvSpPr>
            <a:spLocks noGrp="1"/>
          </p:cNvSpPr>
          <p:nvPr>
            <p:ph type="ftr" sz="quarter" idx="11"/>
          </p:nvPr>
        </p:nvSpPr>
        <p:spPr/>
        <p:txBody>
          <a:bodyPr/>
          <a:lstStyle/>
          <a:p>
            <a:pPr>
              <a:defRPr/>
            </a:pPr>
            <a:r>
              <a:rPr lang="de-DE" smtClean="0"/>
              <a:t>CS 311 Spring 2013</a:t>
            </a:r>
            <a:endParaRPr lang="en-US"/>
          </a:p>
        </p:txBody>
      </p:sp>
      <p:sp>
        <p:nvSpPr>
          <p:cNvPr id="2257922"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Array + Markers</a:t>
            </a:r>
          </a:p>
        </p:txBody>
      </p:sp>
      <p:sp>
        <p:nvSpPr>
          <p:cNvPr id="225792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Suppose we try something simpler: put our data in an array with markers indicating the ends.</a:t>
            </a:r>
          </a:p>
          <a:p>
            <a:pPr eaLnBrk="1" hangingPunct="1">
              <a:lnSpc>
                <a:spcPct val="90000"/>
              </a:lnSpc>
              <a:buFont typeface="Wingdings" charset="0"/>
              <a:buNone/>
              <a:defRPr/>
            </a:pPr>
            <a:r>
              <a:rPr lang="en-US" sz="1800" smtClean="0">
                <a:cs typeface="+mn-cs"/>
              </a:rPr>
              <a:t>Consider a Stack based on an array with top &amp; bottom markers.</a:t>
            </a:r>
          </a:p>
          <a:p>
            <a:pPr lvl="1" eaLnBrk="1" hangingPunct="1">
              <a:lnSpc>
                <a:spcPct val="90000"/>
              </a:lnSpc>
              <a:defRPr/>
            </a:pPr>
            <a:r>
              <a:rPr lang="en-US" sz="1600" smtClean="0"/>
              <a:t>Begin with a single item on the Stack:</a:t>
            </a:r>
            <a:br>
              <a:rPr lang="en-US" sz="1600" smtClean="0"/>
            </a:br>
            <a:r>
              <a:rPr lang="en-US" sz="1600" smtClean="0"/>
              <a:t>a </a:t>
            </a:r>
            <a:r>
              <a:rPr lang="ja-JP" altLang="en-US" sz="1600" smtClean="0">
                <a:latin typeface="Arial"/>
              </a:rPr>
              <a:t>“</a:t>
            </a:r>
            <a:r>
              <a:rPr lang="en-US" sz="1600" smtClean="0"/>
              <a:t>1</a:t>
            </a:r>
            <a:r>
              <a:rPr lang="ja-JP" altLang="en-US" sz="1600" smtClean="0">
                <a:latin typeface="Arial"/>
              </a:rPr>
              <a:t>”</a:t>
            </a:r>
            <a:r>
              <a:rPr lang="en-US" sz="1600" smtClean="0"/>
              <a:t> in array element 0.</a:t>
            </a:r>
          </a:p>
          <a:p>
            <a:pPr lvl="1" eaLnBrk="1" hangingPunct="1">
              <a:lnSpc>
                <a:spcPct val="90000"/>
              </a:lnSpc>
              <a:defRPr/>
            </a:pPr>
            <a:r>
              <a:rPr lang="en-US" sz="1600" smtClean="0"/>
              <a:t>Do </a:t>
            </a:r>
            <a:r>
              <a:rPr lang="en-US" sz="1600" b="1" smtClean="0">
                <a:latin typeface="Courier New" charset="0"/>
              </a:rPr>
              <a:t>push(8)</a:t>
            </a:r>
            <a:r>
              <a:rPr lang="en-US" sz="1600" smtClean="0"/>
              <a:t> five times, and </a:t>
            </a:r>
            <a:r>
              <a:rPr lang="en-US" sz="1600" b="1" smtClean="0">
                <a:latin typeface="Courier New" charset="0"/>
              </a:rPr>
              <a:t>pop()</a:t>
            </a:r>
            <a:r>
              <a:rPr lang="en-US" sz="1600" smtClean="0"/>
              <a:t> five</a:t>
            </a:r>
            <a:br>
              <a:rPr lang="en-US" sz="1600" smtClean="0"/>
            </a:br>
            <a:r>
              <a:rPr lang="en-US" sz="1600" smtClean="0"/>
              <a:t>times.</a:t>
            </a:r>
          </a:p>
          <a:p>
            <a:pPr lvl="1" eaLnBrk="1" hangingPunct="1">
              <a:lnSpc>
                <a:spcPct val="90000"/>
              </a:lnSpc>
              <a:defRPr/>
            </a:pPr>
            <a:r>
              <a:rPr lang="en-US" sz="1600" smtClean="0"/>
              <a:t>Result: Exactly the Stack we started with.</a:t>
            </a:r>
          </a:p>
          <a:p>
            <a:pPr eaLnBrk="1" hangingPunct="1">
              <a:lnSpc>
                <a:spcPct val="90000"/>
              </a:lnSpc>
              <a:buFont typeface="Wingdings" charset="0"/>
              <a:buNone/>
              <a:defRPr/>
            </a:pPr>
            <a:r>
              <a:rPr lang="en-US" sz="1800" smtClean="0">
                <a:cs typeface="+mn-cs"/>
              </a:rPr>
              <a:t>Now consider a Queue based on an array with front &amp; back markers.</a:t>
            </a:r>
          </a:p>
          <a:p>
            <a:pPr lvl="1" eaLnBrk="1" hangingPunct="1">
              <a:lnSpc>
                <a:spcPct val="90000"/>
              </a:lnSpc>
              <a:defRPr/>
            </a:pPr>
            <a:r>
              <a:rPr lang="en-US" sz="1600" smtClean="0"/>
              <a:t>Begin with a single item in the Queue:</a:t>
            </a:r>
            <a:br>
              <a:rPr lang="en-US" sz="1600" smtClean="0"/>
            </a:br>
            <a:r>
              <a:rPr lang="en-US" sz="1600" smtClean="0"/>
              <a:t>a </a:t>
            </a:r>
            <a:r>
              <a:rPr lang="ja-JP" altLang="en-US" sz="1600" smtClean="0">
                <a:latin typeface="Arial"/>
              </a:rPr>
              <a:t>“</a:t>
            </a:r>
            <a:r>
              <a:rPr lang="en-US" sz="1600" smtClean="0"/>
              <a:t>1</a:t>
            </a:r>
            <a:r>
              <a:rPr lang="ja-JP" altLang="en-US" sz="1600" smtClean="0">
                <a:latin typeface="Arial"/>
              </a:rPr>
              <a:t>”</a:t>
            </a:r>
            <a:r>
              <a:rPr lang="en-US" sz="1600" smtClean="0"/>
              <a:t> in array element 0.</a:t>
            </a:r>
          </a:p>
          <a:p>
            <a:pPr lvl="1" eaLnBrk="1" hangingPunct="1">
              <a:lnSpc>
                <a:spcPct val="90000"/>
              </a:lnSpc>
              <a:defRPr/>
            </a:pPr>
            <a:r>
              <a:rPr lang="en-US" sz="1600" smtClean="0"/>
              <a:t>Now do </a:t>
            </a:r>
            <a:r>
              <a:rPr lang="en-US" sz="1600" b="1" smtClean="0">
                <a:latin typeface="Courier New" charset="0"/>
              </a:rPr>
              <a:t>enqueue(8)</a:t>
            </a:r>
            <a:r>
              <a:rPr lang="en-US" sz="1600" smtClean="0"/>
              <a:t> five times and</a:t>
            </a:r>
            <a:br>
              <a:rPr lang="en-US" sz="1600" smtClean="0"/>
            </a:br>
            <a:r>
              <a:rPr lang="en-US" sz="1600" b="1" smtClean="0">
                <a:latin typeface="Courier New" charset="0"/>
              </a:rPr>
              <a:t>dequeue()</a:t>
            </a:r>
            <a:r>
              <a:rPr lang="en-US" sz="1600" smtClean="0"/>
              <a:t> five times.</a:t>
            </a:r>
          </a:p>
          <a:p>
            <a:pPr lvl="1" eaLnBrk="1" hangingPunct="1">
              <a:lnSpc>
                <a:spcPct val="90000"/>
              </a:lnSpc>
              <a:defRPr/>
            </a:pPr>
            <a:r>
              <a:rPr lang="en-US" sz="1600" smtClean="0"/>
              <a:t>Result: The single data item in the</a:t>
            </a:r>
            <a:br>
              <a:rPr lang="en-US" sz="1600" smtClean="0"/>
            </a:br>
            <a:r>
              <a:rPr lang="en-US" sz="1600" smtClean="0"/>
              <a:t>Queue is an </a:t>
            </a:r>
            <a:r>
              <a:rPr lang="en-US" sz="1600" b="1" smtClean="0">
                <a:latin typeface="Courier New" charset="0"/>
              </a:rPr>
              <a:t>8</a:t>
            </a:r>
            <a:r>
              <a:rPr lang="en-US" sz="1600" smtClean="0"/>
              <a:t> in array item 5.</a:t>
            </a:r>
          </a:p>
          <a:p>
            <a:pPr lvl="1" eaLnBrk="1" hangingPunct="1">
              <a:lnSpc>
                <a:spcPct val="90000"/>
              </a:lnSpc>
              <a:defRPr/>
            </a:pPr>
            <a:r>
              <a:rPr lang="en-US" sz="1600" smtClean="0"/>
              <a:t>If the size of the array is as pictured,</a:t>
            </a:r>
            <a:br>
              <a:rPr lang="en-US" sz="1600" smtClean="0"/>
            </a:br>
            <a:r>
              <a:rPr lang="en-US" sz="1600" smtClean="0"/>
              <a:t>then two more </a:t>
            </a:r>
            <a:r>
              <a:rPr lang="en-US" sz="1600" b="1" smtClean="0">
                <a:latin typeface="Courier New" charset="0"/>
              </a:rPr>
              <a:t>enqueue</a:t>
            </a:r>
            <a:r>
              <a:rPr lang="en-US" sz="1600" smtClean="0"/>
              <a:t> operations</a:t>
            </a:r>
            <a:br>
              <a:rPr lang="en-US" sz="1600" smtClean="0"/>
            </a:br>
            <a:r>
              <a:rPr lang="en-US" sz="1600" smtClean="0"/>
              <a:t>will result in the data </a:t>
            </a:r>
            <a:r>
              <a:rPr lang="ja-JP" altLang="en-US" sz="1600" smtClean="0">
                <a:latin typeface="Arial"/>
              </a:rPr>
              <a:t>“</a:t>
            </a:r>
            <a:r>
              <a:rPr lang="en-US" sz="1600" smtClean="0"/>
              <a:t>crawling</a:t>
            </a:r>
            <a:r>
              <a:rPr lang="ja-JP" altLang="en-US" sz="1600" smtClean="0">
                <a:latin typeface="Arial"/>
              </a:rPr>
              <a:t>”</a:t>
            </a:r>
            <a:r>
              <a:rPr lang="en-US" sz="1600" smtClean="0"/>
              <a:t> off</a:t>
            </a:r>
            <a:br>
              <a:rPr lang="en-US" sz="1600" smtClean="0"/>
            </a:br>
            <a:r>
              <a:rPr lang="en-US" sz="1600" smtClean="0"/>
              <a:t>the end of the array.</a:t>
            </a:r>
          </a:p>
          <a:p>
            <a:pPr eaLnBrk="1" hangingPunct="1">
              <a:lnSpc>
                <a:spcPct val="90000"/>
              </a:lnSpc>
              <a:buFont typeface="Wingdings" charset="0"/>
              <a:buNone/>
              <a:defRPr/>
            </a:pPr>
            <a:r>
              <a:rPr lang="en-US" sz="1800" smtClean="0">
                <a:cs typeface="+mn-cs"/>
              </a:rPr>
              <a:t>This </a:t>
            </a:r>
            <a:r>
              <a:rPr lang="ja-JP" altLang="en-US" sz="1800" smtClean="0">
                <a:latin typeface="Arial"/>
                <a:cs typeface="+mn-cs"/>
              </a:rPr>
              <a:t>“</a:t>
            </a:r>
            <a:r>
              <a:rPr lang="en-US" sz="1800" smtClean="0">
                <a:cs typeface="+mn-cs"/>
              </a:rPr>
              <a:t>crawling data</a:t>
            </a:r>
            <a:r>
              <a:rPr lang="ja-JP" altLang="en-US" sz="1800" smtClean="0">
                <a:latin typeface="Arial"/>
                <a:cs typeface="+mn-cs"/>
              </a:rPr>
              <a:t>”</a:t>
            </a:r>
            <a:r>
              <a:rPr lang="en-US" sz="1800" smtClean="0">
                <a:cs typeface="+mn-cs"/>
              </a:rPr>
              <a:t> can make Queues trickier to implement than Stacks.</a:t>
            </a:r>
          </a:p>
        </p:txBody>
      </p:sp>
      <p:sp>
        <p:nvSpPr>
          <p:cNvPr id="2257924" name="Rectangle 4"/>
          <p:cNvSpPr>
            <a:spLocks noChangeArrowheads="1"/>
          </p:cNvSpPr>
          <p:nvPr/>
        </p:nvSpPr>
        <p:spPr bwMode="auto">
          <a:xfrm>
            <a:off x="59436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57925" name="Rectangle 5"/>
          <p:cNvSpPr>
            <a:spLocks noChangeArrowheads="1"/>
          </p:cNvSpPr>
          <p:nvPr/>
        </p:nvSpPr>
        <p:spPr bwMode="auto">
          <a:xfrm>
            <a:off x="62484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6" name="Rectangle 6"/>
          <p:cNvSpPr>
            <a:spLocks noChangeArrowheads="1"/>
          </p:cNvSpPr>
          <p:nvPr/>
        </p:nvSpPr>
        <p:spPr bwMode="auto">
          <a:xfrm>
            <a:off x="65532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7" name="Rectangle 7"/>
          <p:cNvSpPr>
            <a:spLocks noChangeArrowheads="1"/>
          </p:cNvSpPr>
          <p:nvPr/>
        </p:nvSpPr>
        <p:spPr bwMode="auto">
          <a:xfrm>
            <a:off x="68580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8" name="Rectangle 8"/>
          <p:cNvSpPr>
            <a:spLocks noChangeArrowheads="1"/>
          </p:cNvSpPr>
          <p:nvPr/>
        </p:nvSpPr>
        <p:spPr bwMode="auto">
          <a:xfrm>
            <a:off x="71628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9" name="Rectangle 9"/>
          <p:cNvSpPr>
            <a:spLocks noChangeArrowheads="1"/>
          </p:cNvSpPr>
          <p:nvPr/>
        </p:nvSpPr>
        <p:spPr bwMode="auto">
          <a:xfrm>
            <a:off x="74676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30" name="Rectangle 10"/>
          <p:cNvSpPr>
            <a:spLocks noChangeArrowheads="1"/>
          </p:cNvSpPr>
          <p:nvPr/>
        </p:nvSpPr>
        <p:spPr bwMode="auto">
          <a:xfrm>
            <a:off x="77724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31" name="Text Box 11"/>
          <p:cNvSpPr txBox="1">
            <a:spLocks noChangeArrowheads="1"/>
          </p:cNvSpPr>
          <p:nvPr/>
        </p:nvSpPr>
        <p:spPr bwMode="auto">
          <a:xfrm>
            <a:off x="5943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32" name="Text Box 12"/>
          <p:cNvSpPr txBox="1">
            <a:spLocks noChangeArrowheads="1"/>
          </p:cNvSpPr>
          <p:nvPr/>
        </p:nvSpPr>
        <p:spPr bwMode="auto">
          <a:xfrm>
            <a:off x="62484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33" name="Text Box 13"/>
          <p:cNvSpPr txBox="1">
            <a:spLocks noChangeArrowheads="1"/>
          </p:cNvSpPr>
          <p:nvPr/>
        </p:nvSpPr>
        <p:spPr bwMode="auto">
          <a:xfrm>
            <a:off x="65532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34" name="Text Box 14"/>
          <p:cNvSpPr txBox="1">
            <a:spLocks noChangeArrowheads="1"/>
          </p:cNvSpPr>
          <p:nvPr/>
        </p:nvSpPr>
        <p:spPr bwMode="auto">
          <a:xfrm>
            <a:off x="68580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35" name="Text Box 15"/>
          <p:cNvSpPr txBox="1">
            <a:spLocks noChangeArrowheads="1"/>
          </p:cNvSpPr>
          <p:nvPr/>
        </p:nvSpPr>
        <p:spPr bwMode="auto">
          <a:xfrm>
            <a:off x="71628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36" name="Text Box 16"/>
          <p:cNvSpPr txBox="1">
            <a:spLocks noChangeArrowheads="1"/>
          </p:cNvSpPr>
          <p:nvPr/>
        </p:nvSpPr>
        <p:spPr bwMode="auto">
          <a:xfrm>
            <a:off x="7467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37" name="Text Box 17"/>
          <p:cNvSpPr txBox="1">
            <a:spLocks noChangeArrowheads="1"/>
          </p:cNvSpPr>
          <p:nvPr/>
        </p:nvSpPr>
        <p:spPr bwMode="auto">
          <a:xfrm>
            <a:off x="77724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38" name="Text Box 18"/>
          <p:cNvSpPr txBox="1">
            <a:spLocks noChangeArrowheads="1"/>
          </p:cNvSpPr>
          <p:nvPr/>
        </p:nvSpPr>
        <p:spPr bwMode="auto">
          <a:xfrm>
            <a:off x="5791200" y="4419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57939" name="Text Box 19"/>
          <p:cNvSpPr txBox="1">
            <a:spLocks noChangeArrowheads="1"/>
          </p:cNvSpPr>
          <p:nvPr/>
        </p:nvSpPr>
        <p:spPr bwMode="auto">
          <a:xfrm>
            <a:off x="6096000" y="4419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57940" name="Rectangle 20"/>
          <p:cNvSpPr>
            <a:spLocks noChangeArrowheads="1"/>
          </p:cNvSpPr>
          <p:nvPr/>
        </p:nvSpPr>
        <p:spPr bwMode="auto">
          <a:xfrm>
            <a:off x="59436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57941" name="Rectangle 21"/>
          <p:cNvSpPr>
            <a:spLocks noChangeArrowheads="1"/>
          </p:cNvSpPr>
          <p:nvPr/>
        </p:nvSpPr>
        <p:spPr bwMode="auto">
          <a:xfrm>
            <a:off x="62484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2" name="Rectangle 22"/>
          <p:cNvSpPr>
            <a:spLocks noChangeArrowheads="1"/>
          </p:cNvSpPr>
          <p:nvPr/>
        </p:nvSpPr>
        <p:spPr bwMode="auto">
          <a:xfrm>
            <a:off x="65532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3" name="Rectangle 23"/>
          <p:cNvSpPr>
            <a:spLocks noChangeArrowheads="1"/>
          </p:cNvSpPr>
          <p:nvPr/>
        </p:nvSpPr>
        <p:spPr bwMode="auto">
          <a:xfrm>
            <a:off x="68580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4" name="Rectangle 24"/>
          <p:cNvSpPr>
            <a:spLocks noChangeArrowheads="1"/>
          </p:cNvSpPr>
          <p:nvPr/>
        </p:nvSpPr>
        <p:spPr bwMode="auto">
          <a:xfrm>
            <a:off x="71628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5" name="Rectangle 25"/>
          <p:cNvSpPr>
            <a:spLocks noChangeArrowheads="1"/>
          </p:cNvSpPr>
          <p:nvPr/>
        </p:nvSpPr>
        <p:spPr bwMode="auto">
          <a:xfrm>
            <a:off x="74676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6" name="Rectangle 26"/>
          <p:cNvSpPr>
            <a:spLocks noChangeArrowheads="1"/>
          </p:cNvSpPr>
          <p:nvPr/>
        </p:nvSpPr>
        <p:spPr bwMode="auto">
          <a:xfrm>
            <a:off x="77724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7" name="Text Box 27"/>
          <p:cNvSpPr txBox="1">
            <a:spLocks noChangeArrowheads="1"/>
          </p:cNvSpPr>
          <p:nvPr/>
        </p:nvSpPr>
        <p:spPr bwMode="auto">
          <a:xfrm>
            <a:off x="59436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48" name="Text Box 28"/>
          <p:cNvSpPr txBox="1">
            <a:spLocks noChangeArrowheads="1"/>
          </p:cNvSpPr>
          <p:nvPr/>
        </p:nvSpPr>
        <p:spPr bwMode="auto">
          <a:xfrm>
            <a:off x="62484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49" name="Text Box 29"/>
          <p:cNvSpPr txBox="1">
            <a:spLocks noChangeArrowheads="1"/>
          </p:cNvSpPr>
          <p:nvPr/>
        </p:nvSpPr>
        <p:spPr bwMode="auto">
          <a:xfrm>
            <a:off x="65532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50" name="Text Box 30"/>
          <p:cNvSpPr txBox="1">
            <a:spLocks noChangeArrowheads="1"/>
          </p:cNvSpPr>
          <p:nvPr/>
        </p:nvSpPr>
        <p:spPr bwMode="auto">
          <a:xfrm>
            <a:off x="68580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51" name="Text Box 31"/>
          <p:cNvSpPr txBox="1">
            <a:spLocks noChangeArrowheads="1"/>
          </p:cNvSpPr>
          <p:nvPr/>
        </p:nvSpPr>
        <p:spPr bwMode="auto">
          <a:xfrm>
            <a:off x="71628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52" name="Text Box 32"/>
          <p:cNvSpPr txBox="1">
            <a:spLocks noChangeArrowheads="1"/>
          </p:cNvSpPr>
          <p:nvPr/>
        </p:nvSpPr>
        <p:spPr bwMode="auto">
          <a:xfrm>
            <a:off x="74676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53" name="Text Box 33"/>
          <p:cNvSpPr txBox="1">
            <a:spLocks noChangeArrowheads="1"/>
          </p:cNvSpPr>
          <p:nvPr/>
        </p:nvSpPr>
        <p:spPr bwMode="auto">
          <a:xfrm>
            <a:off x="77724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54" name="Rectangle 34"/>
          <p:cNvSpPr>
            <a:spLocks noChangeArrowheads="1"/>
          </p:cNvSpPr>
          <p:nvPr/>
        </p:nvSpPr>
        <p:spPr bwMode="auto">
          <a:xfrm>
            <a:off x="59436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5" name="Rectangle 35"/>
          <p:cNvSpPr>
            <a:spLocks noChangeArrowheads="1"/>
          </p:cNvSpPr>
          <p:nvPr/>
        </p:nvSpPr>
        <p:spPr bwMode="auto">
          <a:xfrm>
            <a:off x="74676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57956" name="Rectangle 36"/>
          <p:cNvSpPr>
            <a:spLocks noChangeArrowheads="1"/>
          </p:cNvSpPr>
          <p:nvPr/>
        </p:nvSpPr>
        <p:spPr bwMode="auto">
          <a:xfrm>
            <a:off x="62484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7" name="Rectangle 37"/>
          <p:cNvSpPr>
            <a:spLocks noChangeArrowheads="1"/>
          </p:cNvSpPr>
          <p:nvPr/>
        </p:nvSpPr>
        <p:spPr bwMode="auto">
          <a:xfrm>
            <a:off x="65532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8" name="Rectangle 38"/>
          <p:cNvSpPr>
            <a:spLocks noChangeArrowheads="1"/>
          </p:cNvSpPr>
          <p:nvPr/>
        </p:nvSpPr>
        <p:spPr bwMode="auto">
          <a:xfrm>
            <a:off x="68580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9" name="Rectangle 39"/>
          <p:cNvSpPr>
            <a:spLocks noChangeArrowheads="1"/>
          </p:cNvSpPr>
          <p:nvPr/>
        </p:nvSpPr>
        <p:spPr bwMode="auto">
          <a:xfrm>
            <a:off x="71628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60" name="Rectangle 40"/>
          <p:cNvSpPr>
            <a:spLocks noChangeArrowheads="1"/>
          </p:cNvSpPr>
          <p:nvPr/>
        </p:nvSpPr>
        <p:spPr bwMode="auto">
          <a:xfrm>
            <a:off x="77724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61" name="Text Box 41"/>
          <p:cNvSpPr txBox="1">
            <a:spLocks noChangeArrowheads="1"/>
          </p:cNvSpPr>
          <p:nvPr/>
        </p:nvSpPr>
        <p:spPr bwMode="auto">
          <a:xfrm>
            <a:off x="5943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62" name="Text Box 42"/>
          <p:cNvSpPr txBox="1">
            <a:spLocks noChangeArrowheads="1"/>
          </p:cNvSpPr>
          <p:nvPr/>
        </p:nvSpPr>
        <p:spPr bwMode="auto">
          <a:xfrm>
            <a:off x="62484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63" name="Text Box 43"/>
          <p:cNvSpPr txBox="1">
            <a:spLocks noChangeArrowheads="1"/>
          </p:cNvSpPr>
          <p:nvPr/>
        </p:nvSpPr>
        <p:spPr bwMode="auto">
          <a:xfrm>
            <a:off x="65532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64" name="Text Box 44"/>
          <p:cNvSpPr txBox="1">
            <a:spLocks noChangeArrowheads="1"/>
          </p:cNvSpPr>
          <p:nvPr/>
        </p:nvSpPr>
        <p:spPr bwMode="auto">
          <a:xfrm>
            <a:off x="68580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65" name="Text Box 45"/>
          <p:cNvSpPr txBox="1">
            <a:spLocks noChangeArrowheads="1"/>
          </p:cNvSpPr>
          <p:nvPr/>
        </p:nvSpPr>
        <p:spPr bwMode="auto">
          <a:xfrm>
            <a:off x="71628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66" name="Text Box 46"/>
          <p:cNvSpPr txBox="1">
            <a:spLocks noChangeArrowheads="1"/>
          </p:cNvSpPr>
          <p:nvPr/>
        </p:nvSpPr>
        <p:spPr bwMode="auto">
          <a:xfrm>
            <a:off x="7467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67" name="Text Box 47"/>
          <p:cNvSpPr txBox="1">
            <a:spLocks noChangeArrowheads="1"/>
          </p:cNvSpPr>
          <p:nvPr/>
        </p:nvSpPr>
        <p:spPr bwMode="auto">
          <a:xfrm>
            <a:off x="77724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68" name="Text Box 48"/>
          <p:cNvSpPr txBox="1">
            <a:spLocks noChangeArrowheads="1"/>
          </p:cNvSpPr>
          <p:nvPr/>
        </p:nvSpPr>
        <p:spPr bwMode="auto">
          <a:xfrm>
            <a:off x="7315200" y="5410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57969" name="Text Box 49"/>
          <p:cNvSpPr txBox="1">
            <a:spLocks noChangeArrowheads="1"/>
          </p:cNvSpPr>
          <p:nvPr/>
        </p:nvSpPr>
        <p:spPr bwMode="auto">
          <a:xfrm>
            <a:off x="7620000" y="5410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57970" name="Text Box 50"/>
          <p:cNvSpPr txBox="1">
            <a:spLocks noChangeArrowheads="1"/>
          </p:cNvSpPr>
          <p:nvPr/>
        </p:nvSpPr>
        <p:spPr bwMode="auto">
          <a:xfrm>
            <a:off x="5943600" y="2743200"/>
            <a:ext cx="609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T</a:t>
            </a:r>
          </a:p>
        </p:txBody>
      </p:sp>
      <p:sp>
        <p:nvSpPr>
          <p:cNvPr id="2257971" name="Text Box 51"/>
          <p:cNvSpPr txBox="1">
            <a:spLocks noChangeArrowheads="1"/>
          </p:cNvSpPr>
          <p:nvPr/>
        </p:nvSpPr>
        <p:spPr bwMode="auto">
          <a:xfrm>
            <a:off x="5638800" y="2743200"/>
            <a:ext cx="609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Tree>
    <p:extLst>
      <p:ext uri="{BB962C8B-B14F-4D97-AF65-F5344CB8AC3E}">
        <p14:creationId xmlns:p14="http://schemas.microsoft.com/office/powerpoint/2010/main" val="6046015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Date Placeholder 3"/>
          <p:cNvSpPr>
            <a:spLocks noGrp="1"/>
          </p:cNvSpPr>
          <p:nvPr>
            <p:ph type="dt" sz="quarter" idx="10"/>
          </p:nvPr>
        </p:nvSpPr>
        <p:spPr/>
        <p:txBody>
          <a:bodyPr/>
          <a:lstStyle/>
          <a:p>
            <a:pPr>
              <a:defRPr/>
            </a:pPr>
            <a:r>
              <a:rPr lang="en-US" smtClean="0"/>
              <a:t>5 April 2013</a:t>
            </a:r>
            <a:endParaRPr lang="en-US"/>
          </a:p>
        </p:txBody>
      </p:sp>
      <p:sp>
        <p:nvSpPr>
          <p:cNvPr id="89" name="Footer Placeholder 4"/>
          <p:cNvSpPr>
            <a:spLocks noGrp="1"/>
          </p:cNvSpPr>
          <p:nvPr>
            <p:ph type="ftr" sz="quarter" idx="11"/>
          </p:nvPr>
        </p:nvSpPr>
        <p:spPr/>
        <p:txBody>
          <a:bodyPr/>
          <a:lstStyle/>
          <a:p>
            <a:pPr>
              <a:defRPr/>
            </a:pPr>
            <a:r>
              <a:rPr lang="de-DE" smtClean="0"/>
              <a:t>CS 311 Spring 2013</a:t>
            </a:r>
            <a:endParaRPr lang="en-US"/>
          </a:p>
        </p:txBody>
      </p:sp>
      <p:sp>
        <p:nvSpPr>
          <p:cNvPr id="2243586"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[1/3]</a:t>
            </a:r>
          </a:p>
        </p:txBody>
      </p:sp>
      <p:sp>
        <p:nvSpPr>
          <p:cNvPr id="224358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When we store a Queue in an array with markers, we can deal with </a:t>
            </a:r>
            <a:r>
              <a:rPr lang="ja-JP" altLang="en-US" smtClean="0">
                <a:latin typeface="Arial"/>
                <a:cs typeface="+mn-cs"/>
              </a:rPr>
              <a:t>“</a:t>
            </a:r>
            <a:r>
              <a:rPr lang="en-US" smtClean="0">
                <a:cs typeface="+mn-cs"/>
              </a:rPr>
              <a:t>crawling data</a:t>
            </a:r>
            <a:r>
              <a:rPr lang="ja-JP" altLang="en-US" smtClean="0">
                <a:latin typeface="Arial"/>
                <a:cs typeface="+mn-cs"/>
              </a:rPr>
              <a:t>”</a:t>
            </a:r>
            <a:r>
              <a:rPr lang="en-US" smtClean="0">
                <a:cs typeface="+mn-cs"/>
              </a:rPr>
              <a:t> using a </a:t>
            </a:r>
            <a:r>
              <a:rPr lang="en-US" b="1" smtClean="0">
                <a:cs typeface="+mn-cs"/>
              </a:rPr>
              <a:t>circular buffer</a:t>
            </a:r>
            <a:r>
              <a:rPr lang="en-US" smtClean="0">
                <a:cs typeface="+mn-cs"/>
              </a:rPr>
              <a:t>.</a:t>
            </a:r>
          </a:p>
          <a:p>
            <a:pPr lvl="1" eaLnBrk="1" hangingPunct="1">
              <a:defRPr/>
            </a:pPr>
            <a:r>
              <a:rPr lang="en-US" smtClean="0"/>
              <a:t>A circular buffer is just an ordinary Sequence. However, we think of the ends as being joined.</a:t>
            </a:r>
          </a:p>
          <a:p>
            <a:pPr lvl="1" eaLnBrk="1" hangingPunct="1">
              <a:defRPr/>
            </a:pPr>
            <a:r>
              <a:rPr lang="en-US" smtClean="0"/>
              <a:t>We also have markers indicating the front and back of the Queue.</a:t>
            </a:r>
          </a:p>
          <a:p>
            <a:pPr lvl="1" eaLnBrk="1" hangingPunct="1">
              <a:defRPr/>
            </a:pPr>
            <a:r>
              <a:rPr lang="en-US" smtClean="0"/>
              <a:t>We generally do not expand or contract the Sequence itself when the Queue expands or contracts; we just move the markers.</a:t>
            </a:r>
          </a:p>
          <a:p>
            <a:pPr lvl="1" eaLnBrk="1" hangingPunct="1">
              <a:defRPr/>
            </a:pPr>
            <a:r>
              <a:rPr lang="en-US" smtClean="0"/>
              <a:t>Note that we might still need to expand the Sequence if it fills up.</a:t>
            </a:r>
          </a:p>
        </p:txBody>
      </p:sp>
      <p:sp>
        <p:nvSpPr>
          <p:cNvPr id="2243588" name="Rectangle 4"/>
          <p:cNvSpPr>
            <a:spLocks noChangeArrowheads="1"/>
          </p:cNvSpPr>
          <p:nvPr/>
        </p:nvSpPr>
        <p:spPr bwMode="auto">
          <a:xfrm>
            <a:off x="2743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589" name="Oval 5"/>
          <p:cNvSpPr>
            <a:spLocks noChangeArrowheads="1"/>
          </p:cNvSpPr>
          <p:nvPr/>
        </p:nvSpPr>
        <p:spPr bwMode="auto">
          <a:xfrm>
            <a:off x="6477000" y="4038600"/>
            <a:ext cx="1828800" cy="1828800"/>
          </a:xfrm>
          <a:prstGeom prst="ellipse">
            <a:avLst/>
          </a:prstGeom>
          <a:solidFill>
            <a:srgbClr val="CCFFCC"/>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0" name="Line 6"/>
          <p:cNvSpPr>
            <a:spLocks noChangeShapeType="1"/>
          </p:cNvSpPr>
          <p:nvPr/>
        </p:nvSpPr>
        <p:spPr bwMode="auto">
          <a:xfrm flipV="1">
            <a:off x="7391400" y="3962400"/>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1" name="Line 7"/>
          <p:cNvSpPr>
            <a:spLocks noChangeShapeType="1"/>
          </p:cNvSpPr>
          <p:nvPr/>
        </p:nvSpPr>
        <p:spPr bwMode="auto">
          <a:xfrm flipV="1">
            <a:off x="7391400" y="4953000"/>
            <a:ext cx="990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2" name="Line 8"/>
          <p:cNvSpPr>
            <a:spLocks noChangeShapeType="1"/>
          </p:cNvSpPr>
          <p:nvPr/>
        </p:nvSpPr>
        <p:spPr bwMode="auto">
          <a:xfrm>
            <a:off x="7391400" y="4953000"/>
            <a:ext cx="0" cy="9906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3" name="Line 9"/>
          <p:cNvSpPr>
            <a:spLocks noChangeShapeType="1"/>
          </p:cNvSpPr>
          <p:nvPr/>
        </p:nvSpPr>
        <p:spPr bwMode="auto">
          <a:xfrm flipH="1">
            <a:off x="6400800" y="4953000"/>
            <a:ext cx="990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4" name="Line 10"/>
          <p:cNvSpPr>
            <a:spLocks noChangeShapeType="1"/>
          </p:cNvSpPr>
          <p:nvPr/>
        </p:nvSpPr>
        <p:spPr bwMode="auto">
          <a:xfrm flipV="1">
            <a:off x="7391400" y="40386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5" name="Line 11"/>
          <p:cNvSpPr>
            <a:spLocks noChangeShapeType="1"/>
          </p:cNvSpPr>
          <p:nvPr/>
        </p:nvSpPr>
        <p:spPr bwMode="auto">
          <a:xfrm flipV="1">
            <a:off x="7391400" y="42672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6" name="Line 12"/>
          <p:cNvSpPr>
            <a:spLocks noChangeShapeType="1"/>
          </p:cNvSpPr>
          <p:nvPr/>
        </p:nvSpPr>
        <p:spPr bwMode="auto">
          <a:xfrm>
            <a:off x="7391400" y="49530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7" name="Line 13"/>
          <p:cNvSpPr>
            <a:spLocks noChangeShapeType="1"/>
          </p:cNvSpPr>
          <p:nvPr/>
        </p:nvSpPr>
        <p:spPr bwMode="auto">
          <a:xfrm flipH="1">
            <a:off x="6705600" y="49530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8" name="Line 14"/>
          <p:cNvSpPr>
            <a:spLocks noChangeShapeType="1"/>
          </p:cNvSpPr>
          <p:nvPr/>
        </p:nvSpPr>
        <p:spPr bwMode="auto">
          <a:xfrm flipH="1" flipV="1">
            <a:off x="6705600" y="42672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9" name="Line 15"/>
          <p:cNvSpPr>
            <a:spLocks noChangeShapeType="1"/>
          </p:cNvSpPr>
          <p:nvPr/>
        </p:nvSpPr>
        <p:spPr bwMode="auto">
          <a:xfrm flipV="1">
            <a:off x="7391400" y="4572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0" name="Line 16"/>
          <p:cNvSpPr>
            <a:spLocks noChangeShapeType="1"/>
          </p:cNvSpPr>
          <p:nvPr/>
        </p:nvSpPr>
        <p:spPr bwMode="auto">
          <a:xfrm>
            <a:off x="7391400" y="4953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1" name="Line 17"/>
          <p:cNvSpPr>
            <a:spLocks noChangeShapeType="1"/>
          </p:cNvSpPr>
          <p:nvPr/>
        </p:nvSpPr>
        <p:spPr bwMode="auto">
          <a:xfrm>
            <a:off x="7391400" y="49530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2" name="Line 18"/>
          <p:cNvSpPr>
            <a:spLocks noChangeShapeType="1"/>
          </p:cNvSpPr>
          <p:nvPr/>
        </p:nvSpPr>
        <p:spPr bwMode="auto">
          <a:xfrm flipH="1">
            <a:off x="7010400" y="49530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3" name="Line 19"/>
          <p:cNvSpPr>
            <a:spLocks noChangeShapeType="1"/>
          </p:cNvSpPr>
          <p:nvPr/>
        </p:nvSpPr>
        <p:spPr bwMode="auto">
          <a:xfrm flipH="1">
            <a:off x="6477000" y="4953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4" name="Line 20"/>
          <p:cNvSpPr>
            <a:spLocks noChangeShapeType="1"/>
          </p:cNvSpPr>
          <p:nvPr/>
        </p:nvSpPr>
        <p:spPr bwMode="auto">
          <a:xfrm flipH="1" flipV="1">
            <a:off x="6477000" y="4572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5" name="Line 21"/>
          <p:cNvSpPr>
            <a:spLocks noChangeShapeType="1"/>
          </p:cNvSpPr>
          <p:nvPr/>
        </p:nvSpPr>
        <p:spPr bwMode="auto">
          <a:xfrm flipH="1" flipV="1">
            <a:off x="7010400" y="40386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6" name="Oval 22"/>
          <p:cNvSpPr>
            <a:spLocks noChangeArrowheads="1"/>
          </p:cNvSpPr>
          <p:nvPr/>
        </p:nvSpPr>
        <p:spPr bwMode="auto">
          <a:xfrm>
            <a:off x="6781800" y="4343400"/>
            <a:ext cx="1219200" cy="12192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7" name="AutoShape 23"/>
          <p:cNvSpPr>
            <a:spLocks noChangeArrowheads="1"/>
          </p:cNvSpPr>
          <p:nvPr/>
        </p:nvSpPr>
        <p:spPr bwMode="auto">
          <a:xfrm>
            <a:off x="6324600" y="3886200"/>
            <a:ext cx="2133600" cy="2133600"/>
          </a:xfrm>
          <a:custGeom>
            <a:avLst/>
            <a:gdLst>
              <a:gd name="G0" fmla="+- 1591 0 0"/>
              <a:gd name="G1" fmla="+- 21600 0 1591"/>
              <a:gd name="G2" fmla="+- 21600 0 159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91" y="10800"/>
                </a:moveTo>
                <a:cubicBezTo>
                  <a:pt x="1591" y="15886"/>
                  <a:pt x="5714" y="20009"/>
                  <a:pt x="10800" y="20009"/>
                </a:cubicBezTo>
                <a:cubicBezTo>
                  <a:pt x="15886" y="20009"/>
                  <a:pt x="20009" y="15886"/>
                  <a:pt x="20009" y="10800"/>
                </a:cubicBezTo>
                <a:cubicBezTo>
                  <a:pt x="20009" y="5714"/>
                  <a:pt x="15886" y="1591"/>
                  <a:pt x="10800" y="1591"/>
                </a:cubicBezTo>
                <a:cubicBezTo>
                  <a:pt x="5714" y="1591"/>
                  <a:pt x="1591" y="5714"/>
                  <a:pt x="1591" y="10800"/>
                </a:cubicBezTo>
                <a:close/>
              </a:path>
            </a:pathLst>
          </a:custGeom>
          <a:solidFill>
            <a:schemeClr val="bg1"/>
          </a:solidFill>
          <a:ln>
            <a:noFill/>
          </a:ln>
          <a:effectLst/>
          <a:extLst>
            <a:ext uri="{91240B29-F687-4f45-9708-019B960494DF}">
              <a14:hiddenLine xmlns:a14="http://schemas.microsoft.com/office/drawing/2010/main" w="12700">
                <a:solidFill>
                  <a:srgbClr val="00FF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8" name="Rectangle 24"/>
          <p:cNvSpPr>
            <a:spLocks noChangeArrowheads="1"/>
          </p:cNvSpPr>
          <p:nvPr/>
        </p:nvSpPr>
        <p:spPr bwMode="auto">
          <a:xfrm>
            <a:off x="3048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09" name="Rectangle 25"/>
          <p:cNvSpPr>
            <a:spLocks noChangeArrowheads="1"/>
          </p:cNvSpPr>
          <p:nvPr/>
        </p:nvSpPr>
        <p:spPr bwMode="auto">
          <a:xfrm>
            <a:off x="3352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0" name="Rectangle 26"/>
          <p:cNvSpPr>
            <a:spLocks noChangeArrowheads="1"/>
          </p:cNvSpPr>
          <p:nvPr/>
        </p:nvSpPr>
        <p:spPr bwMode="auto">
          <a:xfrm>
            <a:off x="3657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1" name="Rectangle 27"/>
          <p:cNvSpPr>
            <a:spLocks noChangeArrowheads="1"/>
          </p:cNvSpPr>
          <p:nvPr/>
        </p:nvSpPr>
        <p:spPr bwMode="auto">
          <a:xfrm>
            <a:off x="3962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43612" name="Rectangle 28"/>
          <p:cNvSpPr>
            <a:spLocks noChangeArrowheads="1"/>
          </p:cNvSpPr>
          <p:nvPr/>
        </p:nvSpPr>
        <p:spPr bwMode="auto">
          <a:xfrm>
            <a:off x="4267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43613" name="Rectangle 29"/>
          <p:cNvSpPr>
            <a:spLocks noChangeArrowheads="1"/>
          </p:cNvSpPr>
          <p:nvPr/>
        </p:nvSpPr>
        <p:spPr bwMode="auto">
          <a:xfrm>
            <a:off x="4572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43614" name="Rectangle 30"/>
          <p:cNvSpPr>
            <a:spLocks noChangeArrowheads="1"/>
          </p:cNvSpPr>
          <p:nvPr/>
        </p:nvSpPr>
        <p:spPr bwMode="auto">
          <a:xfrm>
            <a:off x="4876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43615" name="Rectangle 31"/>
          <p:cNvSpPr>
            <a:spLocks noChangeArrowheads="1"/>
          </p:cNvSpPr>
          <p:nvPr/>
        </p:nvSpPr>
        <p:spPr bwMode="auto">
          <a:xfrm>
            <a:off x="5181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43616" name="Rectangle 32"/>
          <p:cNvSpPr>
            <a:spLocks noChangeArrowheads="1"/>
          </p:cNvSpPr>
          <p:nvPr/>
        </p:nvSpPr>
        <p:spPr bwMode="auto">
          <a:xfrm>
            <a:off x="609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43617" name="Rectangle 33"/>
          <p:cNvSpPr>
            <a:spLocks noChangeArrowheads="1"/>
          </p:cNvSpPr>
          <p:nvPr/>
        </p:nvSpPr>
        <p:spPr bwMode="auto">
          <a:xfrm>
            <a:off x="914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43618" name="Rectangle 34"/>
          <p:cNvSpPr>
            <a:spLocks noChangeArrowheads="1"/>
          </p:cNvSpPr>
          <p:nvPr/>
        </p:nvSpPr>
        <p:spPr bwMode="auto">
          <a:xfrm>
            <a:off x="1219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9" name="Rectangle 35"/>
          <p:cNvSpPr>
            <a:spLocks noChangeArrowheads="1"/>
          </p:cNvSpPr>
          <p:nvPr/>
        </p:nvSpPr>
        <p:spPr bwMode="auto">
          <a:xfrm>
            <a:off x="1524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0" name="Rectangle 36"/>
          <p:cNvSpPr>
            <a:spLocks noChangeArrowheads="1"/>
          </p:cNvSpPr>
          <p:nvPr/>
        </p:nvSpPr>
        <p:spPr bwMode="auto">
          <a:xfrm>
            <a:off x="1828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1" name="Rectangle 37"/>
          <p:cNvSpPr>
            <a:spLocks noChangeArrowheads="1"/>
          </p:cNvSpPr>
          <p:nvPr/>
        </p:nvSpPr>
        <p:spPr bwMode="auto">
          <a:xfrm>
            <a:off x="2133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2" name="Rectangle 38"/>
          <p:cNvSpPr>
            <a:spLocks noChangeArrowheads="1"/>
          </p:cNvSpPr>
          <p:nvPr/>
        </p:nvSpPr>
        <p:spPr bwMode="auto">
          <a:xfrm>
            <a:off x="2438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3" name="Text Box 39"/>
          <p:cNvSpPr txBox="1">
            <a:spLocks noChangeArrowheads="1"/>
          </p:cNvSpPr>
          <p:nvPr/>
        </p:nvSpPr>
        <p:spPr bwMode="auto">
          <a:xfrm>
            <a:off x="6096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43624" name="Text Box 40"/>
          <p:cNvSpPr txBox="1">
            <a:spLocks noChangeArrowheads="1"/>
          </p:cNvSpPr>
          <p:nvPr/>
        </p:nvSpPr>
        <p:spPr bwMode="auto">
          <a:xfrm>
            <a:off x="9144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43625" name="Text Box 41"/>
          <p:cNvSpPr txBox="1">
            <a:spLocks noChangeArrowheads="1"/>
          </p:cNvSpPr>
          <p:nvPr/>
        </p:nvSpPr>
        <p:spPr bwMode="auto">
          <a:xfrm>
            <a:off x="12192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43626" name="Text Box 42"/>
          <p:cNvSpPr txBox="1">
            <a:spLocks noChangeArrowheads="1"/>
          </p:cNvSpPr>
          <p:nvPr/>
        </p:nvSpPr>
        <p:spPr bwMode="auto">
          <a:xfrm>
            <a:off x="1524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43627" name="Text Box 43"/>
          <p:cNvSpPr txBox="1">
            <a:spLocks noChangeArrowheads="1"/>
          </p:cNvSpPr>
          <p:nvPr/>
        </p:nvSpPr>
        <p:spPr bwMode="auto">
          <a:xfrm>
            <a:off x="18288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43628" name="Text Box 44"/>
          <p:cNvSpPr txBox="1">
            <a:spLocks noChangeArrowheads="1"/>
          </p:cNvSpPr>
          <p:nvPr/>
        </p:nvSpPr>
        <p:spPr bwMode="auto">
          <a:xfrm>
            <a:off x="21336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43629" name="Text Box 45"/>
          <p:cNvSpPr txBox="1">
            <a:spLocks noChangeArrowheads="1"/>
          </p:cNvSpPr>
          <p:nvPr/>
        </p:nvSpPr>
        <p:spPr bwMode="auto">
          <a:xfrm>
            <a:off x="24384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43630" name="Text Box 46"/>
          <p:cNvSpPr txBox="1">
            <a:spLocks noChangeArrowheads="1"/>
          </p:cNvSpPr>
          <p:nvPr/>
        </p:nvSpPr>
        <p:spPr bwMode="auto">
          <a:xfrm>
            <a:off x="27432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7</a:t>
            </a:r>
          </a:p>
        </p:txBody>
      </p:sp>
      <p:sp>
        <p:nvSpPr>
          <p:cNvPr id="2243631" name="Text Box 47"/>
          <p:cNvSpPr txBox="1">
            <a:spLocks noChangeArrowheads="1"/>
          </p:cNvSpPr>
          <p:nvPr/>
        </p:nvSpPr>
        <p:spPr bwMode="auto">
          <a:xfrm>
            <a:off x="3048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8</a:t>
            </a:r>
          </a:p>
        </p:txBody>
      </p:sp>
      <p:sp>
        <p:nvSpPr>
          <p:cNvPr id="2243632" name="Text Box 48"/>
          <p:cNvSpPr txBox="1">
            <a:spLocks noChangeArrowheads="1"/>
          </p:cNvSpPr>
          <p:nvPr/>
        </p:nvSpPr>
        <p:spPr bwMode="auto">
          <a:xfrm>
            <a:off x="33528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9</a:t>
            </a:r>
          </a:p>
        </p:txBody>
      </p:sp>
      <p:sp>
        <p:nvSpPr>
          <p:cNvPr id="2243633" name="Text Box 49"/>
          <p:cNvSpPr txBox="1">
            <a:spLocks noChangeArrowheads="1"/>
          </p:cNvSpPr>
          <p:nvPr/>
        </p:nvSpPr>
        <p:spPr bwMode="auto">
          <a:xfrm>
            <a:off x="35814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10</a:t>
            </a:r>
          </a:p>
        </p:txBody>
      </p:sp>
      <p:sp>
        <p:nvSpPr>
          <p:cNvPr id="2243634" name="Text Box 50"/>
          <p:cNvSpPr txBox="1">
            <a:spLocks noChangeArrowheads="1"/>
          </p:cNvSpPr>
          <p:nvPr/>
        </p:nvSpPr>
        <p:spPr bwMode="auto">
          <a:xfrm>
            <a:off x="38862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11</a:t>
            </a:r>
          </a:p>
        </p:txBody>
      </p:sp>
      <p:sp>
        <p:nvSpPr>
          <p:cNvPr id="2243635" name="Text Box 51"/>
          <p:cNvSpPr txBox="1">
            <a:spLocks noChangeArrowheads="1"/>
          </p:cNvSpPr>
          <p:nvPr/>
        </p:nvSpPr>
        <p:spPr bwMode="auto">
          <a:xfrm>
            <a:off x="41910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12</a:t>
            </a:r>
          </a:p>
        </p:txBody>
      </p:sp>
      <p:sp>
        <p:nvSpPr>
          <p:cNvPr id="2243636" name="Text Box 52"/>
          <p:cNvSpPr txBox="1">
            <a:spLocks noChangeArrowheads="1"/>
          </p:cNvSpPr>
          <p:nvPr/>
        </p:nvSpPr>
        <p:spPr bwMode="auto">
          <a:xfrm>
            <a:off x="44958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13</a:t>
            </a:r>
          </a:p>
        </p:txBody>
      </p:sp>
      <p:sp>
        <p:nvSpPr>
          <p:cNvPr id="2243637" name="Text Box 53"/>
          <p:cNvSpPr txBox="1">
            <a:spLocks noChangeArrowheads="1"/>
          </p:cNvSpPr>
          <p:nvPr/>
        </p:nvSpPr>
        <p:spPr bwMode="auto">
          <a:xfrm>
            <a:off x="48006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14</a:t>
            </a:r>
          </a:p>
        </p:txBody>
      </p:sp>
      <p:sp>
        <p:nvSpPr>
          <p:cNvPr id="2243638" name="Text Box 54"/>
          <p:cNvSpPr txBox="1">
            <a:spLocks noChangeArrowheads="1"/>
          </p:cNvSpPr>
          <p:nvPr/>
        </p:nvSpPr>
        <p:spPr bwMode="auto">
          <a:xfrm>
            <a:off x="51054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15</a:t>
            </a:r>
          </a:p>
        </p:txBody>
      </p:sp>
      <p:sp>
        <p:nvSpPr>
          <p:cNvPr id="2243639" name="Line 55"/>
          <p:cNvSpPr>
            <a:spLocks noChangeShapeType="1"/>
          </p:cNvSpPr>
          <p:nvPr/>
        </p:nvSpPr>
        <p:spPr bwMode="auto">
          <a:xfrm>
            <a:off x="609600" y="4724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40" name="Line 56"/>
          <p:cNvSpPr>
            <a:spLocks noChangeShapeType="1"/>
          </p:cNvSpPr>
          <p:nvPr/>
        </p:nvSpPr>
        <p:spPr bwMode="auto">
          <a:xfrm>
            <a:off x="5486400" y="4724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41" name="Text Box 57"/>
          <p:cNvSpPr txBox="1">
            <a:spLocks noChangeArrowheads="1"/>
          </p:cNvSpPr>
          <p:nvPr/>
        </p:nvSpPr>
        <p:spPr bwMode="auto">
          <a:xfrm>
            <a:off x="3810000" y="510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43642" name="Text Box 58"/>
          <p:cNvSpPr txBox="1">
            <a:spLocks noChangeArrowheads="1"/>
          </p:cNvSpPr>
          <p:nvPr/>
        </p:nvSpPr>
        <p:spPr bwMode="auto">
          <a:xfrm>
            <a:off x="1066800" y="510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43643" name="Text Box 59"/>
          <p:cNvSpPr txBox="1">
            <a:spLocks noChangeArrowheads="1"/>
          </p:cNvSpPr>
          <p:nvPr/>
        </p:nvSpPr>
        <p:spPr bwMode="auto">
          <a:xfrm>
            <a:off x="7467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43644" name="Text Box 60"/>
          <p:cNvSpPr txBox="1">
            <a:spLocks noChangeArrowheads="1"/>
          </p:cNvSpPr>
          <p:nvPr/>
        </p:nvSpPr>
        <p:spPr bwMode="auto">
          <a:xfrm>
            <a:off x="6934200" y="3810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15</a:t>
            </a:r>
          </a:p>
        </p:txBody>
      </p:sp>
      <p:sp>
        <p:nvSpPr>
          <p:cNvPr id="2243645" name="Text Box 61"/>
          <p:cNvSpPr txBox="1">
            <a:spLocks noChangeArrowheads="1"/>
          </p:cNvSpPr>
          <p:nvPr/>
        </p:nvSpPr>
        <p:spPr bwMode="auto">
          <a:xfrm>
            <a:off x="7391400" y="58674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7</a:t>
            </a:r>
          </a:p>
        </p:txBody>
      </p:sp>
      <p:sp>
        <p:nvSpPr>
          <p:cNvPr id="2243646" name="Text Box 62"/>
          <p:cNvSpPr txBox="1">
            <a:spLocks noChangeArrowheads="1"/>
          </p:cNvSpPr>
          <p:nvPr/>
        </p:nvSpPr>
        <p:spPr bwMode="auto">
          <a:xfrm>
            <a:off x="7010400" y="58674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8</a:t>
            </a:r>
          </a:p>
        </p:txBody>
      </p:sp>
      <p:sp>
        <p:nvSpPr>
          <p:cNvPr id="2243647" name="Text Box 63"/>
          <p:cNvSpPr txBox="1">
            <a:spLocks noChangeArrowheads="1"/>
          </p:cNvSpPr>
          <p:nvPr/>
        </p:nvSpPr>
        <p:spPr bwMode="auto">
          <a:xfrm>
            <a:off x="7848600" y="3962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43648" name="Text Box 64"/>
          <p:cNvSpPr txBox="1">
            <a:spLocks noChangeArrowheads="1"/>
          </p:cNvSpPr>
          <p:nvPr/>
        </p:nvSpPr>
        <p:spPr bwMode="auto">
          <a:xfrm>
            <a:off x="6477000" y="3962400"/>
            <a:ext cx="5334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14</a:t>
            </a:r>
          </a:p>
        </p:txBody>
      </p:sp>
      <p:sp>
        <p:nvSpPr>
          <p:cNvPr id="2243649" name="Text Box 65"/>
          <p:cNvSpPr txBox="1">
            <a:spLocks noChangeArrowheads="1"/>
          </p:cNvSpPr>
          <p:nvPr/>
        </p:nvSpPr>
        <p:spPr bwMode="auto">
          <a:xfrm>
            <a:off x="7772400" y="5715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43650" name="Text Box 66"/>
          <p:cNvSpPr txBox="1">
            <a:spLocks noChangeArrowheads="1"/>
          </p:cNvSpPr>
          <p:nvPr/>
        </p:nvSpPr>
        <p:spPr bwMode="auto">
          <a:xfrm>
            <a:off x="6629400" y="5715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9</a:t>
            </a:r>
          </a:p>
        </p:txBody>
      </p:sp>
      <p:sp>
        <p:nvSpPr>
          <p:cNvPr id="2243651" name="Text Box 67"/>
          <p:cNvSpPr txBox="1">
            <a:spLocks noChangeArrowheads="1"/>
          </p:cNvSpPr>
          <p:nvPr/>
        </p:nvSpPr>
        <p:spPr bwMode="auto">
          <a:xfrm>
            <a:off x="8077200" y="4191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43652" name="Text Box 68"/>
          <p:cNvSpPr txBox="1">
            <a:spLocks noChangeArrowheads="1"/>
          </p:cNvSpPr>
          <p:nvPr/>
        </p:nvSpPr>
        <p:spPr bwMode="auto">
          <a:xfrm>
            <a:off x="6248400" y="4191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13</a:t>
            </a:r>
          </a:p>
        </p:txBody>
      </p:sp>
      <p:sp>
        <p:nvSpPr>
          <p:cNvPr id="2243653" name="Text Box 69"/>
          <p:cNvSpPr txBox="1">
            <a:spLocks noChangeArrowheads="1"/>
          </p:cNvSpPr>
          <p:nvPr/>
        </p:nvSpPr>
        <p:spPr bwMode="auto">
          <a:xfrm>
            <a:off x="8077200" y="54102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43654" name="Text Box 70"/>
          <p:cNvSpPr txBox="1">
            <a:spLocks noChangeArrowheads="1"/>
          </p:cNvSpPr>
          <p:nvPr/>
        </p:nvSpPr>
        <p:spPr bwMode="auto">
          <a:xfrm>
            <a:off x="6248400" y="54102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10</a:t>
            </a:r>
          </a:p>
        </p:txBody>
      </p:sp>
      <p:sp>
        <p:nvSpPr>
          <p:cNvPr id="2243655" name="Text Box 71"/>
          <p:cNvSpPr txBox="1">
            <a:spLocks noChangeArrowheads="1"/>
          </p:cNvSpPr>
          <p:nvPr/>
        </p:nvSpPr>
        <p:spPr bwMode="auto">
          <a:xfrm>
            <a:off x="8229600" y="4572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43656" name="Text Box 72"/>
          <p:cNvSpPr txBox="1">
            <a:spLocks noChangeArrowheads="1"/>
          </p:cNvSpPr>
          <p:nvPr/>
        </p:nvSpPr>
        <p:spPr bwMode="auto">
          <a:xfrm>
            <a:off x="6096000" y="4572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12</a:t>
            </a:r>
          </a:p>
        </p:txBody>
      </p:sp>
      <p:sp>
        <p:nvSpPr>
          <p:cNvPr id="2243657" name="Text Box 73"/>
          <p:cNvSpPr txBox="1">
            <a:spLocks noChangeArrowheads="1"/>
          </p:cNvSpPr>
          <p:nvPr/>
        </p:nvSpPr>
        <p:spPr bwMode="auto">
          <a:xfrm>
            <a:off x="8229600" y="50292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43658" name="Text Box 74"/>
          <p:cNvSpPr txBox="1">
            <a:spLocks noChangeArrowheads="1"/>
          </p:cNvSpPr>
          <p:nvPr/>
        </p:nvSpPr>
        <p:spPr bwMode="auto">
          <a:xfrm>
            <a:off x="6096000" y="50292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11</a:t>
            </a:r>
          </a:p>
        </p:txBody>
      </p:sp>
      <p:sp>
        <p:nvSpPr>
          <p:cNvPr id="2243659" name="Text Box 75"/>
          <p:cNvSpPr txBox="1">
            <a:spLocks noChangeArrowheads="1"/>
          </p:cNvSpPr>
          <p:nvPr/>
        </p:nvSpPr>
        <p:spPr bwMode="auto">
          <a:xfrm>
            <a:off x="6781800" y="5029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43660" name="Text Box 76"/>
          <p:cNvSpPr txBox="1">
            <a:spLocks noChangeArrowheads="1"/>
          </p:cNvSpPr>
          <p:nvPr/>
        </p:nvSpPr>
        <p:spPr bwMode="auto">
          <a:xfrm>
            <a:off x="7620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43661" name="Text Box 77"/>
          <p:cNvSpPr txBox="1">
            <a:spLocks noChangeArrowheads="1"/>
          </p:cNvSpPr>
          <p:nvPr/>
        </p:nvSpPr>
        <p:spPr bwMode="auto">
          <a:xfrm>
            <a:off x="6400800" y="49530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2</a:t>
            </a:r>
          </a:p>
        </p:txBody>
      </p:sp>
      <p:sp>
        <p:nvSpPr>
          <p:cNvPr id="2243662" name="Text Box 78"/>
          <p:cNvSpPr txBox="1">
            <a:spLocks noChangeArrowheads="1"/>
          </p:cNvSpPr>
          <p:nvPr/>
        </p:nvSpPr>
        <p:spPr bwMode="auto">
          <a:xfrm>
            <a:off x="6400800" y="46482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1</a:t>
            </a:r>
          </a:p>
        </p:txBody>
      </p:sp>
      <p:sp>
        <p:nvSpPr>
          <p:cNvPr id="2243663" name="Text Box 79"/>
          <p:cNvSpPr txBox="1">
            <a:spLocks noChangeArrowheads="1"/>
          </p:cNvSpPr>
          <p:nvPr/>
        </p:nvSpPr>
        <p:spPr bwMode="auto">
          <a:xfrm>
            <a:off x="6553200" y="43434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3</a:t>
            </a:r>
          </a:p>
        </p:txBody>
      </p:sp>
      <p:sp>
        <p:nvSpPr>
          <p:cNvPr id="2243664" name="Text Box 80"/>
          <p:cNvSpPr txBox="1">
            <a:spLocks noChangeArrowheads="1"/>
          </p:cNvSpPr>
          <p:nvPr/>
        </p:nvSpPr>
        <p:spPr bwMode="auto">
          <a:xfrm>
            <a:off x="6781800" y="41148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5</a:t>
            </a:r>
          </a:p>
        </p:txBody>
      </p:sp>
      <p:sp>
        <p:nvSpPr>
          <p:cNvPr id="2243665" name="Text Box 81"/>
          <p:cNvSpPr txBox="1">
            <a:spLocks noChangeArrowheads="1"/>
          </p:cNvSpPr>
          <p:nvPr/>
        </p:nvSpPr>
        <p:spPr bwMode="auto">
          <a:xfrm>
            <a:off x="7010400" y="40386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3</a:t>
            </a:r>
          </a:p>
        </p:txBody>
      </p:sp>
      <p:sp>
        <p:nvSpPr>
          <p:cNvPr id="2243666" name="Text Box 82"/>
          <p:cNvSpPr txBox="1">
            <a:spLocks noChangeArrowheads="1"/>
          </p:cNvSpPr>
          <p:nvPr/>
        </p:nvSpPr>
        <p:spPr bwMode="auto">
          <a:xfrm>
            <a:off x="7315200" y="40386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1</a:t>
            </a:r>
          </a:p>
        </p:txBody>
      </p:sp>
      <p:sp>
        <p:nvSpPr>
          <p:cNvPr id="2243667" name="Text Box 83"/>
          <p:cNvSpPr txBox="1">
            <a:spLocks noChangeArrowheads="1"/>
          </p:cNvSpPr>
          <p:nvPr/>
        </p:nvSpPr>
        <p:spPr bwMode="auto">
          <a:xfrm>
            <a:off x="7620000" y="41148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8</a:t>
            </a:r>
          </a:p>
        </p:txBody>
      </p:sp>
      <p:sp>
        <p:nvSpPr>
          <p:cNvPr id="2243668" name="Oval 84"/>
          <p:cNvSpPr>
            <a:spLocks noChangeArrowheads="1"/>
          </p:cNvSpPr>
          <p:nvPr/>
        </p:nvSpPr>
        <p:spPr bwMode="auto">
          <a:xfrm>
            <a:off x="6477000" y="4038600"/>
            <a:ext cx="1828800" cy="1828800"/>
          </a:xfrm>
          <a:prstGeom prst="ellipse">
            <a:avLst/>
          </a:prstGeom>
          <a:noFill/>
          <a:ln w="1587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69" name="Line 85"/>
          <p:cNvSpPr>
            <a:spLocks noChangeShapeType="1"/>
          </p:cNvSpPr>
          <p:nvPr/>
        </p:nvSpPr>
        <p:spPr bwMode="auto">
          <a:xfrm flipV="1">
            <a:off x="73914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70" name="Text Box 86"/>
          <p:cNvSpPr txBox="1">
            <a:spLocks noChangeArrowheads="1"/>
          </p:cNvSpPr>
          <p:nvPr/>
        </p:nvSpPr>
        <p:spPr bwMode="auto">
          <a:xfrm>
            <a:off x="1981200" y="54102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Physical Structure</a:t>
            </a:r>
          </a:p>
        </p:txBody>
      </p:sp>
      <p:sp>
        <p:nvSpPr>
          <p:cNvPr id="2243671" name="Text Box 87"/>
          <p:cNvSpPr txBox="1">
            <a:spLocks noChangeArrowheads="1"/>
          </p:cNvSpPr>
          <p:nvPr/>
        </p:nvSpPr>
        <p:spPr bwMode="auto">
          <a:xfrm>
            <a:off x="6324600" y="61722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Logical Structure</a:t>
            </a:r>
          </a:p>
        </p:txBody>
      </p:sp>
    </p:spTree>
    <p:extLst>
      <p:ext uri="{BB962C8B-B14F-4D97-AF65-F5344CB8AC3E}">
        <p14:creationId xmlns:p14="http://schemas.microsoft.com/office/powerpoint/2010/main" val="240163830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95810"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[2/3]</a:t>
            </a:r>
          </a:p>
        </p:txBody>
      </p:sp>
      <p:sp>
        <p:nvSpPr>
          <p:cNvPr id="229581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circular buffer can be simply an array. We need to know:</a:t>
            </a:r>
          </a:p>
          <a:p>
            <a:pPr lvl="1" eaLnBrk="1" hangingPunct="1">
              <a:defRPr/>
            </a:pPr>
            <a:r>
              <a:rPr lang="en-US" smtClean="0"/>
              <a:t>The number of elements in the array.</a:t>
            </a:r>
          </a:p>
          <a:p>
            <a:pPr lvl="1" eaLnBrk="1" hangingPunct="1">
              <a:defRPr/>
            </a:pPr>
            <a:r>
              <a:rPr lang="en-US" smtClean="0"/>
              <a:t>The subscript of the front item.</a:t>
            </a:r>
          </a:p>
          <a:p>
            <a:pPr lvl="2" eaLnBrk="1" hangingPunct="1">
              <a:defRPr/>
            </a:pPr>
            <a:r>
              <a:rPr lang="en-US" smtClean="0"/>
              <a:t>When dequeuing, we do</a:t>
            </a:r>
            <a:br>
              <a:rPr lang="en-US" smtClean="0"/>
            </a:br>
            <a:r>
              <a:rPr lang="en-US" b="1" smtClean="0">
                <a:latin typeface="Courier New" charset="0"/>
              </a:rPr>
              <a:t>frontsubs = (frontsubs + 1) % array_size</a:t>
            </a:r>
            <a:r>
              <a:rPr lang="en-US" smtClean="0"/>
              <a:t>.</a:t>
            </a:r>
          </a:p>
          <a:p>
            <a:pPr lvl="1" eaLnBrk="1" hangingPunct="1">
              <a:defRPr/>
            </a:pPr>
            <a:r>
              <a:rPr lang="en-US" smtClean="0"/>
              <a:t>The size of the Queue (that is, the number of items in it).</a:t>
            </a:r>
          </a:p>
          <a:p>
            <a:pPr lvl="2" eaLnBrk="1" hangingPunct="1">
              <a:defRPr/>
            </a:pPr>
            <a:r>
              <a:rPr lang="en-US" smtClean="0"/>
              <a:t>The subscript of the back item is</a:t>
            </a:r>
            <a:br>
              <a:rPr lang="en-US" smtClean="0"/>
            </a:br>
            <a:r>
              <a:rPr lang="en-US" b="1" smtClean="0">
                <a:latin typeface="Courier New" charset="0"/>
              </a:rPr>
              <a:t>(frontsubs + queue_size – 1) % array_size</a:t>
            </a:r>
            <a:r>
              <a:rPr lang="en-US" smtClean="0"/>
              <a:t>, if </a:t>
            </a:r>
            <a:r>
              <a:rPr lang="en-US" b="1" smtClean="0">
                <a:latin typeface="Courier New" charset="0"/>
              </a:rPr>
              <a:t>queue_size != 0</a:t>
            </a:r>
            <a:r>
              <a:rPr lang="en-US" smtClean="0"/>
              <a:t>.</a:t>
            </a:r>
          </a:p>
          <a:p>
            <a:pPr eaLnBrk="1" hangingPunct="1">
              <a:buFont typeface="Wingdings" charset="0"/>
              <a:buNone/>
              <a:defRPr/>
            </a:pPr>
            <a:r>
              <a:rPr lang="en-US" smtClean="0">
                <a:cs typeface="+mn-cs"/>
              </a:rPr>
              <a:t>This is a good way of implementing a Queue that will never exceed some smallish size. For a Queue that can get large:</a:t>
            </a:r>
          </a:p>
          <a:p>
            <a:pPr lvl="1" eaLnBrk="1" hangingPunct="1">
              <a:defRPr/>
            </a:pPr>
            <a:r>
              <a:rPr lang="en-US" smtClean="0"/>
              <a:t>We may want to add automatic reallocation.</a:t>
            </a:r>
          </a:p>
          <a:p>
            <a:pPr lvl="1" eaLnBrk="1" hangingPunct="1">
              <a:defRPr/>
            </a:pPr>
            <a:r>
              <a:rPr lang="en-US" smtClean="0"/>
              <a:t>This works in much the same way it does for smart arrays.</a:t>
            </a:r>
          </a:p>
          <a:p>
            <a:pPr lvl="1" eaLnBrk="1" hangingPunct="1">
              <a:defRPr/>
            </a:pPr>
            <a:r>
              <a:rPr lang="en-US" smtClean="0"/>
              <a:t>When reallocating, be careful to copy items to the right places.</a:t>
            </a:r>
          </a:p>
        </p:txBody>
      </p:sp>
    </p:spTree>
    <p:extLst>
      <p:ext uri="{BB962C8B-B14F-4D97-AF65-F5344CB8AC3E}">
        <p14:creationId xmlns:p14="http://schemas.microsoft.com/office/powerpoint/2010/main" val="29714032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5 April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229683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[3/3]</a:t>
            </a:r>
          </a:p>
        </p:txBody>
      </p:sp>
      <p:sp>
        <p:nvSpPr>
          <p:cNvPr id="229683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What is the order of each of the following operations for a Queue implemented using an array-based circular buffer?</a:t>
            </a:r>
          </a:p>
          <a:p>
            <a:pPr lvl="1" eaLnBrk="1" hangingPunct="1">
              <a:defRPr/>
            </a:pPr>
            <a:r>
              <a:rPr lang="en-US" b="1" smtClean="0"/>
              <a:t>getFront</a:t>
            </a:r>
          </a:p>
          <a:p>
            <a:pPr lvl="2" eaLnBrk="1" hangingPunct="1">
              <a:defRPr/>
            </a:pPr>
            <a:r>
              <a:rPr lang="en-US" smtClean="0"/>
              <a:t>Constant time.</a:t>
            </a:r>
          </a:p>
          <a:p>
            <a:pPr lvl="1" eaLnBrk="1" hangingPunct="1">
              <a:defRPr/>
            </a:pPr>
            <a:r>
              <a:rPr lang="en-US" b="1" smtClean="0"/>
              <a:t>dequeue</a:t>
            </a:r>
          </a:p>
          <a:p>
            <a:pPr lvl="2" eaLnBrk="1" hangingPunct="1">
              <a:defRPr/>
            </a:pPr>
            <a:r>
              <a:rPr lang="en-US" smtClean="0"/>
              <a:t>Constant time.</a:t>
            </a:r>
          </a:p>
          <a:p>
            <a:pPr lvl="1" eaLnBrk="1" hangingPunct="1">
              <a:defRPr/>
            </a:pPr>
            <a:r>
              <a:rPr lang="en-US" b="1" smtClean="0"/>
              <a:t>enqueue</a:t>
            </a:r>
          </a:p>
          <a:p>
            <a:pPr lvl="2" eaLnBrk="1" hangingPunct="1">
              <a:defRPr/>
            </a:pPr>
            <a:r>
              <a:rPr lang="en-US" smtClean="0"/>
              <a:t>Linear time (reallocation may be required).</a:t>
            </a:r>
          </a:p>
          <a:p>
            <a:pPr lvl="2" eaLnBrk="1" hangingPunct="1">
              <a:defRPr/>
            </a:pPr>
            <a:r>
              <a:rPr lang="en-US" smtClean="0"/>
              <a:t>Constant time if no reallocation is required.</a:t>
            </a:r>
          </a:p>
          <a:p>
            <a:pPr lvl="2" eaLnBrk="1" hangingPunct="1">
              <a:defRPr/>
            </a:pPr>
            <a:r>
              <a:rPr lang="en-US" smtClean="0"/>
              <a:t>With a good reallocation scheme: amortized constant time.</a:t>
            </a:r>
          </a:p>
          <a:p>
            <a:pPr lvl="1" eaLnBrk="1" hangingPunct="1">
              <a:defRPr/>
            </a:pPr>
            <a:r>
              <a:rPr lang="en-US" b="1" smtClean="0"/>
              <a:t>isEmpty</a:t>
            </a:r>
          </a:p>
          <a:p>
            <a:pPr lvl="2" eaLnBrk="1" hangingPunct="1">
              <a:defRPr/>
            </a:pPr>
            <a:r>
              <a:rPr lang="en-US" smtClean="0"/>
              <a:t>Constant time.</a:t>
            </a:r>
          </a:p>
          <a:p>
            <a:pPr lvl="1" eaLnBrk="1" hangingPunct="1">
              <a:defRPr/>
            </a:pPr>
            <a:r>
              <a:rPr lang="en-US" b="1" smtClean="0"/>
              <a:t>copy</a:t>
            </a:r>
          </a:p>
          <a:p>
            <a:pPr lvl="2" eaLnBrk="1" hangingPunct="1">
              <a:defRPr/>
            </a:pPr>
            <a:r>
              <a:rPr lang="en-US" smtClean="0"/>
              <a:t>Linear time.</a:t>
            </a:r>
          </a:p>
        </p:txBody>
      </p:sp>
      <p:sp>
        <p:nvSpPr>
          <p:cNvPr id="2296836" name="Line 4"/>
          <p:cNvSpPr>
            <a:spLocks noChangeShapeType="1"/>
          </p:cNvSpPr>
          <p:nvPr/>
        </p:nvSpPr>
        <p:spPr bwMode="auto">
          <a:xfrm flipH="1" flipV="1">
            <a:off x="3048000" y="4724400"/>
            <a:ext cx="16764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296837" name="Line 5"/>
          <p:cNvSpPr>
            <a:spLocks noChangeShapeType="1"/>
          </p:cNvSpPr>
          <p:nvPr/>
        </p:nvSpPr>
        <p:spPr bwMode="auto">
          <a:xfrm flipH="1">
            <a:off x="2743200" y="5105400"/>
            <a:ext cx="1981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296838" name="Text Box 6"/>
          <p:cNvSpPr txBox="1">
            <a:spLocks noChangeArrowheads="1"/>
          </p:cNvSpPr>
          <p:nvPr/>
        </p:nvSpPr>
        <p:spPr bwMode="auto">
          <a:xfrm>
            <a:off x="4724400" y="4876800"/>
            <a:ext cx="22860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As (nearly) always.</a:t>
            </a:r>
          </a:p>
        </p:txBody>
      </p:sp>
    </p:spTree>
    <p:extLst>
      <p:ext uri="{BB962C8B-B14F-4D97-AF65-F5344CB8AC3E}">
        <p14:creationId xmlns:p14="http://schemas.microsoft.com/office/powerpoint/2010/main" val="28018215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78754" name="Rectangle 2"/>
          <p:cNvSpPr>
            <a:spLocks noGrp="1" noChangeArrowheads="1"/>
          </p:cNvSpPr>
          <p:nvPr>
            <p:ph type="title"/>
          </p:nvPr>
        </p:nvSpPr>
        <p:spPr/>
        <p:txBody>
          <a:bodyPr/>
          <a:lstStyle/>
          <a:p>
            <a:pPr eaLnBrk="1" hangingPunct="1">
              <a:defRPr/>
            </a:pPr>
            <a:r>
              <a:rPr lang="en-US" smtClean="0">
                <a:cs typeface="+mj-cs"/>
              </a:rPr>
              <a:t>Notes on Assignment 6</a:t>
            </a:r>
            <a:br>
              <a:rPr lang="en-US" smtClean="0">
                <a:cs typeface="+mj-cs"/>
              </a:rPr>
            </a:br>
            <a:r>
              <a:rPr lang="en-US" smtClean="0">
                <a:cs typeface="+mj-cs"/>
              </a:rPr>
              <a:t>Implementing Operations</a:t>
            </a:r>
          </a:p>
        </p:txBody>
      </p:sp>
      <p:sp>
        <p:nvSpPr>
          <p:cNvPr id="2378755" name="Rectangle 3"/>
          <p:cNvSpPr>
            <a:spLocks noGrp="1" noChangeArrowheads="1"/>
          </p:cNvSpPr>
          <p:nvPr>
            <p:ph type="body" idx="1"/>
          </p:nvPr>
        </p:nvSpPr>
        <p:spPr/>
        <p:txBody>
          <a:bodyPr/>
          <a:lstStyle/>
          <a:p>
            <a:pPr eaLnBrk="1" hangingPunct="1">
              <a:buFont typeface="Wingdings" charset="0"/>
              <a:buNone/>
              <a:defRPr/>
            </a:pPr>
            <a:r>
              <a:rPr lang="en-US" sz="1800" smtClean="0">
                <a:cs typeface="+mn-cs"/>
              </a:rPr>
              <a:t>Linked List: Copy Constructor</a:t>
            </a:r>
          </a:p>
          <a:p>
            <a:pPr lvl="1" eaLnBrk="1" hangingPunct="1">
              <a:defRPr/>
            </a:pPr>
            <a:r>
              <a:rPr lang="en-US" sz="1600" smtClean="0"/>
              <a:t>Warning: The </a:t>
            </a:r>
            <a:r>
              <a:rPr lang="ja-JP" altLang="en-US" sz="1600" smtClean="0">
                <a:latin typeface="Arial"/>
              </a:rPr>
              <a:t>“</a:t>
            </a:r>
            <a:r>
              <a:rPr lang="en-US" sz="1600" smtClean="0"/>
              <a:t>obvious</a:t>
            </a:r>
            <a:r>
              <a:rPr lang="ja-JP" altLang="en-US" sz="1600" smtClean="0">
                <a:latin typeface="Arial"/>
              </a:rPr>
              <a:t>”</a:t>
            </a:r>
            <a:r>
              <a:rPr lang="en-US" sz="1600" smtClean="0"/>
              <a:t> copying method (add new nodes at the beginning of the copied list) gets you a backwards list.</a:t>
            </a:r>
          </a:p>
          <a:p>
            <a:pPr lvl="1" eaLnBrk="1" hangingPunct="1">
              <a:defRPr/>
            </a:pPr>
            <a:r>
              <a:rPr lang="en-US" sz="1600" smtClean="0"/>
              <a:t>Method #1: Maintain a node pointer that proceeds through the new list. Add new nodes at the end.</a:t>
            </a:r>
          </a:p>
          <a:p>
            <a:pPr lvl="1" eaLnBrk="1" hangingPunct="1">
              <a:defRPr/>
            </a:pPr>
            <a:r>
              <a:rPr lang="en-US" sz="1600" smtClean="0"/>
              <a:t>Method #2: Copy backwards, then call </a:t>
            </a:r>
            <a:r>
              <a:rPr lang="en-US" sz="1600" b="1" smtClean="0">
                <a:latin typeface="Courier New" charset="0"/>
              </a:rPr>
              <a:t>reverse</a:t>
            </a:r>
            <a:r>
              <a:rPr lang="en-US" sz="1600" smtClean="0"/>
              <a:t> (see below).</a:t>
            </a:r>
          </a:p>
          <a:p>
            <a:pPr eaLnBrk="1" hangingPunct="1">
              <a:buFont typeface="Wingdings" charset="0"/>
              <a:buNone/>
              <a:defRPr/>
            </a:pPr>
            <a:r>
              <a:rPr lang="en-US" sz="1800" smtClean="0">
                <a:cs typeface="+mn-cs"/>
              </a:rPr>
              <a:t>Linked List: Copy Assignment</a:t>
            </a:r>
          </a:p>
          <a:p>
            <a:pPr lvl="1" eaLnBrk="1" hangingPunct="1">
              <a:defRPr/>
            </a:pPr>
            <a:r>
              <a:rPr lang="en-US" sz="1600" smtClean="0"/>
              <a:t>Use the swap trick, as in Assignment 5.</a:t>
            </a:r>
          </a:p>
          <a:p>
            <a:pPr eaLnBrk="1" hangingPunct="1">
              <a:buFont typeface="Wingdings" charset="0"/>
              <a:buNone/>
              <a:defRPr/>
            </a:pPr>
            <a:r>
              <a:rPr lang="en-US" sz="1800" smtClean="0">
                <a:cs typeface="+mn-cs"/>
              </a:rPr>
              <a:t>Linked List: Destructor</a:t>
            </a:r>
          </a:p>
          <a:p>
            <a:pPr lvl="1" eaLnBrk="1" hangingPunct="1">
              <a:defRPr/>
            </a:pPr>
            <a:r>
              <a:rPr lang="en-US" sz="1600" smtClean="0"/>
              <a:t>Everything destroys what it owns.</a:t>
            </a:r>
          </a:p>
          <a:p>
            <a:pPr lvl="1" eaLnBrk="1" hangingPunct="1">
              <a:defRPr/>
            </a:pPr>
            <a:r>
              <a:rPr lang="en-US" sz="1600" smtClean="0"/>
              <a:t>Every destructor is one line long.</a:t>
            </a:r>
          </a:p>
          <a:p>
            <a:pPr eaLnBrk="1" hangingPunct="1">
              <a:buFont typeface="Wingdings" charset="0"/>
              <a:buNone/>
              <a:defRPr/>
            </a:pPr>
            <a:r>
              <a:rPr lang="en-US" sz="1800" smtClean="0">
                <a:cs typeface="+mn-cs"/>
              </a:rPr>
              <a:t>Stack: Big Three</a:t>
            </a:r>
          </a:p>
          <a:p>
            <a:pPr lvl="1" eaLnBrk="1" hangingPunct="1">
              <a:defRPr/>
            </a:pPr>
            <a:r>
              <a:rPr lang="en-US" sz="1600" smtClean="0"/>
              <a:t>If you have done the above right, then you can just use the silently written versions here.</a:t>
            </a:r>
          </a:p>
          <a:p>
            <a:pPr eaLnBrk="1" hangingPunct="1">
              <a:buFont typeface="Wingdings" charset="0"/>
              <a:buNone/>
              <a:defRPr/>
            </a:pPr>
            <a:r>
              <a:rPr lang="en-US" sz="1800" smtClean="0">
                <a:cs typeface="+mn-cs"/>
              </a:rPr>
              <a:t>Linked List: Reverse</a:t>
            </a:r>
          </a:p>
          <a:p>
            <a:pPr lvl="1" eaLnBrk="1" hangingPunct="1">
              <a:defRPr/>
            </a:pPr>
            <a:r>
              <a:rPr lang="en-US" sz="1600" smtClean="0"/>
              <a:t>Only change pointers. Set each pointer to point to the previous node.</a:t>
            </a:r>
          </a:p>
          <a:p>
            <a:pPr lvl="1" eaLnBrk="1" hangingPunct="1">
              <a:defRPr/>
            </a:pPr>
            <a:r>
              <a:rPr lang="en-US" sz="1600" i="1" smtClean="0"/>
              <a:t>See the next slide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ate Placeholder 3"/>
          <p:cNvSpPr>
            <a:spLocks noGrp="1"/>
          </p:cNvSpPr>
          <p:nvPr>
            <p:ph type="dt" sz="quarter" idx="10"/>
          </p:nvPr>
        </p:nvSpPr>
        <p:spPr/>
        <p:txBody>
          <a:bodyPr/>
          <a:lstStyle/>
          <a:p>
            <a:pPr>
              <a:defRPr/>
            </a:pPr>
            <a:r>
              <a:rPr lang="en-US" smtClean="0"/>
              <a:t>5 April 2013</a:t>
            </a:r>
            <a:endParaRPr lang="en-US"/>
          </a:p>
        </p:txBody>
      </p:sp>
      <p:sp>
        <p:nvSpPr>
          <p:cNvPr id="60" name="Footer Placeholder 4"/>
          <p:cNvSpPr>
            <a:spLocks noGrp="1"/>
          </p:cNvSpPr>
          <p:nvPr>
            <p:ph type="ftr" sz="quarter" idx="11"/>
          </p:nvPr>
        </p:nvSpPr>
        <p:spPr/>
        <p:txBody>
          <a:bodyPr/>
          <a:lstStyle/>
          <a:p>
            <a:pPr>
              <a:defRPr/>
            </a:pPr>
            <a:r>
              <a:rPr lang="de-DE" smtClean="0"/>
              <a:t>CS 311 Spring 2013</a:t>
            </a:r>
            <a:endParaRPr lang="en-US"/>
          </a:p>
        </p:txBody>
      </p:sp>
      <p:sp>
        <p:nvSpPr>
          <p:cNvPr id="2374658" name="Rectangle 2"/>
          <p:cNvSpPr>
            <a:spLocks noGrp="1" noChangeArrowheads="1"/>
          </p:cNvSpPr>
          <p:nvPr>
            <p:ph type="title"/>
          </p:nvPr>
        </p:nvSpPr>
        <p:spPr/>
        <p:txBody>
          <a:bodyPr/>
          <a:lstStyle/>
          <a:p>
            <a:pPr eaLnBrk="1" hangingPunct="1">
              <a:defRPr/>
            </a:pPr>
            <a:r>
              <a:rPr lang="en-US" smtClean="0">
                <a:cs typeface="+mj-cs"/>
              </a:rPr>
              <a:t>Notes on Assignment 6</a:t>
            </a:r>
            <a:br>
              <a:rPr lang="en-US" smtClean="0">
                <a:cs typeface="+mj-cs"/>
              </a:rPr>
            </a:br>
            <a:r>
              <a:rPr lang="en-US" smtClean="0">
                <a:cs typeface="+mj-cs"/>
              </a:rPr>
              <a:t>Reversing a Linked List [1/3]</a:t>
            </a:r>
          </a:p>
        </p:txBody>
      </p:sp>
      <p:sp>
        <p:nvSpPr>
          <p:cNvPr id="237465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Your Linked List class must have a member function that reverses the order of the data.</a:t>
            </a:r>
          </a:p>
          <a:p>
            <a:pPr eaLnBrk="1" hangingPunct="1">
              <a:buFont typeface="Wingdings" charset="0"/>
              <a:buNone/>
              <a:defRPr/>
            </a:pPr>
            <a:r>
              <a:rPr lang="en-US" smtClean="0">
                <a:cs typeface="+mn-cs"/>
              </a:rPr>
              <a:t>A Singly Linked List can be reversed:</a:t>
            </a:r>
          </a:p>
          <a:p>
            <a:pPr lvl="1" eaLnBrk="1" hangingPunct="1">
              <a:defRPr/>
            </a:pPr>
            <a:r>
              <a:rPr lang="en-US" smtClean="0"/>
              <a:t>In place.</a:t>
            </a:r>
          </a:p>
          <a:p>
            <a:pPr lvl="1" eaLnBrk="1" hangingPunct="1">
              <a:defRPr/>
            </a:pPr>
            <a:r>
              <a:rPr lang="en-US" smtClean="0"/>
              <a:t>Using no value-type operations.</a:t>
            </a:r>
          </a:p>
          <a:p>
            <a:pPr eaLnBrk="1" hangingPunct="1">
              <a:buFont typeface="Wingdings" charset="0"/>
              <a:buNone/>
              <a:defRPr/>
            </a:pPr>
            <a:r>
              <a:rPr lang="en-US" smtClean="0">
                <a:cs typeface="+mn-cs"/>
              </a:rPr>
              <a:t>Consider the following Linked List.</a:t>
            </a: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We want to reverse the pointers, leaving data items alone, resulting in the following Linked List, which has the same nodes.</a:t>
            </a:r>
          </a:p>
        </p:txBody>
      </p:sp>
      <p:sp>
        <p:nvSpPr>
          <p:cNvPr id="2374696" name="Rectangle 40"/>
          <p:cNvSpPr>
            <a:spLocks noChangeArrowheads="1"/>
          </p:cNvSpPr>
          <p:nvPr/>
        </p:nvSpPr>
        <p:spPr bwMode="auto">
          <a:xfrm>
            <a:off x="3810000"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4697" name="Rectangle 41"/>
          <p:cNvSpPr>
            <a:spLocks noChangeArrowheads="1"/>
          </p:cNvSpPr>
          <p:nvPr/>
        </p:nvSpPr>
        <p:spPr bwMode="auto">
          <a:xfrm>
            <a:off x="4114800"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698" name="Rectangle 42"/>
          <p:cNvSpPr>
            <a:spLocks noChangeArrowheads="1"/>
          </p:cNvSpPr>
          <p:nvPr/>
        </p:nvSpPr>
        <p:spPr bwMode="auto">
          <a:xfrm>
            <a:off x="38100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00" name="Rectangle 44"/>
          <p:cNvSpPr>
            <a:spLocks noChangeArrowheads="1"/>
          </p:cNvSpPr>
          <p:nvPr/>
        </p:nvSpPr>
        <p:spPr bwMode="auto">
          <a:xfrm>
            <a:off x="2819400"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4701" name="Rectangle 45"/>
          <p:cNvSpPr>
            <a:spLocks noChangeArrowheads="1"/>
          </p:cNvSpPr>
          <p:nvPr/>
        </p:nvSpPr>
        <p:spPr bwMode="auto">
          <a:xfrm>
            <a:off x="3124200"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02" name="Rectangle 46"/>
          <p:cNvSpPr>
            <a:spLocks noChangeArrowheads="1"/>
          </p:cNvSpPr>
          <p:nvPr/>
        </p:nvSpPr>
        <p:spPr bwMode="auto">
          <a:xfrm>
            <a:off x="28194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04" name="Rectangle 48"/>
          <p:cNvSpPr>
            <a:spLocks noChangeArrowheads="1"/>
          </p:cNvSpPr>
          <p:nvPr/>
        </p:nvSpPr>
        <p:spPr bwMode="auto">
          <a:xfrm>
            <a:off x="1828800"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4705" name="Rectangle 49"/>
          <p:cNvSpPr>
            <a:spLocks noChangeArrowheads="1"/>
          </p:cNvSpPr>
          <p:nvPr/>
        </p:nvSpPr>
        <p:spPr bwMode="auto">
          <a:xfrm>
            <a:off x="2133600"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06" name="Rectangle 50"/>
          <p:cNvSpPr>
            <a:spLocks noChangeArrowheads="1"/>
          </p:cNvSpPr>
          <p:nvPr/>
        </p:nvSpPr>
        <p:spPr bwMode="auto">
          <a:xfrm>
            <a:off x="18288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08" name="Rectangle 52"/>
          <p:cNvSpPr>
            <a:spLocks noChangeArrowheads="1"/>
          </p:cNvSpPr>
          <p:nvPr/>
        </p:nvSpPr>
        <p:spPr bwMode="auto">
          <a:xfrm>
            <a:off x="4800600"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4709" name="Rectangle 53"/>
          <p:cNvSpPr>
            <a:spLocks noChangeArrowheads="1"/>
          </p:cNvSpPr>
          <p:nvPr/>
        </p:nvSpPr>
        <p:spPr bwMode="auto">
          <a:xfrm>
            <a:off x="5105400"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10" name="Rectangle 54"/>
          <p:cNvSpPr>
            <a:spLocks noChangeArrowheads="1"/>
          </p:cNvSpPr>
          <p:nvPr/>
        </p:nvSpPr>
        <p:spPr bwMode="auto">
          <a:xfrm>
            <a:off x="48006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12" name="Rectangle 56"/>
          <p:cNvSpPr>
            <a:spLocks noChangeArrowheads="1"/>
          </p:cNvSpPr>
          <p:nvPr/>
        </p:nvSpPr>
        <p:spPr bwMode="auto">
          <a:xfrm>
            <a:off x="5799138"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4713" name="Rectangle 57"/>
          <p:cNvSpPr>
            <a:spLocks noChangeArrowheads="1"/>
          </p:cNvSpPr>
          <p:nvPr/>
        </p:nvSpPr>
        <p:spPr bwMode="auto">
          <a:xfrm>
            <a:off x="6103938"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14" name="Rectangle 58"/>
          <p:cNvSpPr>
            <a:spLocks noChangeArrowheads="1"/>
          </p:cNvSpPr>
          <p:nvPr/>
        </p:nvSpPr>
        <p:spPr bwMode="auto">
          <a:xfrm>
            <a:off x="57912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16" name="Rectangle 60"/>
          <p:cNvSpPr>
            <a:spLocks noChangeArrowheads="1"/>
          </p:cNvSpPr>
          <p:nvPr/>
        </p:nvSpPr>
        <p:spPr bwMode="auto">
          <a:xfrm>
            <a:off x="6781800" y="5562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4717" name="Rectangle 61"/>
          <p:cNvSpPr>
            <a:spLocks noChangeArrowheads="1"/>
          </p:cNvSpPr>
          <p:nvPr/>
        </p:nvSpPr>
        <p:spPr bwMode="auto">
          <a:xfrm>
            <a:off x="7086600" y="5562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18" name="Rectangle 62"/>
          <p:cNvSpPr>
            <a:spLocks noChangeArrowheads="1"/>
          </p:cNvSpPr>
          <p:nvPr/>
        </p:nvSpPr>
        <p:spPr bwMode="auto">
          <a:xfrm>
            <a:off x="6781800" y="5562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20" name="Rectangle 64"/>
          <p:cNvSpPr>
            <a:spLocks noChangeArrowheads="1"/>
          </p:cNvSpPr>
          <p:nvPr/>
        </p:nvSpPr>
        <p:spPr bwMode="auto">
          <a:xfrm>
            <a:off x="1828800" y="51054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21" name="Line 65"/>
          <p:cNvSpPr>
            <a:spLocks noChangeShapeType="1"/>
          </p:cNvSpPr>
          <p:nvPr/>
        </p:nvSpPr>
        <p:spPr bwMode="auto">
          <a:xfrm>
            <a:off x="6629400" y="5257800"/>
            <a:ext cx="30480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22" name="Arc 66"/>
          <p:cNvSpPr>
            <a:spLocks/>
          </p:cNvSpPr>
          <p:nvPr/>
        </p:nvSpPr>
        <p:spPr bwMode="auto">
          <a:xfrm>
            <a:off x="6248400" y="5638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4723" name="Line 67"/>
          <p:cNvSpPr>
            <a:spLocks noChangeShapeType="1"/>
          </p:cNvSpPr>
          <p:nvPr/>
        </p:nvSpPr>
        <p:spPr bwMode="auto">
          <a:xfrm flipV="1">
            <a:off x="2133600" y="55626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24" name="Rectangle 68"/>
          <p:cNvSpPr>
            <a:spLocks noChangeArrowheads="1"/>
          </p:cNvSpPr>
          <p:nvPr/>
        </p:nvSpPr>
        <p:spPr bwMode="auto">
          <a:xfrm>
            <a:off x="3810000"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4725" name="Rectangle 69"/>
          <p:cNvSpPr>
            <a:spLocks noChangeArrowheads="1"/>
          </p:cNvSpPr>
          <p:nvPr/>
        </p:nvSpPr>
        <p:spPr bwMode="auto">
          <a:xfrm>
            <a:off x="4114800"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26" name="Rectangle 70"/>
          <p:cNvSpPr>
            <a:spLocks noChangeArrowheads="1"/>
          </p:cNvSpPr>
          <p:nvPr/>
        </p:nvSpPr>
        <p:spPr bwMode="auto">
          <a:xfrm>
            <a:off x="38100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27" name="Line 71"/>
          <p:cNvSpPr>
            <a:spLocks noChangeShapeType="1"/>
          </p:cNvSpPr>
          <p:nvPr/>
        </p:nvSpPr>
        <p:spPr bwMode="auto">
          <a:xfrm>
            <a:off x="4267200" y="3886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28" name="Rectangle 72"/>
          <p:cNvSpPr>
            <a:spLocks noChangeArrowheads="1"/>
          </p:cNvSpPr>
          <p:nvPr/>
        </p:nvSpPr>
        <p:spPr bwMode="auto">
          <a:xfrm>
            <a:off x="2819400"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4729" name="Rectangle 73"/>
          <p:cNvSpPr>
            <a:spLocks noChangeArrowheads="1"/>
          </p:cNvSpPr>
          <p:nvPr/>
        </p:nvSpPr>
        <p:spPr bwMode="auto">
          <a:xfrm>
            <a:off x="3124200"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30" name="Rectangle 74"/>
          <p:cNvSpPr>
            <a:spLocks noChangeArrowheads="1"/>
          </p:cNvSpPr>
          <p:nvPr/>
        </p:nvSpPr>
        <p:spPr bwMode="auto">
          <a:xfrm>
            <a:off x="28194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31" name="Line 75"/>
          <p:cNvSpPr>
            <a:spLocks noChangeShapeType="1"/>
          </p:cNvSpPr>
          <p:nvPr/>
        </p:nvSpPr>
        <p:spPr bwMode="auto">
          <a:xfrm>
            <a:off x="3276600" y="3886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32" name="Rectangle 76"/>
          <p:cNvSpPr>
            <a:spLocks noChangeArrowheads="1"/>
          </p:cNvSpPr>
          <p:nvPr/>
        </p:nvSpPr>
        <p:spPr bwMode="auto">
          <a:xfrm>
            <a:off x="1828800"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4733" name="Rectangle 77"/>
          <p:cNvSpPr>
            <a:spLocks noChangeArrowheads="1"/>
          </p:cNvSpPr>
          <p:nvPr/>
        </p:nvSpPr>
        <p:spPr bwMode="auto">
          <a:xfrm>
            <a:off x="2133600"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34" name="Rectangle 78"/>
          <p:cNvSpPr>
            <a:spLocks noChangeArrowheads="1"/>
          </p:cNvSpPr>
          <p:nvPr/>
        </p:nvSpPr>
        <p:spPr bwMode="auto">
          <a:xfrm>
            <a:off x="18288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35" name="Line 79"/>
          <p:cNvSpPr>
            <a:spLocks noChangeShapeType="1"/>
          </p:cNvSpPr>
          <p:nvPr/>
        </p:nvSpPr>
        <p:spPr bwMode="auto">
          <a:xfrm>
            <a:off x="2286000" y="3886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36" name="Rectangle 80"/>
          <p:cNvSpPr>
            <a:spLocks noChangeArrowheads="1"/>
          </p:cNvSpPr>
          <p:nvPr/>
        </p:nvSpPr>
        <p:spPr bwMode="auto">
          <a:xfrm>
            <a:off x="4800600"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4737" name="Rectangle 81"/>
          <p:cNvSpPr>
            <a:spLocks noChangeArrowheads="1"/>
          </p:cNvSpPr>
          <p:nvPr/>
        </p:nvSpPr>
        <p:spPr bwMode="auto">
          <a:xfrm>
            <a:off x="5105400"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38" name="Rectangle 82"/>
          <p:cNvSpPr>
            <a:spLocks noChangeArrowheads="1"/>
          </p:cNvSpPr>
          <p:nvPr/>
        </p:nvSpPr>
        <p:spPr bwMode="auto">
          <a:xfrm>
            <a:off x="48006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39" name="Line 83"/>
          <p:cNvSpPr>
            <a:spLocks noChangeShapeType="1"/>
          </p:cNvSpPr>
          <p:nvPr/>
        </p:nvSpPr>
        <p:spPr bwMode="auto">
          <a:xfrm>
            <a:off x="5257800" y="3886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40" name="Rectangle 84"/>
          <p:cNvSpPr>
            <a:spLocks noChangeArrowheads="1"/>
          </p:cNvSpPr>
          <p:nvPr/>
        </p:nvSpPr>
        <p:spPr bwMode="auto">
          <a:xfrm>
            <a:off x="5799138"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4741" name="Rectangle 85"/>
          <p:cNvSpPr>
            <a:spLocks noChangeArrowheads="1"/>
          </p:cNvSpPr>
          <p:nvPr/>
        </p:nvSpPr>
        <p:spPr bwMode="auto">
          <a:xfrm>
            <a:off x="6103938"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42" name="Rectangle 86"/>
          <p:cNvSpPr>
            <a:spLocks noChangeArrowheads="1"/>
          </p:cNvSpPr>
          <p:nvPr/>
        </p:nvSpPr>
        <p:spPr bwMode="auto">
          <a:xfrm>
            <a:off x="57912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43" name="Line 87"/>
          <p:cNvSpPr>
            <a:spLocks noChangeShapeType="1"/>
          </p:cNvSpPr>
          <p:nvPr/>
        </p:nvSpPr>
        <p:spPr bwMode="auto">
          <a:xfrm>
            <a:off x="6248400" y="3886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44" name="Rectangle 88"/>
          <p:cNvSpPr>
            <a:spLocks noChangeArrowheads="1"/>
          </p:cNvSpPr>
          <p:nvPr/>
        </p:nvSpPr>
        <p:spPr bwMode="auto">
          <a:xfrm>
            <a:off x="6781800" y="3733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4745" name="Rectangle 89"/>
          <p:cNvSpPr>
            <a:spLocks noChangeArrowheads="1"/>
          </p:cNvSpPr>
          <p:nvPr/>
        </p:nvSpPr>
        <p:spPr bwMode="auto">
          <a:xfrm>
            <a:off x="7086600" y="3733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46" name="Rectangle 90"/>
          <p:cNvSpPr>
            <a:spLocks noChangeArrowheads="1"/>
          </p:cNvSpPr>
          <p:nvPr/>
        </p:nvSpPr>
        <p:spPr bwMode="auto">
          <a:xfrm>
            <a:off x="6781800" y="3733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47" name="Rectangle 91"/>
          <p:cNvSpPr>
            <a:spLocks noChangeArrowheads="1"/>
          </p:cNvSpPr>
          <p:nvPr/>
        </p:nvSpPr>
        <p:spPr bwMode="auto">
          <a:xfrm>
            <a:off x="1828800" y="32766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4748" name="Line 92"/>
          <p:cNvSpPr>
            <a:spLocks noChangeShapeType="1"/>
          </p:cNvSpPr>
          <p:nvPr/>
        </p:nvSpPr>
        <p:spPr bwMode="auto">
          <a:xfrm>
            <a:off x="1981200" y="3429000"/>
            <a:ext cx="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50" name="Line 94"/>
          <p:cNvSpPr>
            <a:spLocks noChangeShapeType="1"/>
          </p:cNvSpPr>
          <p:nvPr/>
        </p:nvSpPr>
        <p:spPr bwMode="auto">
          <a:xfrm flipV="1">
            <a:off x="7086600" y="37338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52" name="Arc 96"/>
          <p:cNvSpPr>
            <a:spLocks/>
          </p:cNvSpPr>
          <p:nvPr/>
        </p:nvSpPr>
        <p:spPr bwMode="auto">
          <a:xfrm>
            <a:off x="5257800" y="5638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4753" name="Arc 97"/>
          <p:cNvSpPr>
            <a:spLocks/>
          </p:cNvSpPr>
          <p:nvPr/>
        </p:nvSpPr>
        <p:spPr bwMode="auto">
          <a:xfrm>
            <a:off x="4267200" y="5638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4754" name="Arc 98"/>
          <p:cNvSpPr>
            <a:spLocks/>
          </p:cNvSpPr>
          <p:nvPr/>
        </p:nvSpPr>
        <p:spPr bwMode="auto">
          <a:xfrm>
            <a:off x="3276600" y="5638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4755" name="Arc 99"/>
          <p:cNvSpPr>
            <a:spLocks/>
          </p:cNvSpPr>
          <p:nvPr/>
        </p:nvSpPr>
        <p:spPr bwMode="auto">
          <a:xfrm>
            <a:off x="2286000" y="5638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4756" name="Line 100"/>
          <p:cNvSpPr>
            <a:spLocks noChangeShapeType="1"/>
          </p:cNvSpPr>
          <p:nvPr/>
        </p:nvSpPr>
        <p:spPr bwMode="auto">
          <a:xfrm flipV="1">
            <a:off x="1981200" y="5257800"/>
            <a:ext cx="46482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4757" name="Text Box 101"/>
          <p:cNvSpPr txBox="1">
            <a:spLocks noChangeArrowheads="1"/>
          </p:cNvSpPr>
          <p:nvPr/>
        </p:nvSpPr>
        <p:spPr bwMode="auto">
          <a:xfrm>
            <a:off x="914400" y="32766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
        <p:nvSpPr>
          <p:cNvPr id="2374758" name="Text Box 102"/>
          <p:cNvSpPr txBox="1">
            <a:spLocks noChangeArrowheads="1"/>
          </p:cNvSpPr>
          <p:nvPr/>
        </p:nvSpPr>
        <p:spPr bwMode="auto">
          <a:xfrm>
            <a:off x="914400" y="51054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Date Placeholder 3"/>
          <p:cNvSpPr>
            <a:spLocks noGrp="1"/>
          </p:cNvSpPr>
          <p:nvPr>
            <p:ph type="dt" sz="quarter" idx="10"/>
          </p:nvPr>
        </p:nvSpPr>
        <p:spPr/>
        <p:txBody>
          <a:bodyPr/>
          <a:lstStyle/>
          <a:p>
            <a:pPr>
              <a:defRPr/>
            </a:pPr>
            <a:r>
              <a:rPr lang="en-US" smtClean="0"/>
              <a:t>5 April 2013</a:t>
            </a:r>
            <a:endParaRPr lang="en-US"/>
          </a:p>
        </p:txBody>
      </p:sp>
      <p:sp>
        <p:nvSpPr>
          <p:cNvPr id="69" name="Footer Placeholder 4"/>
          <p:cNvSpPr>
            <a:spLocks noGrp="1"/>
          </p:cNvSpPr>
          <p:nvPr>
            <p:ph type="ftr" sz="quarter" idx="11"/>
          </p:nvPr>
        </p:nvSpPr>
        <p:spPr/>
        <p:txBody>
          <a:bodyPr/>
          <a:lstStyle/>
          <a:p>
            <a:pPr>
              <a:defRPr/>
            </a:pPr>
            <a:r>
              <a:rPr lang="de-DE" smtClean="0"/>
              <a:t>CS 311 Spring 2013</a:t>
            </a:r>
            <a:endParaRPr lang="en-US"/>
          </a:p>
        </p:txBody>
      </p:sp>
      <p:sp>
        <p:nvSpPr>
          <p:cNvPr id="2375682" name="Rectangle 2"/>
          <p:cNvSpPr>
            <a:spLocks noGrp="1" noChangeArrowheads="1"/>
          </p:cNvSpPr>
          <p:nvPr>
            <p:ph type="title"/>
          </p:nvPr>
        </p:nvSpPr>
        <p:spPr/>
        <p:txBody>
          <a:bodyPr/>
          <a:lstStyle/>
          <a:p>
            <a:pPr eaLnBrk="1" hangingPunct="1">
              <a:defRPr/>
            </a:pPr>
            <a:r>
              <a:rPr lang="en-US" smtClean="0">
                <a:cs typeface="+mj-cs"/>
              </a:rPr>
              <a:t>Notes on Assignment 6</a:t>
            </a:r>
            <a:br>
              <a:rPr lang="en-US" smtClean="0">
                <a:cs typeface="+mj-cs"/>
              </a:rPr>
            </a:br>
            <a:r>
              <a:rPr lang="en-US" smtClean="0">
                <a:cs typeface="+mj-cs"/>
              </a:rPr>
              <a:t>Reversing a Linked List [2/3]</a:t>
            </a:r>
          </a:p>
        </p:txBody>
      </p:sp>
      <p:sp>
        <p:nvSpPr>
          <p:cNvPr id="2375683"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We need a loop. What does one iteration of this loop do? Consider an intermediate state.</a:t>
            </a: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lvl="1" eaLnBrk="1" hangingPunct="1">
              <a:defRPr/>
            </a:pPr>
            <a:r>
              <a:rPr lang="en-US" smtClean="0"/>
              <a:t>We need to save the start of the new reversed list. That is what the variable </a:t>
            </a:r>
            <a:r>
              <a:rPr lang="ja-JP" altLang="en-US" smtClean="0">
                <a:latin typeface="Arial"/>
              </a:rPr>
              <a:t>“</a:t>
            </a:r>
            <a:r>
              <a:rPr lang="en-US" i="1" smtClean="0"/>
              <a:t>save</a:t>
            </a:r>
            <a:r>
              <a:rPr lang="ja-JP" altLang="en-US" smtClean="0">
                <a:latin typeface="Arial"/>
              </a:rPr>
              <a:t>”</a:t>
            </a:r>
            <a:r>
              <a:rPr lang="en-US" smtClean="0"/>
              <a:t> is for.</a:t>
            </a:r>
          </a:p>
          <a:p>
            <a:pPr eaLnBrk="1" hangingPunct="1">
              <a:buFont typeface="Wingdings" charset="0"/>
              <a:buNone/>
              <a:defRPr/>
            </a:pPr>
            <a:r>
              <a:rPr lang="en-US" smtClean="0">
                <a:cs typeface="+mn-cs"/>
              </a:rPr>
              <a:t>Now consider the data one iteration later.</a:t>
            </a: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lvl="1" eaLnBrk="1" hangingPunct="1">
              <a:defRPr/>
            </a:pPr>
            <a:r>
              <a:rPr lang="en-US" smtClean="0"/>
              <a:t>So, what does one iteration do? Answer: A 3-pointer rotate operation, with </a:t>
            </a:r>
            <a:r>
              <a:rPr lang="en-US" i="1" smtClean="0"/>
              <a:t>head</a:t>
            </a:r>
            <a:r>
              <a:rPr lang="en-US" smtClean="0"/>
              <a:t>, </a:t>
            </a:r>
            <a:r>
              <a:rPr lang="en-US" i="1" smtClean="0"/>
              <a:t>head</a:t>
            </a:r>
            <a:r>
              <a:rPr lang="en-US" b="1" smtClean="0">
                <a:latin typeface="Courier New" charset="0"/>
              </a:rPr>
              <a:t>-&gt;next_</a:t>
            </a:r>
            <a:r>
              <a:rPr lang="en-US" smtClean="0"/>
              <a:t>, and </a:t>
            </a:r>
            <a:r>
              <a:rPr lang="en-US" i="1" smtClean="0"/>
              <a:t>save</a:t>
            </a:r>
            <a:r>
              <a:rPr lang="en-US" smtClean="0"/>
              <a:t> (marked with dots).</a:t>
            </a:r>
          </a:p>
        </p:txBody>
      </p:sp>
      <p:sp>
        <p:nvSpPr>
          <p:cNvPr id="2375684" name="Rectangle 4"/>
          <p:cNvSpPr>
            <a:spLocks noChangeArrowheads="1"/>
          </p:cNvSpPr>
          <p:nvPr/>
        </p:nvSpPr>
        <p:spPr bwMode="auto">
          <a:xfrm>
            <a:off x="3810000"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5685" name="Rectangle 5"/>
          <p:cNvSpPr>
            <a:spLocks noChangeArrowheads="1"/>
          </p:cNvSpPr>
          <p:nvPr/>
        </p:nvSpPr>
        <p:spPr bwMode="auto">
          <a:xfrm>
            <a:off x="4114800"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686" name="Rectangle 6"/>
          <p:cNvSpPr>
            <a:spLocks noChangeArrowheads="1"/>
          </p:cNvSpPr>
          <p:nvPr/>
        </p:nvSpPr>
        <p:spPr bwMode="auto">
          <a:xfrm>
            <a:off x="38100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687" name="Rectangle 7"/>
          <p:cNvSpPr>
            <a:spLocks noChangeArrowheads="1"/>
          </p:cNvSpPr>
          <p:nvPr/>
        </p:nvSpPr>
        <p:spPr bwMode="auto">
          <a:xfrm>
            <a:off x="2819400"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5688" name="Rectangle 8"/>
          <p:cNvSpPr>
            <a:spLocks noChangeArrowheads="1"/>
          </p:cNvSpPr>
          <p:nvPr/>
        </p:nvSpPr>
        <p:spPr bwMode="auto">
          <a:xfrm>
            <a:off x="3124200"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689" name="Rectangle 9"/>
          <p:cNvSpPr>
            <a:spLocks noChangeArrowheads="1"/>
          </p:cNvSpPr>
          <p:nvPr/>
        </p:nvSpPr>
        <p:spPr bwMode="auto">
          <a:xfrm>
            <a:off x="28194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690" name="Rectangle 10"/>
          <p:cNvSpPr>
            <a:spLocks noChangeArrowheads="1"/>
          </p:cNvSpPr>
          <p:nvPr/>
        </p:nvSpPr>
        <p:spPr bwMode="auto">
          <a:xfrm>
            <a:off x="1828800"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5691" name="Rectangle 11"/>
          <p:cNvSpPr>
            <a:spLocks noChangeArrowheads="1"/>
          </p:cNvSpPr>
          <p:nvPr/>
        </p:nvSpPr>
        <p:spPr bwMode="auto">
          <a:xfrm>
            <a:off x="2133600"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692" name="Rectangle 12"/>
          <p:cNvSpPr>
            <a:spLocks noChangeArrowheads="1"/>
          </p:cNvSpPr>
          <p:nvPr/>
        </p:nvSpPr>
        <p:spPr bwMode="auto">
          <a:xfrm>
            <a:off x="18288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693" name="Rectangle 13"/>
          <p:cNvSpPr>
            <a:spLocks noChangeArrowheads="1"/>
          </p:cNvSpPr>
          <p:nvPr/>
        </p:nvSpPr>
        <p:spPr bwMode="auto">
          <a:xfrm>
            <a:off x="4800600"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5694" name="Rectangle 14"/>
          <p:cNvSpPr>
            <a:spLocks noChangeArrowheads="1"/>
          </p:cNvSpPr>
          <p:nvPr/>
        </p:nvSpPr>
        <p:spPr bwMode="auto">
          <a:xfrm>
            <a:off x="5105400"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695" name="Rectangle 15"/>
          <p:cNvSpPr>
            <a:spLocks noChangeArrowheads="1"/>
          </p:cNvSpPr>
          <p:nvPr/>
        </p:nvSpPr>
        <p:spPr bwMode="auto">
          <a:xfrm>
            <a:off x="48006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696" name="Rectangle 16"/>
          <p:cNvSpPr>
            <a:spLocks noChangeArrowheads="1"/>
          </p:cNvSpPr>
          <p:nvPr/>
        </p:nvSpPr>
        <p:spPr bwMode="auto">
          <a:xfrm>
            <a:off x="5799138"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5697" name="Rectangle 17"/>
          <p:cNvSpPr>
            <a:spLocks noChangeArrowheads="1"/>
          </p:cNvSpPr>
          <p:nvPr/>
        </p:nvSpPr>
        <p:spPr bwMode="auto">
          <a:xfrm>
            <a:off x="6103938"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698" name="Rectangle 18"/>
          <p:cNvSpPr>
            <a:spLocks noChangeArrowheads="1"/>
          </p:cNvSpPr>
          <p:nvPr/>
        </p:nvSpPr>
        <p:spPr bwMode="auto">
          <a:xfrm>
            <a:off x="57912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699" name="Rectangle 19"/>
          <p:cNvSpPr>
            <a:spLocks noChangeArrowheads="1"/>
          </p:cNvSpPr>
          <p:nvPr/>
        </p:nvSpPr>
        <p:spPr bwMode="auto">
          <a:xfrm>
            <a:off x="6781800" y="23622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5700" name="Rectangle 20"/>
          <p:cNvSpPr>
            <a:spLocks noChangeArrowheads="1"/>
          </p:cNvSpPr>
          <p:nvPr/>
        </p:nvSpPr>
        <p:spPr bwMode="auto">
          <a:xfrm>
            <a:off x="7086600" y="23622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01" name="Rectangle 21"/>
          <p:cNvSpPr>
            <a:spLocks noChangeArrowheads="1"/>
          </p:cNvSpPr>
          <p:nvPr/>
        </p:nvSpPr>
        <p:spPr bwMode="auto">
          <a:xfrm>
            <a:off x="6781800" y="23622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02" name="Rectangle 22"/>
          <p:cNvSpPr>
            <a:spLocks noChangeArrowheads="1"/>
          </p:cNvSpPr>
          <p:nvPr/>
        </p:nvSpPr>
        <p:spPr bwMode="auto">
          <a:xfrm>
            <a:off x="1828800" y="19050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03" name="Line 23"/>
          <p:cNvSpPr>
            <a:spLocks noChangeShapeType="1"/>
          </p:cNvSpPr>
          <p:nvPr/>
        </p:nvSpPr>
        <p:spPr bwMode="auto">
          <a:xfrm>
            <a:off x="4648200" y="2057400"/>
            <a:ext cx="30480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05" name="Line 25"/>
          <p:cNvSpPr>
            <a:spLocks noChangeShapeType="1"/>
          </p:cNvSpPr>
          <p:nvPr/>
        </p:nvSpPr>
        <p:spPr bwMode="auto">
          <a:xfrm flipV="1">
            <a:off x="2133600" y="23622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34" name="Arc 54"/>
          <p:cNvSpPr>
            <a:spLocks/>
          </p:cNvSpPr>
          <p:nvPr/>
        </p:nvSpPr>
        <p:spPr bwMode="auto">
          <a:xfrm>
            <a:off x="3276600" y="24384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5735" name="Arc 55"/>
          <p:cNvSpPr>
            <a:spLocks/>
          </p:cNvSpPr>
          <p:nvPr/>
        </p:nvSpPr>
        <p:spPr bwMode="auto">
          <a:xfrm>
            <a:off x="2286000" y="24384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5736" name="Line 56"/>
          <p:cNvSpPr>
            <a:spLocks noChangeShapeType="1"/>
          </p:cNvSpPr>
          <p:nvPr/>
        </p:nvSpPr>
        <p:spPr bwMode="auto">
          <a:xfrm flipV="1">
            <a:off x="1981200" y="2057400"/>
            <a:ext cx="2667000" cy="0"/>
          </a:xfrm>
          <a:prstGeom prst="line">
            <a:avLst/>
          </a:prstGeom>
          <a:noFill/>
          <a:ln w="1587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37" name="Line 57"/>
          <p:cNvSpPr>
            <a:spLocks noChangeShapeType="1"/>
          </p:cNvSpPr>
          <p:nvPr/>
        </p:nvSpPr>
        <p:spPr bwMode="auto">
          <a:xfrm>
            <a:off x="5257800" y="2514600"/>
            <a:ext cx="533400" cy="0"/>
          </a:xfrm>
          <a:prstGeom prst="line">
            <a:avLst/>
          </a:prstGeom>
          <a:noFill/>
          <a:ln w="158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38" name="Line 58"/>
          <p:cNvSpPr>
            <a:spLocks noChangeShapeType="1"/>
          </p:cNvSpPr>
          <p:nvPr/>
        </p:nvSpPr>
        <p:spPr bwMode="auto">
          <a:xfrm>
            <a:off x="6248400" y="25146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39" name="Line 59"/>
          <p:cNvSpPr>
            <a:spLocks noChangeShapeType="1"/>
          </p:cNvSpPr>
          <p:nvPr/>
        </p:nvSpPr>
        <p:spPr bwMode="auto">
          <a:xfrm flipV="1">
            <a:off x="7086600" y="23622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42" name="Text Box 62"/>
          <p:cNvSpPr txBox="1">
            <a:spLocks noChangeArrowheads="1"/>
          </p:cNvSpPr>
          <p:nvPr/>
        </p:nvSpPr>
        <p:spPr bwMode="auto">
          <a:xfrm>
            <a:off x="914400" y="19050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
        <p:nvSpPr>
          <p:cNvPr id="2375744" name="Rectangle 64"/>
          <p:cNvSpPr>
            <a:spLocks noChangeArrowheads="1"/>
          </p:cNvSpPr>
          <p:nvPr/>
        </p:nvSpPr>
        <p:spPr bwMode="auto">
          <a:xfrm>
            <a:off x="3810000"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5745" name="Rectangle 65"/>
          <p:cNvSpPr>
            <a:spLocks noChangeArrowheads="1"/>
          </p:cNvSpPr>
          <p:nvPr/>
        </p:nvSpPr>
        <p:spPr bwMode="auto">
          <a:xfrm>
            <a:off x="4114800"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46" name="Rectangle 66"/>
          <p:cNvSpPr>
            <a:spLocks noChangeArrowheads="1"/>
          </p:cNvSpPr>
          <p:nvPr/>
        </p:nvSpPr>
        <p:spPr bwMode="auto">
          <a:xfrm>
            <a:off x="38100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47" name="Rectangle 67"/>
          <p:cNvSpPr>
            <a:spLocks noChangeArrowheads="1"/>
          </p:cNvSpPr>
          <p:nvPr/>
        </p:nvSpPr>
        <p:spPr bwMode="auto">
          <a:xfrm>
            <a:off x="2819400"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5748" name="Rectangle 68"/>
          <p:cNvSpPr>
            <a:spLocks noChangeArrowheads="1"/>
          </p:cNvSpPr>
          <p:nvPr/>
        </p:nvSpPr>
        <p:spPr bwMode="auto">
          <a:xfrm>
            <a:off x="3124200"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49" name="Rectangle 69"/>
          <p:cNvSpPr>
            <a:spLocks noChangeArrowheads="1"/>
          </p:cNvSpPr>
          <p:nvPr/>
        </p:nvSpPr>
        <p:spPr bwMode="auto">
          <a:xfrm>
            <a:off x="28194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50" name="Rectangle 70"/>
          <p:cNvSpPr>
            <a:spLocks noChangeArrowheads="1"/>
          </p:cNvSpPr>
          <p:nvPr/>
        </p:nvSpPr>
        <p:spPr bwMode="auto">
          <a:xfrm>
            <a:off x="1828800"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5751" name="Rectangle 71"/>
          <p:cNvSpPr>
            <a:spLocks noChangeArrowheads="1"/>
          </p:cNvSpPr>
          <p:nvPr/>
        </p:nvSpPr>
        <p:spPr bwMode="auto">
          <a:xfrm>
            <a:off x="2133600"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52" name="Rectangle 72"/>
          <p:cNvSpPr>
            <a:spLocks noChangeArrowheads="1"/>
          </p:cNvSpPr>
          <p:nvPr/>
        </p:nvSpPr>
        <p:spPr bwMode="auto">
          <a:xfrm>
            <a:off x="18288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53" name="Rectangle 73"/>
          <p:cNvSpPr>
            <a:spLocks noChangeArrowheads="1"/>
          </p:cNvSpPr>
          <p:nvPr/>
        </p:nvSpPr>
        <p:spPr bwMode="auto">
          <a:xfrm>
            <a:off x="4800600"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5754" name="Rectangle 74"/>
          <p:cNvSpPr>
            <a:spLocks noChangeArrowheads="1"/>
          </p:cNvSpPr>
          <p:nvPr/>
        </p:nvSpPr>
        <p:spPr bwMode="auto">
          <a:xfrm>
            <a:off x="5105400"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55" name="Rectangle 75"/>
          <p:cNvSpPr>
            <a:spLocks noChangeArrowheads="1"/>
          </p:cNvSpPr>
          <p:nvPr/>
        </p:nvSpPr>
        <p:spPr bwMode="auto">
          <a:xfrm>
            <a:off x="48006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56" name="Rectangle 76"/>
          <p:cNvSpPr>
            <a:spLocks noChangeArrowheads="1"/>
          </p:cNvSpPr>
          <p:nvPr/>
        </p:nvSpPr>
        <p:spPr bwMode="auto">
          <a:xfrm>
            <a:off x="5799138"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5757" name="Rectangle 77"/>
          <p:cNvSpPr>
            <a:spLocks noChangeArrowheads="1"/>
          </p:cNvSpPr>
          <p:nvPr/>
        </p:nvSpPr>
        <p:spPr bwMode="auto">
          <a:xfrm>
            <a:off x="6103938"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58" name="Rectangle 78"/>
          <p:cNvSpPr>
            <a:spLocks noChangeArrowheads="1"/>
          </p:cNvSpPr>
          <p:nvPr/>
        </p:nvSpPr>
        <p:spPr bwMode="auto">
          <a:xfrm>
            <a:off x="57912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59" name="Rectangle 79"/>
          <p:cNvSpPr>
            <a:spLocks noChangeArrowheads="1"/>
          </p:cNvSpPr>
          <p:nvPr/>
        </p:nvSpPr>
        <p:spPr bwMode="auto">
          <a:xfrm>
            <a:off x="6781800" y="48006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5760" name="Rectangle 80"/>
          <p:cNvSpPr>
            <a:spLocks noChangeArrowheads="1"/>
          </p:cNvSpPr>
          <p:nvPr/>
        </p:nvSpPr>
        <p:spPr bwMode="auto">
          <a:xfrm>
            <a:off x="7086600" y="48006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61" name="Rectangle 81"/>
          <p:cNvSpPr>
            <a:spLocks noChangeArrowheads="1"/>
          </p:cNvSpPr>
          <p:nvPr/>
        </p:nvSpPr>
        <p:spPr bwMode="auto">
          <a:xfrm>
            <a:off x="6781800" y="48006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62" name="Rectangle 82"/>
          <p:cNvSpPr>
            <a:spLocks noChangeArrowheads="1"/>
          </p:cNvSpPr>
          <p:nvPr/>
        </p:nvSpPr>
        <p:spPr bwMode="auto">
          <a:xfrm>
            <a:off x="1828800" y="43434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63" name="Line 83"/>
          <p:cNvSpPr>
            <a:spLocks noChangeShapeType="1"/>
          </p:cNvSpPr>
          <p:nvPr/>
        </p:nvSpPr>
        <p:spPr bwMode="auto">
          <a:xfrm>
            <a:off x="5638800" y="4495800"/>
            <a:ext cx="30480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64" name="Line 84"/>
          <p:cNvSpPr>
            <a:spLocks noChangeShapeType="1"/>
          </p:cNvSpPr>
          <p:nvPr/>
        </p:nvSpPr>
        <p:spPr bwMode="auto">
          <a:xfrm flipV="1">
            <a:off x="2133600" y="48006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65" name="Arc 85"/>
          <p:cNvSpPr>
            <a:spLocks/>
          </p:cNvSpPr>
          <p:nvPr/>
        </p:nvSpPr>
        <p:spPr bwMode="auto">
          <a:xfrm>
            <a:off x="3276600" y="4876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5766" name="Arc 86"/>
          <p:cNvSpPr>
            <a:spLocks/>
          </p:cNvSpPr>
          <p:nvPr/>
        </p:nvSpPr>
        <p:spPr bwMode="auto">
          <a:xfrm>
            <a:off x="2286000" y="4876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5767" name="Line 87"/>
          <p:cNvSpPr>
            <a:spLocks noChangeShapeType="1"/>
          </p:cNvSpPr>
          <p:nvPr/>
        </p:nvSpPr>
        <p:spPr bwMode="auto">
          <a:xfrm flipV="1">
            <a:off x="1981200" y="4495800"/>
            <a:ext cx="3657600" cy="0"/>
          </a:xfrm>
          <a:prstGeom prst="line">
            <a:avLst/>
          </a:prstGeom>
          <a:noFill/>
          <a:ln w="1587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69" name="Line 89"/>
          <p:cNvSpPr>
            <a:spLocks noChangeShapeType="1"/>
          </p:cNvSpPr>
          <p:nvPr/>
        </p:nvSpPr>
        <p:spPr bwMode="auto">
          <a:xfrm>
            <a:off x="6248400" y="49530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70" name="Line 90"/>
          <p:cNvSpPr>
            <a:spLocks noChangeShapeType="1"/>
          </p:cNvSpPr>
          <p:nvPr/>
        </p:nvSpPr>
        <p:spPr bwMode="auto">
          <a:xfrm flipV="1">
            <a:off x="7086600" y="48006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71" name="Rectangle 91"/>
          <p:cNvSpPr>
            <a:spLocks noChangeArrowheads="1"/>
          </p:cNvSpPr>
          <p:nvPr/>
        </p:nvSpPr>
        <p:spPr bwMode="auto">
          <a:xfrm>
            <a:off x="4953000" y="52578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72" name="Line 92"/>
          <p:cNvSpPr>
            <a:spLocks noChangeShapeType="1"/>
          </p:cNvSpPr>
          <p:nvPr/>
        </p:nvSpPr>
        <p:spPr bwMode="auto">
          <a:xfrm flipV="1">
            <a:off x="5105400" y="5105400"/>
            <a:ext cx="152400" cy="304800"/>
          </a:xfrm>
          <a:prstGeom prst="line">
            <a:avLst/>
          </a:prstGeom>
          <a:noFill/>
          <a:ln w="158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73" name="Text Box 93"/>
          <p:cNvSpPr txBox="1">
            <a:spLocks noChangeArrowheads="1"/>
          </p:cNvSpPr>
          <p:nvPr/>
        </p:nvSpPr>
        <p:spPr bwMode="auto">
          <a:xfrm>
            <a:off x="914400" y="43434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
        <p:nvSpPr>
          <p:cNvPr id="2375774" name="Text Box 94"/>
          <p:cNvSpPr txBox="1">
            <a:spLocks noChangeArrowheads="1"/>
          </p:cNvSpPr>
          <p:nvPr/>
        </p:nvSpPr>
        <p:spPr bwMode="auto">
          <a:xfrm>
            <a:off x="5257800" y="52578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i="1">
                <a:cs typeface="+mn-cs"/>
              </a:rPr>
              <a:t>save</a:t>
            </a:r>
          </a:p>
        </p:txBody>
      </p:sp>
      <p:sp>
        <p:nvSpPr>
          <p:cNvPr id="2375775" name="Arc 95"/>
          <p:cNvSpPr>
            <a:spLocks/>
          </p:cNvSpPr>
          <p:nvPr/>
        </p:nvSpPr>
        <p:spPr bwMode="auto">
          <a:xfrm>
            <a:off x="4267200" y="48768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type="oval"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5776" name="Rectangle 96"/>
          <p:cNvSpPr>
            <a:spLocks noChangeArrowheads="1"/>
          </p:cNvSpPr>
          <p:nvPr/>
        </p:nvSpPr>
        <p:spPr bwMode="auto">
          <a:xfrm>
            <a:off x="4953000" y="28194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5777" name="Line 97"/>
          <p:cNvSpPr>
            <a:spLocks noChangeShapeType="1"/>
          </p:cNvSpPr>
          <p:nvPr/>
        </p:nvSpPr>
        <p:spPr bwMode="auto">
          <a:xfrm flipH="1" flipV="1">
            <a:off x="4343400" y="2667000"/>
            <a:ext cx="762000" cy="304800"/>
          </a:xfrm>
          <a:prstGeom prst="line">
            <a:avLst/>
          </a:prstGeom>
          <a:noFill/>
          <a:ln w="158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5778" name="Text Box 98"/>
          <p:cNvSpPr txBox="1">
            <a:spLocks noChangeArrowheads="1"/>
          </p:cNvSpPr>
          <p:nvPr/>
        </p:nvSpPr>
        <p:spPr bwMode="auto">
          <a:xfrm>
            <a:off x="5257800" y="28194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i="1">
                <a:cs typeface="+mn-cs"/>
              </a:rPr>
              <a:t>save</a:t>
            </a:r>
          </a:p>
        </p:txBody>
      </p:sp>
      <p:sp>
        <p:nvSpPr>
          <p:cNvPr id="2375786" name="Text Box 106"/>
          <p:cNvSpPr txBox="1">
            <a:spLocks noChangeArrowheads="1"/>
          </p:cNvSpPr>
          <p:nvPr/>
        </p:nvSpPr>
        <p:spPr bwMode="auto">
          <a:xfrm>
            <a:off x="5257800" y="1600200"/>
            <a:ext cx="17526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i="1">
                <a:solidFill>
                  <a:schemeClr val="folHlink"/>
                </a:solidFill>
                <a:cs typeface="+mn-cs"/>
              </a:rPr>
              <a:t>head</a:t>
            </a:r>
            <a:r>
              <a:rPr lang="en-US" sz="1400" b="1">
                <a:solidFill>
                  <a:schemeClr val="folHlink"/>
                </a:solidFill>
                <a:latin typeface="Courier New" charset="0"/>
                <a:cs typeface="+mn-cs"/>
              </a:rPr>
              <a:t>-&gt;_next</a:t>
            </a:r>
          </a:p>
        </p:txBody>
      </p:sp>
      <p:sp>
        <p:nvSpPr>
          <p:cNvPr id="2375787" name="Line 107"/>
          <p:cNvSpPr>
            <a:spLocks noChangeShapeType="1"/>
          </p:cNvSpPr>
          <p:nvPr/>
        </p:nvSpPr>
        <p:spPr bwMode="auto">
          <a:xfrm flipH="1">
            <a:off x="5334000" y="1905000"/>
            <a:ext cx="76200" cy="3810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te Placeholder 3"/>
          <p:cNvSpPr>
            <a:spLocks noGrp="1"/>
          </p:cNvSpPr>
          <p:nvPr>
            <p:ph type="dt" sz="quarter" idx="10"/>
          </p:nvPr>
        </p:nvSpPr>
        <p:spPr/>
        <p:txBody>
          <a:bodyPr/>
          <a:lstStyle/>
          <a:p>
            <a:pPr>
              <a:defRPr/>
            </a:pPr>
            <a:r>
              <a:rPr lang="en-US" smtClean="0"/>
              <a:t>5 April 2013</a:t>
            </a:r>
            <a:endParaRPr lang="en-US"/>
          </a:p>
        </p:txBody>
      </p:sp>
      <p:sp>
        <p:nvSpPr>
          <p:cNvPr id="66" name="Footer Placeholder 4"/>
          <p:cNvSpPr>
            <a:spLocks noGrp="1"/>
          </p:cNvSpPr>
          <p:nvPr>
            <p:ph type="ftr" sz="quarter" idx="11"/>
          </p:nvPr>
        </p:nvSpPr>
        <p:spPr/>
        <p:txBody>
          <a:bodyPr/>
          <a:lstStyle/>
          <a:p>
            <a:pPr>
              <a:defRPr/>
            </a:pPr>
            <a:r>
              <a:rPr lang="de-DE" smtClean="0"/>
              <a:t>CS 311 Spring 2013</a:t>
            </a:r>
            <a:endParaRPr lang="en-US"/>
          </a:p>
        </p:txBody>
      </p:sp>
      <p:sp>
        <p:nvSpPr>
          <p:cNvPr id="2376706" name="Rectangle 2"/>
          <p:cNvSpPr>
            <a:spLocks noGrp="1" noChangeArrowheads="1"/>
          </p:cNvSpPr>
          <p:nvPr>
            <p:ph type="title"/>
          </p:nvPr>
        </p:nvSpPr>
        <p:spPr/>
        <p:txBody>
          <a:bodyPr/>
          <a:lstStyle/>
          <a:p>
            <a:pPr eaLnBrk="1" hangingPunct="1">
              <a:defRPr/>
            </a:pPr>
            <a:r>
              <a:rPr lang="en-US" smtClean="0">
                <a:cs typeface="+mj-cs"/>
              </a:rPr>
              <a:t>Notes on Assignment 6</a:t>
            </a:r>
            <a:br>
              <a:rPr lang="en-US" smtClean="0">
                <a:cs typeface="+mj-cs"/>
              </a:rPr>
            </a:br>
            <a:r>
              <a:rPr lang="en-US" smtClean="0">
                <a:cs typeface="+mj-cs"/>
              </a:rPr>
              <a:t>Reversing a Linked List [3/3]</a:t>
            </a:r>
          </a:p>
        </p:txBody>
      </p:sp>
      <p:sp>
        <p:nvSpPr>
          <p:cNvPr id="2376707"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Other things to do:</a:t>
            </a:r>
          </a:p>
          <a:p>
            <a:pPr lvl="1" eaLnBrk="1" hangingPunct="1">
              <a:lnSpc>
                <a:spcPct val="90000"/>
              </a:lnSpc>
              <a:defRPr/>
            </a:pPr>
            <a:r>
              <a:rPr lang="en-US" smtClean="0"/>
              <a:t>Start, before the loop, by setting </a:t>
            </a:r>
            <a:r>
              <a:rPr lang="en-US" i="1" smtClean="0"/>
              <a:t>save</a:t>
            </a:r>
            <a:r>
              <a:rPr lang="en-US" b="1" smtClean="0">
                <a:latin typeface="Courier New" charset="0"/>
              </a:rPr>
              <a:t> = NULL</a:t>
            </a:r>
            <a:r>
              <a:rPr lang="en-US" smtClean="0"/>
              <a:t>.</a:t>
            </a:r>
          </a:p>
          <a:p>
            <a:pPr lvl="2" eaLnBrk="1" hangingPunct="1">
              <a:lnSpc>
                <a:spcPct val="90000"/>
              </a:lnSpc>
              <a:defRPr/>
            </a:pPr>
            <a:r>
              <a:rPr lang="en-US" smtClean="0"/>
              <a:t>Here is the situation as the loop begins.</a:t>
            </a:r>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r>
              <a:rPr lang="en-US" smtClean="0"/>
              <a:t>Keep iterating as long as </a:t>
            </a:r>
            <a:r>
              <a:rPr lang="en-US" i="1" smtClean="0"/>
              <a:t>head</a:t>
            </a:r>
            <a:r>
              <a:rPr lang="en-US" b="1" smtClean="0">
                <a:latin typeface="Courier New" charset="0"/>
              </a:rPr>
              <a:t> != NULL</a:t>
            </a:r>
            <a:r>
              <a:rPr lang="en-US" smtClean="0"/>
              <a:t>.</a:t>
            </a:r>
          </a:p>
          <a:p>
            <a:pPr lvl="2" eaLnBrk="1" hangingPunct="1">
              <a:lnSpc>
                <a:spcPct val="90000"/>
              </a:lnSpc>
              <a:defRPr/>
            </a:pPr>
            <a:r>
              <a:rPr lang="en-US" smtClean="0"/>
              <a:t>Here is what the situation should be when the loop terminates.</a:t>
            </a:r>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endParaRPr lang="en-US" smtClean="0"/>
          </a:p>
          <a:p>
            <a:pPr lvl="1" eaLnBrk="1" hangingPunct="1">
              <a:lnSpc>
                <a:spcPct val="90000"/>
              </a:lnSpc>
              <a:defRPr/>
            </a:pPr>
            <a:r>
              <a:rPr lang="en-US" smtClean="0"/>
              <a:t>Finish</a:t>
            </a:r>
            <a:r>
              <a:rPr lang="en-US" smtClean="0">
                <a:cs typeface="Times New Roman" charset="0"/>
              </a:rPr>
              <a:t>, </a:t>
            </a:r>
            <a:r>
              <a:rPr lang="en-US" smtClean="0"/>
              <a:t>after the loop</a:t>
            </a:r>
            <a:r>
              <a:rPr lang="en-US" smtClean="0">
                <a:cs typeface="Times New Roman" charset="0"/>
              </a:rPr>
              <a:t>, </a:t>
            </a:r>
            <a:r>
              <a:rPr lang="en-US" smtClean="0"/>
              <a:t>by setting </a:t>
            </a:r>
            <a:r>
              <a:rPr lang="en-US" i="1" smtClean="0"/>
              <a:t>head</a:t>
            </a:r>
            <a:r>
              <a:rPr lang="en-US" b="1" smtClean="0">
                <a:latin typeface="Courier New" charset="0"/>
              </a:rPr>
              <a:t> = </a:t>
            </a:r>
            <a:r>
              <a:rPr lang="en-US" i="1" smtClean="0"/>
              <a:t>save</a:t>
            </a:r>
            <a:r>
              <a:rPr lang="en-US" smtClean="0"/>
              <a:t>.</a:t>
            </a:r>
          </a:p>
        </p:txBody>
      </p:sp>
      <p:sp>
        <p:nvSpPr>
          <p:cNvPr id="2376736" name="Rectangle 32"/>
          <p:cNvSpPr>
            <a:spLocks noChangeArrowheads="1"/>
          </p:cNvSpPr>
          <p:nvPr/>
        </p:nvSpPr>
        <p:spPr bwMode="auto">
          <a:xfrm>
            <a:off x="3810000"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6737" name="Rectangle 33"/>
          <p:cNvSpPr>
            <a:spLocks noChangeArrowheads="1"/>
          </p:cNvSpPr>
          <p:nvPr/>
        </p:nvSpPr>
        <p:spPr bwMode="auto">
          <a:xfrm>
            <a:off x="4114800"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38" name="Rectangle 34"/>
          <p:cNvSpPr>
            <a:spLocks noChangeArrowheads="1"/>
          </p:cNvSpPr>
          <p:nvPr/>
        </p:nvSpPr>
        <p:spPr bwMode="auto">
          <a:xfrm>
            <a:off x="38100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39" name="Rectangle 35"/>
          <p:cNvSpPr>
            <a:spLocks noChangeArrowheads="1"/>
          </p:cNvSpPr>
          <p:nvPr/>
        </p:nvSpPr>
        <p:spPr bwMode="auto">
          <a:xfrm>
            <a:off x="2819400"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6740" name="Rectangle 36"/>
          <p:cNvSpPr>
            <a:spLocks noChangeArrowheads="1"/>
          </p:cNvSpPr>
          <p:nvPr/>
        </p:nvSpPr>
        <p:spPr bwMode="auto">
          <a:xfrm>
            <a:off x="3124200"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41" name="Rectangle 37"/>
          <p:cNvSpPr>
            <a:spLocks noChangeArrowheads="1"/>
          </p:cNvSpPr>
          <p:nvPr/>
        </p:nvSpPr>
        <p:spPr bwMode="auto">
          <a:xfrm>
            <a:off x="28194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42" name="Rectangle 38"/>
          <p:cNvSpPr>
            <a:spLocks noChangeArrowheads="1"/>
          </p:cNvSpPr>
          <p:nvPr/>
        </p:nvSpPr>
        <p:spPr bwMode="auto">
          <a:xfrm>
            <a:off x="1828800"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6743" name="Rectangle 39"/>
          <p:cNvSpPr>
            <a:spLocks noChangeArrowheads="1"/>
          </p:cNvSpPr>
          <p:nvPr/>
        </p:nvSpPr>
        <p:spPr bwMode="auto">
          <a:xfrm>
            <a:off x="2133600"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44" name="Rectangle 40"/>
          <p:cNvSpPr>
            <a:spLocks noChangeArrowheads="1"/>
          </p:cNvSpPr>
          <p:nvPr/>
        </p:nvSpPr>
        <p:spPr bwMode="auto">
          <a:xfrm>
            <a:off x="18288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45" name="Rectangle 41"/>
          <p:cNvSpPr>
            <a:spLocks noChangeArrowheads="1"/>
          </p:cNvSpPr>
          <p:nvPr/>
        </p:nvSpPr>
        <p:spPr bwMode="auto">
          <a:xfrm>
            <a:off x="4800600"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6746" name="Rectangle 42"/>
          <p:cNvSpPr>
            <a:spLocks noChangeArrowheads="1"/>
          </p:cNvSpPr>
          <p:nvPr/>
        </p:nvSpPr>
        <p:spPr bwMode="auto">
          <a:xfrm>
            <a:off x="5105400"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47" name="Rectangle 43"/>
          <p:cNvSpPr>
            <a:spLocks noChangeArrowheads="1"/>
          </p:cNvSpPr>
          <p:nvPr/>
        </p:nvSpPr>
        <p:spPr bwMode="auto">
          <a:xfrm>
            <a:off x="48006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48" name="Rectangle 44"/>
          <p:cNvSpPr>
            <a:spLocks noChangeArrowheads="1"/>
          </p:cNvSpPr>
          <p:nvPr/>
        </p:nvSpPr>
        <p:spPr bwMode="auto">
          <a:xfrm>
            <a:off x="5799138"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6749" name="Rectangle 45"/>
          <p:cNvSpPr>
            <a:spLocks noChangeArrowheads="1"/>
          </p:cNvSpPr>
          <p:nvPr/>
        </p:nvSpPr>
        <p:spPr bwMode="auto">
          <a:xfrm>
            <a:off x="6103938"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50" name="Rectangle 46"/>
          <p:cNvSpPr>
            <a:spLocks noChangeArrowheads="1"/>
          </p:cNvSpPr>
          <p:nvPr/>
        </p:nvSpPr>
        <p:spPr bwMode="auto">
          <a:xfrm>
            <a:off x="57912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51" name="Rectangle 47"/>
          <p:cNvSpPr>
            <a:spLocks noChangeArrowheads="1"/>
          </p:cNvSpPr>
          <p:nvPr/>
        </p:nvSpPr>
        <p:spPr bwMode="auto">
          <a:xfrm>
            <a:off x="6781800" y="47244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6752" name="Rectangle 48"/>
          <p:cNvSpPr>
            <a:spLocks noChangeArrowheads="1"/>
          </p:cNvSpPr>
          <p:nvPr/>
        </p:nvSpPr>
        <p:spPr bwMode="auto">
          <a:xfrm>
            <a:off x="7086600" y="47244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53" name="Rectangle 49"/>
          <p:cNvSpPr>
            <a:spLocks noChangeArrowheads="1"/>
          </p:cNvSpPr>
          <p:nvPr/>
        </p:nvSpPr>
        <p:spPr bwMode="auto">
          <a:xfrm>
            <a:off x="6781800" y="47244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54" name="Rectangle 50"/>
          <p:cNvSpPr>
            <a:spLocks noChangeArrowheads="1"/>
          </p:cNvSpPr>
          <p:nvPr/>
        </p:nvSpPr>
        <p:spPr bwMode="auto">
          <a:xfrm>
            <a:off x="1828800" y="42672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56" name="Line 52"/>
          <p:cNvSpPr>
            <a:spLocks noChangeShapeType="1"/>
          </p:cNvSpPr>
          <p:nvPr/>
        </p:nvSpPr>
        <p:spPr bwMode="auto">
          <a:xfrm flipV="1">
            <a:off x="2133600" y="47244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57" name="Arc 53"/>
          <p:cNvSpPr>
            <a:spLocks/>
          </p:cNvSpPr>
          <p:nvPr/>
        </p:nvSpPr>
        <p:spPr bwMode="auto">
          <a:xfrm>
            <a:off x="3276600" y="48006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6758" name="Arc 54"/>
          <p:cNvSpPr>
            <a:spLocks/>
          </p:cNvSpPr>
          <p:nvPr/>
        </p:nvSpPr>
        <p:spPr bwMode="auto">
          <a:xfrm>
            <a:off x="2286000" y="48006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6760" name="Line 56"/>
          <p:cNvSpPr>
            <a:spLocks noChangeShapeType="1"/>
          </p:cNvSpPr>
          <p:nvPr/>
        </p:nvSpPr>
        <p:spPr bwMode="auto">
          <a:xfrm flipV="1">
            <a:off x="6858000" y="5029200"/>
            <a:ext cx="381000" cy="3810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61" name="Line 57"/>
          <p:cNvSpPr>
            <a:spLocks noChangeShapeType="1"/>
          </p:cNvSpPr>
          <p:nvPr/>
        </p:nvSpPr>
        <p:spPr bwMode="auto">
          <a:xfrm flipV="1">
            <a:off x="1828800" y="4267200"/>
            <a:ext cx="3048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62" name="Rectangle 58"/>
          <p:cNvSpPr>
            <a:spLocks noChangeArrowheads="1"/>
          </p:cNvSpPr>
          <p:nvPr/>
        </p:nvSpPr>
        <p:spPr bwMode="auto">
          <a:xfrm>
            <a:off x="4953000" y="52578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63" name="Line 59"/>
          <p:cNvSpPr>
            <a:spLocks noChangeShapeType="1"/>
          </p:cNvSpPr>
          <p:nvPr/>
        </p:nvSpPr>
        <p:spPr bwMode="auto">
          <a:xfrm flipV="1">
            <a:off x="5105400" y="5410200"/>
            <a:ext cx="1752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64" name="Text Box 60"/>
          <p:cNvSpPr txBox="1">
            <a:spLocks noChangeArrowheads="1"/>
          </p:cNvSpPr>
          <p:nvPr/>
        </p:nvSpPr>
        <p:spPr bwMode="auto">
          <a:xfrm>
            <a:off x="914400" y="42672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
        <p:nvSpPr>
          <p:cNvPr id="2376765" name="Text Box 61"/>
          <p:cNvSpPr txBox="1">
            <a:spLocks noChangeArrowheads="1"/>
          </p:cNvSpPr>
          <p:nvPr/>
        </p:nvSpPr>
        <p:spPr bwMode="auto">
          <a:xfrm>
            <a:off x="4038600" y="52578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save</a:t>
            </a:r>
          </a:p>
        </p:txBody>
      </p:sp>
      <p:sp>
        <p:nvSpPr>
          <p:cNvPr id="2376766" name="Arc 62"/>
          <p:cNvSpPr>
            <a:spLocks/>
          </p:cNvSpPr>
          <p:nvPr/>
        </p:nvSpPr>
        <p:spPr bwMode="auto">
          <a:xfrm>
            <a:off x="4267200" y="48006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6770" name="Arc 66"/>
          <p:cNvSpPr>
            <a:spLocks/>
          </p:cNvSpPr>
          <p:nvPr/>
        </p:nvSpPr>
        <p:spPr bwMode="auto">
          <a:xfrm>
            <a:off x="5257800" y="48006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6771" name="Arc 67"/>
          <p:cNvSpPr>
            <a:spLocks/>
          </p:cNvSpPr>
          <p:nvPr/>
        </p:nvSpPr>
        <p:spPr bwMode="auto">
          <a:xfrm>
            <a:off x="6248400" y="4800600"/>
            <a:ext cx="984250" cy="381000"/>
          </a:xfrm>
          <a:custGeom>
            <a:avLst/>
            <a:gdLst>
              <a:gd name="G0" fmla="+- 16687 0 0"/>
              <a:gd name="G1" fmla="+- 0 0 0"/>
              <a:gd name="G2" fmla="+- 21600 0 0"/>
              <a:gd name="T0" fmla="*/ 38152 w 38152"/>
              <a:gd name="T1" fmla="*/ 2411 h 21600"/>
              <a:gd name="T2" fmla="*/ 0 w 38152"/>
              <a:gd name="T3" fmla="*/ 13715 h 21600"/>
              <a:gd name="T4" fmla="*/ 16687 w 38152"/>
              <a:gd name="T5" fmla="*/ 0 h 21600"/>
            </a:gdLst>
            <a:ahLst/>
            <a:cxnLst>
              <a:cxn ang="0">
                <a:pos x="T0" y="T1"/>
              </a:cxn>
              <a:cxn ang="0">
                <a:pos x="T2" y="T3"/>
              </a:cxn>
              <a:cxn ang="0">
                <a:pos x="T4" y="T5"/>
              </a:cxn>
            </a:cxnLst>
            <a:rect l="0" t="0" r="r" b="b"/>
            <a:pathLst>
              <a:path w="38152" h="21600" fill="none" extrusionOk="0">
                <a:moveTo>
                  <a:pt x="38152" y="2411"/>
                </a:moveTo>
                <a:cubicBezTo>
                  <a:pt x="36924" y="13338"/>
                  <a:pt x="27683" y="21599"/>
                  <a:pt x="16687" y="21599"/>
                </a:cubicBezTo>
                <a:cubicBezTo>
                  <a:pt x="10225" y="21599"/>
                  <a:pt x="4102" y="18707"/>
                  <a:pt x="-1" y="13715"/>
                </a:cubicBezTo>
              </a:path>
              <a:path w="38152" h="21600" stroke="0" extrusionOk="0">
                <a:moveTo>
                  <a:pt x="38152" y="2411"/>
                </a:moveTo>
                <a:cubicBezTo>
                  <a:pt x="36924" y="13338"/>
                  <a:pt x="27683" y="21599"/>
                  <a:pt x="16687" y="21599"/>
                </a:cubicBezTo>
                <a:cubicBezTo>
                  <a:pt x="10225" y="21599"/>
                  <a:pt x="4102" y="18707"/>
                  <a:pt x="-1" y="13715"/>
                </a:cubicBezTo>
                <a:lnTo>
                  <a:pt x="16687"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376772" name="Rectangle 68"/>
          <p:cNvSpPr>
            <a:spLocks noChangeArrowheads="1"/>
          </p:cNvSpPr>
          <p:nvPr/>
        </p:nvSpPr>
        <p:spPr bwMode="auto">
          <a:xfrm>
            <a:off x="3810000"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6773" name="Rectangle 69"/>
          <p:cNvSpPr>
            <a:spLocks noChangeArrowheads="1"/>
          </p:cNvSpPr>
          <p:nvPr/>
        </p:nvSpPr>
        <p:spPr bwMode="auto">
          <a:xfrm>
            <a:off x="4114800"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74" name="Rectangle 70"/>
          <p:cNvSpPr>
            <a:spLocks noChangeArrowheads="1"/>
          </p:cNvSpPr>
          <p:nvPr/>
        </p:nvSpPr>
        <p:spPr bwMode="auto">
          <a:xfrm>
            <a:off x="38100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75" name="Line 71"/>
          <p:cNvSpPr>
            <a:spLocks noChangeShapeType="1"/>
          </p:cNvSpPr>
          <p:nvPr/>
        </p:nvSpPr>
        <p:spPr bwMode="auto">
          <a:xfrm>
            <a:off x="4267200" y="2743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76" name="Rectangle 72"/>
          <p:cNvSpPr>
            <a:spLocks noChangeArrowheads="1"/>
          </p:cNvSpPr>
          <p:nvPr/>
        </p:nvSpPr>
        <p:spPr bwMode="auto">
          <a:xfrm>
            <a:off x="2819400"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76777" name="Rectangle 73"/>
          <p:cNvSpPr>
            <a:spLocks noChangeArrowheads="1"/>
          </p:cNvSpPr>
          <p:nvPr/>
        </p:nvSpPr>
        <p:spPr bwMode="auto">
          <a:xfrm>
            <a:off x="3124200"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78" name="Rectangle 74"/>
          <p:cNvSpPr>
            <a:spLocks noChangeArrowheads="1"/>
          </p:cNvSpPr>
          <p:nvPr/>
        </p:nvSpPr>
        <p:spPr bwMode="auto">
          <a:xfrm>
            <a:off x="28194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79" name="Line 75"/>
          <p:cNvSpPr>
            <a:spLocks noChangeShapeType="1"/>
          </p:cNvSpPr>
          <p:nvPr/>
        </p:nvSpPr>
        <p:spPr bwMode="auto">
          <a:xfrm>
            <a:off x="3276600" y="2743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80" name="Rectangle 76"/>
          <p:cNvSpPr>
            <a:spLocks noChangeArrowheads="1"/>
          </p:cNvSpPr>
          <p:nvPr/>
        </p:nvSpPr>
        <p:spPr bwMode="auto">
          <a:xfrm>
            <a:off x="1828800"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6781" name="Rectangle 77"/>
          <p:cNvSpPr>
            <a:spLocks noChangeArrowheads="1"/>
          </p:cNvSpPr>
          <p:nvPr/>
        </p:nvSpPr>
        <p:spPr bwMode="auto">
          <a:xfrm>
            <a:off x="2133600"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82" name="Rectangle 78"/>
          <p:cNvSpPr>
            <a:spLocks noChangeArrowheads="1"/>
          </p:cNvSpPr>
          <p:nvPr/>
        </p:nvSpPr>
        <p:spPr bwMode="auto">
          <a:xfrm>
            <a:off x="18288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83" name="Line 79"/>
          <p:cNvSpPr>
            <a:spLocks noChangeShapeType="1"/>
          </p:cNvSpPr>
          <p:nvPr/>
        </p:nvSpPr>
        <p:spPr bwMode="auto">
          <a:xfrm>
            <a:off x="2286000" y="2743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84" name="Rectangle 80"/>
          <p:cNvSpPr>
            <a:spLocks noChangeArrowheads="1"/>
          </p:cNvSpPr>
          <p:nvPr/>
        </p:nvSpPr>
        <p:spPr bwMode="auto">
          <a:xfrm>
            <a:off x="4800600"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76785" name="Rectangle 81"/>
          <p:cNvSpPr>
            <a:spLocks noChangeArrowheads="1"/>
          </p:cNvSpPr>
          <p:nvPr/>
        </p:nvSpPr>
        <p:spPr bwMode="auto">
          <a:xfrm>
            <a:off x="5105400"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86" name="Rectangle 82"/>
          <p:cNvSpPr>
            <a:spLocks noChangeArrowheads="1"/>
          </p:cNvSpPr>
          <p:nvPr/>
        </p:nvSpPr>
        <p:spPr bwMode="auto">
          <a:xfrm>
            <a:off x="48006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87" name="Line 83"/>
          <p:cNvSpPr>
            <a:spLocks noChangeShapeType="1"/>
          </p:cNvSpPr>
          <p:nvPr/>
        </p:nvSpPr>
        <p:spPr bwMode="auto">
          <a:xfrm>
            <a:off x="5257800" y="2743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88" name="Rectangle 84"/>
          <p:cNvSpPr>
            <a:spLocks noChangeArrowheads="1"/>
          </p:cNvSpPr>
          <p:nvPr/>
        </p:nvSpPr>
        <p:spPr bwMode="auto">
          <a:xfrm>
            <a:off x="5799138"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76789" name="Rectangle 85"/>
          <p:cNvSpPr>
            <a:spLocks noChangeArrowheads="1"/>
          </p:cNvSpPr>
          <p:nvPr/>
        </p:nvSpPr>
        <p:spPr bwMode="auto">
          <a:xfrm>
            <a:off x="6103938"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90" name="Rectangle 86"/>
          <p:cNvSpPr>
            <a:spLocks noChangeArrowheads="1"/>
          </p:cNvSpPr>
          <p:nvPr/>
        </p:nvSpPr>
        <p:spPr bwMode="auto">
          <a:xfrm>
            <a:off x="57912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91" name="Line 87"/>
          <p:cNvSpPr>
            <a:spLocks noChangeShapeType="1"/>
          </p:cNvSpPr>
          <p:nvPr/>
        </p:nvSpPr>
        <p:spPr bwMode="auto">
          <a:xfrm>
            <a:off x="6248400" y="2743200"/>
            <a:ext cx="5334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92" name="Rectangle 88"/>
          <p:cNvSpPr>
            <a:spLocks noChangeArrowheads="1"/>
          </p:cNvSpPr>
          <p:nvPr/>
        </p:nvSpPr>
        <p:spPr bwMode="auto">
          <a:xfrm>
            <a:off x="6781800" y="2590800"/>
            <a:ext cx="3048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76793" name="Rectangle 89"/>
          <p:cNvSpPr>
            <a:spLocks noChangeArrowheads="1"/>
          </p:cNvSpPr>
          <p:nvPr/>
        </p:nvSpPr>
        <p:spPr bwMode="auto">
          <a:xfrm>
            <a:off x="7086600" y="2590800"/>
            <a:ext cx="228600" cy="304800"/>
          </a:xfrm>
          <a:prstGeom prst="rect">
            <a:avLst/>
          </a:prstGeom>
          <a:solidFill>
            <a:srgbClr val="FFCC99"/>
          </a:solidFill>
          <a:ln w="9525">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94" name="Rectangle 90"/>
          <p:cNvSpPr>
            <a:spLocks noChangeArrowheads="1"/>
          </p:cNvSpPr>
          <p:nvPr/>
        </p:nvSpPr>
        <p:spPr bwMode="auto">
          <a:xfrm>
            <a:off x="6781800" y="2590800"/>
            <a:ext cx="5334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95" name="Rectangle 91"/>
          <p:cNvSpPr>
            <a:spLocks noChangeArrowheads="1"/>
          </p:cNvSpPr>
          <p:nvPr/>
        </p:nvSpPr>
        <p:spPr bwMode="auto">
          <a:xfrm>
            <a:off x="1828800" y="21336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796" name="Line 92"/>
          <p:cNvSpPr>
            <a:spLocks noChangeShapeType="1"/>
          </p:cNvSpPr>
          <p:nvPr/>
        </p:nvSpPr>
        <p:spPr bwMode="auto">
          <a:xfrm>
            <a:off x="1981200" y="2286000"/>
            <a:ext cx="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97" name="Line 93"/>
          <p:cNvSpPr>
            <a:spLocks noChangeShapeType="1"/>
          </p:cNvSpPr>
          <p:nvPr/>
        </p:nvSpPr>
        <p:spPr bwMode="auto">
          <a:xfrm flipV="1">
            <a:off x="7086600" y="2590800"/>
            <a:ext cx="2286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76798" name="Text Box 94"/>
          <p:cNvSpPr txBox="1">
            <a:spLocks noChangeArrowheads="1"/>
          </p:cNvSpPr>
          <p:nvPr/>
        </p:nvSpPr>
        <p:spPr bwMode="auto">
          <a:xfrm>
            <a:off x="914400" y="21336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head</a:t>
            </a:r>
          </a:p>
        </p:txBody>
      </p:sp>
      <p:sp>
        <p:nvSpPr>
          <p:cNvPr id="2376799" name="Rectangle 95"/>
          <p:cNvSpPr>
            <a:spLocks noChangeArrowheads="1"/>
          </p:cNvSpPr>
          <p:nvPr/>
        </p:nvSpPr>
        <p:spPr bwMode="auto">
          <a:xfrm>
            <a:off x="4953000" y="3048000"/>
            <a:ext cx="304800" cy="304800"/>
          </a:xfrm>
          <a:prstGeom prst="rect">
            <a:avLst/>
          </a:prstGeom>
          <a:solidFill>
            <a:srgbClr val="FFCC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376800" name="Text Box 96"/>
          <p:cNvSpPr txBox="1">
            <a:spLocks noChangeArrowheads="1"/>
          </p:cNvSpPr>
          <p:nvPr/>
        </p:nvSpPr>
        <p:spPr bwMode="auto">
          <a:xfrm>
            <a:off x="4038600" y="3048000"/>
            <a:ext cx="9144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i="1">
                <a:cs typeface="+mn-cs"/>
              </a:rPr>
              <a:t>save</a:t>
            </a:r>
          </a:p>
        </p:txBody>
      </p:sp>
      <p:sp>
        <p:nvSpPr>
          <p:cNvPr id="2376801" name="Line 97"/>
          <p:cNvSpPr>
            <a:spLocks noChangeShapeType="1"/>
          </p:cNvSpPr>
          <p:nvPr/>
        </p:nvSpPr>
        <p:spPr bwMode="auto">
          <a:xfrm flipV="1">
            <a:off x="4953000" y="3048000"/>
            <a:ext cx="3048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1826"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Refresher [1/2]</a:t>
            </a:r>
          </a:p>
        </p:txBody>
      </p:sp>
      <p:sp>
        <p:nvSpPr>
          <p:cNvPr id="2381827" name="Rectangle 3"/>
          <p:cNvSpPr>
            <a:spLocks noGrp="1" noChangeArrowheads="1"/>
          </p:cNvSpPr>
          <p:nvPr>
            <p:ph type="body" idx="1"/>
          </p:nvPr>
        </p:nvSpPr>
        <p:spPr/>
        <p:txBody>
          <a:bodyPr/>
          <a:lstStyle/>
          <a:p>
            <a:pPr eaLnBrk="1" hangingPunct="1">
              <a:buFont typeface="Wingdings" charset="0"/>
              <a:buNone/>
              <a:defRPr/>
            </a:pPr>
            <a:r>
              <a:rPr lang="en-US" i="1" smtClean="0">
                <a:cs typeface="+mn-cs"/>
              </a:rPr>
              <a:t>From the </a:t>
            </a:r>
            <a:r>
              <a:rPr lang="ja-JP" altLang="en-US" i="1" smtClean="0">
                <a:latin typeface="Arial"/>
                <a:cs typeface="+mn-cs"/>
              </a:rPr>
              <a:t>“</a:t>
            </a:r>
            <a:r>
              <a:rPr lang="en-US" i="1" smtClean="0">
                <a:cs typeface="+mn-cs"/>
              </a:rPr>
              <a:t>Eliminating Recursion</a:t>
            </a:r>
            <a:r>
              <a:rPr lang="ja-JP" altLang="en-US" i="1" smtClean="0">
                <a:latin typeface="Arial"/>
                <a:cs typeface="+mn-cs"/>
              </a:rPr>
              <a:t>”</a:t>
            </a:r>
            <a:r>
              <a:rPr lang="en-US" i="1" smtClean="0">
                <a:cs typeface="+mn-cs"/>
              </a:rPr>
              <a:t> slides: </a:t>
            </a:r>
          </a:p>
          <a:p>
            <a:pPr eaLnBrk="1" hangingPunct="1">
              <a:buFont typeface="Wingdings" charset="0"/>
              <a:buNone/>
              <a:defRPr/>
            </a:pPr>
            <a:r>
              <a:rPr lang="en-US" b="1" smtClean="0">
                <a:cs typeface="+mn-cs"/>
              </a:rPr>
              <a:t>Fact. Every</a:t>
            </a:r>
            <a:r>
              <a:rPr lang="en-US" smtClean="0">
                <a:cs typeface="+mn-cs"/>
              </a:rPr>
              <a:t> recursive function can be rewritten as an iterative function that uses essentially the same algorithm.</a:t>
            </a:r>
          </a:p>
          <a:p>
            <a:pPr lvl="1" eaLnBrk="1" hangingPunct="1">
              <a:defRPr/>
            </a:pPr>
            <a:r>
              <a:rPr lang="en-US" smtClean="0"/>
              <a:t>Think: How does the system help you do recursion?</a:t>
            </a:r>
          </a:p>
          <a:p>
            <a:pPr lvl="2" eaLnBrk="1" hangingPunct="1">
              <a:defRPr/>
            </a:pPr>
            <a:r>
              <a:rPr lang="en-US" smtClean="0"/>
              <a:t>It provides a </a:t>
            </a:r>
            <a:r>
              <a:rPr lang="en-US" b="1" smtClean="0"/>
              <a:t>Stack</a:t>
            </a:r>
            <a:r>
              <a:rPr lang="en-US" smtClean="0"/>
              <a:t>, used to hold return addresses for function calls, and values of automatic local variables.</a:t>
            </a:r>
          </a:p>
          <a:p>
            <a:pPr lvl="1" eaLnBrk="1" hangingPunct="1">
              <a:defRPr/>
            </a:pPr>
            <a:r>
              <a:rPr lang="en-US" smtClean="0"/>
              <a:t>We can implement such a Stack ourselves. We need to be able to store:</a:t>
            </a:r>
          </a:p>
          <a:p>
            <a:pPr lvl="2" eaLnBrk="1" hangingPunct="1">
              <a:defRPr/>
            </a:pPr>
            <a:r>
              <a:rPr lang="en-US" smtClean="0"/>
              <a:t>Values of automatic local variables, including parameters.</a:t>
            </a:r>
          </a:p>
          <a:p>
            <a:pPr lvl="2" eaLnBrk="1" hangingPunct="1">
              <a:defRPr/>
            </a:pPr>
            <a:r>
              <a:rPr lang="en-US" smtClean="0"/>
              <a:t>The return value (if any).</a:t>
            </a:r>
          </a:p>
          <a:p>
            <a:pPr lvl="2" eaLnBrk="1" hangingPunct="1">
              <a:defRPr/>
            </a:pPr>
            <a:r>
              <a:rPr lang="en-US" smtClean="0"/>
              <a:t>Some indication of where we have been in the function.</a:t>
            </a:r>
          </a:p>
          <a:p>
            <a:pPr lvl="1" eaLnBrk="1" hangingPunct="1">
              <a:defRPr/>
            </a:pPr>
            <a:r>
              <a:rPr lang="en-US" smtClean="0"/>
              <a:t>Thus, we can eliminate recursion by mimicking the system</a:t>
            </a:r>
            <a:r>
              <a:rPr lang="ja-JP" altLang="en-US" smtClean="0">
                <a:latin typeface="Arial"/>
              </a:rPr>
              <a:t>’</a:t>
            </a:r>
            <a:r>
              <a:rPr lang="en-US" smtClean="0"/>
              <a:t>s method of handling recursive calls using Stack frames.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en-US" smtClean="0"/>
              <a:t>5 April 2013</a:t>
            </a:r>
            <a:endParaRPr lang="en-US"/>
          </a:p>
        </p:txBody>
      </p:sp>
      <p:sp>
        <p:nvSpPr>
          <p:cNvPr id="9" name="Footer Placeholder 4"/>
          <p:cNvSpPr>
            <a:spLocks noGrp="1"/>
          </p:cNvSpPr>
          <p:nvPr>
            <p:ph type="ftr" sz="quarter" idx="11"/>
          </p:nvPr>
        </p:nvSpPr>
        <p:spPr/>
        <p:txBody>
          <a:bodyPr/>
          <a:lstStyle/>
          <a:p>
            <a:pPr>
              <a:defRPr/>
            </a:pPr>
            <a:r>
              <a:rPr lang="de-DE" smtClean="0"/>
              <a:t>CS 311 Spring 2013</a:t>
            </a:r>
            <a:endParaRPr lang="en-US"/>
          </a:p>
        </p:txBody>
      </p:sp>
      <p:sp>
        <p:nvSpPr>
          <p:cNvPr id="2382850"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Refresher [2/2]</a:t>
            </a:r>
          </a:p>
        </p:txBody>
      </p:sp>
      <p:sp>
        <p:nvSpPr>
          <p:cNvPr id="2382851" name="Rectangle 3"/>
          <p:cNvSpPr>
            <a:spLocks noGrp="1" noChangeArrowheads="1"/>
          </p:cNvSpPr>
          <p:nvPr>
            <p:ph type="body" idx="1"/>
          </p:nvPr>
        </p:nvSpPr>
        <p:spPr/>
        <p:txBody>
          <a:bodyPr/>
          <a:lstStyle/>
          <a:p>
            <a:pPr eaLnBrk="1" hangingPunct="1">
              <a:buFont typeface="Wingdings" charset="0"/>
              <a:buNone/>
              <a:defRPr/>
            </a:pPr>
            <a:r>
              <a:rPr lang="en-US" sz="1800" smtClean="0">
                <a:cs typeface="+mn-cs"/>
              </a:rPr>
              <a:t>To rewrite </a:t>
            </a:r>
            <a:r>
              <a:rPr lang="en-US" sz="1800" b="1" smtClean="0">
                <a:cs typeface="+mn-cs"/>
              </a:rPr>
              <a:t>any</a:t>
            </a:r>
            <a:r>
              <a:rPr lang="en-US" sz="1800" smtClean="0">
                <a:cs typeface="+mn-cs"/>
              </a:rPr>
              <a:t> recursive function in iterative form:</a:t>
            </a:r>
          </a:p>
          <a:p>
            <a:pPr lvl="1" eaLnBrk="1" hangingPunct="1">
              <a:defRPr/>
            </a:pPr>
            <a:r>
              <a:rPr lang="en-US" sz="1600" smtClean="0"/>
              <a:t>Declare an appropriate Stack.</a:t>
            </a:r>
          </a:p>
          <a:p>
            <a:pPr lvl="2" eaLnBrk="1" hangingPunct="1">
              <a:defRPr/>
            </a:pPr>
            <a:r>
              <a:rPr lang="en-US" sz="1400" smtClean="0"/>
              <a:t>A Stack item holds all automatic variables, an indication</a:t>
            </a:r>
            <a:br>
              <a:rPr lang="en-US" sz="1400" smtClean="0"/>
            </a:br>
            <a:r>
              <a:rPr lang="en-US" sz="1400" smtClean="0"/>
              <a:t>of what location to return to, and the return value (if any).</a:t>
            </a:r>
          </a:p>
          <a:p>
            <a:pPr lvl="1" eaLnBrk="1" hangingPunct="1">
              <a:defRPr/>
            </a:pPr>
            <a:r>
              <a:rPr lang="en-US" sz="1600" smtClean="0"/>
              <a:t>Replace each automatic variable with its field in the top item of the Stack.</a:t>
            </a:r>
          </a:p>
          <a:p>
            <a:pPr lvl="2" eaLnBrk="1" hangingPunct="1">
              <a:defRPr/>
            </a:pPr>
            <a:r>
              <a:rPr lang="en-US" sz="1400" smtClean="0"/>
              <a:t>Set these up at the beginning of the function.</a:t>
            </a:r>
          </a:p>
          <a:p>
            <a:pPr lvl="1" eaLnBrk="1" hangingPunct="1">
              <a:defRPr/>
            </a:pPr>
            <a:r>
              <a:rPr lang="en-US" sz="1600" smtClean="0"/>
              <a:t>Put a loop around the </a:t>
            </a:r>
            <a:r>
              <a:rPr lang="en-US" sz="1600" i="1" smtClean="0"/>
              <a:t>rest</a:t>
            </a:r>
            <a:r>
              <a:rPr lang="en-US" sz="1600" smtClean="0"/>
              <a:t> of the function body: </a:t>
            </a:r>
            <a:r>
              <a:rPr lang="ja-JP" altLang="en-US" sz="1600" smtClean="0">
                <a:latin typeface="Arial"/>
              </a:rPr>
              <a:t>“</a:t>
            </a:r>
            <a:r>
              <a:rPr lang="en-US" sz="1600" b="1" smtClean="0">
                <a:latin typeface="Courier New" charset="0"/>
              </a:rPr>
              <a:t>while (true) { … }</a:t>
            </a:r>
            <a:r>
              <a:rPr lang="ja-JP" altLang="en-US" sz="1600" smtClean="0">
                <a:latin typeface="Arial"/>
              </a:rPr>
              <a:t>”</a:t>
            </a:r>
            <a:r>
              <a:rPr lang="en-US" sz="1600" smtClean="0"/>
              <a:t>.</a:t>
            </a:r>
          </a:p>
          <a:p>
            <a:pPr lvl="1" eaLnBrk="1" hangingPunct="1">
              <a:defRPr/>
            </a:pPr>
            <a:r>
              <a:rPr lang="en-US" sz="1600" smtClean="0"/>
              <a:t>Replace each recursive call with:</a:t>
            </a:r>
          </a:p>
          <a:p>
            <a:pPr lvl="2" eaLnBrk="1" hangingPunct="1">
              <a:defRPr/>
            </a:pPr>
            <a:r>
              <a:rPr lang="en-US" sz="1400" smtClean="0"/>
              <a:t>Push an object with parameter values and current execution location on the Stack.</a:t>
            </a:r>
          </a:p>
          <a:p>
            <a:pPr lvl="2" eaLnBrk="1" hangingPunct="1">
              <a:defRPr/>
            </a:pPr>
            <a:r>
              <a:rPr lang="en-US" sz="1400" smtClean="0"/>
              <a:t>Restart the loop (</a:t>
            </a:r>
            <a:r>
              <a:rPr lang="ja-JP" altLang="en-US" sz="1400" smtClean="0">
                <a:latin typeface="Arial"/>
              </a:rPr>
              <a:t>“</a:t>
            </a:r>
            <a:r>
              <a:rPr lang="en-US" sz="1400" b="1" smtClean="0">
                <a:latin typeface="Courier New" charset="0"/>
              </a:rPr>
              <a:t>continue</a:t>
            </a:r>
            <a:r>
              <a:rPr lang="ja-JP" altLang="en-US" sz="1400" smtClean="0">
                <a:latin typeface="Arial"/>
              </a:rPr>
              <a:t>”</a:t>
            </a:r>
            <a:r>
              <a:rPr lang="en-US" sz="1400" smtClean="0"/>
              <a:t>).</a:t>
            </a:r>
          </a:p>
          <a:p>
            <a:pPr lvl="2" eaLnBrk="1" hangingPunct="1">
              <a:defRPr/>
            </a:pPr>
            <a:r>
              <a:rPr lang="en-US" sz="1400" smtClean="0"/>
              <a:t>A label marking the current location. </a:t>
            </a:r>
          </a:p>
          <a:p>
            <a:pPr lvl="2" eaLnBrk="1" hangingPunct="1">
              <a:defRPr/>
            </a:pPr>
            <a:r>
              <a:rPr lang="en-US" sz="1400" smtClean="0"/>
              <a:t>Pop the stack, using the return value (if any) appropriately.</a:t>
            </a:r>
          </a:p>
          <a:p>
            <a:pPr lvl="1" eaLnBrk="1" hangingPunct="1">
              <a:defRPr/>
            </a:pPr>
            <a:r>
              <a:rPr lang="en-US" sz="1600" smtClean="0"/>
              <a:t>Replace each </a:t>
            </a:r>
            <a:r>
              <a:rPr lang="ja-JP" altLang="en-US" sz="1600" smtClean="0">
                <a:latin typeface="Arial"/>
              </a:rPr>
              <a:t>“</a:t>
            </a:r>
            <a:r>
              <a:rPr lang="en-US" sz="1600" b="1" smtClean="0">
                <a:latin typeface="Courier New" charset="0"/>
              </a:rPr>
              <a:t>return</a:t>
            </a:r>
            <a:r>
              <a:rPr lang="ja-JP" altLang="en-US" sz="1600" smtClean="0">
                <a:latin typeface="Arial"/>
              </a:rPr>
              <a:t>”</a:t>
            </a:r>
            <a:r>
              <a:rPr lang="en-US" sz="1600" smtClean="0"/>
              <a:t> with:</a:t>
            </a:r>
          </a:p>
          <a:p>
            <a:pPr lvl="2" eaLnBrk="1" hangingPunct="1">
              <a:defRPr/>
            </a:pPr>
            <a:r>
              <a:rPr lang="en-US" sz="1400" smtClean="0"/>
              <a:t>If the </a:t>
            </a:r>
            <a:r>
              <a:rPr lang="ja-JP" altLang="en-US" sz="1400" smtClean="0">
                <a:latin typeface="Arial"/>
              </a:rPr>
              <a:t>“</a:t>
            </a:r>
            <a:r>
              <a:rPr lang="en-US" sz="1400" smtClean="0"/>
              <a:t>return address</a:t>
            </a:r>
            <a:r>
              <a:rPr lang="ja-JP" altLang="en-US" sz="1400" smtClean="0">
                <a:latin typeface="Arial"/>
              </a:rPr>
              <a:t>”</a:t>
            </a:r>
            <a:r>
              <a:rPr lang="en-US" sz="1400" smtClean="0"/>
              <a:t> is the outside world, really </a:t>
            </a:r>
            <a:r>
              <a:rPr lang="en-US" sz="1400" b="1" smtClean="0">
                <a:latin typeface="Courier New" charset="0"/>
              </a:rPr>
              <a:t>return</a:t>
            </a:r>
            <a:r>
              <a:rPr lang="en-US" sz="1400" smtClean="0"/>
              <a:t>.</a:t>
            </a:r>
          </a:p>
          <a:p>
            <a:pPr lvl="2" eaLnBrk="1" hangingPunct="1">
              <a:defRPr/>
            </a:pPr>
            <a:r>
              <a:rPr lang="en-US" sz="1400" smtClean="0"/>
              <a:t>Otherwise, set up the return value, and skip to the appropriate label (</a:t>
            </a:r>
            <a:r>
              <a:rPr lang="ja-JP" altLang="en-US" sz="1400" smtClean="0">
                <a:latin typeface="Arial"/>
              </a:rPr>
              <a:t>“</a:t>
            </a:r>
            <a:r>
              <a:rPr lang="en-US" sz="1400" b="1" smtClean="0">
                <a:latin typeface="Courier New" charset="0"/>
              </a:rPr>
              <a:t>goto</a:t>
            </a:r>
            <a:r>
              <a:rPr lang="ja-JP" altLang="en-US" sz="1400" smtClean="0">
                <a:latin typeface="Arial"/>
              </a:rPr>
              <a:t>”</a:t>
            </a:r>
            <a:r>
              <a:rPr lang="en-US" sz="1400" smtClean="0"/>
              <a:t>?).</a:t>
            </a:r>
          </a:p>
          <a:p>
            <a:pPr eaLnBrk="1" hangingPunct="1">
              <a:buFont typeface="Wingdings" charset="0"/>
              <a:buNone/>
              <a:defRPr/>
            </a:pPr>
            <a:r>
              <a:rPr lang="en-US" sz="1800" smtClean="0">
                <a:cs typeface="+mn-cs"/>
              </a:rPr>
              <a:t>This method is primarily of theoretical interest.</a:t>
            </a:r>
          </a:p>
          <a:p>
            <a:pPr lvl="1" eaLnBrk="1" hangingPunct="1">
              <a:defRPr/>
            </a:pPr>
            <a:r>
              <a:rPr lang="en-US" sz="1600" i="1" smtClean="0"/>
              <a:t>Thinking</a:t>
            </a:r>
            <a:r>
              <a:rPr lang="en-US" sz="1600" smtClean="0"/>
              <a:t> about the problem often gives better solutions than this.</a:t>
            </a:r>
          </a:p>
          <a:p>
            <a:pPr lvl="1" eaLnBrk="1" hangingPunct="1">
              <a:defRPr/>
            </a:pPr>
            <a:r>
              <a:rPr lang="en-US" sz="1600" smtClean="0"/>
              <a:t>We will look at this method further when we study </a:t>
            </a:r>
            <a:r>
              <a:rPr lang="en-US" sz="1600" b="1" smtClean="0"/>
              <a:t>Stacks</a:t>
            </a:r>
            <a:r>
              <a:rPr lang="en-US" sz="1600" smtClean="0"/>
              <a:t>.</a:t>
            </a:r>
            <a:endParaRPr lang="en-US" sz="1400" smtClean="0"/>
          </a:p>
        </p:txBody>
      </p:sp>
      <p:sp>
        <p:nvSpPr>
          <p:cNvPr id="2382852" name="Text Box 4"/>
          <p:cNvSpPr txBox="1">
            <a:spLocks noChangeArrowheads="1"/>
          </p:cNvSpPr>
          <p:nvPr/>
        </p:nvSpPr>
        <p:spPr bwMode="auto">
          <a:xfrm>
            <a:off x="6858000" y="1219200"/>
            <a:ext cx="1905000" cy="663575"/>
          </a:xfrm>
          <a:prstGeom prst="rect">
            <a:avLst/>
          </a:prstGeom>
          <a:noFill/>
          <a:ln w="158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ja-JP" altLang="en-US" sz="1800">
                <a:solidFill>
                  <a:schemeClr val="folHlink"/>
                </a:solidFill>
                <a:latin typeface="Arial"/>
                <a:cs typeface="+mn-cs"/>
              </a:rPr>
              <a:t>“</a:t>
            </a:r>
            <a:r>
              <a:rPr lang="en-US" sz="1800">
                <a:solidFill>
                  <a:schemeClr val="folHlink"/>
                </a:solidFill>
                <a:cs typeface="+mn-cs"/>
              </a:rPr>
              <a:t>Brute-force</a:t>
            </a:r>
            <a:r>
              <a:rPr lang="ja-JP" altLang="en-US" sz="1800">
                <a:solidFill>
                  <a:schemeClr val="folHlink"/>
                </a:solidFill>
                <a:latin typeface="Arial"/>
                <a:cs typeface="+mn-cs"/>
              </a:rPr>
              <a:t>”</a:t>
            </a:r>
            <a:r>
              <a:rPr lang="en-US" sz="1800">
                <a:solidFill>
                  <a:schemeClr val="folHlink"/>
                </a:solidFill>
                <a:cs typeface="+mn-cs"/>
              </a:rPr>
              <a:t> method</a:t>
            </a:r>
          </a:p>
        </p:txBody>
      </p:sp>
      <p:sp>
        <p:nvSpPr>
          <p:cNvPr id="2382853" name="AutoShape 5"/>
          <p:cNvSpPr>
            <a:spLocks noChangeArrowheads="1"/>
          </p:cNvSpPr>
          <p:nvPr/>
        </p:nvSpPr>
        <p:spPr bwMode="auto">
          <a:xfrm>
            <a:off x="914400" y="5791200"/>
            <a:ext cx="6172200" cy="3810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2854" name="Line 6"/>
          <p:cNvSpPr>
            <a:spLocks noChangeShapeType="1"/>
          </p:cNvSpPr>
          <p:nvPr/>
        </p:nvSpPr>
        <p:spPr bwMode="auto">
          <a:xfrm flipH="1">
            <a:off x="7162800" y="5891213"/>
            <a:ext cx="533400" cy="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82855" name="Text Box 7"/>
          <p:cNvSpPr txBox="1">
            <a:spLocks noChangeArrowheads="1"/>
          </p:cNvSpPr>
          <p:nvPr/>
        </p:nvSpPr>
        <p:spPr bwMode="auto">
          <a:xfrm>
            <a:off x="7696200" y="5638800"/>
            <a:ext cx="1066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b="1">
                <a:solidFill>
                  <a:schemeClr val="folHlink"/>
                </a:solidFill>
                <a:cs typeface="+mn-cs"/>
              </a:rPr>
              <a:t>NOW</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5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83874" name="Rectangle 2"/>
          <p:cNvSpPr>
            <a:spLocks noGrp="1" noChangeArrowheads="1"/>
          </p:cNvSpPr>
          <p:nvPr>
            <p:ph type="title"/>
          </p:nvPr>
        </p:nvSpPr>
        <p:spPr/>
        <p:txBody>
          <a:bodyPr/>
          <a:lstStyle/>
          <a:p>
            <a:pPr eaLnBrk="1" hangingPunct="1">
              <a:defRPr/>
            </a:pPr>
            <a:r>
              <a:rPr lang="en-US" smtClean="0">
                <a:cs typeface="+mj-cs"/>
              </a:rPr>
              <a:t>Stacks</a:t>
            </a:r>
            <a:br>
              <a:rPr lang="en-US" smtClean="0">
                <a:cs typeface="+mj-cs"/>
              </a:rPr>
            </a:br>
            <a:r>
              <a:rPr lang="en-US" smtClean="0">
                <a:cs typeface="+mj-cs"/>
              </a:rPr>
              <a:t>Applications </a:t>
            </a:r>
            <a:r>
              <a:rPr lang="en-US" smtClean="0">
                <a:cs typeface="Times New Roman" charset="0"/>
              </a:rPr>
              <a:t>—</a:t>
            </a:r>
            <a:r>
              <a:rPr lang="en-US" smtClean="0">
                <a:cs typeface="+mj-cs"/>
              </a:rPr>
              <a:t> Eliminating Recursion: Example [1/6]</a:t>
            </a:r>
          </a:p>
        </p:txBody>
      </p:sp>
      <p:sp>
        <p:nvSpPr>
          <p:cNvPr id="2383875"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Here is function </a:t>
            </a:r>
            <a:r>
              <a:rPr lang="en-US" b="1" smtClean="0">
                <a:latin typeface="Courier New" charset="0"/>
                <a:cs typeface="+mn-cs"/>
              </a:rPr>
              <a:t>fibo</a:t>
            </a:r>
            <a:r>
              <a:rPr lang="en-US" smtClean="0">
                <a:cs typeface="+mn-cs"/>
              </a:rPr>
              <a:t> from </a:t>
            </a:r>
            <a:r>
              <a:rPr lang="en-US" b="1" smtClean="0">
                <a:latin typeface="Courier New" charset="0"/>
                <a:cs typeface="+mn-cs"/>
              </a:rPr>
              <a:t>fibo1.cpp</a:t>
            </a:r>
            <a:r>
              <a:rPr lang="en-US" smtClean="0">
                <a:cs typeface="+mn-cs"/>
              </a:rPr>
              <a:t>.</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bignum fibo(int n)</a:t>
            </a:r>
          </a:p>
          <a:p>
            <a:pPr eaLnBrk="1" hangingPunct="1">
              <a:lnSpc>
                <a:spcPct val="90000"/>
              </a:lnSpc>
              <a:buFont typeface="Wingdings" charset="0"/>
              <a:buNone/>
              <a:defRPr/>
            </a:pPr>
            <a:r>
              <a:rPr lang="en-US" b="1" smtClean="0">
                <a:solidFill>
                  <a:schemeClr val="hlink"/>
                </a:solidFill>
                <a:latin typeface="Courier New" charset="0"/>
                <a:cs typeface="+mn-cs"/>
              </a:rPr>
              <a:t>{</a:t>
            </a:r>
          </a:p>
          <a:p>
            <a:pPr eaLnBrk="1" hangingPunct="1">
              <a:lnSpc>
                <a:spcPct val="90000"/>
              </a:lnSpc>
              <a:buFont typeface="Wingdings" charset="0"/>
              <a:buNone/>
              <a:defRPr/>
            </a:pPr>
            <a:r>
              <a:rPr lang="en-US" b="1" smtClean="0">
                <a:solidFill>
                  <a:schemeClr val="hlink"/>
                </a:solidFill>
                <a:latin typeface="Courier New" charset="0"/>
                <a:cs typeface="+mn-cs"/>
              </a:rPr>
              <a:t>    // BASE CASE</a:t>
            </a:r>
          </a:p>
          <a:p>
            <a:pPr eaLnBrk="1" hangingPunct="1">
              <a:lnSpc>
                <a:spcPct val="90000"/>
              </a:lnSpc>
              <a:buFont typeface="Wingdings" charset="0"/>
              <a:buNone/>
              <a:defRPr/>
            </a:pPr>
            <a:r>
              <a:rPr lang="en-US" b="1" smtClean="0">
                <a:solidFill>
                  <a:schemeClr val="hlink"/>
                </a:solidFill>
                <a:latin typeface="Courier New" charset="0"/>
                <a:cs typeface="+mn-cs"/>
              </a:rPr>
              <a:t>    if (n &lt;= 1)</a:t>
            </a:r>
          </a:p>
          <a:p>
            <a:pPr eaLnBrk="1" hangingPunct="1">
              <a:lnSpc>
                <a:spcPct val="90000"/>
              </a:lnSpc>
              <a:buFont typeface="Wingdings" charset="0"/>
              <a:buNone/>
              <a:defRPr/>
            </a:pPr>
            <a:r>
              <a:rPr lang="en-US" b="1" smtClean="0">
                <a:solidFill>
                  <a:schemeClr val="hlink"/>
                </a:solidFill>
                <a:latin typeface="Courier New" charset="0"/>
                <a:cs typeface="+mn-cs"/>
              </a:rPr>
              <a:t>        return bignum(n);</a:t>
            </a:r>
          </a:p>
          <a:p>
            <a:pPr eaLnBrk="1" hangingPunct="1">
              <a:lnSpc>
                <a:spcPct val="90000"/>
              </a:lnSpc>
              <a:buFont typeface="Wingdings" charset="0"/>
              <a:buNone/>
              <a:defRPr/>
            </a:pPr>
            <a:endParaRPr lang="en-US" b="1" smtClean="0">
              <a:solidFill>
                <a:schemeClr val="hlink"/>
              </a:solidFill>
              <a:latin typeface="Courier New" charset="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    // RECURSIVE CASE</a:t>
            </a:r>
          </a:p>
          <a:p>
            <a:pPr eaLnBrk="1" hangingPunct="1">
              <a:lnSpc>
                <a:spcPct val="90000"/>
              </a:lnSpc>
              <a:buFont typeface="Wingdings" charset="0"/>
              <a:buNone/>
              <a:defRPr/>
            </a:pPr>
            <a:r>
              <a:rPr lang="en-US" b="1" smtClean="0">
                <a:solidFill>
                  <a:schemeClr val="hlink"/>
                </a:solidFill>
                <a:latin typeface="Courier New" charset="0"/>
                <a:cs typeface="+mn-cs"/>
              </a:rPr>
              <a:t>    return fibo(n-2) + fibo(n-1);</a:t>
            </a:r>
          </a:p>
          <a:p>
            <a:pPr eaLnBrk="1" hangingPunct="1">
              <a:lnSpc>
                <a:spcPct val="90000"/>
              </a:lnSpc>
              <a:buFont typeface="Wingdings" charset="0"/>
              <a:buNone/>
              <a:defRPr/>
            </a:pPr>
            <a:r>
              <a:rPr lang="en-US" b="1" smtClean="0">
                <a:solidFill>
                  <a:schemeClr val="hlink"/>
                </a:solidFill>
                <a:latin typeface="Courier New" charset="0"/>
                <a:cs typeface="+mn-cs"/>
              </a:rPr>
              <a:t>}</a:t>
            </a:r>
          </a:p>
          <a:p>
            <a:pPr eaLnBrk="1" hangingPunct="1">
              <a:lnSpc>
                <a:spcPct val="90000"/>
              </a:lnSpc>
              <a:buFont typeface="Wingdings" charset="0"/>
              <a:buNone/>
              <a:defRPr/>
            </a:pPr>
            <a:endParaRPr lang="en-US" b="1" smtClean="0">
              <a:solidFill>
                <a:schemeClr val="hlink"/>
              </a:solidFill>
              <a:latin typeface="Courier New" charset="0"/>
              <a:cs typeface="+mn-cs"/>
            </a:endParaRPr>
          </a:p>
          <a:p>
            <a:pPr eaLnBrk="1" hangingPunct="1">
              <a:lnSpc>
                <a:spcPct val="90000"/>
              </a:lnSpc>
              <a:buFont typeface="Wingdings" charset="0"/>
              <a:buNone/>
              <a:defRPr/>
            </a:pPr>
            <a:r>
              <a:rPr lang="en-US" smtClean="0">
                <a:cs typeface="+mn-cs"/>
              </a:rPr>
              <a:t>Let</a:t>
            </a:r>
            <a:r>
              <a:rPr lang="ja-JP" altLang="en-US" smtClean="0">
                <a:latin typeface="Arial"/>
                <a:cs typeface="+mn-cs"/>
              </a:rPr>
              <a:t>’</a:t>
            </a:r>
            <a:r>
              <a:rPr lang="en-US" smtClean="0">
                <a:cs typeface="+mn-cs"/>
              </a:rPr>
              <a:t>s use the </a:t>
            </a:r>
            <a:r>
              <a:rPr lang="ja-JP" altLang="en-US" smtClean="0">
                <a:latin typeface="Arial"/>
                <a:cs typeface="+mn-cs"/>
              </a:rPr>
              <a:t>“</a:t>
            </a:r>
            <a:r>
              <a:rPr lang="en-US" smtClean="0">
                <a:cs typeface="+mn-cs"/>
              </a:rPr>
              <a:t>brute force</a:t>
            </a:r>
            <a:r>
              <a:rPr lang="ja-JP" altLang="en-US" smtClean="0">
                <a:latin typeface="Arial"/>
                <a:cs typeface="+mn-cs"/>
              </a:rPr>
              <a:t>”</a:t>
            </a:r>
            <a:r>
              <a:rPr lang="en-US" smtClean="0">
                <a:cs typeface="+mn-cs"/>
              </a:rPr>
              <a:t> recursion elimination procedure to produce a non-recursive version.</a:t>
            </a:r>
          </a:p>
          <a:p>
            <a:pPr lvl="1" eaLnBrk="1" hangingPunct="1">
              <a:lnSpc>
                <a:spcPct val="90000"/>
              </a:lnSpc>
              <a:defRPr/>
            </a:pPr>
            <a:r>
              <a:rPr lang="en-US" smtClean="0"/>
              <a:t>I have already written this. In the</a:t>
            </a:r>
            <a:br>
              <a:rPr lang="en-US" smtClean="0"/>
            </a:br>
            <a:r>
              <a:rPr lang="en-US" smtClean="0"/>
              <a:t>following slides we examine the code.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6634</TotalTime>
  <Words>2481</Words>
  <Application>Microsoft Macintosh PowerPoint</Application>
  <PresentationFormat>On-screen Show (4:3)</PresentationFormat>
  <Paragraphs>533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 Notes on Assignment 6 Applications of Stack (cont.) Queues</vt:lpstr>
      <vt:lpstr>Notes on Assignment 6 Suggestions</vt:lpstr>
      <vt:lpstr>Notes on Assignment 6 Implementing Operations</vt:lpstr>
      <vt:lpstr>Notes on Assignment 6 Reversing a Linked List [1/3]</vt:lpstr>
      <vt:lpstr>Notes on Assignment 6 Reversing a Linked List [2/3]</vt:lpstr>
      <vt:lpstr>Notes on Assignment 6 Reversing a Linked List [3/3]</vt:lpstr>
      <vt:lpstr>Stacks Applications — Eliminating Recursion: Refresher [1/2]</vt:lpstr>
      <vt:lpstr>Stacks Applications — Eliminating Recursion: Refresher [2/2]</vt:lpstr>
      <vt:lpstr>Stacks Applications — Eliminating Recursion: Example [1/6]</vt:lpstr>
      <vt:lpstr>Stacks Applications — Eliminating Recursion: Example [2/6]</vt:lpstr>
      <vt:lpstr>Stacks Applications — Eliminating Recursion: Example [3/6]</vt:lpstr>
      <vt:lpstr>Stacks Applications — Eliminating Recursion: Example [4/6]</vt:lpstr>
      <vt:lpstr>Stacks Applications — Eliminating Recursion: Example [5/6]</vt:lpstr>
      <vt:lpstr>Stacks Applications — Eliminating Recursion: Example [6/6]</vt:lpstr>
      <vt:lpstr>Queues What a Queue Is — Idea [1/2]</vt:lpstr>
      <vt:lpstr>Queues What a Queue Is — Idea [2/2]</vt:lpstr>
      <vt:lpstr>Queues What a Queue Is — Illustration</vt:lpstr>
      <vt:lpstr>Queues What a Queue Is — Waiting</vt:lpstr>
      <vt:lpstr>Queues What a Queue Is — ADT</vt:lpstr>
      <vt:lpstr>Queues Implementation — #1: Sequence Wrapper</vt:lpstr>
      <vt:lpstr>Queues Implementation — #2??: Array + Markers</vt:lpstr>
      <vt:lpstr>Queues Implementation — #2: Circular Buffer [1/3]</vt:lpstr>
      <vt:lpstr>Queues Implementation — #2: Circular Buffer [2/3]</vt:lpstr>
      <vt:lpstr>Queues Implementation — #2: Circular Buffer [3/3]</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Assignment 6; Queues</dc:title>
  <dc:creator>Glenn G. Chappell</dc:creator>
  <cp:lastModifiedBy>Chris Hartman</cp:lastModifiedBy>
  <cp:revision>292</cp:revision>
  <cp:lastPrinted>2013-04-05T18:45:19Z</cp:lastPrinted>
  <dcterms:created xsi:type="dcterms:W3CDTF">2004-09-03T22:49:27Z</dcterms:created>
  <dcterms:modified xsi:type="dcterms:W3CDTF">2013-04-07T20:13:45Z</dcterms:modified>
</cp:coreProperties>
</file>