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handoutMasterIdLst>
    <p:handoutMasterId r:id="rId43"/>
  </p:handoutMasterIdLst>
  <p:sldIdLst>
    <p:sldId id="256" r:id="rId2"/>
    <p:sldId id="1648" r:id="rId3"/>
    <p:sldId id="1649" r:id="rId4"/>
    <p:sldId id="1650" r:id="rId5"/>
    <p:sldId id="1590" r:id="rId6"/>
    <p:sldId id="1593" r:id="rId7"/>
    <p:sldId id="1579" r:id="rId8"/>
    <p:sldId id="1580" r:id="rId9"/>
    <p:sldId id="1581" r:id="rId10"/>
    <p:sldId id="1582" r:id="rId11"/>
    <p:sldId id="1597" r:id="rId12"/>
    <p:sldId id="1584" r:id="rId13"/>
    <p:sldId id="1634" r:id="rId14"/>
    <p:sldId id="1635" r:id="rId15"/>
    <p:sldId id="1641" r:id="rId16"/>
    <p:sldId id="1588" r:id="rId17"/>
    <p:sldId id="1647" r:id="rId18"/>
    <p:sldId id="1606" r:id="rId19"/>
    <p:sldId id="1651" r:id="rId20"/>
    <p:sldId id="1652" r:id="rId21"/>
    <p:sldId id="1653" r:id="rId22"/>
    <p:sldId id="1654" r:id="rId23"/>
    <p:sldId id="1655" r:id="rId24"/>
    <p:sldId id="1656" r:id="rId25"/>
    <p:sldId id="1657" r:id="rId26"/>
    <p:sldId id="1658" r:id="rId27"/>
    <p:sldId id="1659" r:id="rId28"/>
    <p:sldId id="1660" r:id="rId29"/>
    <p:sldId id="1661" r:id="rId30"/>
    <p:sldId id="1662" r:id="rId31"/>
    <p:sldId id="1663" r:id="rId32"/>
    <p:sldId id="1664" r:id="rId33"/>
    <p:sldId id="1665" r:id="rId34"/>
    <p:sldId id="1666" r:id="rId35"/>
    <p:sldId id="1667" r:id="rId36"/>
    <p:sldId id="1668" r:id="rId37"/>
    <p:sldId id="1669" r:id="rId38"/>
    <p:sldId id="1670" r:id="rId39"/>
    <p:sldId id="1671" r:id="rId40"/>
    <p:sldId id="1672" r:id="rId41"/>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1pPr>
    <a:lvl2pPr marL="4572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2pPr>
    <a:lvl3pPr marL="9144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3pPr>
    <a:lvl4pPr marL="13716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4pPr>
    <a:lvl5pPr marL="1828800" algn="ctr" rtl="0" fontAlgn="base">
      <a:spcBef>
        <a:spcPct val="0"/>
      </a:spcBef>
      <a:spcAft>
        <a:spcPct val="0"/>
      </a:spcAft>
      <a:defRPr sz="24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4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4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4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400" kern="1200">
        <a:solidFill>
          <a:schemeClr val="tx1"/>
        </a:solidFill>
        <a:latin typeface="Verdana"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E0E0E0"/>
    <a:srgbClr val="FF8000"/>
    <a:srgbClr val="008000"/>
    <a:srgbClr val="00FF00"/>
    <a:srgbClr val="FFD48D"/>
    <a:srgbClr val="FFB46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6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6" d="100"/>
          <a:sy n="106" d="100"/>
        </p:scale>
        <p:origin x="-2502"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l" defTabSz="966788">
              <a:defRPr sz="1300" smtClean="0">
                <a:cs typeface="+mn-cs"/>
              </a:defRPr>
            </a:lvl1pPr>
          </a:lstStyle>
          <a:p>
            <a:pPr>
              <a:defRPr/>
            </a:pPr>
            <a:endParaRPr lang="en-US"/>
          </a:p>
        </p:txBody>
      </p:sp>
      <p:sp>
        <p:nvSpPr>
          <p:cNvPr id="9219"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r" defTabSz="966788">
              <a:defRPr sz="1300" smtClean="0">
                <a:cs typeface="+mn-cs"/>
              </a:defRPr>
            </a:lvl1pPr>
          </a:lstStyle>
          <a:p>
            <a:pPr>
              <a:defRPr/>
            </a:pPr>
            <a:endParaRPr lang="en-US"/>
          </a:p>
        </p:txBody>
      </p:sp>
      <p:sp>
        <p:nvSpPr>
          <p:cNvPr id="9220"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l" defTabSz="966788">
              <a:defRPr sz="1300" smtClean="0">
                <a:cs typeface="+mn-cs"/>
              </a:defRPr>
            </a:lvl1pPr>
          </a:lstStyle>
          <a:p>
            <a:pPr>
              <a:defRPr/>
            </a:pPr>
            <a:endParaRPr lang="en-US"/>
          </a:p>
        </p:txBody>
      </p:sp>
      <p:sp>
        <p:nvSpPr>
          <p:cNvPr id="9221"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r" defTabSz="966788">
              <a:defRPr sz="1300" smtClean="0">
                <a:cs typeface="+mn-cs"/>
              </a:defRPr>
            </a:lvl1pPr>
          </a:lstStyle>
          <a:p>
            <a:pPr>
              <a:defRPr/>
            </a:pPr>
            <a:fld id="{38C711B7-2809-9A43-8D80-972AF6E0EE8C}" type="slidenum">
              <a:rPr lang="en-US"/>
              <a:pPr>
                <a:defRPr/>
              </a:pPr>
              <a:t>‹#›</a:t>
            </a:fld>
            <a:endParaRPr lang="en-US"/>
          </a:p>
        </p:txBody>
      </p:sp>
    </p:spTree>
    <p:extLst>
      <p:ext uri="{BB962C8B-B14F-4D97-AF65-F5344CB8AC3E}">
        <p14:creationId xmlns:p14="http://schemas.microsoft.com/office/powerpoint/2010/main" val="16147979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l" defTabSz="966788">
              <a:defRPr sz="1300" smtClean="0">
                <a:cs typeface="+mn-cs"/>
              </a:defRPr>
            </a:lvl1pPr>
          </a:lstStyle>
          <a:p>
            <a:pPr>
              <a:defRPr/>
            </a:pPr>
            <a:endParaRPr lang="en-US"/>
          </a:p>
        </p:txBody>
      </p:sp>
      <p:sp>
        <p:nvSpPr>
          <p:cNvPr id="11267"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r" defTabSz="966788">
              <a:defRPr sz="1300" smtClean="0">
                <a:cs typeface="+mn-cs"/>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l" defTabSz="966788">
              <a:defRPr sz="1300" smtClean="0">
                <a:cs typeface="+mn-cs"/>
              </a:defRPr>
            </a:lvl1pPr>
          </a:lstStyle>
          <a:p>
            <a:pPr>
              <a:defRPr/>
            </a:pPr>
            <a:endParaRPr lang="en-US"/>
          </a:p>
        </p:txBody>
      </p:sp>
      <p:sp>
        <p:nvSpPr>
          <p:cNvPr id="11271"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r" defTabSz="966788">
              <a:defRPr sz="1300" smtClean="0">
                <a:cs typeface="+mn-cs"/>
              </a:defRPr>
            </a:lvl1pPr>
          </a:lstStyle>
          <a:p>
            <a:pPr>
              <a:defRPr/>
            </a:pPr>
            <a:fld id="{1B786FC7-14F2-EE45-B4A6-216C1CB706DC}" type="slidenum">
              <a:rPr lang="en-US"/>
              <a:pPr>
                <a:defRPr/>
              </a:pPr>
              <a:t>‹#›</a:t>
            </a:fld>
            <a:endParaRPr lang="en-US"/>
          </a:p>
        </p:txBody>
      </p:sp>
    </p:spTree>
    <p:extLst>
      <p:ext uri="{BB962C8B-B14F-4D97-AF65-F5344CB8AC3E}">
        <p14:creationId xmlns:p14="http://schemas.microsoft.com/office/powerpoint/2010/main" val="251653970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endParaRPr lang="en-US" dirty="0" smtClean="0">
              <a:cs typeface="+mn-cs"/>
            </a:endParaRPr>
          </a:p>
        </p:txBody>
      </p:sp>
      <p:sp>
        <p:nvSpPr>
          <p:cNvPr id="4" name="Slide Number Placeholder 3"/>
          <p:cNvSpPr>
            <a:spLocks noGrp="1"/>
          </p:cNvSpPr>
          <p:nvPr>
            <p:ph type="sldNum" sz="quarter" idx="5"/>
          </p:nvPr>
        </p:nvSpPr>
        <p:spPr/>
        <p:txBody>
          <a:bodyPr/>
          <a:lstStyle/>
          <a:p>
            <a:pPr>
              <a:defRPr/>
            </a:pPr>
            <a:fld id="{1194846C-030B-0A40-B28E-DF76A4F7035C}" type="slidenum">
              <a:rPr lang="en-US"/>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2819400"/>
            <a:ext cx="70104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4098" name="Rectangle 2"/>
          <p:cNvSpPr>
            <a:spLocks noGrp="1" noChangeArrowheads="1"/>
          </p:cNvSpPr>
          <p:nvPr>
            <p:ph type="ctrTitle"/>
          </p:nvPr>
        </p:nvSpPr>
        <p:spPr>
          <a:xfrm>
            <a:off x="152400" y="152400"/>
            <a:ext cx="8839200" cy="2590800"/>
          </a:xfrm>
        </p:spPr>
        <p:txBody>
          <a:bodyPr/>
          <a:lstStyle>
            <a:lvl1pPr>
              <a:defRPr/>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152400" y="2971800"/>
            <a:ext cx="8839200" cy="3429000"/>
          </a:xfrm>
        </p:spPr>
        <p:txBody>
          <a:bodyPr/>
          <a:lstStyle>
            <a:lvl1pPr marL="0" indent="0">
              <a:buFont typeface="Wingdings" charset="0"/>
              <a:buNone/>
              <a:defRPr sz="1800"/>
            </a:lvl1pPr>
          </a:lstStyle>
          <a:p>
            <a:pPr lvl="0"/>
            <a:r>
              <a:rPr lang="en-US" noProof="0" smtClean="0"/>
              <a:t>Click to edit Master subtitle style</a:t>
            </a:r>
          </a:p>
        </p:txBody>
      </p:sp>
      <p:sp>
        <p:nvSpPr>
          <p:cNvPr id="5" name="Rectangle 4"/>
          <p:cNvSpPr>
            <a:spLocks noGrp="1" noChangeArrowheads="1"/>
          </p:cNvSpPr>
          <p:nvPr>
            <p:ph type="dt" sz="half" idx="10"/>
          </p:nvPr>
        </p:nvSpPr>
        <p:spPr/>
        <p:txBody>
          <a:bodyPr/>
          <a:lstStyle>
            <a:lvl1pPr>
              <a:defRPr smtClean="0"/>
            </a:lvl1pPr>
          </a:lstStyle>
          <a:p>
            <a:pPr>
              <a:defRPr/>
            </a:pPr>
            <a:r>
              <a:rPr lang="en-US" smtClean="0"/>
              <a:t>8 April 2013</a:t>
            </a:r>
            <a:endParaRPr lang="en-US"/>
          </a:p>
        </p:txBody>
      </p:sp>
      <p:sp>
        <p:nvSpPr>
          <p:cNvPr id="6" name="Rectangle 5"/>
          <p:cNvSpPr>
            <a:spLocks noGrp="1" noChangeArrowheads="1"/>
          </p:cNvSpPr>
          <p:nvPr>
            <p:ph type="ftr" sz="quarter" idx="11"/>
          </p:nvPr>
        </p:nvSpPr>
        <p:spPr/>
        <p:txBody>
          <a:bodyPr/>
          <a:lstStyle>
            <a:lvl1pPr>
              <a:defRPr smtClean="0"/>
            </a:lvl1pPr>
          </a:lstStyle>
          <a:p>
            <a:pPr>
              <a:defRPr/>
            </a:pPr>
            <a:r>
              <a:rPr lang="de-DE" smtClean="0"/>
              <a:t>CS 311 Spring 2013</a:t>
            </a:r>
            <a:endParaRPr lang="en-US"/>
          </a:p>
        </p:txBody>
      </p:sp>
      <p:sp>
        <p:nvSpPr>
          <p:cNvPr id="7" name="Rectangle 6"/>
          <p:cNvSpPr>
            <a:spLocks noGrp="1" noChangeArrowheads="1"/>
          </p:cNvSpPr>
          <p:nvPr>
            <p:ph type="sldNum" sz="quarter" idx="12"/>
          </p:nvPr>
        </p:nvSpPr>
        <p:spPr/>
        <p:txBody>
          <a:bodyPr/>
          <a:lstStyle>
            <a:lvl1pPr>
              <a:defRPr smtClean="0"/>
            </a:lvl1pPr>
          </a:lstStyle>
          <a:p>
            <a:pPr>
              <a:defRPr/>
            </a:pPr>
            <a:fld id="{B8435F64-164B-C642-8B1D-62C9E2CEF33C}" type="slidenum">
              <a:rPr lang="en-US"/>
              <a:pPr>
                <a:defRPr/>
              </a:pPr>
              <a:t>‹#›</a:t>
            </a:fld>
            <a:endParaRPr lang="en-US"/>
          </a:p>
        </p:txBody>
      </p:sp>
    </p:spTree>
    <p:extLst>
      <p:ext uri="{BB962C8B-B14F-4D97-AF65-F5344CB8AC3E}">
        <p14:creationId xmlns:p14="http://schemas.microsoft.com/office/powerpoint/2010/main" val="144534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8 April 2013</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9D000D-FE46-8F4D-A957-9E54371C53F5}" type="slidenum">
              <a:rPr lang="en-US"/>
              <a:pPr>
                <a:defRPr/>
              </a:pPr>
              <a:t>‹#›</a:t>
            </a:fld>
            <a:endParaRPr lang="en-US"/>
          </a:p>
        </p:txBody>
      </p:sp>
    </p:spTree>
    <p:extLst>
      <p:ext uri="{BB962C8B-B14F-4D97-AF65-F5344CB8AC3E}">
        <p14:creationId xmlns:p14="http://schemas.microsoft.com/office/powerpoint/2010/main" val="74001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8 April 2013</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9A67A5-BC01-184B-BD35-77AA08DDC15C}" type="slidenum">
              <a:rPr lang="en-US"/>
              <a:pPr>
                <a:defRPr/>
              </a:pPr>
              <a:t>‹#›</a:t>
            </a:fld>
            <a:endParaRPr lang="en-US"/>
          </a:p>
        </p:txBody>
      </p:sp>
    </p:spTree>
    <p:extLst>
      <p:ext uri="{BB962C8B-B14F-4D97-AF65-F5344CB8AC3E}">
        <p14:creationId xmlns:p14="http://schemas.microsoft.com/office/powerpoint/2010/main" val="212273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8 April 2013</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D65EDE-B6D9-6640-A76B-F1EC442899C3}" type="slidenum">
              <a:rPr lang="en-US"/>
              <a:pPr>
                <a:defRPr/>
              </a:pPr>
              <a:t>‹#›</a:t>
            </a:fld>
            <a:endParaRPr lang="en-US"/>
          </a:p>
        </p:txBody>
      </p:sp>
    </p:spTree>
    <p:extLst>
      <p:ext uri="{BB962C8B-B14F-4D97-AF65-F5344CB8AC3E}">
        <p14:creationId xmlns:p14="http://schemas.microsoft.com/office/powerpoint/2010/main" val="23142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8 April 2013</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F678EE-0B5A-7948-8539-017A42B74EA6}" type="slidenum">
              <a:rPr lang="en-US"/>
              <a:pPr>
                <a:defRPr/>
              </a:pPr>
              <a:t>‹#›</a:t>
            </a:fld>
            <a:endParaRPr lang="en-US"/>
          </a:p>
        </p:txBody>
      </p:sp>
    </p:spTree>
    <p:extLst>
      <p:ext uri="{BB962C8B-B14F-4D97-AF65-F5344CB8AC3E}">
        <p14:creationId xmlns:p14="http://schemas.microsoft.com/office/powerpoint/2010/main" val="175782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8 April 2013</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58EFCC-D8FA-B449-86BB-639551DE9ABC}" type="slidenum">
              <a:rPr lang="en-US"/>
              <a:pPr>
                <a:defRPr/>
              </a:pPr>
              <a:t>‹#›</a:t>
            </a:fld>
            <a:endParaRPr lang="en-US"/>
          </a:p>
        </p:txBody>
      </p:sp>
    </p:spTree>
    <p:extLst>
      <p:ext uri="{BB962C8B-B14F-4D97-AF65-F5344CB8AC3E}">
        <p14:creationId xmlns:p14="http://schemas.microsoft.com/office/powerpoint/2010/main" val="624152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8 April 2013</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55127F1-410F-C24A-8417-AC046EC10F01}" type="slidenum">
              <a:rPr lang="en-US"/>
              <a:pPr>
                <a:defRPr/>
              </a:pPr>
              <a:t>‹#›</a:t>
            </a:fld>
            <a:endParaRPr lang="en-US"/>
          </a:p>
        </p:txBody>
      </p:sp>
    </p:spTree>
    <p:extLst>
      <p:ext uri="{BB962C8B-B14F-4D97-AF65-F5344CB8AC3E}">
        <p14:creationId xmlns:p14="http://schemas.microsoft.com/office/powerpoint/2010/main" val="146375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8 April 2013</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5BC2028-578B-AE47-83AC-037BC2370E0D}" type="slidenum">
              <a:rPr lang="en-US"/>
              <a:pPr>
                <a:defRPr/>
              </a:pPr>
              <a:t>‹#›</a:t>
            </a:fld>
            <a:endParaRPr lang="en-US"/>
          </a:p>
        </p:txBody>
      </p:sp>
    </p:spTree>
    <p:extLst>
      <p:ext uri="{BB962C8B-B14F-4D97-AF65-F5344CB8AC3E}">
        <p14:creationId xmlns:p14="http://schemas.microsoft.com/office/powerpoint/2010/main" val="352019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8 April 2013</a:t>
            </a: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8DCFC2D-0A91-DD48-AF9C-F7E63884323F}" type="slidenum">
              <a:rPr lang="en-US"/>
              <a:pPr>
                <a:defRPr/>
              </a:pPr>
              <a:t>‹#›</a:t>
            </a:fld>
            <a:endParaRPr lang="en-US"/>
          </a:p>
        </p:txBody>
      </p:sp>
    </p:spTree>
    <p:extLst>
      <p:ext uri="{BB962C8B-B14F-4D97-AF65-F5344CB8AC3E}">
        <p14:creationId xmlns:p14="http://schemas.microsoft.com/office/powerpoint/2010/main" val="189176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8 April 2013</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9A441A6-8795-F340-BE85-B7FB09ADFB61}" type="slidenum">
              <a:rPr lang="en-US"/>
              <a:pPr>
                <a:defRPr/>
              </a:pPr>
              <a:t>‹#›</a:t>
            </a:fld>
            <a:endParaRPr lang="en-US"/>
          </a:p>
        </p:txBody>
      </p:sp>
    </p:spTree>
    <p:extLst>
      <p:ext uri="{BB962C8B-B14F-4D97-AF65-F5344CB8AC3E}">
        <p14:creationId xmlns:p14="http://schemas.microsoft.com/office/powerpoint/2010/main" val="190855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8 April 2013</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de-DE" smtClean="0"/>
              <a:t>CS 311 Spring 2013</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B4A8D9-C770-D842-B665-92504BC448E7}" type="slidenum">
              <a:rPr lang="en-US"/>
              <a:pPr>
                <a:defRPr/>
              </a:pPr>
              <a:t>‹#›</a:t>
            </a:fld>
            <a:endParaRPr lang="en-US"/>
          </a:p>
        </p:txBody>
      </p:sp>
    </p:spTree>
    <p:extLst>
      <p:ext uri="{BB962C8B-B14F-4D97-AF65-F5344CB8AC3E}">
        <p14:creationId xmlns:p14="http://schemas.microsoft.com/office/powerpoint/2010/main" val="13230502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066800"/>
            <a:ext cx="8839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524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400" smtClean="0">
                <a:cs typeface="+mn-cs"/>
              </a:defRPr>
            </a:lvl1pPr>
          </a:lstStyle>
          <a:p>
            <a:pPr>
              <a:defRPr/>
            </a:pPr>
            <a:r>
              <a:rPr lang="en-US" smtClean="0"/>
              <a:t>8 April 2013</a:t>
            </a:r>
            <a:endParaRPr lang="en-US"/>
          </a:p>
        </p:txBody>
      </p:sp>
      <p:sp>
        <p:nvSpPr>
          <p:cNvPr id="1029" name="Rectangle 5"/>
          <p:cNvSpPr>
            <a:spLocks noGrp="1" noChangeArrowheads="1"/>
          </p:cNvSpPr>
          <p:nvPr>
            <p:ph type="ftr" sz="quarter" idx="3"/>
          </p:nvPr>
        </p:nvSpPr>
        <p:spPr bwMode="auto">
          <a:xfrm>
            <a:off x="2362200" y="64770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smtClean="0">
                <a:cs typeface="+mn-cs"/>
              </a:defRPr>
            </a:lvl1pPr>
          </a:lstStyle>
          <a:p>
            <a:pPr>
              <a:defRPr/>
            </a:pPr>
            <a:r>
              <a:rPr lang="de-DE" smtClean="0"/>
              <a:t>CS 311 Spring 2013</a:t>
            </a:r>
            <a:endParaRPr lang="en-US"/>
          </a:p>
        </p:txBody>
      </p:sp>
      <p:sp>
        <p:nvSpPr>
          <p:cNvPr id="1030" name="Rectangle 6"/>
          <p:cNvSpPr>
            <a:spLocks noGrp="1" noChangeArrowheads="1"/>
          </p:cNvSpPr>
          <p:nvPr>
            <p:ph type="sldNum" sz="quarter" idx="4"/>
          </p:nvPr>
        </p:nvSpPr>
        <p:spPr bwMode="auto">
          <a:xfrm>
            <a:off x="68580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smtClean="0">
                <a:cs typeface="+mn-cs"/>
              </a:defRPr>
            </a:lvl1pPr>
          </a:lstStyle>
          <a:p>
            <a:pPr>
              <a:defRPr/>
            </a:pPr>
            <a:fld id="{F9D75BA5-466A-E648-8754-E920EF6E295E}" type="slidenum">
              <a:rPr lang="en-US"/>
              <a:pPr>
                <a:defRPr/>
              </a:pPr>
              <a:t>‹#›</a:t>
            </a:fld>
            <a:endParaRPr lang="en-US"/>
          </a:p>
        </p:txBody>
      </p:sp>
      <p:sp>
        <p:nvSpPr>
          <p:cNvPr id="1031" name="Rectangle 7"/>
          <p:cNvSpPr>
            <a:spLocks noChangeArrowheads="1"/>
          </p:cNvSpPr>
          <p:nvPr userDrawn="1"/>
        </p:nvSpPr>
        <p:spPr bwMode="auto">
          <a:xfrm>
            <a:off x="0" y="914400"/>
            <a:ext cx="70104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p:txStyles>
    <p:titleStyle>
      <a:lvl1pPr algn="l" rtl="0" eaLnBrk="0" fontAlgn="base" hangingPunct="0">
        <a:spcBef>
          <a:spcPct val="0"/>
        </a:spcBef>
        <a:spcAft>
          <a:spcPct val="0"/>
        </a:spcAft>
        <a:defRPr sz="2000">
          <a:solidFill>
            <a:schemeClr val="tx2"/>
          </a:solidFill>
          <a:latin typeface="+mj-lt"/>
          <a:ea typeface="+mj-ea"/>
          <a:cs typeface="ＭＳ Ｐゴシック" charset="0"/>
        </a:defRPr>
      </a:lvl1pPr>
      <a:lvl2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2pPr>
      <a:lvl3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3pPr>
      <a:lvl4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4pPr>
      <a:lvl5pPr algn="l" rtl="0" eaLnBrk="0" fontAlgn="base" hangingPunct="0">
        <a:spcBef>
          <a:spcPct val="0"/>
        </a:spcBef>
        <a:spcAft>
          <a:spcPct val="0"/>
        </a:spcAft>
        <a:defRPr sz="2000">
          <a:solidFill>
            <a:schemeClr val="tx2"/>
          </a:solidFill>
          <a:latin typeface="Verdana" charset="0"/>
          <a:ea typeface="ＭＳ Ｐゴシック" charset="0"/>
          <a:cs typeface="ＭＳ Ｐゴシック" charset="0"/>
        </a:defRPr>
      </a:lvl5pPr>
      <a:lvl6pPr marL="457200" algn="l" rtl="0" fontAlgn="base">
        <a:spcBef>
          <a:spcPct val="0"/>
        </a:spcBef>
        <a:spcAft>
          <a:spcPct val="0"/>
        </a:spcAft>
        <a:defRPr sz="2000">
          <a:solidFill>
            <a:schemeClr val="tx2"/>
          </a:solidFill>
          <a:latin typeface="Verdana" charset="0"/>
          <a:ea typeface="ＭＳ Ｐゴシック" charset="0"/>
        </a:defRPr>
      </a:lvl6pPr>
      <a:lvl7pPr marL="914400" algn="l" rtl="0" fontAlgn="base">
        <a:spcBef>
          <a:spcPct val="0"/>
        </a:spcBef>
        <a:spcAft>
          <a:spcPct val="0"/>
        </a:spcAft>
        <a:defRPr sz="2000">
          <a:solidFill>
            <a:schemeClr val="tx2"/>
          </a:solidFill>
          <a:latin typeface="Verdana" charset="0"/>
          <a:ea typeface="ＭＳ Ｐゴシック" charset="0"/>
        </a:defRPr>
      </a:lvl7pPr>
      <a:lvl8pPr marL="1371600" algn="l" rtl="0" fontAlgn="base">
        <a:spcBef>
          <a:spcPct val="0"/>
        </a:spcBef>
        <a:spcAft>
          <a:spcPct val="0"/>
        </a:spcAft>
        <a:defRPr sz="2000">
          <a:solidFill>
            <a:schemeClr val="tx2"/>
          </a:solidFill>
          <a:latin typeface="Verdana" charset="0"/>
          <a:ea typeface="ＭＳ Ｐゴシック" charset="0"/>
        </a:defRPr>
      </a:lvl8pPr>
      <a:lvl9pPr marL="1828800" algn="l" rtl="0" fontAlgn="base">
        <a:spcBef>
          <a:spcPct val="0"/>
        </a:spcBef>
        <a:spcAft>
          <a:spcPct val="0"/>
        </a:spcAft>
        <a:defRPr sz="2000">
          <a:solidFill>
            <a:schemeClr val="tx2"/>
          </a:solidFill>
          <a:latin typeface="Verdana" charset="0"/>
          <a:ea typeface="ＭＳ Ｐゴシック" charset="0"/>
        </a:defRPr>
      </a:lvl9pPr>
    </p:titleStyle>
    <p:bodyStyle>
      <a:lvl1pPr marL="342900" indent="-342900" algn="l" rtl="0" eaLnBrk="0" fontAlgn="base" hangingPunct="0">
        <a:spcBef>
          <a:spcPct val="20000"/>
        </a:spcBef>
        <a:spcAft>
          <a:spcPct val="0"/>
        </a:spcAft>
        <a:buClr>
          <a:schemeClr val="accent2"/>
        </a:buClr>
        <a:buFont typeface="Wingdings" charset="0"/>
        <a:buChar char="§"/>
        <a:defRPr sz="20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accent2"/>
        </a:buClr>
        <a:buFont typeface="Wingdings" charset="0"/>
        <a:buChar char="§"/>
        <a:defRPr>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charset="0"/>
        <a:buChar char="§"/>
        <a:defRPr sz="1600">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charset="0"/>
        <a:buChar char="§"/>
        <a:defRPr sz="1400">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charset="0"/>
        <a:buChar char="§"/>
        <a:defRPr sz="1400">
          <a:solidFill>
            <a:schemeClr val="tx1"/>
          </a:solidFill>
          <a:latin typeface="+mn-lt"/>
          <a:ea typeface="+mn-ea"/>
        </a:defRPr>
      </a:lvl5pPr>
      <a:lvl6pPr marL="25146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6pPr>
      <a:lvl7pPr marL="29718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7pPr>
      <a:lvl8pPr marL="34290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8pPr>
      <a:lvl9pPr marL="38862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p:txBody>
          <a:bodyPr/>
          <a:lstStyle/>
          <a:p>
            <a:pPr eaLnBrk="1" hangingPunct="1">
              <a:defRPr/>
            </a:pPr>
            <a:r>
              <a:rPr lang="en-US" dirty="0" smtClean="0">
                <a:cs typeface="+mj-cs"/>
              </a:rPr>
              <a:t/>
            </a:r>
            <a:br>
              <a:rPr lang="en-US" dirty="0" smtClean="0">
                <a:cs typeface="+mj-cs"/>
              </a:rPr>
            </a:br>
            <a:r>
              <a:rPr lang="en-US" dirty="0" smtClean="0">
                <a:cs typeface="+mj-cs"/>
              </a:rPr>
              <a:t>Queues</a:t>
            </a:r>
            <a:br>
              <a:rPr lang="en-US" dirty="0" smtClean="0">
                <a:cs typeface="+mj-cs"/>
              </a:rPr>
            </a:br>
            <a:r>
              <a:rPr lang="en-US" dirty="0" smtClean="0">
                <a:cs typeface="+mj-cs"/>
              </a:rPr>
              <a:t>Trees</a:t>
            </a:r>
          </a:p>
        </p:txBody>
      </p:sp>
      <p:sp>
        <p:nvSpPr>
          <p:cNvPr id="29699" name="Rectangle 3"/>
          <p:cNvSpPr>
            <a:spLocks noGrp="1" noChangeArrowheads="1"/>
          </p:cNvSpPr>
          <p:nvPr>
            <p:ph type="subTitle" idx="1"/>
          </p:nvPr>
        </p:nvSpPr>
        <p:spPr/>
        <p:txBody>
          <a:bodyPr/>
          <a:lstStyle/>
          <a:p>
            <a:pPr eaLnBrk="1" hangingPunct="1">
              <a:defRPr/>
            </a:pPr>
            <a:r>
              <a:rPr lang="en-US" dirty="0" smtClean="0">
                <a:cs typeface="+mn-cs"/>
              </a:rPr>
              <a:t>CS 311 Data Structures and Algorithms</a:t>
            </a:r>
          </a:p>
          <a:p>
            <a:pPr eaLnBrk="1" hangingPunct="1">
              <a:defRPr/>
            </a:pPr>
            <a:r>
              <a:rPr lang="en-US" dirty="0" smtClean="0">
                <a:cs typeface="+mn-cs"/>
              </a:rPr>
              <a:t>Lecture Slides</a:t>
            </a:r>
          </a:p>
          <a:p>
            <a:pPr eaLnBrk="1" hangingPunct="1">
              <a:defRPr/>
            </a:pPr>
            <a:r>
              <a:rPr lang="en-US" dirty="0" smtClean="0">
                <a:cs typeface="+mn-cs"/>
              </a:rPr>
              <a:t>Monday, </a:t>
            </a:r>
            <a:r>
              <a:rPr lang="en-US" dirty="0" smtClean="0">
                <a:cs typeface="+mn-cs"/>
              </a:rPr>
              <a:t>April 8, 2013</a:t>
            </a:r>
            <a:endParaRPr lang="en-US" dirty="0" smtClean="0">
              <a:cs typeface="+mn-cs"/>
            </a:endParaRPr>
          </a:p>
          <a:p>
            <a:pPr algn="ctr" eaLnBrk="1" hangingPunct="1">
              <a:defRPr/>
            </a:pPr>
            <a:endParaRPr lang="en-US" dirty="0" smtClean="0">
              <a:cs typeface="+mn-cs"/>
            </a:endParaRPr>
          </a:p>
          <a:p>
            <a:pPr eaLnBrk="1" hangingPunct="1">
              <a:defRPr/>
            </a:pPr>
            <a:r>
              <a:rPr lang="en-US" dirty="0" smtClean="0">
                <a:cs typeface="+mn-cs"/>
              </a:rPr>
              <a:t>Chris Hartman</a:t>
            </a:r>
          </a:p>
          <a:p>
            <a:pPr eaLnBrk="1" hangingPunct="1">
              <a:defRPr/>
            </a:pPr>
            <a:r>
              <a:rPr lang="en-US" dirty="0" smtClean="0">
                <a:cs typeface="+mn-cs"/>
              </a:rPr>
              <a:t>Department of Computer Science</a:t>
            </a:r>
          </a:p>
          <a:p>
            <a:pPr eaLnBrk="1" hangingPunct="1">
              <a:defRPr/>
            </a:pPr>
            <a:r>
              <a:rPr lang="en-US" dirty="0" smtClean="0">
                <a:cs typeface="+mn-cs"/>
              </a:rPr>
              <a:t>University of Alaska Fairbanks</a:t>
            </a:r>
          </a:p>
          <a:p>
            <a:pPr eaLnBrk="1" hangingPunct="1">
              <a:defRPr/>
            </a:pPr>
            <a:r>
              <a:rPr lang="en-US" dirty="0" err="1" smtClean="0">
                <a:cs typeface="+mn-cs"/>
              </a:rPr>
              <a:t>cmhartman@alaska.edu</a:t>
            </a:r>
            <a:endParaRPr lang="en-US" dirty="0" smtClean="0">
              <a:cs typeface="+mn-cs"/>
            </a:endParaRPr>
          </a:p>
          <a:p>
            <a:pPr eaLnBrk="1" hangingPunct="1">
              <a:defRPr/>
            </a:pPr>
            <a:r>
              <a:rPr lang="en-US" dirty="0" smtClean="0">
                <a:cs typeface="+mn-cs"/>
              </a:rPr>
              <a:t>Based on material by Glenn G. Chappell</a:t>
            </a:r>
          </a:p>
          <a:p>
            <a:pPr eaLnBrk="1" hangingPunct="1">
              <a:defRPr/>
            </a:pPr>
            <a:r>
              <a:rPr lang="en-US" dirty="0" smtClean="0">
                <a:cs typeface="+mn-cs"/>
              </a:rPr>
              <a:t>© 2005–2009 Glenn G. Chappell</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41538"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Implementation </a:t>
            </a:r>
            <a:r>
              <a:rPr lang="en-US" smtClean="0">
                <a:cs typeface="Times New Roman" charset="0"/>
              </a:rPr>
              <a:t>—</a:t>
            </a:r>
            <a:r>
              <a:rPr lang="en-US" smtClean="0">
                <a:cs typeface="+mj-cs"/>
              </a:rPr>
              <a:t> #1: Sequence Wrapper</a:t>
            </a:r>
          </a:p>
        </p:txBody>
      </p:sp>
      <p:sp>
        <p:nvSpPr>
          <p:cNvPr id="2241539" name="Rectangle 3"/>
          <p:cNvSpPr>
            <a:spLocks noGrp="1" noChangeArrowheads="1"/>
          </p:cNvSpPr>
          <p:nvPr>
            <p:ph type="body" idx="1"/>
          </p:nvPr>
        </p:nvSpPr>
        <p:spPr/>
        <p:txBody>
          <a:bodyPr/>
          <a:lstStyle/>
          <a:p>
            <a:pPr eaLnBrk="1" hangingPunct="1">
              <a:buFont typeface="Wingdings" charset="0"/>
              <a:buNone/>
              <a:defRPr/>
            </a:pPr>
            <a:r>
              <a:rPr lang="en-US" smtClean="0">
                <a:cs typeface="+mn-cs"/>
              </a:rPr>
              <a:t>As with a Stack, a Queue is often implemented as a wrapper around a Sequence type.</a:t>
            </a:r>
          </a:p>
          <a:p>
            <a:pPr lvl="1" eaLnBrk="1" hangingPunct="1">
              <a:defRPr/>
            </a:pPr>
            <a:r>
              <a:rPr lang="en-US" smtClean="0"/>
              <a:t>We would need to use a Sequence type that has fast insertion at one end and fast removal at the other end.</a:t>
            </a:r>
          </a:p>
          <a:p>
            <a:pPr lvl="2" eaLnBrk="1" hangingPunct="1">
              <a:defRPr/>
            </a:pPr>
            <a:r>
              <a:rPr lang="en-US" smtClean="0"/>
              <a:t>NOT a (smart) array.</a:t>
            </a:r>
          </a:p>
          <a:p>
            <a:pPr lvl="2" eaLnBrk="1" hangingPunct="1">
              <a:defRPr/>
            </a:pPr>
            <a:r>
              <a:rPr lang="en-US" i="1" smtClean="0"/>
              <a:t>Maybe</a:t>
            </a:r>
            <a:r>
              <a:rPr lang="en-US" smtClean="0"/>
              <a:t> a Singly Linked List …</a:t>
            </a:r>
          </a:p>
          <a:p>
            <a:pPr lvl="3" eaLnBrk="1" hangingPunct="1">
              <a:defRPr/>
            </a:pPr>
            <a:r>
              <a:rPr lang="en-US" smtClean="0"/>
              <a:t>With the right interface. We would need to maintain an iterator to the last element. We can then insert at the end and remove at the beginning. Since we never do remove-at-end, we can always update the iterator when it changes.</a:t>
            </a:r>
          </a:p>
          <a:p>
            <a:pPr lvl="2" eaLnBrk="1" hangingPunct="1">
              <a:defRPr/>
            </a:pPr>
            <a:r>
              <a:rPr lang="en-US" smtClean="0"/>
              <a:t>A Doubly Linked List works.</a:t>
            </a:r>
          </a:p>
          <a:p>
            <a:pPr lvl="2" eaLnBrk="1" hangingPunct="1">
              <a:defRPr/>
            </a:pPr>
            <a:r>
              <a:rPr lang="en-US" smtClean="0"/>
              <a:t>Something like </a:t>
            </a:r>
            <a:r>
              <a:rPr lang="en-US" b="1" smtClean="0">
                <a:latin typeface="Courier New" charset="0"/>
              </a:rPr>
              <a:t>std::deque</a:t>
            </a:r>
            <a:r>
              <a:rPr lang="en-US" smtClean="0"/>
              <a:t> works.</a:t>
            </a:r>
          </a:p>
          <a:p>
            <a:pPr lvl="1" eaLnBrk="1" hangingPunct="1">
              <a:defRPr/>
            </a:pPr>
            <a:r>
              <a:rPr lang="en-US" smtClean="0"/>
              <a:t>As with a Stack, it is likely that the Queue operations are essentially already implemented.</a:t>
            </a:r>
          </a:p>
          <a:p>
            <a:pPr lvl="2" eaLnBrk="1" hangingPunct="1">
              <a:defRPr/>
            </a:pPr>
            <a:r>
              <a:rPr lang="en-US" smtClean="0"/>
              <a:t>We typically only need to write a bunch of one-line functions.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Date Placeholder 3"/>
          <p:cNvSpPr>
            <a:spLocks noGrp="1"/>
          </p:cNvSpPr>
          <p:nvPr>
            <p:ph type="dt" sz="quarter" idx="10"/>
          </p:nvPr>
        </p:nvSpPr>
        <p:spPr/>
        <p:txBody>
          <a:bodyPr/>
          <a:lstStyle/>
          <a:p>
            <a:pPr>
              <a:defRPr/>
            </a:pPr>
            <a:r>
              <a:rPr lang="en-US" smtClean="0"/>
              <a:t>8 April 2013</a:t>
            </a:r>
            <a:endParaRPr lang="en-US"/>
          </a:p>
        </p:txBody>
      </p:sp>
      <p:sp>
        <p:nvSpPr>
          <p:cNvPr id="53" name="Footer Placeholder 4"/>
          <p:cNvSpPr>
            <a:spLocks noGrp="1"/>
          </p:cNvSpPr>
          <p:nvPr>
            <p:ph type="ftr" sz="quarter" idx="11"/>
          </p:nvPr>
        </p:nvSpPr>
        <p:spPr/>
        <p:txBody>
          <a:bodyPr/>
          <a:lstStyle/>
          <a:p>
            <a:pPr>
              <a:defRPr/>
            </a:pPr>
            <a:r>
              <a:rPr lang="de-DE" smtClean="0"/>
              <a:t>CS 311 Spring 2013</a:t>
            </a:r>
            <a:endParaRPr lang="en-US"/>
          </a:p>
        </p:txBody>
      </p:sp>
      <p:sp>
        <p:nvSpPr>
          <p:cNvPr id="2257922"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Implementation </a:t>
            </a:r>
            <a:r>
              <a:rPr lang="en-US" smtClean="0">
                <a:cs typeface="Times New Roman" charset="0"/>
              </a:rPr>
              <a:t>—</a:t>
            </a:r>
            <a:r>
              <a:rPr lang="en-US" smtClean="0">
                <a:cs typeface="+mj-cs"/>
              </a:rPr>
              <a:t> #2??: Array + Markers</a:t>
            </a:r>
          </a:p>
        </p:txBody>
      </p:sp>
      <p:sp>
        <p:nvSpPr>
          <p:cNvPr id="2257923" name="Rectangle 3"/>
          <p:cNvSpPr>
            <a:spLocks noGrp="1" noChangeArrowheads="1"/>
          </p:cNvSpPr>
          <p:nvPr>
            <p:ph type="body" idx="1"/>
          </p:nvPr>
        </p:nvSpPr>
        <p:spPr/>
        <p:txBody>
          <a:bodyPr/>
          <a:lstStyle/>
          <a:p>
            <a:pPr eaLnBrk="1" hangingPunct="1">
              <a:lnSpc>
                <a:spcPct val="90000"/>
              </a:lnSpc>
              <a:buFont typeface="Wingdings" charset="0"/>
              <a:buNone/>
              <a:defRPr/>
            </a:pPr>
            <a:r>
              <a:rPr lang="en-US" sz="1800" smtClean="0">
                <a:cs typeface="+mn-cs"/>
              </a:rPr>
              <a:t>Suppose we try something simpler: put our data in an array with markers indicating the ends.</a:t>
            </a:r>
          </a:p>
          <a:p>
            <a:pPr eaLnBrk="1" hangingPunct="1">
              <a:lnSpc>
                <a:spcPct val="90000"/>
              </a:lnSpc>
              <a:buFont typeface="Wingdings" charset="0"/>
              <a:buNone/>
              <a:defRPr/>
            </a:pPr>
            <a:r>
              <a:rPr lang="en-US" sz="1800" smtClean="0">
                <a:cs typeface="+mn-cs"/>
              </a:rPr>
              <a:t>Consider a Stack based on an array with top &amp; bottom markers.</a:t>
            </a:r>
          </a:p>
          <a:p>
            <a:pPr lvl="1" eaLnBrk="1" hangingPunct="1">
              <a:lnSpc>
                <a:spcPct val="90000"/>
              </a:lnSpc>
              <a:defRPr/>
            </a:pPr>
            <a:r>
              <a:rPr lang="en-US" sz="1600" smtClean="0"/>
              <a:t>Begin with a single item on the Stack:</a:t>
            </a:r>
            <a:br>
              <a:rPr lang="en-US" sz="1600" smtClean="0"/>
            </a:br>
            <a:r>
              <a:rPr lang="en-US" sz="1600" smtClean="0"/>
              <a:t>a </a:t>
            </a:r>
            <a:r>
              <a:rPr lang="ja-JP" altLang="en-US" sz="1600" smtClean="0">
                <a:latin typeface="Arial"/>
              </a:rPr>
              <a:t>“</a:t>
            </a:r>
            <a:r>
              <a:rPr lang="en-US" sz="1600" smtClean="0"/>
              <a:t>1</a:t>
            </a:r>
            <a:r>
              <a:rPr lang="ja-JP" altLang="en-US" sz="1600" smtClean="0">
                <a:latin typeface="Arial"/>
              </a:rPr>
              <a:t>”</a:t>
            </a:r>
            <a:r>
              <a:rPr lang="en-US" sz="1600" smtClean="0"/>
              <a:t> in array element 0.</a:t>
            </a:r>
          </a:p>
          <a:p>
            <a:pPr lvl="1" eaLnBrk="1" hangingPunct="1">
              <a:lnSpc>
                <a:spcPct val="90000"/>
              </a:lnSpc>
              <a:defRPr/>
            </a:pPr>
            <a:r>
              <a:rPr lang="en-US" sz="1600" smtClean="0"/>
              <a:t>Do </a:t>
            </a:r>
            <a:r>
              <a:rPr lang="en-US" sz="1600" b="1" smtClean="0">
                <a:latin typeface="Courier New" charset="0"/>
              </a:rPr>
              <a:t>push(8)</a:t>
            </a:r>
            <a:r>
              <a:rPr lang="en-US" sz="1600" smtClean="0"/>
              <a:t> five times, and </a:t>
            </a:r>
            <a:r>
              <a:rPr lang="en-US" sz="1600" b="1" smtClean="0">
                <a:latin typeface="Courier New" charset="0"/>
              </a:rPr>
              <a:t>pop()</a:t>
            </a:r>
            <a:r>
              <a:rPr lang="en-US" sz="1600" smtClean="0"/>
              <a:t> five</a:t>
            </a:r>
            <a:br>
              <a:rPr lang="en-US" sz="1600" smtClean="0"/>
            </a:br>
            <a:r>
              <a:rPr lang="en-US" sz="1600" smtClean="0"/>
              <a:t>times.</a:t>
            </a:r>
          </a:p>
          <a:p>
            <a:pPr lvl="1" eaLnBrk="1" hangingPunct="1">
              <a:lnSpc>
                <a:spcPct val="90000"/>
              </a:lnSpc>
              <a:defRPr/>
            </a:pPr>
            <a:r>
              <a:rPr lang="en-US" sz="1600" smtClean="0"/>
              <a:t>Result: Exactly the Stack we started with.</a:t>
            </a:r>
          </a:p>
          <a:p>
            <a:pPr eaLnBrk="1" hangingPunct="1">
              <a:lnSpc>
                <a:spcPct val="90000"/>
              </a:lnSpc>
              <a:buFont typeface="Wingdings" charset="0"/>
              <a:buNone/>
              <a:defRPr/>
            </a:pPr>
            <a:r>
              <a:rPr lang="en-US" sz="1800" smtClean="0">
                <a:cs typeface="+mn-cs"/>
              </a:rPr>
              <a:t>Now consider a Queue based on an array with front &amp; back markers.</a:t>
            </a:r>
          </a:p>
          <a:p>
            <a:pPr lvl="1" eaLnBrk="1" hangingPunct="1">
              <a:lnSpc>
                <a:spcPct val="90000"/>
              </a:lnSpc>
              <a:defRPr/>
            </a:pPr>
            <a:r>
              <a:rPr lang="en-US" sz="1600" smtClean="0"/>
              <a:t>Begin with a single item in the Queue:</a:t>
            </a:r>
            <a:br>
              <a:rPr lang="en-US" sz="1600" smtClean="0"/>
            </a:br>
            <a:r>
              <a:rPr lang="en-US" sz="1600" smtClean="0"/>
              <a:t>a </a:t>
            </a:r>
            <a:r>
              <a:rPr lang="ja-JP" altLang="en-US" sz="1600" smtClean="0">
                <a:latin typeface="Arial"/>
              </a:rPr>
              <a:t>“</a:t>
            </a:r>
            <a:r>
              <a:rPr lang="en-US" sz="1600" smtClean="0"/>
              <a:t>1</a:t>
            </a:r>
            <a:r>
              <a:rPr lang="ja-JP" altLang="en-US" sz="1600" smtClean="0">
                <a:latin typeface="Arial"/>
              </a:rPr>
              <a:t>”</a:t>
            </a:r>
            <a:r>
              <a:rPr lang="en-US" sz="1600" smtClean="0"/>
              <a:t> in array element 0.</a:t>
            </a:r>
          </a:p>
          <a:p>
            <a:pPr lvl="1" eaLnBrk="1" hangingPunct="1">
              <a:lnSpc>
                <a:spcPct val="90000"/>
              </a:lnSpc>
              <a:defRPr/>
            </a:pPr>
            <a:r>
              <a:rPr lang="en-US" sz="1600" smtClean="0"/>
              <a:t>Now do </a:t>
            </a:r>
            <a:r>
              <a:rPr lang="en-US" sz="1600" b="1" smtClean="0">
                <a:latin typeface="Courier New" charset="0"/>
              </a:rPr>
              <a:t>enqueue(8)</a:t>
            </a:r>
            <a:r>
              <a:rPr lang="en-US" sz="1600" smtClean="0"/>
              <a:t> five times and</a:t>
            </a:r>
            <a:br>
              <a:rPr lang="en-US" sz="1600" smtClean="0"/>
            </a:br>
            <a:r>
              <a:rPr lang="en-US" sz="1600" b="1" smtClean="0">
                <a:latin typeface="Courier New" charset="0"/>
              </a:rPr>
              <a:t>dequeue()</a:t>
            </a:r>
            <a:r>
              <a:rPr lang="en-US" sz="1600" smtClean="0"/>
              <a:t> five times.</a:t>
            </a:r>
          </a:p>
          <a:p>
            <a:pPr lvl="1" eaLnBrk="1" hangingPunct="1">
              <a:lnSpc>
                <a:spcPct val="90000"/>
              </a:lnSpc>
              <a:defRPr/>
            </a:pPr>
            <a:r>
              <a:rPr lang="en-US" sz="1600" smtClean="0"/>
              <a:t>Result: The single data item in the</a:t>
            </a:r>
            <a:br>
              <a:rPr lang="en-US" sz="1600" smtClean="0"/>
            </a:br>
            <a:r>
              <a:rPr lang="en-US" sz="1600" smtClean="0"/>
              <a:t>Queue is an </a:t>
            </a:r>
            <a:r>
              <a:rPr lang="en-US" sz="1600" b="1" smtClean="0">
                <a:latin typeface="Courier New" charset="0"/>
              </a:rPr>
              <a:t>8</a:t>
            </a:r>
            <a:r>
              <a:rPr lang="en-US" sz="1600" smtClean="0"/>
              <a:t> in array item 5.</a:t>
            </a:r>
          </a:p>
          <a:p>
            <a:pPr lvl="1" eaLnBrk="1" hangingPunct="1">
              <a:lnSpc>
                <a:spcPct val="90000"/>
              </a:lnSpc>
              <a:defRPr/>
            </a:pPr>
            <a:r>
              <a:rPr lang="en-US" sz="1600" smtClean="0"/>
              <a:t>If the size of the array is as pictured,</a:t>
            </a:r>
            <a:br>
              <a:rPr lang="en-US" sz="1600" smtClean="0"/>
            </a:br>
            <a:r>
              <a:rPr lang="en-US" sz="1600" smtClean="0"/>
              <a:t>then two more </a:t>
            </a:r>
            <a:r>
              <a:rPr lang="en-US" sz="1600" b="1" smtClean="0">
                <a:latin typeface="Courier New" charset="0"/>
              </a:rPr>
              <a:t>enqueue</a:t>
            </a:r>
            <a:r>
              <a:rPr lang="en-US" sz="1600" smtClean="0"/>
              <a:t> operations</a:t>
            </a:r>
            <a:br>
              <a:rPr lang="en-US" sz="1600" smtClean="0"/>
            </a:br>
            <a:r>
              <a:rPr lang="en-US" sz="1600" smtClean="0"/>
              <a:t>will result in the data </a:t>
            </a:r>
            <a:r>
              <a:rPr lang="ja-JP" altLang="en-US" sz="1600" smtClean="0">
                <a:latin typeface="Arial"/>
              </a:rPr>
              <a:t>“</a:t>
            </a:r>
            <a:r>
              <a:rPr lang="en-US" sz="1600" smtClean="0"/>
              <a:t>crawling</a:t>
            </a:r>
            <a:r>
              <a:rPr lang="ja-JP" altLang="en-US" sz="1600" smtClean="0">
                <a:latin typeface="Arial"/>
              </a:rPr>
              <a:t>”</a:t>
            </a:r>
            <a:r>
              <a:rPr lang="en-US" sz="1600" smtClean="0"/>
              <a:t> off</a:t>
            </a:r>
            <a:br>
              <a:rPr lang="en-US" sz="1600" smtClean="0"/>
            </a:br>
            <a:r>
              <a:rPr lang="en-US" sz="1600" smtClean="0"/>
              <a:t>the end of the array.</a:t>
            </a:r>
          </a:p>
          <a:p>
            <a:pPr eaLnBrk="1" hangingPunct="1">
              <a:lnSpc>
                <a:spcPct val="90000"/>
              </a:lnSpc>
              <a:buFont typeface="Wingdings" charset="0"/>
              <a:buNone/>
              <a:defRPr/>
            </a:pPr>
            <a:r>
              <a:rPr lang="en-US" sz="1800" smtClean="0">
                <a:cs typeface="+mn-cs"/>
              </a:rPr>
              <a:t>This </a:t>
            </a:r>
            <a:r>
              <a:rPr lang="ja-JP" altLang="en-US" sz="1800" smtClean="0">
                <a:latin typeface="Arial"/>
                <a:cs typeface="+mn-cs"/>
              </a:rPr>
              <a:t>“</a:t>
            </a:r>
            <a:r>
              <a:rPr lang="en-US" sz="1800" smtClean="0">
                <a:cs typeface="+mn-cs"/>
              </a:rPr>
              <a:t>crawling data</a:t>
            </a:r>
            <a:r>
              <a:rPr lang="ja-JP" altLang="en-US" sz="1800" smtClean="0">
                <a:latin typeface="Arial"/>
                <a:cs typeface="+mn-cs"/>
              </a:rPr>
              <a:t>”</a:t>
            </a:r>
            <a:r>
              <a:rPr lang="en-US" sz="1800" smtClean="0">
                <a:cs typeface="+mn-cs"/>
              </a:rPr>
              <a:t> can make Queues trickier to implement than Stacks.</a:t>
            </a:r>
          </a:p>
        </p:txBody>
      </p:sp>
      <p:sp>
        <p:nvSpPr>
          <p:cNvPr id="2257924" name="Rectangle 4"/>
          <p:cNvSpPr>
            <a:spLocks noChangeArrowheads="1"/>
          </p:cNvSpPr>
          <p:nvPr/>
        </p:nvSpPr>
        <p:spPr bwMode="auto">
          <a:xfrm>
            <a:off x="5943600" y="41148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257925" name="Rectangle 5"/>
          <p:cNvSpPr>
            <a:spLocks noChangeArrowheads="1"/>
          </p:cNvSpPr>
          <p:nvPr/>
        </p:nvSpPr>
        <p:spPr bwMode="auto">
          <a:xfrm>
            <a:off x="6248400" y="41148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26" name="Rectangle 6"/>
          <p:cNvSpPr>
            <a:spLocks noChangeArrowheads="1"/>
          </p:cNvSpPr>
          <p:nvPr/>
        </p:nvSpPr>
        <p:spPr bwMode="auto">
          <a:xfrm>
            <a:off x="6553200" y="41148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27" name="Rectangle 7"/>
          <p:cNvSpPr>
            <a:spLocks noChangeArrowheads="1"/>
          </p:cNvSpPr>
          <p:nvPr/>
        </p:nvSpPr>
        <p:spPr bwMode="auto">
          <a:xfrm>
            <a:off x="6858000" y="41148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28" name="Rectangle 8"/>
          <p:cNvSpPr>
            <a:spLocks noChangeArrowheads="1"/>
          </p:cNvSpPr>
          <p:nvPr/>
        </p:nvSpPr>
        <p:spPr bwMode="auto">
          <a:xfrm>
            <a:off x="7162800" y="41148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29" name="Rectangle 9"/>
          <p:cNvSpPr>
            <a:spLocks noChangeArrowheads="1"/>
          </p:cNvSpPr>
          <p:nvPr/>
        </p:nvSpPr>
        <p:spPr bwMode="auto">
          <a:xfrm>
            <a:off x="7467600" y="41148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30" name="Rectangle 10"/>
          <p:cNvSpPr>
            <a:spLocks noChangeArrowheads="1"/>
          </p:cNvSpPr>
          <p:nvPr/>
        </p:nvSpPr>
        <p:spPr bwMode="auto">
          <a:xfrm>
            <a:off x="7772400" y="41148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31" name="Text Box 11"/>
          <p:cNvSpPr txBox="1">
            <a:spLocks noChangeArrowheads="1"/>
          </p:cNvSpPr>
          <p:nvPr/>
        </p:nvSpPr>
        <p:spPr bwMode="auto">
          <a:xfrm>
            <a:off x="59436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0</a:t>
            </a:r>
          </a:p>
        </p:txBody>
      </p:sp>
      <p:sp>
        <p:nvSpPr>
          <p:cNvPr id="2257932" name="Text Box 12"/>
          <p:cNvSpPr txBox="1">
            <a:spLocks noChangeArrowheads="1"/>
          </p:cNvSpPr>
          <p:nvPr/>
        </p:nvSpPr>
        <p:spPr bwMode="auto">
          <a:xfrm>
            <a:off x="62484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a:t>
            </a:r>
          </a:p>
        </p:txBody>
      </p:sp>
      <p:sp>
        <p:nvSpPr>
          <p:cNvPr id="2257933" name="Text Box 13"/>
          <p:cNvSpPr txBox="1">
            <a:spLocks noChangeArrowheads="1"/>
          </p:cNvSpPr>
          <p:nvPr/>
        </p:nvSpPr>
        <p:spPr bwMode="auto">
          <a:xfrm>
            <a:off x="65532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2</a:t>
            </a:r>
          </a:p>
        </p:txBody>
      </p:sp>
      <p:sp>
        <p:nvSpPr>
          <p:cNvPr id="2257934" name="Text Box 14"/>
          <p:cNvSpPr txBox="1">
            <a:spLocks noChangeArrowheads="1"/>
          </p:cNvSpPr>
          <p:nvPr/>
        </p:nvSpPr>
        <p:spPr bwMode="auto">
          <a:xfrm>
            <a:off x="68580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3</a:t>
            </a:r>
          </a:p>
        </p:txBody>
      </p:sp>
      <p:sp>
        <p:nvSpPr>
          <p:cNvPr id="2257935" name="Text Box 15"/>
          <p:cNvSpPr txBox="1">
            <a:spLocks noChangeArrowheads="1"/>
          </p:cNvSpPr>
          <p:nvPr/>
        </p:nvSpPr>
        <p:spPr bwMode="auto">
          <a:xfrm>
            <a:off x="71628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4</a:t>
            </a:r>
          </a:p>
        </p:txBody>
      </p:sp>
      <p:sp>
        <p:nvSpPr>
          <p:cNvPr id="2257936" name="Text Box 16"/>
          <p:cNvSpPr txBox="1">
            <a:spLocks noChangeArrowheads="1"/>
          </p:cNvSpPr>
          <p:nvPr/>
        </p:nvSpPr>
        <p:spPr bwMode="auto">
          <a:xfrm>
            <a:off x="74676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5</a:t>
            </a:r>
          </a:p>
        </p:txBody>
      </p:sp>
      <p:sp>
        <p:nvSpPr>
          <p:cNvPr id="2257937" name="Text Box 17"/>
          <p:cNvSpPr txBox="1">
            <a:spLocks noChangeArrowheads="1"/>
          </p:cNvSpPr>
          <p:nvPr/>
        </p:nvSpPr>
        <p:spPr bwMode="auto">
          <a:xfrm>
            <a:off x="77724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6</a:t>
            </a:r>
          </a:p>
        </p:txBody>
      </p:sp>
      <p:sp>
        <p:nvSpPr>
          <p:cNvPr id="2257938" name="Text Box 18"/>
          <p:cNvSpPr txBox="1">
            <a:spLocks noChangeArrowheads="1"/>
          </p:cNvSpPr>
          <p:nvPr/>
        </p:nvSpPr>
        <p:spPr bwMode="auto">
          <a:xfrm>
            <a:off x="5791200" y="4419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F</a:t>
            </a:r>
          </a:p>
        </p:txBody>
      </p:sp>
      <p:sp>
        <p:nvSpPr>
          <p:cNvPr id="2257939" name="Text Box 19"/>
          <p:cNvSpPr txBox="1">
            <a:spLocks noChangeArrowheads="1"/>
          </p:cNvSpPr>
          <p:nvPr/>
        </p:nvSpPr>
        <p:spPr bwMode="auto">
          <a:xfrm>
            <a:off x="6096000" y="4419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B</a:t>
            </a:r>
          </a:p>
        </p:txBody>
      </p:sp>
      <p:sp>
        <p:nvSpPr>
          <p:cNvPr id="2257940" name="Rectangle 20"/>
          <p:cNvSpPr>
            <a:spLocks noChangeArrowheads="1"/>
          </p:cNvSpPr>
          <p:nvPr/>
        </p:nvSpPr>
        <p:spPr bwMode="auto">
          <a:xfrm>
            <a:off x="5943600" y="2438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257941" name="Rectangle 21"/>
          <p:cNvSpPr>
            <a:spLocks noChangeArrowheads="1"/>
          </p:cNvSpPr>
          <p:nvPr/>
        </p:nvSpPr>
        <p:spPr bwMode="auto">
          <a:xfrm>
            <a:off x="6248400" y="2438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42" name="Rectangle 22"/>
          <p:cNvSpPr>
            <a:spLocks noChangeArrowheads="1"/>
          </p:cNvSpPr>
          <p:nvPr/>
        </p:nvSpPr>
        <p:spPr bwMode="auto">
          <a:xfrm>
            <a:off x="6553200" y="2438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43" name="Rectangle 23"/>
          <p:cNvSpPr>
            <a:spLocks noChangeArrowheads="1"/>
          </p:cNvSpPr>
          <p:nvPr/>
        </p:nvSpPr>
        <p:spPr bwMode="auto">
          <a:xfrm>
            <a:off x="6858000" y="2438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44" name="Rectangle 24"/>
          <p:cNvSpPr>
            <a:spLocks noChangeArrowheads="1"/>
          </p:cNvSpPr>
          <p:nvPr/>
        </p:nvSpPr>
        <p:spPr bwMode="auto">
          <a:xfrm>
            <a:off x="7162800" y="2438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45" name="Rectangle 25"/>
          <p:cNvSpPr>
            <a:spLocks noChangeArrowheads="1"/>
          </p:cNvSpPr>
          <p:nvPr/>
        </p:nvSpPr>
        <p:spPr bwMode="auto">
          <a:xfrm>
            <a:off x="7467600" y="2438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46" name="Rectangle 26"/>
          <p:cNvSpPr>
            <a:spLocks noChangeArrowheads="1"/>
          </p:cNvSpPr>
          <p:nvPr/>
        </p:nvSpPr>
        <p:spPr bwMode="auto">
          <a:xfrm>
            <a:off x="7772400" y="2438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47" name="Text Box 27"/>
          <p:cNvSpPr txBox="1">
            <a:spLocks noChangeArrowheads="1"/>
          </p:cNvSpPr>
          <p:nvPr/>
        </p:nvSpPr>
        <p:spPr bwMode="auto">
          <a:xfrm>
            <a:off x="5943600" y="2133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0</a:t>
            </a:r>
          </a:p>
        </p:txBody>
      </p:sp>
      <p:sp>
        <p:nvSpPr>
          <p:cNvPr id="2257948" name="Text Box 28"/>
          <p:cNvSpPr txBox="1">
            <a:spLocks noChangeArrowheads="1"/>
          </p:cNvSpPr>
          <p:nvPr/>
        </p:nvSpPr>
        <p:spPr bwMode="auto">
          <a:xfrm>
            <a:off x="6248400" y="2133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a:t>
            </a:r>
          </a:p>
        </p:txBody>
      </p:sp>
      <p:sp>
        <p:nvSpPr>
          <p:cNvPr id="2257949" name="Text Box 29"/>
          <p:cNvSpPr txBox="1">
            <a:spLocks noChangeArrowheads="1"/>
          </p:cNvSpPr>
          <p:nvPr/>
        </p:nvSpPr>
        <p:spPr bwMode="auto">
          <a:xfrm>
            <a:off x="6553200" y="2133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2</a:t>
            </a:r>
          </a:p>
        </p:txBody>
      </p:sp>
      <p:sp>
        <p:nvSpPr>
          <p:cNvPr id="2257950" name="Text Box 30"/>
          <p:cNvSpPr txBox="1">
            <a:spLocks noChangeArrowheads="1"/>
          </p:cNvSpPr>
          <p:nvPr/>
        </p:nvSpPr>
        <p:spPr bwMode="auto">
          <a:xfrm>
            <a:off x="6858000" y="2133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3</a:t>
            </a:r>
          </a:p>
        </p:txBody>
      </p:sp>
      <p:sp>
        <p:nvSpPr>
          <p:cNvPr id="2257951" name="Text Box 31"/>
          <p:cNvSpPr txBox="1">
            <a:spLocks noChangeArrowheads="1"/>
          </p:cNvSpPr>
          <p:nvPr/>
        </p:nvSpPr>
        <p:spPr bwMode="auto">
          <a:xfrm>
            <a:off x="7162800" y="2133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4</a:t>
            </a:r>
          </a:p>
        </p:txBody>
      </p:sp>
      <p:sp>
        <p:nvSpPr>
          <p:cNvPr id="2257952" name="Text Box 32"/>
          <p:cNvSpPr txBox="1">
            <a:spLocks noChangeArrowheads="1"/>
          </p:cNvSpPr>
          <p:nvPr/>
        </p:nvSpPr>
        <p:spPr bwMode="auto">
          <a:xfrm>
            <a:off x="7467600" y="2133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5</a:t>
            </a:r>
          </a:p>
        </p:txBody>
      </p:sp>
      <p:sp>
        <p:nvSpPr>
          <p:cNvPr id="2257953" name="Text Box 33"/>
          <p:cNvSpPr txBox="1">
            <a:spLocks noChangeArrowheads="1"/>
          </p:cNvSpPr>
          <p:nvPr/>
        </p:nvSpPr>
        <p:spPr bwMode="auto">
          <a:xfrm>
            <a:off x="7772400" y="2133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6</a:t>
            </a:r>
          </a:p>
        </p:txBody>
      </p:sp>
      <p:sp>
        <p:nvSpPr>
          <p:cNvPr id="2257954" name="Rectangle 34"/>
          <p:cNvSpPr>
            <a:spLocks noChangeArrowheads="1"/>
          </p:cNvSpPr>
          <p:nvPr/>
        </p:nvSpPr>
        <p:spPr bwMode="auto">
          <a:xfrm>
            <a:off x="5943600" y="51054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55" name="Rectangle 35"/>
          <p:cNvSpPr>
            <a:spLocks noChangeArrowheads="1"/>
          </p:cNvSpPr>
          <p:nvPr/>
        </p:nvSpPr>
        <p:spPr bwMode="auto">
          <a:xfrm>
            <a:off x="7467600" y="51054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8</a:t>
            </a:r>
          </a:p>
        </p:txBody>
      </p:sp>
      <p:sp>
        <p:nvSpPr>
          <p:cNvPr id="2257956" name="Rectangle 36"/>
          <p:cNvSpPr>
            <a:spLocks noChangeArrowheads="1"/>
          </p:cNvSpPr>
          <p:nvPr/>
        </p:nvSpPr>
        <p:spPr bwMode="auto">
          <a:xfrm>
            <a:off x="6248400" y="51054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57" name="Rectangle 37"/>
          <p:cNvSpPr>
            <a:spLocks noChangeArrowheads="1"/>
          </p:cNvSpPr>
          <p:nvPr/>
        </p:nvSpPr>
        <p:spPr bwMode="auto">
          <a:xfrm>
            <a:off x="6553200" y="51054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58" name="Rectangle 38"/>
          <p:cNvSpPr>
            <a:spLocks noChangeArrowheads="1"/>
          </p:cNvSpPr>
          <p:nvPr/>
        </p:nvSpPr>
        <p:spPr bwMode="auto">
          <a:xfrm>
            <a:off x="6858000" y="51054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59" name="Rectangle 39"/>
          <p:cNvSpPr>
            <a:spLocks noChangeArrowheads="1"/>
          </p:cNvSpPr>
          <p:nvPr/>
        </p:nvSpPr>
        <p:spPr bwMode="auto">
          <a:xfrm>
            <a:off x="7162800" y="51054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60" name="Rectangle 40"/>
          <p:cNvSpPr>
            <a:spLocks noChangeArrowheads="1"/>
          </p:cNvSpPr>
          <p:nvPr/>
        </p:nvSpPr>
        <p:spPr bwMode="auto">
          <a:xfrm>
            <a:off x="7772400" y="51054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57961" name="Text Box 41"/>
          <p:cNvSpPr txBox="1">
            <a:spLocks noChangeArrowheads="1"/>
          </p:cNvSpPr>
          <p:nvPr/>
        </p:nvSpPr>
        <p:spPr bwMode="auto">
          <a:xfrm>
            <a:off x="59436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0</a:t>
            </a:r>
          </a:p>
        </p:txBody>
      </p:sp>
      <p:sp>
        <p:nvSpPr>
          <p:cNvPr id="2257962" name="Text Box 42"/>
          <p:cNvSpPr txBox="1">
            <a:spLocks noChangeArrowheads="1"/>
          </p:cNvSpPr>
          <p:nvPr/>
        </p:nvSpPr>
        <p:spPr bwMode="auto">
          <a:xfrm>
            <a:off x="62484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a:t>
            </a:r>
          </a:p>
        </p:txBody>
      </p:sp>
      <p:sp>
        <p:nvSpPr>
          <p:cNvPr id="2257963" name="Text Box 43"/>
          <p:cNvSpPr txBox="1">
            <a:spLocks noChangeArrowheads="1"/>
          </p:cNvSpPr>
          <p:nvPr/>
        </p:nvSpPr>
        <p:spPr bwMode="auto">
          <a:xfrm>
            <a:off x="65532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2</a:t>
            </a:r>
          </a:p>
        </p:txBody>
      </p:sp>
      <p:sp>
        <p:nvSpPr>
          <p:cNvPr id="2257964" name="Text Box 44"/>
          <p:cNvSpPr txBox="1">
            <a:spLocks noChangeArrowheads="1"/>
          </p:cNvSpPr>
          <p:nvPr/>
        </p:nvSpPr>
        <p:spPr bwMode="auto">
          <a:xfrm>
            <a:off x="68580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3</a:t>
            </a:r>
          </a:p>
        </p:txBody>
      </p:sp>
      <p:sp>
        <p:nvSpPr>
          <p:cNvPr id="2257965" name="Text Box 45"/>
          <p:cNvSpPr txBox="1">
            <a:spLocks noChangeArrowheads="1"/>
          </p:cNvSpPr>
          <p:nvPr/>
        </p:nvSpPr>
        <p:spPr bwMode="auto">
          <a:xfrm>
            <a:off x="71628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4</a:t>
            </a:r>
          </a:p>
        </p:txBody>
      </p:sp>
      <p:sp>
        <p:nvSpPr>
          <p:cNvPr id="2257966" name="Text Box 46"/>
          <p:cNvSpPr txBox="1">
            <a:spLocks noChangeArrowheads="1"/>
          </p:cNvSpPr>
          <p:nvPr/>
        </p:nvSpPr>
        <p:spPr bwMode="auto">
          <a:xfrm>
            <a:off x="74676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5</a:t>
            </a:r>
          </a:p>
        </p:txBody>
      </p:sp>
      <p:sp>
        <p:nvSpPr>
          <p:cNvPr id="2257967" name="Text Box 47"/>
          <p:cNvSpPr txBox="1">
            <a:spLocks noChangeArrowheads="1"/>
          </p:cNvSpPr>
          <p:nvPr/>
        </p:nvSpPr>
        <p:spPr bwMode="auto">
          <a:xfrm>
            <a:off x="77724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6</a:t>
            </a:r>
          </a:p>
        </p:txBody>
      </p:sp>
      <p:sp>
        <p:nvSpPr>
          <p:cNvPr id="2257968" name="Text Box 48"/>
          <p:cNvSpPr txBox="1">
            <a:spLocks noChangeArrowheads="1"/>
          </p:cNvSpPr>
          <p:nvPr/>
        </p:nvSpPr>
        <p:spPr bwMode="auto">
          <a:xfrm>
            <a:off x="7315200" y="54102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F</a:t>
            </a:r>
          </a:p>
        </p:txBody>
      </p:sp>
      <p:sp>
        <p:nvSpPr>
          <p:cNvPr id="2257969" name="Text Box 49"/>
          <p:cNvSpPr txBox="1">
            <a:spLocks noChangeArrowheads="1"/>
          </p:cNvSpPr>
          <p:nvPr/>
        </p:nvSpPr>
        <p:spPr bwMode="auto">
          <a:xfrm>
            <a:off x="7620000" y="54102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B</a:t>
            </a:r>
          </a:p>
        </p:txBody>
      </p:sp>
      <p:sp>
        <p:nvSpPr>
          <p:cNvPr id="2257970" name="Text Box 50"/>
          <p:cNvSpPr txBox="1">
            <a:spLocks noChangeArrowheads="1"/>
          </p:cNvSpPr>
          <p:nvPr/>
        </p:nvSpPr>
        <p:spPr bwMode="auto">
          <a:xfrm>
            <a:off x="5943600" y="2743200"/>
            <a:ext cx="6096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T</a:t>
            </a:r>
          </a:p>
        </p:txBody>
      </p:sp>
      <p:sp>
        <p:nvSpPr>
          <p:cNvPr id="2257971" name="Text Box 51"/>
          <p:cNvSpPr txBox="1">
            <a:spLocks noChangeArrowheads="1"/>
          </p:cNvSpPr>
          <p:nvPr/>
        </p:nvSpPr>
        <p:spPr bwMode="auto">
          <a:xfrm>
            <a:off x="5638800" y="2743200"/>
            <a:ext cx="6096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B</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Date Placeholder 3"/>
          <p:cNvSpPr>
            <a:spLocks noGrp="1"/>
          </p:cNvSpPr>
          <p:nvPr>
            <p:ph type="dt" sz="quarter" idx="10"/>
          </p:nvPr>
        </p:nvSpPr>
        <p:spPr/>
        <p:txBody>
          <a:bodyPr/>
          <a:lstStyle/>
          <a:p>
            <a:pPr>
              <a:defRPr/>
            </a:pPr>
            <a:r>
              <a:rPr lang="en-US" smtClean="0"/>
              <a:t>8 April 2013</a:t>
            </a:r>
            <a:endParaRPr lang="en-US"/>
          </a:p>
        </p:txBody>
      </p:sp>
      <p:sp>
        <p:nvSpPr>
          <p:cNvPr id="89" name="Footer Placeholder 4"/>
          <p:cNvSpPr>
            <a:spLocks noGrp="1"/>
          </p:cNvSpPr>
          <p:nvPr>
            <p:ph type="ftr" sz="quarter" idx="11"/>
          </p:nvPr>
        </p:nvSpPr>
        <p:spPr/>
        <p:txBody>
          <a:bodyPr/>
          <a:lstStyle/>
          <a:p>
            <a:pPr>
              <a:defRPr/>
            </a:pPr>
            <a:r>
              <a:rPr lang="de-DE" smtClean="0"/>
              <a:t>CS 311 Spring 2013</a:t>
            </a:r>
            <a:endParaRPr lang="en-US"/>
          </a:p>
        </p:txBody>
      </p:sp>
      <p:sp>
        <p:nvSpPr>
          <p:cNvPr id="2243586"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Implementation </a:t>
            </a:r>
            <a:r>
              <a:rPr lang="en-US" smtClean="0">
                <a:cs typeface="Times New Roman" charset="0"/>
              </a:rPr>
              <a:t>—</a:t>
            </a:r>
            <a:r>
              <a:rPr lang="en-US" smtClean="0">
                <a:cs typeface="+mj-cs"/>
              </a:rPr>
              <a:t> #2: Circular Buffer [1/3]</a:t>
            </a:r>
          </a:p>
        </p:txBody>
      </p:sp>
      <p:sp>
        <p:nvSpPr>
          <p:cNvPr id="2243587" name="Rectangle 3"/>
          <p:cNvSpPr>
            <a:spLocks noGrp="1" noChangeArrowheads="1"/>
          </p:cNvSpPr>
          <p:nvPr>
            <p:ph type="body" idx="1"/>
          </p:nvPr>
        </p:nvSpPr>
        <p:spPr/>
        <p:txBody>
          <a:bodyPr/>
          <a:lstStyle/>
          <a:p>
            <a:pPr eaLnBrk="1" hangingPunct="1">
              <a:buFont typeface="Wingdings" charset="0"/>
              <a:buNone/>
              <a:defRPr/>
            </a:pPr>
            <a:r>
              <a:rPr lang="en-US" smtClean="0">
                <a:cs typeface="+mn-cs"/>
              </a:rPr>
              <a:t>When we store a Queue in an array with markers, we can deal with </a:t>
            </a:r>
            <a:r>
              <a:rPr lang="ja-JP" altLang="en-US" smtClean="0">
                <a:latin typeface="Arial"/>
                <a:cs typeface="+mn-cs"/>
              </a:rPr>
              <a:t>“</a:t>
            </a:r>
            <a:r>
              <a:rPr lang="en-US" smtClean="0">
                <a:cs typeface="+mn-cs"/>
              </a:rPr>
              <a:t>crawling data</a:t>
            </a:r>
            <a:r>
              <a:rPr lang="ja-JP" altLang="en-US" smtClean="0">
                <a:latin typeface="Arial"/>
                <a:cs typeface="+mn-cs"/>
              </a:rPr>
              <a:t>”</a:t>
            </a:r>
            <a:r>
              <a:rPr lang="en-US" smtClean="0">
                <a:cs typeface="+mn-cs"/>
              </a:rPr>
              <a:t> using a </a:t>
            </a:r>
            <a:r>
              <a:rPr lang="en-US" b="1" smtClean="0">
                <a:cs typeface="+mn-cs"/>
              </a:rPr>
              <a:t>circular buffer</a:t>
            </a:r>
            <a:r>
              <a:rPr lang="en-US" smtClean="0">
                <a:cs typeface="+mn-cs"/>
              </a:rPr>
              <a:t>.</a:t>
            </a:r>
          </a:p>
          <a:p>
            <a:pPr lvl="1" eaLnBrk="1" hangingPunct="1">
              <a:defRPr/>
            </a:pPr>
            <a:r>
              <a:rPr lang="en-US" smtClean="0"/>
              <a:t>A circular buffer is just an ordinary Sequence. However, we think of the ends as being joined.</a:t>
            </a:r>
          </a:p>
          <a:p>
            <a:pPr lvl="1" eaLnBrk="1" hangingPunct="1">
              <a:defRPr/>
            </a:pPr>
            <a:r>
              <a:rPr lang="en-US" smtClean="0"/>
              <a:t>We also have markers indicating the front and back of the Queue.</a:t>
            </a:r>
          </a:p>
          <a:p>
            <a:pPr lvl="1" eaLnBrk="1" hangingPunct="1">
              <a:defRPr/>
            </a:pPr>
            <a:r>
              <a:rPr lang="en-US" smtClean="0"/>
              <a:t>We generally do not expand or contract the Sequence itself when the Queue expands or contracts; we just move the markers.</a:t>
            </a:r>
          </a:p>
          <a:p>
            <a:pPr lvl="1" eaLnBrk="1" hangingPunct="1">
              <a:defRPr/>
            </a:pPr>
            <a:r>
              <a:rPr lang="en-US" smtClean="0"/>
              <a:t>Note that we might still need to expand the Sequence if it fills up.</a:t>
            </a:r>
          </a:p>
        </p:txBody>
      </p:sp>
      <p:sp>
        <p:nvSpPr>
          <p:cNvPr id="2243588" name="Rectangle 4"/>
          <p:cNvSpPr>
            <a:spLocks noChangeArrowheads="1"/>
          </p:cNvSpPr>
          <p:nvPr/>
        </p:nvSpPr>
        <p:spPr bwMode="auto">
          <a:xfrm>
            <a:off x="27432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589" name="Oval 5"/>
          <p:cNvSpPr>
            <a:spLocks noChangeArrowheads="1"/>
          </p:cNvSpPr>
          <p:nvPr/>
        </p:nvSpPr>
        <p:spPr bwMode="auto">
          <a:xfrm>
            <a:off x="6477000" y="4038600"/>
            <a:ext cx="1828800" cy="1828800"/>
          </a:xfrm>
          <a:prstGeom prst="ellipse">
            <a:avLst/>
          </a:prstGeom>
          <a:solidFill>
            <a:srgbClr val="CCFFCC"/>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0" name="Line 6"/>
          <p:cNvSpPr>
            <a:spLocks noChangeShapeType="1"/>
          </p:cNvSpPr>
          <p:nvPr/>
        </p:nvSpPr>
        <p:spPr bwMode="auto">
          <a:xfrm flipV="1">
            <a:off x="7391400" y="3962400"/>
            <a:ext cx="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1" name="Line 7"/>
          <p:cNvSpPr>
            <a:spLocks noChangeShapeType="1"/>
          </p:cNvSpPr>
          <p:nvPr/>
        </p:nvSpPr>
        <p:spPr bwMode="auto">
          <a:xfrm flipV="1">
            <a:off x="7391400" y="4953000"/>
            <a:ext cx="9906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2" name="Line 8"/>
          <p:cNvSpPr>
            <a:spLocks noChangeShapeType="1"/>
          </p:cNvSpPr>
          <p:nvPr/>
        </p:nvSpPr>
        <p:spPr bwMode="auto">
          <a:xfrm>
            <a:off x="7391400" y="4953000"/>
            <a:ext cx="0" cy="9906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3" name="Line 9"/>
          <p:cNvSpPr>
            <a:spLocks noChangeShapeType="1"/>
          </p:cNvSpPr>
          <p:nvPr/>
        </p:nvSpPr>
        <p:spPr bwMode="auto">
          <a:xfrm flipH="1">
            <a:off x="6400800" y="4953000"/>
            <a:ext cx="990600"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4" name="Line 10"/>
          <p:cNvSpPr>
            <a:spLocks noChangeShapeType="1"/>
          </p:cNvSpPr>
          <p:nvPr/>
        </p:nvSpPr>
        <p:spPr bwMode="auto">
          <a:xfrm flipV="1">
            <a:off x="7391400" y="4038600"/>
            <a:ext cx="381000" cy="9144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5" name="Line 11"/>
          <p:cNvSpPr>
            <a:spLocks noChangeShapeType="1"/>
          </p:cNvSpPr>
          <p:nvPr/>
        </p:nvSpPr>
        <p:spPr bwMode="auto">
          <a:xfrm flipV="1">
            <a:off x="7391400" y="4267200"/>
            <a:ext cx="685800" cy="685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6" name="Line 12"/>
          <p:cNvSpPr>
            <a:spLocks noChangeShapeType="1"/>
          </p:cNvSpPr>
          <p:nvPr/>
        </p:nvSpPr>
        <p:spPr bwMode="auto">
          <a:xfrm>
            <a:off x="7391400" y="4953000"/>
            <a:ext cx="685800" cy="685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7" name="Line 13"/>
          <p:cNvSpPr>
            <a:spLocks noChangeShapeType="1"/>
          </p:cNvSpPr>
          <p:nvPr/>
        </p:nvSpPr>
        <p:spPr bwMode="auto">
          <a:xfrm flipH="1">
            <a:off x="6705600" y="4953000"/>
            <a:ext cx="685800" cy="685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8" name="Line 14"/>
          <p:cNvSpPr>
            <a:spLocks noChangeShapeType="1"/>
          </p:cNvSpPr>
          <p:nvPr/>
        </p:nvSpPr>
        <p:spPr bwMode="auto">
          <a:xfrm flipH="1" flipV="1">
            <a:off x="6705600" y="4267200"/>
            <a:ext cx="685800" cy="685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599" name="Line 15"/>
          <p:cNvSpPr>
            <a:spLocks noChangeShapeType="1"/>
          </p:cNvSpPr>
          <p:nvPr/>
        </p:nvSpPr>
        <p:spPr bwMode="auto">
          <a:xfrm flipV="1">
            <a:off x="7391400" y="4572000"/>
            <a:ext cx="914400" cy="3810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0" name="Line 16"/>
          <p:cNvSpPr>
            <a:spLocks noChangeShapeType="1"/>
          </p:cNvSpPr>
          <p:nvPr/>
        </p:nvSpPr>
        <p:spPr bwMode="auto">
          <a:xfrm>
            <a:off x="7391400" y="4953000"/>
            <a:ext cx="914400" cy="3810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1" name="Line 17"/>
          <p:cNvSpPr>
            <a:spLocks noChangeShapeType="1"/>
          </p:cNvSpPr>
          <p:nvPr/>
        </p:nvSpPr>
        <p:spPr bwMode="auto">
          <a:xfrm>
            <a:off x="7391400" y="4953000"/>
            <a:ext cx="381000" cy="9144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2" name="Line 18"/>
          <p:cNvSpPr>
            <a:spLocks noChangeShapeType="1"/>
          </p:cNvSpPr>
          <p:nvPr/>
        </p:nvSpPr>
        <p:spPr bwMode="auto">
          <a:xfrm flipH="1">
            <a:off x="7010400" y="4953000"/>
            <a:ext cx="381000" cy="9144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3" name="Line 19"/>
          <p:cNvSpPr>
            <a:spLocks noChangeShapeType="1"/>
          </p:cNvSpPr>
          <p:nvPr/>
        </p:nvSpPr>
        <p:spPr bwMode="auto">
          <a:xfrm flipH="1">
            <a:off x="6477000" y="4953000"/>
            <a:ext cx="914400" cy="3810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4" name="Line 20"/>
          <p:cNvSpPr>
            <a:spLocks noChangeShapeType="1"/>
          </p:cNvSpPr>
          <p:nvPr/>
        </p:nvSpPr>
        <p:spPr bwMode="auto">
          <a:xfrm flipH="1" flipV="1">
            <a:off x="6477000" y="4572000"/>
            <a:ext cx="914400" cy="3810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5" name="Line 21"/>
          <p:cNvSpPr>
            <a:spLocks noChangeShapeType="1"/>
          </p:cNvSpPr>
          <p:nvPr/>
        </p:nvSpPr>
        <p:spPr bwMode="auto">
          <a:xfrm flipH="1" flipV="1">
            <a:off x="7010400" y="4038600"/>
            <a:ext cx="381000" cy="9144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6" name="Oval 22"/>
          <p:cNvSpPr>
            <a:spLocks noChangeArrowheads="1"/>
          </p:cNvSpPr>
          <p:nvPr/>
        </p:nvSpPr>
        <p:spPr bwMode="auto">
          <a:xfrm>
            <a:off x="6781800" y="4343400"/>
            <a:ext cx="1219200" cy="1219200"/>
          </a:xfrm>
          <a:prstGeom prst="ellipse">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7" name="AutoShape 23"/>
          <p:cNvSpPr>
            <a:spLocks noChangeArrowheads="1"/>
          </p:cNvSpPr>
          <p:nvPr/>
        </p:nvSpPr>
        <p:spPr bwMode="auto">
          <a:xfrm>
            <a:off x="6324600" y="3886200"/>
            <a:ext cx="2133600" cy="2133600"/>
          </a:xfrm>
          <a:custGeom>
            <a:avLst/>
            <a:gdLst>
              <a:gd name="G0" fmla="+- 1591 0 0"/>
              <a:gd name="G1" fmla="+- 21600 0 1591"/>
              <a:gd name="G2" fmla="+- 21600 0 1591"/>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91" y="10800"/>
                </a:moveTo>
                <a:cubicBezTo>
                  <a:pt x="1591" y="15886"/>
                  <a:pt x="5714" y="20009"/>
                  <a:pt x="10800" y="20009"/>
                </a:cubicBezTo>
                <a:cubicBezTo>
                  <a:pt x="15886" y="20009"/>
                  <a:pt x="20009" y="15886"/>
                  <a:pt x="20009" y="10800"/>
                </a:cubicBezTo>
                <a:cubicBezTo>
                  <a:pt x="20009" y="5714"/>
                  <a:pt x="15886" y="1591"/>
                  <a:pt x="10800" y="1591"/>
                </a:cubicBezTo>
                <a:cubicBezTo>
                  <a:pt x="5714" y="1591"/>
                  <a:pt x="1591" y="5714"/>
                  <a:pt x="1591" y="10800"/>
                </a:cubicBezTo>
                <a:close/>
              </a:path>
            </a:pathLst>
          </a:custGeom>
          <a:solidFill>
            <a:schemeClr val="bg1"/>
          </a:solidFill>
          <a:ln>
            <a:noFill/>
          </a:ln>
          <a:effectLst/>
          <a:extLst>
            <a:ext uri="{91240B29-F687-4f45-9708-019B960494DF}">
              <a14:hiddenLine xmlns:a14="http://schemas.microsoft.com/office/drawing/2010/main" w="12700">
                <a:solidFill>
                  <a:srgbClr val="00FF00"/>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08" name="Rectangle 24"/>
          <p:cNvSpPr>
            <a:spLocks noChangeArrowheads="1"/>
          </p:cNvSpPr>
          <p:nvPr/>
        </p:nvSpPr>
        <p:spPr bwMode="auto">
          <a:xfrm>
            <a:off x="30480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09" name="Rectangle 25"/>
          <p:cNvSpPr>
            <a:spLocks noChangeArrowheads="1"/>
          </p:cNvSpPr>
          <p:nvPr/>
        </p:nvSpPr>
        <p:spPr bwMode="auto">
          <a:xfrm>
            <a:off x="33528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10" name="Rectangle 26"/>
          <p:cNvSpPr>
            <a:spLocks noChangeArrowheads="1"/>
          </p:cNvSpPr>
          <p:nvPr/>
        </p:nvSpPr>
        <p:spPr bwMode="auto">
          <a:xfrm>
            <a:off x="36576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11" name="Rectangle 27"/>
          <p:cNvSpPr>
            <a:spLocks noChangeArrowheads="1"/>
          </p:cNvSpPr>
          <p:nvPr/>
        </p:nvSpPr>
        <p:spPr bwMode="auto">
          <a:xfrm>
            <a:off x="39624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243612" name="Rectangle 28"/>
          <p:cNvSpPr>
            <a:spLocks noChangeArrowheads="1"/>
          </p:cNvSpPr>
          <p:nvPr/>
        </p:nvSpPr>
        <p:spPr bwMode="auto">
          <a:xfrm>
            <a:off x="42672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243613" name="Rectangle 29"/>
          <p:cNvSpPr>
            <a:spLocks noChangeArrowheads="1"/>
          </p:cNvSpPr>
          <p:nvPr/>
        </p:nvSpPr>
        <p:spPr bwMode="auto">
          <a:xfrm>
            <a:off x="45720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243614" name="Rectangle 30"/>
          <p:cNvSpPr>
            <a:spLocks noChangeArrowheads="1"/>
          </p:cNvSpPr>
          <p:nvPr/>
        </p:nvSpPr>
        <p:spPr bwMode="auto">
          <a:xfrm>
            <a:off x="48768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43615" name="Rectangle 31"/>
          <p:cNvSpPr>
            <a:spLocks noChangeArrowheads="1"/>
          </p:cNvSpPr>
          <p:nvPr/>
        </p:nvSpPr>
        <p:spPr bwMode="auto">
          <a:xfrm>
            <a:off x="51816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243616" name="Rectangle 32"/>
          <p:cNvSpPr>
            <a:spLocks noChangeArrowheads="1"/>
          </p:cNvSpPr>
          <p:nvPr/>
        </p:nvSpPr>
        <p:spPr bwMode="auto">
          <a:xfrm>
            <a:off x="6096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243617" name="Rectangle 33"/>
          <p:cNvSpPr>
            <a:spLocks noChangeArrowheads="1"/>
          </p:cNvSpPr>
          <p:nvPr/>
        </p:nvSpPr>
        <p:spPr bwMode="auto">
          <a:xfrm>
            <a:off x="9144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8</a:t>
            </a:r>
          </a:p>
        </p:txBody>
      </p:sp>
      <p:sp>
        <p:nvSpPr>
          <p:cNvPr id="2243618" name="Rectangle 34"/>
          <p:cNvSpPr>
            <a:spLocks noChangeArrowheads="1"/>
          </p:cNvSpPr>
          <p:nvPr/>
        </p:nvSpPr>
        <p:spPr bwMode="auto">
          <a:xfrm>
            <a:off x="12192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19" name="Rectangle 35"/>
          <p:cNvSpPr>
            <a:spLocks noChangeArrowheads="1"/>
          </p:cNvSpPr>
          <p:nvPr/>
        </p:nvSpPr>
        <p:spPr bwMode="auto">
          <a:xfrm>
            <a:off x="15240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20" name="Rectangle 36"/>
          <p:cNvSpPr>
            <a:spLocks noChangeArrowheads="1"/>
          </p:cNvSpPr>
          <p:nvPr/>
        </p:nvSpPr>
        <p:spPr bwMode="auto">
          <a:xfrm>
            <a:off x="18288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21" name="Rectangle 37"/>
          <p:cNvSpPr>
            <a:spLocks noChangeArrowheads="1"/>
          </p:cNvSpPr>
          <p:nvPr/>
        </p:nvSpPr>
        <p:spPr bwMode="auto">
          <a:xfrm>
            <a:off x="21336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22" name="Rectangle 38"/>
          <p:cNvSpPr>
            <a:spLocks noChangeArrowheads="1"/>
          </p:cNvSpPr>
          <p:nvPr/>
        </p:nvSpPr>
        <p:spPr bwMode="auto">
          <a:xfrm>
            <a:off x="2438400" y="4800600"/>
            <a:ext cx="304800" cy="304800"/>
          </a:xfrm>
          <a:prstGeom prst="rect">
            <a:avLst/>
          </a:prstGeom>
          <a:solidFill>
            <a:srgbClr val="CCFF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43623" name="Text Box 39"/>
          <p:cNvSpPr txBox="1">
            <a:spLocks noChangeArrowheads="1"/>
          </p:cNvSpPr>
          <p:nvPr/>
        </p:nvSpPr>
        <p:spPr bwMode="auto">
          <a:xfrm>
            <a:off x="6096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0</a:t>
            </a:r>
          </a:p>
        </p:txBody>
      </p:sp>
      <p:sp>
        <p:nvSpPr>
          <p:cNvPr id="2243624" name="Text Box 40"/>
          <p:cNvSpPr txBox="1">
            <a:spLocks noChangeArrowheads="1"/>
          </p:cNvSpPr>
          <p:nvPr/>
        </p:nvSpPr>
        <p:spPr bwMode="auto">
          <a:xfrm>
            <a:off x="9144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a:t>
            </a:r>
          </a:p>
        </p:txBody>
      </p:sp>
      <p:sp>
        <p:nvSpPr>
          <p:cNvPr id="2243625" name="Text Box 41"/>
          <p:cNvSpPr txBox="1">
            <a:spLocks noChangeArrowheads="1"/>
          </p:cNvSpPr>
          <p:nvPr/>
        </p:nvSpPr>
        <p:spPr bwMode="auto">
          <a:xfrm>
            <a:off x="12192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2</a:t>
            </a:r>
          </a:p>
        </p:txBody>
      </p:sp>
      <p:sp>
        <p:nvSpPr>
          <p:cNvPr id="2243626" name="Text Box 42"/>
          <p:cNvSpPr txBox="1">
            <a:spLocks noChangeArrowheads="1"/>
          </p:cNvSpPr>
          <p:nvPr/>
        </p:nvSpPr>
        <p:spPr bwMode="auto">
          <a:xfrm>
            <a:off x="15240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3</a:t>
            </a:r>
          </a:p>
        </p:txBody>
      </p:sp>
      <p:sp>
        <p:nvSpPr>
          <p:cNvPr id="2243627" name="Text Box 43"/>
          <p:cNvSpPr txBox="1">
            <a:spLocks noChangeArrowheads="1"/>
          </p:cNvSpPr>
          <p:nvPr/>
        </p:nvSpPr>
        <p:spPr bwMode="auto">
          <a:xfrm>
            <a:off x="18288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4</a:t>
            </a:r>
          </a:p>
        </p:txBody>
      </p:sp>
      <p:sp>
        <p:nvSpPr>
          <p:cNvPr id="2243628" name="Text Box 44"/>
          <p:cNvSpPr txBox="1">
            <a:spLocks noChangeArrowheads="1"/>
          </p:cNvSpPr>
          <p:nvPr/>
        </p:nvSpPr>
        <p:spPr bwMode="auto">
          <a:xfrm>
            <a:off x="21336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5</a:t>
            </a:r>
          </a:p>
        </p:txBody>
      </p:sp>
      <p:sp>
        <p:nvSpPr>
          <p:cNvPr id="2243629" name="Text Box 45"/>
          <p:cNvSpPr txBox="1">
            <a:spLocks noChangeArrowheads="1"/>
          </p:cNvSpPr>
          <p:nvPr/>
        </p:nvSpPr>
        <p:spPr bwMode="auto">
          <a:xfrm>
            <a:off x="24384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6</a:t>
            </a:r>
          </a:p>
        </p:txBody>
      </p:sp>
      <p:sp>
        <p:nvSpPr>
          <p:cNvPr id="2243630" name="Text Box 46"/>
          <p:cNvSpPr txBox="1">
            <a:spLocks noChangeArrowheads="1"/>
          </p:cNvSpPr>
          <p:nvPr/>
        </p:nvSpPr>
        <p:spPr bwMode="auto">
          <a:xfrm>
            <a:off x="27432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7</a:t>
            </a:r>
          </a:p>
        </p:txBody>
      </p:sp>
      <p:sp>
        <p:nvSpPr>
          <p:cNvPr id="2243631" name="Text Box 47"/>
          <p:cNvSpPr txBox="1">
            <a:spLocks noChangeArrowheads="1"/>
          </p:cNvSpPr>
          <p:nvPr/>
        </p:nvSpPr>
        <p:spPr bwMode="auto">
          <a:xfrm>
            <a:off x="30480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8</a:t>
            </a:r>
          </a:p>
        </p:txBody>
      </p:sp>
      <p:sp>
        <p:nvSpPr>
          <p:cNvPr id="2243632" name="Text Box 48"/>
          <p:cNvSpPr txBox="1">
            <a:spLocks noChangeArrowheads="1"/>
          </p:cNvSpPr>
          <p:nvPr/>
        </p:nvSpPr>
        <p:spPr bwMode="auto">
          <a:xfrm>
            <a:off x="33528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9</a:t>
            </a:r>
          </a:p>
        </p:txBody>
      </p:sp>
      <p:sp>
        <p:nvSpPr>
          <p:cNvPr id="2243633" name="Text Box 49"/>
          <p:cNvSpPr txBox="1">
            <a:spLocks noChangeArrowheads="1"/>
          </p:cNvSpPr>
          <p:nvPr/>
        </p:nvSpPr>
        <p:spPr bwMode="auto">
          <a:xfrm>
            <a:off x="3581400" y="44958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10</a:t>
            </a:r>
          </a:p>
        </p:txBody>
      </p:sp>
      <p:sp>
        <p:nvSpPr>
          <p:cNvPr id="2243634" name="Text Box 50"/>
          <p:cNvSpPr txBox="1">
            <a:spLocks noChangeArrowheads="1"/>
          </p:cNvSpPr>
          <p:nvPr/>
        </p:nvSpPr>
        <p:spPr bwMode="auto">
          <a:xfrm>
            <a:off x="3886200" y="44958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11</a:t>
            </a:r>
          </a:p>
        </p:txBody>
      </p:sp>
      <p:sp>
        <p:nvSpPr>
          <p:cNvPr id="2243635" name="Text Box 51"/>
          <p:cNvSpPr txBox="1">
            <a:spLocks noChangeArrowheads="1"/>
          </p:cNvSpPr>
          <p:nvPr/>
        </p:nvSpPr>
        <p:spPr bwMode="auto">
          <a:xfrm>
            <a:off x="4191000" y="44958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12</a:t>
            </a:r>
          </a:p>
        </p:txBody>
      </p:sp>
      <p:sp>
        <p:nvSpPr>
          <p:cNvPr id="2243636" name="Text Box 52"/>
          <p:cNvSpPr txBox="1">
            <a:spLocks noChangeArrowheads="1"/>
          </p:cNvSpPr>
          <p:nvPr/>
        </p:nvSpPr>
        <p:spPr bwMode="auto">
          <a:xfrm>
            <a:off x="4495800" y="44958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13</a:t>
            </a:r>
          </a:p>
        </p:txBody>
      </p:sp>
      <p:sp>
        <p:nvSpPr>
          <p:cNvPr id="2243637" name="Text Box 53"/>
          <p:cNvSpPr txBox="1">
            <a:spLocks noChangeArrowheads="1"/>
          </p:cNvSpPr>
          <p:nvPr/>
        </p:nvSpPr>
        <p:spPr bwMode="auto">
          <a:xfrm>
            <a:off x="4800600" y="44958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14</a:t>
            </a:r>
          </a:p>
        </p:txBody>
      </p:sp>
      <p:sp>
        <p:nvSpPr>
          <p:cNvPr id="2243638" name="Text Box 54"/>
          <p:cNvSpPr txBox="1">
            <a:spLocks noChangeArrowheads="1"/>
          </p:cNvSpPr>
          <p:nvPr/>
        </p:nvSpPr>
        <p:spPr bwMode="auto">
          <a:xfrm>
            <a:off x="5105400" y="44958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15</a:t>
            </a:r>
          </a:p>
        </p:txBody>
      </p:sp>
      <p:sp>
        <p:nvSpPr>
          <p:cNvPr id="2243639" name="Line 55"/>
          <p:cNvSpPr>
            <a:spLocks noChangeShapeType="1"/>
          </p:cNvSpPr>
          <p:nvPr/>
        </p:nvSpPr>
        <p:spPr bwMode="auto">
          <a:xfrm>
            <a:off x="609600" y="4724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40" name="Line 56"/>
          <p:cNvSpPr>
            <a:spLocks noChangeShapeType="1"/>
          </p:cNvSpPr>
          <p:nvPr/>
        </p:nvSpPr>
        <p:spPr bwMode="auto">
          <a:xfrm>
            <a:off x="5486400" y="4724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41" name="Text Box 57"/>
          <p:cNvSpPr txBox="1">
            <a:spLocks noChangeArrowheads="1"/>
          </p:cNvSpPr>
          <p:nvPr/>
        </p:nvSpPr>
        <p:spPr bwMode="auto">
          <a:xfrm>
            <a:off x="3810000" y="51054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F</a:t>
            </a:r>
          </a:p>
        </p:txBody>
      </p:sp>
      <p:sp>
        <p:nvSpPr>
          <p:cNvPr id="2243642" name="Text Box 58"/>
          <p:cNvSpPr txBox="1">
            <a:spLocks noChangeArrowheads="1"/>
          </p:cNvSpPr>
          <p:nvPr/>
        </p:nvSpPr>
        <p:spPr bwMode="auto">
          <a:xfrm>
            <a:off x="1066800" y="51054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B</a:t>
            </a:r>
          </a:p>
        </p:txBody>
      </p:sp>
      <p:sp>
        <p:nvSpPr>
          <p:cNvPr id="2243643" name="Text Box 59"/>
          <p:cNvSpPr txBox="1">
            <a:spLocks noChangeArrowheads="1"/>
          </p:cNvSpPr>
          <p:nvPr/>
        </p:nvSpPr>
        <p:spPr bwMode="auto">
          <a:xfrm>
            <a:off x="7467600" y="3810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0</a:t>
            </a:r>
          </a:p>
        </p:txBody>
      </p:sp>
      <p:sp>
        <p:nvSpPr>
          <p:cNvPr id="2243644" name="Text Box 60"/>
          <p:cNvSpPr txBox="1">
            <a:spLocks noChangeArrowheads="1"/>
          </p:cNvSpPr>
          <p:nvPr/>
        </p:nvSpPr>
        <p:spPr bwMode="auto">
          <a:xfrm>
            <a:off x="6934200" y="38100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15</a:t>
            </a:r>
          </a:p>
        </p:txBody>
      </p:sp>
      <p:sp>
        <p:nvSpPr>
          <p:cNvPr id="2243645" name="Text Box 61"/>
          <p:cNvSpPr txBox="1">
            <a:spLocks noChangeArrowheads="1"/>
          </p:cNvSpPr>
          <p:nvPr/>
        </p:nvSpPr>
        <p:spPr bwMode="auto">
          <a:xfrm>
            <a:off x="7391400" y="58674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7</a:t>
            </a:r>
          </a:p>
        </p:txBody>
      </p:sp>
      <p:sp>
        <p:nvSpPr>
          <p:cNvPr id="2243646" name="Text Box 62"/>
          <p:cNvSpPr txBox="1">
            <a:spLocks noChangeArrowheads="1"/>
          </p:cNvSpPr>
          <p:nvPr/>
        </p:nvSpPr>
        <p:spPr bwMode="auto">
          <a:xfrm>
            <a:off x="7010400" y="58674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8</a:t>
            </a:r>
          </a:p>
        </p:txBody>
      </p:sp>
      <p:sp>
        <p:nvSpPr>
          <p:cNvPr id="2243647" name="Text Box 63"/>
          <p:cNvSpPr txBox="1">
            <a:spLocks noChangeArrowheads="1"/>
          </p:cNvSpPr>
          <p:nvPr/>
        </p:nvSpPr>
        <p:spPr bwMode="auto">
          <a:xfrm>
            <a:off x="7848600" y="39624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a:t>
            </a:r>
          </a:p>
        </p:txBody>
      </p:sp>
      <p:sp>
        <p:nvSpPr>
          <p:cNvPr id="2243648" name="Text Box 64"/>
          <p:cNvSpPr txBox="1">
            <a:spLocks noChangeArrowheads="1"/>
          </p:cNvSpPr>
          <p:nvPr/>
        </p:nvSpPr>
        <p:spPr bwMode="auto">
          <a:xfrm>
            <a:off x="6477000" y="3962400"/>
            <a:ext cx="5334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14</a:t>
            </a:r>
          </a:p>
        </p:txBody>
      </p:sp>
      <p:sp>
        <p:nvSpPr>
          <p:cNvPr id="2243649" name="Text Box 65"/>
          <p:cNvSpPr txBox="1">
            <a:spLocks noChangeArrowheads="1"/>
          </p:cNvSpPr>
          <p:nvPr/>
        </p:nvSpPr>
        <p:spPr bwMode="auto">
          <a:xfrm>
            <a:off x="7772400" y="57150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6</a:t>
            </a:r>
          </a:p>
        </p:txBody>
      </p:sp>
      <p:sp>
        <p:nvSpPr>
          <p:cNvPr id="2243650" name="Text Box 66"/>
          <p:cNvSpPr txBox="1">
            <a:spLocks noChangeArrowheads="1"/>
          </p:cNvSpPr>
          <p:nvPr/>
        </p:nvSpPr>
        <p:spPr bwMode="auto">
          <a:xfrm>
            <a:off x="6629400" y="57150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9</a:t>
            </a:r>
          </a:p>
        </p:txBody>
      </p:sp>
      <p:sp>
        <p:nvSpPr>
          <p:cNvPr id="2243651" name="Text Box 67"/>
          <p:cNvSpPr txBox="1">
            <a:spLocks noChangeArrowheads="1"/>
          </p:cNvSpPr>
          <p:nvPr/>
        </p:nvSpPr>
        <p:spPr bwMode="auto">
          <a:xfrm>
            <a:off x="8077200" y="41910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2</a:t>
            </a:r>
          </a:p>
        </p:txBody>
      </p:sp>
      <p:sp>
        <p:nvSpPr>
          <p:cNvPr id="2243652" name="Text Box 68"/>
          <p:cNvSpPr txBox="1">
            <a:spLocks noChangeArrowheads="1"/>
          </p:cNvSpPr>
          <p:nvPr/>
        </p:nvSpPr>
        <p:spPr bwMode="auto">
          <a:xfrm>
            <a:off x="6248400" y="41910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13</a:t>
            </a:r>
          </a:p>
        </p:txBody>
      </p:sp>
      <p:sp>
        <p:nvSpPr>
          <p:cNvPr id="2243653" name="Text Box 69"/>
          <p:cNvSpPr txBox="1">
            <a:spLocks noChangeArrowheads="1"/>
          </p:cNvSpPr>
          <p:nvPr/>
        </p:nvSpPr>
        <p:spPr bwMode="auto">
          <a:xfrm>
            <a:off x="8077200" y="54102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5</a:t>
            </a:r>
          </a:p>
        </p:txBody>
      </p:sp>
      <p:sp>
        <p:nvSpPr>
          <p:cNvPr id="2243654" name="Text Box 70"/>
          <p:cNvSpPr txBox="1">
            <a:spLocks noChangeArrowheads="1"/>
          </p:cNvSpPr>
          <p:nvPr/>
        </p:nvSpPr>
        <p:spPr bwMode="auto">
          <a:xfrm>
            <a:off x="6248400" y="54102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10</a:t>
            </a:r>
          </a:p>
        </p:txBody>
      </p:sp>
      <p:sp>
        <p:nvSpPr>
          <p:cNvPr id="2243655" name="Text Box 71"/>
          <p:cNvSpPr txBox="1">
            <a:spLocks noChangeArrowheads="1"/>
          </p:cNvSpPr>
          <p:nvPr/>
        </p:nvSpPr>
        <p:spPr bwMode="auto">
          <a:xfrm>
            <a:off x="8229600" y="45720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3</a:t>
            </a:r>
          </a:p>
        </p:txBody>
      </p:sp>
      <p:sp>
        <p:nvSpPr>
          <p:cNvPr id="2243656" name="Text Box 72"/>
          <p:cNvSpPr txBox="1">
            <a:spLocks noChangeArrowheads="1"/>
          </p:cNvSpPr>
          <p:nvPr/>
        </p:nvSpPr>
        <p:spPr bwMode="auto">
          <a:xfrm>
            <a:off x="6096000" y="45720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12</a:t>
            </a:r>
          </a:p>
        </p:txBody>
      </p:sp>
      <p:sp>
        <p:nvSpPr>
          <p:cNvPr id="2243657" name="Text Box 73"/>
          <p:cNvSpPr txBox="1">
            <a:spLocks noChangeArrowheads="1"/>
          </p:cNvSpPr>
          <p:nvPr/>
        </p:nvSpPr>
        <p:spPr bwMode="auto">
          <a:xfrm>
            <a:off x="8229600" y="5029200"/>
            <a:ext cx="3810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4</a:t>
            </a:r>
          </a:p>
        </p:txBody>
      </p:sp>
      <p:sp>
        <p:nvSpPr>
          <p:cNvPr id="2243658" name="Text Box 74"/>
          <p:cNvSpPr txBox="1">
            <a:spLocks noChangeArrowheads="1"/>
          </p:cNvSpPr>
          <p:nvPr/>
        </p:nvSpPr>
        <p:spPr bwMode="auto">
          <a:xfrm>
            <a:off x="6096000" y="5029200"/>
            <a:ext cx="4572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11</a:t>
            </a:r>
          </a:p>
        </p:txBody>
      </p:sp>
      <p:sp>
        <p:nvSpPr>
          <p:cNvPr id="2243659" name="Text Box 75"/>
          <p:cNvSpPr txBox="1">
            <a:spLocks noChangeArrowheads="1"/>
          </p:cNvSpPr>
          <p:nvPr/>
        </p:nvSpPr>
        <p:spPr bwMode="auto">
          <a:xfrm>
            <a:off x="6781800" y="50292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F</a:t>
            </a:r>
          </a:p>
        </p:txBody>
      </p:sp>
      <p:sp>
        <p:nvSpPr>
          <p:cNvPr id="2243660" name="Text Box 76"/>
          <p:cNvSpPr txBox="1">
            <a:spLocks noChangeArrowheads="1"/>
          </p:cNvSpPr>
          <p:nvPr/>
        </p:nvSpPr>
        <p:spPr bwMode="auto">
          <a:xfrm>
            <a:off x="7620000" y="4495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200">
                <a:solidFill>
                  <a:schemeClr val="accent2"/>
                </a:solidFill>
                <a:cs typeface="+mn-cs"/>
              </a:rPr>
              <a:t>B</a:t>
            </a:r>
          </a:p>
        </p:txBody>
      </p:sp>
      <p:sp>
        <p:nvSpPr>
          <p:cNvPr id="2243661" name="Text Box 77"/>
          <p:cNvSpPr txBox="1">
            <a:spLocks noChangeArrowheads="1"/>
          </p:cNvSpPr>
          <p:nvPr/>
        </p:nvSpPr>
        <p:spPr bwMode="auto">
          <a:xfrm>
            <a:off x="6400800" y="4953000"/>
            <a:ext cx="4572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2</a:t>
            </a:r>
          </a:p>
        </p:txBody>
      </p:sp>
      <p:sp>
        <p:nvSpPr>
          <p:cNvPr id="2243662" name="Text Box 78"/>
          <p:cNvSpPr txBox="1">
            <a:spLocks noChangeArrowheads="1"/>
          </p:cNvSpPr>
          <p:nvPr/>
        </p:nvSpPr>
        <p:spPr bwMode="auto">
          <a:xfrm>
            <a:off x="6400800" y="4648200"/>
            <a:ext cx="4572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1</a:t>
            </a:r>
          </a:p>
        </p:txBody>
      </p:sp>
      <p:sp>
        <p:nvSpPr>
          <p:cNvPr id="2243663" name="Text Box 79"/>
          <p:cNvSpPr txBox="1">
            <a:spLocks noChangeArrowheads="1"/>
          </p:cNvSpPr>
          <p:nvPr/>
        </p:nvSpPr>
        <p:spPr bwMode="auto">
          <a:xfrm>
            <a:off x="6553200" y="4343400"/>
            <a:ext cx="3810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3</a:t>
            </a:r>
          </a:p>
        </p:txBody>
      </p:sp>
      <p:sp>
        <p:nvSpPr>
          <p:cNvPr id="2243664" name="Text Box 80"/>
          <p:cNvSpPr txBox="1">
            <a:spLocks noChangeArrowheads="1"/>
          </p:cNvSpPr>
          <p:nvPr/>
        </p:nvSpPr>
        <p:spPr bwMode="auto">
          <a:xfrm>
            <a:off x="6781800" y="4114800"/>
            <a:ext cx="3810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5</a:t>
            </a:r>
          </a:p>
        </p:txBody>
      </p:sp>
      <p:sp>
        <p:nvSpPr>
          <p:cNvPr id="2243665" name="Text Box 81"/>
          <p:cNvSpPr txBox="1">
            <a:spLocks noChangeArrowheads="1"/>
          </p:cNvSpPr>
          <p:nvPr/>
        </p:nvSpPr>
        <p:spPr bwMode="auto">
          <a:xfrm>
            <a:off x="7010400" y="4038600"/>
            <a:ext cx="4572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3</a:t>
            </a:r>
          </a:p>
        </p:txBody>
      </p:sp>
      <p:sp>
        <p:nvSpPr>
          <p:cNvPr id="2243666" name="Text Box 82"/>
          <p:cNvSpPr txBox="1">
            <a:spLocks noChangeArrowheads="1"/>
          </p:cNvSpPr>
          <p:nvPr/>
        </p:nvSpPr>
        <p:spPr bwMode="auto">
          <a:xfrm>
            <a:off x="7315200" y="4038600"/>
            <a:ext cx="4572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1</a:t>
            </a:r>
          </a:p>
        </p:txBody>
      </p:sp>
      <p:sp>
        <p:nvSpPr>
          <p:cNvPr id="2243667" name="Text Box 83"/>
          <p:cNvSpPr txBox="1">
            <a:spLocks noChangeArrowheads="1"/>
          </p:cNvSpPr>
          <p:nvPr/>
        </p:nvSpPr>
        <p:spPr bwMode="auto">
          <a:xfrm>
            <a:off x="7620000" y="4114800"/>
            <a:ext cx="3810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8</a:t>
            </a:r>
          </a:p>
        </p:txBody>
      </p:sp>
      <p:sp>
        <p:nvSpPr>
          <p:cNvPr id="2243668" name="Oval 84"/>
          <p:cNvSpPr>
            <a:spLocks noChangeArrowheads="1"/>
          </p:cNvSpPr>
          <p:nvPr/>
        </p:nvSpPr>
        <p:spPr bwMode="auto">
          <a:xfrm>
            <a:off x="6477000" y="4038600"/>
            <a:ext cx="1828800" cy="1828800"/>
          </a:xfrm>
          <a:prstGeom prst="ellipse">
            <a:avLst/>
          </a:prstGeom>
          <a:noFill/>
          <a:ln w="15875">
            <a:solidFill>
              <a:schemeClr val="tx1"/>
            </a:solidFill>
            <a:round/>
            <a:headEnd/>
            <a:tailEnd/>
          </a:ln>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69" name="Line 85"/>
          <p:cNvSpPr>
            <a:spLocks noChangeShapeType="1"/>
          </p:cNvSpPr>
          <p:nvPr/>
        </p:nvSpPr>
        <p:spPr bwMode="auto">
          <a:xfrm flipV="1">
            <a:off x="7391400" y="3962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3670" name="Text Box 86"/>
          <p:cNvSpPr txBox="1">
            <a:spLocks noChangeArrowheads="1"/>
          </p:cNvSpPr>
          <p:nvPr/>
        </p:nvSpPr>
        <p:spPr bwMode="auto">
          <a:xfrm>
            <a:off x="1981200" y="541020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Physical Structure</a:t>
            </a:r>
          </a:p>
        </p:txBody>
      </p:sp>
      <p:sp>
        <p:nvSpPr>
          <p:cNvPr id="2243671" name="Text Box 87"/>
          <p:cNvSpPr txBox="1">
            <a:spLocks noChangeArrowheads="1"/>
          </p:cNvSpPr>
          <p:nvPr/>
        </p:nvSpPr>
        <p:spPr bwMode="auto">
          <a:xfrm>
            <a:off x="6324600" y="617220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Logical Structure</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95810"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Implementation </a:t>
            </a:r>
            <a:r>
              <a:rPr lang="en-US" smtClean="0">
                <a:cs typeface="Times New Roman" charset="0"/>
              </a:rPr>
              <a:t>—</a:t>
            </a:r>
            <a:r>
              <a:rPr lang="en-US" smtClean="0">
                <a:cs typeface="+mj-cs"/>
              </a:rPr>
              <a:t> #2: Circular Buffer [2/3]</a:t>
            </a:r>
          </a:p>
        </p:txBody>
      </p:sp>
      <p:sp>
        <p:nvSpPr>
          <p:cNvPr id="2295811" name="Rectangle 3"/>
          <p:cNvSpPr>
            <a:spLocks noGrp="1" noChangeArrowheads="1"/>
          </p:cNvSpPr>
          <p:nvPr>
            <p:ph type="body" idx="1"/>
          </p:nvPr>
        </p:nvSpPr>
        <p:spPr/>
        <p:txBody>
          <a:bodyPr/>
          <a:lstStyle/>
          <a:p>
            <a:pPr eaLnBrk="1" hangingPunct="1">
              <a:buFont typeface="Wingdings" charset="0"/>
              <a:buNone/>
              <a:defRPr/>
            </a:pPr>
            <a:r>
              <a:rPr lang="en-US" smtClean="0">
                <a:cs typeface="+mn-cs"/>
              </a:rPr>
              <a:t>A circular buffer can be simply an array. We need to know:</a:t>
            </a:r>
          </a:p>
          <a:p>
            <a:pPr lvl="1" eaLnBrk="1" hangingPunct="1">
              <a:defRPr/>
            </a:pPr>
            <a:r>
              <a:rPr lang="en-US" smtClean="0"/>
              <a:t>The number of elements in the array.</a:t>
            </a:r>
          </a:p>
          <a:p>
            <a:pPr lvl="1" eaLnBrk="1" hangingPunct="1">
              <a:defRPr/>
            </a:pPr>
            <a:r>
              <a:rPr lang="en-US" smtClean="0"/>
              <a:t>The subscript of the front item.</a:t>
            </a:r>
          </a:p>
          <a:p>
            <a:pPr lvl="2" eaLnBrk="1" hangingPunct="1">
              <a:defRPr/>
            </a:pPr>
            <a:r>
              <a:rPr lang="en-US" smtClean="0"/>
              <a:t>When dequeuing, we do</a:t>
            </a:r>
            <a:br>
              <a:rPr lang="en-US" smtClean="0"/>
            </a:br>
            <a:r>
              <a:rPr lang="en-US" b="1" smtClean="0">
                <a:latin typeface="Courier New" charset="0"/>
              </a:rPr>
              <a:t>frontsubs = (frontsubs + 1) % array_size</a:t>
            </a:r>
            <a:r>
              <a:rPr lang="en-US" smtClean="0"/>
              <a:t>.</a:t>
            </a:r>
          </a:p>
          <a:p>
            <a:pPr lvl="1" eaLnBrk="1" hangingPunct="1">
              <a:defRPr/>
            </a:pPr>
            <a:r>
              <a:rPr lang="en-US" smtClean="0"/>
              <a:t>The size of the Queue (that is, the number of items in it).</a:t>
            </a:r>
          </a:p>
          <a:p>
            <a:pPr lvl="2" eaLnBrk="1" hangingPunct="1">
              <a:defRPr/>
            </a:pPr>
            <a:r>
              <a:rPr lang="en-US" smtClean="0"/>
              <a:t>The subscript of the back item is</a:t>
            </a:r>
            <a:br>
              <a:rPr lang="en-US" smtClean="0"/>
            </a:br>
            <a:r>
              <a:rPr lang="en-US" b="1" smtClean="0">
                <a:latin typeface="Courier New" charset="0"/>
              </a:rPr>
              <a:t>(frontsubs + queue_size – 1) % array_size</a:t>
            </a:r>
            <a:r>
              <a:rPr lang="en-US" smtClean="0"/>
              <a:t>, if </a:t>
            </a:r>
            <a:r>
              <a:rPr lang="en-US" b="1" smtClean="0">
                <a:latin typeface="Courier New" charset="0"/>
              </a:rPr>
              <a:t>queue_size != 0</a:t>
            </a:r>
            <a:r>
              <a:rPr lang="en-US" smtClean="0"/>
              <a:t>.</a:t>
            </a:r>
          </a:p>
          <a:p>
            <a:pPr eaLnBrk="1" hangingPunct="1">
              <a:buFont typeface="Wingdings" charset="0"/>
              <a:buNone/>
              <a:defRPr/>
            </a:pPr>
            <a:r>
              <a:rPr lang="en-US" smtClean="0">
                <a:cs typeface="+mn-cs"/>
              </a:rPr>
              <a:t>This is a good way of implementing a Queue that will never exceed some smallish size. For a Queue that can get large:</a:t>
            </a:r>
          </a:p>
          <a:p>
            <a:pPr lvl="1" eaLnBrk="1" hangingPunct="1">
              <a:defRPr/>
            </a:pPr>
            <a:r>
              <a:rPr lang="en-US" smtClean="0"/>
              <a:t>We may want to add automatic reallocation.</a:t>
            </a:r>
          </a:p>
          <a:p>
            <a:pPr lvl="1" eaLnBrk="1" hangingPunct="1">
              <a:defRPr/>
            </a:pPr>
            <a:r>
              <a:rPr lang="en-US" smtClean="0"/>
              <a:t>This works in much the same way it does for smart arrays.</a:t>
            </a:r>
          </a:p>
          <a:p>
            <a:pPr lvl="1" eaLnBrk="1" hangingPunct="1">
              <a:defRPr/>
            </a:pPr>
            <a:r>
              <a:rPr lang="en-US" smtClean="0"/>
              <a:t>When reallocating, be careful to copy items to the right places.</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r>
              <a:rPr lang="en-US" smtClean="0"/>
              <a:t>8 April 2013</a:t>
            </a:r>
            <a:endParaRPr lang="en-US"/>
          </a:p>
        </p:txBody>
      </p:sp>
      <p:sp>
        <p:nvSpPr>
          <p:cNvPr id="8" name="Footer Placeholder 4"/>
          <p:cNvSpPr>
            <a:spLocks noGrp="1"/>
          </p:cNvSpPr>
          <p:nvPr>
            <p:ph type="ftr" sz="quarter" idx="11"/>
          </p:nvPr>
        </p:nvSpPr>
        <p:spPr/>
        <p:txBody>
          <a:bodyPr/>
          <a:lstStyle/>
          <a:p>
            <a:pPr>
              <a:defRPr/>
            </a:pPr>
            <a:r>
              <a:rPr lang="de-DE" smtClean="0"/>
              <a:t>CS 311 Spring 2013</a:t>
            </a:r>
            <a:endParaRPr lang="en-US"/>
          </a:p>
        </p:txBody>
      </p:sp>
      <p:sp>
        <p:nvSpPr>
          <p:cNvPr id="2296834"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Implementation </a:t>
            </a:r>
            <a:r>
              <a:rPr lang="en-US" smtClean="0">
                <a:cs typeface="Times New Roman" charset="0"/>
              </a:rPr>
              <a:t>—</a:t>
            </a:r>
            <a:r>
              <a:rPr lang="en-US" smtClean="0">
                <a:cs typeface="+mj-cs"/>
              </a:rPr>
              <a:t> #2: Circular Buffer [3/3]</a:t>
            </a:r>
          </a:p>
        </p:txBody>
      </p:sp>
      <p:sp>
        <p:nvSpPr>
          <p:cNvPr id="2296835" name="Rectangle 3"/>
          <p:cNvSpPr>
            <a:spLocks noGrp="1" noChangeArrowheads="1"/>
          </p:cNvSpPr>
          <p:nvPr>
            <p:ph type="body" idx="1"/>
          </p:nvPr>
        </p:nvSpPr>
        <p:spPr/>
        <p:txBody>
          <a:bodyPr/>
          <a:lstStyle/>
          <a:p>
            <a:pPr eaLnBrk="1" hangingPunct="1">
              <a:buFont typeface="Wingdings" charset="0"/>
              <a:buNone/>
              <a:defRPr/>
            </a:pPr>
            <a:r>
              <a:rPr lang="en-US" smtClean="0">
                <a:cs typeface="+mn-cs"/>
              </a:rPr>
              <a:t>What is the order of each of the following operations for a Queue implemented using an array-based circular buffer?</a:t>
            </a:r>
          </a:p>
          <a:p>
            <a:pPr lvl="1" eaLnBrk="1" hangingPunct="1">
              <a:defRPr/>
            </a:pPr>
            <a:r>
              <a:rPr lang="en-US" b="1" smtClean="0"/>
              <a:t>getFront</a:t>
            </a:r>
          </a:p>
          <a:p>
            <a:pPr lvl="2" eaLnBrk="1" hangingPunct="1">
              <a:defRPr/>
            </a:pPr>
            <a:r>
              <a:rPr lang="en-US" smtClean="0"/>
              <a:t>Constant time.</a:t>
            </a:r>
          </a:p>
          <a:p>
            <a:pPr lvl="1" eaLnBrk="1" hangingPunct="1">
              <a:defRPr/>
            </a:pPr>
            <a:r>
              <a:rPr lang="en-US" b="1" smtClean="0"/>
              <a:t>dequeue</a:t>
            </a:r>
          </a:p>
          <a:p>
            <a:pPr lvl="2" eaLnBrk="1" hangingPunct="1">
              <a:defRPr/>
            </a:pPr>
            <a:r>
              <a:rPr lang="en-US" smtClean="0"/>
              <a:t>Constant time.</a:t>
            </a:r>
          </a:p>
          <a:p>
            <a:pPr lvl="1" eaLnBrk="1" hangingPunct="1">
              <a:defRPr/>
            </a:pPr>
            <a:r>
              <a:rPr lang="en-US" b="1" smtClean="0"/>
              <a:t>enqueue</a:t>
            </a:r>
          </a:p>
          <a:p>
            <a:pPr lvl="2" eaLnBrk="1" hangingPunct="1">
              <a:defRPr/>
            </a:pPr>
            <a:r>
              <a:rPr lang="en-US" smtClean="0"/>
              <a:t>Linear time (reallocation may be required).</a:t>
            </a:r>
          </a:p>
          <a:p>
            <a:pPr lvl="2" eaLnBrk="1" hangingPunct="1">
              <a:defRPr/>
            </a:pPr>
            <a:r>
              <a:rPr lang="en-US" smtClean="0"/>
              <a:t>Constant time if no reallocation is required.</a:t>
            </a:r>
          </a:p>
          <a:p>
            <a:pPr lvl="2" eaLnBrk="1" hangingPunct="1">
              <a:defRPr/>
            </a:pPr>
            <a:r>
              <a:rPr lang="en-US" smtClean="0"/>
              <a:t>With a good reallocation scheme: amortized constant time.</a:t>
            </a:r>
          </a:p>
          <a:p>
            <a:pPr lvl="1" eaLnBrk="1" hangingPunct="1">
              <a:defRPr/>
            </a:pPr>
            <a:r>
              <a:rPr lang="en-US" b="1" smtClean="0"/>
              <a:t>isEmpty</a:t>
            </a:r>
          </a:p>
          <a:p>
            <a:pPr lvl="2" eaLnBrk="1" hangingPunct="1">
              <a:defRPr/>
            </a:pPr>
            <a:r>
              <a:rPr lang="en-US" smtClean="0"/>
              <a:t>Constant time.</a:t>
            </a:r>
          </a:p>
          <a:p>
            <a:pPr lvl="1" eaLnBrk="1" hangingPunct="1">
              <a:defRPr/>
            </a:pPr>
            <a:r>
              <a:rPr lang="en-US" b="1" smtClean="0"/>
              <a:t>copy</a:t>
            </a:r>
          </a:p>
          <a:p>
            <a:pPr lvl="2" eaLnBrk="1" hangingPunct="1">
              <a:defRPr/>
            </a:pPr>
            <a:r>
              <a:rPr lang="en-US" smtClean="0"/>
              <a:t>Linear time.</a:t>
            </a:r>
          </a:p>
        </p:txBody>
      </p:sp>
      <p:sp>
        <p:nvSpPr>
          <p:cNvPr id="2296836" name="Line 4"/>
          <p:cNvSpPr>
            <a:spLocks noChangeShapeType="1"/>
          </p:cNvSpPr>
          <p:nvPr/>
        </p:nvSpPr>
        <p:spPr bwMode="auto">
          <a:xfrm flipH="1" flipV="1">
            <a:off x="3048000" y="4724400"/>
            <a:ext cx="1676400" cy="2286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296837" name="Line 5"/>
          <p:cNvSpPr>
            <a:spLocks noChangeShapeType="1"/>
          </p:cNvSpPr>
          <p:nvPr/>
        </p:nvSpPr>
        <p:spPr bwMode="auto">
          <a:xfrm flipH="1">
            <a:off x="2743200" y="5105400"/>
            <a:ext cx="1981200" cy="2286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296838" name="Text Box 6"/>
          <p:cNvSpPr txBox="1">
            <a:spLocks noChangeArrowheads="1"/>
          </p:cNvSpPr>
          <p:nvPr/>
        </p:nvSpPr>
        <p:spPr bwMode="auto">
          <a:xfrm>
            <a:off x="4724400" y="4876800"/>
            <a:ext cx="2286000"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a:solidFill>
                  <a:schemeClr val="folHlink"/>
                </a:solidFill>
                <a:cs typeface="+mn-cs"/>
              </a:rPr>
              <a:t>As (nearly) always.</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302978"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In the C++ STL </a:t>
            </a:r>
            <a:r>
              <a:rPr lang="en-US" smtClean="0">
                <a:cs typeface="Times New Roman" charset="0"/>
              </a:rPr>
              <a:t>—</a:t>
            </a:r>
            <a:r>
              <a:rPr lang="en-US" smtClean="0">
                <a:cs typeface="+mj-cs"/>
              </a:rPr>
              <a:t> Introduction</a:t>
            </a:r>
          </a:p>
        </p:txBody>
      </p:sp>
      <p:sp>
        <p:nvSpPr>
          <p:cNvPr id="2302979" name="Rectangle 3"/>
          <p:cNvSpPr>
            <a:spLocks noGrp="1" noChangeArrowheads="1"/>
          </p:cNvSpPr>
          <p:nvPr>
            <p:ph type="body" idx="1"/>
          </p:nvPr>
        </p:nvSpPr>
        <p:spPr/>
        <p:txBody>
          <a:bodyPr/>
          <a:lstStyle/>
          <a:p>
            <a:pPr eaLnBrk="1" hangingPunct="1">
              <a:lnSpc>
                <a:spcPct val="90000"/>
              </a:lnSpc>
              <a:buFont typeface="Wingdings" charset="0"/>
              <a:buNone/>
              <a:defRPr/>
            </a:pPr>
            <a:r>
              <a:rPr lang="en-US" smtClean="0">
                <a:cs typeface="+mn-cs"/>
              </a:rPr>
              <a:t>The STL has a Queue: </a:t>
            </a:r>
            <a:r>
              <a:rPr lang="en-US" b="1" smtClean="0">
                <a:latin typeface="Courier New" charset="0"/>
                <a:cs typeface="+mn-cs"/>
              </a:rPr>
              <a:t>std::queue</a:t>
            </a:r>
            <a:r>
              <a:rPr lang="en-US" smtClean="0">
                <a:cs typeface="+mn-cs"/>
              </a:rPr>
              <a:t>, in </a:t>
            </a:r>
            <a:r>
              <a:rPr lang="en-US" b="1" smtClean="0">
                <a:latin typeface="Courier New" charset="0"/>
                <a:cs typeface="+mn-cs"/>
              </a:rPr>
              <a:t>&lt;queue&gt;</a:t>
            </a:r>
            <a:r>
              <a:rPr lang="en-US" smtClean="0">
                <a:cs typeface="+mn-cs"/>
              </a:rPr>
              <a:t>.</a:t>
            </a:r>
          </a:p>
          <a:p>
            <a:pPr lvl="1" eaLnBrk="1" hangingPunct="1">
              <a:lnSpc>
                <a:spcPct val="90000"/>
              </a:lnSpc>
              <a:defRPr/>
            </a:pPr>
            <a:r>
              <a:rPr lang="en-US" smtClean="0"/>
              <a:t>Again, STL documentation calls </a:t>
            </a:r>
            <a:r>
              <a:rPr lang="en-US" b="1" smtClean="0">
                <a:latin typeface="Courier New" charset="0"/>
              </a:rPr>
              <a:t>std::queue</a:t>
            </a:r>
            <a:r>
              <a:rPr lang="en-US" smtClean="0"/>
              <a:t> a </a:t>
            </a:r>
            <a:r>
              <a:rPr lang="ja-JP" altLang="en-US" smtClean="0">
                <a:latin typeface="Arial"/>
              </a:rPr>
              <a:t>“</a:t>
            </a:r>
            <a:r>
              <a:rPr lang="en-US" smtClean="0"/>
              <a:t>container adapter</a:t>
            </a:r>
            <a:r>
              <a:rPr lang="ja-JP" altLang="en-US" smtClean="0">
                <a:latin typeface="Arial"/>
              </a:rPr>
              <a:t>”</a:t>
            </a:r>
            <a:r>
              <a:rPr lang="en-US" smtClean="0"/>
              <a:t>, not a </a:t>
            </a:r>
            <a:r>
              <a:rPr lang="ja-JP" altLang="en-US" smtClean="0">
                <a:latin typeface="Arial"/>
              </a:rPr>
              <a:t>“</a:t>
            </a:r>
            <a:r>
              <a:rPr lang="en-US" smtClean="0"/>
              <a:t>container</a:t>
            </a:r>
            <a:r>
              <a:rPr lang="ja-JP" altLang="en-US" smtClean="0">
                <a:latin typeface="Arial"/>
              </a:rPr>
              <a:t>”</a:t>
            </a:r>
            <a:r>
              <a:rPr lang="en-US" smtClean="0"/>
              <a:t>.</a:t>
            </a:r>
          </a:p>
          <a:p>
            <a:pPr eaLnBrk="1" hangingPunct="1">
              <a:lnSpc>
                <a:spcPct val="90000"/>
              </a:lnSpc>
              <a:buFont typeface="Wingdings" charset="0"/>
              <a:buNone/>
              <a:defRPr/>
            </a:pPr>
            <a:r>
              <a:rPr lang="en-US" smtClean="0">
                <a:cs typeface="+mn-cs"/>
              </a:rPr>
              <a:t>As with </a:t>
            </a:r>
            <a:r>
              <a:rPr lang="en-US" b="1" smtClean="0">
                <a:latin typeface="Courier New" charset="0"/>
                <a:cs typeface="+mn-cs"/>
              </a:rPr>
              <a:t>std::stack</a:t>
            </a:r>
            <a:r>
              <a:rPr lang="en-US" smtClean="0">
                <a:cs typeface="+mn-cs"/>
              </a:rPr>
              <a:t>, </a:t>
            </a:r>
            <a:r>
              <a:rPr lang="en-US" b="1" smtClean="0">
                <a:latin typeface="Courier New" charset="0"/>
                <a:cs typeface="+mn-cs"/>
              </a:rPr>
              <a:t>std::queue</a:t>
            </a:r>
            <a:r>
              <a:rPr lang="en-US" smtClean="0">
                <a:cs typeface="+mn-cs"/>
              </a:rPr>
              <a:t> is a wrapper around a container that you choose.</a:t>
            </a:r>
          </a:p>
          <a:p>
            <a:pPr eaLnBrk="1" hangingPunct="1">
              <a:lnSpc>
                <a:spcPct val="90000"/>
              </a:lnSpc>
              <a:buFont typeface="Wingdings" charset="0"/>
              <a:buNone/>
              <a:defRPr/>
            </a:pPr>
            <a:endParaRPr lang="en-US" smtClean="0">
              <a:cs typeface="+mn-cs"/>
            </a:endParaRPr>
          </a:p>
          <a:p>
            <a:pPr eaLnBrk="1" hangingPunct="1">
              <a:lnSpc>
                <a:spcPct val="90000"/>
              </a:lnSpc>
              <a:buFont typeface="Wingdings" charset="0"/>
              <a:buNone/>
              <a:defRPr/>
            </a:pPr>
            <a:r>
              <a:rPr lang="en-US" b="1" smtClean="0">
                <a:solidFill>
                  <a:schemeClr val="hlink"/>
                </a:solidFill>
                <a:latin typeface="Courier New" charset="0"/>
                <a:cs typeface="+mn-cs"/>
              </a:rPr>
              <a:t>std::queue&lt;T, </a:t>
            </a:r>
            <a:r>
              <a:rPr lang="en-US" i="1" smtClean="0">
                <a:solidFill>
                  <a:schemeClr val="hlink"/>
                </a:solidFill>
                <a:cs typeface="+mn-cs"/>
              </a:rPr>
              <a:t>container</a:t>
            </a:r>
            <a:r>
              <a:rPr lang="en-US" b="1" smtClean="0">
                <a:solidFill>
                  <a:schemeClr val="hlink"/>
                </a:solidFill>
                <a:latin typeface="Courier New" charset="0"/>
                <a:cs typeface="+mn-cs"/>
              </a:rPr>
              <a:t>&lt;T&gt; &gt;</a:t>
            </a:r>
            <a:endParaRPr lang="en-US" smtClean="0">
              <a:solidFill>
                <a:schemeClr val="hlink"/>
              </a:solidFill>
              <a:cs typeface="+mn-cs"/>
            </a:endParaRPr>
          </a:p>
          <a:p>
            <a:pPr eaLnBrk="1" hangingPunct="1">
              <a:lnSpc>
                <a:spcPct val="90000"/>
              </a:lnSpc>
              <a:buFont typeface="Wingdings" charset="0"/>
              <a:buNone/>
              <a:defRPr/>
            </a:pPr>
            <a:endParaRPr lang="en-US" smtClean="0">
              <a:solidFill>
                <a:schemeClr val="hlink"/>
              </a:solidFill>
              <a:cs typeface="+mn-cs"/>
            </a:endParaRPr>
          </a:p>
          <a:p>
            <a:pPr lvl="1" eaLnBrk="1" hangingPunct="1">
              <a:lnSpc>
                <a:spcPct val="90000"/>
              </a:lnSpc>
              <a:defRPr/>
            </a:pPr>
            <a:r>
              <a:rPr lang="ja-JP" altLang="en-US" smtClean="0">
                <a:latin typeface="Arial"/>
              </a:rPr>
              <a:t>“</a:t>
            </a:r>
            <a:r>
              <a:rPr lang="en-US" b="1" smtClean="0">
                <a:latin typeface="Courier New" charset="0"/>
              </a:rPr>
              <a:t>T</a:t>
            </a:r>
            <a:r>
              <a:rPr lang="ja-JP" altLang="en-US" smtClean="0">
                <a:latin typeface="Arial"/>
              </a:rPr>
              <a:t>”</a:t>
            </a:r>
            <a:r>
              <a:rPr lang="en-US" smtClean="0"/>
              <a:t> is the value type.</a:t>
            </a:r>
          </a:p>
          <a:p>
            <a:pPr lvl="1" eaLnBrk="1" hangingPunct="1">
              <a:lnSpc>
                <a:spcPct val="90000"/>
              </a:lnSpc>
              <a:defRPr/>
            </a:pPr>
            <a:r>
              <a:rPr lang="ja-JP" altLang="en-US" smtClean="0">
                <a:latin typeface="Arial"/>
              </a:rPr>
              <a:t>“</a:t>
            </a:r>
            <a:r>
              <a:rPr lang="en-US" i="1" smtClean="0"/>
              <a:t>container</a:t>
            </a:r>
            <a:r>
              <a:rPr lang="en-US" b="1" smtClean="0">
                <a:latin typeface="Courier New" charset="0"/>
              </a:rPr>
              <a:t>&lt;T&gt;</a:t>
            </a:r>
            <a:r>
              <a:rPr lang="ja-JP" altLang="en-US" smtClean="0">
                <a:latin typeface="Arial"/>
              </a:rPr>
              <a:t>”</a:t>
            </a:r>
            <a:r>
              <a:rPr lang="en-US" smtClean="0"/>
              <a:t> can be </a:t>
            </a:r>
            <a:r>
              <a:rPr lang="en-US" b="1" smtClean="0"/>
              <a:t>any</a:t>
            </a:r>
            <a:r>
              <a:rPr lang="en-US" smtClean="0"/>
              <a:t> standard-conforming container with value type </a:t>
            </a:r>
            <a:r>
              <a:rPr lang="en-US" b="1" smtClean="0">
                <a:latin typeface="Courier New" charset="0"/>
              </a:rPr>
              <a:t>T</a:t>
            </a:r>
            <a:r>
              <a:rPr lang="en-US" smtClean="0"/>
              <a:t> and the required member functions (including </a:t>
            </a:r>
            <a:r>
              <a:rPr lang="en-US" b="1" smtClean="0">
                <a:latin typeface="Courier New" charset="0"/>
              </a:rPr>
              <a:t>push_back</a:t>
            </a:r>
            <a:r>
              <a:rPr lang="en-US" smtClean="0"/>
              <a:t>, </a:t>
            </a:r>
            <a:r>
              <a:rPr lang="en-US" b="1" smtClean="0">
                <a:latin typeface="Courier New" charset="0"/>
              </a:rPr>
              <a:t>pop_front</a:t>
            </a:r>
            <a:r>
              <a:rPr lang="en-US" smtClean="0"/>
              <a:t>, and </a:t>
            </a:r>
            <a:r>
              <a:rPr lang="en-US" b="1" smtClean="0">
                <a:latin typeface="Courier New" charset="0"/>
              </a:rPr>
              <a:t>front</a:t>
            </a:r>
            <a:r>
              <a:rPr lang="en-US" smtClean="0"/>
              <a:t>).</a:t>
            </a:r>
          </a:p>
          <a:p>
            <a:pPr lvl="1" eaLnBrk="1" hangingPunct="1">
              <a:lnSpc>
                <a:spcPct val="90000"/>
              </a:lnSpc>
              <a:defRPr/>
            </a:pPr>
            <a:r>
              <a:rPr lang="en-US" smtClean="0"/>
              <a:t>In particular </a:t>
            </a:r>
            <a:r>
              <a:rPr lang="en-US" i="1" smtClean="0"/>
              <a:t>container</a:t>
            </a:r>
            <a:r>
              <a:rPr lang="en-US" smtClean="0"/>
              <a:t> can be </a:t>
            </a:r>
            <a:r>
              <a:rPr lang="en-US" b="1" smtClean="0">
                <a:latin typeface="Courier New" charset="0"/>
              </a:rPr>
              <a:t>std::deque</a:t>
            </a:r>
            <a:r>
              <a:rPr lang="en-US" smtClean="0"/>
              <a:t> or </a:t>
            </a:r>
            <a:r>
              <a:rPr lang="en-US" b="1" smtClean="0">
                <a:latin typeface="Courier New" charset="0"/>
              </a:rPr>
              <a:t>std::list</a:t>
            </a:r>
            <a:r>
              <a:rPr lang="en-US" smtClean="0"/>
              <a:t>.</a:t>
            </a:r>
          </a:p>
          <a:p>
            <a:pPr lvl="2" eaLnBrk="1" hangingPunct="1">
              <a:lnSpc>
                <a:spcPct val="90000"/>
              </a:lnSpc>
              <a:defRPr/>
            </a:pPr>
            <a:r>
              <a:rPr lang="en-US" smtClean="0"/>
              <a:t>But not </a:t>
            </a:r>
            <a:r>
              <a:rPr lang="en-US" b="1" smtClean="0">
                <a:latin typeface="Courier New" charset="0"/>
              </a:rPr>
              <a:t>std::vector</a:t>
            </a:r>
            <a:r>
              <a:rPr lang="en-US" smtClean="0"/>
              <a:t> or </a:t>
            </a:r>
            <a:r>
              <a:rPr lang="en-US" b="1" smtClean="0">
                <a:latin typeface="Courier New" charset="0"/>
              </a:rPr>
              <a:t>std::basic_string</a:t>
            </a:r>
            <a:r>
              <a:rPr lang="en-US" smtClean="0"/>
              <a:t>; these have no </a:t>
            </a:r>
            <a:r>
              <a:rPr lang="en-US" b="1" smtClean="0">
                <a:latin typeface="Courier New" charset="0"/>
              </a:rPr>
              <a:t>pop_front</a:t>
            </a:r>
            <a:r>
              <a:rPr lang="en-US" smtClean="0"/>
              <a:t>.</a:t>
            </a:r>
          </a:p>
          <a:p>
            <a:pPr eaLnBrk="1" hangingPunct="1">
              <a:lnSpc>
                <a:spcPct val="90000"/>
              </a:lnSpc>
              <a:buFont typeface="Wingdings" charset="0"/>
              <a:buNone/>
              <a:defRPr/>
            </a:pPr>
            <a:r>
              <a:rPr lang="en-US" i="1" smtClean="0">
                <a:cs typeface="+mn-cs"/>
              </a:rPr>
              <a:t>container</a:t>
            </a:r>
            <a:r>
              <a:rPr lang="en-US" smtClean="0">
                <a:cs typeface="+mn-cs"/>
              </a:rPr>
              <a:t> defaults to </a:t>
            </a:r>
            <a:r>
              <a:rPr lang="en-US" b="1" smtClean="0">
                <a:latin typeface="Courier New" charset="0"/>
                <a:cs typeface="+mn-cs"/>
              </a:rPr>
              <a:t>std::deque</a:t>
            </a:r>
            <a:r>
              <a:rPr lang="en-US" smtClean="0">
                <a:cs typeface="+mn-cs"/>
              </a:rPr>
              <a:t>.</a:t>
            </a:r>
          </a:p>
          <a:p>
            <a:pPr eaLnBrk="1" hangingPunct="1">
              <a:lnSpc>
                <a:spcPct val="90000"/>
              </a:lnSpc>
              <a:buFont typeface="Wingdings" charset="0"/>
              <a:buNone/>
              <a:defRPr/>
            </a:pPr>
            <a:endParaRPr lang="en-US" b="1" smtClean="0">
              <a:latin typeface="Courier New" charset="0"/>
              <a:cs typeface="+mn-cs"/>
            </a:endParaRPr>
          </a:p>
          <a:p>
            <a:pPr eaLnBrk="1" hangingPunct="1">
              <a:lnSpc>
                <a:spcPct val="90000"/>
              </a:lnSpc>
              <a:buFont typeface="Wingdings" charset="0"/>
              <a:buNone/>
              <a:defRPr/>
            </a:pPr>
            <a:r>
              <a:rPr lang="en-US" b="1" smtClean="0">
                <a:solidFill>
                  <a:schemeClr val="hlink"/>
                </a:solidFill>
                <a:latin typeface="Courier New" charset="0"/>
                <a:cs typeface="+mn-cs"/>
              </a:rPr>
              <a:t>std::queue&lt;T&gt;  // = std::queue&lt;T, std::deque&lt;T&gt; &gt;</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47682"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In the C++ STL </a:t>
            </a:r>
            <a:r>
              <a:rPr lang="en-US" smtClean="0">
                <a:cs typeface="Times New Roman" charset="0"/>
              </a:rPr>
              <a:t>—</a:t>
            </a:r>
            <a:r>
              <a:rPr lang="en-US" smtClean="0">
                <a:cs typeface="+mj-cs"/>
              </a:rPr>
              <a:t> </a:t>
            </a:r>
            <a:r>
              <a:rPr lang="en-US" smtClean="0">
                <a:cs typeface="Times New Roman" charset="0"/>
              </a:rPr>
              <a:t>Notes</a:t>
            </a:r>
          </a:p>
        </p:txBody>
      </p:sp>
      <p:sp>
        <p:nvSpPr>
          <p:cNvPr id="2247683" name="Rectangle 3"/>
          <p:cNvSpPr>
            <a:spLocks noGrp="1" noChangeArrowheads="1"/>
          </p:cNvSpPr>
          <p:nvPr>
            <p:ph type="body" idx="1"/>
          </p:nvPr>
        </p:nvSpPr>
        <p:spPr/>
        <p:txBody>
          <a:bodyPr/>
          <a:lstStyle/>
          <a:p>
            <a:pPr eaLnBrk="1" hangingPunct="1">
              <a:buFont typeface="Wingdings" charset="0"/>
              <a:buNone/>
              <a:defRPr/>
            </a:pPr>
            <a:r>
              <a:rPr lang="en-US" smtClean="0">
                <a:cs typeface="+mn-cs"/>
              </a:rPr>
              <a:t>Efficiency issues for </a:t>
            </a:r>
            <a:r>
              <a:rPr lang="en-US" b="1" smtClean="0">
                <a:latin typeface="Courier New" charset="0"/>
                <a:cs typeface="+mn-cs"/>
              </a:rPr>
              <a:t>std::queue</a:t>
            </a:r>
            <a:r>
              <a:rPr lang="en-US" smtClean="0">
                <a:cs typeface="+mn-cs"/>
              </a:rPr>
              <a:t> are just like </a:t>
            </a:r>
            <a:r>
              <a:rPr lang="en-US" b="1" smtClean="0">
                <a:latin typeface="Courier New" charset="0"/>
                <a:cs typeface="+mn-cs"/>
              </a:rPr>
              <a:t>std::stack</a:t>
            </a:r>
            <a:r>
              <a:rPr lang="en-US" smtClean="0">
                <a:cs typeface="+mn-cs"/>
              </a:rPr>
              <a:t>.</a:t>
            </a:r>
          </a:p>
          <a:p>
            <a:pPr lvl="1" eaLnBrk="1" hangingPunct="1">
              <a:defRPr/>
            </a:pPr>
            <a:r>
              <a:rPr lang="en-US" smtClean="0"/>
              <a:t>Good overall performance is gotten from </a:t>
            </a:r>
            <a:r>
              <a:rPr lang="en-US" b="1" smtClean="0">
                <a:latin typeface="Courier New" charset="0"/>
              </a:rPr>
              <a:t>std::deque</a:t>
            </a:r>
            <a:r>
              <a:rPr lang="en-US" smtClean="0"/>
              <a:t>.</a:t>
            </a:r>
          </a:p>
          <a:p>
            <a:pPr lvl="1" eaLnBrk="1" hangingPunct="1">
              <a:defRPr/>
            </a:pPr>
            <a:r>
              <a:rPr lang="en-US" smtClean="0"/>
              <a:t>Good worst-case performance is gotten from </a:t>
            </a:r>
            <a:r>
              <a:rPr lang="en-US" b="1" smtClean="0">
                <a:latin typeface="Courier New" charset="0"/>
              </a:rPr>
              <a:t>std::list</a:t>
            </a:r>
            <a:r>
              <a:rPr lang="en-US" smtClean="0"/>
              <a:t>, at the expense of memory management overhead.</a:t>
            </a:r>
          </a:p>
          <a:p>
            <a:pPr eaLnBrk="1" hangingPunct="1">
              <a:buFont typeface="Wingdings" charset="0"/>
              <a:buNone/>
              <a:defRPr/>
            </a:pPr>
            <a:r>
              <a:rPr lang="en-US" smtClean="0">
                <a:cs typeface="+mn-cs"/>
              </a:rPr>
              <a:t>Functions in </a:t>
            </a:r>
            <a:r>
              <a:rPr lang="en-US" b="1" smtClean="0">
                <a:latin typeface="Courier New" charset="0"/>
                <a:cs typeface="+mn-cs"/>
              </a:rPr>
              <a:t>std::queue</a:t>
            </a:r>
            <a:r>
              <a:rPr lang="en-US" smtClean="0">
                <a:cs typeface="+mn-cs"/>
              </a:rPr>
              <a:t>.</a:t>
            </a:r>
          </a:p>
          <a:p>
            <a:pPr lvl="1" eaLnBrk="1" hangingPunct="1">
              <a:defRPr/>
            </a:pPr>
            <a:r>
              <a:rPr lang="en-US" smtClean="0"/>
              <a:t>Enqueue is </a:t>
            </a:r>
            <a:r>
              <a:rPr lang="ja-JP" altLang="en-US" smtClean="0">
                <a:latin typeface="Arial"/>
              </a:rPr>
              <a:t>“</a:t>
            </a:r>
            <a:r>
              <a:rPr lang="en-US" b="1" smtClean="0">
                <a:latin typeface="Courier New" charset="0"/>
              </a:rPr>
              <a:t>push</a:t>
            </a:r>
            <a:r>
              <a:rPr lang="ja-JP" altLang="en-US" smtClean="0">
                <a:latin typeface="Arial"/>
              </a:rPr>
              <a:t>”</a:t>
            </a:r>
            <a:r>
              <a:rPr lang="en-US" smtClean="0"/>
              <a:t>.</a:t>
            </a:r>
          </a:p>
          <a:p>
            <a:pPr lvl="1" eaLnBrk="1" hangingPunct="1">
              <a:defRPr/>
            </a:pPr>
            <a:r>
              <a:rPr lang="en-US" smtClean="0"/>
              <a:t>Dequeue is </a:t>
            </a:r>
            <a:r>
              <a:rPr lang="ja-JP" altLang="en-US" smtClean="0">
                <a:latin typeface="Arial"/>
              </a:rPr>
              <a:t>“</a:t>
            </a:r>
            <a:r>
              <a:rPr lang="en-US" b="1" smtClean="0">
                <a:latin typeface="Courier New" charset="0"/>
              </a:rPr>
              <a:t>pop</a:t>
            </a:r>
            <a:r>
              <a:rPr lang="ja-JP" altLang="en-US" smtClean="0">
                <a:latin typeface="Arial"/>
              </a:rPr>
              <a:t>”</a:t>
            </a:r>
            <a:r>
              <a:rPr lang="en-US" smtClean="0"/>
              <a:t>.</a:t>
            </a:r>
          </a:p>
          <a:p>
            <a:pPr lvl="1" eaLnBrk="1" hangingPunct="1">
              <a:defRPr/>
            </a:pPr>
            <a:r>
              <a:rPr lang="en-US" smtClean="0"/>
              <a:t>GetFront is </a:t>
            </a:r>
            <a:r>
              <a:rPr lang="ja-JP" altLang="en-US" smtClean="0">
                <a:latin typeface="Arial"/>
              </a:rPr>
              <a:t>“</a:t>
            </a:r>
            <a:r>
              <a:rPr lang="en-US" b="1" smtClean="0">
                <a:latin typeface="Courier New" charset="0"/>
              </a:rPr>
              <a:t>front</a:t>
            </a:r>
            <a:r>
              <a:rPr lang="ja-JP" altLang="en-US" smtClean="0">
                <a:latin typeface="Arial"/>
              </a:rPr>
              <a:t>”</a:t>
            </a:r>
            <a:r>
              <a:rPr lang="en-US" smtClean="0"/>
              <a:t>.</a:t>
            </a:r>
          </a:p>
          <a:p>
            <a:pPr lvl="1" eaLnBrk="1" hangingPunct="1">
              <a:defRPr/>
            </a:pPr>
            <a:r>
              <a:rPr lang="en-US" smtClean="0"/>
              <a:t>And comparison operators are defined, etc.</a:t>
            </a:r>
          </a:p>
          <a:p>
            <a:pPr eaLnBrk="1" hangingPunct="1">
              <a:buFont typeface="Wingdings" charset="0"/>
              <a:buNone/>
              <a:defRPr/>
            </a:pPr>
            <a:r>
              <a:rPr lang="en-US" smtClean="0">
                <a:cs typeface="+mn-cs"/>
              </a:rPr>
              <a:t>About </a:t>
            </a:r>
            <a:r>
              <a:rPr lang="en-US" b="1" smtClean="0">
                <a:latin typeface="Courier New" charset="0"/>
                <a:cs typeface="+mn-cs"/>
              </a:rPr>
              <a:t>std::deque</a:t>
            </a:r>
            <a:r>
              <a:rPr lang="en-US" smtClean="0">
                <a:cs typeface="+mn-cs"/>
              </a:rPr>
              <a:t>.</a:t>
            </a:r>
          </a:p>
          <a:p>
            <a:pPr lvl="1" eaLnBrk="1" hangingPunct="1">
              <a:defRPr/>
            </a:pPr>
            <a:r>
              <a:rPr lang="en-US" smtClean="0"/>
              <a:t>It seems that </a:t>
            </a:r>
            <a:r>
              <a:rPr lang="en-US" b="1" smtClean="0">
                <a:latin typeface="Courier New" charset="0"/>
              </a:rPr>
              <a:t>std::deque</a:t>
            </a:r>
            <a:r>
              <a:rPr lang="en-US" smtClean="0"/>
              <a:t> exists primarily to serve as a basis for </a:t>
            </a:r>
            <a:r>
              <a:rPr lang="en-US" b="1" smtClean="0">
                <a:latin typeface="Courier New" charset="0"/>
              </a:rPr>
              <a:t>std::queue</a:t>
            </a:r>
            <a:r>
              <a:rPr lang="en-US" smtClean="0"/>
              <a:t> (and </a:t>
            </a:r>
            <a:r>
              <a:rPr lang="en-US" b="1" smtClean="0">
                <a:latin typeface="Courier New" charset="0"/>
              </a:rPr>
              <a:t>std::stack</a:t>
            </a:r>
            <a:r>
              <a:rPr lang="en-US" smtClean="0"/>
              <a:t>).</a:t>
            </a:r>
          </a:p>
          <a:p>
            <a:pPr lvl="1" eaLnBrk="1" hangingPunct="1">
              <a:defRPr/>
            </a:pPr>
            <a:r>
              <a:rPr lang="en-US" smtClean="0"/>
              <a:t>I have never had occasion to use </a:t>
            </a:r>
            <a:r>
              <a:rPr lang="en-US" b="1" smtClean="0">
                <a:latin typeface="Courier New" charset="0"/>
              </a:rPr>
              <a:t>std::deque</a:t>
            </a:r>
            <a:r>
              <a:rPr lang="en-US" smtClean="0"/>
              <a:t> by itself.</a:t>
            </a:r>
          </a:p>
          <a:p>
            <a:pPr lvl="2" eaLnBrk="1" hangingPunct="1">
              <a:defRPr/>
            </a:pPr>
            <a:r>
              <a:rPr lang="en-US" smtClean="0"/>
              <a:t>But maybe you will …</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312194"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Applications</a:t>
            </a:r>
          </a:p>
        </p:txBody>
      </p:sp>
      <p:sp>
        <p:nvSpPr>
          <p:cNvPr id="2312195" name="Rectangle 3"/>
          <p:cNvSpPr>
            <a:spLocks noGrp="1" noChangeArrowheads="1"/>
          </p:cNvSpPr>
          <p:nvPr>
            <p:ph type="body" idx="1"/>
          </p:nvPr>
        </p:nvSpPr>
        <p:spPr/>
        <p:txBody>
          <a:bodyPr/>
          <a:lstStyle/>
          <a:p>
            <a:pPr eaLnBrk="1" hangingPunct="1">
              <a:buFont typeface="Wingdings" charset="0"/>
              <a:buNone/>
              <a:defRPr/>
            </a:pPr>
            <a:r>
              <a:rPr lang="en-US" sz="1800" smtClean="0">
                <a:cs typeface="+mn-cs"/>
              </a:rPr>
              <a:t>Queues are used to mediate </a:t>
            </a:r>
            <a:r>
              <a:rPr lang="en-US" sz="1800" b="1" smtClean="0">
                <a:cs typeface="+mn-cs"/>
              </a:rPr>
              <a:t>asynchronous communications</a:t>
            </a:r>
            <a:r>
              <a:rPr lang="en-US" sz="1800" smtClean="0">
                <a:cs typeface="+mn-cs"/>
              </a:rPr>
              <a:t>.</a:t>
            </a:r>
          </a:p>
          <a:p>
            <a:pPr lvl="1" eaLnBrk="1" hangingPunct="1">
              <a:defRPr/>
            </a:pPr>
            <a:r>
              <a:rPr lang="en-US" sz="1600" i="1" smtClean="0"/>
              <a:t>Synchronous</a:t>
            </a:r>
            <a:r>
              <a:rPr lang="en-US" sz="1600" smtClean="0"/>
              <a:t> = coordinated in time.</a:t>
            </a:r>
          </a:p>
          <a:p>
            <a:pPr lvl="2" eaLnBrk="1" hangingPunct="1">
              <a:defRPr/>
            </a:pPr>
            <a:r>
              <a:rPr lang="en-US" sz="1400" smtClean="0"/>
              <a:t>Example: I</a:t>
            </a:r>
            <a:r>
              <a:rPr lang="ja-JP" altLang="en-US" sz="1400" smtClean="0">
                <a:latin typeface="Arial"/>
              </a:rPr>
              <a:t>’</a:t>
            </a:r>
            <a:r>
              <a:rPr lang="en-US" sz="1400" smtClean="0"/>
              <a:t>ll call you on the phone at 3 p.m. (we both stop everything at the agreed time and deal with the call).</a:t>
            </a:r>
          </a:p>
          <a:p>
            <a:pPr lvl="1" eaLnBrk="1" hangingPunct="1">
              <a:defRPr/>
            </a:pPr>
            <a:r>
              <a:rPr lang="en-US" sz="1600" i="1" smtClean="0"/>
              <a:t>Asynchronous</a:t>
            </a:r>
            <a:r>
              <a:rPr lang="en-US" sz="1600" smtClean="0"/>
              <a:t> = not coordinated in time.</a:t>
            </a:r>
          </a:p>
          <a:p>
            <a:pPr lvl="2" eaLnBrk="1" hangingPunct="1">
              <a:defRPr/>
            </a:pPr>
            <a:r>
              <a:rPr lang="en-US" sz="1400" smtClean="0"/>
              <a:t>Example: I send you an e-mail (and you read and answer it when you can).</a:t>
            </a:r>
          </a:p>
          <a:p>
            <a:pPr lvl="2" eaLnBrk="1" hangingPunct="1">
              <a:defRPr/>
            </a:pPr>
            <a:r>
              <a:rPr lang="en-US" sz="1400" smtClean="0"/>
              <a:t>More relevant example: Computer sends document to printer. Printer prints it when it can.</a:t>
            </a:r>
          </a:p>
          <a:p>
            <a:pPr eaLnBrk="1" hangingPunct="1">
              <a:buFont typeface="Wingdings" charset="0"/>
              <a:buNone/>
              <a:defRPr/>
            </a:pPr>
            <a:r>
              <a:rPr lang="en-US" sz="1800" smtClean="0">
                <a:cs typeface="+mn-cs"/>
              </a:rPr>
              <a:t>The </a:t>
            </a:r>
            <a:r>
              <a:rPr lang="ja-JP" altLang="en-US" sz="1800" smtClean="0">
                <a:latin typeface="Arial"/>
                <a:cs typeface="+mn-cs"/>
              </a:rPr>
              <a:t>“</a:t>
            </a:r>
            <a:r>
              <a:rPr lang="en-US" sz="1800" smtClean="0">
                <a:cs typeface="+mn-cs"/>
              </a:rPr>
              <a:t>waiting in line</a:t>
            </a:r>
            <a:r>
              <a:rPr lang="ja-JP" altLang="en-US" sz="1800" smtClean="0">
                <a:latin typeface="Arial"/>
                <a:cs typeface="+mn-cs"/>
              </a:rPr>
              <a:t>”</a:t>
            </a:r>
            <a:r>
              <a:rPr lang="en-US" sz="1800" smtClean="0">
                <a:cs typeface="+mn-cs"/>
              </a:rPr>
              <a:t> behavior of Queues makes asynchronous communication work.</a:t>
            </a:r>
          </a:p>
          <a:p>
            <a:pPr lvl="1" eaLnBrk="1" hangingPunct="1">
              <a:defRPr/>
            </a:pPr>
            <a:r>
              <a:rPr lang="en-US" sz="1600" smtClean="0"/>
              <a:t>Sender enqueues a message whenever it has one to send.</a:t>
            </a:r>
          </a:p>
          <a:p>
            <a:pPr lvl="1" eaLnBrk="1" hangingPunct="1">
              <a:defRPr/>
            </a:pPr>
            <a:r>
              <a:rPr lang="en-US" sz="1600" smtClean="0"/>
              <a:t>Receiver dequeues a message whenever processing capability is available.</a:t>
            </a:r>
          </a:p>
          <a:p>
            <a:pPr lvl="1" eaLnBrk="1" hangingPunct="1">
              <a:defRPr/>
            </a:pPr>
            <a:r>
              <a:rPr lang="en-US" sz="1600" smtClean="0"/>
              <a:t>All messages eventually get processed.</a:t>
            </a:r>
          </a:p>
          <a:p>
            <a:pPr eaLnBrk="1" hangingPunct="1">
              <a:buFont typeface="Wingdings" charset="0"/>
              <a:buNone/>
              <a:defRPr/>
            </a:pPr>
            <a:r>
              <a:rPr lang="en-US" sz="1800" smtClean="0">
                <a:cs typeface="+mn-cs"/>
              </a:rPr>
              <a:t> Applications of Queues often involve requests to use some limited resource (an I/O channel, a device, etc.), with requests waiting in line.</a:t>
            </a:r>
          </a:p>
          <a:p>
            <a:pPr lvl="1" eaLnBrk="1" hangingPunct="1">
              <a:defRPr/>
            </a:pPr>
            <a:r>
              <a:rPr lang="en-US" sz="1600" smtClean="0"/>
              <a:t>In a print Queue, print jobs wait to be printed.</a:t>
            </a:r>
          </a:p>
          <a:p>
            <a:pPr lvl="1" eaLnBrk="1" hangingPunct="1">
              <a:defRPr/>
            </a:pPr>
            <a:r>
              <a:rPr lang="en-US" sz="1600" smtClean="0"/>
              <a:t>In a program with a graphical user interface, user input is often processed in the form of </a:t>
            </a:r>
            <a:r>
              <a:rPr lang="ja-JP" altLang="en-US" sz="1600" smtClean="0">
                <a:latin typeface="Arial"/>
              </a:rPr>
              <a:t>“</a:t>
            </a:r>
            <a:r>
              <a:rPr lang="en-US" sz="1600" smtClean="0"/>
              <a:t>events</a:t>
            </a:r>
            <a:r>
              <a:rPr lang="ja-JP" altLang="en-US" sz="1600" smtClean="0">
                <a:latin typeface="Arial"/>
              </a:rPr>
              <a:t>”</a:t>
            </a:r>
            <a:r>
              <a:rPr lang="en-US" sz="1600" smtClean="0"/>
              <a:t>. An event might be a mouse click or a keypress. Events will be stored in an event Queue.</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67138" name="Rectangle 2"/>
          <p:cNvSpPr>
            <a:spLocks noGrp="1" noChangeArrowheads="1"/>
          </p:cNvSpPr>
          <p:nvPr>
            <p:ph type="title"/>
          </p:nvPr>
        </p:nvSpPr>
        <p:spPr/>
        <p:txBody>
          <a:bodyPr/>
          <a:lstStyle/>
          <a:p>
            <a:pPr eaLnBrk="1" hangingPunct="1">
              <a:defRPr/>
            </a:pPr>
            <a:r>
              <a:rPr lang="en-US" smtClean="0">
                <a:cs typeface="+mj-cs"/>
              </a:rPr>
              <a:t>Unit Overview</a:t>
            </a:r>
            <a:br>
              <a:rPr lang="en-US" smtClean="0">
                <a:cs typeface="+mj-cs"/>
              </a:rPr>
            </a:br>
            <a:r>
              <a:rPr lang="en-US" smtClean="0">
                <a:cs typeface="+mj-cs"/>
              </a:rPr>
              <a:t>The Basics of Trees</a:t>
            </a:r>
          </a:p>
        </p:txBody>
      </p:sp>
      <p:sp>
        <p:nvSpPr>
          <p:cNvPr id="2267139" name="Rectangle 3"/>
          <p:cNvSpPr>
            <a:spLocks noGrp="1" noChangeArrowheads="1"/>
          </p:cNvSpPr>
          <p:nvPr>
            <p:ph type="body" idx="1"/>
          </p:nvPr>
        </p:nvSpPr>
        <p:spPr/>
        <p:txBody>
          <a:bodyPr/>
          <a:lstStyle/>
          <a:p>
            <a:pPr eaLnBrk="1" hangingPunct="1">
              <a:buFont typeface="Wingdings" charset="0"/>
              <a:buNone/>
              <a:defRPr/>
            </a:pPr>
            <a:r>
              <a:rPr lang="en-US" smtClean="0">
                <a:cs typeface="+mn-cs"/>
              </a:rPr>
              <a:t>We now begin a unit covering a very different basis for ADTs &amp; data structures: </a:t>
            </a:r>
            <a:r>
              <a:rPr lang="en-US" b="1" smtClean="0">
                <a:cs typeface="+mn-cs"/>
              </a:rPr>
              <a:t>trees</a:t>
            </a:r>
            <a:r>
              <a:rPr lang="en-US" smtClean="0">
                <a:cs typeface="+mn-cs"/>
              </a:rPr>
              <a:t>.</a:t>
            </a:r>
          </a:p>
          <a:p>
            <a:pPr eaLnBrk="1" hangingPunct="1">
              <a:buFont typeface="Wingdings" charset="0"/>
              <a:buNone/>
              <a:defRPr/>
            </a:pPr>
            <a:r>
              <a:rPr lang="en-US" smtClean="0">
                <a:cs typeface="+mn-cs"/>
              </a:rPr>
              <a:t>Major Topics</a:t>
            </a:r>
          </a:p>
          <a:p>
            <a:pPr lvl="1" eaLnBrk="1" hangingPunct="1">
              <a:defRPr/>
            </a:pPr>
            <a:r>
              <a:rPr lang="en-US" smtClean="0"/>
              <a:t>Introduction to Trees</a:t>
            </a:r>
          </a:p>
          <a:p>
            <a:pPr lvl="1" eaLnBrk="1" hangingPunct="1">
              <a:defRPr/>
            </a:pPr>
            <a:r>
              <a:rPr lang="en-US" smtClean="0"/>
              <a:t>Binary Trees</a:t>
            </a:r>
          </a:p>
          <a:p>
            <a:pPr lvl="1" eaLnBrk="1" hangingPunct="1">
              <a:defRPr/>
            </a:pPr>
            <a:r>
              <a:rPr lang="en-US" smtClean="0"/>
              <a:t>Binary Search Trees</a:t>
            </a:r>
          </a:p>
          <a:p>
            <a:pPr lvl="1" eaLnBrk="1" hangingPunct="1">
              <a:defRPr/>
            </a:pPr>
            <a:r>
              <a:rPr lang="en-US" smtClean="0"/>
              <a:t>Treesort</a:t>
            </a:r>
          </a:p>
          <a:p>
            <a:pPr eaLnBrk="1" hangingPunct="1">
              <a:buFont typeface="Wingdings" charset="0"/>
              <a:buNone/>
              <a:defRPr/>
            </a:pPr>
            <a:r>
              <a:rPr lang="en-US" smtClean="0">
                <a:cs typeface="+mn-cs"/>
              </a:rPr>
              <a:t>After this, we look at Tables &amp; Priority Queues.</a:t>
            </a:r>
          </a:p>
          <a:p>
            <a:pPr lvl="1" eaLnBrk="1" hangingPunct="1">
              <a:defRPr/>
            </a:pPr>
            <a:r>
              <a:rPr lang="en-US" smtClean="0"/>
              <a:t>Some of the more interesting kinds of trees (Binary Heaps, 2-3 Trees, 2-3-4 Trees, Red-Black Trees, AVL Trees) will be covered in this next unit.</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67138" name="Rectangle 2"/>
          <p:cNvSpPr>
            <a:spLocks noGrp="1" noChangeArrowheads="1"/>
          </p:cNvSpPr>
          <p:nvPr>
            <p:ph type="title"/>
          </p:nvPr>
        </p:nvSpPr>
        <p:spPr/>
        <p:txBody>
          <a:bodyPr/>
          <a:lstStyle/>
          <a:p>
            <a:pPr eaLnBrk="1" hangingPunct="1">
              <a:defRPr/>
            </a:pPr>
            <a:r>
              <a:rPr lang="en-US" smtClean="0">
                <a:cs typeface="+mj-cs"/>
              </a:rPr>
              <a:t>Unit Overview</a:t>
            </a:r>
            <a:br>
              <a:rPr lang="en-US" smtClean="0">
                <a:cs typeface="+mj-cs"/>
              </a:rPr>
            </a:br>
            <a:r>
              <a:rPr lang="en-US" smtClean="0">
                <a:cs typeface="+mj-cs"/>
              </a:rPr>
              <a:t>The Basics of Trees</a:t>
            </a:r>
          </a:p>
        </p:txBody>
      </p:sp>
      <p:sp>
        <p:nvSpPr>
          <p:cNvPr id="2267139" name="Rectangle 3"/>
          <p:cNvSpPr>
            <a:spLocks noGrp="1" noChangeArrowheads="1"/>
          </p:cNvSpPr>
          <p:nvPr>
            <p:ph type="body" idx="1"/>
          </p:nvPr>
        </p:nvSpPr>
        <p:spPr/>
        <p:txBody>
          <a:bodyPr/>
          <a:lstStyle/>
          <a:p>
            <a:pPr eaLnBrk="1" hangingPunct="1">
              <a:buFont typeface="Wingdings" charset="0"/>
              <a:buNone/>
              <a:defRPr/>
            </a:pPr>
            <a:r>
              <a:rPr lang="en-US" smtClean="0">
                <a:cs typeface="+mn-cs"/>
              </a:rPr>
              <a:t>Major Topics</a:t>
            </a:r>
          </a:p>
          <a:p>
            <a:pPr lvl="1" eaLnBrk="1" hangingPunct="1">
              <a:defRPr/>
            </a:pPr>
            <a:r>
              <a:rPr lang="en-US" smtClean="0"/>
              <a:t>Introduction to Trees</a:t>
            </a:r>
          </a:p>
          <a:p>
            <a:pPr lvl="1" eaLnBrk="1" hangingPunct="1">
              <a:defRPr/>
            </a:pPr>
            <a:r>
              <a:rPr lang="en-US" smtClean="0"/>
              <a:t>Binary Trees</a:t>
            </a:r>
          </a:p>
          <a:p>
            <a:pPr lvl="1" eaLnBrk="1" hangingPunct="1">
              <a:defRPr/>
            </a:pPr>
            <a:r>
              <a:rPr lang="en-US" smtClean="0"/>
              <a:t>Binary Search Trees</a:t>
            </a:r>
          </a:p>
          <a:p>
            <a:pPr lvl="1" eaLnBrk="1" hangingPunct="1">
              <a:defRPr/>
            </a:pPr>
            <a:r>
              <a:rPr lang="en-US" smtClean="0"/>
              <a:t>Treesort</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3"/>
          <p:cNvSpPr>
            <a:spLocks noGrp="1"/>
          </p:cNvSpPr>
          <p:nvPr>
            <p:ph type="dt" sz="quarter" idx="10"/>
          </p:nvPr>
        </p:nvSpPr>
        <p:spPr/>
        <p:txBody>
          <a:bodyPr/>
          <a:lstStyle/>
          <a:p>
            <a:pPr>
              <a:defRPr/>
            </a:pPr>
            <a:r>
              <a:rPr lang="en-US" smtClean="0"/>
              <a:t>8 April 2013</a:t>
            </a:r>
            <a:endParaRPr lang="en-US"/>
          </a:p>
        </p:txBody>
      </p:sp>
      <p:sp>
        <p:nvSpPr>
          <p:cNvPr id="18" name="Footer Placeholder 4"/>
          <p:cNvSpPr>
            <a:spLocks noGrp="1"/>
          </p:cNvSpPr>
          <p:nvPr>
            <p:ph type="ftr" sz="quarter" idx="11"/>
          </p:nvPr>
        </p:nvSpPr>
        <p:spPr/>
        <p:txBody>
          <a:bodyPr/>
          <a:lstStyle/>
          <a:p>
            <a:pPr>
              <a:defRPr/>
            </a:pPr>
            <a:r>
              <a:rPr lang="de-DE" smtClean="0"/>
              <a:t>CS 311 Spring 2013</a:t>
            </a:r>
            <a:endParaRPr lang="en-US"/>
          </a:p>
        </p:txBody>
      </p:sp>
      <p:sp>
        <p:nvSpPr>
          <p:cNvPr id="2391042" name="Rectangle 2"/>
          <p:cNvSpPr>
            <a:spLocks noGrp="1" noChangeArrowheads="1"/>
          </p:cNvSpPr>
          <p:nvPr>
            <p:ph type="title"/>
          </p:nvPr>
        </p:nvSpPr>
        <p:spPr/>
        <p:txBody>
          <a:bodyPr/>
          <a:lstStyle/>
          <a:p>
            <a:pPr eaLnBrk="1" hangingPunct="1">
              <a:defRPr/>
            </a:pPr>
            <a:r>
              <a:rPr lang="en-US" smtClean="0">
                <a:cs typeface="+mj-cs"/>
              </a:rPr>
              <a:t>Unit Overview</a:t>
            </a:r>
            <a:br>
              <a:rPr lang="en-US" smtClean="0">
                <a:cs typeface="+mj-cs"/>
              </a:rPr>
            </a:br>
            <a:r>
              <a:rPr lang="en-US" smtClean="0">
                <a:cs typeface="+mj-cs"/>
              </a:rPr>
              <a:t>Handling Data &amp; Sequences</a:t>
            </a:r>
          </a:p>
        </p:txBody>
      </p:sp>
      <p:sp>
        <p:nvSpPr>
          <p:cNvPr id="2391043" name="Rectangle 3"/>
          <p:cNvSpPr>
            <a:spLocks noGrp="1" noChangeArrowheads="1"/>
          </p:cNvSpPr>
          <p:nvPr>
            <p:ph type="body" idx="1"/>
          </p:nvPr>
        </p:nvSpPr>
        <p:spPr/>
        <p:txBody>
          <a:bodyPr/>
          <a:lstStyle/>
          <a:p>
            <a:pPr eaLnBrk="1" hangingPunct="1">
              <a:buFont typeface="Wingdings" charset="0"/>
              <a:buNone/>
              <a:defRPr/>
            </a:pPr>
            <a:r>
              <a:rPr lang="en-US" smtClean="0">
                <a:cs typeface="+mn-cs"/>
              </a:rPr>
              <a:t>Major Topics</a:t>
            </a:r>
          </a:p>
          <a:p>
            <a:pPr lvl="1" eaLnBrk="1" hangingPunct="1">
              <a:defRPr/>
            </a:pPr>
            <a:r>
              <a:rPr lang="en-US" smtClean="0"/>
              <a:t>Data abstraction</a:t>
            </a:r>
          </a:p>
          <a:p>
            <a:pPr lvl="1" eaLnBrk="1" hangingPunct="1">
              <a:defRPr/>
            </a:pPr>
            <a:r>
              <a:rPr lang="en-US" smtClean="0"/>
              <a:t>Introduction to Sequences</a:t>
            </a:r>
          </a:p>
          <a:p>
            <a:pPr lvl="1" eaLnBrk="1" hangingPunct="1">
              <a:defRPr/>
            </a:pPr>
            <a:r>
              <a:rPr lang="en-US" smtClean="0"/>
              <a:t>Smart arrays</a:t>
            </a:r>
          </a:p>
          <a:p>
            <a:pPr lvl="2" eaLnBrk="1" hangingPunct="1">
              <a:defRPr/>
            </a:pPr>
            <a:r>
              <a:rPr lang="en-US" smtClean="0"/>
              <a:t>Array interface</a:t>
            </a:r>
          </a:p>
          <a:p>
            <a:pPr lvl="2" eaLnBrk="1" hangingPunct="1">
              <a:defRPr/>
            </a:pPr>
            <a:r>
              <a:rPr lang="en-US" smtClean="0"/>
              <a:t>Basic array implementation</a:t>
            </a:r>
          </a:p>
          <a:p>
            <a:pPr lvl="2" eaLnBrk="1" hangingPunct="1">
              <a:defRPr/>
            </a:pPr>
            <a:r>
              <a:rPr lang="en-US" smtClean="0"/>
              <a:t>Exception safety</a:t>
            </a:r>
          </a:p>
          <a:p>
            <a:pPr lvl="2" eaLnBrk="1" hangingPunct="1">
              <a:defRPr/>
            </a:pPr>
            <a:r>
              <a:rPr lang="en-US" smtClean="0"/>
              <a:t>Allocation &amp; efficiency</a:t>
            </a:r>
          </a:p>
          <a:p>
            <a:pPr lvl="2" eaLnBrk="1" hangingPunct="1">
              <a:defRPr/>
            </a:pPr>
            <a:r>
              <a:rPr lang="en-US" smtClean="0"/>
              <a:t>Generic containers</a:t>
            </a:r>
          </a:p>
          <a:p>
            <a:pPr lvl="1" eaLnBrk="1" hangingPunct="1">
              <a:defRPr/>
            </a:pPr>
            <a:r>
              <a:rPr lang="en-US" smtClean="0"/>
              <a:t>Linked Lists</a:t>
            </a:r>
          </a:p>
          <a:p>
            <a:pPr lvl="2" eaLnBrk="1" hangingPunct="1">
              <a:defRPr/>
            </a:pPr>
            <a:r>
              <a:rPr lang="en-US" smtClean="0"/>
              <a:t>Node-based structures</a:t>
            </a:r>
          </a:p>
          <a:p>
            <a:pPr lvl="2" eaLnBrk="1" hangingPunct="1">
              <a:defRPr/>
            </a:pPr>
            <a:r>
              <a:rPr lang="en-US" smtClean="0"/>
              <a:t>More on Linked Lists</a:t>
            </a:r>
          </a:p>
          <a:p>
            <a:pPr lvl="1" eaLnBrk="1" hangingPunct="1">
              <a:defRPr/>
            </a:pPr>
            <a:r>
              <a:rPr lang="en-US" smtClean="0"/>
              <a:t>Sequences in the C++ STL</a:t>
            </a:r>
          </a:p>
          <a:p>
            <a:pPr lvl="1" eaLnBrk="1" hangingPunct="1">
              <a:defRPr/>
            </a:pPr>
            <a:r>
              <a:rPr lang="en-US" smtClean="0"/>
              <a:t>Stacks</a:t>
            </a:r>
          </a:p>
          <a:p>
            <a:pPr lvl="1" eaLnBrk="1" hangingPunct="1">
              <a:defRPr/>
            </a:pPr>
            <a:r>
              <a:rPr lang="en-US" smtClean="0"/>
              <a:t>Queues</a:t>
            </a:r>
          </a:p>
        </p:txBody>
      </p:sp>
      <p:sp>
        <p:nvSpPr>
          <p:cNvPr id="2391044" name="Text Box 4"/>
          <p:cNvSpPr txBox="1">
            <a:spLocks noChangeArrowheads="1"/>
          </p:cNvSpPr>
          <p:nvPr/>
        </p:nvSpPr>
        <p:spPr bwMode="auto">
          <a:xfrm>
            <a:off x="228600" y="13874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2000">
                <a:solidFill>
                  <a:schemeClr val="folHlink"/>
                </a:solidFill>
                <a:cs typeface="Times New Roman" charset="0"/>
                <a:sym typeface="Wingdings 2" charset="0"/>
              </a:rPr>
              <a:t></a:t>
            </a:r>
          </a:p>
        </p:txBody>
      </p:sp>
      <p:sp>
        <p:nvSpPr>
          <p:cNvPr id="2391045" name="Text Box 5"/>
          <p:cNvSpPr txBox="1">
            <a:spLocks noChangeArrowheads="1"/>
          </p:cNvSpPr>
          <p:nvPr/>
        </p:nvSpPr>
        <p:spPr bwMode="auto">
          <a:xfrm>
            <a:off x="228600" y="17176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2000">
                <a:solidFill>
                  <a:schemeClr val="folHlink"/>
                </a:solidFill>
                <a:cs typeface="Times New Roman" charset="0"/>
                <a:sym typeface="Wingdings 2" charset="0"/>
              </a:rPr>
              <a:t></a:t>
            </a:r>
          </a:p>
        </p:txBody>
      </p:sp>
      <p:sp>
        <p:nvSpPr>
          <p:cNvPr id="2391046" name="Text Box 6"/>
          <p:cNvSpPr txBox="1">
            <a:spLocks noChangeArrowheads="1"/>
          </p:cNvSpPr>
          <p:nvPr/>
        </p:nvSpPr>
        <p:spPr bwMode="auto">
          <a:xfrm>
            <a:off x="685800" y="2371725"/>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800">
                <a:solidFill>
                  <a:schemeClr val="folHlink"/>
                </a:solidFill>
                <a:cs typeface="Times New Roman" charset="0"/>
                <a:sym typeface="Wingdings 2" charset="0"/>
              </a:rPr>
              <a:t></a:t>
            </a:r>
          </a:p>
        </p:txBody>
      </p:sp>
      <p:sp>
        <p:nvSpPr>
          <p:cNvPr id="2391047" name="Text Box 7"/>
          <p:cNvSpPr txBox="1">
            <a:spLocks noChangeArrowheads="1"/>
          </p:cNvSpPr>
          <p:nvPr/>
        </p:nvSpPr>
        <p:spPr bwMode="auto">
          <a:xfrm>
            <a:off x="685800" y="267493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800">
                <a:solidFill>
                  <a:schemeClr val="folHlink"/>
                </a:solidFill>
                <a:cs typeface="Times New Roman" charset="0"/>
                <a:sym typeface="Wingdings 2" charset="0"/>
              </a:rPr>
              <a:t></a:t>
            </a:r>
          </a:p>
        </p:txBody>
      </p:sp>
      <p:sp>
        <p:nvSpPr>
          <p:cNvPr id="2391048" name="Text Box 8"/>
          <p:cNvSpPr txBox="1">
            <a:spLocks noChangeArrowheads="1"/>
          </p:cNvSpPr>
          <p:nvPr/>
        </p:nvSpPr>
        <p:spPr bwMode="auto">
          <a:xfrm>
            <a:off x="685800" y="29733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800">
                <a:solidFill>
                  <a:schemeClr val="folHlink"/>
                </a:solidFill>
                <a:cs typeface="Times New Roman" charset="0"/>
                <a:sym typeface="Wingdings 2" charset="0"/>
              </a:rPr>
              <a:t></a:t>
            </a:r>
          </a:p>
        </p:txBody>
      </p:sp>
      <p:sp>
        <p:nvSpPr>
          <p:cNvPr id="2391049" name="Text Box 9"/>
          <p:cNvSpPr txBox="1">
            <a:spLocks noChangeArrowheads="1"/>
          </p:cNvSpPr>
          <p:nvPr/>
        </p:nvSpPr>
        <p:spPr bwMode="auto">
          <a:xfrm>
            <a:off x="685800" y="32527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800">
                <a:solidFill>
                  <a:schemeClr val="folHlink"/>
                </a:solidFill>
                <a:cs typeface="Times New Roman" charset="0"/>
                <a:sym typeface="Wingdings 2" charset="0"/>
              </a:rPr>
              <a:t></a:t>
            </a:r>
          </a:p>
        </p:txBody>
      </p:sp>
      <p:sp>
        <p:nvSpPr>
          <p:cNvPr id="2391050" name="Text Box 10"/>
          <p:cNvSpPr txBox="1">
            <a:spLocks noChangeArrowheads="1"/>
          </p:cNvSpPr>
          <p:nvPr/>
        </p:nvSpPr>
        <p:spPr bwMode="auto">
          <a:xfrm>
            <a:off x="685800" y="35433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800">
                <a:solidFill>
                  <a:schemeClr val="folHlink"/>
                </a:solidFill>
                <a:cs typeface="Times New Roman" charset="0"/>
                <a:sym typeface="Wingdings 2" charset="0"/>
              </a:rPr>
              <a:t></a:t>
            </a:r>
          </a:p>
        </p:txBody>
      </p:sp>
      <p:sp>
        <p:nvSpPr>
          <p:cNvPr id="2391051" name="Text Box 11"/>
          <p:cNvSpPr txBox="1">
            <a:spLocks noChangeArrowheads="1"/>
          </p:cNvSpPr>
          <p:nvPr/>
        </p:nvSpPr>
        <p:spPr bwMode="auto">
          <a:xfrm>
            <a:off x="228600" y="2049463"/>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2000">
                <a:solidFill>
                  <a:schemeClr val="folHlink"/>
                </a:solidFill>
                <a:cs typeface="Times New Roman" charset="0"/>
                <a:sym typeface="Wingdings 2" charset="0"/>
              </a:rPr>
              <a:t></a:t>
            </a:r>
          </a:p>
        </p:txBody>
      </p:sp>
      <p:sp>
        <p:nvSpPr>
          <p:cNvPr id="2391052" name="Text Box 12"/>
          <p:cNvSpPr txBox="1">
            <a:spLocks noChangeArrowheads="1"/>
          </p:cNvSpPr>
          <p:nvPr/>
        </p:nvSpPr>
        <p:spPr bwMode="auto">
          <a:xfrm>
            <a:off x="685800" y="417036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800">
                <a:solidFill>
                  <a:schemeClr val="folHlink"/>
                </a:solidFill>
                <a:cs typeface="Times New Roman" charset="0"/>
                <a:sym typeface="Wingdings 2" charset="0"/>
              </a:rPr>
              <a:t></a:t>
            </a:r>
          </a:p>
        </p:txBody>
      </p:sp>
      <p:sp>
        <p:nvSpPr>
          <p:cNvPr id="2391053" name="Text Box 13"/>
          <p:cNvSpPr txBox="1">
            <a:spLocks noChangeArrowheads="1"/>
          </p:cNvSpPr>
          <p:nvPr/>
        </p:nvSpPr>
        <p:spPr bwMode="auto">
          <a:xfrm>
            <a:off x="685800" y="44592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800">
                <a:solidFill>
                  <a:schemeClr val="folHlink"/>
                </a:solidFill>
                <a:cs typeface="Times New Roman" charset="0"/>
                <a:sym typeface="Wingdings 2" charset="0"/>
              </a:rPr>
              <a:t></a:t>
            </a:r>
          </a:p>
        </p:txBody>
      </p:sp>
      <p:sp>
        <p:nvSpPr>
          <p:cNvPr id="2391054" name="Text Box 14"/>
          <p:cNvSpPr txBox="1">
            <a:spLocks noChangeArrowheads="1"/>
          </p:cNvSpPr>
          <p:nvPr/>
        </p:nvSpPr>
        <p:spPr bwMode="auto">
          <a:xfrm>
            <a:off x="220663" y="38385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2000">
                <a:solidFill>
                  <a:schemeClr val="folHlink"/>
                </a:solidFill>
                <a:cs typeface="Times New Roman" charset="0"/>
                <a:sym typeface="Wingdings 2" charset="0"/>
              </a:rPr>
              <a:t></a:t>
            </a:r>
          </a:p>
        </p:txBody>
      </p:sp>
      <p:sp>
        <p:nvSpPr>
          <p:cNvPr id="2391055" name="Text Box 15"/>
          <p:cNvSpPr txBox="1">
            <a:spLocks noChangeArrowheads="1"/>
          </p:cNvSpPr>
          <p:nvPr/>
        </p:nvSpPr>
        <p:spPr bwMode="auto">
          <a:xfrm>
            <a:off x="228600" y="476885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2000">
                <a:solidFill>
                  <a:schemeClr val="folHlink"/>
                </a:solidFill>
                <a:cs typeface="Times New Roman" charset="0"/>
                <a:sym typeface="Wingdings 2" charset="0"/>
              </a:rPr>
              <a:t></a:t>
            </a:r>
          </a:p>
        </p:txBody>
      </p:sp>
      <p:sp>
        <p:nvSpPr>
          <p:cNvPr id="2391056" name="Text Box 16"/>
          <p:cNvSpPr txBox="1">
            <a:spLocks noChangeArrowheads="1"/>
          </p:cNvSpPr>
          <p:nvPr/>
        </p:nvSpPr>
        <p:spPr bwMode="auto">
          <a:xfrm>
            <a:off x="228600" y="51054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2000">
                <a:solidFill>
                  <a:schemeClr val="folHlink"/>
                </a:solidFill>
                <a:cs typeface="Times New Roman" charset="0"/>
                <a:sym typeface="Wingdings 2" charset="0"/>
              </a:rPr>
              <a:t></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quarter" idx="10"/>
          </p:nvPr>
        </p:nvSpPr>
        <p:spPr/>
        <p:txBody>
          <a:bodyPr/>
          <a:lstStyle/>
          <a:p>
            <a:pPr>
              <a:defRPr/>
            </a:pPr>
            <a:r>
              <a:rPr lang="en-US" smtClean="0"/>
              <a:t>8 April 2013</a:t>
            </a:r>
            <a:endParaRPr lang="en-US"/>
          </a:p>
        </p:txBody>
      </p:sp>
      <p:sp>
        <p:nvSpPr>
          <p:cNvPr id="23" name="Footer Placeholder 4"/>
          <p:cNvSpPr>
            <a:spLocks noGrp="1"/>
          </p:cNvSpPr>
          <p:nvPr>
            <p:ph type="ftr" sz="quarter" idx="11"/>
          </p:nvPr>
        </p:nvSpPr>
        <p:spPr/>
        <p:txBody>
          <a:bodyPr/>
          <a:lstStyle/>
          <a:p>
            <a:pPr>
              <a:defRPr/>
            </a:pPr>
            <a:r>
              <a:rPr lang="de-DE" smtClean="0"/>
              <a:t>CS 311 Spring 2013</a:t>
            </a:r>
            <a:endParaRPr lang="en-US"/>
          </a:p>
        </p:txBody>
      </p:sp>
      <p:sp>
        <p:nvSpPr>
          <p:cNvPr id="2268162" name="Rectangle 2"/>
          <p:cNvSpPr>
            <a:spLocks noGrp="1" noChangeArrowheads="1"/>
          </p:cNvSpPr>
          <p:nvPr>
            <p:ph type="title"/>
          </p:nvPr>
        </p:nvSpPr>
        <p:spPr/>
        <p:txBody>
          <a:bodyPr/>
          <a:lstStyle/>
          <a:p>
            <a:pPr eaLnBrk="1" hangingPunct="1">
              <a:defRPr/>
            </a:pPr>
            <a:r>
              <a:rPr lang="en-US" smtClean="0">
                <a:cs typeface="+mj-cs"/>
              </a:rPr>
              <a:t>Introduction to Trees </a:t>
            </a:r>
            <a:br>
              <a:rPr lang="en-US" smtClean="0">
                <a:cs typeface="+mj-cs"/>
              </a:rPr>
            </a:br>
            <a:r>
              <a:rPr lang="en-US" smtClean="0">
                <a:cs typeface="+mj-cs"/>
              </a:rPr>
              <a:t>What is a Tree?</a:t>
            </a:r>
          </a:p>
        </p:txBody>
      </p:sp>
      <p:sp>
        <p:nvSpPr>
          <p:cNvPr id="2268163" name="Rectangle 3"/>
          <p:cNvSpPr>
            <a:spLocks noGrp="1" noChangeArrowheads="1"/>
          </p:cNvSpPr>
          <p:nvPr>
            <p:ph type="body" idx="1"/>
          </p:nvPr>
        </p:nvSpPr>
        <p:spPr/>
        <p:txBody>
          <a:bodyPr/>
          <a:lstStyle/>
          <a:p>
            <a:pPr eaLnBrk="1" hangingPunct="1">
              <a:buFont typeface="Wingdings" charset="0"/>
              <a:buNone/>
              <a:defRPr/>
            </a:pPr>
            <a:r>
              <a:rPr lang="en-US" smtClean="0">
                <a:cs typeface="+mn-cs"/>
              </a:rPr>
              <a:t>By a </a:t>
            </a:r>
            <a:r>
              <a:rPr lang="en-US" b="1" smtClean="0">
                <a:cs typeface="+mn-cs"/>
              </a:rPr>
              <a:t>tree</a:t>
            </a:r>
            <a:r>
              <a:rPr lang="en-US" smtClean="0">
                <a:cs typeface="+mn-cs"/>
              </a:rPr>
              <a:t>, mathematicians mean a structure like this:</a:t>
            </a:r>
          </a:p>
          <a:p>
            <a:pPr eaLnBrk="1" hangingPunct="1">
              <a:defRPr/>
            </a:pPr>
            <a:endParaRPr lang="en-US" smtClean="0">
              <a:cs typeface="+mn-cs"/>
            </a:endParaRPr>
          </a:p>
          <a:p>
            <a:pPr lvl="1" eaLnBrk="1" hangingPunct="1">
              <a:defRPr/>
            </a:pPr>
            <a:endParaRPr lang="en-US" smtClean="0"/>
          </a:p>
          <a:p>
            <a:pPr lvl="1" eaLnBrk="1" hangingPunct="1">
              <a:defRPr/>
            </a:pPr>
            <a:endParaRPr lang="en-US" smtClean="0"/>
          </a:p>
          <a:p>
            <a:pPr lvl="1" eaLnBrk="1" hangingPunct="1">
              <a:defRPr/>
            </a:pPr>
            <a:endParaRPr lang="en-US" smtClean="0"/>
          </a:p>
          <a:p>
            <a:pPr lvl="1" eaLnBrk="1" hangingPunct="1">
              <a:defRPr/>
            </a:pPr>
            <a:endParaRPr lang="en-US" smtClean="0"/>
          </a:p>
          <a:p>
            <a:pPr lvl="1" eaLnBrk="1" hangingPunct="1">
              <a:defRPr/>
            </a:pPr>
            <a:endParaRPr lang="en-US" smtClean="0"/>
          </a:p>
          <a:p>
            <a:pPr lvl="1" eaLnBrk="1" hangingPunct="1">
              <a:defRPr/>
            </a:pPr>
            <a:endParaRPr lang="en-US" smtClean="0"/>
          </a:p>
          <a:p>
            <a:pPr lvl="1" eaLnBrk="1" hangingPunct="1">
              <a:defRPr/>
            </a:pPr>
            <a:r>
              <a:rPr lang="en-US" smtClean="0"/>
              <a:t>Each dot is called a </a:t>
            </a:r>
            <a:r>
              <a:rPr lang="en-US" b="1" smtClean="0"/>
              <a:t>vertex</a:t>
            </a:r>
            <a:r>
              <a:rPr lang="en-US" smtClean="0"/>
              <a:t> (note the Latin plural </a:t>
            </a:r>
            <a:r>
              <a:rPr lang="ja-JP" altLang="en-US" smtClean="0">
                <a:latin typeface="Arial"/>
              </a:rPr>
              <a:t>“</a:t>
            </a:r>
            <a:r>
              <a:rPr lang="en-US" b="1" smtClean="0"/>
              <a:t>vertices</a:t>
            </a:r>
            <a:r>
              <a:rPr lang="ja-JP" altLang="en-US" smtClean="0">
                <a:latin typeface="Arial"/>
              </a:rPr>
              <a:t>”</a:t>
            </a:r>
            <a:r>
              <a:rPr lang="en-US" smtClean="0"/>
              <a:t>) or a </a:t>
            </a:r>
            <a:r>
              <a:rPr lang="en-US" b="1" smtClean="0"/>
              <a:t>node</a:t>
            </a:r>
            <a:r>
              <a:rPr lang="en-US" smtClean="0"/>
              <a:t>.</a:t>
            </a:r>
          </a:p>
          <a:p>
            <a:pPr lvl="2" eaLnBrk="1" hangingPunct="1">
              <a:defRPr/>
            </a:pPr>
            <a:r>
              <a:rPr lang="en-US" smtClean="0"/>
              <a:t>I will use </a:t>
            </a:r>
            <a:r>
              <a:rPr lang="en-US" i="1" smtClean="0"/>
              <a:t>vertex</a:t>
            </a:r>
            <a:r>
              <a:rPr lang="en-US" smtClean="0"/>
              <a:t> for the element of the tree as a conceptual object, and </a:t>
            </a:r>
            <a:r>
              <a:rPr lang="en-US" i="1" smtClean="0"/>
              <a:t>node</a:t>
            </a:r>
            <a:r>
              <a:rPr lang="en-US" smtClean="0"/>
              <a:t> for the small data substructure representing it.</a:t>
            </a:r>
          </a:p>
          <a:p>
            <a:pPr lvl="1" eaLnBrk="1" hangingPunct="1">
              <a:defRPr/>
            </a:pPr>
            <a:r>
              <a:rPr lang="en-US" smtClean="0"/>
              <a:t>Each line is called an </a:t>
            </a:r>
            <a:r>
              <a:rPr lang="en-US" b="1" smtClean="0"/>
              <a:t>edge</a:t>
            </a:r>
            <a:r>
              <a:rPr lang="en-US" smtClean="0"/>
              <a:t>.</a:t>
            </a:r>
          </a:p>
          <a:p>
            <a:pPr lvl="1" eaLnBrk="1" hangingPunct="1">
              <a:defRPr/>
            </a:pPr>
            <a:r>
              <a:rPr lang="en-US" smtClean="0"/>
              <a:t>Each edge joins two vertices.</a:t>
            </a:r>
          </a:p>
          <a:p>
            <a:pPr lvl="1" eaLnBrk="1" hangingPunct="1">
              <a:defRPr/>
            </a:pPr>
            <a:r>
              <a:rPr lang="en-US" smtClean="0"/>
              <a:t>A tree is connected (all one piece) and there are no cycles.</a:t>
            </a:r>
          </a:p>
        </p:txBody>
      </p:sp>
      <p:sp>
        <p:nvSpPr>
          <p:cNvPr id="2268164" name="Line 4"/>
          <p:cNvSpPr>
            <a:spLocks noChangeShapeType="1"/>
          </p:cNvSpPr>
          <p:nvPr/>
        </p:nvSpPr>
        <p:spPr bwMode="auto">
          <a:xfrm>
            <a:off x="3581400" y="2590800"/>
            <a:ext cx="914400" cy="152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65" name="Line 5"/>
          <p:cNvSpPr>
            <a:spLocks noChangeShapeType="1"/>
          </p:cNvSpPr>
          <p:nvPr/>
        </p:nvSpPr>
        <p:spPr bwMode="auto">
          <a:xfrm flipH="1">
            <a:off x="4495800" y="2362200"/>
            <a:ext cx="609600" cy="3810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66" name="Line 6"/>
          <p:cNvSpPr>
            <a:spLocks noChangeShapeType="1"/>
          </p:cNvSpPr>
          <p:nvPr/>
        </p:nvSpPr>
        <p:spPr bwMode="auto">
          <a:xfrm>
            <a:off x="5105400" y="2362200"/>
            <a:ext cx="762000" cy="3810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67" name="Line 7"/>
          <p:cNvSpPr>
            <a:spLocks noChangeShapeType="1"/>
          </p:cNvSpPr>
          <p:nvPr/>
        </p:nvSpPr>
        <p:spPr bwMode="auto">
          <a:xfrm>
            <a:off x="4495800" y="2743200"/>
            <a:ext cx="152400" cy="6096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68" name="Line 8"/>
          <p:cNvSpPr>
            <a:spLocks noChangeShapeType="1"/>
          </p:cNvSpPr>
          <p:nvPr/>
        </p:nvSpPr>
        <p:spPr bwMode="auto">
          <a:xfrm flipH="1">
            <a:off x="3886200" y="2743200"/>
            <a:ext cx="609600" cy="3810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69" name="Line 9"/>
          <p:cNvSpPr>
            <a:spLocks noChangeShapeType="1"/>
          </p:cNvSpPr>
          <p:nvPr/>
        </p:nvSpPr>
        <p:spPr bwMode="auto">
          <a:xfrm flipH="1">
            <a:off x="5105400" y="2057400"/>
            <a:ext cx="76200" cy="3048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70" name="Line 10"/>
          <p:cNvSpPr>
            <a:spLocks noChangeShapeType="1"/>
          </p:cNvSpPr>
          <p:nvPr/>
        </p:nvSpPr>
        <p:spPr bwMode="auto">
          <a:xfrm flipH="1">
            <a:off x="3581400" y="2209800"/>
            <a:ext cx="152400" cy="3810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71" name="Line 11"/>
          <p:cNvSpPr>
            <a:spLocks noChangeShapeType="1"/>
          </p:cNvSpPr>
          <p:nvPr/>
        </p:nvSpPr>
        <p:spPr bwMode="auto">
          <a:xfrm flipV="1">
            <a:off x="3124200" y="2209800"/>
            <a:ext cx="609600" cy="762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72" name="Line 12"/>
          <p:cNvSpPr>
            <a:spLocks noChangeShapeType="1"/>
          </p:cNvSpPr>
          <p:nvPr/>
        </p:nvSpPr>
        <p:spPr bwMode="auto">
          <a:xfrm>
            <a:off x="4419600" y="2133600"/>
            <a:ext cx="76200" cy="6096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73" name="Line 13"/>
          <p:cNvSpPr>
            <a:spLocks noChangeShapeType="1"/>
          </p:cNvSpPr>
          <p:nvPr/>
        </p:nvSpPr>
        <p:spPr bwMode="auto">
          <a:xfrm flipH="1" flipV="1">
            <a:off x="4495800" y="2743200"/>
            <a:ext cx="838200" cy="3810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74" name="Line 14"/>
          <p:cNvSpPr>
            <a:spLocks noChangeShapeType="1"/>
          </p:cNvSpPr>
          <p:nvPr/>
        </p:nvSpPr>
        <p:spPr bwMode="auto">
          <a:xfrm flipV="1">
            <a:off x="5867400" y="2590800"/>
            <a:ext cx="457200" cy="152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75" name="Line 15"/>
          <p:cNvSpPr>
            <a:spLocks noChangeShapeType="1"/>
          </p:cNvSpPr>
          <p:nvPr/>
        </p:nvSpPr>
        <p:spPr bwMode="auto">
          <a:xfrm flipH="1">
            <a:off x="2971800" y="2590800"/>
            <a:ext cx="609600" cy="3810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76" name="Line 16"/>
          <p:cNvSpPr>
            <a:spLocks noChangeShapeType="1"/>
          </p:cNvSpPr>
          <p:nvPr/>
        </p:nvSpPr>
        <p:spPr bwMode="auto">
          <a:xfrm flipH="1" flipV="1">
            <a:off x="2590800" y="1905000"/>
            <a:ext cx="533400" cy="3810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77" name="Line 17"/>
          <p:cNvSpPr>
            <a:spLocks noChangeShapeType="1"/>
          </p:cNvSpPr>
          <p:nvPr/>
        </p:nvSpPr>
        <p:spPr bwMode="auto">
          <a:xfrm flipH="1" flipV="1">
            <a:off x="4724400" y="1828800"/>
            <a:ext cx="457200" cy="2286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78" name="Line 18"/>
          <p:cNvSpPr>
            <a:spLocks noChangeShapeType="1"/>
          </p:cNvSpPr>
          <p:nvPr/>
        </p:nvSpPr>
        <p:spPr bwMode="auto">
          <a:xfrm flipH="1">
            <a:off x="5181600" y="1828800"/>
            <a:ext cx="685800" cy="2286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79" name="Line 19"/>
          <p:cNvSpPr>
            <a:spLocks noChangeShapeType="1"/>
          </p:cNvSpPr>
          <p:nvPr/>
        </p:nvSpPr>
        <p:spPr bwMode="auto">
          <a:xfrm>
            <a:off x="3352800" y="1905000"/>
            <a:ext cx="381000" cy="3048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80" name="Line 20"/>
          <p:cNvSpPr>
            <a:spLocks noChangeShapeType="1"/>
          </p:cNvSpPr>
          <p:nvPr/>
        </p:nvSpPr>
        <p:spPr bwMode="auto">
          <a:xfrm flipH="1">
            <a:off x="6324600" y="2209800"/>
            <a:ext cx="609600" cy="3810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8181" name="Line 21"/>
          <p:cNvSpPr>
            <a:spLocks noChangeShapeType="1"/>
          </p:cNvSpPr>
          <p:nvPr/>
        </p:nvSpPr>
        <p:spPr bwMode="auto">
          <a:xfrm flipH="1">
            <a:off x="2209800" y="2286000"/>
            <a:ext cx="914400" cy="7620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Date Placeholder 3"/>
          <p:cNvSpPr>
            <a:spLocks noGrp="1"/>
          </p:cNvSpPr>
          <p:nvPr>
            <p:ph type="dt" sz="quarter" idx="10"/>
          </p:nvPr>
        </p:nvSpPr>
        <p:spPr/>
        <p:txBody>
          <a:bodyPr/>
          <a:lstStyle/>
          <a:p>
            <a:pPr>
              <a:defRPr/>
            </a:pPr>
            <a:r>
              <a:rPr lang="en-US" smtClean="0"/>
              <a:t>8 April 2013</a:t>
            </a:r>
            <a:endParaRPr lang="en-US"/>
          </a:p>
        </p:txBody>
      </p:sp>
      <p:sp>
        <p:nvSpPr>
          <p:cNvPr id="29" name="Footer Placeholder 4"/>
          <p:cNvSpPr>
            <a:spLocks noGrp="1"/>
          </p:cNvSpPr>
          <p:nvPr>
            <p:ph type="ftr" sz="quarter" idx="11"/>
          </p:nvPr>
        </p:nvSpPr>
        <p:spPr/>
        <p:txBody>
          <a:bodyPr/>
          <a:lstStyle/>
          <a:p>
            <a:pPr>
              <a:defRPr/>
            </a:pPr>
            <a:r>
              <a:rPr lang="de-DE" smtClean="0"/>
              <a:t>CS 311 Spring 2013</a:t>
            </a:r>
            <a:endParaRPr lang="en-US"/>
          </a:p>
        </p:txBody>
      </p:sp>
      <p:sp>
        <p:nvSpPr>
          <p:cNvPr id="2269186" name="Rectangle 2"/>
          <p:cNvSpPr>
            <a:spLocks noGrp="1" noChangeArrowheads="1"/>
          </p:cNvSpPr>
          <p:nvPr>
            <p:ph type="title"/>
          </p:nvPr>
        </p:nvSpPr>
        <p:spPr/>
        <p:txBody>
          <a:bodyPr/>
          <a:lstStyle/>
          <a:p>
            <a:pPr eaLnBrk="1" hangingPunct="1">
              <a:defRPr/>
            </a:pPr>
            <a:r>
              <a:rPr lang="en-US" smtClean="0">
                <a:cs typeface="+mj-cs"/>
              </a:rPr>
              <a:t>Introduction to Trees </a:t>
            </a:r>
            <a:br>
              <a:rPr lang="en-US" smtClean="0">
                <a:cs typeface="+mj-cs"/>
              </a:rPr>
            </a:br>
            <a:r>
              <a:rPr lang="en-US" smtClean="0">
                <a:cs typeface="+mj-cs"/>
              </a:rPr>
              <a:t>Rooted Trees </a:t>
            </a:r>
            <a:r>
              <a:rPr lang="en-US" smtClean="0">
                <a:cs typeface="Times New Roman" charset="0"/>
              </a:rPr>
              <a:t>—</a:t>
            </a:r>
            <a:r>
              <a:rPr lang="en-US" smtClean="0">
                <a:cs typeface="+mj-cs"/>
              </a:rPr>
              <a:t> Introduction</a:t>
            </a:r>
          </a:p>
        </p:txBody>
      </p:sp>
      <p:sp>
        <p:nvSpPr>
          <p:cNvPr id="2269187" name="Rectangle 3"/>
          <p:cNvSpPr>
            <a:spLocks noGrp="1" noChangeArrowheads="1"/>
          </p:cNvSpPr>
          <p:nvPr>
            <p:ph type="body" idx="1"/>
          </p:nvPr>
        </p:nvSpPr>
        <p:spPr/>
        <p:txBody>
          <a:bodyPr/>
          <a:lstStyle/>
          <a:p>
            <a:pPr eaLnBrk="1" hangingPunct="1">
              <a:buFont typeface="Wingdings" charset="0"/>
              <a:buNone/>
              <a:defRPr/>
            </a:pPr>
            <a:r>
              <a:rPr lang="en-US" smtClean="0">
                <a:cs typeface="+mn-cs"/>
              </a:rPr>
              <a:t>Often we use trees to</a:t>
            </a:r>
            <a:br>
              <a:rPr lang="en-US" smtClean="0">
                <a:cs typeface="+mn-cs"/>
              </a:rPr>
            </a:br>
            <a:r>
              <a:rPr lang="en-US" smtClean="0">
                <a:cs typeface="+mn-cs"/>
              </a:rPr>
              <a:t>represent hierarchical</a:t>
            </a:r>
            <a:br>
              <a:rPr lang="en-US" smtClean="0">
                <a:cs typeface="+mn-cs"/>
              </a:rPr>
            </a:br>
            <a:r>
              <a:rPr lang="en-US" smtClean="0">
                <a:cs typeface="+mn-cs"/>
              </a:rPr>
              <a:t>structures.</a:t>
            </a:r>
          </a:p>
          <a:p>
            <a:pPr eaLnBrk="1" hangingPunct="1">
              <a:buFont typeface="Wingdings" charset="0"/>
              <a:buNone/>
              <a:defRPr/>
            </a:pPr>
            <a:r>
              <a:rPr lang="en-US" smtClean="0">
                <a:cs typeface="+mn-cs"/>
              </a:rPr>
              <a:t>We place one vertex at</a:t>
            </a:r>
            <a:br>
              <a:rPr lang="en-US" smtClean="0">
                <a:cs typeface="+mn-cs"/>
              </a:rPr>
            </a:br>
            <a:r>
              <a:rPr lang="en-US" smtClean="0">
                <a:cs typeface="+mn-cs"/>
              </a:rPr>
              <a:t>the top, and we call it the</a:t>
            </a:r>
            <a:br>
              <a:rPr lang="en-US" smtClean="0">
                <a:cs typeface="+mn-cs"/>
              </a:rPr>
            </a:br>
            <a:r>
              <a:rPr lang="en-US" b="1" smtClean="0">
                <a:cs typeface="+mn-cs"/>
              </a:rPr>
              <a:t>root</a:t>
            </a:r>
            <a:r>
              <a:rPr lang="en-US" smtClean="0">
                <a:cs typeface="+mn-cs"/>
              </a:rPr>
              <a:t>. Each other vertex of</a:t>
            </a:r>
            <a:br>
              <a:rPr lang="en-US" smtClean="0">
                <a:cs typeface="+mn-cs"/>
              </a:rPr>
            </a:br>
            <a:r>
              <a:rPr lang="en-US" smtClean="0">
                <a:cs typeface="+mn-cs"/>
              </a:rPr>
              <a:t>the tree hangs from some</a:t>
            </a:r>
            <a:br>
              <a:rPr lang="en-US" smtClean="0">
                <a:cs typeface="+mn-cs"/>
              </a:rPr>
            </a:br>
            <a:r>
              <a:rPr lang="en-US" smtClean="0">
                <a:cs typeface="+mn-cs"/>
              </a:rPr>
              <a:t>vertex. The result is a</a:t>
            </a:r>
            <a:br>
              <a:rPr lang="en-US" smtClean="0">
                <a:cs typeface="+mn-cs"/>
              </a:rPr>
            </a:br>
            <a:r>
              <a:rPr lang="en-US" b="1" smtClean="0">
                <a:cs typeface="+mn-cs"/>
              </a:rPr>
              <a:t>rooted tree</a:t>
            </a:r>
            <a:r>
              <a:rPr lang="en-US" smtClean="0">
                <a:cs typeface="+mn-cs"/>
              </a:rPr>
              <a:t>.</a:t>
            </a:r>
          </a:p>
          <a:p>
            <a:pPr eaLnBrk="1" hangingPunct="1">
              <a:buFont typeface="Wingdings" charset="0"/>
              <a:buNone/>
              <a:defRPr/>
            </a:pPr>
            <a:r>
              <a:rPr lang="en-US" b="1" smtClean="0">
                <a:cs typeface="+mn-cs"/>
              </a:rPr>
              <a:t>From now on in this class,</a:t>
            </a:r>
            <a:br>
              <a:rPr lang="en-US" b="1" smtClean="0">
                <a:cs typeface="+mn-cs"/>
              </a:rPr>
            </a:br>
            <a:r>
              <a:rPr lang="ja-JP" altLang="en-US" b="1" smtClean="0">
                <a:latin typeface="Arial"/>
                <a:cs typeface="+mn-cs"/>
              </a:rPr>
              <a:t>“</a:t>
            </a:r>
            <a:r>
              <a:rPr lang="en-US" b="1" smtClean="0">
                <a:cs typeface="+mn-cs"/>
              </a:rPr>
              <a:t>tree</a:t>
            </a:r>
            <a:r>
              <a:rPr lang="ja-JP" altLang="en-US" b="1" smtClean="0">
                <a:latin typeface="Arial"/>
                <a:cs typeface="+mn-cs"/>
              </a:rPr>
              <a:t>”</a:t>
            </a:r>
            <a:r>
              <a:rPr lang="en-US" b="1" smtClean="0">
                <a:cs typeface="+mn-cs"/>
              </a:rPr>
              <a:t> means </a:t>
            </a:r>
            <a:r>
              <a:rPr lang="ja-JP" altLang="en-US" b="1" smtClean="0">
                <a:latin typeface="Arial"/>
                <a:cs typeface="+mn-cs"/>
              </a:rPr>
              <a:t>“</a:t>
            </a:r>
            <a:r>
              <a:rPr lang="en-US" b="1" smtClean="0">
                <a:cs typeface="+mn-cs"/>
              </a:rPr>
              <a:t>rooted tree</a:t>
            </a:r>
            <a:r>
              <a:rPr lang="ja-JP" altLang="en-US" b="1" smtClean="0">
                <a:latin typeface="Arial"/>
                <a:cs typeface="+mn-cs"/>
              </a:rPr>
              <a:t>”</a:t>
            </a:r>
            <a:r>
              <a:rPr lang="en-US" b="1" smtClean="0">
                <a:cs typeface="+mn-cs"/>
              </a:rPr>
              <a:t>.</a:t>
            </a:r>
          </a:p>
        </p:txBody>
      </p:sp>
      <p:sp>
        <p:nvSpPr>
          <p:cNvPr id="2269188" name="Line 4"/>
          <p:cNvSpPr>
            <a:spLocks noChangeShapeType="1"/>
          </p:cNvSpPr>
          <p:nvPr/>
        </p:nvSpPr>
        <p:spPr bwMode="auto">
          <a:xfrm>
            <a:off x="6781800" y="18288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189" name="Line 5"/>
          <p:cNvSpPr>
            <a:spLocks noChangeShapeType="1"/>
          </p:cNvSpPr>
          <p:nvPr/>
        </p:nvSpPr>
        <p:spPr bwMode="auto">
          <a:xfrm flipH="1">
            <a:off x="6477000" y="18288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190" name="Line 6"/>
          <p:cNvSpPr>
            <a:spLocks noChangeShapeType="1"/>
          </p:cNvSpPr>
          <p:nvPr/>
        </p:nvSpPr>
        <p:spPr bwMode="auto">
          <a:xfrm flipH="1">
            <a:off x="6400800" y="2362200"/>
            <a:ext cx="457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191" name="Line 7"/>
          <p:cNvSpPr>
            <a:spLocks noChangeShapeType="1"/>
          </p:cNvSpPr>
          <p:nvPr/>
        </p:nvSpPr>
        <p:spPr bwMode="auto">
          <a:xfrm flipH="1">
            <a:off x="6781800" y="23622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192" name="Line 8"/>
          <p:cNvSpPr>
            <a:spLocks noChangeShapeType="1"/>
          </p:cNvSpPr>
          <p:nvPr/>
        </p:nvSpPr>
        <p:spPr bwMode="auto">
          <a:xfrm>
            <a:off x="6858000" y="2362200"/>
            <a:ext cx="609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193" name="Line 9"/>
          <p:cNvSpPr>
            <a:spLocks noChangeShapeType="1"/>
          </p:cNvSpPr>
          <p:nvPr/>
        </p:nvSpPr>
        <p:spPr bwMode="auto">
          <a:xfrm>
            <a:off x="6781800" y="1828800"/>
            <a:ext cx="533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194" name="Line 10"/>
          <p:cNvSpPr>
            <a:spLocks noChangeShapeType="1"/>
          </p:cNvSpPr>
          <p:nvPr/>
        </p:nvSpPr>
        <p:spPr bwMode="auto">
          <a:xfrm>
            <a:off x="6781800" y="1828800"/>
            <a:ext cx="1295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195" name="Line 11"/>
          <p:cNvSpPr>
            <a:spLocks noChangeShapeType="1"/>
          </p:cNvSpPr>
          <p:nvPr/>
        </p:nvSpPr>
        <p:spPr bwMode="auto">
          <a:xfrm flipH="1">
            <a:off x="7162800" y="28956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196" name="Line 12"/>
          <p:cNvSpPr>
            <a:spLocks noChangeShapeType="1"/>
          </p:cNvSpPr>
          <p:nvPr/>
        </p:nvSpPr>
        <p:spPr bwMode="auto">
          <a:xfrm flipH="1">
            <a:off x="7772400" y="23622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197" name="Line 13"/>
          <p:cNvSpPr>
            <a:spLocks noChangeShapeType="1"/>
          </p:cNvSpPr>
          <p:nvPr/>
        </p:nvSpPr>
        <p:spPr bwMode="auto">
          <a:xfrm>
            <a:off x="8077200" y="23622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198" name="Text Box 14"/>
          <p:cNvSpPr txBox="1">
            <a:spLocks noChangeArrowheads="1"/>
          </p:cNvSpPr>
          <p:nvPr/>
        </p:nvSpPr>
        <p:spPr bwMode="auto">
          <a:xfrm>
            <a:off x="6096000" y="1600200"/>
            <a:ext cx="6858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root</a:t>
            </a:r>
          </a:p>
        </p:txBody>
      </p:sp>
      <p:sp>
        <p:nvSpPr>
          <p:cNvPr id="2269199" name="Line 15"/>
          <p:cNvSpPr>
            <a:spLocks noChangeShapeType="1"/>
          </p:cNvSpPr>
          <p:nvPr/>
        </p:nvSpPr>
        <p:spPr bwMode="auto">
          <a:xfrm flipH="1">
            <a:off x="6781800" y="3429000"/>
            <a:ext cx="3810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200" name="Line 16"/>
          <p:cNvSpPr>
            <a:spLocks noChangeShapeType="1"/>
          </p:cNvSpPr>
          <p:nvPr/>
        </p:nvSpPr>
        <p:spPr bwMode="auto">
          <a:xfrm>
            <a:off x="7162800" y="34290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201" name="Line 17"/>
          <p:cNvSpPr>
            <a:spLocks noChangeShapeType="1"/>
          </p:cNvSpPr>
          <p:nvPr/>
        </p:nvSpPr>
        <p:spPr bwMode="auto">
          <a:xfrm flipH="1">
            <a:off x="6553200" y="3962400"/>
            <a:ext cx="228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202" name="Line 18"/>
          <p:cNvSpPr>
            <a:spLocks noChangeShapeType="1"/>
          </p:cNvSpPr>
          <p:nvPr/>
        </p:nvSpPr>
        <p:spPr bwMode="auto">
          <a:xfrm flipH="1">
            <a:off x="6248400" y="44958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203" name="Line 19"/>
          <p:cNvSpPr>
            <a:spLocks noChangeShapeType="1"/>
          </p:cNvSpPr>
          <p:nvPr/>
        </p:nvSpPr>
        <p:spPr bwMode="auto">
          <a:xfrm>
            <a:off x="6553200" y="44958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204" name="Line 20"/>
          <p:cNvSpPr>
            <a:spLocks noChangeShapeType="1"/>
          </p:cNvSpPr>
          <p:nvPr/>
        </p:nvSpPr>
        <p:spPr bwMode="auto">
          <a:xfrm>
            <a:off x="6553200" y="4495800"/>
            <a:ext cx="3810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205" name="Line 21"/>
          <p:cNvSpPr>
            <a:spLocks noChangeShapeType="1"/>
          </p:cNvSpPr>
          <p:nvPr/>
        </p:nvSpPr>
        <p:spPr bwMode="auto">
          <a:xfrm flipH="1">
            <a:off x="5943600" y="4495800"/>
            <a:ext cx="609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206" name="Line 22"/>
          <p:cNvSpPr>
            <a:spLocks noChangeShapeType="1"/>
          </p:cNvSpPr>
          <p:nvPr/>
        </p:nvSpPr>
        <p:spPr bwMode="auto">
          <a:xfrm>
            <a:off x="6553200" y="4495800"/>
            <a:ext cx="838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207" name="Line 23"/>
          <p:cNvSpPr>
            <a:spLocks noChangeShapeType="1"/>
          </p:cNvSpPr>
          <p:nvPr/>
        </p:nvSpPr>
        <p:spPr bwMode="auto">
          <a:xfrm>
            <a:off x="6553200" y="4495800"/>
            <a:ext cx="1295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208" name="Line 24"/>
          <p:cNvSpPr>
            <a:spLocks noChangeShapeType="1"/>
          </p:cNvSpPr>
          <p:nvPr/>
        </p:nvSpPr>
        <p:spPr bwMode="auto">
          <a:xfrm flipH="1">
            <a:off x="6781800" y="50292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209" name="Line 25"/>
          <p:cNvSpPr>
            <a:spLocks noChangeShapeType="1"/>
          </p:cNvSpPr>
          <p:nvPr/>
        </p:nvSpPr>
        <p:spPr bwMode="auto">
          <a:xfrm>
            <a:off x="7467600" y="2895600"/>
            <a:ext cx="228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210" name="Line 26"/>
          <p:cNvSpPr>
            <a:spLocks noChangeShapeType="1"/>
          </p:cNvSpPr>
          <p:nvPr/>
        </p:nvSpPr>
        <p:spPr bwMode="auto">
          <a:xfrm flipH="1">
            <a:off x="6781800" y="1828800"/>
            <a:ext cx="0" cy="0"/>
          </a:xfrm>
          <a:prstGeom prst="line">
            <a:avLst/>
          </a:prstGeom>
          <a:noFill/>
          <a:ln w="15875">
            <a:solidFill>
              <a:schemeClr val="tx1"/>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69211" name="Line 27"/>
          <p:cNvSpPr>
            <a:spLocks noChangeShapeType="1"/>
          </p:cNvSpPr>
          <p:nvPr/>
        </p:nvSpPr>
        <p:spPr bwMode="auto">
          <a:xfrm>
            <a:off x="8229600" y="28956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Date Placeholder 3"/>
          <p:cNvSpPr>
            <a:spLocks noGrp="1"/>
          </p:cNvSpPr>
          <p:nvPr>
            <p:ph type="dt" sz="quarter" idx="10"/>
          </p:nvPr>
        </p:nvSpPr>
        <p:spPr/>
        <p:txBody>
          <a:bodyPr/>
          <a:lstStyle/>
          <a:p>
            <a:pPr>
              <a:defRPr/>
            </a:pPr>
            <a:r>
              <a:rPr lang="en-US" smtClean="0"/>
              <a:t>8 April 2013</a:t>
            </a:r>
            <a:endParaRPr lang="en-US"/>
          </a:p>
        </p:txBody>
      </p:sp>
      <p:sp>
        <p:nvSpPr>
          <p:cNvPr id="55" name="Footer Placeholder 4"/>
          <p:cNvSpPr>
            <a:spLocks noGrp="1"/>
          </p:cNvSpPr>
          <p:nvPr>
            <p:ph type="ftr" sz="quarter" idx="11"/>
          </p:nvPr>
        </p:nvSpPr>
        <p:spPr/>
        <p:txBody>
          <a:bodyPr/>
          <a:lstStyle/>
          <a:p>
            <a:pPr>
              <a:defRPr/>
            </a:pPr>
            <a:r>
              <a:rPr lang="de-DE" smtClean="0"/>
              <a:t>CS 311 Spring 2013</a:t>
            </a:r>
            <a:endParaRPr lang="en-US"/>
          </a:p>
        </p:txBody>
      </p:sp>
      <p:sp>
        <p:nvSpPr>
          <p:cNvPr id="2270210" name="Rectangle 2"/>
          <p:cNvSpPr>
            <a:spLocks noGrp="1" noChangeArrowheads="1"/>
          </p:cNvSpPr>
          <p:nvPr>
            <p:ph type="title"/>
          </p:nvPr>
        </p:nvSpPr>
        <p:spPr/>
        <p:txBody>
          <a:bodyPr/>
          <a:lstStyle/>
          <a:p>
            <a:pPr eaLnBrk="1" hangingPunct="1">
              <a:defRPr/>
            </a:pPr>
            <a:r>
              <a:rPr lang="en-US" smtClean="0">
                <a:cs typeface="+mj-cs"/>
              </a:rPr>
              <a:t>Introduction to Trees </a:t>
            </a:r>
            <a:br>
              <a:rPr lang="en-US" smtClean="0">
                <a:cs typeface="+mj-cs"/>
              </a:rPr>
            </a:br>
            <a:r>
              <a:rPr lang="en-US" smtClean="0">
                <a:cs typeface="+mj-cs"/>
              </a:rPr>
              <a:t>Rooted Trees </a:t>
            </a:r>
            <a:r>
              <a:rPr lang="en-US" smtClean="0">
                <a:cs typeface="Times New Roman" charset="0"/>
              </a:rPr>
              <a:t>—</a:t>
            </a:r>
            <a:r>
              <a:rPr lang="en-US" smtClean="0">
                <a:cs typeface="+mj-cs"/>
              </a:rPr>
              <a:t> Terminology [1/5]</a:t>
            </a:r>
          </a:p>
        </p:txBody>
      </p:sp>
      <p:sp>
        <p:nvSpPr>
          <p:cNvPr id="2270211" name="Rectangle 3"/>
          <p:cNvSpPr>
            <a:spLocks noGrp="1" noChangeArrowheads="1"/>
          </p:cNvSpPr>
          <p:nvPr>
            <p:ph type="body" idx="1"/>
          </p:nvPr>
        </p:nvSpPr>
        <p:spPr/>
        <p:txBody>
          <a:bodyPr/>
          <a:lstStyle/>
          <a:p>
            <a:pPr eaLnBrk="1" hangingPunct="1">
              <a:buFont typeface="Wingdings" charset="0"/>
              <a:buNone/>
              <a:defRPr/>
            </a:pPr>
            <a:r>
              <a:rPr lang="en-US" smtClean="0">
                <a:cs typeface="+mn-cs"/>
              </a:rPr>
              <a:t>Some of the terminology for</a:t>
            </a:r>
            <a:br>
              <a:rPr lang="en-US" smtClean="0">
                <a:cs typeface="+mn-cs"/>
              </a:rPr>
            </a:br>
            <a:r>
              <a:rPr lang="en-US" smtClean="0">
                <a:cs typeface="+mn-cs"/>
              </a:rPr>
              <a:t>rooted trees comes from</a:t>
            </a:r>
            <a:br>
              <a:rPr lang="en-US" smtClean="0">
                <a:cs typeface="+mn-cs"/>
              </a:rPr>
            </a:br>
            <a:r>
              <a:rPr lang="en-US" smtClean="0">
                <a:cs typeface="+mn-cs"/>
              </a:rPr>
              <a:t>plants.</a:t>
            </a:r>
          </a:p>
          <a:p>
            <a:pPr lvl="1" eaLnBrk="1" hangingPunct="1">
              <a:defRPr/>
            </a:pPr>
            <a:r>
              <a:rPr lang="ja-JP" altLang="en-US" smtClean="0">
                <a:latin typeface="Arial"/>
              </a:rPr>
              <a:t>“</a:t>
            </a:r>
            <a:r>
              <a:rPr lang="en-US" smtClean="0"/>
              <a:t>Root</a:t>
            </a:r>
            <a:r>
              <a:rPr lang="ja-JP" altLang="en-US" smtClean="0">
                <a:latin typeface="Arial"/>
              </a:rPr>
              <a:t>”</a:t>
            </a:r>
            <a:r>
              <a:rPr lang="en-US" smtClean="0"/>
              <a:t> is an obvious example.</a:t>
            </a:r>
          </a:p>
          <a:p>
            <a:pPr lvl="1" eaLnBrk="1" hangingPunct="1">
              <a:defRPr/>
            </a:pPr>
            <a:r>
              <a:rPr lang="en-US" smtClean="0"/>
              <a:t>Another: A vertex with nothing</a:t>
            </a:r>
            <a:br>
              <a:rPr lang="en-US" smtClean="0"/>
            </a:br>
            <a:r>
              <a:rPr lang="en-US" smtClean="0"/>
              <a:t>hanging off of it is called a </a:t>
            </a:r>
            <a:r>
              <a:rPr lang="en-US" b="1" smtClean="0"/>
              <a:t>leaf</a:t>
            </a:r>
            <a:r>
              <a:rPr lang="en-US" smtClean="0"/>
              <a:t>.</a:t>
            </a:r>
          </a:p>
          <a:p>
            <a:pPr lvl="2" eaLnBrk="1" hangingPunct="1">
              <a:defRPr/>
            </a:pPr>
            <a:r>
              <a:rPr lang="en-US" smtClean="0"/>
              <a:t>Leaves are shown in green.</a:t>
            </a:r>
          </a:p>
          <a:p>
            <a:pPr lvl="2" eaLnBrk="1" hangingPunct="1">
              <a:defRPr/>
            </a:pPr>
            <a:r>
              <a:rPr lang="en-US" smtClean="0"/>
              <a:t>What if a tree has just one</a:t>
            </a:r>
            <a:br>
              <a:rPr lang="en-US" smtClean="0"/>
            </a:br>
            <a:r>
              <a:rPr lang="en-US" smtClean="0"/>
              <a:t>vertex?</a:t>
            </a:r>
          </a:p>
        </p:txBody>
      </p:sp>
      <p:sp>
        <p:nvSpPr>
          <p:cNvPr id="2270212" name="Line 4"/>
          <p:cNvSpPr>
            <a:spLocks noChangeShapeType="1"/>
          </p:cNvSpPr>
          <p:nvPr/>
        </p:nvSpPr>
        <p:spPr bwMode="auto">
          <a:xfrm>
            <a:off x="6781800" y="18288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13" name="Line 5"/>
          <p:cNvSpPr>
            <a:spLocks noChangeShapeType="1"/>
          </p:cNvSpPr>
          <p:nvPr/>
        </p:nvSpPr>
        <p:spPr bwMode="auto">
          <a:xfrm flipH="1">
            <a:off x="6477000" y="18288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14" name="Line 6"/>
          <p:cNvSpPr>
            <a:spLocks noChangeShapeType="1"/>
          </p:cNvSpPr>
          <p:nvPr/>
        </p:nvSpPr>
        <p:spPr bwMode="auto">
          <a:xfrm flipH="1">
            <a:off x="6400800" y="2362200"/>
            <a:ext cx="457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15" name="Line 7"/>
          <p:cNvSpPr>
            <a:spLocks noChangeShapeType="1"/>
          </p:cNvSpPr>
          <p:nvPr/>
        </p:nvSpPr>
        <p:spPr bwMode="auto">
          <a:xfrm flipH="1">
            <a:off x="6781800" y="23622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16" name="Line 8"/>
          <p:cNvSpPr>
            <a:spLocks noChangeShapeType="1"/>
          </p:cNvSpPr>
          <p:nvPr/>
        </p:nvSpPr>
        <p:spPr bwMode="auto">
          <a:xfrm>
            <a:off x="6858000" y="2362200"/>
            <a:ext cx="609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17" name="Line 9"/>
          <p:cNvSpPr>
            <a:spLocks noChangeShapeType="1"/>
          </p:cNvSpPr>
          <p:nvPr/>
        </p:nvSpPr>
        <p:spPr bwMode="auto">
          <a:xfrm>
            <a:off x="6781800" y="1828800"/>
            <a:ext cx="533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18" name="Line 10"/>
          <p:cNvSpPr>
            <a:spLocks noChangeShapeType="1"/>
          </p:cNvSpPr>
          <p:nvPr/>
        </p:nvSpPr>
        <p:spPr bwMode="auto">
          <a:xfrm>
            <a:off x="6781800" y="1828800"/>
            <a:ext cx="1295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19" name="Line 11"/>
          <p:cNvSpPr>
            <a:spLocks noChangeShapeType="1"/>
          </p:cNvSpPr>
          <p:nvPr/>
        </p:nvSpPr>
        <p:spPr bwMode="auto">
          <a:xfrm flipH="1">
            <a:off x="7162800" y="28956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20" name="Line 12"/>
          <p:cNvSpPr>
            <a:spLocks noChangeShapeType="1"/>
          </p:cNvSpPr>
          <p:nvPr/>
        </p:nvSpPr>
        <p:spPr bwMode="auto">
          <a:xfrm flipH="1">
            <a:off x="7772400" y="23622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21" name="Line 13"/>
          <p:cNvSpPr>
            <a:spLocks noChangeShapeType="1"/>
          </p:cNvSpPr>
          <p:nvPr/>
        </p:nvSpPr>
        <p:spPr bwMode="auto">
          <a:xfrm>
            <a:off x="8077200" y="23622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22" name="Line 14"/>
          <p:cNvSpPr>
            <a:spLocks noChangeShapeType="1"/>
          </p:cNvSpPr>
          <p:nvPr/>
        </p:nvSpPr>
        <p:spPr bwMode="auto">
          <a:xfrm flipH="1">
            <a:off x="6781800" y="3429000"/>
            <a:ext cx="3810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23" name="Line 15"/>
          <p:cNvSpPr>
            <a:spLocks noChangeShapeType="1"/>
          </p:cNvSpPr>
          <p:nvPr/>
        </p:nvSpPr>
        <p:spPr bwMode="auto">
          <a:xfrm>
            <a:off x="7162800" y="34290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24" name="Line 16"/>
          <p:cNvSpPr>
            <a:spLocks noChangeShapeType="1"/>
          </p:cNvSpPr>
          <p:nvPr/>
        </p:nvSpPr>
        <p:spPr bwMode="auto">
          <a:xfrm flipH="1">
            <a:off x="6553200" y="3962400"/>
            <a:ext cx="228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25" name="Line 17"/>
          <p:cNvSpPr>
            <a:spLocks noChangeShapeType="1"/>
          </p:cNvSpPr>
          <p:nvPr/>
        </p:nvSpPr>
        <p:spPr bwMode="auto">
          <a:xfrm flipH="1">
            <a:off x="6248400" y="44958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26" name="Line 18"/>
          <p:cNvSpPr>
            <a:spLocks noChangeShapeType="1"/>
          </p:cNvSpPr>
          <p:nvPr/>
        </p:nvSpPr>
        <p:spPr bwMode="auto">
          <a:xfrm>
            <a:off x="6553200" y="44958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27" name="Line 19"/>
          <p:cNvSpPr>
            <a:spLocks noChangeShapeType="1"/>
          </p:cNvSpPr>
          <p:nvPr/>
        </p:nvSpPr>
        <p:spPr bwMode="auto">
          <a:xfrm>
            <a:off x="6553200" y="4495800"/>
            <a:ext cx="3810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28" name="Line 20"/>
          <p:cNvSpPr>
            <a:spLocks noChangeShapeType="1"/>
          </p:cNvSpPr>
          <p:nvPr/>
        </p:nvSpPr>
        <p:spPr bwMode="auto">
          <a:xfrm flipH="1">
            <a:off x="5943600" y="4495800"/>
            <a:ext cx="609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29" name="Line 21"/>
          <p:cNvSpPr>
            <a:spLocks noChangeShapeType="1"/>
          </p:cNvSpPr>
          <p:nvPr/>
        </p:nvSpPr>
        <p:spPr bwMode="auto">
          <a:xfrm>
            <a:off x="6553200" y="4495800"/>
            <a:ext cx="838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30" name="Line 22"/>
          <p:cNvSpPr>
            <a:spLocks noChangeShapeType="1"/>
          </p:cNvSpPr>
          <p:nvPr/>
        </p:nvSpPr>
        <p:spPr bwMode="auto">
          <a:xfrm>
            <a:off x="6553200" y="4495800"/>
            <a:ext cx="1295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31" name="Line 23"/>
          <p:cNvSpPr>
            <a:spLocks noChangeShapeType="1"/>
          </p:cNvSpPr>
          <p:nvPr/>
        </p:nvSpPr>
        <p:spPr bwMode="auto">
          <a:xfrm flipH="1">
            <a:off x="6781800" y="50292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32" name="Line 24"/>
          <p:cNvSpPr>
            <a:spLocks noChangeShapeType="1"/>
          </p:cNvSpPr>
          <p:nvPr/>
        </p:nvSpPr>
        <p:spPr bwMode="auto">
          <a:xfrm flipH="1">
            <a:off x="6781800" y="55626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33" name="Line 25"/>
          <p:cNvSpPr>
            <a:spLocks noChangeShapeType="1"/>
          </p:cNvSpPr>
          <p:nvPr/>
        </p:nvSpPr>
        <p:spPr bwMode="auto">
          <a:xfrm flipH="1" flipV="1">
            <a:off x="5943600" y="50292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34" name="Line 26"/>
          <p:cNvSpPr>
            <a:spLocks noChangeShapeType="1"/>
          </p:cNvSpPr>
          <p:nvPr/>
        </p:nvSpPr>
        <p:spPr bwMode="auto">
          <a:xfrm flipH="1">
            <a:off x="6248400" y="50292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35" name="Line 27"/>
          <p:cNvSpPr>
            <a:spLocks noChangeShapeType="1"/>
          </p:cNvSpPr>
          <p:nvPr/>
        </p:nvSpPr>
        <p:spPr bwMode="auto">
          <a:xfrm flipH="1">
            <a:off x="6629400" y="50292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36" name="Line 28"/>
          <p:cNvSpPr>
            <a:spLocks noChangeShapeType="1"/>
          </p:cNvSpPr>
          <p:nvPr/>
        </p:nvSpPr>
        <p:spPr bwMode="auto">
          <a:xfrm flipH="1">
            <a:off x="7391400" y="50292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37" name="Line 29"/>
          <p:cNvSpPr>
            <a:spLocks noChangeShapeType="1"/>
          </p:cNvSpPr>
          <p:nvPr/>
        </p:nvSpPr>
        <p:spPr bwMode="auto">
          <a:xfrm flipH="1">
            <a:off x="7848600" y="50292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38" name="Line 30"/>
          <p:cNvSpPr>
            <a:spLocks noChangeShapeType="1"/>
          </p:cNvSpPr>
          <p:nvPr/>
        </p:nvSpPr>
        <p:spPr bwMode="auto">
          <a:xfrm flipH="1">
            <a:off x="7315200" y="39624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39" name="Line 31"/>
          <p:cNvSpPr>
            <a:spLocks noChangeShapeType="1"/>
          </p:cNvSpPr>
          <p:nvPr/>
        </p:nvSpPr>
        <p:spPr bwMode="auto">
          <a:xfrm flipH="1">
            <a:off x="7772400" y="28956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40" name="Line 32"/>
          <p:cNvSpPr>
            <a:spLocks noChangeShapeType="1"/>
          </p:cNvSpPr>
          <p:nvPr/>
        </p:nvSpPr>
        <p:spPr bwMode="auto">
          <a:xfrm flipH="1">
            <a:off x="6781800" y="28956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41" name="Line 33"/>
          <p:cNvSpPr>
            <a:spLocks noChangeShapeType="1"/>
          </p:cNvSpPr>
          <p:nvPr/>
        </p:nvSpPr>
        <p:spPr bwMode="auto">
          <a:xfrm flipH="1">
            <a:off x="6400800" y="28956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42" name="Line 34"/>
          <p:cNvSpPr>
            <a:spLocks noChangeShapeType="1"/>
          </p:cNvSpPr>
          <p:nvPr/>
        </p:nvSpPr>
        <p:spPr bwMode="auto">
          <a:xfrm flipH="1">
            <a:off x="6477000" y="23622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43" name="Line 35"/>
          <p:cNvSpPr>
            <a:spLocks noChangeShapeType="1"/>
          </p:cNvSpPr>
          <p:nvPr/>
        </p:nvSpPr>
        <p:spPr bwMode="auto">
          <a:xfrm flipH="1">
            <a:off x="7315200" y="23622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44" name="Line 36"/>
          <p:cNvSpPr>
            <a:spLocks noChangeShapeType="1"/>
          </p:cNvSpPr>
          <p:nvPr/>
        </p:nvSpPr>
        <p:spPr bwMode="auto">
          <a:xfrm>
            <a:off x="7467600" y="2895600"/>
            <a:ext cx="228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45" name="Line 37"/>
          <p:cNvSpPr>
            <a:spLocks noChangeShapeType="1"/>
          </p:cNvSpPr>
          <p:nvPr/>
        </p:nvSpPr>
        <p:spPr bwMode="auto">
          <a:xfrm flipH="1">
            <a:off x="7696200" y="34290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46" name="Line 38"/>
          <p:cNvSpPr>
            <a:spLocks noChangeShapeType="1"/>
          </p:cNvSpPr>
          <p:nvPr/>
        </p:nvSpPr>
        <p:spPr bwMode="auto">
          <a:xfrm>
            <a:off x="8229600" y="28956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47" name="Line 39"/>
          <p:cNvSpPr>
            <a:spLocks noChangeShapeType="1"/>
          </p:cNvSpPr>
          <p:nvPr/>
        </p:nvSpPr>
        <p:spPr bwMode="auto">
          <a:xfrm flipH="1">
            <a:off x="8305800" y="34290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0248" name="Oval 40"/>
          <p:cNvSpPr>
            <a:spLocks noChangeArrowheads="1"/>
          </p:cNvSpPr>
          <p:nvPr/>
        </p:nvSpPr>
        <p:spPr bwMode="auto">
          <a:xfrm>
            <a:off x="5867400" y="49530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0249" name="Oval 41"/>
          <p:cNvSpPr>
            <a:spLocks noChangeArrowheads="1"/>
          </p:cNvSpPr>
          <p:nvPr/>
        </p:nvSpPr>
        <p:spPr bwMode="auto">
          <a:xfrm>
            <a:off x="6172200" y="49530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0250" name="Oval 42"/>
          <p:cNvSpPr>
            <a:spLocks noChangeArrowheads="1"/>
          </p:cNvSpPr>
          <p:nvPr/>
        </p:nvSpPr>
        <p:spPr bwMode="auto">
          <a:xfrm>
            <a:off x="6705600" y="54864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0251" name="Oval 43"/>
          <p:cNvSpPr>
            <a:spLocks noChangeArrowheads="1"/>
          </p:cNvSpPr>
          <p:nvPr/>
        </p:nvSpPr>
        <p:spPr bwMode="auto">
          <a:xfrm>
            <a:off x="6553200" y="49530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0252" name="Oval 44"/>
          <p:cNvSpPr>
            <a:spLocks noChangeArrowheads="1"/>
          </p:cNvSpPr>
          <p:nvPr/>
        </p:nvSpPr>
        <p:spPr bwMode="auto">
          <a:xfrm>
            <a:off x="7315200" y="49530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0253" name="Oval 45"/>
          <p:cNvSpPr>
            <a:spLocks noChangeArrowheads="1"/>
          </p:cNvSpPr>
          <p:nvPr/>
        </p:nvSpPr>
        <p:spPr bwMode="auto">
          <a:xfrm>
            <a:off x="7772400" y="49530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0254" name="Oval 46"/>
          <p:cNvSpPr>
            <a:spLocks noChangeArrowheads="1"/>
          </p:cNvSpPr>
          <p:nvPr/>
        </p:nvSpPr>
        <p:spPr bwMode="auto">
          <a:xfrm>
            <a:off x="7239000" y="38862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0255" name="Oval 47"/>
          <p:cNvSpPr>
            <a:spLocks noChangeArrowheads="1"/>
          </p:cNvSpPr>
          <p:nvPr/>
        </p:nvSpPr>
        <p:spPr bwMode="auto">
          <a:xfrm>
            <a:off x="7620000" y="33528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0256" name="Oval 48"/>
          <p:cNvSpPr>
            <a:spLocks noChangeArrowheads="1"/>
          </p:cNvSpPr>
          <p:nvPr/>
        </p:nvSpPr>
        <p:spPr bwMode="auto">
          <a:xfrm>
            <a:off x="8229600" y="33528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0257" name="Oval 49"/>
          <p:cNvSpPr>
            <a:spLocks noChangeArrowheads="1"/>
          </p:cNvSpPr>
          <p:nvPr/>
        </p:nvSpPr>
        <p:spPr bwMode="auto">
          <a:xfrm>
            <a:off x="7696200" y="28194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0258" name="Oval 50"/>
          <p:cNvSpPr>
            <a:spLocks noChangeArrowheads="1"/>
          </p:cNvSpPr>
          <p:nvPr/>
        </p:nvSpPr>
        <p:spPr bwMode="auto">
          <a:xfrm>
            <a:off x="6705600" y="28194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0259" name="Oval 51"/>
          <p:cNvSpPr>
            <a:spLocks noChangeArrowheads="1"/>
          </p:cNvSpPr>
          <p:nvPr/>
        </p:nvSpPr>
        <p:spPr bwMode="auto">
          <a:xfrm>
            <a:off x="6324600" y="28194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0260" name="Oval 52"/>
          <p:cNvSpPr>
            <a:spLocks noChangeArrowheads="1"/>
          </p:cNvSpPr>
          <p:nvPr/>
        </p:nvSpPr>
        <p:spPr bwMode="auto">
          <a:xfrm>
            <a:off x="7239000" y="22860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0261" name="Oval 53"/>
          <p:cNvSpPr>
            <a:spLocks noChangeArrowheads="1"/>
          </p:cNvSpPr>
          <p:nvPr/>
        </p:nvSpPr>
        <p:spPr bwMode="auto">
          <a:xfrm>
            <a:off x="6400800" y="22860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3"/>
          <p:cNvSpPr>
            <a:spLocks noGrp="1"/>
          </p:cNvSpPr>
          <p:nvPr>
            <p:ph type="dt" sz="quarter" idx="10"/>
          </p:nvPr>
        </p:nvSpPr>
        <p:spPr/>
        <p:txBody>
          <a:bodyPr/>
          <a:lstStyle/>
          <a:p>
            <a:pPr>
              <a:defRPr/>
            </a:pPr>
            <a:r>
              <a:rPr lang="en-US" smtClean="0"/>
              <a:t>8 April 2013</a:t>
            </a:r>
            <a:endParaRPr lang="en-US"/>
          </a:p>
        </p:txBody>
      </p:sp>
      <p:sp>
        <p:nvSpPr>
          <p:cNvPr id="39" name="Footer Placeholder 4"/>
          <p:cNvSpPr>
            <a:spLocks noGrp="1"/>
          </p:cNvSpPr>
          <p:nvPr>
            <p:ph type="ftr" sz="quarter" idx="11"/>
          </p:nvPr>
        </p:nvSpPr>
        <p:spPr/>
        <p:txBody>
          <a:bodyPr/>
          <a:lstStyle/>
          <a:p>
            <a:pPr>
              <a:defRPr/>
            </a:pPr>
            <a:r>
              <a:rPr lang="de-DE" smtClean="0"/>
              <a:t>CS 311 Spring 2013</a:t>
            </a:r>
            <a:endParaRPr lang="en-US"/>
          </a:p>
        </p:txBody>
      </p:sp>
      <p:sp>
        <p:nvSpPr>
          <p:cNvPr id="2271234" name="Rectangle 2"/>
          <p:cNvSpPr>
            <a:spLocks noGrp="1" noChangeArrowheads="1"/>
          </p:cNvSpPr>
          <p:nvPr>
            <p:ph type="title"/>
          </p:nvPr>
        </p:nvSpPr>
        <p:spPr/>
        <p:txBody>
          <a:bodyPr/>
          <a:lstStyle/>
          <a:p>
            <a:pPr eaLnBrk="1" hangingPunct="1">
              <a:defRPr/>
            </a:pPr>
            <a:r>
              <a:rPr lang="en-US" smtClean="0">
                <a:cs typeface="+mj-cs"/>
              </a:rPr>
              <a:t>Introduction to Trees </a:t>
            </a:r>
            <a:br>
              <a:rPr lang="en-US" smtClean="0">
                <a:cs typeface="+mj-cs"/>
              </a:rPr>
            </a:br>
            <a:r>
              <a:rPr lang="en-US" smtClean="0">
                <a:cs typeface="+mj-cs"/>
              </a:rPr>
              <a:t>Rooted Trees </a:t>
            </a:r>
            <a:r>
              <a:rPr lang="en-US" smtClean="0">
                <a:cs typeface="Times New Roman" charset="0"/>
              </a:rPr>
              <a:t>—</a:t>
            </a:r>
            <a:r>
              <a:rPr lang="en-US" smtClean="0">
                <a:cs typeface="+mj-cs"/>
              </a:rPr>
              <a:t> Terminology [2/5]</a:t>
            </a:r>
          </a:p>
        </p:txBody>
      </p:sp>
      <p:sp>
        <p:nvSpPr>
          <p:cNvPr id="2271235" name="Rectangle 3"/>
          <p:cNvSpPr>
            <a:spLocks noGrp="1" noChangeArrowheads="1"/>
          </p:cNvSpPr>
          <p:nvPr>
            <p:ph type="body" idx="1"/>
          </p:nvPr>
        </p:nvSpPr>
        <p:spPr/>
        <p:txBody>
          <a:bodyPr/>
          <a:lstStyle/>
          <a:p>
            <a:pPr eaLnBrk="1" hangingPunct="1">
              <a:buFont typeface="Wingdings" charset="0"/>
              <a:buNone/>
              <a:defRPr/>
            </a:pPr>
            <a:r>
              <a:rPr lang="en-US" smtClean="0">
                <a:cs typeface="+mn-cs"/>
              </a:rPr>
              <a:t>Other terminology comes</a:t>
            </a:r>
            <a:br>
              <a:rPr lang="en-US" smtClean="0">
                <a:cs typeface="+mn-cs"/>
              </a:rPr>
            </a:br>
            <a:r>
              <a:rPr lang="en-US" smtClean="0">
                <a:cs typeface="+mn-cs"/>
              </a:rPr>
              <a:t>from family trees.</a:t>
            </a:r>
          </a:p>
          <a:p>
            <a:pPr lvl="1" eaLnBrk="1" hangingPunct="1">
              <a:defRPr/>
            </a:pPr>
            <a:r>
              <a:rPr lang="en-US" smtClean="0"/>
              <a:t>To illustrate this, we label a</a:t>
            </a:r>
            <a:br>
              <a:rPr lang="en-US" smtClean="0"/>
            </a:br>
            <a:r>
              <a:rPr lang="en-US" smtClean="0"/>
              <a:t>vertex </a:t>
            </a:r>
            <a:r>
              <a:rPr lang="ja-JP" altLang="en-US" smtClean="0">
                <a:latin typeface="Arial"/>
              </a:rPr>
              <a:t>“</a:t>
            </a:r>
            <a:r>
              <a:rPr lang="en-US" i="1" smtClean="0"/>
              <a:t>v</a:t>
            </a:r>
            <a:r>
              <a:rPr lang="ja-JP" altLang="en-US" smtClean="0">
                <a:latin typeface="Arial"/>
              </a:rPr>
              <a:t>”</a:t>
            </a:r>
            <a:r>
              <a:rPr lang="en-US" smtClean="0"/>
              <a:t> in the tree at right.</a:t>
            </a:r>
          </a:p>
          <a:p>
            <a:pPr lvl="1" eaLnBrk="1" hangingPunct="1">
              <a:defRPr/>
            </a:pPr>
            <a:r>
              <a:rPr lang="en-US" smtClean="0"/>
              <a:t>The vertex that </a:t>
            </a:r>
            <a:r>
              <a:rPr lang="en-US" i="1" smtClean="0"/>
              <a:t>v</a:t>
            </a:r>
            <a:r>
              <a:rPr lang="en-US" smtClean="0"/>
              <a:t> hangs from</a:t>
            </a:r>
            <a:br>
              <a:rPr lang="en-US" smtClean="0"/>
            </a:br>
            <a:r>
              <a:rPr lang="en-US" smtClean="0"/>
              <a:t>(shown in red) is </a:t>
            </a:r>
            <a:r>
              <a:rPr lang="en-US" i="1" smtClean="0"/>
              <a:t>v</a:t>
            </a:r>
            <a:r>
              <a:rPr lang="ja-JP" altLang="en-US" smtClean="0">
                <a:latin typeface="Arial"/>
              </a:rPr>
              <a:t>’</a:t>
            </a:r>
            <a:r>
              <a:rPr lang="en-US" smtClean="0"/>
              <a:t>s </a:t>
            </a:r>
            <a:r>
              <a:rPr lang="en-US" b="1" smtClean="0"/>
              <a:t>parent</a:t>
            </a:r>
            <a:r>
              <a:rPr lang="en-US" smtClean="0"/>
              <a:t>.</a:t>
            </a:r>
          </a:p>
          <a:p>
            <a:pPr lvl="2" eaLnBrk="1" hangingPunct="1">
              <a:defRPr/>
            </a:pPr>
            <a:r>
              <a:rPr lang="en-US" smtClean="0"/>
              <a:t>Every vertex except the root</a:t>
            </a:r>
            <a:br>
              <a:rPr lang="en-US" smtClean="0"/>
            </a:br>
            <a:r>
              <a:rPr lang="en-US" smtClean="0"/>
              <a:t>has exactly one parent.</a:t>
            </a:r>
          </a:p>
          <a:p>
            <a:pPr lvl="1" eaLnBrk="1" hangingPunct="1">
              <a:defRPr/>
            </a:pPr>
            <a:r>
              <a:rPr lang="en-US" smtClean="0"/>
              <a:t>The vertices that hang from</a:t>
            </a:r>
            <a:br>
              <a:rPr lang="en-US" smtClean="0"/>
            </a:br>
            <a:r>
              <a:rPr lang="en-US" i="1" smtClean="0"/>
              <a:t>v</a:t>
            </a:r>
            <a:r>
              <a:rPr lang="en-US" smtClean="0"/>
              <a:t> (shown in blue) are </a:t>
            </a:r>
            <a:r>
              <a:rPr lang="en-US" i="1" smtClean="0"/>
              <a:t>v</a:t>
            </a:r>
            <a:r>
              <a:rPr lang="ja-JP" altLang="en-US" smtClean="0">
                <a:latin typeface="Arial"/>
              </a:rPr>
              <a:t>’</a:t>
            </a:r>
            <a:r>
              <a:rPr lang="en-US" smtClean="0"/>
              <a:t>s</a:t>
            </a:r>
            <a:br>
              <a:rPr lang="en-US" smtClean="0"/>
            </a:br>
            <a:r>
              <a:rPr lang="en-US" b="1" smtClean="0"/>
              <a:t>children</a:t>
            </a:r>
            <a:r>
              <a:rPr lang="en-US" smtClean="0"/>
              <a:t>.</a:t>
            </a:r>
          </a:p>
          <a:p>
            <a:pPr lvl="2" eaLnBrk="1" hangingPunct="1">
              <a:defRPr/>
            </a:pPr>
            <a:r>
              <a:rPr lang="en-US" smtClean="0"/>
              <a:t>A leaf has no children.</a:t>
            </a:r>
          </a:p>
          <a:p>
            <a:pPr lvl="1" eaLnBrk="1" hangingPunct="1">
              <a:defRPr/>
            </a:pPr>
            <a:r>
              <a:rPr lang="en-US" smtClean="0"/>
              <a:t>The other children of </a:t>
            </a:r>
            <a:r>
              <a:rPr lang="en-US" i="1" smtClean="0"/>
              <a:t>v</a:t>
            </a:r>
            <a:r>
              <a:rPr lang="ja-JP" altLang="en-US" smtClean="0">
                <a:latin typeface="Arial"/>
              </a:rPr>
              <a:t>’</a:t>
            </a:r>
            <a:r>
              <a:rPr lang="en-US" smtClean="0"/>
              <a:t>s</a:t>
            </a:r>
            <a:br>
              <a:rPr lang="en-US" smtClean="0"/>
            </a:br>
            <a:r>
              <a:rPr lang="en-US" smtClean="0"/>
              <a:t>parent (shown in orange) are</a:t>
            </a:r>
            <a:br>
              <a:rPr lang="en-US" smtClean="0"/>
            </a:br>
            <a:r>
              <a:rPr lang="en-US" i="1" smtClean="0"/>
              <a:t>v</a:t>
            </a:r>
            <a:r>
              <a:rPr lang="ja-JP" altLang="en-US" smtClean="0">
                <a:latin typeface="Arial"/>
              </a:rPr>
              <a:t>’</a:t>
            </a:r>
            <a:r>
              <a:rPr lang="en-US" smtClean="0"/>
              <a:t>s </a:t>
            </a:r>
            <a:r>
              <a:rPr lang="en-US" b="1" smtClean="0"/>
              <a:t>siblings</a:t>
            </a:r>
            <a:r>
              <a:rPr lang="en-US" smtClean="0"/>
              <a:t>.</a:t>
            </a:r>
          </a:p>
        </p:txBody>
      </p:sp>
      <p:sp>
        <p:nvSpPr>
          <p:cNvPr id="2271236" name="Line 4"/>
          <p:cNvSpPr>
            <a:spLocks noChangeShapeType="1"/>
          </p:cNvSpPr>
          <p:nvPr/>
        </p:nvSpPr>
        <p:spPr bwMode="auto">
          <a:xfrm>
            <a:off x="6781800" y="18288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37" name="Line 5"/>
          <p:cNvSpPr>
            <a:spLocks noChangeShapeType="1"/>
          </p:cNvSpPr>
          <p:nvPr/>
        </p:nvSpPr>
        <p:spPr bwMode="auto">
          <a:xfrm flipH="1">
            <a:off x="6477000" y="18288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38" name="Line 6"/>
          <p:cNvSpPr>
            <a:spLocks noChangeShapeType="1"/>
          </p:cNvSpPr>
          <p:nvPr/>
        </p:nvSpPr>
        <p:spPr bwMode="auto">
          <a:xfrm flipH="1">
            <a:off x="6400800" y="2362200"/>
            <a:ext cx="457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39" name="Line 7"/>
          <p:cNvSpPr>
            <a:spLocks noChangeShapeType="1"/>
          </p:cNvSpPr>
          <p:nvPr/>
        </p:nvSpPr>
        <p:spPr bwMode="auto">
          <a:xfrm flipH="1">
            <a:off x="6781800" y="23622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40" name="Line 8"/>
          <p:cNvSpPr>
            <a:spLocks noChangeShapeType="1"/>
          </p:cNvSpPr>
          <p:nvPr/>
        </p:nvSpPr>
        <p:spPr bwMode="auto">
          <a:xfrm>
            <a:off x="6858000" y="2362200"/>
            <a:ext cx="609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41" name="Line 9"/>
          <p:cNvSpPr>
            <a:spLocks noChangeShapeType="1"/>
          </p:cNvSpPr>
          <p:nvPr/>
        </p:nvSpPr>
        <p:spPr bwMode="auto">
          <a:xfrm>
            <a:off x="6781800" y="1828800"/>
            <a:ext cx="533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42" name="Line 10"/>
          <p:cNvSpPr>
            <a:spLocks noChangeShapeType="1"/>
          </p:cNvSpPr>
          <p:nvPr/>
        </p:nvSpPr>
        <p:spPr bwMode="auto">
          <a:xfrm>
            <a:off x="6781800" y="1828800"/>
            <a:ext cx="1295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43" name="Line 11"/>
          <p:cNvSpPr>
            <a:spLocks noChangeShapeType="1"/>
          </p:cNvSpPr>
          <p:nvPr/>
        </p:nvSpPr>
        <p:spPr bwMode="auto">
          <a:xfrm flipH="1">
            <a:off x="7162800" y="28956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44" name="Line 12"/>
          <p:cNvSpPr>
            <a:spLocks noChangeShapeType="1"/>
          </p:cNvSpPr>
          <p:nvPr/>
        </p:nvSpPr>
        <p:spPr bwMode="auto">
          <a:xfrm flipH="1">
            <a:off x="7772400" y="23622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45" name="Line 13"/>
          <p:cNvSpPr>
            <a:spLocks noChangeShapeType="1"/>
          </p:cNvSpPr>
          <p:nvPr/>
        </p:nvSpPr>
        <p:spPr bwMode="auto">
          <a:xfrm>
            <a:off x="8077200" y="23622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46" name="Line 14"/>
          <p:cNvSpPr>
            <a:spLocks noChangeShapeType="1"/>
          </p:cNvSpPr>
          <p:nvPr/>
        </p:nvSpPr>
        <p:spPr bwMode="auto">
          <a:xfrm flipH="1">
            <a:off x="6781800" y="3429000"/>
            <a:ext cx="3810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47" name="Line 15"/>
          <p:cNvSpPr>
            <a:spLocks noChangeShapeType="1"/>
          </p:cNvSpPr>
          <p:nvPr/>
        </p:nvSpPr>
        <p:spPr bwMode="auto">
          <a:xfrm>
            <a:off x="7162800" y="34290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48" name="Line 16"/>
          <p:cNvSpPr>
            <a:spLocks noChangeShapeType="1"/>
          </p:cNvSpPr>
          <p:nvPr/>
        </p:nvSpPr>
        <p:spPr bwMode="auto">
          <a:xfrm flipH="1">
            <a:off x="6553200" y="3962400"/>
            <a:ext cx="228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49" name="Line 17"/>
          <p:cNvSpPr>
            <a:spLocks noChangeShapeType="1"/>
          </p:cNvSpPr>
          <p:nvPr/>
        </p:nvSpPr>
        <p:spPr bwMode="auto">
          <a:xfrm flipH="1">
            <a:off x="6248400" y="44958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50" name="Line 18"/>
          <p:cNvSpPr>
            <a:spLocks noChangeShapeType="1"/>
          </p:cNvSpPr>
          <p:nvPr/>
        </p:nvSpPr>
        <p:spPr bwMode="auto">
          <a:xfrm>
            <a:off x="6553200" y="44958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51" name="Line 19"/>
          <p:cNvSpPr>
            <a:spLocks noChangeShapeType="1"/>
          </p:cNvSpPr>
          <p:nvPr/>
        </p:nvSpPr>
        <p:spPr bwMode="auto">
          <a:xfrm>
            <a:off x="6553200" y="4495800"/>
            <a:ext cx="3810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52" name="Line 20"/>
          <p:cNvSpPr>
            <a:spLocks noChangeShapeType="1"/>
          </p:cNvSpPr>
          <p:nvPr/>
        </p:nvSpPr>
        <p:spPr bwMode="auto">
          <a:xfrm flipH="1">
            <a:off x="5943600" y="4495800"/>
            <a:ext cx="609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53" name="Line 21"/>
          <p:cNvSpPr>
            <a:spLocks noChangeShapeType="1"/>
          </p:cNvSpPr>
          <p:nvPr/>
        </p:nvSpPr>
        <p:spPr bwMode="auto">
          <a:xfrm>
            <a:off x="6553200" y="4495800"/>
            <a:ext cx="838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54" name="Line 22"/>
          <p:cNvSpPr>
            <a:spLocks noChangeShapeType="1"/>
          </p:cNvSpPr>
          <p:nvPr/>
        </p:nvSpPr>
        <p:spPr bwMode="auto">
          <a:xfrm>
            <a:off x="6553200" y="4495800"/>
            <a:ext cx="1295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55" name="Line 23"/>
          <p:cNvSpPr>
            <a:spLocks noChangeShapeType="1"/>
          </p:cNvSpPr>
          <p:nvPr/>
        </p:nvSpPr>
        <p:spPr bwMode="auto">
          <a:xfrm flipH="1">
            <a:off x="6781800" y="50292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56" name="Line 24"/>
          <p:cNvSpPr>
            <a:spLocks noChangeShapeType="1"/>
          </p:cNvSpPr>
          <p:nvPr/>
        </p:nvSpPr>
        <p:spPr bwMode="auto">
          <a:xfrm>
            <a:off x="7467600" y="2895600"/>
            <a:ext cx="228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57" name="Text Box 25"/>
          <p:cNvSpPr txBox="1">
            <a:spLocks noChangeArrowheads="1"/>
          </p:cNvSpPr>
          <p:nvPr/>
        </p:nvSpPr>
        <p:spPr bwMode="auto">
          <a:xfrm>
            <a:off x="7010400" y="2743200"/>
            <a:ext cx="5334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i="1">
                <a:cs typeface="+mn-cs"/>
              </a:rPr>
              <a:t>v</a:t>
            </a:r>
          </a:p>
        </p:txBody>
      </p:sp>
      <p:sp>
        <p:nvSpPr>
          <p:cNvPr id="2271258" name="Line 26"/>
          <p:cNvSpPr>
            <a:spLocks noChangeShapeType="1"/>
          </p:cNvSpPr>
          <p:nvPr/>
        </p:nvSpPr>
        <p:spPr bwMode="auto">
          <a:xfrm flipH="1">
            <a:off x="6858000" y="2362200"/>
            <a:ext cx="0" cy="0"/>
          </a:xfrm>
          <a:prstGeom prst="line">
            <a:avLst/>
          </a:prstGeom>
          <a:noFill/>
          <a:ln w="15875">
            <a:solidFill>
              <a:srgbClr val="FF00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59" name="Line 27"/>
          <p:cNvSpPr>
            <a:spLocks noChangeShapeType="1"/>
          </p:cNvSpPr>
          <p:nvPr/>
        </p:nvSpPr>
        <p:spPr bwMode="auto">
          <a:xfrm flipH="1">
            <a:off x="6781800" y="2895600"/>
            <a:ext cx="0" cy="0"/>
          </a:xfrm>
          <a:prstGeom prst="line">
            <a:avLst/>
          </a:prstGeom>
          <a:noFill/>
          <a:ln w="15875">
            <a:solidFill>
              <a:srgbClr val="FF99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60" name="Line 28"/>
          <p:cNvSpPr>
            <a:spLocks noChangeShapeType="1"/>
          </p:cNvSpPr>
          <p:nvPr/>
        </p:nvSpPr>
        <p:spPr bwMode="auto">
          <a:xfrm flipV="1">
            <a:off x="6400800" y="2895600"/>
            <a:ext cx="0" cy="0"/>
          </a:xfrm>
          <a:prstGeom prst="line">
            <a:avLst/>
          </a:prstGeom>
          <a:noFill/>
          <a:ln w="15875">
            <a:solidFill>
              <a:srgbClr val="FF99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61" name="Line 29"/>
          <p:cNvSpPr>
            <a:spLocks noChangeShapeType="1"/>
          </p:cNvSpPr>
          <p:nvPr/>
        </p:nvSpPr>
        <p:spPr bwMode="auto">
          <a:xfrm flipV="1">
            <a:off x="7162800" y="3429000"/>
            <a:ext cx="0" cy="0"/>
          </a:xfrm>
          <a:prstGeom prst="line">
            <a:avLst/>
          </a:prstGeom>
          <a:noFill/>
          <a:ln w="15875">
            <a:solidFill>
              <a:srgbClr val="0000FF"/>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62" name="Line 30"/>
          <p:cNvSpPr>
            <a:spLocks noChangeShapeType="1"/>
          </p:cNvSpPr>
          <p:nvPr/>
        </p:nvSpPr>
        <p:spPr bwMode="auto">
          <a:xfrm flipV="1">
            <a:off x="7696200" y="3429000"/>
            <a:ext cx="0" cy="0"/>
          </a:xfrm>
          <a:prstGeom prst="line">
            <a:avLst/>
          </a:prstGeom>
          <a:noFill/>
          <a:ln w="15875">
            <a:solidFill>
              <a:srgbClr val="0000FF"/>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63" name="Line 31"/>
          <p:cNvSpPr>
            <a:spLocks noChangeShapeType="1"/>
          </p:cNvSpPr>
          <p:nvPr/>
        </p:nvSpPr>
        <p:spPr bwMode="auto">
          <a:xfrm>
            <a:off x="7467600" y="2895600"/>
            <a:ext cx="0" cy="0"/>
          </a:xfrm>
          <a:prstGeom prst="line">
            <a:avLst/>
          </a:prstGeom>
          <a:noFill/>
          <a:ln w="15875">
            <a:solidFill>
              <a:schemeClr val="tx1"/>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64" name="Line 32"/>
          <p:cNvSpPr>
            <a:spLocks noChangeShapeType="1"/>
          </p:cNvSpPr>
          <p:nvPr/>
        </p:nvSpPr>
        <p:spPr bwMode="auto">
          <a:xfrm>
            <a:off x="8229600" y="28956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1265" name="Oval 33"/>
          <p:cNvSpPr>
            <a:spLocks noChangeArrowheads="1"/>
          </p:cNvSpPr>
          <p:nvPr/>
        </p:nvSpPr>
        <p:spPr bwMode="auto">
          <a:xfrm>
            <a:off x="6781800" y="2286000"/>
            <a:ext cx="152400" cy="152400"/>
          </a:xfrm>
          <a:prstGeom prst="ellipse">
            <a:avLst/>
          </a:prstGeom>
          <a:solidFill>
            <a:srgbClr val="FF00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1266" name="Oval 34"/>
          <p:cNvSpPr>
            <a:spLocks noChangeArrowheads="1"/>
          </p:cNvSpPr>
          <p:nvPr/>
        </p:nvSpPr>
        <p:spPr bwMode="auto">
          <a:xfrm>
            <a:off x="7086600" y="3352800"/>
            <a:ext cx="152400" cy="152400"/>
          </a:xfrm>
          <a:prstGeom prst="ellipse">
            <a:avLst/>
          </a:prstGeom>
          <a:solidFill>
            <a:srgbClr val="3366FF"/>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1267" name="Oval 35"/>
          <p:cNvSpPr>
            <a:spLocks noChangeArrowheads="1"/>
          </p:cNvSpPr>
          <p:nvPr/>
        </p:nvSpPr>
        <p:spPr bwMode="auto">
          <a:xfrm>
            <a:off x="7620000" y="3352800"/>
            <a:ext cx="152400" cy="152400"/>
          </a:xfrm>
          <a:prstGeom prst="ellipse">
            <a:avLst/>
          </a:prstGeom>
          <a:solidFill>
            <a:srgbClr val="3366FF"/>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1268" name="Oval 36"/>
          <p:cNvSpPr>
            <a:spLocks noChangeArrowheads="1"/>
          </p:cNvSpPr>
          <p:nvPr/>
        </p:nvSpPr>
        <p:spPr bwMode="auto">
          <a:xfrm>
            <a:off x="6705600" y="2819400"/>
            <a:ext cx="152400" cy="152400"/>
          </a:xfrm>
          <a:prstGeom prst="ellipse">
            <a:avLst/>
          </a:prstGeom>
          <a:solidFill>
            <a:srgbClr val="FF99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1269" name="Oval 37"/>
          <p:cNvSpPr>
            <a:spLocks noChangeArrowheads="1"/>
          </p:cNvSpPr>
          <p:nvPr/>
        </p:nvSpPr>
        <p:spPr bwMode="auto">
          <a:xfrm>
            <a:off x="6324600" y="2819400"/>
            <a:ext cx="152400" cy="152400"/>
          </a:xfrm>
          <a:prstGeom prst="ellipse">
            <a:avLst/>
          </a:prstGeom>
          <a:solidFill>
            <a:srgbClr val="FF99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ate Placeholder 3"/>
          <p:cNvSpPr>
            <a:spLocks noGrp="1"/>
          </p:cNvSpPr>
          <p:nvPr>
            <p:ph type="dt" sz="quarter" idx="10"/>
          </p:nvPr>
        </p:nvSpPr>
        <p:spPr/>
        <p:txBody>
          <a:bodyPr/>
          <a:lstStyle/>
          <a:p>
            <a:pPr>
              <a:defRPr/>
            </a:pPr>
            <a:r>
              <a:rPr lang="en-US" smtClean="0"/>
              <a:t>8 April 2013</a:t>
            </a:r>
            <a:endParaRPr lang="en-US"/>
          </a:p>
        </p:txBody>
      </p:sp>
      <p:sp>
        <p:nvSpPr>
          <p:cNvPr id="57" name="Footer Placeholder 4"/>
          <p:cNvSpPr>
            <a:spLocks noGrp="1"/>
          </p:cNvSpPr>
          <p:nvPr>
            <p:ph type="ftr" sz="quarter" idx="11"/>
          </p:nvPr>
        </p:nvSpPr>
        <p:spPr/>
        <p:txBody>
          <a:bodyPr/>
          <a:lstStyle/>
          <a:p>
            <a:pPr>
              <a:defRPr/>
            </a:pPr>
            <a:r>
              <a:rPr lang="de-DE" smtClean="0"/>
              <a:t>CS 311 Spring 2013</a:t>
            </a:r>
            <a:endParaRPr lang="en-US"/>
          </a:p>
        </p:txBody>
      </p:sp>
      <p:sp>
        <p:nvSpPr>
          <p:cNvPr id="2272258" name="Rectangle 2"/>
          <p:cNvSpPr>
            <a:spLocks noGrp="1" noChangeArrowheads="1"/>
          </p:cNvSpPr>
          <p:nvPr>
            <p:ph type="title"/>
          </p:nvPr>
        </p:nvSpPr>
        <p:spPr/>
        <p:txBody>
          <a:bodyPr/>
          <a:lstStyle/>
          <a:p>
            <a:pPr eaLnBrk="1" hangingPunct="1">
              <a:defRPr/>
            </a:pPr>
            <a:r>
              <a:rPr lang="en-US" smtClean="0">
                <a:cs typeface="+mj-cs"/>
              </a:rPr>
              <a:t>Introduction to Trees </a:t>
            </a:r>
            <a:br>
              <a:rPr lang="en-US" smtClean="0">
                <a:cs typeface="+mj-cs"/>
              </a:rPr>
            </a:br>
            <a:r>
              <a:rPr lang="en-US" smtClean="0">
                <a:cs typeface="+mj-cs"/>
              </a:rPr>
              <a:t>Rooted Trees </a:t>
            </a:r>
            <a:r>
              <a:rPr lang="en-US" smtClean="0">
                <a:cs typeface="Times New Roman" charset="0"/>
              </a:rPr>
              <a:t>—</a:t>
            </a:r>
            <a:r>
              <a:rPr lang="en-US" smtClean="0">
                <a:cs typeface="+mj-cs"/>
              </a:rPr>
              <a:t> Terminology [3/5]</a:t>
            </a:r>
          </a:p>
        </p:txBody>
      </p:sp>
      <p:sp>
        <p:nvSpPr>
          <p:cNvPr id="2272259" name="Rectangle 3"/>
          <p:cNvSpPr>
            <a:spLocks noGrp="1" noChangeArrowheads="1"/>
          </p:cNvSpPr>
          <p:nvPr>
            <p:ph type="body" idx="1"/>
          </p:nvPr>
        </p:nvSpPr>
        <p:spPr/>
        <p:txBody>
          <a:bodyPr/>
          <a:lstStyle/>
          <a:p>
            <a:pPr eaLnBrk="1" hangingPunct="1">
              <a:buFont typeface="Wingdings" charset="0"/>
              <a:buNone/>
              <a:defRPr/>
            </a:pPr>
            <a:r>
              <a:rPr lang="en-US" smtClean="0">
                <a:cs typeface="+mn-cs"/>
              </a:rPr>
              <a:t>The parent of </a:t>
            </a:r>
            <a:r>
              <a:rPr lang="en-US" i="1" smtClean="0">
                <a:cs typeface="+mn-cs"/>
              </a:rPr>
              <a:t>v</a:t>
            </a:r>
            <a:r>
              <a:rPr lang="en-US" smtClean="0">
                <a:cs typeface="+mn-cs"/>
              </a:rPr>
              <a:t>, and its</a:t>
            </a:r>
            <a:br>
              <a:rPr lang="en-US" smtClean="0">
                <a:cs typeface="+mn-cs"/>
              </a:rPr>
            </a:br>
            <a:r>
              <a:rPr lang="en-US" smtClean="0">
                <a:cs typeface="+mn-cs"/>
              </a:rPr>
              <a:t>parent, and its parent, etc.,</a:t>
            </a:r>
            <a:br>
              <a:rPr lang="en-US" smtClean="0">
                <a:cs typeface="+mn-cs"/>
              </a:rPr>
            </a:br>
            <a:r>
              <a:rPr lang="en-US" smtClean="0">
                <a:cs typeface="+mn-cs"/>
              </a:rPr>
              <a:t>are </a:t>
            </a:r>
            <a:r>
              <a:rPr lang="en-US" i="1" smtClean="0">
                <a:cs typeface="+mn-cs"/>
              </a:rPr>
              <a:t>v</a:t>
            </a:r>
            <a:r>
              <a:rPr lang="ja-JP" altLang="en-US" smtClean="0">
                <a:latin typeface="Arial"/>
                <a:cs typeface="+mn-cs"/>
              </a:rPr>
              <a:t>’</a:t>
            </a:r>
            <a:r>
              <a:rPr lang="en-US" smtClean="0">
                <a:cs typeface="+mn-cs"/>
              </a:rPr>
              <a:t>s </a:t>
            </a:r>
            <a:r>
              <a:rPr lang="en-US" b="1" smtClean="0">
                <a:cs typeface="+mn-cs"/>
              </a:rPr>
              <a:t>ancestors</a:t>
            </a:r>
            <a:r>
              <a:rPr lang="en-US" smtClean="0">
                <a:cs typeface="+mn-cs"/>
              </a:rPr>
              <a:t>.</a:t>
            </a:r>
          </a:p>
          <a:p>
            <a:pPr lvl="1" eaLnBrk="1" hangingPunct="1">
              <a:defRPr/>
            </a:pPr>
            <a:r>
              <a:rPr lang="en-US" smtClean="0"/>
              <a:t>These are shown in red.</a:t>
            </a:r>
          </a:p>
          <a:p>
            <a:pPr eaLnBrk="1" hangingPunct="1">
              <a:buFont typeface="Wingdings" charset="0"/>
              <a:buNone/>
              <a:defRPr/>
            </a:pPr>
            <a:r>
              <a:rPr lang="en-US" i="1" smtClean="0">
                <a:cs typeface="+mn-cs"/>
              </a:rPr>
              <a:t>v</a:t>
            </a:r>
            <a:r>
              <a:rPr lang="ja-JP" altLang="en-US" smtClean="0">
                <a:latin typeface="Arial"/>
                <a:cs typeface="+mn-cs"/>
              </a:rPr>
              <a:t>’</a:t>
            </a:r>
            <a:r>
              <a:rPr lang="en-US" smtClean="0">
                <a:cs typeface="+mn-cs"/>
              </a:rPr>
              <a:t>s children, and their</a:t>
            </a:r>
            <a:br>
              <a:rPr lang="en-US" smtClean="0">
                <a:cs typeface="+mn-cs"/>
              </a:rPr>
            </a:br>
            <a:r>
              <a:rPr lang="en-US" smtClean="0">
                <a:cs typeface="+mn-cs"/>
              </a:rPr>
              <a:t>children, and their children,</a:t>
            </a:r>
            <a:br>
              <a:rPr lang="en-US" smtClean="0">
                <a:cs typeface="+mn-cs"/>
              </a:rPr>
            </a:br>
            <a:r>
              <a:rPr lang="en-US" smtClean="0">
                <a:cs typeface="+mn-cs"/>
              </a:rPr>
              <a:t>etc., are </a:t>
            </a:r>
            <a:r>
              <a:rPr lang="en-US" i="1" smtClean="0">
                <a:cs typeface="+mn-cs"/>
              </a:rPr>
              <a:t>v</a:t>
            </a:r>
            <a:r>
              <a:rPr lang="ja-JP" altLang="en-US" smtClean="0">
                <a:latin typeface="Arial"/>
                <a:cs typeface="+mn-cs"/>
              </a:rPr>
              <a:t>’</a:t>
            </a:r>
            <a:r>
              <a:rPr lang="en-US" smtClean="0">
                <a:cs typeface="+mn-cs"/>
              </a:rPr>
              <a:t>s </a:t>
            </a:r>
            <a:r>
              <a:rPr lang="en-US" b="1" smtClean="0">
                <a:cs typeface="+mn-cs"/>
              </a:rPr>
              <a:t>descendants</a:t>
            </a:r>
            <a:r>
              <a:rPr lang="en-US" smtClean="0">
                <a:cs typeface="+mn-cs"/>
              </a:rPr>
              <a:t>.</a:t>
            </a:r>
          </a:p>
          <a:p>
            <a:pPr lvl="1" eaLnBrk="1" hangingPunct="1">
              <a:defRPr/>
            </a:pPr>
            <a:r>
              <a:rPr lang="en-US" smtClean="0"/>
              <a:t>These are shown in blue.</a:t>
            </a:r>
          </a:p>
        </p:txBody>
      </p:sp>
      <p:sp>
        <p:nvSpPr>
          <p:cNvPr id="2272260" name="Line 4"/>
          <p:cNvSpPr>
            <a:spLocks noChangeShapeType="1"/>
          </p:cNvSpPr>
          <p:nvPr/>
        </p:nvSpPr>
        <p:spPr bwMode="auto">
          <a:xfrm>
            <a:off x="6781800" y="18288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61" name="Line 5"/>
          <p:cNvSpPr>
            <a:spLocks noChangeShapeType="1"/>
          </p:cNvSpPr>
          <p:nvPr/>
        </p:nvSpPr>
        <p:spPr bwMode="auto">
          <a:xfrm flipH="1">
            <a:off x="6477000" y="18288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62" name="Line 6"/>
          <p:cNvSpPr>
            <a:spLocks noChangeShapeType="1"/>
          </p:cNvSpPr>
          <p:nvPr/>
        </p:nvSpPr>
        <p:spPr bwMode="auto">
          <a:xfrm flipH="1">
            <a:off x="6400800" y="2362200"/>
            <a:ext cx="457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63" name="Line 7"/>
          <p:cNvSpPr>
            <a:spLocks noChangeShapeType="1"/>
          </p:cNvSpPr>
          <p:nvPr/>
        </p:nvSpPr>
        <p:spPr bwMode="auto">
          <a:xfrm flipH="1">
            <a:off x="6781800" y="23622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64" name="Line 8"/>
          <p:cNvSpPr>
            <a:spLocks noChangeShapeType="1"/>
          </p:cNvSpPr>
          <p:nvPr/>
        </p:nvSpPr>
        <p:spPr bwMode="auto">
          <a:xfrm>
            <a:off x="6858000" y="2362200"/>
            <a:ext cx="609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65" name="Line 9"/>
          <p:cNvSpPr>
            <a:spLocks noChangeShapeType="1"/>
          </p:cNvSpPr>
          <p:nvPr/>
        </p:nvSpPr>
        <p:spPr bwMode="auto">
          <a:xfrm>
            <a:off x="6781800" y="1828800"/>
            <a:ext cx="533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66" name="Line 10"/>
          <p:cNvSpPr>
            <a:spLocks noChangeShapeType="1"/>
          </p:cNvSpPr>
          <p:nvPr/>
        </p:nvSpPr>
        <p:spPr bwMode="auto">
          <a:xfrm>
            <a:off x="6781800" y="1828800"/>
            <a:ext cx="1295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67" name="Line 11"/>
          <p:cNvSpPr>
            <a:spLocks noChangeShapeType="1"/>
          </p:cNvSpPr>
          <p:nvPr/>
        </p:nvSpPr>
        <p:spPr bwMode="auto">
          <a:xfrm flipH="1">
            <a:off x="7162800" y="28956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68" name="Line 12"/>
          <p:cNvSpPr>
            <a:spLocks noChangeShapeType="1"/>
          </p:cNvSpPr>
          <p:nvPr/>
        </p:nvSpPr>
        <p:spPr bwMode="auto">
          <a:xfrm flipH="1">
            <a:off x="7772400" y="23622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69" name="Line 13"/>
          <p:cNvSpPr>
            <a:spLocks noChangeShapeType="1"/>
          </p:cNvSpPr>
          <p:nvPr/>
        </p:nvSpPr>
        <p:spPr bwMode="auto">
          <a:xfrm>
            <a:off x="8077200" y="23622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70" name="Line 14"/>
          <p:cNvSpPr>
            <a:spLocks noChangeShapeType="1"/>
          </p:cNvSpPr>
          <p:nvPr/>
        </p:nvSpPr>
        <p:spPr bwMode="auto">
          <a:xfrm flipH="1">
            <a:off x="6781800" y="3429000"/>
            <a:ext cx="3810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71" name="Line 15"/>
          <p:cNvSpPr>
            <a:spLocks noChangeShapeType="1"/>
          </p:cNvSpPr>
          <p:nvPr/>
        </p:nvSpPr>
        <p:spPr bwMode="auto">
          <a:xfrm>
            <a:off x="7162800" y="34290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72" name="Line 16"/>
          <p:cNvSpPr>
            <a:spLocks noChangeShapeType="1"/>
          </p:cNvSpPr>
          <p:nvPr/>
        </p:nvSpPr>
        <p:spPr bwMode="auto">
          <a:xfrm flipH="1">
            <a:off x="6553200" y="3962400"/>
            <a:ext cx="228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73" name="Line 17"/>
          <p:cNvSpPr>
            <a:spLocks noChangeShapeType="1"/>
          </p:cNvSpPr>
          <p:nvPr/>
        </p:nvSpPr>
        <p:spPr bwMode="auto">
          <a:xfrm flipH="1">
            <a:off x="6248400" y="44958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74" name="Line 18"/>
          <p:cNvSpPr>
            <a:spLocks noChangeShapeType="1"/>
          </p:cNvSpPr>
          <p:nvPr/>
        </p:nvSpPr>
        <p:spPr bwMode="auto">
          <a:xfrm>
            <a:off x="6553200" y="44958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75" name="Line 19"/>
          <p:cNvSpPr>
            <a:spLocks noChangeShapeType="1"/>
          </p:cNvSpPr>
          <p:nvPr/>
        </p:nvSpPr>
        <p:spPr bwMode="auto">
          <a:xfrm>
            <a:off x="6553200" y="4495800"/>
            <a:ext cx="3810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76" name="Line 20"/>
          <p:cNvSpPr>
            <a:spLocks noChangeShapeType="1"/>
          </p:cNvSpPr>
          <p:nvPr/>
        </p:nvSpPr>
        <p:spPr bwMode="auto">
          <a:xfrm flipH="1">
            <a:off x="5943600" y="4495800"/>
            <a:ext cx="609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77" name="Line 21"/>
          <p:cNvSpPr>
            <a:spLocks noChangeShapeType="1"/>
          </p:cNvSpPr>
          <p:nvPr/>
        </p:nvSpPr>
        <p:spPr bwMode="auto">
          <a:xfrm>
            <a:off x="6553200" y="4495800"/>
            <a:ext cx="838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78" name="Line 22"/>
          <p:cNvSpPr>
            <a:spLocks noChangeShapeType="1"/>
          </p:cNvSpPr>
          <p:nvPr/>
        </p:nvSpPr>
        <p:spPr bwMode="auto">
          <a:xfrm>
            <a:off x="6553200" y="4495800"/>
            <a:ext cx="1295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79" name="Line 23"/>
          <p:cNvSpPr>
            <a:spLocks noChangeShapeType="1"/>
          </p:cNvSpPr>
          <p:nvPr/>
        </p:nvSpPr>
        <p:spPr bwMode="auto">
          <a:xfrm flipH="1">
            <a:off x="6781800" y="50292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80" name="Line 24"/>
          <p:cNvSpPr>
            <a:spLocks noChangeShapeType="1"/>
          </p:cNvSpPr>
          <p:nvPr/>
        </p:nvSpPr>
        <p:spPr bwMode="auto">
          <a:xfrm>
            <a:off x="7467600" y="2895600"/>
            <a:ext cx="228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81" name="Text Box 25"/>
          <p:cNvSpPr txBox="1">
            <a:spLocks noChangeArrowheads="1"/>
          </p:cNvSpPr>
          <p:nvPr/>
        </p:nvSpPr>
        <p:spPr bwMode="auto">
          <a:xfrm>
            <a:off x="7010400" y="2743200"/>
            <a:ext cx="5334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i="1">
                <a:cs typeface="+mn-cs"/>
              </a:rPr>
              <a:t>v</a:t>
            </a:r>
          </a:p>
        </p:txBody>
      </p:sp>
      <p:sp>
        <p:nvSpPr>
          <p:cNvPr id="2272282" name="Line 26"/>
          <p:cNvSpPr>
            <a:spLocks noChangeShapeType="1"/>
          </p:cNvSpPr>
          <p:nvPr/>
        </p:nvSpPr>
        <p:spPr bwMode="auto">
          <a:xfrm flipH="1">
            <a:off x="6858000" y="2362200"/>
            <a:ext cx="0" cy="0"/>
          </a:xfrm>
          <a:prstGeom prst="line">
            <a:avLst/>
          </a:prstGeom>
          <a:noFill/>
          <a:ln w="15875">
            <a:solidFill>
              <a:srgbClr val="FF00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83" name="Line 27"/>
          <p:cNvSpPr>
            <a:spLocks noChangeShapeType="1"/>
          </p:cNvSpPr>
          <p:nvPr/>
        </p:nvSpPr>
        <p:spPr bwMode="auto">
          <a:xfrm flipV="1">
            <a:off x="7162800" y="3429000"/>
            <a:ext cx="0" cy="0"/>
          </a:xfrm>
          <a:prstGeom prst="line">
            <a:avLst/>
          </a:prstGeom>
          <a:noFill/>
          <a:ln w="15875">
            <a:solidFill>
              <a:srgbClr val="0000FF"/>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84" name="Line 28"/>
          <p:cNvSpPr>
            <a:spLocks noChangeShapeType="1"/>
          </p:cNvSpPr>
          <p:nvPr/>
        </p:nvSpPr>
        <p:spPr bwMode="auto">
          <a:xfrm flipH="1">
            <a:off x="6781800" y="1828800"/>
            <a:ext cx="0" cy="0"/>
          </a:xfrm>
          <a:prstGeom prst="line">
            <a:avLst/>
          </a:prstGeom>
          <a:noFill/>
          <a:ln w="15875">
            <a:solidFill>
              <a:srgbClr val="FF00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85" name="Line 29"/>
          <p:cNvSpPr>
            <a:spLocks noChangeShapeType="1"/>
          </p:cNvSpPr>
          <p:nvPr/>
        </p:nvSpPr>
        <p:spPr bwMode="auto">
          <a:xfrm flipV="1">
            <a:off x="7315200" y="3962400"/>
            <a:ext cx="0" cy="0"/>
          </a:xfrm>
          <a:prstGeom prst="line">
            <a:avLst/>
          </a:prstGeom>
          <a:noFill/>
          <a:ln w="15875">
            <a:solidFill>
              <a:srgbClr val="0000FF"/>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86" name="Line 30"/>
          <p:cNvSpPr>
            <a:spLocks noChangeShapeType="1"/>
          </p:cNvSpPr>
          <p:nvPr/>
        </p:nvSpPr>
        <p:spPr bwMode="auto">
          <a:xfrm flipV="1">
            <a:off x="6781800" y="3962400"/>
            <a:ext cx="0" cy="0"/>
          </a:xfrm>
          <a:prstGeom prst="line">
            <a:avLst/>
          </a:prstGeom>
          <a:noFill/>
          <a:ln w="15875">
            <a:solidFill>
              <a:srgbClr val="0000FF"/>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87" name="Line 31"/>
          <p:cNvSpPr>
            <a:spLocks noChangeShapeType="1"/>
          </p:cNvSpPr>
          <p:nvPr/>
        </p:nvSpPr>
        <p:spPr bwMode="auto">
          <a:xfrm flipV="1">
            <a:off x="6553200" y="4495800"/>
            <a:ext cx="0" cy="0"/>
          </a:xfrm>
          <a:prstGeom prst="line">
            <a:avLst/>
          </a:prstGeom>
          <a:noFill/>
          <a:ln w="15875">
            <a:solidFill>
              <a:srgbClr val="0000FF"/>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88" name="Line 32"/>
          <p:cNvSpPr>
            <a:spLocks noChangeShapeType="1"/>
          </p:cNvSpPr>
          <p:nvPr/>
        </p:nvSpPr>
        <p:spPr bwMode="auto">
          <a:xfrm flipV="1">
            <a:off x="5943600" y="5029200"/>
            <a:ext cx="0" cy="0"/>
          </a:xfrm>
          <a:prstGeom prst="line">
            <a:avLst/>
          </a:prstGeom>
          <a:noFill/>
          <a:ln w="15875">
            <a:solidFill>
              <a:srgbClr val="0000FF"/>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89" name="Line 33"/>
          <p:cNvSpPr>
            <a:spLocks noChangeShapeType="1"/>
          </p:cNvSpPr>
          <p:nvPr/>
        </p:nvSpPr>
        <p:spPr bwMode="auto">
          <a:xfrm flipV="1">
            <a:off x="6248400" y="5029200"/>
            <a:ext cx="0" cy="0"/>
          </a:xfrm>
          <a:prstGeom prst="line">
            <a:avLst/>
          </a:prstGeom>
          <a:noFill/>
          <a:ln w="15875">
            <a:solidFill>
              <a:srgbClr val="0000FF"/>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90" name="Line 34"/>
          <p:cNvSpPr>
            <a:spLocks noChangeShapeType="1"/>
          </p:cNvSpPr>
          <p:nvPr/>
        </p:nvSpPr>
        <p:spPr bwMode="auto">
          <a:xfrm flipV="1">
            <a:off x="6629400" y="5029200"/>
            <a:ext cx="0" cy="0"/>
          </a:xfrm>
          <a:prstGeom prst="line">
            <a:avLst/>
          </a:prstGeom>
          <a:noFill/>
          <a:ln w="15875">
            <a:solidFill>
              <a:srgbClr val="0000FF"/>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91" name="Line 35"/>
          <p:cNvSpPr>
            <a:spLocks noChangeShapeType="1"/>
          </p:cNvSpPr>
          <p:nvPr/>
        </p:nvSpPr>
        <p:spPr bwMode="auto">
          <a:xfrm flipV="1">
            <a:off x="6934200" y="5029200"/>
            <a:ext cx="0" cy="0"/>
          </a:xfrm>
          <a:prstGeom prst="line">
            <a:avLst/>
          </a:prstGeom>
          <a:noFill/>
          <a:ln w="15875">
            <a:solidFill>
              <a:srgbClr val="0000FF"/>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92" name="Line 36"/>
          <p:cNvSpPr>
            <a:spLocks noChangeShapeType="1"/>
          </p:cNvSpPr>
          <p:nvPr/>
        </p:nvSpPr>
        <p:spPr bwMode="auto">
          <a:xfrm flipV="1">
            <a:off x="6781800" y="5562600"/>
            <a:ext cx="0" cy="0"/>
          </a:xfrm>
          <a:prstGeom prst="line">
            <a:avLst/>
          </a:prstGeom>
          <a:noFill/>
          <a:ln w="15875">
            <a:solidFill>
              <a:srgbClr val="0000FF"/>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93" name="Line 37"/>
          <p:cNvSpPr>
            <a:spLocks noChangeShapeType="1"/>
          </p:cNvSpPr>
          <p:nvPr/>
        </p:nvSpPr>
        <p:spPr bwMode="auto">
          <a:xfrm flipV="1">
            <a:off x="7391400" y="5029200"/>
            <a:ext cx="0" cy="0"/>
          </a:xfrm>
          <a:prstGeom prst="line">
            <a:avLst/>
          </a:prstGeom>
          <a:noFill/>
          <a:ln w="15875">
            <a:solidFill>
              <a:srgbClr val="0000FF"/>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94" name="Line 38"/>
          <p:cNvSpPr>
            <a:spLocks noChangeShapeType="1"/>
          </p:cNvSpPr>
          <p:nvPr/>
        </p:nvSpPr>
        <p:spPr bwMode="auto">
          <a:xfrm>
            <a:off x="7848600" y="5029200"/>
            <a:ext cx="0" cy="0"/>
          </a:xfrm>
          <a:prstGeom prst="line">
            <a:avLst/>
          </a:prstGeom>
          <a:noFill/>
          <a:ln w="15875">
            <a:solidFill>
              <a:srgbClr val="0000FF"/>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95" name="Line 39"/>
          <p:cNvSpPr>
            <a:spLocks noChangeShapeType="1"/>
          </p:cNvSpPr>
          <p:nvPr/>
        </p:nvSpPr>
        <p:spPr bwMode="auto">
          <a:xfrm flipV="1">
            <a:off x="7696200" y="3429000"/>
            <a:ext cx="0" cy="0"/>
          </a:xfrm>
          <a:prstGeom prst="line">
            <a:avLst/>
          </a:prstGeom>
          <a:noFill/>
          <a:ln w="15875">
            <a:solidFill>
              <a:srgbClr val="0000FF"/>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96" name="Line 40"/>
          <p:cNvSpPr>
            <a:spLocks noChangeShapeType="1"/>
          </p:cNvSpPr>
          <p:nvPr/>
        </p:nvSpPr>
        <p:spPr bwMode="auto">
          <a:xfrm>
            <a:off x="7467600" y="2895600"/>
            <a:ext cx="0" cy="0"/>
          </a:xfrm>
          <a:prstGeom prst="line">
            <a:avLst/>
          </a:prstGeom>
          <a:noFill/>
          <a:ln w="15875">
            <a:solidFill>
              <a:schemeClr val="tx1"/>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97" name="Line 41"/>
          <p:cNvSpPr>
            <a:spLocks noChangeShapeType="1"/>
          </p:cNvSpPr>
          <p:nvPr/>
        </p:nvSpPr>
        <p:spPr bwMode="auto">
          <a:xfrm>
            <a:off x="8229600" y="28956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2298" name="Oval 42"/>
          <p:cNvSpPr>
            <a:spLocks noChangeArrowheads="1"/>
          </p:cNvSpPr>
          <p:nvPr/>
        </p:nvSpPr>
        <p:spPr bwMode="auto">
          <a:xfrm>
            <a:off x="6781800" y="2286000"/>
            <a:ext cx="152400" cy="152400"/>
          </a:xfrm>
          <a:prstGeom prst="ellipse">
            <a:avLst/>
          </a:prstGeom>
          <a:solidFill>
            <a:srgbClr val="FF00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2299" name="Oval 43"/>
          <p:cNvSpPr>
            <a:spLocks noChangeArrowheads="1"/>
          </p:cNvSpPr>
          <p:nvPr/>
        </p:nvSpPr>
        <p:spPr bwMode="auto">
          <a:xfrm>
            <a:off x="6705600" y="1752600"/>
            <a:ext cx="152400" cy="152400"/>
          </a:xfrm>
          <a:prstGeom prst="ellipse">
            <a:avLst/>
          </a:prstGeom>
          <a:solidFill>
            <a:srgbClr val="FF00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2300" name="Oval 44"/>
          <p:cNvSpPr>
            <a:spLocks noChangeArrowheads="1"/>
          </p:cNvSpPr>
          <p:nvPr/>
        </p:nvSpPr>
        <p:spPr bwMode="auto">
          <a:xfrm>
            <a:off x="7086600" y="3352800"/>
            <a:ext cx="152400" cy="152400"/>
          </a:xfrm>
          <a:prstGeom prst="ellipse">
            <a:avLst/>
          </a:prstGeom>
          <a:solidFill>
            <a:srgbClr val="3366FF"/>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2301" name="Oval 45"/>
          <p:cNvSpPr>
            <a:spLocks noChangeArrowheads="1"/>
          </p:cNvSpPr>
          <p:nvPr/>
        </p:nvSpPr>
        <p:spPr bwMode="auto">
          <a:xfrm>
            <a:off x="7620000" y="3352800"/>
            <a:ext cx="152400" cy="152400"/>
          </a:xfrm>
          <a:prstGeom prst="ellipse">
            <a:avLst/>
          </a:prstGeom>
          <a:solidFill>
            <a:srgbClr val="3366FF"/>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2302" name="Oval 46"/>
          <p:cNvSpPr>
            <a:spLocks noChangeArrowheads="1"/>
          </p:cNvSpPr>
          <p:nvPr/>
        </p:nvSpPr>
        <p:spPr bwMode="auto">
          <a:xfrm>
            <a:off x="6705600" y="3886200"/>
            <a:ext cx="152400" cy="152400"/>
          </a:xfrm>
          <a:prstGeom prst="ellipse">
            <a:avLst/>
          </a:prstGeom>
          <a:solidFill>
            <a:srgbClr val="3366FF"/>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2303" name="Oval 47"/>
          <p:cNvSpPr>
            <a:spLocks noChangeArrowheads="1"/>
          </p:cNvSpPr>
          <p:nvPr/>
        </p:nvSpPr>
        <p:spPr bwMode="auto">
          <a:xfrm>
            <a:off x="7239000" y="3886200"/>
            <a:ext cx="152400" cy="152400"/>
          </a:xfrm>
          <a:prstGeom prst="ellipse">
            <a:avLst/>
          </a:prstGeom>
          <a:solidFill>
            <a:srgbClr val="3366FF"/>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2304" name="Oval 48"/>
          <p:cNvSpPr>
            <a:spLocks noChangeArrowheads="1"/>
          </p:cNvSpPr>
          <p:nvPr/>
        </p:nvSpPr>
        <p:spPr bwMode="auto">
          <a:xfrm>
            <a:off x="7315200" y="4953000"/>
            <a:ext cx="152400" cy="152400"/>
          </a:xfrm>
          <a:prstGeom prst="ellipse">
            <a:avLst/>
          </a:prstGeom>
          <a:solidFill>
            <a:srgbClr val="3366FF"/>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2305" name="Oval 49"/>
          <p:cNvSpPr>
            <a:spLocks noChangeArrowheads="1"/>
          </p:cNvSpPr>
          <p:nvPr/>
        </p:nvSpPr>
        <p:spPr bwMode="auto">
          <a:xfrm>
            <a:off x="7772400" y="4953000"/>
            <a:ext cx="152400" cy="152400"/>
          </a:xfrm>
          <a:prstGeom prst="ellipse">
            <a:avLst/>
          </a:prstGeom>
          <a:solidFill>
            <a:srgbClr val="3366FF"/>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2306" name="Oval 50"/>
          <p:cNvSpPr>
            <a:spLocks noChangeArrowheads="1"/>
          </p:cNvSpPr>
          <p:nvPr/>
        </p:nvSpPr>
        <p:spPr bwMode="auto">
          <a:xfrm>
            <a:off x="6705600" y="5486400"/>
            <a:ext cx="152400" cy="152400"/>
          </a:xfrm>
          <a:prstGeom prst="ellipse">
            <a:avLst/>
          </a:prstGeom>
          <a:solidFill>
            <a:srgbClr val="3366FF"/>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2307" name="Oval 51"/>
          <p:cNvSpPr>
            <a:spLocks noChangeArrowheads="1"/>
          </p:cNvSpPr>
          <p:nvPr/>
        </p:nvSpPr>
        <p:spPr bwMode="auto">
          <a:xfrm>
            <a:off x="6858000" y="4953000"/>
            <a:ext cx="152400" cy="152400"/>
          </a:xfrm>
          <a:prstGeom prst="ellipse">
            <a:avLst/>
          </a:prstGeom>
          <a:solidFill>
            <a:srgbClr val="3366FF"/>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2308" name="Oval 52"/>
          <p:cNvSpPr>
            <a:spLocks noChangeArrowheads="1"/>
          </p:cNvSpPr>
          <p:nvPr/>
        </p:nvSpPr>
        <p:spPr bwMode="auto">
          <a:xfrm>
            <a:off x="6553200" y="4953000"/>
            <a:ext cx="152400" cy="152400"/>
          </a:xfrm>
          <a:prstGeom prst="ellipse">
            <a:avLst/>
          </a:prstGeom>
          <a:solidFill>
            <a:srgbClr val="3366FF"/>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2309" name="Oval 53"/>
          <p:cNvSpPr>
            <a:spLocks noChangeArrowheads="1"/>
          </p:cNvSpPr>
          <p:nvPr/>
        </p:nvSpPr>
        <p:spPr bwMode="auto">
          <a:xfrm>
            <a:off x="6172200" y="4953000"/>
            <a:ext cx="152400" cy="152400"/>
          </a:xfrm>
          <a:prstGeom prst="ellipse">
            <a:avLst/>
          </a:prstGeom>
          <a:solidFill>
            <a:srgbClr val="3366FF"/>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2310" name="Oval 54"/>
          <p:cNvSpPr>
            <a:spLocks noChangeArrowheads="1"/>
          </p:cNvSpPr>
          <p:nvPr/>
        </p:nvSpPr>
        <p:spPr bwMode="auto">
          <a:xfrm>
            <a:off x="5867400" y="4953000"/>
            <a:ext cx="152400" cy="152400"/>
          </a:xfrm>
          <a:prstGeom prst="ellipse">
            <a:avLst/>
          </a:prstGeom>
          <a:solidFill>
            <a:srgbClr val="3366FF"/>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2311" name="Oval 55"/>
          <p:cNvSpPr>
            <a:spLocks noChangeArrowheads="1"/>
          </p:cNvSpPr>
          <p:nvPr/>
        </p:nvSpPr>
        <p:spPr bwMode="auto">
          <a:xfrm>
            <a:off x="6477000" y="4419600"/>
            <a:ext cx="152400" cy="152400"/>
          </a:xfrm>
          <a:prstGeom prst="ellipse">
            <a:avLst/>
          </a:prstGeom>
          <a:solidFill>
            <a:srgbClr val="3366FF"/>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Date Placeholder 3"/>
          <p:cNvSpPr>
            <a:spLocks noGrp="1"/>
          </p:cNvSpPr>
          <p:nvPr>
            <p:ph type="dt" sz="quarter" idx="10"/>
          </p:nvPr>
        </p:nvSpPr>
        <p:spPr/>
        <p:txBody>
          <a:bodyPr/>
          <a:lstStyle/>
          <a:p>
            <a:pPr>
              <a:defRPr/>
            </a:pPr>
            <a:r>
              <a:rPr lang="en-US" smtClean="0"/>
              <a:t>8 April 2013</a:t>
            </a:r>
            <a:endParaRPr lang="en-US"/>
          </a:p>
        </p:txBody>
      </p:sp>
      <p:sp>
        <p:nvSpPr>
          <p:cNvPr id="46" name="Footer Placeholder 4"/>
          <p:cNvSpPr>
            <a:spLocks noGrp="1"/>
          </p:cNvSpPr>
          <p:nvPr>
            <p:ph type="ftr" sz="quarter" idx="11"/>
          </p:nvPr>
        </p:nvSpPr>
        <p:spPr/>
        <p:txBody>
          <a:bodyPr/>
          <a:lstStyle/>
          <a:p>
            <a:pPr>
              <a:defRPr/>
            </a:pPr>
            <a:r>
              <a:rPr lang="de-DE" smtClean="0"/>
              <a:t>CS 311 Spring 2013</a:t>
            </a:r>
            <a:endParaRPr lang="en-US"/>
          </a:p>
        </p:txBody>
      </p:sp>
      <p:sp>
        <p:nvSpPr>
          <p:cNvPr id="2273282" name="Rectangle 2"/>
          <p:cNvSpPr>
            <a:spLocks noGrp="1" noChangeArrowheads="1"/>
          </p:cNvSpPr>
          <p:nvPr>
            <p:ph type="title"/>
          </p:nvPr>
        </p:nvSpPr>
        <p:spPr/>
        <p:txBody>
          <a:bodyPr/>
          <a:lstStyle/>
          <a:p>
            <a:pPr eaLnBrk="1" hangingPunct="1">
              <a:defRPr/>
            </a:pPr>
            <a:r>
              <a:rPr lang="en-US" smtClean="0">
                <a:cs typeface="+mj-cs"/>
              </a:rPr>
              <a:t>Introduction to Trees </a:t>
            </a:r>
            <a:br>
              <a:rPr lang="en-US" smtClean="0">
                <a:cs typeface="+mj-cs"/>
              </a:rPr>
            </a:br>
            <a:r>
              <a:rPr lang="en-US" smtClean="0">
                <a:cs typeface="+mj-cs"/>
              </a:rPr>
              <a:t>Rooted Trees </a:t>
            </a:r>
            <a:r>
              <a:rPr lang="en-US" smtClean="0">
                <a:cs typeface="Times New Roman" charset="0"/>
              </a:rPr>
              <a:t>—</a:t>
            </a:r>
            <a:r>
              <a:rPr lang="en-US" smtClean="0">
                <a:cs typeface="+mj-cs"/>
              </a:rPr>
              <a:t> Terminology [4/5]</a:t>
            </a:r>
          </a:p>
        </p:txBody>
      </p:sp>
      <p:sp>
        <p:nvSpPr>
          <p:cNvPr id="2273283" name="Rectangle 3"/>
          <p:cNvSpPr>
            <a:spLocks noGrp="1" noChangeArrowheads="1"/>
          </p:cNvSpPr>
          <p:nvPr>
            <p:ph type="body" idx="1"/>
          </p:nvPr>
        </p:nvSpPr>
        <p:spPr/>
        <p:txBody>
          <a:bodyPr/>
          <a:lstStyle/>
          <a:p>
            <a:pPr eaLnBrk="1" hangingPunct="1">
              <a:buFont typeface="Wingdings" charset="0"/>
              <a:buNone/>
              <a:defRPr/>
            </a:pPr>
            <a:r>
              <a:rPr lang="en-US" smtClean="0">
                <a:cs typeface="+mn-cs"/>
              </a:rPr>
              <a:t>The vertices of a rooted</a:t>
            </a:r>
            <a:br>
              <a:rPr lang="en-US" smtClean="0">
                <a:cs typeface="+mn-cs"/>
              </a:rPr>
            </a:br>
            <a:r>
              <a:rPr lang="en-US" smtClean="0">
                <a:cs typeface="+mn-cs"/>
              </a:rPr>
              <a:t>tree come in </a:t>
            </a:r>
            <a:r>
              <a:rPr lang="en-US" b="1" smtClean="0">
                <a:cs typeface="+mn-cs"/>
              </a:rPr>
              <a:t>levels</a:t>
            </a:r>
            <a:r>
              <a:rPr lang="en-US" smtClean="0">
                <a:cs typeface="+mn-cs"/>
              </a:rPr>
              <a:t>.</a:t>
            </a:r>
          </a:p>
          <a:p>
            <a:pPr lvl="1" eaLnBrk="1" hangingPunct="1">
              <a:defRPr/>
            </a:pPr>
            <a:r>
              <a:rPr lang="en-US" smtClean="0"/>
              <a:t>The root is at level 1.</a:t>
            </a:r>
          </a:p>
          <a:p>
            <a:pPr lvl="1" eaLnBrk="1" hangingPunct="1">
              <a:defRPr/>
            </a:pPr>
            <a:r>
              <a:rPr lang="en-US" smtClean="0"/>
              <a:t>Each other vertex has a level</a:t>
            </a:r>
            <a:br>
              <a:rPr lang="en-US" smtClean="0"/>
            </a:br>
            <a:r>
              <a:rPr lang="en-US" smtClean="0"/>
              <a:t>1 greater than its parent.</a:t>
            </a:r>
          </a:p>
          <a:p>
            <a:pPr lvl="1" eaLnBrk="1" hangingPunct="1">
              <a:defRPr/>
            </a:pPr>
            <a:r>
              <a:rPr lang="en-US" smtClean="0"/>
              <a:t>Level 3, which includes </a:t>
            </a:r>
            <a:r>
              <a:rPr lang="en-US" i="1" smtClean="0"/>
              <a:t>v</a:t>
            </a:r>
            <a:r>
              <a:rPr lang="en-US" smtClean="0"/>
              <a:t>, is</a:t>
            </a:r>
            <a:br>
              <a:rPr lang="en-US" smtClean="0"/>
            </a:br>
            <a:r>
              <a:rPr lang="en-US" smtClean="0"/>
              <a:t>shown in orange.</a:t>
            </a:r>
          </a:p>
          <a:p>
            <a:pPr lvl="1" eaLnBrk="1" hangingPunct="1">
              <a:defRPr/>
            </a:pPr>
            <a:r>
              <a:rPr lang="en-US" smtClean="0"/>
              <a:t>We often draw vertices at the</a:t>
            </a:r>
            <a:br>
              <a:rPr lang="en-US" smtClean="0"/>
            </a:br>
            <a:r>
              <a:rPr lang="en-US" smtClean="0"/>
              <a:t>same level in a horizontal row.</a:t>
            </a:r>
          </a:p>
          <a:p>
            <a:pPr eaLnBrk="1" hangingPunct="1">
              <a:buFont typeface="Wingdings" charset="0"/>
              <a:buNone/>
              <a:defRPr/>
            </a:pPr>
            <a:r>
              <a:rPr lang="en-US" smtClean="0">
                <a:cs typeface="+mn-cs"/>
              </a:rPr>
              <a:t>The </a:t>
            </a:r>
            <a:r>
              <a:rPr lang="en-US" b="1" smtClean="0">
                <a:cs typeface="+mn-cs"/>
              </a:rPr>
              <a:t>height</a:t>
            </a:r>
            <a:r>
              <a:rPr lang="en-US" smtClean="0">
                <a:cs typeface="+mn-cs"/>
              </a:rPr>
              <a:t> of a tree is the</a:t>
            </a:r>
            <a:br>
              <a:rPr lang="en-US" smtClean="0">
                <a:cs typeface="+mn-cs"/>
              </a:rPr>
            </a:br>
            <a:r>
              <a:rPr lang="en-US" smtClean="0">
                <a:cs typeface="+mn-cs"/>
              </a:rPr>
              <a:t>number of levels.</a:t>
            </a:r>
          </a:p>
          <a:p>
            <a:pPr lvl="1" eaLnBrk="1" hangingPunct="1">
              <a:defRPr/>
            </a:pPr>
            <a:r>
              <a:rPr lang="en-US" smtClean="0"/>
              <a:t>This tree has height 8.</a:t>
            </a:r>
          </a:p>
          <a:p>
            <a:pPr lvl="1" eaLnBrk="1" hangingPunct="1">
              <a:defRPr/>
            </a:pPr>
            <a:r>
              <a:rPr lang="en-US" i="1" smtClean="0"/>
              <a:t>Note: Some people define</a:t>
            </a:r>
            <a:br>
              <a:rPr lang="en-US" i="1" smtClean="0"/>
            </a:br>
            <a:r>
              <a:rPr lang="ja-JP" altLang="en-US" i="1" smtClean="0">
                <a:latin typeface="Arial"/>
              </a:rPr>
              <a:t>“</a:t>
            </a:r>
            <a:r>
              <a:rPr lang="en-US" i="1" smtClean="0"/>
              <a:t>height</a:t>
            </a:r>
            <a:r>
              <a:rPr lang="ja-JP" altLang="en-US" i="1" smtClean="0">
                <a:latin typeface="Arial"/>
              </a:rPr>
              <a:t>”</a:t>
            </a:r>
            <a:r>
              <a:rPr lang="en-US" i="1" smtClean="0"/>
              <a:t> slightly differently.</a:t>
            </a:r>
          </a:p>
        </p:txBody>
      </p:sp>
      <p:sp>
        <p:nvSpPr>
          <p:cNvPr id="2273284" name="Line 4"/>
          <p:cNvSpPr>
            <a:spLocks noChangeShapeType="1"/>
          </p:cNvSpPr>
          <p:nvPr/>
        </p:nvSpPr>
        <p:spPr bwMode="auto">
          <a:xfrm>
            <a:off x="6781800" y="18288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85" name="Line 5"/>
          <p:cNvSpPr>
            <a:spLocks noChangeShapeType="1"/>
          </p:cNvSpPr>
          <p:nvPr/>
        </p:nvSpPr>
        <p:spPr bwMode="auto">
          <a:xfrm flipH="1">
            <a:off x="6477000" y="18288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86" name="Line 6"/>
          <p:cNvSpPr>
            <a:spLocks noChangeShapeType="1"/>
          </p:cNvSpPr>
          <p:nvPr/>
        </p:nvSpPr>
        <p:spPr bwMode="auto">
          <a:xfrm flipH="1">
            <a:off x="6400800" y="2362200"/>
            <a:ext cx="457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87" name="Line 7"/>
          <p:cNvSpPr>
            <a:spLocks noChangeShapeType="1"/>
          </p:cNvSpPr>
          <p:nvPr/>
        </p:nvSpPr>
        <p:spPr bwMode="auto">
          <a:xfrm flipH="1">
            <a:off x="6781800" y="23622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88" name="Line 8"/>
          <p:cNvSpPr>
            <a:spLocks noChangeShapeType="1"/>
          </p:cNvSpPr>
          <p:nvPr/>
        </p:nvSpPr>
        <p:spPr bwMode="auto">
          <a:xfrm>
            <a:off x="6858000" y="2362200"/>
            <a:ext cx="609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89" name="Line 9"/>
          <p:cNvSpPr>
            <a:spLocks noChangeShapeType="1"/>
          </p:cNvSpPr>
          <p:nvPr/>
        </p:nvSpPr>
        <p:spPr bwMode="auto">
          <a:xfrm>
            <a:off x="6781800" y="1828800"/>
            <a:ext cx="533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90" name="Line 10"/>
          <p:cNvSpPr>
            <a:spLocks noChangeShapeType="1"/>
          </p:cNvSpPr>
          <p:nvPr/>
        </p:nvSpPr>
        <p:spPr bwMode="auto">
          <a:xfrm>
            <a:off x="6781800" y="1828800"/>
            <a:ext cx="1295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91" name="Line 11"/>
          <p:cNvSpPr>
            <a:spLocks noChangeShapeType="1"/>
          </p:cNvSpPr>
          <p:nvPr/>
        </p:nvSpPr>
        <p:spPr bwMode="auto">
          <a:xfrm flipH="1">
            <a:off x="7162800" y="28956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92" name="Line 12"/>
          <p:cNvSpPr>
            <a:spLocks noChangeShapeType="1"/>
          </p:cNvSpPr>
          <p:nvPr/>
        </p:nvSpPr>
        <p:spPr bwMode="auto">
          <a:xfrm flipH="1">
            <a:off x="7772400" y="23622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93" name="Line 13"/>
          <p:cNvSpPr>
            <a:spLocks noChangeShapeType="1"/>
          </p:cNvSpPr>
          <p:nvPr/>
        </p:nvSpPr>
        <p:spPr bwMode="auto">
          <a:xfrm>
            <a:off x="8077200" y="23622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94" name="Line 14"/>
          <p:cNvSpPr>
            <a:spLocks noChangeShapeType="1"/>
          </p:cNvSpPr>
          <p:nvPr/>
        </p:nvSpPr>
        <p:spPr bwMode="auto">
          <a:xfrm flipH="1">
            <a:off x="6781800" y="3429000"/>
            <a:ext cx="3810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95" name="Line 15"/>
          <p:cNvSpPr>
            <a:spLocks noChangeShapeType="1"/>
          </p:cNvSpPr>
          <p:nvPr/>
        </p:nvSpPr>
        <p:spPr bwMode="auto">
          <a:xfrm>
            <a:off x="7162800" y="34290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96" name="Line 16"/>
          <p:cNvSpPr>
            <a:spLocks noChangeShapeType="1"/>
          </p:cNvSpPr>
          <p:nvPr/>
        </p:nvSpPr>
        <p:spPr bwMode="auto">
          <a:xfrm flipH="1">
            <a:off x="6553200" y="3962400"/>
            <a:ext cx="228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97" name="Line 17"/>
          <p:cNvSpPr>
            <a:spLocks noChangeShapeType="1"/>
          </p:cNvSpPr>
          <p:nvPr/>
        </p:nvSpPr>
        <p:spPr bwMode="auto">
          <a:xfrm flipH="1">
            <a:off x="6248400" y="44958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98" name="Line 18"/>
          <p:cNvSpPr>
            <a:spLocks noChangeShapeType="1"/>
          </p:cNvSpPr>
          <p:nvPr/>
        </p:nvSpPr>
        <p:spPr bwMode="auto">
          <a:xfrm>
            <a:off x="6553200" y="44958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299" name="Line 19"/>
          <p:cNvSpPr>
            <a:spLocks noChangeShapeType="1"/>
          </p:cNvSpPr>
          <p:nvPr/>
        </p:nvSpPr>
        <p:spPr bwMode="auto">
          <a:xfrm>
            <a:off x="6553200" y="4495800"/>
            <a:ext cx="3810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300" name="Line 20"/>
          <p:cNvSpPr>
            <a:spLocks noChangeShapeType="1"/>
          </p:cNvSpPr>
          <p:nvPr/>
        </p:nvSpPr>
        <p:spPr bwMode="auto">
          <a:xfrm flipH="1">
            <a:off x="5943600" y="4495800"/>
            <a:ext cx="609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301" name="Line 21"/>
          <p:cNvSpPr>
            <a:spLocks noChangeShapeType="1"/>
          </p:cNvSpPr>
          <p:nvPr/>
        </p:nvSpPr>
        <p:spPr bwMode="auto">
          <a:xfrm>
            <a:off x="6553200" y="4495800"/>
            <a:ext cx="838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302" name="Line 22"/>
          <p:cNvSpPr>
            <a:spLocks noChangeShapeType="1"/>
          </p:cNvSpPr>
          <p:nvPr/>
        </p:nvSpPr>
        <p:spPr bwMode="auto">
          <a:xfrm>
            <a:off x="6553200" y="4495800"/>
            <a:ext cx="1295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303" name="Line 23"/>
          <p:cNvSpPr>
            <a:spLocks noChangeShapeType="1"/>
          </p:cNvSpPr>
          <p:nvPr/>
        </p:nvSpPr>
        <p:spPr bwMode="auto">
          <a:xfrm flipH="1">
            <a:off x="6781800" y="50292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304" name="Line 24"/>
          <p:cNvSpPr>
            <a:spLocks noChangeShapeType="1"/>
          </p:cNvSpPr>
          <p:nvPr/>
        </p:nvSpPr>
        <p:spPr bwMode="auto">
          <a:xfrm>
            <a:off x="7467600" y="2895600"/>
            <a:ext cx="228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305" name="Text Box 25"/>
          <p:cNvSpPr txBox="1">
            <a:spLocks noChangeArrowheads="1"/>
          </p:cNvSpPr>
          <p:nvPr/>
        </p:nvSpPr>
        <p:spPr bwMode="auto">
          <a:xfrm>
            <a:off x="7010400" y="2743200"/>
            <a:ext cx="5334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i="1">
                <a:cs typeface="+mn-cs"/>
              </a:rPr>
              <a:t>v</a:t>
            </a:r>
          </a:p>
        </p:txBody>
      </p:sp>
      <p:sp>
        <p:nvSpPr>
          <p:cNvPr id="2273306" name="Line 26"/>
          <p:cNvSpPr>
            <a:spLocks noChangeShapeType="1"/>
          </p:cNvSpPr>
          <p:nvPr/>
        </p:nvSpPr>
        <p:spPr bwMode="auto">
          <a:xfrm flipV="1">
            <a:off x="6781800" y="2895600"/>
            <a:ext cx="0" cy="0"/>
          </a:xfrm>
          <a:prstGeom prst="line">
            <a:avLst/>
          </a:prstGeom>
          <a:noFill/>
          <a:ln w="15875">
            <a:solidFill>
              <a:srgbClr val="FF99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307" name="Line 27"/>
          <p:cNvSpPr>
            <a:spLocks noChangeShapeType="1"/>
          </p:cNvSpPr>
          <p:nvPr/>
        </p:nvSpPr>
        <p:spPr bwMode="auto">
          <a:xfrm flipV="1">
            <a:off x="6400800" y="2895600"/>
            <a:ext cx="0" cy="0"/>
          </a:xfrm>
          <a:prstGeom prst="line">
            <a:avLst/>
          </a:prstGeom>
          <a:noFill/>
          <a:ln w="15875">
            <a:solidFill>
              <a:srgbClr val="FF99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308" name="Line 28"/>
          <p:cNvSpPr>
            <a:spLocks noChangeShapeType="1"/>
          </p:cNvSpPr>
          <p:nvPr/>
        </p:nvSpPr>
        <p:spPr bwMode="auto">
          <a:xfrm flipV="1">
            <a:off x="7772400" y="2895600"/>
            <a:ext cx="0" cy="0"/>
          </a:xfrm>
          <a:prstGeom prst="line">
            <a:avLst/>
          </a:prstGeom>
          <a:noFill/>
          <a:ln w="15875">
            <a:solidFill>
              <a:srgbClr val="FF99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309" name="Line 29"/>
          <p:cNvSpPr>
            <a:spLocks noChangeShapeType="1"/>
          </p:cNvSpPr>
          <p:nvPr/>
        </p:nvSpPr>
        <p:spPr bwMode="auto">
          <a:xfrm flipV="1">
            <a:off x="7467600" y="2895600"/>
            <a:ext cx="0" cy="0"/>
          </a:xfrm>
          <a:prstGeom prst="line">
            <a:avLst/>
          </a:prstGeom>
          <a:noFill/>
          <a:ln w="15875">
            <a:solidFill>
              <a:srgbClr val="FF99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310" name="Line 30"/>
          <p:cNvSpPr>
            <a:spLocks noChangeShapeType="1"/>
          </p:cNvSpPr>
          <p:nvPr/>
        </p:nvSpPr>
        <p:spPr bwMode="auto">
          <a:xfrm>
            <a:off x="8229600" y="28956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311" name="Line 31"/>
          <p:cNvSpPr>
            <a:spLocks noChangeShapeType="1"/>
          </p:cNvSpPr>
          <p:nvPr/>
        </p:nvSpPr>
        <p:spPr bwMode="auto">
          <a:xfrm flipV="1">
            <a:off x="8229600" y="2895600"/>
            <a:ext cx="0" cy="0"/>
          </a:xfrm>
          <a:prstGeom prst="line">
            <a:avLst/>
          </a:prstGeom>
          <a:noFill/>
          <a:ln w="15875">
            <a:solidFill>
              <a:srgbClr val="FF99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3312" name="Text Box 32"/>
          <p:cNvSpPr txBox="1">
            <a:spLocks noChangeArrowheads="1"/>
          </p:cNvSpPr>
          <p:nvPr/>
        </p:nvSpPr>
        <p:spPr bwMode="auto">
          <a:xfrm>
            <a:off x="5486400" y="1676400"/>
            <a:ext cx="304800" cy="339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1</a:t>
            </a:r>
          </a:p>
        </p:txBody>
      </p:sp>
      <p:sp>
        <p:nvSpPr>
          <p:cNvPr id="2273313" name="Text Box 33"/>
          <p:cNvSpPr txBox="1">
            <a:spLocks noChangeArrowheads="1"/>
          </p:cNvSpPr>
          <p:nvPr/>
        </p:nvSpPr>
        <p:spPr bwMode="auto">
          <a:xfrm>
            <a:off x="5486400" y="2209800"/>
            <a:ext cx="304800" cy="339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2</a:t>
            </a:r>
          </a:p>
        </p:txBody>
      </p:sp>
      <p:sp>
        <p:nvSpPr>
          <p:cNvPr id="2273314" name="Text Box 34"/>
          <p:cNvSpPr txBox="1">
            <a:spLocks noChangeArrowheads="1"/>
          </p:cNvSpPr>
          <p:nvPr/>
        </p:nvSpPr>
        <p:spPr bwMode="auto">
          <a:xfrm>
            <a:off x="5486400" y="2743200"/>
            <a:ext cx="304800" cy="339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3</a:t>
            </a:r>
          </a:p>
        </p:txBody>
      </p:sp>
      <p:sp>
        <p:nvSpPr>
          <p:cNvPr id="2273315" name="Text Box 35"/>
          <p:cNvSpPr txBox="1">
            <a:spLocks noChangeArrowheads="1"/>
          </p:cNvSpPr>
          <p:nvPr/>
        </p:nvSpPr>
        <p:spPr bwMode="auto">
          <a:xfrm>
            <a:off x="5486400" y="3276600"/>
            <a:ext cx="304800" cy="339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4</a:t>
            </a:r>
          </a:p>
        </p:txBody>
      </p:sp>
      <p:sp>
        <p:nvSpPr>
          <p:cNvPr id="2273316" name="Text Box 36"/>
          <p:cNvSpPr txBox="1">
            <a:spLocks noChangeArrowheads="1"/>
          </p:cNvSpPr>
          <p:nvPr/>
        </p:nvSpPr>
        <p:spPr bwMode="auto">
          <a:xfrm>
            <a:off x="5486400" y="3810000"/>
            <a:ext cx="304800" cy="339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5</a:t>
            </a:r>
          </a:p>
        </p:txBody>
      </p:sp>
      <p:sp>
        <p:nvSpPr>
          <p:cNvPr id="2273317" name="Text Box 37"/>
          <p:cNvSpPr txBox="1">
            <a:spLocks noChangeArrowheads="1"/>
          </p:cNvSpPr>
          <p:nvPr/>
        </p:nvSpPr>
        <p:spPr bwMode="auto">
          <a:xfrm>
            <a:off x="5486400" y="4343400"/>
            <a:ext cx="304800" cy="339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6</a:t>
            </a:r>
          </a:p>
        </p:txBody>
      </p:sp>
      <p:sp>
        <p:nvSpPr>
          <p:cNvPr id="2273318" name="Text Box 38"/>
          <p:cNvSpPr txBox="1">
            <a:spLocks noChangeArrowheads="1"/>
          </p:cNvSpPr>
          <p:nvPr/>
        </p:nvSpPr>
        <p:spPr bwMode="auto">
          <a:xfrm>
            <a:off x="5486400" y="4876800"/>
            <a:ext cx="304800" cy="339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7</a:t>
            </a:r>
          </a:p>
        </p:txBody>
      </p:sp>
      <p:sp>
        <p:nvSpPr>
          <p:cNvPr id="2273319" name="Text Box 39"/>
          <p:cNvSpPr txBox="1">
            <a:spLocks noChangeArrowheads="1"/>
          </p:cNvSpPr>
          <p:nvPr/>
        </p:nvSpPr>
        <p:spPr bwMode="auto">
          <a:xfrm>
            <a:off x="5486400" y="5410200"/>
            <a:ext cx="304800" cy="339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8</a:t>
            </a:r>
          </a:p>
        </p:txBody>
      </p:sp>
      <p:sp>
        <p:nvSpPr>
          <p:cNvPr id="2273320" name="Oval 40"/>
          <p:cNvSpPr>
            <a:spLocks noChangeArrowheads="1"/>
          </p:cNvSpPr>
          <p:nvPr/>
        </p:nvSpPr>
        <p:spPr bwMode="auto">
          <a:xfrm>
            <a:off x="7391400" y="2819400"/>
            <a:ext cx="152400" cy="152400"/>
          </a:xfrm>
          <a:prstGeom prst="ellipse">
            <a:avLst/>
          </a:prstGeom>
          <a:solidFill>
            <a:srgbClr val="FF99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3321" name="Oval 41"/>
          <p:cNvSpPr>
            <a:spLocks noChangeArrowheads="1"/>
          </p:cNvSpPr>
          <p:nvPr/>
        </p:nvSpPr>
        <p:spPr bwMode="auto">
          <a:xfrm>
            <a:off x="7696200" y="2819400"/>
            <a:ext cx="152400" cy="152400"/>
          </a:xfrm>
          <a:prstGeom prst="ellipse">
            <a:avLst/>
          </a:prstGeom>
          <a:solidFill>
            <a:srgbClr val="FF99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3322" name="Oval 42"/>
          <p:cNvSpPr>
            <a:spLocks noChangeArrowheads="1"/>
          </p:cNvSpPr>
          <p:nvPr/>
        </p:nvSpPr>
        <p:spPr bwMode="auto">
          <a:xfrm>
            <a:off x="8153400" y="2819400"/>
            <a:ext cx="152400" cy="152400"/>
          </a:xfrm>
          <a:prstGeom prst="ellipse">
            <a:avLst/>
          </a:prstGeom>
          <a:solidFill>
            <a:srgbClr val="FF99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3323" name="Oval 43"/>
          <p:cNvSpPr>
            <a:spLocks noChangeArrowheads="1"/>
          </p:cNvSpPr>
          <p:nvPr/>
        </p:nvSpPr>
        <p:spPr bwMode="auto">
          <a:xfrm>
            <a:off x="6705600" y="2819400"/>
            <a:ext cx="152400" cy="152400"/>
          </a:xfrm>
          <a:prstGeom prst="ellipse">
            <a:avLst/>
          </a:prstGeom>
          <a:solidFill>
            <a:srgbClr val="FF99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3324" name="Oval 44"/>
          <p:cNvSpPr>
            <a:spLocks noChangeArrowheads="1"/>
          </p:cNvSpPr>
          <p:nvPr/>
        </p:nvSpPr>
        <p:spPr bwMode="auto">
          <a:xfrm>
            <a:off x="6324600" y="2819400"/>
            <a:ext cx="152400" cy="152400"/>
          </a:xfrm>
          <a:prstGeom prst="ellipse">
            <a:avLst/>
          </a:prstGeom>
          <a:solidFill>
            <a:srgbClr val="FF99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Date Placeholder 3"/>
          <p:cNvSpPr>
            <a:spLocks noGrp="1"/>
          </p:cNvSpPr>
          <p:nvPr>
            <p:ph type="dt" sz="quarter" idx="10"/>
          </p:nvPr>
        </p:nvSpPr>
        <p:spPr/>
        <p:txBody>
          <a:bodyPr/>
          <a:lstStyle/>
          <a:p>
            <a:pPr>
              <a:defRPr/>
            </a:pPr>
            <a:r>
              <a:rPr lang="en-US" smtClean="0"/>
              <a:t>8 April 2013</a:t>
            </a:r>
            <a:endParaRPr lang="en-US"/>
          </a:p>
        </p:txBody>
      </p:sp>
      <p:sp>
        <p:nvSpPr>
          <p:cNvPr id="52" name="Footer Placeholder 4"/>
          <p:cNvSpPr>
            <a:spLocks noGrp="1"/>
          </p:cNvSpPr>
          <p:nvPr>
            <p:ph type="ftr" sz="quarter" idx="11"/>
          </p:nvPr>
        </p:nvSpPr>
        <p:spPr/>
        <p:txBody>
          <a:bodyPr/>
          <a:lstStyle/>
          <a:p>
            <a:pPr>
              <a:defRPr/>
            </a:pPr>
            <a:r>
              <a:rPr lang="de-DE" smtClean="0"/>
              <a:t>CS 311 Spring 2013</a:t>
            </a:r>
            <a:endParaRPr lang="en-US"/>
          </a:p>
        </p:txBody>
      </p:sp>
      <p:sp>
        <p:nvSpPr>
          <p:cNvPr id="2274306" name="Rectangle 2"/>
          <p:cNvSpPr>
            <a:spLocks noGrp="1" noChangeArrowheads="1"/>
          </p:cNvSpPr>
          <p:nvPr>
            <p:ph type="title"/>
          </p:nvPr>
        </p:nvSpPr>
        <p:spPr/>
        <p:txBody>
          <a:bodyPr/>
          <a:lstStyle/>
          <a:p>
            <a:pPr eaLnBrk="1" hangingPunct="1">
              <a:defRPr/>
            </a:pPr>
            <a:r>
              <a:rPr lang="en-US" smtClean="0">
                <a:cs typeface="+mj-cs"/>
              </a:rPr>
              <a:t>Introduction to Trees </a:t>
            </a:r>
            <a:br>
              <a:rPr lang="en-US" smtClean="0">
                <a:cs typeface="+mj-cs"/>
              </a:rPr>
            </a:br>
            <a:r>
              <a:rPr lang="en-US" smtClean="0">
                <a:cs typeface="+mj-cs"/>
              </a:rPr>
              <a:t>Rooted Trees </a:t>
            </a:r>
            <a:r>
              <a:rPr lang="en-US" smtClean="0">
                <a:cs typeface="Times New Roman" charset="0"/>
              </a:rPr>
              <a:t>—</a:t>
            </a:r>
            <a:r>
              <a:rPr lang="en-US" smtClean="0">
                <a:cs typeface="+mj-cs"/>
              </a:rPr>
              <a:t> Terminology [5/5]</a:t>
            </a:r>
          </a:p>
        </p:txBody>
      </p:sp>
      <p:sp>
        <p:nvSpPr>
          <p:cNvPr id="2274307" name="Rectangle 3"/>
          <p:cNvSpPr>
            <a:spLocks noGrp="1" noChangeArrowheads="1"/>
          </p:cNvSpPr>
          <p:nvPr>
            <p:ph type="body" idx="1"/>
          </p:nvPr>
        </p:nvSpPr>
        <p:spPr/>
        <p:txBody>
          <a:bodyPr/>
          <a:lstStyle/>
          <a:p>
            <a:pPr eaLnBrk="1" hangingPunct="1">
              <a:buFont typeface="Wingdings" charset="0"/>
              <a:buNone/>
              <a:defRPr/>
            </a:pPr>
            <a:r>
              <a:rPr lang="en-US" smtClean="0">
                <a:cs typeface="+mn-cs"/>
              </a:rPr>
              <a:t>A </a:t>
            </a:r>
            <a:r>
              <a:rPr lang="en-US" b="1" smtClean="0">
                <a:cs typeface="+mn-cs"/>
              </a:rPr>
              <a:t>subtree</a:t>
            </a:r>
            <a:r>
              <a:rPr lang="en-US" smtClean="0">
                <a:cs typeface="+mn-cs"/>
              </a:rPr>
              <a:t> consists of a</a:t>
            </a:r>
            <a:br>
              <a:rPr lang="en-US" smtClean="0">
                <a:cs typeface="+mn-cs"/>
              </a:rPr>
            </a:br>
            <a:r>
              <a:rPr lang="en-US" smtClean="0">
                <a:cs typeface="+mn-cs"/>
              </a:rPr>
              <a:t>vertex and all its descendants.</a:t>
            </a:r>
          </a:p>
          <a:p>
            <a:pPr lvl="1" eaLnBrk="1" hangingPunct="1">
              <a:defRPr/>
            </a:pPr>
            <a:r>
              <a:rPr lang="en-US" smtClean="0"/>
              <a:t>Given a node </a:t>
            </a:r>
            <a:r>
              <a:rPr lang="en-US" i="1" smtClean="0"/>
              <a:t>n</a:t>
            </a:r>
            <a:r>
              <a:rPr lang="en-US" smtClean="0"/>
              <a:t>, the </a:t>
            </a:r>
            <a:r>
              <a:rPr lang="en-US" b="1" smtClean="0"/>
              <a:t>subtree</a:t>
            </a:r>
            <a:r>
              <a:rPr lang="en-US" i="1" smtClean="0"/>
              <a:t/>
            </a:r>
            <a:br>
              <a:rPr lang="en-US" i="1" smtClean="0"/>
            </a:br>
            <a:r>
              <a:rPr lang="en-US" b="1" smtClean="0"/>
              <a:t>rooted</a:t>
            </a:r>
            <a:r>
              <a:rPr lang="en-US" i="1" smtClean="0"/>
              <a:t> at n</a:t>
            </a:r>
            <a:r>
              <a:rPr lang="en-US" smtClean="0"/>
              <a:t> consists of </a:t>
            </a:r>
            <a:r>
              <a:rPr lang="en-US" i="1" smtClean="0"/>
              <a:t>n</a:t>
            </a:r>
            <a:r>
              <a:rPr lang="en-US" smtClean="0"/>
              <a:t> and all</a:t>
            </a:r>
            <a:br>
              <a:rPr lang="en-US" smtClean="0"/>
            </a:br>
            <a:r>
              <a:rPr lang="en-US" smtClean="0"/>
              <a:t>its descendants.</a:t>
            </a:r>
          </a:p>
          <a:p>
            <a:pPr lvl="1" eaLnBrk="1" hangingPunct="1">
              <a:defRPr/>
            </a:pPr>
            <a:r>
              <a:rPr lang="en-US" smtClean="0"/>
              <a:t>Given a node </a:t>
            </a:r>
            <a:r>
              <a:rPr lang="en-US" i="1" smtClean="0"/>
              <a:t>n</a:t>
            </a:r>
            <a:r>
              <a:rPr lang="en-US" smtClean="0"/>
              <a:t>, a </a:t>
            </a:r>
            <a:r>
              <a:rPr lang="en-US" b="1" smtClean="0"/>
              <a:t>subtree of</a:t>
            </a:r>
            <a:r>
              <a:rPr lang="en-US" i="1" smtClean="0"/>
              <a:t> n</a:t>
            </a:r>
            <a:r>
              <a:rPr lang="en-US" smtClean="0"/>
              <a:t> is</a:t>
            </a:r>
            <a:br>
              <a:rPr lang="en-US" smtClean="0"/>
            </a:br>
            <a:r>
              <a:rPr lang="en-US" smtClean="0"/>
              <a:t>a subtree rooted at some child of</a:t>
            </a:r>
            <a:br>
              <a:rPr lang="en-US" smtClean="0"/>
            </a:br>
            <a:r>
              <a:rPr lang="en-US" i="1" smtClean="0"/>
              <a:t>n</a:t>
            </a:r>
            <a:r>
              <a:rPr lang="en-US" smtClean="0"/>
              <a:t>.</a:t>
            </a:r>
          </a:p>
          <a:p>
            <a:pPr lvl="1" eaLnBrk="1" hangingPunct="1">
              <a:defRPr/>
            </a:pPr>
            <a:r>
              <a:rPr lang="en-US" smtClean="0"/>
              <a:t>Shown in green is a subtree of</a:t>
            </a:r>
            <a:br>
              <a:rPr lang="en-US" smtClean="0"/>
            </a:br>
            <a:r>
              <a:rPr lang="en-US" i="1" smtClean="0"/>
              <a:t>v</a:t>
            </a:r>
            <a:r>
              <a:rPr lang="en-US" smtClean="0"/>
              <a:t>. It is the subtree rooted at </a:t>
            </a:r>
            <a:r>
              <a:rPr lang="en-US" i="1" smtClean="0"/>
              <a:t>v</a:t>
            </a:r>
            <a:r>
              <a:rPr lang="ja-JP" altLang="en-US" smtClean="0">
                <a:latin typeface="Arial"/>
              </a:rPr>
              <a:t>’</a:t>
            </a:r>
            <a:r>
              <a:rPr lang="en-US" smtClean="0"/>
              <a:t>s</a:t>
            </a:r>
            <a:br>
              <a:rPr lang="en-US" smtClean="0"/>
            </a:br>
            <a:r>
              <a:rPr lang="en-US" smtClean="0"/>
              <a:t>child </a:t>
            </a:r>
            <a:r>
              <a:rPr lang="en-US" i="1" smtClean="0"/>
              <a:t>w</a:t>
            </a:r>
            <a:r>
              <a:rPr lang="en-US" smtClean="0"/>
              <a:t>.</a:t>
            </a:r>
            <a:endParaRPr lang="en-US" i="1" smtClean="0"/>
          </a:p>
        </p:txBody>
      </p:sp>
      <p:sp>
        <p:nvSpPr>
          <p:cNvPr id="2274308" name="Line 4"/>
          <p:cNvSpPr>
            <a:spLocks noChangeShapeType="1"/>
          </p:cNvSpPr>
          <p:nvPr/>
        </p:nvSpPr>
        <p:spPr bwMode="auto">
          <a:xfrm>
            <a:off x="6781800" y="18288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09" name="Line 5"/>
          <p:cNvSpPr>
            <a:spLocks noChangeShapeType="1"/>
          </p:cNvSpPr>
          <p:nvPr/>
        </p:nvSpPr>
        <p:spPr bwMode="auto">
          <a:xfrm flipH="1">
            <a:off x="6477000" y="18288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10" name="Line 6"/>
          <p:cNvSpPr>
            <a:spLocks noChangeShapeType="1"/>
          </p:cNvSpPr>
          <p:nvPr/>
        </p:nvSpPr>
        <p:spPr bwMode="auto">
          <a:xfrm flipH="1">
            <a:off x="6400800" y="2362200"/>
            <a:ext cx="457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11" name="Line 7"/>
          <p:cNvSpPr>
            <a:spLocks noChangeShapeType="1"/>
          </p:cNvSpPr>
          <p:nvPr/>
        </p:nvSpPr>
        <p:spPr bwMode="auto">
          <a:xfrm flipH="1">
            <a:off x="6781800" y="23622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12" name="Line 8"/>
          <p:cNvSpPr>
            <a:spLocks noChangeShapeType="1"/>
          </p:cNvSpPr>
          <p:nvPr/>
        </p:nvSpPr>
        <p:spPr bwMode="auto">
          <a:xfrm>
            <a:off x="6858000" y="2362200"/>
            <a:ext cx="609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13" name="Line 9"/>
          <p:cNvSpPr>
            <a:spLocks noChangeShapeType="1"/>
          </p:cNvSpPr>
          <p:nvPr/>
        </p:nvSpPr>
        <p:spPr bwMode="auto">
          <a:xfrm>
            <a:off x="6781800" y="1828800"/>
            <a:ext cx="533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14" name="Line 10"/>
          <p:cNvSpPr>
            <a:spLocks noChangeShapeType="1"/>
          </p:cNvSpPr>
          <p:nvPr/>
        </p:nvSpPr>
        <p:spPr bwMode="auto">
          <a:xfrm>
            <a:off x="6781800" y="1828800"/>
            <a:ext cx="1295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15" name="Line 11"/>
          <p:cNvSpPr>
            <a:spLocks noChangeShapeType="1"/>
          </p:cNvSpPr>
          <p:nvPr/>
        </p:nvSpPr>
        <p:spPr bwMode="auto">
          <a:xfrm flipH="1">
            <a:off x="7162800" y="28956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16" name="Line 12"/>
          <p:cNvSpPr>
            <a:spLocks noChangeShapeType="1"/>
          </p:cNvSpPr>
          <p:nvPr/>
        </p:nvSpPr>
        <p:spPr bwMode="auto">
          <a:xfrm flipH="1">
            <a:off x="7772400" y="23622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17" name="Line 13"/>
          <p:cNvSpPr>
            <a:spLocks noChangeShapeType="1"/>
          </p:cNvSpPr>
          <p:nvPr/>
        </p:nvSpPr>
        <p:spPr bwMode="auto">
          <a:xfrm>
            <a:off x="8077200" y="23622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18" name="Line 14"/>
          <p:cNvSpPr>
            <a:spLocks noChangeShapeType="1"/>
          </p:cNvSpPr>
          <p:nvPr/>
        </p:nvSpPr>
        <p:spPr bwMode="auto">
          <a:xfrm flipH="1">
            <a:off x="6781800" y="3429000"/>
            <a:ext cx="3810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19" name="Line 15"/>
          <p:cNvSpPr>
            <a:spLocks noChangeShapeType="1"/>
          </p:cNvSpPr>
          <p:nvPr/>
        </p:nvSpPr>
        <p:spPr bwMode="auto">
          <a:xfrm>
            <a:off x="7162800" y="34290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20" name="Line 16"/>
          <p:cNvSpPr>
            <a:spLocks noChangeShapeType="1"/>
          </p:cNvSpPr>
          <p:nvPr/>
        </p:nvSpPr>
        <p:spPr bwMode="auto">
          <a:xfrm flipH="1">
            <a:off x="6553200" y="3962400"/>
            <a:ext cx="228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21" name="Line 17"/>
          <p:cNvSpPr>
            <a:spLocks noChangeShapeType="1"/>
          </p:cNvSpPr>
          <p:nvPr/>
        </p:nvSpPr>
        <p:spPr bwMode="auto">
          <a:xfrm flipH="1">
            <a:off x="6248400" y="4495800"/>
            <a:ext cx="3048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22" name="Line 18"/>
          <p:cNvSpPr>
            <a:spLocks noChangeShapeType="1"/>
          </p:cNvSpPr>
          <p:nvPr/>
        </p:nvSpPr>
        <p:spPr bwMode="auto">
          <a:xfrm>
            <a:off x="6553200" y="44958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23" name="Line 19"/>
          <p:cNvSpPr>
            <a:spLocks noChangeShapeType="1"/>
          </p:cNvSpPr>
          <p:nvPr/>
        </p:nvSpPr>
        <p:spPr bwMode="auto">
          <a:xfrm>
            <a:off x="6553200" y="4495800"/>
            <a:ext cx="3810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24" name="Line 20"/>
          <p:cNvSpPr>
            <a:spLocks noChangeShapeType="1"/>
          </p:cNvSpPr>
          <p:nvPr/>
        </p:nvSpPr>
        <p:spPr bwMode="auto">
          <a:xfrm flipH="1">
            <a:off x="5943600" y="4495800"/>
            <a:ext cx="609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25" name="Line 21"/>
          <p:cNvSpPr>
            <a:spLocks noChangeShapeType="1"/>
          </p:cNvSpPr>
          <p:nvPr/>
        </p:nvSpPr>
        <p:spPr bwMode="auto">
          <a:xfrm>
            <a:off x="6553200" y="4495800"/>
            <a:ext cx="838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26" name="Line 22"/>
          <p:cNvSpPr>
            <a:spLocks noChangeShapeType="1"/>
          </p:cNvSpPr>
          <p:nvPr/>
        </p:nvSpPr>
        <p:spPr bwMode="auto">
          <a:xfrm>
            <a:off x="6553200" y="4495800"/>
            <a:ext cx="1295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27" name="Line 23"/>
          <p:cNvSpPr>
            <a:spLocks noChangeShapeType="1"/>
          </p:cNvSpPr>
          <p:nvPr/>
        </p:nvSpPr>
        <p:spPr bwMode="auto">
          <a:xfrm flipH="1">
            <a:off x="6781800" y="5029200"/>
            <a:ext cx="1524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28" name="Line 24"/>
          <p:cNvSpPr>
            <a:spLocks noChangeShapeType="1"/>
          </p:cNvSpPr>
          <p:nvPr/>
        </p:nvSpPr>
        <p:spPr bwMode="auto">
          <a:xfrm>
            <a:off x="7467600" y="2895600"/>
            <a:ext cx="2286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29" name="Text Box 25"/>
          <p:cNvSpPr txBox="1">
            <a:spLocks noChangeArrowheads="1"/>
          </p:cNvSpPr>
          <p:nvPr/>
        </p:nvSpPr>
        <p:spPr bwMode="auto">
          <a:xfrm>
            <a:off x="7010400" y="2743200"/>
            <a:ext cx="5334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i="1">
                <a:cs typeface="+mn-cs"/>
              </a:rPr>
              <a:t>v</a:t>
            </a:r>
          </a:p>
        </p:txBody>
      </p:sp>
      <p:sp>
        <p:nvSpPr>
          <p:cNvPr id="2274330" name="Line 26"/>
          <p:cNvSpPr>
            <a:spLocks noChangeShapeType="1"/>
          </p:cNvSpPr>
          <p:nvPr/>
        </p:nvSpPr>
        <p:spPr bwMode="auto">
          <a:xfrm>
            <a:off x="8229600" y="2895600"/>
            <a:ext cx="76200" cy="53340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31" name="Line 27"/>
          <p:cNvSpPr>
            <a:spLocks noChangeShapeType="1"/>
          </p:cNvSpPr>
          <p:nvPr/>
        </p:nvSpPr>
        <p:spPr bwMode="auto">
          <a:xfrm flipH="1">
            <a:off x="7315200" y="39624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32" name="Line 28"/>
          <p:cNvSpPr>
            <a:spLocks noChangeShapeType="1"/>
          </p:cNvSpPr>
          <p:nvPr/>
        </p:nvSpPr>
        <p:spPr bwMode="auto">
          <a:xfrm flipH="1">
            <a:off x="7162800" y="34290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33" name="Line 29"/>
          <p:cNvSpPr>
            <a:spLocks noChangeShapeType="1"/>
          </p:cNvSpPr>
          <p:nvPr/>
        </p:nvSpPr>
        <p:spPr bwMode="auto">
          <a:xfrm flipH="1">
            <a:off x="6781800" y="39624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34" name="Line 30"/>
          <p:cNvSpPr>
            <a:spLocks noChangeShapeType="1"/>
          </p:cNvSpPr>
          <p:nvPr/>
        </p:nvSpPr>
        <p:spPr bwMode="auto">
          <a:xfrm flipH="1">
            <a:off x="6553200" y="44958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35" name="Line 31"/>
          <p:cNvSpPr>
            <a:spLocks noChangeShapeType="1"/>
          </p:cNvSpPr>
          <p:nvPr/>
        </p:nvSpPr>
        <p:spPr bwMode="auto">
          <a:xfrm flipH="1">
            <a:off x="5943600" y="50292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36" name="Line 32"/>
          <p:cNvSpPr>
            <a:spLocks noChangeShapeType="1"/>
          </p:cNvSpPr>
          <p:nvPr/>
        </p:nvSpPr>
        <p:spPr bwMode="auto">
          <a:xfrm flipH="1">
            <a:off x="6248400" y="50292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37" name="Line 33"/>
          <p:cNvSpPr>
            <a:spLocks noChangeShapeType="1"/>
          </p:cNvSpPr>
          <p:nvPr/>
        </p:nvSpPr>
        <p:spPr bwMode="auto">
          <a:xfrm flipH="1">
            <a:off x="6629400" y="50292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38" name="Line 34"/>
          <p:cNvSpPr>
            <a:spLocks noChangeShapeType="1"/>
          </p:cNvSpPr>
          <p:nvPr/>
        </p:nvSpPr>
        <p:spPr bwMode="auto">
          <a:xfrm flipH="1">
            <a:off x="6934200" y="50292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39" name="Line 35"/>
          <p:cNvSpPr>
            <a:spLocks noChangeShapeType="1"/>
          </p:cNvSpPr>
          <p:nvPr/>
        </p:nvSpPr>
        <p:spPr bwMode="auto">
          <a:xfrm flipH="1">
            <a:off x="7391400" y="50292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40" name="Line 36"/>
          <p:cNvSpPr>
            <a:spLocks noChangeShapeType="1"/>
          </p:cNvSpPr>
          <p:nvPr/>
        </p:nvSpPr>
        <p:spPr bwMode="auto">
          <a:xfrm flipH="1">
            <a:off x="7848600" y="50292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41" name="Line 37"/>
          <p:cNvSpPr>
            <a:spLocks noChangeShapeType="1"/>
          </p:cNvSpPr>
          <p:nvPr/>
        </p:nvSpPr>
        <p:spPr bwMode="auto">
          <a:xfrm flipH="1">
            <a:off x="6781800" y="5562600"/>
            <a:ext cx="0" cy="0"/>
          </a:xfrm>
          <a:prstGeom prst="line">
            <a:avLst/>
          </a:prstGeom>
          <a:noFill/>
          <a:ln w="15875">
            <a:solidFill>
              <a:srgbClr val="00CA00"/>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42" name="Text Box 38"/>
          <p:cNvSpPr txBox="1">
            <a:spLocks noChangeArrowheads="1"/>
          </p:cNvSpPr>
          <p:nvPr/>
        </p:nvSpPr>
        <p:spPr bwMode="auto">
          <a:xfrm>
            <a:off x="6705600" y="3276600"/>
            <a:ext cx="5334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i="1">
                <a:cs typeface="+mn-cs"/>
              </a:rPr>
              <a:t>w</a:t>
            </a:r>
          </a:p>
        </p:txBody>
      </p:sp>
      <p:sp>
        <p:nvSpPr>
          <p:cNvPr id="2274343" name="Line 39"/>
          <p:cNvSpPr>
            <a:spLocks noChangeShapeType="1"/>
          </p:cNvSpPr>
          <p:nvPr/>
        </p:nvSpPr>
        <p:spPr bwMode="auto">
          <a:xfrm>
            <a:off x="7467600" y="2895600"/>
            <a:ext cx="0" cy="0"/>
          </a:xfrm>
          <a:prstGeom prst="line">
            <a:avLst/>
          </a:prstGeom>
          <a:noFill/>
          <a:ln w="15875">
            <a:solidFill>
              <a:schemeClr val="tx1"/>
            </a:solidFill>
            <a:round/>
            <a:headEnd type="oval" w="med" len="me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74344" name="Oval 40"/>
          <p:cNvSpPr>
            <a:spLocks noChangeArrowheads="1"/>
          </p:cNvSpPr>
          <p:nvPr/>
        </p:nvSpPr>
        <p:spPr bwMode="auto">
          <a:xfrm>
            <a:off x="7086600" y="33528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4345" name="Oval 41"/>
          <p:cNvSpPr>
            <a:spLocks noChangeArrowheads="1"/>
          </p:cNvSpPr>
          <p:nvPr/>
        </p:nvSpPr>
        <p:spPr bwMode="auto">
          <a:xfrm>
            <a:off x="7239000" y="38862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4346" name="Oval 42"/>
          <p:cNvSpPr>
            <a:spLocks noChangeArrowheads="1"/>
          </p:cNvSpPr>
          <p:nvPr/>
        </p:nvSpPr>
        <p:spPr bwMode="auto">
          <a:xfrm>
            <a:off x="6705600" y="38862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4347" name="Oval 43"/>
          <p:cNvSpPr>
            <a:spLocks noChangeArrowheads="1"/>
          </p:cNvSpPr>
          <p:nvPr/>
        </p:nvSpPr>
        <p:spPr bwMode="auto">
          <a:xfrm>
            <a:off x="6477000" y="44196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4348" name="Oval 44"/>
          <p:cNvSpPr>
            <a:spLocks noChangeArrowheads="1"/>
          </p:cNvSpPr>
          <p:nvPr/>
        </p:nvSpPr>
        <p:spPr bwMode="auto">
          <a:xfrm>
            <a:off x="5867400" y="49530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4349" name="Oval 45"/>
          <p:cNvSpPr>
            <a:spLocks noChangeArrowheads="1"/>
          </p:cNvSpPr>
          <p:nvPr/>
        </p:nvSpPr>
        <p:spPr bwMode="auto">
          <a:xfrm>
            <a:off x="6172200" y="49530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4350" name="Oval 46"/>
          <p:cNvSpPr>
            <a:spLocks noChangeArrowheads="1"/>
          </p:cNvSpPr>
          <p:nvPr/>
        </p:nvSpPr>
        <p:spPr bwMode="auto">
          <a:xfrm>
            <a:off x="6553200" y="49530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4351" name="Oval 47"/>
          <p:cNvSpPr>
            <a:spLocks noChangeArrowheads="1"/>
          </p:cNvSpPr>
          <p:nvPr/>
        </p:nvSpPr>
        <p:spPr bwMode="auto">
          <a:xfrm>
            <a:off x="6858000" y="49530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4352" name="Oval 48"/>
          <p:cNvSpPr>
            <a:spLocks noChangeArrowheads="1"/>
          </p:cNvSpPr>
          <p:nvPr/>
        </p:nvSpPr>
        <p:spPr bwMode="auto">
          <a:xfrm>
            <a:off x="7315200" y="49530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4353" name="Oval 49"/>
          <p:cNvSpPr>
            <a:spLocks noChangeArrowheads="1"/>
          </p:cNvSpPr>
          <p:nvPr/>
        </p:nvSpPr>
        <p:spPr bwMode="auto">
          <a:xfrm>
            <a:off x="7772400" y="49530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274354" name="Oval 50"/>
          <p:cNvSpPr>
            <a:spLocks noChangeArrowheads="1"/>
          </p:cNvSpPr>
          <p:nvPr/>
        </p:nvSpPr>
        <p:spPr bwMode="auto">
          <a:xfrm>
            <a:off x="6705600" y="5486400"/>
            <a:ext cx="152400" cy="152400"/>
          </a:xfrm>
          <a:prstGeom prst="ellipse">
            <a:avLst/>
          </a:prstGeom>
          <a:solidFill>
            <a:srgbClr val="00FF00"/>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75330" name="Rectangle 2"/>
          <p:cNvSpPr>
            <a:spLocks noGrp="1" noChangeArrowheads="1"/>
          </p:cNvSpPr>
          <p:nvPr>
            <p:ph type="title"/>
          </p:nvPr>
        </p:nvSpPr>
        <p:spPr/>
        <p:txBody>
          <a:bodyPr/>
          <a:lstStyle/>
          <a:p>
            <a:pPr eaLnBrk="1" hangingPunct="1">
              <a:defRPr/>
            </a:pPr>
            <a:r>
              <a:rPr lang="en-US" smtClean="0">
                <a:cs typeface="+mj-cs"/>
              </a:rPr>
              <a:t>Introduction to Trees </a:t>
            </a:r>
            <a:br>
              <a:rPr lang="en-US" smtClean="0">
                <a:cs typeface="+mj-cs"/>
              </a:rPr>
            </a:br>
            <a:r>
              <a:rPr lang="en-US" smtClean="0">
                <a:cs typeface="+mj-cs"/>
              </a:rPr>
              <a:t>Rooted Trees </a:t>
            </a:r>
            <a:r>
              <a:rPr lang="en-US" smtClean="0">
                <a:cs typeface="Times New Roman" charset="0"/>
              </a:rPr>
              <a:t>—</a:t>
            </a:r>
            <a:r>
              <a:rPr lang="en-US" smtClean="0">
                <a:cs typeface="+mj-cs"/>
              </a:rPr>
              <a:t> General Trees</a:t>
            </a:r>
          </a:p>
        </p:txBody>
      </p:sp>
      <p:sp>
        <p:nvSpPr>
          <p:cNvPr id="2275331" name="Rectangle 3"/>
          <p:cNvSpPr>
            <a:spLocks noGrp="1" noChangeArrowheads="1"/>
          </p:cNvSpPr>
          <p:nvPr>
            <p:ph type="body" idx="1"/>
          </p:nvPr>
        </p:nvSpPr>
        <p:spPr/>
        <p:txBody>
          <a:bodyPr/>
          <a:lstStyle/>
          <a:p>
            <a:pPr eaLnBrk="1" hangingPunct="1">
              <a:buFont typeface="Wingdings" charset="0"/>
              <a:buNone/>
              <a:defRPr/>
            </a:pPr>
            <a:r>
              <a:rPr lang="en-US" smtClean="0">
                <a:cs typeface="+mn-cs"/>
              </a:rPr>
              <a:t>A </a:t>
            </a:r>
            <a:r>
              <a:rPr lang="ja-JP" altLang="en-US" smtClean="0">
                <a:latin typeface="Arial"/>
                <a:cs typeface="+mn-cs"/>
              </a:rPr>
              <a:t>“</a:t>
            </a:r>
            <a:r>
              <a:rPr lang="en-US" smtClean="0">
                <a:cs typeface="+mn-cs"/>
              </a:rPr>
              <a:t>general tree</a:t>
            </a:r>
            <a:r>
              <a:rPr lang="ja-JP" altLang="en-US" smtClean="0">
                <a:latin typeface="Arial"/>
                <a:cs typeface="+mn-cs"/>
              </a:rPr>
              <a:t>”</a:t>
            </a:r>
            <a:r>
              <a:rPr lang="en-US" smtClean="0">
                <a:cs typeface="+mn-cs"/>
              </a:rPr>
              <a:t> is a somewhat more precise version of what we have been talking about.</a:t>
            </a:r>
          </a:p>
          <a:p>
            <a:pPr lvl="1" eaLnBrk="1" hangingPunct="1">
              <a:defRPr/>
            </a:pPr>
            <a:r>
              <a:rPr lang="en-US" smtClean="0"/>
              <a:t>A </a:t>
            </a:r>
            <a:r>
              <a:rPr lang="en-US" b="1" smtClean="0"/>
              <a:t>general tree</a:t>
            </a:r>
            <a:r>
              <a:rPr lang="en-US" smtClean="0"/>
              <a:t> consists of a node (called the </a:t>
            </a:r>
            <a:r>
              <a:rPr lang="en-US" i="1" smtClean="0"/>
              <a:t>root</a:t>
            </a:r>
            <a:r>
              <a:rPr lang="en-US" smtClean="0"/>
              <a:t>) and zero or more subtrees of the root, each of which is a general tree.</a:t>
            </a:r>
          </a:p>
          <a:p>
            <a:pPr lvl="1" eaLnBrk="1" hangingPunct="1">
              <a:defRPr/>
            </a:pPr>
            <a:r>
              <a:rPr lang="en-US" smtClean="0"/>
              <a:t>Note that a general tree must have at least one node.</a:t>
            </a:r>
          </a:p>
          <a:p>
            <a:pPr eaLnBrk="1" hangingPunct="1">
              <a:buFont typeface="Wingdings" charset="0"/>
              <a:buNone/>
              <a:defRPr/>
            </a:pPr>
            <a:r>
              <a:rPr lang="en-US" smtClean="0">
                <a:cs typeface="+mn-cs"/>
              </a:rPr>
              <a:t>The above is a </a:t>
            </a:r>
            <a:r>
              <a:rPr lang="en-US" b="1" smtClean="0">
                <a:cs typeface="+mn-cs"/>
              </a:rPr>
              <a:t>recursive definition</a:t>
            </a:r>
            <a:r>
              <a:rPr lang="en-US" smtClean="0">
                <a:cs typeface="+mn-cs"/>
              </a:rPr>
              <a:t>.</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76354" name="Rectangle 2"/>
          <p:cNvSpPr>
            <a:spLocks noGrp="1" noChangeArrowheads="1"/>
          </p:cNvSpPr>
          <p:nvPr>
            <p:ph type="title"/>
          </p:nvPr>
        </p:nvSpPr>
        <p:spPr/>
        <p:txBody>
          <a:bodyPr/>
          <a:lstStyle/>
          <a:p>
            <a:pPr eaLnBrk="1" hangingPunct="1">
              <a:defRPr/>
            </a:pPr>
            <a:r>
              <a:rPr lang="en-US" smtClean="0">
                <a:cs typeface="+mj-cs"/>
              </a:rPr>
              <a:t>Binary Trees</a:t>
            </a:r>
            <a:br>
              <a:rPr lang="en-US" smtClean="0">
                <a:cs typeface="+mj-cs"/>
              </a:rPr>
            </a:br>
            <a:r>
              <a:rPr lang="en-US" smtClean="0">
                <a:cs typeface="+mj-cs"/>
              </a:rPr>
              <a:t>Overview</a:t>
            </a:r>
          </a:p>
        </p:txBody>
      </p:sp>
      <p:sp>
        <p:nvSpPr>
          <p:cNvPr id="2276355" name="Rectangle 3"/>
          <p:cNvSpPr>
            <a:spLocks noGrp="1" noChangeArrowheads="1"/>
          </p:cNvSpPr>
          <p:nvPr>
            <p:ph type="body" idx="1"/>
          </p:nvPr>
        </p:nvSpPr>
        <p:spPr/>
        <p:txBody>
          <a:bodyPr/>
          <a:lstStyle/>
          <a:p>
            <a:pPr eaLnBrk="1" hangingPunct="1">
              <a:buFont typeface="Wingdings" charset="0"/>
              <a:buNone/>
              <a:defRPr/>
            </a:pPr>
            <a:r>
              <a:rPr lang="en-US" smtClean="0">
                <a:cs typeface="+mn-cs"/>
              </a:rPr>
              <a:t>Our next ADT is </a:t>
            </a:r>
            <a:r>
              <a:rPr lang="en-US" b="1" smtClean="0">
                <a:cs typeface="+mn-cs"/>
              </a:rPr>
              <a:t>Binary Tree</a:t>
            </a:r>
            <a:r>
              <a:rPr lang="en-US" smtClean="0">
                <a:cs typeface="+mn-cs"/>
              </a:rPr>
              <a:t>.</a:t>
            </a:r>
          </a:p>
          <a:p>
            <a:pPr eaLnBrk="1" hangingPunct="1">
              <a:buFont typeface="Wingdings" charset="0"/>
              <a:buNone/>
              <a:defRPr/>
            </a:pPr>
            <a:r>
              <a:rPr lang="en-US" smtClean="0">
                <a:cs typeface="+mn-cs"/>
              </a:rPr>
              <a:t>We will cover:</a:t>
            </a:r>
          </a:p>
          <a:p>
            <a:pPr lvl="1" eaLnBrk="1" hangingPunct="1">
              <a:defRPr/>
            </a:pPr>
            <a:r>
              <a:rPr lang="en-US" smtClean="0"/>
              <a:t>What a Binary Tree is.</a:t>
            </a:r>
          </a:p>
          <a:p>
            <a:pPr lvl="1" eaLnBrk="1" hangingPunct="1">
              <a:defRPr/>
            </a:pPr>
            <a:r>
              <a:rPr lang="en-US" smtClean="0"/>
              <a:t>Three special kinds.</a:t>
            </a:r>
          </a:p>
          <a:p>
            <a:pPr lvl="1" eaLnBrk="1" hangingPunct="1">
              <a:defRPr/>
            </a:pPr>
            <a:r>
              <a:rPr lang="en-US" smtClean="0"/>
              <a:t>Traversals.</a:t>
            </a:r>
          </a:p>
          <a:p>
            <a:pPr lvl="1" eaLnBrk="1" hangingPunct="1">
              <a:defRPr/>
            </a:pPr>
            <a:r>
              <a:rPr lang="en-US" smtClean="0"/>
              <a:t>Implementation.</a:t>
            </a:r>
          </a:p>
          <a:p>
            <a:pPr lvl="1" eaLnBrk="1" hangingPunct="1">
              <a:defRPr/>
            </a:pPr>
            <a:r>
              <a:rPr lang="en-US" smtClean="0"/>
              <a:t>Applications.</a:t>
            </a:r>
          </a:p>
          <a:p>
            <a:pPr eaLnBrk="1" hangingPunct="1">
              <a:buFont typeface="Wingdings" charset="0"/>
              <a:buNone/>
              <a:defRPr/>
            </a:pPr>
            <a:r>
              <a:rPr lang="en-US" smtClean="0">
                <a:cs typeface="+mn-cs"/>
              </a:rPr>
              <a:t>What is missing above?</a:t>
            </a:r>
          </a:p>
          <a:p>
            <a:pPr lvl="1" eaLnBrk="1" hangingPunct="1">
              <a:defRPr/>
            </a:pPr>
            <a:r>
              <a:rPr lang="ja-JP" altLang="en-US" smtClean="0">
                <a:latin typeface="Arial"/>
              </a:rPr>
              <a:t>“</a:t>
            </a:r>
            <a:r>
              <a:rPr lang="en-US" smtClean="0"/>
              <a:t>Binary Trees in the C++ STL</a:t>
            </a:r>
            <a:r>
              <a:rPr lang="ja-JP" altLang="en-US" smtClean="0">
                <a:latin typeface="Arial"/>
              </a:rPr>
              <a:t>”</a:t>
            </a:r>
            <a:r>
              <a:rPr lang="en-US" smtClean="0"/>
              <a:t>, because there aren</a:t>
            </a:r>
            <a:r>
              <a:rPr lang="ja-JP" altLang="en-US" smtClean="0">
                <a:latin typeface="Arial"/>
              </a:rPr>
              <a:t>’</a:t>
            </a:r>
            <a:r>
              <a:rPr lang="en-US" smtClean="0"/>
              <a:t>t any.</a:t>
            </a:r>
          </a:p>
          <a:p>
            <a:pPr lvl="2" eaLnBrk="1" hangingPunct="1">
              <a:defRPr/>
            </a:pPr>
            <a:r>
              <a:rPr lang="en-US" smtClean="0"/>
              <a:t>Not in the </a:t>
            </a:r>
            <a:r>
              <a:rPr lang="en-US" i="1" smtClean="0"/>
              <a:t>interface</a:t>
            </a:r>
            <a:r>
              <a:rPr lang="en-US" smtClean="0"/>
              <a:t>, anyway. They are used internally.</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Date Placeholder 3"/>
          <p:cNvSpPr>
            <a:spLocks noGrp="1"/>
          </p:cNvSpPr>
          <p:nvPr>
            <p:ph type="dt" sz="quarter" idx="10"/>
          </p:nvPr>
        </p:nvSpPr>
        <p:spPr/>
        <p:txBody>
          <a:bodyPr/>
          <a:lstStyle/>
          <a:p>
            <a:pPr>
              <a:defRPr/>
            </a:pPr>
            <a:r>
              <a:rPr lang="en-US" smtClean="0"/>
              <a:t>8 April 2013</a:t>
            </a:r>
            <a:endParaRPr lang="en-US"/>
          </a:p>
        </p:txBody>
      </p:sp>
      <p:sp>
        <p:nvSpPr>
          <p:cNvPr id="45" name="Footer Placeholder 4"/>
          <p:cNvSpPr>
            <a:spLocks noGrp="1"/>
          </p:cNvSpPr>
          <p:nvPr>
            <p:ph type="ftr" sz="quarter" idx="11"/>
          </p:nvPr>
        </p:nvSpPr>
        <p:spPr/>
        <p:txBody>
          <a:bodyPr/>
          <a:lstStyle/>
          <a:p>
            <a:pPr>
              <a:defRPr/>
            </a:pPr>
            <a:r>
              <a:rPr lang="de-DE" smtClean="0"/>
              <a:t>CS 311 Spring 2013</a:t>
            </a:r>
            <a:endParaRPr lang="en-US"/>
          </a:p>
        </p:txBody>
      </p:sp>
      <p:sp>
        <p:nvSpPr>
          <p:cNvPr id="2319362" name="Rectangle 2"/>
          <p:cNvSpPr>
            <a:spLocks noGrp="1" noChangeArrowheads="1"/>
          </p:cNvSpPr>
          <p:nvPr>
            <p:ph type="title"/>
          </p:nvPr>
        </p:nvSpPr>
        <p:spPr/>
        <p:txBody>
          <a:bodyPr/>
          <a:lstStyle/>
          <a:p>
            <a:pPr eaLnBrk="1" hangingPunct="1">
              <a:defRPr/>
            </a:pPr>
            <a:r>
              <a:rPr lang="en-US" smtClean="0">
                <a:cs typeface="+mj-cs"/>
              </a:rPr>
              <a:t>Binary Trees</a:t>
            </a:r>
            <a:br>
              <a:rPr lang="en-US" smtClean="0">
                <a:cs typeface="+mj-cs"/>
              </a:rPr>
            </a:br>
            <a:r>
              <a:rPr lang="en-US" smtClean="0">
                <a:cs typeface="+mj-cs"/>
              </a:rPr>
              <a:t>What a Binary Tree Is </a:t>
            </a:r>
            <a:r>
              <a:rPr lang="en-US" smtClean="0">
                <a:cs typeface="Times New Roman" charset="0"/>
              </a:rPr>
              <a:t>— Idea</a:t>
            </a:r>
          </a:p>
        </p:txBody>
      </p:sp>
      <p:sp>
        <p:nvSpPr>
          <p:cNvPr id="2319363" name="Rectangle 3"/>
          <p:cNvSpPr>
            <a:spLocks noGrp="1" noChangeArrowheads="1"/>
          </p:cNvSpPr>
          <p:nvPr>
            <p:ph type="body" idx="1"/>
          </p:nvPr>
        </p:nvSpPr>
        <p:spPr>
          <a:xfrm>
            <a:off x="152400" y="1066800"/>
            <a:ext cx="6705600" cy="5334000"/>
          </a:xfrm>
        </p:spPr>
        <p:txBody>
          <a:bodyPr/>
          <a:lstStyle/>
          <a:p>
            <a:pPr eaLnBrk="1" hangingPunct="1">
              <a:buFont typeface="Wingdings" charset="0"/>
              <a:buNone/>
              <a:defRPr/>
            </a:pPr>
            <a:r>
              <a:rPr lang="en-US" smtClean="0">
                <a:cs typeface="+mn-cs"/>
              </a:rPr>
              <a:t>A </a:t>
            </a:r>
            <a:r>
              <a:rPr lang="en-US" b="1" smtClean="0">
                <a:cs typeface="+mn-cs"/>
              </a:rPr>
              <a:t>Binary Tree</a:t>
            </a:r>
            <a:r>
              <a:rPr lang="en-US" smtClean="0">
                <a:cs typeface="+mn-cs"/>
              </a:rPr>
              <a:t> consists of a set </a:t>
            </a:r>
            <a:r>
              <a:rPr lang="en-US" i="1" smtClean="0">
                <a:cs typeface="+mn-cs"/>
              </a:rPr>
              <a:t>T</a:t>
            </a:r>
            <a:r>
              <a:rPr lang="en-US" smtClean="0">
                <a:cs typeface="+mn-cs"/>
              </a:rPr>
              <a:t> of nodes so that either:</a:t>
            </a:r>
          </a:p>
          <a:p>
            <a:pPr lvl="1" eaLnBrk="1" hangingPunct="1">
              <a:defRPr/>
            </a:pPr>
            <a:r>
              <a:rPr lang="en-US" i="1" smtClean="0"/>
              <a:t>T</a:t>
            </a:r>
            <a:r>
              <a:rPr lang="en-US" smtClean="0"/>
              <a:t> is empty (no nodes), or</a:t>
            </a:r>
          </a:p>
          <a:p>
            <a:pPr lvl="1" eaLnBrk="1" hangingPunct="1">
              <a:defRPr/>
            </a:pPr>
            <a:r>
              <a:rPr lang="en-US" i="1" smtClean="0"/>
              <a:t>T</a:t>
            </a:r>
            <a:r>
              <a:rPr lang="en-US" smtClean="0"/>
              <a:t> consists of a node </a:t>
            </a:r>
            <a:r>
              <a:rPr lang="en-US" i="1" smtClean="0"/>
              <a:t>r</a:t>
            </a:r>
            <a:r>
              <a:rPr lang="en-US" smtClean="0"/>
              <a:t>, the root, and two subtrees of </a:t>
            </a:r>
            <a:r>
              <a:rPr lang="en-US" i="1" smtClean="0"/>
              <a:t>r</a:t>
            </a:r>
            <a:r>
              <a:rPr lang="en-US" smtClean="0"/>
              <a:t>, each of which is a Binary Tree:</a:t>
            </a:r>
          </a:p>
          <a:p>
            <a:pPr lvl="2" eaLnBrk="1" hangingPunct="1">
              <a:defRPr/>
            </a:pPr>
            <a:r>
              <a:rPr lang="en-US" smtClean="0"/>
              <a:t>the </a:t>
            </a:r>
            <a:r>
              <a:rPr lang="en-US" b="1" smtClean="0">
                <a:solidFill>
                  <a:srgbClr val="FF0000"/>
                </a:solidFill>
              </a:rPr>
              <a:t>left</a:t>
            </a:r>
            <a:r>
              <a:rPr lang="en-US" b="1" smtClean="0"/>
              <a:t> subtree</a:t>
            </a:r>
            <a:r>
              <a:rPr lang="en-US" smtClean="0"/>
              <a:t>, and</a:t>
            </a:r>
          </a:p>
          <a:p>
            <a:pPr lvl="2" eaLnBrk="1" hangingPunct="1">
              <a:defRPr/>
            </a:pPr>
            <a:r>
              <a:rPr lang="en-US" smtClean="0"/>
              <a:t>the </a:t>
            </a:r>
            <a:r>
              <a:rPr lang="en-US" b="1" smtClean="0">
                <a:solidFill>
                  <a:srgbClr val="0000FF"/>
                </a:solidFill>
              </a:rPr>
              <a:t>right</a:t>
            </a:r>
            <a:r>
              <a:rPr lang="en-US" b="1" smtClean="0"/>
              <a:t> subtree</a:t>
            </a:r>
            <a:r>
              <a:rPr lang="en-US" smtClean="0"/>
              <a:t>.</a:t>
            </a:r>
          </a:p>
          <a:p>
            <a:pPr eaLnBrk="1" hangingPunct="1">
              <a:buFont typeface="Wingdings" charset="0"/>
              <a:buNone/>
              <a:defRPr/>
            </a:pPr>
            <a:endParaRPr lang="en-US" smtClean="0">
              <a:cs typeface="+mn-cs"/>
            </a:endParaRPr>
          </a:p>
          <a:p>
            <a:pPr eaLnBrk="1" hangingPunct="1">
              <a:buFont typeface="Wingdings" charset="0"/>
              <a:buNone/>
              <a:defRPr/>
            </a:pPr>
            <a:r>
              <a:rPr lang="en-US" smtClean="0">
                <a:cs typeface="+mn-cs"/>
              </a:rPr>
              <a:t>We make a strong distinction between </a:t>
            </a:r>
            <a:r>
              <a:rPr lang="en-US" smtClean="0">
                <a:solidFill>
                  <a:srgbClr val="FF0000"/>
                </a:solidFill>
                <a:cs typeface="+mn-cs"/>
              </a:rPr>
              <a:t>left</a:t>
            </a:r>
            <a:r>
              <a:rPr lang="en-US" smtClean="0">
                <a:cs typeface="+mn-cs"/>
              </a:rPr>
              <a:t> and </a:t>
            </a:r>
            <a:r>
              <a:rPr lang="en-US" smtClean="0">
                <a:solidFill>
                  <a:srgbClr val="0000FF"/>
                </a:solidFill>
                <a:cs typeface="+mn-cs"/>
              </a:rPr>
              <a:t>right</a:t>
            </a:r>
            <a:r>
              <a:rPr lang="en-US" smtClean="0">
                <a:cs typeface="+mn-cs"/>
              </a:rPr>
              <a:t> subtrees. Sometimes, we use them for very different things.</a:t>
            </a:r>
          </a:p>
          <a:p>
            <a:pPr eaLnBrk="1" hangingPunct="1">
              <a:buFont typeface="Wingdings" charset="0"/>
              <a:buNone/>
              <a:defRPr/>
            </a:pPr>
            <a:endParaRPr lang="en-US" smtClean="0">
              <a:cs typeface="+mn-cs"/>
            </a:endParaRPr>
          </a:p>
          <a:p>
            <a:pPr eaLnBrk="1" hangingPunct="1">
              <a:buFont typeface="Wingdings" charset="0"/>
              <a:buNone/>
              <a:defRPr/>
            </a:pPr>
            <a:endParaRPr lang="en-US" smtClean="0">
              <a:cs typeface="+mn-cs"/>
            </a:endParaRPr>
          </a:p>
          <a:p>
            <a:pPr eaLnBrk="1" hangingPunct="1">
              <a:buFont typeface="Wingdings" charset="0"/>
              <a:buNone/>
              <a:defRPr/>
            </a:pPr>
            <a:r>
              <a:rPr lang="en-US" smtClean="0">
                <a:cs typeface="+mn-cs"/>
              </a:rPr>
              <a:t>An </a:t>
            </a:r>
            <a:r>
              <a:rPr lang="en-US" b="1" smtClean="0">
                <a:cs typeface="+mn-cs"/>
              </a:rPr>
              <a:t>empty </a:t>
            </a:r>
            <a:r>
              <a:rPr lang="en-US" smtClean="0">
                <a:cs typeface="+mn-cs"/>
              </a:rPr>
              <a:t>Binary Tree is a Binary Tree with no nodes.</a:t>
            </a:r>
          </a:p>
        </p:txBody>
      </p:sp>
      <p:sp>
        <p:nvSpPr>
          <p:cNvPr id="2319364" name="Text Box 4"/>
          <p:cNvSpPr txBox="1">
            <a:spLocks noChangeArrowheads="1"/>
          </p:cNvSpPr>
          <p:nvPr/>
        </p:nvSpPr>
        <p:spPr bwMode="auto">
          <a:xfrm>
            <a:off x="7315200" y="3276600"/>
            <a:ext cx="3048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i="1">
                <a:cs typeface="+mn-cs"/>
              </a:rPr>
              <a:t>a</a:t>
            </a:r>
          </a:p>
        </p:txBody>
      </p:sp>
      <p:sp>
        <p:nvSpPr>
          <p:cNvPr id="2319365" name="Text Box 5"/>
          <p:cNvSpPr txBox="1">
            <a:spLocks noChangeArrowheads="1"/>
          </p:cNvSpPr>
          <p:nvPr/>
        </p:nvSpPr>
        <p:spPr bwMode="auto">
          <a:xfrm>
            <a:off x="6934200" y="3657600"/>
            <a:ext cx="3048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i="1">
                <a:cs typeface="+mn-cs"/>
              </a:rPr>
              <a:t>b</a:t>
            </a:r>
          </a:p>
        </p:txBody>
      </p:sp>
      <p:sp>
        <p:nvSpPr>
          <p:cNvPr id="2319366" name="Text Box 6"/>
          <p:cNvSpPr txBox="1">
            <a:spLocks noChangeArrowheads="1"/>
          </p:cNvSpPr>
          <p:nvPr/>
        </p:nvSpPr>
        <p:spPr bwMode="auto">
          <a:xfrm>
            <a:off x="8153400" y="3276600"/>
            <a:ext cx="3048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i="1">
                <a:cs typeface="+mn-cs"/>
              </a:rPr>
              <a:t>a</a:t>
            </a:r>
          </a:p>
        </p:txBody>
      </p:sp>
      <p:sp>
        <p:nvSpPr>
          <p:cNvPr id="2319367" name="Text Box 7"/>
          <p:cNvSpPr txBox="1">
            <a:spLocks noChangeArrowheads="1"/>
          </p:cNvSpPr>
          <p:nvPr/>
        </p:nvSpPr>
        <p:spPr bwMode="auto">
          <a:xfrm>
            <a:off x="8534400" y="3657600"/>
            <a:ext cx="3048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i="1">
                <a:cs typeface="+mn-cs"/>
              </a:rPr>
              <a:t>b</a:t>
            </a:r>
          </a:p>
        </p:txBody>
      </p:sp>
      <p:sp>
        <p:nvSpPr>
          <p:cNvPr id="2319368" name="Rectangle 8"/>
          <p:cNvSpPr>
            <a:spLocks noChangeArrowheads="1"/>
          </p:cNvSpPr>
          <p:nvPr/>
        </p:nvSpPr>
        <p:spPr bwMode="auto">
          <a:xfrm>
            <a:off x="7467600" y="5410200"/>
            <a:ext cx="1219200" cy="9906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69" name="Line 9"/>
          <p:cNvSpPr>
            <a:spLocks noChangeShapeType="1"/>
          </p:cNvSpPr>
          <p:nvPr/>
        </p:nvSpPr>
        <p:spPr bwMode="auto">
          <a:xfrm>
            <a:off x="8305800" y="3657600"/>
            <a:ext cx="304800" cy="3810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70" name="Line 10"/>
          <p:cNvSpPr>
            <a:spLocks noChangeShapeType="1"/>
          </p:cNvSpPr>
          <p:nvPr/>
        </p:nvSpPr>
        <p:spPr bwMode="auto">
          <a:xfrm flipH="1">
            <a:off x="8305800" y="3657600"/>
            <a:ext cx="0" cy="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71" name="Line 11"/>
          <p:cNvSpPr>
            <a:spLocks noChangeShapeType="1"/>
          </p:cNvSpPr>
          <p:nvPr/>
        </p:nvSpPr>
        <p:spPr bwMode="auto">
          <a:xfrm flipH="1">
            <a:off x="7162800" y="3657600"/>
            <a:ext cx="304800" cy="3810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72" name="Line 12"/>
          <p:cNvSpPr>
            <a:spLocks noChangeShapeType="1"/>
          </p:cNvSpPr>
          <p:nvPr/>
        </p:nvSpPr>
        <p:spPr bwMode="auto">
          <a:xfrm flipH="1">
            <a:off x="7467600" y="3657600"/>
            <a:ext cx="0" cy="0"/>
          </a:xfrm>
          <a:prstGeom prst="line">
            <a:avLst/>
          </a:prstGeom>
          <a:noFill/>
          <a:ln w="1587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73" name="Oval 13"/>
          <p:cNvSpPr>
            <a:spLocks noChangeArrowheads="1"/>
          </p:cNvSpPr>
          <p:nvPr/>
        </p:nvSpPr>
        <p:spPr bwMode="auto">
          <a:xfrm>
            <a:off x="7391400" y="35814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319374" name="Oval 14"/>
          <p:cNvSpPr>
            <a:spLocks noChangeArrowheads="1"/>
          </p:cNvSpPr>
          <p:nvPr/>
        </p:nvSpPr>
        <p:spPr bwMode="auto">
          <a:xfrm>
            <a:off x="7086600" y="39624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319375" name="Oval 15"/>
          <p:cNvSpPr>
            <a:spLocks noChangeArrowheads="1"/>
          </p:cNvSpPr>
          <p:nvPr/>
        </p:nvSpPr>
        <p:spPr bwMode="auto">
          <a:xfrm>
            <a:off x="8229600" y="35814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319376" name="Oval 16"/>
          <p:cNvSpPr>
            <a:spLocks noChangeArrowheads="1"/>
          </p:cNvSpPr>
          <p:nvPr/>
        </p:nvSpPr>
        <p:spPr bwMode="auto">
          <a:xfrm>
            <a:off x="8534400" y="39624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319377" name="Line 17"/>
          <p:cNvSpPr>
            <a:spLocks noChangeShapeType="1"/>
          </p:cNvSpPr>
          <p:nvPr/>
        </p:nvSpPr>
        <p:spPr bwMode="auto">
          <a:xfrm>
            <a:off x="7924800" y="1447800"/>
            <a:ext cx="304800" cy="304800"/>
          </a:xfrm>
          <a:prstGeom prst="line">
            <a:avLst/>
          </a:prstGeom>
          <a:noFill/>
          <a:ln w="25400">
            <a:solidFill>
              <a:srgbClr val="0000FF"/>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78" name="Line 18"/>
          <p:cNvSpPr>
            <a:spLocks noChangeShapeType="1"/>
          </p:cNvSpPr>
          <p:nvPr/>
        </p:nvSpPr>
        <p:spPr bwMode="auto">
          <a:xfrm flipH="1">
            <a:off x="7620000" y="1447800"/>
            <a:ext cx="304800" cy="304800"/>
          </a:xfrm>
          <a:prstGeom prst="line">
            <a:avLst/>
          </a:prstGeom>
          <a:noFill/>
          <a:ln w="25400">
            <a:solidFill>
              <a:srgbClr val="FF00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79" name="Line 19"/>
          <p:cNvSpPr>
            <a:spLocks noChangeShapeType="1"/>
          </p:cNvSpPr>
          <p:nvPr/>
        </p:nvSpPr>
        <p:spPr bwMode="auto">
          <a:xfrm flipH="1">
            <a:off x="8077200" y="1752600"/>
            <a:ext cx="152400" cy="304800"/>
          </a:xfrm>
          <a:prstGeom prst="line">
            <a:avLst/>
          </a:prstGeom>
          <a:noFill/>
          <a:ln w="25400">
            <a:solidFill>
              <a:srgbClr val="FF00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80" name="Line 20"/>
          <p:cNvSpPr>
            <a:spLocks noChangeShapeType="1"/>
          </p:cNvSpPr>
          <p:nvPr/>
        </p:nvSpPr>
        <p:spPr bwMode="auto">
          <a:xfrm>
            <a:off x="8229600" y="1752600"/>
            <a:ext cx="304800" cy="304800"/>
          </a:xfrm>
          <a:prstGeom prst="line">
            <a:avLst/>
          </a:prstGeom>
          <a:noFill/>
          <a:ln w="25400">
            <a:solidFill>
              <a:srgbClr val="0000FF"/>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81" name="Line 21"/>
          <p:cNvSpPr>
            <a:spLocks noChangeShapeType="1"/>
          </p:cNvSpPr>
          <p:nvPr/>
        </p:nvSpPr>
        <p:spPr bwMode="auto">
          <a:xfrm flipH="1">
            <a:off x="7315200" y="1752600"/>
            <a:ext cx="304800" cy="304800"/>
          </a:xfrm>
          <a:prstGeom prst="line">
            <a:avLst/>
          </a:prstGeom>
          <a:noFill/>
          <a:ln w="25400">
            <a:solidFill>
              <a:srgbClr val="FF00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82" name="Line 22"/>
          <p:cNvSpPr>
            <a:spLocks noChangeShapeType="1"/>
          </p:cNvSpPr>
          <p:nvPr/>
        </p:nvSpPr>
        <p:spPr bwMode="auto">
          <a:xfrm flipH="1">
            <a:off x="7315200" y="2362200"/>
            <a:ext cx="304800" cy="304800"/>
          </a:xfrm>
          <a:prstGeom prst="line">
            <a:avLst/>
          </a:prstGeom>
          <a:noFill/>
          <a:ln w="25400">
            <a:solidFill>
              <a:srgbClr val="FF00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83" name="Line 23"/>
          <p:cNvSpPr>
            <a:spLocks noChangeShapeType="1"/>
          </p:cNvSpPr>
          <p:nvPr/>
        </p:nvSpPr>
        <p:spPr bwMode="auto">
          <a:xfrm>
            <a:off x="7620000" y="1752600"/>
            <a:ext cx="152400" cy="304800"/>
          </a:xfrm>
          <a:prstGeom prst="line">
            <a:avLst/>
          </a:prstGeom>
          <a:noFill/>
          <a:ln w="25400">
            <a:solidFill>
              <a:srgbClr val="0000FF"/>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84" name="Line 24"/>
          <p:cNvSpPr>
            <a:spLocks noChangeShapeType="1"/>
          </p:cNvSpPr>
          <p:nvPr/>
        </p:nvSpPr>
        <p:spPr bwMode="auto">
          <a:xfrm>
            <a:off x="7315200" y="2057400"/>
            <a:ext cx="304800" cy="304800"/>
          </a:xfrm>
          <a:prstGeom prst="line">
            <a:avLst/>
          </a:prstGeom>
          <a:noFill/>
          <a:ln w="25400">
            <a:solidFill>
              <a:srgbClr val="0000FF"/>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85" name="Line 25"/>
          <p:cNvSpPr>
            <a:spLocks noChangeShapeType="1"/>
          </p:cNvSpPr>
          <p:nvPr/>
        </p:nvSpPr>
        <p:spPr bwMode="auto">
          <a:xfrm flipH="1">
            <a:off x="7924800" y="1447800"/>
            <a:ext cx="0" cy="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86" name="Line 26"/>
          <p:cNvSpPr>
            <a:spLocks noChangeShapeType="1"/>
          </p:cNvSpPr>
          <p:nvPr/>
        </p:nvSpPr>
        <p:spPr bwMode="auto">
          <a:xfrm flipH="1">
            <a:off x="8229600" y="1981200"/>
            <a:ext cx="0" cy="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87" name="Line 27"/>
          <p:cNvSpPr>
            <a:spLocks noChangeShapeType="1"/>
          </p:cNvSpPr>
          <p:nvPr/>
        </p:nvSpPr>
        <p:spPr bwMode="auto">
          <a:xfrm flipH="1">
            <a:off x="7620000" y="1981200"/>
            <a:ext cx="0" cy="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88" name="Line 28"/>
          <p:cNvSpPr>
            <a:spLocks noChangeShapeType="1"/>
          </p:cNvSpPr>
          <p:nvPr/>
        </p:nvSpPr>
        <p:spPr bwMode="auto">
          <a:xfrm flipH="1">
            <a:off x="7315200" y="2743200"/>
            <a:ext cx="0" cy="0"/>
          </a:xfrm>
          <a:prstGeom prst="line">
            <a:avLst/>
          </a:prstGeom>
          <a:noFill/>
          <a:ln w="254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389" name="Oval 29"/>
          <p:cNvSpPr>
            <a:spLocks noChangeArrowheads="1"/>
          </p:cNvSpPr>
          <p:nvPr/>
        </p:nvSpPr>
        <p:spPr bwMode="auto">
          <a:xfrm>
            <a:off x="7848600" y="13716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319390" name="Oval 30"/>
          <p:cNvSpPr>
            <a:spLocks noChangeArrowheads="1"/>
          </p:cNvSpPr>
          <p:nvPr/>
        </p:nvSpPr>
        <p:spPr bwMode="auto">
          <a:xfrm>
            <a:off x="7543800" y="16764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319391" name="Oval 31"/>
          <p:cNvSpPr>
            <a:spLocks noChangeArrowheads="1"/>
          </p:cNvSpPr>
          <p:nvPr/>
        </p:nvSpPr>
        <p:spPr bwMode="auto">
          <a:xfrm>
            <a:off x="8153400" y="16764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319392" name="Oval 32"/>
          <p:cNvSpPr>
            <a:spLocks noChangeArrowheads="1"/>
          </p:cNvSpPr>
          <p:nvPr/>
        </p:nvSpPr>
        <p:spPr bwMode="auto">
          <a:xfrm>
            <a:off x="8458200" y="1981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319393" name="Oval 33"/>
          <p:cNvSpPr>
            <a:spLocks noChangeArrowheads="1"/>
          </p:cNvSpPr>
          <p:nvPr/>
        </p:nvSpPr>
        <p:spPr bwMode="auto">
          <a:xfrm>
            <a:off x="7696200" y="1981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319394" name="Oval 34"/>
          <p:cNvSpPr>
            <a:spLocks noChangeArrowheads="1"/>
          </p:cNvSpPr>
          <p:nvPr/>
        </p:nvSpPr>
        <p:spPr bwMode="auto">
          <a:xfrm>
            <a:off x="7239000" y="1981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319395" name="Oval 35"/>
          <p:cNvSpPr>
            <a:spLocks noChangeArrowheads="1"/>
          </p:cNvSpPr>
          <p:nvPr/>
        </p:nvSpPr>
        <p:spPr bwMode="auto">
          <a:xfrm>
            <a:off x="7543800" y="22860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319396" name="Oval 36"/>
          <p:cNvSpPr>
            <a:spLocks noChangeArrowheads="1"/>
          </p:cNvSpPr>
          <p:nvPr/>
        </p:nvSpPr>
        <p:spPr bwMode="auto">
          <a:xfrm>
            <a:off x="7239000" y="2590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319397" name="Text Box 37"/>
          <p:cNvSpPr txBox="1">
            <a:spLocks noChangeArrowheads="1"/>
          </p:cNvSpPr>
          <p:nvPr/>
        </p:nvSpPr>
        <p:spPr bwMode="auto">
          <a:xfrm>
            <a:off x="7162800" y="4343400"/>
            <a:ext cx="14478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i="1">
                <a:solidFill>
                  <a:schemeClr val="folHlink"/>
                </a:solidFill>
                <a:cs typeface="+mn-cs"/>
              </a:rPr>
              <a:t>Different</a:t>
            </a:r>
            <a:r>
              <a:rPr lang="en-US" sz="1400">
                <a:solidFill>
                  <a:schemeClr val="folHlink"/>
                </a:solidFill>
                <a:cs typeface="+mn-cs"/>
              </a:rPr>
              <a:t> Binary Trees</a:t>
            </a:r>
          </a:p>
        </p:txBody>
      </p:sp>
      <p:sp>
        <p:nvSpPr>
          <p:cNvPr id="2319398" name="Line 38"/>
          <p:cNvSpPr>
            <a:spLocks noChangeShapeType="1"/>
          </p:cNvSpPr>
          <p:nvPr/>
        </p:nvSpPr>
        <p:spPr bwMode="auto">
          <a:xfrm flipV="1">
            <a:off x="8001000" y="4038600"/>
            <a:ext cx="228600" cy="3048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319399" name="Text Box 39"/>
          <p:cNvSpPr txBox="1">
            <a:spLocks noChangeArrowheads="1"/>
          </p:cNvSpPr>
          <p:nvPr/>
        </p:nvSpPr>
        <p:spPr bwMode="auto">
          <a:xfrm>
            <a:off x="6477000" y="5410200"/>
            <a:ext cx="91440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400">
                <a:solidFill>
                  <a:schemeClr val="folHlink"/>
                </a:solidFill>
                <a:cs typeface="+mn-cs"/>
              </a:rPr>
              <a:t>Empty Binary Tree</a:t>
            </a:r>
          </a:p>
        </p:txBody>
      </p:sp>
      <p:sp>
        <p:nvSpPr>
          <p:cNvPr id="2319400" name="Line 40"/>
          <p:cNvSpPr>
            <a:spLocks noChangeShapeType="1"/>
          </p:cNvSpPr>
          <p:nvPr/>
        </p:nvSpPr>
        <p:spPr bwMode="auto">
          <a:xfrm flipH="1" flipV="1">
            <a:off x="7543800" y="4038600"/>
            <a:ext cx="228600" cy="3048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2319401" name="Line 41"/>
          <p:cNvSpPr>
            <a:spLocks noChangeShapeType="1"/>
          </p:cNvSpPr>
          <p:nvPr/>
        </p:nvSpPr>
        <p:spPr bwMode="auto">
          <a:xfrm>
            <a:off x="8077200" y="2057400"/>
            <a:ext cx="304800" cy="304800"/>
          </a:xfrm>
          <a:prstGeom prst="line">
            <a:avLst/>
          </a:prstGeom>
          <a:noFill/>
          <a:ln w="25400">
            <a:solidFill>
              <a:srgbClr val="0000FF"/>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19402" name="Oval 42"/>
          <p:cNvSpPr>
            <a:spLocks noChangeArrowheads="1"/>
          </p:cNvSpPr>
          <p:nvPr/>
        </p:nvSpPr>
        <p:spPr bwMode="auto">
          <a:xfrm>
            <a:off x="8305800" y="22860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319403" name="Oval 43"/>
          <p:cNvSpPr>
            <a:spLocks noChangeArrowheads="1"/>
          </p:cNvSpPr>
          <p:nvPr/>
        </p:nvSpPr>
        <p:spPr bwMode="auto">
          <a:xfrm>
            <a:off x="8001000" y="1981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392066" name="Rectangle 2"/>
          <p:cNvSpPr>
            <a:spLocks noGrp="1" noChangeArrowheads="1"/>
          </p:cNvSpPr>
          <p:nvPr>
            <p:ph type="title"/>
          </p:nvPr>
        </p:nvSpPr>
        <p:spPr/>
        <p:txBody>
          <a:bodyPr/>
          <a:lstStyle/>
          <a:p>
            <a:pPr eaLnBrk="1" hangingPunct="1">
              <a:defRPr/>
            </a:pPr>
            <a:r>
              <a:rPr lang="en-US" smtClean="0">
                <a:cs typeface="+mj-cs"/>
              </a:rPr>
              <a:t>Review: Stacks in the STL (1/2)</a:t>
            </a:r>
          </a:p>
        </p:txBody>
      </p:sp>
      <p:sp>
        <p:nvSpPr>
          <p:cNvPr id="2392067" name="Rectangle 3"/>
          <p:cNvSpPr>
            <a:spLocks noGrp="1" noChangeArrowheads="1"/>
          </p:cNvSpPr>
          <p:nvPr>
            <p:ph type="body" idx="1"/>
          </p:nvPr>
        </p:nvSpPr>
        <p:spPr/>
        <p:txBody>
          <a:bodyPr/>
          <a:lstStyle/>
          <a:p>
            <a:pPr eaLnBrk="1" hangingPunct="1">
              <a:lnSpc>
                <a:spcPct val="90000"/>
              </a:lnSpc>
              <a:buFont typeface="Wingdings" charset="0"/>
              <a:buNone/>
              <a:defRPr/>
            </a:pPr>
            <a:r>
              <a:rPr lang="en-US" smtClean="0">
                <a:cs typeface="+mn-cs"/>
              </a:rPr>
              <a:t>The STL has a Stack: </a:t>
            </a:r>
            <a:r>
              <a:rPr lang="en-US" b="1" smtClean="0">
                <a:latin typeface="Courier New" charset="0"/>
                <a:cs typeface="+mn-cs"/>
              </a:rPr>
              <a:t>std::stack</a:t>
            </a:r>
            <a:r>
              <a:rPr lang="en-US" smtClean="0">
                <a:cs typeface="+mn-cs"/>
              </a:rPr>
              <a:t>, in </a:t>
            </a:r>
            <a:r>
              <a:rPr lang="en-US" b="1" smtClean="0">
                <a:latin typeface="Courier New" charset="0"/>
                <a:cs typeface="+mn-cs"/>
              </a:rPr>
              <a:t>&lt;stack&gt;</a:t>
            </a:r>
            <a:r>
              <a:rPr lang="en-US" smtClean="0">
                <a:cs typeface="+mn-cs"/>
              </a:rPr>
              <a:t>.</a:t>
            </a:r>
          </a:p>
          <a:p>
            <a:pPr lvl="1" eaLnBrk="1" hangingPunct="1">
              <a:lnSpc>
                <a:spcPct val="90000"/>
              </a:lnSpc>
              <a:defRPr/>
            </a:pPr>
            <a:r>
              <a:rPr lang="en-US" smtClean="0"/>
              <a:t>STL documentation does not call </a:t>
            </a:r>
            <a:r>
              <a:rPr lang="en-US" b="1" smtClean="0">
                <a:latin typeface="Courier New" charset="0"/>
              </a:rPr>
              <a:t>std::stack</a:t>
            </a:r>
            <a:r>
              <a:rPr lang="en-US" smtClean="0"/>
              <a:t> a </a:t>
            </a:r>
            <a:r>
              <a:rPr lang="ja-JP" altLang="en-US" smtClean="0">
                <a:latin typeface="Arial"/>
              </a:rPr>
              <a:t>“</a:t>
            </a:r>
            <a:r>
              <a:rPr lang="en-US" smtClean="0"/>
              <a:t>container</a:t>
            </a:r>
            <a:r>
              <a:rPr lang="ja-JP" altLang="en-US" smtClean="0">
                <a:latin typeface="Arial"/>
              </a:rPr>
              <a:t>”</a:t>
            </a:r>
            <a:r>
              <a:rPr lang="en-US" smtClean="0"/>
              <a:t>, but rather a </a:t>
            </a:r>
            <a:r>
              <a:rPr lang="ja-JP" altLang="en-US" smtClean="0">
                <a:latin typeface="Arial"/>
              </a:rPr>
              <a:t>“</a:t>
            </a:r>
            <a:r>
              <a:rPr lang="en-US" smtClean="0"/>
              <a:t>container adapter</a:t>
            </a:r>
            <a:r>
              <a:rPr lang="ja-JP" altLang="en-US" smtClean="0">
                <a:latin typeface="Arial"/>
              </a:rPr>
              <a:t>”</a:t>
            </a:r>
            <a:r>
              <a:rPr lang="en-US" smtClean="0"/>
              <a:t>.</a:t>
            </a:r>
          </a:p>
          <a:p>
            <a:pPr lvl="1" eaLnBrk="1" hangingPunct="1">
              <a:lnSpc>
                <a:spcPct val="90000"/>
              </a:lnSpc>
              <a:defRPr/>
            </a:pPr>
            <a:r>
              <a:rPr lang="en-US" smtClean="0"/>
              <a:t>This is because </a:t>
            </a:r>
            <a:r>
              <a:rPr lang="en-US" b="1" smtClean="0">
                <a:latin typeface="Courier New" charset="0"/>
              </a:rPr>
              <a:t>std::stack</a:t>
            </a:r>
            <a:r>
              <a:rPr lang="en-US" smtClean="0"/>
              <a:t> is explicitly a </a:t>
            </a:r>
            <a:r>
              <a:rPr lang="en-US" b="1" smtClean="0"/>
              <a:t>wrapper</a:t>
            </a:r>
            <a:r>
              <a:rPr lang="en-US" smtClean="0"/>
              <a:t> around some other container.</a:t>
            </a:r>
          </a:p>
          <a:p>
            <a:pPr eaLnBrk="1" hangingPunct="1">
              <a:lnSpc>
                <a:spcPct val="90000"/>
              </a:lnSpc>
              <a:buFont typeface="Wingdings" charset="0"/>
              <a:buNone/>
              <a:defRPr/>
            </a:pPr>
            <a:r>
              <a:rPr lang="en-US" smtClean="0">
                <a:cs typeface="+mn-cs"/>
              </a:rPr>
              <a:t>You get to pick what that container is.</a:t>
            </a:r>
          </a:p>
          <a:p>
            <a:pPr eaLnBrk="1" hangingPunct="1">
              <a:lnSpc>
                <a:spcPct val="90000"/>
              </a:lnSpc>
              <a:buFont typeface="Wingdings" charset="0"/>
              <a:buNone/>
              <a:defRPr/>
            </a:pPr>
            <a:endParaRPr lang="en-US" smtClean="0">
              <a:cs typeface="+mn-cs"/>
            </a:endParaRPr>
          </a:p>
          <a:p>
            <a:pPr eaLnBrk="1" hangingPunct="1">
              <a:lnSpc>
                <a:spcPct val="90000"/>
              </a:lnSpc>
              <a:buFont typeface="Wingdings" charset="0"/>
              <a:buNone/>
              <a:defRPr/>
            </a:pPr>
            <a:r>
              <a:rPr lang="en-US" b="1" smtClean="0">
                <a:solidFill>
                  <a:schemeClr val="hlink"/>
                </a:solidFill>
                <a:latin typeface="Courier New" charset="0"/>
                <a:cs typeface="+mn-cs"/>
              </a:rPr>
              <a:t>std::stack&lt;T, </a:t>
            </a:r>
            <a:r>
              <a:rPr lang="en-US" i="1" smtClean="0">
                <a:solidFill>
                  <a:schemeClr val="hlink"/>
                </a:solidFill>
                <a:cs typeface="+mn-cs"/>
              </a:rPr>
              <a:t>container</a:t>
            </a:r>
            <a:r>
              <a:rPr lang="en-US" b="1" smtClean="0">
                <a:solidFill>
                  <a:schemeClr val="hlink"/>
                </a:solidFill>
                <a:latin typeface="Courier New" charset="0"/>
                <a:cs typeface="+mn-cs"/>
              </a:rPr>
              <a:t>&lt;T&gt; &gt;</a:t>
            </a:r>
            <a:endParaRPr lang="en-US" smtClean="0">
              <a:solidFill>
                <a:schemeClr val="hlink"/>
              </a:solidFill>
              <a:cs typeface="+mn-cs"/>
            </a:endParaRPr>
          </a:p>
          <a:p>
            <a:pPr eaLnBrk="1" hangingPunct="1">
              <a:lnSpc>
                <a:spcPct val="90000"/>
              </a:lnSpc>
              <a:buFont typeface="Wingdings" charset="0"/>
              <a:buNone/>
              <a:defRPr/>
            </a:pPr>
            <a:endParaRPr lang="en-US" smtClean="0">
              <a:solidFill>
                <a:schemeClr val="hlink"/>
              </a:solidFill>
              <a:cs typeface="+mn-cs"/>
            </a:endParaRPr>
          </a:p>
          <a:p>
            <a:pPr lvl="1" eaLnBrk="1" hangingPunct="1">
              <a:lnSpc>
                <a:spcPct val="90000"/>
              </a:lnSpc>
              <a:defRPr/>
            </a:pPr>
            <a:r>
              <a:rPr lang="ja-JP" altLang="en-US" smtClean="0">
                <a:latin typeface="Arial"/>
              </a:rPr>
              <a:t>“</a:t>
            </a:r>
            <a:r>
              <a:rPr lang="en-US" b="1" smtClean="0">
                <a:latin typeface="Courier New" charset="0"/>
              </a:rPr>
              <a:t>T</a:t>
            </a:r>
            <a:r>
              <a:rPr lang="ja-JP" altLang="en-US" smtClean="0">
                <a:latin typeface="Arial"/>
              </a:rPr>
              <a:t>”</a:t>
            </a:r>
            <a:r>
              <a:rPr lang="en-US" smtClean="0"/>
              <a:t> is the value type.</a:t>
            </a:r>
          </a:p>
          <a:p>
            <a:pPr lvl="1" eaLnBrk="1" hangingPunct="1">
              <a:lnSpc>
                <a:spcPct val="90000"/>
              </a:lnSpc>
              <a:defRPr/>
            </a:pPr>
            <a:r>
              <a:rPr lang="ja-JP" altLang="en-US" smtClean="0">
                <a:latin typeface="Arial"/>
              </a:rPr>
              <a:t>“</a:t>
            </a:r>
            <a:r>
              <a:rPr lang="en-US" i="1" smtClean="0"/>
              <a:t>container</a:t>
            </a:r>
            <a:r>
              <a:rPr lang="ja-JP" altLang="en-US" smtClean="0">
                <a:latin typeface="Arial"/>
              </a:rPr>
              <a:t>”</a:t>
            </a:r>
            <a:r>
              <a:rPr lang="en-US" smtClean="0"/>
              <a:t> can be </a:t>
            </a:r>
            <a:r>
              <a:rPr lang="en-US" b="1" smtClean="0">
                <a:latin typeface="Courier New" charset="0"/>
              </a:rPr>
              <a:t>std::vector</a:t>
            </a:r>
            <a:r>
              <a:rPr lang="en-US" smtClean="0"/>
              <a:t>, </a:t>
            </a:r>
            <a:r>
              <a:rPr lang="en-US" b="1" smtClean="0">
                <a:latin typeface="Courier New" charset="0"/>
              </a:rPr>
              <a:t>std::deque</a:t>
            </a:r>
            <a:r>
              <a:rPr lang="en-US" smtClean="0"/>
              <a:t>, or </a:t>
            </a:r>
            <a:r>
              <a:rPr lang="en-US" b="1" smtClean="0">
                <a:latin typeface="Courier New" charset="0"/>
              </a:rPr>
              <a:t>std::list</a:t>
            </a:r>
            <a:r>
              <a:rPr lang="en-US" smtClean="0"/>
              <a:t>.</a:t>
            </a:r>
          </a:p>
          <a:p>
            <a:pPr lvl="1" eaLnBrk="1" hangingPunct="1">
              <a:lnSpc>
                <a:spcPct val="90000"/>
              </a:lnSpc>
              <a:defRPr/>
            </a:pPr>
            <a:r>
              <a:rPr lang="ja-JP" altLang="en-US" smtClean="0">
                <a:latin typeface="Arial"/>
              </a:rPr>
              <a:t>“</a:t>
            </a:r>
            <a:r>
              <a:rPr lang="en-US" i="1" smtClean="0"/>
              <a:t>container</a:t>
            </a:r>
            <a:r>
              <a:rPr lang="en-US" b="1" smtClean="0">
                <a:latin typeface="Courier New" charset="0"/>
              </a:rPr>
              <a:t>&lt;T&gt;</a:t>
            </a:r>
            <a:r>
              <a:rPr lang="ja-JP" altLang="en-US" smtClean="0">
                <a:latin typeface="Arial"/>
              </a:rPr>
              <a:t>”</a:t>
            </a:r>
            <a:r>
              <a:rPr lang="en-US" smtClean="0"/>
              <a:t> can be </a:t>
            </a:r>
            <a:r>
              <a:rPr lang="en-US" b="1" smtClean="0"/>
              <a:t>any</a:t>
            </a:r>
            <a:r>
              <a:rPr lang="en-US" smtClean="0"/>
              <a:t> standard-conforming container with member functions </a:t>
            </a:r>
            <a:r>
              <a:rPr lang="en-US" b="1" smtClean="0">
                <a:latin typeface="Courier New" charset="0"/>
              </a:rPr>
              <a:t>back</a:t>
            </a:r>
            <a:r>
              <a:rPr lang="en-US" smtClean="0"/>
              <a:t>, </a:t>
            </a:r>
            <a:r>
              <a:rPr lang="en-US" b="1" smtClean="0">
                <a:latin typeface="Courier New" charset="0"/>
              </a:rPr>
              <a:t>push_back</a:t>
            </a:r>
            <a:r>
              <a:rPr lang="en-US" smtClean="0"/>
              <a:t>, </a:t>
            </a:r>
            <a:r>
              <a:rPr lang="en-US" b="1" smtClean="0">
                <a:latin typeface="Courier New" charset="0"/>
              </a:rPr>
              <a:t>pop_back</a:t>
            </a:r>
            <a:r>
              <a:rPr lang="en-US" smtClean="0"/>
              <a:t>, </a:t>
            </a:r>
            <a:r>
              <a:rPr lang="en-US" b="1" smtClean="0">
                <a:latin typeface="Courier New" charset="0"/>
              </a:rPr>
              <a:t>empty</a:t>
            </a:r>
            <a:r>
              <a:rPr lang="en-US" smtClean="0"/>
              <a:t>, </a:t>
            </a:r>
            <a:r>
              <a:rPr lang="en-US" b="1" smtClean="0">
                <a:latin typeface="Courier New" charset="0"/>
              </a:rPr>
              <a:t>size</a:t>
            </a:r>
            <a:r>
              <a:rPr lang="en-US" smtClean="0"/>
              <a:t>, along with comparison operators (</a:t>
            </a:r>
            <a:r>
              <a:rPr lang="en-US" b="1" smtClean="0">
                <a:latin typeface="Courier New" charset="0"/>
              </a:rPr>
              <a:t>==</a:t>
            </a:r>
            <a:r>
              <a:rPr lang="en-US" smtClean="0"/>
              <a:t>, </a:t>
            </a:r>
            <a:r>
              <a:rPr lang="en-US" b="1" smtClean="0">
                <a:latin typeface="Courier New" charset="0"/>
              </a:rPr>
              <a:t>&lt;</a:t>
            </a:r>
            <a:r>
              <a:rPr lang="en-US" smtClean="0"/>
              <a:t>, etc.).</a:t>
            </a:r>
          </a:p>
          <a:p>
            <a:pPr eaLnBrk="1" hangingPunct="1">
              <a:lnSpc>
                <a:spcPct val="90000"/>
              </a:lnSpc>
              <a:buFont typeface="Wingdings" charset="0"/>
              <a:buNone/>
              <a:defRPr/>
            </a:pPr>
            <a:r>
              <a:rPr lang="en-US" i="1" smtClean="0">
                <a:cs typeface="+mn-cs"/>
              </a:rPr>
              <a:t>container</a:t>
            </a:r>
            <a:r>
              <a:rPr lang="en-US" smtClean="0">
                <a:cs typeface="+mn-cs"/>
              </a:rPr>
              <a:t> defaults to </a:t>
            </a:r>
            <a:r>
              <a:rPr lang="en-US" b="1" smtClean="0">
                <a:latin typeface="Courier New" charset="0"/>
                <a:cs typeface="+mn-cs"/>
              </a:rPr>
              <a:t>std::deque</a:t>
            </a:r>
            <a:r>
              <a:rPr lang="en-US" smtClean="0">
                <a:cs typeface="+mn-cs"/>
              </a:rPr>
              <a:t>.</a:t>
            </a:r>
          </a:p>
          <a:p>
            <a:pPr eaLnBrk="1" hangingPunct="1">
              <a:lnSpc>
                <a:spcPct val="90000"/>
              </a:lnSpc>
              <a:buFont typeface="Wingdings" charset="0"/>
              <a:buNone/>
              <a:defRPr/>
            </a:pPr>
            <a:endParaRPr lang="en-US" b="1" smtClean="0">
              <a:latin typeface="Courier New" charset="0"/>
              <a:cs typeface="+mn-cs"/>
            </a:endParaRPr>
          </a:p>
          <a:p>
            <a:pPr eaLnBrk="1" hangingPunct="1">
              <a:lnSpc>
                <a:spcPct val="90000"/>
              </a:lnSpc>
              <a:buFont typeface="Wingdings" charset="0"/>
              <a:buNone/>
              <a:defRPr/>
            </a:pPr>
            <a:r>
              <a:rPr lang="en-US" b="1" smtClean="0">
                <a:solidFill>
                  <a:schemeClr val="hlink"/>
                </a:solidFill>
                <a:latin typeface="Courier New" charset="0"/>
                <a:cs typeface="+mn-cs"/>
              </a:rPr>
              <a:t>std::stack&lt;T&gt;  // = std::stack&lt;T, std::deque&lt;T&gt; &gt;</a:t>
            </a:r>
            <a:endParaRPr lang="en-US" smtClean="0">
              <a:solidFill>
                <a:schemeClr val="hlink"/>
              </a:solidFill>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78402" name="Rectangle 2"/>
          <p:cNvSpPr>
            <a:spLocks noGrp="1" noChangeArrowheads="1"/>
          </p:cNvSpPr>
          <p:nvPr>
            <p:ph type="title"/>
          </p:nvPr>
        </p:nvSpPr>
        <p:spPr/>
        <p:txBody>
          <a:bodyPr/>
          <a:lstStyle/>
          <a:p>
            <a:pPr eaLnBrk="1" hangingPunct="1">
              <a:defRPr/>
            </a:pPr>
            <a:r>
              <a:rPr lang="en-US" smtClean="0">
                <a:cs typeface="+mj-cs"/>
              </a:rPr>
              <a:t>Binary Trees</a:t>
            </a:r>
            <a:br>
              <a:rPr lang="en-US" smtClean="0">
                <a:cs typeface="+mj-cs"/>
              </a:rPr>
            </a:br>
            <a:r>
              <a:rPr lang="en-US" smtClean="0">
                <a:cs typeface="+mj-cs"/>
              </a:rPr>
              <a:t>What a Binary Tree Is </a:t>
            </a:r>
            <a:r>
              <a:rPr lang="en-US" smtClean="0">
                <a:cs typeface="Times New Roman" charset="0"/>
              </a:rPr>
              <a:t>— ADT</a:t>
            </a:r>
          </a:p>
        </p:txBody>
      </p:sp>
      <p:sp>
        <p:nvSpPr>
          <p:cNvPr id="2278403" name="Rectangle 3"/>
          <p:cNvSpPr>
            <a:spLocks noGrp="1" noChangeArrowheads="1"/>
          </p:cNvSpPr>
          <p:nvPr>
            <p:ph type="body" idx="1"/>
          </p:nvPr>
        </p:nvSpPr>
        <p:spPr/>
        <p:txBody>
          <a:bodyPr/>
          <a:lstStyle/>
          <a:p>
            <a:pPr eaLnBrk="1" hangingPunct="1">
              <a:lnSpc>
                <a:spcPct val="90000"/>
              </a:lnSpc>
              <a:buFont typeface="Wingdings" charset="0"/>
              <a:buNone/>
              <a:defRPr/>
            </a:pPr>
            <a:r>
              <a:rPr lang="en-US" sz="1800" smtClean="0">
                <a:cs typeface="+mn-cs"/>
              </a:rPr>
              <a:t>Data</a:t>
            </a:r>
          </a:p>
          <a:p>
            <a:pPr lvl="1" eaLnBrk="1" hangingPunct="1">
              <a:lnSpc>
                <a:spcPct val="90000"/>
              </a:lnSpc>
              <a:defRPr/>
            </a:pPr>
            <a:r>
              <a:rPr lang="en-US" sz="1600" smtClean="0"/>
              <a:t>A set of nodes.</a:t>
            </a:r>
          </a:p>
          <a:p>
            <a:pPr eaLnBrk="1" hangingPunct="1">
              <a:lnSpc>
                <a:spcPct val="90000"/>
              </a:lnSpc>
              <a:buFont typeface="Wingdings" charset="0"/>
              <a:buNone/>
              <a:defRPr/>
            </a:pPr>
            <a:r>
              <a:rPr lang="en-US" sz="1800" smtClean="0">
                <a:cs typeface="+mn-cs"/>
              </a:rPr>
              <a:t>Operations</a:t>
            </a:r>
          </a:p>
          <a:p>
            <a:pPr lvl="1" eaLnBrk="1" hangingPunct="1">
              <a:lnSpc>
                <a:spcPct val="90000"/>
              </a:lnSpc>
              <a:defRPr/>
            </a:pPr>
            <a:r>
              <a:rPr lang="en-US" sz="1600" b="1" smtClean="0"/>
              <a:t>Create</a:t>
            </a:r>
            <a:r>
              <a:rPr lang="en-US" sz="1600" smtClean="0"/>
              <a:t> (empty).</a:t>
            </a:r>
          </a:p>
          <a:p>
            <a:pPr lvl="1" eaLnBrk="1" hangingPunct="1">
              <a:lnSpc>
                <a:spcPct val="90000"/>
              </a:lnSpc>
              <a:defRPr/>
            </a:pPr>
            <a:r>
              <a:rPr lang="en-US" sz="1600" b="1" smtClean="0"/>
              <a:t>Create</a:t>
            </a:r>
            <a:r>
              <a:rPr lang="en-US" sz="1600" smtClean="0"/>
              <a:t>, given a root and two subtrees.</a:t>
            </a:r>
          </a:p>
          <a:p>
            <a:pPr lvl="1" eaLnBrk="1" hangingPunct="1">
              <a:lnSpc>
                <a:spcPct val="90000"/>
              </a:lnSpc>
              <a:defRPr/>
            </a:pPr>
            <a:r>
              <a:rPr lang="en-US" sz="1600" b="1" smtClean="0"/>
              <a:t>Destroy</a:t>
            </a:r>
            <a:r>
              <a:rPr lang="en-US" sz="1600" smtClean="0"/>
              <a:t>.</a:t>
            </a:r>
          </a:p>
          <a:p>
            <a:pPr lvl="1" eaLnBrk="1" hangingPunct="1">
              <a:lnSpc>
                <a:spcPct val="90000"/>
              </a:lnSpc>
              <a:defRPr/>
            </a:pPr>
            <a:r>
              <a:rPr lang="en-US" sz="1600" b="1" smtClean="0"/>
              <a:t>isEmpty</a:t>
            </a:r>
            <a:r>
              <a:rPr lang="en-US" sz="1600" smtClean="0"/>
              <a:t>.</a:t>
            </a:r>
          </a:p>
          <a:p>
            <a:pPr lvl="1" eaLnBrk="1" hangingPunct="1">
              <a:lnSpc>
                <a:spcPct val="90000"/>
              </a:lnSpc>
              <a:defRPr/>
            </a:pPr>
            <a:r>
              <a:rPr lang="en-US" sz="1600" b="1" smtClean="0"/>
              <a:t>getRootData</a:t>
            </a:r>
            <a:r>
              <a:rPr lang="en-US" sz="1600" smtClean="0"/>
              <a:t> &amp; </a:t>
            </a:r>
            <a:r>
              <a:rPr lang="en-US" sz="1600" b="1" smtClean="0"/>
              <a:t>setRootData</a:t>
            </a:r>
            <a:r>
              <a:rPr lang="en-US" sz="1600" smtClean="0"/>
              <a:t>.</a:t>
            </a:r>
          </a:p>
          <a:p>
            <a:pPr lvl="2" eaLnBrk="1" hangingPunct="1">
              <a:lnSpc>
                <a:spcPct val="90000"/>
              </a:lnSpc>
              <a:defRPr/>
            </a:pPr>
            <a:r>
              <a:rPr lang="en-US" sz="1400" smtClean="0"/>
              <a:t>Access to data in root node.</a:t>
            </a:r>
          </a:p>
          <a:p>
            <a:pPr lvl="1" eaLnBrk="1" hangingPunct="1">
              <a:lnSpc>
                <a:spcPct val="90000"/>
              </a:lnSpc>
              <a:defRPr/>
            </a:pPr>
            <a:r>
              <a:rPr lang="en-US" sz="1600" b="1" smtClean="0"/>
              <a:t>attachLeft</a:t>
            </a:r>
            <a:r>
              <a:rPr lang="en-US" sz="1600" smtClean="0"/>
              <a:t> &amp; </a:t>
            </a:r>
            <a:r>
              <a:rPr lang="en-US" sz="1600" b="1" smtClean="0"/>
              <a:t>attachRight</a:t>
            </a:r>
            <a:r>
              <a:rPr lang="en-US" sz="1600" smtClean="0"/>
              <a:t>.</a:t>
            </a:r>
          </a:p>
          <a:p>
            <a:pPr lvl="2" eaLnBrk="1" hangingPunct="1">
              <a:lnSpc>
                <a:spcPct val="90000"/>
              </a:lnSpc>
              <a:defRPr/>
            </a:pPr>
            <a:r>
              <a:rPr lang="en-US" sz="1400" smtClean="0"/>
              <a:t>Attach a child to the root.</a:t>
            </a:r>
          </a:p>
          <a:p>
            <a:pPr lvl="1" eaLnBrk="1" hangingPunct="1">
              <a:lnSpc>
                <a:spcPct val="90000"/>
              </a:lnSpc>
              <a:defRPr/>
            </a:pPr>
            <a:r>
              <a:rPr lang="en-US" sz="1600" b="1" smtClean="0"/>
              <a:t>attachLeftSubtree</a:t>
            </a:r>
            <a:r>
              <a:rPr lang="en-US" sz="1600" smtClean="0"/>
              <a:t> &amp; </a:t>
            </a:r>
            <a:r>
              <a:rPr lang="en-US" sz="1600" b="1" smtClean="0"/>
              <a:t>attachRightSubtree</a:t>
            </a:r>
            <a:r>
              <a:rPr lang="en-US" sz="1600" smtClean="0"/>
              <a:t>.</a:t>
            </a:r>
          </a:p>
          <a:p>
            <a:pPr lvl="2" eaLnBrk="1" hangingPunct="1">
              <a:lnSpc>
                <a:spcPct val="90000"/>
              </a:lnSpc>
              <a:defRPr/>
            </a:pPr>
            <a:r>
              <a:rPr lang="en-US" sz="1400" smtClean="0"/>
              <a:t>Attach a subtree to the root.</a:t>
            </a:r>
          </a:p>
          <a:p>
            <a:pPr lvl="1" eaLnBrk="1" hangingPunct="1">
              <a:lnSpc>
                <a:spcPct val="90000"/>
              </a:lnSpc>
              <a:defRPr/>
            </a:pPr>
            <a:r>
              <a:rPr lang="en-US" sz="1600" b="1" smtClean="0"/>
              <a:t>detachLeftSubtree</a:t>
            </a:r>
            <a:r>
              <a:rPr lang="en-US" sz="1600" smtClean="0"/>
              <a:t> &amp; </a:t>
            </a:r>
            <a:r>
              <a:rPr lang="en-US" sz="1600" b="1" smtClean="0"/>
              <a:t>detachRightSubtree</a:t>
            </a:r>
            <a:r>
              <a:rPr lang="en-US" sz="1600" smtClean="0"/>
              <a:t>.</a:t>
            </a:r>
          </a:p>
          <a:p>
            <a:pPr lvl="2" eaLnBrk="1" hangingPunct="1">
              <a:lnSpc>
                <a:spcPct val="90000"/>
              </a:lnSpc>
              <a:defRPr/>
            </a:pPr>
            <a:r>
              <a:rPr lang="en-US" sz="1400" smtClean="0"/>
              <a:t>Detach a subtree from the root.</a:t>
            </a:r>
          </a:p>
          <a:p>
            <a:pPr lvl="1" eaLnBrk="1" hangingPunct="1">
              <a:lnSpc>
                <a:spcPct val="90000"/>
              </a:lnSpc>
              <a:defRPr/>
            </a:pPr>
            <a:r>
              <a:rPr lang="en-US" sz="1600" b="1" smtClean="0"/>
              <a:t>leftSubtree</a:t>
            </a:r>
            <a:r>
              <a:rPr lang="en-US" sz="1600" smtClean="0"/>
              <a:t> &amp; </a:t>
            </a:r>
            <a:r>
              <a:rPr lang="en-US" sz="1600" b="1" smtClean="0"/>
              <a:t>rightSubtree</a:t>
            </a:r>
            <a:r>
              <a:rPr lang="en-US" sz="1600" smtClean="0"/>
              <a:t>.</a:t>
            </a:r>
          </a:p>
          <a:p>
            <a:pPr lvl="2" eaLnBrk="1" hangingPunct="1">
              <a:lnSpc>
                <a:spcPct val="90000"/>
              </a:lnSpc>
              <a:defRPr/>
            </a:pPr>
            <a:r>
              <a:rPr lang="en-US" sz="1400" smtClean="0"/>
              <a:t>Returns a subtree.</a:t>
            </a:r>
          </a:p>
          <a:p>
            <a:pPr lvl="1" eaLnBrk="1" hangingPunct="1">
              <a:lnSpc>
                <a:spcPct val="90000"/>
              </a:lnSpc>
              <a:defRPr/>
            </a:pPr>
            <a:r>
              <a:rPr lang="en-US" sz="1600" b="1" smtClean="0"/>
              <a:t>preorderTraverse</a:t>
            </a:r>
            <a:r>
              <a:rPr lang="en-US" sz="1600" smtClean="0"/>
              <a:t>, </a:t>
            </a:r>
            <a:r>
              <a:rPr lang="en-US" sz="1600" b="1" smtClean="0"/>
              <a:t>inorderTraverse</a:t>
            </a:r>
            <a:r>
              <a:rPr lang="en-US" sz="1600" smtClean="0"/>
              <a:t>, &amp; </a:t>
            </a:r>
            <a:r>
              <a:rPr lang="en-US" sz="1600" b="1" smtClean="0"/>
              <a:t>postorderTraverse</a:t>
            </a:r>
            <a:r>
              <a:rPr lang="en-US" sz="1600" smtClean="0"/>
              <a:t>.</a:t>
            </a:r>
          </a:p>
          <a:p>
            <a:pPr lvl="2" eaLnBrk="1" hangingPunct="1">
              <a:lnSpc>
                <a:spcPct val="90000"/>
              </a:lnSpc>
              <a:defRPr/>
            </a:pPr>
            <a:r>
              <a:rPr lang="en-US" sz="1400" smtClean="0"/>
              <a:t>Visit all nodes in the appropriate order.</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Date Placeholder 3"/>
          <p:cNvSpPr>
            <a:spLocks noGrp="1"/>
          </p:cNvSpPr>
          <p:nvPr>
            <p:ph type="dt" sz="quarter" idx="10"/>
          </p:nvPr>
        </p:nvSpPr>
        <p:spPr/>
        <p:txBody>
          <a:bodyPr/>
          <a:lstStyle/>
          <a:p>
            <a:pPr>
              <a:defRPr/>
            </a:pPr>
            <a:r>
              <a:rPr lang="en-US" smtClean="0"/>
              <a:t>8 April 2013</a:t>
            </a:r>
            <a:endParaRPr lang="en-US"/>
          </a:p>
        </p:txBody>
      </p:sp>
      <p:sp>
        <p:nvSpPr>
          <p:cNvPr id="199" name="Footer Placeholder 4"/>
          <p:cNvSpPr>
            <a:spLocks noGrp="1"/>
          </p:cNvSpPr>
          <p:nvPr>
            <p:ph type="ftr" sz="quarter" idx="11"/>
          </p:nvPr>
        </p:nvSpPr>
        <p:spPr/>
        <p:txBody>
          <a:bodyPr/>
          <a:lstStyle/>
          <a:p>
            <a:pPr>
              <a:defRPr/>
            </a:pPr>
            <a:r>
              <a:rPr lang="de-DE" smtClean="0"/>
              <a:t>CS 311 Spring 2013</a:t>
            </a:r>
            <a:endParaRPr lang="en-US"/>
          </a:p>
        </p:txBody>
      </p:sp>
      <p:sp>
        <p:nvSpPr>
          <p:cNvPr id="2406402" name="Rectangle 2"/>
          <p:cNvSpPr>
            <a:spLocks noGrp="1" noChangeArrowheads="1"/>
          </p:cNvSpPr>
          <p:nvPr>
            <p:ph type="title"/>
          </p:nvPr>
        </p:nvSpPr>
        <p:spPr/>
        <p:txBody>
          <a:bodyPr/>
          <a:lstStyle/>
          <a:p>
            <a:pPr eaLnBrk="1" hangingPunct="1">
              <a:defRPr/>
            </a:pPr>
            <a:r>
              <a:rPr lang="en-US" smtClean="0">
                <a:cs typeface="+mj-cs"/>
              </a:rPr>
              <a:t>Binary Trees</a:t>
            </a:r>
            <a:br>
              <a:rPr lang="en-US" smtClean="0">
                <a:cs typeface="+mj-cs"/>
              </a:rPr>
            </a:br>
            <a:r>
              <a:rPr lang="en-US" smtClean="0">
                <a:cs typeface="+mj-cs"/>
              </a:rPr>
              <a:t>Three Special Kinds</a:t>
            </a:r>
          </a:p>
        </p:txBody>
      </p:sp>
      <p:sp>
        <p:nvSpPr>
          <p:cNvPr id="2406403" name="Rectangle 3"/>
          <p:cNvSpPr>
            <a:spLocks noGrp="1" noChangeArrowheads="1"/>
          </p:cNvSpPr>
          <p:nvPr>
            <p:ph type="body" idx="1"/>
          </p:nvPr>
        </p:nvSpPr>
        <p:spPr/>
        <p:txBody>
          <a:bodyPr/>
          <a:lstStyle/>
          <a:p>
            <a:pPr eaLnBrk="1" hangingPunct="1">
              <a:lnSpc>
                <a:spcPct val="90000"/>
              </a:lnSpc>
              <a:buFont typeface="Wingdings" charset="0"/>
              <a:buNone/>
              <a:defRPr/>
            </a:pPr>
            <a:r>
              <a:rPr lang="en-US" b="1" smtClean="0">
                <a:cs typeface="+mn-cs"/>
              </a:rPr>
              <a:t>Full</a:t>
            </a:r>
            <a:r>
              <a:rPr lang="en-US" smtClean="0">
                <a:cs typeface="+mn-cs"/>
              </a:rPr>
              <a:t> Binary Tree </a:t>
            </a:r>
          </a:p>
          <a:p>
            <a:pPr lvl="1" eaLnBrk="1" hangingPunct="1">
              <a:lnSpc>
                <a:spcPct val="90000"/>
              </a:lnSpc>
              <a:defRPr/>
            </a:pPr>
            <a:r>
              <a:rPr lang="en-US" smtClean="0"/>
              <a:t>Leaves are all in the same level.</a:t>
            </a:r>
          </a:p>
          <a:p>
            <a:pPr lvl="1" eaLnBrk="1" hangingPunct="1">
              <a:lnSpc>
                <a:spcPct val="90000"/>
              </a:lnSpc>
              <a:defRPr/>
            </a:pPr>
            <a:r>
              <a:rPr lang="en-US" smtClean="0"/>
              <a:t>All other nodes have two children each.</a:t>
            </a:r>
          </a:p>
          <a:p>
            <a:pPr eaLnBrk="1" hangingPunct="1">
              <a:lnSpc>
                <a:spcPct val="90000"/>
              </a:lnSpc>
              <a:buFont typeface="Wingdings" charset="0"/>
              <a:buNone/>
              <a:defRPr/>
            </a:pPr>
            <a:r>
              <a:rPr lang="en-US" b="1" smtClean="0">
                <a:cs typeface="+mn-cs"/>
              </a:rPr>
              <a:t>Complete</a:t>
            </a:r>
            <a:r>
              <a:rPr lang="en-US" smtClean="0">
                <a:cs typeface="+mn-cs"/>
              </a:rPr>
              <a:t> Binary Tree</a:t>
            </a:r>
          </a:p>
          <a:p>
            <a:pPr lvl="1" eaLnBrk="1" hangingPunct="1">
              <a:lnSpc>
                <a:spcPct val="90000"/>
              </a:lnSpc>
              <a:defRPr/>
            </a:pPr>
            <a:r>
              <a:rPr lang="en-US" smtClean="0"/>
              <a:t>All levels above bottom are completely full.</a:t>
            </a:r>
          </a:p>
          <a:p>
            <a:pPr lvl="1" eaLnBrk="1" hangingPunct="1">
              <a:lnSpc>
                <a:spcPct val="90000"/>
              </a:lnSpc>
              <a:defRPr/>
            </a:pPr>
            <a:r>
              <a:rPr lang="en-US" smtClean="0"/>
              <a:t>Bottom level is filled left-to-right.</a:t>
            </a:r>
          </a:p>
          <a:p>
            <a:pPr lvl="1" eaLnBrk="1" hangingPunct="1">
              <a:lnSpc>
                <a:spcPct val="90000"/>
              </a:lnSpc>
              <a:defRPr/>
            </a:pPr>
            <a:r>
              <a:rPr lang="en-US" smtClean="0"/>
              <a:t>Importance: As such trees grow, nodes</a:t>
            </a:r>
            <a:br>
              <a:rPr lang="en-US" smtClean="0"/>
            </a:br>
            <a:r>
              <a:rPr lang="en-US" smtClean="0"/>
              <a:t>must be added in a particular order. This</a:t>
            </a:r>
            <a:br>
              <a:rPr lang="en-US" smtClean="0"/>
            </a:br>
            <a:r>
              <a:rPr lang="en-US" smtClean="0"/>
              <a:t>gives them a useful array representation, which we look at later.</a:t>
            </a:r>
          </a:p>
          <a:p>
            <a:pPr eaLnBrk="1" hangingPunct="1">
              <a:lnSpc>
                <a:spcPct val="90000"/>
              </a:lnSpc>
              <a:buFont typeface="Wingdings" charset="0"/>
              <a:buNone/>
              <a:defRPr/>
            </a:pPr>
            <a:r>
              <a:rPr lang="en-US" b="1" smtClean="0">
                <a:cs typeface="+mn-cs"/>
              </a:rPr>
              <a:t>Balanced</a:t>
            </a:r>
            <a:r>
              <a:rPr lang="en-US" smtClean="0">
                <a:cs typeface="+mn-cs"/>
              </a:rPr>
              <a:t> Binary Tree</a:t>
            </a:r>
          </a:p>
          <a:p>
            <a:pPr lvl="1" eaLnBrk="1" hangingPunct="1">
              <a:lnSpc>
                <a:spcPct val="90000"/>
              </a:lnSpc>
              <a:defRPr/>
            </a:pPr>
            <a:r>
              <a:rPr lang="en-US" smtClean="0"/>
              <a:t>Left and right subtrees of each node have</a:t>
            </a:r>
            <a:br>
              <a:rPr lang="en-US" smtClean="0"/>
            </a:br>
            <a:r>
              <a:rPr lang="en-US" smtClean="0"/>
              <a:t>heights that differ by at most 1.</a:t>
            </a:r>
          </a:p>
          <a:p>
            <a:pPr lvl="1" eaLnBrk="1" hangingPunct="1">
              <a:lnSpc>
                <a:spcPct val="90000"/>
              </a:lnSpc>
              <a:defRPr/>
            </a:pPr>
            <a:r>
              <a:rPr lang="en-US" smtClean="0"/>
              <a:t>Importance: Height is small, even if there</a:t>
            </a:r>
            <a:br>
              <a:rPr lang="en-US" smtClean="0"/>
            </a:br>
            <a:r>
              <a:rPr lang="en-US" smtClean="0"/>
              <a:t>are many nodes. This can allow for fast operations.</a:t>
            </a:r>
          </a:p>
          <a:p>
            <a:pPr eaLnBrk="1" hangingPunct="1">
              <a:lnSpc>
                <a:spcPct val="90000"/>
              </a:lnSpc>
              <a:buFont typeface="Wingdings" charset="0"/>
              <a:buNone/>
              <a:defRPr/>
            </a:pPr>
            <a:endParaRPr lang="en-US" smtClean="0">
              <a:cs typeface="+mn-cs"/>
            </a:endParaRPr>
          </a:p>
          <a:p>
            <a:pPr eaLnBrk="1" hangingPunct="1">
              <a:lnSpc>
                <a:spcPct val="90000"/>
              </a:lnSpc>
              <a:buFont typeface="Wingdings" charset="0"/>
              <a:buNone/>
              <a:defRPr/>
            </a:pPr>
            <a:r>
              <a:rPr lang="en-US" smtClean="0">
                <a:cs typeface="+mn-cs"/>
              </a:rPr>
              <a:t>A full Binary Tree is complete; a complete Binary Tree is balanced.</a:t>
            </a:r>
            <a:br>
              <a:rPr lang="en-US" smtClean="0">
                <a:cs typeface="+mn-cs"/>
              </a:rPr>
            </a:br>
            <a:endParaRPr lang="en-US" smtClean="0">
              <a:cs typeface="+mn-cs"/>
            </a:endParaRPr>
          </a:p>
        </p:txBody>
      </p:sp>
      <p:sp>
        <p:nvSpPr>
          <p:cNvPr id="2406404" name="Line 4"/>
          <p:cNvSpPr>
            <a:spLocks noChangeShapeType="1"/>
          </p:cNvSpPr>
          <p:nvPr/>
        </p:nvSpPr>
        <p:spPr bwMode="auto">
          <a:xfrm flipH="1">
            <a:off x="6781800" y="1295400"/>
            <a:ext cx="304800" cy="1524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05" name="Line 5"/>
          <p:cNvSpPr>
            <a:spLocks noChangeShapeType="1"/>
          </p:cNvSpPr>
          <p:nvPr/>
        </p:nvSpPr>
        <p:spPr bwMode="auto">
          <a:xfrm>
            <a:off x="7086600" y="1295400"/>
            <a:ext cx="304800" cy="1524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06" name="Line 6"/>
          <p:cNvSpPr>
            <a:spLocks noChangeShapeType="1"/>
          </p:cNvSpPr>
          <p:nvPr/>
        </p:nvSpPr>
        <p:spPr bwMode="auto">
          <a:xfrm flipH="1">
            <a:off x="6629400" y="1447800"/>
            <a:ext cx="1524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07" name="Line 7"/>
          <p:cNvSpPr>
            <a:spLocks noChangeShapeType="1"/>
          </p:cNvSpPr>
          <p:nvPr/>
        </p:nvSpPr>
        <p:spPr bwMode="auto">
          <a:xfrm>
            <a:off x="6781800" y="1447800"/>
            <a:ext cx="1524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08" name="Line 8"/>
          <p:cNvSpPr>
            <a:spLocks noChangeShapeType="1"/>
          </p:cNvSpPr>
          <p:nvPr/>
        </p:nvSpPr>
        <p:spPr bwMode="auto">
          <a:xfrm flipH="1">
            <a:off x="6553200" y="1676400"/>
            <a:ext cx="762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09" name="Line 9"/>
          <p:cNvSpPr>
            <a:spLocks noChangeShapeType="1"/>
          </p:cNvSpPr>
          <p:nvPr/>
        </p:nvSpPr>
        <p:spPr bwMode="auto">
          <a:xfrm>
            <a:off x="6629400" y="1676400"/>
            <a:ext cx="762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10" name="Line 10"/>
          <p:cNvSpPr>
            <a:spLocks noChangeShapeType="1"/>
          </p:cNvSpPr>
          <p:nvPr/>
        </p:nvSpPr>
        <p:spPr bwMode="auto">
          <a:xfrm flipH="1">
            <a:off x="7239000" y="1447800"/>
            <a:ext cx="1524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11" name="Line 11"/>
          <p:cNvSpPr>
            <a:spLocks noChangeShapeType="1"/>
          </p:cNvSpPr>
          <p:nvPr/>
        </p:nvSpPr>
        <p:spPr bwMode="auto">
          <a:xfrm>
            <a:off x="7391400" y="1447800"/>
            <a:ext cx="1524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12" name="Line 12"/>
          <p:cNvSpPr>
            <a:spLocks noChangeShapeType="1"/>
          </p:cNvSpPr>
          <p:nvPr/>
        </p:nvSpPr>
        <p:spPr bwMode="auto">
          <a:xfrm flipH="1">
            <a:off x="8001000" y="1295400"/>
            <a:ext cx="304800" cy="1524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13" name="Line 13"/>
          <p:cNvSpPr>
            <a:spLocks noChangeShapeType="1"/>
          </p:cNvSpPr>
          <p:nvPr/>
        </p:nvSpPr>
        <p:spPr bwMode="auto">
          <a:xfrm>
            <a:off x="8305800" y="1295400"/>
            <a:ext cx="304800" cy="1524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14" name="Line 14"/>
          <p:cNvSpPr>
            <a:spLocks noChangeShapeType="1"/>
          </p:cNvSpPr>
          <p:nvPr/>
        </p:nvSpPr>
        <p:spPr bwMode="auto">
          <a:xfrm flipH="1">
            <a:off x="7848600" y="1447800"/>
            <a:ext cx="1524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15" name="Line 15"/>
          <p:cNvSpPr>
            <a:spLocks noChangeShapeType="1"/>
          </p:cNvSpPr>
          <p:nvPr/>
        </p:nvSpPr>
        <p:spPr bwMode="auto">
          <a:xfrm>
            <a:off x="8001000" y="1447800"/>
            <a:ext cx="1524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16" name="Line 16"/>
          <p:cNvSpPr>
            <a:spLocks noChangeShapeType="1"/>
          </p:cNvSpPr>
          <p:nvPr/>
        </p:nvSpPr>
        <p:spPr bwMode="auto">
          <a:xfrm flipH="1">
            <a:off x="8458200" y="1447800"/>
            <a:ext cx="1524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17" name="Line 17"/>
          <p:cNvSpPr>
            <a:spLocks noChangeShapeType="1"/>
          </p:cNvSpPr>
          <p:nvPr/>
        </p:nvSpPr>
        <p:spPr bwMode="auto">
          <a:xfrm>
            <a:off x="8610600" y="1447800"/>
            <a:ext cx="1524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18" name="Line 18"/>
          <p:cNvSpPr>
            <a:spLocks noChangeShapeType="1"/>
          </p:cNvSpPr>
          <p:nvPr/>
        </p:nvSpPr>
        <p:spPr bwMode="auto">
          <a:xfrm flipH="1">
            <a:off x="7086600" y="1143000"/>
            <a:ext cx="609600" cy="1524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19" name="Line 19"/>
          <p:cNvSpPr>
            <a:spLocks noChangeShapeType="1"/>
          </p:cNvSpPr>
          <p:nvPr/>
        </p:nvSpPr>
        <p:spPr bwMode="auto">
          <a:xfrm>
            <a:off x="7696200" y="1143000"/>
            <a:ext cx="609600" cy="1524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20" name="Line 20"/>
          <p:cNvSpPr>
            <a:spLocks noChangeShapeType="1"/>
          </p:cNvSpPr>
          <p:nvPr/>
        </p:nvSpPr>
        <p:spPr bwMode="auto">
          <a:xfrm flipH="1">
            <a:off x="6858000" y="1676400"/>
            <a:ext cx="762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21" name="Line 21"/>
          <p:cNvSpPr>
            <a:spLocks noChangeShapeType="1"/>
          </p:cNvSpPr>
          <p:nvPr/>
        </p:nvSpPr>
        <p:spPr bwMode="auto">
          <a:xfrm>
            <a:off x="6934200" y="1676400"/>
            <a:ext cx="762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22" name="Line 22"/>
          <p:cNvSpPr>
            <a:spLocks noChangeShapeType="1"/>
          </p:cNvSpPr>
          <p:nvPr/>
        </p:nvSpPr>
        <p:spPr bwMode="auto">
          <a:xfrm flipH="1">
            <a:off x="7162800" y="1676400"/>
            <a:ext cx="762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23" name="Line 23"/>
          <p:cNvSpPr>
            <a:spLocks noChangeShapeType="1"/>
          </p:cNvSpPr>
          <p:nvPr/>
        </p:nvSpPr>
        <p:spPr bwMode="auto">
          <a:xfrm>
            <a:off x="7239000" y="1676400"/>
            <a:ext cx="762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24" name="Line 24"/>
          <p:cNvSpPr>
            <a:spLocks noChangeShapeType="1"/>
          </p:cNvSpPr>
          <p:nvPr/>
        </p:nvSpPr>
        <p:spPr bwMode="auto">
          <a:xfrm flipH="1">
            <a:off x="7467600" y="1676400"/>
            <a:ext cx="762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25" name="Line 25"/>
          <p:cNvSpPr>
            <a:spLocks noChangeShapeType="1"/>
          </p:cNvSpPr>
          <p:nvPr/>
        </p:nvSpPr>
        <p:spPr bwMode="auto">
          <a:xfrm>
            <a:off x="7543800" y="1676400"/>
            <a:ext cx="762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26" name="Line 26"/>
          <p:cNvSpPr>
            <a:spLocks noChangeShapeType="1"/>
          </p:cNvSpPr>
          <p:nvPr/>
        </p:nvSpPr>
        <p:spPr bwMode="auto">
          <a:xfrm flipH="1">
            <a:off x="7772400" y="1676400"/>
            <a:ext cx="762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27" name="Line 27"/>
          <p:cNvSpPr>
            <a:spLocks noChangeShapeType="1"/>
          </p:cNvSpPr>
          <p:nvPr/>
        </p:nvSpPr>
        <p:spPr bwMode="auto">
          <a:xfrm>
            <a:off x="7848600" y="1676400"/>
            <a:ext cx="762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28" name="Line 28"/>
          <p:cNvSpPr>
            <a:spLocks noChangeShapeType="1"/>
          </p:cNvSpPr>
          <p:nvPr/>
        </p:nvSpPr>
        <p:spPr bwMode="auto">
          <a:xfrm flipH="1">
            <a:off x="8077200" y="1676400"/>
            <a:ext cx="762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29" name="Line 29"/>
          <p:cNvSpPr>
            <a:spLocks noChangeShapeType="1"/>
          </p:cNvSpPr>
          <p:nvPr/>
        </p:nvSpPr>
        <p:spPr bwMode="auto">
          <a:xfrm>
            <a:off x="8153400" y="1676400"/>
            <a:ext cx="762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30" name="Line 30"/>
          <p:cNvSpPr>
            <a:spLocks noChangeShapeType="1"/>
          </p:cNvSpPr>
          <p:nvPr/>
        </p:nvSpPr>
        <p:spPr bwMode="auto">
          <a:xfrm flipH="1">
            <a:off x="8382000" y="1676400"/>
            <a:ext cx="762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31" name="Line 31"/>
          <p:cNvSpPr>
            <a:spLocks noChangeShapeType="1"/>
          </p:cNvSpPr>
          <p:nvPr/>
        </p:nvSpPr>
        <p:spPr bwMode="auto">
          <a:xfrm>
            <a:off x="8458200" y="1676400"/>
            <a:ext cx="762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32" name="Line 32"/>
          <p:cNvSpPr>
            <a:spLocks noChangeShapeType="1"/>
          </p:cNvSpPr>
          <p:nvPr/>
        </p:nvSpPr>
        <p:spPr bwMode="auto">
          <a:xfrm flipH="1">
            <a:off x="8686800" y="1676400"/>
            <a:ext cx="762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33" name="Line 33"/>
          <p:cNvSpPr>
            <a:spLocks noChangeShapeType="1"/>
          </p:cNvSpPr>
          <p:nvPr/>
        </p:nvSpPr>
        <p:spPr bwMode="auto">
          <a:xfrm>
            <a:off x="8763000" y="1676400"/>
            <a:ext cx="762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34" name="Line 34"/>
          <p:cNvSpPr>
            <a:spLocks noChangeShapeType="1"/>
          </p:cNvSpPr>
          <p:nvPr/>
        </p:nvSpPr>
        <p:spPr bwMode="auto">
          <a:xfrm>
            <a:off x="7696200" y="1143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35" name="Line 35"/>
          <p:cNvSpPr>
            <a:spLocks noChangeShapeType="1"/>
          </p:cNvSpPr>
          <p:nvPr/>
        </p:nvSpPr>
        <p:spPr bwMode="auto">
          <a:xfrm>
            <a:off x="8305800" y="1295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36" name="Line 36"/>
          <p:cNvSpPr>
            <a:spLocks noChangeShapeType="1"/>
          </p:cNvSpPr>
          <p:nvPr/>
        </p:nvSpPr>
        <p:spPr bwMode="auto">
          <a:xfrm>
            <a:off x="8610600" y="14478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37" name="Line 37"/>
          <p:cNvSpPr>
            <a:spLocks noChangeShapeType="1"/>
          </p:cNvSpPr>
          <p:nvPr/>
        </p:nvSpPr>
        <p:spPr bwMode="auto">
          <a:xfrm>
            <a:off x="8763000" y="1676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38" name="Line 38"/>
          <p:cNvSpPr>
            <a:spLocks noChangeShapeType="1"/>
          </p:cNvSpPr>
          <p:nvPr/>
        </p:nvSpPr>
        <p:spPr bwMode="auto">
          <a:xfrm>
            <a:off x="88392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39" name="Line 39"/>
          <p:cNvSpPr>
            <a:spLocks noChangeShapeType="1"/>
          </p:cNvSpPr>
          <p:nvPr/>
        </p:nvSpPr>
        <p:spPr bwMode="auto">
          <a:xfrm>
            <a:off x="86868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40" name="Line 40"/>
          <p:cNvSpPr>
            <a:spLocks noChangeShapeType="1"/>
          </p:cNvSpPr>
          <p:nvPr/>
        </p:nvSpPr>
        <p:spPr bwMode="auto">
          <a:xfrm>
            <a:off x="85344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41" name="Line 41"/>
          <p:cNvSpPr>
            <a:spLocks noChangeShapeType="1"/>
          </p:cNvSpPr>
          <p:nvPr/>
        </p:nvSpPr>
        <p:spPr bwMode="auto">
          <a:xfrm>
            <a:off x="8458200" y="1676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42" name="Line 42"/>
          <p:cNvSpPr>
            <a:spLocks noChangeShapeType="1"/>
          </p:cNvSpPr>
          <p:nvPr/>
        </p:nvSpPr>
        <p:spPr bwMode="auto">
          <a:xfrm>
            <a:off x="83820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43" name="Line 43"/>
          <p:cNvSpPr>
            <a:spLocks noChangeShapeType="1"/>
          </p:cNvSpPr>
          <p:nvPr/>
        </p:nvSpPr>
        <p:spPr bwMode="auto">
          <a:xfrm>
            <a:off x="82296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44" name="Line 44"/>
          <p:cNvSpPr>
            <a:spLocks noChangeShapeType="1"/>
          </p:cNvSpPr>
          <p:nvPr/>
        </p:nvSpPr>
        <p:spPr bwMode="auto">
          <a:xfrm>
            <a:off x="8153400" y="1676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45" name="Line 45"/>
          <p:cNvSpPr>
            <a:spLocks noChangeShapeType="1"/>
          </p:cNvSpPr>
          <p:nvPr/>
        </p:nvSpPr>
        <p:spPr bwMode="auto">
          <a:xfrm>
            <a:off x="8001000" y="14478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46" name="Line 46"/>
          <p:cNvSpPr>
            <a:spLocks noChangeShapeType="1"/>
          </p:cNvSpPr>
          <p:nvPr/>
        </p:nvSpPr>
        <p:spPr bwMode="auto">
          <a:xfrm>
            <a:off x="7848600" y="1676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47" name="Line 47"/>
          <p:cNvSpPr>
            <a:spLocks noChangeShapeType="1"/>
          </p:cNvSpPr>
          <p:nvPr/>
        </p:nvSpPr>
        <p:spPr bwMode="auto">
          <a:xfrm>
            <a:off x="79248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48" name="Line 48"/>
          <p:cNvSpPr>
            <a:spLocks noChangeShapeType="1"/>
          </p:cNvSpPr>
          <p:nvPr/>
        </p:nvSpPr>
        <p:spPr bwMode="auto">
          <a:xfrm>
            <a:off x="77724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49" name="Line 49"/>
          <p:cNvSpPr>
            <a:spLocks noChangeShapeType="1"/>
          </p:cNvSpPr>
          <p:nvPr/>
        </p:nvSpPr>
        <p:spPr bwMode="auto">
          <a:xfrm>
            <a:off x="76200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50" name="Line 50"/>
          <p:cNvSpPr>
            <a:spLocks noChangeShapeType="1"/>
          </p:cNvSpPr>
          <p:nvPr/>
        </p:nvSpPr>
        <p:spPr bwMode="auto">
          <a:xfrm>
            <a:off x="7543800" y="1676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51" name="Line 51"/>
          <p:cNvSpPr>
            <a:spLocks noChangeShapeType="1"/>
          </p:cNvSpPr>
          <p:nvPr/>
        </p:nvSpPr>
        <p:spPr bwMode="auto">
          <a:xfrm>
            <a:off x="7391400" y="14478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52" name="Line 52"/>
          <p:cNvSpPr>
            <a:spLocks noChangeShapeType="1"/>
          </p:cNvSpPr>
          <p:nvPr/>
        </p:nvSpPr>
        <p:spPr bwMode="auto">
          <a:xfrm>
            <a:off x="7086600" y="1295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53" name="Line 53"/>
          <p:cNvSpPr>
            <a:spLocks noChangeShapeType="1"/>
          </p:cNvSpPr>
          <p:nvPr/>
        </p:nvSpPr>
        <p:spPr bwMode="auto">
          <a:xfrm>
            <a:off x="6781800" y="14478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54" name="Line 54"/>
          <p:cNvSpPr>
            <a:spLocks noChangeShapeType="1"/>
          </p:cNvSpPr>
          <p:nvPr/>
        </p:nvSpPr>
        <p:spPr bwMode="auto">
          <a:xfrm>
            <a:off x="6934200" y="1676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55" name="Line 55"/>
          <p:cNvSpPr>
            <a:spLocks noChangeShapeType="1"/>
          </p:cNvSpPr>
          <p:nvPr/>
        </p:nvSpPr>
        <p:spPr bwMode="auto">
          <a:xfrm>
            <a:off x="7239000" y="1676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56" name="Line 56"/>
          <p:cNvSpPr>
            <a:spLocks noChangeShapeType="1"/>
          </p:cNvSpPr>
          <p:nvPr/>
        </p:nvSpPr>
        <p:spPr bwMode="auto">
          <a:xfrm>
            <a:off x="73152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57" name="Line 57"/>
          <p:cNvSpPr>
            <a:spLocks noChangeShapeType="1"/>
          </p:cNvSpPr>
          <p:nvPr/>
        </p:nvSpPr>
        <p:spPr bwMode="auto">
          <a:xfrm>
            <a:off x="80772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58" name="Line 58"/>
          <p:cNvSpPr>
            <a:spLocks noChangeShapeType="1"/>
          </p:cNvSpPr>
          <p:nvPr/>
        </p:nvSpPr>
        <p:spPr bwMode="auto">
          <a:xfrm>
            <a:off x="74676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59" name="Line 59"/>
          <p:cNvSpPr>
            <a:spLocks noChangeShapeType="1"/>
          </p:cNvSpPr>
          <p:nvPr/>
        </p:nvSpPr>
        <p:spPr bwMode="auto">
          <a:xfrm>
            <a:off x="71628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60" name="Line 60"/>
          <p:cNvSpPr>
            <a:spLocks noChangeShapeType="1"/>
          </p:cNvSpPr>
          <p:nvPr/>
        </p:nvSpPr>
        <p:spPr bwMode="auto">
          <a:xfrm>
            <a:off x="70104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61" name="Line 61"/>
          <p:cNvSpPr>
            <a:spLocks noChangeShapeType="1"/>
          </p:cNvSpPr>
          <p:nvPr/>
        </p:nvSpPr>
        <p:spPr bwMode="auto">
          <a:xfrm>
            <a:off x="68580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62" name="Line 62"/>
          <p:cNvSpPr>
            <a:spLocks noChangeShapeType="1"/>
          </p:cNvSpPr>
          <p:nvPr/>
        </p:nvSpPr>
        <p:spPr bwMode="auto">
          <a:xfrm>
            <a:off x="67056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63" name="Line 63"/>
          <p:cNvSpPr>
            <a:spLocks noChangeShapeType="1"/>
          </p:cNvSpPr>
          <p:nvPr/>
        </p:nvSpPr>
        <p:spPr bwMode="auto">
          <a:xfrm>
            <a:off x="6629400" y="1676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64" name="Line 64"/>
          <p:cNvSpPr>
            <a:spLocks noChangeShapeType="1"/>
          </p:cNvSpPr>
          <p:nvPr/>
        </p:nvSpPr>
        <p:spPr bwMode="auto">
          <a:xfrm>
            <a:off x="6553200" y="1905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65" name="Line 65"/>
          <p:cNvSpPr>
            <a:spLocks noChangeShapeType="1"/>
          </p:cNvSpPr>
          <p:nvPr/>
        </p:nvSpPr>
        <p:spPr bwMode="auto">
          <a:xfrm flipH="1">
            <a:off x="6781800" y="2667000"/>
            <a:ext cx="304800" cy="1524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66" name="Line 66"/>
          <p:cNvSpPr>
            <a:spLocks noChangeShapeType="1"/>
          </p:cNvSpPr>
          <p:nvPr/>
        </p:nvSpPr>
        <p:spPr bwMode="auto">
          <a:xfrm>
            <a:off x="7086600" y="2667000"/>
            <a:ext cx="304800" cy="1524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67" name="Line 67"/>
          <p:cNvSpPr>
            <a:spLocks noChangeShapeType="1"/>
          </p:cNvSpPr>
          <p:nvPr/>
        </p:nvSpPr>
        <p:spPr bwMode="auto">
          <a:xfrm flipH="1">
            <a:off x="6629400" y="2819400"/>
            <a:ext cx="1524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68" name="Line 68"/>
          <p:cNvSpPr>
            <a:spLocks noChangeShapeType="1"/>
          </p:cNvSpPr>
          <p:nvPr/>
        </p:nvSpPr>
        <p:spPr bwMode="auto">
          <a:xfrm>
            <a:off x="6781800" y="2819400"/>
            <a:ext cx="1524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69" name="Line 69"/>
          <p:cNvSpPr>
            <a:spLocks noChangeShapeType="1"/>
          </p:cNvSpPr>
          <p:nvPr/>
        </p:nvSpPr>
        <p:spPr bwMode="auto">
          <a:xfrm flipH="1">
            <a:off x="6553200" y="3048000"/>
            <a:ext cx="762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70" name="Line 70"/>
          <p:cNvSpPr>
            <a:spLocks noChangeShapeType="1"/>
          </p:cNvSpPr>
          <p:nvPr/>
        </p:nvSpPr>
        <p:spPr bwMode="auto">
          <a:xfrm>
            <a:off x="6629400" y="3048000"/>
            <a:ext cx="762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71" name="Line 71"/>
          <p:cNvSpPr>
            <a:spLocks noChangeShapeType="1"/>
          </p:cNvSpPr>
          <p:nvPr/>
        </p:nvSpPr>
        <p:spPr bwMode="auto">
          <a:xfrm flipH="1">
            <a:off x="7239000" y="2819400"/>
            <a:ext cx="1524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72" name="Line 72"/>
          <p:cNvSpPr>
            <a:spLocks noChangeShapeType="1"/>
          </p:cNvSpPr>
          <p:nvPr/>
        </p:nvSpPr>
        <p:spPr bwMode="auto">
          <a:xfrm>
            <a:off x="7391400" y="2819400"/>
            <a:ext cx="1524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73" name="Line 73"/>
          <p:cNvSpPr>
            <a:spLocks noChangeShapeType="1"/>
          </p:cNvSpPr>
          <p:nvPr/>
        </p:nvSpPr>
        <p:spPr bwMode="auto">
          <a:xfrm flipH="1">
            <a:off x="8001000" y="2667000"/>
            <a:ext cx="304800" cy="1524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74" name="Line 74"/>
          <p:cNvSpPr>
            <a:spLocks noChangeShapeType="1"/>
          </p:cNvSpPr>
          <p:nvPr/>
        </p:nvSpPr>
        <p:spPr bwMode="auto">
          <a:xfrm>
            <a:off x="8305800" y="2667000"/>
            <a:ext cx="304800" cy="1524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75" name="Line 75"/>
          <p:cNvSpPr>
            <a:spLocks noChangeShapeType="1"/>
          </p:cNvSpPr>
          <p:nvPr/>
        </p:nvSpPr>
        <p:spPr bwMode="auto">
          <a:xfrm flipH="1">
            <a:off x="7848600" y="2819400"/>
            <a:ext cx="1524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76" name="Line 76"/>
          <p:cNvSpPr>
            <a:spLocks noChangeShapeType="1"/>
          </p:cNvSpPr>
          <p:nvPr/>
        </p:nvSpPr>
        <p:spPr bwMode="auto">
          <a:xfrm>
            <a:off x="8001000" y="2819400"/>
            <a:ext cx="1524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77" name="Line 77"/>
          <p:cNvSpPr>
            <a:spLocks noChangeShapeType="1"/>
          </p:cNvSpPr>
          <p:nvPr/>
        </p:nvSpPr>
        <p:spPr bwMode="auto">
          <a:xfrm flipH="1">
            <a:off x="8458200" y="2819400"/>
            <a:ext cx="1524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78" name="Line 78"/>
          <p:cNvSpPr>
            <a:spLocks noChangeShapeType="1"/>
          </p:cNvSpPr>
          <p:nvPr/>
        </p:nvSpPr>
        <p:spPr bwMode="auto">
          <a:xfrm>
            <a:off x="8610600" y="2819400"/>
            <a:ext cx="1524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79" name="Line 79"/>
          <p:cNvSpPr>
            <a:spLocks noChangeShapeType="1"/>
          </p:cNvSpPr>
          <p:nvPr/>
        </p:nvSpPr>
        <p:spPr bwMode="auto">
          <a:xfrm flipH="1">
            <a:off x="7086600" y="2514600"/>
            <a:ext cx="609600" cy="1524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80" name="Line 80"/>
          <p:cNvSpPr>
            <a:spLocks noChangeShapeType="1"/>
          </p:cNvSpPr>
          <p:nvPr/>
        </p:nvSpPr>
        <p:spPr bwMode="auto">
          <a:xfrm>
            <a:off x="7696200" y="2514600"/>
            <a:ext cx="609600" cy="1524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81" name="Line 81"/>
          <p:cNvSpPr>
            <a:spLocks noChangeShapeType="1"/>
          </p:cNvSpPr>
          <p:nvPr/>
        </p:nvSpPr>
        <p:spPr bwMode="auto">
          <a:xfrm flipH="1">
            <a:off x="6858000" y="3048000"/>
            <a:ext cx="762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82" name="Line 82"/>
          <p:cNvSpPr>
            <a:spLocks noChangeShapeType="1"/>
          </p:cNvSpPr>
          <p:nvPr/>
        </p:nvSpPr>
        <p:spPr bwMode="auto">
          <a:xfrm>
            <a:off x="6934200" y="3048000"/>
            <a:ext cx="762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83" name="Line 83"/>
          <p:cNvSpPr>
            <a:spLocks noChangeShapeType="1"/>
          </p:cNvSpPr>
          <p:nvPr/>
        </p:nvSpPr>
        <p:spPr bwMode="auto">
          <a:xfrm flipH="1">
            <a:off x="7162800" y="3048000"/>
            <a:ext cx="762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84" name="Line 84"/>
          <p:cNvSpPr>
            <a:spLocks noChangeShapeType="1"/>
          </p:cNvSpPr>
          <p:nvPr/>
        </p:nvSpPr>
        <p:spPr bwMode="auto">
          <a:xfrm>
            <a:off x="7696200" y="25146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85" name="Line 85"/>
          <p:cNvSpPr>
            <a:spLocks noChangeShapeType="1"/>
          </p:cNvSpPr>
          <p:nvPr/>
        </p:nvSpPr>
        <p:spPr bwMode="auto">
          <a:xfrm>
            <a:off x="8305800" y="2667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86" name="Line 86"/>
          <p:cNvSpPr>
            <a:spLocks noChangeShapeType="1"/>
          </p:cNvSpPr>
          <p:nvPr/>
        </p:nvSpPr>
        <p:spPr bwMode="auto">
          <a:xfrm>
            <a:off x="8610600" y="2819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87" name="Line 87"/>
          <p:cNvSpPr>
            <a:spLocks noChangeShapeType="1"/>
          </p:cNvSpPr>
          <p:nvPr/>
        </p:nvSpPr>
        <p:spPr bwMode="auto">
          <a:xfrm>
            <a:off x="8763000" y="3048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88" name="Line 88"/>
          <p:cNvSpPr>
            <a:spLocks noChangeShapeType="1"/>
          </p:cNvSpPr>
          <p:nvPr/>
        </p:nvSpPr>
        <p:spPr bwMode="auto">
          <a:xfrm>
            <a:off x="8458200" y="3048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89" name="Line 89"/>
          <p:cNvSpPr>
            <a:spLocks noChangeShapeType="1"/>
          </p:cNvSpPr>
          <p:nvPr/>
        </p:nvSpPr>
        <p:spPr bwMode="auto">
          <a:xfrm>
            <a:off x="8153400" y="3048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90" name="Line 90"/>
          <p:cNvSpPr>
            <a:spLocks noChangeShapeType="1"/>
          </p:cNvSpPr>
          <p:nvPr/>
        </p:nvSpPr>
        <p:spPr bwMode="auto">
          <a:xfrm>
            <a:off x="8001000" y="2819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91" name="Line 91"/>
          <p:cNvSpPr>
            <a:spLocks noChangeShapeType="1"/>
          </p:cNvSpPr>
          <p:nvPr/>
        </p:nvSpPr>
        <p:spPr bwMode="auto">
          <a:xfrm>
            <a:off x="7848600" y="3048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92" name="Line 92"/>
          <p:cNvSpPr>
            <a:spLocks noChangeShapeType="1"/>
          </p:cNvSpPr>
          <p:nvPr/>
        </p:nvSpPr>
        <p:spPr bwMode="auto">
          <a:xfrm>
            <a:off x="7543800" y="3048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93" name="Line 93"/>
          <p:cNvSpPr>
            <a:spLocks noChangeShapeType="1"/>
          </p:cNvSpPr>
          <p:nvPr/>
        </p:nvSpPr>
        <p:spPr bwMode="auto">
          <a:xfrm>
            <a:off x="7391400" y="2819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94" name="Line 94"/>
          <p:cNvSpPr>
            <a:spLocks noChangeShapeType="1"/>
          </p:cNvSpPr>
          <p:nvPr/>
        </p:nvSpPr>
        <p:spPr bwMode="auto">
          <a:xfrm>
            <a:off x="7086600" y="2667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95" name="Line 95"/>
          <p:cNvSpPr>
            <a:spLocks noChangeShapeType="1"/>
          </p:cNvSpPr>
          <p:nvPr/>
        </p:nvSpPr>
        <p:spPr bwMode="auto">
          <a:xfrm>
            <a:off x="6781800" y="2819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96" name="Line 96"/>
          <p:cNvSpPr>
            <a:spLocks noChangeShapeType="1"/>
          </p:cNvSpPr>
          <p:nvPr/>
        </p:nvSpPr>
        <p:spPr bwMode="auto">
          <a:xfrm>
            <a:off x="6934200" y="3048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97" name="Line 97"/>
          <p:cNvSpPr>
            <a:spLocks noChangeShapeType="1"/>
          </p:cNvSpPr>
          <p:nvPr/>
        </p:nvSpPr>
        <p:spPr bwMode="auto">
          <a:xfrm>
            <a:off x="7239000" y="3048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98" name="Line 98"/>
          <p:cNvSpPr>
            <a:spLocks noChangeShapeType="1"/>
          </p:cNvSpPr>
          <p:nvPr/>
        </p:nvSpPr>
        <p:spPr bwMode="auto">
          <a:xfrm>
            <a:off x="7162800" y="32766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499" name="Line 99"/>
          <p:cNvSpPr>
            <a:spLocks noChangeShapeType="1"/>
          </p:cNvSpPr>
          <p:nvPr/>
        </p:nvSpPr>
        <p:spPr bwMode="auto">
          <a:xfrm>
            <a:off x="7010400" y="32766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00" name="Line 100"/>
          <p:cNvSpPr>
            <a:spLocks noChangeShapeType="1"/>
          </p:cNvSpPr>
          <p:nvPr/>
        </p:nvSpPr>
        <p:spPr bwMode="auto">
          <a:xfrm>
            <a:off x="6858000" y="32766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01" name="Line 101"/>
          <p:cNvSpPr>
            <a:spLocks noChangeShapeType="1"/>
          </p:cNvSpPr>
          <p:nvPr/>
        </p:nvSpPr>
        <p:spPr bwMode="auto">
          <a:xfrm>
            <a:off x="6705600" y="32766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02" name="Line 102"/>
          <p:cNvSpPr>
            <a:spLocks noChangeShapeType="1"/>
          </p:cNvSpPr>
          <p:nvPr/>
        </p:nvSpPr>
        <p:spPr bwMode="auto">
          <a:xfrm>
            <a:off x="6629400" y="3048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03" name="Line 103"/>
          <p:cNvSpPr>
            <a:spLocks noChangeShapeType="1"/>
          </p:cNvSpPr>
          <p:nvPr/>
        </p:nvSpPr>
        <p:spPr bwMode="auto">
          <a:xfrm>
            <a:off x="6553200" y="32766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04" name="Line 104"/>
          <p:cNvSpPr>
            <a:spLocks noChangeShapeType="1"/>
          </p:cNvSpPr>
          <p:nvPr/>
        </p:nvSpPr>
        <p:spPr bwMode="auto">
          <a:xfrm flipH="1">
            <a:off x="6781800" y="4343400"/>
            <a:ext cx="304800" cy="1524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05" name="Line 105"/>
          <p:cNvSpPr>
            <a:spLocks noChangeShapeType="1"/>
          </p:cNvSpPr>
          <p:nvPr/>
        </p:nvSpPr>
        <p:spPr bwMode="auto">
          <a:xfrm>
            <a:off x="7086600" y="4343400"/>
            <a:ext cx="304800" cy="1524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06" name="Line 106"/>
          <p:cNvSpPr>
            <a:spLocks noChangeShapeType="1"/>
          </p:cNvSpPr>
          <p:nvPr/>
        </p:nvSpPr>
        <p:spPr bwMode="auto">
          <a:xfrm flipH="1">
            <a:off x="6629400" y="4495800"/>
            <a:ext cx="1524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07" name="Line 107"/>
          <p:cNvSpPr>
            <a:spLocks noChangeShapeType="1"/>
          </p:cNvSpPr>
          <p:nvPr/>
        </p:nvSpPr>
        <p:spPr bwMode="auto">
          <a:xfrm flipH="1">
            <a:off x="8001000" y="4343400"/>
            <a:ext cx="304800" cy="1524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08" name="Line 108"/>
          <p:cNvSpPr>
            <a:spLocks noChangeShapeType="1"/>
          </p:cNvSpPr>
          <p:nvPr/>
        </p:nvSpPr>
        <p:spPr bwMode="auto">
          <a:xfrm>
            <a:off x="8305800" y="4343400"/>
            <a:ext cx="304800" cy="1524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09" name="Line 109"/>
          <p:cNvSpPr>
            <a:spLocks noChangeShapeType="1"/>
          </p:cNvSpPr>
          <p:nvPr/>
        </p:nvSpPr>
        <p:spPr bwMode="auto">
          <a:xfrm>
            <a:off x="8001000" y="4495800"/>
            <a:ext cx="1524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10" name="Line 110"/>
          <p:cNvSpPr>
            <a:spLocks noChangeShapeType="1"/>
          </p:cNvSpPr>
          <p:nvPr/>
        </p:nvSpPr>
        <p:spPr bwMode="auto">
          <a:xfrm flipH="1">
            <a:off x="8458200" y="4495800"/>
            <a:ext cx="1524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11" name="Line 111"/>
          <p:cNvSpPr>
            <a:spLocks noChangeShapeType="1"/>
          </p:cNvSpPr>
          <p:nvPr/>
        </p:nvSpPr>
        <p:spPr bwMode="auto">
          <a:xfrm>
            <a:off x="8610600" y="4495800"/>
            <a:ext cx="1524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12" name="Line 112"/>
          <p:cNvSpPr>
            <a:spLocks noChangeShapeType="1"/>
          </p:cNvSpPr>
          <p:nvPr/>
        </p:nvSpPr>
        <p:spPr bwMode="auto">
          <a:xfrm flipH="1">
            <a:off x="7086600" y="4191000"/>
            <a:ext cx="609600" cy="1524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13" name="Line 113"/>
          <p:cNvSpPr>
            <a:spLocks noChangeShapeType="1"/>
          </p:cNvSpPr>
          <p:nvPr/>
        </p:nvSpPr>
        <p:spPr bwMode="auto">
          <a:xfrm>
            <a:off x="7696200" y="4191000"/>
            <a:ext cx="609600" cy="1524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14" name="Line 114"/>
          <p:cNvSpPr>
            <a:spLocks noChangeShapeType="1"/>
          </p:cNvSpPr>
          <p:nvPr/>
        </p:nvSpPr>
        <p:spPr bwMode="auto">
          <a:xfrm flipH="1">
            <a:off x="8382000" y="4724400"/>
            <a:ext cx="762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15" name="Line 115"/>
          <p:cNvSpPr>
            <a:spLocks noChangeShapeType="1"/>
          </p:cNvSpPr>
          <p:nvPr/>
        </p:nvSpPr>
        <p:spPr bwMode="auto">
          <a:xfrm>
            <a:off x="8458200" y="4724400"/>
            <a:ext cx="76200" cy="228600"/>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16" name="Line 116"/>
          <p:cNvSpPr>
            <a:spLocks noChangeShapeType="1"/>
          </p:cNvSpPr>
          <p:nvPr/>
        </p:nvSpPr>
        <p:spPr bwMode="auto">
          <a:xfrm flipH="1">
            <a:off x="8686800" y="4724400"/>
            <a:ext cx="76200" cy="228600"/>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17" name="Line 117"/>
          <p:cNvSpPr>
            <a:spLocks noChangeShapeType="1"/>
          </p:cNvSpPr>
          <p:nvPr/>
        </p:nvSpPr>
        <p:spPr bwMode="auto">
          <a:xfrm>
            <a:off x="7696200" y="41910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18" name="Line 118"/>
          <p:cNvSpPr>
            <a:spLocks noChangeShapeType="1"/>
          </p:cNvSpPr>
          <p:nvPr/>
        </p:nvSpPr>
        <p:spPr bwMode="auto">
          <a:xfrm>
            <a:off x="8305800" y="4343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19" name="Line 119"/>
          <p:cNvSpPr>
            <a:spLocks noChangeShapeType="1"/>
          </p:cNvSpPr>
          <p:nvPr/>
        </p:nvSpPr>
        <p:spPr bwMode="auto">
          <a:xfrm>
            <a:off x="8610600" y="44958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20" name="Line 120"/>
          <p:cNvSpPr>
            <a:spLocks noChangeShapeType="1"/>
          </p:cNvSpPr>
          <p:nvPr/>
        </p:nvSpPr>
        <p:spPr bwMode="auto">
          <a:xfrm>
            <a:off x="8763000" y="4724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21" name="Line 121"/>
          <p:cNvSpPr>
            <a:spLocks noChangeShapeType="1"/>
          </p:cNvSpPr>
          <p:nvPr/>
        </p:nvSpPr>
        <p:spPr bwMode="auto">
          <a:xfrm>
            <a:off x="8458200" y="4724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22" name="Line 122"/>
          <p:cNvSpPr>
            <a:spLocks noChangeShapeType="1"/>
          </p:cNvSpPr>
          <p:nvPr/>
        </p:nvSpPr>
        <p:spPr bwMode="auto">
          <a:xfrm>
            <a:off x="8153400" y="4724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23" name="Line 123"/>
          <p:cNvSpPr>
            <a:spLocks noChangeShapeType="1"/>
          </p:cNvSpPr>
          <p:nvPr/>
        </p:nvSpPr>
        <p:spPr bwMode="auto">
          <a:xfrm>
            <a:off x="8001000" y="44958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24" name="Line 124"/>
          <p:cNvSpPr>
            <a:spLocks noChangeShapeType="1"/>
          </p:cNvSpPr>
          <p:nvPr/>
        </p:nvSpPr>
        <p:spPr bwMode="auto">
          <a:xfrm>
            <a:off x="7391400" y="44958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25" name="Line 125"/>
          <p:cNvSpPr>
            <a:spLocks noChangeShapeType="1"/>
          </p:cNvSpPr>
          <p:nvPr/>
        </p:nvSpPr>
        <p:spPr bwMode="auto">
          <a:xfrm>
            <a:off x="7086600" y="4343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26" name="Line 126"/>
          <p:cNvSpPr>
            <a:spLocks noChangeShapeType="1"/>
          </p:cNvSpPr>
          <p:nvPr/>
        </p:nvSpPr>
        <p:spPr bwMode="auto">
          <a:xfrm>
            <a:off x="6781800" y="44958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27" name="Line 127"/>
          <p:cNvSpPr>
            <a:spLocks noChangeShapeType="1"/>
          </p:cNvSpPr>
          <p:nvPr/>
        </p:nvSpPr>
        <p:spPr bwMode="auto">
          <a:xfrm>
            <a:off x="6629400" y="4724400"/>
            <a:ext cx="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28" name="Oval 128"/>
          <p:cNvSpPr>
            <a:spLocks noChangeArrowheads="1"/>
          </p:cNvSpPr>
          <p:nvPr/>
        </p:nvSpPr>
        <p:spPr bwMode="auto">
          <a:xfrm>
            <a:off x="7620000" y="1066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29" name="Oval 129"/>
          <p:cNvSpPr>
            <a:spLocks noChangeArrowheads="1"/>
          </p:cNvSpPr>
          <p:nvPr/>
        </p:nvSpPr>
        <p:spPr bwMode="auto">
          <a:xfrm>
            <a:off x="75438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30" name="Oval 130"/>
          <p:cNvSpPr>
            <a:spLocks noChangeArrowheads="1"/>
          </p:cNvSpPr>
          <p:nvPr/>
        </p:nvSpPr>
        <p:spPr bwMode="auto">
          <a:xfrm>
            <a:off x="73914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31" name="Oval 131"/>
          <p:cNvSpPr>
            <a:spLocks noChangeArrowheads="1"/>
          </p:cNvSpPr>
          <p:nvPr/>
        </p:nvSpPr>
        <p:spPr bwMode="auto">
          <a:xfrm>
            <a:off x="72390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32" name="Oval 132"/>
          <p:cNvSpPr>
            <a:spLocks noChangeArrowheads="1"/>
          </p:cNvSpPr>
          <p:nvPr/>
        </p:nvSpPr>
        <p:spPr bwMode="auto">
          <a:xfrm>
            <a:off x="70866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33" name="Oval 133"/>
          <p:cNvSpPr>
            <a:spLocks noChangeArrowheads="1"/>
          </p:cNvSpPr>
          <p:nvPr/>
        </p:nvSpPr>
        <p:spPr bwMode="auto">
          <a:xfrm>
            <a:off x="7010400" y="1219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34" name="Oval 134"/>
          <p:cNvSpPr>
            <a:spLocks noChangeArrowheads="1"/>
          </p:cNvSpPr>
          <p:nvPr/>
        </p:nvSpPr>
        <p:spPr bwMode="auto">
          <a:xfrm>
            <a:off x="69342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35" name="Oval 135"/>
          <p:cNvSpPr>
            <a:spLocks noChangeArrowheads="1"/>
          </p:cNvSpPr>
          <p:nvPr/>
        </p:nvSpPr>
        <p:spPr bwMode="auto">
          <a:xfrm>
            <a:off x="67818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36" name="Oval 136"/>
          <p:cNvSpPr>
            <a:spLocks noChangeArrowheads="1"/>
          </p:cNvSpPr>
          <p:nvPr/>
        </p:nvSpPr>
        <p:spPr bwMode="auto">
          <a:xfrm>
            <a:off x="66294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37" name="Oval 137"/>
          <p:cNvSpPr>
            <a:spLocks noChangeArrowheads="1"/>
          </p:cNvSpPr>
          <p:nvPr/>
        </p:nvSpPr>
        <p:spPr bwMode="auto">
          <a:xfrm>
            <a:off x="64770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38" name="Oval 138"/>
          <p:cNvSpPr>
            <a:spLocks noChangeArrowheads="1"/>
          </p:cNvSpPr>
          <p:nvPr/>
        </p:nvSpPr>
        <p:spPr bwMode="auto">
          <a:xfrm>
            <a:off x="81534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39" name="Oval 139"/>
          <p:cNvSpPr>
            <a:spLocks noChangeArrowheads="1"/>
          </p:cNvSpPr>
          <p:nvPr/>
        </p:nvSpPr>
        <p:spPr bwMode="auto">
          <a:xfrm>
            <a:off x="80010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40" name="Oval 140"/>
          <p:cNvSpPr>
            <a:spLocks noChangeArrowheads="1"/>
          </p:cNvSpPr>
          <p:nvPr/>
        </p:nvSpPr>
        <p:spPr bwMode="auto">
          <a:xfrm>
            <a:off x="78486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41" name="Oval 141"/>
          <p:cNvSpPr>
            <a:spLocks noChangeArrowheads="1"/>
          </p:cNvSpPr>
          <p:nvPr/>
        </p:nvSpPr>
        <p:spPr bwMode="auto">
          <a:xfrm>
            <a:off x="76962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42" name="Oval 142"/>
          <p:cNvSpPr>
            <a:spLocks noChangeArrowheads="1"/>
          </p:cNvSpPr>
          <p:nvPr/>
        </p:nvSpPr>
        <p:spPr bwMode="auto">
          <a:xfrm>
            <a:off x="87630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43" name="Oval 143"/>
          <p:cNvSpPr>
            <a:spLocks noChangeArrowheads="1"/>
          </p:cNvSpPr>
          <p:nvPr/>
        </p:nvSpPr>
        <p:spPr bwMode="auto">
          <a:xfrm>
            <a:off x="86106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44" name="Oval 144"/>
          <p:cNvSpPr>
            <a:spLocks noChangeArrowheads="1"/>
          </p:cNvSpPr>
          <p:nvPr/>
        </p:nvSpPr>
        <p:spPr bwMode="auto">
          <a:xfrm>
            <a:off x="84582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45" name="Oval 145"/>
          <p:cNvSpPr>
            <a:spLocks noChangeArrowheads="1"/>
          </p:cNvSpPr>
          <p:nvPr/>
        </p:nvSpPr>
        <p:spPr bwMode="auto">
          <a:xfrm>
            <a:off x="8305800" y="1828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46" name="Oval 146"/>
          <p:cNvSpPr>
            <a:spLocks noChangeArrowheads="1"/>
          </p:cNvSpPr>
          <p:nvPr/>
        </p:nvSpPr>
        <p:spPr bwMode="auto">
          <a:xfrm>
            <a:off x="8229600" y="1219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47" name="Oval 147"/>
          <p:cNvSpPr>
            <a:spLocks noChangeArrowheads="1"/>
          </p:cNvSpPr>
          <p:nvPr/>
        </p:nvSpPr>
        <p:spPr bwMode="auto">
          <a:xfrm>
            <a:off x="7315200" y="13716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48" name="Oval 148"/>
          <p:cNvSpPr>
            <a:spLocks noChangeArrowheads="1"/>
          </p:cNvSpPr>
          <p:nvPr/>
        </p:nvSpPr>
        <p:spPr bwMode="auto">
          <a:xfrm>
            <a:off x="6705600" y="13716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49" name="Oval 149"/>
          <p:cNvSpPr>
            <a:spLocks noChangeArrowheads="1"/>
          </p:cNvSpPr>
          <p:nvPr/>
        </p:nvSpPr>
        <p:spPr bwMode="auto">
          <a:xfrm>
            <a:off x="6553200" y="1600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50" name="Oval 150"/>
          <p:cNvSpPr>
            <a:spLocks noChangeArrowheads="1"/>
          </p:cNvSpPr>
          <p:nvPr/>
        </p:nvSpPr>
        <p:spPr bwMode="auto">
          <a:xfrm>
            <a:off x="6858000" y="1600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51" name="Oval 151"/>
          <p:cNvSpPr>
            <a:spLocks noChangeArrowheads="1"/>
          </p:cNvSpPr>
          <p:nvPr/>
        </p:nvSpPr>
        <p:spPr bwMode="auto">
          <a:xfrm>
            <a:off x="7162800" y="1600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52" name="Oval 152"/>
          <p:cNvSpPr>
            <a:spLocks noChangeArrowheads="1"/>
          </p:cNvSpPr>
          <p:nvPr/>
        </p:nvSpPr>
        <p:spPr bwMode="auto">
          <a:xfrm>
            <a:off x="7467600" y="1600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53" name="Oval 153"/>
          <p:cNvSpPr>
            <a:spLocks noChangeArrowheads="1"/>
          </p:cNvSpPr>
          <p:nvPr/>
        </p:nvSpPr>
        <p:spPr bwMode="auto">
          <a:xfrm>
            <a:off x="7772400" y="1600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54" name="Oval 154"/>
          <p:cNvSpPr>
            <a:spLocks noChangeArrowheads="1"/>
          </p:cNvSpPr>
          <p:nvPr/>
        </p:nvSpPr>
        <p:spPr bwMode="auto">
          <a:xfrm>
            <a:off x="7924800" y="13716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55" name="Oval 155"/>
          <p:cNvSpPr>
            <a:spLocks noChangeArrowheads="1"/>
          </p:cNvSpPr>
          <p:nvPr/>
        </p:nvSpPr>
        <p:spPr bwMode="auto">
          <a:xfrm>
            <a:off x="8077200" y="1600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56" name="Oval 156"/>
          <p:cNvSpPr>
            <a:spLocks noChangeArrowheads="1"/>
          </p:cNvSpPr>
          <p:nvPr/>
        </p:nvSpPr>
        <p:spPr bwMode="auto">
          <a:xfrm>
            <a:off x="8382000" y="1600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57" name="Oval 157"/>
          <p:cNvSpPr>
            <a:spLocks noChangeArrowheads="1"/>
          </p:cNvSpPr>
          <p:nvPr/>
        </p:nvSpPr>
        <p:spPr bwMode="auto">
          <a:xfrm>
            <a:off x="8534400" y="13716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58" name="Oval 158"/>
          <p:cNvSpPr>
            <a:spLocks noChangeArrowheads="1"/>
          </p:cNvSpPr>
          <p:nvPr/>
        </p:nvSpPr>
        <p:spPr bwMode="auto">
          <a:xfrm>
            <a:off x="8686800" y="1600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59" name="Oval 159"/>
          <p:cNvSpPr>
            <a:spLocks noChangeArrowheads="1"/>
          </p:cNvSpPr>
          <p:nvPr/>
        </p:nvSpPr>
        <p:spPr bwMode="auto">
          <a:xfrm>
            <a:off x="7620000" y="24384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60" name="Oval 160"/>
          <p:cNvSpPr>
            <a:spLocks noChangeArrowheads="1"/>
          </p:cNvSpPr>
          <p:nvPr/>
        </p:nvSpPr>
        <p:spPr bwMode="auto">
          <a:xfrm>
            <a:off x="7086600" y="32004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61" name="Oval 161"/>
          <p:cNvSpPr>
            <a:spLocks noChangeArrowheads="1"/>
          </p:cNvSpPr>
          <p:nvPr/>
        </p:nvSpPr>
        <p:spPr bwMode="auto">
          <a:xfrm>
            <a:off x="7010400" y="2590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62" name="Oval 162"/>
          <p:cNvSpPr>
            <a:spLocks noChangeArrowheads="1"/>
          </p:cNvSpPr>
          <p:nvPr/>
        </p:nvSpPr>
        <p:spPr bwMode="auto">
          <a:xfrm>
            <a:off x="6934200" y="32004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63" name="Oval 163"/>
          <p:cNvSpPr>
            <a:spLocks noChangeArrowheads="1"/>
          </p:cNvSpPr>
          <p:nvPr/>
        </p:nvSpPr>
        <p:spPr bwMode="auto">
          <a:xfrm>
            <a:off x="6781800" y="32004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64" name="Oval 164"/>
          <p:cNvSpPr>
            <a:spLocks noChangeArrowheads="1"/>
          </p:cNvSpPr>
          <p:nvPr/>
        </p:nvSpPr>
        <p:spPr bwMode="auto">
          <a:xfrm>
            <a:off x="6629400" y="32004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65" name="Oval 165"/>
          <p:cNvSpPr>
            <a:spLocks noChangeArrowheads="1"/>
          </p:cNvSpPr>
          <p:nvPr/>
        </p:nvSpPr>
        <p:spPr bwMode="auto">
          <a:xfrm>
            <a:off x="6477000" y="32004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66" name="Oval 166"/>
          <p:cNvSpPr>
            <a:spLocks noChangeArrowheads="1"/>
          </p:cNvSpPr>
          <p:nvPr/>
        </p:nvSpPr>
        <p:spPr bwMode="auto">
          <a:xfrm>
            <a:off x="8229600" y="2590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67" name="Oval 167"/>
          <p:cNvSpPr>
            <a:spLocks noChangeArrowheads="1"/>
          </p:cNvSpPr>
          <p:nvPr/>
        </p:nvSpPr>
        <p:spPr bwMode="auto">
          <a:xfrm>
            <a:off x="7315200" y="2743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68" name="Oval 168"/>
          <p:cNvSpPr>
            <a:spLocks noChangeArrowheads="1"/>
          </p:cNvSpPr>
          <p:nvPr/>
        </p:nvSpPr>
        <p:spPr bwMode="auto">
          <a:xfrm>
            <a:off x="6705600" y="2743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69" name="Oval 169"/>
          <p:cNvSpPr>
            <a:spLocks noChangeArrowheads="1"/>
          </p:cNvSpPr>
          <p:nvPr/>
        </p:nvSpPr>
        <p:spPr bwMode="auto">
          <a:xfrm>
            <a:off x="6553200" y="2971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70" name="Oval 170"/>
          <p:cNvSpPr>
            <a:spLocks noChangeArrowheads="1"/>
          </p:cNvSpPr>
          <p:nvPr/>
        </p:nvSpPr>
        <p:spPr bwMode="auto">
          <a:xfrm>
            <a:off x="6858000" y="2971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71" name="Oval 171"/>
          <p:cNvSpPr>
            <a:spLocks noChangeArrowheads="1"/>
          </p:cNvSpPr>
          <p:nvPr/>
        </p:nvSpPr>
        <p:spPr bwMode="auto">
          <a:xfrm>
            <a:off x="7162800" y="2971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72" name="Oval 172"/>
          <p:cNvSpPr>
            <a:spLocks noChangeArrowheads="1"/>
          </p:cNvSpPr>
          <p:nvPr/>
        </p:nvSpPr>
        <p:spPr bwMode="auto">
          <a:xfrm>
            <a:off x="7467600" y="2971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73" name="Oval 173"/>
          <p:cNvSpPr>
            <a:spLocks noChangeArrowheads="1"/>
          </p:cNvSpPr>
          <p:nvPr/>
        </p:nvSpPr>
        <p:spPr bwMode="auto">
          <a:xfrm>
            <a:off x="7772400" y="2971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74" name="Oval 174"/>
          <p:cNvSpPr>
            <a:spLocks noChangeArrowheads="1"/>
          </p:cNvSpPr>
          <p:nvPr/>
        </p:nvSpPr>
        <p:spPr bwMode="auto">
          <a:xfrm>
            <a:off x="7924800" y="2743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75" name="Oval 175"/>
          <p:cNvSpPr>
            <a:spLocks noChangeArrowheads="1"/>
          </p:cNvSpPr>
          <p:nvPr/>
        </p:nvSpPr>
        <p:spPr bwMode="auto">
          <a:xfrm>
            <a:off x="8077200" y="2971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76" name="Oval 176"/>
          <p:cNvSpPr>
            <a:spLocks noChangeArrowheads="1"/>
          </p:cNvSpPr>
          <p:nvPr/>
        </p:nvSpPr>
        <p:spPr bwMode="auto">
          <a:xfrm>
            <a:off x="8382000" y="2971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77" name="Oval 177"/>
          <p:cNvSpPr>
            <a:spLocks noChangeArrowheads="1"/>
          </p:cNvSpPr>
          <p:nvPr/>
        </p:nvSpPr>
        <p:spPr bwMode="auto">
          <a:xfrm>
            <a:off x="8534400" y="2743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78" name="Oval 178"/>
          <p:cNvSpPr>
            <a:spLocks noChangeArrowheads="1"/>
          </p:cNvSpPr>
          <p:nvPr/>
        </p:nvSpPr>
        <p:spPr bwMode="auto">
          <a:xfrm>
            <a:off x="8686800" y="2971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79" name="Oval 179"/>
          <p:cNvSpPr>
            <a:spLocks noChangeArrowheads="1"/>
          </p:cNvSpPr>
          <p:nvPr/>
        </p:nvSpPr>
        <p:spPr bwMode="auto">
          <a:xfrm>
            <a:off x="7620000" y="4114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80" name="Oval 180"/>
          <p:cNvSpPr>
            <a:spLocks noChangeArrowheads="1"/>
          </p:cNvSpPr>
          <p:nvPr/>
        </p:nvSpPr>
        <p:spPr bwMode="auto">
          <a:xfrm>
            <a:off x="7010400" y="4267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81" name="Oval 181"/>
          <p:cNvSpPr>
            <a:spLocks noChangeArrowheads="1"/>
          </p:cNvSpPr>
          <p:nvPr/>
        </p:nvSpPr>
        <p:spPr bwMode="auto">
          <a:xfrm>
            <a:off x="8610600" y="4876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82" name="Oval 182"/>
          <p:cNvSpPr>
            <a:spLocks noChangeArrowheads="1"/>
          </p:cNvSpPr>
          <p:nvPr/>
        </p:nvSpPr>
        <p:spPr bwMode="auto">
          <a:xfrm>
            <a:off x="8458200" y="4876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83" name="Oval 183"/>
          <p:cNvSpPr>
            <a:spLocks noChangeArrowheads="1"/>
          </p:cNvSpPr>
          <p:nvPr/>
        </p:nvSpPr>
        <p:spPr bwMode="auto">
          <a:xfrm>
            <a:off x="8305800" y="48768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84" name="Oval 184"/>
          <p:cNvSpPr>
            <a:spLocks noChangeArrowheads="1"/>
          </p:cNvSpPr>
          <p:nvPr/>
        </p:nvSpPr>
        <p:spPr bwMode="auto">
          <a:xfrm>
            <a:off x="8229600" y="4267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85" name="Oval 185"/>
          <p:cNvSpPr>
            <a:spLocks noChangeArrowheads="1"/>
          </p:cNvSpPr>
          <p:nvPr/>
        </p:nvSpPr>
        <p:spPr bwMode="auto">
          <a:xfrm>
            <a:off x="7315200" y="44196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86" name="Oval 186"/>
          <p:cNvSpPr>
            <a:spLocks noChangeArrowheads="1"/>
          </p:cNvSpPr>
          <p:nvPr/>
        </p:nvSpPr>
        <p:spPr bwMode="auto">
          <a:xfrm>
            <a:off x="6705600" y="44196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87" name="Oval 187"/>
          <p:cNvSpPr>
            <a:spLocks noChangeArrowheads="1"/>
          </p:cNvSpPr>
          <p:nvPr/>
        </p:nvSpPr>
        <p:spPr bwMode="auto">
          <a:xfrm>
            <a:off x="6553200" y="4648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88" name="Oval 188"/>
          <p:cNvSpPr>
            <a:spLocks noChangeArrowheads="1"/>
          </p:cNvSpPr>
          <p:nvPr/>
        </p:nvSpPr>
        <p:spPr bwMode="auto">
          <a:xfrm>
            <a:off x="7924800" y="44196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89" name="Oval 189"/>
          <p:cNvSpPr>
            <a:spLocks noChangeArrowheads="1"/>
          </p:cNvSpPr>
          <p:nvPr/>
        </p:nvSpPr>
        <p:spPr bwMode="auto">
          <a:xfrm>
            <a:off x="8077200" y="4648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90" name="Oval 190"/>
          <p:cNvSpPr>
            <a:spLocks noChangeArrowheads="1"/>
          </p:cNvSpPr>
          <p:nvPr/>
        </p:nvSpPr>
        <p:spPr bwMode="auto">
          <a:xfrm>
            <a:off x="8382000" y="4648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91" name="Oval 191"/>
          <p:cNvSpPr>
            <a:spLocks noChangeArrowheads="1"/>
          </p:cNvSpPr>
          <p:nvPr/>
        </p:nvSpPr>
        <p:spPr bwMode="auto">
          <a:xfrm>
            <a:off x="8534400" y="44196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92" name="Oval 192"/>
          <p:cNvSpPr>
            <a:spLocks noChangeArrowheads="1"/>
          </p:cNvSpPr>
          <p:nvPr/>
        </p:nvSpPr>
        <p:spPr bwMode="auto">
          <a:xfrm>
            <a:off x="8686800" y="4648200"/>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06593" name="Text Box 193"/>
          <p:cNvSpPr txBox="1">
            <a:spLocks noChangeArrowheads="1"/>
          </p:cNvSpPr>
          <p:nvPr/>
        </p:nvSpPr>
        <p:spPr bwMode="auto">
          <a:xfrm>
            <a:off x="2057400" y="5922963"/>
            <a:ext cx="152400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spAutoFit/>
          </a:bodyPr>
          <a:lstStyle/>
          <a:p>
            <a:pPr>
              <a:spcBef>
                <a:spcPct val="50000"/>
              </a:spcBef>
              <a:defRPr/>
            </a:pPr>
            <a:r>
              <a:rPr lang="en-US" sz="2000">
                <a:cs typeface="+mn-cs"/>
              </a:rPr>
              <a:t>Full</a:t>
            </a:r>
          </a:p>
        </p:txBody>
      </p:sp>
      <p:sp>
        <p:nvSpPr>
          <p:cNvPr id="2406594" name="Text Box 194"/>
          <p:cNvSpPr txBox="1">
            <a:spLocks noChangeArrowheads="1"/>
          </p:cNvSpPr>
          <p:nvPr/>
        </p:nvSpPr>
        <p:spPr bwMode="auto">
          <a:xfrm>
            <a:off x="3733800" y="5927725"/>
            <a:ext cx="15240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cs typeface="+mn-cs"/>
              </a:rPr>
              <a:t>Complete</a:t>
            </a:r>
          </a:p>
        </p:txBody>
      </p:sp>
      <p:sp>
        <p:nvSpPr>
          <p:cNvPr id="2406595" name="Text Box 195"/>
          <p:cNvSpPr txBox="1">
            <a:spLocks noChangeArrowheads="1"/>
          </p:cNvSpPr>
          <p:nvPr/>
        </p:nvSpPr>
        <p:spPr bwMode="auto">
          <a:xfrm>
            <a:off x="5791200" y="5927725"/>
            <a:ext cx="1524000" cy="40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a:cs typeface="+mn-cs"/>
              </a:rPr>
              <a:t>Balanced</a:t>
            </a:r>
          </a:p>
        </p:txBody>
      </p:sp>
      <p:sp>
        <p:nvSpPr>
          <p:cNvPr id="2406596" name="Line 196"/>
          <p:cNvSpPr>
            <a:spLocks noChangeShapeType="1"/>
          </p:cNvSpPr>
          <p:nvPr/>
        </p:nvSpPr>
        <p:spPr bwMode="auto">
          <a:xfrm>
            <a:off x="3200400" y="6156325"/>
            <a:ext cx="533400" cy="0"/>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06597" name="Line 197"/>
          <p:cNvSpPr>
            <a:spLocks noChangeShapeType="1"/>
          </p:cNvSpPr>
          <p:nvPr/>
        </p:nvSpPr>
        <p:spPr bwMode="auto">
          <a:xfrm>
            <a:off x="5257800" y="6156325"/>
            <a:ext cx="533400" cy="0"/>
          </a:xfrm>
          <a:prstGeom prst="line">
            <a:avLst/>
          </a:prstGeom>
          <a:noFill/>
          <a:ln w="38100">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396162" name="Rectangle 2"/>
          <p:cNvSpPr>
            <a:spLocks noGrp="1" noChangeArrowheads="1"/>
          </p:cNvSpPr>
          <p:nvPr>
            <p:ph type="title"/>
          </p:nvPr>
        </p:nvSpPr>
        <p:spPr/>
        <p:txBody>
          <a:bodyPr/>
          <a:lstStyle/>
          <a:p>
            <a:pPr eaLnBrk="1" hangingPunct="1">
              <a:defRPr/>
            </a:pPr>
            <a:r>
              <a:rPr lang="en-US" smtClean="0">
                <a:cs typeface="+mj-cs"/>
              </a:rPr>
              <a:t>Binary Trees</a:t>
            </a:r>
            <a:br>
              <a:rPr lang="en-US" smtClean="0">
                <a:cs typeface="+mj-cs"/>
              </a:rPr>
            </a:br>
            <a:r>
              <a:rPr lang="en-US" smtClean="0">
                <a:cs typeface="+mj-cs"/>
              </a:rPr>
              <a:t>Traversals </a:t>
            </a:r>
            <a:r>
              <a:rPr lang="en-US" smtClean="0">
                <a:cs typeface="Times New Roman" charset="0"/>
              </a:rPr>
              <a:t>— Idea</a:t>
            </a:r>
          </a:p>
        </p:txBody>
      </p:sp>
      <p:sp>
        <p:nvSpPr>
          <p:cNvPr id="2396163" name="Rectangle 3"/>
          <p:cNvSpPr>
            <a:spLocks noGrp="1" noChangeArrowheads="1"/>
          </p:cNvSpPr>
          <p:nvPr>
            <p:ph type="body" idx="1"/>
          </p:nvPr>
        </p:nvSpPr>
        <p:spPr/>
        <p:txBody>
          <a:bodyPr/>
          <a:lstStyle/>
          <a:p>
            <a:pPr eaLnBrk="1" hangingPunct="1">
              <a:lnSpc>
                <a:spcPct val="90000"/>
              </a:lnSpc>
              <a:buFont typeface="Wingdings" charset="0"/>
              <a:buNone/>
              <a:defRPr/>
            </a:pPr>
            <a:r>
              <a:rPr lang="en-US" smtClean="0">
                <a:cs typeface="+mn-cs"/>
              </a:rPr>
              <a:t>One thing we do with Binary Trees is to </a:t>
            </a:r>
            <a:r>
              <a:rPr lang="ja-JP" altLang="en-US" smtClean="0">
                <a:latin typeface="Arial"/>
                <a:cs typeface="+mn-cs"/>
              </a:rPr>
              <a:t>“</a:t>
            </a:r>
            <a:r>
              <a:rPr lang="en-US" smtClean="0">
                <a:cs typeface="+mn-cs"/>
              </a:rPr>
              <a:t>traverse</a:t>
            </a:r>
            <a:r>
              <a:rPr lang="ja-JP" altLang="en-US" smtClean="0">
                <a:latin typeface="Arial"/>
                <a:cs typeface="+mn-cs"/>
              </a:rPr>
              <a:t>”</a:t>
            </a:r>
            <a:r>
              <a:rPr lang="en-US" smtClean="0">
                <a:cs typeface="+mn-cs"/>
              </a:rPr>
              <a:t> them.</a:t>
            </a:r>
          </a:p>
          <a:p>
            <a:pPr lvl="1" eaLnBrk="1" hangingPunct="1">
              <a:lnSpc>
                <a:spcPct val="90000"/>
              </a:lnSpc>
              <a:defRPr/>
            </a:pPr>
            <a:r>
              <a:rPr lang="en-US" b="1" smtClean="0"/>
              <a:t>Traversing</a:t>
            </a:r>
            <a:r>
              <a:rPr lang="en-US" smtClean="0"/>
              <a:t> a tree means visiting each node.</a:t>
            </a:r>
          </a:p>
          <a:p>
            <a:pPr eaLnBrk="1" hangingPunct="1">
              <a:lnSpc>
                <a:spcPct val="90000"/>
              </a:lnSpc>
              <a:buFont typeface="Wingdings" charset="0"/>
              <a:buNone/>
              <a:defRPr/>
            </a:pPr>
            <a:r>
              <a:rPr lang="en-US" smtClean="0">
                <a:cs typeface="+mn-cs"/>
              </a:rPr>
              <a:t>There are three standard traversals of Binary Trees: preorder, inorder, and postorder.</a:t>
            </a:r>
          </a:p>
          <a:p>
            <a:pPr lvl="1" eaLnBrk="1" hangingPunct="1">
              <a:lnSpc>
                <a:spcPct val="90000"/>
              </a:lnSpc>
              <a:defRPr/>
            </a:pPr>
            <a:r>
              <a:rPr lang="en-US" smtClean="0"/>
              <a:t>The name tells us where the root goes: before, in between, after.</a:t>
            </a:r>
          </a:p>
          <a:p>
            <a:pPr eaLnBrk="1" hangingPunct="1">
              <a:lnSpc>
                <a:spcPct val="90000"/>
              </a:lnSpc>
              <a:buFont typeface="Wingdings" charset="0"/>
              <a:buNone/>
              <a:defRPr/>
            </a:pPr>
            <a:r>
              <a:rPr lang="en-US" b="1" smtClean="0">
                <a:cs typeface="+mn-cs"/>
              </a:rPr>
              <a:t>Preorder</a:t>
            </a:r>
            <a:r>
              <a:rPr lang="en-US" smtClean="0">
                <a:cs typeface="+mn-cs"/>
              </a:rPr>
              <a:t> traversal:</a:t>
            </a:r>
          </a:p>
          <a:p>
            <a:pPr lvl="1" eaLnBrk="1" hangingPunct="1">
              <a:lnSpc>
                <a:spcPct val="90000"/>
              </a:lnSpc>
              <a:defRPr/>
            </a:pPr>
            <a:r>
              <a:rPr lang="en-US" smtClean="0"/>
              <a:t>Root.</a:t>
            </a:r>
          </a:p>
          <a:p>
            <a:pPr lvl="1" eaLnBrk="1" hangingPunct="1">
              <a:lnSpc>
                <a:spcPct val="90000"/>
              </a:lnSpc>
              <a:defRPr/>
            </a:pPr>
            <a:r>
              <a:rPr lang="en-US" smtClean="0"/>
              <a:t>Preorder traversal of left subtree.</a:t>
            </a:r>
          </a:p>
          <a:p>
            <a:pPr lvl="1" eaLnBrk="1" hangingPunct="1">
              <a:lnSpc>
                <a:spcPct val="90000"/>
              </a:lnSpc>
              <a:defRPr/>
            </a:pPr>
            <a:r>
              <a:rPr lang="en-US" smtClean="0"/>
              <a:t>Preorder traversal of right subtree.</a:t>
            </a:r>
          </a:p>
          <a:p>
            <a:pPr eaLnBrk="1" hangingPunct="1">
              <a:lnSpc>
                <a:spcPct val="90000"/>
              </a:lnSpc>
              <a:buFont typeface="Wingdings" charset="0"/>
              <a:buNone/>
              <a:defRPr/>
            </a:pPr>
            <a:r>
              <a:rPr lang="en-US" b="1" smtClean="0">
                <a:cs typeface="+mn-cs"/>
              </a:rPr>
              <a:t>Inorder</a:t>
            </a:r>
            <a:r>
              <a:rPr lang="en-US" smtClean="0">
                <a:cs typeface="+mn-cs"/>
              </a:rPr>
              <a:t> traversal:</a:t>
            </a:r>
          </a:p>
          <a:p>
            <a:pPr lvl="1" eaLnBrk="1" hangingPunct="1">
              <a:lnSpc>
                <a:spcPct val="90000"/>
              </a:lnSpc>
              <a:defRPr/>
            </a:pPr>
            <a:r>
              <a:rPr lang="en-US" smtClean="0"/>
              <a:t>Inorder traversal of left subtree.</a:t>
            </a:r>
          </a:p>
          <a:p>
            <a:pPr lvl="1" eaLnBrk="1" hangingPunct="1">
              <a:lnSpc>
                <a:spcPct val="90000"/>
              </a:lnSpc>
              <a:defRPr/>
            </a:pPr>
            <a:r>
              <a:rPr lang="en-US" smtClean="0"/>
              <a:t>Root.</a:t>
            </a:r>
          </a:p>
          <a:p>
            <a:pPr lvl="1" eaLnBrk="1" hangingPunct="1">
              <a:lnSpc>
                <a:spcPct val="90000"/>
              </a:lnSpc>
              <a:defRPr/>
            </a:pPr>
            <a:r>
              <a:rPr lang="en-US" smtClean="0"/>
              <a:t>Inorder traversal of right subtree.</a:t>
            </a:r>
          </a:p>
          <a:p>
            <a:pPr eaLnBrk="1" hangingPunct="1">
              <a:lnSpc>
                <a:spcPct val="90000"/>
              </a:lnSpc>
              <a:buFont typeface="Wingdings" charset="0"/>
              <a:buNone/>
              <a:defRPr/>
            </a:pPr>
            <a:r>
              <a:rPr lang="en-US" b="1" smtClean="0">
                <a:cs typeface="+mn-cs"/>
              </a:rPr>
              <a:t>Postorder</a:t>
            </a:r>
            <a:r>
              <a:rPr lang="en-US" smtClean="0">
                <a:cs typeface="+mn-cs"/>
              </a:rPr>
              <a:t> traversal.</a:t>
            </a:r>
          </a:p>
          <a:p>
            <a:pPr lvl="1" eaLnBrk="1" hangingPunct="1">
              <a:lnSpc>
                <a:spcPct val="90000"/>
              </a:lnSpc>
              <a:defRPr/>
            </a:pPr>
            <a:r>
              <a:rPr lang="en-US" smtClean="0"/>
              <a:t>Postorder traversal of left subtree.</a:t>
            </a:r>
          </a:p>
          <a:p>
            <a:pPr lvl="1" eaLnBrk="1" hangingPunct="1">
              <a:lnSpc>
                <a:spcPct val="90000"/>
              </a:lnSpc>
              <a:defRPr/>
            </a:pPr>
            <a:r>
              <a:rPr lang="en-US" smtClean="0"/>
              <a:t>Postorder traversal of right subtree.</a:t>
            </a:r>
          </a:p>
          <a:p>
            <a:pPr lvl="1" eaLnBrk="1" hangingPunct="1">
              <a:lnSpc>
                <a:spcPct val="90000"/>
              </a:lnSpc>
              <a:defRPr/>
            </a:pPr>
            <a:r>
              <a:rPr lang="en-US" smtClean="0"/>
              <a:t>Root.</a:t>
            </a:r>
          </a:p>
        </p:txBody>
      </p:sp>
    </p:spTree>
    <p:extLst>
      <p:ext uri="{BB962C8B-B14F-4D97-AF65-F5344CB8AC3E}">
        <p14:creationId xmlns:p14="http://schemas.microsoft.com/office/powerpoint/2010/main" val="130037139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ate Placeholder 3"/>
          <p:cNvSpPr>
            <a:spLocks noGrp="1"/>
          </p:cNvSpPr>
          <p:nvPr>
            <p:ph type="dt" sz="quarter" idx="10"/>
          </p:nvPr>
        </p:nvSpPr>
        <p:spPr/>
        <p:txBody>
          <a:bodyPr/>
          <a:lstStyle/>
          <a:p>
            <a:pPr>
              <a:defRPr/>
            </a:pPr>
            <a:r>
              <a:rPr lang="en-US" smtClean="0"/>
              <a:t>8 April 2013</a:t>
            </a:r>
            <a:endParaRPr lang="en-US"/>
          </a:p>
        </p:txBody>
      </p:sp>
      <p:sp>
        <p:nvSpPr>
          <p:cNvPr id="41" name="Footer Placeholder 4"/>
          <p:cNvSpPr>
            <a:spLocks noGrp="1"/>
          </p:cNvSpPr>
          <p:nvPr>
            <p:ph type="ftr" sz="quarter" idx="11"/>
          </p:nvPr>
        </p:nvSpPr>
        <p:spPr/>
        <p:txBody>
          <a:bodyPr/>
          <a:lstStyle/>
          <a:p>
            <a:pPr>
              <a:defRPr/>
            </a:pPr>
            <a:r>
              <a:rPr lang="de-DE" smtClean="0"/>
              <a:t>CS 311 Spring 2013</a:t>
            </a:r>
            <a:endParaRPr lang="en-US"/>
          </a:p>
        </p:txBody>
      </p:sp>
      <p:sp>
        <p:nvSpPr>
          <p:cNvPr id="2325506" name="Rectangle 2"/>
          <p:cNvSpPr>
            <a:spLocks noGrp="1" noChangeArrowheads="1"/>
          </p:cNvSpPr>
          <p:nvPr>
            <p:ph type="title"/>
          </p:nvPr>
        </p:nvSpPr>
        <p:spPr/>
        <p:txBody>
          <a:bodyPr/>
          <a:lstStyle/>
          <a:p>
            <a:pPr eaLnBrk="1" hangingPunct="1">
              <a:defRPr/>
            </a:pPr>
            <a:r>
              <a:rPr lang="en-US" smtClean="0">
                <a:cs typeface="+mj-cs"/>
              </a:rPr>
              <a:t>Binary Trees</a:t>
            </a:r>
            <a:br>
              <a:rPr lang="en-US" smtClean="0">
                <a:cs typeface="+mj-cs"/>
              </a:rPr>
            </a:br>
            <a:r>
              <a:rPr lang="en-US" smtClean="0">
                <a:cs typeface="+mj-cs"/>
              </a:rPr>
              <a:t>Traversals </a:t>
            </a:r>
            <a:r>
              <a:rPr lang="en-US" smtClean="0">
                <a:cs typeface="Times New Roman" charset="0"/>
              </a:rPr>
              <a:t>— Example</a:t>
            </a:r>
          </a:p>
        </p:txBody>
      </p:sp>
      <p:sp>
        <p:nvSpPr>
          <p:cNvPr id="2325507" name="Rectangle 3"/>
          <p:cNvSpPr>
            <a:spLocks noGrp="1" noChangeArrowheads="1"/>
          </p:cNvSpPr>
          <p:nvPr>
            <p:ph type="body" idx="1"/>
          </p:nvPr>
        </p:nvSpPr>
        <p:spPr/>
        <p:txBody>
          <a:bodyPr/>
          <a:lstStyle/>
          <a:p>
            <a:pPr eaLnBrk="1" hangingPunct="1">
              <a:buFont typeface="Wingdings" charset="0"/>
              <a:buNone/>
              <a:defRPr/>
            </a:pPr>
            <a:r>
              <a:rPr lang="en-US" smtClean="0">
                <a:cs typeface="+mn-cs"/>
              </a:rPr>
              <a:t>Write preorder, inorder, and postorder traversals of the Binary Tree to the right.</a:t>
            </a:r>
          </a:p>
          <a:p>
            <a:pPr eaLnBrk="1" hangingPunct="1">
              <a:defRPr/>
            </a:pPr>
            <a:endParaRPr lang="en-US" smtClean="0">
              <a:cs typeface="+mn-cs"/>
            </a:endParaRPr>
          </a:p>
          <a:p>
            <a:pPr eaLnBrk="1" hangingPunct="1">
              <a:buFont typeface="Wingdings" charset="0"/>
              <a:buNone/>
              <a:defRPr/>
            </a:pPr>
            <a:r>
              <a:rPr lang="en-US" smtClean="0">
                <a:cs typeface="+mn-cs"/>
              </a:rPr>
              <a:t>Preorder:  </a:t>
            </a:r>
            <a:r>
              <a:rPr lang="en-US" b="1" smtClean="0">
                <a:cs typeface="+mn-cs"/>
              </a:rPr>
              <a:t>1  </a:t>
            </a:r>
            <a:r>
              <a:rPr lang="en-US" smtClean="0">
                <a:cs typeface="+mn-cs"/>
              </a:rPr>
              <a:t>   </a:t>
            </a:r>
            <a:r>
              <a:rPr lang="en-US" b="1" smtClean="0">
                <a:cs typeface="+mn-cs"/>
              </a:rPr>
              <a:t>2</a:t>
            </a:r>
            <a:r>
              <a:rPr lang="en-US" smtClean="0">
                <a:cs typeface="+mn-cs"/>
              </a:rPr>
              <a:t> 4 5     3</a:t>
            </a:r>
          </a:p>
          <a:p>
            <a:pPr eaLnBrk="1" hangingPunct="1">
              <a:defRPr/>
            </a:pPr>
            <a:endParaRPr lang="en-US" smtClean="0">
              <a:cs typeface="+mn-cs"/>
            </a:endParaRPr>
          </a:p>
          <a:p>
            <a:pPr eaLnBrk="1" hangingPunct="1">
              <a:defRPr/>
            </a:pPr>
            <a:endParaRPr lang="en-US" smtClean="0">
              <a:cs typeface="+mn-cs"/>
            </a:endParaRPr>
          </a:p>
          <a:p>
            <a:pPr eaLnBrk="1" hangingPunct="1">
              <a:defRPr/>
            </a:pPr>
            <a:endParaRPr lang="en-US" smtClean="0">
              <a:cs typeface="+mn-cs"/>
            </a:endParaRPr>
          </a:p>
          <a:p>
            <a:pPr eaLnBrk="1" hangingPunct="1">
              <a:buFont typeface="Wingdings" charset="0"/>
              <a:buNone/>
              <a:defRPr/>
            </a:pPr>
            <a:r>
              <a:rPr lang="en-US" smtClean="0">
                <a:cs typeface="+mn-cs"/>
              </a:rPr>
              <a:t>Inorder:  4 </a:t>
            </a:r>
            <a:r>
              <a:rPr lang="en-US" b="1" smtClean="0">
                <a:cs typeface="+mn-cs"/>
              </a:rPr>
              <a:t>2</a:t>
            </a:r>
            <a:r>
              <a:rPr lang="en-US" smtClean="0">
                <a:cs typeface="+mn-cs"/>
              </a:rPr>
              <a:t> 5     </a:t>
            </a:r>
            <a:r>
              <a:rPr lang="en-US" b="1" smtClean="0">
                <a:cs typeface="+mn-cs"/>
              </a:rPr>
              <a:t>1</a:t>
            </a:r>
            <a:r>
              <a:rPr lang="en-US" smtClean="0">
                <a:cs typeface="+mn-cs"/>
              </a:rPr>
              <a:t>     3</a:t>
            </a:r>
          </a:p>
          <a:p>
            <a:pPr eaLnBrk="1" hangingPunct="1">
              <a:defRPr/>
            </a:pPr>
            <a:endParaRPr lang="en-US" smtClean="0">
              <a:cs typeface="+mn-cs"/>
            </a:endParaRPr>
          </a:p>
          <a:p>
            <a:pPr eaLnBrk="1" hangingPunct="1">
              <a:defRPr/>
            </a:pPr>
            <a:endParaRPr lang="en-US" smtClean="0">
              <a:cs typeface="+mn-cs"/>
            </a:endParaRPr>
          </a:p>
          <a:p>
            <a:pPr eaLnBrk="1" hangingPunct="1">
              <a:defRPr/>
            </a:pPr>
            <a:endParaRPr lang="en-US" smtClean="0">
              <a:cs typeface="+mn-cs"/>
            </a:endParaRPr>
          </a:p>
          <a:p>
            <a:pPr eaLnBrk="1" hangingPunct="1">
              <a:buFont typeface="Wingdings" charset="0"/>
              <a:buNone/>
              <a:defRPr/>
            </a:pPr>
            <a:r>
              <a:rPr lang="en-US" smtClean="0">
                <a:cs typeface="+mn-cs"/>
              </a:rPr>
              <a:t>Postorder:  4 5 </a:t>
            </a:r>
            <a:r>
              <a:rPr lang="en-US" b="1" smtClean="0">
                <a:cs typeface="+mn-cs"/>
              </a:rPr>
              <a:t>2</a:t>
            </a:r>
            <a:r>
              <a:rPr lang="en-US" smtClean="0">
                <a:cs typeface="+mn-cs"/>
              </a:rPr>
              <a:t>     3     </a:t>
            </a:r>
            <a:r>
              <a:rPr lang="en-US" b="1" smtClean="0">
                <a:cs typeface="+mn-cs"/>
              </a:rPr>
              <a:t>1</a:t>
            </a:r>
          </a:p>
        </p:txBody>
      </p:sp>
      <p:sp>
        <p:nvSpPr>
          <p:cNvPr id="2325508" name="Rectangle 4"/>
          <p:cNvSpPr>
            <a:spLocks noChangeArrowheads="1"/>
          </p:cNvSpPr>
          <p:nvPr/>
        </p:nvSpPr>
        <p:spPr bwMode="auto">
          <a:xfrm>
            <a:off x="6629400" y="21336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325509" name="Rectangle 5"/>
          <p:cNvSpPr>
            <a:spLocks noChangeArrowheads="1"/>
          </p:cNvSpPr>
          <p:nvPr/>
        </p:nvSpPr>
        <p:spPr bwMode="auto">
          <a:xfrm>
            <a:off x="6324600" y="27432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325510" name="Rectangle 6"/>
          <p:cNvSpPr>
            <a:spLocks noChangeArrowheads="1"/>
          </p:cNvSpPr>
          <p:nvPr/>
        </p:nvSpPr>
        <p:spPr bwMode="auto">
          <a:xfrm>
            <a:off x="6934200" y="27432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Times New Roman" charset="0"/>
                <a:sym typeface="Symbol" charset="0"/>
              </a:rPr>
              <a:t>3</a:t>
            </a:r>
            <a:endParaRPr lang="en-US" sz="1600">
              <a:cs typeface="+mn-cs"/>
            </a:endParaRPr>
          </a:p>
        </p:txBody>
      </p:sp>
      <p:sp>
        <p:nvSpPr>
          <p:cNvPr id="2325511" name="Rectangle 7"/>
          <p:cNvSpPr>
            <a:spLocks noChangeArrowheads="1"/>
          </p:cNvSpPr>
          <p:nvPr/>
        </p:nvSpPr>
        <p:spPr bwMode="auto">
          <a:xfrm>
            <a:off x="6019800" y="33528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4</a:t>
            </a:r>
          </a:p>
        </p:txBody>
      </p:sp>
      <p:sp>
        <p:nvSpPr>
          <p:cNvPr id="2325512" name="Rectangle 8"/>
          <p:cNvSpPr>
            <a:spLocks noChangeArrowheads="1"/>
          </p:cNvSpPr>
          <p:nvPr/>
        </p:nvSpPr>
        <p:spPr bwMode="auto">
          <a:xfrm>
            <a:off x="6629400" y="33528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25513" name="Line 9"/>
          <p:cNvSpPr>
            <a:spLocks noChangeShapeType="1"/>
          </p:cNvSpPr>
          <p:nvPr/>
        </p:nvSpPr>
        <p:spPr bwMode="auto">
          <a:xfrm flipH="1">
            <a:off x="6477000" y="2438400"/>
            <a:ext cx="228600" cy="304800"/>
          </a:xfrm>
          <a:prstGeom prst="line">
            <a:avLst/>
          </a:prstGeom>
          <a:noFill/>
          <a:ln w="25400">
            <a:solidFill>
              <a:srgbClr val="FF0000"/>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514" name="Line 10"/>
          <p:cNvSpPr>
            <a:spLocks noChangeShapeType="1"/>
          </p:cNvSpPr>
          <p:nvPr/>
        </p:nvSpPr>
        <p:spPr bwMode="auto">
          <a:xfrm>
            <a:off x="6858000" y="2438400"/>
            <a:ext cx="228600" cy="304800"/>
          </a:xfrm>
          <a:prstGeom prst="line">
            <a:avLst/>
          </a:prstGeom>
          <a:noFill/>
          <a:ln w="25400">
            <a:solidFill>
              <a:srgbClr val="0000FF"/>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515" name="Line 11"/>
          <p:cNvSpPr>
            <a:spLocks noChangeShapeType="1"/>
          </p:cNvSpPr>
          <p:nvPr/>
        </p:nvSpPr>
        <p:spPr bwMode="auto">
          <a:xfrm flipH="1">
            <a:off x="6172200" y="3048000"/>
            <a:ext cx="228600" cy="304800"/>
          </a:xfrm>
          <a:prstGeom prst="line">
            <a:avLst/>
          </a:prstGeom>
          <a:noFill/>
          <a:ln w="25400">
            <a:solidFill>
              <a:srgbClr val="FF0000"/>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516" name="Line 12"/>
          <p:cNvSpPr>
            <a:spLocks noChangeShapeType="1"/>
          </p:cNvSpPr>
          <p:nvPr/>
        </p:nvSpPr>
        <p:spPr bwMode="auto">
          <a:xfrm>
            <a:off x="6553200" y="3048000"/>
            <a:ext cx="228600" cy="304800"/>
          </a:xfrm>
          <a:prstGeom prst="line">
            <a:avLst/>
          </a:prstGeom>
          <a:noFill/>
          <a:ln w="25400">
            <a:solidFill>
              <a:srgbClr val="0000FF"/>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517" name="Rectangle 13"/>
          <p:cNvSpPr>
            <a:spLocks noChangeArrowheads="1"/>
          </p:cNvSpPr>
          <p:nvPr/>
        </p:nvSpPr>
        <p:spPr bwMode="auto">
          <a:xfrm>
            <a:off x="1600200" y="2133600"/>
            <a:ext cx="228600" cy="381000"/>
          </a:xfrm>
          <a:prstGeom prst="rect">
            <a:avLst/>
          </a:prstGeom>
          <a:noFill/>
          <a:ln w="15875">
            <a:solidFill>
              <a:schemeClr val="folHlink"/>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518" name="Rectangle 14"/>
          <p:cNvSpPr>
            <a:spLocks noChangeArrowheads="1"/>
          </p:cNvSpPr>
          <p:nvPr/>
        </p:nvSpPr>
        <p:spPr bwMode="auto">
          <a:xfrm>
            <a:off x="2209800" y="2133600"/>
            <a:ext cx="762000" cy="381000"/>
          </a:xfrm>
          <a:prstGeom prst="rect">
            <a:avLst/>
          </a:prstGeom>
          <a:noFill/>
          <a:ln w="15875">
            <a:solidFill>
              <a:schemeClr val="folHlink"/>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519" name="Rectangle 15"/>
          <p:cNvSpPr>
            <a:spLocks noChangeArrowheads="1"/>
          </p:cNvSpPr>
          <p:nvPr/>
        </p:nvSpPr>
        <p:spPr bwMode="auto">
          <a:xfrm>
            <a:off x="3352800" y="2133600"/>
            <a:ext cx="228600" cy="381000"/>
          </a:xfrm>
          <a:prstGeom prst="rect">
            <a:avLst/>
          </a:prstGeom>
          <a:noFill/>
          <a:ln w="15875">
            <a:solidFill>
              <a:schemeClr val="folHlink"/>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520" name="Rectangle 16"/>
          <p:cNvSpPr>
            <a:spLocks noChangeArrowheads="1"/>
          </p:cNvSpPr>
          <p:nvPr/>
        </p:nvSpPr>
        <p:spPr bwMode="auto">
          <a:xfrm>
            <a:off x="2590800" y="3581400"/>
            <a:ext cx="228600" cy="381000"/>
          </a:xfrm>
          <a:prstGeom prst="rect">
            <a:avLst/>
          </a:prstGeom>
          <a:noFill/>
          <a:ln w="15875">
            <a:solidFill>
              <a:schemeClr val="folHlink"/>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521" name="Rectangle 17"/>
          <p:cNvSpPr>
            <a:spLocks noChangeArrowheads="1"/>
          </p:cNvSpPr>
          <p:nvPr/>
        </p:nvSpPr>
        <p:spPr bwMode="auto">
          <a:xfrm>
            <a:off x="3213100" y="3581400"/>
            <a:ext cx="228600" cy="381000"/>
          </a:xfrm>
          <a:prstGeom prst="rect">
            <a:avLst/>
          </a:prstGeom>
          <a:noFill/>
          <a:ln w="15875">
            <a:solidFill>
              <a:schemeClr val="folHlink"/>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522" name="Rectangle 18"/>
          <p:cNvSpPr>
            <a:spLocks noChangeArrowheads="1"/>
          </p:cNvSpPr>
          <p:nvPr/>
        </p:nvSpPr>
        <p:spPr bwMode="auto">
          <a:xfrm>
            <a:off x="2857500" y="5029200"/>
            <a:ext cx="228600" cy="381000"/>
          </a:xfrm>
          <a:prstGeom prst="rect">
            <a:avLst/>
          </a:prstGeom>
          <a:noFill/>
          <a:ln w="15875">
            <a:solidFill>
              <a:schemeClr val="folHlink"/>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523" name="Rectangle 19"/>
          <p:cNvSpPr>
            <a:spLocks noChangeArrowheads="1"/>
          </p:cNvSpPr>
          <p:nvPr/>
        </p:nvSpPr>
        <p:spPr bwMode="auto">
          <a:xfrm>
            <a:off x="3473450" y="5029200"/>
            <a:ext cx="228600" cy="381000"/>
          </a:xfrm>
          <a:prstGeom prst="rect">
            <a:avLst/>
          </a:prstGeom>
          <a:noFill/>
          <a:ln w="15875">
            <a:solidFill>
              <a:schemeClr val="folHlink"/>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524" name="Rectangle 20"/>
          <p:cNvSpPr>
            <a:spLocks noChangeArrowheads="1"/>
          </p:cNvSpPr>
          <p:nvPr/>
        </p:nvSpPr>
        <p:spPr bwMode="auto">
          <a:xfrm>
            <a:off x="1689100" y="5029200"/>
            <a:ext cx="838200" cy="381000"/>
          </a:xfrm>
          <a:prstGeom prst="rect">
            <a:avLst/>
          </a:prstGeom>
          <a:noFill/>
          <a:ln w="15875">
            <a:solidFill>
              <a:schemeClr val="folHlink"/>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525" name="Rectangle 21"/>
          <p:cNvSpPr>
            <a:spLocks noChangeArrowheads="1"/>
          </p:cNvSpPr>
          <p:nvPr/>
        </p:nvSpPr>
        <p:spPr bwMode="auto">
          <a:xfrm>
            <a:off x="1441450" y="3581400"/>
            <a:ext cx="762000" cy="381000"/>
          </a:xfrm>
          <a:prstGeom prst="rect">
            <a:avLst/>
          </a:prstGeom>
          <a:noFill/>
          <a:ln w="15875">
            <a:solidFill>
              <a:schemeClr val="folHlink"/>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25526" name="Line 22"/>
          <p:cNvSpPr>
            <a:spLocks noChangeShapeType="1"/>
          </p:cNvSpPr>
          <p:nvPr/>
        </p:nvSpPr>
        <p:spPr bwMode="auto">
          <a:xfrm flipV="1">
            <a:off x="1600200" y="2514600"/>
            <a:ext cx="76200" cy="2286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cs typeface="+mn-cs"/>
            </a:endParaRPr>
          </a:p>
        </p:txBody>
      </p:sp>
      <p:sp>
        <p:nvSpPr>
          <p:cNvPr id="2325527" name="Text Box 23"/>
          <p:cNvSpPr txBox="1">
            <a:spLocks noChangeArrowheads="1"/>
          </p:cNvSpPr>
          <p:nvPr/>
        </p:nvSpPr>
        <p:spPr bwMode="auto">
          <a:xfrm>
            <a:off x="1143000" y="2667000"/>
            <a:ext cx="7620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solidFill>
                  <a:schemeClr val="folHlink"/>
                </a:solidFill>
                <a:cs typeface="+mn-cs"/>
              </a:rPr>
              <a:t>root</a:t>
            </a:r>
          </a:p>
        </p:txBody>
      </p:sp>
      <p:sp>
        <p:nvSpPr>
          <p:cNvPr id="2325528" name="Line 24"/>
          <p:cNvSpPr>
            <a:spLocks noChangeShapeType="1"/>
          </p:cNvSpPr>
          <p:nvPr/>
        </p:nvSpPr>
        <p:spPr bwMode="auto">
          <a:xfrm flipV="1">
            <a:off x="2590800" y="2514600"/>
            <a:ext cx="0" cy="2286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cs typeface="+mn-cs"/>
            </a:endParaRPr>
          </a:p>
        </p:txBody>
      </p:sp>
      <p:sp>
        <p:nvSpPr>
          <p:cNvPr id="2325529" name="Text Box 25"/>
          <p:cNvSpPr txBox="1">
            <a:spLocks noChangeArrowheads="1"/>
          </p:cNvSpPr>
          <p:nvPr/>
        </p:nvSpPr>
        <p:spPr bwMode="auto">
          <a:xfrm>
            <a:off x="2133600" y="2667000"/>
            <a:ext cx="106680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solidFill>
                  <a:schemeClr val="folHlink"/>
                </a:solidFill>
                <a:cs typeface="+mn-cs"/>
              </a:rPr>
              <a:t>left subtree</a:t>
            </a:r>
          </a:p>
        </p:txBody>
      </p:sp>
      <p:sp>
        <p:nvSpPr>
          <p:cNvPr id="2325530" name="Text Box 26"/>
          <p:cNvSpPr txBox="1">
            <a:spLocks noChangeArrowheads="1"/>
          </p:cNvSpPr>
          <p:nvPr/>
        </p:nvSpPr>
        <p:spPr bwMode="auto">
          <a:xfrm>
            <a:off x="3200400" y="2667000"/>
            <a:ext cx="106680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solidFill>
                  <a:schemeClr val="folHlink"/>
                </a:solidFill>
                <a:cs typeface="+mn-cs"/>
              </a:rPr>
              <a:t>right subtree</a:t>
            </a:r>
          </a:p>
        </p:txBody>
      </p:sp>
      <p:sp>
        <p:nvSpPr>
          <p:cNvPr id="2325531" name="Line 27"/>
          <p:cNvSpPr>
            <a:spLocks noChangeShapeType="1"/>
          </p:cNvSpPr>
          <p:nvPr/>
        </p:nvSpPr>
        <p:spPr bwMode="auto">
          <a:xfrm flipH="1" flipV="1">
            <a:off x="3505200" y="2514600"/>
            <a:ext cx="76200" cy="2286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cs typeface="+mn-cs"/>
            </a:endParaRPr>
          </a:p>
        </p:txBody>
      </p:sp>
      <p:sp>
        <p:nvSpPr>
          <p:cNvPr id="2325532" name="Line 28"/>
          <p:cNvSpPr>
            <a:spLocks noChangeShapeType="1"/>
          </p:cNvSpPr>
          <p:nvPr/>
        </p:nvSpPr>
        <p:spPr bwMode="auto">
          <a:xfrm flipV="1">
            <a:off x="1676400" y="3962400"/>
            <a:ext cx="76200" cy="2286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cs typeface="+mn-cs"/>
            </a:endParaRPr>
          </a:p>
        </p:txBody>
      </p:sp>
      <p:sp>
        <p:nvSpPr>
          <p:cNvPr id="2325533" name="Line 29"/>
          <p:cNvSpPr>
            <a:spLocks noChangeShapeType="1"/>
          </p:cNvSpPr>
          <p:nvPr/>
        </p:nvSpPr>
        <p:spPr bwMode="auto">
          <a:xfrm flipV="1">
            <a:off x="2667000" y="3962400"/>
            <a:ext cx="0" cy="2286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cs typeface="+mn-cs"/>
            </a:endParaRPr>
          </a:p>
        </p:txBody>
      </p:sp>
      <p:sp>
        <p:nvSpPr>
          <p:cNvPr id="2325534" name="Line 30"/>
          <p:cNvSpPr>
            <a:spLocks noChangeShapeType="1"/>
          </p:cNvSpPr>
          <p:nvPr/>
        </p:nvSpPr>
        <p:spPr bwMode="auto">
          <a:xfrm flipH="1" flipV="1">
            <a:off x="3352800" y="3962400"/>
            <a:ext cx="76200" cy="2286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cs typeface="+mn-cs"/>
            </a:endParaRPr>
          </a:p>
        </p:txBody>
      </p:sp>
      <p:sp>
        <p:nvSpPr>
          <p:cNvPr id="2325535" name="Line 31"/>
          <p:cNvSpPr>
            <a:spLocks noChangeShapeType="1"/>
          </p:cNvSpPr>
          <p:nvPr/>
        </p:nvSpPr>
        <p:spPr bwMode="auto">
          <a:xfrm flipV="1">
            <a:off x="1828800" y="5410200"/>
            <a:ext cx="76200" cy="2286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cs typeface="+mn-cs"/>
            </a:endParaRPr>
          </a:p>
        </p:txBody>
      </p:sp>
      <p:sp>
        <p:nvSpPr>
          <p:cNvPr id="2325536" name="Line 32"/>
          <p:cNvSpPr>
            <a:spLocks noChangeShapeType="1"/>
          </p:cNvSpPr>
          <p:nvPr/>
        </p:nvSpPr>
        <p:spPr bwMode="auto">
          <a:xfrm flipV="1">
            <a:off x="2971800" y="5410200"/>
            <a:ext cx="0" cy="2286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cs typeface="+mn-cs"/>
            </a:endParaRPr>
          </a:p>
        </p:txBody>
      </p:sp>
      <p:sp>
        <p:nvSpPr>
          <p:cNvPr id="2325537" name="Line 33"/>
          <p:cNvSpPr>
            <a:spLocks noChangeShapeType="1"/>
          </p:cNvSpPr>
          <p:nvPr/>
        </p:nvSpPr>
        <p:spPr bwMode="auto">
          <a:xfrm flipH="1" flipV="1">
            <a:off x="3657600" y="5410200"/>
            <a:ext cx="76200" cy="2286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pPr>
              <a:defRPr/>
            </a:pPr>
            <a:endParaRPr lang="en-US">
              <a:cs typeface="+mn-cs"/>
            </a:endParaRPr>
          </a:p>
        </p:txBody>
      </p:sp>
      <p:sp>
        <p:nvSpPr>
          <p:cNvPr id="2325538" name="Text Box 34"/>
          <p:cNvSpPr txBox="1">
            <a:spLocks noChangeArrowheads="1"/>
          </p:cNvSpPr>
          <p:nvPr/>
        </p:nvSpPr>
        <p:spPr bwMode="auto">
          <a:xfrm>
            <a:off x="2286000" y="4114800"/>
            <a:ext cx="7620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solidFill>
                  <a:schemeClr val="folHlink"/>
                </a:solidFill>
                <a:cs typeface="+mn-cs"/>
              </a:rPr>
              <a:t>root</a:t>
            </a:r>
          </a:p>
        </p:txBody>
      </p:sp>
      <p:sp>
        <p:nvSpPr>
          <p:cNvPr id="2325539" name="Text Box 35"/>
          <p:cNvSpPr txBox="1">
            <a:spLocks noChangeArrowheads="1"/>
          </p:cNvSpPr>
          <p:nvPr/>
        </p:nvSpPr>
        <p:spPr bwMode="auto">
          <a:xfrm>
            <a:off x="1143000" y="4114800"/>
            <a:ext cx="106680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solidFill>
                  <a:schemeClr val="folHlink"/>
                </a:solidFill>
                <a:cs typeface="+mn-cs"/>
              </a:rPr>
              <a:t>left subtree</a:t>
            </a:r>
          </a:p>
        </p:txBody>
      </p:sp>
      <p:sp>
        <p:nvSpPr>
          <p:cNvPr id="2325540" name="Text Box 36"/>
          <p:cNvSpPr txBox="1">
            <a:spLocks noChangeArrowheads="1"/>
          </p:cNvSpPr>
          <p:nvPr/>
        </p:nvSpPr>
        <p:spPr bwMode="auto">
          <a:xfrm>
            <a:off x="3048000" y="4114800"/>
            <a:ext cx="106680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solidFill>
                  <a:schemeClr val="folHlink"/>
                </a:solidFill>
                <a:cs typeface="+mn-cs"/>
              </a:rPr>
              <a:t>right subtree</a:t>
            </a:r>
          </a:p>
        </p:txBody>
      </p:sp>
      <p:sp>
        <p:nvSpPr>
          <p:cNvPr id="2325541" name="Text Box 37"/>
          <p:cNvSpPr txBox="1">
            <a:spLocks noChangeArrowheads="1"/>
          </p:cNvSpPr>
          <p:nvPr/>
        </p:nvSpPr>
        <p:spPr bwMode="auto">
          <a:xfrm>
            <a:off x="3429000" y="5562600"/>
            <a:ext cx="7620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solidFill>
                  <a:schemeClr val="folHlink"/>
                </a:solidFill>
                <a:cs typeface="+mn-cs"/>
              </a:rPr>
              <a:t>root</a:t>
            </a:r>
          </a:p>
        </p:txBody>
      </p:sp>
      <p:sp>
        <p:nvSpPr>
          <p:cNvPr id="2325542" name="Text Box 38"/>
          <p:cNvSpPr txBox="1">
            <a:spLocks noChangeArrowheads="1"/>
          </p:cNvSpPr>
          <p:nvPr/>
        </p:nvSpPr>
        <p:spPr bwMode="auto">
          <a:xfrm>
            <a:off x="1219200" y="5562600"/>
            <a:ext cx="106680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solidFill>
                  <a:schemeClr val="folHlink"/>
                </a:solidFill>
                <a:cs typeface="+mn-cs"/>
              </a:rPr>
              <a:t>left subtree</a:t>
            </a:r>
          </a:p>
        </p:txBody>
      </p:sp>
      <p:sp>
        <p:nvSpPr>
          <p:cNvPr id="2325543" name="Text Box 39"/>
          <p:cNvSpPr txBox="1">
            <a:spLocks noChangeArrowheads="1"/>
          </p:cNvSpPr>
          <p:nvPr/>
        </p:nvSpPr>
        <p:spPr bwMode="auto">
          <a:xfrm>
            <a:off x="2362200" y="5562600"/>
            <a:ext cx="106680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solidFill>
                  <a:schemeClr val="folHlink"/>
                </a:solidFill>
                <a:cs typeface="+mn-cs"/>
              </a:rPr>
              <a:t>right subtree</a:t>
            </a:r>
          </a:p>
        </p:txBody>
      </p:sp>
    </p:spTree>
    <p:extLst>
      <p:ext uri="{BB962C8B-B14F-4D97-AF65-F5344CB8AC3E}">
        <p14:creationId xmlns:p14="http://schemas.microsoft.com/office/powerpoint/2010/main" val="177219148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quarter" idx="10"/>
          </p:nvPr>
        </p:nvSpPr>
        <p:spPr/>
        <p:txBody>
          <a:bodyPr/>
          <a:lstStyle/>
          <a:p>
            <a:pPr>
              <a:defRPr/>
            </a:pPr>
            <a:r>
              <a:rPr lang="en-US" smtClean="0"/>
              <a:t>8 April 2013</a:t>
            </a:r>
            <a:endParaRPr lang="en-US"/>
          </a:p>
        </p:txBody>
      </p:sp>
      <p:sp>
        <p:nvSpPr>
          <p:cNvPr id="16" name="Footer Placeholder 4"/>
          <p:cNvSpPr>
            <a:spLocks noGrp="1"/>
          </p:cNvSpPr>
          <p:nvPr>
            <p:ph type="ftr" sz="quarter" idx="11"/>
          </p:nvPr>
        </p:nvSpPr>
        <p:spPr/>
        <p:txBody>
          <a:bodyPr/>
          <a:lstStyle/>
          <a:p>
            <a:pPr>
              <a:defRPr/>
            </a:pPr>
            <a:r>
              <a:rPr lang="de-DE" smtClean="0"/>
              <a:t>CS 311 Spring 2013</a:t>
            </a:r>
            <a:endParaRPr lang="en-US"/>
          </a:p>
        </p:txBody>
      </p:sp>
      <p:sp>
        <p:nvSpPr>
          <p:cNvPr id="2341890" name="Rectangle 2"/>
          <p:cNvSpPr>
            <a:spLocks noGrp="1" noChangeArrowheads="1"/>
          </p:cNvSpPr>
          <p:nvPr>
            <p:ph type="title"/>
          </p:nvPr>
        </p:nvSpPr>
        <p:spPr/>
        <p:txBody>
          <a:bodyPr/>
          <a:lstStyle/>
          <a:p>
            <a:pPr eaLnBrk="1" hangingPunct="1">
              <a:defRPr/>
            </a:pPr>
            <a:r>
              <a:rPr lang="en-US" smtClean="0">
                <a:cs typeface="+mj-cs"/>
              </a:rPr>
              <a:t>Binary Trees</a:t>
            </a:r>
            <a:br>
              <a:rPr lang="en-US" smtClean="0">
                <a:cs typeface="+mj-cs"/>
              </a:rPr>
            </a:br>
            <a:r>
              <a:rPr lang="en-US" smtClean="0">
                <a:cs typeface="+mj-cs"/>
              </a:rPr>
              <a:t>Traversals </a:t>
            </a:r>
            <a:r>
              <a:rPr lang="en-US" smtClean="0">
                <a:cs typeface="Times New Roman" charset="0"/>
              </a:rPr>
              <a:t>— A Trick</a:t>
            </a:r>
          </a:p>
        </p:txBody>
      </p:sp>
      <p:sp>
        <p:nvSpPr>
          <p:cNvPr id="2341891" name="Rectangle 3"/>
          <p:cNvSpPr>
            <a:spLocks noGrp="1" noChangeArrowheads="1"/>
          </p:cNvSpPr>
          <p:nvPr>
            <p:ph type="body" idx="1"/>
          </p:nvPr>
        </p:nvSpPr>
        <p:spPr>
          <a:xfrm>
            <a:off x="152400" y="1066800"/>
            <a:ext cx="5867400" cy="5334000"/>
          </a:xfrm>
        </p:spPr>
        <p:txBody>
          <a:bodyPr/>
          <a:lstStyle/>
          <a:p>
            <a:pPr eaLnBrk="1" hangingPunct="1">
              <a:buFont typeface="Wingdings" charset="0"/>
              <a:buNone/>
              <a:defRPr/>
            </a:pPr>
            <a:r>
              <a:rPr lang="en-US" smtClean="0">
                <a:cs typeface="+mn-cs"/>
              </a:rPr>
              <a:t>Given a drawing of a Binary Tree, draw a path around it, hitting the left, bottom, and right sides of each node, as shown.</a:t>
            </a:r>
          </a:p>
          <a:p>
            <a:pPr eaLnBrk="1" hangingPunct="1">
              <a:buFont typeface="Wingdings" charset="0"/>
              <a:buNone/>
              <a:defRPr/>
            </a:pPr>
            <a:r>
              <a:rPr lang="en-US" smtClean="0">
                <a:cs typeface="+mn-cs"/>
              </a:rPr>
              <a:t>The order in which the path hits the </a:t>
            </a:r>
            <a:r>
              <a:rPr lang="en-US" b="1" smtClean="0">
                <a:cs typeface="+mn-cs"/>
              </a:rPr>
              <a:t>left</a:t>
            </a:r>
            <a:r>
              <a:rPr lang="en-US" smtClean="0">
                <a:cs typeface="+mn-cs"/>
              </a:rPr>
              <a:t> side of each node gives the </a:t>
            </a:r>
            <a:r>
              <a:rPr lang="en-US" b="1" smtClean="0">
                <a:cs typeface="+mn-cs"/>
              </a:rPr>
              <a:t>preorder</a:t>
            </a:r>
            <a:r>
              <a:rPr lang="en-US" smtClean="0">
                <a:cs typeface="+mn-cs"/>
              </a:rPr>
              <a:t> traversal.</a:t>
            </a:r>
          </a:p>
          <a:p>
            <a:pPr lvl="1" eaLnBrk="1" hangingPunct="1">
              <a:defRPr/>
            </a:pPr>
            <a:r>
              <a:rPr lang="en-US" smtClean="0"/>
              <a:t>1 2 4 5 3</a:t>
            </a:r>
          </a:p>
          <a:p>
            <a:pPr eaLnBrk="1" hangingPunct="1">
              <a:buFont typeface="Wingdings" charset="0"/>
              <a:buNone/>
              <a:defRPr/>
            </a:pPr>
            <a:r>
              <a:rPr lang="en-US" smtClean="0">
                <a:cs typeface="+mn-cs"/>
              </a:rPr>
              <a:t>The order in which the path hits the </a:t>
            </a:r>
            <a:r>
              <a:rPr lang="en-US" b="1" smtClean="0">
                <a:cs typeface="+mn-cs"/>
              </a:rPr>
              <a:t>bottom</a:t>
            </a:r>
            <a:r>
              <a:rPr lang="en-US" smtClean="0">
                <a:cs typeface="+mn-cs"/>
              </a:rPr>
              <a:t> side of each node gives the </a:t>
            </a:r>
            <a:r>
              <a:rPr lang="en-US" b="1" smtClean="0">
                <a:cs typeface="+mn-cs"/>
              </a:rPr>
              <a:t>inorder</a:t>
            </a:r>
            <a:r>
              <a:rPr lang="en-US" smtClean="0">
                <a:cs typeface="+mn-cs"/>
              </a:rPr>
              <a:t> traversal.</a:t>
            </a:r>
          </a:p>
          <a:p>
            <a:pPr lvl="1" eaLnBrk="1" hangingPunct="1">
              <a:defRPr/>
            </a:pPr>
            <a:r>
              <a:rPr lang="en-US" smtClean="0"/>
              <a:t>4 2 5 1 3</a:t>
            </a:r>
          </a:p>
          <a:p>
            <a:pPr eaLnBrk="1" hangingPunct="1">
              <a:buFont typeface="Wingdings" charset="0"/>
              <a:buNone/>
              <a:defRPr/>
            </a:pPr>
            <a:r>
              <a:rPr lang="en-US" smtClean="0">
                <a:cs typeface="+mn-cs"/>
              </a:rPr>
              <a:t>The order in which the path hits the </a:t>
            </a:r>
            <a:r>
              <a:rPr lang="en-US" b="1" smtClean="0">
                <a:cs typeface="+mn-cs"/>
              </a:rPr>
              <a:t>right</a:t>
            </a:r>
            <a:r>
              <a:rPr lang="en-US" smtClean="0">
                <a:cs typeface="+mn-cs"/>
              </a:rPr>
              <a:t> side of each node gives the </a:t>
            </a:r>
            <a:r>
              <a:rPr lang="en-US" b="1" smtClean="0">
                <a:cs typeface="+mn-cs"/>
              </a:rPr>
              <a:t>postorder</a:t>
            </a:r>
            <a:r>
              <a:rPr lang="en-US" smtClean="0">
                <a:cs typeface="+mn-cs"/>
              </a:rPr>
              <a:t> traversal.</a:t>
            </a:r>
          </a:p>
          <a:p>
            <a:pPr lvl="1" eaLnBrk="1" hangingPunct="1">
              <a:defRPr/>
            </a:pPr>
            <a:r>
              <a:rPr lang="en-US" smtClean="0"/>
              <a:t>4 5 2 3 1</a:t>
            </a:r>
          </a:p>
        </p:txBody>
      </p:sp>
      <p:sp>
        <p:nvSpPr>
          <p:cNvPr id="2341892" name="Rectangle 4"/>
          <p:cNvSpPr>
            <a:spLocks noChangeArrowheads="1"/>
          </p:cNvSpPr>
          <p:nvPr/>
        </p:nvSpPr>
        <p:spPr bwMode="auto">
          <a:xfrm>
            <a:off x="7467600" y="2057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341893" name="Rectangle 5"/>
          <p:cNvSpPr>
            <a:spLocks noChangeArrowheads="1"/>
          </p:cNvSpPr>
          <p:nvPr/>
        </p:nvSpPr>
        <p:spPr bwMode="auto">
          <a:xfrm>
            <a:off x="6858000" y="29718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341894" name="Rectangle 6"/>
          <p:cNvSpPr>
            <a:spLocks noChangeArrowheads="1"/>
          </p:cNvSpPr>
          <p:nvPr/>
        </p:nvSpPr>
        <p:spPr bwMode="auto">
          <a:xfrm>
            <a:off x="8077200" y="29718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Times New Roman" charset="0"/>
                <a:sym typeface="Symbol" charset="0"/>
              </a:rPr>
              <a:t>3</a:t>
            </a:r>
            <a:endParaRPr lang="en-US" sz="1600">
              <a:cs typeface="+mn-cs"/>
            </a:endParaRPr>
          </a:p>
        </p:txBody>
      </p:sp>
      <p:sp>
        <p:nvSpPr>
          <p:cNvPr id="2341895" name="Rectangle 7"/>
          <p:cNvSpPr>
            <a:spLocks noChangeArrowheads="1"/>
          </p:cNvSpPr>
          <p:nvPr/>
        </p:nvSpPr>
        <p:spPr bwMode="auto">
          <a:xfrm>
            <a:off x="6248400" y="38862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4</a:t>
            </a:r>
          </a:p>
        </p:txBody>
      </p:sp>
      <p:sp>
        <p:nvSpPr>
          <p:cNvPr id="2341896" name="Rectangle 8"/>
          <p:cNvSpPr>
            <a:spLocks noChangeArrowheads="1"/>
          </p:cNvSpPr>
          <p:nvPr/>
        </p:nvSpPr>
        <p:spPr bwMode="auto">
          <a:xfrm>
            <a:off x="7467600" y="38862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41897" name="Line 9"/>
          <p:cNvSpPr>
            <a:spLocks noChangeShapeType="1"/>
          </p:cNvSpPr>
          <p:nvPr/>
        </p:nvSpPr>
        <p:spPr bwMode="auto">
          <a:xfrm flipH="1">
            <a:off x="7010400" y="2362200"/>
            <a:ext cx="533400" cy="609600"/>
          </a:xfrm>
          <a:prstGeom prst="line">
            <a:avLst/>
          </a:prstGeom>
          <a:noFill/>
          <a:ln w="25400">
            <a:solidFill>
              <a:srgbClr val="FF0000"/>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41898" name="Line 10"/>
          <p:cNvSpPr>
            <a:spLocks noChangeShapeType="1"/>
          </p:cNvSpPr>
          <p:nvPr/>
        </p:nvSpPr>
        <p:spPr bwMode="auto">
          <a:xfrm>
            <a:off x="7696200" y="2362200"/>
            <a:ext cx="533400" cy="609600"/>
          </a:xfrm>
          <a:prstGeom prst="line">
            <a:avLst/>
          </a:prstGeom>
          <a:noFill/>
          <a:ln w="25400">
            <a:solidFill>
              <a:srgbClr val="0000FF"/>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41899" name="Line 11"/>
          <p:cNvSpPr>
            <a:spLocks noChangeShapeType="1"/>
          </p:cNvSpPr>
          <p:nvPr/>
        </p:nvSpPr>
        <p:spPr bwMode="auto">
          <a:xfrm flipH="1">
            <a:off x="6400800" y="3276600"/>
            <a:ext cx="533400" cy="609600"/>
          </a:xfrm>
          <a:prstGeom prst="line">
            <a:avLst/>
          </a:prstGeom>
          <a:noFill/>
          <a:ln w="25400">
            <a:solidFill>
              <a:srgbClr val="FF0000"/>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41900" name="Line 12"/>
          <p:cNvSpPr>
            <a:spLocks noChangeShapeType="1"/>
          </p:cNvSpPr>
          <p:nvPr/>
        </p:nvSpPr>
        <p:spPr bwMode="auto">
          <a:xfrm>
            <a:off x="7086600" y="3276600"/>
            <a:ext cx="533400" cy="609600"/>
          </a:xfrm>
          <a:prstGeom prst="line">
            <a:avLst/>
          </a:prstGeom>
          <a:noFill/>
          <a:ln w="25400">
            <a:solidFill>
              <a:srgbClr val="0000FF"/>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41901" name="Freeform 13"/>
          <p:cNvSpPr>
            <a:spLocks/>
          </p:cNvSpPr>
          <p:nvPr/>
        </p:nvSpPr>
        <p:spPr bwMode="auto">
          <a:xfrm>
            <a:off x="5942013" y="1690688"/>
            <a:ext cx="2747962" cy="2803525"/>
          </a:xfrm>
          <a:custGeom>
            <a:avLst/>
            <a:gdLst>
              <a:gd name="T0" fmla="*/ 741 w 1731"/>
              <a:gd name="T1" fmla="*/ 35 h 1766"/>
              <a:gd name="T2" fmla="*/ 958 w 1731"/>
              <a:gd name="T3" fmla="*/ 327 h 1766"/>
              <a:gd name="T4" fmla="*/ 573 w 1731"/>
              <a:gd name="T5" fmla="*/ 900 h 1766"/>
              <a:gd name="T6" fmla="*/ 192 w 1731"/>
              <a:gd name="T7" fmla="*/ 1481 h 1766"/>
              <a:gd name="T8" fmla="*/ 288 w 1731"/>
              <a:gd name="T9" fmla="*/ 1575 h 1766"/>
              <a:gd name="T10" fmla="*/ 387 w 1731"/>
              <a:gd name="T11" fmla="*/ 1478 h 1766"/>
              <a:gd name="T12" fmla="*/ 672 w 1731"/>
              <a:gd name="T13" fmla="*/ 1004 h 1766"/>
              <a:gd name="T14" fmla="*/ 960 w 1731"/>
              <a:gd name="T15" fmla="*/ 1476 h 1766"/>
              <a:gd name="T16" fmla="*/ 1059 w 1731"/>
              <a:gd name="T17" fmla="*/ 1574 h 1766"/>
              <a:gd name="T18" fmla="*/ 1153 w 1731"/>
              <a:gd name="T19" fmla="*/ 1479 h 1766"/>
              <a:gd name="T20" fmla="*/ 769 w 1731"/>
              <a:gd name="T21" fmla="*/ 903 h 1766"/>
              <a:gd name="T22" fmla="*/ 1056 w 1731"/>
              <a:gd name="T23" fmla="*/ 425 h 1766"/>
              <a:gd name="T24" fmla="*/ 1344 w 1731"/>
              <a:gd name="T25" fmla="*/ 903 h 1766"/>
              <a:gd name="T26" fmla="*/ 1441 w 1731"/>
              <a:gd name="T27" fmla="*/ 1002 h 1766"/>
              <a:gd name="T28" fmla="*/ 1537 w 1731"/>
              <a:gd name="T29" fmla="*/ 903 h 1766"/>
              <a:gd name="T30" fmla="*/ 1153 w 1731"/>
              <a:gd name="T31" fmla="*/ 327 h 1766"/>
              <a:gd name="T32" fmla="*/ 1386 w 1731"/>
              <a:gd name="T33" fmla="*/ 0 h 1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31" h="1766">
                <a:moveTo>
                  <a:pt x="741" y="35"/>
                </a:moveTo>
                <a:cubicBezTo>
                  <a:pt x="771" y="147"/>
                  <a:pt x="768" y="234"/>
                  <a:pt x="958" y="327"/>
                </a:cubicBezTo>
                <a:cubicBezTo>
                  <a:pt x="769" y="425"/>
                  <a:pt x="385" y="807"/>
                  <a:pt x="573" y="900"/>
                </a:cubicBezTo>
                <a:cubicBezTo>
                  <a:pt x="384" y="999"/>
                  <a:pt x="0" y="1385"/>
                  <a:pt x="192" y="1481"/>
                </a:cubicBezTo>
                <a:cubicBezTo>
                  <a:pt x="1" y="1578"/>
                  <a:pt x="192" y="1766"/>
                  <a:pt x="288" y="1575"/>
                </a:cubicBezTo>
                <a:cubicBezTo>
                  <a:pt x="385" y="1766"/>
                  <a:pt x="580" y="1575"/>
                  <a:pt x="387" y="1478"/>
                </a:cubicBezTo>
                <a:cubicBezTo>
                  <a:pt x="576" y="1382"/>
                  <a:pt x="624" y="1191"/>
                  <a:pt x="672" y="1004"/>
                </a:cubicBezTo>
                <a:cubicBezTo>
                  <a:pt x="720" y="1191"/>
                  <a:pt x="767" y="1383"/>
                  <a:pt x="960" y="1476"/>
                </a:cubicBezTo>
                <a:cubicBezTo>
                  <a:pt x="767" y="1575"/>
                  <a:pt x="960" y="1766"/>
                  <a:pt x="1059" y="1574"/>
                </a:cubicBezTo>
                <a:cubicBezTo>
                  <a:pt x="1152" y="1766"/>
                  <a:pt x="1345" y="1575"/>
                  <a:pt x="1153" y="1479"/>
                </a:cubicBezTo>
                <a:cubicBezTo>
                  <a:pt x="1345" y="1382"/>
                  <a:pt x="960" y="1001"/>
                  <a:pt x="769" y="903"/>
                </a:cubicBezTo>
                <a:cubicBezTo>
                  <a:pt x="957" y="810"/>
                  <a:pt x="1008" y="617"/>
                  <a:pt x="1056" y="425"/>
                </a:cubicBezTo>
                <a:cubicBezTo>
                  <a:pt x="1105" y="617"/>
                  <a:pt x="1155" y="809"/>
                  <a:pt x="1344" y="903"/>
                </a:cubicBezTo>
                <a:cubicBezTo>
                  <a:pt x="1155" y="999"/>
                  <a:pt x="1345" y="1193"/>
                  <a:pt x="1441" y="1002"/>
                </a:cubicBezTo>
                <a:cubicBezTo>
                  <a:pt x="1537" y="1191"/>
                  <a:pt x="1731" y="999"/>
                  <a:pt x="1537" y="903"/>
                </a:cubicBezTo>
                <a:cubicBezTo>
                  <a:pt x="1729" y="807"/>
                  <a:pt x="1345" y="422"/>
                  <a:pt x="1153" y="327"/>
                </a:cubicBezTo>
                <a:cubicBezTo>
                  <a:pt x="1344" y="231"/>
                  <a:pt x="1362" y="48"/>
                  <a:pt x="1386" y="0"/>
                </a:cubicBezTo>
              </a:path>
            </a:pathLst>
          </a:custGeom>
          <a:noFill/>
          <a:ln w="53975" cap="flat" cmpd="sng">
            <a:solidFill>
              <a:schemeClr val="accent2"/>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spAutoFit/>
          </a:bodyPr>
          <a:lstStyle/>
          <a:p>
            <a:pPr>
              <a:defRPr/>
            </a:pPr>
            <a:endParaRPr lang="en-US">
              <a:cs typeface="+mn-cs"/>
            </a:endParaRPr>
          </a:p>
        </p:txBody>
      </p:sp>
      <p:sp>
        <p:nvSpPr>
          <p:cNvPr id="2341902" name="Line 14"/>
          <p:cNvSpPr>
            <a:spLocks noChangeShapeType="1"/>
          </p:cNvSpPr>
          <p:nvPr/>
        </p:nvSpPr>
        <p:spPr bwMode="auto">
          <a:xfrm>
            <a:off x="7086600" y="1676400"/>
            <a:ext cx="76200" cy="228600"/>
          </a:xfrm>
          <a:prstGeom prst="line">
            <a:avLst/>
          </a:prstGeom>
          <a:noFill/>
          <a:ln w="539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Tree>
    <p:extLst>
      <p:ext uri="{BB962C8B-B14F-4D97-AF65-F5344CB8AC3E}">
        <p14:creationId xmlns:p14="http://schemas.microsoft.com/office/powerpoint/2010/main" val="159360610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3"/>
          <p:cNvSpPr>
            <a:spLocks noGrp="1"/>
          </p:cNvSpPr>
          <p:nvPr>
            <p:ph type="dt" sz="quarter" idx="10"/>
          </p:nvPr>
        </p:nvSpPr>
        <p:spPr/>
        <p:txBody>
          <a:bodyPr/>
          <a:lstStyle/>
          <a:p>
            <a:pPr>
              <a:defRPr/>
            </a:pPr>
            <a:r>
              <a:rPr lang="en-US" smtClean="0"/>
              <a:t>8 April 2013</a:t>
            </a:r>
            <a:endParaRPr lang="en-US"/>
          </a:p>
        </p:txBody>
      </p:sp>
      <p:sp>
        <p:nvSpPr>
          <p:cNvPr id="18" name="Footer Placeholder 4"/>
          <p:cNvSpPr>
            <a:spLocks noGrp="1"/>
          </p:cNvSpPr>
          <p:nvPr>
            <p:ph type="ftr" sz="quarter" idx="11"/>
          </p:nvPr>
        </p:nvSpPr>
        <p:spPr/>
        <p:txBody>
          <a:bodyPr/>
          <a:lstStyle/>
          <a:p>
            <a:pPr>
              <a:defRPr/>
            </a:pPr>
            <a:r>
              <a:rPr lang="de-DE" smtClean="0"/>
              <a:t>CS 311 Spring 2013</a:t>
            </a:r>
            <a:endParaRPr lang="en-US"/>
          </a:p>
        </p:txBody>
      </p:sp>
      <p:sp>
        <p:nvSpPr>
          <p:cNvPr id="2283522" name="Rectangle 2"/>
          <p:cNvSpPr>
            <a:spLocks noGrp="1" noChangeArrowheads="1"/>
          </p:cNvSpPr>
          <p:nvPr>
            <p:ph type="title"/>
          </p:nvPr>
        </p:nvSpPr>
        <p:spPr/>
        <p:txBody>
          <a:bodyPr/>
          <a:lstStyle/>
          <a:p>
            <a:pPr eaLnBrk="1" hangingPunct="1">
              <a:defRPr/>
            </a:pPr>
            <a:r>
              <a:rPr lang="en-US" smtClean="0">
                <a:cs typeface="+mj-cs"/>
              </a:rPr>
              <a:t>Binary Trees</a:t>
            </a:r>
            <a:br>
              <a:rPr lang="en-US" smtClean="0">
                <a:cs typeface="+mj-cs"/>
              </a:rPr>
            </a:br>
            <a:r>
              <a:rPr lang="en-US" smtClean="0">
                <a:cs typeface="+mj-cs"/>
              </a:rPr>
              <a:t>Traversals </a:t>
            </a:r>
            <a:r>
              <a:rPr lang="en-US" smtClean="0">
                <a:cs typeface="Times New Roman" charset="0"/>
              </a:rPr>
              <a:t>— Expressions</a:t>
            </a:r>
          </a:p>
        </p:txBody>
      </p:sp>
      <p:sp>
        <p:nvSpPr>
          <p:cNvPr id="2283523" name="Rectangle 3"/>
          <p:cNvSpPr>
            <a:spLocks noGrp="1" noChangeArrowheads="1"/>
          </p:cNvSpPr>
          <p:nvPr>
            <p:ph type="body" idx="1"/>
          </p:nvPr>
        </p:nvSpPr>
        <p:spPr/>
        <p:txBody>
          <a:bodyPr/>
          <a:lstStyle/>
          <a:p>
            <a:pPr eaLnBrk="1" hangingPunct="1">
              <a:buFont typeface="Wingdings" charset="0"/>
              <a:buNone/>
              <a:defRPr/>
            </a:pPr>
            <a:r>
              <a:rPr lang="en-US" dirty="0" smtClean="0">
                <a:cs typeface="+mn-cs"/>
              </a:rPr>
              <a:t>Consider the Binary Tree at right.</a:t>
            </a:r>
          </a:p>
          <a:p>
            <a:pPr lvl="1" eaLnBrk="1" hangingPunct="1">
              <a:buFont typeface="Times" charset="0"/>
              <a:buChar char="•"/>
              <a:defRPr/>
            </a:pPr>
            <a:r>
              <a:rPr lang="en-US" dirty="0" smtClean="0"/>
              <a:t>This is the </a:t>
            </a:r>
            <a:r>
              <a:rPr lang="en-US" b="1" dirty="0" smtClean="0"/>
              <a:t>parse tree</a:t>
            </a:r>
            <a:r>
              <a:rPr lang="en-US" dirty="0" smtClean="0"/>
              <a:t> of an expression.</a:t>
            </a:r>
          </a:p>
          <a:p>
            <a:pPr eaLnBrk="1" hangingPunct="1">
              <a:buFont typeface="Wingdings" charset="0"/>
              <a:buNone/>
              <a:defRPr/>
            </a:pPr>
            <a:r>
              <a:rPr lang="en-US" dirty="0" err="1" smtClean="0">
                <a:cs typeface="+mn-cs"/>
              </a:rPr>
              <a:t>Postorder</a:t>
            </a:r>
            <a:r>
              <a:rPr lang="en-US" dirty="0" smtClean="0">
                <a:cs typeface="+mn-cs"/>
              </a:rPr>
              <a:t> traversal: 3 6 + 2 7 </a:t>
            </a:r>
            <a:r>
              <a:rPr lang="en-US" dirty="0" smtClean="0">
                <a:cs typeface="Times New Roman" charset="0"/>
              </a:rPr>
              <a:t>– </a:t>
            </a:r>
            <a:r>
              <a:rPr lang="en-US" dirty="0" smtClean="0">
                <a:cs typeface="Times New Roman" charset="0"/>
                <a:sym typeface="Symbol" charset="0"/>
              </a:rPr>
              <a:t></a:t>
            </a:r>
            <a:endParaRPr lang="en-US" dirty="0" smtClean="0">
              <a:cs typeface="+mn-cs"/>
            </a:endParaRPr>
          </a:p>
          <a:p>
            <a:pPr lvl="1" eaLnBrk="1" hangingPunct="1">
              <a:buFont typeface="Times" charset="0"/>
              <a:buChar char="•"/>
              <a:defRPr/>
            </a:pPr>
            <a:r>
              <a:rPr lang="en-US" dirty="0" smtClean="0"/>
              <a:t>This is Reverse Polish Notation for the</a:t>
            </a:r>
            <a:br>
              <a:rPr lang="en-US" dirty="0" smtClean="0"/>
            </a:br>
            <a:r>
              <a:rPr lang="en-US" dirty="0" smtClean="0"/>
              <a:t>expression.</a:t>
            </a:r>
          </a:p>
          <a:p>
            <a:pPr eaLnBrk="1" hangingPunct="1">
              <a:buFont typeface="Wingdings" charset="0"/>
              <a:buNone/>
              <a:defRPr/>
            </a:pPr>
            <a:r>
              <a:rPr lang="en-US" dirty="0" err="1" smtClean="0">
                <a:cs typeface="+mn-cs"/>
              </a:rPr>
              <a:t>Inorder</a:t>
            </a:r>
            <a:r>
              <a:rPr lang="en-US" dirty="0" smtClean="0">
                <a:cs typeface="+mn-cs"/>
              </a:rPr>
              <a:t> traversal: 3 + 6 </a:t>
            </a:r>
            <a:r>
              <a:rPr lang="en-US" dirty="0" smtClean="0">
                <a:cs typeface="Times New Roman" charset="0"/>
                <a:sym typeface="Symbol" charset="0"/>
              </a:rPr>
              <a:t></a:t>
            </a:r>
            <a:r>
              <a:rPr lang="en-US" dirty="0" smtClean="0">
                <a:cs typeface="+mn-cs"/>
              </a:rPr>
              <a:t> 2 – 7</a:t>
            </a:r>
          </a:p>
          <a:p>
            <a:pPr lvl="1" eaLnBrk="1" hangingPunct="1">
              <a:buFont typeface="Times" charset="0"/>
              <a:buChar char="•"/>
              <a:defRPr/>
            </a:pPr>
            <a:r>
              <a:rPr lang="en-US" dirty="0" smtClean="0">
                <a:cs typeface="Times New Roman" charset="0"/>
                <a:sym typeface="Symbol" charset="0"/>
              </a:rPr>
              <a:t>This looks like normal infix notation. However, </a:t>
            </a:r>
            <a:r>
              <a:rPr lang="en-US" i="1" dirty="0" smtClean="0">
                <a:cs typeface="Times New Roman" charset="0"/>
                <a:sym typeface="Symbol" charset="0"/>
              </a:rPr>
              <a:t>a</a:t>
            </a:r>
            <a:r>
              <a:rPr lang="en-US" i="1" dirty="0" smtClean="0"/>
              <a:t>s an</a:t>
            </a:r>
            <a:r>
              <a:rPr lang="en-US" dirty="0" smtClean="0"/>
              <a:t> </a:t>
            </a:r>
            <a:r>
              <a:rPr lang="en-US" i="1" dirty="0" smtClean="0"/>
              <a:t>expression</a:t>
            </a:r>
            <a:r>
              <a:rPr lang="en-US" dirty="0" smtClean="0"/>
              <a:t>, it is not what we mean; there are problems with precedence.</a:t>
            </a:r>
          </a:p>
          <a:p>
            <a:pPr lvl="1" eaLnBrk="1" hangingPunct="1">
              <a:buFont typeface="Times" charset="0"/>
              <a:buChar char="•"/>
              <a:defRPr/>
            </a:pPr>
            <a:r>
              <a:rPr lang="en-US" dirty="0" smtClean="0"/>
              <a:t>Redo: before starting a (sub)tree, insert </a:t>
            </a:r>
            <a:r>
              <a:rPr lang="ja-JP" altLang="en-US" dirty="0" smtClean="0">
                <a:latin typeface="Arial"/>
              </a:rPr>
              <a:t>“</a:t>
            </a:r>
            <a:r>
              <a:rPr lang="en-US" dirty="0" smtClean="0"/>
              <a:t>(</a:t>
            </a:r>
            <a:r>
              <a:rPr lang="ja-JP" altLang="en-US" dirty="0" smtClean="0">
                <a:latin typeface="Arial"/>
              </a:rPr>
              <a:t>”</a:t>
            </a:r>
            <a:r>
              <a:rPr lang="en-US" dirty="0" smtClean="0"/>
              <a:t> if there is more than one node in the </a:t>
            </a:r>
            <a:r>
              <a:rPr lang="en-US" dirty="0" err="1" smtClean="0"/>
              <a:t>subtree</a:t>
            </a:r>
            <a:r>
              <a:rPr lang="en-US" dirty="0" smtClean="0"/>
              <a:t>. Similarly, insert </a:t>
            </a:r>
            <a:r>
              <a:rPr lang="ja-JP" altLang="en-US" dirty="0" smtClean="0">
                <a:latin typeface="Arial"/>
              </a:rPr>
              <a:t>“</a:t>
            </a:r>
            <a:r>
              <a:rPr lang="en-US" dirty="0" smtClean="0"/>
              <a:t>)</a:t>
            </a:r>
            <a:r>
              <a:rPr lang="ja-JP" altLang="en-US" dirty="0" smtClean="0">
                <a:latin typeface="Arial"/>
              </a:rPr>
              <a:t>”</a:t>
            </a:r>
            <a:r>
              <a:rPr lang="en-US" dirty="0" smtClean="0"/>
              <a:t> when done. </a:t>
            </a:r>
          </a:p>
          <a:p>
            <a:pPr lvl="1" eaLnBrk="1" hangingPunct="1">
              <a:buFont typeface="Times" charset="0"/>
              <a:buChar char="•"/>
              <a:defRPr/>
            </a:pPr>
            <a:r>
              <a:rPr lang="en-US" dirty="0" smtClean="0"/>
              <a:t>Result: ( ( 3 + 6 ) </a:t>
            </a:r>
            <a:r>
              <a:rPr lang="en-US" dirty="0" smtClean="0">
                <a:cs typeface="Times New Roman" charset="0"/>
                <a:sym typeface="Symbol" charset="0"/>
              </a:rPr>
              <a:t></a:t>
            </a:r>
            <a:r>
              <a:rPr lang="en-US" dirty="0" smtClean="0"/>
              <a:t> ( 2 – </a:t>
            </a:r>
            <a:r>
              <a:rPr lang="en-US" dirty="0" smtClean="0">
                <a:cs typeface="Times New Roman" charset="0"/>
                <a:sym typeface="Symbol" charset="0"/>
              </a:rPr>
              <a:t>7 ) ).</a:t>
            </a:r>
          </a:p>
          <a:p>
            <a:pPr eaLnBrk="1" hangingPunct="1">
              <a:buFont typeface="Wingdings" charset="0"/>
              <a:buNone/>
              <a:defRPr/>
            </a:pPr>
            <a:r>
              <a:rPr lang="en-US" dirty="0" smtClean="0">
                <a:cs typeface="Times New Roman" charset="0"/>
                <a:sym typeface="Symbol" charset="0"/>
              </a:rPr>
              <a:t>Preorder traversal: </a:t>
            </a:r>
            <a:r>
              <a:rPr lang="en-US" dirty="0" smtClean="0">
                <a:cs typeface="Times New Roman" charset="0"/>
              </a:rPr>
              <a:t> + 3 6 – </a:t>
            </a:r>
            <a:r>
              <a:rPr lang="en-US" dirty="0" smtClean="0">
                <a:cs typeface="Times New Roman" charset="0"/>
                <a:sym typeface="Symbol" charset="0"/>
              </a:rPr>
              <a:t>2 7</a:t>
            </a:r>
          </a:p>
          <a:p>
            <a:pPr lvl="1" eaLnBrk="1" hangingPunct="1">
              <a:buFont typeface="Times" charset="0"/>
              <a:buChar char="•"/>
              <a:defRPr/>
            </a:pPr>
            <a:r>
              <a:rPr lang="en-US" dirty="0" smtClean="0">
                <a:cs typeface="Times New Roman" charset="0"/>
                <a:sym typeface="Symbol" charset="0"/>
              </a:rPr>
              <a:t>Add parentheses and commas: </a:t>
            </a:r>
            <a:r>
              <a:rPr lang="en-US" dirty="0" smtClean="0">
                <a:cs typeface="Times New Roman" charset="0"/>
              </a:rPr>
              <a:t>(+(3, 6), –</a:t>
            </a:r>
            <a:r>
              <a:rPr lang="en-US" dirty="0" smtClean="0">
                <a:cs typeface="Times New Roman" charset="0"/>
                <a:sym typeface="Symbol" charset="0"/>
              </a:rPr>
              <a:t>(2, 7)).</a:t>
            </a:r>
          </a:p>
          <a:p>
            <a:pPr lvl="1" eaLnBrk="1" hangingPunct="1">
              <a:buFont typeface="Times" charset="0"/>
              <a:buChar char="•"/>
              <a:defRPr/>
            </a:pPr>
            <a:r>
              <a:rPr lang="en-US" dirty="0" smtClean="0">
                <a:cs typeface="Times New Roman" charset="0"/>
                <a:sym typeface="Symbol" charset="0"/>
              </a:rPr>
              <a:t>Thinking of </a:t>
            </a:r>
            <a:r>
              <a:rPr lang="ja-JP" altLang="en-US" dirty="0" smtClean="0">
                <a:cs typeface="Times New Roman" charset="0"/>
                <a:sym typeface="Symbol" charset="0"/>
              </a:rPr>
              <a:t>“</a:t>
            </a:r>
            <a:r>
              <a:rPr lang="en-US" dirty="0" smtClean="0">
                <a:cs typeface="Times New Roman" charset="0"/>
                <a:sym typeface="Symbol" charset="0"/>
              </a:rPr>
              <a:t></a:t>
            </a:r>
            <a:r>
              <a:rPr lang="ja-JP" altLang="en-US" dirty="0" smtClean="0">
                <a:cs typeface="Times New Roman" charset="0"/>
                <a:sym typeface="Symbol" charset="0"/>
              </a:rPr>
              <a:t>”</a:t>
            </a:r>
            <a:r>
              <a:rPr lang="en-US" dirty="0" smtClean="0">
                <a:cs typeface="Times New Roman" charset="0"/>
                <a:sym typeface="Symbol" charset="0"/>
              </a:rPr>
              <a:t>, </a:t>
            </a:r>
            <a:r>
              <a:rPr lang="ja-JP" altLang="en-US" dirty="0" smtClean="0">
                <a:cs typeface="Times New Roman" charset="0"/>
                <a:sym typeface="Symbol" charset="0"/>
              </a:rPr>
              <a:t>“</a:t>
            </a:r>
            <a:r>
              <a:rPr lang="en-US" dirty="0" smtClean="0">
                <a:cs typeface="Times New Roman" charset="0"/>
                <a:sym typeface="Symbol" charset="0"/>
              </a:rPr>
              <a:t>+</a:t>
            </a:r>
            <a:r>
              <a:rPr lang="ja-JP" altLang="en-US" dirty="0" smtClean="0">
                <a:cs typeface="Times New Roman" charset="0"/>
                <a:sym typeface="Symbol" charset="0"/>
              </a:rPr>
              <a:t>”</a:t>
            </a:r>
            <a:r>
              <a:rPr lang="en-US" dirty="0" smtClean="0">
                <a:cs typeface="Times New Roman" charset="0"/>
                <a:sym typeface="Symbol" charset="0"/>
              </a:rPr>
              <a:t>, and </a:t>
            </a:r>
            <a:r>
              <a:rPr lang="ja-JP" altLang="en-US" dirty="0" smtClean="0">
                <a:cs typeface="Times New Roman" charset="0"/>
                <a:sym typeface="Symbol" charset="0"/>
              </a:rPr>
              <a:t>“</a:t>
            </a:r>
            <a:r>
              <a:rPr lang="en-US" dirty="0" smtClean="0">
                <a:cs typeface="Times New Roman" charset="0"/>
                <a:sym typeface="Symbol" charset="0"/>
              </a:rPr>
              <a:t>–</a:t>
            </a:r>
            <a:r>
              <a:rPr lang="ja-JP" altLang="en-US" dirty="0" smtClean="0">
                <a:cs typeface="Times New Roman" charset="0"/>
                <a:sym typeface="Symbol" charset="0"/>
              </a:rPr>
              <a:t>”</a:t>
            </a:r>
            <a:r>
              <a:rPr lang="en-US" dirty="0" smtClean="0">
                <a:cs typeface="Times New Roman" charset="0"/>
                <a:sym typeface="Symbol" charset="0"/>
              </a:rPr>
              <a:t> as names of functions, we see that this is standard functional notation.</a:t>
            </a:r>
          </a:p>
          <a:p>
            <a:pPr lvl="1" eaLnBrk="1" hangingPunct="1">
              <a:buFont typeface="Times" charset="0"/>
              <a:buChar char="•"/>
              <a:defRPr/>
            </a:pPr>
            <a:r>
              <a:rPr lang="en-US" dirty="0" smtClean="0">
                <a:cs typeface="Times New Roman" charset="0"/>
                <a:sym typeface="Symbol" charset="0"/>
              </a:rPr>
              <a:t>This may be clearer: times(plus(3, 6), minus(2, 7)).</a:t>
            </a:r>
          </a:p>
        </p:txBody>
      </p:sp>
      <p:sp>
        <p:nvSpPr>
          <p:cNvPr id="2283537" name="Line 17"/>
          <p:cNvSpPr>
            <a:spLocks noChangeShapeType="1"/>
          </p:cNvSpPr>
          <p:nvPr/>
        </p:nvSpPr>
        <p:spPr bwMode="auto">
          <a:xfrm flipH="1">
            <a:off x="6781800" y="1600200"/>
            <a:ext cx="533400" cy="304800"/>
          </a:xfrm>
          <a:prstGeom prst="line">
            <a:avLst/>
          </a:prstGeom>
          <a:noFill/>
          <a:ln w="25400">
            <a:solidFill>
              <a:srgbClr val="FF0000"/>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3538" name="Line 18"/>
          <p:cNvSpPr>
            <a:spLocks noChangeShapeType="1"/>
          </p:cNvSpPr>
          <p:nvPr/>
        </p:nvSpPr>
        <p:spPr bwMode="auto">
          <a:xfrm>
            <a:off x="7467600" y="1600200"/>
            <a:ext cx="533400" cy="304800"/>
          </a:xfrm>
          <a:prstGeom prst="line">
            <a:avLst/>
          </a:prstGeom>
          <a:noFill/>
          <a:ln w="25400">
            <a:solidFill>
              <a:srgbClr val="0000FF"/>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3539" name="Line 19"/>
          <p:cNvSpPr>
            <a:spLocks noChangeShapeType="1"/>
          </p:cNvSpPr>
          <p:nvPr/>
        </p:nvSpPr>
        <p:spPr bwMode="auto">
          <a:xfrm flipH="1">
            <a:off x="6477000" y="2209800"/>
            <a:ext cx="228600" cy="304800"/>
          </a:xfrm>
          <a:prstGeom prst="line">
            <a:avLst/>
          </a:prstGeom>
          <a:noFill/>
          <a:ln w="25400">
            <a:solidFill>
              <a:srgbClr val="FF0000"/>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3540" name="Line 20"/>
          <p:cNvSpPr>
            <a:spLocks noChangeShapeType="1"/>
          </p:cNvSpPr>
          <p:nvPr/>
        </p:nvSpPr>
        <p:spPr bwMode="auto">
          <a:xfrm>
            <a:off x="6858000" y="2209800"/>
            <a:ext cx="228600" cy="304800"/>
          </a:xfrm>
          <a:prstGeom prst="line">
            <a:avLst/>
          </a:prstGeom>
          <a:noFill/>
          <a:ln w="25400">
            <a:solidFill>
              <a:srgbClr val="0000FF"/>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3541" name="Line 21"/>
          <p:cNvSpPr>
            <a:spLocks noChangeShapeType="1"/>
          </p:cNvSpPr>
          <p:nvPr/>
        </p:nvSpPr>
        <p:spPr bwMode="auto">
          <a:xfrm flipH="1">
            <a:off x="7696200" y="2209800"/>
            <a:ext cx="228600" cy="304800"/>
          </a:xfrm>
          <a:prstGeom prst="line">
            <a:avLst/>
          </a:prstGeom>
          <a:noFill/>
          <a:ln w="25400">
            <a:solidFill>
              <a:srgbClr val="FF0000"/>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3542" name="Line 22"/>
          <p:cNvSpPr>
            <a:spLocks noChangeShapeType="1"/>
          </p:cNvSpPr>
          <p:nvPr/>
        </p:nvSpPr>
        <p:spPr bwMode="auto">
          <a:xfrm>
            <a:off x="8077200" y="2209800"/>
            <a:ext cx="228600" cy="304800"/>
          </a:xfrm>
          <a:prstGeom prst="line">
            <a:avLst/>
          </a:prstGeom>
          <a:noFill/>
          <a:ln w="25400">
            <a:solidFill>
              <a:srgbClr val="0000FF"/>
            </a:solidFill>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3543" name="Rectangle 23"/>
          <p:cNvSpPr>
            <a:spLocks noChangeArrowheads="1"/>
          </p:cNvSpPr>
          <p:nvPr/>
        </p:nvSpPr>
        <p:spPr bwMode="auto">
          <a:xfrm>
            <a:off x="7848600" y="19050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a:t>
            </a:r>
          </a:p>
        </p:txBody>
      </p:sp>
      <p:sp>
        <p:nvSpPr>
          <p:cNvPr id="2283544" name="Rectangle 24"/>
          <p:cNvSpPr>
            <a:spLocks noChangeArrowheads="1"/>
          </p:cNvSpPr>
          <p:nvPr/>
        </p:nvSpPr>
        <p:spPr bwMode="auto">
          <a:xfrm>
            <a:off x="6629400" y="19050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a:t>
            </a:r>
          </a:p>
        </p:txBody>
      </p:sp>
      <p:sp>
        <p:nvSpPr>
          <p:cNvPr id="2283545" name="Rectangle 25"/>
          <p:cNvSpPr>
            <a:spLocks noChangeArrowheads="1"/>
          </p:cNvSpPr>
          <p:nvPr/>
        </p:nvSpPr>
        <p:spPr bwMode="auto">
          <a:xfrm>
            <a:off x="7239000" y="12954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Times New Roman" charset="0"/>
                <a:sym typeface="Symbol" charset="0"/>
              </a:rPr>
              <a:t></a:t>
            </a:r>
            <a:endParaRPr lang="en-US" sz="1600">
              <a:cs typeface="+mn-cs"/>
            </a:endParaRPr>
          </a:p>
        </p:txBody>
      </p:sp>
      <p:sp>
        <p:nvSpPr>
          <p:cNvPr id="2283546" name="Rectangle 26"/>
          <p:cNvSpPr>
            <a:spLocks noChangeArrowheads="1"/>
          </p:cNvSpPr>
          <p:nvPr/>
        </p:nvSpPr>
        <p:spPr bwMode="auto">
          <a:xfrm>
            <a:off x="6324600" y="25146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283547" name="Rectangle 27"/>
          <p:cNvSpPr>
            <a:spLocks noChangeArrowheads="1"/>
          </p:cNvSpPr>
          <p:nvPr/>
        </p:nvSpPr>
        <p:spPr bwMode="auto">
          <a:xfrm>
            <a:off x="6934200" y="25146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6</a:t>
            </a:r>
          </a:p>
        </p:txBody>
      </p:sp>
      <p:sp>
        <p:nvSpPr>
          <p:cNvPr id="2283548" name="Rectangle 28"/>
          <p:cNvSpPr>
            <a:spLocks noChangeArrowheads="1"/>
          </p:cNvSpPr>
          <p:nvPr/>
        </p:nvSpPr>
        <p:spPr bwMode="auto">
          <a:xfrm>
            <a:off x="7543800" y="25146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283549" name="Rectangle 29"/>
          <p:cNvSpPr>
            <a:spLocks noChangeArrowheads="1"/>
          </p:cNvSpPr>
          <p:nvPr/>
        </p:nvSpPr>
        <p:spPr bwMode="auto">
          <a:xfrm>
            <a:off x="8153400" y="25146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Tree>
    <p:extLst>
      <p:ext uri="{BB962C8B-B14F-4D97-AF65-F5344CB8AC3E}">
        <p14:creationId xmlns:p14="http://schemas.microsoft.com/office/powerpoint/2010/main" val="150971388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quarter" idx="10"/>
          </p:nvPr>
        </p:nvSpPr>
        <p:spPr/>
        <p:txBody>
          <a:bodyPr/>
          <a:lstStyle/>
          <a:p>
            <a:pPr>
              <a:defRPr/>
            </a:pPr>
            <a:r>
              <a:rPr lang="en-US" smtClean="0"/>
              <a:t>8 April 2013</a:t>
            </a:r>
            <a:endParaRPr lang="en-US"/>
          </a:p>
        </p:txBody>
      </p:sp>
      <p:sp>
        <p:nvSpPr>
          <p:cNvPr id="7" name="Footer Placeholder 4"/>
          <p:cNvSpPr>
            <a:spLocks noGrp="1"/>
          </p:cNvSpPr>
          <p:nvPr>
            <p:ph type="ftr" sz="quarter" idx="11"/>
          </p:nvPr>
        </p:nvSpPr>
        <p:spPr/>
        <p:txBody>
          <a:bodyPr/>
          <a:lstStyle/>
          <a:p>
            <a:pPr>
              <a:defRPr/>
            </a:pPr>
            <a:r>
              <a:rPr lang="de-DE" smtClean="0"/>
              <a:t>CS 311 Spring 2013</a:t>
            </a:r>
            <a:endParaRPr lang="en-US"/>
          </a:p>
        </p:txBody>
      </p:sp>
      <p:sp>
        <p:nvSpPr>
          <p:cNvPr id="2422786" name="Rectangle 2"/>
          <p:cNvSpPr>
            <a:spLocks noGrp="1" noChangeArrowheads="1"/>
          </p:cNvSpPr>
          <p:nvPr>
            <p:ph type="title"/>
          </p:nvPr>
        </p:nvSpPr>
        <p:spPr/>
        <p:txBody>
          <a:bodyPr/>
          <a:lstStyle/>
          <a:p>
            <a:pPr eaLnBrk="1" hangingPunct="1">
              <a:defRPr/>
            </a:pPr>
            <a:r>
              <a:rPr lang="en-US" smtClean="0">
                <a:cs typeface="+mj-cs"/>
              </a:rPr>
              <a:t>Binary Trees</a:t>
            </a:r>
            <a:br>
              <a:rPr lang="en-US" smtClean="0">
                <a:cs typeface="+mj-cs"/>
              </a:rPr>
            </a:br>
            <a:r>
              <a:rPr lang="en-US" smtClean="0">
                <a:cs typeface="+mj-cs"/>
              </a:rPr>
              <a:t>Traversals </a:t>
            </a:r>
            <a:r>
              <a:rPr lang="en-US" smtClean="0">
                <a:cs typeface="Times New Roman" charset="0"/>
              </a:rPr>
              <a:t>— Algorithms</a:t>
            </a:r>
          </a:p>
        </p:txBody>
      </p:sp>
      <p:sp>
        <p:nvSpPr>
          <p:cNvPr id="2422787" name="Rectangle 3"/>
          <p:cNvSpPr>
            <a:spLocks noGrp="1" noChangeArrowheads="1"/>
          </p:cNvSpPr>
          <p:nvPr>
            <p:ph type="body" idx="1"/>
          </p:nvPr>
        </p:nvSpPr>
        <p:spPr/>
        <p:txBody>
          <a:bodyPr/>
          <a:lstStyle/>
          <a:p>
            <a:pPr eaLnBrk="1" hangingPunct="1">
              <a:lnSpc>
                <a:spcPct val="90000"/>
              </a:lnSpc>
              <a:buFont typeface="Wingdings" charset="0"/>
              <a:buNone/>
              <a:defRPr/>
            </a:pPr>
            <a:r>
              <a:rPr lang="en-US" sz="1800" smtClean="0">
                <a:cs typeface="+mn-cs"/>
              </a:rPr>
              <a:t>There are many reasons why we might traverse a Binary Tree: finding the sum of the data items, printing all data items, etc.</a:t>
            </a:r>
          </a:p>
          <a:p>
            <a:pPr eaLnBrk="1" hangingPunct="1">
              <a:lnSpc>
                <a:spcPct val="90000"/>
              </a:lnSpc>
              <a:buFont typeface="Wingdings" charset="0"/>
              <a:buNone/>
              <a:defRPr/>
            </a:pPr>
            <a:r>
              <a:rPr lang="en-US" sz="1800" smtClean="0">
                <a:cs typeface="+mn-cs"/>
              </a:rPr>
              <a:t>Can we write a single function that can be used to do all these things?</a:t>
            </a:r>
          </a:p>
          <a:p>
            <a:pPr eaLnBrk="1" hangingPunct="1">
              <a:lnSpc>
                <a:spcPct val="90000"/>
              </a:lnSpc>
              <a:buFont typeface="Wingdings" charset="0"/>
              <a:buNone/>
              <a:defRPr/>
            </a:pPr>
            <a:endParaRPr lang="en-US" sz="1800" b="1" smtClean="0">
              <a:cs typeface="+mn-cs"/>
            </a:endParaRPr>
          </a:p>
          <a:p>
            <a:pPr eaLnBrk="1" hangingPunct="1">
              <a:lnSpc>
                <a:spcPct val="90000"/>
              </a:lnSpc>
              <a:buFont typeface="Wingdings" charset="0"/>
              <a:buNone/>
              <a:defRPr/>
            </a:pPr>
            <a:r>
              <a:rPr lang="en-US" sz="1800" b="1" smtClean="0">
                <a:cs typeface="+mn-cs"/>
              </a:rPr>
              <a:t>What</a:t>
            </a:r>
            <a:r>
              <a:rPr lang="en-US" sz="1800" smtClean="0">
                <a:cs typeface="+mn-cs"/>
              </a:rPr>
              <a:t> should our traversal function do? Possibilities:</a:t>
            </a:r>
          </a:p>
          <a:p>
            <a:pPr lvl="1" eaLnBrk="1" hangingPunct="1">
              <a:lnSpc>
                <a:spcPct val="90000"/>
              </a:lnSpc>
              <a:defRPr/>
            </a:pPr>
            <a:r>
              <a:rPr lang="en-US" sz="1600" smtClean="0"/>
              <a:t>It might provide an iterator that goes through the items in the proper order.</a:t>
            </a:r>
          </a:p>
          <a:p>
            <a:pPr lvl="1" eaLnBrk="1" hangingPunct="1">
              <a:lnSpc>
                <a:spcPct val="90000"/>
              </a:lnSpc>
              <a:defRPr/>
            </a:pPr>
            <a:r>
              <a:rPr lang="en-US" sz="1600" smtClean="0"/>
              <a:t>It might return a list holding the data items in the proper order.</a:t>
            </a:r>
          </a:p>
          <a:p>
            <a:pPr lvl="1" eaLnBrk="1" hangingPunct="1">
              <a:lnSpc>
                <a:spcPct val="90000"/>
              </a:lnSpc>
              <a:defRPr/>
            </a:pPr>
            <a:r>
              <a:rPr lang="en-US" sz="1600" smtClean="0"/>
              <a:t>It might be given a function, which it would call for each data item, in order.</a:t>
            </a:r>
          </a:p>
          <a:p>
            <a:pPr lvl="2" eaLnBrk="1" hangingPunct="1">
              <a:lnSpc>
                <a:spcPct val="90000"/>
              </a:lnSpc>
              <a:defRPr/>
            </a:pPr>
            <a:r>
              <a:rPr lang="ja-JP" altLang="en-US" sz="1400" smtClean="0">
                <a:latin typeface="Arial"/>
              </a:rPr>
              <a:t>“</a:t>
            </a:r>
            <a:r>
              <a:rPr lang="en-US" sz="1400" b="1" smtClean="0"/>
              <a:t>Visitor pattern</a:t>
            </a:r>
            <a:r>
              <a:rPr lang="ja-JP" altLang="en-US" sz="1400" smtClean="0">
                <a:latin typeface="Arial"/>
              </a:rPr>
              <a:t>”</a:t>
            </a:r>
            <a:r>
              <a:rPr lang="en-US" sz="1400" smtClean="0"/>
              <a:t>.</a:t>
            </a:r>
          </a:p>
          <a:p>
            <a:pPr lvl="2" eaLnBrk="1" hangingPunct="1">
              <a:lnSpc>
                <a:spcPct val="90000"/>
              </a:lnSpc>
              <a:defRPr/>
            </a:pPr>
            <a:r>
              <a:rPr lang="en-US" sz="1400" smtClean="0"/>
              <a:t>A restricted version of this might just put each item into an output iterator, like </a:t>
            </a:r>
            <a:r>
              <a:rPr lang="ja-JP" altLang="en-US" sz="1400" smtClean="0">
                <a:latin typeface="Arial"/>
              </a:rPr>
              <a:t>“</a:t>
            </a:r>
            <a:r>
              <a:rPr lang="en-US" sz="1400" smtClean="0"/>
              <a:t>write</a:t>
            </a:r>
            <a:r>
              <a:rPr lang="ja-JP" altLang="en-US" sz="1400" smtClean="0">
                <a:latin typeface="Arial"/>
              </a:rPr>
              <a:t>”</a:t>
            </a:r>
            <a:r>
              <a:rPr lang="en-US" sz="1400" smtClean="0"/>
              <a:t> for linked list.</a:t>
            </a:r>
          </a:p>
          <a:p>
            <a:pPr eaLnBrk="1" hangingPunct="1">
              <a:lnSpc>
                <a:spcPct val="90000"/>
              </a:lnSpc>
              <a:buFont typeface="Wingdings" charset="0"/>
              <a:buNone/>
              <a:defRPr/>
            </a:pPr>
            <a:r>
              <a:rPr lang="en-US" sz="1800" b="1" smtClean="0">
                <a:cs typeface="+mn-cs"/>
              </a:rPr>
              <a:t>How</a:t>
            </a:r>
            <a:r>
              <a:rPr lang="en-US" sz="1800" smtClean="0">
                <a:cs typeface="+mn-cs"/>
              </a:rPr>
              <a:t> would we implement the last option above?</a:t>
            </a:r>
          </a:p>
          <a:p>
            <a:pPr lvl="1" eaLnBrk="1" hangingPunct="1">
              <a:lnSpc>
                <a:spcPct val="90000"/>
              </a:lnSpc>
              <a:defRPr/>
            </a:pPr>
            <a:r>
              <a:rPr lang="en-US" sz="1600" smtClean="0"/>
              <a:t>We could write a recursive function. It would be given a </a:t>
            </a:r>
            <a:r>
              <a:rPr lang="ja-JP" altLang="en-US" sz="1600" smtClean="0">
                <a:latin typeface="Arial"/>
              </a:rPr>
              <a:t>“</a:t>
            </a:r>
            <a:r>
              <a:rPr lang="en-US" sz="1600" smtClean="0"/>
              <a:t>handle</a:t>
            </a:r>
            <a:r>
              <a:rPr lang="ja-JP" altLang="en-US" sz="1600" smtClean="0">
                <a:latin typeface="Arial"/>
              </a:rPr>
              <a:t>”</a:t>
            </a:r>
            <a:r>
              <a:rPr lang="en-US" sz="1600" smtClean="0"/>
              <a:t> (pointer? iterator?) to a node and a function to call for each item.</a:t>
            </a:r>
          </a:p>
          <a:p>
            <a:pPr lvl="1" eaLnBrk="1" hangingPunct="1">
              <a:lnSpc>
                <a:spcPct val="90000"/>
              </a:lnSpc>
              <a:defRPr/>
            </a:pPr>
            <a:r>
              <a:rPr lang="en-US" sz="1600" smtClean="0"/>
              <a:t>Algorithm for a preorder traversal:</a:t>
            </a:r>
          </a:p>
          <a:p>
            <a:pPr lvl="2" eaLnBrk="1" hangingPunct="1">
              <a:lnSpc>
                <a:spcPct val="90000"/>
              </a:lnSpc>
              <a:defRPr/>
            </a:pPr>
            <a:r>
              <a:rPr lang="en-US" sz="1400" smtClean="0"/>
              <a:t>If the handle is null, return.</a:t>
            </a:r>
          </a:p>
          <a:p>
            <a:pPr lvl="2" eaLnBrk="1" hangingPunct="1">
              <a:lnSpc>
                <a:spcPct val="90000"/>
              </a:lnSpc>
              <a:defRPr/>
            </a:pPr>
            <a:r>
              <a:rPr lang="en-US" sz="1400" smtClean="0"/>
              <a:t>Call the function for the data in the given node.</a:t>
            </a:r>
          </a:p>
          <a:p>
            <a:pPr lvl="2" eaLnBrk="1" hangingPunct="1">
              <a:lnSpc>
                <a:spcPct val="90000"/>
              </a:lnSpc>
              <a:defRPr/>
            </a:pPr>
            <a:r>
              <a:rPr lang="en-US" sz="1400" smtClean="0"/>
              <a:t>Make a recursive call: left child, given function.</a:t>
            </a:r>
          </a:p>
          <a:p>
            <a:pPr lvl="2" eaLnBrk="1" hangingPunct="1">
              <a:lnSpc>
                <a:spcPct val="90000"/>
              </a:lnSpc>
              <a:defRPr/>
            </a:pPr>
            <a:r>
              <a:rPr lang="en-US" sz="1400" smtClean="0"/>
              <a:t>Make a recursive call: right child, given function.</a:t>
            </a:r>
          </a:p>
        </p:txBody>
      </p:sp>
      <p:sp>
        <p:nvSpPr>
          <p:cNvPr id="2422788" name="Text Box 4"/>
          <p:cNvSpPr txBox="1">
            <a:spLocks noChangeArrowheads="1"/>
          </p:cNvSpPr>
          <p:nvPr/>
        </p:nvSpPr>
        <p:spPr bwMode="auto">
          <a:xfrm>
            <a:off x="6858000" y="5029200"/>
            <a:ext cx="1828800" cy="74453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a:solidFill>
                  <a:schemeClr val="folHlink"/>
                </a:solidFill>
                <a:cs typeface="+mn-cs"/>
              </a:rPr>
              <a:t>For inorder, postorder, move this operation</a:t>
            </a:r>
          </a:p>
        </p:txBody>
      </p:sp>
      <p:sp>
        <p:nvSpPr>
          <p:cNvPr id="2422789" name="Line 5"/>
          <p:cNvSpPr>
            <a:spLocks noChangeShapeType="1"/>
          </p:cNvSpPr>
          <p:nvPr/>
        </p:nvSpPr>
        <p:spPr bwMode="auto">
          <a:xfrm flipH="1" flipV="1">
            <a:off x="5715000" y="5410200"/>
            <a:ext cx="1143000" cy="1524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Tree>
    <p:extLst>
      <p:ext uri="{BB962C8B-B14F-4D97-AF65-F5344CB8AC3E}">
        <p14:creationId xmlns:p14="http://schemas.microsoft.com/office/powerpoint/2010/main" val="71968252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Date Placeholder 3"/>
          <p:cNvSpPr>
            <a:spLocks noGrp="1"/>
          </p:cNvSpPr>
          <p:nvPr>
            <p:ph type="dt" sz="quarter" idx="10"/>
          </p:nvPr>
        </p:nvSpPr>
        <p:spPr/>
        <p:txBody>
          <a:bodyPr/>
          <a:lstStyle/>
          <a:p>
            <a:pPr>
              <a:defRPr/>
            </a:pPr>
            <a:r>
              <a:rPr lang="en-US" smtClean="0"/>
              <a:t>8 April 2013</a:t>
            </a:r>
            <a:endParaRPr lang="en-US"/>
          </a:p>
        </p:txBody>
      </p:sp>
      <p:sp>
        <p:nvSpPr>
          <p:cNvPr id="48" name="Footer Placeholder 4"/>
          <p:cNvSpPr>
            <a:spLocks noGrp="1"/>
          </p:cNvSpPr>
          <p:nvPr>
            <p:ph type="ftr" sz="quarter" idx="11"/>
          </p:nvPr>
        </p:nvSpPr>
        <p:spPr/>
        <p:txBody>
          <a:bodyPr/>
          <a:lstStyle/>
          <a:p>
            <a:pPr>
              <a:defRPr/>
            </a:pPr>
            <a:r>
              <a:rPr lang="de-DE" smtClean="0"/>
              <a:t>CS 311 Spring 2013</a:t>
            </a:r>
            <a:endParaRPr lang="en-US"/>
          </a:p>
        </p:txBody>
      </p:sp>
      <p:sp>
        <p:nvSpPr>
          <p:cNvPr id="2354178" name="Rectangle 2"/>
          <p:cNvSpPr>
            <a:spLocks noGrp="1" noChangeArrowheads="1"/>
          </p:cNvSpPr>
          <p:nvPr>
            <p:ph type="title"/>
          </p:nvPr>
        </p:nvSpPr>
        <p:spPr/>
        <p:txBody>
          <a:bodyPr/>
          <a:lstStyle/>
          <a:p>
            <a:pPr eaLnBrk="1" hangingPunct="1">
              <a:defRPr/>
            </a:pPr>
            <a:r>
              <a:rPr lang="en-US" smtClean="0">
                <a:cs typeface="+mj-cs"/>
              </a:rPr>
              <a:t>Binary Trees</a:t>
            </a:r>
            <a:br>
              <a:rPr lang="en-US" smtClean="0">
                <a:cs typeface="+mj-cs"/>
              </a:rPr>
            </a:br>
            <a:r>
              <a:rPr lang="en-US" smtClean="0">
                <a:cs typeface="+mj-cs"/>
              </a:rPr>
              <a:t>Implementation </a:t>
            </a:r>
            <a:r>
              <a:rPr lang="en-US" smtClean="0">
                <a:cs typeface="Times New Roman" charset="0"/>
              </a:rPr>
              <a:t>—</a:t>
            </a:r>
            <a:r>
              <a:rPr lang="en-US" smtClean="0">
                <a:cs typeface="+mj-cs"/>
              </a:rPr>
              <a:t> #1: Pointer-Based [1/2]</a:t>
            </a:r>
          </a:p>
        </p:txBody>
      </p:sp>
      <p:sp>
        <p:nvSpPr>
          <p:cNvPr id="2354179" name="Rectangle 3"/>
          <p:cNvSpPr>
            <a:spLocks noGrp="1" noChangeArrowheads="1"/>
          </p:cNvSpPr>
          <p:nvPr>
            <p:ph type="body" idx="1"/>
          </p:nvPr>
        </p:nvSpPr>
        <p:spPr/>
        <p:txBody>
          <a:bodyPr/>
          <a:lstStyle/>
          <a:p>
            <a:pPr eaLnBrk="1" hangingPunct="1">
              <a:buFont typeface="Wingdings" charset="0"/>
              <a:buNone/>
              <a:defRPr/>
            </a:pPr>
            <a:r>
              <a:rPr lang="en-US" smtClean="0">
                <a:cs typeface="+mn-cs"/>
              </a:rPr>
              <a:t>A common way to implement a Binary Tree is to use separately allocated nodes referred to by pointers.</a:t>
            </a:r>
          </a:p>
          <a:p>
            <a:pPr lvl="1" eaLnBrk="1" hangingPunct="1">
              <a:defRPr/>
            </a:pPr>
            <a:r>
              <a:rPr lang="en-US" smtClean="0"/>
              <a:t>Very similar to our implementation of a Linked List.</a:t>
            </a:r>
          </a:p>
          <a:p>
            <a:pPr lvl="1" eaLnBrk="1" hangingPunct="1">
              <a:defRPr/>
            </a:pPr>
            <a:r>
              <a:rPr lang="en-US" smtClean="0"/>
              <a:t>Each node has a data item and two child pointers: left &amp; right.</a:t>
            </a:r>
          </a:p>
          <a:p>
            <a:pPr lvl="1" eaLnBrk="1" hangingPunct="1">
              <a:defRPr/>
            </a:pPr>
            <a:r>
              <a:rPr lang="en-US" smtClean="0"/>
              <a:t>Each node owns its subtrees.</a:t>
            </a:r>
          </a:p>
          <a:p>
            <a:pPr lvl="2" eaLnBrk="1" hangingPunct="1">
              <a:defRPr/>
            </a:pPr>
            <a:r>
              <a:rPr lang="en-US" smtClean="0"/>
              <a:t>It is thus responsible for destroying them.</a:t>
            </a:r>
          </a:p>
          <a:p>
            <a:pPr lvl="1" eaLnBrk="1" hangingPunct="1">
              <a:defRPr/>
            </a:pPr>
            <a:r>
              <a:rPr lang="en-US" smtClean="0"/>
              <a:t>A pointer is null if there is no child.</a:t>
            </a:r>
          </a:p>
          <a:p>
            <a:pPr eaLnBrk="1" hangingPunct="1">
              <a:buFont typeface="Wingdings" charset="0"/>
              <a:buNone/>
              <a:defRPr/>
            </a:pPr>
            <a:endParaRPr lang="en-US" smtClean="0">
              <a:cs typeface="+mn-cs"/>
            </a:endParaRPr>
          </a:p>
          <a:p>
            <a:pPr eaLnBrk="1" hangingPunct="1">
              <a:buFont typeface="Wingdings" charset="0"/>
              <a:buNone/>
              <a:defRPr/>
            </a:pPr>
            <a:r>
              <a:rPr lang="en-US" smtClean="0">
                <a:cs typeface="+mn-cs"/>
              </a:rPr>
              <a:t>Each node </a:t>
            </a:r>
            <a:r>
              <a:rPr lang="en-US" i="1" smtClean="0">
                <a:cs typeface="+mn-cs"/>
              </a:rPr>
              <a:t>might</a:t>
            </a:r>
            <a:r>
              <a:rPr lang="en-US" smtClean="0">
                <a:cs typeface="+mn-cs"/>
              </a:rPr>
              <a:t> also have a pointer to</a:t>
            </a:r>
            <a:br>
              <a:rPr lang="en-US" smtClean="0">
                <a:cs typeface="+mn-cs"/>
              </a:rPr>
            </a:br>
            <a:r>
              <a:rPr lang="en-US" smtClean="0">
                <a:cs typeface="+mn-cs"/>
              </a:rPr>
              <a:t>its parent.</a:t>
            </a:r>
          </a:p>
          <a:p>
            <a:pPr lvl="1" eaLnBrk="1" hangingPunct="1">
              <a:defRPr/>
            </a:pPr>
            <a:r>
              <a:rPr lang="en-US" smtClean="0"/>
              <a:t>This would allow some operations</a:t>
            </a:r>
            <a:br>
              <a:rPr lang="en-US" smtClean="0"/>
            </a:br>
            <a:r>
              <a:rPr lang="en-US" smtClean="0"/>
              <a:t>to be much quicker.</a:t>
            </a:r>
          </a:p>
          <a:p>
            <a:pPr lvl="2" eaLnBrk="1" hangingPunct="1">
              <a:defRPr/>
            </a:pPr>
            <a:r>
              <a:rPr lang="en-US" smtClean="0"/>
              <a:t>Such as finding the parent of a node.</a:t>
            </a:r>
          </a:p>
          <a:p>
            <a:pPr lvl="1" eaLnBrk="1" hangingPunct="1">
              <a:defRPr/>
            </a:pPr>
            <a:r>
              <a:rPr lang="en-US" smtClean="0"/>
              <a:t>Whether we do this, would depend on the purpose of the tree.</a:t>
            </a:r>
          </a:p>
        </p:txBody>
      </p:sp>
      <p:sp>
        <p:nvSpPr>
          <p:cNvPr id="2354180" name="Rectangle 4"/>
          <p:cNvSpPr>
            <a:spLocks noChangeArrowheads="1"/>
          </p:cNvSpPr>
          <p:nvPr/>
        </p:nvSpPr>
        <p:spPr bwMode="auto">
          <a:xfrm>
            <a:off x="6934200" y="3124200"/>
            <a:ext cx="6096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181" name="Line 5"/>
          <p:cNvSpPr>
            <a:spLocks noChangeShapeType="1"/>
          </p:cNvSpPr>
          <p:nvPr/>
        </p:nvSpPr>
        <p:spPr bwMode="auto">
          <a:xfrm>
            <a:off x="7467600" y="3352800"/>
            <a:ext cx="685800" cy="3048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182" name="Rectangle 6"/>
          <p:cNvSpPr>
            <a:spLocks noChangeArrowheads="1"/>
          </p:cNvSpPr>
          <p:nvPr/>
        </p:nvSpPr>
        <p:spPr bwMode="auto">
          <a:xfrm>
            <a:off x="7086600" y="3124200"/>
            <a:ext cx="304800" cy="304800"/>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354183" name="Rectangle 7"/>
          <p:cNvSpPr>
            <a:spLocks noChangeArrowheads="1"/>
          </p:cNvSpPr>
          <p:nvPr/>
        </p:nvSpPr>
        <p:spPr bwMode="auto">
          <a:xfrm>
            <a:off x="7848600" y="3657600"/>
            <a:ext cx="6096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184" name="Rectangle 8"/>
          <p:cNvSpPr>
            <a:spLocks noChangeArrowheads="1"/>
          </p:cNvSpPr>
          <p:nvPr/>
        </p:nvSpPr>
        <p:spPr bwMode="auto">
          <a:xfrm>
            <a:off x="8001000" y="3657600"/>
            <a:ext cx="304800" cy="304800"/>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354185" name="Rectangle 9"/>
          <p:cNvSpPr>
            <a:spLocks noChangeArrowheads="1"/>
          </p:cNvSpPr>
          <p:nvPr/>
        </p:nvSpPr>
        <p:spPr bwMode="auto">
          <a:xfrm>
            <a:off x="6019800" y="3657600"/>
            <a:ext cx="6096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186" name="Rectangle 10"/>
          <p:cNvSpPr>
            <a:spLocks noChangeArrowheads="1"/>
          </p:cNvSpPr>
          <p:nvPr/>
        </p:nvSpPr>
        <p:spPr bwMode="auto">
          <a:xfrm>
            <a:off x="6172200" y="3657600"/>
            <a:ext cx="304800" cy="304800"/>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354187" name="Line 11"/>
          <p:cNvSpPr>
            <a:spLocks noChangeShapeType="1"/>
          </p:cNvSpPr>
          <p:nvPr/>
        </p:nvSpPr>
        <p:spPr bwMode="auto">
          <a:xfrm flipH="1">
            <a:off x="6324600" y="3352800"/>
            <a:ext cx="685800" cy="304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188" name="Rectangle 12"/>
          <p:cNvSpPr>
            <a:spLocks noChangeArrowheads="1"/>
          </p:cNvSpPr>
          <p:nvPr/>
        </p:nvSpPr>
        <p:spPr bwMode="auto">
          <a:xfrm>
            <a:off x="7467600" y="4191000"/>
            <a:ext cx="6096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189" name="Rectangle 13"/>
          <p:cNvSpPr>
            <a:spLocks noChangeArrowheads="1"/>
          </p:cNvSpPr>
          <p:nvPr/>
        </p:nvSpPr>
        <p:spPr bwMode="auto">
          <a:xfrm>
            <a:off x="7620000" y="4191000"/>
            <a:ext cx="304800" cy="304800"/>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354190" name="Rectangle 14"/>
          <p:cNvSpPr>
            <a:spLocks noChangeArrowheads="1"/>
          </p:cNvSpPr>
          <p:nvPr/>
        </p:nvSpPr>
        <p:spPr bwMode="auto">
          <a:xfrm>
            <a:off x="8229600" y="4191000"/>
            <a:ext cx="6096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191" name="Rectangle 15"/>
          <p:cNvSpPr>
            <a:spLocks noChangeArrowheads="1"/>
          </p:cNvSpPr>
          <p:nvPr/>
        </p:nvSpPr>
        <p:spPr bwMode="auto">
          <a:xfrm>
            <a:off x="8382000" y="4191000"/>
            <a:ext cx="304800" cy="304800"/>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354192" name="Rectangle 16"/>
          <p:cNvSpPr>
            <a:spLocks noChangeArrowheads="1"/>
          </p:cNvSpPr>
          <p:nvPr/>
        </p:nvSpPr>
        <p:spPr bwMode="auto">
          <a:xfrm>
            <a:off x="6400800" y="4191000"/>
            <a:ext cx="6096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193" name="Rectangle 17"/>
          <p:cNvSpPr>
            <a:spLocks noChangeArrowheads="1"/>
          </p:cNvSpPr>
          <p:nvPr/>
        </p:nvSpPr>
        <p:spPr bwMode="auto">
          <a:xfrm>
            <a:off x="6553200" y="4191000"/>
            <a:ext cx="304800" cy="304800"/>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354194" name="Rectangle 18"/>
          <p:cNvSpPr>
            <a:spLocks noChangeArrowheads="1"/>
          </p:cNvSpPr>
          <p:nvPr/>
        </p:nvSpPr>
        <p:spPr bwMode="auto">
          <a:xfrm>
            <a:off x="5638800" y="4191000"/>
            <a:ext cx="6096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195" name="Rectangle 19"/>
          <p:cNvSpPr>
            <a:spLocks noChangeArrowheads="1"/>
          </p:cNvSpPr>
          <p:nvPr/>
        </p:nvSpPr>
        <p:spPr bwMode="auto">
          <a:xfrm>
            <a:off x="5791200" y="4191000"/>
            <a:ext cx="304800" cy="304800"/>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354196" name="Line 20"/>
          <p:cNvSpPr>
            <a:spLocks noChangeShapeType="1"/>
          </p:cNvSpPr>
          <p:nvPr/>
        </p:nvSpPr>
        <p:spPr bwMode="auto">
          <a:xfrm>
            <a:off x="8382000" y="3886200"/>
            <a:ext cx="152400" cy="3048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197" name="Line 21"/>
          <p:cNvSpPr>
            <a:spLocks noChangeShapeType="1"/>
          </p:cNvSpPr>
          <p:nvPr/>
        </p:nvSpPr>
        <p:spPr bwMode="auto">
          <a:xfrm flipH="1">
            <a:off x="7772400" y="3886200"/>
            <a:ext cx="152400" cy="304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198" name="Line 22"/>
          <p:cNvSpPr>
            <a:spLocks noChangeShapeType="1"/>
          </p:cNvSpPr>
          <p:nvPr/>
        </p:nvSpPr>
        <p:spPr bwMode="auto">
          <a:xfrm>
            <a:off x="6553200" y="3886200"/>
            <a:ext cx="152400" cy="304800"/>
          </a:xfrm>
          <a:prstGeom prst="line">
            <a:avLst/>
          </a:prstGeom>
          <a:noFill/>
          <a:ln w="254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199" name="Line 23"/>
          <p:cNvSpPr>
            <a:spLocks noChangeShapeType="1"/>
          </p:cNvSpPr>
          <p:nvPr/>
        </p:nvSpPr>
        <p:spPr bwMode="auto">
          <a:xfrm flipH="1">
            <a:off x="5943600" y="3886200"/>
            <a:ext cx="152400" cy="304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00" name="Rectangle 24"/>
          <p:cNvSpPr>
            <a:spLocks noChangeArrowheads="1"/>
          </p:cNvSpPr>
          <p:nvPr/>
        </p:nvSpPr>
        <p:spPr bwMode="auto">
          <a:xfrm>
            <a:off x="7086600" y="4724400"/>
            <a:ext cx="6096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01" name="Rectangle 25"/>
          <p:cNvSpPr>
            <a:spLocks noChangeArrowheads="1"/>
          </p:cNvSpPr>
          <p:nvPr/>
        </p:nvSpPr>
        <p:spPr bwMode="auto">
          <a:xfrm>
            <a:off x="7239000" y="4724400"/>
            <a:ext cx="304800" cy="304800"/>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354202" name="Line 26"/>
          <p:cNvSpPr>
            <a:spLocks noChangeShapeType="1"/>
          </p:cNvSpPr>
          <p:nvPr/>
        </p:nvSpPr>
        <p:spPr bwMode="auto">
          <a:xfrm flipH="1">
            <a:off x="7391400" y="4419600"/>
            <a:ext cx="152400" cy="304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03" name="Rectangle 27"/>
          <p:cNvSpPr>
            <a:spLocks noChangeArrowheads="1"/>
          </p:cNvSpPr>
          <p:nvPr/>
        </p:nvSpPr>
        <p:spPr bwMode="auto">
          <a:xfrm>
            <a:off x="7086600" y="2590800"/>
            <a:ext cx="304800" cy="304800"/>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04" name="Line 28"/>
          <p:cNvSpPr>
            <a:spLocks noChangeShapeType="1"/>
          </p:cNvSpPr>
          <p:nvPr/>
        </p:nvSpPr>
        <p:spPr bwMode="auto">
          <a:xfrm>
            <a:off x="7239000" y="2819400"/>
            <a:ext cx="0" cy="304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05" name="Text Box 29"/>
          <p:cNvSpPr txBox="1">
            <a:spLocks noChangeArrowheads="1"/>
          </p:cNvSpPr>
          <p:nvPr/>
        </p:nvSpPr>
        <p:spPr bwMode="auto">
          <a:xfrm>
            <a:off x="6477000" y="2590800"/>
            <a:ext cx="685800"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cs typeface="+mn-cs"/>
              </a:rPr>
              <a:t>head</a:t>
            </a:r>
          </a:p>
        </p:txBody>
      </p:sp>
      <p:sp>
        <p:nvSpPr>
          <p:cNvPr id="2354206" name="Rectangle 30"/>
          <p:cNvSpPr>
            <a:spLocks noChangeArrowheads="1"/>
          </p:cNvSpPr>
          <p:nvPr/>
        </p:nvSpPr>
        <p:spPr bwMode="auto">
          <a:xfrm>
            <a:off x="6019800" y="3657600"/>
            <a:ext cx="6096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07" name="Rectangle 31"/>
          <p:cNvSpPr>
            <a:spLocks noChangeArrowheads="1"/>
          </p:cNvSpPr>
          <p:nvPr/>
        </p:nvSpPr>
        <p:spPr bwMode="auto">
          <a:xfrm>
            <a:off x="6934200" y="3124200"/>
            <a:ext cx="6096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08" name="Rectangle 32"/>
          <p:cNvSpPr>
            <a:spLocks noChangeArrowheads="1"/>
          </p:cNvSpPr>
          <p:nvPr/>
        </p:nvSpPr>
        <p:spPr bwMode="auto">
          <a:xfrm>
            <a:off x="7848600" y="3657600"/>
            <a:ext cx="6096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09" name="Rectangle 33"/>
          <p:cNvSpPr>
            <a:spLocks noChangeArrowheads="1"/>
          </p:cNvSpPr>
          <p:nvPr/>
        </p:nvSpPr>
        <p:spPr bwMode="auto">
          <a:xfrm>
            <a:off x="8229600" y="4191000"/>
            <a:ext cx="6096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10" name="Rectangle 34"/>
          <p:cNvSpPr>
            <a:spLocks noChangeArrowheads="1"/>
          </p:cNvSpPr>
          <p:nvPr/>
        </p:nvSpPr>
        <p:spPr bwMode="auto">
          <a:xfrm>
            <a:off x="7467600" y="4191000"/>
            <a:ext cx="6096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11" name="Rectangle 35"/>
          <p:cNvSpPr>
            <a:spLocks noChangeArrowheads="1"/>
          </p:cNvSpPr>
          <p:nvPr/>
        </p:nvSpPr>
        <p:spPr bwMode="auto">
          <a:xfrm>
            <a:off x="7086600" y="4724400"/>
            <a:ext cx="6096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12" name="Rectangle 36"/>
          <p:cNvSpPr>
            <a:spLocks noChangeArrowheads="1"/>
          </p:cNvSpPr>
          <p:nvPr/>
        </p:nvSpPr>
        <p:spPr bwMode="auto">
          <a:xfrm>
            <a:off x="6400800" y="4191000"/>
            <a:ext cx="6096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13" name="Rectangle 37"/>
          <p:cNvSpPr>
            <a:spLocks noChangeArrowheads="1"/>
          </p:cNvSpPr>
          <p:nvPr/>
        </p:nvSpPr>
        <p:spPr bwMode="auto">
          <a:xfrm>
            <a:off x="5638800" y="4191000"/>
            <a:ext cx="609600" cy="304800"/>
          </a:xfrm>
          <a:prstGeom prst="rect">
            <a:avLst/>
          </a:prstGeom>
          <a:noFill/>
          <a:ln w="15875">
            <a:solidFill>
              <a:schemeClr val="tx1"/>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14" name="Line 38"/>
          <p:cNvSpPr>
            <a:spLocks noChangeShapeType="1"/>
          </p:cNvSpPr>
          <p:nvPr/>
        </p:nvSpPr>
        <p:spPr bwMode="auto">
          <a:xfrm flipV="1">
            <a:off x="5638800" y="4191000"/>
            <a:ext cx="152400" cy="3048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15" name="Line 39"/>
          <p:cNvSpPr>
            <a:spLocks noChangeShapeType="1"/>
          </p:cNvSpPr>
          <p:nvPr/>
        </p:nvSpPr>
        <p:spPr bwMode="auto">
          <a:xfrm flipV="1">
            <a:off x="6096000" y="4191000"/>
            <a:ext cx="152400" cy="3048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16" name="Line 40"/>
          <p:cNvSpPr>
            <a:spLocks noChangeShapeType="1"/>
          </p:cNvSpPr>
          <p:nvPr/>
        </p:nvSpPr>
        <p:spPr bwMode="auto">
          <a:xfrm flipV="1">
            <a:off x="6400800" y="4191000"/>
            <a:ext cx="152400" cy="3048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17" name="Line 41"/>
          <p:cNvSpPr>
            <a:spLocks noChangeShapeType="1"/>
          </p:cNvSpPr>
          <p:nvPr/>
        </p:nvSpPr>
        <p:spPr bwMode="auto">
          <a:xfrm flipV="1">
            <a:off x="6858000" y="4191000"/>
            <a:ext cx="152400" cy="3048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18" name="Line 42"/>
          <p:cNvSpPr>
            <a:spLocks noChangeShapeType="1"/>
          </p:cNvSpPr>
          <p:nvPr/>
        </p:nvSpPr>
        <p:spPr bwMode="auto">
          <a:xfrm flipV="1">
            <a:off x="7086600" y="4724400"/>
            <a:ext cx="152400" cy="3048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19" name="Line 43"/>
          <p:cNvSpPr>
            <a:spLocks noChangeShapeType="1"/>
          </p:cNvSpPr>
          <p:nvPr/>
        </p:nvSpPr>
        <p:spPr bwMode="auto">
          <a:xfrm flipV="1">
            <a:off x="7543800" y="4724400"/>
            <a:ext cx="152400" cy="3048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20" name="Line 44"/>
          <p:cNvSpPr>
            <a:spLocks noChangeShapeType="1"/>
          </p:cNvSpPr>
          <p:nvPr/>
        </p:nvSpPr>
        <p:spPr bwMode="auto">
          <a:xfrm flipV="1">
            <a:off x="7924800" y="4191000"/>
            <a:ext cx="152400" cy="3048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21" name="Line 45"/>
          <p:cNvSpPr>
            <a:spLocks noChangeShapeType="1"/>
          </p:cNvSpPr>
          <p:nvPr/>
        </p:nvSpPr>
        <p:spPr bwMode="auto">
          <a:xfrm flipV="1">
            <a:off x="8229600" y="4191000"/>
            <a:ext cx="152400" cy="3048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354222" name="Line 46"/>
          <p:cNvSpPr>
            <a:spLocks noChangeShapeType="1"/>
          </p:cNvSpPr>
          <p:nvPr/>
        </p:nvSpPr>
        <p:spPr bwMode="auto">
          <a:xfrm flipV="1">
            <a:off x="8686800" y="4191000"/>
            <a:ext cx="152400" cy="3048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extLst>
      <p:ext uri="{BB962C8B-B14F-4D97-AF65-F5344CB8AC3E}">
        <p14:creationId xmlns:p14="http://schemas.microsoft.com/office/powerpoint/2010/main" val="152466165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Date Placeholder 3"/>
          <p:cNvSpPr>
            <a:spLocks noGrp="1"/>
          </p:cNvSpPr>
          <p:nvPr>
            <p:ph type="dt" sz="quarter" idx="10"/>
          </p:nvPr>
        </p:nvSpPr>
        <p:spPr/>
        <p:txBody>
          <a:bodyPr/>
          <a:lstStyle/>
          <a:p>
            <a:pPr>
              <a:defRPr/>
            </a:pPr>
            <a:r>
              <a:rPr lang="en-US" smtClean="0"/>
              <a:t>8 April 2013</a:t>
            </a:r>
            <a:endParaRPr lang="en-US"/>
          </a:p>
        </p:txBody>
      </p:sp>
      <p:sp>
        <p:nvSpPr>
          <p:cNvPr id="61" name="Footer Placeholder 4"/>
          <p:cNvSpPr>
            <a:spLocks noGrp="1"/>
          </p:cNvSpPr>
          <p:nvPr>
            <p:ph type="ftr" sz="quarter" idx="11"/>
          </p:nvPr>
        </p:nvSpPr>
        <p:spPr/>
        <p:txBody>
          <a:bodyPr/>
          <a:lstStyle/>
          <a:p>
            <a:pPr>
              <a:defRPr/>
            </a:pPr>
            <a:r>
              <a:rPr lang="de-DE" smtClean="0"/>
              <a:t>CS 311 Spring 2013</a:t>
            </a:r>
            <a:endParaRPr lang="en-US"/>
          </a:p>
        </p:txBody>
      </p:sp>
      <p:sp>
        <p:nvSpPr>
          <p:cNvPr id="2427906" name="Rectangle 2"/>
          <p:cNvSpPr>
            <a:spLocks noGrp="1" noChangeArrowheads="1"/>
          </p:cNvSpPr>
          <p:nvPr>
            <p:ph type="title"/>
          </p:nvPr>
        </p:nvSpPr>
        <p:spPr/>
        <p:txBody>
          <a:bodyPr/>
          <a:lstStyle/>
          <a:p>
            <a:pPr eaLnBrk="1" hangingPunct="1">
              <a:defRPr/>
            </a:pPr>
            <a:r>
              <a:rPr lang="en-US" smtClean="0">
                <a:cs typeface="+mj-cs"/>
              </a:rPr>
              <a:t>Binary Trees</a:t>
            </a:r>
            <a:br>
              <a:rPr lang="en-US" smtClean="0">
                <a:cs typeface="+mj-cs"/>
              </a:rPr>
            </a:br>
            <a:r>
              <a:rPr lang="en-US" smtClean="0">
                <a:cs typeface="+mj-cs"/>
              </a:rPr>
              <a:t>Implementation </a:t>
            </a:r>
            <a:r>
              <a:rPr lang="en-US" smtClean="0">
                <a:cs typeface="Times New Roman" charset="0"/>
              </a:rPr>
              <a:t>—</a:t>
            </a:r>
            <a:r>
              <a:rPr lang="en-US" smtClean="0">
                <a:cs typeface="+mj-cs"/>
              </a:rPr>
              <a:t> #1: Pointer-Based [2/2]</a:t>
            </a:r>
          </a:p>
        </p:txBody>
      </p:sp>
      <p:sp>
        <p:nvSpPr>
          <p:cNvPr id="2427907" name="Rectangle 3"/>
          <p:cNvSpPr>
            <a:spLocks noGrp="1" noChangeArrowheads="1"/>
          </p:cNvSpPr>
          <p:nvPr>
            <p:ph type="body" idx="1"/>
          </p:nvPr>
        </p:nvSpPr>
        <p:spPr/>
        <p:txBody>
          <a:bodyPr/>
          <a:lstStyle/>
          <a:p>
            <a:pPr eaLnBrk="1" hangingPunct="1">
              <a:lnSpc>
                <a:spcPct val="90000"/>
              </a:lnSpc>
              <a:buFont typeface="Wingdings" charset="0"/>
              <a:buNone/>
              <a:defRPr/>
            </a:pPr>
            <a:r>
              <a:rPr lang="en-US" dirty="0" smtClean="0">
                <a:cs typeface="+mn-cs"/>
              </a:rPr>
              <a:t>Once again, we </a:t>
            </a:r>
            <a:r>
              <a:rPr lang="en-US" i="1" dirty="0" smtClean="0">
                <a:cs typeface="+mn-cs"/>
              </a:rPr>
              <a:t>could</a:t>
            </a:r>
            <a:r>
              <a:rPr lang="en-US" dirty="0" smtClean="0">
                <a:cs typeface="+mn-cs"/>
              </a:rPr>
              <a:t> put our nodes in an array.</a:t>
            </a:r>
          </a:p>
          <a:p>
            <a:pPr lvl="1" eaLnBrk="1" hangingPunct="1">
              <a:lnSpc>
                <a:spcPct val="90000"/>
              </a:lnSpc>
              <a:defRPr/>
            </a:pPr>
            <a:r>
              <a:rPr lang="en-US" dirty="0" smtClean="0"/>
              <a:t>As before, the primary differences involve memory management: who does it and when it is done.</a:t>
            </a:r>
          </a:p>
          <a:p>
            <a:pPr eaLnBrk="1" hangingPunct="1">
              <a:lnSpc>
                <a:spcPct val="90000"/>
              </a:lnSpc>
              <a:buFont typeface="Wingdings" charset="0"/>
              <a:buNone/>
              <a:defRPr/>
            </a:pPr>
            <a:endParaRPr lang="en-US" dirty="0" smtClean="0">
              <a:cs typeface="+mn-cs"/>
            </a:endParaRPr>
          </a:p>
          <a:p>
            <a:pPr eaLnBrk="1" hangingPunct="1">
              <a:lnSpc>
                <a:spcPct val="90000"/>
              </a:lnSpc>
              <a:buFont typeface="Wingdings" charset="0"/>
              <a:buNone/>
              <a:defRPr/>
            </a:pPr>
            <a:r>
              <a:rPr lang="en-US" dirty="0" smtClean="0">
                <a:cs typeface="+mn-cs"/>
              </a:rPr>
              <a:t>Q: If we do this, then how can we find a free node quickly?</a:t>
            </a:r>
          </a:p>
          <a:p>
            <a:pPr eaLnBrk="1" hangingPunct="1">
              <a:lnSpc>
                <a:spcPct val="90000"/>
              </a:lnSpc>
              <a:buFont typeface="Wingdings" charset="0"/>
              <a:buNone/>
              <a:defRPr/>
            </a:pPr>
            <a:endParaRPr lang="en-US" dirty="0" smtClean="0">
              <a:cs typeface="+mn-cs"/>
            </a:endParaRPr>
          </a:p>
          <a:p>
            <a:pPr eaLnBrk="1" hangingPunct="1">
              <a:lnSpc>
                <a:spcPct val="90000"/>
              </a:lnSpc>
              <a:buFont typeface="Wingdings" charset="0"/>
              <a:buNone/>
              <a:defRPr/>
            </a:pPr>
            <a:endParaRPr lang="en-US" dirty="0" smtClean="0">
              <a:cs typeface="+mn-cs"/>
            </a:endParaRPr>
          </a:p>
          <a:p>
            <a:pPr eaLnBrk="1" hangingPunct="1">
              <a:lnSpc>
                <a:spcPct val="90000"/>
              </a:lnSpc>
              <a:buFont typeface="Wingdings" charset="0"/>
              <a:buNone/>
              <a:defRPr/>
            </a:pPr>
            <a:endParaRPr lang="en-US" dirty="0" smtClean="0">
              <a:cs typeface="+mn-cs"/>
            </a:endParaRPr>
          </a:p>
          <a:p>
            <a:pPr eaLnBrk="1" hangingPunct="1">
              <a:lnSpc>
                <a:spcPct val="90000"/>
              </a:lnSpc>
              <a:buFont typeface="Wingdings" charset="0"/>
              <a:buNone/>
              <a:defRPr/>
            </a:pPr>
            <a:endParaRPr lang="en-US" dirty="0" smtClean="0">
              <a:cs typeface="+mn-cs"/>
            </a:endParaRPr>
          </a:p>
          <a:p>
            <a:pPr eaLnBrk="1" hangingPunct="1">
              <a:lnSpc>
                <a:spcPct val="90000"/>
              </a:lnSpc>
              <a:buFont typeface="Wingdings" charset="0"/>
              <a:buNone/>
              <a:defRPr/>
            </a:pPr>
            <a:endParaRPr lang="en-US" dirty="0" smtClean="0">
              <a:cs typeface="+mn-cs"/>
            </a:endParaRPr>
          </a:p>
          <a:p>
            <a:pPr eaLnBrk="1" hangingPunct="1">
              <a:lnSpc>
                <a:spcPct val="90000"/>
              </a:lnSpc>
              <a:buFont typeface="Wingdings" charset="0"/>
              <a:buNone/>
              <a:defRPr/>
            </a:pPr>
            <a:r>
              <a:rPr lang="en-US" dirty="0" smtClean="0">
                <a:cs typeface="+mn-cs"/>
              </a:rPr>
              <a:t>A: To be able to get new free nodes quickly, we can make free nodes into a Linked List.</a:t>
            </a:r>
          </a:p>
          <a:p>
            <a:pPr eaLnBrk="1" hangingPunct="1">
              <a:lnSpc>
                <a:spcPct val="90000"/>
              </a:lnSpc>
              <a:buFont typeface="Wingdings" charset="0"/>
              <a:buNone/>
              <a:defRPr/>
            </a:pPr>
            <a:r>
              <a:rPr lang="en-US" dirty="0" smtClean="0">
                <a:cs typeface="+mn-cs"/>
              </a:rPr>
              <a:t>Notes</a:t>
            </a:r>
          </a:p>
          <a:p>
            <a:pPr lvl="1" eaLnBrk="1" hangingPunct="1">
              <a:lnSpc>
                <a:spcPct val="90000"/>
              </a:lnSpc>
              <a:defRPr/>
            </a:pPr>
            <a:r>
              <a:rPr lang="en-US" dirty="0" smtClean="0">
                <a:sym typeface="Wingdings" charset="0"/>
              </a:rPr>
              <a:t>This is </a:t>
            </a:r>
            <a:r>
              <a:rPr lang="en-US" i="1" dirty="0" smtClean="0">
                <a:sym typeface="Wingdings" charset="0"/>
              </a:rPr>
              <a:t>easy</a:t>
            </a:r>
            <a:r>
              <a:rPr lang="en-US" dirty="0" smtClean="0">
                <a:sym typeface="Wingdings" charset="0"/>
              </a:rPr>
              <a:t>. Nodes already have pointers in them (right?). And all we need to do is insert/remove at the beginning of the Linked List.</a:t>
            </a:r>
          </a:p>
          <a:p>
            <a:pPr lvl="1" eaLnBrk="1" hangingPunct="1">
              <a:lnSpc>
                <a:spcPct val="90000"/>
              </a:lnSpc>
              <a:defRPr/>
            </a:pPr>
            <a:r>
              <a:rPr lang="en-US" dirty="0" smtClean="0">
                <a:sym typeface="Wingdings" charset="0"/>
              </a:rPr>
              <a:t>This is a common technique, used on all kinds of node-based structures, including Linked Lists.</a:t>
            </a:r>
          </a:p>
        </p:txBody>
      </p:sp>
      <p:sp>
        <p:nvSpPr>
          <p:cNvPr id="2427908" name="Rectangle 4"/>
          <p:cNvSpPr>
            <a:spLocks noChangeArrowheads="1"/>
          </p:cNvSpPr>
          <p:nvPr/>
        </p:nvSpPr>
        <p:spPr bwMode="auto">
          <a:xfrm>
            <a:off x="10668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09" name="Rectangle 5"/>
          <p:cNvSpPr>
            <a:spLocks noChangeArrowheads="1"/>
          </p:cNvSpPr>
          <p:nvPr/>
        </p:nvSpPr>
        <p:spPr bwMode="auto">
          <a:xfrm>
            <a:off x="13716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10" name="Rectangle 6"/>
          <p:cNvSpPr>
            <a:spLocks noChangeArrowheads="1"/>
          </p:cNvSpPr>
          <p:nvPr/>
        </p:nvSpPr>
        <p:spPr bwMode="auto">
          <a:xfrm>
            <a:off x="16764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11" name="Rectangle 7"/>
          <p:cNvSpPr>
            <a:spLocks noChangeArrowheads="1"/>
          </p:cNvSpPr>
          <p:nvPr/>
        </p:nvSpPr>
        <p:spPr bwMode="auto">
          <a:xfrm>
            <a:off x="19812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12" name="Rectangle 8"/>
          <p:cNvSpPr>
            <a:spLocks noChangeArrowheads="1"/>
          </p:cNvSpPr>
          <p:nvPr/>
        </p:nvSpPr>
        <p:spPr bwMode="auto">
          <a:xfrm>
            <a:off x="22860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13" name="Rectangle 9"/>
          <p:cNvSpPr>
            <a:spLocks noChangeArrowheads="1"/>
          </p:cNvSpPr>
          <p:nvPr/>
        </p:nvSpPr>
        <p:spPr bwMode="auto">
          <a:xfrm>
            <a:off x="25908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14" name="Rectangle 10"/>
          <p:cNvSpPr>
            <a:spLocks noChangeArrowheads="1"/>
          </p:cNvSpPr>
          <p:nvPr/>
        </p:nvSpPr>
        <p:spPr bwMode="auto">
          <a:xfrm>
            <a:off x="28956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15" name="Rectangle 11"/>
          <p:cNvSpPr>
            <a:spLocks noChangeArrowheads="1"/>
          </p:cNvSpPr>
          <p:nvPr/>
        </p:nvSpPr>
        <p:spPr bwMode="auto">
          <a:xfrm>
            <a:off x="32004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16" name="Rectangle 12"/>
          <p:cNvSpPr>
            <a:spLocks noChangeArrowheads="1"/>
          </p:cNvSpPr>
          <p:nvPr/>
        </p:nvSpPr>
        <p:spPr bwMode="auto">
          <a:xfrm>
            <a:off x="35052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17" name="Rectangle 13"/>
          <p:cNvSpPr>
            <a:spLocks noChangeArrowheads="1"/>
          </p:cNvSpPr>
          <p:nvPr/>
        </p:nvSpPr>
        <p:spPr bwMode="auto">
          <a:xfrm>
            <a:off x="38100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18" name="Rectangle 14"/>
          <p:cNvSpPr>
            <a:spLocks noChangeArrowheads="1"/>
          </p:cNvSpPr>
          <p:nvPr/>
        </p:nvSpPr>
        <p:spPr bwMode="auto">
          <a:xfrm>
            <a:off x="41148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19" name="Rectangle 15"/>
          <p:cNvSpPr>
            <a:spLocks noChangeArrowheads="1"/>
          </p:cNvSpPr>
          <p:nvPr/>
        </p:nvSpPr>
        <p:spPr bwMode="auto">
          <a:xfrm>
            <a:off x="44196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20" name="Rectangle 16"/>
          <p:cNvSpPr>
            <a:spLocks noChangeArrowheads="1"/>
          </p:cNvSpPr>
          <p:nvPr/>
        </p:nvSpPr>
        <p:spPr bwMode="auto">
          <a:xfrm>
            <a:off x="47244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21" name="Oval 17"/>
          <p:cNvSpPr>
            <a:spLocks noChangeArrowheads="1"/>
          </p:cNvSpPr>
          <p:nvPr/>
        </p:nvSpPr>
        <p:spPr bwMode="auto">
          <a:xfrm>
            <a:off x="11430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22" name="Oval 18"/>
          <p:cNvSpPr>
            <a:spLocks noChangeArrowheads="1"/>
          </p:cNvSpPr>
          <p:nvPr/>
        </p:nvSpPr>
        <p:spPr bwMode="auto">
          <a:xfrm>
            <a:off x="14478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23" name="Oval 19"/>
          <p:cNvSpPr>
            <a:spLocks noChangeArrowheads="1"/>
          </p:cNvSpPr>
          <p:nvPr/>
        </p:nvSpPr>
        <p:spPr bwMode="auto">
          <a:xfrm>
            <a:off x="17526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24" name="Oval 20"/>
          <p:cNvSpPr>
            <a:spLocks noChangeArrowheads="1"/>
          </p:cNvSpPr>
          <p:nvPr/>
        </p:nvSpPr>
        <p:spPr bwMode="auto">
          <a:xfrm>
            <a:off x="20574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25" name="Oval 21"/>
          <p:cNvSpPr>
            <a:spLocks noChangeArrowheads="1"/>
          </p:cNvSpPr>
          <p:nvPr/>
        </p:nvSpPr>
        <p:spPr bwMode="auto">
          <a:xfrm>
            <a:off x="23622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26" name="Oval 22"/>
          <p:cNvSpPr>
            <a:spLocks noChangeArrowheads="1"/>
          </p:cNvSpPr>
          <p:nvPr/>
        </p:nvSpPr>
        <p:spPr bwMode="auto">
          <a:xfrm>
            <a:off x="26670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27" name="Oval 23"/>
          <p:cNvSpPr>
            <a:spLocks noChangeArrowheads="1"/>
          </p:cNvSpPr>
          <p:nvPr/>
        </p:nvSpPr>
        <p:spPr bwMode="auto">
          <a:xfrm>
            <a:off x="29718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28" name="Oval 24"/>
          <p:cNvSpPr>
            <a:spLocks noChangeArrowheads="1"/>
          </p:cNvSpPr>
          <p:nvPr/>
        </p:nvSpPr>
        <p:spPr bwMode="auto">
          <a:xfrm>
            <a:off x="35814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29" name="Oval 25"/>
          <p:cNvSpPr>
            <a:spLocks noChangeArrowheads="1"/>
          </p:cNvSpPr>
          <p:nvPr/>
        </p:nvSpPr>
        <p:spPr bwMode="auto">
          <a:xfrm>
            <a:off x="38862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30" name="Oval 26"/>
          <p:cNvSpPr>
            <a:spLocks noChangeArrowheads="1"/>
          </p:cNvSpPr>
          <p:nvPr/>
        </p:nvSpPr>
        <p:spPr bwMode="auto">
          <a:xfrm>
            <a:off x="41910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31" name="Oval 27"/>
          <p:cNvSpPr>
            <a:spLocks noChangeArrowheads="1"/>
          </p:cNvSpPr>
          <p:nvPr/>
        </p:nvSpPr>
        <p:spPr bwMode="auto">
          <a:xfrm>
            <a:off x="44958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32" name="Oval 28"/>
          <p:cNvSpPr>
            <a:spLocks noChangeArrowheads="1"/>
          </p:cNvSpPr>
          <p:nvPr/>
        </p:nvSpPr>
        <p:spPr bwMode="auto">
          <a:xfrm>
            <a:off x="48006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33" name="Rectangle 29"/>
          <p:cNvSpPr>
            <a:spLocks noChangeArrowheads="1"/>
          </p:cNvSpPr>
          <p:nvPr/>
        </p:nvSpPr>
        <p:spPr bwMode="auto">
          <a:xfrm>
            <a:off x="50292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34" name="Rectangle 30"/>
          <p:cNvSpPr>
            <a:spLocks noChangeArrowheads="1"/>
          </p:cNvSpPr>
          <p:nvPr/>
        </p:nvSpPr>
        <p:spPr bwMode="auto">
          <a:xfrm>
            <a:off x="53340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35" name="Rectangle 31"/>
          <p:cNvSpPr>
            <a:spLocks noChangeArrowheads="1"/>
          </p:cNvSpPr>
          <p:nvPr/>
        </p:nvSpPr>
        <p:spPr bwMode="auto">
          <a:xfrm>
            <a:off x="56388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36" name="Rectangle 32"/>
          <p:cNvSpPr>
            <a:spLocks noChangeArrowheads="1"/>
          </p:cNvSpPr>
          <p:nvPr/>
        </p:nvSpPr>
        <p:spPr bwMode="auto">
          <a:xfrm>
            <a:off x="59436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37" name="Oval 33"/>
          <p:cNvSpPr>
            <a:spLocks noChangeArrowheads="1"/>
          </p:cNvSpPr>
          <p:nvPr/>
        </p:nvSpPr>
        <p:spPr bwMode="auto">
          <a:xfrm>
            <a:off x="54102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38" name="Oval 34"/>
          <p:cNvSpPr>
            <a:spLocks noChangeArrowheads="1"/>
          </p:cNvSpPr>
          <p:nvPr/>
        </p:nvSpPr>
        <p:spPr bwMode="auto">
          <a:xfrm>
            <a:off x="57150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39" name="Oval 35"/>
          <p:cNvSpPr>
            <a:spLocks noChangeArrowheads="1"/>
          </p:cNvSpPr>
          <p:nvPr/>
        </p:nvSpPr>
        <p:spPr bwMode="auto">
          <a:xfrm>
            <a:off x="60198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40" name="Rectangle 36"/>
          <p:cNvSpPr>
            <a:spLocks noChangeArrowheads="1"/>
          </p:cNvSpPr>
          <p:nvPr/>
        </p:nvSpPr>
        <p:spPr bwMode="auto">
          <a:xfrm>
            <a:off x="62484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41" name="Rectangle 37"/>
          <p:cNvSpPr>
            <a:spLocks noChangeArrowheads="1"/>
          </p:cNvSpPr>
          <p:nvPr/>
        </p:nvSpPr>
        <p:spPr bwMode="auto">
          <a:xfrm>
            <a:off x="65532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42" name="Text Box 38"/>
          <p:cNvSpPr txBox="1">
            <a:spLocks noChangeArrowheads="1"/>
          </p:cNvSpPr>
          <p:nvPr/>
        </p:nvSpPr>
        <p:spPr bwMode="auto">
          <a:xfrm>
            <a:off x="1524000" y="2759075"/>
            <a:ext cx="12192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solidFill>
                  <a:schemeClr val="folHlink"/>
                </a:solidFill>
                <a:cs typeface="+mn-cs"/>
              </a:rPr>
              <a:t>Used node</a:t>
            </a:r>
          </a:p>
        </p:txBody>
      </p:sp>
      <p:sp>
        <p:nvSpPr>
          <p:cNvPr id="2427943" name="Text Box 39"/>
          <p:cNvSpPr txBox="1">
            <a:spLocks noChangeArrowheads="1"/>
          </p:cNvSpPr>
          <p:nvPr/>
        </p:nvSpPr>
        <p:spPr bwMode="auto">
          <a:xfrm>
            <a:off x="5486400" y="2759075"/>
            <a:ext cx="12192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solidFill>
                  <a:schemeClr val="folHlink"/>
                </a:solidFill>
                <a:cs typeface="+mn-cs"/>
              </a:rPr>
              <a:t>Free node</a:t>
            </a:r>
          </a:p>
        </p:txBody>
      </p:sp>
      <p:sp>
        <p:nvSpPr>
          <p:cNvPr id="2427944" name="Line 40"/>
          <p:cNvSpPr>
            <a:spLocks noChangeShapeType="1"/>
          </p:cNvSpPr>
          <p:nvPr/>
        </p:nvSpPr>
        <p:spPr bwMode="auto">
          <a:xfrm>
            <a:off x="2667000" y="2987675"/>
            <a:ext cx="304800" cy="3048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427945" name="Line 41"/>
          <p:cNvSpPr>
            <a:spLocks noChangeShapeType="1"/>
          </p:cNvSpPr>
          <p:nvPr/>
        </p:nvSpPr>
        <p:spPr bwMode="auto">
          <a:xfrm flipH="1">
            <a:off x="5257800" y="2987675"/>
            <a:ext cx="304800" cy="3048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427946" name="Text Box 42"/>
          <p:cNvSpPr txBox="1">
            <a:spLocks noChangeArrowheads="1"/>
          </p:cNvSpPr>
          <p:nvPr/>
        </p:nvSpPr>
        <p:spPr bwMode="auto">
          <a:xfrm>
            <a:off x="838200" y="3597275"/>
            <a:ext cx="198120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a:solidFill>
                  <a:schemeClr val="folHlink"/>
                </a:solidFill>
                <a:cs typeface="+mn-cs"/>
              </a:rPr>
              <a:t>How to find this node very quickly?</a:t>
            </a:r>
          </a:p>
        </p:txBody>
      </p:sp>
      <p:sp>
        <p:nvSpPr>
          <p:cNvPr id="2427947" name="Line 43"/>
          <p:cNvSpPr>
            <a:spLocks noChangeShapeType="1"/>
          </p:cNvSpPr>
          <p:nvPr/>
        </p:nvSpPr>
        <p:spPr bwMode="auto">
          <a:xfrm flipV="1">
            <a:off x="2438400" y="3444875"/>
            <a:ext cx="838200" cy="3048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427948" name="Rectangle 44"/>
          <p:cNvSpPr>
            <a:spLocks noChangeArrowheads="1"/>
          </p:cNvSpPr>
          <p:nvPr/>
        </p:nvSpPr>
        <p:spPr bwMode="auto">
          <a:xfrm>
            <a:off x="71628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49" name="Rectangle 45"/>
          <p:cNvSpPr>
            <a:spLocks noChangeArrowheads="1"/>
          </p:cNvSpPr>
          <p:nvPr/>
        </p:nvSpPr>
        <p:spPr bwMode="auto">
          <a:xfrm>
            <a:off x="74676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50" name="Rectangle 46"/>
          <p:cNvSpPr>
            <a:spLocks noChangeArrowheads="1"/>
          </p:cNvSpPr>
          <p:nvPr/>
        </p:nvSpPr>
        <p:spPr bwMode="auto">
          <a:xfrm>
            <a:off x="68580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51" name="Oval 47"/>
          <p:cNvSpPr>
            <a:spLocks noChangeArrowheads="1"/>
          </p:cNvSpPr>
          <p:nvPr/>
        </p:nvSpPr>
        <p:spPr bwMode="auto">
          <a:xfrm>
            <a:off x="6934200" y="3292475"/>
            <a:ext cx="152400" cy="152400"/>
          </a:xfrm>
          <a:prstGeom prst="ellipse">
            <a:avLst/>
          </a:prstGeom>
          <a:solidFill>
            <a:schemeClr val="tx1"/>
          </a:solidFill>
          <a:ln>
            <a:noFill/>
          </a:ln>
          <a:effectLst/>
          <a:extLst>
            <a:ext uri="{91240B29-F687-4f45-9708-019B960494DF}">
              <a14:hiddenLine xmlns:a14="http://schemas.microsoft.com/office/drawing/2010/main" w="1587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52" name="Rectangle 48"/>
          <p:cNvSpPr>
            <a:spLocks noChangeArrowheads="1"/>
          </p:cNvSpPr>
          <p:nvPr/>
        </p:nvSpPr>
        <p:spPr bwMode="auto">
          <a:xfrm>
            <a:off x="7772400" y="3216275"/>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27953" name="Rectangle 49"/>
          <p:cNvSpPr>
            <a:spLocks noChangeArrowheads="1"/>
          </p:cNvSpPr>
          <p:nvPr/>
        </p:nvSpPr>
        <p:spPr bwMode="auto">
          <a:xfrm>
            <a:off x="3048000" y="3748088"/>
            <a:ext cx="636588" cy="325437"/>
          </a:xfrm>
          <a:prstGeom prst="rect">
            <a:avLst/>
          </a:prstGeom>
          <a:solidFill>
            <a:srgbClr val="FF99CC"/>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r>
              <a:rPr lang="en-US" sz="1400" i="1">
                <a:cs typeface="+mn-cs"/>
              </a:rPr>
              <a:t>head</a:t>
            </a:r>
          </a:p>
        </p:txBody>
      </p:sp>
      <p:sp>
        <p:nvSpPr>
          <p:cNvPr id="2427954" name="Line 50"/>
          <p:cNvSpPr>
            <a:spLocks noChangeShapeType="1"/>
          </p:cNvSpPr>
          <p:nvPr/>
        </p:nvSpPr>
        <p:spPr bwMode="auto">
          <a:xfrm flipV="1">
            <a:off x="3276600" y="3521075"/>
            <a:ext cx="0" cy="30480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427955" name="Arc 51"/>
          <p:cNvSpPr>
            <a:spLocks/>
          </p:cNvSpPr>
          <p:nvPr/>
        </p:nvSpPr>
        <p:spPr bwMode="auto">
          <a:xfrm flipH="1">
            <a:off x="3352800" y="3368675"/>
            <a:ext cx="1803400" cy="381000"/>
          </a:xfrm>
          <a:custGeom>
            <a:avLst/>
            <a:gdLst>
              <a:gd name="G0" fmla="+- 19558 0 0"/>
              <a:gd name="G1" fmla="+- 0 0 0"/>
              <a:gd name="G2" fmla="+- 21600 0 0"/>
              <a:gd name="T0" fmla="*/ 41023 w 41023"/>
              <a:gd name="T1" fmla="*/ 2411 h 21600"/>
              <a:gd name="T2" fmla="*/ 0 w 41023"/>
              <a:gd name="T3" fmla="*/ 9167 h 21600"/>
              <a:gd name="T4" fmla="*/ 19558 w 41023"/>
              <a:gd name="T5" fmla="*/ 0 h 21600"/>
            </a:gdLst>
            <a:ahLst/>
            <a:cxnLst>
              <a:cxn ang="0">
                <a:pos x="T0" y="T1"/>
              </a:cxn>
              <a:cxn ang="0">
                <a:pos x="T2" y="T3"/>
              </a:cxn>
              <a:cxn ang="0">
                <a:pos x="T4" y="T5"/>
              </a:cxn>
            </a:cxnLst>
            <a:rect l="0" t="0" r="r" b="b"/>
            <a:pathLst>
              <a:path w="41023" h="21600" fill="none" extrusionOk="0">
                <a:moveTo>
                  <a:pt x="41023" y="2411"/>
                </a:moveTo>
                <a:cubicBezTo>
                  <a:pt x="39795" y="13338"/>
                  <a:pt x="30554" y="21599"/>
                  <a:pt x="19558" y="21599"/>
                </a:cubicBezTo>
                <a:cubicBezTo>
                  <a:pt x="11178" y="21599"/>
                  <a:pt x="3555" y="16754"/>
                  <a:pt x="-1" y="9167"/>
                </a:cubicBezTo>
              </a:path>
              <a:path w="41023" h="21600" stroke="0" extrusionOk="0">
                <a:moveTo>
                  <a:pt x="41023" y="2411"/>
                </a:moveTo>
                <a:cubicBezTo>
                  <a:pt x="39795" y="13338"/>
                  <a:pt x="30554" y="21599"/>
                  <a:pt x="19558" y="21599"/>
                </a:cubicBezTo>
                <a:cubicBezTo>
                  <a:pt x="11178" y="21599"/>
                  <a:pt x="3555" y="16754"/>
                  <a:pt x="-1" y="9167"/>
                </a:cubicBezTo>
                <a:lnTo>
                  <a:pt x="19558"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427956" name="Arc 52"/>
          <p:cNvSpPr>
            <a:spLocks/>
          </p:cNvSpPr>
          <p:nvPr/>
        </p:nvSpPr>
        <p:spPr bwMode="auto">
          <a:xfrm flipH="1">
            <a:off x="5181600" y="3368675"/>
            <a:ext cx="2057400" cy="381000"/>
          </a:xfrm>
          <a:custGeom>
            <a:avLst/>
            <a:gdLst>
              <a:gd name="G0" fmla="+- 19558 0 0"/>
              <a:gd name="G1" fmla="+- 0 0 0"/>
              <a:gd name="G2" fmla="+- 21600 0 0"/>
              <a:gd name="T0" fmla="*/ 41023 w 41023"/>
              <a:gd name="T1" fmla="*/ 2411 h 21600"/>
              <a:gd name="T2" fmla="*/ 0 w 41023"/>
              <a:gd name="T3" fmla="*/ 9167 h 21600"/>
              <a:gd name="T4" fmla="*/ 19558 w 41023"/>
              <a:gd name="T5" fmla="*/ 0 h 21600"/>
            </a:gdLst>
            <a:ahLst/>
            <a:cxnLst>
              <a:cxn ang="0">
                <a:pos x="T0" y="T1"/>
              </a:cxn>
              <a:cxn ang="0">
                <a:pos x="T2" y="T3"/>
              </a:cxn>
              <a:cxn ang="0">
                <a:pos x="T4" y="T5"/>
              </a:cxn>
            </a:cxnLst>
            <a:rect l="0" t="0" r="r" b="b"/>
            <a:pathLst>
              <a:path w="41023" h="21600" fill="none" extrusionOk="0">
                <a:moveTo>
                  <a:pt x="41023" y="2411"/>
                </a:moveTo>
                <a:cubicBezTo>
                  <a:pt x="39795" y="13338"/>
                  <a:pt x="30554" y="21599"/>
                  <a:pt x="19558" y="21599"/>
                </a:cubicBezTo>
                <a:cubicBezTo>
                  <a:pt x="11178" y="21599"/>
                  <a:pt x="3555" y="16754"/>
                  <a:pt x="-1" y="9167"/>
                </a:cubicBezTo>
              </a:path>
              <a:path w="41023" h="21600" stroke="0" extrusionOk="0">
                <a:moveTo>
                  <a:pt x="41023" y="2411"/>
                </a:moveTo>
                <a:cubicBezTo>
                  <a:pt x="39795" y="13338"/>
                  <a:pt x="30554" y="21599"/>
                  <a:pt x="19558" y="21599"/>
                </a:cubicBezTo>
                <a:cubicBezTo>
                  <a:pt x="11178" y="21599"/>
                  <a:pt x="3555" y="16754"/>
                  <a:pt x="-1" y="9167"/>
                </a:cubicBezTo>
                <a:lnTo>
                  <a:pt x="19558"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427957" name="Arc 53"/>
          <p:cNvSpPr>
            <a:spLocks/>
          </p:cNvSpPr>
          <p:nvPr/>
        </p:nvSpPr>
        <p:spPr bwMode="auto">
          <a:xfrm>
            <a:off x="6477000" y="3368675"/>
            <a:ext cx="838200" cy="381000"/>
          </a:xfrm>
          <a:custGeom>
            <a:avLst/>
            <a:gdLst>
              <a:gd name="G0" fmla="+- 19558 0 0"/>
              <a:gd name="G1" fmla="+- 0 0 0"/>
              <a:gd name="G2" fmla="+- 21600 0 0"/>
              <a:gd name="T0" fmla="*/ 41023 w 41023"/>
              <a:gd name="T1" fmla="*/ 2411 h 21600"/>
              <a:gd name="T2" fmla="*/ 0 w 41023"/>
              <a:gd name="T3" fmla="*/ 9167 h 21600"/>
              <a:gd name="T4" fmla="*/ 19558 w 41023"/>
              <a:gd name="T5" fmla="*/ 0 h 21600"/>
            </a:gdLst>
            <a:ahLst/>
            <a:cxnLst>
              <a:cxn ang="0">
                <a:pos x="T0" y="T1"/>
              </a:cxn>
              <a:cxn ang="0">
                <a:pos x="T2" y="T3"/>
              </a:cxn>
              <a:cxn ang="0">
                <a:pos x="T4" y="T5"/>
              </a:cxn>
            </a:cxnLst>
            <a:rect l="0" t="0" r="r" b="b"/>
            <a:pathLst>
              <a:path w="41023" h="21600" fill="none" extrusionOk="0">
                <a:moveTo>
                  <a:pt x="41023" y="2411"/>
                </a:moveTo>
                <a:cubicBezTo>
                  <a:pt x="39795" y="13338"/>
                  <a:pt x="30554" y="21599"/>
                  <a:pt x="19558" y="21599"/>
                </a:cubicBezTo>
                <a:cubicBezTo>
                  <a:pt x="11178" y="21599"/>
                  <a:pt x="3555" y="16754"/>
                  <a:pt x="-1" y="9167"/>
                </a:cubicBezTo>
              </a:path>
              <a:path w="41023" h="21600" stroke="0" extrusionOk="0">
                <a:moveTo>
                  <a:pt x="41023" y="2411"/>
                </a:moveTo>
                <a:cubicBezTo>
                  <a:pt x="39795" y="13338"/>
                  <a:pt x="30554" y="21599"/>
                  <a:pt x="19558" y="21599"/>
                </a:cubicBezTo>
                <a:cubicBezTo>
                  <a:pt x="11178" y="21599"/>
                  <a:pt x="3555" y="16754"/>
                  <a:pt x="-1" y="9167"/>
                </a:cubicBezTo>
                <a:lnTo>
                  <a:pt x="19558"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427958" name="Arc 54"/>
          <p:cNvSpPr>
            <a:spLocks/>
          </p:cNvSpPr>
          <p:nvPr/>
        </p:nvSpPr>
        <p:spPr bwMode="auto">
          <a:xfrm flipH="1">
            <a:off x="6399213" y="3368675"/>
            <a:ext cx="223837" cy="304800"/>
          </a:xfrm>
          <a:custGeom>
            <a:avLst/>
            <a:gdLst>
              <a:gd name="G0" fmla="+- 18723 0 0"/>
              <a:gd name="G1" fmla="+- 0 0 0"/>
              <a:gd name="G2" fmla="+- 21600 0 0"/>
              <a:gd name="T0" fmla="*/ 40188 w 40188"/>
              <a:gd name="T1" fmla="*/ 2411 h 21600"/>
              <a:gd name="T2" fmla="*/ 0 w 40188"/>
              <a:gd name="T3" fmla="*/ 10770 h 21600"/>
              <a:gd name="T4" fmla="*/ 18723 w 40188"/>
              <a:gd name="T5" fmla="*/ 0 h 21600"/>
            </a:gdLst>
            <a:ahLst/>
            <a:cxnLst>
              <a:cxn ang="0">
                <a:pos x="T0" y="T1"/>
              </a:cxn>
              <a:cxn ang="0">
                <a:pos x="T2" y="T3"/>
              </a:cxn>
              <a:cxn ang="0">
                <a:pos x="T4" y="T5"/>
              </a:cxn>
            </a:cxnLst>
            <a:rect l="0" t="0" r="r" b="b"/>
            <a:pathLst>
              <a:path w="40188" h="21600" fill="none" extrusionOk="0">
                <a:moveTo>
                  <a:pt x="40188" y="2411"/>
                </a:moveTo>
                <a:cubicBezTo>
                  <a:pt x="38960" y="13338"/>
                  <a:pt x="29719" y="21599"/>
                  <a:pt x="18723" y="21599"/>
                </a:cubicBezTo>
                <a:cubicBezTo>
                  <a:pt x="10993" y="21599"/>
                  <a:pt x="3853" y="17470"/>
                  <a:pt x="-1" y="10770"/>
                </a:cubicBezTo>
              </a:path>
              <a:path w="40188" h="21600" stroke="0" extrusionOk="0">
                <a:moveTo>
                  <a:pt x="40188" y="2411"/>
                </a:moveTo>
                <a:cubicBezTo>
                  <a:pt x="38960" y="13338"/>
                  <a:pt x="29719" y="21599"/>
                  <a:pt x="18723" y="21599"/>
                </a:cubicBezTo>
                <a:cubicBezTo>
                  <a:pt x="10993" y="21599"/>
                  <a:pt x="3853" y="17470"/>
                  <a:pt x="-1" y="10770"/>
                </a:cubicBezTo>
                <a:lnTo>
                  <a:pt x="18723"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427959" name="Arc 55"/>
          <p:cNvSpPr>
            <a:spLocks/>
          </p:cNvSpPr>
          <p:nvPr/>
        </p:nvSpPr>
        <p:spPr bwMode="auto">
          <a:xfrm>
            <a:off x="7696200" y="3368675"/>
            <a:ext cx="223838" cy="304800"/>
          </a:xfrm>
          <a:custGeom>
            <a:avLst/>
            <a:gdLst>
              <a:gd name="G0" fmla="+- 18723 0 0"/>
              <a:gd name="G1" fmla="+- 0 0 0"/>
              <a:gd name="G2" fmla="+- 21600 0 0"/>
              <a:gd name="T0" fmla="*/ 40188 w 40188"/>
              <a:gd name="T1" fmla="*/ 2411 h 21600"/>
              <a:gd name="T2" fmla="*/ 0 w 40188"/>
              <a:gd name="T3" fmla="*/ 10770 h 21600"/>
              <a:gd name="T4" fmla="*/ 18723 w 40188"/>
              <a:gd name="T5" fmla="*/ 0 h 21600"/>
            </a:gdLst>
            <a:ahLst/>
            <a:cxnLst>
              <a:cxn ang="0">
                <a:pos x="T0" y="T1"/>
              </a:cxn>
              <a:cxn ang="0">
                <a:pos x="T2" y="T3"/>
              </a:cxn>
              <a:cxn ang="0">
                <a:pos x="T4" y="T5"/>
              </a:cxn>
            </a:cxnLst>
            <a:rect l="0" t="0" r="r" b="b"/>
            <a:pathLst>
              <a:path w="40188" h="21600" fill="none" extrusionOk="0">
                <a:moveTo>
                  <a:pt x="40188" y="2411"/>
                </a:moveTo>
                <a:cubicBezTo>
                  <a:pt x="38960" y="13338"/>
                  <a:pt x="29719" y="21599"/>
                  <a:pt x="18723" y="21599"/>
                </a:cubicBezTo>
                <a:cubicBezTo>
                  <a:pt x="10993" y="21599"/>
                  <a:pt x="3853" y="17470"/>
                  <a:pt x="-1" y="10770"/>
                </a:cubicBezTo>
              </a:path>
              <a:path w="40188" h="21600" stroke="0" extrusionOk="0">
                <a:moveTo>
                  <a:pt x="40188" y="2411"/>
                </a:moveTo>
                <a:cubicBezTo>
                  <a:pt x="38960" y="13338"/>
                  <a:pt x="29719" y="21599"/>
                  <a:pt x="18723" y="21599"/>
                </a:cubicBezTo>
                <a:cubicBezTo>
                  <a:pt x="10993" y="21599"/>
                  <a:pt x="3853" y="17470"/>
                  <a:pt x="-1" y="10770"/>
                </a:cubicBezTo>
                <a:lnTo>
                  <a:pt x="18723"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427960" name="Line 56"/>
          <p:cNvSpPr>
            <a:spLocks noChangeShapeType="1"/>
          </p:cNvSpPr>
          <p:nvPr/>
        </p:nvSpPr>
        <p:spPr bwMode="auto">
          <a:xfrm flipV="1">
            <a:off x="7467600" y="3216275"/>
            <a:ext cx="304800" cy="3048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defRPr/>
            </a:pPr>
            <a:endParaRPr lang="en-US">
              <a:cs typeface="+mn-cs"/>
            </a:endParaRPr>
          </a:p>
        </p:txBody>
      </p:sp>
      <p:sp>
        <p:nvSpPr>
          <p:cNvPr id="2427961" name="Arc 57"/>
          <p:cNvSpPr>
            <a:spLocks/>
          </p:cNvSpPr>
          <p:nvPr/>
        </p:nvSpPr>
        <p:spPr bwMode="auto">
          <a:xfrm flipH="1">
            <a:off x="6705600" y="3368675"/>
            <a:ext cx="1143000" cy="381000"/>
          </a:xfrm>
          <a:custGeom>
            <a:avLst/>
            <a:gdLst>
              <a:gd name="G0" fmla="+- 19558 0 0"/>
              <a:gd name="G1" fmla="+- 0 0 0"/>
              <a:gd name="G2" fmla="+- 21600 0 0"/>
              <a:gd name="T0" fmla="*/ 41023 w 41023"/>
              <a:gd name="T1" fmla="*/ 2411 h 21600"/>
              <a:gd name="T2" fmla="*/ 0 w 41023"/>
              <a:gd name="T3" fmla="*/ 9167 h 21600"/>
              <a:gd name="T4" fmla="*/ 19558 w 41023"/>
              <a:gd name="T5" fmla="*/ 0 h 21600"/>
            </a:gdLst>
            <a:ahLst/>
            <a:cxnLst>
              <a:cxn ang="0">
                <a:pos x="T0" y="T1"/>
              </a:cxn>
              <a:cxn ang="0">
                <a:pos x="T2" y="T3"/>
              </a:cxn>
              <a:cxn ang="0">
                <a:pos x="T4" y="T5"/>
              </a:cxn>
            </a:cxnLst>
            <a:rect l="0" t="0" r="r" b="b"/>
            <a:pathLst>
              <a:path w="41023" h="21600" fill="none" extrusionOk="0">
                <a:moveTo>
                  <a:pt x="41023" y="2411"/>
                </a:moveTo>
                <a:cubicBezTo>
                  <a:pt x="39795" y="13338"/>
                  <a:pt x="30554" y="21599"/>
                  <a:pt x="19558" y="21599"/>
                </a:cubicBezTo>
                <a:cubicBezTo>
                  <a:pt x="11178" y="21599"/>
                  <a:pt x="3555" y="16754"/>
                  <a:pt x="-1" y="9167"/>
                </a:cubicBezTo>
              </a:path>
              <a:path w="41023" h="21600" stroke="0" extrusionOk="0">
                <a:moveTo>
                  <a:pt x="41023" y="2411"/>
                </a:moveTo>
                <a:cubicBezTo>
                  <a:pt x="39795" y="13338"/>
                  <a:pt x="30554" y="21599"/>
                  <a:pt x="19558" y="21599"/>
                </a:cubicBezTo>
                <a:cubicBezTo>
                  <a:pt x="11178" y="21599"/>
                  <a:pt x="3555" y="16754"/>
                  <a:pt x="-1" y="9167"/>
                </a:cubicBezTo>
                <a:lnTo>
                  <a:pt x="19558" y="0"/>
                </a:lnTo>
                <a:close/>
              </a:path>
            </a:pathLst>
          </a:custGeom>
          <a:noFill/>
          <a:ln w="15875">
            <a:solidFill>
              <a:schemeClr val="tx1"/>
            </a:solidFill>
            <a:round/>
            <a:headE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
        <p:nvSpPr>
          <p:cNvPr id="2427962" name="Text Box 58"/>
          <p:cNvSpPr txBox="1">
            <a:spLocks noChangeArrowheads="1"/>
          </p:cNvSpPr>
          <p:nvPr/>
        </p:nvSpPr>
        <p:spPr bwMode="auto">
          <a:xfrm>
            <a:off x="5181600" y="4876800"/>
            <a:ext cx="1600200" cy="309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400">
                <a:solidFill>
                  <a:schemeClr val="folHlink"/>
                </a:solidFill>
                <a:cs typeface="+mn-cs"/>
              </a:rPr>
              <a:t>Constant time</a:t>
            </a:r>
          </a:p>
        </p:txBody>
      </p:sp>
      <p:sp>
        <p:nvSpPr>
          <p:cNvPr id="2427963" name="Line 59"/>
          <p:cNvSpPr>
            <a:spLocks noChangeShapeType="1"/>
          </p:cNvSpPr>
          <p:nvPr/>
        </p:nvSpPr>
        <p:spPr bwMode="auto">
          <a:xfrm flipH="1" flipV="1">
            <a:off x="5486400" y="4648200"/>
            <a:ext cx="76200" cy="2286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defRPr/>
            </a:pPr>
            <a:endParaRPr lang="en-US">
              <a:cs typeface="+mn-cs"/>
            </a:endParaRPr>
          </a:p>
        </p:txBody>
      </p:sp>
    </p:spTree>
    <p:extLst>
      <p:ext uri="{BB962C8B-B14F-4D97-AF65-F5344CB8AC3E}">
        <p14:creationId xmlns:p14="http://schemas.microsoft.com/office/powerpoint/2010/main" val="274764578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quarter" idx="10"/>
          </p:nvPr>
        </p:nvSpPr>
        <p:spPr/>
        <p:txBody>
          <a:bodyPr/>
          <a:lstStyle/>
          <a:p>
            <a:pPr>
              <a:defRPr/>
            </a:pPr>
            <a:r>
              <a:rPr lang="en-US" smtClean="0"/>
              <a:t>8 April 2013</a:t>
            </a:r>
            <a:endParaRPr lang="en-US"/>
          </a:p>
        </p:txBody>
      </p:sp>
      <p:sp>
        <p:nvSpPr>
          <p:cNvPr id="40" name="Footer Placeholder 4"/>
          <p:cNvSpPr>
            <a:spLocks noGrp="1"/>
          </p:cNvSpPr>
          <p:nvPr>
            <p:ph type="ftr" sz="quarter" idx="11"/>
          </p:nvPr>
        </p:nvSpPr>
        <p:spPr/>
        <p:txBody>
          <a:bodyPr/>
          <a:lstStyle/>
          <a:p>
            <a:pPr>
              <a:defRPr/>
            </a:pPr>
            <a:r>
              <a:rPr lang="de-DE" smtClean="0"/>
              <a:t>CS 311 Spring 2013</a:t>
            </a:r>
            <a:endParaRPr lang="en-US"/>
          </a:p>
        </p:txBody>
      </p:sp>
      <p:sp>
        <p:nvSpPr>
          <p:cNvPr id="2435074" name="Rectangle 2"/>
          <p:cNvSpPr>
            <a:spLocks noGrp="1" noChangeArrowheads="1"/>
          </p:cNvSpPr>
          <p:nvPr>
            <p:ph type="title"/>
          </p:nvPr>
        </p:nvSpPr>
        <p:spPr/>
        <p:txBody>
          <a:bodyPr/>
          <a:lstStyle/>
          <a:p>
            <a:pPr eaLnBrk="1" hangingPunct="1">
              <a:defRPr/>
            </a:pPr>
            <a:r>
              <a:rPr lang="en-US" smtClean="0">
                <a:cs typeface="+mj-cs"/>
              </a:rPr>
              <a:t>Binary Trees</a:t>
            </a:r>
            <a:br>
              <a:rPr lang="en-US" smtClean="0">
                <a:cs typeface="+mj-cs"/>
              </a:rPr>
            </a:br>
            <a:r>
              <a:rPr lang="en-US" smtClean="0">
                <a:cs typeface="+mj-cs"/>
              </a:rPr>
              <a:t>Implementation </a:t>
            </a:r>
            <a:r>
              <a:rPr lang="en-US" smtClean="0">
                <a:cs typeface="Times New Roman" charset="0"/>
              </a:rPr>
              <a:t>—</a:t>
            </a:r>
            <a:r>
              <a:rPr lang="en-US" smtClean="0">
                <a:cs typeface="+mj-cs"/>
              </a:rPr>
              <a:t> #2: Array-Based Complete [1/2]</a:t>
            </a:r>
          </a:p>
        </p:txBody>
      </p:sp>
      <p:sp>
        <p:nvSpPr>
          <p:cNvPr id="2435075" name="Rectangle 3"/>
          <p:cNvSpPr>
            <a:spLocks noGrp="1" noChangeArrowheads="1"/>
          </p:cNvSpPr>
          <p:nvPr>
            <p:ph type="body" idx="1"/>
          </p:nvPr>
        </p:nvSpPr>
        <p:spPr>
          <a:extLst>
            <a:ext uri="{91240B29-F687-4f45-9708-019B960494DF}">
              <a14:hiddenLine xmlns:a14="http://schemas.microsoft.com/office/drawing/2010/main" w="15875">
                <a:solidFill>
                  <a:schemeClr val="tx1"/>
                </a:solidFill>
                <a:miter lim="800000"/>
                <a:headEnd/>
                <a:tailEnd/>
              </a14:hiddenLine>
            </a:ext>
          </a:extLst>
        </p:spPr>
        <p:txBody>
          <a:bodyPr/>
          <a:lstStyle/>
          <a:p>
            <a:pPr eaLnBrk="1" hangingPunct="1">
              <a:lnSpc>
                <a:spcPct val="90000"/>
              </a:lnSpc>
              <a:buFont typeface="Wingdings" charset="0"/>
              <a:buNone/>
              <a:defRPr/>
            </a:pPr>
            <a:r>
              <a:rPr lang="en-US" smtClean="0">
                <a:cs typeface="+mn-cs"/>
              </a:rPr>
              <a:t>A </a:t>
            </a:r>
            <a:r>
              <a:rPr lang="en-US" b="1" smtClean="0">
                <a:cs typeface="+mn-cs"/>
              </a:rPr>
              <a:t>complete</a:t>
            </a:r>
            <a:r>
              <a:rPr lang="en-US" smtClean="0">
                <a:cs typeface="+mn-cs"/>
              </a:rPr>
              <a:t> Binary Tree can be stored efficiently in an array.</a:t>
            </a:r>
          </a:p>
          <a:p>
            <a:pPr lvl="1" eaLnBrk="1" hangingPunct="1">
              <a:lnSpc>
                <a:spcPct val="90000"/>
              </a:lnSpc>
              <a:defRPr/>
            </a:pPr>
            <a:r>
              <a:rPr lang="en-US" smtClean="0"/>
              <a:t>Put the root, if any, at index 0. Other items follow in left-to-right, then top-to-bottom order.</a:t>
            </a:r>
          </a:p>
          <a:p>
            <a:pPr lvl="1" eaLnBrk="1" hangingPunct="1">
              <a:lnSpc>
                <a:spcPct val="90000"/>
              </a:lnSpc>
              <a:defRPr/>
            </a:pPr>
            <a:r>
              <a:rPr lang="en-US" smtClean="0"/>
              <a:t>We need to store </a:t>
            </a:r>
            <a:r>
              <a:rPr lang="en-US" i="1" smtClean="0"/>
              <a:t>only</a:t>
            </a:r>
            <a:r>
              <a:rPr lang="en-US" smtClean="0"/>
              <a:t> an </a:t>
            </a:r>
            <a:r>
              <a:rPr lang="en-US" b="1" smtClean="0"/>
              <a:t>array </a:t>
            </a:r>
            <a:r>
              <a:rPr lang="en-US" smtClean="0"/>
              <a:t>of data items and a record of the number of nodes (</a:t>
            </a:r>
            <a:r>
              <a:rPr lang="en-US" b="1" i="1" smtClean="0"/>
              <a:t>size</a:t>
            </a:r>
            <a:r>
              <a:rPr lang="en-US" smtClean="0"/>
              <a:t>).</a:t>
            </a:r>
          </a:p>
          <a:p>
            <a:pPr lvl="2" eaLnBrk="1" hangingPunct="1">
              <a:lnSpc>
                <a:spcPct val="90000"/>
              </a:lnSpc>
              <a:defRPr/>
            </a:pPr>
            <a:r>
              <a:rPr lang="en-US" smtClean="0"/>
              <a:t>No pointers/indices are required!</a:t>
            </a:r>
          </a:p>
          <a:p>
            <a:pPr lvl="1" eaLnBrk="1" hangingPunct="1">
              <a:lnSpc>
                <a:spcPct val="90000"/>
              </a:lnSpc>
              <a:defRPr/>
            </a:pPr>
            <a:r>
              <a:rPr lang="en-US" smtClean="0"/>
              <a:t>This greatly limits the operations available to us, since we must preserve the property of being complete.</a:t>
            </a:r>
          </a:p>
          <a:p>
            <a:pPr eaLnBrk="1" hangingPunct="1">
              <a:lnSpc>
                <a:spcPct val="90000"/>
              </a:lnSpc>
              <a:buFont typeface="Wingdings" charset="0"/>
              <a:buNone/>
              <a:defRPr/>
            </a:pPr>
            <a:endParaRPr lang="en-US" smtClean="0">
              <a:cs typeface="+mn-cs"/>
            </a:endParaRPr>
          </a:p>
          <a:p>
            <a:pPr eaLnBrk="1" hangingPunct="1">
              <a:lnSpc>
                <a:spcPct val="90000"/>
              </a:lnSpc>
              <a:buFont typeface="Wingdings" charset="0"/>
              <a:buNone/>
              <a:defRPr/>
            </a:pPr>
            <a:endParaRPr lang="en-US" smtClean="0">
              <a:cs typeface="+mn-cs"/>
            </a:endParaRPr>
          </a:p>
          <a:p>
            <a:pPr eaLnBrk="1" hangingPunct="1">
              <a:lnSpc>
                <a:spcPct val="90000"/>
              </a:lnSpc>
              <a:buFont typeface="Wingdings" charset="0"/>
              <a:buNone/>
              <a:defRPr/>
            </a:pPr>
            <a:endParaRPr lang="en-US" smtClean="0">
              <a:cs typeface="+mn-cs"/>
            </a:endParaRPr>
          </a:p>
          <a:p>
            <a:pPr eaLnBrk="1" hangingPunct="1">
              <a:lnSpc>
                <a:spcPct val="90000"/>
              </a:lnSpc>
              <a:buFont typeface="Wingdings" charset="0"/>
              <a:buNone/>
              <a:defRPr/>
            </a:pPr>
            <a:endParaRPr lang="en-US" smtClean="0">
              <a:cs typeface="+mn-cs"/>
            </a:endParaRPr>
          </a:p>
          <a:p>
            <a:pPr eaLnBrk="1" hangingPunct="1">
              <a:lnSpc>
                <a:spcPct val="90000"/>
              </a:lnSpc>
              <a:buFont typeface="Wingdings" charset="0"/>
              <a:buNone/>
              <a:defRPr/>
            </a:pPr>
            <a:endParaRPr lang="en-US" smtClean="0">
              <a:cs typeface="+mn-cs"/>
            </a:endParaRPr>
          </a:p>
          <a:p>
            <a:pPr eaLnBrk="1" hangingPunct="1">
              <a:lnSpc>
                <a:spcPct val="90000"/>
              </a:lnSpc>
              <a:buFont typeface="Wingdings" charset="0"/>
              <a:buNone/>
              <a:defRPr/>
            </a:pPr>
            <a:endParaRPr lang="en-US" smtClean="0">
              <a:cs typeface="+mn-cs"/>
            </a:endParaRPr>
          </a:p>
          <a:p>
            <a:pPr eaLnBrk="1" hangingPunct="1">
              <a:lnSpc>
                <a:spcPct val="90000"/>
              </a:lnSpc>
              <a:buFont typeface="Wingdings" charset="0"/>
              <a:buNone/>
              <a:defRPr/>
            </a:pPr>
            <a:r>
              <a:rPr lang="en-US" smtClean="0">
                <a:cs typeface="+mn-cs"/>
              </a:rPr>
              <a:t>This array-based complete Binary Tree is commonly used to implement a data structure called a </a:t>
            </a:r>
            <a:r>
              <a:rPr lang="ja-JP" altLang="en-US" smtClean="0">
                <a:latin typeface="Arial"/>
                <a:cs typeface="+mn-cs"/>
              </a:rPr>
              <a:t>“</a:t>
            </a:r>
            <a:r>
              <a:rPr lang="en-US" smtClean="0">
                <a:cs typeface="+mn-cs"/>
              </a:rPr>
              <a:t>Binary Heap</a:t>
            </a:r>
            <a:r>
              <a:rPr lang="ja-JP" altLang="en-US" smtClean="0">
                <a:latin typeface="Arial"/>
                <a:cs typeface="+mn-cs"/>
              </a:rPr>
              <a:t>”</a:t>
            </a:r>
            <a:r>
              <a:rPr lang="en-US" smtClean="0">
                <a:cs typeface="+mn-cs"/>
              </a:rPr>
              <a:t>.</a:t>
            </a:r>
          </a:p>
          <a:p>
            <a:pPr lvl="1" eaLnBrk="1" hangingPunct="1">
              <a:lnSpc>
                <a:spcPct val="90000"/>
              </a:lnSpc>
              <a:defRPr/>
            </a:pPr>
            <a:r>
              <a:rPr lang="en-US" smtClean="0"/>
              <a:t>We will discuss this later in the semester.</a:t>
            </a:r>
          </a:p>
        </p:txBody>
      </p:sp>
      <p:sp>
        <p:nvSpPr>
          <p:cNvPr id="2435076" name="Line 4"/>
          <p:cNvSpPr>
            <a:spLocks noChangeShapeType="1"/>
          </p:cNvSpPr>
          <p:nvPr/>
        </p:nvSpPr>
        <p:spPr bwMode="auto">
          <a:xfrm flipH="1">
            <a:off x="1524000" y="3886200"/>
            <a:ext cx="838200" cy="1524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35077" name="Line 5"/>
          <p:cNvSpPr>
            <a:spLocks noChangeShapeType="1"/>
          </p:cNvSpPr>
          <p:nvPr/>
        </p:nvSpPr>
        <p:spPr bwMode="auto">
          <a:xfrm>
            <a:off x="2514600" y="3886200"/>
            <a:ext cx="838200" cy="1524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35078" name="Line 6"/>
          <p:cNvSpPr>
            <a:spLocks noChangeShapeType="1"/>
          </p:cNvSpPr>
          <p:nvPr/>
        </p:nvSpPr>
        <p:spPr bwMode="auto">
          <a:xfrm flipH="1">
            <a:off x="1066800" y="4343400"/>
            <a:ext cx="381000" cy="762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35079" name="Line 7"/>
          <p:cNvSpPr>
            <a:spLocks noChangeShapeType="1"/>
          </p:cNvSpPr>
          <p:nvPr/>
        </p:nvSpPr>
        <p:spPr bwMode="auto">
          <a:xfrm>
            <a:off x="1600200" y="4343400"/>
            <a:ext cx="381000" cy="762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35080" name="Line 8"/>
          <p:cNvSpPr>
            <a:spLocks noChangeShapeType="1"/>
          </p:cNvSpPr>
          <p:nvPr/>
        </p:nvSpPr>
        <p:spPr bwMode="auto">
          <a:xfrm flipH="1">
            <a:off x="2895600" y="4343400"/>
            <a:ext cx="381000" cy="762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35081" name="Line 9"/>
          <p:cNvSpPr>
            <a:spLocks noChangeShapeType="1"/>
          </p:cNvSpPr>
          <p:nvPr/>
        </p:nvSpPr>
        <p:spPr bwMode="auto">
          <a:xfrm>
            <a:off x="3429000" y="4343400"/>
            <a:ext cx="381000" cy="762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35082" name="Line 10"/>
          <p:cNvSpPr>
            <a:spLocks noChangeShapeType="1"/>
          </p:cNvSpPr>
          <p:nvPr/>
        </p:nvSpPr>
        <p:spPr bwMode="auto">
          <a:xfrm flipH="1">
            <a:off x="838200" y="4724400"/>
            <a:ext cx="152400" cy="762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35083" name="Line 11"/>
          <p:cNvSpPr>
            <a:spLocks noChangeShapeType="1"/>
          </p:cNvSpPr>
          <p:nvPr/>
        </p:nvSpPr>
        <p:spPr bwMode="auto">
          <a:xfrm>
            <a:off x="1143000" y="4724400"/>
            <a:ext cx="152400" cy="762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35084" name="Line 12"/>
          <p:cNvSpPr>
            <a:spLocks noChangeShapeType="1"/>
          </p:cNvSpPr>
          <p:nvPr/>
        </p:nvSpPr>
        <p:spPr bwMode="auto">
          <a:xfrm flipH="1">
            <a:off x="1752600" y="4724400"/>
            <a:ext cx="152400" cy="762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35085" name="Rectangle 13"/>
          <p:cNvSpPr>
            <a:spLocks noChangeArrowheads="1"/>
          </p:cNvSpPr>
          <p:nvPr/>
        </p:nvSpPr>
        <p:spPr bwMode="auto">
          <a:xfrm>
            <a:off x="4572000" y="4191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0</a:t>
            </a:r>
          </a:p>
        </p:txBody>
      </p:sp>
      <p:sp>
        <p:nvSpPr>
          <p:cNvPr id="2435086" name="Rectangle 14"/>
          <p:cNvSpPr>
            <a:spLocks noChangeArrowheads="1"/>
          </p:cNvSpPr>
          <p:nvPr/>
        </p:nvSpPr>
        <p:spPr bwMode="auto">
          <a:xfrm>
            <a:off x="4876800" y="4191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435087" name="Rectangle 15"/>
          <p:cNvSpPr>
            <a:spLocks noChangeArrowheads="1"/>
          </p:cNvSpPr>
          <p:nvPr/>
        </p:nvSpPr>
        <p:spPr bwMode="auto">
          <a:xfrm>
            <a:off x="5181600" y="4191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435088" name="Rectangle 16"/>
          <p:cNvSpPr>
            <a:spLocks noChangeArrowheads="1"/>
          </p:cNvSpPr>
          <p:nvPr/>
        </p:nvSpPr>
        <p:spPr bwMode="auto">
          <a:xfrm>
            <a:off x="5486400" y="4191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435089" name="Rectangle 17"/>
          <p:cNvSpPr>
            <a:spLocks noChangeArrowheads="1"/>
          </p:cNvSpPr>
          <p:nvPr/>
        </p:nvSpPr>
        <p:spPr bwMode="auto">
          <a:xfrm>
            <a:off x="5791200" y="4191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4</a:t>
            </a:r>
          </a:p>
        </p:txBody>
      </p:sp>
      <p:sp>
        <p:nvSpPr>
          <p:cNvPr id="2435090" name="Rectangle 18"/>
          <p:cNvSpPr>
            <a:spLocks noChangeArrowheads="1"/>
          </p:cNvSpPr>
          <p:nvPr/>
        </p:nvSpPr>
        <p:spPr bwMode="auto">
          <a:xfrm>
            <a:off x="6096000" y="4191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435091" name="Rectangle 19"/>
          <p:cNvSpPr>
            <a:spLocks noChangeArrowheads="1"/>
          </p:cNvSpPr>
          <p:nvPr/>
        </p:nvSpPr>
        <p:spPr bwMode="auto">
          <a:xfrm>
            <a:off x="6400800" y="4191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6</a:t>
            </a:r>
          </a:p>
        </p:txBody>
      </p:sp>
      <p:sp>
        <p:nvSpPr>
          <p:cNvPr id="2435092" name="Rectangle 20"/>
          <p:cNvSpPr>
            <a:spLocks noChangeArrowheads="1"/>
          </p:cNvSpPr>
          <p:nvPr/>
        </p:nvSpPr>
        <p:spPr bwMode="auto">
          <a:xfrm>
            <a:off x="6705600" y="4191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435093" name="Rectangle 21"/>
          <p:cNvSpPr>
            <a:spLocks noChangeArrowheads="1"/>
          </p:cNvSpPr>
          <p:nvPr/>
        </p:nvSpPr>
        <p:spPr bwMode="auto">
          <a:xfrm>
            <a:off x="7010400" y="4191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8</a:t>
            </a:r>
          </a:p>
        </p:txBody>
      </p:sp>
      <p:sp>
        <p:nvSpPr>
          <p:cNvPr id="2435094" name="Rectangle 22"/>
          <p:cNvSpPr>
            <a:spLocks noChangeArrowheads="1"/>
          </p:cNvSpPr>
          <p:nvPr/>
        </p:nvSpPr>
        <p:spPr bwMode="auto">
          <a:xfrm>
            <a:off x="7315200" y="4191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9</a:t>
            </a:r>
          </a:p>
        </p:txBody>
      </p:sp>
      <p:sp>
        <p:nvSpPr>
          <p:cNvPr id="2435095" name="Text Box 23"/>
          <p:cNvSpPr txBox="1">
            <a:spLocks noChangeArrowheads="1"/>
          </p:cNvSpPr>
          <p:nvPr/>
        </p:nvSpPr>
        <p:spPr bwMode="auto">
          <a:xfrm>
            <a:off x="2133600" y="487680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Logical Structure</a:t>
            </a:r>
          </a:p>
        </p:txBody>
      </p:sp>
      <p:sp>
        <p:nvSpPr>
          <p:cNvPr id="2435096" name="Text Box 24"/>
          <p:cNvSpPr txBox="1">
            <a:spLocks noChangeArrowheads="1"/>
          </p:cNvSpPr>
          <p:nvPr/>
        </p:nvSpPr>
        <p:spPr bwMode="auto">
          <a:xfrm>
            <a:off x="5562600" y="464820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Physical Structure</a:t>
            </a:r>
          </a:p>
        </p:txBody>
      </p:sp>
      <p:sp>
        <p:nvSpPr>
          <p:cNvPr id="2435097" name="Rectangle 25"/>
          <p:cNvSpPr>
            <a:spLocks noChangeArrowheads="1"/>
          </p:cNvSpPr>
          <p:nvPr/>
        </p:nvSpPr>
        <p:spPr bwMode="auto">
          <a:xfrm>
            <a:off x="7620000" y="4191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35098" name="Rectangle 26"/>
          <p:cNvSpPr>
            <a:spLocks noChangeArrowheads="1"/>
          </p:cNvSpPr>
          <p:nvPr/>
        </p:nvSpPr>
        <p:spPr bwMode="auto">
          <a:xfrm>
            <a:off x="7924800" y="4191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35099" name="Line 27"/>
          <p:cNvSpPr>
            <a:spLocks noChangeShapeType="1"/>
          </p:cNvSpPr>
          <p:nvPr/>
        </p:nvSpPr>
        <p:spPr bwMode="auto">
          <a:xfrm>
            <a:off x="7620000" y="41148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435100" name="Rectangle 28"/>
          <p:cNvSpPr>
            <a:spLocks noChangeArrowheads="1"/>
          </p:cNvSpPr>
          <p:nvPr/>
        </p:nvSpPr>
        <p:spPr bwMode="auto">
          <a:xfrm>
            <a:off x="8229600" y="4191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435101" name="Rectangle 29"/>
          <p:cNvSpPr>
            <a:spLocks noChangeArrowheads="1"/>
          </p:cNvSpPr>
          <p:nvPr/>
        </p:nvSpPr>
        <p:spPr bwMode="auto">
          <a:xfrm>
            <a:off x="2286000" y="358140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0</a:t>
            </a:r>
          </a:p>
        </p:txBody>
      </p:sp>
      <p:sp>
        <p:nvSpPr>
          <p:cNvPr id="2435102" name="Rectangle 30"/>
          <p:cNvSpPr>
            <a:spLocks noChangeArrowheads="1"/>
          </p:cNvSpPr>
          <p:nvPr/>
        </p:nvSpPr>
        <p:spPr bwMode="auto">
          <a:xfrm>
            <a:off x="1371600" y="403860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435103" name="Rectangle 31"/>
          <p:cNvSpPr>
            <a:spLocks noChangeArrowheads="1"/>
          </p:cNvSpPr>
          <p:nvPr/>
        </p:nvSpPr>
        <p:spPr bwMode="auto">
          <a:xfrm>
            <a:off x="3200400" y="403860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435104" name="Rectangle 32"/>
          <p:cNvSpPr>
            <a:spLocks noChangeArrowheads="1"/>
          </p:cNvSpPr>
          <p:nvPr/>
        </p:nvSpPr>
        <p:spPr bwMode="auto">
          <a:xfrm>
            <a:off x="685800" y="480060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435105" name="Rectangle 33"/>
          <p:cNvSpPr>
            <a:spLocks noChangeArrowheads="1"/>
          </p:cNvSpPr>
          <p:nvPr/>
        </p:nvSpPr>
        <p:spPr bwMode="auto">
          <a:xfrm>
            <a:off x="1143000" y="480060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8</a:t>
            </a:r>
          </a:p>
        </p:txBody>
      </p:sp>
      <p:sp>
        <p:nvSpPr>
          <p:cNvPr id="2435106" name="Rectangle 34"/>
          <p:cNvSpPr>
            <a:spLocks noChangeArrowheads="1"/>
          </p:cNvSpPr>
          <p:nvPr/>
        </p:nvSpPr>
        <p:spPr bwMode="auto">
          <a:xfrm>
            <a:off x="914400" y="441960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435107" name="Rectangle 35"/>
          <p:cNvSpPr>
            <a:spLocks noChangeArrowheads="1"/>
          </p:cNvSpPr>
          <p:nvPr/>
        </p:nvSpPr>
        <p:spPr bwMode="auto">
          <a:xfrm>
            <a:off x="1600200" y="480060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9</a:t>
            </a:r>
          </a:p>
        </p:txBody>
      </p:sp>
      <p:sp>
        <p:nvSpPr>
          <p:cNvPr id="2435108" name="Rectangle 36"/>
          <p:cNvSpPr>
            <a:spLocks noChangeArrowheads="1"/>
          </p:cNvSpPr>
          <p:nvPr/>
        </p:nvSpPr>
        <p:spPr bwMode="auto">
          <a:xfrm>
            <a:off x="1828800" y="441960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4</a:t>
            </a:r>
          </a:p>
        </p:txBody>
      </p:sp>
      <p:sp>
        <p:nvSpPr>
          <p:cNvPr id="2435109" name="Rectangle 37"/>
          <p:cNvSpPr>
            <a:spLocks noChangeArrowheads="1"/>
          </p:cNvSpPr>
          <p:nvPr/>
        </p:nvSpPr>
        <p:spPr bwMode="auto">
          <a:xfrm>
            <a:off x="2743200" y="441960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435110" name="Rectangle 38"/>
          <p:cNvSpPr>
            <a:spLocks noChangeArrowheads="1"/>
          </p:cNvSpPr>
          <p:nvPr/>
        </p:nvSpPr>
        <p:spPr bwMode="auto">
          <a:xfrm>
            <a:off x="3657600" y="441960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6</a:t>
            </a:r>
          </a:p>
        </p:txBody>
      </p:sp>
    </p:spTree>
    <p:extLst>
      <p:ext uri="{BB962C8B-B14F-4D97-AF65-F5344CB8AC3E}">
        <p14:creationId xmlns:p14="http://schemas.microsoft.com/office/powerpoint/2010/main" val="199280238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
          <p:cNvSpPr>
            <a:spLocks noGrp="1"/>
          </p:cNvSpPr>
          <p:nvPr>
            <p:ph type="dt" sz="quarter" idx="10"/>
          </p:nvPr>
        </p:nvSpPr>
        <p:spPr/>
        <p:txBody>
          <a:bodyPr/>
          <a:lstStyle/>
          <a:p>
            <a:pPr>
              <a:defRPr/>
            </a:pPr>
            <a:r>
              <a:rPr lang="en-US" smtClean="0"/>
              <a:t>8 April 2013</a:t>
            </a:r>
            <a:endParaRPr lang="en-US"/>
          </a:p>
        </p:txBody>
      </p:sp>
      <p:sp>
        <p:nvSpPr>
          <p:cNvPr id="34" name="Footer Placeholder 4"/>
          <p:cNvSpPr>
            <a:spLocks noGrp="1"/>
          </p:cNvSpPr>
          <p:nvPr>
            <p:ph type="ftr" sz="quarter" idx="11"/>
          </p:nvPr>
        </p:nvSpPr>
        <p:spPr/>
        <p:txBody>
          <a:bodyPr/>
          <a:lstStyle/>
          <a:p>
            <a:pPr>
              <a:defRPr/>
            </a:pPr>
            <a:r>
              <a:rPr lang="de-DE" smtClean="0"/>
              <a:t>CS 311 Spring 2013</a:t>
            </a:r>
            <a:endParaRPr lang="en-US"/>
          </a:p>
        </p:txBody>
      </p:sp>
      <p:sp>
        <p:nvSpPr>
          <p:cNvPr id="2393090" name="Rectangle 2"/>
          <p:cNvSpPr>
            <a:spLocks noGrp="1" noChangeArrowheads="1"/>
          </p:cNvSpPr>
          <p:nvPr>
            <p:ph type="title"/>
          </p:nvPr>
        </p:nvSpPr>
        <p:spPr/>
        <p:txBody>
          <a:bodyPr/>
          <a:lstStyle/>
          <a:p>
            <a:pPr eaLnBrk="1" hangingPunct="1">
              <a:defRPr/>
            </a:pPr>
            <a:r>
              <a:rPr lang="en-US" smtClean="0">
                <a:cs typeface="+mj-cs"/>
              </a:rPr>
              <a:t>Review: Stacks in the STL (2/2)</a:t>
            </a:r>
          </a:p>
        </p:txBody>
      </p:sp>
      <p:sp>
        <p:nvSpPr>
          <p:cNvPr id="2393091" name="Rectangle 3"/>
          <p:cNvSpPr>
            <a:spLocks noGrp="1" noChangeArrowheads="1"/>
          </p:cNvSpPr>
          <p:nvPr>
            <p:ph type="body" idx="1"/>
          </p:nvPr>
        </p:nvSpPr>
        <p:spPr/>
        <p:txBody>
          <a:bodyPr/>
          <a:lstStyle/>
          <a:p>
            <a:pPr eaLnBrk="1" hangingPunct="1">
              <a:buFont typeface="Wingdings" charset="0"/>
              <a:buNone/>
              <a:defRPr/>
            </a:pPr>
            <a:r>
              <a:rPr lang="en-US" b="1" smtClean="0">
                <a:latin typeface="Courier New" charset="0"/>
                <a:cs typeface="+mn-cs"/>
              </a:rPr>
              <a:t>std::stack</a:t>
            </a:r>
            <a:r>
              <a:rPr lang="en-US" smtClean="0">
                <a:cs typeface="+mn-cs"/>
              </a:rPr>
              <a:t> implements the various ADT operations as follows.</a:t>
            </a:r>
          </a:p>
          <a:p>
            <a:pPr eaLnBrk="1" hangingPunct="1">
              <a:buFont typeface="Wingdings" charset="0"/>
              <a:buNone/>
              <a:defRPr/>
            </a:pPr>
            <a:endParaRPr lang="en-US" smtClean="0">
              <a:cs typeface="+mn-cs"/>
            </a:endParaRPr>
          </a:p>
          <a:p>
            <a:pPr eaLnBrk="1" hangingPunct="1">
              <a:buFont typeface="Wingdings" charset="0"/>
              <a:buNone/>
              <a:defRPr/>
            </a:pPr>
            <a:endParaRPr lang="en-US" smtClean="0">
              <a:cs typeface="+mn-cs"/>
            </a:endParaRPr>
          </a:p>
          <a:p>
            <a:pPr eaLnBrk="1" hangingPunct="1">
              <a:buFont typeface="Wingdings" charset="0"/>
              <a:buNone/>
              <a:defRPr/>
            </a:pPr>
            <a:endParaRPr lang="en-US" smtClean="0">
              <a:cs typeface="+mn-cs"/>
            </a:endParaRPr>
          </a:p>
          <a:p>
            <a:pPr eaLnBrk="1" hangingPunct="1">
              <a:buFont typeface="Wingdings" charset="0"/>
              <a:buNone/>
              <a:defRPr/>
            </a:pPr>
            <a:endParaRPr lang="en-US" smtClean="0">
              <a:cs typeface="+mn-cs"/>
            </a:endParaRPr>
          </a:p>
          <a:p>
            <a:pPr eaLnBrk="1" hangingPunct="1">
              <a:buFont typeface="Wingdings" charset="0"/>
              <a:buNone/>
              <a:defRPr/>
            </a:pPr>
            <a:endParaRPr lang="en-US" smtClean="0">
              <a:cs typeface="+mn-cs"/>
            </a:endParaRPr>
          </a:p>
          <a:p>
            <a:pPr eaLnBrk="1" hangingPunct="1">
              <a:buFont typeface="Wingdings" charset="0"/>
              <a:buNone/>
              <a:defRPr/>
            </a:pPr>
            <a:endParaRPr lang="en-US" b="1" smtClean="0">
              <a:latin typeface="Courier New" charset="0"/>
              <a:cs typeface="+mn-cs"/>
            </a:endParaRPr>
          </a:p>
          <a:p>
            <a:pPr eaLnBrk="1" hangingPunct="1">
              <a:buFont typeface="Wingdings" charset="0"/>
              <a:buNone/>
              <a:defRPr/>
            </a:pPr>
            <a:endParaRPr lang="en-US" b="1" smtClean="0">
              <a:latin typeface="Courier New" charset="0"/>
              <a:cs typeface="+mn-cs"/>
            </a:endParaRPr>
          </a:p>
          <a:p>
            <a:pPr eaLnBrk="1" hangingPunct="1">
              <a:buFont typeface="Wingdings" charset="0"/>
              <a:buNone/>
              <a:defRPr/>
            </a:pPr>
            <a:endParaRPr lang="en-US" b="1" smtClean="0">
              <a:latin typeface="Courier New" charset="0"/>
              <a:cs typeface="+mn-cs"/>
            </a:endParaRPr>
          </a:p>
          <a:p>
            <a:pPr eaLnBrk="1" hangingPunct="1">
              <a:buFont typeface="Wingdings" charset="0"/>
              <a:buNone/>
              <a:defRPr/>
            </a:pPr>
            <a:endParaRPr lang="en-US" b="1" smtClean="0">
              <a:latin typeface="Courier New" charset="0"/>
              <a:cs typeface="+mn-cs"/>
            </a:endParaRPr>
          </a:p>
          <a:p>
            <a:pPr eaLnBrk="1" hangingPunct="1">
              <a:buFont typeface="Wingdings" charset="0"/>
              <a:buNone/>
              <a:defRPr/>
            </a:pPr>
            <a:endParaRPr lang="en-US" b="1" smtClean="0">
              <a:latin typeface="Courier New" charset="0"/>
              <a:cs typeface="+mn-cs"/>
            </a:endParaRPr>
          </a:p>
          <a:p>
            <a:pPr eaLnBrk="1" hangingPunct="1">
              <a:buFont typeface="Wingdings" charset="0"/>
              <a:buNone/>
              <a:defRPr/>
            </a:pPr>
            <a:r>
              <a:rPr lang="en-US" b="1" smtClean="0">
                <a:latin typeface="Courier New" charset="0"/>
                <a:cs typeface="+mn-cs"/>
              </a:rPr>
              <a:t>std::stack</a:t>
            </a:r>
            <a:r>
              <a:rPr lang="en-US" smtClean="0">
                <a:cs typeface="+mn-cs"/>
              </a:rPr>
              <a:t> also has member function size, which returns the size of the Stack, and the various comparison operators (</a:t>
            </a:r>
            <a:r>
              <a:rPr lang="en-US" b="1" smtClean="0">
                <a:latin typeface="Courier New" charset="0"/>
                <a:cs typeface="+mn-cs"/>
              </a:rPr>
              <a:t>==</a:t>
            </a:r>
            <a:r>
              <a:rPr lang="en-US" smtClean="0">
                <a:cs typeface="+mn-cs"/>
              </a:rPr>
              <a:t>, </a:t>
            </a:r>
            <a:r>
              <a:rPr lang="en-US" b="1" smtClean="0">
                <a:latin typeface="Courier New" charset="0"/>
                <a:cs typeface="+mn-cs"/>
              </a:rPr>
              <a:t>&lt;</a:t>
            </a:r>
            <a:r>
              <a:rPr lang="en-US" smtClean="0">
                <a:cs typeface="+mn-cs"/>
              </a:rPr>
              <a:t>, etc.).</a:t>
            </a:r>
          </a:p>
        </p:txBody>
      </p:sp>
      <p:graphicFrame>
        <p:nvGraphicFramePr>
          <p:cNvPr id="2393121" name="Group 33"/>
          <p:cNvGraphicFramePr>
            <a:graphicFrameLocks noGrp="1"/>
          </p:cNvGraphicFramePr>
          <p:nvPr>
            <p:ph sz="half" idx="4294967295"/>
          </p:nvPr>
        </p:nvGraphicFramePr>
        <p:xfrm>
          <a:off x="2362200" y="1828800"/>
          <a:ext cx="4438650" cy="2926000"/>
        </p:xfrm>
        <a:graphic>
          <a:graphicData uri="http://schemas.openxmlformats.org/drawingml/2006/table">
            <a:tbl>
              <a:tblPr/>
              <a:tblGrid>
                <a:gridCol w="1852613"/>
                <a:gridCol w="2586037"/>
              </a:tblGrid>
              <a:tr h="33524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1" i="0" u="none" strike="noStrike" cap="none" normalizeH="0" baseline="0">
                          <a:ln>
                            <a:noFill/>
                          </a:ln>
                          <a:solidFill>
                            <a:schemeClr val="tx1"/>
                          </a:solidFill>
                          <a:effectLst/>
                          <a:latin typeface="Verdana" charset="0"/>
                          <a:ea typeface="ＭＳ Ｐゴシック" charset="0"/>
                        </a:rPr>
                        <a:t>ADT Operation</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1" i="0" u="none" strike="noStrike" cap="none" normalizeH="0" baseline="0">
                          <a:ln>
                            <a:noFill/>
                          </a:ln>
                          <a:solidFill>
                            <a:schemeClr val="tx1"/>
                          </a:solidFill>
                          <a:effectLst/>
                          <a:latin typeface="Verdana" charset="0"/>
                          <a:ea typeface="ＭＳ Ｐゴシック" charset="0"/>
                        </a:rPr>
                        <a:t>What to Call</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4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Push</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Member function </a:t>
                      </a:r>
                      <a:r>
                        <a:rPr kumimoji="0" lang="en-US" sz="1600" b="1" i="0" u="none" strike="noStrike" cap="none" normalizeH="0" baseline="0">
                          <a:ln>
                            <a:noFill/>
                          </a:ln>
                          <a:solidFill>
                            <a:schemeClr val="tx1"/>
                          </a:solidFill>
                          <a:effectLst/>
                          <a:latin typeface="Courier New" charset="0"/>
                          <a:ea typeface="ＭＳ Ｐゴシック" charset="0"/>
                        </a:rPr>
                        <a:t>push</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4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Pop</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Member function </a:t>
                      </a:r>
                      <a:r>
                        <a:rPr kumimoji="0" lang="en-US" sz="1600" b="1" i="0" u="none" strike="noStrike" cap="none" normalizeH="0" baseline="0">
                          <a:ln>
                            <a:noFill/>
                          </a:ln>
                          <a:solidFill>
                            <a:schemeClr val="tx1"/>
                          </a:solidFill>
                          <a:effectLst/>
                          <a:latin typeface="Courier New" charset="0"/>
                          <a:ea typeface="ＭＳ Ｐゴシック" charset="0"/>
                        </a:rPr>
                        <a:t>pop</a:t>
                      </a:r>
                      <a:endParaRPr kumimoji="0" lang="en-US" sz="1600" b="0" i="0" u="none" strike="noStrike" cap="none" normalizeH="0" baseline="0">
                        <a:ln>
                          <a:noFill/>
                        </a:ln>
                        <a:solidFill>
                          <a:schemeClr val="tx1"/>
                        </a:solidFill>
                        <a:effectLst/>
                        <a:latin typeface="Verdana" charset="0"/>
                        <a:ea typeface="ＭＳ Ｐゴシック"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4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GetTop</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Member function </a:t>
                      </a:r>
                      <a:r>
                        <a:rPr kumimoji="0" lang="en-US" sz="1600" b="1" i="0" u="none" strike="noStrike" cap="none" normalizeH="0" baseline="0">
                          <a:ln>
                            <a:noFill/>
                          </a:ln>
                          <a:solidFill>
                            <a:schemeClr val="tx1"/>
                          </a:solidFill>
                          <a:effectLst/>
                          <a:latin typeface="Courier New" charset="0"/>
                          <a:ea typeface="ＭＳ Ｐゴシック" charset="0"/>
                        </a:rPr>
                        <a:t>top</a:t>
                      </a:r>
                      <a:endParaRPr kumimoji="0" lang="en-US" sz="1600" b="0" i="0" u="none" strike="noStrike" cap="none" normalizeH="0" baseline="0">
                        <a:ln>
                          <a:noFill/>
                        </a:ln>
                        <a:solidFill>
                          <a:schemeClr val="tx1"/>
                        </a:solidFill>
                        <a:effectLst/>
                        <a:latin typeface="Verdana" charset="0"/>
                        <a:ea typeface="ＭＳ Ｐゴシック"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4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IsEmpty</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Member function </a:t>
                      </a:r>
                      <a:r>
                        <a:rPr kumimoji="0" lang="en-US" sz="1600" b="1" i="0" u="none" strike="noStrike" cap="none" normalizeH="0" baseline="0">
                          <a:ln>
                            <a:noFill/>
                          </a:ln>
                          <a:solidFill>
                            <a:schemeClr val="tx1"/>
                          </a:solidFill>
                          <a:effectLst/>
                          <a:latin typeface="Courier New" charset="0"/>
                          <a:ea typeface="ＭＳ Ｐゴシック" charset="0"/>
                        </a:rPr>
                        <a:t>empty</a:t>
                      </a:r>
                      <a:endParaRPr kumimoji="0" lang="en-US" sz="1600" b="0" i="0" u="none" strike="noStrike" cap="none" normalizeH="0" baseline="0">
                        <a:ln>
                          <a:noFill/>
                        </a:ln>
                        <a:solidFill>
                          <a:schemeClr val="tx1"/>
                        </a:solidFill>
                        <a:effectLst/>
                        <a:latin typeface="Verdana" charset="0"/>
                        <a:ea typeface="ＭＳ Ｐゴシック" charset="0"/>
                      </a:endParaRP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4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Create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Default constructor</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44">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Destroy</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Destructor</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5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Copy</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600" b="0" i="0" u="none" strike="noStrike" cap="none" normalizeH="0" baseline="0">
                          <a:ln>
                            <a:noFill/>
                          </a:ln>
                          <a:solidFill>
                            <a:schemeClr val="tx1"/>
                          </a:solidFill>
                          <a:effectLst/>
                          <a:latin typeface="Verdana" charset="0"/>
                          <a:ea typeface="ＭＳ Ｐゴシック" charset="0"/>
                        </a:rPr>
                        <a:t>Copy constructor,</a:t>
                      </a:r>
                      <a:br>
                        <a:rPr kumimoji="0" lang="en-US" sz="1600" b="0" i="0" u="none" strike="noStrike" cap="none" normalizeH="0" baseline="0">
                          <a:ln>
                            <a:noFill/>
                          </a:ln>
                          <a:solidFill>
                            <a:schemeClr val="tx1"/>
                          </a:solidFill>
                          <a:effectLst/>
                          <a:latin typeface="Verdana" charset="0"/>
                          <a:ea typeface="ＭＳ Ｐゴシック" charset="0"/>
                        </a:rPr>
                      </a:br>
                      <a:r>
                        <a:rPr kumimoji="0" lang="en-US" sz="1600" b="0" i="0" u="none" strike="noStrike" cap="none" normalizeH="0" baseline="0">
                          <a:ln>
                            <a:noFill/>
                          </a:ln>
                          <a:solidFill>
                            <a:schemeClr val="tx1"/>
                          </a:solidFill>
                          <a:effectLst/>
                          <a:latin typeface="Verdana" charset="0"/>
                          <a:ea typeface="ＭＳ Ｐゴシック" charset="0"/>
                        </a:rPr>
                        <a:t>copy assignment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quarter" idx="10"/>
          </p:nvPr>
        </p:nvSpPr>
        <p:spPr/>
        <p:txBody>
          <a:bodyPr/>
          <a:lstStyle/>
          <a:p>
            <a:pPr>
              <a:defRPr/>
            </a:pPr>
            <a:r>
              <a:rPr lang="en-US" smtClean="0"/>
              <a:t>8 April 2013</a:t>
            </a:r>
            <a:endParaRPr lang="en-US"/>
          </a:p>
        </p:txBody>
      </p:sp>
      <p:sp>
        <p:nvSpPr>
          <p:cNvPr id="40" name="Footer Placeholder 4"/>
          <p:cNvSpPr>
            <a:spLocks noGrp="1"/>
          </p:cNvSpPr>
          <p:nvPr>
            <p:ph type="ftr" sz="quarter" idx="11"/>
          </p:nvPr>
        </p:nvSpPr>
        <p:spPr/>
        <p:txBody>
          <a:bodyPr/>
          <a:lstStyle/>
          <a:p>
            <a:pPr>
              <a:defRPr/>
            </a:pPr>
            <a:r>
              <a:rPr lang="de-DE" smtClean="0"/>
              <a:t>CS 311 Spring 2013</a:t>
            </a:r>
            <a:endParaRPr lang="en-US"/>
          </a:p>
        </p:txBody>
      </p:sp>
      <p:sp>
        <p:nvSpPr>
          <p:cNvPr id="2288642" name="Rectangle 2"/>
          <p:cNvSpPr>
            <a:spLocks noGrp="1" noChangeArrowheads="1"/>
          </p:cNvSpPr>
          <p:nvPr>
            <p:ph type="title"/>
          </p:nvPr>
        </p:nvSpPr>
        <p:spPr/>
        <p:txBody>
          <a:bodyPr/>
          <a:lstStyle/>
          <a:p>
            <a:pPr eaLnBrk="1" hangingPunct="1">
              <a:defRPr/>
            </a:pPr>
            <a:r>
              <a:rPr lang="en-US" smtClean="0">
                <a:cs typeface="+mj-cs"/>
              </a:rPr>
              <a:t>Binary Trees</a:t>
            </a:r>
            <a:br>
              <a:rPr lang="en-US" smtClean="0">
                <a:cs typeface="+mj-cs"/>
              </a:rPr>
            </a:br>
            <a:r>
              <a:rPr lang="en-US" smtClean="0">
                <a:cs typeface="+mj-cs"/>
              </a:rPr>
              <a:t>Implementation </a:t>
            </a:r>
            <a:r>
              <a:rPr lang="en-US" smtClean="0">
                <a:cs typeface="Times New Roman" charset="0"/>
              </a:rPr>
              <a:t>—</a:t>
            </a:r>
            <a:r>
              <a:rPr lang="en-US" smtClean="0">
                <a:cs typeface="+mj-cs"/>
              </a:rPr>
              <a:t> #2: Array-Based Complete [2/2]</a:t>
            </a:r>
          </a:p>
        </p:txBody>
      </p:sp>
      <p:sp>
        <p:nvSpPr>
          <p:cNvPr id="2288643" name="Rectangle 3"/>
          <p:cNvSpPr>
            <a:spLocks noGrp="1" noChangeArrowheads="1"/>
          </p:cNvSpPr>
          <p:nvPr>
            <p:ph type="body" idx="1"/>
          </p:nvPr>
        </p:nvSpPr>
        <p:spPr/>
        <p:txBody>
          <a:bodyPr/>
          <a:lstStyle/>
          <a:p>
            <a:pPr eaLnBrk="1" hangingPunct="1">
              <a:defRPr/>
            </a:pPr>
            <a:endParaRPr lang="en-US" smtClean="0">
              <a:cs typeface="+mn-cs"/>
            </a:endParaRPr>
          </a:p>
          <a:p>
            <a:pPr eaLnBrk="1" hangingPunct="1">
              <a:defRPr/>
            </a:pPr>
            <a:endParaRPr lang="en-US" smtClean="0">
              <a:cs typeface="+mn-cs"/>
            </a:endParaRPr>
          </a:p>
          <a:p>
            <a:pPr eaLnBrk="1" hangingPunct="1">
              <a:defRPr/>
            </a:pPr>
            <a:endParaRPr lang="en-US" smtClean="0">
              <a:cs typeface="+mn-cs"/>
            </a:endParaRPr>
          </a:p>
          <a:p>
            <a:pPr eaLnBrk="1" hangingPunct="1">
              <a:defRPr/>
            </a:pPr>
            <a:endParaRPr lang="en-US" smtClean="0">
              <a:cs typeface="+mn-cs"/>
            </a:endParaRPr>
          </a:p>
          <a:p>
            <a:pPr eaLnBrk="1" hangingPunct="1">
              <a:defRPr/>
            </a:pPr>
            <a:endParaRPr lang="en-US" smtClean="0">
              <a:cs typeface="+mn-cs"/>
            </a:endParaRPr>
          </a:p>
          <a:p>
            <a:pPr eaLnBrk="1" hangingPunct="1">
              <a:buFont typeface="Wingdings" charset="0"/>
              <a:buNone/>
              <a:defRPr/>
            </a:pPr>
            <a:endParaRPr lang="en-US" smtClean="0">
              <a:cs typeface="+mn-cs"/>
            </a:endParaRPr>
          </a:p>
          <a:p>
            <a:pPr eaLnBrk="1" hangingPunct="1">
              <a:buFont typeface="Wingdings" charset="0"/>
              <a:buNone/>
              <a:defRPr/>
            </a:pPr>
            <a:r>
              <a:rPr lang="en-US" smtClean="0">
                <a:cs typeface="+mn-cs"/>
              </a:rPr>
              <a:t>Without pointers, how do we move from one node to another?</a:t>
            </a:r>
          </a:p>
          <a:p>
            <a:pPr lvl="1" eaLnBrk="1" hangingPunct="1">
              <a:defRPr/>
            </a:pPr>
            <a:r>
              <a:rPr lang="en-US" smtClean="0"/>
              <a:t>The </a:t>
            </a:r>
            <a:r>
              <a:rPr lang="en-US" b="1" smtClean="0"/>
              <a:t>root</a:t>
            </a:r>
            <a:r>
              <a:rPr lang="en-US" smtClean="0"/>
              <a:t>, if any, is at index 0.</a:t>
            </a:r>
          </a:p>
          <a:p>
            <a:pPr lvl="2" eaLnBrk="1" hangingPunct="1">
              <a:defRPr/>
            </a:pPr>
            <a:r>
              <a:rPr lang="en-US" smtClean="0"/>
              <a:t>The root exists if 0 &lt; </a:t>
            </a:r>
            <a:r>
              <a:rPr lang="en-US" i="1" smtClean="0"/>
              <a:t>size</a:t>
            </a:r>
            <a:r>
              <a:rPr lang="en-US" smtClean="0"/>
              <a:t>, that is, if the tree is nonempty.</a:t>
            </a:r>
          </a:p>
          <a:p>
            <a:pPr lvl="1" eaLnBrk="1" hangingPunct="1">
              <a:defRPr/>
            </a:pPr>
            <a:r>
              <a:rPr lang="en-US" smtClean="0"/>
              <a:t>The </a:t>
            </a:r>
            <a:r>
              <a:rPr lang="en-US" b="1" smtClean="0"/>
              <a:t>left child</a:t>
            </a:r>
            <a:r>
              <a:rPr lang="en-US" smtClean="0"/>
              <a:t> of node </a:t>
            </a:r>
            <a:r>
              <a:rPr lang="en-US" i="1" smtClean="0"/>
              <a:t>k</a:t>
            </a:r>
            <a:r>
              <a:rPr lang="en-US" smtClean="0"/>
              <a:t> is at index 2</a:t>
            </a:r>
            <a:r>
              <a:rPr lang="en-US" i="1" smtClean="0"/>
              <a:t>k</a:t>
            </a:r>
            <a:r>
              <a:rPr lang="en-US" smtClean="0"/>
              <a:t> + 1.</a:t>
            </a:r>
          </a:p>
          <a:p>
            <a:pPr lvl="2" eaLnBrk="1" hangingPunct="1">
              <a:defRPr/>
            </a:pPr>
            <a:r>
              <a:rPr lang="en-US" smtClean="0"/>
              <a:t>The child exists if 2</a:t>
            </a:r>
            <a:r>
              <a:rPr lang="en-US" i="1" smtClean="0"/>
              <a:t>k</a:t>
            </a:r>
            <a:r>
              <a:rPr lang="en-US" smtClean="0"/>
              <a:t> + 1 &lt; </a:t>
            </a:r>
            <a:r>
              <a:rPr lang="en-US" i="1" smtClean="0"/>
              <a:t>size</a:t>
            </a:r>
            <a:r>
              <a:rPr lang="en-US" smtClean="0"/>
              <a:t>.</a:t>
            </a:r>
          </a:p>
          <a:p>
            <a:pPr lvl="1" eaLnBrk="1" hangingPunct="1">
              <a:defRPr/>
            </a:pPr>
            <a:r>
              <a:rPr lang="en-US" smtClean="0"/>
              <a:t>The </a:t>
            </a:r>
            <a:r>
              <a:rPr lang="en-US" b="1" smtClean="0"/>
              <a:t>right child</a:t>
            </a:r>
            <a:r>
              <a:rPr lang="en-US" smtClean="0"/>
              <a:t> of node </a:t>
            </a:r>
            <a:r>
              <a:rPr lang="en-US" i="1" smtClean="0"/>
              <a:t>k</a:t>
            </a:r>
            <a:r>
              <a:rPr lang="en-US" smtClean="0"/>
              <a:t> is at index 2</a:t>
            </a:r>
            <a:r>
              <a:rPr lang="en-US" i="1" smtClean="0"/>
              <a:t>k</a:t>
            </a:r>
            <a:r>
              <a:rPr lang="en-US" smtClean="0"/>
              <a:t> + 2.</a:t>
            </a:r>
          </a:p>
          <a:p>
            <a:pPr lvl="2" eaLnBrk="1" hangingPunct="1">
              <a:defRPr/>
            </a:pPr>
            <a:r>
              <a:rPr lang="en-US" smtClean="0"/>
              <a:t>The child exists if 2</a:t>
            </a:r>
            <a:r>
              <a:rPr lang="en-US" i="1" smtClean="0"/>
              <a:t>k</a:t>
            </a:r>
            <a:r>
              <a:rPr lang="en-US" smtClean="0"/>
              <a:t> + 2 &lt; </a:t>
            </a:r>
            <a:r>
              <a:rPr lang="en-US" i="1" smtClean="0"/>
              <a:t>size</a:t>
            </a:r>
            <a:r>
              <a:rPr lang="en-US" smtClean="0"/>
              <a:t>.</a:t>
            </a:r>
          </a:p>
          <a:p>
            <a:pPr lvl="1" eaLnBrk="1" hangingPunct="1">
              <a:defRPr/>
            </a:pPr>
            <a:r>
              <a:rPr lang="en-US" smtClean="0"/>
              <a:t>The </a:t>
            </a:r>
            <a:r>
              <a:rPr lang="en-US" b="1" smtClean="0"/>
              <a:t>parent</a:t>
            </a:r>
            <a:r>
              <a:rPr lang="en-US" smtClean="0"/>
              <a:t> of node </a:t>
            </a:r>
            <a:r>
              <a:rPr lang="en-US" i="1" smtClean="0"/>
              <a:t>k</a:t>
            </a:r>
            <a:r>
              <a:rPr lang="en-US" smtClean="0"/>
              <a:t> is at index (</a:t>
            </a:r>
            <a:r>
              <a:rPr lang="en-US" i="1" smtClean="0"/>
              <a:t>k</a:t>
            </a:r>
            <a:r>
              <a:rPr lang="en-US" smtClean="0"/>
              <a:t> – 1)/2 [integer division].</a:t>
            </a:r>
          </a:p>
          <a:p>
            <a:pPr lvl="2" eaLnBrk="1" hangingPunct="1">
              <a:defRPr/>
            </a:pPr>
            <a:r>
              <a:rPr lang="en-US" smtClean="0"/>
              <a:t>The parent exists if </a:t>
            </a:r>
            <a:r>
              <a:rPr lang="en-US" i="1" smtClean="0"/>
              <a:t>k</a:t>
            </a:r>
            <a:r>
              <a:rPr lang="en-US" smtClean="0"/>
              <a:t> &gt; 0.</a:t>
            </a:r>
          </a:p>
        </p:txBody>
      </p:sp>
      <p:sp>
        <p:nvSpPr>
          <p:cNvPr id="2288644" name="Rectangle 4"/>
          <p:cNvSpPr>
            <a:spLocks noChangeArrowheads="1"/>
          </p:cNvSpPr>
          <p:nvPr/>
        </p:nvSpPr>
        <p:spPr bwMode="auto">
          <a:xfrm>
            <a:off x="4572000" y="194945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0</a:t>
            </a:r>
          </a:p>
        </p:txBody>
      </p:sp>
      <p:sp>
        <p:nvSpPr>
          <p:cNvPr id="2288645" name="Rectangle 5"/>
          <p:cNvSpPr>
            <a:spLocks noChangeArrowheads="1"/>
          </p:cNvSpPr>
          <p:nvPr/>
        </p:nvSpPr>
        <p:spPr bwMode="auto">
          <a:xfrm>
            <a:off x="4876800" y="194945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288646" name="Rectangle 6"/>
          <p:cNvSpPr>
            <a:spLocks noChangeArrowheads="1"/>
          </p:cNvSpPr>
          <p:nvPr/>
        </p:nvSpPr>
        <p:spPr bwMode="auto">
          <a:xfrm>
            <a:off x="5181600" y="194945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288647" name="Rectangle 7"/>
          <p:cNvSpPr>
            <a:spLocks noChangeArrowheads="1"/>
          </p:cNvSpPr>
          <p:nvPr/>
        </p:nvSpPr>
        <p:spPr bwMode="auto">
          <a:xfrm>
            <a:off x="5486400" y="194945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288648" name="Rectangle 8"/>
          <p:cNvSpPr>
            <a:spLocks noChangeArrowheads="1"/>
          </p:cNvSpPr>
          <p:nvPr/>
        </p:nvSpPr>
        <p:spPr bwMode="auto">
          <a:xfrm>
            <a:off x="5791200" y="194945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4</a:t>
            </a:r>
          </a:p>
        </p:txBody>
      </p:sp>
      <p:sp>
        <p:nvSpPr>
          <p:cNvPr id="2288649" name="Rectangle 9"/>
          <p:cNvSpPr>
            <a:spLocks noChangeArrowheads="1"/>
          </p:cNvSpPr>
          <p:nvPr/>
        </p:nvSpPr>
        <p:spPr bwMode="auto">
          <a:xfrm>
            <a:off x="6096000" y="194945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88650" name="Rectangle 10"/>
          <p:cNvSpPr>
            <a:spLocks noChangeArrowheads="1"/>
          </p:cNvSpPr>
          <p:nvPr/>
        </p:nvSpPr>
        <p:spPr bwMode="auto">
          <a:xfrm>
            <a:off x="6400800" y="194945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6</a:t>
            </a:r>
          </a:p>
        </p:txBody>
      </p:sp>
      <p:sp>
        <p:nvSpPr>
          <p:cNvPr id="2288651" name="Rectangle 11"/>
          <p:cNvSpPr>
            <a:spLocks noChangeArrowheads="1"/>
          </p:cNvSpPr>
          <p:nvPr/>
        </p:nvSpPr>
        <p:spPr bwMode="auto">
          <a:xfrm>
            <a:off x="6705600" y="194945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288652" name="Rectangle 12"/>
          <p:cNvSpPr>
            <a:spLocks noChangeArrowheads="1"/>
          </p:cNvSpPr>
          <p:nvPr/>
        </p:nvSpPr>
        <p:spPr bwMode="auto">
          <a:xfrm>
            <a:off x="7010400" y="194945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8</a:t>
            </a:r>
          </a:p>
        </p:txBody>
      </p:sp>
      <p:sp>
        <p:nvSpPr>
          <p:cNvPr id="2288653" name="Rectangle 13"/>
          <p:cNvSpPr>
            <a:spLocks noChangeArrowheads="1"/>
          </p:cNvSpPr>
          <p:nvPr/>
        </p:nvSpPr>
        <p:spPr bwMode="auto">
          <a:xfrm>
            <a:off x="7315200" y="194945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9</a:t>
            </a:r>
          </a:p>
        </p:txBody>
      </p:sp>
      <p:sp>
        <p:nvSpPr>
          <p:cNvPr id="2288654" name="Text Box 14"/>
          <p:cNvSpPr txBox="1">
            <a:spLocks noChangeArrowheads="1"/>
          </p:cNvSpPr>
          <p:nvPr/>
        </p:nvSpPr>
        <p:spPr bwMode="auto">
          <a:xfrm>
            <a:off x="2133600" y="263525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Logical Structure</a:t>
            </a:r>
          </a:p>
        </p:txBody>
      </p:sp>
      <p:sp>
        <p:nvSpPr>
          <p:cNvPr id="2288655" name="Text Box 15"/>
          <p:cNvSpPr txBox="1">
            <a:spLocks noChangeArrowheads="1"/>
          </p:cNvSpPr>
          <p:nvPr/>
        </p:nvSpPr>
        <p:spPr bwMode="auto">
          <a:xfrm>
            <a:off x="5562600" y="2406650"/>
            <a:ext cx="21336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600">
                <a:cs typeface="+mn-cs"/>
              </a:rPr>
              <a:t>Physical Structure</a:t>
            </a:r>
          </a:p>
        </p:txBody>
      </p:sp>
      <p:sp>
        <p:nvSpPr>
          <p:cNvPr id="2288656" name="Rectangle 16"/>
          <p:cNvSpPr>
            <a:spLocks noChangeArrowheads="1"/>
          </p:cNvSpPr>
          <p:nvPr/>
        </p:nvSpPr>
        <p:spPr bwMode="auto">
          <a:xfrm>
            <a:off x="7620000" y="194945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88657" name="Rectangle 17"/>
          <p:cNvSpPr>
            <a:spLocks noChangeArrowheads="1"/>
          </p:cNvSpPr>
          <p:nvPr/>
        </p:nvSpPr>
        <p:spPr bwMode="auto">
          <a:xfrm>
            <a:off x="7924800" y="194945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88658" name="Line 18"/>
          <p:cNvSpPr>
            <a:spLocks noChangeShapeType="1"/>
          </p:cNvSpPr>
          <p:nvPr/>
        </p:nvSpPr>
        <p:spPr bwMode="auto">
          <a:xfrm>
            <a:off x="7620000" y="187325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8659" name="Rectangle 19"/>
          <p:cNvSpPr>
            <a:spLocks noChangeArrowheads="1"/>
          </p:cNvSpPr>
          <p:nvPr/>
        </p:nvSpPr>
        <p:spPr bwMode="auto">
          <a:xfrm>
            <a:off x="8229600" y="194945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600">
              <a:cs typeface="+mn-cs"/>
            </a:endParaRPr>
          </a:p>
        </p:txBody>
      </p:sp>
      <p:sp>
        <p:nvSpPr>
          <p:cNvPr id="2288660" name="Line 20"/>
          <p:cNvSpPr>
            <a:spLocks noChangeShapeType="1"/>
          </p:cNvSpPr>
          <p:nvPr/>
        </p:nvSpPr>
        <p:spPr bwMode="auto">
          <a:xfrm flipH="1">
            <a:off x="1524000" y="1644650"/>
            <a:ext cx="838200" cy="1524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8661" name="Line 21"/>
          <p:cNvSpPr>
            <a:spLocks noChangeShapeType="1"/>
          </p:cNvSpPr>
          <p:nvPr/>
        </p:nvSpPr>
        <p:spPr bwMode="auto">
          <a:xfrm>
            <a:off x="2514600" y="1644650"/>
            <a:ext cx="838200" cy="1524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8662" name="Line 22"/>
          <p:cNvSpPr>
            <a:spLocks noChangeShapeType="1"/>
          </p:cNvSpPr>
          <p:nvPr/>
        </p:nvSpPr>
        <p:spPr bwMode="auto">
          <a:xfrm flipH="1">
            <a:off x="1066800" y="2101850"/>
            <a:ext cx="381000" cy="762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8663" name="Line 23"/>
          <p:cNvSpPr>
            <a:spLocks noChangeShapeType="1"/>
          </p:cNvSpPr>
          <p:nvPr/>
        </p:nvSpPr>
        <p:spPr bwMode="auto">
          <a:xfrm>
            <a:off x="1600200" y="2101850"/>
            <a:ext cx="381000" cy="762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8664" name="Line 24"/>
          <p:cNvSpPr>
            <a:spLocks noChangeShapeType="1"/>
          </p:cNvSpPr>
          <p:nvPr/>
        </p:nvSpPr>
        <p:spPr bwMode="auto">
          <a:xfrm flipH="1">
            <a:off x="2895600" y="2101850"/>
            <a:ext cx="381000" cy="762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8665" name="Line 25"/>
          <p:cNvSpPr>
            <a:spLocks noChangeShapeType="1"/>
          </p:cNvSpPr>
          <p:nvPr/>
        </p:nvSpPr>
        <p:spPr bwMode="auto">
          <a:xfrm>
            <a:off x="3429000" y="2101850"/>
            <a:ext cx="381000" cy="762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8666" name="Line 26"/>
          <p:cNvSpPr>
            <a:spLocks noChangeShapeType="1"/>
          </p:cNvSpPr>
          <p:nvPr/>
        </p:nvSpPr>
        <p:spPr bwMode="auto">
          <a:xfrm flipH="1">
            <a:off x="838200" y="2482850"/>
            <a:ext cx="152400" cy="762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8667" name="Line 27"/>
          <p:cNvSpPr>
            <a:spLocks noChangeShapeType="1"/>
          </p:cNvSpPr>
          <p:nvPr/>
        </p:nvSpPr>
        <p:spPr bwMode="auto">
          <a:xfrm>
            <a:off x="1143000" y="2482850"/>
            <a:ext cx="152400" cy="76200"/>
          </a:xfrm>
          <a:prstGeom prst="line">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8668" name="Line 28"/>
          <p:cNvSpPr>
            <a:spLocks noChangeShapeType="1"/>
          </p:cNvSpPr>
          <p:nvPr/>
        </p:nvSpPr>
        <p:spPr bwMode="auto">
          <a:xfrm flipH="1">
            <a:off x="1752600" y="2482850"/>
            <a:ext cx="152400" cy="762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88669" name="Rectangle 29"/>
          <p:cNvSpPr>
            <a:spLocks noChangeArrowheads="1"/>
          </p:cNvSpPr>
          <p:nvPr/>
        </p:nvSpPr>
        <p:spPr bwMode="auto">
          <a:xfrm>
            <a:off x="2286000" y="133985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0</a:t>
            </a:r>
          </a:p>
        </p:txBody>
      </p:sp>
      <p:sp>
        <p:nvSpPr>
          <p:cNvPr id="2288670" name="Rectangle 30"/>
          <p:cNvSpPr>
            <a:spLocks noChangeArrowheads="1"/>
          </p:cNvSpPr>
          <p:nvPr/>
        </p:nvSpPr>
        <p:spPr bwMode="auto">
          <a:xfrm>
            <a:off x="1371600" y="179705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1</a:t>
            </a:r>
          </a:p>
        </p:txBody>
      </p:sp>
      <p:sp>
        <p:nvSpPr>
          <p:cNvPr id="2288671" name="Rectangle 31"/>
          <p:cNvSpPr>
            <a:spLocks noChangeArrowheads="1"/>
          </p:cNvSpPr>
          <p:nvPr/>
        </p:nvSpPr>
        <p:spPr bwMode="auto">
          <a:xfrm>
            <a:off x="3200400" y="179705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288672" name="Rectangle 32"/>
          <p:cNvSpPr>
            <a:spLocks noChangeArrowheads="1"/>
          </p:cNvSpPr>
          <p:nvPr/>
        </p:nvSpPr>
        <p:spPr bwMode="auto">
          <a:xfrm>
            <a:off x="685800" y="255905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288673" name="Rectangle 33"/>
          <p:cNvSpPr>
            <a:spLocks noChangeArrowheads="1"/>
          </p:cNvSpPr>
          <p:nvPr/>
        </p:nvSpPr>
        <p:spPr bwMode="auto">
          <a:xfrm>
            <a:off x="1143000" y="255905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8</a:t>
            </a:r>
          </a:p>
        </p:txBody>
      </p:sp>
      <p:sp>
        <p:nvSpPr>
          <p:cNvPr id="2288674" name="Rectangle 34"/>
          <p:cNvSpPr>
            <a:spLocks noChangeArrowheads="1"/>
          </p:cNvSpPr>
          <p:nvPr/>
        </p:nvSpPr>
        <p:spPr bwMode="auto">
          <a:xfrm>
            <a:off x="914400" y="217805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3</a:t>
            </a:r>
          </a:p>
        </p:txBody>
      </p:sp>
      <p:sp>
        <p:nvSpPr>
          <p:cNvPr id="2288675" name="Rectangle 35"/>
          <p:cNvSpPr>
            <a:spLocks noChangeArrowheads="1"/>
          </p:cNvSpPr>
          <p:nvPr/>
        </p:nvSpPr>
        <p:spPr bwMode="auto">
          <a:xfrm>
            <a:off x="1600200" y="255905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9</a:t>
            </a:r>
          </a:p>
        </p:txBody>
      </p:sp>
      <p:sp>
        <p:nvSpPr>
          <p:cNvPr id="2288676" name="Rectangle 36"/>
          <p:cNvSpPr>
            <a:spLocks noChangeArrowheads="1"/>
          </p:cNvSpPr>
          <p:nvPr/>
        </p:nvSpPr>
        <p:spPr bwMode="auto">
          <a:xfrm>
            <a:off x="1828800" y="217805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4</a:t>
            </a:r>
          </a:p>
        </p:txBody>
      </p:sp>
      <p:sp>
        <p:nvSpPr>
          <p:cNvPr id="2288677" name="Rectangle 37"/>
          <p:cNvSpPr>
            <a:spLocks noChangeArrowheads="1"/>
          </p:cNvSpPr>
          <p:nvPr/>
        </p:nvSpPr>
        <p:spPr bwMode="auto">
          <a:xfrm>
            <a:off x="2743200" y="217805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88678" name="Rectangle 38"/>
          <p:cNvSpPr>
            <a:spLocks noChangeArrowheads="1"/>
          </p:cNvSpPr>
          <p:nvPr/>
        </p:nvSpPr>
        <p:spPr bwMode="auto">
          <a:xfrm>
            <a:off x="3657600" y="2178050"/>
            <a:ext cx="304800" cy="304800"/>
          </a:xfrm>
          <a:prstGeom prst="rect">
            <a:avLst/>
          </a:prstGeom>
          <a:solidFill>
            <a:srgbClr val="FFFF99"/>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6</a:t>
            </a:r>
          </a:p>
        </p:txBody>
      </p:sp>
    </p:spTree>
    <p:extLst>
      <p:ext uri="{BB962C8B-B14F-4D97-AF65-F5344CB8AC3E}">
        <p14:creationId xmlns:p14="http://schemas.microsoft.com/office/powerpoint/2010/main" val="37185878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50754" name="Rectangle 2"/>
          <p:cNvSpPr>
            <a:spLocks noGrp="1" noChangeArrowheads="1"/>
          </p:cNvSpPr>
          <p:nvPr>
            <p:ph type="title"/>
          </p:nvPr>
        </p:nvSpPr>
        <p:spPr/>
        <p:txBody>
          <a:bodyPr/>
          <a:lstStyle/>
          <a:p>
            <a:pPr eaLnBrk="1" hangingPunct="1">
              <a:defRPr/>
            </a:pPr>
            <a:r>
              <a:rPr lang="en-US" dirty="0" smtClean="0">
                <a:cs typeface="+mj-cs"/>
              </a:rPr>
              <a:t>Review: Queues</a:t>
            </a:r>
            <a:r>
              <a:rPr lang="en-US" dirty="0" smtClean="0">
                <a:cs typeface="+mj-cs"/>
              </a:rPr>
              <a:t/>
            </a:r>
            <a:br>
              <a:rPr lang="en-US" dirty="0" smtClean="0">
                <a:cs typeface="+mj-cs"/>
              </a:rPr>
            </a:br>
            <a:r>
              <a:rPr lang="en-US" dirty="0" smtClean="0">
                <a:cs typeface="+mj-cs"/>
              </a:rPr>
              <a:t>What a Queue Is </a:t>
            </a:r>
            <a:r>
              <a:rPr lang="en-US" dirty="0" smtClean="0">
                <a:cs typeface="Times New Roman" charset="0"/>
              </a:rPr>
              <a:t>—</a:t>
            </a:r>
            <a:r>
              <a:rPr lang="en-US" dirty="0" smtClean="0">
                <a:cs typeface="+mj-cs"/>
              </a:rPr>
              <a:t> Idea [1/2]</a:t>
            </a:r>
          </a:p>
        </p:txBody>
      </p:sp>
      <p:sp>
        <p:nvSpPr>
          <p:cNvPr id="2250755" name="Rectangle 3"/>
          <p:cNvSpPr>
            <a:spLocks noGrp="1" noChangeArrowheads="1"/>
          </p:cNvSpPr>
          <p:nvPr>
            <p:ph type="body" idx="1"/>
          </p:nvPr>
        </p:nvSpPr>
        <p:spPr/>
        <p:txBody>
          <a:bodyPr/>
          <a:lstStyle/>
          <a:p>
            <a:pPr eaLnBrk="1" hangingPunct="1">
              <a:buFont typeface="Wingdings" charset="0"/>
              <a:buNone/>
              <a:defRPr/>
            </a:pPr>
            <a:r>
              <a:rPr lang="en-US" smtClean="0">
                <a:cs typeface="+mn-cs"/>
              </a:rPr>
              <a:t>Our fourth ADT is </a:t>
            </a:r>
            <a:r>
              <a:rPr lang="en-US" b="1" smtClean="0">
                <a:cs typeface="+mn-cs"/>
              </a:rPr>
              <a:t>Queue</a:t>
            </a:r>
            <a:r>
              <a:rPr lang="en-US" smtClean="0">
                <a:cs typeface="+mn-cs"/>
              </a:rPr>
              <a:t>. This is yet another container ADT; that is, it holds a number of values, all the same type.</a:t>
            </a:r>
          </a:p>
          <a:p>
            <a:pPr lvl="1" eaLnBrk="1" hangingPunct="1">
              <a:defRPr/>
            </a:pPr>
            <a:r>
              <a:rPr lang="en-US" smtClean="0"/>
              <a:t>Say </a:t>
            </a:r>
            <a:r>
              <a:rPr lang="ja-JP" altLang="en-US" smtClean="0">
                <a:latin typeface="Arial"/>
              </a:rPr>
              <a:t>“</a:t>
            </a:r>
            <a:r>
              <a:rPr lang="en-US" smtClean="0"/>
              <a:t>Q</a:t>
            </a:r>
            <a:r>
              <a:rPr lang="ja-JP" altLang="en-US" smtClean="0">
                <a:latin typeface="Arial"/>
              </a:rPr>
              <a:t>”</a:t>
            </a:r>
            <a:r>
              <a:rPr lang="en-US" smtClean="0"/>
              <a:t>.</a:t>
            </a:r>
          </a:p>
          <a:p>
            <a:pPr lvl="1" eaLnBrk="1" hangingPunct="1">
              <a:defRPr/>
            </a:pPr>
            <a:r>
              <a:rPr lang="en-US" smtClean="0"/>
              <a:t>A Queue is …</a:t>
            </a:r>
          </a:p>
          <a:p>
            <a:pPr lvl="2" eaLnBrk="1" hangingPunct="1">
              <a:defRPr/>
            </a:pPr>
            <a:r>
              <a:rPr lang="en-US" smtClean="0"/>
              <a:t>… very similar to a Stack in </a:t>
            </a:r>
            <a:r>
              <a:rPr lang="en-US" b="1" smtClean="0"/>
              <a:t>definition</a:t>
            </a:r>
            <a:r>
              <a:rPr lang="en-US" smtClean="0"/>
              <a:t>,</a:t>
            </a:r>
          </a:p>
          <a:p>
            <a:pPr lvl="2" eaLnBrk="1" hangingPunct="1">
              <a:defRPr/>
            </a:pPr>
            <a:r>
              <a:rPr lang="en-US" smtClean="0"/>
              <a:t>… somewhat different from a Stack in </a:t>
            </a:r>
            <a:r>
              <a:rPr lang="en-US" b="1" smtClean="0"/>
              <a:t>implementation</a:t>
            </a:r>
            <a:r>
              <a:rPr lang="en-US" smtClean="0"/>
              <a:t>, and</a:t>
            </a:r>
          </a:p>
          <a:p>
            <a:pPr lvl="2" eaLnBrk="1" hangingPunct="1">
              <a:defRPr/>
            </a:pPr>
            <a:r>
              <a:rPr lang="en-US" smtClean="0"/>
              <a:t>… very different from a Stack in </a:t>
            </a:r>
            <a:r>
              <a:rPr lang="en-US" b="1" smtClean="0"/>
              <a:t>application</a:t>
            </a:r>
            <a:r>
              <a:rPr lang="en-US" smtClean="0"/>
              <a:t>.</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53826" name="Rectangle 2"/>
          <p:cNvSpPr>
            <a:spLocks noGrp="1" noChangeArrowheads="1"/>
          </p:cNvSpPr>
          <p:nvPr>
            <p:ph type="title"/>
          </p:nvPr>
        </p:nvSpPr>
        <p:spPr/>
        <p:txBody>
          <a:bodyPr/>
          <a:lstStyle/>
          <a:p>
            <a:pPr eaLnBrk="1" hangingPunct="1">
              <a:defRPr/>
            </a:pPr>
            <a:r>
              <a:rPr lang="en-US" dirty="0" smtClean="0">
                <a:cs typeface="+mj-cs"/>
              </a:rPr>
              <a:t>Review: Queues</a:t>
            </a:r>
            <a:r>
              <a:rPr lang="en-US" dirty="0" smtClean="0">
                <a:cs typeface="+mj-cs"/>
              </a:rPr>
              <a:t/>
            </a:r>
            <a:br>
              <a:rPr lang="en-US" dirty="0" smtClean="0">
                <a:cs typeface="+mj-cs"/>
              </a:rPr>
            </a:br>
            <a:r>
              <a:rPr lang="en-US" dirty="0" smtClean="0">
                <a:cs typeface="+mj-cs"/>
              </a:rPr>
              <a:t>What a Queue Is </a:t>
            </a:r>
            <a:r>
              <a:rPr lang="en-US" dirty="0" smtClean="0">
                <a:cs typeface="Times New Roman" charset="0"/>
              </a:rPr>
              <a:t>—</a:t>
            </a:r>
            <a:r>
              <a:rPr lang="en-US" dirty="0" smtClean="0">
                <a:cs typeface="+mj-cs"/>
              </a:rPr>
              <a:t> Idea [2/2]</a:t>
            </a:r>
          </a:p>
        </p:txBody>
      </p:sp>
      <p:sp>
        <p:nvSpPr>
          <p:cNvPr id="2253827" name="Rectangle 3"/>
          <p:cNvSpPr>
            <a:spLocks noGrp="1" noChangeArrowheads="1"/>
          </p:cNvSpPr>
          <p:nvPr>
            <p:ph type="body" idx="1"/>
          </p:nvPr>
        </p:nvSpPr>
        <p:spPr/>
        <p:txBody>
          <a:bodyPr/>
          <a:lstStyle/>
          <a:p>
            <a:pPr eaLnBrk="1" hangingPunct="1">
              <a:buFont typeface="Wingdings" charset="0"/>
              <a:buNone/>
              <a:defRPr/>
            </a:pPr>
            <a:r>
              <a:rPr lang="en-US" smtClean="0">
                <a:cs typeface="+mn-cs"/>
              </a:rPr>
              <a:t>A </a:t>
            </a:r>
            <a:r>
              <a:rPr lang="en-US" i="1" smtClean="0">
                <a:cs typeface="+mn-cs"/>
              </a:rPr>
              <a:t>Queue</a:t>
            </a:r>
            <a:r>
              <a:rPr lang="en-US" smtClean="0">
                <a:cs typeface="+mn-cs"/>
              </a:rPr>
              <a:t> is a First-In-First-Out (FIFO) structure.</a:t>
            </a:r>
          </a:p>
          <a:p>
            <a:pPr lvl="1" eaLnBrk="1" hangingPunct="1">
              <a:defRPr/>
            </a:pPr>
            <a:r>
              <a:rPr lang="en-US" smtClean="0"/>
              <a:t>What we do with a Queue:</a:t>
            </a:r>
          </a:p>
          <a:p>
            <a:pPr lvl="2" eaLnBrk="1" hangingPunct="1">
              <a:defRPr/>
            </a:pPr>
            <a:r>
              <a:rPr lang="en-US" b="1" smtClean="0"/>
              <a:t>Enqueue</a:t>
            </a:r>
            <a:r>
              <a:rPr lang="en-US" smtClean="0"/>
              <a:t>: add a new value at the </a:t>
            </a:r>
            <a:r>
              <a:rPr lang="en-US" i="1" smtClean="0"/>
              <a:t>back</a:t>
            </a:r>
            <a:r>
              <a:rPr lang="en-US" smtClean="0"/>
              <a:t>.</a:t>
            </a:r>
          </a:p>
          <a:p>
            <a:pPr lvl="3" eaLnBrk="1" hangingPunct="1">
              <a:defRPr/>
            </a:pPr>
            <a:r>
              <a:rPr lang="en-US" smtClean="0"/>
              <a:t>Say </a:t>
            </a:r>
            <a:r>
              <a:rPr lang="ja-JP" altLang="en-US" smtClean="0">
                <a:latin typeface="Arial"/>
              </a:rPr>
              <a:t>“</a:t>
            </a:r>
            <a:r>
              <a:rPr lang="en-US" smtClean="0"/>
              <a:t>N Q</a:t>
            </a:r>
            <a:r>
              <a:rPr lang="ja-JP" altLang="en-US" smtClean="0">
                <a:latin typeface="Arial"/>
              </a:rPr>
              <a:t>”</a:t>
            </a:r>
            <a:r>
              <a:rPr lang="en-US" smtClean="0"/>
              <a:t>.</a:t>
            </a:r>
          </a:p>
          <a:p>
            <a:pPr lvl="2" eaLnBrk="1" hangingPunct="1">
              <a:defRPr/>
            </a:pPr>
            <a:r>
              <a:rPr lang="en-US" b="1" smtClean="0"/>
              <a:t>Dequeue</a:t>
            </a:r>
            <a:r>
              <a:rPr lang="en-US" smtClean="0"/>
              <a:t>: Remove a value at the </a:t>
            </a:r>
            <a:r>
              <a:rPr lang="en-US" i="1" smtClean="0"/>
              <a:t>front</a:t>
            </a:r>
            <a:r>
              <a:rPr lang="en-US" smtClean="0"/>
              <a:t>.</a:t>
            </a:r>
          </a:p>
          <a:p>
            <a:pPr lvl="3" eaLnBrk="1" hangingPunct="1">
              <a:defRPr/>
            </a:pPr>
            <a:r>
              <a:rPr lang="en-US" smtClean="0"/>
              <a:t>Say </a:t>
            </a:r>
            <a:r>
              <a:rPr lang="ja-JP" altLang="en-US" smtClean="0">
                <a:latin typeface="Arial"/>
              </a:rPr>
              <a:t>“</a:t>
            </a:r>
            <a:r>
              <a:rPr lang="en-US" smtClean="0"/>
              <a:t>D Q</a:t>
            </a:r>
            <a:r>
              <a:rPr lang="ja-JP" altLang="en-US" smtClean="0">
                <a:latin typeface="Arial"/>
              </a:rPr>
              <a:t>”</a:t>
            </a:r>
            <a:r>
              <a:rPr lang="en-US" smtClean="0"/>
              <a:t>.</a:t>
            </a:r>
          </a:p>
          <a:p>
            <a:pPr lvl="1" eaLnBrk="1" hangingPunct="1">
              <a:defRPr/>
            </a:pPr>
            <a:r>
              <a:rPr lang="en-US" smtClean="0"/>
              <a:t>The first item added is the first removed.</a:t>
            </a:r>
          </a:p>
          <a:p>
            <a:pPr lvl="2" eaLnBrk="1" hangingPunct="1">
              <a:defRPr/>
            </a:pPr>
            <a:r>
              <a:rPr lang="en-US" smtClean="0"/>
              <a:t>Think of people standing in line. (This is also a good way to remember which end is </a:t>
            </a:r>
            <a:r>
              <a:rPr lang="ja-JP" altLang="en-US" smtClean="0">
                <a:latin typeface="Arial"/>
              </a:rPr>
              <a:t>“</a:t>
            </a:r>
            <a:r>
              <a:rPr lang="en-US" smtClean="0"/>
              <a:t>front</a:t>
            </a:r>
            <a:r>
              <a:rPr lang="ja-JP" altLang="en-US" smtClean="0">
                <a:latin typeface="Arial"/>
              </a:rPr>
              <a:t>”</a:t>
            </a:r>
            <a:r>
              <a:rPr lang="en-US" smtClean="0"/>
              <a:t> and which is </a:t>
            </a:r>
            <a:r>
              <a:rPr lang="ja-JP" altLang="en-US" smtClean="0">
                <a:latin typeface="Arial"/>
              </a:rPr>
              <a:t>“</a:t>
            </a:r>
            <a:r>
              <a:rPr lang="en-US" smtClean="0"/>
              <a:t>back</a:t>
            </a:r>
            <a:r>
              <a:rPr lang="ja-JP" altLang="en-US" smtClean="0">
                <a:latin typeface="Arial"/>
              </a:rPr>
              <a:t>”</a:t>
            </a:r>
            <a:r>
              <a:rPr lang="en-US" smtClean="0"/>
              <a:t>.)</a:t>
            </a:r>
          </a:p>
          <a:p>
            <a:pPr lvl="1" eaLnBrk="1" hangingPunct="1">
              <a:defRPr/>
            </a:pPr>
            <a:r>
              <a:rPr lang="en-US" smtClean="0"/>
              <a:t>Some people use other words for </a:t>
            </a:r>
            <a:r>
              <a:rPr lang="ja-JP" altLang="en-US" smtClean="0">
                <a:latin typeface="Arial"/>
              </a:rPr>
              <a:t>“</a:t>
            </a:r>
            <a:r>
              <a:rPr lang="en-US" smtClean="0"/>
              <a:t>enqueue</a:t>
            </a:r>
            <a:r>
              <a:rPr lang="ja-JP" altLang="en-US" smtClean="0">
                <a:latin typeface="Arial"/>
              </a:rPr>
              <a:t>”</a:t>
            </a:r>
            <a:r>
              <a:rPr lang="en-US" smtClean="0"/>
              <a:t> &amp; </a:t>
            </a:r>
            <a:r>
              <a:rPr lang="ja-JP" altLang="en-US" smtClean="0">
                <a:latin typeface="Arial"/>
              </a:rPr>
              <a:t>“</a:t>
            </a:r>
            <a:r>
              <a:rPr lang="en-US" smtClean="0"/>
              <a:t>dequeue</a:t>
            </a:r>
            <a:r>
              <a:rPr lang="ja-JP" altLang="en-US" smtClean="0">
                <a:latin typeface="Arial"/>
              </a:rPr>
              <a:t>”</a:t>
            </a:r>
            <a:r>
              <a:rPr lang="en-US" smtClean="0"/>
              <a:t>.</a:t>
            </a:r>
          </a:p>
          <a:p>
            <a:pPr lvl="2" eaLnBrk="1" hangingPunct="1">
              <a:defRPr/>
            </a:pPr>
            <a:r>
              <a:rPr lang="ja-JP" altLang="en-US" smtClean="0">
                <a:latin typeface="Arial"/>
              </a:rPr>
              <a:t>“</a:t>
            </a:r>
            <a:r>
              <a:rPr lang="en-US" smtClean="0"/>
              <a:t>push</a:t>
            </a:r>
            <a:r>
              <a:rPr lang="ja-JP" altLang="en-US" smtClean="0">
                <a:latin typeface="Arial"/>
              </a:rPr>
              <a:t>”</a:t>
            </a:r>
            <a:r>
              <a:rPr lang="en-US" smtClean="0"/>
              <a:t> and </a:t>
            </a:r>
            <a:r>
              <a:rPr lang="ja-JP" altLang="en-US" smtClean="0">
                <a:latin typeface="Arial"/>
              </a:rPr>
              <a:t>“</a:t>
            </a:r>
            <a:r>
              <a:rPr lang="en-US" smtClean="0"/>
              <a:t>pop</a:t>
            </a:r>
            <a:r>
              <a:rPr lang="ja-JP" altLang="en-US" smtClean="0">
                <a:latin typeface="Arial"/>
              </a:rPr>
              <a:t>”</a:t>
            </a:r>
            <a:r>
              <a:rPr lang="en-US" smtClean="0"/>
              <a:t>, for example.</a:t>
            </a:r>
          </a:p>
          <a:p>
            <a:pPr eaLnBrk="1" hangingPunct="1">
              <a:buFont typeface="Wingdings" charset="0"/>
              <a:buNone/>
              <a:defRPr/>
            </a:pPr>
            <a:r>
              <a:rPr lang="en-US" smtClean="0">
                <a:cs typeface="+mn-cs"/>
              </a:rPr>
              <a:t>Thus, a Queue is another restricted version of a Sequence.</a:t>
            </a:r>
          </a:p>
          <a:p>
            <a:pPr lvl="1" eaLnBrk="1" hangingPunct="1">
              <a:defRPr/>
            </a:pPr>
            <a:r>
              <a:rPr lang="en-US" smtClean="0"/>
              <a:t>We can only insert at one end and remove at the other.</a:t>
            </a:r>
          </a:p>
          <a:p>
            <a:pPr lvl="1" eaLnBrk="1" hangingPunct="1">
              <a:defRPr/>
            </a:pPr>
            <a:r>
              <a:rPr lang="en-US" smtClean="0"/>
              <a:t>We (usually) cannot iterate through the contents.</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Date Placeholder 4"/>
          <p:cNvSpPr>
            <a:spLocks noGrp="1"/>
          </p:cNvSpPr>
          <p:nvPr>
            <p:ph type="dt" sz="quarter" idx="10"/>
          </p:nvPr>
        </p:nvSpPr>
        <p:spPr/>
        <p:txBody>
          <a:bodyPr/>
          <a:lstStyle/>
          <a:p>
            <a:pPr>
              <a:defRPr/>
            </a:pPr>
            <a:r>
              <a:rPr lang="en-US" smtClean="0"/>
              <a:t>8 April 2013</a:t>
            </a:r>
            <a:endParaRPr lang="en-US"/>
          </a:p>
        </p:txBody>
      </p:sp>
      <p:sp>
        <p:nvSpPr>
          <p:cNvPr id="58" name="Footer Placeholder 5"/>
          <p:cNvSpPr>
            <a:spLocks noGrp="1"/>
          </p:cNvSpPr>
          <p:nvPr>
            <p:ph type="ftr" sz="quarter" idx="11"/>
          </p:nvPr>
        </p:nvSpPr>
        <p:spPr/>
        <p:txBody>
          <a:bodyPr/>
          <a:lstStyle/>
          <a:p>
            <a:pPr>
              <a:defRPr/>
            </a:pPr>
            <a:r>
              <a:rPr lang="de-DE" smtClean="0"/>
              <a:t>CS 311 Spring 2013</a:t>
            </a:r>
            <a:endParaRPr lang="en-US"/>
          </a:p>
        </p:txBody>
      </p:sp>
      <p:sp>
        <p:nvSpPr>
          <p:cNvPr id="2238466"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What a Queue Is </a:t>
            </a:r>
            <a:r>
              <a:rPr lang="en-US" smtClean="0">
                <a:cs typeface="Times New Roman" charset="0"/>
              </a:rPr>
              <a:t>—</a:t>
            </a:r>
            <a:r>
              <a:rPr lang="en-US" smtClean="0">
                <a:cs typeface="+mj-cs"/>
              </a:rPr>
              <a:t> Illustration</a:t>
            </a:r>
          </a:p>
        </p:txBody>
      </p:sp>
      <p:sp>
        <p:nvSpPr>
          <p:cNvPr id="2238467" name="Rectangle 3"/>
          <p:cNvSpPr>
            <a:spLocks noGrp="1" noChangeArrowheads="1"/>
          </p:cNvSpPr>
          <p:nvPr>
            <p:ph type="body" sz="half" idx="1"/>
          </p:nvPr>
        </p:nvSpPr>
        <p:spPr>
          <a:xfrm>
            <a:off x="152400" y="1066800"/>
            <a:ext cx="4338638" cy="5334000"/>
          </a:xfrm>
        </p:spPr>
        <p:txBody>
          <a:bodyPr/>
          <a:lstStyle/>
          <a:p>
            <a:pPr marL="457200" indent="-457200" eaLnBrk="1" hangingPunct="1">
              <a:buFont typeface="Wingdings" charset="0"/>
              <a:buAutoNum type="arabicPeriod"/>
              <a:defRPr/>
            </a:pPr>
            <a:r>
              <a:rPr lang="en-US" sz="1800" smtClean="0">
                <a:cs typeface="+mn-cs"/>
              </a:rPr>
              <a:t>Start:</a:t>
            </a:r>
            <a:br>
              <a:rPr lang="en-US" sz="1800" smtClean="0">
                <a:cs typeface="+mn-cs"/>
              </a:rPr>
            </a:br>
            <a:r>
              <a:rPr lang="en-US" sz="1800" smtClean="0">
                <a:cs typeface="+mn-cs"/>
              </a:rPr>
              <a:t>an empty Queue.</a:t>
            </a:r>
          </a:p>
          <a:p>
            <a:pPr marL="457200" indent="-457200" eaLnBrk="1" hangingPunct="1">
              <a:buFont typeface="Wingdings" charset="0"/>
              <a:buAutoNum type="arabicPeriod"/>
              <a:defRPr/>
            </a:pPr>
            <a:endParaRPr lang="en-US" sz="1800" smtClean="0">
              <a:cs typeface="+mn-cs"/>
            </a:endParaRPr>
          </a:p>
          <a:p>
            <a:pPr marL="457200" indent="-457200" eaLnBrk="1" hangingPunct="1">
              <a:buFont typeface="Wingdings" charset="0"/>
              <a:buAutoNum type="arabicPeriod"/>
              <a:defRPr/>
            </a:pPr>
            <a:r>
              <a:rPr lang="en-US" sz="1800" smtClean="0">
                <a:cs typeface="+mn-cs"/>
              </a:rPr>
              <a:t>Enqueue 2.</a:t>
            </a:r>
          </a:p>
          <a:p>
            <a:pPr marL="457200" indent="-457200" eaLnBrk="1" hangingPunct="1">
              <a:buFont typeface="Wingdings" charset="0"/>
              <a:buAutoNum type="arabicPeriod"/>
              <a:defRPr/>
            </a:pPr>
            <a:endParaRPr lang="en-US" sz="1800" smtClean="0">
              <a:cs typeface="+mn-cs"/>
            </a:endParaRPr>
          </a:p>
          <a:p>
            <a:pPr marL="457200" indent="-457200" eaLnBrk="1" hangingPunct="1">
              <a:buFont typeface="Wingdings" charset="0"/>
              <a:buAutoNum type="arabicPeriod"/>
              <a:defRPr/>
            </a:pPr>
            <a:r>
              <a:rPr lang="en-US" sz="1800" smtClean="0">
                <a:cs typeface="+mn-cs"/>
              </a:rPr>
              <a:t>Enqueue 7.</a:t>
            </a:r>
          </a:p>
          <a:p>
            <a:pPr marL="457200" indent="-457200" eaLnBrk="1" hangingPunct="1">
              <a:buFont typeface="Wingdings" charset="0"/>
              <a:buAutoNum type="arabicPeriod"/>
              <a:defRPr/>
            </a:pPr>
            <a:endParaRPr lang="en-US" sz="1800" smtClean="0">
              <a:cs typeface="+mn-cs"/>
            </a:endParaRPr>
          </a:p>
          <a:p>
            <a:pPr marL="457200" indent="-457200" eaLnBrk="1" hangingPunct="1">
              <a:buFont typeface="Wingdings" charset="0"/>
              <a:buAutoNum type="arabicPeriod"/>
              <a:defRPr/>
            </a:pPr>
            <a:r>
              <a:rPr lang="en-US" sz="1800" smtClean="0">
                <a:cs typeface="+mn-cs"/>
              </a:rPr>
              <a:t>Dequeue.</a:t>
            </a:r>
          </a:p>
          <a:p>
            <a:pPr marL="457200" indent="-457200" eaLnBrk="1" hangingPunct="1">
              <a:buFont typeface="Wingdings" charset="0"/>
              <a:buAutoNum type="arabicPeriod"/>
              <a:defRPr/>
            </a:pPr>
            <a:endParaRPr lang="en-US" sz="1800" smtClean="0">
              <a:cs typeface="+mn-cs"/>
            </a:endParaRPr>
          </a:p>
          <a:p>
            <a:pPr marL="457200" indent="-457200" eaLnBrk="1" hangingPunct="1">
              <a:buFont typeface="Wingdings" charset="0"/>
              <a:buAutoNum type="arabicPeriod"/>
              <a:defRPr/>
            </a:pPr>
            <a:r>
              <a:rPr lang="en-US" sz="1800" smtClean="0">
                <a:cs typeface="+mn-cs"/>
              </a:rPr>
              <a:t>Enqueue 5.</a:t>
            </a:r>
          </a:p>
          <a:p>
            <a:pPr marL="457200" indent="-457200" eaLnBrk="1" hangingPunct="1">
              <a:buFont typeface="Wingdings" charset="0"/>
              <a:buAutoNum type="arabicPeriod"/>
              <a:defRPr/>
            </a:pPr>
            <a:endParaRPr lang="en-US" sz="1800" smtClean="0">
              <a:cs typeface="+mn-cs"/>
            </a:endParaRPr>
          </a:p>
          <a:p>
            <a:pPr marL="457200" indent="-457200" eaLnBrk="1" hangingPunct="1">
              <a:buFont typeface="Wingdings" charset="0"/>
              <a:buAutoNum type="arabicPeriod"/>
              <a:defRPr/>
            </a:pPr>
            <a:r>
              <a:rPr lang="en-US" sz="1800" smtClean="0">
                <a:cs typeface="+mn-cs"/>
              </a:rPr>
              <a:t>Enqueue 5.</a:t>
            </a:r>
          </a:p>
        </p:txBody>
      </p:sp>
      <p:sp>
        <p:nvSpPr>
          <p:cNvPr id="2238468" name="Rectangle 4"/>
          <p:cNvSpPr>
            <a:spLocks noGrp="1" noChangeArrowheads="1"/>
          </p:cNvSpPr>
          <p:nvPr>
            <p:ph type="body" sz="half" idx="2"/>
          </p:nvPr>
        </p:nvSpPr>
        <p:spPr>
          <a:xfrm>
            <a:off x="4652963" y="1066800"/>
            <a:ext cx="4338637" cy="5334000"/>
          </a:xfrm>
        </p:spPr>
        <p:txBody>
          <a:bodyPr/>
          <a:lstStyle/>
          <a:p>
            <a:pPr marL="533400" indent="-533400" eaLnBrk="1" hangingPunct="1">
              <a:buFont typeface="Wingdings" charset="0"/>
              <a:buAutoNum type="arabicPeriod" startAt="7"/>
              <a:defRPr/>
            </a:pPr>
            <a:r>
              <a:rPr lang="en-US" sz="1800" smtClean="0">
                <a:cs typeface="+mn-cs"/>
              </a:rPr>
              <a:t>Dequeue.</a:t>
            </a:r>
          </a:p>
          <a:p>
            <a:pPr marL="533400" indent="-533400" eaLnBrk="1" hangingPunct="1">
              <a:buFont typeface="Wingdings" charset="0"/>
              <a:buAutoNum type="arabicPeriod" startAt="7"/>
              <a:defRPr/>
            </a:pPr>
            <a:endParaRPr lang="en-US" sz="1800" smtClean="0">
              <a:cs typeface="+mn-cs"/>
            </a:endParaRPr>
          </a:p>
          <a:p>
            <a:pPr marL="533400" indent="-533400" eaLnBrk="1" hangingPunct="1">
              <a:buFont typeface="Wingdings" charset="0"/>
              <a:buAutoNum type="arabicPeriod" startAt="7"/>
              <a:defRPr/>
            </a:pPr>
            <a:r>
              <a:rPr lang="en-US" sz="1800" smtClean="0">
                <a:cs typeface="+mn-cs"/>
              </a:rPr>
              <a:t>Dequeue.</a:t>
            </a:r>
          </a:p>
          <a:p>
            <a:pPr marL="533400" indent="-533400" eaLnBrk="1" hangingPunct="1">
              <a:buFont typeface="Wingdings" charset="0"/>
              <a:buAutoNum type="arabicPeriod" startAt="7"/>
              <a:defRPr/>
            </a:pPr>
            <a:endParaRPr lang="en-US" sz="1800" smtClean="0">
              <a:cs typeface="+mn-cs"/>
            </a:endParaRPr>
          </a:p>
          <a:p>
            <a:pPr marL="533400" indent="-533400" eaLnBrk="1" hangingPunct="1">
              <a:buFont typeface="Wingdings" charset="0"/>
              <a:buAutoNum type="arabicPeriod" startAt="7"/>
              <a:defRPr/>
            </a:pPr>
            <a:r>
              <a:rPr lang="en-US" sz="1800" smtClean="0">
                <a:cs typeface="+mn-cs"/>
              </a:rPr>
              <a:t>Dequeue.</a:t>
            </a:r>
            <a:br>
              <a:rPr lang="en-US" sz="1800" smtClean="0">
                <a:cs typeface="+mn-cs"/>
              </a:rPr>
            </a:br>
            <a:r>
              <a:rPr lang="en-US" sz="1800" smtClean="0">
                <a:cs typeface="+mn-cs"/>
              </a:rPr>
              <a:t/>
            </a:r>
            <a:br>
              <a:rPr lang="en-US" sz="1800" smtClean="0">
                <a:cs typeface="+mn-cs"/>
              </a:rPr>
            </a:br>
            <a:r>
              <a:rPr lang="en-US" sz="1800" smtClean="0">
                <a:cs typeface="+mn-cs"/>
              </a:rPr>
              <a:t>Queue is empty again.</a:t>
            </a:r>
          </a:p>
          <a:p>
            <a:pPr marL="533400" indent="-533400" eaLnBrk="1" hangingPunct="1">
              <a:buFont typeface="Wingdings" charset="0"/>
              <a:buAutoNum type="arabicPeriod" startAt="7"/>
              <a:defRPr/>
            </a:pPr>
            <a:endParaRPr lang="en-US" sz="1800" smtClean="0">
              <a:cs typeface="+mn-cs"/>
            </a:endParaRPr>
          </a:p>
          <a:p>
            <a:pPr marL="533400" indent="-533400" eaLnBrk="1" hangingPunct="1">
              <a:buFont typeface="Wingdings" charset="0"/>
              <a:buAutoNum type="arabicPeriod" startAt="7"/>
              <a:defRPr/>
            </a:pPr>
            <a:r>
              <a:rPr lang="en-US" sz="1800" smtClean="0">
                <a:cs typeface="+mn-cs"/>
              </a:rPr>
              <a:t>Enqueue 7.</a:t>
            </a:r>
          </a:p>
          <a:p>
            <a:pPr marL="533400" indent="-533400" eaLnBrk="1" hangingPunct="1">
              <a:buFont typeface="Wingdings" charset="0"/>
              <a:buAutoNum type="arabicPeriod" startAt="7"/>
              <a:defRPr/>
            </a:pPr>
            <a:endParaRPr lang="en-US" sz="1800" smtClean="0">
              <a:cs typeface="+mn-cs"/>
            </a:endParaRPr>
          </a:p>
          <a:p>
            <a:pPr marL="533400" indent="-533400" eaLnBrk="1" hangingPunct="1">
              <a:buFont typeface="Wingdings" charset="0"/>
              <a:buAutoNum type="arabicPeriod" startAt="7"/>
              <a:defRPr/>
            </a:pPr>
            <a:r>
              <a:rPr lang="en-US" sz="1800" smtClean="0">
                <a:cs typeface="+mn-cs"/>
              </a:rPr>
              <a:t>Etc. …</a:t>
            </a:r>
          </a:p>
          <a:p>
            <a:pPr marL="533400" indent="-533400" eaLnBrk="1" hangingPunct="1">
              <a:buFont typeface="Wingdings" charset="0"/>
              <a:buNone/>
              <a:defRPr/>
            </a:pPr>
            <a:endParaRPr lang="en-US" sz="1800" smtClean="0">
              <a:cs typeface="+mn-cs"/>
            </a:endParaRPr>
          </a:p>
          <a:p>
            <a:pPr marL="533400" indent="-533400" eaLnBrk="1" hangingPunct="1">
              <a:buFont typeface="Wingdings" charset="0"/>
              <a:buNone/>
              <a:defRPr/>
            </a:pPr>
            <a:endParaRPr lang="en-US" sz="1800" smtClean="0">
              <a:cs typeface="+mn-cs"/>
            </a:endParaRPr>
          </a:p>
          <a:p>
            <a:pPr marL="533400" indent="-533400" eaLnBrk="1" hangingPunct="1">
              <a:buFont typeface="Wingdings" charset="0"/>
              <a:buNone/>
              <a:defRPr/>
            </a:pPr>
            <a:r>
              <a:rPr lang="en-US" sz="1800" i="1" smtClean="0">
                <a:cs typeface="+mn-cs"/>
              </a:rPr>
              <a:t>Compare this with Stack!</a:t>
            </a:r>
          </a:p>
        </p:txBody>
      </p:sp>
      <p:sp>
        <p:nvSpPr>
          <p:cNvPr id="2238469" name="Line 5"/>
          <p:cNvSpPr>
            <a:spLocks noChangeShapeType="1"/>
          </p:cNvSpPr>
          <p:nvPr/>
        </p:nvSpPr>
        <p:spPr bwMode="auto">
          <a:xfrm>
            <a:off x="2438400" y="2209800"/>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0" name="Line 6"/>
          <p:cNvSpPr>
            <a:spLocks noChangeShapeType="1"/>
          </p:cNvSpPr>
          <p:nvPr/>
        </p:nvSpPr>
        <p:spPr bwMode="auto">
          <a:xfrm>
            <a:off x="2438400" y="2887663"/>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1" name="Line 7"/>
          <p:cNvSpPr>
            <a:spLocks noChangeShapeType="1"/>
          </p:cNvSpPr>
          <p:nvPr/>
        </p:nvSpPr>
        <p:spPr bwMode="auto">
          <a:xfrm>
            <a:off x="2438400" y="3505200"/>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2" name="Line 8"/>
          <p:cNvSpPr>
            <a:spLocks noChangeShapeType="1"/>
          </p:cNvSpPr>
          <p:nvPr/>
        </p:nvSpPr>
        <p:spPr bwMode="auto">
          <a:xfrm>
            <a:off x="2438400" y="4191000"/>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3" name="Line 9"/>
          <p:cNvSpPr>
            <a:spLocks noChangeShapeType="1"/>
          </p:cNvSpPr>
          <p:nvPr/>
        </p:nvSpPr>
        <p:spPr bwMode="auto">
          <a:xfrm>
            <a:off x="2438400" y="4800600"/>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4" name="Line 10"/>
          <p:cNvSpPr>
            <a:spLocks noChangeShapeType="1"/>
          </p:cNvSpPr>
          <p:nvPr/>
        </p:nvSpPr>
        <p:spPr bwMode="auto">
          <a:xfrm>
            <a:off x="6858000" y="1295400"/>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5" name="Line 11"/>
          <p:cNvSpPr>
            <a:spLocks noChangeShapeType="1"/>
          </p:cNvSpPr>
          <p:nvPr/>
        </p:nvSpPr>
        <p:spPr bwMode="auto">
          <a:xfrm>
            <a:off x="6858000" y="1905000"/>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6" name="Line 12"/>
          <p:cNvSpPr>
            <a:spLocks noChangeShapeType="1"/>
          </p:cNvSpPr>
          <p:nvPr/>
        </p:nvSpPr>
        <p:spPr bwMode="auto">
          <a:xfrm>
            <a:off x="6858000" y="2544763"/>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7" name="Line 13"/>
          <p:cNvSpPr>
            <a:spLocks noChangeShapeType="1"/>
          </p:cNvSpPr>
          <p:nvPr/>
        </p:nvSpPr>
        <p:spPr bwMode="auto">
          <a:xfrm>
            <a:off x="6858000" y="3763963"/>
            <a:ext cx="457200" cy="0"/>
          </a:xfrm>
          <a:prstGeom prst="line">
            <a:avLst/>
          </a:prstGeom>
          <a:noFill/>
          <a:ln w="349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78" name="Rectangle 14"/>
          <p:cNvSpPr>
            <a:spLocks noChangeArrowheads="1"/>
          </p:cNvSpPr>
          <p:nvPr/>
        </p:nvSpPr>
        <p:spPr bwMode="auto">
          <a:xfrm>
            <a:off x="3276600" y="20574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238479" name="Text Box 15"/>
          <p:cNvSpPr txBox="1">
            <a:spLocks noChangeArrowheads="1"/>
          </p:cNvSpPr>
          <p:nvPr/>
        </p:nvSpPr>
        <p:spPr bwMode="auto">
          <a:xfrm>
            <a:off x="2971800" y="2209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480" name="Text Box 16"/>
          <p:cNvSpPr txBox="1">
            <a:spLocks noChangeArrowheads="1"/>
          </p:cNvSpPr>
          <p:nvPr/>
        </p:nvSpPr>
        <p:spPr bwMode="auto">
          <a:xfrm>
            <a:off x="3657600" y="2209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481" name="Line 17"/>
          <p:cNvSpPr>
            <a:spLocks noChangeShapeType="1"/>
          </p:cNvSpPr>
          <p:nvPr/>
        </p:nvSpPr>
        <p:spPr bwMode="auto">
          <a:xfrm flipV="1">
            <a:off x="3276600" y="12192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482" name="Text Box 18"/>
          <p:cNvSpPr txBox="1">
            <a:spLocks noChangeArrowheads="1"/>
          </p:cNvSpPr>
          <p:nvPr/>
        </p:nvSpPr>
        <p:spPr bwMode="auto">
          <a:xfrm>
            <a:off x="2971800" y="1447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483" name="Text Box 19"/>
          <p:cNvSpPr txBox="1">
            <a:spLocks noChangeArrowheads="1"/>
          </p:cNvSpPr>
          <p:nvPr/>
        </p:nvSpPr>
        <p:spPr bwMode="auto">
          <a:xfrm>
            <a:off x="3276600" y="14478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484" name="Rectangle 20"/>
          <p:cNvSpPr>
            <a:spLocks noChangeArrowheads="1"/>
          </p:cNvSpPr>
          <p:nvPr/>
        </p:nvSpPr>
        <p:spPr bwMode="auto">
          <a:xfrm>
            <a:off x="3657600" y="27432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238485" name="Text Box 21"/>
          <p:cNvSpPr txBox="1">
            <a:spLocks noChangeArrowheads="1"/>
          </p:cNvSpPr>
          <p:nvPr/>
        </p:nvSpPr>
        <p:spPr bwMode="auto">
          <a:xfrm>
            <a:off x="2971800" y="2895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486" name="Text Box 22"/>
          <p:cNvSpPr txBox="1">
            <a:spLocks noChangeArrowheads="1"/>
          </p:cNvSpPr>
          <p:nvPr/>
        </p:nvSpPr>
        <p:spPr bwMode="auto">
          <a:xfrm>
            <a:off x="4038600" y="2895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487" name="Rectangle 23"/>
          <p:cNvSpPr>
            <a:spLocks noChangeArrowheads="1"/>
          </p:cNvSpPr>
          <p:nvPr/>
        </p:nvSpPr>
        <p:spPr bwMode="auto">
          <a:xfrm>
            <a:off x="3276600" y="27432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2</a:t>
            </a:r>
          </a:p>
        </p:txBody>
      </p:sp>
      <p:sp>
        <p:nvSpPr>
          <p:cNvPr id="2238488" name="Rectangle 24"/>
          <p:cNvSpPr>
            <a:spLocks noChangeArrowheads="1"/>
          </p:cNvSpPr>
          <p:nvPr/>
        </p:nvSpPr>
        <p:spPr bwMode="auto">
          <a:xfrm>
            <a:off x="3276600" y="33528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238489" name="Text Box 25"/>
          <p:cNvSpPr txBox="1">
            <a:spLocks noChangeArrowheads="1"/>
          </p:cNvSpPr>
          <p:nvPr/>
        </p:nvSpPr>
        <p:spPr bwMode="auto">
          <a:xfrm>
            <a:off x="2971800" y="35052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490" name="Text Box 26"/>
          <p:cNvSpPr txBox="1">
            <a:spLocks noChangeArrowheads="1"/>
          </p:cNvSpPr>
          <p:nvPr/>
        </p:nvSpPr>
        <p:spPr bwMode="auto">
          <a:xfrm>
            <a:off x="3657600" y="35052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491" name="Rectangle 27"/>
          <p:cNvSpPr>
            <a:spLocks noChangeArrowheads="1"/>
          </p:cNvSpPr>
          <p:nvPr/>
        </p:nvSpPr>
        <p:spPr bwMode="auto">
          <a:xfrm>
            <a:off x="3657600" y="40386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38492" name="Text Box 28"/>
          <p:cNvSpPr txBox="1">
            <a:spLocks noChangeArrowheads="1"/>
          </p:cNvSpPr>
          <p:nvPr/>
        </p:nvSpPr>
        <p:spPr bwMode="auto">
          <a:xfrm>
            <a:off x="2971800" y="4191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493" name="Text Box 29"/>
          <p:cNvSpPr txBox="1">
            <a:spLocks noChangeArrowheads="1"/>
          </p:cNvSpPr>
          <p:nvPr/>
        </p:nvSpPr>
        <p:spPr bwMode="auto">
          <a:xfrm>
            <a:off x="4038600" y="4191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494" name="Rectangle 30"/>
          <p:cNvSpPr>
            <a:spLocks noChangeArrowheads="1"/>
          </p:cNvSpPr>
          <p:nvPr/>
        </p:nvSpPr>
        <p:spPr bwMode="auto">
          <a:xfrm>
            <a:off x="3276600" y="40386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238495" name="Rectangle 31"/>
          <p:cNvSpPr>
            <a:spLocks noChangeArrowheads="1"/>
          </p:cNvSpPr>
          <p:nvPr/>
        </p:nvSpPr>
        <p:spPr bwMode="auto">
          <a:xfrm>
            <a:off x="4038600" y="46482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38496" name="Text Box 32"/>
          <p:cNvSpPr txBox="1">
            <a:spLocks noChangeArrowheads="1"/>
          </p:cNvSpPr>
          <p:nvPr/>
        </p:nvSpPr>
        <p:spPr bwMode="auto">
          <a:xfrm>
            <a:off x="29718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497" name="Text Box 33"/>
          <p:cNvSpPr txBox="1">
            <a:spLocks noChangeArrowheads="1"/>
          </p:cNvSpPr>
          <p:nvPr/>
        </p:nvSpPr>
        <p:spPr bwMode="auto">
          <a:xfrm>
            <a:off x="4419600" y="48006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498" name="Rectangle 34"/>
          <p:cNvSpPr>
            <a:spLocks noChangeArrowheads="1"/>
          </p:cNvSpPr>
          <p:nvPr/>
        </p:nvSpPr>
        <p:spPr bwMode="auto">
          <a:xfrm>
            <a:off x="3276600" y="46482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238499" name="Rectangle 35"/>
          <p:cNvSpPr>
            <a:spLocks noChangeArrowheads="1"/>
          </p:cNvSpPr>
          <p:nvPr/>
        </p:nvSpPr>
        <p:spPr bwMode="auto">
          <a:xfrm>
            <a:off x="3657600" y="46482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38500" name="Line 36"/>
          <p:cNvSpPr>
            <a:spLocks noChangeShapeType="1"/>
          </p:cNvSpPr>
          <p:nvPr/>
        </p:nvSpPr>
        <p:spPr bwMode="auto">
          <a:xfrm flipV="1">
            <a:off x="7696200" y="2316163"/>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01" name="Text Box 37"/>
          <p:cNvSpPr txBox="1">
            <a:spLocks noChangeArrowheads="1"/>
          </p:cNvSpPr>
          <p:nvPr/>
        </p:nvSpPr>
        <p:spPr bwMode="auto">
          <a:xfrm>
            <a:off x="7391400" y="2544763"/>
            <a:ext cx="304800"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502" name="Text Box 38"/>
          <p:cNvSpPr txBox="1">
            <a:spLocks noChangeArrowheads="1"/>
          </p:cNvSpPr>
          <p:nvPr/>
        </p:nvSpPr>
        <p:spPr bwMode="auto">
          <a:xfrm>
            <a:off x="7696200" y="2544763"/>
            <a:ext cx="304800"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503" name="Rectangle 39"/>
          <p:cNvSpPr>
            <a:spLocks noChangeArrowheads="1"/>
          </p:cNvSpPr>
          <p:nvPr/>
        </p:nvSpPr>
        <p:spPr bwMode="auto">
          <a:xfrm>
            <a:off x="7696200" y="3611563"/>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7</a:t>
            </a:r>
          </a:p>
        </p:txBody>
      </p:sp>
      <p:sp>
        <p:nvSpPr>
          <p:cNvPr id="2238504" name="Text Box 40"/>
          <p:cNvSpPr txBox="1">
            <a:spLocks noChangeArrowheads="1"/>
          </p:cNvSpPr>
          <p:nvPr/>
        </p:nvSpPr>
        <p:spPr bwMode="auto">
          <a:xfrm>
            <a:off x="7391400" y="3763963"/>
            <a:ext cx="304800"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505" name="Text Box 41"/>
          <p:cNvSpPr txBox="1">
            <a:spLocks noChangeArrowheads="1"/>
          </p:cNvSpPr>
          <p:nvPr/>
        </p:nvSpPr>
        <p:spPr bwMode="auto">
          <a:xfrm>
            <a:off x="8077200" y="3763963"/>
            <a:ext cx="304800" cy="27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506" name="Rectangle 42"/>
          <p:cNvSpPr>
            <a:spLocks noChangeArrowheads="1"/>
          </p:cNvSpPr>
          <p:nvPr/>
        </p:nvSpPr>
        <p:spPr bwMode="auto">
          <a:xfrm>
            <a:off x="7696200" y="17526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38507" name="Text Box 43"/>
          <p:cNvSpPr txBox="1">
            <a:spLocks noChangeArrowheads="1"/>
          </p:cNvSpPr>
          <p:nvPr/>
        </p:nvSpPr>
        <p:spPr bwMode="auto">
          <a:xfrm>
            <a:off x="7391400" y="1905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508" name="Text Box 44"/>
          <p:cNvSpPr txBox="1">
            <a:spLocks noChangeArrowheads="1"/>
          </p:cNvSpPr>
          <p:nvPr/>
        </p:nvSpPr>
        <p:spPr bwMode="auto">
          <a:xfrm>
            <a:off x="8077200" y="19050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509" name="Rectangle 45"/>
          <p:cNvSpPr>
            <a:spLocks noChangeArrowheads="1"/>
          </p:cNvSpPr>
          <p:nvPr/>
        </p:nvSpPr>
        <p:spPr bwMode="auto">
          <a:xfrm>
            <a:off x="8077200" y="11430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38510" name="Text Box 46"/>
          <p:cNvSpPr txBox="1">
            <a:spLocks noChangeArrowheads="1"/>
          </p:cNvSpPr>
          <p:nvPr/>
        </p:nvSpPr>
        <p:spPr bwMode="auto">
          <a:xfrm>
            <a:off x="7391400" y="12954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defRPr/>
            </a:pPr>
            <a:r>
              <a:rPr lang="en-US" sz="1200">
                <a:solidFill>
                  <a:schemeClr val="accent2"/>
                </a:solidFill>
                <a:cs typeface="+mn-cs"/>
              </a:rPr>
              <a:t>F</a:t>
            </a:r>
          </a:p>
        </p:txBody>
      </p:sp>
      <p:sp>
        <p:nvSpPr>
          <p:cNvPr id="2238511" name="Text Box 47"/>
          <p:cNvSpPr txBox="1">
            <a:spLocks noChangeArrowheads="1"/>
          </p:cNvSpPr>
          <p:nvPr/>
        </p:nvSpPr>
        <p:spPr bwMode="auto">
          <a:xfrm>
            <a:off x="8458200" y="1295400"/>
            <a:ext cx="304800" cy="27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200">
                <a:solidFill>
                  <a:schemeClr val="accent2"/>
                </a:solidFill>
                <a:cs typeface="+mn-cs"/>
              </a:rPr>
              <a:t>B</a:t>
            </a:r>
          </a:p>
        </p:txBody>
      </p:sp>
      <p:sp>
        <p:nvSpPr>
          <p:cNvPr id="2238512" name="Rectangle 48"/>
          <p:cNvSpPr>
            <a:spLocks noChangeArrowheads="1"/>
          </p:cNvSpPr>
          <p:nvPr/>
        </p:nvSpPr>
        <p:spPr bwMode="auto">
          <a:xfrm>
            <a:off x="7696200" y="1143000"/>
            <a:ext cx="381000" cy="304800"/>
          </a:xfrm>
          <a:prstGeom prst="rect">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600">
                <a:cs typeface="+mn-cs"/>
              </a:rPr>
              <a:t>5</a:t>
            </a:r>
          </a:p>
        </p:txBody>
      </p:sp>
      <p:sp>
        <p:nvSpPr>
          <p:cNvPr id="2238513" name="Line 49"/>
          <p:cNvSpPr>
            <a:spLocks noChangeShapeType="1"/>
          </p:cNvSpPr>
          <p:nvPr/>
        </p:nvSpPr>
        <p:spPr bwMode="auto">
          <a:xfrm flipV="1">
            <a:off x="3276600" y="19812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14" name="Line 50"/>
          <p:cNvSpPr>
            <a:spLocks noChangeShapeType="1"/>
          </p:cNvSpPr>
          <p:nvPr/>
        </p:nvSpPr>
        <p:spPr bwMode="auto">
          <a:xfrm flipV="1">
            <a:off x="3276600" y="26670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15" name="Line 51"/>
          <p:cNvSpPr>
            <a:spLocks noChangeShapeType="1"/>
          </p:cNvSpPr>
          <p:nvPr/>
        </p:nvSpPr>
        <p:spPr bwMode="auto">
          <a:xfrm flipV="1">
            <a:off x="3276600" y="32766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16" name="Line 52"/>
          <p:cNvSpPr>
            <a:spLocks noChangeShapeType="1"/>
          </p:cNvSpPr>
          <p:nvPr/>
        </p:nvSpPr>
        <p:spPr bwMode="auto">
          <a:xfrm flipV="1">
            <a:off x="3276600" y="3962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17" name="Line 53"/>
          <p:cNvSpPr>
            <a:spLocks noChangeShapeType="1"/>
          </p:cNvSpPr>
          <p:nvPr/>
        </p:nvSpPr>
        <p:spPr bwMode="auto">
          <a:xfrm flipV="1">
            <a:off x="3276600" y="45720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18" name="Line 54"/>
          <p:cNvSpPr>
            <a:spLocks noChangeShapeType="1"/>
          </p:cNvSpPr>
          <p:nvPr/>
        </p:nvSpPr>
        <p:spPr bwMode="auto">
          <a:xfrm flipV="1">
            <a:off x="7696200" y="3535363"/>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19" name="Line 55"/>
          <p:cNvSpPr>
            <a:spLocks noChangeShapeType="1"/>
          </p:cNvSpPr>
          <p:nvPr/>
        </p:nvSpPr>
        <p:spPr bwMode="auto">
          <a:xfrm flipV="1">
            <a:off x="7696200" y="16764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38520" name="Line 56"/>
          <p:cNvSpPr>
            <a:spLocks noChangeShapeType="1"/>
          </p:cNvSpPr>
          <p:nvPr/>
        </p:nvSpPr>
        <p:spPr bwMode="auto">
          <a:xfrm flipV="1">
            <a:off x="7696200" y="1066800"/>
            <a:ext cx="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smtClean="0"/>
              <a:t>8 April 2013</a:t>
            </a:r>
            <a:endParaRPr lang="en-US"/>
          </a:p>
        </p:txBody>
      </p:sp>
      <p:sp>
        <p:nvSpPr>
          <p:cNvPr id="5" name="Footer Placeholder 4"/>
          <p:cNvSpPr>
            <a:spLocks noGrp="1"/>
          </p:cNvSpPr>
          <p:nvPr>
            <p:ph type="ftr" sz="quarter" idx="11"/>
          </p:nvPr>
        </p:nvSpPr>
        <p:spPr/>
        <p:txBody>
          <a:bodyPr/>
          <a:lstStyle/>
          <a:p>
            <a:pPr>
              <a:defRPr/>
            </a:pPr>
            <a:r>
              <a:rPr lang="de-DE" smtClean="0"/>
              <a:t>CS 311 Spring 2013</a:t>
            </a:r>
            <a:endParaRPr lang="en-US"/>
          </a:p>
        </p:txBody>
      </p:sp>
      <p:sp>
        <p:nvSpPr>
          <p:cNvPr id="2239490"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What a Queue Is </a:t>
            </a:r>
            <a:r>
              <a:rPr lang="en-US" smtClean="0">
                <a:cs typeface="Times New Roman" charset="0"/>
              </a:rPr>
              <a:t>—</a:t>
            </a:r>
            <a:r>
              <a:rPr lang="en-US" smtClean="0">
                <a:cs typeface="+mj-cs"/>
              </a:rPr>
              <a:t> Waiting</a:t>
            </a:r>
          </a:p>
        </p:txBody>
      </p:sp>
      <p:sp>
        <p:nvSpPr>
          <p:cNvPr id="2239491" name="Rectangle 3"/>
          <p:cNvSpPr>
            <a:spLocks noGrp="1" noChangeArrowheads="1"/>
          </p:cNvSpPr>
          <p:nvPr>
            <p:ph type="body" idx="1"/>
          </p:nvPr>
        </p:nvSpPr>
        <p:spPr/>
        <p:txBody>
          <a:bodyPr/>
          <a:lstStyle/>
          <a:p>
            <a:pPr eaLnBrk="1" hangingPunct="1">
              <a:buFont typeface="Wingdings" charset="0"/>
              <a:buNone/>
              <a:defRPr/>
            </a:pPr>
            <a:r>
              <a:rPr lang="en-US" smtClean="0">
                <a:cs typeface="+mn-cs"/>
              </a:rPr>
              <a:t>Conceptually, a Queue carries out the idea of </a:t>
            </a:r>
            <a:r>
              <a:rPr lang="en-US" b="1" smtClean="0">
                <a:cs typeface="+mn-cs"/>
              </a:rPr>
              <a:t>waiting in line</a:t>
            </a:r>
            <a:r>
              <a:rPr lang="en-US" smtClean="0">
                <a:cs typeface="+mn-cs"/>
              </a:rPr>
              <a:t>.</a:t>
            </a:r>
          </a:p>
          <a:p>
            <a:pPr lvl="1" eaLnBrk="1" hangingPunct="1">
              <a:defRPr/>
            </a:pPr>
            <a:r>
              <a:rPr lang="en-US" smtClean="0"/>
              <a:t>Items that need to be processed are enqueued.</a:t>
            </a:r>
          </a:p>
          <a:p>
            <a:pPr lvl="1" eaLnBrk="1" hangingPunct="1">
              <a:defRPr/>
            </a:pPr>
            <a:r>
              <a:rPr lang="en-US" smtClean="0"/>
              <a:t>When we are able to process an item, we dequeue it and process it.</a:t>
            </a:r>
          </a:p>
          <a:p>
            <a:pPr lvl="1" eaLnBrk="1" hangingPunct="1">
              <a:defRPr/>
            </a:pPr>
            <a:r>
              <a:rPr lang="en-US" smtClean="0"/>
              <a:t>As long as the processor keeps going, no item languishes forever. They are all processed eventually.</a:t>
            </a:r>
          </a:p>
          <a:p>
            <a:pPr eaLnBrk="1" hangingPunct="1">
              <a:buFont typeface="Wingdings" charset="0"/>
              <a:buNone/>
              <a:defRPr/>
            </a:pPr>
            <a:r>
              <a:rPr lang="en-US" smtClean="0">
                <a:cs typeface="+mn-cs"/>
              </a:rPr>
              <a:t>In practice, nearly every use of a Queue has this idea behind it.</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quarter" idx="10"/>
          </p:nvPr>
        </p:nvSpPr>
        <p:spPr/>
        <p:txBody>
          <a:bodyPr/>
          <a:lstStyle/>
          <a:p>
            <a:pPr>
              <a:defRPr/>
            </a:pPr>
            <a:r>
              <a:rPr lang="en-US" smtClean="0"/>
              <a:t>8 April 2013</a:t>
            </a:r>
            <a:endParaRPr lang="en-US"/>
          </a:p>
        </p:txBody>
      </p:sp>
      <p:sp>
        <p:nvSpPr>
          <p:cNvPr id="8" name="Footer Placeholder 4"/>
          <p:cNvSpPr>
            <a:spLocks noGrp="1"/>
          </p:cNvSpPr>
          <p:nvPr>
            <p:ph type="ftr" sz="quarter" idx="11"/>
          </p:nvPr>
        </p:nvSpPr>
        <p:spPr/>
        <p:txBody>
          <a:bodyPr/>
          <a:lstStyle/>
          <a:p>
            <a:pPr>
              <a:defRPr/>
            </a:pPr>
            <a:r>
              <a:rPr lang="de-DE" smtClean="0"/>
              <a:t>CS 311 Spring 2013</a:t>
            </a:r>
            <a:endParaRPr lang="en-US"/>
          </a:p>
        </p:txBody>
      </p:sp>
      <p:sp>
        <p:nvSpPr>
          <p:cNvPr id="2240514" name="Rectangle 2"/>
          <p:cNvSpPr>
            <a:spLocks noGrp="1" noChangeArrowheads="1"/>
          </p:cNvSpPr>
          <p:nvPr>
            <p:ph type="title"/>
          </p:nvPr>
        </p:nvSpPr>
        <p:spPr/>
        <p:txBody>
          <a:bodyPr/>
          <a:lstStyle/>
          <a:p>
            <a:pPr eaLnBrk="1" hangingPunct="1">
              <a:defRPr/>
            </a:pPr>
            <a:r>
              <a:rPr lang="en-US" smtClean="0">
                <a:cs typeface="+mj-cs"/>
              </a:rPr>
              <a:t>Queues</a:t>
            </a:r>
            <a:br>
              <a:rPr lang="en-US" smtClean="0">
                <a:cs typeface="+mj-cs"/>
              </a:rPr>
            </a:br>
            <a:r>
              <a:rPr lang="en-US" smtClean="0">
                <a:cs typeface="+mj-cs"/>
              </a:rPr>
              <a:t>What a Queue Is </a:t>
            </a:r>
            <a:r>
              <a:rPr lang="en-US" smtClean="0">
                <a:cs typeface="Times New Roman" charset="0"/>
              </a:rPr>
              <a:t>—</a:t>
            </a:r>
            <a:r>
              <a:rPr lang="en-US" smtClean="0">
                <a:cs typeface="+mj-cs"/>
              </a:rPr>
              <a:t> ADT</a:t>
            </a:r>
          </a:p>
        </p:txBody>
      </p:sp>
      <p:sp>
        <p:nvSpPr>
          <p:cNvPr id="2240515" name="Rectangle 3"/>
          <p:cNvSpPr>
            <a:spLocks noGrp="1" noChangeArrowheads="1"/>
          </p:cNvSpPr>
          <p:nvPr>
            <p:ph type="body" idx="1"/>
          </p:nvPr>
        </p:nvSpPr>
        <p:spPr/>
        <p:txBody>
          <a:bodyPr/>
          <a:lstStyle/>
          <a:p>
            <a:pPr eaLnBrk="1" hangingPunct="1">
              <a:buFont typeface="Wingdings" charset="0"/>
              <a:buNone/>
              <a:defRPr/>
            </a:pPr>
            <a:r>
              <a:rPr lang="en-US" smtClean="0">
                <a:cs typeface="+mn-cs"/>
              </a:rPr>
              <a:t>As with a Stack, there is essentially only one good interface to a Queue:</a:t>
            </a:r>
          </a:p>
          <a:p>
            <a:pPr lvl="1" eaLnBrk="1" hangingPunct="1">
              <a:defRPr/>
            </a:pPr>
            <a:r>
              <a:rPr lang="en-US" smtClean="0"/>
              <a:t>Data</a:t>
            </a:r>
          </a:p>
          <a:p>
            <a:pPr lvl="2" eaLnBrk="1" hangingPunct="1">
              <a:defRPr/>
            </a:pPr>
            <a:r>
              <a:rPr lang="en-US" smtClean="0"/>
              <a:t>A sequence of data items.</a:t>
            </a:r>
          </a:p>
          <a:p>
            <a:pPr lvl="1" eaLnBrk="1" hangingPunct="1">
              <a:defRPr/>
            </a:pPr>
            <a:r>
              <a:rPr lang="en-US" smtClean="0"/>
              <a:t>Operations</a:t>
            </a:r>
          </a:p>
          <a:p>
            <a:pPr lvl="2" eaLnBrk="1" hangingPunct="1">
              <a:defRPr/>
            </a:pPr>
            <a:r>
              <a:rPr lang="en-US" b="1" smtClean="0"/>
              <a:t>getFront</a:t>
            </a:r>
            <a:r>
              <a:rPr lang="en-US" smtClean="0"/>
              <a:t>. Look at front item.</a:t>
            </a:r>
          </a:p>
          <a:p>
            <a:pPr lvl="2" eaLnBrk="1" hangingPunct="1">
              <a:defRPr/>
            </a:pPr>
            <a:r>
              <a:rPr lang="en-US" b="1" smtClean="0"/>
              <a:t>enqueue</a:t>
            </a:r>
            <a:r>
              <a:rPr lang="en-US" smtClean="0"/>
              <a:t>. Add an item to the back.</a:t>
            </a:r>
          </a:p>
          <a:p>
            <a:pPr lvl="2" eaLnBrk="1" hangingPunct="1">
              <a:defRPr/>
            </a:pPr>
            <a:r>
              <a:rPr lang="en-US" b="1" smtClean="0"/>
              <a:t>dequeue</a:t>
            </a:r>
            <a:r>
              <a:rPr lang="en-US" smtClean="0"/>
              <a:t>. Remove front item.</a:t>
            </a:r>
          </a:p>
          <a:p>
            <a:pPr lvl="2" eaLnBrk="1" hangingPunct="1">
              <a:defRPr/>
            </a:pPr>
            <a:r>
              <a:rPr lang="en-US" smtClean="0"/>
              <a:t>To avoid errors we need information about empty state (or size):</a:t>
            </a:r>
          </a:p>
          <a:p>
            <a:pPr lvl="3" eaLnBrk="1" hangingPunct="1">
              <a:defRPr/>
            </a:pPr>
            <a:r>
              <a:rPr lang="en-US" b="1" smtClean="0"/>
              <a:t>isEmpty</a:t>
            </a:r>
            <a:r>
              <a:rPr lang="en-US" smtClean="0"/>
              <a:t>. Returns true if queue is empty.</a:t>
            </a:r>
          </a:p>
          <a:p>
            <a:pPr lvl="2" eaLnBrk="1" hangingPunct="1">
              <a:defRPr/>
            </a:pPr>
            <a:r>
              <a:rPr lang="en-US" smtClean="0"/>
              <a:t>Then, of course, we need bookkeeping:</a:t>
            </a:r>
          </a:p>
          <a:p>
            <a:pPr lvl="3" eaLnBrk="1" hangingPunct="1">
              <a:defRPr/>
            </a:pPr>
            <a:r>
              <a:rPr lang="en-US" b="1" smtClean="0"/>
              <a:t>create</a:t>
            </a:r>
            <a:r>
              <a:rPr lang="en-US" smtClean="0"/>
              <a:t>.</a:t>
            </a:r>
          </a:p>
          <a:p>
            <a:pPr lvl="3" eaLnBrk="1" hangingPunct="1">
              <a:defRPr/>
            </a:pPr>
            <a:r>
              <a:rPr lang="en-US" b="1" smtClean="0"/>
              <a:t>destroy</a:t>
            </a:r>
            <a:r>
              <a:rPr lang="en-US" smtClean="0"/>
              <a:t>.</a:t>
            </a:r>
          </a:p>
          <a:p>
            <a:pPr lvl="3" eaLnBrk="1" hangingPunct="1">
              <a:defRPr/>
            </a:pPr>
            <a:r>
              <a:rPr lang="en-US" smtClean="0"/>
              <a:t>Again, I will add the usual </a:t>
            </a:r>
            <a:r>
              <a:rPr lang="en-US" b="1" smtClean="0"/>
              <a:t>copy</a:t>
            </a:r>
            <a:r>
              <a:rPr lang="en-US" smtClean="0"/>
              <a:t> operations.</a:t>
            </a:r>
          </a:p>
        </p:txBody>
      </p:sp>
      <p:sp>
        <p:nvSpPr>
          <p:cNvPr id="2240516" name="AutoShape 4"/>
          <p:cNvSpPr>
            <a:spLocks noChangeArrowheads="1"/>
          </p:cNvSpPr>
          <p:nvPr/>
        </p:nvSpPr>
        <p:spPr bwMode="auto">
          <a:xfrm>
            <a:off x="1295400" y="2690813"/>
            <a:ext cx="3810000" cy="914400"/>
          </a:xfrm>
          <a:prstGeom prst="roundRect">
            <a:avLst>
              <a:gd name="adj" fmla="val 16667"/>
            </a:avLst>
          </a:prstGeom>
          <a:noFill/>
          <a:ln w="25400">
            <a:solidFill>
              <a:schemeClr val="folHlink"/>
            </a:solidFill>
            <a:round/>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0517" name="Line 5"/>
          <p:cNvSpPr>
            <a:spLocks noChangeShapeType="1"/>
          </p:cNvSpPr>
          <p:nvPr/>
        </p:nvSpPr>
        <p:spPr bwMode="auto">
          <a:xfrm flipH="1">
            <a:off x="5334000" y="2895600"/>
            <a:ext cx="1066800" cy="1524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2240518" name="Text Box 6"/>
          <p:cNvSpPr txBox="1">
            <a:spLocks noChangeArrowheads="1"/>
          </p:cNvSpPr>
          <p:nvPr/>
        </p:nvSpPr>
        <p:spPr bwMode="auto">
          <a:xfrm>
            <a:off x="6400800" y="2590800"/>
            <a:ext cx="1752600" cy="5270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defRPr/>
            </a:pPr>
            <a:r>
              <a:rPr lang="en-US" sz="1400">
                <a:solidFill>
                  <a:schemeClr val="folHlink"/>
                </a:solidFill>
                <a:cs typeface="+mn-cs"/>
              </a:rPr>
              <a:t>Three primary operations.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fontScheme name="Default Desig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charset="0"/>
            <a:ea typeface="ＭＳ Ｐゴシック" charset="0"/>
          </a:defRPr>
        </a:defPPr>
      </a:lstStyle>
    </a:spDef>
    <a:lnDef>
      <a:spPr bwMode="auto">
        <a:xfrm>
          <a:off x="0" y="0"/>
          <a:ext cx="1" cy="1"/>
        </a:xfrm>
        <a:custGeom>
          <a:avLst/>
          <a:gdLst/>
          <a:ahLst/>
          <a:cxnLst/>
          <a:rect l="0" t="0" r="0" b="0"/>
          <a:pathLst/>
        </a:custGeom>
        <a:solidFill>
          <a:srgbClr val="FFCC99"/>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charset="0"/>
            <a:ea typeface="ＭＳ Ｐゴシック"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56703"/>
        </a:dk2>
        <a:lt2>
          <a:srgbClr val="989898"/>
        </a:lt2>
        <a:accent1>
          <a:srgbClr val="FFFFFF"/>
        </a:accent1>
        <a:accent2>
          <a:srgbClr val="23C53E"/>
        </a:accent2>
        <a:accent3>
          <a:srgbClr val="FFFFFF"/>
        </a:accent3>
        <a:accent4>
          <a:srgbClr val="000000"/>
        </a:accent4>
        <a:accent5>
          <a:srgbClr val="FFFFFF"/>
        </a:accent5>
        <a:accent6>
          <a:srgbClr val="1FB237"/>
        </a:accent6>
        <a:hlink>
          <a:srgbClr val="067265"/>
        </a:hlink>
        <a:folHlink>
          <a:srgbClr val="CA400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5523</TotalTime>
  <Words>3764</Words>
  <Application>Microsoft Macintosh PowerPoint</Application>
  <PresentationFormat>On-screen Show (4:3)</PresentationFormat>
  <Paragraphs>795</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Default Design</vt:lpstr>
      <vt:lpstr> Queues Trees</vt:lpstr>
      <vt:lpstr>Unit Overview Handling Data &amp; Sequences</vt:lpstr>
      <vt:lpstr>Review: Stacks in the STL (1/2)</vt:lpstr>
      <vt:lpstr>Review: Stacks in the STL (2/2)</vt:lpstr>
      <vt:lpstr>Review: Queues What a Queue Is — Idea [1/2]</vt:lpstr>
      <vt:lpstr>Review: Queues What a Queue Is — Idea [2/2]</vt:lpstr>
      <vt:lpstr>Queues What a Queue Is — Illustration</vt:lpstr>
      <vt:lpstr>Queues What a Queue Is — Waiting</vt:lpstr>
      <vt:lpstr>Queues What a Queue Is — ADT</vt:lpstr>
      <vt:lpstr>Queues Implementation — #1: Sequence Wrapper</vt:lpstr>
      <vt:lpstr>Queues Implementation — #2??: Array + Markers</vt:lpstr>
      <vt:lpstr>Queues Implementation — #2: Circular Buffer [1/3]</vt:lpstr>
      <vt:lpstr>Queues Implementation — #2: Circular Buffer [2/3]</vt:lpstr>
      <vt:lpstr>Queues Implementation — #2: Circular Buffer [3/3]</vt:lpstr>
      <vt:lpstr>Queues In the C++ STL — Introduction</vt:lpstr>
      <vt:lpstr>Queues In the C++ STL — Notes</vt:lpstr>
      <vt:lpstr>Queues Applications</vt:lpstr>
      <vt:lpstr>Unit Overview The Basics of Trees</vt:lpstr>
      <vt:lpstr>Unit Overview The Basics of Trees</vt:lpstr>
      <vt:lpstr>Introduction to Trees  What is a Tree?</vt:lpstr>
      <vt:lpstr>Introduction to Trees  Rooted Trees — Introduction</vt:lpstr>
      <vt:lpstr>Introduction to Trees  Rooted Trees — Terminology [1/5]</vt:lpstr>
      <vt:lpstr>Introduction to Trees  Rooted Trees — Terminology [2/5]</vt:lpstr>
      <vt:lpstr>Introduction to Trees  Rooted Trees — Terminology [3/5]</vt:lpstr>
      <vt:lpstr>Introduction to Trees  Rooted Trees — Terminology [4/5]</vt:lpstr>
      <vt:lpstr>Introduction to Trees  Rooted Trees — Terminology [5/5]</vt:lpstr>
      <vt:lpstr>Introduction to Trees  Rooted Trees — General Trees</vt:lpstr>
      <vt:lpstr>Binary Trees Overview</vt:lpstr>
      <vt:lpstr>Binary Trees What a Binary Tree Is — Idea</vt:lpstr>
      <vt:lpstr>Binary Trees What a Binary Tree Is — ADT</vt:lpstr>
      <vt:lpstr>Binary Trees Three Special Kinds</vt:lpstr>
      <vt:lpstr>Binary Trees Traversals — Idea</vt:lpstr>
      <vt:lpstr>Binary Trees Traversals — Example</vt:lpstr>
      <vt:lpstr>Binary Trees Traversals — A Trick</vt:lpstr>
      <vt:lpstr>Binary Trees Traversals — Expressions</vt:lpstr>
      <vt:lpstr>Binary Trees Traversals — Algorithms</vt:lpstr>
      <vt:lpstr>Binary Trees Implementation — #1: Pointer-Based [1/2]</vt:lpstr>
      <vt:lpstr>Binary Trees Implementation — #1: Pointer-Based [2/2]</vt:lpstr>
      <vt:lpstr>Binary Trees Implementation — #2: Array-Based Complete [1/2]</vt:lpstr>
      <vt:lpstr>Binary Trees Implementation — #2: Array-Based Complete [2/2]</vt:lpstr>
    </vt:vector>
  </TitlesOfParts>
  <Company>University of Alaska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on Assignment 6; Queues</dc:title>
  <dc:creator>Glenn G. Chappell</dc:creator>
  <cp:lastModifiedBy>Chris Hartman</cp:lastModifiedBy>
  <cp:revision>295</cp:revision>
  <dcterms:created xsi:type="dcterms:W3CDTF">2004-09-03T22:49:27Z</dcterms:created>
  <dcterms:modified xsi:type="dcterms:W3CDTF">2013-04-09T23:12:30Z</dcterms:modified>
</cp:coreProperties>
</file>