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1731" r:id="rId3"/>
    <p:sldId id="1606" r:id="rId4"/>
    <p:sldId id="1853" r:id="rId5"/>
    <p:sldId id="1854" r:id="rId6"/>
    <p:sldId id="1855" r:id="rId7"/>
    <p:sldId id="1839" r:id="rId8"/>
    <p:sldId id="1840" r:id="rId9"/>
    <p:sldId id="1841" r:id="rId10"/>
    <p:sldId id="1842" r:id="rId11"/>
    <p:sldId id="1843" r:id="rId12"/>
    <p:sldId id="1844" r:id="rId13"/>
    <p:sldId id="1845" r:id="rId14"/>
    <p:sldId id="1846" r:id="rId15"/>
    <p:sldId id="1847" r:id="rId16"/>
    <p:sldId id="1848" r:id="rId17"/>
    <p:sldId id="1849" r:id="rId18"/>
    <p:sldId id="1850" r:id="rId19"/>
    <p:sldId id="1851" r:id="rId20"/>
    <p:sldId id="1759" r:id="rId21"/>
    <p:sldId id="1711" r:id="rId22"/>
    <p:sldId id="1712" r:id="rId23"/>
    <p:sldId id="1761" r:id="rId24"/>
    <p:sldId id="1782" r:id="rId25"/>
    <p:sldId id="1763" r:id="rId26"/>
    <p:sldId id="1856" r:id="rId27"/>
    <p:sldId id="1857" r:id="rId28"/>
    <p:sldId id="1858" r:id="rId29"/>
    <p:sldId id="1859" r:id="rId30"/>
    <p:sldId id="1860" r:id="rId31"/>
    <p:sldId id="1861" r:id="rId32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5A66898D-9A87-9A4C-B756-09D3A0BA6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19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7938FE5F-E071-7247-9249-85CB0B422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69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1230F-17D0-8A48-9659-4A4D1B6BF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F9065-5EF7-4747-A2B8-4E2BC7C6B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B1133-B889-E64C-A685-D70682A57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4AEA7-5335-994B-BC04-0152C64AB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43B30-E25E-3949-8536-3CD5A40F6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465CE-AE6B-CA4D-AD94-C67CD441A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6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19400-40BD-2749-97A4-7963C3AB0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3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B0EF3-7A43-3A49-AAD8-9564362F7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66FE8-9664-3749-A3D6-231F2EAA5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2DBC-EC1B-EA42-9BDF-E7F252DA0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E73-FDC6-484C-8DE3-BF472E993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0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F1C66F1-4DCB-AB49-B227-2D87C21AB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Treesort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Wednesday</a:t>
            </a:r>
            <a:r>
              <a:rPr lang="en-US" smtClean="0">
                <a:cs typeface="+mn-cs"/>
              </a:rPr>
              <a:t>, April 10,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  <a:p>
            <a:pPr algn="ctr" eaLnBrk="1" hangingPunct="1">
              <a:defRPr/>
            </a:pPr>
            <a:endParaRPr lang="en-US" sz="16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5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#1: Pointer-Based [1/2]</a:t>
            </a:r>
          </a:p>
        </p:txBody>
      </p:sp>
      <p:sp>
        <p:nvSpPr>
          <p:cNvPr id="235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common way to implement a Binary Tree is to use separately allocated nodes referred to by pointers.</a:t>
            </a:r>
          </a:p>
          <a:p>
            <a:pPr lvl="1" eaLnBrk="1" hangingPunct="1">
              <a:defRPr/>
            </a:pPr>
            <a:r>
              <a:rPr lang="en-US" smtClean="0"/>
              <a:t>Very similar to our implementation of a Linked List.</a:t>
            </a:r>
          </a:p>
          <a:p>
            <a:pPr lvl="1" eaLnBrk="1" hangingPunct="1">
              <a:defRPr/>
            </a:pPr>
            <a:r>
              <a:rPr lang="en-US" smtClean="0"/>
              <a:t>Each node has a data item and two child pointers: left &amp; right.</a:t>
            </a:r>
          </a:p>
          <a:p>
            <a:pPr lvl="1" eaLnBrk="1" hangingPunct="1">
              <a:defRPr/>
            </a:pPr>
            <a:r>
              <a:rPr lang="en-US" smtClean="0"/>
              <a:t>Each node owns its subtrees.</a:t>
            </a:r>
          </a:p>
          <a:p>
            <a:pPr lvl="2" eaLnBrk="1" hangingPunct="1">
              <a:defRPr/>
            </a:pPr>
            <a:r>
              <a:rPr lang="en-US" smtClean="0"/>
              <a:t>It is thus responsible for destroying them.</a:t>
            </a:r>
          </a:p>
          <a:p>
            <a:pPr lvl="1" eaLnBrk="1" hangingPunct="1">
              <a:defRPr/>
            </a:pPr>
            <a:r>
              <a:rPr lang="en-US" smtClean="0"/>
              <a:t>A pointer is null if there is no child.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Each node </a:t>
            </a:r>
            <a:r>
              <a:rPr lang="en-US" i="1" smtClean="0">
                <a:cs typeface="+mn-cs"/>
              </a:rPr>
              <a:t>might</a:t>
            </a:r>
            <a:r>
              <a:rPr lang="en-US" smtClean="0">
                <a:cs typeface="+mn-cs"/>
              </a:rPr>
              <a:t> also have a pointer to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its parent.</a:t>
            </a:r>
          </a:p>
          <a:p>
            <a:pPr lvl="1" eaLnBrk="1" hangingPunct="1">
              <a:defRPr/>
            </a:pPr>
            <a:r>
              <a:rPr lang="en-US" smtClean="0"/>
              <a:t>This would allow some operations</a:t>
            </a:r>
            <a:br>
              <a:rPr lang="en-US" smtClean="0"/>
            </a:br>
            <a:r>
              <a:rPr lang="en-US" smtClean="0"/>
              <a:t>to be much quicker.</a:t>
            </a:r>
          </a:p>
          <a:p>
            <a:pPr lvl="2" eaLnBrk="1" hangingPunct="1">
              <a:defRPr/>
            </a:pPr>
            <a:r>
              <a:rPr lang="en-US" smtClean="0"/>
              <a:t>Such as finding the parent of a node.</a:t>
            </a:r>
          </a:p>
          <a:p>
            <a:pPr lvl="1" eaLnBrk="1" hangingPunct="1">
              <a:defRPr/>
            </a:pPr>
            <a:r>
              <a:rPr lang="en-US" smtClean="0"/>
              <a:t>Whether we do this, would depend on the purpose of the tree.</a:t>
            </a:r>
          </a:p>
        </p:txBody>
      </p:sp>
      <p:sp>
        <p:nvSpPr>
          <p:cNvPr id="2354180" name="Rectangle 4"/>
          <p:cNvSpPr>
            <a:spLocks noChangeArrowheads="1"/>
          </p:cNvSpPr>
          <p:nvPr/>
        </p:nvSpPr>
        <p:spPr bwMode="auto">
          <a:xfrm>
            <a:off x="6934200" y="31242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81" name="Line 5"/>
          <p:cNvSpPr>
            <a:spLocks noChangeShapeType="1"/>
          </p:cNvSpPr>
          <p:nvPr/>
        </p:nvSpPr>
        <p:spPr bwMode="auto">
          <a:xfrm>
            <a:off x="7467600" y="3352800"/>
            <a:ext cx="685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82" name="Rectangle 6"/>
          <p:cNvSpPr>
            <a:spLocks noChangeArrowheads="1"/>
          </p:cNvSpPr>
          <p:nvPr/>
        </p:nvSpPr>
        <p:spPr bwMode="auto">
          <a:xfrm>
            <a:off x="7086600" y="31242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354183" name="Rectangle 7"/>
          <p:cNvSpPr>
            <a:spLocks noChangeArrowheads="1"/>
          </p:cNvSpPr>
          <p:nvPr/>
        </p:nvSpPr>
        <p:spPr bwMode="auto">
          <a:xfrm>
            <a:off x="7848600" y="36576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84" name="Rectangle 8"/>
          <p:cNvSpPr>
            <a:spLocks noChangeArrowheads="1"/>
          </p:cNvSpPr>
          <p:nvPr/>
        </p:nvSpPr>
        <p:spPr bwMode="auto">
          <a:xfrm>
            <a:off x="8001000" y="36576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354185" name="Rectangle 9"/>
          <p:cNvSpPr>
            <a:spLocks noChangeArrowheads="1"/>
          </p:cNvSpPr>
          <p:nvPr/>
        </p:nvSpPr>
        <p:spPr bwMode="auto">
          <a:xfrm>
            <a:off x="6019800" y="36576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86" name="Rectangle 10"/>
          <p:cNvSpPr>
            <a:spLocks noChangeArrowheads="1"/>
          </p:cNvSpPr>
          <p:nvPr/>
        </p:nvSpPr>
        <p:spPr bwMode="auto">
          <a:xfrm>
            <a:off x="6172200" y="36576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354187" name="Line 11"/>
          <p:cNvSpPr>
            <a:spLocks noChangeShapeType="1"/>
          </p:cNvSpPr>
          <p:nvPr/>
        </p:nvSpPr>
        <p:spPr bwMode="auto">
          <a:xfrm flipH="1">
            <a:off x="6324600" y="3352800"/>
            <a:ext cx="685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88" name="Rectangle 12"/>
          <p:cNvSpPr>
            <a:spLocks noChangeArrowheads="1"/>
          </p:cNvSpPr>
          <p:nvPr/>
        </p:nvSpPr>
        <p:spPr bwMode="auto">
          <a:xfrm>
            <a:off x="7467600" y="41910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89" name="Rectangle 13"/>
          <p:cNvSpPr>
            <a:spLocks noChangeArrowheads="1"/>
          </p:cNvSpPr>
          <p:nvPr/>
        </p:nvSpPr>
        <p:spPr bwMode="auto">
          <a:xfrm>
            <a:off x="7620000" y="41910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354190" name="Rectangle 14"/>
          <p:cNvSpPr>
            <a:spLocks noChangeArrowheads="1"/>
          </p:cNvSpPr>
          <p:nvPr/>
        </p:nvSpPr>
        <p:spPr bwMode="auto">
          <a:xfrm>
            <a:off x="8229600" y="41910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91" name="Rectangle 15"/>
          <p:cNvSpPr>
            <a:spLocks noChangeArrowheads="1"/>
          </p:cNvSpPr>
          <p:nvPr/>
        </p:nvSpPr>
        <p:spPr bwMode="auto">
          <a:xfrm>
            <a:off x="8382000" y="41910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354192" name="Rectangle 16"/>
          <p:cNvSpPr>
            <a:spLocks noChangeArrowheads="1"/>
          </p:cNvSpPr>
          <p:nvPr/>
        </p:nvSpPr>
        <p:spPr bwMode="auto">
          <a:xfrm>
            <a:off x="6400800" y="41910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93" name="Rectangle 17"/>
          <p:cNvSpPr>
            <a:spLocks noChangeArrowheads="1"/>
          </p:cNvSpPr>
          <p:nvPr/>
        </p:nvSpPr>
        <p:spPr bwMode="auto">
          <a:xfrm>
            <a:off x="6553200" y="41910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354194" name="Rectangle 18"/>
          <p:cNvSpPr>
            <a:spLocks noChangeArrowheads="1"/>
          </p:cNvSpPr>
          <p:nvPr/>
        </p:nvSpPr>
        <p:spPr bwMode="auto">
          <a:xfrm>
            <a:off x="5638800" y="41910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95" name="Rectangle 19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354196" name="Line 20"/>
          <p:cNvSpPr>
            <a:spLocks noChangeShapeType="1"/>
          </p:cNvSpPr>
          <p:nvPr/>
        </p:nvSpPr>
        <p:spPr bwMode="auto">
          <a:xfrm>
            <a:off x="8382000" y="38862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97" name="Line 21"/>
          <p:cNvSpPr>
            <a:spLocks noChangeShapeType="1"/>
          </p:cNvSpPr>
          <p:nvPr/>
        </p:nvSpPr>
        <p:spPr bwMode="auto">
          <a:xfrm flipH="1">
            <a:off x="7772400" y="38862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98" name="Line 22"/>
          <p:cNvSpPr>
            <a:spLocks noChangeShapeType="1"/>
          </p:cNvSpPr>
          <p:nvPr/>
        </p:nvSpPr>
        <p:spPr bwMode="auto">
          <a:xfrm>
            <a:off x="6553200" y="38862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199" name="Line 23"/>
          <p:cNvSpPr>
            <a:spLocks noChangeShapeType="1"/>
          </p:cNvSpPr>
          <p:nvPr/>
        </p:nvSpPr>
        <p:spPr bwMode="auto">
          <a:xfrm flipH="1">
            <a:off x="5943600" y="38862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00" name="Rectangle 24"/>
          <p:cNvSpPr>
            <a:spLocks noChangeArrowheads="1"/>
          </p:cNvSpPr>
          <p:nvPr/>
        </p:nvSpPr>
        <p:spPr bwMode="auto">
          <a:xfrm>
            <a:off x="7086600" y="4724400"/>
            <a:ext cx="6096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01" name="Rectangle 25"/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354202" name="Line 26"/>
          <p:cNvSpPr>
            <a:spLocks noChangeShapeType="1"/>
          </p:cNvSpPr>
          <p:nvPr/>
        </p:nvSpPr>
        <p:spPr bwMode="auto">
          <a:xfrm flipH="1">
            <a:off x="7391400" y="44196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03" name="Rectangle 27"/>
          <p:cNvSpPr>
            <a:spLocks noChangeArrowheads="1"/>
          </p:cNvSpPr>
          <p:nvPr/>
        </p:nvSpPr>
        <p:spPr bwMode="auto">
          <a:xfrm>
            <a:off x="7086600" y="2590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04" name="Line 28"/>
          <p:cNvSpPr>
            <a:spLocks noChangeShapeType="1"/>
          </p:cNvSpPr>
          <p:nvPr/>
        </p:nvSpPr>
        <p:spPr bwMode="auto">
          <a:xfrm>
            <a:off x="72390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05" name="Text Box 29"/>
          <p:cNvSpPr txBox="1">
            <a:spLocks noChangeArrowheads="1"/>
          </p:cNvSpPr>
          <p:nvPr/>
        </p:nvSpPr>
        <p:spPr bwMode="auto">
          <a:xfrm>
            <a:off x="6477000" y="2590800"/>
            <a:ext cx="685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head</a:t>
            </a:r>
          </a:p>
        </p:txBody>
      </p:sp>
      <p:sp>
        <p:nvSpPr>
          <p:cNvPr id="2354206" name="Rectangle 30"/>
          <p:cNvSpPr>
            <a:spLocks noChangeArrowheads="1"/>
          </p:cNvSpPr>
          <p:nvPr/>
        </p:nvSpPr>
        <p:spPr bwMode="auto">
          <a:xfrm>
            <a:off x="6019800" y="3657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07" name="Rectangle 31"/>
          <p:cNvSpPr>
            <a:spLocks noChangeArrowheads="1"/>
          </p:cNvSpPr>
          <p:nvPr/>
        </p:nvSpPr>
        <p:spPr bwMode="auto">
          <a:xfrm>
            <a:off x="6934200" y="3124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08" name="Rectangle 32"/>
          <p:cNvSpPr>
            <a:spLocks noChangeArrowheads="1"/>
          </p:cNvSpPr>
          <p:nvPr/>
        </p:nvSpPr>
        <p:spPr bwMode="auto">
          <a:xfrm>
            <a:off x="7848600" y="3657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09" name="Rectangle 33"/>
          <p:cNvSpPr>
            <a:spLocks noChangeArrowheads="1"/>
          </p:cNvSpPr>
          <p:nvPr/>
        </p:nvSpPr>
        <p:spPr bwMode="auto">
          <a:xfrm>
            <a:off x="8229600" y="4191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0" name="Rectangle 34"/>
          <p:cNvSpPr>
            <a:spLocks noChangeArrowheads="1"/>
          </p:cNvSpPr>
          <p:nvPr/>
        </p:nvSpPr>
        <p:spPr bwMode="auto">
          <a:xfrm>
            <a:off x="7467600" y="4191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1" name="Rectangle 35"/>
          <p:cNvSpPr>
            <a:spLocks noChangeArrowheads="1"/>
          </p:cNvSpPr>
          <p:nvPr/>
        </p:nvSpPr>
        <p:spPr bwMode="auto">
          <a:xfrm>
            <a:off x="7086600" y="4724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2" name="Rectangle 36"/>
          <p:cNvSpPr>
            <a:spLocks noChangeArrowheads="1"/>
          </p:cNvSpPr>
          <p:nvPr/>
        </p:nvSpPr>
        <p:spPr bwMode="auto">
          <a:xfrm>
            <a:off x="6400800" y="4191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3" name="Rectangle 37"/>
          <p:cNvSpPr>
            <a:spLocks noChangeArrowheads="1"/>
          </p:cNvSpPr>
          <p:nvPr/>
        </p:nvSpPr>
        <p:spPr bwMode="auto">
          <a:xfrm>
            <a:off x="5638800" y="4191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4" name="Line 38"/>
          <p:cNvSpPr>
            <a:spLocks noChangeShapeType="1"/>
          </p:cNvSpPr>
          <p:nvPr/>
        </p:nvSpPr>
        <p:spPr bwMode="auto">
          <a:xfrm flipV="1">
            <a:off x="5638800" y="41910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5" name="Line 39"/>
          <p:cNvSpPr>
            <a:spLocks noChangeShapeType="1"/>
          </p:cNvSpPr>
          <p:nvPr/>
        </p:nvSpPr>
        <p:spPr bwMode="auto">
          <a:xfrm flipV="1">
            <a:off x="6096000" y="41910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6" name="Line 40"/>
          <p:cNvSpPr>
            <a:spLocks noChangeShapeType="1"/>
          </p:cNvSpPr>
          <p:nvPr/>
        </p:nvSpPr>
        <p:spPr bwMode="auto">
          <a:xfrm flipV="1">
            <a:off x="6400800" y="41910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7" name="Line 41"/>
          <p:cNvSpPr>
            <a:spLocks noChangeShapeType="1"/>
          </p:cNvSpPr>
          <p:nvPr/>
        </p:nvSpPr>
        <p:spPr bwMode="auto">
          <a:xfrm flipV="1">
            <a:off x="6858000" y="41910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8" name="Line 42"/>
          <p:cNvSpPr>
            <a:spLocks noChangeShapeType="1"/>
          </p:cNvSpPr>
          <p:nvPr/>
        </p:nvSpPr>
        <p:spPr bwMode="auto">
          <a:xfrm flipV="1">
            <a:off x="7086600" y="47244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19" name="Line 43"/>
          <p:cNvSpPr>
            <a:spLocks noChangeShapeType="1"/>
          </p:cNvSpPr>
          <p:nvPr/>
        </p:nvSpPr>
        <p:spPr bwMode="auto">
          <a:xfrm flipV="1">
            <a:off x="7543800" y="47244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20" name="Line 44"/>
          <p:cNvSpPr>
            <a:spLocks noChangeShapeType="1"/>
          </p:cNvSpPr>
          <p:nvPr/>
        </p:nvSpPr>
        <p:spPr bwMode="auto">
          <a:xfrm flipV="1">
            <a:off x="7924800" y="41910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21" name="Line 45"/>
          <p:cNvSpPr>
            <a:spLocks noChangeShapeType="1"/>
          </p:cNvSpPr>
          <p:nvPr/>
        </p:nvSpPr>
        <p:spPr bwMode="auto">
          <a:xfrm flipV="1">
            <a:off x="8229600" y="41910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4222" name="Line 46"/>
          <p:cNvSpPr>
            <a:spLocks noChangeShapeType="1"/>
          </p:cNvSpPr>
          <p:nvPr/>
        </p:nvSpPr>
        <p:spPr bwMode="auto">
          <a:xfrm flipV="1">
            <a:off x="8686800" y="41910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2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#1: Pointer-Based [2/2]</a:t>
            </a:r>
          </a:p>
        </p:txBody>
      </p:sp>
      <p:sp>
        <p:nvSpPr>
          <p:cNvPr id="242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Once again, we </a:t>
            </a:r>
            <a:r>
              <a:rPr lang="en-US" i="1" dirty="0" smtClean="0">
                <a:cs typeface="+mn-cs"/>
              </a:rPr>
              <a:t>could</a:t>
            </a:r>
            <a:r>
              <a:rPr lang="en-US" dirty="0" smtClean="0">
                <a:cs typeface="+mn-cs"/>
              </a:rPr>
              <a:t> put our nodes in an array.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As before, the primary differences involve memory management: who does it and when it is done.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Q: If we do this, then how can we find a free node quickly?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A: To be able to get new free nodes quickly, we can make free nodes into a Linked List.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Notes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charset="0"/>
              </a:rPr>
              <a:t>This is </a:t>
            </a:r>
            <a:r>
              <a:rPr lang="en-US" i="1" dirty="0" smtClean="0">
                <a:sym typeface="Wingdings" charset="0"/>
              </a:rPr>
              <a:t>easy</a:t>
            </a:r>
            <a:r>
              <a:rPr lang="en-US" dirty="0" smtClean="0">
                <a:sym typeface="Wingdings" charset="0"/>
              </a:rPr>
              <a:t>. Nodes already have pointers in them (right?). And all we need to do is insert/remove at the beginning of the Linked List.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Wingdings" charset="0"/>
              </a:rPr>
              <a:t>This is a common technique, used on all kinds of node-based structures, including Linked Lists.</a:t>
            </a:r>
          </a:p>
        </p:txBody>
      </p:sp>
      <p:sp>
        <p:nvSpPr>
          <p:cNvPr id="2427908" name="Rectangle 4"/>
          <p:cNvSpPr>
            <a:spLocks noChangeArrowheads="1"/>
          </p:cNvSpPr>
          <p:nvPr/>
        </p:nvSpPr>
        <p:spPr bwMode="auto">
          <a:xfrm>
            <a:off x="10668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09" name="Rectangle 5"/>
          <p:cNvSpPr>
            <a:spLocks noChangeArrowheads="1"/>
          </p:cNvSpPr>
          <p:nvPr/>
        </p:nvSpPr>
        <p:spPr bwMode="auto">
          <a:xfrm>
            <a:off x="13716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0" name="Rectangle 6"/>
          <p:cNvSpPr>
            <a:spLocks noChangeArrowheads="1"/>
          </p:cNvSpPr>
          <p:nvPr/>
        </p:nvSpPr>
        <p:spPr bwMode="auto">
          <a:xfrm>
            <a:off x="16764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1" name="Rectangle 7"/>
          <p:cNvSpPr>
            <a:spLocks noChangeArrowheads="1"/>
          </p:cNvSpPr>
          <p:nvPr/>
        </p:nvSpPr>
        <p:spPr bwMode="auto">
          <a:xfrm>
            <a:off x="19812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2" name="Rectangle 8"/>
          <p:cNvSpPr>
            <a:spLocks noChangeArrowheads="1"/>
          </p:cNvSpPr>
          <p:nvPr/>
        </p:nvSpPr>
        <p:spPr bwMode="auto">
          <a:xfrm>
            <a:off x="22860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3" name="Rectangle 9"/>
          <p:cNvSpPr>
            <a:spLocks noChangeArrowheads="1"/>
          </p:cNvSpPr>
          <p:nvPr/>
        </p:nvSpPr>
        <p:spPr bwMode="auto">
          <a:xfrm>
            <a:off x="25908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4" name="Rectangle 10"/>
          <p:cNvSpPr>
            <a:spLocks noChangeArrowheads="1"/>
          </p:cNvSpPr>
          <p:nvPr/>
        </p:nvSpPr>
        <p:spPr bwMode="auto">
          <a:xfrm>
            <a:off x="28956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5" name="Rectangle 11"/>
          <p:cNvSpPr>
            <a:spLocks noChangeArrowheads="1"/>
          </p:cNvSpPr>
          <p:nvPr/>
        </p:nvSpPr>
        <p:spPr bwMode="auto">
          <a:xfrm>
            <a:off x="32004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6" name="Rectangle 12"/>
          <p:cNvSpPr>
            <a:spLocks noChangeArrowheads="1"/>
          </p:cNvSpPr>
          <p:nvPr/>
        </p:nvSpPr>
        <p:spPr bwMode="auto">
          <a:xfrm>
            <a:off x="35052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7" name="Rectangle 13"/>
          <p:cNvSpPr>
            <a:spLocks noChangeArrowheads="1"/>
          </p:cNvSpPr>
          <p:nvPr/>
        </p:nvSpPr>
        <p:spPr bwMode="auto">
          <a:xfrm>
            <a:off x="38100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8" name="Rectangle 14"/>
          <p:cNvSpPr>
            <a:spLocks noChangeArrowheads="1"/>
          </p:cNvSpPr>
          <p:nvPr/>
        </p:nvSpPr>
        <p:spPr bwMode="auto">
          <a:xfrm>
            <a:off x="41148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19" name="Rectangle 15"/>
          <p:cNvSpPr>
            <a:spLocks noChangeArrowheads="1"/>
          </p:cNvSpPr>
          <p:nvPr/>
        </p:nvSpPr>
        <p:spPr bwMode="auto">
          <a:xfrm>
            <a:off x="44196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20" name="Rectangle 16"/>
          <p:cNvSpPr>
            <a:spLocks noChangeArrowheads="1"/>
          </p:cNvSpPr>
          <p:nvPr/>
        </p:nvSpPr>
        <p:spPr bwMode="auto">
          <a:xfrm>
            <a:off x="47244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21" name="Oval 17"/>
          <p:cNvSpPr>
            <a:spLocks noChangeArrowheads="1"/>
          </p:cNvSpPr>
          <p:nvPr/>
        </p:nvSpPr>
        <p:spPr bwMode="auto">
          <a:xfrm>
            <a:off x="11430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22" name="Oval 18"/>
          <p:cNvSpPr>
            <a:spLocks noChangeArrowheads="1"/>
          </p:cNvSpPr>
          <p:nvPr/>
        </p:nvSpPr>
        <p:spPr bwMode="auto">
          <a:xfrm>
            <a:off x="14478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23" name="Oval 19"/>
          <p:cNvSpPr>
            <a:spLocks noChangeArrowheads="1"/>
          </p:cNvSpPr>
          <p:nvPr/>
        </p:nvSpPr>
        <p:spPr bwMode="auto">
          <a:xfrm>
            <a:off x="17526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24" name="Oval 20"/>
          <p:cNvSpPr>
            <a:spLocks noChangeArrowheads="1"/>
          </p:cNvSpPr>
          <p:nvPr/>
        </p:nvSpPr>
        <p:spPr bwMode="auto">
          <a:xfrm>
            <a:off x="20574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25" name="Oval 21"/>
          <p:cNvSpPr>
            <a:spLocks noChangeArrowheads="1"/>
          </p:cNvSpPr>
          <p:nvPr/>
        </p:nvSpPr>
        <p:spPr bwMode="auto">
          <a:xfrm>
            <a:off x="23622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26" name="Oval 22"/>
          <p:cNvSpPr>
            <a:spLocks noChangeArrowheads="1"/>
          </p:cNvSpPr>
          <p:nvPr/>
        </p:nvSpPr>
        <p:spPr bwMode="auto">
          <a:xfrm>
            <a:off x="26670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27" name="Oval 23"/>
          <p:cNvSpPr>
            <a:spLocks noChangeArrowheads="1"/>
          </p:cNvSpPr>
          <p:nvPr/>
        </p:nvSpPr>
        <p:spPr bwMode="auto">
          <a:xfrm>
            <a:off x="29718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28" name="Oval 24"/>
          <p:cNvSpPr>
            <a:spLocks noChangeArrowheads="1"/>
          </p:cNvSpPr>
          <p:nvPr/>
        </p:nvSpPr>
        <p:spPr bwMode="auto">
          <a:xfrm>
            <a:off x="35814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29" name="Oval 25"/>
          <p:cNvSpPr>
            <a:spLocks noChangeArrowheads="1"/>
          </p:cNvSpPr>
          <p:nvPr/>
        </p:nvSpPr>
        <p:spPr bwMode="auto">
          <a:xfrm>
            <a:off x="38862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30" name="Oval 26"/>
          <p:cNvSpPr>
            <a:spLocks noChangeArrowheads="1"/>
          </p:cNvSpPr>
          <p:nvPr/>
        </p:nvSpPr>
        <p:spPr bwMode="auto">
          <a:xfrm>
            <a:off x="41910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31" name="Oval 27"/>
          <p:cNvSpPr>
            <a:spLocks noChangeArrowheads="1"/>
          </p:cNvSpPr>
          <p:nvPr/>
        </p:nvSpPr>
        <p:spPr bwMode="auto">
          <a:xfrm>
            <a:off x="44958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32" name="Oval 28"/>
          <p:cNvSpPr>
            <a:spLocks noChangeArrowheads="1"/>
          </p:cNvSpPr>
          <p:nvPr/>
        </p:nvSpPr>
        <p:spPr bwMode="auto">
          <a:xfrm>
            <a:off x="48006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33" name="Rectangle 29"/>
          <p:cNvSpPr>
            <a:spLocks noChangeArrowheads="1"/>
          </p:cNvSpPr>
          <p:nvPr/>
        </p:nvSpPr>
        <p:spPr bwMode="auto">
          <a:xfrm>
            <a:off x="50292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34" name="Rectangle 30"/>
          <p:cNvSpPr>
            <a:spLocks noChangeArrowheads="1"/>
          </p:cNvSpPr>
          <p:nvPr/>
        </p:nvSpPr>
        <p:spPr bwMode="auto">
          <a:xfrm>
            <a:off x="53340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35" name="Rectangle 31"/>
          <p:cNvSpPr>
            <a:spLocks noChangeArrowheads="1"/>
          </p:cNvSpPr>
          <p:nvPr/>
        </p:nvSpPr>
        <p:spPr bwMode="auto">
          <a:xfrm>
            <a:off x="56388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36" name="Rectangle 32"/>
          <p:cNvSpPr>
            <a:spLocks noChangeArrowheads="1"/>
          </p:cNvSpPr>
          <p:nvPr/>
        </p:nvSpPr>
        <p:spPr bwMode="auto">
          <a:xfrm>
            <a:off x="59436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37" name="Oval 33"/>
          <p:cNvSpPr>
            <a:spLocks noChangeArrowheads="1"/>
          </p:cNvSpPr>
          <p:nvPr/>
        </p:nvSpPr>
        <p:spPr bwMode="auto">
          <a:xfrm>
            <a:off x="54102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38" name="Oval 34"/>
          <p:cNvSpPr>
            <a:spLocks noChangeArrowheads="1"/>
          </p:cNvSpPr>
          <p:nvPr/>
        </p:nvSpPr>
        <p:spPr bwMode="auto">
          <a:xfrm>
            <a:off x="57150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39" name="Oval 35"/>
          <p:cNvSpPr>
            <a:spLocks noChangeArrowheads="1"/>
          </p:cNvSpPr>
          <p:nvPr/>
        </p:nvSpPr>
        <p:spPr bwMode="auto">
          <a:xfrm>
            <a:off x="60198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40" name="Rectangle 36"/>
          <p:cNvSpPr>
            <a:spLocks noChangeArrowheads="1"/>
          </p:cNvSpPr>
          <p:nvPr/>
        </p:nvSpPr>
        <p:spPr bwMode="auto">
          <a:xfrm>
            <a:off x="62484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41" name="Rectangle 37"/>
          <p:cNvSpPr>
            <a:spLocks noChangeArrowheads="1"/>
          </p:cNvSpPr>
          <p:nvPr/>
        </p:nvSpPr>
        <p:spPr bwMode="auto">
          <a:xfrm>
            <a:off x="65532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42" name="Text Box 38"/>
          <p:cNvSpPr txBox="1">
            <a:spLocks noChangeArrowheads="1"/>
          </p:cNvSpPr>
          <p:nvPr/>
        </p:nvSpPr>
        <p:spPr bwMode="auto">
          <a:xfrm>
            <a:off x="1524000" y="2759075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Used node</a:t>
            </a:r>
          </a:p>
        </p:txBody>
      </p:sp>
      <p:sp>
        <p:nvSpPr>
          <p:cNvPr id="2427943" name="Text Box 39"/>
          <p:cNvSpPr txBox="1">
            <a:spLocks noChangeArrowheads="1"/>
          </p:cNvSpPr>
          <p:nvPr/>
        </p:nvSpPr>
        <p:spPr bwMode="auto">
          <a:xfrm>
            <a:off x="5486400" y="2759075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Free node</a:t>
            </a:r>
          </a:p>
        </p:txBody>
      </p:sp>
      <p:sp>
        <p:nvSpPr>
          <p:cNvPr id="2427944" name="Line 40"/>
          <p:cNvSpPr>
            <a:spLocks noChangeShapeType="1"/>
          </p:cNvSpPr>
          <p:nvPr/>
        </p:nvSpPr>
        <p:spPr bwMode="auto">
          <a:xfrm>
            <a:off x="2667000" y="2987675"/>
            <a:ext cx="3048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45" name="Line 41"/>
          <p:cNvSpPr>
            <a:spLocks noChangeShapeType="1"/>
          </p:cNvSpPr>
          <p:nvPr/>
        </p:nvSpPr>
        <p:spPr bwMode="auto">
          <a:xfrm flipH="1">
            <a:off x="5257800" y="2987675"/>
            <a:ext cx="3048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46" name="Text Box 42"/>
          <p:cNvSpPr txBox="1">
            <a:spLocks noChangeArrowheads="1"/>
          </p:cNvSpPr>
          <p:nvPr/>
        </p:nvSpPr>
        <p:spPr bwMode="auto">
          <a:xfrm>
            <a:off x="838200" y="3597275"/>
            <a:ext cx="1981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How to find this node very quickly?</a:t>
            </a:r>
          </a:p>
        </p:txBody>
      </p:sp>
      <p:sp>
        <p:nvSpPr>
          <p:cNvPr id="2427947" name="Line 43"/>
          <p:cNvSpPr>
            <a:spLocks noChangeShapeType="1"/>
          </p:cNvSpPr>
          <p:nvPr/>
        </p:nvSpPr>
        <p:spPr bwMode="auto">
          <a:xfrm flipV="1">
            <a:off x="2438400" y="3444875"/>
            <a:ext cx="838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48" name="Rectangle 44"/>
          <p:cNvSpPr>
            <a:spLocks noChangeArrowheads="1"/>
          </p:cNvSpPr>
          <p:nvPr/>
        </p:nvSpPr>
        <p:spPr bwMode="auto">
          <a:xfrm>
            <a:off x="71628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49" name="Rectangle 45"/>
          <p:cNvSpPr>
            <a:spLocks noChangeArrowheads="1"/>
          </p:cNvSpPr>
          <p:nvPr/>
        </p:nvSpPr>
        <p:spPr bwMode="auto">
          <a:xfrm>
            <a:off x="74676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50" name="Rectangle 46"/>
          <p:cNvSpPr>
            <a:spLocks noChangeArrowheads="1"/>
          </p:cNvSpPr>
          <p:nvPr/>
        </p:nvSpPr>
        <p:spPr bwMode="auto">
          <a:xfrm>
            <a:off x="68580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51" name="Oval 47"/>
          <p:cNvSpPr>
            <a:spLocks noChangeArrowheads="1"/>
          </p:cNvSpPr>
          <p:nvPr/>
        </p:nvSpPr>
        <p:spPr bwMode="auto">
          <a:xfrm>
            <a:off x="6934200" y="32924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52" name="Rectangle 48"/>
          <p:cNvSpPr>
            <a:spLocks noChangeArrowheads="1"/>
          </p:cNvSpPr>
          <p:nvPr/>
        </p:nvSpPr>
        <p:spPr bwMode="auto">
          <a:xfrm>
            <a:off x="7772400" y="3216275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27953" name="Rectangle 49"/>
          <p:cNvSpPr>
            <a:spLocks noChangeArrowheads="1"/>
          </p:cNvSpPr>
          <p:nvPr/>
        </p:nvSpPr>
        <p:spPr bwMode="auto">
          <a:xfrm>
            <a:off x="3048000" y="3748088"/>
            <a:ext cx="636588" cy="325437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400" i="1">
                <a:cs typeface="+mn-cs"/>
              </a:rPr>
              <a:t>head</a:t>
            </a:r>
          </a:p>
        </p:txBody>
      </p:sp>
      <p:sp>
        <p:nvSpPr>
          <p:cNvPr id="2427954" name="Line 50"/>
          <p:cNvSpPr>
            <a:spLocks noChangeShapeType="1"/>
          </p:cNvSpPr>
          <p:nvPr/>
        </p:nvSpPr>
        <p:spPr bwMode="auto">
          <a:xfrm flipV="1">
            <a:off x="3276600" y="3521075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55" name="Arc 51"/>
          <p:cNvSpPr>
            <a:spLocks/>
          </p:cNvSpPr>
          <p:nvPr/>
        </p:nvSpPr>
        <p:spPr bwMode="auto">
          <a:xfrm flipH="1">
            <a:off x="3352800" y="3368675"/>
            <a:ext cx="1803400" cy="381000"/>
          </a:xfrm>
          <a:custGeom>
            <a:avLst/>
            <a:gdLst>
              <a:gd name="G0" fmla="+- 19558 0 0"/>
              <a:gd name="G1" fmla="+- 0 0 0"/>
              <a:gd name="G2" fmla="+- 21600 0 0"/>
              <a:gd name="T0" fmla="*/ 41023 w 41023"/>
              <a:gd name="T1" fmla="*/ 2411 h 21600"/>
              <a:gd name="T2" fmla="*/ 0 w 41023"/>
              <a:gd name="T3" fmla="*/ 9167 h 21600"/>
              <a:gd name="T4" fmla="*/ 19558 w 4102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023" h="21600" fill="none" extrusionOk="0">
                <a:moveTo>
                  <a:pt x="41023" y="2411"/>
                </a:moveTo>
                <a:cubicBezTo>
                  <a:pt x="39795" y="13338"/>
                  <a:pt x="30554" y="21599"/>
                  <a:pt x="19558" y="21599"/>
                </a:cubicBezTo>
                <a:cubicBezTo>
                  <a:pt x="11178" y="21599"/>
                  <a:pt x="3555" y="16754"/>
                  <a:pt x="-1" y="9167"/>
                </a:cubicBezTo>
              </a:path>
              <a:path w="41023" h="21600" stroke="0" extrusionOk="0">
                <a:moveTo>
                  <a:pt x="41023" y="2411"/>
                </a:moveTo>
                <a:cubicBezTo>
                  <a:pt x="39795" y="13338"/>
                  <a:pt x="30554" y="21599"/>
                  <a:pt x="19558" y="21599"/>
                </a:cubicBezTo>
                <a:cubicBezTo>
                  <a:pt x="11178" y="21599"/>
                  <a:pt x="3555" y="16754"/>
                  <a:pt x="-1" y="9167"/>
                </a:cubicBezTo>
                <a:lnTo>
                  <a:pt x="19558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56" name="Arc 52"/>
          <p:cNvSpPr>
            <a:spLocks/>
          </p:cNvSpPr>
          <p:nvPr/>
        </p:nvSpPr>
        <p:spPr bwMode="auto">
          <a:xfrm flipH="1">
            <a:off x="5181600" y="3368675"/>
            <a:ext cx="2057400" cy="381000"/>
          </a:xfrm>
          <a:custGeom>
            <a:avLst/>
            <a:gdLst>
              <a:gd name="G0" fmla="+- 19558 0 0"/>
              <a:gd name="G1" fmla="+- 0 0 0"/>
              <a:gd name="G2" fmla="+- 21600 0 0"/>
              <a:gd name="T0" fmla="*/ 41023 w 41023"/>
              <a:gd name="T1" fmla="*/ 2411 h 21600"/>
              <a:gd name="T2" fmla="*/ 0 w 41023"/>
              <a:gd name="T3" fmla="*/ 9167 h 21600"/>
              <a:gd name="T4" fmla="*/ 19558 w 4102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023" h="21600" fill="none" extrusionOk="0">
                <a:moveTo>
                  <a:pt x="41023" y="2411"/>
                </a:moveTo>
                <a:cubicBezTo>
                  <a:pt x="39795" y="13338"/>
                  <a:pt x="30554" y="21599"/>
                  <a:pt x="19558" y="21599"/>
                </a:cubicBezTo>
                <a:cubicBezTo>
                  <a:pt x="11178" y="21599"/>
                  <a:pt x="3555" y="16754"/>
                  <a:pt x="-1" y="9167"/>
                </a:cubicBezTo>
              </a:path>
              <a:path w="41023" h="21600" stroke="0" extrusionOk="0">
                <a:moveTo>
                  <a:pt x="41023" y="2411"/>
                </a:moveTo>
                <a:cubicBezTo>
                  <a:pt x="39795" y="13338"/>
                  <a:pt x="30554" y="21599"/>
                  <a:pt x="19558" y="21599"/>
                </a:cubicBezTo>
                <a:cubicBezTo>
                  <a:pt x="11178" y="21599"/>
                  <a:pt x="3555" y="16754"/>
                  <a:pt x="-1" y="9167"/>
                </a:cubicBezTo>
                <a:lnTo>
                  <a:pt x="19558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57" name="Arc 53"/>
          <p:cNvSpPr>
            <a:spLocks/>
          </p:cNvSpPr>
          <p:nvPr/>
        </p:nvSpPr>
        <p:spPr bwMode="auto">
          <a:xfrm>
            <a:off x="6477000" y="3368675"/>
            <a:ext cx="838200" cy="381000"/>
          </a:xfrm>
          <a:custGeom>
            <a:avLst/>
            <a:gdLst>
              <a:gd name="G0" fmla="+- 19558 0 0"/>
              <a:gd name="G1" fmla="+- 0 0 0"/>
              <a:gd name="G2" fmla="+- 21600 0 0"/>
              <a:gd name="T0" fmla="*/ 41023 w 41023"/>
              <a:gd name="T1" fmla="*/ 2411 h 21600"/>
              <a:gd name="T2" fmla="*/ 0 w 41023"/>
              <a:gd name="T3" fmla="*/ 9167 h 21600"/>
              <a:gd name="T4" fmla="*/ 19558 w 4102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023" h="21600" fill="none" extrusionOk="0">
                <a:moveTo>
                  <a:pt x="41023" y="2411"/>
                </a:moveTo>
                <a:cubicBezTo>
                  <a:pt x="39795" y="13338"/>
                  <a:pt x="30554" y="21599"/>
                  <a:pt x="19558" y="21599"/>
                </a:cubicBezTo>
                <a:cubicBezTo>
                  <a:pt x="11178" y="21599"/>
                  <a:pt x="3555" y="16754"/>
                  <a:pt x="-1" y="9167"/>
                </a:cubicBezTo>
              </a:path>
              <a:path w="41023" h="21600" stroke="0" extrusionOk="0">
                <a:moveTo>
                  <a:pt x="41023" y="2411"/>
                </a:moveTo>
                <a:cubicBezTo>
                  <a:pt x="39795" y="13338"/>
                  <a:pt x="30554" y="21599"/>
                  <a:pt x="19558" y="21599"/>
                </a:cubicBezTo>
                <a:cubicBezTo>
                  <a:pt x="11178" y="21599"/>
                  <a:pt x="3555" y="16754"/>
                  <a:pt x="-1" y="9167"/>
                </a:cubicBezTo>
                <a:lnTo>
                  <a:pt x="19558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58" name="Arc 54"/>
          <p:cNvSpPr>
            <a:spLocks/>
          </p:cNvSpPr>
          <p:nvPr/>
        </p:nvSpPr>
        <p:spPr bwMode="auto">
          <a:xfrm flipH="1">
            <a:off x="6399213" y="3368675"/>
            <a:ext cx="223837" cy="304800"/>
          </a:xfrm>
          <a:custGeom>
            <a:avLst/>
            <a:gdLst>
              <a:gd name="G0" fmla="+- 18723 0 0"/>
              <a:gd name="G1" fmla="+- 0 0 0"/>
              <a:gd name="G2" fmla="+- 21600 0 0"/>
              <a:gd name="T0" fmla="*/ 40188 w 40188"/>
              <a:gd name="T1" fmla="*/ 2411 h 21600"/>
              <a:gd name="T2" fmla="*/ 0 w 40188"/>
              <a:gd name="T3" fmla="*/ 10770 h 21600"/>
              <a:gd name="T4" fmla="*/ 18723 w 4018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188" h="21600" fill="none" extrusionOk="0">
                <a:moveTo>
                  <a:pt x="40188" y="2411"/>
                </a:moveTo>
                <a:cubicBezTo>
                  <a:pt x="38960" y="13338"/>
                  <a:pt x="29719" y="21599"/>
                  <a:pt x="18723" y="21599"/>
                </a:cubicBezTo>
                <a:cubicBezTo>
                  <a:pt x="10993" y="21599"/>
                  <a:pt x="3853" y="17470"/>
                  <a:pt x="-1" y="10770"/>
                </a:cubicBezTo>
              </a:path>
              <a:path w="40188" h="21600" stroke="0" extrusionOk="0">
                <a:moveTo>
                  <a:pt x="40188" y="2411"/>
                </a:moveTo>
                <a:cubicBezTo>
                  <a:pt x="38960" y="13338"/>
                  <a:pt x="29719" y="21599"/>
                  <a:pt x="18723" y="21599"/>
                </a:cubicBezTo>
                <a:cubicBezTo>
                  <a:pt x="10993" y="21599"/>
                  <a:pt x="3853" y="17470"/>
                  <a:pt x="-1" y="10770"/>
                </a:cubicBezTo>
                <a:lnTo>
                  <a:pt x="18723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59" name="Arc 55"/>
          <p:cNvSpPr>
            <a:spLocks/>
          </p:cNvSpPr>
          <p:nvPr/>
        </p:nvSpPr>
        <p:spPr bwMode="auto">
          <a:xfrm>
            <a:off x="7696200" y="3368675"/>
            <a:ext cx="223838" cy="304800"/>
          </a:xfrm>
          <a:custGeom>
            <a:avLst/>
            <a:gdLst>
              <a:gd name="G0" fmla="+- 18723 0 0"/>
              <a:gd name="G1" fmla="+- 0 0 0"/>
              <a:gd name="G2" fmla="+- 21600 0 0"/>
              <a:gd name="T0" fmla="*/ 40188 w 40188"/>
              <a:gd name="T1" fmla="*/ 2411 h 21600"/>
              <a:gd name="T2" fmla="*/ 0 w 40188"/>
              <a:gd name="T3" fmla="*/ 10770 h 21600"/>
              <a:gd name="T4" fmla="*/ 18723 w 4018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188" h="21600" fill="none" extrusionOk="0">
                <a:moveTo>
                  <a:pt x="40188" y="2411"/>
                </a:moveTo>
                <a:cubicBezTo>
                  <a:pt x="38960" y="13338"/>
                  <a:pt x="29719" y="21599"/>
                  <a:pt x="18723" y="21599"/>
                </a:cubicBezTo>
                <a:cubicBezTo>
                  <a:pt x="10993" y="21599"/>
                  <a:pt x="3853" y="17470"/>
                  <a:pt x="-1" y="10770"/>
                </a:cubicBezTo>
              </a:path>
              <a:path w="40188" h="21600" stroke="0" extrusionOk="0">
                <a:moveTo>
                  <a:pt x="40188" y="2411"/>
                </a:moveTo>
                <a:cubicBezTo>
                  <a:pt x="38960" y="13338"/>
                  <a:pt x="29719" y="21599"/>
                  <a:pt x="18723" y="21599"/>
                </a:cubicBezTo>
                <a:cubicBezTo>
                  <a:pt x="10993" y="21599"/>
                  <a:pt x="3853" y="17470"/>
                  <a:pt x="-1" y="10770"/>
                </a:cubicBezTo>
                <a:lnTo>
                  <a:pt x="18723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60" name="Line 56"/>
          <p:cNvSpPr>
            <a:spLocks noChangeShapeType="1"/>
          </p:cNvSpPr>
          <p:nvPr/>
        </p:nvSpPr>
        <p:spPr bwMode="auto">
          <a:xfrm flipV="1">
            <a:off x="7467600" y="3216275"/>
            <a:ext cx="3048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61" name="Arc 57"/>
          <p:cNvSpPr>
            <a:spLocks/>
          </p:cNvSpPr>
          <p:nvPr/>
        </p:nvSpPr>
        <p:spPr bwMode="auto">
          <a:xfrm flipH="1">
            <a:off x="6705600" y="3368675"/>
            <a:ext cx="1143000" cy="381000"/>
          </a:xfrm>
          <a:custGeom>
            <a:avLst/>
            <a:gdLst>
              <a:gd name="G0" fmla="+- 19558 0 0"/>
              <a:gd name="G1" fmla="+- 0 0 0"/>
              <a:gd name="G2" fmla="+- 21600 0 0"/>
              <a:gd name="T0" fmla="*/ 41023 w 41023"/>
              <a:gd name="T1" fmla="*/ 2411 h 21600"/>
              <a:gd name="T2" fmla="*/ 0 w 41023"/>
              <a:gd name="T3" fmla="*/ 9167 h 21600"/>
              <a:gd name="T4" fmla="*/ 19558 w 4102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023" h="21600" fill="none" extrusionOk="0">
                <a:moveTo>
                  <a:pt x="41023" y="2411"/>
                </a:moveTo>
                <a:cubicBezTo>
                  <a:pt x="39795" y="13338"/>
                  <a:pt x="30554" y="21599"/>
                  <a:pt x="19558" y="21599"/>
                </a:cubicBezTo>
                <a:cubicBezTo>
                  <a:pt x="11178" y="21599"/>
                  <a:pt x="3555" y="16754"/>
                  <a:pt x="-1" y="9167"/>
                </a:cubicBezTo>
              </a:path>
              <a:path w="41023" h="21600" stroke="0" extrusionOk="0">
                <a:moveTo>
                  <a:pt x="41023" y="2411"/>
                </a:moveTo>
                <a:cubicBezTo>
                  <a:pt x="39795" y="13338"/>
                  <a:pt x="30554" y="21599"/>
                  <a:pt x="19558" y="21599"/>
                </a:cubicBezTo>
                <a:cubicBezTo>
                  <a:pt x="11178" y="21599"/>
                  <a:pt x="3555" y="16754"/>
                  <a:pt x="-1" y="9167"/>
                </a:cubicBezTo>
                <a:lnTo>
                  <a:pt x="19558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27962" name="Text Box 58"/>
          <p:cNvSpPr txBox="1">
            <a:spLocks noChangeArrowheads="1"/>
          </p:cNvSpPr>
          <p:nvPr/>
        </p:nvSpPr>
        <p:spPr bwMode="auto">
          <a:xfrm>
            <a:off x="5181600" y="4876800"/>
            <a:ext cx="1600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Constant time</a:t>
            </a:r>
          </a:p>
        </p:txBody>
      </p:sp>
      <p:sp>
        <p:nvSpPr>
          <p:cNvPr id="2427963" name="Line 59"/>
          <p:cNvSpPr>
            <a:spLocks noChangeShapeType="1"/>
          </p:cNvSpPr>
          <p:nvPr/>
        </p:nvSpPr>
        <p:spPr bwMode="auto">
          <a:xfrm flipH="1" flipV="1">
            <a:off x="5486400" y="4648200"/>
            <a:ext cx="762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3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#2: Array-Based Complete [1/2]</a:t>
            </a:r>
          </a:p>
        </p:txBody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complete</a:t>
            </a:r>
            <a:r>
              <a:rPr lang="en-US" smtClean="0">
                <a:cs typeface="+mn-cs"/>
              </a:rPr>
              <a:t> Binary Tree can be stored efficiently in an array.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Put the root, if any, at index 0. Other items follow in left-to-right, then top-to-bottom order.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need to store </a:t>
            </a:r>
            <a:r>
              <a:rPr lang="en-US" i="1" smtClean="0"/>
              <a:t>only</a:t>
            </a:r>
            <a:r>
              <a:rPr lang="en-US" smtClean="0"/>
              <a:t> an </a:t>
            </a:r>
            <a:r>
              <a:rPr lang="en-US" b="1" smtClean="0"/>
              <a:t>array </a:t>
            </a:r>
            <a:r>
              <a:rPr lang="en-US" smtClean="0"/>
              <a:t>of data items and a record of the number of nodes (</a:t>
            </a:r>
            <a:r>
              <a:rPr lang="en-US" b="1" i="1" smtClean="0"/>
              <a:t>size</a:t>
            </a:r>
            <a:r>
              <a:rPr lang="en-US" smtClean="0"/>
              <a:t>).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No pointers/indices are required!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This greatly limits the operations available to us, since we must preserve the property of being complete.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array-based complete Binary Tree is commonly used to implement a data structure called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Binary Heap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will discuss this later in the semester.</a:t>
            </a:r>
          </a:p>
        </p:txBody>
      </p:sp>
      <p:sp>
        <p:nvSpPr>
          <p:cNvPr id="2435076" name="Line 4"/>
          <p:cNvSpPr>
            <a:spLocks noChangeShapeType="1"/>
          </p:cNvSpPr>
          <p:nvPr/>
        </p:nvSpPr>
        <p:spPr bwMode="auto">
          <a:xfrm flipH="1">
            <a:off x="1524000" y="3886200"/>
            <a:ext cx="8382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077" name="Line 5"/>
          <p:cNvSpPr>
            <a:spLocks noChangeShapeType="1"/>
          </p:cNvSpPr>
          <p:nvPr/>
        </p:nvSpPr>
        <p:spPr bwMode="auto">
          <a:xfrm>
            <a:off x="2514600" y="3886200"/>
            <a:ext cx="8382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078" name="Line 6"/>
          <p:cNvSpPr>
            <a:spLocks noChangeShapeType="1"/>
          </p:cNvSpPr>
          <p:nvPr/>
        </p:nvSpPr>
        <p:spPr bwMode="auto">
          <a:xfrm flipH="1">
            <a:off x="1066800" y="4343400"/>
            <a:ext cx="381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079" name="Line 7"/>
          <p:cNvSpPr>
            <a:spLocks noChangeShapeType="1"/>
          </p:cNvSpPr>
          <p:nvPr/>
        </p:nvSpPr>
        <p:spPr bwMode="auto">
          <a:xfrm>
            <a:off x="1600200" y="4343400"/>
            <a:ext cx="3810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080" name="Line 8"/>
          <p:cNvSpPr>
            <a:spLocks noChangeShapeType="1"/>
          </p:cNvSpPr>
          <p:nvPr/>
        </p:nvSpPr>
        <p:spPr bwMode="auto">
          <a:xfrm flipH="1">
            <a:off x="2895600" y="4343400"/>
            <a:ext cx="381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081" name="Line 9"/>
          <p:cNvSpPr>
            <a:spLocks noChangeShapeType="1"/>
          </p:cNvSpPr>
          <p:nvPr/>
        </p:nvSpPr>
        <p:spPr bwMode="auto">
          <a:xfrm>
            <a:off x="3429000" y="4343400"/>
            <a:ext cx="3810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082" name="Line 10"/>
          <p:cNvSpPr>
            <a:spLocks noChangeShapeType="1"/>
          </p:cNvSpPr>
          <p:nvPr/>
        </p:nvSpPr>
        <p:spPr bwMode="auto">
          <a:xfrm flipH="1">
            <a:off x="838200" y="4724400"/>
            <a:ext cx="152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083" name="Line 11"/>
          <p:cNvSpPr>
            <a:spLocks noChangeShapeType="1"/>
          </p:cNvSpPr>
          <p:nvPr/>
        </p:nvSpPr>
        <p:spPr bwMode="auto">
          <a:xfrm>
            <a:off x="1143000" y="4724400"/>
            <a:ext cx="1524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084" name="Line 12"/>
          <p:cNvSpPr>
            <a:spLocks noChangeShapeType="1"/>
          </p:cNvSpPr>
          <p:nvPr/>
        </p:nvSpPr>
        <p:spPr bwMode="auto">
          <a:xfrm flipH="1">
            <a:off x="1752600" y="4724400"/>
            <a:ext cx="152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085" name="Rectangle 13"/>
          <p:cNvSpPr>
            <a:spLocks noChangeArrowheads="1"/>
          </p:cNvSpPr>
          <p:nvPr/>
        </p:nvSpPr>
        <p:spPr bwMode="auto">
          <a:xfrm>
            <a:off x="45720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435086" name="Rectangle 14"/>
          <p:cNvSpPr>
            <a:spLocks noChangeArrowheads="1"/>
          </p:cNvSpPr>
          <p:nvPr/>
        </p:nvSpPr>
        <p:spPr bwMode="auto">
          <a:xfrm>
            <a:off x="48768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435087" name="Rectangle 15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435088" name="Rectangle 16"/>
          <p:cNvSpPr>
            <a:spLocks noChangeArrowheads="1"/>
          </p:cNvSpPr>
          <p:nvPr/>
        </p:nvSpPr>
        <p:spPr bwMode="auto">
          <a:xfrm>
            <a:off x="54864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435089" name="Rectangle 17"/>
          <p:cNvSpPr>
            <a:spLocks noChangeArrowheads="1"/>
          </p:cNvSpPr>
          <p:nvPr/>
        </p:nvSpPr>
        <p:spPr bwMode="auto">
          <a:xfrm>
            <a:off x="57912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35090" name="Rectangle 18"/>
          <p:cNvSpPr>
            <a:spLocks noChangeArrowheads="1"/>
          </p:cNvSpPr>
          <p:nvPr/>
        </p:nvSpPr>
        <p:spPr bwMode="auto">
          <a:xfrm>
            <a:off x="60960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435091" name="Rectangle 19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435092" name="Rectangle 20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435093" name="Rectangle 21"/>
          <p:cNvSpPr>
            <a:spLocks noChangeArrowheads="1"/>
          </p:cNvSpPr>
          <p:nvPr/>
        </p:nvSpPr>
        <p:spPr bwMode="auto">
          <a:xfrm>
            <a:off x="70104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435094" name="Rectangle 22"/>
          <p:cNvSpPr>
            <a:spLocks noChangeArrowheads="1"/>
          </p:cNvSpPr>
          <p:nvPr/>
        </p:nvSpPr>
        <p:spPr bwMode="auto">
          <a:xfrm>
            <a:off x="73152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43509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Logical Structure</a:t>
            </a:r>
          </a:p>
        </p:txBody>
      </p:sp>
      <p:sp>
        <p:nvSpPr>
          <p:cNvPr id="2435096" name="Text Box 24"/>
          <p:cNvSpPr txBox="1">
            <a:spLocks noChangeArrowheads="1"/>
          </p:cNvSpPr>
          <p:nvPr/>
        </p:nvSpPr>
        <p:spPr bwMode="auto">
          <a:xfrm>
            <a:off x="5562600" y="46482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Physical Structure</a:t>
            </a:r>
          </a:p>
        </p:txBody>
      </p:sp>
      <p:sp>
        <p:nvSpPr>
          <p:cNvPr id="2435097" name="Rectangle 25"/>
          <p:cNvSpPr>
            <a:spLocks noChangeArrowheads="1"/>
          </p:cNvSpPr>
          <p:nvPr/>
        </p:nvSpPr>
        <p:spPr bwMode="auto">
          <a:xfrm>
            <a:off x="76200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35098" name="Rectangle 26"/>
          <p:cNvSpPr>
            <a:spLocks noChangeArrowheads="1"/>
          </p:cNvSpPr>
          <p:nvPr/>
        </p:nvSpPr>
        <p:spPr bwMode="auto">
          <a:xfrm>
            <a:off x="79248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35099" name="Line 27"/>
          <p:cNvSpPr>
            <a:spLocks noChangeShapeType="1"/>
          </p:cNvSpPr>
          <p:nvPr/>
        </p:nvSpPr>
        <p:spPr bwMode="auto">
          <a:xfrm>
            <a:off x="76200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5100" name="Rectangle 28"/>
          <p:cNvSpPr>
            <a:spLocks noChangeArrowheads="1"/>
          </p:cNvSpPr>
          <p:nvPr/>
        </p:nvSpPr>
        <p:spPr bwMode="auto">
          <a:xfrm>
            <a:off x="8229600" y="4191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35101" name="Rectangle 29"/>
          <p:cNvSpPr>
            <a:spLocks noChangeArrowheads="1"/>
          </p:cNvSpPr>
          <p:nvPr/>
        </p:nvSpPr>
        <p:spPr bwMode="auto">
          <a:xfrm>
            <a:off x="2286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435102" name="Rectangle 30"/>
          <p:cNvSpPr>
            <a:spLocks noChangeArrowheads="1"/>
          </p:cNvSpPr>
          <p:nvPr/>
        </p:nvSpPr>
        <p:spPr bwMode="auto">
          <a:xfrm>
            <a:off x="1371600" y="4038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435103" name="Rectangle 31"/>
          <p:cNvSpPr>
            <a:spLocks noChangeArrowheads="1"/>
          </p:cNvSpPr>
          <p:nvPr/>
        </p:nvSpPr>
        <p:spPr bwMode="auto">
          <a:xfrm>
            <a:off x="3200400" y="4038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435104" name="Rectangle 32"/>
          <p:cNvSpPr>
            <a:spLocks noChangeArrowheads="1"/>
          </p:cNvSpPr>
          <p:nvPr/>
        </p:nvSpPr>
        <p:spPr bwMode="auto">
          <a:xfrm>
            <a:off x="685800" y="4800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435105" name="Rectangle 33"/>
          <p:cNvSpPr>
            <a:spLocks noChangeArrowheads="1"/>
          </p:cNvSpPr>
          <p:nvPr/>
        </p:nvSpPr>
        <p:spPr bwMode="auto">
          <a:xfrm>
            <a:off x="1143000" y="4800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435106" name="Rectangle 34"/>
          <p:cNvSpPr>
            <a:spLocks noChangeArrowheads="1"/>
          </p:cNvSpPr>
          <p:nvPr/>
        </p:nvSpPr>
        <p:spPr bwMode="auto">
          <a:xfrm>
            <a:off x="914400" y="4419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435107" name="Rectangle 35"/>
          <p:cNvSpPr>
            <a:spLocks noChangeArrowheads="1"/>
          </p:cNvSpPr>
          <p:nvPr/>
        </p:nvSpPr>
        <p:spPr bwMode="auto">
          <a:xfrm>
            <a:off x="1600200" y="4800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435108" name="Rectangle 36"/>
          <p:cNvSpPr>
            <a:spLocks noChangeArrowheads="1"/>
          </p:cNvSpPr>
          <p:nvPr/>
        </p:nvSpPr>
        <p:spPr bwMode="auto">
          <a:xfrm>
            <a:off x="1828800" y="4419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35109" name="Rectangle 37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435110" name="Rectangle 38"/>
          <p:cNvSpPr>
            <a:spLocks noChangeArrowheads="1"/>
          </p:cNvSpPr>
          <p:nvPr/>
        </p:nvSpPr>
        <p:spPr bwMode="auto">
          <a:xfrm>
            <a:off x="3657600" y="4419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8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#2: Array-Based Complete [2/2]</a:t>
            </a:r>
          </a:p>
        </p:txBody>
      </p:sp>
      <p:sp>
        <p:nvSpPr>
          <p:cNvPr id="228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Without pointers, how do we move from one node to another?</a:t>
            </a:r>
          </a:p>
          <a:p>
            <a:pPr lvl="1" eaLnBrk="1" hangingPunct="1">
              <a:defRPr/>
            </a:pPr>
            <a:r>
              <a:rPr lang="en-US" smtClean="0"/>
              <a:t>The </a:t>
            </a:r>
            <a:r>
              <a:rPr lang="en-US" b="1" smtClean="0"/>
              <a:t>root</a:t>
            </a:r>
            <a:r>
              <a:rPr lang="en-US" smtClean="0"/>
              <a:t>, if any, is at index 0.</a:t>
            </a:r>
          </a:p>
          <a:p>
            <a:pPr lvl="2" eaLnBrk="1" hangingPunct="1">
              <a:defRPr/>
            </a:pPr>
            <a:r>
              <a:rPr lang="en-US" smtClean="0"/>
              <a:t>The root exists if 0 &lt; </a:t>
            </a:r>
            <a:r>
              <a:rPr lang="en-US" i="1" smtClean="0"/>
              <a:t>size</a:t>
            </a:r>
            <a:r>
              <a:rPr lang="en-US" smtClean="0"/>
              <a:t>, that is, if the tree is nonempty.</a:t>
            </a:r>
          </a:p>
          <a:p>
            <a:pPr lvl="1" eaLnBrk="1" hangingPunct="1">
              <a:defRPr/>
            </a:pPr>
            <a:r>
              <a:rPr lang="en-US" smtClean="0"/>
              <a:t>The </a:t>
            </a:r>
            <a:r>
              <a:rPr lang="en-US" b="1" smtClean="0"/>
              <a:t>left child</a:t>
            </a:r>
            <a:r>
              <a:rPr lang="en-US" smtClean="0"/>
              <a:t> of node </a:t>
            </a:r>
            <a:r>
              <a:rPr lang="en-US" i="1" smtClean="0"/>
              <a:t>k</a:t>
            </a:r>
            <a:r>
              <a:rPr lang="en-US" smtClean="0"/>
              <a:t> is at index 2</a:t>
            </a:r>
            <a:r>
              <a:rPr lang="en-US" i="1" smtClean="0"/>
              <a:t>k</a:t>
            </a:r>
            <a:r>
              <a:rPr lang="en-US" smtClean="0"/>
              <a:t> + 1.</a:t>
            </a:r>
          </a:p>
          <a:p>
            <a:pPr lvl="2" eaLnBrk="1" hangingPunct="1">
              <a:defRPr/>
            </a:pPr>
            <a:r>
              <a:rPr lang="en-US" smtClean="0"/>
              <a:t>The child exists if 2</a:t>
            </a:r>
            <a:r>
              <a:rPr lang="en-US" i="1" smtClean="0"/>
              <a:t>k</a:t>
            </a:r>
            <a:r>
              <a:rPr lang="en-US" smtClean="0"/>
              <a:t> + 1 &lt; </a:t>
            </a:r>
            <a:r>
              <a:rPr lang="en-US" i="1" smtClean="0"/>
              <a:t>size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The </a:t>
            </a:r>
            <a:r>
              <a:rPr lang="en-US" b="1" smtClean="0"/>
              <a:t>right child</a:t>
            </a:r>
            <a:r>
              <a:rPr lang="en-US" smtClean="0"/>
              <a:t> of node </a:t>
            </a:r>
            <a:r>
              <a:rPr lang="en-US" i="1" smtClean="0"/>
              <a:t>k</a:t>
            </a:r>
            <a:r>
              <a:rPr lang="en-US" smtClean="0"/>
              <a:t> is at index 2</a:t>
            </a:r>
            <a:r>
              <a:rPr lang="en-US" i="1" smtClean="0"/>
              <a:t>k</a:t>
            </a:r>
            <a:r>
              <a:rPr lang="en-US" smtClean="0"/>
              <a:t> + 2.</a:t>
            </a:r>
          </a:p>
          <a:p>
            <a:pPr lvl="2" eaLnBrk="1" hangingPunct="1">
              <a:defRPr/>
            </a:pPr>
            <a:r>
              <a:rPr lang="en-US" smtClean="0"/>
              <a:t>The child exists if 2</a:t>
            </a:r>
            <a:r>
              <a:rPr lang="en-US" i="1" smtClean="0"/>
              <a:t>k</a:t>
            </a:r>
            <a:r>
              <a:rPr lang="en-US" smtClean="0"/>
              <a:t> + 2 &lt; </a:t>
            </a:r>
            <a:r>
              <a:rPr lang="en-US" i="1" smtClean="0"/>
              <a:t>size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The </a:t>
            </a:r>
            <a:r>
              <a:rPr lang="en-US" b="1" smtClean="0"/>
              <a:t>parent</a:t>
            </a:r>
            <a:r>
              <a:rPr lang="en-US" smtClean="0"/>
              <a:t> of node </a:t>
            </a:r>
            <a:r>
              <a:rPr lang="en-US" i="1" smtClean="0"/>
              <a:t>k</a:t>
            </a:r>
            <a:r>
              <a:rPr lang="en-US" smtClean="0"/>
              <a:t> is at index (</a:t>
            </a:r>
            <a:r>
              <a:rPr lang="en-US" i="1" smtClean="0"/>
              <a:t>k</a:t>
            </a:r>
            <a:r>
              <a:rPr lang="en-US" smtClean="0"/>
              <a:t> – 1)/2 [integer division].</a:t>
            </a:r>
          </a:p>
          <a:p>
            <a:pPr lvl="2" eaLnBrk="1" hangingPunct="1">
              <a:defRPr/>
            </a:pPr>
            <a:r>
              <a:rPr lang="en-US" smtClean="0"/>
              <a:t>The parent exists if </a:t>
            </a:r>
            <a:r>
              <a:rPr lang="en-US" i="1" smtClean="0"/>
              <a:t>k</a:t>
            </a:r>
            <a:r>
              <a:rPr lang="en-US" smtClean="0"/>
              <a:t> &gt; 0.</a:t>
            </a:r>
          </a:p>
        </p:txBody>
      </p:sp>
      <p:sp>
        <p:nvSpPr>
          <p:cNvPr id="2288644" name="Rectangle 4"/>
          <p:cNvSpPr>
            <a:spLocks noChangeArrowheads="1"/>
          </p:cNvSpPr>
          <p:nvPr/>
        </p:nvSpPr>
        <p:spPr bwMode="auto">
          <a:xfrm>
            <a:off x="45720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288645" name="Rectangle 5"/>
          <p:cNvSpPr>
            <a:spLocks noChangeArrowheads="1"/>
          </p:cNvSpPr>
          <p:nvPr/>
        </p:nvSpPr>
        <p:spPr bwMode="auto">
          <a:xfrm>
            <a:off x="48768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88646" name="Rectangle 6"/>
          <p:cNvSpPr>
            <a:spLocks noChangeArrowheads="1"/>
          </p:cNvSpPr>
          <p:nvPr/>
        </p:nvSpPr>
        <p:spPr bwMode="auto">
          <a:xfrm>
            <a:off x="51816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288647" name="Rectangle 7"/>
          <p:cNvSpPr>
            <a:spLocks noChangeArrowheads="1"/>
          </p:cNvSpPr>
          <p:nvPr/>
        </p:nvSpPr>
        <p:spPr bwMode="auto">
          <a:xfrm>
            <a:off x="54864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288648" name="Rectangle 8"/>
          <p:cNvSpPr>
            <a:spLocks noChangeArrowheads="1"/>
          </p:cNvSpPr>
          <p:nvPr/>
        </p:nvSpPr>
        <p:spPr bwMode="auto">
          <a:xfrm>
            <a:off x="57912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88649" name="Rectangle 9"/>
          <p:cNvSpPr>
            <a:spLocks noChangeArrowheads="1"/>
          </p:cNvSpPr>
          <p:nvPr/>
        </p:nvSpPr>
        <p:spPr bwMode="auto">
          <a:xfrm>
            <a:off x="60960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88650" name="Rectangle 10"/>
          <p:cNvSpPr>
            <a:spLocks noChangeArrowheads="1"/>
          </p:cNvSpPr>
          <p:nvPr/>
        </p:nvSpPr>
        <p:spPr bwMode="auto">
          <a:xfrm>
            <a:off x="64008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288651" name="Rectangle 11"/>
          <p:cNvSpPr>
            <a:spLocks noChangeArrowheads="1"/>
          </p:cNvSpPr>
          <p:nvPr/>
        </p:nvSpPr>
        <p:spPr bwMode="auto">
          <a:xfrm>
            <a:off x="67056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288652" name="Rectangle 12"/>
          <p:cNvSpPr>
            <a:spLocks noChangeArrowheads="1"/>
          </p:cNvSpPr>
          <p:nvPr/>
        </p:nvSpPr>
        <p:spPr bwMode="auto">
          <a:xfrm>
            <a:off x="70104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288653" name="Rectangle 13"/>
          <p:cNvSpPr>
            <a:spLocks noChangeArrowheads="1"/>
          </p:cNvSpPr>
          <p:nvPr/>
        </p:nvSpPr>
        <p:spPr bwMode="auto">
          <a:xfrm>
            <a:off x="73152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288654" name="Text Box 14"/>
          <p:cNvSpPr txBox="1">
            <a:spLocks noChangeArrowheads="1"/>
          </p:cNvSpPr>
          <p:nvPr/>
        </p:nvSpPr>
        <p:spPr bwMode="auto">
          <a:xfrm>
            <a:off x="2133600" y="26352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Logical Structure</a:t>
            </a:r>
          </a:p>
        </p:txBody>
      </p:sp>
      <p:sp>
        <p:nvSpPr>
          <p:cNvPr id="2288655" name="Text Box 15"/>
          <p:cNvSpPr txBox="1">
            <a:spLocks noChangeArrowheads="1"/>
          </p:cNvSpPr>
          <p:nvPr/>
        </p:nvSpPr>
        <p:spPr bwMode="auto">
          <a:xfrm>
            <a:off x="5562600" y="24066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Physical Structure</a:t>
            </a:r>
          </a:p>
        </p:txBody>
      </p:sp>
      <p:sp>
        <p:nvSpPr>
          <p:cNvPr id="2288656" name="Rectangle 16"/>
          <p:cNvSpPr>
            <a:spLocks noChangeArrowheads="1"/>
          </p:cNvSpPr>
          <p:nvPr/>
        </p:nvSpPr>
        <p:spPr bwMode="auto">
          <a:xfrm>
            <a:off x="76200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88657" name="Rectangle 17"/>
          <p:cNvSpPr>
            <a:spLocks noChangeArrowheads="1"/>
          </p:cNvSpPr>
          <p:nvPr/>
        </p:nvSpPr>
        <p:spPr bwMode="auto">
          <a:xfrm>
            <a:off x="79248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88658" name="Line 18"/>
          <p:cNvSpPr>
            <a:spLocks noChangeShapeType="1"/>
          </p:cNvSpPr>
          <p:nvPr/>
        </p:nvSpPr>
        <p:spPr bwMode="auto">
          <a:xfrm>
            <a:off x="7620000" y="18732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59" name="Rectangle 19"/>
          <p:cNvSpPr>
            <a:spLocks noChangeArrowheads="1"/>
          </p:cNvSpPr>
          <p:nvPr/>
        </p:nvSpPr>
        <p:spPr bwMode="auto">
          <a:xfrm>
            <a:off x="8229600" y="194945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88660" name="Line 20"/>
          <p:cNvSpPr>
            <a:spLocks noChangeShapeType="1"/>
          </p:cNvSpPr>
          <p:nvPr/>
        </p:nvSpPr>
        <p:spPr bwMode="auto">
          <a:xfrm flipH="1">
            <a:off x="1524000" y="1644650"/>
            <a:ext cx="8382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61" name="Line 21"/>
          <p:cNvSpPr>
            <a:spLocks noChangeShapeType="1"/>
          </p:cNvSpPr>
          <p:nvPr/>
        </p:nvSpPr>
        <p:spPr bwMode="auto">
          <a:xfrm>
            <a:off x="2514600" y="1644650"/>
            <a:ext cx="8382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62" name="Line 22"/>
          <p:cNvSpPr>
            <a:spLocks noChangeShapeType="1"/>
          </p:cNvSpPr>
          <p:nvPr/>
        </p:nvSpPr>
        <p:spPr bwMode="auto">
          <a:xfrm flipH="1">
            <a:off x="1066800" y="2101850"/>
            <a:ext cx="381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63" name="Line 23"/>
          <p:cNvSpPr>
            <a:spLocks noChangeShapeType="1"/>
          </p:cNvSpPr>
          <p:nvPr/>
        </p:nvSpPr>
        <p:spPr bwMode="auto">
          <a:xfrm>
            <a:off x="1600200" y="2101850"/>
            <a:ext cx="3810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64" name="Line 24"/>
          <p:cNvSpPr>
            <a:spLocks noChangeShapeType="1"/>
          </p:cNvSpPr>
          <p:nvPr/>
        </p:nvSpPr>
        <p:spPr bwMode="auto">
          <a:xfrm flipH="1">
            <a:off x="2895600" y="2101850"/>
            <a:ext cx="381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65" name="Line 25"/>
          <p:cNvSpPr>
            <a:spLocks noChangeShapeType="1"/>
          </p:cNvSpPr>
          <p:nvPr/>
        </p:nvSpPr>
        <p:spPr bwMode="auto">
          <a:xfrm>
            <a:off x="3429000" y="2101850"/>
            <a:ext cx="3810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66" name="Line 26"/>
          <p:cNvSpPr>
            <a:spLocks noChangeShapeType="1"/>
          </p:cNvSpPr>
          <p:nvPr/>
        </p:nvSpPr>
        <p:spPr bwMode="auto">
          <a:xfrm flipH="1">
            <a:off x="838200" y="2482850"/>
            <a:ext cx="152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67" name="Line 27"/>
          <p:cNvSpPr>
            <a:spLocks noChangeShapeType="1"/>
          </p:cNvSpPr>
          <p:nvPr/>
        </p:nvSpPr>
        <p:spPr bwMode="auto">
          <a:xfrm>
            <a:off x="1143000" y="2482850"/>
            <a:ext cx="1524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68" name="Line 28"/>
          <p:cNvSpPr>
            <a:spLocks noChangeShapeType="1"/>
          </p:cNvSpPr>
          <p:nvPr/>
        </p:nvSpPr>
        <p:spPr bwMode="auto">
          <a:xfrm flipH="1">
            <a:off x="1752600" y="2482850"/>
            <a:ext cx="152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8669" name="Rectangle 29"/>
          <p:cNvSpPr>
            <a:spLocks noChangeArrowheads="1"/>
          </p:cNvSpPr>
          <p:nvPr/>
        </p:nvSpPr>
        <p:spPr bwMode="auto">
          <a:xfrm>
            <a:off x="2286000" y="13398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288670" name="Rectangle 30"/>
          <p:cNvSpPr>
            <a:spLocks noChangeArrowheads="1"/>
          </p:cNvSpPr>
          <p:nvPr/>
        </p:nvSpPr>
        <p:spPr bwMode="auto">
          <a:xfrm>
            <a:off x="1371600" y="17970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88671" name="Rectangle 31"/>
          <p:cNvSpPr>
            <a:spLocks noChangeArrowheads="1"/>
          </p:cNvSpPr>
          <p:nvPr/>
        </p:nvSpPr>
        <p:spPr bwMode="auto">
          <a:xfrm>
            <a:off x="3200400" y="17970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288672" name="Rectangle 32"/>
          <p:cNvSpPr>
            <a:spLocks noChangeArrowheads="1"/>
          </p:cNvSpPr>
          <p:nvPr/>
        </p:nvSpPr>
        <p:spPr bwMode="auto">
          <a:xfrm>
            <a:off x="685800" y="25590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288673" name="Rectangle 33"/>
          <p:cNvSpPr>
            <a:spLocks noChangeArrowheads="1"/>
          </p:cNvSpPr>
          <p:nvPr/>
        </p:nvSpPr>
        <p:spPr bwMode="auto">
          <a:xfrm>
            <a:off x="1143000" y="25590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288674" name="Rectangle 34"/>
          <p:cNvSpPr>
            <a:spLocks noChangeArrowheads="1"/>
          </p:cNvSpPr>
          <p:nvPr/>
        </p:nvSpPr>
        <p:spPr bwMode="auto">
          <a:xfrm>
            <a:off x="914400" y="21780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288675" name="Rectangle 35"/>
          <p:cNvSpPr>
            <a:spLocks noChangeArrowheads="1"/>
          </p:cNvSpPr>
          <p:nvPr/>
        </p:nvSpPr>
        <p:spPr bwMode="auto">
          <a:xfrm>
            <a:off x="1600200" y="25590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288676" name="Rectangle 36"/>
          <p:cNvSpPr>
            <a:spLocks noChangeArrowheads="1"/>
          </p:cNvSpPr>
          <p:nvPr/>
        </p:nvSpPr>
        <p:spPr bwMode="auto">
          <a:xfrm>
            <a:off x="1828800" y="21780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88677" name="Rectangle 37"/>
          <p:cNvSpPr>
            <a:spLocks noChangeArrowheads="1"/>
          </p:cNvSpPr>
          <p:nvPr/>
        </p:nvSpPr>
        <p:spPr bwMode="auto">
          <a:xfrm>
            <a:off x="2743200" y="21780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88678" name="Rectangle 38"/>
          <p:cNvSpPr>
            <a:spLocks noChangeArrowheads="1"/>
          </p:cNvSpPr>
          <p:nvPr/>
        </p:nvSpPr>
        <p:spPr bwMode="auto">
          <a:xfrm>
            <a:off x="3657600" y="217805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8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Representing General Trees [1/2]</a:t>
            </a:r>
          </a:p>
        </p:txBody>
      </p:sp>
      <p:sp>
        <p:nvSpPr>
          <p:cNvPr id="228966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can represent </a:t>
            </a:r>
            <a:r>
              <a:rPr lang="en-US" b="1" smtClean="0">
                <a:cs typeface="+mn-cs"/>
              </a:rPr>
              <a:t>any</a:t>
            </a:r>
            <a:r>
              <a:rPr lang="en-US" smtClean="0">
                <a:cs typeface="+mn-cs"/>
              </a:rPr>
              <a:t> tree using a Binary Tree.</a:t>
            </a:r>
          </a:p>
          <a:p>
            <a:pPr lvl="1" eaLnBrk="1" hangingPunct="1">
              <a:defRPr/>
            </a:pPr>
            <a:r>
              <a:rPr lang="en-US" smtClean="0"/>
              <a:t>A node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left child is its first child in the general tree.</a:t>
            </a:r>
          </a:p>
          <a:p>
            <a:pPr lvl="1" eaLnBrk="1" hangingPunct="1">
              <a:defRPr/>
            </a:pPr>
            <a:r>
              <a:rPr lang="en-US" smtClean="0"/>
              <a:t>A node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right child is its next sibling in the general tree.</a:t>
            </a:r>
          </a:p>
        </p:txBody>
      </p:sp>
      <p:sp>
        <p:nvSpPr>
          <p:cNvPr id="2289668" name="Rectangle 4"/>
          <p:cNvSpPr>
            <a:spLocks noChangeArrowheads="1"/>
          </p:cNvSpPr>
          <p:nvPr/>
        </p:nvSpPr>
        <p:spPr bwMode="auto">
          <a:xfrm>
            <a:off x="19812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89669" name="Rectangle 5"/>
          <p:cNvSpPr>
            <a:spLocks noChangeArrowheads="1"/>
          </p:cNvSpPr>
          <p:nvPr/>
        </p:nvSpPr>
        <p:spPr bwMode="auto">
          <a:xfrm>
            <a:off x="1066800" y="3429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89670" name="Rectangle 6"/>
          <p:cNvSpPr>
            <a:spLocks noChangeArrowheads="1"/>
          </p:cNvSpPr>
          <p:nvPr/>
        </p:nvSpPr>
        <p:spPr bwMode="auto">
          <a:xfrm>
            <a:off x="2895600" y="3429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289671" name="Rectangle 7"/>
          <p:cNvSpPr>
            <a:spLocks noChangeArrowheads="1"/>
          </p:cNvSpPr>
          <p:nvPr/>
        </p:nvSpPr>
        <p:spPr bwMode="auto">
          <a:xfrm>
            <a:off x="5334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89672" name="Rectangle 8"/>
          <p:cNvSpPr>
            <a:spLocks noChangeArrowheads="1"/>
          </p:cNvSpPr>
          <p:nvPr/>
        </p:nvSpPr>
        <p:spPr bwMode="auto">
          <a:xfrm>
            <a:off x="10668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89673" name="Rectangle 9"/>
          <p:cNvSpPr>
            <a:spLocks noChangeArrowheads="1"/>
          </p:cNvSpPr>
          <p:nvPr/>
        </p:nvSpPr>
        <p:spPr bwMode="auto">
          <a:xfrm>
            <a:off x="16002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289674" name="Rectangle 10"/>
          <p:cNvSpPr>
            <a:spLocks noChangeArrowheads="1"/>
          </p:cNvSpPr>
          <p:nvPr/>
        </p:nvSpPr>
        <p:spPr bwMode="auto">
          <a:xfrm>
            <a:off x="22098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289675" name="Rectangle 11"/>
          <p:cNvSpPr>
            <a:spLocks noChangeArrowheads="1"/>
          </p:cNvSpPr>
          <p:nvPr/>
        </p:nvSpPr>
        <p:spPr bwMode="auto">
          <a:xfrm>
            <a:off x="27432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289676" name="Rectangle 12"/>
          <p:cNvSpPr>
            <a:spLocks noChangeArrowheads="1"/>
          </p:cNvSpPr>
          <p:nvPr/>
        </p:nvSpPr>
        <p:spPr bwMode="auto">
          <a:xfrm>
            <a:off x="32766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89677" name="Rectangle 13"/>
          <p:cNvSpPr>
            <a:spLocks noChangeArrowheads="1"/>
          </p:cNvSpPr>
          <p:nvPr/>
        </p:nvSpPr>
        <p:spPr bwMode="auto">
          <a:xfrm>
            <a:off x="38100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89678" name="Rectangle 14"/>
          <p:cNvSpPr>
            <a:spLocks noChangeArrowheads="1"/>
          </p:cNvSpPr>
          <p:nvPr/>
        </p:nvSpPr>
        <p:spPr bwMode="auto">
          <a:xfrm>
            <a:off x="8382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89679" name="Rectangle 15"/>
          <p:cNvSpPr>
            <a:spLocks noChangeArrowheads="1"/>
          </p:cNvSpPr>
          <p:nvPr/>
        </p:nvSpPr>
        <p:spPr bwMode="auto">
          <a:xfrm>
            <a:off x="12954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289680" name="Rectangle 16"/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289681" name="Rectangle 17"/>
          <p:cNvSpPr>
            <a:spLocks noChangeArrowheads="1"/>
          </p:cNvSpPr>
          <p:nvPr/>
        </p:nvSpPr>
        <p:spPr bwMode="auto">
          <a:xfrm>
            <a:off x="2667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289682" name="Rectangle 18"/>
          <p:cNvSpPr>
            <a:spLocks noChangeArrowheads="1"/>
          </p:cNvSpPr>
          <p:nvPr/>
        </p:nvSpPr>
        <p:spPr bwMode="auto">
          <a:xfrm>
            <a:off x="31242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289683" name="Rectangle 19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289684" name="Line 20"/>
          <p:cNvSpPr>
            <a:spLocks noChangeShapeType="1"/>
          </p:cNvSpPr>
          <p:nvPr/>
        </p:nvSpPr>
        <p:spPr bwMode="auto">
          <a:xfrm flipH="1">
            <a:off x="1219200" y="3124200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85" name="Line 21"/>
          <p:cNvSpPr>
            <a:spLocks noChangeShapeType="1"/>
          </p:cNvSpPr>
          <p:nvPr/>
        </p:nvSpPr>
        <p:spPr bwMode="auto">
          <a:xfrm>
            <a:off x="2133600" y="3124200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86" name="Line 22"/>
          <p:cNvSpPr>
            <a:spLocks noChangeShapeType="1"/>
          </p:cNvSpPr>
          <p:nvPr/>
        </p:nvSpPr>
        <p:spPr bwMode="auto">
          <a:xfrm flipH="1">
            <a:off x="685800" y="373380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87" name="Line 23"/>
          <p:cNvSpPr>
            <a:spLocks noChangeShapeType="1"/>
          </p:cNvSpPr>
          <p:nvPr/>
        </p:nvSpPr>
        <p:spPr bwMode="auto">
          <a:xfrm flipH="1">
            <a:off x="1219200" y="3733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88" name="Line 24"/>
          <p:cNvSpPr>
            <a:spLocks noChangeShapeType="1"/>
          </p:cNvSpPr>
          <p:nvPr/>
        </p:nvSpPr>
        <p:spPr bwMode="auto">
          <a:xfrm>
            <a:off x="1219200" y="373380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89" name="Line 25"/>
          <p:cNvSpPr>
            <a:spLocks noChangeShapeType="1"/>
          </p:cNvSpPr>
          <p:nvPr/>
        </p:nvSpPr>
        <p:spPr bwMode="auto">
          <a:xfrm flipH="1">
            <a:off x="2362200" y="37338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0" name="Line 26"/>
          <p:cNvSpPr>
            <a:spLocks noChangeShapeType="1"/>
          </p:cNvSpPr>
          <p:nvPr/>
        </p:nvSpPr>
        <p:spPr bwMode="auto">
          <a:xfrm flipH="1">
            <a:off x="2895600" y="37338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1" name="Line 27"/>
          <p:cNvSpPr>
            <a:spLocks noChangeShapeType="1"/>
          </p:cNvSpPr>
          <p:nvPr/>
        </p:nvSpPr>
        <p:spPr bwMode="auto">
          <a:xfrm>
            <a:off x="3048000" y="3733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2" name="Line 28"/>
          <p:cNvSpPr>
            <a:spLocks noChangeShapeType="1"/>
          </p:cNvSpPr>
          <p:nvPr/>
        </p:nvSpPr>
        <p:spPr bwMode="auto">
          <a:xfrm>
            <a:off x="3048000" y="3733800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3" name="Line 29"/>
          <p:cNvSpPr>
            <a:spLocks noChangeShapeType="1"/>
          </p:cNvSpPr>
          <p:nvPr/>
        </p:nvSpPr>
        <p:spPr bwMode="auto">
          <a:xfrm flipH="1">
            <a:off x="9906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4" name="Line 30"/>
          <p:cNvSpPr>
            <a:spLocks noChangeShapeType="1"/>
          </p:cNvSpPr>
          <p:nvPr/>
        </p:nvSpPr>
        <p:spPr bwMode="auto">
          <a:xfrm>
            <a:off x="12192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5" name="Line 31"/>
          <p:cNvSpPr>
            <a:spLocks noChangeShapeType="1"/>
          </p:cNvSpPr>
          <p:nvPr/>
        </p:nvSpPr>
        <p:spPr bwMode="auto">
          <a:xfrm flipH="1">
            <a:off x="2362200" y="434340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6" name="Line 32"/>
          <p:cNvSpPr>
            <a:spLocks noChangeShapeType="1"/>
          </p:cNvSpPr>
          <p:nvPr/>
        </p:nvSpPr>
        <p:spPr bwMode="auto">
          <a:xfrm flipH="1">
            <a:off x="2819400" y="4343400"/>
            <a:ext cx="76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7" name="Line 33"/>
          <p:cNvSpPr>
            <a:spLocks noChangeShapeType="1"/>
          </p:cNvSpPr>
          <p:nvPr/>
        </p:nvSpPr>
        <p:spPr bwMode="auto">
          <a:xfrm>
            <a:off x="2895600" y="43434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8" name="Line 34"/>
          <p:cNvSpPr>
            <a:spLocks noChangeShapeType="1"/>
          </p:cNvSpPr>
          <p:nvPr/>
        </p:nvSpPr>
        <p:spPr bwMode="auto">
          <a:xfrm flipH="1">
            <a:off x="3886200" y="4343400"/>
            <a:ext cx="76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699" name="Rectangle 35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89700" name="Rectangle 36"/>
          <p:cNvSpPr>
            <a:spLocks noChangeArrowheads="1"/>
          </p:cNvSpPr>
          <p:nvPr/>
        </p:nvSpPr>
        <p:spPr bwMode="auto">
          <a:xfrm>
            <a:off x="5334000" y="3429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89701" name="Rectangle 37"/>
          <p:cNvSpPr>
            <a:spLocks noChangeArrowheads="1"/>
          </p:cNvSpPr>
          <p:nvPr/>
        </p:nvSpPr>
        <p:spPr bwMode="auto">
          <a:xfrm>
            <a:off x="7162800" y="3429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289702" name="Rectangle 38"/>
          <p:cNvSpPr>
            <a:spLocks noChangeArrowheads="1"/>
          </p:cNvSpPr>
          <p:nvPr/>
        </p:nvSpPr>
        <p:spPr bwMode="auto">
          <a:xfrm>
            <a:off x="48006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89703" name="Rectangle 39"/>
          <p:cNvSpPr>
            <a:spLocks noChangeArrowheads="1"/>
          </p:cNvSpPr>
          <p:nvPr/>
        </p:nvSpPr>
        <p:spPr bwMode="auto">
          <a:xfrm>
            <a:off x="53340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89704" name="Rectangle 40"/>
          <p:cNvSpPr>
            <a:spLocks noChangeArrowheads="1"/>
          </p:cNvSpPr>
          <p:nvPr/>
        </p:nvSpPr>
        <p:spPr bwMode="auto">
          <a:xfrm>
            <a:off x="58674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289705" name="Rectangle 41"/>
          <p:cNvSpPr>
            <a:spLocks noChangeArrowheads="1"/>
          </p:cNvSpPr>
          <p:nvPr/>
        </p:nvSpPr>
        <p:spPr bwMode="auto">
          <a:xfrm>
            <a:off x="64770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289706" name="Rectangle 42"/>
          <p:cNvSpPr>
            <a:spLocks noChangeArrowheads="1"/>
          </p:cNvSpPr>
          <p:nvPr/>
        </p:nvSpPr>
        <p:spPr bwMode="auto">
          <a:xfrm>
            <a:off x="70104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289707" name="Rectangle 43"/>
          <p:cNvSpPr>
            <a:spLocks noChangeArrowheads="1"/>
          </p:cNvSpPr>
          <p:nvPr/>
        </p:nvSpPr>
        <p:spPr bwMode="auto">
          <a:xfrm>
            <a:off x="75438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89708" name="Rectangle 44"/>
          <p:cNvSpPr>
            <a:spLocks noChangeArrowheads="1"/>
          </p:cNvSpPr>
          <p:nvPr/>
        </p:nvSpPr>
        <p:spPr bwMode="auto">
          <a:xfrm>
            <a:off x="80772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89709" name="Rectangle 45"/>
          <p:cNvSpPr>
            <a:spLocks noChangeArrowheads="1"/>
          </p:cNvSpPr>
          <p:nvPr/>
        </p:nvSpPr>
        <p:spPr bwMode="auto">
          <a:xfrm>
            <a:off x="51054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89710" name="Rectangle 46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289711" name="Rectangle 47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289712" name="Rectangle 48"/>
          <p:cNvSpPr>
            <a:spLocks noChangeArrowheads="1"/>
          </p:cNvSpPr>
          <p:nvPr/>
        </p:nvSpPr>
        <p:spPr bwMode="auto">
          <a:xfrm>
            <a:off x="69342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289713" name="Rectangle 49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289714" name="Rectangle 50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289715" name="Line 51"/>
          <p:cNvSpPr>
            <a:spLocks noChangeShapeType="1"/>
          </p:cNvSpPr>
          <p:nvPr/>
        </p:nvSpPr>
        <p:spPr bwMode="auto">
          <a:xfrm flipH="1">
            <a:off x="5486400" y="3124200"/>
            <a:ext cx="914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16" name="Line 52"/>
          <p:cNvSpPr>
            <a:spLocks noChangeShapeType="1"/>
          </p:cNvSpPr>
          <p:nvPr/>
        </p:nvSpPr>
        <p:spPr bwMode="auto">
          <a:xfrm flipV="1">
            <a:off x="5638800" y="3581400"/>
            <a:ext cx="1524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17" name="Line 53"/>
          <p:cNvSpPr>
            <a:spLocks noChangeShapeType="1"/>
          </p:cNvSpPr>
          <p:nvPr/>
        </p:nvSpPr>
        <p:spPr bwMode="auto">
          <a:xfrm flipH="1">
            <a:off x="4953000" y="3733800"/>
            <a:ext cx="533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18" name="Line 54"/>
          <p:cNvSpPr>
            <a:spLocks noChangeShapeType="1"/>
          </p:cNvSpPr>
          <p:nvPr/>
        </p:nvSpPr>
        <p:spPr bwMode="auto">
          <a:xfrm>
            <a:off x="5105400" y="41910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19" name="Line 55"/>
          <p:cNvSpPr>
            <a:spLocks noChangeShapeType="1"/>
          </p:cNvSpPr>
          <p:nvPr/>
        </p:nvSpPr>
        <p:spPr bwMode="auto">
          <a:xfrm>
            <a:off x="5638800" y="41910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0" name="Line 56"/>
          <p:cNvSpPr>
            <a:spLocks noChangeShapeType="1"/>
          </p:cNvSpPr>
          <p:nvPr/>
        </p:nvSpPr>
        <p:spPr bwMode="auto">
          <a:xfrm flipH="1">
            <a:off x="6629400" y="3733800"/>
            <a:ext cx="685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1" name="Line 57"/>
          <p:cNvSpPr>
            <a:spLocks noChangeShapeType="1"/>
          </p:cNvSpPr>
          <p:nvPr/>
        </p:nvSpPr>
        <p:spPr bwMode="auto">
          <a:xfrm>
            <a:off x="6781800" y="41910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2" name="Line 58"/>
          <p:cNvSpPr>
            <a:spLocks noChangeShapeType="1"/>
          </p:cNvSpPr>
          <p:nvPr/>
        </p:nvSpPr>
        <p:spPr bwMode="auto">
          <a:xfrm flipH="1">
            <a:off x="5257800" y="4343400"/>
            <a:ext cx="228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3" name="Line 59"/>
          <p:cNvSpPr>
            <a:spLocks noChangeShapeType="1"/>
          </p:cNvSpPr>
          <p:nvPr/>
        </p:nvSpPr>
        <p:spPr bwMode="auto">
          <a:xfrm>
            <a:off x="5410200" y="4800600"/>
            <a:ext cx="15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4" name="Line 60"/>
          <p:cNvSpPr>
            <a:spLocks noChangeShapeType="1"/>
          </p:cNvSpPr>
          <p:nvPr/>
        </p:nvSpPr>
        <p:spPr bwMode="auto">
          <a:xfrm flipH="1">
            <a:off x="6629400" y="4343400"/>
            <a:ext cx="533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5" name="Line 61"/>
          <p:cNvSpPr>
            <a:spLocks noChangeShapeType="1"/>
          </p:cNvSpPr>
          <p:nvPr/>
        </p:nvSpPr>
        <p:spPr bwMode="auto">
          <a:xfrm>
            <a:off x="6781800" y="4800600"/>
            <a:ext cx="15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6" name="Line 62"/>
          <p:cNvSpPr>
            <a:spLocks noChangeShapeType="1"/>
          </p:cNvSpPr>
          <p:nvPr/>
        </p:nvSpPr>
        <p:spPr bwMode="auto">
          <a:xfrm flipH="1">
            <a:off x="8153400" y="4343400"/>
            <a:ext cx="76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7" name="Line 63"/>
          <p:cNvSpPr>
            <a:spLocks noChangeShapeType="1"/>
          </p:cNvSpPr>
          <p:nvPr/>
        </p:nvSpPr>
        <p:spPr bwMode="auto">
          <a:xfrm>
            <a:off x="7315200" y="41910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8" name="Line 64"/>
          <p:cNvSpPr>
            <a:spLocks noChangeShapeType="1"/>
          </p:cNvSpPr>
          <p:nvPr/>
        </p:nvSpPr>
        <p:spPr bwMode="auto">
          <a:xfrm>
            <a:off x="7848600" y="41910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29" name="Line 65"/>
          <p:cNvSpPr>
            <a:spLocks noChangeShapeType="1"/>
          </p:cNvSpPr>
          <p:nvPr/>
        </p:nvSpPr>
        <p:spPr bwMode="auto">
          <a:xfrm>
            <a:off x="7239000" y="4800600"/>
            <a:ext cx="15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30" name="Text Box 66"/>
          <p:cNvSpPr txBox="1">
            <a:spLocks noChangeArrowheads="1"/>
          </p:cNvSpPr>
          <p:nvPr/>
        </p:nvSpPr>
        <p:spPr bwMode="auto">
          <a:xfrm>
            <a:off x="1219200" y="518160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General Tree</a:t>
            </a:r>
          </a:p>
        </p:txBody>
      </p:sp>
      <p:sp>
        <p:nvSpPr>
          <p:cNvPr id="2289731" name="Text Box 67"/>
          <p:cNvSpPr txBox="1">
            <a:spLocks noChangeArrowheads="1"/>
          </p:cNvSpPr>
          <p:nvPr/>
        </p:nvSpPr>
        <p:spPr bwMode="auto">
          <a:xfrm>
            <a:off x="5486400" y="5181600"/>
            <a:ext cx="2133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Binary-Tree Representation</a:t>
            </a:r>
          </a:p>
        </p:txBody>
      </p:sp>
      <p:sp>
        <p:nvSpPr>
          <p:cNvPr id="2289732" name="Line 68"/>
          <p:cNvSpPr>
            <a:spLocks noChangeShapeType="1"/>
          </p:cNvSpPr>
          <p:nvPr/>
        </p:nvSpPr>
        <p:spPr bwMode="auto">
          <a:xfrm>
            <a:off x="7391400" y="2667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33" name="Text Box 69"/>
          <p:cNvSpPr txBox="1">
            <a:spLocks noChangeArrowheads="1"/>
          </p:cNvSpPr>
          <p:nvPr/>
        </p:nvSpPr>
        <p:spPr bwMode="auto">
          <a:xfrm>
            <a:off x="7772400" y="25146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Left child</a:t>
            </a:r>
          </a:p>
        </p:txBody>
      </p:sp>
      <p:sp>
        <p:nvSpPr>
          <p:cNvPr id="2289734" name="Line 70"/>
          <p:cNvSpPr>
            <a:spLocks noChangeShapeType="1"/>
          </p:cNvSpPr>
          <p:nvPr/>
        </p:nvSpPr>
        <p:spPr bwMode="auto">
          <a:xfrm>
            <a:off x="7391400" y="2971800"/>
            <a:ext cx="304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9735" name="Text Box 71"/>
          <p:cNvSpPr txBox="1">
            <a:spLocks noChangeArrowheads="1"/>
          </p:cNvSpPr>
          <p:nvPr/>
        </p:nvSpPr>
        <p:spPr bwMode="auto">
          <a:xfrm>
            <a:off x="7772400" y="28194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Right child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6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Representing General Trees [2/2]</a:t>
            </a:r>
          </a:p>
        </p:txBody>
      </p:sp>
      <p:sp>
        <p:nvSpPr>
          <p:cNvPr id="236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is </a:t>
            </a:r>
            <a:r>
              <a:rPr lang="en-US" b="1" smtClean="0">
                <a:cs typeface="+mn-cs"/>
              </a:rPr>
              <a:t>good</a:t>
            </a:r>
            <a:r>
              <a:rPr lang="en-US" smtClean="0">
                <a:cs typeface="+mn-cs"/>
              </a:rPr>
              <a:t> about this representation method?</a:t>
            </a:r>
          </a:p>
          <a:p>
            <a:pPr lvl="1" eaLnBrk="1" hangingPunct="1">
              <a:defRPr/>
            </a:pPr>
            <a:r>
              <a:rPr lang="en-US" smtClean="0"/>
              <a:t>Nodes are small and simple. We do not need to give each node a way of holding an arbitrary number of pointers.</a:t>
            </a:r>
          </a:p>
          <a:p>
            <a:pPr lvl="1" eaLnBrk="1" hangingPunct="1">
              <a:defRPr/>
            </a:pPr>
            <a:r>
              <a:rPr lang="en-US" smtClean="0"/>
              <a:t>It saves work &amp; space in implementing general trees.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is </a:t>
            </a:r>
            <a:r>
              <a:rPr lang="en-US" b="1" smtClean="0">
                <a:cs typeface="+mn-cs"/>
              </a:rPr>
              <a:t>bad</a:t>
            </a:r>
            <a:r>
              <a:rPr lang="en-US" smtClean="0">
                <a:cs typeface="+mn-cs"/>
              </a:rPr>
              <a:t> about this representation method?</a:t>
            </a:r>
          </a:p>
          <a:p>
            <a:pPr lvl="1" eaLnBrk="1" hangingPunct="1">
              <a:defRPr/>
            </a:pPr>
            <a:r>
              <a:rPr lang="en-US" smtClean="0"/>
              <a:t>Finding a given child is linear time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/>
              <a:t> that is,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), where </a:t>
            </a:r>
            <a:r>
              <a:rPr lang="en-US" i="1" smtClean="0"/>
              <a:t>n</a:t>
            </a:r>
            <a:r>
              <a:rPr lang="en-US" smtClean="0"/>
              <a:t> is the </a:t>
            </a:r>
            <a:r>
              <a:rPr lang="en-US" i="1" smtClean="0"/>
              <a:t>number of children</a:t>
            </a:r>
            <a:r>
              <a:rPr lang="en-US" smtClean="0"/>
              <a:t>. However, situations in which we want random access to an arbitrarily large number of children are rare (in my experience).</a:t>
            </a:r>
          </a:p>
          <a:p>
            <a:pPr lvl="1" eaLnBrk="1" hangingPunct="1">
              <a:defRPr/>
            </a:pPr>
            <a:r>
              <a:rPr lang="en-US" smtClean="0"/>
              <a:t>It may make operations that change the tree more difficult.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would probably </a:t>
            </a:r>
            <a:r>
              <a:rPr lang="en-US" i="1" smtClean="0">
                <a:cs typeface="+mn-cs"/>
              </a:rPr>
              <a:t>not</a:t>
            </a:r>
            <a:r>
              <a:rPr lang="en-US" smtClean="0">
                <a:cs typeface="+mn-cs"/>
              </a:rPr>
              <a:t> use this for a tree in which nodes are restricted to having at most a </a:t>
            </a:r>
            <a:r>
              <a:rPr lang="en-US" b="1" smtClean="0">
                <a:cs typeface="+mn-cs"/>
              </a:rPr>
              <a:t>small fixed number</a:t>
            </a:r>
            <a:r>
              <a:rPr lang="en-US" smtClean="0">
                <a:cs typeface="+mn-cs"/>
              </a:rPr>
              <a:t> (more than 2) of children: 2-3 Trees, 2-3-4 Trees, Quadtrees, Octrees, etc.</a:t>
            </a:r>
          </a:p>
          <a:p>
            <a:pPr lvl="1" eaLnBrk="1" hangingPunct="1">
              <a:defRPr/>
            </a:pPr>
            <a:r>
              <a:rPr lang="en-US" smtClean="0"/>
              <a:t>Some of these will be covered later in the semester.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3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Lists of Lists [1/3]</a:t>
            </a:r>
          </a:p>
        </p:txBody>
      </p:sp>
      <p:sp>
        <p:nvSpPr>
          <p:cNvPr id="243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Consider a Binary Tree with data items only in its leaves. We can use such a tree to implement a Linked List.</a:t>
            </a:r>
          </a:p>
          <a:p>
            <a:pPr lvl="1" eaLnBrk="1" hangingPunct="1">
              <a:defRPr/>
            </a:pPr>
            <a:r>
              <a:rPr lang="en-US" smtClean="0"/>
              <a:t>A node represents either a list or a data item.</a:t>
            </a:r>
          </a:p>
          <a:p>
            <a:pPr lvl="1" eaLnBrk="1" hangingPunct="1">
              <a:defRPr/>
            </a:pPr>
            <a:r>
              <a:rPr lang="en-US" smtClean="0"/>
              <a:t>The left child of a list node is a data-item node holding the first item in the list.</a:t>
            </a:r>
          </a:p>
          <a:p>
            <a:pPr lvl="1" eaLnBrk="1" hangingPunct="1">
              <a:defRPr/>
            </a:pPr>
            <a:r>
              <a:rPr lang="en-US" smtClean="0"/>
              <a:t>If there are items remaining in the list,</a:t>
            </a:r>
            <a:br>
              <a:rPr lang="en-US" smtClean="0"/>
            </a:br>
            <a:r>
              <a:rPr lang="en-US" smtClean="0"/>
              <a:t>then the right child of a list node is a</a:t>
            </a:r>
            <a:br>
              <a:rPr lang="en-US" smtClean="0"/>
            </a:br>
            <a:r>
              <a:rPr lang="en-US" smtClean="0"/>
              <a:t>list node representing the remainder of</a:t>
            </a:r>
            <a:br>
              <a:rPr lang="en-US" smtClean="0"/>
            </a:br>
            <a:r>
              <a:rPr lang="en-US" smtClean="0"/>
              <a:t>the list. Otherwise, there is no right child.</a:t>
            </a:r>
          </a:p>
          <a:p>
            <a:pPr lvl="1" eaLnBrk="1" hangingPunct="1">
              <a:defRPr/>
            </a:pPr>
            <a:r>
              <a:rPr lang="en-US" smtClean="0"/>
              <a:t>A data-item node is a leaf.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tree at the right represents the list ( 2 3 4 ).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Since a node can represent either an </a:t>
            </a:r>
            <a:r>
              <a:rPr lang="en-US" b="1" smtClean="0">
                <a:cs typeface="+mn-cs"/>
              </a:rPr>
              <a:t>item</a:t>
            </a:r>
            <a:r>
              <a:rPr lang="en-US" smtClean="0">
                <a:cs typeface="+mn-cs"/>
              </a:rPr>
              <a:t> or a</a:t>
            </a:r>
            <a:br>
              <a:rPr lang="en-US" smtClean="0">
                <a:cs typeface="+mn-cs"/>
              </a:rPr>
            </a:br>
            <a:r>
              <a:rPr lang="en-US" b="1" smtClean="0">
                <a:cs typeface="+mn-cs"/>
              </a:rPr>
              <a:t>list</a:t>
            </a:r>
            <a:r>
              <a:rPr lang="en-US" smtClean="0">
                <a:cs typeface="+mn-cs"/>
              </a:rPr>
              <a:t>, we can do more with this representation …</a:t>
            </a:r>
          </a:p>
        </p:txBody>
      </p:sp>
      <p:sp>
        <p:nvSpPr>
          <p:cNvPr id="2437124" name="Line 4"/>
          <p:cNvSpPr>
            <a:spLocks noChangeShapeType="1"/>
          </p:cNvSpPr>
          <p:nvPr/>
        </p:nvSpPr>
        <p:spPr bwMode="auto">
          <a:xfrm flipH="1">
            <a:off x="6781800" y="31242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7125" name="Line 5"/>
          <p:cNvSpPr>
            <a:spLocks noChangeShapeType="1"/>
          </p:cNvSpPr>
          <p:nvPr/>
        </p:nvSpPr>
        <p:spPr bwMode="auto">
          <a:xfrm>
            <a:off x="7239000" y="3124200"/>
            <a:ext cx="3048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7126" name="Line 6"/>
          <p:cNvSpPr>
            <a:spLocks noChangeShapeType="1"/>
          </p:cNvSpPr>
          <p:nvPr/>
        </p:nvSpPr>
        <p:spPr bwMode="auto">
          <a:xfrm flipH="1">
            <a:off x="7162800" y="36576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7127" name="Line 7"/>
          <p:cNvSpPr>
            <a:spLocks noChangeShapeType="1"/>
          </p:cNvSpPr>
          <p:nvPr/>
        </p:nvSpPr>
        <p:spPr bwMode="auto">
          <a:xfrm>
            <a:off x="7620000" y="3657600"/>
            <a:ext cx="3048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7128" name="Line 8"/>
          <p:cNvSpPr>
            <a:spLocks noChangeShapeType="1"/>
          </p:cNvSpPr>
          <p:nvPr/>
        </p:nvSpPr>
        <p:spPr bwMode="auto">
          <a:xfrm flipH="1">
            <a:off x="7543800" y="41910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7129" name="Rectangle 9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37130" name="Rectangle 10"/>
          <p:cNvSpPr>
            <a:spLocks noChangeArrowheads="1"/>
          </p:cNvSpPr>
          <p:nvPr/>
        </p:nvSpPr>
        <p:spPr bwMode="auto">
          <a:xfrm>
            <a:off x="66294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437131" name="Rectangle 11"/>
          <p:cNvSpPr>
            <a:spLocks noChangeArrowheads="1"/>
          </p:cNvSpPr>
          <p:nvPr/>
        </p:nvSpPr>
        <p:spPr bwMode="auto">
          <a:xfrm>
            <a:off x="73914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37132" name="Rectangle 12"/>
          <p:cNvSpPr>
            <a:spLocks noChangeArrowheads="1"/>
          </p:cNvSpPr>
          <p:nvPr/>
        </p:nvSpPr>
        <p:spPr bwMode="auto">
          <a:xfrm>
            <a:off x="70104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437133" name="Rectangle 13"/>
          <p:cNvSpPr>
            <a:spLocks noChangeArrowheads="1"/>
          </p:cNvSpPr>
          <p:nvPr/>
        </p:nvSpPr>
        <p:spPr bwMode="auto">
          <a:xfrm>
            <a:off x="77724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437134" name="Rectangle 14"/>
          <p:cNvSpPr>
            <a:spLocks noChangeArrowheads="1"/>
          </p:cNvSpPr>
          <p:nvPr/>
        </p:nvSpPr>
        <p:spPr bwMode="auto">
          <a:xfrm>
            <a:off x="73914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9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Lists of Lists [2/3]</a:t>
            </a:r>
          </a:p>
        </p:txBody>
      </p:sp>
      <p:sp>
        <p:nvSpPr>
          <p:cNvPr id="229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Since, again, a node represents either an item</a:t>
            </a:r>
            <a:br>
              <a:rPr lang="en-US" sz="1800" smtClean="0">
                <a:cs typeface="+mn-cs"/>
              </a:rPr>
            </a:br>
            <a:r>
              <a:rPr lang="en-US" sz="1800" smtClean="0">
                <a:cs typeface="+mn-cs"/>
              </a:rPr>
              <a:t>or a list, we can use this idea to represent</a:t>
            </a:r>
            <a:br>
              <a:rPr lang="en-US" sz="1800" smtClean="0">
                <a:cs typeface="+mn-cs"/>
              </a:rPr>
            </a:br>
            <a:r>
              <a:rPr lang="en-US" sz="1800" smtClean="0">
                <a:cs typeface="+mn-cs"/>
              </a:rPr>
              <a:t>lists whose members may be lists.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For example: ( 1 ( 2 3 4 ) 5 6 ( 7 ) ).</a:t>
            </a:r>
          </a:p>
          <a:p>
            <a:pPr lvl="1" eaLnBrk="1" hangingPunct="1">
              <a:defRPr/>
            </a:pPr>
            <a:r>
              <a:rPr lang="en-US" sz="1600" smtClean="0"/>
              <a:t>This is a list with 5 items:</a:t>
            </a:r>
          </a:p>
          <a:p>
            <a:pPr lvl="2" eaLnBrk="1" hangingPunct="1">
              <a:defRPr/>
            </a:pPr>
            <a:r>
              <a:rPr lang="en-US" sz="1400" smtClean="0"/>
              <a:t>1</a:t>
            </a:r>
          </a:p>
          <a:p>
            <a:pPr lvl="2" eaLnBrk="1" hangingPunct="1">
              <a:defRPr/>
            </a:pPr>
            <a:r>
              <a:rPr lang="en-US" sz="1400" smtClean="0"/>
              <a:t>the list ( 2 3 4 )</a:t>
            </a:r>
          </a:p>
          <a:p>
            <a:pPr lvl="2" eaLnBrk="1" hangingPunct="1">
              <a:defRPr/>
            </a:pPr>
            <a:r>
              <a:rPr lang="en-US" sz="1400" smtClean="0"/>
              <a:t>5</a:t>
            </a:r>
          </a:p>
          <a:p>
            <a:pPr lvl="2" eaLnBrk="1" hangingPunct="1">
              <a:defRPr/>
            </a:pPr>
            <a:r>
              <a:rPr lang="en-US" sz="1400" smtClean="0"/>
              <a:t>6</a:t>
            </a:r>
          </a:p>
          <a:p>
            <a:pPr lvl="2" eaLnBrk="1" hangingPunct="1">
              <a:defRPr/>
            </a:pPr>
            <a:r>
              <a:rPr lang="en-US" sz="1400" smtClean="0"/>
              <a:t>the list ( 7 )</a:t>
            </a:r>
          </a:p>
          <a:p>
            <a:pPr lvl="1" eaLnBrk="1" hangingPunct="1">
              <a:defRPr/>
            </a:pPr>
            <a:r>
              <a:rPr lang="en-US" sz="1600" smtClean="0"/>
              <a:t>This list is represented by the tree at right.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In general:</a:t>
            </a:r>
          </a:p>
          <a:p>
            <a:pPr lvl="1" eaLnBrk="1" hangingPunct="1">
              <a:defRPr/>
            </a:pPr>
            <a:r>
              <a:rPr lang="en-US" sz="1600" smtClean="0"/>
              <a:t>Each node represents either a list or a data item.</a:t>
            </a:r>
          </a:p>
          <a:p>
            <a:pPr lvl="1" eaLnBrk="1" hangingPunct="1">
              <a:defRPr/>
            </a:pPr>
            <a:r>
              <a:rPr lang="en-US" sz="1600" smtClean="0"/>
              <a:t>The left child of a list node is the first item in the list.</a:t>
            </a:r>
          </a:p>
          <a:p>
            <a:pPr lvl="1" eaLnBrk="1" hangingPunct="1">
              <a:defRPr/>
            </a:pPr>
            <a:r>
              <a:rPr lang="en-US" sz="1600" smtClean="0"/>
              <a:t>The right child of a list node is the list of all the other items, if any.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ja-JP" altLang="en-US" sz="1800" smtClean="0">
                <a:latin typeface="Arial"/>
                <a:cs typeface="+mn-cs"/>
              </a:rPr>
              <a:t>“</a:t>
            </a:r>
            <a:r>
              <a:rPr lang="en-US" sz="1800" smtClean="0">
                <a:cs typeface="+mn-cs"/>
              </a:rPr>
              <a:t>Recursive lists</a:t>
            </a:r>
            <a:r>
              <a:rPr lang="ja-JP" altLang="en-US" sz="1800" smtClean="0">
                <a:latin typeface="Arial"/>
                <a:cs typeface="+mn-cs"/>
              </a:rPr>
              <a:t>”</a:t>
            </a:r>
            <a:r>
              <a:rPr lang="en-US" sz="1800" smtClean="0">
                <a:cs typeface="+mn-cs"/>
              </a:rPr>
              <a:t> are the data structures used in languages like LISP.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They are also the idea behind XML documents.</a:t>
            </a:r>
          </a:p>
        </p:txBody>
      </p:sp>
      <p:sp>
        <p:nvSpPr>
          <p:cNvPr id="2292740" name="Line 4"/>
          <p:cNvSpPr>
            <a:spLocks noChangeShapeType="1"/>
          </p:cNvSpPr>
          <p:nvPr/>
        </p:nvSpPr>
        <p:spPr bwMode="auto">
          <a:xfrm flipH="1">
            <a:off x="6553200" y="16002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41" name="Line 5"/>
          <p:cNvSpPr>
            <a:spLocks noChangeShapeType="1"/>
          </p:cNvSpPr>
          <p:nvPr/>
        </p:nvSpPr>
        <p:spPr bwMode="auto">
          <a:xfrm>
            <a:off x="7010400" y="1600200"/>
            <a:ext cx="3048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42" name="Line 6"/>
          <p:cNvSpPr>
            <a:spLocks noChangeShapeType="1"/>
          </p:cNvSpPr>
          <p:nvPr/>
        </p:nvSpPr>
        <p:spPr bwMode="auto">
          <a:xfrm flipH="1">
            <a:off x="6248400" y="2133600"/>
            <a:ext cx="990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43" name="Line 7"/>
          <p:cNvSpPr>
            <a:spLocks noChangeShapeType="1"/>
          </p:cNvSpPr>
          <p:nvPr/>
        </p:nvSpPr>
        <p:spPr bwMode="auto">
          <a:xfrm flipH="1">
            <a:off x="5867400" y="26670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44" name="Line 8"/>
          <p:cNvSpPr>
            <a:spLocks noChangeShapeType="1"/>
          </p:cNvSpPr>
          <p:nvPr/>
        </p:nvSpPr>
        <p:spPr bwMode="auto">
          <a:xfrm flipH="1">
            <a:off x="6248400" y="32004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45" name="Line 9"/>
          <p:cNvSpPr>
            <a:spLocks noChangeShapeType="1"/>
          </p:cNvSpPr>
          <p:nvPr/>
        </p:nvSpPr>
        <p:spPr bwMode="auto">
          <a:xfrm flipH="1">
            <a:off x="6629400" y="37338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46" name="Line 10"/>
          <p:cNvSpPr>
            <a:spLocks noChangeShapeType="1"/>
          </p:cNvSpPr>
          <p:nvPr/>
        </p:nvSpPr>
        <p:spPr bwMode="auto">
          <a:xfrm flipH="1">
            <a:off x="7848600" y="42672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47" name="Line 11"/>
          <p:cNvSpPr>
            <a:spLocks noChangeShapeType="1"/>
          </p:cNvSpPr>
          <p:nvPr/>
        </p:nvSpPr>
        <p:spPr bwMode="auto">
          <a:xfrm flipH="1">
            <a:off x="7467600" y="26670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48" name="Line 12"/>
          <p:cNvSpPr>
            <a:spLocks noChangeShapeType="1"/>
          </p:cNvSpPr>
          <p:nvPr/>
        </p:nvSpPr>
        <p:spPr bwMode="auto">
          <a:xfrm flipH="1">
            <a:off x="7848600" y="32004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49" name="Line 13"/>
          <p:cNvSpPr>
            <a:spLocks noChangeShapeType="1"/>
          </p:cNvSpPr>
          <p:nvPr/>
        </p:nvSpPr>
        <p:spPr bwMode="auto">
          <a:xfrm>
            <a:off x="7391400" y="2133600"/>
            <a:ext cx="457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50" name="Line 14"/>
          <p:cNvSpPr>
            <a:spLocks noChangeShapeType="1"/>
          </p:cNvSpPr>
          <p:nvPr/>
        </p:nvSpPr>
        <p:spPr bwMode="auto">
          <a:xfrm>
            <a:off x="7924800" y="2667000"/>
            <a:ext cx="3048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51" name="Line 15"/>
          <p:cNvSpPr>
            <a:spLocks noChangeShapeType="1"/>
          </p:cNvSpPr>
          <p:nvPr/>
        </p:nvSpPr>
        <p:spPr bwMode="auto">
          <a:xfrm flipH="1">
            <a:off x="8229600" y="3733800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52" name="Line 16"/>
          <p:cNvSpPr>
            <a:spLocks noChangeShapeType="1"/>
          </p:cNvSpPr>
          <p:nvPr/>
        </p:nvSpPr>
        <p:spPr bwMode="auto">
          <a:xfrm>
            <a:off x="6324600" y="2667000"/>
            <a:ext cx="3048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53" name="Line 17"/>
          <p:cNvSpPr>
            <a:spLocks noChangeShapeType="1"/>
          </p:cNvSpPr>
          <p:nvPr/>
        </p:nvSpPr>
        <p:spPr bwMode="auto">
          <a:xfrm>
            <a:off x="6705600" y="3200400"/>
            <a:ext cx="3048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54" name="Line 18"/>
          <p:cNvSpPr>
            <a:spLocks noChangeShapeType="1"/>
          </p:cNvSpPr>
          <p:nvPr/>
        </p:nvSpPr>
        <p:spPr bwMode="auto">
          <a:xfrm>
            <a:off x="8305800" y="3200400"/>
            <a:ext cx="3048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92755" name="Rectangle 19"/>
          <p:cNvSpPr>
            <a:spLocks noChangeArrowheads="1"/>
          </p:cNvSpPr>
          <p:nvPr/>
        </p:nvSpPr>
        <p:spPr bwMode="auto">
          <a:xfrm>
            <a:off x="6781800" y="1295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92756" name="Rectangle 20"/>
          <p:cNvSpPr>
            <a:spLocks noChangeArrowheads="1"/>
          </p:cNvSpPr>
          <p:nvPr/>
        </p:nvSpPr>
        <p:spPr bwMode="auto">
          <a:xfrm>
            <a:off x="6400800" y="182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92757" name="Rectangle 21"/>
          <p:cNvSpPr>
            <a:spLocks noChangeArrowheads="1"/>
          </p:cNvSpPr>
          <p:nvPr/>
        </p:nvSpPr>
        <p:spPr bwMode="auto">
          <a:xfrm>
            <a:off x="7162800" y="182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92758" name="Rectangle 22"/>
          <p:cNvSpPr>
            <a:spLocks noChangeArrowheads="1"/>
          </p:cNvSpPr>
          <p:nvPr/>
        </p:nvSpPr>
        <p:spPr bwMode="auto">
          <a:xfrm>
            <a:off x="6096000" y="2362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92759" name="Rectangle 23"/>
          <p:cNvSpPr>
            <a:spLocks noChangeArrowheads="1"/>
          </p:cNvSpPr>
          <p:nvPr/>
        </p:nvSpPr>
        <p:spPr bwMode="auto">
          <a:xfrm>
            <a:off x="57150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292760" name="Rectangle 24"/>
          <p:cNvSpPr>
            <a:spLocks noChangeArrowheads="1"/>
          </p:cNvSpPr>
          <p:nvPr/>
        </p:nvSpPr>
        <p:spPr bwMode="auto">
          <a:xfrm>
            <a:off x="6858000" y="3429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92761" name="Rectangle 25"/>
          <p:cNvSpPr>
            <a:spLocks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292762" name="Rectangle 2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92763" name="Rectangle 27"/>
          <p:cNvSpPr>
            <a:spLocks noChangeArrowheads="1"/>
          </p:cNvSpPr>
          <p:nvPr/>
        </p:nvSpPr>
        <p:spPr bwMode="auto">
          <a:xfrm>
            <a:off x="64770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92764" name="Rectangle 28"/>
          <p:cNvSpPr>
            <a:spLocks noChangeArrowheads="1"/>
          </p:cNvSpPr>
          <p:nvPr/>
        </p:nvSpPr>
        <p:spPr bwMode="auto">
          <a:xfrm>
            <a:off x="7696200" y="2362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92765" name="Rectangle 29"/>
          <p:cNvSpPr>
            <a:spLocks noChangeArrowheads="1"/>
          </p:cNvSpPr>
          <p:nvPr/>
        </p:nvSpPr>
        <p:spPr bwMode="auto">
          <a:xfrm>
            <a:off x="73152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92766" name="Rectangle 30"/>
          <p:cNvSpPr>
            <a:spLocks noChangeArrowheads="1"/>
          </p:cNvSpPr>
          <p:nvPr/>
        </p:nvSpPr>
        <p:spPr bwMode="auto">
          <a:xfrm>
            <a:off x="80772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92767" name="Rectangle 31"/>
          <p:cNvSpPr>
            <a:spLocks noChangeArrowheads="1"/>
          </p:cNvSpPr>
          <p:nvPr/>
        </p:nvSpPr>
        <p:spPr bwMode="auto">
          <a:xfrm>
            <a:off x="7696200" y="3429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292768" name="Rectangle 32"/>
          <p:cNvSpPr>
            <a:spLocks noChangeArrowheads="1"/>
          </p:cNvSpPr>
          <p:nvPr/>
        </p:nvSpPr>
        <p:spPr bwMode="auto">
          <a:xfrm>
            <a:off x="8458200" y="3429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92769" name="Rectangle 33"/>
          <p:cNvSpPr>
            <a:spLocks noChangeArrowheads="1"/>
          </p:cNvSpPr>
          <p:nvPr/>
        </p:nvSpPr>
        <p:spPr bwMode="auto">
          <a:xfrm>
            <a:off x="8077200" y="3962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92770" name="Rectangle 34"/>
          <p:cNvSpPr>
            <a:spLocks noChangeArrowheads="1"/>
          </p:cNvSpPr>
          <p:nvPr/>
        </p:nvSpPr>
        <p:spPr bwMode="auto">
          <a:xfrm>
            <a:off x="7696200" y="4495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9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Lists of Lists [3/3]</a:t>
            </a:r>
          </a:p>
        </p:txBody>
      </p:sp>
      <p:sp>
        <p:nvSpPr>
          <p:cNvPr id="229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Where do we commonly see lists of lists?</a:t>
            </a:r>
          </a:p>
          <a:p>
            <a:pPr lvl="1" eaLnBrk="1" hangingPunct="1">
              <a:defRPr/>
            </a:pPr>
            <a:r>
              <a:rPr lang="en-US" dirty="0" smtClean="0"/>
              <a:t>File Systems</a:t>
            </a:r>
          </a:p>
          <a:p>
            <a:pPr lvl="2" eaLnBrk="1" hangingPunct="1">
              <a:defRPr/>
            </a:pPr>
            <a:r>
              <a:rPr lang="en-US" dirty="0" smtClean="0"/>
              <a:t>A directory is a list of files, some of which may be directories.</a:t>
            </a:r>
          </a:p>
          <a:p>
            <a:pPr lvl="2" eaLnBrk="1" hangingPunct="1">
              <a:defRPr/>
            </a:pPr>
            <a:r>
              <a:rPr lang="en-US" dirty="0" smtClean="0"/>
              <a:t>A file systems could store its directory structure using a Binary Tree.</a:t>
            </a:r>
          </a:p>
          <a:p>
            <a:pPr lvl="1" eaLnBrk="1" hangingPunct="1">
              <a:defRPr/>
            </a:pPr>
            <a:r>
              <a:rPr lang="en-US" dirty="0" smtClean="0"/>
              <a:t>Programs</a:t>
            </a:r>
          </a:p>
          <a:p>
            <a:pPr lvl="2" eaLnBrk="1" hangingPunct="1">
              <a:defRPr/>
            </a:pPr>
            <a:r>
              <a:rPr lang="en-US" dirty="0" smtClean="0"/>
              <a:t>A block (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b="1" dirty="0" smtClean="0">
                <a:latin typeface="Courier New" charset="0"/>
              </a:rPr>
              <a:t>{ </a:t>
            </a:r>
            <a:r>
              <a:rPr lang="en-US" i="1" dirty="0" smtClean="0"/>
              <a:t>…</a:t>
            </a:r>
            <a:r>
              <a:rPr lang="en-US" b="1" dirty="0" smtClean="0">
                <a:latin typeface="Courier New" charset="0"/>
              </a:rPr>
              <a:t> }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) is a list of statements, some of which may be blocks.</a:t>
            </a:r>
          </a:p>
          <a:p>
            <a:pPr lvl="2" eaLnBrk="1" hangingPunct="1">
              <a:defRPr/>
            </a:pPr>
            <a:r>
              <a:rPr lang="en-US" dirty="0" smtClean="0"/>
              <a:t>Thus, binary trees maybe used during compilation.</a:t>
            </a:r>
          </a:p>
          <a:p>
            <a:pPr lvl="1" eaLnBrk="1" hangingPunct="1">
              <a:defRPr/>
            </a:pPr>
            <a:r>
              <a:rPr lang="en-US" dirty="0" smtClean="0"/>
              <a:t>Outlines of Documents</a:t>
            </a:r>
          </a:p>
          <a:p>
            <a:pPr lvl="2" eaLnBrk="1" hangingPunct="1">
              <a:defRPr/>
            </a:pPr>
            <a:r>
              <a:rPr lang="en-US" dirty="0" smtClean="0"/>
              <a:t>The outline as a whole is a list of points to be made. Each point may have a list of sub-points.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This is related to the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Composite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design pattern.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Applications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Recursively Partitioned Data</a:t>
            </a:r>
          </a:p>
        </p:txBody>
      </p:sp>
      <p:sp>
        <p:nvSpPr>
          <p:cNvPr id="237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Sometimes we have data that is partitioned into two pieces, each of which is further partitioned, etc.</a:t>
            </a:r>
          </a:p>
          <a:p>
            <a:pPr lvl="1" eaLnBrk="1" hangingPunct="1">
              <a:defRPr/>
            </a:pPr>
            <a:r>
              <a:rPr lang="en-US" smtClean="0"/>
              <a:t>Such data is naturally represented using a Binary Tree.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</a:t>
            </a:r>
          </a:p>
          <a:p>
            <a:pPr lvl="1" eaLnBrk="1" hangingPunct="1">
              <a:defRPr/>
            </a:pPr>
            <a:r>
              <a:rPr lang="en-US" smtClean="0"/>
              <a:t>In computer graphics, we sometimes use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Binary Space Partition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tree (BSP tree).</a:t>
            </a:r>
          </a:p>
          <a:p>
            <a:pPr lvl="1" eaLnBrk="1" hangingPunct="1">
              <a:defRPr/>
            </a:pPr>
            <a:r>
              <a:rPr lang="en-US" smtClean="0"/>
              <a:t>Each node represents a region of space.</a:t>
            </a:r>
          </a:p>
          <a:p>
            <a:pPr lvl="1" eaLnBrk="1" hangingPunct="1">
              <a:defRPr/>
            </a:pPr>
            <a:r>
              <a:rPr lang="en-US" smtClean="0"/>
              <a:t>We slice a region with a plane. Child nodes represent the regions on either side of this plane.</a:t>
            </a:r>
          </a:p>
          <a:p>
            <a:pPr lvl="1" eaLnBrk="1" hangingPunct="1">
              <a:defRPr/>
            </a:pPr>
            <a:r>
              <a:rPr lang="en-US" smtClean="0"/>
              <a:t>BSP trees allow efficient computation of a front-to-back ordering of the objects in a static scene with a moving camera. This is useful for hidden surface removal, translucency, and other effects.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Where Are We?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The Big Problem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Our problem for much of the rest of the semester:</a:t>
            </a:r>
          </a:p>
          <a:p>
            <a:pPr lvl="1" eaLnBrk="1" hangingPunct="1">
              <a:defRPr/>
            </a:pPr>
            <a:r>
              <a:rPr lang="en-US" dirty="0" smtClean="0"/>
              <a:t>Store: a collection of data items, all of the same type.</a:t>
            </a:r>
          </a:p>
          <a:p>
            <a:pPr lvl="1" eaLnBrk="1" hangingPunct="1">
              <a:defRPr/>
            </a:pPr>
            <a:r>
              <a:rPr lang="en-US" dirty="0" smtClean="0"/>
              <a:t>Operations:</a:t>
            </a:r>
          </a:p>
          <a:p>
            <a:pPr lvl="2" eaLnBrk="1" hangingPunct="1">
              <a:defRPr/>
            </a:pPr>
            <a:r>
              <a:rPr lang="en-US" dirty="0" smtClean="0"/>
              <a:t>Access items [one item: retrieve/find, all items: traverse].</a:t>
            </a:r>
          </a:p>
          <a:p>
            <a:pPr lvl="2" eaLnBrk="1" hangingPunct="1">
              <a:defRPr/>
            </a:pPr>
            <a:r>
              <a:rPr lang="en-US" dirty="0" smtClean="0"/>
              <a:t>Add new item [insert].</a:t>
            </a:r>
          </a:p>
          <a:p>
            <a:pPr lvl="2" eaLnBrk="1" hangingPunct="1">
              <a:defRPr/>
            </a:pPr>
            <a:r>
              <a:rPr lang="en-US" dirty="0" smtClean="0"/>
              <a:t>Eliminate existing item [delete].</a:t>
            </a:r>
          </a:p>
          <a:p>
            <a:pPr lvl="1" eaLnBrk="1" hangingPunct="1">
              <a:defRPr/>
            </a:pPr>
            <a:r>
              <a:rPr lang="en-US" dirty="0" smtClean="0"/>
              <a:t>All this needs to be efficient in both time and space.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solution to this problem is a </a:t>
            </a:r>
            <a:r>
              <a:rPr lang="en-US" b="1" dirty="0" smtClean="0">
                <a:cs typeface="+mn-cs"/>
              </a:rPr>
              <a:t>container</a:t>
            </a:r>
            <a:r>
              <a:rPr lang="en-US" dirty="0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cs typeface="+mn-cs"/>
              </a:rPr>
              <a:t>Generic containers</a:t>
            </a:r>
            <a:r>
              <a:rPr lang="en-US" dirty="0" smtClean="0">
                <a:cs typeface="+mn-cs"/>
              </a:rPr>
              <a:t>: those in which client code can specify the type of data stored.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3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a Binary Search Tree Is</a:t>
            </a:r>
          </a:p>
        </p:txBody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final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application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of Binary Trees is our next ADT:</a:t>
            </a:r>
            <a:br>
              <a:rPr lang="en-US" smtClean="0">
                <a:cs typeface="+mn-cs"/>
              </a:rPr>
            </a:br>
            <a:r>
              <a:rPr lang="en-US" b="1" smtClean="0">
                <a:cs typeface="+mn-cs"/>
              </a:rPr>
              <a:t>Binary Search Tree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Think: A Binary Tree in</a:t>
            </a:r>
            <a:br>
              <a:rPr lang="en-US" smtClean="0"/>
            </a:br>
            <a:r>
              <a:rPr lang="en-US" smtClean="0"/>
              <a:t>which each node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</a:t>
            </a:r>
            <a:br>
              <a:rPr lang="en-US" smtClean="0"/>
            </a:br>
            <a:r>
              <a:rPr lang="en-US" smtClean="0"/>
              <a:t>subtrees have an order</a:t>
            </a:r>
            <a:br>
              <a:rPr lang="en-US" smtClean="0"/>
            </a:br>
            <a:r>
              <a:rPr lang="en-US" smtClean="0"/>
              <a:t>relationship with the node.</a:t>
            </a:r>
          </a:p>
          <a:p>
            <a:pPr lvl="2" eaLnBrk="1" hangingPunct="1">
              <a:defRPr/>
            </a:pPr>
            <a:r>
              <a:rPr lang="en-US" smtClean="0"/>
              <a:t>All data items in a node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left</a:t>
            </a:r>
            <a:br>
              <a:rPr lang="en-US" smtClean="0"/>
            </a:br>
            <a:r>
              <a:rPr lang="en-US" smtClean="0"/>
              <a:t>subtree are </a:t>
            </a:r>
            <a:r>
              <a:rPr lang="en-US" smtClean="0">
                <a:latin typeface="Times New Roman" charset="0"/>
                <a:cs typeface="Times New Roman" charset="0"/>
                <a:sym typeface="Symbol" charset="0"/>
              </a:rPr>
              <a:t></a:t>
            </a:r>
            <a:r>
              <a:rPr lang="en-US" smtClean="0"/>
              <a:t> the node</a:t>
            </a:r>
            <a:r>
              <a:rPr lang="ja-JP" altLang="en-US" smtClean="0"/>
              <a:t>’</a:t>
            </a:r>
            <a:r>
              <a:rPr lang="en-US" smtClean="0"/>
              <a:t>s item.</a:t>
            </a:r>
          </a:p>
          <a:p>
            <a:pPr lvl="2" eaLnBrk="1" hangingPunct="1">
              <a:defRPr/>
            </a:pPr>
            <a:r>
              <a:rPr lang="en-US" smtClean="0"/>
              <a:t>All data items in a node</a:t>
            </a:r>
            <a:r>
              <a:rPr lang="ja-JP" altLang="en-US" smtClean="0"/>
              <a:t>’</a:t>
            </a:r>
            <a:r>
              <a:rPr lang="en-US" smtClean="0"/>
              <a:t>s right</a:t>
            </a:r>
            <a:br>
              <a:rPr lang="en-US" smtClean="0"/>
            </a:br>
            <a:r>
              <a:rPr lang="en-US" smtClean="0"/>
              <a:t>subtree are </a:t>
            </a:r>
            <a:r>
              <a:rPr lang="en-US" smtClean="0">
                <a:latin typeface="Times New Roman" charset="0"/>
                <a:cs typeface="Times New Roman" charset="0"/>
                <a:sym typeface="Symbol" charset="0"/>
              </a:rPr>
              <a:t></a:t>
            </a:r>
            <a:r>
              <a:rPr lang="en-US" smtClean="0"/>
              <a:t> the node</a:t>
            </a:r>
            <a:r>
              <a:rPr lang="ja-JP" altLang="en-US" smtClean="0"/>
              <a:t>’</a:t>
            </a:r>
            <a:r>
              <a:rPr lang="en-US" smtClean="0"/>
              <a:t>s item.</a:t>
            </a:r>
          </a:p>
          <a:p>
            <a:pPr lvl="2" eaLnBrk="1" hangingPunct="1">
              <a:defRPr/>
            </a:pPr>
            <a:r>
              <a:rPr lang="en-US" smtClean="0"/>
              <a:t>Note: Sometimes we replace</a:t>
            </a:r>
            <a:br>
              <a:rPr lang="en-US" smtClean="0"/>
            </a:br>
            <a:r>
              <a:rPr lang="en-US" smtClean="0"/>
              <a:t> </a:t>
            </a:r>
            <a:r>
              <a:rPr lang="ja-JP" altLang="en-US" smtClean="0"/>
              <a:t>“</a:t>
            </a:r>
            <a:r>
              <a:rPr lang="en-US" smtClean="0">
                <a:latin typeface="Times New Roman" charset="0"/>
                <a:cs typeface="Times New Roman" charset="0"/>
                <a:sym typeface="Symbol" charset="0"/>
              </a:rPr>
              <a:t></a:t>
            </a:r>
            <a:r>
              <a:rPr lang="ja-JP" altLang="en-US" smtClean="0"/>
              <a:t>”</a:t>
            </a:r>
            <a:r>
              <a:rPr lang="en-US" smtClean="0"/>
              <a:t> and </a:t>
            </a:r>
            <a:r>
              <a:rPr lang="ja-JP" altLang="en-US" smtClean="0"/>
              <a:t>“</a:t>
            </a:r>
            <a:r>
              <a:rPr lang="en-US" smtClean="0">
                <a:latin typeface="Times New Roman" charset="0"/>
                <a:cs typeface="Times New Roman" charset="0"/>
                <a:sym typeface="Symbol" charset="0"/>
              </a:rPr>
              <a:t></a:t>
            </a:r>
            <a:r>
              <a:rPr lang="ja-JP" altLang="en-US" smtClean="0"/>
              <a:t>”</a:t>
            </a:r>
            <a:r>
              <a:rPr lang="en-US" smtClean="0"/>
              <a:t> by </a:t>
            </a:r>
            <a:r>
              <a:rPr lang="ja-JP" altLang="en-US" smtClean="0"/>
              <a:t>“</a:t>
            </a:r>
            <a:r>
              <a:rPr lang="en-US" smtClean="0"/>
              <a:t>&lt;</a:t>
            </a:r>
            <a:r>
              <a:rPr lang="ja-JP" altLang="en-US" smtClean="0"/>
              <a:t>”</a:t>
            </a:r>
            <a:r>
              <a:rPr lang="en-US" smtClean="0"/>
              <a:t> and </a:t>
            </a:r>
            <a:r>
              <a:rPr lang="ja-JP" altLang="en-US" smtClean="0"/>
              <a:t>“</a:t>
            </a:r>
            <a:r>
              <a:rPr lang="en-US" smtClean="0"/>
              <a:t>&gt;</a:t>
            </a:r>
            <a:r>
              <a:rPr lang="ja-JP" altLang="en-US" smtClean="0"/>
              <a:t>”</a:t>
            </a:r>
            <a:r>
              <a:rPr lang="en-US" smtClean="0"/>
              <a:t>, so</a:t>
            </a:r>
            <a:br>
              <a:rPr lang="en-US" smtClean="0"/>
            </a:br>
            <a:r>
              <a:rPr lang="en-US" smtClean="0"/>
              <a:t>that items having equivalent</a:t>
            </a:r>
            <a:br>
              <a:rPr lang="en-US" smtClean="0"/>
            </a:br>
            <a:r>
              <a:rPr lang="en-US" smtClean="0"/>
              <a:t>values are not allowed.</a:t>
            </a:r>
          </a:p>
          <a:p>
            <a:pPr lvl="1" eaLnBrk="1" hangingPunct="1">
              <a:defRPr/>
            </a:pPr>
            <a:r>
              <a:rPr lang="en-US" smtClean="0"/>
              <a:t>Thus, an inorder traversal</a:t>
            </a:r>
            <a:br>
              <a:rPr lang="en-US" smtClean="0"/>
            </a:br>
            <a:r>
              <a:rPr lang="en-US" smtClean="0"/>
              <a:t>lists items in sorted order.</a:t>
            </a:r>
          </a:p>
        </p:txBody>
      </p:sp>
      <p:sp>
        <p:nvSpPr>
          <p:cNvPr id="2439172" name="Rectangle 4"/>
          <p:cNvSpPr>
            <a:spLocks noChangeArrowheads="1"/>
          </p:cNvSpPr>
          <p:nvPr/>
        </p:nvSpPr>
        <p:spPr bwMode="auto">
          <a:xfrm>
            <a:off x="6858000" y="3505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i="1">
                <a:cs typeface="+mn-cs"/>
              </a:rPr>
              <a:t>x</a:t>
            </a:r>
          </a:p>
        </p:txBody>
      </p:sp>
      <p:sp>
        <p:nvSpPr>
          <p:cNvPr id="2439173" name="Line 5"/>
          <p:cNvSpPr>
            <a:spLocks noChangeShapeType="1"/>
          </p:cNvSpPr>
          <p:nvPr/>
        </p:nvSpPr>
        <p:spPr bwMode="auto">
          <a:xfrm flipH="1">
            <a:off x="6248400" y="3810000"/>
            <a:ext cx="685800" cy="457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74" name="Line 6"/>
          <p:cNvSpPr>
            <a:spLocks noChangeShapeType="1"/>
          </p:cNvSpPr>
          <p:nvPr/>
        </p:nvSpPr>
        <p:spPr bwMode="auto">
          <a:xfrm>
            <a:off x="6553200" y="3200400"/>
            <a:ext cx="457200" cy="3048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75" name="Rectangle 7"/>
          <p:cNvSpPr>
            <a:spLocks noChangeArrowheads="1"/>
          </p:cNvSpPr>
          <p:nvPr/>
        </p:nvSpPr>
        <p:spPr bwMode="auto">
          <a:xfrm>
            <a:off x="66294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76" name="Line 8"/>
          <p:cNvSpPr>
            <a:spLocks noChangeShapeType="1"/>
          </p:cNvSpPr>
          <p:nvPr/>
        </p:nvSpPr>
        <p:spPr bwMode="auto">
          <a:xfrm>
            <a:off x="7086600" y="3810000"/>
            <a:ext cx="685800" cy="457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77" name="Line 9"/>
          <p:cNvSpPr>
            <a:spLocks noChangeShapeType="1"/>
          </p:cNvSpPr>
          <p:nvPr/>
        </p:nvSpPr>
        <p:spPr bwMode="auto">
          <a:xfrm flipH="1">
            <a:off x="6096000" y="3352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78" name="Line 10"/>
          <p:cNvSpPr>
            <a:spLocks noChangeShapeType="1"/>
          </p:cNvSpPr>
          <p:nvPr/>
        </p:nvSpPr>
        <p:spPr bwMode="auto">
          <a:xfrm flipH="1">
            <a:off x="6477000" y="2590800"/>
            <a:ext cx="228600" cy="3048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79" name="Rectangle 11"/>
          <p:cNvSpPr>
            <a:spLocks noChangeArrowheads="1"/>
          </p:cNvSpPr>
          <p:nvPr/>
        </p:nvSpPr>
        <p:spPr bwMode="auto">
          <a:xfrm>
            <a:off x="6172200" y="4267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80" name="Rectangle 12"/>
          <p:cNvSpPr>
            <a:spLocks noChangeArrowheads="1"/>
          </p:cNvSpPr>
          <p:nvPr/>
        </p:nvSpPr>
        <p:spPr bwMode="auto">
          <a:xfrm>
            <a:off x="5867400" y="45720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81" name="Rectangle 13"/>
          <p:cNvSpPr>
            <a:spLocks noChangeArrowheads="1"/>
          </p:cNvSpPr>
          <p:nvPr/>
        </p:nvSpPr>
        <p:spPr bwMode="auto">
          <a:xfrm>
            <a:off x="6477000" y="45720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82" name="Line 14"/>
          <p:cNvSpPr>
            <a:spLocks noChangeShapeType="1"/>
          </p:cNvSpPr>
          <p:nvPr/>
        </p:nvSpPr>
        <p:spPr bwMode="auto">
          <a:xfrm flipH="1">
            <a:off x="5943600" y="4419600"/>
            <a:ext cx="2286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83" name="Line 15"/>
          <p:cNvSpPr>
            <a:spLocks noChangeShapeType="1"/>
          </p:cNvSpPr>
          <p:nvPr/>
        </p:nvSpPr>
        <p:spPr bwMode="auto">
          <a:xfrm>
            <a:off x="6324600" y="4419600"/>
            <a:ext cx="2286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84" name="Rectangle 16"/>
          <p:cNvSpPr>
            <a:spLocks noChangeArrowheads="1"/>
          </p:cNvSpPr>
          <p:nvPr/>
        </p:nvSpPr>
        <p:spPr bwMode="auto">
          <a:xfrm>
            <a:off x="5715000" y="4876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85" name="Rectangle 17"/>
          <p:cNvSpPr>
            <a:spLocks noChangeArrowheads="1"/>
          </p:cNvSpPr>
          <p:nvPr/>
        </p:nvSpPr>
        <p:spPr bwMode="auto">
          <a:xfrm>
            <a:off x="6019800" y="4876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86" name="Line 18"/>
          <p:cNvSpPr>
            <a:spLocks noChangeShapeType="1"/>
          </p:cNvSpPr>
          <p:nvPr/>
        </p:nvSpPr>
        <p:spPr bwMode="auto">
          <a:xfrm flipH="1">
            <a:off x="5791200" y="47244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87" name="Line 19"/>
          <p:cNvSpPr>
            <a:spLocks noChangeShapeType="1"/>
          </p:cNvSpPr>
          <p:nvPr/>
        </p:nvSpPr>
        <p:spPr bwMode="auto">
          <a:xfrm>
            <a:off x="6019800" y="47244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88" name="Rectangle 20"/>
          <p:cNvSpPr>
            <a:spLocks noChangeArrowheads="1"/>
          </p:cNvSpPr>
          <p:nvPr/>
        </p:nvSpPr>
        <p:spPr bwMode="auto">
          <a:xfrm>
            <a:off x="6324600" y="4876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89" name="Rectangle 21"/>
          <p:cNvSpPr>
            <a:spLocks noChangeArrowheads="1"/>
          </p:cNvSpPr>
          <p:nvPr/>
        </p:nvSpPr>
        <p:spPr bwMode="auto">
          <a:xfrm>
            <a:off x="6629400" y="4876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90" name="Line 22"/>
          <p:cNvSpPr>
            <a:spLocks noChangeShapeType="1"/>
          </p:cNvSpPr>
          <p:nvPr/>
        </p:nvSpPr>
        <p:spPr bwMode="auto">
          <a:xfrm flipH="1">
            <a:off x="6400800" y="47244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91" name="Line 23"/>
          <p:cNvSpPr>
            <a:spLocks noChangeShapeType="1"/>
          </p:cNvSpPr>
          <p:nvPr/>
        </p:nvSpPr>
        <p:spPr bwMode="auto">
          <a:xfrm>
            <a:off x="6629400" y="47244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92" name="Rectangle 24"/>
          <p:cNvSpPr>
            <a:spLocks noChangeArrowheads="1"/>
          </p:cNvSpPr>
          <p:nvPr/>
        </p:nvSpPr>
        <p:spPr bwMode="auto">
          <a:xfrm>
            <a:off x="5867400" y="5181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93" name="Rectangle 25"/>
          <p:cNvSpPr>
            <a:spLocks noChangeArrowheads="1"/>
          </p:cNvSpPr>
          <p:nvPr/>
        </p:nvSpPr>
        <p:spPr bwMode="auto">
          <a:xfrm>
            <a:off x="6172200" y="5181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94" name="Line 26"/>
          <p:cNvSpPr>
            <a:spLocks noChangeShapeType="1"/>
          </p:cNvSpPr>
          <p:nvPr/>
        </p:nvSpPr>
        <p:spPr bwMode="auto">
          <a:xfrm flipH="1">
            <a:off x="5943600" y="50292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95" name="Line 27"/>
          <p:cNvSpPr>
            <a:spLocks noChangeShapeType="1"/>
          </p:cNvSpPr>
          <p:nvPr/>
        </p:nvSpPr>
        <p:spPr bwMode="auto">
          <a:xfrm>
            <a:off x="6172200" y="50292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96" name="Rectangle 28"/>
          <p:cNvSpPr>
            <a:spLocks noChangeArrowheads="1"/>
          </p:cNvSpPr>
          <p:nvPr/>
        </p:nvSpPr>
        <p:spPr bwMode="auto">
          <a:xfrm>
            <a:off x="6477000" y="5181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97" name="Line 29"/>
          <p:cNvSpPr>
            <a:spLocks noChangeShapeType="1"/>
          </p:cNvSpPr>
          <p:nvPr/>
        </p:nvSpPr>
        <p:spPr bwMode="auto">
          <a:xfrm flipH="1">
            <a:off x="6553200" y="50292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198" name="Rectangle 30"/>
          <p:cNvSpPr>
            <a:spLocks noChangeArrowheads="1"/>
          </p:cNvSpPr>
          <p:nvPr/>
        </p:nvSpPr>
        <p:spPr bwMode="auto">
          <a:xfrm>
            <a:off x="5562600" y="5181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199" name="Line 31"/>
          <p:cNvSpPr>
            <a:spLocks noChangeShapeType="1"/>
          </p:cNvSpPr>
          <p:nvPr/>
        </p:nvSpPr>
        <p:spPr bwMode="auto">
          <a:xfrm flipH="1">
            <a:off x="5638800" y="50292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00" name="Rectangle 32"/>
          <p:cNvSpPr>
            <a:spLocks noChangeArrowheads="1"/>
          </p:cNvSpPr>
          <p:nvPr/>
        </p:nvSpPr>
        <p:spPr bwMode="auto">
          <a:xfrm>
            <a:off x="7696200" y="42672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01" name="Rectangle 33"/>
          <p:cNvSpPr>
            <a:spLocks noChangeArrowheads="1"/>
          </p:cNvSpPr>
          <p:nvPr/>
        </p:nvSpPr>
        <p:spPr bwMode="auto">
          <a:xfrm>
            <a:off x="7391400" y="45720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02" name="Rectangle 34"/>
          <p:cNvSpPr>
            <a:spLocks noChangeArrowheads="1"/>
          </p:cNvSpPr>
          <p:nvPr/>
        </p:nvSpPr>
        <p:spPr bwMode="auto">
          <a:xfrm>
            <a:off x="8001000" y="45720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03" name="Line 35"/>
          <p:cNvSpPr>
            <a:spLocks noChangeShapeType="1"/>
          </p:cNvSpPr>
          <p:nvPr/>
        </p:nvSpPr>
        <p:spPr bwMode="auto">
          <a:xfrm flipH="1">
            <a:off x="7467600" y="4419600"/>
            <a:ext cx="2286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04" name="Line 36"/>
          <p:cNvSpPr>
            <a:spLocks noChangeShapeType="1"/>
          </p:cNvSpPr>
          <p:nvPr/>
        </p:nvSpPr>
        <p:spPr bwMode="auto">
          <a:xfrm>
            <a:off x="7848600" y="4419600"/>
            <a:ext cx="2286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05" name="Rectangle 37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06" name="Rectangle 38"/>
          <p:cNvSpPr>
            <a:spLocks noChangeArrowheads="1"/>
          </p:cNvSpPr>
          <p:nvPr/>
        </p:nvSpPr>
        <p:spPr bwMode="auto">
          <a:xfrm>
            <a:off x="7543800" y="4876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07" name="Line 39"/>
          <p:cNvSpPr>
            <a:spLocks noChangeShapeType="1"/>
          </p:cNvSpPr>
          <p:nvPr/>
        </p:nvSpPr>
        <p:spPr bwMode="auto">
          <a:xfrm flipH="1">
            <a:off x="7315200" y="47244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08" name="Line 40"/>
          <p:cNvSpPr>
            <a:spLocks noChangeShapeType="1"/>
          </p:cNvSpPr>
          <p:nvPr/>
        </p:nvSpPr>
        <p:spPr bwMode="auto">
          <a:xfrm>
            <a:off x="7543800" y="47244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09" name="Rectangle 41"/>
          <p:cNvSpPr>
            <a:spLocks noChangeArrowheads="1"/>
          </p:cNvSpPr>
          <p:nvPr/>
        </p:nvSpPr>
        <p:spPr bwMode="auto">
          <a:xfrm>
            <a:off x="7848600" y="4876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10" name="Rectangle 42"/>
          <p:cNvSpPr>
            <a:spLocks noChangeArrowheads="1"/>
          </p:cNvSpPr>
          <p:nvPr/>
        </p:nvSpPr>
        <p:spPr bwMode="auto">
          <a:xfrm>
            <a:off x="8153400" y="48768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11" name="Line 43"/>
          <p:cNvSpPr>
            <a:spLocks noChangeShapeType="1"/>
          </p:cNvSpPr>
          <p:nvPr/>
        </p:nvSpPr>
        <p:spPr bwMode="auto">
          <a:xfrm>
            <a:off x="8153400" y="47244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12" name="Rectangle 44"/>
          <p:cNvSpPr>
            <a:spLocks noChangeArrowheads="1"/>
          </p:cNvSpPr>
          <p:nvPr/>
        </p:nvSpPr>
        <p:spPr bwMode="auto">
          <a:xfrm>
            <a:off x="7391400" y="5181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13" name="Line 45"/>
          <p:cNvSpPr>
            <a:spLocks noChangeShapeType="1"/>
          </p:cNvSpPr>
          <p:nvPr/>
        </p:nvSpPr>
        <p:spPr bwMode="auto">
          <a:xfrm>
            <a:off x="7391400" y="50292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14" name="Rectangle 46"/>
          <p:cNvSpPr>
            <a:spLocks noChangeArrowheads="1"/>
          </p:cNvSpPr>
          <p:nvPr/>
        </p:nvSpPr>
        <p:spPr bwMode="auto">
          <a:xfrm>
            <a:off x="8305800" y="5181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15" name="Line 47"/>
          <p:cNvSpPr>
            <a:spLocks noChangeShapeType="1"/>
          </p:cNvSpPr>
          <p:nvPr/>
        </p:nvSpPr>
        <p:spPr bwMode="auto">
          <a:xfrm>
            <a:off x="8305800" y="5029200"/>
            <a:ext cx="76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16" name="Rectangle 48"/>
          <p:cNvSpPr>
            <a:spLocks noChangeArrowheads="1"/>
          </p:cNvSpPr>
          <p:nvPr/>
        </p:nvSpPr>
        <p:spPr bwMode="auto">
          <a:xfrm>
            <a:off x="8001000" y="51816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17" name="Line 49"/>
          <p:cNvSpPr>
            <a:spLocks noChangeShapeType="1"/>
          </p:cNvSpPr>
          <p:nvPr/>
        </p:nvSpPr>
        <p:spPr bwMode="auto">
          <a:xfrm flipH="1">
            <a:off x="8077200" y="50292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18" name="Rectangle 50"/>
          <p:cNvSpPr>
            <a:spLocks noChangeArrowheads="1"/>
          </p:cNvSpPr>
          <p:nvPr/>
        </p:nvSpPr>
        <p:spPr bwMode="auto">
          <a:xfrm>
            <a:off x="5410200" y="4114800"/>
            <a:ext cx="15240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19" name="Rectangle 51"/>
          <p:cNvSpPr>
            <a:spLocks noChangeArrowheads="1"/>
          </p:cNvSpPr>
          <p:nvPr/>
        </p:nvSpPr>
        <p:spPr bwMode="auto">
          <a:xfrm>
            <a:off x="7086600" y="4114800"/>
            <a:ext cx="15240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20" name="Line 52"/>
          <p:cNvSpPr>
            <a:spLocks noChangeShapeType="1"/>
          </p:cNvSpPr>
          <p:nvPr/>
        </p:nvSpPr>
        <p:spPr bwMode="auto">
          <a:xfrm flipH="1">
            <a:off x="7924800" y="47244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21" name="Text Box 53"/>
          <p:cNvSpPr txBox="1">
            <a:spLocks noChangeArrowheads="1"/>
          </p:cNvSpPr>
          <p:nvPr/>
        </p:nvSpPr>
        <p:spPr bwMode="auto">
          <a:xfrm>
            <a:off x="5562600" y="54102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Items ≤ </a:t>
            </a:r>
            <a:r>
              <a:rPr lang="en-US" sz="1400" i="1">
                <a:cs typeface="+mn-cs"/>
              </a:rPr>
              <a:t>x</a:t>
            </a:r>
          </a:p>
        </p:txBody>
      </p:sp>
      <p:sp>
        <p:nvSpPr>
          <p:cNvPr id="2439222" name="Text Box 54"/>
          <p:cNvSpPr txBox="1">
            <a:spLocks noChangeArrowheads="1"/>
          </p:cNvSpPr>
          <p:nvPr/>
        </p:nvSpPr>
        <p:spPr bwMode="auto">
          <a:xfrm>
            <a:off x="7391400" y="54102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Items ≥ </a:t>
            </a:r>
            <a:r>
              <a:rPr lang="en-US" sz="1400" i="1">
                <a:cs typeface="+mn-cs"/>
              </a:rPr>
              <a:t>x</a:t>
            </a:r>
          </a:p>
        </p:txBody>
      </p:sp>
      <p:sp>
        <p:nvSpPr>
          <p:cNvPr id="2439223" name="Rectangle 55"/>
          <p:cNvSpPr>
            <a:spLocks noChangeArrowheads="1"/>
          </p:cNvSpPr>
          <p:nvPr/>
        </p:nvSpPr>
        <p:spPr bwMode="auto">
          <a:xfrm>
            <a:off x="7239000" y="5486400"/>
            <a:ext cx="152400" cy="1524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24" name="Line 56"/>
          <p:cNvSpPr>
            <a:spLocks noChangeShapeType="1"/>
          </p:cNvSpPr>
          <p:nvPr/>
        </p:nvSpPr>
        <p:spPr bwMode="auto">
          <a:xfrm flipH="1">
            <a:off x="7315200" y="5334000"/>
            <a:ext cx="76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25" name="Rectangle 57"/>
          <p:cNvSpPr>
            <a:spLocks noChangeArrowheads="1"/>
          </p:cNvSpPr>
          <p:nvPr/>
        </p:nvSpPr>
        <p:spPr bwMode="auto">
          <a:xfrm>
            <a:off x="63246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1">
              <a:cs typeface="+mn-cs"/>
            </a:endParaRPr>
          </a:p>
        </p:txBody>
      </p:sp>
      <p:sp>
        <p:nvSpPr>
          <p:cNvPr id="2439226" name="Line 58"/>
          <p:cNvSpPr>
            <a:spLocks noChangeShapeType="1"/>
          </p:cNvSpPr>
          <p:nvPr/>
        </p:nvSpPr>
        <p:spPr bwMode="auto">
          <a:xfrm>
            <a:off x="6858000" y="25908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27" name="Line 59"/>
          <p:cNvSpPr>
            <a:spLocks noChangeShapeType="1"/>
          </p:cNvSpPr>
          <p:nvPr/>
        </p:nvSpPr>
        <p:spPr bwMode="auto">
          <a:xfrm flipH="1">
            <a:off x="6781800" y="2133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28" name="Line 60"/>
          <p:cNvSpPr>
            <a:spLocks noChangeShapeType="1"/>
          </p:cNvSpPr>
          <p:nvPr/>
        </p:nvSpPr>
        <p:spPr bwMode="auto">
          <a:xfrm flipH="1" flipV="1">
            <a:off x="6705600" y="3048000"/>
            <a:ext cx="533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29" name="Text Box 61"/>
          <p:cNvSpPr txBox="1">
            <a:spLocks noChangeArrowheads="1"/>
          </p:cNvSpPr>
          <p:nvPr/>
        </p:nvSpPr>
        <p:spPr bwMode="auto">
          <a:xfrm>
            <a:off x="7239000" y="30480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Must be ≤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x</a:t>
            </a:r>
          </a:p>
        </p:txBody>
      </p:sp>
      <p:sp>
        <p:nvSpPr>
          <p:cNvPr id="2439230" name="Line 62"/>
          <p:cNvSpPr>
            <a:spLocks noChangeShapeType="1"/>
          </p:cNvSpPr>
          <p:nvPr/>
        </p:nvSpPr>
        <p:spPr bwMode="auto">
          <a:xfrm flipH="1">
            <a:off x="7010400" y="2209800"/>
            <a:ext cx="3048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31" name="Line 63"/>
          <p:cNvSpPr>
            <a:spLocks noChangeShapeType="1"/>
          </p:cNvSpPr>
          <p:nvPr/>
        </p:nvSpPr>
        <p:spPr bwMode="auto">
          <a:xfrm flipH="1">
            <a:off x="6934200" y="19812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32" name="Line 64"/>
          <p:cNvSpPr>
            <a:spLocks noChangeShapeType="1"/>
          </p:cNvSpPr>
          <p:nvPr/>
        </p:nvSpPr>
        <p:spPr bwMode="auto">
          <a:xfrm flipH="1">
            <a:off x="62484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33" name="Line 65"/>
          <p:cNvSpPr>
            <a:spLocks noChangeShapeType="1"/>
          </p:cNvSpPr>
          <p:nvPr/>
        </p:nvSpPr>
        <p:spPr bwMode="auto">
          <a:xfrm>
            <a:off x="7010400" y="27432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39234" name="Text Box 66"/>
          <p:cNvSpPr txBox="1">
            <a:spLocks noChangeArrowheads="1"/>
          </p:cNvSpPr>
          <p:nvPr/>
        </p:nvSpPr>
        <p:spPr bwMode="auto">
          <a:xfrm>
            <a:off x="7315200" y="19812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Must be ≥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x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/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(right?)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8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ADT [1/3]</a:t>
            </a:r>
          </a:p>
        </p:txBody>
      </p:sp>
      <p:sp>
        <p:nvSpPr>
          <p:cNvPr id="238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ADT Binary Search Tree</a:t>
            </a:r>
          </a:p>
          <a:p>
            <a:pPr lvl="1" eaLnBrk="1" hangingPunct="1">
              <a:defRPr/>
            </a:pPr>
            <a:r>
              <a:rPr lang="en-US" smtClean="0"/>
              <a:t>Data</a:t>
            </a:r>
          </a:p>
          <a:p>
            <a:pPr lvl="2" eaLnBrk="1" hangingPunct="1">
              <a:defRPr/>
            </a:pPr>
            <a:r>
              <a:rPr lang="en-US" smtClean="0"/>
              <a:t>A collection of nodes, each with a data item.</a:t>
            </a:r>
          </a:p>
          <a:p>
            <a:pPr lvl="1" eaLnBrk="1" hangingPunct="1">
              <a:defRPr/>
            </a:pPr>
            <a:r>
              <a:rPr lang="en-US" smtClean="0"/>
              <a:t>Operations</a:t>
            </a:r>
          </a:p>
          <a:p>
            <a:pPr lvl="2" eaLnBrk="1" hangingPunct="1">
              <a:defRPr/>
            </a:pPr>
            <a:r>
              <a:rPr lang="en-US" b="1" smtClean="0"/>
              <a:t>create</a:t>
            </a:r>
            <a:r>
              <a:rPr lang="en-US" smtClean="0"/>
              <a:t> empty B.S.T.</a:t>
            </a:r>
          </a:p>
          <a:p>
            <a:pPr lvl="2" eaLnBrk="1" hangingPunct="1">
              <a:defRPr/>
            </a:pPr>
            <a:r>
              <a:rPr lang="en-US" b="1" smtClean="0"/>
              <a:t>destroy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b="1" smtClean="0"/>
              <a:t>isEmpty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b="1" smtClean="0"/>
              <a:t>insert</a:t>
            </a:r>
            <a:r>
              <a:rPr lang="en-US" smtClean="0"/>
              <a:t> (given item [which includes a key]).</a:t>
            </a:r>
          </a:p>
          <a:p>
            <a:pPr lvl="2" eaLnBrk="1" hangingPunct="1">
              <a:defRPr/>
            </a:pPr>
            <a:r>
              <a:rPr lang="en-US" b="1" smtClean="0"/>
              <a:t>delete</a:t>
            </a:r>
            <a:r>
              <a:rPr lang="en-US" smtClean="0"/>
              <a:t> (given key).</a:t>
            </a:r>
          </a:p>
          <a:p>
            <a:pPr lvl="2" eaLnBrk="1" hangingPunct="1">
              <a:defRPr/>
            </a:pPr>
            <a:r>
              <a:rPr lang="en-US" b="1" smtClean="0"/>
              <a:t>retrieve</a:t>
            </a:r>
            <a:r>
              <a:rPr lang="en-US" smtClean="0"/>
              <a:t> (given key, returns item).</a:t>
            </a:r>
          </a:p>
          <a:p>
            <a:pPr lvl="2" eaLnBrk="1" hangingPunct="1">
              <a:defRPr/>
            </a:pPr>
            <a:r>
              <a:rPr lang="en-US" smtClean="0"/>
              <a:t>The three traversals: </a:t>
            </a:r>
            <a:r>
              <a:rPr lang="en-US" b="1" smtClean="0"/>
              <a:t>preorderTraverse</a:t>
            </a:r>
            <a:r>
              <a:rPr lang="en-US" smtClean="0"/>
              <a:t>,</a:t>
            </a:r>
            <a:br>
              <a:rPr lang="en-US" smtClean="0"/>
            </a:br>
            <a:r>
              <a:rPr lang="en-US" b="1" smtClean="0"/>
              <a:t>inorderTraverse</a:t>
            </a:r>
            <a:r>
              <a:rPr lang="en-US" smtClean="0"/>
              <a:t>, </a:t>
            </a:r>
            <a:r>
              <a:rPr lang="en-US" b="1" smtClean="0"/>
              <a:t>postorderTraverse</a:t>
            </a:r>
            <a:r>
              <a:rPr lang="en-US" smtClean="0"/>
              <a:t>.</a:t>
            </a:r>
          </a:p>
        </p:txBody>
      </p:sp>
      <p:sp>
        <p:nvSpPr>
          <p:cNvPr id="2381828" name="Rectangle 4"/>
          <p:cNvSpPr>
            <a:spLocks noChangeArrowheads="1"/>
          </p:cNvSpPr>
          <p:nvPr/>
        </p:nvSpPr>
        <p:spPr bwMode="auto">
          <a:xfrm>
            <a:off x="72390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381829" name="Line 5"/>
          <p:cNvSpPr>
            <a:spLocks noChangeShapeType="1"/>
          </p:cNvSpPr>
          <p:nvPr/>
        </p:nvSpPr>
        <p:spPr bwMode="auto">
          <a:xfrm flipH="1">
            <a:off x="7696200" y="25908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1830" name="Line 6"/>
          <p:cNvSpPr>
            <a:spLocks noChangeShapeType="1"/>
          </p:cNvSpPr>
          <p:nvPr/>
        </p:nvSpPr>
        <p:spPr bwMode="auto">
          <a:xfrm flipH="1">
            <a:off x="7391400" y="20574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1831" name="Line 7"/>
          <p:cNvSpPr>
            <a:spLocks noChangeShapeType="1"/>
          </p:cNvSpPr>
          <p:nvPr/>
        </p:nvSpPr>
        <p:spPr bwMode="auto">
          <a:xfrm>
            <a:off x="7848600" y="20574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1832" name="Rectangle 8"/>
          <p:cNvSpPr>
            <a:spLocks noChangeArrowheads="1"/>
          </p:cNvSpPr>
          <p:nvPr/>
        </p:nvSpPr>
        <p:spPr bwMode="auto">
          <a:xfrm>
            <a:off x="7620000" y="175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381833" name="Rectangle 9"/>
          <p:cNvSpPr>
            <a:spLocks noChangeArrowheads="1"/>
          </p:cNvSpPr>
          <p:nvPr/>
        </p:nvSpPr>
        <p:spPr bwMode="auto">
          <a:xfrm>
            <a:off x="80010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381834" name="Line 10"/>
          <p:cNvSpPr>
            <a:spLocks noChangeShapeType="1"/>
          </p:cNvSpPr>
          <p:nvPr/>
        </p:nvSpPr>
        <p:spPr bwMode="auto">
          <a:xfrm>
            <a:off x="8229600" y="2590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1835" name="Rectangle 11"/>
          <p:cNvSpPr>
            <a:spLocks noChangeArrowheads="1"/>
          </p:cNvSpPr>
          <p:nvPr/>
        </p:nvSpPr>
        <p:spPr bwMode="auto">
          <a:xfrm>
            <a:off x="83820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381836" name="Rectangle 12"/>
          <p:cNvSpPr>
            <a:spLocks noChangeArrowheads="1"/>
          </p:cNvSpPr>
          <p:nvPr/>
        </p:nvSpPr>
        <p:spPr bwMode="auto">
          <a:xfrm>
            <a:off x="78486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381837" name="Line 13"/>
          <p:cNvSpPr>
            <a:spLocks noChangeShapeType="1"/>
          </p:cNvSpPr>
          <p:nvPr/>
        </p:nvSpPr>
        <p:spPr bwMode="auto">
          <a:xfrm>
            <a:off x="80772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1838" name="Rectangle 14"/>
          <p:cNvSpPr>
            <a:spLocks noChangeArrowheads="1"/>
          </p:cNvSpPr>
          <p:nvPr/>
        </p:nvSpPr>
        <p:spPr bwMode="auto">
          <a:xfrm>
            <a:off x="82296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381839" name="Line 15"/>
          <p:cNvSpPr>
            <a:spLocks noChangeShapeType="1"/>
          </p:cNvSpPr>
          <p:nvPr/>
        </p:nvSpPr>
        <p:spPr bwMode="auto">
          <a:xfrm>
            <a:off x="7772400" y="31242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1840" name="Line 16"/>
          <p:cNvSpPr>
            <a:spLocks noChangeShapeType="1"/>
          </p:cNvSpPr>
          <p:nvPr/>
        </p:nvSpPr>
        <p:spPr bwMode="auto">
          <a:xfrm flipH="1">
            <a:off x="76200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1841" name="Rectangle 17"/>
          <p:cNvSpPr>
            <a:spLocks noChangeArrowheads="1"/>
          </p:cNvSpPr>
          <p:nvPr/>
        </p:nvSpPr>
        <p:spPr bwMode="auto">
          <a:xfrm>
            <a:off x="74676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381842" name="Line 18"/>
          <p:cNvSpPr>
            <a:spLocks noChangeShapeType="1"/>
          </p:cNvSpPr>
          <p:nvPr/>
        </p:nvSpPr>
        <p:spPr bwMode="auto">
          <a:xfrm>
            <a:off x="7467600" y="1524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1843" name="Rectangle 19"/>
          <p:cNvSpPr>
            <a:spLocks noChangeArrowheads="1"/>
          </p:cNvSpPr>
          <p:nvPr/>
        </p:nvSpPr>
        <p:spPr bwMode="auto">
          <a:xfrm>
            <a:off x="7239000" y="121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381844" name="Line 20"/>
          <p:cNvSpPr>
            <a:spLocks noChangeShapeType="1"/>
          </p:cNvSpPr>
          <p:nvPr/>
        </p:nvSpPr>
        <p:spPr bwMode="auto">
          <a:xfrm flipH="1">
            <a:off x="7010400" y="15240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81845" name="Rectangle 21"/>
          <p:cNvSpPr>
            <a:spLocks noChangeArrowheads="1"/>
          </p:cNvSpPr>
          <p:nvPr/>
        </p:nvSpPr>
        <p:spPr bwMode="auto">
          <a:xfrm>
            <a:off x="6858000" y="175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381846" name="Rectangle 22"/>
          <p:cNvSpPr>
            <a:spLocks noChangeArrowheads="1"/>
          </p:cNvSpPr>
          <p:nvPr/>
        </p:nvSpPr>
        <p:spPr bwMode="auto">
          <a:xfrm>
            <a:off x="7543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381847" name="Text Box 23"/>
          <p:cNvSpPr txBox="1">
            <a:spLocks noChangeArrowheads="1"/>
          </p:cNvSpPr>
          <p:nvPr/>
        </p:nvSpPr>
        <p:spPr bwMode="auto">
          <a:xfrm>
            <a:off x="0" y="3352800"/>
            <a:ext cx="990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Here they are again</a:t>
            </a:r>
          </a:p>
        </p:txBody>
      </p:sp>
      <p:sp>
        <p:nvSpPr>
          <p:cNvPr id="2381848" name="AutoShape 24"/>
          <p:cNvSpPr>
            <a:spLocks/>
          </p:cNvSpPr>
          <p:nvPr/>
        </p:nvSpPr>
        <p:spPr bwMode="auto">
          <a:xfrm>
            <a:off x="990600" y="3352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8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ADT [2/3]</a:t>
            </a:r>
          </a:p>
        </p:txBody>
      </p:sp>
      <p:sp>
        <p:nvSpPr>
          <p:cNvPr id="238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ADT is significantly simpler than Binary Tree.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can you observe about this ADT if you remove the preorder &amp; postorder traversals from the list of operations (leaving inorder)?</a:t>
            </a:r>
          </a:p>
          <a:p>
            <a:pPr lvl="1" eaLnBrk="1" hangingPunct="1">
              <a:defRPr/>
            </a:pPr>
            <a:r>
              <a:rPr lang="en-US" smtClean="0"/>
              <a:t>The ADT no longer has anything to do with Trees.</a:t>
            </a:r>
          </a:p>
          <a:p>
            <a:pPr lvl="1" eaLnBrk="1" hangingPunct="1">
              <a:defRPr/>
            </a:pPr>
            <a:r>
              <a:rPr lang="en-US" smtClean="0"/>
              <a:t>A Binary Tree </a:t>
            </a:r>
            <a:r>
              <a:rPr lang="en-US" b="1" smtClean="0"/>
              <a:t>might</a:t>
            </a:r>
            <a:r>
              <a:rPr lang="en-US" smtClean="0"/>
              <a:t> be a reasonable implementation, however.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Conclusion: A Binary Search Tree is essentially a big bag that things can be thrown in and retrieved from.</a:t>
            </a:r>
          </a:p>
          <a:p>
            <a:pPr lvl="1" eaLnBrk="1" hangingPunct="1">
              <a:defRPr/>
            </a:pPr>
            <a:r>
              <a:rPr lang="en-US" smtClean="0"/>
              <a:t>The main questions we answer are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Is this key in the bag?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and if so,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What is the associated value?</a:t>
            </a:r>
            <a:r>
              <a:rPr lang="ja-JP" altLang="en-US" smtClean="0">
                <a:latin typeface="Arial"/>
              </a:rPr>
              <a:t>”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4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ADT [3/3]</a:t>
            </a:r>
          </a:p>
        </p:txBody>
      </p:sp>
      <p:sp>
        <p:nvSpPr>
          <p:cNvPr id="244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Recall the comments on the ADT SortedSequence:</a:t>
            </a:r>
          </a:p>
          <a:p>
            <a:pPr lvl="1" eaLnBrk="1" hangingPunct="1">
              <a:defRPr/>
            </a:pPr>
            <a:r>
              <a:rPr lang="en-US" smtClean="0"/>
              <a:t>In practice, the ordering of a SortedSequence is often not of primary importance. Rather, we are interested in items being </a:t>
            </a:r>
            <a:r>
              <a:rPr lang="en-US" b="1" smtClean="0"/>
              <a:t>easy to find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Binary Search Trees are similar.</a:t>
            </a:r>
          </a:p>
          <a:p>
            <a:pPr lvl="1" eaLnBrk="1" hangingPunct="1">
              <a:defRPr/>
            </a:pPr>
            <a:r>
              <a:rPr lang="en-US" smtClean="0"/>
              <a:t>Sequence &amp; Binary Tree are </a:t>
            </a:r>
            <a:r>
              <a:rPr lang="en-US" b="1" smtClean="0"/>
              <a:t>position-oriented</a:t>
            </a:r>
            <a:r>
              <a:rPr lang="en-US" smtClean="0"/>
              <a:t> ADTs.</a:t>
            </a:r>
          </a:p>
          <a:p>
            <a:pPr lvl="1" eaLnBrk="1" hangingPunct="1">
              <a:defRPr/>
            </a:pPr>
            <a:r>
              <a:rPr lang="en-US" smtClean="0"/>
              <a:t>SortedSequence &amp; Binary Search Tree are </a:t>
            </a:r>
            <a:r>
              <a:rPr lang="en-US" b="1" smtClean="0"/>
              <a:t>value-oriented</a:t>
            </a:r>
            <a:r>
              <a:rPr lang="en-US" smtClean="0"/>
              <a:t> ADTs.</a:t>
            </a:r>
          </a:p>
          <a:p>
            <a:pPr lvl="1" eaLnBrk="1" hangingPunct="1">
              <a:defRPr/>
            </a:pPr>
            <a:r>
              <a:rPr lang="en-US" smtClean="0"/>
              <a:t>Binary Search Trees are another step toward a good value-oriented ADT, and implementation thereof.</a:t>
            </a:r>
          </a:p>
          <a:p>
            <a:pPr lvl="2" eaLnBrk="1" hangingPunct="1">
              <a:defRPr/>
            </a:pPr>
            <a:r>
              <a:rPr lang="en-US" smtClean="0"/>
              <a:t>But we can do both of these better, as we will see.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value-oriented ADTs, data items have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b="1" smtClean="0">
                <a:cs typeface="+mn-cs"/>
              </a:rPr>
              <a:t>key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A </a:t>
            </a:r>
            <a:r>
              <a:rPr lang="en-US" i="1" smtClean="0"/>
              <a:t>key</a:t>
            </a:r>
            <a:r>
              <a:rPr lang="en-US" smtClean="0"/>
              <a:t> is the part of the data that is search for &amp; compared.</a:t>
            </a:r>
          </a:p>
          <a:p>
            <a:pPr lvl="2" eaLnBrk="1" hangingPunct="1">
              <a:defRPr/>
            </a:pPr>
            <a:r>
              <a:rPr lang="en-US" smtClean="0"/>
              <a:t>This </a:t>
            </a:r>
            <a:r>
              <a:rPr lang="en-US" i="1" smtClean="0"/>
              <a:t>might</a:t>
            </a:r>
            <a:r>
              <a:rPr lang="en-US" smtClean="0"/>
              <a:t> be the entire value.</a:t>
            </a:r>
          </a:p>
          <a:p>
            <a:pPr lvl="1" eaLnBrk="1" hangingPunct="1">
              <a:defRPr/>
            </a:pPr>
            <a:r>
              <a:rPr lang="en-US" smtClean="0"/>
              <a:t>Thus, two items whose </a:t>
            </a:r>
            <a:r>
              <a:rPr lang="en-US" i="1" smtClean="0"/>
              <a:t>keys</a:t>
            </a:r>
            <a:r>
              <a:rPr lang="en-US" smtClean="0"/>
              <a:t> do not compare as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different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are, for the purposes of inclusion in (say) a Binary Search Tree, identical.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6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Introduction</a:t>
            </a:r>
          </a:p>
        </p:txBody>
      </p:sp>
      <p:sp>
        <p:nvSpPr>
          <p:cNvPr id="246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Now we look at the details of B.S.T. operations.</a:t>
            </a:r>
            <a:endParaRPr lang="en-US" smtClean="0">
              <a:cs typeface="+mn-cs"/>
              <a:sym typeface="Wingdings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  <a:sym typeface="Wingdings" charset="0"/>
              </a:rPr>
              <a:t>Most of the B.S.T. operations are just wrappers around the essentially identical Binary Tree operations:</a:t>
            </a:r>
          </a:p>
          <a:p>
            <a:pPr lvl="1" eaLnBrk="1" hangingPunct="1">
              <a:defRPr/>
            </a:pPr>
            <a:r>
              <a:rPr lang="en-US" smtClean="0"/>
              <a:t>create</a:t>
            </a:r>
          </a:p>
          <a:p>
            <a:pPr lvl="1" eaLnBrk="1" hangingPunct="1">
              <a:defRPr/>
            </a:pPr>
            <a:r>
              <a:rPr lang="en-US" smtClean="0"/>
              <a:t>destroy</a:t>
            </a:r>
          </a:p>
          <a:p>
            <a:pPr lvl="1" eaLnBrk="1" hangingPunct="1">
              <a:defRPr/>
            </a:pPr>
            <a:r>
              <a:rPr lang="en-US" smtClean="0"/>
              <a:t>isEmpty</a:t>
            </a:r>
          </a:p>
          <a:p>
            <a:pPr lvl="1" eaLnBrk="1" hangingPunct="1">
              <a:defRPr/>
            </a:pPr>
            <a:r>
              <a:rPr lang="en-US" smtClean="0"/>
              <a:t>the three traversals</a:t>
            </a:r>
          </a:p>
          <a:p>
            <a:pPr lvl="1" eaLnBrk="1" hangingPunct="1">
              <a:defRPr/>
            </a:pPr>
            <a:r>
              <a:rPr lang="en-US" smtClean="0"/>
              <a:t>copy (?)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Three of them, however, are specific to Binary Search Trees:</a:t>
            </a:r>
          </a:p>
          <a:p>
            <a:pPr lvl="1" eaLnBrk="1" hangingPunct="1">
              <a:defRPr/>
            </a:pPr>
            <a:r>
              <a:rPr lang="en-US" smtClean="0"/>
              <a:t>retrieve</a:t>
            </a:r>
          </a:p>
          <a:p>
            <a:pPr lvl="1" eaLnBrk="1" hangingPunct="1">
              <a:defRPr/>
            </a:pPr>
            <a:r>
              <a:rPr lang="en-US" smtClean="0"/>
              <a:t>insert</a:t>
            </a:r>
          </a:p>
          <a:p>
            <a:pPr lvl="1" eaLnBrk="1" hangingPunct="1">
              <a:defRPr/>
            </a:pPr>
            <a:r>
              <a:rPr lang="en-US" smtClean="0"/>
              <a:t>delete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These three take advantage of the B.S.T. </a:t>
            </a:r>
            <a:r>
              <a:rPr lang="en-US" b="1" smtClean="0">
                <a:cs typeface="+mn-cs"/>
              </a:rPr>
              <a:t>invariants</a:t>
            </a:r>
            <a:r>
              <a:rPr lang="en-US" smtClean="0">
                <a:cs typeface="+mn-cs"/>
              </a:rPr>
              <a:t> (that is, the order property). They must also </a:t>
            </a:r>
            <a:r>
              <a:rPr lang="en-US" i="1" smtClean="0">
                <a:cs typeface="+mn-cs"/>
              </a:rPr>
              <a:t>maintain</a:t>
            </a:r>
            <a:r>
              <a:rPr lang="en-US" smtClean="0">
                <a:cs typeface="+mn-cs"/>
              </a:rPr>
              <a:t> these invariants.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now look at how to implement these operations.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4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Retrieve</a:t>
            </a:r>
          </a:p>
        </p:txBody>
      </p:sp>
      <p:sp>
        <p:nvSpPr>
          <p:cNvPr id="244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</a:t>
            </a:r>
            <a:r>
              <a:rPr lang="en-US" b="1" smtClean="0">
                <a:cs typeface="+mn-cs"/>
              </a:rPr>
              <a:t>retrieve</a:t>
            </a:r>
            <a:r>
              <a:rPr lang="en-US" smtClean="0">
                <a:cs typeface="+mn-cs"/>
              </a:rPr>
              <a:t> a value from a Binary Search Tree, we begin at the root and repeatedly follow left or right child pointers, depending on how the search key compares to the key in each node.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example, search for the key 20 in the tree shown: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20 &gt; 10 </a:t>
            </a:r>
            <a:r>
              <a:rPr lang="en-US" smtClean="0">
                <a:cs typeface="Times New Roman" charset="0"/>
                <a:sym typeface="Symbol" charset="0"/>
              </a:rPr>
              <a:t></a:t>
            </a:r>
            <a:r>
              <a:rPr lang="en-US" smtClean="0"/>
              <a:t> right.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20 &gt; 16 </a:t>
            </a:r>
            <a:r>
              <a:rPr lang="en-US" smtClean="0">
                <a:cs typeface="Times New Roman" charset="0"/>
                <a:sym typeface="Symbol" charset="0"/>
              </a:rPr>
              <a:t></a:t>
            </a:r>
            <a:r>
              <a:rPr lang="en-US" smtClean="0"/>
              <a:t> right.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20 &lt; 30 </a:t>
            </a:r>
            <a:r>
              <a:rPr lang="en-US" smtClean="0">
                <a:cs typeface="Times New Roman" charset="0"/>
                <a:sym typeface="Symbol" charset="0"/>
              </a:rPr>
              <a:t></a:t>
            </a:r>
            <a:r>
              <a:rPr lang="en-US" smtClean="0"/>
              <a:t> left.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20 = 20 </a:t>
            </a:r>
            <a:r>
              <a:rPr lang="en-US" smtClean="0">
                <a:cs typeface="Times New Roman" charset="0"/>
                <a:sym typeface="Symbol" charset="0"/>
              </a:rPr>
              <a:t></a:t>
            </a:r>
            <a:r>
              <a:rPr lang="en-US" smtClean="0"/>
              <a:t> FOUND.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searching for a key that is not in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the tree, we stop when we find where the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key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should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be. Search for the key 18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in the same tree: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18 &gt; 10 </a:t>
            </a:r>
            <a:r>
              <a:rPr lang="en-US" smtClean="0">
                <a:cs typeface="Times New Roman" charset="0"/>
                <a:sym typeface="Symbol" charset="0"/>
              </a:rPr>
              <a:t></a:t>
            </a:r>
            <a:r>
              <a:rPr lang="en-US" smtClean="0"/>
              <a:t> right.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18 &gt; 16 </a:t>
            </a:r>
            <a:r>
              <a:rPr lang="en-US" smtClean="0">
                <a:cs typeface="Times New Roman" charset="0"/>
                <a:sym typeface="Symbol" charset="0"/>
              </a:rPr>
              <a:t></a:t>
            </a:r>
            <a:r>
              <a:rPr lang="en-US" smtClean="0"/>
              <a:t> right.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18 &lt; 30 </a:t>
            </a:r>
            <a:r>
              <a:rPr lang="en-US" smtClean="0">
                <a:cs typeface="Times New Roman" charset="0"/>
                <a:sym typeface="Symbol" charset="0"/>
              </a:rPr>
              <a:t></a:t>
            </a:r>
            <a:r>
              <a:rPr lang="en-US" smtClean="0"/>
              <a:t> left.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18 &lt; 20 </a:t>
            </a:r>
            <a:r>
              <a:rPr lang="en-US" smtClean="0">
                <a:cs typeface="Times New Roman" charset="0"/>
                <a:sym typeface="Symbol" charset="0"/>
              </a:rPr>
              <a:t></a:t>
            </a:r>
            <a:r>
              <a:rPr lang="en-US" smtClean="0"/>
              <a:t> left.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 left child </a:t>
            </a:r>
            <a:r>
              <a:rPr lang="en-US" smtClean="0">
                <a:cs typeface="Times New Roman" charset="0"/>
                <a:sym typeface="Symbol" charset="0"/>
              </a:rPr>
              <a:t></a:t>
            </a:r>
            <a:r>
              <a:rPr lang="en-US" smtClean="0">
                <a:cs typeface="Times New Roman" charset="0"/>
              </a:rPr>
              <a:t> NOT FOUND.</a:t>
            </a:r>
          </a:p>
        </p:txBody>
      </p:sp>
      <p:sp>
        <p:nvSpPr>
          <p:cNvPr id="2443268" name="Rectangle 4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43269" name="Line 5"/>
          <p:cNvSpPr>
            <a:spLocks noChangeShapeType="1"/>
          </p:cNvSpPr>
          <p:nvPr/>
        </p:nvSpPr>
        <p:spPr bwMode="auto">
          <a:xfrm flipH="1">
            <a:off x="7239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43270" name="Line 6"/>
          <p:cNvSpPr>
            <a:spLocks noChangeShapeType="1"/>
          </p:cNvSpPr>
          <p:nvPr/>
        </p:nvSpPr>
        <p:spPr bwMode="auto">
          <a:xfrm flipH="1">
            <a:off x="6934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43271" name="Line 7"/>
          <p:cNvSpPr>
            <a:spLocks noChangeShapeType="1"/>
          </p:cNvSpPr>
          <p:nvPr/>
        </p:nvSpPr>
        <p:spPr bwMode="auto">
          <a:xfrm>
            <a:off x="7391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43272" name="Rectangle 8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443273" name="Rectangle 9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43274" name="Line 10"/>
          <p:cNvSpPr>
            <a:spLocks noChangeShapeType="1"/>
          </p:cNvSpPr>
          <p:nvPr/>
        </p:nvSpPr>
        <p:spPr bwMode="auto">
          <a:xfrm>
            <a:off x="7772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43275" name="Rectangle 11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43276" name="Rectangle 12"/>
          <p:cNvSpPr>
            <a:spLocks noChangeArrowheads="1"/>
          </p:cNvSpPr>
          <p:nvPr/>
        </p:nvSpPr>
        <p:spPr bwMode="auto">
          <a:xfrm>
            <a:off x="7391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43277" name="Line 13"/>
          <p:cNvSpPr>
            <a:spLocks noChangeShapeType="1"/>
          </p:cNvSpPr>
          <p:nvPr/>
        </p:nvSpPr>
        <p:spPr bwMode="auto">
          <a:xfrm>
            <a:off x="7620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43278" name="Rectangle 14"/>
          <p:cNvSpPr>
            <a:spLocks noChangeArrowheads="1"/>
          </p:cNvSpPr>
          <p:nvPr/>
        </p:nvSpPr>
        <p:spPr bwMode="auto">
          <a:xfrm>
            <a:off x="7772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43279" name="Line 15"/>
          <p:cNvSpPr>
            <a:spLocks noChangeShapeType="1"/>
          </p:cNvSpPr>
          <p:nvPr/>
        </p:nvSpPr>
        <p:spPr bwMode="auto">
          <a:xfrm>
            <a:off x="7315200" y="47244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43280" name="Line 16"/>
          <p:cNvSpPr>
            <a:spLocks noChangeShapeType="1"/>
          </p:cNvSpPr>
          <p:nvPr/>
        </p:nvSpPr>
        <p:spPr bwMode="auto">
          <a:xfrm flipH="1">
            <a:off x="7162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43281" name="Rectangle 17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43282" name="Line 18"/>
          <p:cNvSpPr>
            <a:spLocks noChangeShapeType="1"/>
          </p:cNvSpPr>
          <p:nvPr/>
        </p:nvSpPr>
        <p:spPr bwMode="auto">
          <a:xfrm>
            <a:off x="7010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43283" name="Rectangle 19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43284" name="Line 20"/>
          <p:cNvSpPr>
            <a:spLocks noChangeShapeType="1"/>
          </p:cNvSpPr>
          <p:nvPr/>
        </p:nvSpPr>
        <p:spPr bwMode="auto">
          <a:xfrm flipH="1">
            <a:off x="6553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43285" name="Rectangle 21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43286" name="Rectangle 22"/>
          <p:cNvSpPr>
            <a:spLocks noChangeArrowheads="1"/>
          </p:cNvSpPr>
          <p:nvPr/>
        </p:nvSpPr>
        <p:spPr bwMode="auto">
          <a:xfrm>
            <a:off x="70866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8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Insert</a:t>
            </a:r>
          </a:p>
        </p:txBody>
      </p:sp>
      <p:sp>
        <p:nvSpPr>
          <p:cNvPr id="248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To </a:t>
            </a:r>
            <a:r>
              <a:rPr lang="en-US" b="1" dirty="0">
                <a:cs typeface="+mn-cs"/>
              </a:rPr>
              <a:t>insert</a:t>
            </a:r>
            <a:r>
              <a:rPr lang="en-US" dirty="0">
                <a:cs typeface="+mn-cs"/>
              </a:rPr>
              <a:t> a value with a given key, we find where the key 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should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 go (</a:t>
            </a:r>
            <a:r>
              <a:rPr lang="en-US" b="1" dirty="0">
                <a:cs typeface="+mn-cs"/>
              </a:rPr>
              <a:t>retrieve</a:t>
            </a:r>
            <a:r>
              <a:rPr lang="en-US" dirty="0">
                <a:cs typeface="+mn-cs"/>
              </a:rPr>
              <a:t> operation), and then we put the value there.</a:t>
            </a:r>
          </a:p>
          <a:p>
            <a:pPr lvl="1" eaLnBrk="1" hangingPunct="1">
              <a:defRPr/>
            </a:pPr>
            <a:r>
              <a:rPr lang="en-US" dirty="0"/>
              <a:t>For example, we just found where 18 should go.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If our key turns out to be </a:t>
            </a:r>
            <a:r>
              <a:rPr lang="en-US" b="1" dirty="0">
                <a:cs typeface="+mn-cs"/>
              </a:rPr>
              <a:t>in the tree already</a:t>
            </a:r>
            <a:r>
              <a:rPr lang="en-US" dirty="0">
                <a:cs typeface="+mn-cs"/>
              </a:rPr>
              <a:t>, then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our action depends on the specification of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the Binary Search Tree.</a:t>
            </a:r>
          </a:p>
          <a:p>
            <a:pPr lvl="1" eaLnBrk="1" hangingPunct="1">
              <a:defRPr/>
            </a:pPr>
            <a:r>
              <a:rPr lang="en-US" dirty="0"/>
              <a:t>We may </a:t>
            </a:r>
            <a:r>
              <a:rPr lang="en-US" b="1" dirty="0"/>
              <a:t>add a new value</a:t>
            </a:r>
            <a:r>
              <a:rPr lang="en-US" dirty="0"/>
              <a:t> having</a:t>
            </a:r>
            <a:br>
              <a:rPr lang="en-US" dirty="0"/>
            </a:br>
            <a:r>
              <a:rPr lang="en-US" dirty="0"/>
              <a:t>the same key.</a:t>
            </a:r>
          </a:p>
          <a:p>
            <a:pPr lvl="2" eaLnBrk="1" hangingPunct="1">
              <a:defRPr/>
            </a:pPr>
            <a:r>
              <a:rPr lang="en-US" dirty="0"/>
              <a:t>Result: multiple equivalent keys.</a:t>
            </a:r>
          </a:p>
          <a:p>
            <a:pPr lvl="1" eaLnBrk="1" hangingPunct="1">
              <a:defRPr/>
            </a:pPr>
            <a:r>
              <a:rPr lang="en-US" dirty="0"/>
              <a:t>Or we may </a:t>
            </a:r>
            <a:r>
              <a:rPr lang="en-US" b="1" dirty="0"/>
              <a:t>replace</a:t>
            </a:r>
            <a:r>
              <a:rPr lang="en-US" dirty="0"/>
              <a:t> the value with the</a:t>
            </a:r>
            <a:br>
              <a:rPr lang="en-US" dirty="0"/>
            </a:br>
            <a:r>
              <a:rPr lang="en-US" dirty="0"/>
              <a:t>given key.</a:t>
            </a:r>
          </a:p>
          <a:p>
            <a:pPr lvl="1" eaLnBrk="1" hangingPunct="1">
              <a:defRPr/>
            </a:pPr>
            <a:r>
              <a:rPr lang="en-US" dirty="0"/>
              <a:t>Or we may leave the tree</a:t>
            </a:r>
            <a:r>
              <a:rPr lang="en-US" b="1" dirty="0"/>
              <a:t> unchanged</a:t>
            </a:r>
            <a:r>
              <a:rPr lang="en-US" dirty="0"/>
              <a:t>.</a:t>
            </a:r>
          </a:p>
          <a:p>
            <a:pPr lvl="2" eaLnBrk="1" hangingPunct="1">
              <a:defRPr/>
            </a:pPr>
            <a:r>
              <a:rPr lang="en-US" dirty="0"/>
              <a:t>If the last option is taken, we may wish</a:t>
            </a:r>
            <a:br>
              <a:rPr lang="en-US" dirty="0"/>
            </a:br>
            <a:r>
              <a:rPr lang="en-US" dirty="0"/>
              <a:t>to signal an </a:t>
            </a:r>
            <a:r>
              <a:rPr lang="en-US" b="1" dirty="0"/>
              <a:t>error condition</a:t>
            </a:r>
            <a:r>
              <a:rPr lang="en-US" dirty="0"/>
              <a:t>.</a:t>
            </a:r>
          </a:p>
        </p:txBody>
      </p:sp>
      <p:sp>
        <p:nvSpPr>
          <p:cNvPr id="2483204" name="Rectangle 4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83205" name="Line 5"/>
          <p:cNvSpPr>
            <a:spLocks noChangeShapeType="1"/>
          </p:cNvSpPr>
          <p:nvPr/>
        </p:nvSpPr>
        <p:spPr bwMode="auto">
          <a:xfrm flipH="1">
            <a:off x="7239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06" name="Line 6"/>
          <p:cNvSpPr>
            <a:spLocks noChangeShapeType="1"/>
          </p:cNvSpPr>
          <p:nvPr/>
        </p:nvSpPr>
        <p:spPr bwMode="auto">
          <a:xfrm flipH="1">
            <a:off x="6934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07" name="Line 7"/>
          <p:cNvSpPr>
            <a:spLocks noChangeShapeType="1"/>
          </p:cNvSpPr>
          <p:nvPr/>
        </p:nvSpPr>
        <p:spPr bwMode="auto">
          <a:xfrm>
            <a:off x="7391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08" name="Rectangle 8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483209" name="Rectangle 9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83210" name="Line 10"/>
          <p:cNvSpPr>
            <a:spLocks noChangeShapeType="1"/>
          </p:cNvSpPr>
          <p:nvPr/>
        </p:nvSpPr>
        <p:spPr bwMode="auto">
          <a:xfrm>
            <a:off x="7772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1" name="Rectangle 11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83212" name="Rectangle 12"/>
          <p:cNvSpPr>
            <a:spLocks noChangeArrowheads="1"/>
          </p:cNvSpPr>
          <p:nvPr/>
        </p:nvSpPr>
        <p:spPr bwMode="auto">
          <a:xfrm>
            <a:off x="7391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83213" name="Line 13"/>
          <p:cNvSpPr>
            <a:spLocks noChangeShapeType="1"/>
          </p:cNvSpPr>
          <p:nvPr/>
        </p:nvSpPr>
        <p:spPr bwMode="auto">
          <a:xfrm>
            <a:off x="7620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4" name="Rectangle 14"/>
          <p:cNvSpPr>
            <a:spLocks noChangeArrowheads="1"/>
          </p:cNvSpPr>
          <p:nvPr/>
        </p:nvSpPr>
        <p:spPr bwMode="auto">
          <a:xfrm>
            <a:off x="7772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83215" name="Line 15"/>
          <p:cNvSpPr>
            <a:spLocks noChangeShapeType="1"/>
          </p:cNvSpPr>
          <p:nvPr/>
        </p:nvSpPr>
        <p:spPr bwMode="auto">
          <a:xfrm>
            <a:off x="7315200" y="47244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6" name="Line 16"/>
          <p:cNvSpPr>
            <a:spLocks noChangeShapeType="1"/>
          </p:cNvSpPr>
          <p:nvPr/>
        </p:nvSpPr>
        <p:spPr bwMode="auto">
          <a:xfrm flipH="1">
            <a:off x="7162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7" name="Rectangle 17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83218" name="Line 18"/>
          <p:cNvSpPr>
            <a:spLocks noChangeShapeType="1"/>
          </p:cNvSpPr>
          <p:nvPr/>
        </p:nvSpPr>
        <p:spPr bwMode="auto">
          <a:xfrm>
            <a:off x="7010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19" name="Rectangle 19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83220" name="Line 20"/>
          <p:cNvSpPr>
            <a:spLocks noChangeShapeType="1"/>
          </p:cNvSpPr>
          <p:nvPr/>
        </p:nvSpPr>
        <p:spPr bwMode="auto">
          <a:xfrm flipH="1">
            <a:off x="6553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1" name="Rectangle 21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83222" name="Rectangle 22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483223" name="Line 23"/>
          <p:cNvSpPr>
            <a:spLocks noChangeShapeType="1"/>
          </p:cNvSpPr>
          <p:nvPr/>
        </p:nvSpPr>
        <p:spPr bwMode="auto">
          <a:xfrm flipH="1">
            <a:off x="6858000" y="45720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4" name="Rectangle 24"/>
          <p:cNvSpPr>
            <a:spLocks noChangeArrowheads="1"/>
          </p:cNvSpPr>
          <p:nvPr/>
        </p:nvSpPr>
        <p:spPr bwMode="auto">
          <a:xfrm>
            <a:off x="70866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483225" name="Text Box 25"/>
          <p:cNvSpPr txBox="1">
            <a:spLocks noChangeArrowheads="1"/>
          </p:cNvSpPr>
          <p:nvPr/>
        </p:nvSpPr>
        <p:spPr bwMode="auto">
          <a:xfrm>
            <a:off x="914400" y="5562600"/>
            <a:ext cx="38862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Note: Not just for Binary Search Trees! These are always the options, when we insert a duplicate key into a data set.</a:t>
            </a:r>
          </a:p>
        </p:txBody>
      </p:sp>
      <p:sp>
        <p:nvSpPr>
          <p:cNvPr id="2483226" name="AutoShape 26"/>
          <p:cNvSpPr>
            <a:spLocks/>
          </p:cNvSpPr>
          <p:nvPr/>
        </p:nvSpPr>
        <p:spPr bwMode="auto">
          <a:xfrm>
            <a:off x="533400" y="3124200"/>
            <a:ext cx="152400" cy="2286000"/>
          </a:xfrm>
          <a:prstGeom prst="leftBrace">
            <a:avLst>
              <a:gd name="adj1" fmla="val 125000"/>
              <a:gd name="adj2" fmla="val 52292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7" name="Line 27"/>
          <p:cNvSpPr>
            <a:spLocks noChangeShapeType="1"/>
          </p:cNvSpPr>
          <p:nvPr/>
        </p:nvSpPr>
        <p:spPr bwMode="auto">
          <a:xfrm flipV="1">
            <a:off x="228600" y="43434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8" name="Line 28"/>
          <p:cNvSpPr>
            <a:spLocks noChangeShapeType="1"/>
          </p:cNvSpPr>
          <p:nvPr/>
        </p:nvSpPr>
        <p:spPr bwMode="auto">
          <a:xfrm flipV="1">
            <a:off x="228600" y="4495800"/>
            <a:ext cx="0" cy="990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83229" name="Line 29"/>
          <p:cNvSpPr>
            <a:spLocks noChangeShapeType="1"/>
          </p:cNvSpPr>
          <p:nvPr/>
        </p:nvSpPr>
        <p:spPr bwMode="auto">
          <a:xfrm flipH="1" flipV="1">
            <a:off x="228600" y="5486400"/>
            <a:ext cx="685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0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7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Delete </a:t>
            </a:r>
            <a:r>
              <a:rPr lang="en-US">
                <a:cs typeface="Times New Roman" charset="0"/>
              </a:rPr>
              <a:t>[1/3]</a:t>
            </a:r>
          </a:p>
        </p:txBody>
      </p:sp>
      <p:sp>
        <p:nvSpPr>
          <p:cNvPr id="257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To </a:t>
            </a:r>
            <a:r>
              <a:rPr lang="en-US" b="1">
                <a:cs typeface="+mn-cs"/>
              </a:rPr>
              <a:t>delete</a:t>
            </a:r>
            <a:r>
              <a:rPr lang="en-US">
                <a:cs typeface="+mn-cs"/>
              </a:rPr>
              <a:t> an item from a Binary Search Tree, given its key:</a:t>
            </a:r>
          </a:p>
          <a:p>
            <a:pPr lvl="1" eaLnBrk="1" hangingPunct="1">
              <a:defRPr/>
            </a:pPr>
            <a:r>
              <a:rPr lang="en-US"/>
              <a:t>Find the node (</a:t>
            </a:r>
            <a:r>
              <a:rPr lang="en-US" b="1"/>
              <a:t>retrieve</a:t>
            </a:r>
            <a:r>
              <a:rPr lang="en-US"/>
              <a:t> operation).</a:t>
            </a:r>
          </a:p>
          <a:p>
            <a:pPr lvl="1" eaLnBrk="1" hangingPunct="1">
              <a:defRPr/>
            </a:pPr>
            <a:r>
              <a:rPr lang="en-US"/>
              <a:t>Then, three cases:</a:t>
            </a:r>
          </a:p>
          <a:p>
            <a:pPr lvl="2" eaLnBrk="1" hangingPunct="1">
              <a:defRPr/>
            </a:pPr>
            <a:r>
              <a:rPr lang="en-US"/>
              <a:t>The node to be deleted has no children</a:t>
            </a:r>
            <a:br>
              <a:rPr lang="en-US"/>
            </a:br>
            <a:r>
              <a:rPr lang="en-US"/>
              <a:t>(it is a leaf).</a:t>
            </a:r>
          </a:p>
          <a:p>
            <a:pPr lvl="2" eaLnBrk="1" hangingPunct="1">
              <a:defRPr/>
            </a:pPr>
            <a:r>
              <a:rPr lang="en-US"/>
              <a:t>The node has 1 child.</a:t>
            </a:r>
          </a:p>
          <a:p>
            <a:pPr lvl="2" eaLnBrk="1" hangingPunct="1">
              <a:defRPr/>
            </a:pPr>
            <a:r>
              <a:rPr lang="en-US"/>
              <a:t>The node has 2 children.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cs typeface="+mn-cs"/>
              </a:rPr>
              <a:t>No-child</a:t>
            </a:r>
            <a:r>
              <a:rPr lang="en-US">
                <a:cs typeface="+mn-cs"/>
              </a:rPr>
              <a:t> (leaf) case:</a:t>
            </a:r>
          </a:p>
          <a:p>
            <a:pPr lvl="1" eaLnBrk="1" hangingPunct="1">
              <a:defRPr/>
            </a:pPr>
            <a:r>
              <a:rPr lang="en-US"/>
              <a:t>Delete the node, using the appropriate</a:t>
            </a:r>
            <a:br>
              <a:rPr lang="en-US"/>
            </a:br>
            <a:r>
              <a:rPr lang="en-US" b="1"/>
              <a:t>Binary Tree</a:t>
            </a:r>
            <a:r>
              <a:rPr lang="en-US"/>
              <a:t> operation.</a:t>
            </a:r>
          </a:p>
        </p:txBody>
      </p:sp>
      <p:sp>
        <p:nvSpPr>
          <p:cNvPr id="2577412" name="Rectangle 4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577413" name="Rectangle 5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577414" name="Line 6"/>
          <p:cNvSpPr>
            <a:spLocks noChangeShapeType="1"/>
          </p:cNvSpPr>
          <p:nvPr/>
        </p:nvSpPr>
        <p:spPr bwMode="auto">
          <a:xfrm flipH="1">
            <a:off x="7467600" y="31242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15" name="Line 7"/>
          <p:cNvSpPr>
            <a:spLocks noChangeShapeType="1"/>
          </p:cNvSpPr>
          <p:nvPr/>
        </p:nvSpPr>
        <p:spPr bwMode="auto">
          <a:xfrm flipH="1">
            <a:off x="7162800" y="2590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16" name="Line 8"/>
          <p:cNvSpPr>
            <a:spLocks noChangeShapeType="1"/>
          </p:cNvSpPr>
          <p:nvPr/>
        </p:nvSpPr>
        <p:spPr bwMode="auto">
          <a:xfrm>
            <a:off x="7620000" y="2590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17" name="Rectangle 9"/>
          <p:cNvSpPr>
            <a:spLocks noChangeArrowheads="1"/>
          </p:cNvSpPr>
          <p:nvPr/>
        </p:nvSpPr>
        <p:spPr bwMode="auto">
          <a:xfrm>
            <a:off x="73914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577418" name="Line 10"/>
          <p:cNvSpPr>
            <a:spLocks noChangeShapeType="1"/>
          </p:cNvSpPr>
          <p:nvPr/>
        </p:nvSpPr>
        <p:spPr bwMode="auto">
          <a:xfrm>
            <a:off x="7543800" y="36576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19" name="Line 11"/>
          <p:cNvSpPr>
            <a:spLocks noChangeShapeType="1"/>
          </p:cNvSpPr>
          <p:nvPr/>
        </p:nvSpPr>
        <p:spPr bwMode="auto">
          <a:xfrm flipH="1">
            <a:off x="7391400" y="41910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20" name="Rectangle 12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577421" name="Line 13"/>
          <p:cNvSpPr>
            <a:spLocks noChangeShapeType="1"/>
          </p:cNvSpPr>
          <p:nvPr/>
        </p:nvSpPr>
        <p:spPr bwMode="auto">
          <a:xfrm>
            <a:off x="7239000" y="20574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22" name="Rectangle 14"/>
          <p:cNvSpPr>
            <a:spLocks noChangeArrowheads="1"/>
          </p:cNvSpPr>
          <p:nvPr/>
        </p:nvSpPr>
        <p:spPr bwMode="auto">
          <a:xfrm>
            <a:off x="7010400" y="175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577423" name="Line 15"/>
          <p:cNvSpPr>
            <a:spLocks noChangeShapeType="1"/>
          </p:cNvSpPr>
          <p:nvPr/>
        </p:nvSpPr>
        <p:spPr bwMode="auto">
          <a:xfrm flipH="1">
            <a:off x="6781800" y="20574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24" name="Rectangle 16"/>
          <p:cNvSpPr>
            <a:spLocks noChangeArrowheads="1"/>
          </p:cNvSpPr>
          <p:nvPr/>
        </p:nvSpPr>
        <p:spPr bwMode="auto">
          <a:xfrm>
            <a:off x="66294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77425" name="Rectangle 17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577426" name="Line 18"/>
          <p:cNvSpPr>
            <a:spLocks noChangeShapeType="1"/>
          </p:cNvSpPr>
          <p:nvPr/>
        </p:nvSpPr>
        <p:spPr bwMode="auto">
          <a:xfrm>
            <a:off x="7620000" y="40386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27" name="Rectangle 19"/>
          <p:cNvSpPr>
            <a:spLocks noChangeArrowheads="1"/>
          </p:cNvSpPr>
          <p:nvPr/>
        </p:nvSpPr>
        <p:spPr bwMode="auto">
          <a:xfrm>
            <a:off x="8001000" y="4419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28</a:t>
            </a:r>
          </a:p>
        </p:txBody>
      </p:sp>
      <p:sp>
        <p:nvSpPr>
          <p:cNvPr id="2577428" name="Rectangle 20"/>
          <p:cNvSpPr>
            <a:spLocks noChangeArrowheads="1"/>
          </p:cNvSpPr>
          <p:nvPr/>
        </p:nvSpPr>
        <p:spPr bwMode="auto">
          <a:xfrm>
            <a:off x="76200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577429" name="Line 21"/>
          <p:cNvSpPr>
            <a:spLocks noChangeShapeType="1"/>
          </p:cNvSpPr>
          <p:nvPr/>
        </p:nvSpPr>
        <p:spPr bwMode="auto">
          <a:xfrm>
            <a:off x="80010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77430" name="Rectangle 22"/>
          <p:cNvSpPr>
            <a:spLocks noChangeArrowheads="1"/>
          </p:cNvSpPr>
          <p:nvPr/>
        </p:nvSpPr>
        <p:spPr bwMode="auto">
          <a:xfrm>
            <a:off x="81534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25849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8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Delete </a:t>
            </a:r>
            <a:r>
              <a:rPr lang="en-US">
                <a:cs typeface="Times New Roman" charset="0"/>
              </a:rPr>
              <a:t>[2/3]</a:t>
            </a:r>
          </a:p>
        </p:txBody>
      </p:sp>
      <p:sp>
        <p:nvSpPr>
          <p:cNvPr id="258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>
                <a:cs typeface="+mn-cs"/>
              </a:rPr>
              <a:t>One-child</a:t>
            </a:r>
            <a:r>
              <a:rPr lang="en-US">
                <a:cs typeface="+mn-cs"/>
              </a:rPr>
              <a:t> case:</a:t>
            </a:r>
          </a:p>
          <a:p>
            <a:pPr lvl="1" eaLnBrk="1" hangingPunct="1">
              <a:defRPr/>
            </a:pPr>
            <a:r>
              <a:rPr lang="en-US"/>
              <a:t>Replace the subtree rooted at the node with the subtree rooted at its child.</a:t>
            </a:r>
          </a:p>
          <a:p>
            <a:pPr lvl="2" eaLnBrk="1" hangingPunct="1">
              <a:defRPr/>
            </a:pPr>
            <a:r>
              <a:rPr lang="en-US"/>
              <a:t>This is a constant-time operation, once the node is found.</a:t>
            </a:r>
          </a:p>
        </p:txBody>
      </p:sp>
      <p:sp>
        <p:nvSpPr>
          <p:cNvPr id="2583556" name="Line 4"/>
          <p:cNvSpPr>
            <a:spLocks noChangeShapeType="1"/>
          </p:cNvSpPr>
          <p:nvPr/>
        </p:nvSpPr>
        <p:spPr bwMode="auto">
          <a:xfrm>
            <a:off x="2971800" y="4038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57" name="Rectangle 5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583558" name="Rectangle 6"/>
          <p:cNvSpPr>
            <a:spLocks noChangeArrowheads="1"/>
          </p:cNvSpPr>
          <p:nvPr/>
        </p:nvSpPr>
        <p:spPr bwMode="auto">
          <a:xfrm>
            <a:off x="70866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583559" name="Line 7"/>
          <p:cNvSpPr>
            <a:spLocks noChangeShapeType="1"/>
          </p:cNvSpPr>
          <p:nvPr/>
        </p:nvSpPr>
        <p:spPr bwMode="auto">
          <a:xfrm flipH="1">
            <a:off x="7239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0" name="Line 8"/>
          <p:cNvSpPr>
            <a:spLocks noChangeShapeType="1"/>
          </p:cNvSpPr>
          <p:nvPr/>
        </p:nvSpPr>
        <p:spPr bwMode="auto">
          <a:xfrm flipH="1">
            <a:off x="6934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1" name="Line 9"/>
          <p:cNvSpPr>
            <a:spLocks noChangeShapeType="1"/>
          </p:cNvSpPr>
          <p:nvPr/>
        </p:nvSpPr>
        <p:spPr bwMode="auto">
          <a:xfrm>
            <a:off x="7391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2" name="Rectangle 10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583563" name="Rectangle 11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583564" name="Line 12"/>
          <p:cNvSpPr>
            <a:spLocks noChangeShapeType="1"/>
          </p:cNvSpPr>
          <p:nvPr/>
        </p:nvSpPr>
        <p:spPr bwMode="auto">
          <a:xfrm>
            <a:off x="7772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5" name="Rectangle 13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583566" name="Line 14"/>
          <p:cNvSpPr>
            <a:spLocks noChangeShapeType="1"/>
          </p:cNvSpPr>
          <p:nvPr/>
        </p:nvSpPr>
        <p:spPr bwMode="auto">
          <a:xfrm>
            <a:off x="7315200" y="47244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7" name="Rectangle 15"/>
          <p:cNvSpPr>
            <a:spLocks noChangeArrowheads="1"/>
          </p:cNvSpPr>
          <p:nvPr/>
        </p:nvSpPr>
        <p:spPr bwMode="auto">
          <a:xfrm>
            <a:off x="74676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583568" name="Line 16"/>
          <p:cNvSpPr>
            <a:spLocks noChangeShapeType="1"/>
          </p:cNvSpPr>
          <p:nvPr/>
        </p:nvSpPr>
        <p:spPr bwMode="auto">
          <a:xfrm flipH="1">
            <a:off x="6858000" y="47244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69" name="Rectangle 1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583570" name="Line 18"/>
          <p:cNvSpPr>
            <a:spLocks noChangeShapeType="1"/>
          </p:cNvSpPr>
          <p:nvPr/>
        </p:nvSpPr>
        <p:spPr bwMode="auto">
          <a:xfrm>
            <a:off x="7010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1" name="Rectangle 19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583572" name="Line 20"/>
          <p:cNvSpPr>
            <a:spLocks noChangeShapeType="1"/>
          </p:cNvSpPr>
          <p:nvPr/>
        </p:nvSpPr>
        <p:spPr bwMode="auto">
          <a:xfrm flipH="1">
            <a:off x="6553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3" name="Rectangle 21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83574" name="Rectangle 22"/>
          <p:cNvSpPr>
            <a:spLocks noChangeArrowheads="1"/>
          </p:cNvSpPr>
          <p:nvPr/>
        </p:nvSpPr>
        <p:spPr bwMode="auto">
          <a:xfrm>
            <a:off x="4114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583575" name="Line 23"/>
          <p:cNvSpPr>
            <a:spLocks noChangeShapeType="1"/>
          </p:cNvSpPr>
          <p:nvPr/>
        </p:nvSpPr>
        <p:spPr bwMode="auto">
          <a:xfrm flipH="1">
            <a:off x="4876800" y="4191000"/>
            <a:ext cx="762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6" name="Line 24"/>
          <p:cNvSpPr>
            <a:spLocks noChangeShapeType="1"/>
          </p:cNvSpPr>
          <p:nvPr/>
        </p:nvSpPr>
        <p:spPr bwMode="auto">
          <a:xfrm flipH="1">
            <a:off x="4267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7" name="Line 25"/>
          <p:cNvSpPr>
            <a:spLocks noChangeShapeType="1"/>
          </p:cNvSpPr>
          <p:nvPr/>
        </p:nvSpPr>
        <p:spPr bwMode="auto">
          <a:xfrm>
            <a:off x="4724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78" name="Rectangle 26"/>
          <p:cNvSpPr>
            <a:spLocks noChangeArrowheads="1"/>
          </p:cNvSpPr>
          <p:nvPr/>
        </p:nvSpPr>
        <p:spPr bwMode="auto">
          <a:xfrm>
            <a:off x="4495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583579" name="Rectangle 27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583580" name="Line 28"/>
          <p:cNvSpPr>
            <a:spLocks noChangeShapeType="1"/>
          </p:cNvSpPr>
          <p:nvPr/>
        </p:nvSpPr>
        <p:spPr bwMode="auto">
          <a:xfrm>
            <a:off x="5105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81" name="Rectangle 29"/>
          <p:cNvSpPr>
            <a:spLocks noChangeArrowheads="1"/>
          </p:cNvSpPr>
          <p:nvPr/>
        </p:nvSpPr>
        <p:spPr bwMode="auto">
          <a:xfrm>
            <a:off x="5257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583582" name="Rectangle 30"/>
          <p:cNvSpPr>
            <a:spLocks noChangeArrowheads="1"/>
          </p:cNvSpPr>
          <p:nvPr/>
        </p:nvSpPr>
        <p:spPr bwMode="auto">
          <a:xfrm>
            <a:off x="4724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583583" name="Line 31"/>
          <p:cNvSpPr>
            <a:spLocks noChangeShapeType="1"/>
          </p:cNvSpPr>
          <p:nvPr/>
        </p:nvSpPr>
        <p:spPr bwMode="auto">
          <a:xfrm>
            <a:off x="4953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84" name="Rectangle 32"/>
          <p:cNvSpPr>
            <a:spLocks noChangeArrowheads="1"/>
          </p:cNvSpPr>
          <p:nvPr/>
        </p:nvSpPr>
        <p:spPr bwMode="auto">
          <a:xfrm>
            <a:off x="5105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583585" name="Line 33"/>
          <p:cNvSpPr>
            <a:spLocks noChangeShapeType="1"/>
          </p:cNvSpPr>
          <p:nvPr/>
        </p:nvSpPr>
        <p:spPr bwMode="auto">
          <a:xfrm flipH="1">
            <a:off x="4495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86" name="Rectangle 34"/>
          <p:cNvSpPr>
            <a:spLocks noChangeArrowheads="1"/>
          </p:cNvSpPr>
          <p:nvPr/>
        </p:nvSpPr>
        <p:spPr bwMode="auto">
          <a:xfrm>
            <a:off x="4343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583587" name="Line 35"/>
          <p:cNvSpPr>
            <a:spLocks noChangeShapeType="1"/>
          </p:cNvSpPr>
          <p:nvPr/>
        </p:nvSpPr>
        <p:spPr bwMode="auto">
          <a:xfrm>
            <a:off x="4343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88" name="Rectangle 36"/>
          <p:cNvSpPr>
            <a:spLocks noChangeArrowheads="1"/>
          </p:cNvSpPr>
          <p:nvPr/>
        </p:nvSpPr>
        <p:spPr bwMode="auto">
          <a:xfrm>
            <a:off x="4114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583589" name="Line 37"/>
          <p:cNvSpPr>
            <a:spLocks noChangeShapeType="1"/>
          </p:cNvSpPr>
          <p:nvPr/>
        </p:nvSpPr>
        <p:spPr bwMode="auto">
          <a:xfrm flipH="1">
            <a:off x="3886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0" name="Rectangle 38"/>
          <p:cNvSpPr>
            <a:spLocks noChangeArrowheads="1"/>
          </p:cNvSpPr>
          <p:nvPr/>
        </p:nvSpPr>
        <p:spPr bwMode="auto">
          <a:xfrm>
            <a:off x="3733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83591" name="Rectangle 39"/>
          <p:cNvSpPr>
            <a:spLocks noChangeArrowheads="1"/>
          </p:cNvSpPr>
          <p:nvPr/>
        </p:nvSpPr>
        <p:spPr bwMode="auto">
          <a:xfrm>
            <a:off x="1447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583592" name="Line 40"/>
          <p:cNvSpPr>
            <a:spLocks noChangeShapeType="1"/>
          </p:cNvSpPr>
          <p:nvPr/>
        </p:nvSpPr>
        <p:spPr bwMode="auto">
          <a:xfrm flipH="1">
            <a:off x="1600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3" name="Line 41"/>
          <p:cNvSpPr>
            <a:spLocks noChangeShapeType="1"/>
          </p:cNvSpPr>
          <p:nvPr/>
        </p:nvSpPr>
        <p:spPr bwMode="auto">
          <a:xfrm>
            <a:off x="2057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4" name="Rectangle 42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16</a:t>
            </a:r>
          </a:p>
        </p:txBody>
      </p:sp>
      <p:sp>
        <p:nvSpPr>
          <p:cNvPr id="2583595" name="Line 43"/>
          <p:cNvSpPr>
            <a:spLocks noChangeShapeType="1"/>
          </p:cNvSpPr>
          <p:nvPr/>
        </p:nvSpPr>
        <p:spPr bwMode="auto">
          <a:xfrm>
            <a:off x="2438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6" name="Rectangle 44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583597" name="Rectangle 45"/>
          <p:cNvSpPr>
            <a:spLocks noChangeArrowheads="1"/>
          </p:cNvSpPr>
          <p:nvPr/>
        </p:nvSpPr>
        <p:spPr bwMode="auto">
          <a:xfrm>
            <a:off x="2057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583598" name="Line 46"/>
          <p:cNvSpPr>
            <a:spLocks noChangeShapeType="1"/>
          </p:cNvSpPr>
          <p:nvPr/>
        </p:nvSpPr>
        <p:spPr bwMode="auto">
          <a:xfrm>
            <a:off x="2286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599" name="Rectangle 47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583600" name="Line 48"/>
          <p:cNvSpPr>
            <a:spLocks noChangeShapeType="1"/>
          </p:cNvSpPr>
          <p:nvPr/>
        </p:nvSpPr>
        <p:spPr bwMode="auto">
          <a:xfrm flipH="1">
            <a:off x="1828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01" name="Rectangle 49"/>
          <p:cNvSpPr>
            <a:spLocks noChangeArrowheads="1"/>
          </p:cNvSpPr>
          <p:nvPr/>
        </p:nvSpPr>
        <p:spPr bwMode="auto">
          <a:xfrm>
            <a:off x="1676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583602" name="Line 50"/>
          <p:cNvSpPr>
            <a:spLocks noChangeShapeType="1"/>
          </p:cNvSpPr>
          <p:nvPr/>
        </p:nvSpPr>
        <p:spPr bwMode="auto">
          <a:xfrm>
            <a:off x="1676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03" name="Rectangle 51"/>
          <p:cNvSpPr>
            <a:spLocks noChangeArrowheads="1"/>
          </p:cNvSpPr>
          <p:nvPr/>
        </p:nvSpPr>
        <p:spPr bwMode="auto">
          <a:xfrm>
            <a:off x="1447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583604" name="Line 52"/>
          <p:cNvSpPr>
            <a:spLocks noChangeShapeType="1"/>
          </p:cNvSpPr>
          <p:nvPr/>
        </p:nvSpPr>
        <p:spPr bwMode="auto">
          <a:xfrm flipH="1">
            <a:off x="1219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05" name="Rectangle 53"/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583606" name="Text Box 54"/>
          <p:cNvSpPr txBox="1">
            <a:spLocks noChangeArrowheads="1"/>
          </p:cNvSpPr>
          <p:nvPr/>
        </p:nvSpPr>
        <p:spPr bwMode="auto">
          <a:xfrm>
            <a:off x="5638800" y="3733800"/>
            <a:ext cx="6858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accent2"/>
                </a:solidFill>
                <a:cs typeface="+mn-cs"/>
              </a:rPr>
              <a:t>=</a:t>
            </a:r>
          </a:p>
        </p:txBody>
      </p:sp>
      <p:sp>
        <p:nvSpPr>
          <p:cNvPr id="2583607" name="Line 55"/>
          <p:cNvSpPr>
            <a:spLocks noChangeShapeType="1"/>
          </p:cNvSpPr>
          <p:nvPr/>
        </p:nvSpPr>
        <p:spPr bwMode="auto">
          <a:xfrm>
            <a:off x="1828800" y="45720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08" name="Rectangle 56"/>
          <p:cNvSpPr>
            <a:spLocks noChangeArrowheads="1"/>
          </p:cNvSpPr>
          <p:nvPr/>
        </p:nvSpPr>
        <p:spPr bwMode="auto">
          <a:xfrm>
            <a:off x="1752600" y="4419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20</a:t>
            </a:r>
          </a:p>
        </p:txBody>
      </p:sp>
      <p:sp>
        <p:nvSpPr>
          <p:cNvPr id="2583609" name="Line 57"/>
          <p:cNvSpPr>
            <a:spLocks noChangeShapeType="1"/>
          </p:cNvSpPr>
          <p:nvPr/>
        </p:nvSpPr>
        <p:spPr bwMode="auto">
          <a:xfrm flipH="1">
            <a:off x="1905000" y="4038600"/>
            <a:ext cx="609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10" name="Rectangle 58"/>
          <p:cNvSpPr>
            <a:spLocks noChangeArrowheads="1"/>
          </p:cNvSpPr>
          <p:nvPr/>
        </p:nvSpPr>
        <p:spPr bwMode="auto">
          <a:xfrm>
            <a:off x="2209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583611" name="Line 59"/>
          <p:cNvSpPr>
            <a:spLocks noChangeShapeType="1"/>
          </p:cNvSpPr>
          <p:nvPr/>
        </p:nvSpPr>
        <p:spPr bwMode="auto">
          <a:xfrm flipH="1">
            <a:off x="2209800" y="4191000"/>
            <a:ext cx="76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583612" name="Text Box 60"/>
          <p:cNvSpPr txBox="1">
            <a:spLocks noChangeArrowheads="1"/>
          </p:cNvSpPr>
          <p:nvPr/>
        </p:nvSpPr>
        <p:spPr bwMode="auto">
          <a:xfrm>
            <a:off x="5181600" y="3657600"/>
            <a:ext cx="1524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>
                <a:solidFill>
                  <a:schemeClr val="accent2"/>
                </a:solidFill>
                <a:cs typeface="+mn-cs"/>
              </a:rPr>
              <a:t>Redraw</a:t>
            </a:r>
          </a:p>
        </p:txBody>
      </p:sp>
    </p:spTree>
    <p:extLst>
      <p:ext uri="{BB962C8B-B14F-4D97-AF65-F5344CB8AC3E}">
        <p14:creationId xmlns:p14="http://schemas.microsoft.com/office/powerpoint/2010/main" val="409555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0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Delete </a:t>
            </a:r>
            <a:r>
              <a:rPr lang="en-US">
                <a:cs typeface="Times New Roman" charset="0"/>
              </a:rPr>
              <a:t>[3/3]</a:t>
            </a:r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>
                <a:cs typeface="+mn-cs"/>
              </a:rPr>
              <a:t>Two-child</a:t>
            </a:r>
            <a:r>
              <a:rPr lang="en-US">
                <a:cs typeface="+mn-cs"/>
              </a:rPr>
              <a:t> case:</a:t>
            </a:r>
          </a:p>
          <a:p>
            <a:pPr lvl="1" eaLnBrk="1" hangingPunct="1">
              <a:defRPr/>
            </a:pPr>
            <a:r>
              <a:rPr lang="en-US"/>
              <a:t>Replace the data in the node with the data in its </a:t>
            </a:r>
            <a:r>
              <a:rPr lang="en-US" b="1"/>
              <a:t>inorder successor</a:t>
            </a:r>
            <a:r>
              <a:rPr lang="en-US"/>
              <a:t> (copy or swap).</a:t>
            </a:r>
          </a:p>
          <a:p>
            <a:pPr lvl="1" eaLnBrk="1" hangingPunct="1">
              <a:defRPr/>
            </a:pPr>
            <a:r>
              <a:rPr lang="en-US"/>
              <a:t>Delete the inorder successor.</a:t>
            </a:r>
          </a:p>
          <a:p>
            <a:pPr lvl="2" eaLnBrk="1" hangingPunct="1">
              <a:defRPr/>
            </a:pPr>
            <a:r>
              <a:rPr lang="en-US"/>
              <a:t>This has at most one child.</a:t>
            </a:r>
          </a:p>
        </p:txBody>
      </p:sp>
      <p:sp>
        <p:nvSpPr>
          <p:cNvPr id="2401284" name="Rectangle 4"/>
          <p:cNvSpPr>
            <a:spLocks noChangeArrowheads="1"/>
          </p:cNvSpPr>
          <p:nvPr/>
        </p:nvSpPr>
        <p:spPr bwMode="auto">
          <a:xfrm>
            <a:off x="4114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01285" name="Line 5"/>
          <p:cNvSpPr>
            <a:spLocks noChangeShapeType="1"/>
          </p:cNvSpPr>
          <p:nvPr/>
        </p:nvSpPr>
        <p:spPr bwMode="auto">
          <a:xfrm flipH="1">
            <a:off x="4267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86" name="Line 6"/>
          <p:cNvSpPr>
            <a:spLocks noChangeShapeType="1"/>
          </p:cNvSpPr>
          <p:nvPr/>
        </p:nvSpPr>
        <p:spPr bwMode="auto">
          <a:xfrm>
            <a:off x="4724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87" name="Rectangle 7"/>
          <p:cNvSpPr>
            <a:spLocks noChangeArrowheads="1"/>
          </p:cNvSpPr>
          <p:nvPr/>
        </p:nvSpPr>
        <p:spPr bwMode="auto">
          <a:xfrm>
            <a:off x="4495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cs typeface="+mn-cs"/>
              </a:rPr>
              <a:t>20</a:t>
            </a:r>
          </a:p>
        </p:txBody>
      </p:sp>
      <p:sp>
        <p:nvSpPr>
          <p:cNvPr id="2401288" name="Line 8"/>
          <p:cNvSpPr>
            <a:spLocks noChangeShapeType="1"/>
          </p:cNvSpPr>
          <p:nvPr/>
        </p:nvSpPr>
        <p:spPr bwMode="auto">
          <a:xfrm>
            <a:off x="5105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89" name="Rectangle 9"/>
          <p:cNvSpPr>
            <a:spLocks noChangeArrowheads="1"/>
          </p:cNvSpPr>
          <p:nvPr/>
        </p:nvSpPr>
        <p:spPr bwMode="auto">
          <a:xfrm>
            <a:off x="5257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01290" name="Rectangle 10"/>
          <p:cNvSpPr>
            <a:spLocks noChangeArrowheads="1"/>
          </p:cNvSpPr>
          <p:nvPr/>
        </p:nvSpPr>
        <p:spPr bwMode="auto">
          <a:xfrm>
            <a:off x="4724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01291" name="Line 11"/>
          <p:cNvSpPr>
            <a:spLocks noChangeShapeType="1"/>
          </p:cNvSpPr>
          <p:nvPr/>
        </p:nvSpPr>
        <p:spPr bwMode="auto">
          <a:xfrm>
            <a:off x="4953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92" name="Rectangle 12"/>
          <p:cNvSpPr>
            <a:spLocks noChangeArrowheads="1"/>
          </p:cNvSpPr>
          <p:nvPr/>
        </p:nvSpPr>
        <p:spPr bwMode="auto">
          <a:xfrm>
            <a:off x="5105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01293" name="Line 13"/>
          <p:cNvSpPr>
            <a:spLocks noChangeShapeType="1"/>
          </p:cNvSpPr>
          <p:nvPr/>
        </p:nvSpPr>
        <p:spPr bwMode="auto">
          <a:xfrm flipH="1">
            <a:off x="4495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94" name="Rectangle 14"/>
          <p:cNvSpPr>
            <a:spLocks noChangeArrowheads="1"/>
          </p:cNvSpPr>
          <p:nvPr/>
        </p:nvSpPr>
        <p:spPr bwMode="auto">
          <a:xfrm>
            <a:off x="4343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01295" name="Line 15"/>
          <p:cNvSpPr>
            <a:spLocks noChangeShapeType="1"/>
          </p:cNvSpPr>
          <p:nvPr/>
        </p:nvSpPr>
        <p:spPr bwMode="auto">
          <a:xfrm>
            <a:off x="4343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96" name="Rectangle 16"/>
          <p:cNvSpPr>
            <a:spLocks noChangeArrowheads="1"/>
          </p:cNvSpPr>
          <p:nvPr/>
        </p:nvSpPr>
        <p:spPr bwMode="auto">
          <a:xfrm>
            <a:off x="4114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01297" name="Line 17"/>
          <p:cNvSpPr>
            <a:spLocks noChangeShapeType="1"/>
          </p:cNvSpPr>
          <p:nvPr/>
        </p:nvSpPr>
        <p:spPr bwMode="auto">
          <a:xfrm flipH="1">
            <a:off x="3886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298" name="Rectangle 18"/>
          <p:cNvSpPr>
            <a:spLocks noChangeArrowheads="1"/>
          </p:cNvSpPr>
          <p:nvPr/>
        </p:nvSpPr>
        <p:spPr bwMode="auto">
          <a:xfrm>
            <a:off x="3733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01299" name="Rectangle 19"/>
          <p:cNvSpPr>
            <a:spLocks noChangeArrowheads="1"/>
          </p:cNvSpPr>
          <p:nvPr/>
        </p:nvSpPr>
        <p:spPr bwMode="auto">
          <a:xfrm>
            <a:off x="1447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01300" name="Rectangle 20"/>
          <p:cNvSpPr>
            <a:spLocks noChangeArrowheads="1"/>
          </p:cNvSpPr>
          <p:nvPr/>
        </p:nvSpPr>
        <p:spPr bwMode="auto">
          <a:xfrm>
            <a:off x="1752600" y="4419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401301" name="Line 21"/>
          <p:cNvSpPr>
            <a:spLocks noChangeShapeType="1"/>
          </p:cNvSpPr>
          <p:nvPr/>
        </p:nvSpPr>
        <p:spPr bwMode="auto">
          <a:xfrm flipH="1">
            <a:off x="1905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02" name="Line 22"/>
          <p:cNvSpPr>
            <a:spLocks noChangeShapeType="1"/>
          </p:cNvSpPr>
          <p:nvPr/>
        </p:nvSpPr>
        <p:spPr bwMode="auto">
          <a:xfrm flipH="1">
            <a:off x="1600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03" name="Line 23"/>
          <p:cNvSpPr>
            <a:spLocks noChangeShapeType="1"/>
          </p:cNvSpPr>
          <p:nvPr/>
        </p:nvSpPr>
        <p:spPr bwMode="auto">
          <a:xfrm>
            <a:off x="2057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04" name="Rectangle 24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16</a:t>
            </a:r>
          </a:p>
        </p:txBody>
      </p:sp>
      <p:sp>
        <p:nvSpPr>
          <p:cNvPr id="2401305" name="Rectangle 25"/>
          <p:cNvSpPr>
            <a:spLocks noChangeArrowheads="1"/>
          </p:cNvSpPr>
          <p:nvPr/>
        </p:nvSpPr>
        <p:spPr bwMode="auto">
          <a:xfrm>
            <a:off x="2209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01306" name="Line 26"/>
          <p:cNvSpPr>
            <a:spLocks noChangeShapeType="1"/>
          </p:cNvSpPr>
          <p:nvPr/>
        </p:nvSpPr>
        <p:spPr bwMode="auto">
          <a:xfrm>
            <a:off x="2438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07" name="Rectangle 27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01308" name="Rectangle 28"/>
          <p:cNvSpPr>
            <a:spLocks noChangeArrowheads="1"/>
          </p:cNvSpPr>
          <p:nvPr/>
        </p:nvSpPr>
        <p:spPr bwMode="auto">
          <a:xfrm>
            <a:off x="20574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01309" name="Line 29"/>
          <p:cNvSpPr>
            <a:spLocks noChangeShapeType="1"/>
          </p:cNvSpPr>
          <p:nvPr/>
        </p:nvSpPr>
        <p:spPr bwMode="auto">
          <a:xfrm>
            <a:off x="2286000" y="52578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0" name="Rectangle 30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01311" name="Line 31"/>
          <p:cNvSpPr>
            <a:spLocks noChangeShapeType="1"/>
          </p:cNvSpPr>
          <p:nvPr/>
        </p:nvSpPr>
        <p:spPr bwMode="auto">
          <a:xfrm>
            <a:off x="1981200" y="4724400"/>
            <a:ext cx="2286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2" name="Line 32"/>
          <p:cNvSpPr>
            <a:spLocks noChangeShapeType="1"/>
          </p:cNvSpPr>
          <p:nvPr/>
        </p:nvSpPr>
        <p:spPr bwMode="auto">
          <a:xfrm flipH="1">
            <a:off x="1828800" y="52578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3" name="Rectangle 33"/>
          <p:cNvSpPr>
            <a:spLocks noChangeArrowheads="1"/>
          </p:cNvSpPr>
          <p:nvPr/>
        </p:nvSpPr>
        <p:spPr bwMode="auto">
          <a:xfrm>
            <a:off x="1676400" y="5486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01314" name="Line 34"/>
          <p:cNvSpPr>
            <a:spLocks noChangeShapeType="1"/>
          </p:cNvSpPr>
          <p:nvPr/>
        </p:nvSpPr>
        <p:spPr bwMode="auto">
          <a:xfrm>
            <a:off x="1676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5" name="Rectangle 35"/>
          <p:cNvSpPr>
            <a:spLocks noChangeArrowheads="1"/>
          </p:cNvSpPr>
          <p:nvPr/>
        </p:nvSpPr>
        <p:spPr bwMode="auto">
          <a:xfrm>
            <a:off x="1447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01316" name="Line 36"/>
          <p:cNvSpPr>
            <a:spLocks noChangeShapeType="1"/>
          </p:cNvSpPr>
          <p:nvPr/>
        </p:nvSpPr>
        <p:spPr bwMode="auto">
          <a:xfrm flipH="1">
            <a:off x="1219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7" name="Rectangle 37"/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01318" name="Line 38"/>
          <p:cNvSpPr>
            <a:spLocks noChangeShapeType="1"/>
          </p:cNvSpPr>
          <p:nvPr/>
        </p:nvSpPr>
        <p:spPr bwMode="auto">
          <a:xfrm flipH="1">
            <a:off x="4572000" y="4038600"/>
            <a:ext cx="609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19" name="Line 39"/>
          <p:cNvSpPr>
            <a:spLocks noChangeShapeType="1"/>
          </p:cNvSpPr>
          <p:nvPr/>
        </p:nvSpPr>
        <p:spPr bwMode="auto">
          <a:xfrm>
            <a:off x="4495800" y="45720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20" name="Rectangle 40"/>
          <p:cNvSpPr>
            <a:spLocks noChangeArrowheads="1"/>
          </p:cNvSpPr>
          <p:nvPr/>
        </p:nvSpPr>
        <p:spPr bwMode="auto">
          <a:xfrm>
            <a:off x="4419600" y="4419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solidFill>
                  <a:schemeClr val="bg2"/>
                </a:solidFill>
                <a:cs typeface="+mn-cs"/>
              </a:rPr>
              <a:t>?</a:t>
            </a:r>
          </a:p>
        </p:txBody>
      </p:sp>
      <p:sp>
        <p:nvSpPr>
          <p:cNvPr id="2401321" name="Rectangle 41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01322" name="Rectangle 42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13</a:t>
            </a:r>
          </a:p>
        </p:txBody>
      </p:sp>
      <p:sp>
        <p:nvSpPr>
          <p:cNvPr id="2401323" name="Rectangle 43"/>
          <p:cNvSpPr>
            <a:spLocks noChangeArrowheads="1"/>
          </p:cNvSpPr>
          <p:nvPr/>
        </p:nvSpPr>
        <p:spPr bwMode="auto">
          <a:xfrm>
            <a:off x="70866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401324" name="Line 44"/>
          <p:cNvSpPr>
            <a:spLocks noChangeShapeType="1"/>
          </p:cNvSpPr>
          <p:nvPr/>
        </p:nvSpPr>
        <p:spPr bwMode="auto">
          <a:xfrm flipH="1">
            <a:off x="7239000" y="4191000"/>
            <a:ext cx="3810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25" name="Line 45"/>
          <p:cNvSpPr>
            <a:spLocks noChangeShapeType="1"/>
          </p:cNvSpPr>
          <p:nvPr/>
        </p:nvSpPr>
        <p:spPr bwMode="auto">
          <a:xfrm flipH="1">
            <a:off x="6934200" y="36576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26" name="Line 46"/>
          <p:cNvSpPr>
            <a:spLocks noChangeShapeType="1"/>
          </p:cNvSpPr>
          <p:nvPr/>
        </p:nvSpPr>
        <p:spPr bwMode="auto">
          <a:xfrm>
            <a:off x="7391400" y="36576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27" name="Rectangle 47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401328" name="Rectangle 48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401329" name="Line 49"/>
          <p:cNvSpPr>
            <a:spLocks noChangeShapeType="1"/>
          </p:cNvSpPr>
          <p:nvPr/>
        </p:nvSpPr>
        <p:spPr bwMode="auto">
          <a:xfrm>
            <a:off x="7772400" y="41910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0" name="Rectangle 50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401331" name="Line 51"/>
          <p:cNvSpPr>
            <a:spLocks noChangeShapeType="1"/>
          </p:cNvSpPr>
          <p:nvPr/>
        </p:nvSpPr>
        <p:spPr bwMode="auto">
          <a:xfrm>
            <a:off x="7315200" y="47244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2" name="Rectangle 52"/>
          <p:cNvSpPr>
            <a:spLocks noChangeArrowheads="1"/>
          </p:cNvSpPr>
          <p:nvPr/>
        </p:nvSpPr>
        <p:spPr bwMode="auto">
          <a:xfrm>
            <a:off x="74676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401333" name="Line 53"/>
          <p:cNvSpPr>
            <a:spLocks noChangeShapeType="1"/>
          </p:cNvSpPr>
          <p:nvPr/>
        </p:nvSpPr>
        <p:spPr bwMode="auto">
          <a:xfrm flipH="1">
            <a:off x="6858000" y="47244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4" name="Rectangle 54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401335" name="Line 55"/>
          <p:cNvSpPr>
            <a:spLocks noChangeShapeType="1"/>
          </p:cNvSpPr>
          <p:nvPr/>
        </p:nvSpPr>
        <p:spPr bwMode="auto">
          <a:xfrm>
            <a:off x="7010400" y="3124200"/>
            <a:ext cx="3048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6" name="Rectangle 56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401337" name="Line 57"/>
          <p:cNvSpPr>
            <a:spLocks noChangeShapeType="1"/>
          </p:cNvSpPr>
          <p:nvPr/>
        </p:nvSpPr>
        <p:spPr bwMode="auto">
          <a:xfrm flipH="1">
            <a:off x="6553200" y="3124200"/>
            <a:ext cx="304800" cy="228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38" name="Rectangle 58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401339" name="Line 59"/>
          <p:cNvSpPr>
            <a:spLocks noChangeShapeType="1"/>
          </p:cNvSpPr>
          <p:nvPr/>
        </p:nvSpPr>
        <p:spPr bwMode="auto">
          <a:xfrm>
            <a:off x="2971800" y="4038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40" name="Line 60"/>
          <p:cNvSpPr>
            <a:spLocks noChangeShapeType="1"/>
          </p:cNvSpPr>
          <p:nvPr/>
        </p:nvSpPr>
        <p:spPr bwMode="auto">
          <a:xfrm>
            <a:off x="5638800" y="4038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41" name="Line 61"/>
          <p:cNvSpPr>
            <a:spLocks noChangeShapeType="1"/>
          </p:cNvSpPr>
          <p:nvPr/>
        </p:nvSpPr>
        <p:spPr bwMode="auto">
          <a:xfrm flipV="1">
            <a:off x="1905000" y="3733800"/>
            <a:ext cx="76200" cy="609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2401342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1524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>
                <a:solidFill>
                  <a:schemeClr val="accent2"/>
                </a:solidFill>
                <a:cs typeface="+mn-cs"/>
              </a:rPr>
              <a:t>As on</a:t>
            </a:r>
            <a:br>
              <a:rPr lang="en-US" sz="1200">
                <a:solidFill>
                  <a:schemeClr val="accent2"/>
                </a:solidFill>
                <a:cs typeface="+mn-cs"/>
              </a:rPr>
            </a:br>
            <a:r>
              <a:rPr lang="en-US" sz="1200">
                <a:solidFill>
                  <a:schemeClr val="accent2"/>
                </a:solidFill>
                <a:cs typeface="+mn-cs"/>
              </a:rPr>
              <a:t>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830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6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The Basics of Trees</a:t>
            </a:r>
          </a:p>
        </p:txBody>
      </p:sp>
      <p:sp>
        <p:nvSpPr>
          <p:cNvPr id="226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Topics</a:t>
            </a:r>
          </a:p>
          <a:p>
            <a:pPr lvl="1" eaLnBrk="1" hangingPunct="1">
              <a:defRPr/>
            </a:pPr>
            <a:r>
              <a:rPr lang="en-US" smtClean="0"/>
              <a:t>Introduction to Trees</a:t>
            </a:r>
          </a:p>
          <a:p>
            <a:pPr lvl="1" eaLnBrk="1" hangingPunct="1">
              <a:defRPr/>
            </a:pPr>
            <a:r>
              <a:rPr lang="en-US" smtClean="0"/>
              <a:t>Binary Trees</a:t>
            </a:r>
          </a:p>
          <a:p>
            <a:pPr lvl="1" eaLnBrk="1" hangingPunct="1">
              <a:defRPr/>
            </a:pPr>
            <a:r>
              <a:rPr lang="en-US" smtClean="0"/>
              <a:t>Binary Search Trees</a:t>
            </a:r>
          </a:p>
          <a:p>
            <a:pPr lvl="1" eaLnBrk="1" hangingPunct="1">
              <a:defRPr/>
            </a:pPr>
            <a:r>
              <a:rPr lang="en-US" smtClean="0"/>
              <a:t>Treesort</a:t>
            </a:r>
          </a:p>
        </p:txBody>
      </p:sp>
      <p:sp>
        <p:nvSpPr>
          <p:cNvPr id="2267140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28600" y="1752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8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Operations </a:t>
            </a:r>
            <a:r>
              <a:rPr lang="en-US">
                <a:cs typeface="Times New Roman" charset="0"/>
              </a:rPr>
              <a:t>—</a:t>
            </a:r>
            <a:r>
              <a:rPr lang="en-US">
                <a:cs typeface="+mj-cs"/>
              </a:rPr>
              <a:t> Summary &amp; Thoughts</a:t>
            </a:r>
          </a:p>
        </p:txBody>
      </p:sp>
      <p:sp>
        <p:nvSpPr>
          <p:cNvPr id="248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Algorithms for the three primary B.S.T. operations:</a:t>
            </a:r>
          </a:p>
          <a:p>
            <a:pPr lvl="1" eaLnBrk="1" hangingPunct="1">
              <a:defRPr/>
            </a:pPr>
            <a:r>
              <a:rPr lang="en-US"/>
              <a:t>Retrieve</a:t>
            </a:r>
          </a:p>
          <a:p>
            <a:pPr lvl="2" eaLnBrk="1" hangingPunct="1">
              <a:defRPr/>
            </a:pPr>
            <a:r>
              <a:rPr lang="en-US"/>
              <a:t>Start at root. Go down, left or right as appropriate, until either the given key or an empty spot is found.</a:t>
            </a:r>
          </a:p>
          <a:p>
            <a:pPr lvl="1" eaLnBrk="1" hangingPunct="1">
              <a:defRPr/>
            </a:pPr>
            <a:r>
              <a:rPr lang="en-US"/>
              <a:t>Insert</a:t>
            </a:r>
          </a:p>
          <a:p>
            <a:pPr lvl="2" eaLnBrk="1" hangingPunct="1">
              <a:defRPr/>
            </a:pPr>
            <a:r>
              <a:rPr lang="en-US"/>
              <a:t>Retrieve, then …</a:t>
            </a:r>
          </a:p>
          <a:p>
            <a:pPr lvl="2" eaLnBrk="1" hangingPunct="1">
              <a:defRPr/>
            </a:pPr>
            <a:r>
              <a:rPr lang="en-US"/>
              <a:t>Put the value in the spot where it should be.</a:t>
            </a:r>
          </a:p>
          <a:p>
            <a:pPr lvl="1" eaLnBrk="1" hangingPunct="1">
              <a:defRPr/>
            </a:pPr>
            <a:r>
              <a:rPr lang="en-US"/>
              <a:t>Delete</a:t>
            </a:r>
          </a:p>
          <a:p>
            <a:pPr lvl="2" eaLnBrk="1" hangingPunct="1">
              <a:defRPr/>
            </a:pPr>
            <a:r>
              <a:rPr lang="en-US"/>
              <a:t>Retrieve, then …</a:t>
            </a:r>
          </a:p>
          <a:p>
            <a:pPr lvl="2" eaLnBrk="1" hangingPunct="1">
              <a:defRPr/>
            </a:pPr>
            <a:r>
              <a:rPr lang="en-US"/>
              <a:t>Check number of children node has:</a:t>
            </a:r>
          </a:p>
          <a:p>
            <a:pPr lvl="3" eaLnBrk="1" hangingPunct="1">
              <a:defRPr/>
            </a:pPr>
            <a:r>
              <a:rPr lang="en-US"/>
              <a:t>0. Delete node.</a:t>
            </a:r>
          </a:p>
          <a:p>
            <a:pPr lvl="3" eaLnBrk="1" hangingPunct="1">
              <a:defRPr/>
            </a:pPr>
            <a:r>
              <a:rPr lang="en-US"/>
              <a:t>1. Replace subtree rooted at node with subtree rooted at child.</a:t>
            </a:r>
          </a:p>
          <a:p>
            <a:pPr lvl="3" eaLnBrk="1" hangingPunct="1">
              <a:defRPr/>
            </a:pPr>
            <a:r>
              <a:rPr lang="en-US"/>
              <a:t>2. Copy data from (or swap data with) inorder successor. Proceed as above.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All three operations, in the worst case, require a number of steps proportional to the </a:t>
            </a:r>
            <a:r>
              <a:rPr lang="en-US" b="1">
                <a:cs typeface="+mn-cs"/>
              </a:rPr>
              <a:t>height of the tree</a:t>
            </a:r>
            <a:r>
              <a:rPr lang="en-US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The height of a tree is small (and all three operations are fast) if the tree is </a:t>
            </a:r>
            <a:r>
              <a:rPr lang="en-US" b="1">
                <a:cs typeface="+mn-cs"/>
              </a:rPr>
              <a:t>balanced</a:t>
            </a:r>
            <a:r>
              <a:rPr lang="en-US"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45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2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/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Binary Search Trees </a:t>
            </a:r>
            <a:r>
              <a:rPr lang="en-US" dirty="0">
                <a:cs typeface="Times New Roman" charset="0"/>
              </a:rPr>
              <a:t>—</a:t>
            </a:r>
            <a:r>
              <a:rPr lang="en-US" dirty="0">
                <a:cs typeface="+mj-cs"/>
              </a:rPr>
              <a:t> Efficiency</a:t>
            </a:r>
          </a:p>
        </p:txBody>
      </p:sp>
      <p:sp>
        <p:nvSpPr>
          <p:cNvPr id="252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Binary Search Trees have poor worst-case performance.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But they have very good performance:</a:t>
            </a:r>
          </a:p>
          <a:p>
            <a:pPr lvl="1" eaLnBrk="1" hangingPunct="1">
              <a:defRPr/>
            </a:pPr>
            <a:r>
              <a:rPr lang="en-US"/>
              <a:t>On average.</a:t>
            </a:r>
          </a:p>
          <a:p>
            <a:pPr lvl="1" eaLnBrk="1" hangingPunct="1">
              <a:defRPr/>
            </a:pPr>
            <a:r>
              <a:rPr lang="en-US" dirty="0"/>
              <a:t>If balanced.</a:t>
            </a:r>
          </a:p>
          <a:p>
            <a:pPr lvl="2" eaLnBrk="1" hangingPunct="1">
              <a:defRPr/>
            </a:pPr>
            <a:r>
              <a:rPr lang="en-US" dirty="0"/>
              <a:t>But we do not know an efficient way to make them </a:t>
            </a:r>
            <a:r>
              <a:rPr lang="en-US" i="1" dirty="0"/>
              <a:t>stay</a:t>
            </a:r>
            <a:r>
              <a:rPr lang="en-US" dirty="0"/>
              <a:t> balanced.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Can we efficiently keep a Binary Search Tree balanced?</a:t>
            </a:r>
          </a:p>
          <a:p>
            <a:pPr lvl="1" eaLnBrk="1" hangingPunct="1">
              <a:defRPr/>
            </a:pPr>
            <a:r>
              <a:rPr lang="en-US" dirty="0"/>
              <a:t>We will look at this question again later.</a:t>
            </a:r>
          </a:p>
        </p:txBody>
      </p:sp>
      <p:graphicFrame>
        <p:nvGraphicFramePr>
          <p:cNvPr id="2529284" name="Group 4"/>
          <p:cNvGraphicFramePr>
            <a:graphicFrameLocks noGrp="1"/>
          </p:cNvGraphicFramePr>
          <p:nvPr/>
        </p:nvGraphicFramePr>
        <p:xfrm>
          <a:off x="2003425" y="1295400"/>
          <a:ext cx="5137150" cy="1736725"/>
        </p:xfrm>
        <a:graphic>
          <a:graphicData uri="http://schemas.openxmlformats.org/drawingml/2006/table">
            <a:tbl>
              <a:tblPr/>
              <a:tblGrid>
                <a:gridCol w="1030288"/>
                <a:gridCol w="1484312"/>
                <a:gridCol w="1325563"/>
                <a:gridCol w="1296987"/>
              </a:tblGrid>
              <a:tr h="731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(balanced &amp; average case)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 Array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(worst case)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6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1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Review: Binary Trees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What a Binary Tree Is</a:t>
            </a:r>
            <a:endParaRPr lang="en-US" dirty="0" smtClean="0">
              <a:cs typeface="Times New Roman" charset="0"/>
            </a:endParaRPr>
          </a:p>
        </p:txBody>
      </p:sp>
      <p:sp>
        <p:nvSpPr>
          <p:cNvPr id="231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67056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b="1" dirty="0" smtClean="0">
                <a:cs typeface="+mn-cs"/>
              </a:rPr>
              <a:t>Binary Tree</a:t>
            </a:r>
            <a:r>
              <a:rPr lang="en-US" dirty="0" smtClean="0">
                <a:cs typeface="+mn-cs"/>
              </a:rPr>
              <a:t> consists of a set </a:t>
            </a:r>
            <a:r>
              <a:rPr lang="en-US" i="1" dirty="0" smtClean="0">
                <a:cs typeface="+mn-cs"/>
              </a:rPr>
              <a:t>T</a:t>
            </a:r>
            <a:r>
              <a:rPr lang="en-US" dirty="0" smtClean="0">
                <a:cs typeface="+mn-cs"/>
              </a:rPr>
              <a:t> of nodes so that either:</a:t>
            </a:r>
          </a:p>
          <a:p>
            <a:pPr lvl="1" eaLnBrk="1" hangingPunct="1">
              <a:defRPr/>
            </a:pPr>
            <a:r>
              <a:rPr lang="en-US" i="1" dirty="0" smtClean="0"/>
              <a:t>T</a:t>
            </a:r>
            <a:r>
              <a:rPr lang="en-US" dirty="0" smtClean="0"/>
              <a:t> is empty (no nodes), or</a:t>
            </a:r>
          </a:p>
          <a:p>
            <a:pPr lvl="1" eaLnBrk="1" hangingPunct="1">
              <a:defRPr/>
            </a:pPr>
            <a:r>
              <a:rPr lang="en-US" i="1" dirty="0" smtClean="0"/>
              <a:t>T</a:t>
            </a:r>
            <a:r>
              <a:rPr lang="en-US" dirty="0" smtClean="0"/>
              <a:t> consists of a node </a:t>
            </a:r>
            <a:r>
              <a:rPr lang="en-US" i="1" dirty="0" smtClean="0"/>
              <a:t>r</a:t>
            </a:r>
            <a:r>
              <a:rPr lang="en-US" dirty="0" smtClean="0"/>
              <a:t>, the root, and two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, each of which is a Binary Tree:</a:t>
            </a:r>
          </a:p>
          <a:p>
            <a:pPr lvl="2" eaLnBrk="1" hangingPunct="1"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left</a:t>
            </a:r>
            <a:r>
              <a:rPr lang="en-US" b="1" dirty="0" smtClean="0"/>
              <a:t> </a:t>
            </a:r>
            <a:r>
              <a:rPr lang="en-US" b="1" dirty="0" err="1" smtClean="0"/>
              <a:t>subtree</a:t>
            </a:r>
            <a:r>
              <a:rPr lang="en-US" dirty="0" smtClean="0"/>
              <a:t>, and</a:t>
            </a:r>
          </a:p>
          <a:p>
            <a:pPr lvl="2" eaLnBrk="1" hangingPunct="1"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right</a:t>
            </a:r>
            <a:r>
              <a:rPr lang="en-US" b="1" dirty="0" smtClean="0"/>
              <a:t> </a:t>
            </a:r>
            <a:r>
              <a:rPr lang="en-US" b="1" dirty="0" err="1" smtClean="0"/>
              <a:t>subtree</a:t>
            </a:r>
            <a:r>
              <a:rPr lang="en-US" dirty="0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We make a strong distinction between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left</a:t>
            </a:r>
            <a:r>
              <a:rPr lang="en-US" dirty="0" smtClean="0">
                <a:cs typeface="+mn-cs"/>
              </a:rPr>
              <a:t> and </a:t>
            </a:r>
            <a:r>
              <a:rPr lang="en-US" dirty="0" smtClean="0">
                <a:solidFill>
                  <a:srgbClr val="0000FF"/>
                </a:solidFill>
                <a:cs typeface="+mn-cs"/>
              </a:rPr>
              <a:t>right</a:t>
            </a:r>
            <a:r>
              <a:rPr lang="en-US" dirty="0" smtClean="0">
                <a:cs typeface="+mn-cs"/>
              </a:rPr>
              <a:t> </a:t>
            </a:r>
            <a:r>
              <a:rPr lang="en-US" dirty="0" err="1" smtClean="0">
                <a:cs typeface="+mn-cs"/>
              </a:rPr>
              <a:t>subtrees</a:t>
            </a:r>
            <a:r>
              <a:rPr lang="en-US" dirty="0" smtClean="0">
                <a:cs typeface="+mn-cs"/>
              </a:rPr>
              <a:t>. Sometimes, we use them for very different things.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An </a:t>
            </a:r>
            <a:r>
              <a:rPr lang="en-US" b="1" dirty="0" smtClean="0">
                <a:cs typeface="+mn-cs"/>
              </a:rPr>
              <a:t>empty </a:t>
            </a:r>
            <a:r>
              <a:rPr lang="en-US" dirty="0" smtClean="0">
                <a:cs typeface="+mn-cs"/>
              </a:rPr>
              <a:t>Binary Tree is a Binary Tree with no nodes.</a:t>
            </a:r>
          </a:p>
        </p:txBody>
      </p:sp>
      <p:sp>
        <p:nvSpPr>
          <p:cNvPr id="2319364" name="Text Box 4"/>
          <p:cNvSpPr txBox="1">
            <a:spLocks noChangeArrowheads="1"/>
          </p:cNvSpPr>
          <p:nvPr/>
        </p:nvSpPr>
        <p:spPr bwMode="auto">
          <a:xfrm>
            <a:off x="7315200" y="32766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cs typeface="+mn-cs"/>
              </a:rPr>
              <a:t>a</a:t>
            </a:r>
          </a:p>
        </p:txBody>
      </p:sp>
      <p:sp>
        <p:nvSpPr>
          <p:cNvPr id="2319365" name="Text Box 5"/>
          <p:cNvSpPr txBox="1">
            <a:spLocks noChangeArrowheads="1"/>
          </p:cNvSpPr>
          <p:nvPr/>
        </p:nvSpPr>
        <p:spPr bwMode="auto">
          <a:xfrm>
            <a:off x="6934200" y="36576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cs typeface="+mn-cs"/>
              </a:rPr>
              <a:t>b</a:t>
            </a:r>
          </a:p>
        </p:txBody>
      </p:sp>
      <p:sp>
        <p:nvSpPr>
          <p:cNvPr id="2319366" name="Text Box 6"/>
          <p:cNvSpPr txBox="1">
            <a:spLocks noChangeArrowheads="1"/>
          </p:cNvSpPr>
          <p:nvPr/>
        </p:nvSpPr>
        <p:spPr bwMode="auto">
          <a:xfrm>
            <a:off x="8153400" y="32766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cs typeface="+mn-cs"/>
              </a:rPr>
              <a:t>a</a:t>
            </a:r>
          </a:p>
        </p:txBody>
      </p:sp>
      <p:sp>
        <p:nvSpPr>
          <p:cNvPr id="2319367" name="Text Box 7"/>
          <p:cNvSpPr txBox="1">
            <a:spLocks noChangeArrowheads="1"/>
          </p:cNvSpPr>
          <p:nvPr/>
        </p:nvSpPr>
        <p:spPr bwMode="auto">
          <a:xfrm>
            <a:off x="8534400" y="36576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cs typeface="+mn-cs"/>
              </a:rPr>
              <a:t>b</a:t>
            </a:r>
          </a:p>
        </p:txBody>
      </p:sp>
      <p:sp>
        <p:nvSpPr>
          <p:cNvPr id="2319368" name="Rectangle 8"/>
          <p:cNvSpPr>
            <a:spLocks noChangeArrowheads="1"/>
          </p:cNvSpPr>
          <p:nvPr/>
        </p:nvSpPr>
        <p:spPr bwMode="auto">
          <a:xfrm>
            <a:off x="7467600" y="5410200"/>
            <a:ext cx="1219200" cy="990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69" name="Line 9"/>
          <p:cNvSpPr>
            <a:spLocks noChangeShapeType="1"/>
          </p:cNvSpPr>
          <p:nvPr/>
        </p:nvSpPr>
        <p:spPr bwMode="auto">
          <a:xfrm>
            <a:off x="8305800" y="3657600"/>
            <a:ext cx="3048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0" name="Line 10"/>
          <p:cNvSpPr>
            <a:spLocks noChangeShapeType="1"/>
          </p:cNvSpPr>
          <p:nvPr/>
        </p:nvSpPr>
        <p:spPr bwMode="auto">
          <a:xfrm flipH="1">
            <a:off x="8305800" y="36576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1" name="Line 11"/>
          <p:cNvSpPr>
            <a:spLocks noChangeShapeType="1"/>
          </p:cNvSpPr>
          <p:nvPr/>
        </p:nvSpPr>
        <p:spPr bwMode="auto">
          <a:xfrm flipH="1">
            <a:off x="7162800" y="36576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2" name="Line 12"/>
          <p:cNvSpPr>
            <a:spLocks noChangeShapeType="1"/>
          </p:cNvSpPr>
          <p:nvPr/>
        </p:nvSpPr>
        <p:spPr bwMode="auto">
          <a:xfrm flipH="1">
            <a:off x="7467600" y="36576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3" name="Oval 13"/>
          <p:cNvSpPr>
            <a:spLocks noChangeArrowheads="1"/>
          </p:cNvSpPr>
          <p:nvPr/>
        </p:nvSpPr>
        <p:spPr bwMode="auto">
          <a:xfrm>
            <a:off x="73914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4" name="Oval 14"/>
          <p:cNvSpPr>
            <a:spLocks noChangeArrowheads="1"/>
          </p:cNvSpPr>
          <p:nvPr/>
        </p:nvSpPr>
        <p:spPr bwMode="auto">
          <a:xfrm>
            <a:off x="70866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5" name="Oval 15"/>
          <p:cNvSpPr>
            <a:spLocks noChangeArrowheads="1"/>
          </p:cNvSpPr>
          <p:nvPr/>
        </p:nvSpPr>
        <p:spPr bwMode="auto">
          <a:xfrm>
            <a:off x="82296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6" name="Oval 16"/>
          <p:cNvSpPr>
            <a:spLocks noChangeArrowheads="1"/>
          </p:cNvSpPr>
          <p:nvPr/>
        </p:nvSpPr>
        <p:spPr bwMode="auto">
          <a:xfrm>
            <a:off x="85344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7" name="Line 17"/>
          <p:cNvSpPr>
            <a:spLocks noChangeShapeType="1"/>
          </p:cNvSpPr>
          <p:nvPr/>
        </p:nvSpPr>
        <p:spPr bwMode="auto">
          <a:xfrm>
            <a:off x="7924800" y="14478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8" name="Line 18"/>
          <p:cNvSpPr>
            <a:spLocks noChangeShapeType="1"/>
          </p:cNvSpPr>
          <p:nvPr/>
        </p:nvSpPr>
        <p:spPr bwMode="auto">
          <a:xfrm flipH="1">
            <a:off x="7620000" y="14478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79" name="Line 19"/>
          <p:cNvSpPr>
            <a:spLocks noChangeShapeType="1"/>
          </p:cNvSpPr>
          <p:nvPr/>
        </p:nvSpPr>
        <p:spPr bwMode="auto">
          <a:xfrm flipH="1">
            <a:off x="8077200" y="1752600"/>
            <a:ext cx="152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0" name="Line 20"/>
          <p:cNvSpPr>
            <a:spLocks noChangeShapeType="1"/>
          </p:cNvSpPr>
          <p:nvPr/>
        </p:nvSpPr>
        <p:spPr bwMode="auto">
          <a:xfrm>
            <a:off x="8229600" y="17526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1" name="Line 21"/>
          <p:cNvSpPr>
            <a:spLocks noChangeShapeType="1"/>
          </p:cNvSpPr>
          <p:nvPr/>
        </p:nvSpPr>
        <p:spPr bwMode="auto">
          <a:xfrm flipH="1">
            <a:off x="7315200" y="17526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2" name="Line 22"/>
          <p:cNvSpPr>
            <a:spLocks noChangeShapeType="1"/>
          </p:cNvSpPr>
          <p:nvPr/>
        </p:nvSpPr>
        <p:spPr bwMode="auto">
          <a:xfrm flipH="1">
            <a:off x="7315200" y="23622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3" name="Line 23"/>
          <p:cNvSpPr>
            <a:spLocks noChangeShapeType="1"/>
          </p:cNvSpPr>
          <p:nvPr/>
        </p:nvSpPr>
        <p:spPr bwMode="auto">
          <a:xfrm>
            <a:off x="7620000" y="1752600"/>
            <a:ext cx="152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4" name="Line 24"/>
          <p:cNvSpPr>
            <a:spLocks noChangeShapeType="1"/>
          </p:cNvSpPr>
          <p:nvPr/>
        </p:nvSpPr>
        <p:spPr bwMode="auto">
          <a:xfrm>
            <a:off x="7315200" y="20574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5" name="Line 25"/>
          <p:cNvSpPr>
            <a:spLocks noChangeShapeType="1"/>
          </p:cNvSpPr>
          <p:nvPr/>
        </p:nvSpPr>
        <p:spPr bwMode="auto">
          <a:xfrm flipH="1">
            <a:off x="7924800" y="1447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6" name="Line 26"/>
          <p:cNvSpPr>
            <a:spLocks noChangeShapeType="1"/>
          </p:cNvSpPr>
          <p:nvPr/>
        </p:nvSpPr>
        <p:spPr bwMode="auto">
          <a:xfrm flipH="1">
            <a:off x="8229600" y="1981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7" name="Line 27"/>
          <p:cNvSpPr>
            <a:spLocks noChangeShapeType="1"/>
          </p:cNvSpPr>
          <p:nvPr/>
        </p:nvSpPr>
        <p:spPr bwMode="auto">
          <a:xfrm flipH="1">
            <a:off x="7620000" y="1981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8" name="Line 28"/>
          <p:cNvSpPr>
            <a:spLocks noChangeShapeType="1"/>
          </p:cNvSpPr>
          <p:nvPr/>
        </p:nvSpPr>
        <p:spPr bwMode="auto">
          <a:xfrm flipH="1">
            <a:off x="7315200" y="27432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89" name="Oval 29"/>
          <p:cNvSpPr>
            <a:spLocks noChangeArrowheads="1"/>
          </p:cNvSpPr>
          <p:nvPr/>
        </p:nvSpPr>
        <p:spPr bwMode="auto">
          <a:xfrm>
            <a:off x="7848600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90" name="Oval 30"/>
          <p:cNvSpPr>
            <a:spLocks noChangeArrowheads="1"/>
          </p:cNvSpPr>
          <p:nvPr/>
        </p:nvSpPr>
        <p:spPr bwMode="auto">
          <a:xfrm>
            <a:off x="7543800" y="1676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91" name="Oval 31"/>
          <p:cNvSpPr>
            <a:spLocks noChangeArrowheads="1"/>
          </p:cNvSpPr>
          <p:nvPr/>
        </p:nvSpPr>
        <p:spPr bwMode="auto">
          <a:xfrm>
            <a:off x="8153400" y="1676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92" name="Oval 32"/>
          <p:cNvSpPr>
            <a:spLocks noChangeArrowheads="1"/>
          </p:cNvSpPr>
          <p:nvPr/>
        </p:nvSpPr>
        <p:spPr bwMode="auto">
          <a:xfrm>
            <a:off x="84582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93" name="Oval 33"/>
          <p:cNvSpPr>
            <a:spLocks noChangeArrowheads="1"/>
          </p:cNvSpPr>
          <p:nvPr/>
        </p:nvSpPr>
        <p:spPr bwMode="auto">
          <a:xfrm>
            <a:off x="76962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94" name="Oval 34"/>
          <p:cNvSpPr>
            <a:spLocks noChangeArrowheads="1"/>
          </p:cNvSpPr>
          <p:nvPr/>
        </p:nvSpPr>
        <p:spPr bwMode="auto">
          <a:xfrm>
            <a:off x="72390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95" name="Oval 35"/>
          <p:cNvSpPr>
            <a:spLocks noChangeArrowheads="1"/>
          </p:cNvSpPr>
          <p:nvPr/>
        </p:nvSpPr>
        <p:spPr bwMode="auto">
          <a:xfrm>
            <a:off x="7543800" y="2286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96" name="Oval 36"/>
          <p:cNvSpPr>
            <a:spLocks noChangeArrowheads="1"/>
          </p:cNvSpPr>
          <p:nvPr/>
        </p:nvSpPr>
        <p:spPr bwMode="auto">
          <a:xfrm>
            <a:off x="7239000" y="2590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97" name="Text Box 37"/>
          <p:cNvSpPr txBox="1">
            <a:spLocks noChangeArrowheads="1"/>
          </p:cNvSpPr>
          <p:nvPr/>
        </p:nvSpPr>
        <p:spPr bwMode="auto">
          <a:xfrm>
            <a:off x="7162800" y="4343400"/>
            <a:ext cx="1447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>
                <a:solidFill>
                  <a:schemeClr val="folHlink"/>
                </a:solidFill>
                <a:cs typeface="+mn-cs"/>
              </a:rPr>
              <a:t>Different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Binary Trees</a:t>
            </a:r>
          </a:p>
        </p:txBody>
      </p:sp>
      <p:sp>
        <p:nvSpPr>
          <p:cNvPr id="2319398" name="Line 38"/>
          <p:cNvSpPr>
            <a:spLocks noChangeShapeType="1"/>
          </p:cNvSpPr>
          <p:nvPr/>
        </p:nvSpPr>
        <p:spPr bwMode="auto">
          <a:xfrm flipV="1">
            <a:off x="8001000" y="4038600"/>
            <a:ext cx="228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399" name="Text Box 39"/>
          <p:cNvSpPr txBox="1">
            <a:spLocks noChangeArrowheads="1"/>
          </p:cNvSpPr>
          <p:nvPr/>
        </p:nvSpPr>
        <p:spPr bwMode="auto">
          <a:xfrm>
            <a:off x="6477000" y="5410200"/>
            <a:ext cx="914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Empty Binary Tree</a:t>
            </a:r>
          </a:p>
        </p:txBody>
      </p:sp>
      <p:sp>
        <p:nvSpPr>
          <p:cNvPr id="2319400" name="Line 40"/>
          <p:cNvSpPr>
            <a:spLocks noChangeShapeType="1"/>
          </p:cNvSpPr>
          <p:nvPr/>
        </p:nvSpPr>
        <p:spPr bwMode="auto">
          <a:xfrm flipH="1" flipV="1">
            <a:off x="7543800" y="4038600"/>
            <a:ext cx="228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401" name="Line 41"/>
          <p:cNvSpPr>
            <a:spLocks noChangeShapeType="1"/>
          </p:cNvSpPr>
          <p:nvPr/>
        </p:nvSpPr>
        <p:spPr bwMode="auto">
          <a:xfrm>
            <a:off x="8077200" y="20574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402" name="Oval 42"/>
          <p:cNvSpPr>
            <a:spLocks noChangeArrowheads="1"/>
          </p:cNvSpPr>
          <p:nvPr/>
        </p:nvSpPr>
        <p:spPr bwMode="auto">
          <a:xfrm>
            <a:off x="8305800" y="2286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19403" name="Oval 43"/>
          <p:cNvSpPr>
            <a:spLocks noChangeArrowheads="1"/>
          </p:cNvSpPr>
          <p:nvPr/>
        </p:nvSpPr>
        <p:spPr bwMode="auto">
          <a:xfrm>
            <a:off x="8001000" y="1981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49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7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Review: Binary Trees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What a Binary Tree Is </a:t>
            </a:r>
            <a:r>
              <a:rPr lang="en-US" dirty="0" smtClean="0">
                <a:cs typeface="Times New Roman" charset="0"/>
              </a:rPr>
              <a:t>— ADT</a:t>
            </a:r>
          </a:p>
        </p:txBody>
      </p:sp>
      <p:sp>
        <p:nvSpPr>
          <p:cNvPr id="227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A set of nodes.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Create</a:t>
            </a:r>
            <a:r>
              <a:rPr lang="en-US" sz="1600" smtClean="0"/>
              <a:t> (empty).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Create</a:t>
            </a:r>
            <a:r>
              <a:rPr lang="en-US" sz="1600" smtClean="0"/>
              <a:t>, given a root and two subtrees.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Destroy</a:t>
            </a:r>
            <a:r>
              <a:rPr lang="en-US" sz="16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isEmpty</a:t>
            </a:r>
            <a:r>
              <a:rPr lang="en-US" sz="16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getRootData</a:t>
            </a:r>
            <a:r>
              <a:rPr lang="en-US" sz="1600" smtClean="0"/>
              <a:t> &amp; </a:t>
            </a:r>
            <a:r>
              <a:rPr lang="en-US" sz="1600" b="1" smtClean="0"/>
              <a:t>setRootData</a:t>
            </a:r>
            <a:r>
              <a:rPr lang="en-US" sz="160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Access to data in root node.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attachLeft</a:t>
            </a:r>
            <a:r>
              <a:rPr lang="en-US" sz="1600" smtClean="0"/>
              <a:t> &amp; </a:t>
            </a:r>
            <a:r>
              <a:rPr lang="en-US" sz="1600" b="1" smtClean="0"/>
              <a:t>attachRight</a:t>
            </a:r>
            <a:r>
              <a:rPr lang="en-US" sz="160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Attach a child to the root.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attachLeftSubtree</a:t>
            </a:r>
            <a:r>
              <a:rPr lang="en-US" sz="1600" smtClean="0"/>
              <a:t> &amp; </a:t>
            </a:r>
            <a:r>
              <a:rPr lang="en-US" sz="1600" b="1" smtClean="0"/>
              <a:t>attachRightSubtree</a:t>
            </a:r>
            <a:r>
              <a:rPr lang="en-US" sz="160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Attach a subtree to the root.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detachLeftSubtree</a:t>
            </a:r>
            <a:r>
              <a:rPr lang="en-US" sz="1600" smtClean="0"/>
              <a:t> &amp; </a:t>
            </a:r>
            <a:r>
              <a:rPr lang="en-US" sz="1600" b="1" smtClean="0"/>
              <a:t>detachRightSubtree</a:t>
            </a:r>
            <a:r>
              <a:rPr lang="en-US" sz="160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Detach a subtree from the root.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leftSubtree</a:t>
            </a:r>
            <a:r>
              <a:rPr lang="en-US" sz="1600" smtClean="0"/>
              <a:t> &amp; </a:t>
            </a:r>
            <a:r>
              <a:rPr lang="en-US" sz="1600" b="1" smtClean="0"/>
              <a:t>rightSubtree</a:t>
            </a:r>
            <a:r>
              <a:rPr lang="en-US" sz="160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Returns a subtree.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preorderTraverse</a:t>
            </a:r>
            <a:r>
              <a:rPr lang="en-US" sz="1600" smtClean="0"/>
              <a:t>, </a:t>
            </a:r>
            <a:r>
              <a:rPr lang="en-US" sz="1600" b="1" smtClean="0"/>
              <a:t>inorderTraverse</a:t>
            </a:r>
            <a:r>
              <a:rPr lang="en-US" sz="1600" smtClean="0"/>
              <a:t>, &amp; </a:t>
            </a:r>
            <a:r>
              <a:rPr lang="en-US" sz="1600" b="1" smtClean="0"/>
              <a:t>postorderTraverse</a:t>
            </a:r>
            <a:r>
              <a:rPr lang="en-US" sz="160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Visit all nodes in the appropriate order.</a:t>
            </a:r>
          </a:p>
        </p:txBody>
      </p:sp>
    </p:spTree>
    <p:extLst>
      <p:ext uri="{BB962C8B-B14F-4D97-AF65-F5344CB8AC3E}">
        <p14:creationId xmlns:p14="http://schemas.microsoft.com/office/powerpoint/2010/main" val="53772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1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0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Review: Binary Trees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Three Special Kinds</a:t>
            </a:r>
          </a:p>
        </p:txBody>
      </p:sp>
      <p:sp>
        <p:nvSpPr>
          <p:cNvPr id="240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Full</a:t>
            </a:r>
            <a:r>
              <a:rPr lang="en-US" smtClean="0">
                <a:cs typeface="+mn-cs"/>
              </a:rPr>
              <a:t> Binary Tree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Leaves are all in the same level.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All other nodes have two children each.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Complete</a:t>
            </a:r>
            <a:r>
              <a:rPr lang="en-US" smtClean="0">
                <a:cs typeface="+mn-cs"/>
              </a:rPr>
              <a:t> Binary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All levels above bottom are completely full.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Bottom level is filled left-to-right.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Importance: As such trees grow, nodes</a:t>
            </a:r>
            <a:br>
              <a:rPr lang="en-US" smtClean="0"/>
            </a:br>
            <a:r>
              <a:rPr lang="en-US" smtClean="0"/>
              <a:t>must be added in a particular order. This</a:t>
            </a:r>
            <a:br>
              <a:rPr lang="en-US" smtClean="0"/>
            </a:br>
            <a:r>
              <a:rPr lang="en-US" smtClean="0"/>
              <a:t>gives them a useful array representation, which we look at later.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Balanced</a:t>
            </a:r>
            <a:r>
              <a:rPr lang="en-US" smtClean="0">
                <a:cs typeface="+mn-cs"/>
              </a:rPr>
              <a:t> Binary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Left and right subtrees of each node have</a:t>
            </a:r>
            <a:br>
              <a:rPr lang="en-US" smtClean="0"/>
            </a:br>
            <a:r>
              <a:rPr lang="en-US" smtClean="0"/>
              <a:t>heights that differ by at most 1.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Importance: Height is small, even if there</a:t>
            </a:r>
            <a:br>
              <a:rPr lang="en-US" smtClean="0"/>
            </a:br>
            <a:r>
              <a:rPr lang="en-US" smtClean="0"/>
              <a:t>are many nodes. This can allow for fast operations.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full Binary Tree is complete; a complete Binary Tree is balanced.</a:t>
            </a:r>
            <a:br>
              <a:rPr lang="en-US" smtClean="0">
                <a:cs typeface="+mn-cs"/>
              </a:rPr>
            </a:br>
            <a:endParaRPr lang="en-US" smtClean="0">
              <a:cs typeface="+mn-cs"/>
            </a:endParaRPr>
          </a:p>
        </p:txBody>
      </p:sp>
      <p:sp>
        <p:nvSpPr>
          <p:cNvPr id="2406404" name="Line 4"/>
          <p:cNvSpPr>
            <a:spLocks noChangeShapeType="1"/>
          </p:cNvSpPr>
          <p:nvPr/>
        </p:nvSpPr>
        <p:spPr bwMode="auto">
          <a:xfrm flipH="1">
            <a:off x="6781800" y="12954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05" name="Line 5"/>
          <p:cNvSpPr>
            <a:spLocks noChangeShapeType="1"/>
          </p:cNvSpPr>
          <p:nvPr/>
        </p:nvSpPr>
        <p:spPr bwMode="auto">
          <a:xfrm>
            <a:off x="7086600" y="12954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06" name="Line 6"/>
          <p:cNvSpPr>
            <a:spLocks noChangeShapeType="1"/>
          </p:cNvSpPr>
          <p:nvPr/>
        </p:nvSpPr>
        <p:spPr bwMode="auto">
          <a:xfrm flipH="1">
            <a:off x="6629400" y="14478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07" name="Line 7"/>
          <p:cNvSpPr>
            <a:spLocks noChangeShapeType="1"/>
          </p:cNvSpPr>
          <p:nvPr/>
        </p:nvSpPr>
        <p:spPr bwMode="auto">
          <a:xfrm>
            <a:off x="6781800" y="14478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08" name="Line 8"/>
          <p:cNvSpPr>
            <a:spLocks noChangeShapeType="1"/>
          </p:cNvSpPr>
          <p:nvPr/>
        </p:nvSpPr>
        <p:spPr bwMode="auto">
          <a:xfrm flipH="1">
            <a:off x="6553200" y="1676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09" name="Line 9"/>
          <p:cNvSpPr>
            <a:spLocks noChangeShapeType="1"/>
          </p:cNvSpPr>
          <p:nvPr/>
        </p:nvSpPr>
        <p:spPr bwMode="auto">
          <a:xfrm>
            <a:off x="6629400" y="16764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0" name="Line 10"/>
          <p:cNvSpPr>
            <a:spLocks noChangeShapeType="1"/>
          </p:cNvSpPr>
          <p:nvPr/>
        </p:nvSpPr>
        <p:spPr bwMode="auto">
          <a:xfrm flipH="1">
            <a:off x="7239000" y="14478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1" name="Line 11"/>
          <p:cNvSpPr>
            <a:spLocks noChangeShapeType="1"/>
          </p:cNvSpPr>
          <p:nvPr/>
        </p:nvSpPr>
        <p:spPr bwMode="auto">
          <a:xfrm>
            <a:off x="7391400" y="14478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2" name="Line 12"/>
          <p:cNvSpPr>
            <a:spLocks noChangeShapeType="1"/>
          </p:cNvSpPr>
          <p:nvPr/>
        </p:nvSpPr>
        <p:spPr bwMode="auto">
          <a:xfrm flipH="1">
            <a:off x="8001000" y="12954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3" name="Line 13"/>
          <p:cNvSpPr>
            <a:spLocks noChangeShapeType="1"/>
          </p:cNvSpPr>
          <p:nvPr/>
        </p:nvSpPr>
        <p:spPr bwMode="auto">
          <a:xfrm>
            <a:off x="8305800" y="12954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4" name="Line 14"/>
          <p:cNvSpPr>
            <a:spLocks noChangeShapeType="1"/>
          </p:cNvSpPr>
          <p:nvPr/>
        </p:nvSpPr>
        <p:spPr bwMode="auto">
          <a:xfrm flipH="1">
            <a:off x="7848600" y="14478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5" name="Line 15"/>
          <p:cNvSpPr>
            <a:spLocks noChangeShapeType="1"/>
          </p:cNvSpPr>
          <p:nvPr/>
        </p:nvSpPr>
        <p:spPr bwMode="auto">
          <a:xfrm>
            <a:off x="8001000" y="14478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6" name="Line 16"/>
          <p:cNvSpPr>
            <a:spLocks noChangeShapeType="1"/>
          </p:cNvSpPr>
          <p:nvPr/>
        </p:nvSpPr>
        <p:spPr bwMode="auto">
          <a:xfrm flipH="1">
            <a:off x="8458200" y="14478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7" name="Line 17"/>
          <p:cNvSpPr>
            <a:spLocks noChangeShapeType="1"/>
          </p:cNvSpPr>
          <p:nvPr/>
        </p:nvSpPr>
        <p:spPr bwMode="auto">
          <a:xfrm>
            <a:off x="8610600" y="14478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8" name="Line 18"/>
          <p:cNvSpPr>
            <a:spLocks noChangeShapeType="1"/>
          </p:cNvSpPr>
          <p:nvPr/>
        </p:nvSpPr>
        <p:spPr bwMode="auto">
          <a:xfrm flipH="1">
            <a:off x="7086600" y="1143000"/>
            <a:ext cx="609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19" name="Line 19"/>
          <p:cNvSpPr>
            <a:spLocks noChangeShapeType="1"/>
          </p:cNvSpPr>
          <p:nvPr/>
        </p:nvSpPr>
        <p:spPr bwMode="auto">
          <a:xfrm>
            <a:off x="7696200" y="1143000"/>
            <a:ext cx="6096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0" name="Line 20"/>
          <p:cNvSpPr>
            <a:spLocks noChangeShapeType="1"/>
          </p:cNvSpPr>
          <p:nvPr/>
        </p:nvSpPr>
        <p:spPr bwMode="auto">
          <a:xfrm flipH="1">
            <a:off x="6858000" y="1676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1" name="Line 21"/>
          <p:cNvSpPr>
            <a:spLocks noChangeShapeType="1"/>
          </p:cNvSpPr>
          <p:nvPr/>
        </p:nvSpPr>
        <p:spPr bwMode="auto">
          <a:xfrm>
            <a:off x="6934200" y="16764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2" name="Line 22"/>
          <p:cNvSpPr>
            <a:spLocks noChangeShapeType="1"/>
          </p:cNvSpPr>
          <p:nvPr/>
        </p:nvSpPr>
        <p:spPr bwMode="auto">
          <a:xfrm flipH="1">
            <a:off x="7162800" y="1676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3" name="Line 23"/>
          <p:cNvSpPr>
            <a:spLocks noChangeShapeType="1"/>
          </p:cNvSpPr>
          <p:nvPr/>
        </p:nvSpPr>
        <p:spPr bwMode="auto">
          <a:xfrm>
            <a:off x="7239000" y="16764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4" name="Line 24"/>
          <p:cNvSpPr>
            <a:spLocks noChangeShapeType="1"/>
          </p:cNvSpPr>
          <p:nvPr/>
        </p:nvSpPr>
        <p:spPr bwMode="auto">
          <a:xfrm flipH="1">
            <a:off x="7467600" y="1676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5" name="Line 25"/>
          <p:cNvSpPr>
            <a:spLocks noChangeShapeType="1"/>
          </p:cNvSpPr>
          <p:nvPr/>
        </p:nvSpPr>
        <p:spPr bwMode="auto">
          <a:xfrm>
            <a:off x="7543800" y="16764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6" name="Line 26"/>
          <p:cNvSpPr>
            <a:spLocks noChangeShapeType="1"/>
          </p:cNvSpPr>
          <p:nvPr/>
        </p:nvSpPr>
        <p:spPr bwMode="auto">
          <a:xfrm flipH="1">
            <a:off x="7772400" y="1676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7" name="Line 27"/>
          <p:cNvSpPr>
            <a:spLocks noChangeShapeType="1"/>
          </p:cNvSpPr>
          <p:nvPr/>
        </p:nvSpPr>
        <p:spPr bwMode="auto">
          <a:xfrm>
            <a:off x="7848600" y="16764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8" name="Line 28"/>
          <p:cNvSpPr>
            <a:spLocks noChangeShapeType="1"/>
          </p:cNvSpPr>
          <p:nvPr/>
        </p:nvSpPr>
        <p:spPr bwMode="auto">
          <a:xfrm flipH="1">
            <a:off x="8077200" y="1676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29" name="Line 29"/>
          <p:cNvSpPr>
            <a:spLocks noChangeShapeType="1"/>
          </p:cNvSpPr>
          <p:nvPr/>
        </p:nvSpPr>
        <p:spPr bwMode="auto">
          <a:xfrm>
            <a:off x="8153400" y="16764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0" name="Line 30"/>
          <p:cNvSpPr>
            <a:spLocks noChangeShapeType="1"/>
          </p:cNvSpPr>
          <p:nvPr/>
        </p:nvSpPr>
        <p:spPr bwMode="auto">
          <a:xfrm flipH="1">
            <a:off x="8382000" y="1676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1" name="Line 31"/>
          <p:cNvSpPr>
            <a:spLocks noChangeShapeType="1"/>
          </p:cNvSpPr>
          <p:nvPr/>
        </p:nvSpPr>
        <p:spPr bwMode="auto">
          <a:xfrm>
            <a:off x="8458200" y="16764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2" name="Line 32"/>
          <p:cNvSpPr>
            <a:spLocks noChangeShapeType="1"/>
          </p:cNvSpPr>
          <p:nvPr/>
        </p:nvSpPr>
        <p:spPr bwMode="auto">
          <a:xfrm flipH="1">
            <a:off x="8686800" y="1676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3" name="Line 33"/>
          <p:cNvSpPr>
            <a:spLocks noChangeShapeType="1"/>
          </p:cNvSpPr>
          <p:nvPr/>
        </p:nvSpPr>
        <p:spPr bwMode="auto">
          <a:xfrm>
            <a:off x="8763000" y="16764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4" name="Line 34"/>
          <p:cNvSpPr>
            <a:spLocks noChangeShapeType="1"/>
          </p:cNvSpPr>
          <p:nvPr/>
        </p:nvSpPr>
        <p:spPr bwMode="auto">
          <a:xfrm>
            <a:off x="7696200" y="1143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5" name="Line 35"/>
          <p:cNvSpPr>
            <a:spLocks noChangeShapeType="1"/>
          </p:cNvSpPr>
          <p:nvPr/>
        </p:nvSpPr>
        <p:spPr bwMode="auto">
          <a:xfrm>
            <a:off x="8305800" y="1295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6" name="Line 36"/>
          <p:cNvSpPr>
            <a:spLocks noChangeShapeType="1"/>
          </p:cNvSpPr>
          <p:nvPr/>
        </p:nvSpPr>
        <p:spPr bwMode="auto">
          <a:xfrm>
            <a:off x="8610600" y="1447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7" name="Line 37"/>
          <p:cNvSpPr>
            <a:spLocks noChangeShapeType="1"/>
          </p:cNvSpPr>
          <p:nvPr/>
        </p:nvSpPr>
        <p:spPr bwMode="auto">
          <a:xfrm>
            <a:off x="8763000" y="1676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8" name="Line 38"/>
          <p:cNvSpPr>
            <a:spLocks noChangeShapeType="1"/>
          </p:cNvSpPr>
          <p:nvPr/>
        </p:nvSpPr>
        <p:spPr bwMode="auto">
          <a:xfrm>
            <a:off x="88392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39" name="Line 39"/>
          <p:cNvSpPr>
            <a:spLocks noChangeShapeType="1"/>
          </p:cNvSpPr>
          <p:nvPr/>
        </p:nvSpPr>
        <p:spPr bwMode="auto">
          <a:xfrm>
            <a:off x="86868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0" name="Line 40"/>
          <p:cNvSpPr>
            <a:spLocks noChangeShapeType="1"/>
          </p:cNvSpPr>
          <p:nvPr/>
        </p:nvSpPr>
        <p:spPr bwMode="auto">
          <a:xfrm>
            <a:off x="85344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1" name="Line 41"/>
          <p:cNvSpPr>
            <a:spLocks noChangeShapeType="1"/>
          </p:cNvSpPr>
          <p:nvPr/>
        </p:nvSpPr>
        <p:spPr bwMode="auto">
          <a:xfrm>
            <a:off x="8458200" y="1676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2" name="Line 42"/>
          <p:cNvSpPr>
            <a:spLocks noChangeShapeType="1"/>
          </p:cNvSpPr>
          <p:nvPr/>
        </p:nvSpPr>
        <p:spPr bwMode="auto">
          <a:xfrm>
            <a:off x="83820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3" name="Line 43"/>
          <p:cNvSpPr>
            <a:spLocks noChangeShapeType="1"/>
          </p:cNvSpPr>
          <p:nvPr/>
        </p:nvSpPr>
        <p:spPr bwMode="auto">
          <a:xfrm>
            <a:off x="82296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4" name="Line 44"/>
          <p:cNvSpPr>
            <a:spLocks noChangeShapeType="1"/>
          </p:cNvSpPr>
          <p:nvPr/>
        </p:nvSpPr>
        <p:spPr bwMode="auto">
          <a:xfrm>
            <a:off x="8153400" y="1676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5" name="Line 45"/>
          <p:cNvSpPr>
            <a:spLocks noChangeShapeType="1"/>
          </p:cNvSpPr>
          <p:nvPr/>
        </p:nvSpPr>
        <p:spPr bwMode="auto">
          <a:xfrm>
            <a:off x="8001000" y="1447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6" name="Line 46"/>
          <p:cNvSpPr>
            <a:spLocks noChangeShapeType="1"/>
          </p:cNvSpPr>
          <p:nvPr/>
        </p:nvSpPr>
        <p:spPr bwMode="auto">
          <a:xfrm>
            <a:off x="7848600" y="1676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7" name="Line 47"/>
          <p:cNvSpPr>
            <a:spLocks noChangeShapeType="1"/>
          </p:cNvSpPr>
          <p:nvPr/>
        </p:nvSpPr>
        <p:spPr bwMode="auto">
          <a:xfrm>
            <a:off x="79248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8" name="Line 48"/>
          <p:cNvSpPr>
            <a:spLocks noChangeShapeType="1"/>
          </p:cNvSpPr>
          <p:nvPr/>
        </p:nvSpPr>
        <p:spPr bwMode="auto">
          <a:xfrm>
            <a:off x="77724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49" name="Line 49"/>
          <p:cNvSpPr>
            <a:spLocks noChangeShapeType="1"/>
          </p:cNvSpPr>
          <p:nvPr/>
        </p:nvSpPr>
        <p:spPr bwMode="auto">
          <a:xfrm>
            <a:off x="76200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0" name="Line 50"/>
          <p:cNvSpPr>
            <a:spLocks noChangeShapeType="1"/>
          </p:cNvSpPr>
          <p:nvPr/>
        </p:nvSpPr>
        <p:spPr bwMode="auto">
          <a:xfrm>
            <a:off x="7543800" y="1676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1" name="Line 51"/>
          <p:cNvSpPr>
            <a:spLocks noChangeShapeType="1"/>
          </p:cNvSpPr>
          <p:nvPr/>
        </p:nvSpPr>
        <p:spPr bwMode="auto">
          <a:xfrm>
            <a:off x="7391400" y="1447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2" name="Line 52"/>
          <p:cNvSpPr>
            <a:spLocks noChangeShapeType="1"/>
          </p:cNvSpPr>
          <p:nvPr/>
        </p:nvSpPr>
        <p:spPr bwMode="auto">
          <a:xfrm>
            <a:off x="7086600" y="1295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3" name="Line 53"/>
          <p:cNvSpPr>
            <a:spLocks noChangeShapeType="1"/>
          </p:cNvSpPr>
          <p:nvPr/>
        </p:nvSpPr>
        <p:spPr bwMode="auto">
          <a:xfrm>
            <a:off x="6781800" y="1447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4" name="Line 54"/>
          <p:cNvSpPr>
            <a:spLocks noChangeShapeType="1"/>
          </p:cNvSpPr>
          <p:nvPr/>
        </p:nvSpPr>
        <p:spPr bwMode="auto">
          <a:xfrm>
            <a:off x="6934200" y="1676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5" name="Line 55"/>
          <p:cNvSpPr>
            <a:spLocks noChangeShapeType="1"/>
          </p:cNvSpPr>
          <p:nvPr/>
        </p:nvSpPr>
        <p:spPr bwMode="auto">
          <a:xfrm>
            <a:off x="7239000" y="1676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6" name="Line 56"/>
          <p:cNvSpPr>
            <a:spLocks noChangeShapeType="1"/>
          </p:cNvSpPr>
          <p:nvPr/>
        </p:nvSpPr>
        <p:spPr bwMode="auto">
          <a:xfrm>
            <a:off x="73152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7" name="Line 57"/>
          <p:cNvSpPr>
            <a:spLocks noChangeShapeType="1"/>
          </p:cNvSpPr>
          <p:nvPr/>
        </p:nvSpPr>
        <p:spPr bwMode="auto">
          <a:xfrm>
            <a:off x="80772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8" name="Line 58"/>
          <p:cNvSpPr>
            <a:spLocks noChangeShapeType="1"/>
          </p:cNvSpPr>
          <p:nvPr/>
        </p:nvSpPr>
        <p:spPr bwMode="auto">
          <a:xfrm>
            <a:off x="74676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59" name="Line 59"/>
          <p:cNvSpPr>
            <a:spLocks noChangeShapeType="1"/>
          </p:cNvSpPr>
          <p:nvPr/>
        </p:nvSpPr>
        <p:spPr bwMode="auto">
          <a:xfrm>
            <a:off x="71628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0" name="Line 60"/>
          <p:cNvSpPr>
            <a:spLocks noChangeShapeType="1"/>
          </p:cNvSpPr>
          <p:nvPr/>
        </p:nvSpPr>
        <p:spPr bwMode="auto">
          <a:xfrm>
            <a:off x="70104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1" name="Line 61"/>
          <p:cNvSpPr>
            <a:spLocks noChangeShapeType="1"/>
          </p:cNvSpPr>
          <p:nvPr/>
        </p:nvSpPr>
        <p:spPr bwMode="auto">
          <a:xfrm>
            <a:off x="68580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2" name="Line 62"/>
          <p:cNvSpPr>
            <a:spLocks noChangeShapeType="1"/>
          </p:cNvSpPr>
          <p:nvPr/>
        </p:nvSpPr>
        <p:spPr bwMode="auto">
          <a:xfrm>
            <a:off x="67056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3" name="Line 63"/>
          <p:cNvSpPr>
            <a:spLocks noChangeShapeType="1"/>
          </p:cNvSpPr>
          <p:nvPr/>
        </p:nvSpPr>
        <p:spPr bwMode="auto">
          <a:xfrm>
            <a:off x="6629400" y="1676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4" name="Line 64"/>
          <p:cNvSpPr>
            <a:spLocks noChangeShapeType="1"/>
          </p:cNvSpPr>
          <p:nvPr/>
        </p:nvSpPr>
        <p:spPr bwMode="auto">
          <a:xfrm>
            <a:off x="6553200" y="1905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5" name="Line 65"/>
          <p:cNvSpPr>
            <a:spLocks noChangeShapeType="1"/>
          </p:cNvSpPr>
          <p:nvPr/>
        </p:nvSpPr>
        <p:spPr bwMode="auto">
          <a:xfrm flipH="1">
            <a:off x="6781800" y="26670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6" name="Line 66"/>
          <p:cNvSpPr>
            <a:spLocks noChangeShapeType="1"/>
          </p:cNvSpPr>
          <p:nvPr/>
        </p:nvSpPr>
        <p:spPr bwMode="auto">
          <a:xfrm>
            <a:off x="7086600" y="26670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7" name="Line 67"/>
          <p:cNvSpPr>
            <a:spLocks noChangeShapeType="1"/>
          </p:cNvSpPr>
          <p:nvPr/>
        </p:nvSpPr>
        <p:spPr bwMode="auto">
          <a:xfrm flipH="1">
            <a:off x="6629400" y="28194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8" name="Line 68"/>
          <p:cNvSpPr>
            <a:spLocks noChangeShapeType="1"/>
          </p:cNvSpPr>
          <p:nvPr/>
        </p:nvSpPr>
        <p:spPr bwMode="auto">
          <a:xfrm>
            <a:off x="6781800" y="28194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69" name="Line 69"/>
          <p:cNvSpPr>
            <a:spLocks noChangeShapeType="1"/>
          </p:cNvSpPr>
          <p:nvPr/>
        </p:nvSpPr>
        <p:spPr bwMode="auto">
          <a:xfrm flipH="1">
            <a:off x="6553200" y="30480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0" name="Line 70"/>
          <p:cNvSpPr>
            <a:spLocks noChangeShapeType="1"/>
          </p:cNvSpPr>
          <p:nvPr/>
        </p:nvSpPr>
        <p:spPr bwMode="auto">
          <a:xfrm>
            <a:off x="6629400" y="30480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1" name="Line 71"/>
          <p:cNvSpPr>
            <a:spLocks noChangeShapeType="1"/>
          </p:cNvSpPr>
          <p:nvPr/>
        </p:nvSpPr>
        <p:spPr bwMode="auto">
          <a:xfrm flipH="1">
            <a:off x="7239000" y="28194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2" name="Line 72"/>
          <p:cNvSpPr>
            <a:spLocks noChangeShapeType="1"/>
          </p:cNvSpPr>
          <p:nvPr/>
        </p:nvSpPr>
        <p:spPr bwMode="auto">
          <a:xfrm>
            <a:off x="7391400" y="28194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3" name="Line 73"/>
          <p:cNvSpPr>
            <a:spLocks noChangeShapeType="1"/>
          </p:cNvSpPr>
          <p:nvPr/>
        </p:nvSpPr>
        <p:spPr bwMode="auto">
          <a:xfrm flipH="1">
            <a:off x="8001000" y="26670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4" name="Line 74"/>
          <p:cNvSpPr>
            <a:spLocks noChangeShapeType="1"/>
          </p:cNvSpPr>
          <p:nvPr/>
        </p:nvSpPr>
        <p:spPr bwMode="auto">
          <a:xfrm>
            <a:off x="8305800" y="26670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5" name="Line 75"/>
          <p:cNvSpPr>
            <a:spLocks noChangeShapeType="1"/>
          </p:cNvSpPr>
          <p:nvPr/>
        </p:nvSpPr>
        <p:spPr bwMode="auto">
          <a:xfrm flipH="1">
            <a:off x="7848600" y="28194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6" name="Line 76"/>
          <p:cNvSpPr>
            <a:spLocks noChangeShapeType="1"/>
          </p:cNvSpPr>
          <p:nvPr/>
        </p:nvSpPr>
        <p:spPr bwMode="auto">
          <a:xfrm>
            <a:off x="8001000" y="28194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7" name="Line 77"/>
          <p:cNvSpPr>
            <a:spLocks noChangeShapeType="1"/>
          </p:cNvSpPr>
          <p:nvPr/>
        </p:nvSpPr>
        <p:spPr bwMode="auto">
          <a:xfrm flipH="1">
            <a:off x="8458200" y="28194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8" name="Line 78"/>
          <p:cNvSpPr>
            <a:spLocks noChangeShapeType="1"/>
          </p:cNvSpPr>
          <p:nvPr/>
        </p:nvSpPr>
        <p:spPr bwMode="auto">
          <a:xfrm>
            <a:off x="8610600" y="28194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79" name="Line 79"/>
          <p:cNvSpPr>
            <a:spLocks noChangeShapeType="1"/>
          </p:cNvSpPr>
          <p:nvPr/>
        </p:nvSpPr>
        <p:spPr bwMode="auto">
          <a:xfrm flipH="1">
            <a:off x="7086600" y="2514600"/>
            <a:ext cx="609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0" name="Line 80"/>
          <p:cNvSpPr>
            <a:spLocks noChangeShapeType="1"/>
          </p:cNvSpPr>
          <p:nvPr/>
        </p:nvSpPr>
        <p:spPr bwMode="auto">
          <a:xfrm>
            <a:off x="7696200" y="2514600"/>
            <a:ext cx="6096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1" name="Line 81"/>
          <p:cNvSpPr>
            <a:spLocks noChangeShapeType="1"/>
          </p:cNvSpPr>
          <p:nvPr/>
        </p:nvSpPr>
        <p:spPr bwMode="auto">
          <a:xfrm flipH="1">
            <a:off x="6858000" y="30480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2" name="Line 82"/>
          <p:cNvSpPr>
            <a:spLocks noChangeShapeType="1"/>
          </p:cNvSpPr>
          <p:nvPr/>
        </p:nvSpPr>
        <p:spPr bwMode="auto">
          <a:xfrm>
            <a:off x="6934200" y="30480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3" name="Line 83"/>
          <p:cNvSpPr>
            <a:spLocks noChangeShapeType="1"/>
          </p:cNvSpPr>
          <p:nvPr/>
        </p:nvSpPr>
        <p:spPr bwMode="auto">
          <a:xfrm flipH="1">
            <a:off x="7162800" y="30480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4" name="Line 84"/>
          <p:cNvSpPr>
            <a:spLocks noChangeShapeType="1"/>
          </p:cNvSpPr>
          <p:nvPr/>
        </p:nvSpPr>
        <p:spPr bwMode="auto">
          <a:xfrm>
            <a:off x="7696200" y="25146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5" name="Line 85"/>
          <p:cNvSpPr>
            <a:spLocks noChangeShapeType="1"/>
          </p:cNvSpPr>
          <p:nvPr/>
        </p:nvSpPr>
        <p:spPr bwMode="auto">
          <a:xfrm>
            <a:off x="8305800" y="2667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6" name="Line 86"/>
          <p:cNvSpPr>
            <a:spLocks noChangeShapeType="1"/>
          </p:cNvSpPr>
          <p:nvPr/>
        </p:nvSpPr>
        <p:spPr bwMode="auto">
          <a:xfrm>
            <a:off x="8610600" y="2819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7" name="Line 87"/>
          <p:cNvSpPr>
            <a:spLocks noChangeShapeType="1"/>
          </p:cNvSpPr>
          <p:nvPr/>
        </p:nvSpPr>
        <p:spPr bwMode="auto">
          <a:xfrm>
            <a:off x="8763000" y="3048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8" name="Line 88"/>
          <p:cNvSpPr>
            <a:spLocks noChangeShapeType="1"/>
          </p:cNvSpPr>
          <p:nvPr/>
        </p:nvSpPr>
        <p:spPr bwMode="auto">
          <a:xfrm>
            <a:off x="8458200" y="3048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89" name="Line 89"/>
          <p:cNvSpPr>
            <a:spLocks noChangeShapeType="1"/>
          </p:cNvSpPr>
          <p:nvPr/>
        </p:nvSpPr>
        <p:spPr bwMode="auto">
          <a:xfrm>
            <a:off x="8153400" y="3048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0" name="Line 90"/>
          <p:cNvSpPr>
            <a:spLocks noChangeShapeType="1"/>
          </p:cNvSpPr>
          <p:nvPr/>
        </p:nvSpPr>
        <p:spPr bwMode="auto">
          <a:xfrm>
            <a:off x="8001000" y="2819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1" name="Line 91"/>
          <p:cNvSpPr>
            <a:spLocks noChangeShapeType="1"/>
          </p:cNvSpPr>
          <p:nvPr/>
        </p:nvSpPr>
        <p:spPr bwMode="auto">
          <a:xfrm>
            <a:off x="7848600" y="3048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2" name="Line 92"/>
          <p:cNvSpPr>
            <a:spLocks noChangeShapeType="1"/>
          </p:cNvSpPr>
          <p:nvPr/>
        </p:nvSpPr>
        <p:spPr bwMode="auto">
          <a:xfrm>
            <a:off x="7543800" y="3048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3" name="Line 93"/>
          <p:cNvSpPr>
            <a:spLocks noChangeShapeType="1"/>
          </p:cNvSpPr>
          <p:nvPr/>
        </p:nvSpPr>
        <p:spPr bwMode="auto">
          <a:xfrm>
            <a:off x="7391400" y="2819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4" name="Line 94"/>
          <p:cNvSpPr>
            <a:spLocks noChangeShapeType="1"/>
          </p:cNvSpPr>
          <p:nvPr/>
        </p:nvSpPr>
        <p:spPr bwMode="auto">
          <a:xfrm>
            <a:off x="7086600" y="2667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5" name="Line 95"/>
          <p:cNvSpPr>
            <a:spLocks noChangeShapeType="1"/>
          </p:cNvSpPr>
          <p:nvPr/>
        </p:nvSpPr>
        <p:spPr bwMode="auto">
          <a:xfrm>
            <a:off x="6781800" y="2819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6" name="Line 96"/>
          <p:cNvSpPr>
            <a:spLocks noChangeShapeType="1"/>
          </p:cNvSpPr>
          <p:nvPr/>
        </p:nvSpPr>
        <p:spPr bwMode="auto">
          <a:xfrm>
            <a:off x="6934200" y="3048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7" name="Line 97"/>
          <p:cNvSpPr>
            <a:spLocks noChangeShapeType="1"/>
          </p:cNvSpPr>
          <p:nvPr/>
        </p:nvSpPr>
        <p:spPr bwMode="auto">
          <a:xfrm>
            <a:off x="7239000" y="3048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8" name="Line 98"/>
          <p:cNvSpPr>
            <a:spLocks noChangeShapeType="1"/>
          </p:cNvSpPr>
          <p:nvPr/>
        </p:nvSpPr>
        <p:spPr bwMode="auto">
          <a:xfrm>
            <a:off x="7162800" y="32766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499" name="Line 99"/>
          <p:cNvSpPr>
            <a:spLocks noChangeShapeType="1"/>
          </p:cNvSpPr>
          <p:nvPr/>
        </p:nvSpPr>
        <p:spPr bwMode="auto">
          <a:xfrm>
            <a:off x="7010400" y="32766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0" name="Line 100"/>
          <p:cNvSpPr>
            <a:spLocks noChangeShapeType="1"/>
          </p:cNvSpPr>
          <p:nvPr/>
        </p:nvSpPr>
        <p:spPr bwMode="auto">
          <a:xfrm>
            <a:off x="6858000" y="32766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1" name="Line 101"/>
          <p:cNvSpPr>
            <a:spLocks noChangeShapeType="1"/>
          </p:cNvSpPr>
          <p:nvPr/>
        </p:nvSpPr>
        <p:spPr bwMode="auto">
          <a:xfrm>
            <a:off x="6705600" y="32766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2" name="Line 102"/>
          <p:cNvSpPr>
            <a:spLocks noChangeShapeType="1"/>
          </p:cNvSpPr>
          <p:nvPr/>
        </p:nvSpPr>
        <p:spPr bwMode="auto">
          <a:xfrm>
            <a:off x="6629400" y="3048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3" name="Line 103"/>
          <p:cNvSpPr>
            <a:spLocks noChangeShapeType="1"/>
          </p:cNvSpPr>
          <p:nvPr/>
        </p:nvSpPr>
        <p:spPr bwMode="auto">
          <a:xfrm>
            <a:off x="6553200" y="32766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4" name="Line 104"/>
          <p:cNvSpPr>
            <a:spLocks noChangeShapeType="1"/>
          </p:cNvSpPr>
          <p:nvPr/>
        </p:nvSpPr>
        <p:spPr bwMode="auto">
          <a:xfrm flipH="1">
            <a:off x="6781800" y="43434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5" name="Line 105"/>
          <p:cNvSpPr>
            <a:spLocks noChangeShapeType="1"/>
          </p:cNvSpPr>
          <p:nvPr/>
        </p:nvSpPr>
        <p:spPr bwMode="auto">
          <a:xfrm>
            <a:off x="7086600" y="43434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6" name="Line 106"/>
          <p:cNvSpPr>
            <a:spLocks noChangeShapeType="1"/>
          </p:cNvSpPr>
          <p:nvPr/>
        </p:nvSpPr>
        <p:spPr bwMode="auto">
          <a:xfrm flipH="1">
            <a:off x="6629400" y="44958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7" name="Line 107"/>
          <p:cNvSpPr>
            <a:spLocks noChangeShapeType="1"/>
          </p:cNvSpPr>
          <p:nvPr/>
        </p:nvSpPr>
        <p:spPr bwMode="auto">
          <a:xfrm flipH="1">
            <a:off x="8001000" y="43434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8" name="Line 108"/>
          <p:cNvSpPr>
            <a:spLocks noChangeShapeType="1"/>
          </p:cNvSpPr>
          <p:nvPr/>
        </p:nvSpPr>
        <p:spPr bwMode="auto">
          <a:xfrm>
            <a:off x="8305800" y="4343400"/>
            <a:ext cx="3048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09" name="Line 109"/>
          <p:cNvSpPr>
            <a:spLocks noChangeShapeType="1"/>
          </p:cNvSpPr>
          <p:nvPr/>
        </p:nvSpPr>
        <p:spPr bwMode="auto">
          <a:xfrm>
            <a:off x="8001000" y="44958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0" name="Line 110"/>
          <p:cNvSpPr>
            <a:spLocks noChangeShapeType="1"/>
          </p:cNvSpPr>
          <p:nvPr/>
        </p:nvSpPr>
        <p:spPr bwMode="auto">
          <a:xfrm flipH="1">
            <a:off x="8458200" y="44958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1" name="Line 111"/>
          <p:cNvSpPr>
            <a:spLocks noChangeShapeType="1"/>
          </p:cNvSpPr>
          <p:nvPr/>
        </p:nvSpPr>
        <p:spPr bwMode="auto">
          <a:xfrm>
            <a:off x="8610600" y="4495800"/>
            <a:ext cx="1524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2" name="Line 112"/>
          <p:cNvSpPr>
            <a:spLocks noChangeShapeType="1"/>
          </p:cNvSpPr>
          <p:nvPr/>
        </p:nvSpPr>
        <p:spPr bwMode="auto">
          <a:xfrm flipH="1">
            <a:off x="7086600" y="4191000"/>
            <a:ext cx="609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3" name="Line 113"/>
          <p:cNvSpPr>
            <a:spLocks noChangeShapeType="1"/>
          </p:cNvSpPr>
          <p:nvPr/>
        </p:nvSpPr>
        <p:spPr bwMode="auto">
          <a:xfrm>
            <a:off x="7696200" y="4191000"/>
            <a:ext cx="609600" cy="152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4" name="Line 114"/>
          <p:cNvSpPr>
            <a:spLocks noChangeShapeType="1"/>
          </p:cNvSpPr>
          <p:nvPr/>
        </p:nvSpPr>
        <p:spPr bwMode="auto">
          <a:xfrm flipH="1">
            <a:off x="8382000" y="4724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5" name="Line 115"/>
          <p:cNvSpPr>
            <a:spLocks noChangeShapeType="1"/>
          </p:cNvSpPr>
          <p:nvPr/>
        </p:nvSpPr>
        <p:spPr bwMode="auto">
          <a:xfrm>
            <a:off x="8458200" y="4724400"/>
            <a:ext cx="76200" cy="228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6" name="Line 116"/>
          <p:cNvSpPr>
            <a:spLocks noChangeShapeType="1"/>
          </p:cNvSpPr>
          <p:nvPr/>
        </p:nvSpPr>
        <p:spPr bwMode="auto">
          <a:xfrm flipH="1">
            <a:off x="8686800" y="4724400"/>
            <a:ext cx="76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7" name="Line 117"/>
          <p:cNvSpPr>
            <a:spLocks noChangeShapeType="1"/>
          </p:cNvSpPr>
          <p:nvPr/>
        </p:nvSpPr>
        <p:spPr bwMode="auto">
          <a:xfrm>
            <a:off x="7696200" y="41910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8" name="Line 118"/>
          <p:cNvSpPr>
            <a:spLocks noChangeShapeType="1"/>
          </p:cNvSpPr>
          <p:nvPr/>
        </p:nvSpPr>
        <p:spPr bwMode="auto">
          <a:xfrm>
            <a:off x="8305800" y="4343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19" name="Line 119"/>
          <p:cNvSpPr>
            <a:spLocks noChangeShapeType="1"/>
          </p:cNvSpPr>
          <p:nvPr/>
        </p:nvSpPr>
        <p:spPr bwMode="auto">
          <a:xfrm>
            <a:off x="8610600" y="4495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0" name="Line 120"/>
          <p:cNvSpPr>
            <a:spLocks noChangeShapeType="1"/>
          </p:cNvSpPr>
          <p:nvPr/>
        </p:nvSpPr>
        <p:spPr bwMode="auto">
          <a:xfrm>
            <a:off x="8763000" y="4724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1" name="Line 121"/>
          <p:cNvSpPr>
            <a:spLocks noChangeShapeType="1"/>
          </p:cNvSpPr>
          <p:nvPr/>
        </p:nvSpPr>
        <p:spPr bwMode="auto">
          <a:xfrm>
            <a:off x="8458200" y="4724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2" name="Line 122"/>
          <p:cNvSpPr>
            <a:spLocks noChangeShapeType="1"/>
          </p:cNvSpPr>
          <p:nvPr/>
        </p:nvSpPr>
        <p:spPr bwMode="auto">
          <a:xfrm>
            <a:off x="8153400" y="4724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3" name="Line 123"/>
          <p:cNvSpPr>
            <a:spLocks noChangeShapeType="1"/>
          </p:cNvSpPr>
          <p:nvPr/>
        </p:nvSpPr>
        <p:spPr bwMode="auto">
          <a:xfrm>
            <a:off x="8001000" y="4495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4" name="Line 124"/>
          <p:cNvSpPr>
            <a:spLocks noChangeShapeType="1"/>
          </p:cNvSpPr>
          <p:nvPr/>
        </p:nvSpPr>
        <p:spPr bwMode="auto">
          <a:xfrm>
            <a:off x="7391400" y="4495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5" name="Line 125"/>
          <p:cNvSpPr>
            <a:spLocks noChangeShapeType="1"/>
          </p:cNvSpPr>
          <p:nvPr/>
        </p:nvSpPr>
        <p:spPr bwMode="auto">
          <a:xfrm>
            <a:off x="7086600" y="4343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6" name="Line 126"/>
          <p:cNvSpPr>
            <a:spLocks noChangeShapeType="1"/>
          </p:cNvSpPr>
          <p:nvPr/>
        </p:nvSpPr>
        <p:spPr bwMode="auto">
          <a:xfrm>
            <a:off x="6781800" y="44958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7" name="Line 127"/>
          <p:cNvSpPr>
            <a:spLocks noChangeShapeType="1"/>
          </p:cNvSpPr>
          <p:nvPr/>
        </p:nvSpPr>
        <p:spPr bwMode="auto">
          <a:xfrm>
            <a:off x="6629400" y="4724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8" name="Oval 128"/>
          <p:cNvSpPr>
            <a:spLocks noChangeArrowheads="1"/>
          </p:cNvSpPr>
          <p:nvPr/>
        </p:nvSpPr>
        <p:spPr bwMode="auto">
          <a:xfrm>
            <a:off x="7620000" y="1066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29" name="Oval 129"/>
          <p:cNvSpPr>
            <a:spLocks noChangeArrowheads="1"/>
          </p:cNvSpPr>
          <p:nvPr/>
        </p:nvSpPr>
        <p:spPr bwMode="auto">
          <a:xfrm>
            <a:off x="75438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0" name="Oval 130"/>
          <p:cNvSpPr>
            <a:spLocks noChangeArrowheads="1"/>
          </p:cNvSpPr>
          <p:nvPr/>
        </p:nvSpPr>
        <p:spPr bwMode="auto">
          <a:xfrm>
            <a:off x="73914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1" name="Oval 131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2" name="Oval 132"/>
          <p:cNvSpPr>
            <a:spLocks noChangeArrowheads="1"/>
          </p:cNvSpPr>
          <p:nvPr/>
        </p:nvSpPr>
        <p:spPr bwMode="auto">
          <a:xfrm>
            <a:off x="70866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3" name="Oval 133"/>
          <p:cNvSpPr>
            <a:spLocks noChangeArrowheads="1"/>
          </p:cNvSpPr>
          <p:nvPr/>
        </p:nvSpPr>
        <p:spPr bwMode="auto">
          <a:xfrm>
            <a:off x="7010400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4" name="Oval 134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5" name="Oval 135"/>
          <p:cNvSpPr>
            <a:spLocks noChangeArrowheads="1"/>
          </p:cNvSpPr>
          <p:nvPr/>
        </p:nvSpPr>
        <p:spPr bwMode="auto">
          <a:xfrm>
            <a:off x="67818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6" name="Oval 136"/>
          <p:cNvSpPr>
            <a:spLocks noChangeArrowheads="1"/>
          </p:cNvSpPr>
          <p:nvPr/>
        </p:nvSpPr>
        <p:spPr bwMode="auto">
          <a:xfrm>
            <a:off x="66294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7" name="Oval 137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8" name="Oval 138"/>
          <p:cNvSpPr>
            <a:spLocks noChangeArrowheads="1"/>
          </p:cNvSpPr>
          <p:nvPr/>
        </p:nvSpPr>
        <p:spPr bwMode="auto">
          <a:xfrm>
            <a:off x="81534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39" name="Oval 139"/>
          <p:cNvSpPr>
            <a:spLocks noChangeArrowheads="1"/>
          </p:cNvSpPr>
          <p:nvPr/>
        </p:nvSpPr>
        <p:spPr bwMode="auto">
          <a:xfrm>
            <a:off x="80010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0" name="Oval 140"/>
          <p:cNvSpPr>
            <a:spLocks noChangeArrowheads="1"/>
          </p:cNvSpPr>
          <p:nvPr/>
        </p:nvSpPr>
        <p:spPr bwMode="auto">
          <a:xfrm>
            <a:off x="78486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1" name="Oval 141"/>
          <p:cNvSpPr>
            <a:spLocks noChangeArrowheads="1"/>
          </p:cNvSpPr>
          <p:nvPr/>
        </p:nvSpPr>
        <p:spPr bwMode="auto">
          <a:xfrm>
            <a:off x="76962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2" name="Oval 142"/>
          <p:cNvSpPr>
            <a:spLocks noChangeArrowheads="1"/>
          </p:cNvSpPr>
          <p:nvPr/>
        </p:nvSpPr>
        <p:spPr bwMode="auto">
          <a:xfrm>
            <a:off x="87630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3" name="Oval 143"/>
          <p:cNvSpPr>
            <a:spLocks noChangeArrowheads="1"/>
          </p:cNvSpPr>
          <p:nvPr/>
        </p:nvSpPr>
        <p:spPr bwMode="auto">
          <a:xfrm>
            <a:off x="86106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4" name="Oval 144"/>
          <p:cNvSpPr>
            <a:spLocks noChangeArrowheads="1"/>
          </p:cNvSpPr>
          <p:nvPr/>
        </p:nvSpPr>
        <p:spPr bwMode="auto">
          <a:xfrm>
            <a:off x="84582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5" name="Oval 145"/>
          <p:cNvSpPr>
            <a:spLocks noChangeArrowheads="1"/>
          </p:cNvSpPr>
          <p:nvPr/>
        </p:nvSpPr>
        <p:spPr bwMode="auto">
          <a:xfrm>
            <a:off x="83058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6" name="Oval 146"/>
          <p:cNvSpPr>
            <a:spLocks noChangeArrowheads="1"/>
          </p:cNvSpPr>
          <p:nvPr/>
        </p:nvSpPr>
        <p:spPr bwMode="auto">
          <a:xfrm>
            <a:off x="8229600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7" name="Oval 147"/>
          <p:cNvSpPr>
            <a:spLocks noChangeArrowheads="1"/>
          </p:cNvSpPr>
          <p:nvPr/>
        </p:nvSpPr>
        <p:spPr bwMode="auto">
          <a:xfrm>
            <a:off x="7315200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8" name="Oval 148"/>
          <p:cNvSpPr>
            <a:spLocks noChangeArrowheads="1"/>
          </p:cNvSpPr>
          <p:nvPr/>
        </p:nvSpPr>
        <p:spPr bwMode="auto">
          <a:xfrm>
            <a:off x="6705600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49" name="Oval 149"/>
          <p:cNvSpPr>
            <a:spLocks noChangeArrowheads="1"/>
          </p:cNvSpPr>
          <p:nvPr/>
        </p:nvSpPr>
        <p:spPr bwMode="auto">
          <a:xfrm>
            <a:off x="65532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0" name="Oval 150"/>
          <p:cNvSpPr>
            <a:spLocks noChangeArrowheads="1"/>
          </p:cNvSpPr>
          <p:nvPr/>
        </p:nvSpPr>
        <p:spPr bwMode="auto">
          <a:xfrm>
            <a:off x="68580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1" name="Oval 151"/>
          <p:cNvSpPr>
            <a:spLocks noChangeArrowheads="1"/>
          </p:cNvSpPr>
          <p:nvPr/>
        </p:nvSpPr>
        <p:spPr bwMode="auto">
          <a:xfrm>
            <a:off x="71628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2" name="Oval 152"/>
          <p:cNvSpPr>
            <a:spLocks noChangeArrowheads="1"/>
          </p:cNvSpPr>
          <p:nvPr/>
        </p:nvSpPr>
        <p:spPr bwMode="auto">
          <a:xfrm>
            <a:off x="74676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3" name="Oval 153"/>
          <p:cNvSpPr>
            <a:spLocks noChangeArrowheads="1"/>
          </p:cNvSpPr>
          <p:nvPr/>
        </p:nvSpPr>
        <p:spPr bwMode="auto">
          <a:xfrm>
            <a:off x="77724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4" name="Oval 154"/>
          <p:cNvSpPr>
            <a:spLocks noChangeArrowheads="1"/>
          </p:cNvSpPr>
          <p:nvPr/>
        </p:nvSpPr>
        <p:spPr bwMode="auto">
          <a:xfrm>
            <a:off x="7924800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5" name="Oval 155"/>
          <p:cNvSpPr>
            <a:spLocks noChangeArrowheads="1"/>
          </p:cNvSpPr>
          <p:nvPr/>
        </p:nvSpPr>
        <p:spPr bwMode="auto">
          <a:xfrm>
            <a:off x="80772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6" name="Oval 156"/>
          <p:cNvSpPr>
            <a:spLocks noChangeArrowheads="1"/>
          </p:cNvSpPr>
          <p:nvPr/>
        </p:nvSpPr>
        <p:spPr bwMode="auto">
          <a:xfrm>
            <a:off x="83820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7" name="Oval 157"/>
          <p:cNvSpPr>
            <a:spLocks noChangeArrowheads="1"/>
          </p:cNvSpPr>
          <p:nvPr/>
        </p:nvSpPr>
        <p:spPr bwMode="auto">
          <a:xfrm>
            <a:off x="8534400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8" name="Oval 158"/>
          <p:cNvSpPr>
            <a:spLocks noChangeArrowheads="1"/>
          </p:cNvSpPr>
          <p:nvPr/>
        </p:nvSpPr>
        <p:spPr bwMode="auto">
          <a:xfrm>
            <a:off x="8686800" y="1600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59" name="Oval 159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0" name="Oval 160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1" name="Oval 161"/>
          <p:cNvSpPr>
            <a:spLocks noChangeArrowheads="1"/>
          </p:cNvSpPr>
          <p:nvPr/>
        </p:nvSpPr>
        <p:spPr bwMode="auto">
          <a:xfrm>
            <a:off x="7010400" y="2590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2" name="Oval 162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3" name="Oval 163"/>
          <p:cNvSpPr>
            <a:spLocks noChangeArrowheads="1"/>
          </p:cNvSpPr>
          <p:nvPr/>
        </p:nvSpPr>
        <p:spPr bwMode="auto">
          <a:xfrm>
            <a:off x="67818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4" name="Oval 164"/>
          <p:cNvSpPr>
            <a:spLocks noChangeArrowheads="1"/>
          </p:cNvSpPr>
          <p:nvPr/>
        </p:nvSpPr>
        <p:spPr bwMode="auto">
          <a:xfrm>
            <a:off x="66294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5" name="Oval 165"/>
          <p:cNvSpPr>
            <a:spLocks noChangeArrowheads="1"/>
          </p:cNvSpPr>
          <p:nvPr/>
        </p:nvSpPr>
        <p:spPr bwMode="auto">
          <a:xfrm>
            <a:off x="6477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6" name="Oval 166"/>
          <p:cNvSpPr>
            <a:spLocks noChangeArrowheads="1"/>
          </p:cNvSpPr>
          <p:nvPr/>
        </p:nvSpPr>
        <p:spPr bwMode="auto">
          <a:xfrm>
            <a:off x="8229600" y="2590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7" name="Oval 167"/>
          <p:cNvSpPr>
            <a:spLocks noChangeArrowheads="1"/>
          </p:cNvSpPr>
          <p:nvPr/>
        </p:nvSpPr>
        <p:spPr bwMode="auto">
          <a:xfrm>
            <a:off x="73152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8" name="Oval 168"/>
          <p:cNvSpPr>
            <a:spLocks noChangeArrowheads="1"/>
          </p:cNvSpPr>
          <p:nvPr/>
        </p:nvSpPr>
        <p:spPr bwMode="auto">
          <a:xfrm>
            <a:off x="6705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69" name="Oval 169"/>
          <p:cNvSpPr>
            <a:spLocks noChangeArrowheads="1"/>
          </p:cNvSpPr>
          <p:nvPr/>
        </p:nvSpPr>
        <p:spPr bwMode="auto">
          <a:xfrm>
            <a:off x="65532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0" name="Oval 170"/>
          <p:cNvSpPr>
            <a:spLocks noChangeArrowheads="1"/>
          </p:cNvSpPr>
          <p:nvPr/>
        </p:nvSpPr>
        <p:spPr bwMode="auto">
          <a:xfrm>
            <a:off x="68580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1" name="Oval 171"/>
          <p:cNvSpPr>
            <a:spLocks noChangeArrowheads="1"/>
          </p:cNvSpPr>
          <p:nvPr/>
        </p:nvSpPr>
        <p:spPr bwMode="auto">
          <a:xfrm>
            <a:off x="71628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2" name="Oval 172"/>
          <p:cNvSpPr>
            <a:spLocks noChangeArrowheads="1"/>
          </p:cNvSpPr>
          <p:nvPr/>
        </p:nvSpPr>
        <p:spPr bwMode="auto">
          <a:xfrm>
            <a:off x="74676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3" name="Oval 173"/>
          <p:cNvSpPr>
            <a:spLocks noChangeArrowheads="1"/>
          </p:cNvSpPr>
          <p:nvPr/>
        </p:nvSpPr>
        <p:spPr bwMode="auto"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4" name="Oval 174"/>
          <p:cNvSpPr>
            <a:spLocks noChangeArrowheads="1"/>
          </p:cNvSpPr>
          <p:nvPr/>
        </p:nvSpPr>
        <p:spPr bwMode="auto">
          <a:xfrm>
            <a:off x="79248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5" name="Oval 175"/>
          <p:cNvSpPr>
            <a:spLocks noChangeArrowheads="1"/>
          </p:cNvSpPr>
          <p:nvPr/>
        </p:nvSpPr>
        <p:spPr bwMode="auto">
          <a:xfrm>
            <a:off x="80772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6" name="Oval 176"/>
          <p:cNvSpPr>
            <a:spLocks noChangeArrowheads="1"/>
          </p:cNvSpPr>
          <p:nvPr/>
        </p:nvSpPr>
        <p:spPr bwMode="auto">
          <a:xfrm>
            <a:off x="83820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7" name="Oval 177"/>
          <p:cNvSpPr>
            <a:spLocks noChangeArrowheads="1"/>
          </p:cNvSpPr>
          <p:nvPr/>
        </p:nvSpPr>
        <p:spPr bwMode="auto">
          <a:xfrm>
            <a:off x="85344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8" name="Oval 178"/>
          <p:cNvSpPr>
            <a:spLocks noChangeArrowheads="1"/>
          </p:cNvSpPr>
          <p:nvPr/>
        </p:nvSpPr>
        <p:spPr bwMode="auto">
          <a:xfrm>
            <a:off x="86868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79" name="Oval 179"/>
          <p:cNvSpPr>
            <a:spLocks noChangeArrowheads="1"/>
          </p:cNvSpPr>
          <p:nvPr/>
        </p:nvSpPr>
        <p:spPr bwMode="auto">
          <a:xfrm>
            <a:off x="7620000" y="4114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0" name="Oval 180"/>
          <p:cNvSpPr>
            <a:spLocks noChangeArrowheads="1"/>
          </p:cNvSpPr>
          <p:nvPr/>
        </p:nvSpPr>
        <p:spPr bwMode="auto">
          <a:xfrm>
            <a:off x="7010400" y="4267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1" name="Oval 181"/>
          <p:cNvSpPr>
            <a:spLocks noChangeArrowheads="1"/>
          </p:cNvSpPr>
          <p:nvPr/>
        </p:nvSpPr>
        <p:spPr bwMode="auto">
          <a:xfrm>
            <a:off x="8610600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2" name="Oval 182"/>
          <p:cNvSpPr>
            <a:spLocks noChangeArrowheads="1"/>
          </p:cNvSpPr>
          <p:nvPr/>
        </p:nvSpPr>
        <p:spPr bwMode="auto">
          <a:xfrm>
            <a:off x="8458200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3" name="Oval 183"/>
          <p:cNvSpPr>
            <a:spLocks noChangeArrowheads="1"/>
          </p:cNvSpPr>
          <p:nvPr/>
        </p:nvSpPr>
        <p:spPr bwMode="auto">
          <a:xfrm>
            <a:off x="8305800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4" name="Oval 184"/>
          <p:cNvSpPr>
            <a:spLocks noChangeArrowheads="1"/>
          </p:cNvSpPr>
          <p:nvPr/>
        </p:nvSpPr>
        <p:spPr bwMode="auto">
          <a:xfrm>
            <a:off x="8229600" y="4267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5" name="Oval 185"/>
          <p:cNvSpPr>
            <a:spLocks noChangeArrowheads="1"/>
          </p:cNvSpPr>
          <p:nvPr/>
        </p:nvSpPr>
        <p:spPr bwMode="auto">
          <a:xfrm>
            <a:off x="7315200" y="4419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6" name="Oval 186"/>
          <p:cNvSpPr>
            <a:spLocks noChangeArrowheads="1"/>
          </p:cNvSpPr>
          <p:nvPr/>
        </p:nvSpPr>
        <p:spPr bwMode="auto">
          <a:xfrm>
            <a:off x="6705600" y="4419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7" name="Oval 187"/>
          <p:cNvSpPr>
            <a:spLocks noChangeArrowheads="1"/>
          </p:cNvSpPr>
          <p:nvPr/>
        </p:nvSpPr>
        <p:spPr bwMode="auto">
          <a:xfrm>
            <a:off x="6553200" y="4648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8" name="Oval 188"/>
          <p:cNvSpPr>
            <a:spLocks noChangeArrowheads="1"/>
          </p:cNvSpPr>
          <p:nvPr/>
        </p:nvSpPr>
        <p:spPr bwMode="auto">
          <a:xfrm>
            <a:off x="7924800" y="4419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89" name="Oval 189"/>
          <p:cNvSpPr>
            <a:spLocks noChangeArrowheads="1"/>
          </p:cNvSpPr>
          <p:nvPr/>
        </p:nvSpPr>
        <p:spPr bwMode="auto">
          <a:xfrm>
            <a:off x="8077200" y="4648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90" name="Oval 190"/>
          <p:cNvSpPr>
            <a:spLocks noChangeArrowheads="1"/>
          </p:cNvSpPr>
          <p:nvPr/>
        </p:nvSpPr>
        <p:spPr bwMode="auto">
          <a:xfrm>
            <a:off x="8382000" y="4648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91" name="Oval 191"/>
          <p:cNvSpPr>
            <a:spLocks noChangeArrowheads="1"/>
          </p:cNvSpPr>
          <p:nvPr/>
        </p:nvSpPr>
        <p:spPr bwMode="auto">
          <a:xfrm>
            <a:off x="8534400" y="4419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92" name="Oval 192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93" name="Text Box 193"/>
          <p:cNvSpPr txBox="1">
            <a:spLocks noChangeArrowheads="1"/>
          </p:cNvSpPr>
          <p:nvPr/>
        </p:nvSpPr>
        <p:spPr bwMode="auto">
          <a:xfrm>
            <a:off x="2057400" y="5922963"/>
            <a:ext cx="15240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Full</a:t>
            </a:r>
          </a:p>
        </p:txBody>
      </p:sp>
      <p:sp>
        <p:nvSpPr>
          <p:cNvPr id="2406594" name="Text Box 194"/>
          <p:cNvSpPr txBox="1">
            <a:spLocks noChangeArrowheads="1"/>
          </p:cNvSpPr>
          <p:nvPr/>
        </p:nvSpPr>
        <p:spPr bwMode="auto">
          <a:xfrm>
            <a:off x="3733800" y="5927725"/>
            <a:ext cx="15240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Complete</a:t>
            </a:r>
          </a:p>
        </p:txBody>
      </p:sp>
      <p:sp>
        <p:nvSpPr>
          <p:cNvPr id="2406595" name="Text Box 195"/>
          <p:cNvSpPr txBox="1">
            <a:spLocks noChangeArrowheads="1"/>
          </p:cNvSpPr>
          <p:nvPr/>
        </p:nvSpPr>
        <p:spPr bwMode="auto">
          <a:xfrm>
            <a:off x="5791200" y="5927725"/>
            <a:ext cx="15240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Balanced</a:t>
            </a:r>
          </a:p>
        </p:txBody>
      </p:sp>
      <p:sp>
        <p:nvSpPr>
          <p:cNvPr id="2406596" name="Line 196"/>
          <p:cNvSpPr>
            <a:spLocks noChangeShapeType="1"/>
          </p:cNvSpPr>
          <p:nvPr/>
        </p:nvSpPr>
        <p:spPr bwMode="auto">
          <a:xfrm>
            <a:off x="3200400" y="6156325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6597" name="Line 197"/>
          <p:cNvSpPr>
            <a:spLocks noChangeShapeType="1"/>
          </p:cNvSpPr>
          <p:nvPr/>
        </p:nvSpPr>
        <p:spPr bwMode="auto">
          <a:xfrm>
            <a:off x="5257800" y="6156325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59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Binary Trees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Review: Traversals </a:t>
            </a:r>
            <a:r>
              <a:rPr lang="en-US" dirty="0" smtClean="0">
                <a:cs typeface="Times New Roman" charset="0"/>
              </a:rPr>
              <a:t>— A Trick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8674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Given a drawing of a Binary Tree, draw a path around it, hitting the left, bottom, and right sides of each node, as shown.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order in which the path hits the </a:t>
            </a:r>
            <a:r>
              <a:rPr lang="en-US" b="1" smtClean="0">
                <a:cs typeface="+mn-cs"/>
              </a:rPr>
              <a:t>left</a:t>
            </a:r>
            <a:r>
              <a:rPr lang="en-US" smtClean="0">
                <a:cs typeface="+mn-cs"/>
              </a:rPr>
              <a:t> side of each node gives the </a:t>
            </a:r>
            <a:r>
              <a:rPr lang="en-US" b="1" smtClean="0">
                <a:cs typeface="+mn-cs"/>
              </a:rPr>
              <a:t>preorder</a:t>
            </a:r>
            <a:r>
              <a:rPr lang="en-US" smtClean="0">
                <a:cs typeface="+mn-cs"/>
              </a:rPr>
              <a:t> traversal.</a:t>
            </a:r>
          </a:p>
          <a:p>
            <a:pPr lvl="1" eaLnBrk="1" hangingPunct="1">
              <a:defRPr/>
            </a:pPr>
            <a:r>
              <a:rPr lang="en-US" smtClean="0"/>
              <a:t>1 2 4 5 3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order in which the path hits the </a:t>
            </a:r>
            <a:r>
              <a:rPr lang="en-US" b="1" smtClean="0">
                <a:cs typeface="+mn-cs"/>
              </a:rPr>
              <a:t>bottom</a:t>
            </a:r>
            <a:r>
              <a:rPr lang="en-US" smtClean="0">
                <a:cs typeface="+mn-cs"/>
              </a:rPr>
              <a:t> side of each node gives the </a:t>
            </a:r>
            <a:r>
              <a:rPr lang="en-US" b="1" smtClean="0">
                <a:cs typeface="+mn-cs"/>
              </a:rPr>
              <a:t>inorder</a:t>
            </a:r>
            <a:r>
              <a:rPr lang="en-US" smtClean="0">
                <a:cs typeface="+mn-cs"/>
              </a:rPr>
              <a:t> traversal.</a:t>
            </a:r>
          </a:p>
          <a:p>
            <a:pPr lvl="1" eaLnBrk="1" hangingPunct="1">
              <a:defRPr/>
            </a:pPr>
            <a:r>
              <a:rPr lang="en-US" smtClean="0"/>
              <a:t>4 2 5 1 3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order in which the path hits the </a:t>
            </a:r>
            <a:r>
              <a:rPr lang="en-US" b="1" smtClean="0">
                <a:cs typeface="+mn-cs"/>
              </a:rPr>
              <a:t>right</a:t>
            </a:r>
            <a:r>
              <a:rPr lang="en-US" smtClean="0">
                <a:cs typeface="+mn-cs"/>
              </a:rPr>
              <a:t> side of each node gives the </a:t>
            </a:r>
            <a:r>
              <a:rPr lang="en-US" b="1" smtClean="0">
                <a:cs typeface="+mn-cs"/>
              </a:rPr>
              <a:t>postorder</a:t>
            </a:r>
            <a:r>
              <a:rPr lang="en-US" smtClean="0">
                <a:cs typeface="+mn-cs"/>
              </a:rPr>
              <a:t> traversal.</a:t>
            </a:r>
          </a:p>
          <a:p>
            <a:pPr lvl="1" eaLnBrk="1" hangingPunct="1">
              <a:defRPr/>
            </a:pPr>
            <a:r>
              <a:rPr lang="en-US" smtClean="0"/>
              <a:t>4 5 2 3 1</a:t>
            </a:r>
          </a:p>
        </p:txBody>
      </p:sp>
      <p:sp>
        <p:nvSpPr>
          <p:cNvPr id="2341892" name="Rectangle 4"/>
          <p:cNvSpPr>
            <a:spLocks noChangeArrowheads="1"/>
          </p:cNvSpPr>
          <p:nvPr/>
        </p:nvSpPr>
        <p:spPr bwMode="auto">
          <a:xfrm>
            <a:off x="7467600" y="205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341893" name="Rectangle 5"/>
          <p:cNvSpPr>
            <a:spLocks noChangeArrowheads="1"/>
          </p:cNvSpPr>
          <p:nvPr/>
        </p:nvSpPr>
        <p:spPr bwMode="auto">
          <a:xfrm>
            <a:off x="68580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341894" name="Rectangle 6"/>
          <p:cNvSpPr>
            <a:spLocks noChangeArrowheads="1"/>
          </p:cNvSpPr>
          <p:nvPr/>
        </p:nvSpPr>
        <p:spPr bwMode="auto">
          <a:xfrm>
            <a:off x="80772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Times New Roman" charset="0"/>
                <a:sym typeface="Symbol" charset="0"/>
              </a:rPr>
              <a:t>3</a:t>
            </a:r>
            <a:endParaRPr lang="en-US" sz="1600">
              <a:cs typeface="+mn-cs"/>
            </a:endParaRPr>
          </a:p>
        </p:txBody>
      </p:sp>
      <p:sp>
        <p:nvSpPr>
          <p:cNvPr id="2341895" name="Rectangle 7"/>
          <p:cNvSpPr>
            <a:spLocks noChangeArrowheads="1"/>
          </p:cNvSpPr>
          <p:nvPr/>
        </p:nvSpPr>
        <p:spPr bwMode="auto">
          <a:xfrm>
            <a:off x="62484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341896" name="Rectangle 8"/>
          <p:cNvSpPr>
            <a:spLocks noChangeArrowheads="1"/>
          </p:cNvSpPr>
          <p:nvPr/>
        </p:nvSpPr>
        <p:spPr bwMode="auto">
          <a:xfrm>
            <a:off x="74676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341897" name="Line 9"/>
          <p:cNvSpPr>
            <a:spLocks noChangeShapeType="1"/>
          </p:cNvSpPr>
          <p:nvPr/>
        </p:nvSpPr>
        <p:spPr bwMode="auto">
          <a:xfrm flipH="1">
            <a:off x="7010400" y="2362200"/>
            <a:ext cx="533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41898" name="Line 10"/>
          <p:cNvSpPr>
            <a:spLocks noChangeShapeType="1"/>
          </p:cNvSpPr>
          <p:nvPr/>
        </p:nvSpPr>
        <p:spPr bwMode="auto">
          <a:xfrm>
            <a:off x="7696200" y="2362200"/>
            <a:ext cx="5334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41899" name="Line 11"/>
          <p:cNvSpPr>
            <a:spLocks noChangeShapeType="1"/>
          </p:cNvSpPr>
          <p:nvPr/>
        </p:nvSpPr>
        <p:spPr bwMode="auto">
          <a:xfrm flipH="1">
            <a:off x="6400800" y="3276600"/>
            <a:ext cx="533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41900" name="Line 12"/>
          <p:cNvSpPr>
            <a:spLocks noChangeShapeType="1"/>
          </p:cNvSpPr>
          <p:nvPr/>
        </p:nvSpPr>
        <p:spPr bwMode="auto">
          <a:xfrm>
            <a:off x="7086600" y="3276600"/>
            <a:ext cx="5334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41901" name="Freeform 13"/>
          <p:cNvSpPr>
            <a:spLocks/>
          </p:cNvSpPr>
          <p:nvPr/>
        </p:nvSpPr>
        <p:spPr bwMode="auto">
          <a:xfrm>
            <a:off x="5942013" y="1690688"/>
            <a:ext cx="2747962" cy="2803525"/>
          </a:xfrm>
          <a:custGeom>
            <a:avLst/>
            <a:gdLst>
              <a:gd name="T0" fmla="*/ 741 w 1731"/>
              <a:gd name="T1" fmla="*/ 35 h 1766"/>
              <a:gd name="T2" fmla="*/ 958 w 1731"/>
              <a:gd name="T3" fmla="*/ 327 h 1766"/>
              <a:gd name="T4" fmla="*/ 573 w 1731"/>
              <a:gd name="T5" fmla="*/ 900 h 1766"/>
              <a:gd name="T6" fmla="*/ 192 w 1731"/>
              <a:gd name="T7" fmla="*/ 1481 h 1766"/>
              <a:gd name="T8" fmla="*/ 288 w 1731"/>
              <a:gd name="T9" fmla="*/ 1575 h 1766"/>
              <a:gd name="T10" fmla="*/ 387 w 1731"/>
              <a:gd name="T11" fmla="*/ 1478 h 1766"/>
              <a:gd name="T12" fmla="*/ 672 w 1731"/>
              <a:gd name="T13" fmla="*/ 1004 h 1766"/>
              <a:gd name="T14" fmla="*/ 960 w 1731"/>
              <a:gd name="T15" fmla="*/ 1476 h 1766"/>
              <a:gd name="T16" fmla="*/ 1059 w 1731"/>
              <a:gd name="T17" fmla="*/ 1574 h 1766"/>
              <a:gd name="T18" fmla="*/ 1153 w 1731"/>
              <a:gd name="T19" fmla="*/ 1479 h 1766"/>
              <a:gd name="T20" fmla="*/ 769 w 1731"/>
              <a:gd name="T21" fmla="*/ 903 h 1766"/>
              <a:gd name="T22" fmla="*/ 1056 w 1731"/>
              <a:gd name="T23" fmla="*/ 425 h 1766"/>
              <a:gd name="T24" fmla="*/ 1344 w 1731"/>
              <a:gd name="T25" fmla="*/ 903 h 1766"/>
              <a:gd name="T26" fmla="*/ 1441 w 1731"/>
              <a:gd name="T27" fmla="*/ 1002 h 1766"/>
              <a:gd name="T28" fmla="*/ 1537 w 1731"/>
              <a:gd name="T29" fmla="*/ 903 h 1766"/>
              <a:gd name="T30" fmla="*/ 1153 w 1731"/>
              <a:gd name="T31" fmla="*/ 327 h 1766"/>
              <a:gd name="T32" fmla="*/ 1386 w 1731"/>
              <a:gd name="T33" fmla="*/ 0 h 1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1" h="1766">
                <a:moveTo>
                  <a:pt x="741" y="35"/>
                </a:moveTo>
                <a:cubicBezTo>
                  <a:pt x="771" y="147"/>
                  <a:pt x="768" y="234"/>
                  <a:pt x="958" y="327"/>
                </a:cubicBezTo>
                <a:cubicBezTo>
                  <a:pt x="769" y="425"/>
                  <a:pt x="385" y="807"/>
                  <a:pt x="573" y="900"/>
                </a:cubicBezTo>
                <a:cubicBezTo>
                  <a:pt x="384" y="999"/>
                  <a:pt x="0" y="1385"/>
                  <a:pt x="192" y="1481"/>
                </a:cubicBezTo>
                <a:cubicBezTo>
                  <a:pt x="1" y="1578"/>
                  <a:pt x="192" y="1766"/>
                  <a:pt x="288" y="1575"/>
                </a:cubicBezTo>
                <a:cubicBezTo>
                  <a:pt x="385" y="1766"/>
                  <a:pt x="580" y="1575"/>
                  <a:pt x="387" y="1478"/>
                </a:cubicBezTo>
                <a:cubicBezTo>
                  <a:pt x="576" y="1382"/>
                  <a:pt x="624" y="1191"/>
                  <a:pt x="672" y="1004"/>
                </a:cubicBezTo>
                <a:cubicBezTo>
                  <a:pt x="720" y="1191"/>
                  <a:pt x="767" y="1383"/>
                  <a:pt x="960" y="1476"/>
                </a:cubicBezTo>
                <a:cubicBezTo>
                  <a:pt x="767" y="1575"/>
                  <a:pt x="960" y="1766"/>
                  <a:pt x="1059" y="1574"/>
                </a:cubicBezTo>
                <a:cubicBezTo>
                  <a:pt x="1152" y="1766"/>
                  <a:pt x="1345" y="1575"/>
                  <a:pt x="1153" y="1479"/>
                </a:cubicBezTo>
                <a:cubicBezTo>
                  <a:pt x="1345" y="1382"/>
                  <a:pt x="960" y="1001"/>
                  <a:pt x="769" y="903"/>
                </a:cubicBezTo>
                <a:cubicBezTo>
                  <a:pt x="957" y="810"/>
                  <a:pt x="1008" y="617"/>
                  <a:pt x="1056" y="425"/>
                </a:cubicBezTo>
                <a:cubicBezTo>
                  <a:pt x="1105" y="617"/>
                  <a:pt x="1155" y="809"/>
                  <a:pt x="1344" y="903"/>
                </a:cubicBezTo>
                <a:cubicBezTo>
                  <a:pt x="1155" y="999"/>
                  <a:pt x="1345" y="1193"/>
                  <a:pt x="1441" y="1002"/>
                </a:cubicBezTo>
                <a:cubicBezTo>
                  <a:pt x="1537" y="1191"/>
                  <a:pt x="1731" y="999"/>
                  <a:pt x="1537" y="903"/>
                </a:cubicBezTo>
                <a:cubicBezTo>
                  <a:pt x="1729" y="807"/>
                  <a:pt x="1345" y="422"/>
                  <a:pt x="1153" y="327"/>
                </a:cubicBezTo>
                <a:cubicBezTo>
                  <a:pt x="1344" y="231"/>
                  <a:pt x="1362" y="48"/>
                  <a:pt x="1386" y="0"/>
                </a:cubicBezTo>
              </a:path>
            </a:pathLst>
          </a:custGeom>
          <a:noFill/>
          <a:ln w="53975" cap="flat" cmpd="sng">
            <a:solidFill>
              <a:schemeClr val="accent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41902" name="Line 14"/>
          <p:cNvSpPr>
            <a:spLocks noChangeShapeType="1"/>
          </p:cNvSpPr>
          <p:nvPr/>
        </p:nvSpPr>
        <p:spPr bwMode="auto">
          <a:xfrm>
            <a:off x="7086600" y="1676400"/>
            <a:ext cx="76200" cy="228600"/>
          </a:xfrm>
          <a:prstGeom prst="line">
            <a:avLst/>
          </a:prstGeom>
          <a:noFill/>
          <a:ln w="539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8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Review: Binary Trees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Traversals </a:t>
            </a:r>
            <a:r>
              <a:rPr lang="en-US" dirty="0" smtClean="0">
                <a:cs typeface="Times New Roman" charset="0"/>
              </a:rPr>
              <a:t>— Expressions</a:t>
            </a:r>
          </a:p>
        </p:txBody>
      </p:sp>
      <p:sp>
        <p:nvSpPr>
          <p:cNvPr id="228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Consider the Binary Tree at right.</a:t>
            </a:r>
          </a:p>
          <a:p>
            <a:pPr lvl="1" eaLnBrk="1" hangingPunct="1">
              <a:buFont typeface="Times" charset="0"/>
              <a:buChar char="•"/>
              <a:defRPr/>
            </a:pPr>
            <a:r>
              <a:rPr lang="en-US" dirty="0" smtClean="0"/>
              <a:t>This is the </a:t>
            </a:r>
            <a:r>
              <a:rPr lang="en-US" b="1" dirty="0" smtClean="0"/>
              <a:t>parse tree</a:t>
            </a:r>
            <a:r>
              <a:rPr lang="en-US" dirty="0" smtClean="0"/>
              <a:t> of an expression.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err="1" smtClean="0">
                <a:cs typeface="+mn-cs"/>
              </a:rPr>
              <a:t>Postorder</a:t>
            </a:r>
            <a:r>
              <a:rPr lang="en-US" dirty="0" smtClean="0">
                <a:cs typeface="+mn-cs"/>
              </a:rPr>
              <a:t> traversal: 3 6 + 2 7 </a:t>
            </a:r>
            <a:r>
              <a:rPr lang="en-US" dirty="0" smtClean="0">
                <a:cs typeface="Times New Roman" charset="0"/>
              </a:rPr>
              <a:t>– </a:t>
            </a:r>
            <a:r>
              <a:rPr lang="en-US" dirty="0" smtClean="0">
                <a:cs typeface="Times New Roman" charset="0"/>
                <a:sym typeface="Symbol" charset="0"/>
              </a:rPr>
              <a:t></a:t>
            </a:r>
            <a:endParaRPr lang="en-US" dirty="0" smtClean="0">
              <a:cs typeface="+mn-cs"/>
            </a:endParaRPr>
          </a:p>
          <a:p>
            <a:pPr lvl="1" eaLnBrk="1" hangingPunct="1">
              <a:buFont typeface="Times" charset="0"/>
              <a:buChar char="•"/>
              <a:defRPr/>
            </a:pPr>
            <a:r>
              <a:rPr lang="en-US" dirty="0" smtClean="0"/>
              <a:t>This is Reverse Polish Notation for the</a:t>
            </a:r>
            <a:br>
              <a:rPr lang="en-US" dirty="0" smtClean="0"/>
            </a:br>
            <a:r>
              <a:rPr lang="en-US" dirty="0" smtClean="0"/>
              <a:t>expression.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err="1" smtClean="0">
                <a:cs typeface="+mn-cs"/>
              </a:rPr>
              <a:t>Inorder</a:t>
            </a:r>
            <a:r>
              <a:rPr lang="en-US" dirty="0" smtClean="0">
                <a:cs typeface="+mn-cs"/>
              </a:rPr>
              <a:t> traversal: 3 + 6 </a:t>
            </a:r>
            <a:r>
              <a:rPr lang="en-US" dirty="0" smtClean="0">
                <a:cs typeface="Times New Roman" charset="0"/>
                <a:sym typeface="Symbol" charset="0"/>
              </a:rPr>
              <a:t></a:t>
            </a:r>
            <a:r>
              <a:rPr lang="en-US" dirty="0" smtClean="0">
                <a:cs typeface="+mn-cs"/>
              </a:rPr>
              <a:t> 2 – 7</a:t>
            </a:r>
          </a:p>
          <a:p>
            <a:pPr lvl="1" eaLnBrk="1" hangingPunct="1">
              <a:buFont typeface="Times" charset="0"/>
              <a:buChar char="•"/>
              <a:defRPr/>
            </a:pPr>
            <a:r>
              <a:rPr lang="en-US" dirty="0" smtClean="0">
                <a:cs typeface="Times New Roman" charset="0"/>
                <a:sym typeface="Symbol" charset="0"/>
              </a:rPr>
              <a:t>This looks like normal infix notation. However, </a:t>
            </a:r>
            <a:r>
              <a:rPr lang="en-US" i="1" dirty="0" smtClean="0">
                <a:cs typeface="Times New Roman" charset="0"/>
                <a:sym typeface="Symbol" charset="0"/>
              </a:rPr>
              <a:t>a</a:t>
            </a:r>
            <a:r>
              <a:rPr lang="en-US" i="1" dirty="0" smtClean="0"/>
              <a:t>s an</a:t>
            </a:r>
            <a:r>
              <a:rPr lang="en-US" dirty="0" smtClean="0"/>
              <a:t> </a:t>
            </a:r>
            <a:r>
              <a:rPr lang="en-US" i="1" dirty="0" smtClean="0"/>
              <a:t>expression</a:t>
            </a:r>
            <a:r>
              <a:rPr lang="en-US" dirty="0" smtClean="0"/>
              <a:t>, it is not what we mean; there are problems with precedence.</a:t>
            </a:r>
          </a:p>
          <a:p>
            <a:pPr lvl="1" eaLnBrk="1" hangingPunct="1">
              <a:buFont typeface="Times" charset="0"/>
              <a:buChar char="•"/>
              <a:defRPr/>
            </a:pPr>
            <a:r>
              <a:rPr lang="en-US" dirty="0" smtClean="0"/>
              <a:t>Redo: before starting a (sub)tree, insert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(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if there is more than one node in the </a:t>
            </a:r>
            <a:r>
              <a:rPr lang="en-US" dirty="0" err="1" smtClean="0"/>
              <a:t>subtree</a:t>
            </a:r>
            <a:r>
              <a:rPr lang="en-US" dirty="0" smtClean="0"/>
              <a:t>. Similarly, insert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)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when done. </a:t>
            </a:r>
          </a:p>
          <a:p>
            <a:pPr lvl="1" eaLnBrk="1" hangingPunct="1">
              <a:buFont typeface="Times" charset="0"/>
              <a:buChar char="•"/>
              <a:defRPr/>
            </a:pPr>
            <a:r>
              <a:rPr lang="en-US" dirty="0" smtClean="0"/>
              <a:t>Result: ( ( 3 + 6 ) </a:t>
            </a:r>
            <a:r>
              <a:rPr lang="en-US" dirty="0" smtClean="0">
                <a:cs typeface="Times New Roman" charset="0"/>
                <a:sym typeface="Symbol" charset="0"/>
              </a:rPr>
              <a:t></a:t>
            </a:r>
            <a:r>
              <a:rPr lang="en-US" dirty="0" smtClean="0"/>
              <a:t> ( 2 – </a:t>
            </a:r>
            <a:r>
              <a:rPr lang="en-US" dirty="0" smtClean="0">
                <a:cs typeface="Times New Roman" charset="0"/>
                <a:sym typeface="Symbol" charset="0"/>
              </a:rPr>
              <a:t>7 ) 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Times New Roman" charset="0"/>
                <a:sym typeface="Symbol" charset="0"/>
              </a:rPr>
              <a:t>Preorder traversal: </a:t>
            </a:r>
            <a:r>
              <a:rPr lang="en-US" dirty="0" smtClean="0">
                <a:cs typeface="Times New Roman" charset="0"/>
              </a:rPr>
              <a:t> + 3 6 – </a:t>
            </a:r>
            <a:r>
              <a:rPr lang="en-US" dirty="0" smtClean="0">
                <a:cs typeface="Times New Roman" charset="0"/>
                <a:sym typeface="Symbol" charset="0"/>
              </a:rPr>
              <a:t>2 7</a:t>
            </a:r>
          </a:p>
          <a:p>
            <a:pPr lvl="1" eaLnBrk="1" hangingPunct="1">
              <a:buFont typeface="Times" charset="0"/>
              <a:buChar char="•"/>
              <a:defRPr/>
            </a:pPr>
            <a:r>
              <a:rPr lang="en-US" dirty="0" smtClean="0">
                <a:cs typeface="Times New Roman" charset="0"/>
                <a:sym typeface="Symbol" charset="0"/>
              </a:rPr>
              <a:t>Add parentheses and commas: </a:t>
            </a:r>
            <a:r>
              <a:rPr lang="en-US" dirty="0" smtClean="0">
                <a:cs typeface="Times New Roman" charset="0"/>
              </a:rPr>
              <a:t>(+(3, 6), –</a:t>
            </a:r>
            <a:r>
              <a:rPr lang="en-US" dirty="0" smtClean="0">
                <a:cs typeface="Times New Roman" charset="0"/>
                <a:sym typeface="Symbol" charset="0"/>
              </a:rPr>
              <a:t>(2, 7)).</a:t>
            </a:r>
          </a:p>
          <a:p>
            <a:pPr lvl="1" eaLnBrk="1" hangingPunct="1">
              <a:buFont typeface="Times" charset="0"/>
              <a:buChar char="•"/>
              <a:defRPr/>
            </a:pPr>
            <a:r>
              <a:rPr lang="en-US" dirty="0" smtClean="0">
                <a:cs typeface="Times New Roman" charset="0"/>
                <a:sym typeface="Symbol" charset="0"/>
              </a:rPr>
              <a:t>Thinking of </a:t>
            </a:r>
            <a:r>
              <a:rPr lang="ja-JP" altLang="en-US" dirty="0" smtClean="0">
                <a:cs typeface="Times New Roman" charset="0"/>
                <a:sym typeface="Symbol" charset="0"/>
              </a:rPr>
              <a:t>“</a:t>
            </a:r>
            <a:r>
              <a:rPr lang="en-US" dirty="0" smtClean="0">
                <a:cs typeface="Times New Roman" charset="0"/>
                <a:sym typeface="Symbol" charset="0"/>
              </a:rPr>
              <a:t></a:t>
            </a:r>
            <a:r>
              <a:rPr lang="ja-JP" altLang="en-US" dirty="0" smtClean="0">
                <a:cs typeface="Times New Roman" charset="0"/>
                <a:sym typeface="Symbol" charset="0"/>
              </a:rPr>
              <a:t>”</a:t>
            </a:r>
            <a:r>
              <a:rPr lang="en-US" dirty="0" smtClean="0">
                <a:cs typeface="Times New Roman" charset="0"/>
                <a:sym typeface="Symbol" charset="0"/>
              </a:rPr>
              <a:t>, </a:t>
            </a:r>
            <a:r>
              <a:rPr lang="ja-JP" altLang="en-US" dirty="0" smtClean="0">
                <a:cs typeface="Times New Roman" charset="0"/>
                <a:sym typeface="Symbol" charset="0"/>
              </a:rPr>
              <a:t>“</a:t>
            </a:r>
            <a:r>
              <a:rPr lang="en-US" dirty="0" smtClean="0">
                <a:cs typeface="Times New Roman" charset="0"/>
                <a:sym typeface="Symbol" charset="0"/>
              </a:rPr>
              <a:t>+</a:t>
            </a:r>
            <a:r>
              <a:rPr lang="ja-JP" altLang="en-US" dirty="0" smtClean="0">
                <a:cs typeface="Times New Roman" charset="0"/>
                <a:sym typeface="Symbol" charset="0"/>
              </a:rPr>
              <a:t>”</a:t>
            </a:r>
            <a:r>
              <a:rPr lang="en-US" dirty="0" smtClean="0">
                <a:cs typeface="Times New Roman" charset="0"/>
                <a:sym typeface="Symbol" charset="0"/>
              </a:rPr>
              <a:t>, and </a:t>
            </a:r>
            <a:r>
              <a:rPr lang="ja-JP" altLang="en-US" dirty="0" smtClean="0">
                <a:cs typeface="Times New Roman" charset="0"/>
                <a:sym typeface="Symbol" charset="0"/>
              </a:rPr>
              <a:t>“</a:t>
            </a:r>
            <a:r>
              <a:rPr lang="en-US" dirty="0" smtClean="0">
                <a:cs typeface="Times New Roman" charset="0"/>
                <a:sym typeface="Symbol" charset="0"/>
              </a:rPr>
              <a:t>–</a:t>
            </a:r>
            <a:r>
              <a:rPr lang="ja-JP" altLang="en-US" dirty="0" smtClean="0">
                <a:cs typeface="Times New Roman" charset="0"/>
                <a:sym typeface="Symbol" charset="0"/>
              </a:rPr>
              <a:t>”</a:t>
            </a:r>
            <a:r>
              <a:rPr lang="en-US" dirty="0" smtClean="0">
                <a:cs typeface="Times New Roman" charset="0"/>
                <a:sym typeface="Symbol" charset="0"/>
              </a:rPr>
              <a:t> as names of functions, we see that this is standard functional notation.</a:t>
            </a:r>
          </a:p>
          <a:p>
            <a:pPr lvl="1" eaLnBrk="1" hangingPunct="1">
              <a:buFont typeface="Times" charset="0"/>
              <a:buChar char="•"/>
              <a:defRPr/>
            </a:pPr>
            <a:r>
              <a:rPr lang="en-US" dirty="0" smtClean="0">
                <a:cs typeface="Times New Roman" charset="0"/>
                <a:sym typeface="Symbol" charset="0"/>
              </a:rPr>
              <a:t>This may be clearer: times(plus(3, 6), minus(2, 7)).</a:t>
            </a:r>
          </a:p>
        </p:txBody>
      </p:sp>
      <p:sp>
        <p:nvSpPr>
          <p:cNvPr id="2283537" name="Line 17"/>
          <p:cNvSpPr>
            <a:spLocks noChangeShapeType="1"/>
          </p:cNvSpPr>
          <p:nvPr/>
        </p:nvSpPr>
        <p:spPr bwMode="auto">
          <a:xfrm flipH="1">
            <a:off x="6781800" y="1600200"/>
            <a:ext cx="533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3538" name="Line 18"/>
          <p:cNvSpPr>
            <a:spLocks noChangeShapeType="1"/>
          </p:cNvSpPr>
          <p:nvPr/>
        </p:nvSpPr>
        <p:spPr bwMode="auto">
          <a:xfrm>
            <a:off x="7467600" y="1600200"/>
            <a:ext cx="5334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3539" name="Line 19"/>
          <p:cNvSpPr>
            <a:spLocks noChangeShapeType="1"/>
          </p:cNvSpPr>
          <p:nvPr/>
        </p:nvSpPr>
        <p:spPr bwMode="auto">
          <a:xfrm flipH="1">
            <a:off x="6477000" y="2209800"/>
            <a:ext cx="228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3540" name="Line 20"/>
          <p:cNvSpPr>
            <a:spLocks noChangeShapeType="1"/>
          </p:cNvSpPr>
          <p:nvPr/>
        </p:nvSpPr>
        <p:spPr bwMode="auto">
          <a:xfrm>
            <a:off x="6858000" y="2209800"/>
            <a:ext cx="2286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3541" name="Line 21"/>
          <p:cNvSpPr>
            <a:spLocks noChangeShapeType="1"/>
          </p:cNvSpPr>
          <p:nvPr/>
        </p:nvSpPr>
        <p:spPr bwMode="auto">
          <a:xfrm flipH="1">
            <a:off x="7696200" y="2209800"/>
            <a:ext cx="228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3542" name="Line 22"/>
          <p:cNvSpPr>
            <a:spLocks noChangeShapeType="1"/>
          </p:cNvSpPr>
          <p:nvPr/>
        </p:nvSpPr>
        <p:spPr bwMode="auto">
          <a:xfrm>
            <a:off x="8077200" y="2209800"/>
            <a:ext cx="2286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83543" name="Rectangle 23"/>
          <p:cNvSpPr>
            <a:spLocks noChangeArrowheads="1"/>
          </p:cNvSpPr>
          <p:nvPr/>
        </p:nvSpPr>
        <p:spPr bwMode="auto">
          <a:xfrm>
            <a:off x="7848600" y="1905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–</a:t>
            </a:r>
          </a:p>
        </p:txBody>
      </p:sp>
      <p:sp>
        <p:nvSpPr>
          <p:cNvPr id="2283544" name="Rectangle 24"/>
          <p:cNvSpPr>
            <a:spLocks noChangeArrowheads="1"/>
          </p:cNvSpPr>
          <p:nvPr/>
        </p:nvSpPr>
        <p:spPr bwMode="auto">
          <a:xfrm>
            <a:off x="6629400" y="1905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+</a:t>
            </a:r>
          </a:p>
        </p:txBody>
      </p:sp>
      <p:sp>
        <p:nvSpPr>
          <p:cNvPr id="2283545" name="Rectangle 25"/>
          <p:cNvSpPr>
            <a:spLocks noChangeArrowheads="1"/>
          </p:cNvSpPr>
          <p:nvPr/>
        </p:nvSpPr>
        <p:spPr bwMode="auto">
          <a:xfrm>
            <a:off x="7239000" y="1295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Times New Roman" charset="0"/>
                <a:sym typeface="Symbol" charset="0"/>
              </a:rPr>
              <a:t></a:t>
            </a:r>
            <a:endParaRPr lang="en-US" sz="1600">
              <a:cs typeface="+mn-cs"/>
            </a:endParaRPr>
          </a:p>
        </p:txBody>
      </p:sp>
      <p:sp>
        <p:nvSpPr>
          <p:cNvPr id="2283546" name="Rectangle 26"/>
          <p:cNvSpPr>
            <a:spLocks noChangeArrowheads="1"/>
          </p:cNvSpPr>
          <p:nvPr/>
        </p:nvSpPr>
        <p:spPr bwMode="auto">
          <a:xfrm>
            <a:off x="63246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283547" name="Rectangle 27"/>
          <p:cNvSpPr>
            <a:spLocks noChangeArrowheads="1"/>
          </p:cNvSpPr>
          <p:nvPr/>
        </p:nvSpPr>
        <p:spPr bwMode="auto">
          <a:xfrm>
            <a:off x="69342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283548" name="Rectangle 28"/>
          <p:cNvSpPr>
            <a:spLocks noChangeArrowheads="1"/>
          </p:cNvSpPr>
          <p:nvPr/>
        </p:nvSpPr>
        <p:spPr bwMode="auto">
          <a:xfrm>
            <a:off x="75438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283549" name="Rectangle 29"/>
          <p:cNvSpPr>
            <a:spLocks noChangeArrowheads="1"/>
          </p:cNvSpPr>
          <p:nvPr/>
        </p:nvSpPr>
        <p:spPr bwMode="auto">
          <a:xfrm>
            <a:off x="81534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 Apr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2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Traversals </a:t>
            </a:r>
            <a:r>
              <a:rPr lang="en-US" smtClean="0">
                <a:cs typeface="Times New Roman" charset="0"/>
              </a:rPr>
              <a:t>— Algorithms</a:t>
            </a:r>
          </a:p>
        </p:txBody>
      </p:sp>
      <p:sp>
        <p:nvSpPr>
          <p:cNvPr id="242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There are many reasons why we might traverse a Binary Tree: finding the sum of the data items, printing all data items, etc.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Can we write a single function that can be used to do all these things?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cs typeface="+mn-cs"/>
              </a:rPr>
              <a:t>What</a:t>
            </a:r>
            <a:r>
              <a:rPr lang="en-US" sz="1800" smtClean="0">
                <a:cs typeface="+mn-cs"/>
              </a:rPr>
              <a:t> should our traversal function do? Possibilities: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It might provide an iterator that goes through the items in the proper order.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It might return a list holding the data items in the proper order.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It might be given a function, which it would call for each data item, in order.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ja-JP" altLang="en-US" sz="1400" smtClean="0">
                <a:latin typeface="Arial"/>
              </a:rPr>
              <a:t>“</a:t>
            </a:r>
            <a:r>
              <a:rPr lang="en-US" sz="1400" b="1" smtClean="0"/>
              <a:t>Visitor pattern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A restricted version of this might just put each item into an output iterator, like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write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for linked list.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cs typeface="+mn-cs"/>
              </a:rPr>
              <a:t>How</a:t>
            </a:r>
            <a:r>
              <a:rPr lang="en-US" sz="1800" smtClean="0">
                <a:cs typeface="+mn-cs"/>
              </a:rPr>
              <a:t> would we implement the last option above?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We could write a recursive function. It would be given a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smtClean="0"/>
              <a:t>handle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 (pointer? iterator?) to a node and a function to call for each item.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Algorithm for a preorder traversal: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If the handle is null, return.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Call the function for the data in the given node.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Make a recursive call: left child, given function.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Make a recursive call: right child, given function.</a:t>
            </a:r>
          </a:p>
        </p:txBody>
      </p:sp>
      <p:sp>
        <p:nvSpPr>
          <p:cNvPr id="2422788" name="Text Box 4"/>
          <p:cNvSpPr txBox="1">
            <a:spLocks noChangeArrowheads="1"/>
          </p:cNvSpPr>
          <p:nvPr/>
        </p:nvSpPr>
        <p:spPr bwMode="auto">
          <a:xfrm>
            <a:off x="6858000" y="5029200"/>
            <a:ext cx="1828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For inorder, postorder, move this operation</a:t>
            </a:r>
          </a:p>
        </p:txBody>
      </p:sp>
      <p:sp>
        <p:nvSpPr>
          <p:cNvPr id="2422789" name="Line 5"/>
          <p:cNvSpPr>
            <a:spLocks noChangeShapeType="1"/>
          </p:cNvSpPr>
          <p:nvPr/>
        </p:nvSpPr>
        <p:spPr bwMode="auto">
          <a:xfrm flipH="1" flipV="1">
            <a:off x="5715000" y="5410200"/>
            <a:ext cx="1143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3148</Words>
  <Application>Microsoft Macintosh PowerPoint</Application>
  <PresentationFormat>On-screen Show (4:3)</PresentationFormat>
  <Paragraphs>656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Binary Search Trees Treesort</vt:lpstr>
      <vt:lpstr>Review Where Are We? — The Big Problem</vt:lpstr>
      <vt:lpstr>Unit Overview The Basics of Trees</vt:lpstr>
      <vt:lpstr>Review: Binary Trees What a Binary Tree Is</vt:lpstr>
      <vt:lpstr>Review: Binary Trees What a Binary Tree Is — ADT</vt:lpstr>
      <vt:lpstr>Review: Binary Trees Three Special Kinds</vt:lpstr>
      <vt:lpstr>Binary Trees Review: Traversals — A Trick</vt:lpstr>
      <vt:lpstr>Review: Binary Trees Traversals — Expressions</vt:lpstr>
      <vt:lpstr>Binary Trees Traversals — Algorithms</vt:lpstr>
      <vt:lpstr>Binary Trees Implementation — #1: Pointer-Based [1/2]</vt:lpstr>
      <vt:lpstr>Binary Trees Implementation — #1: Pointer-Based [2/2]</vt:lpstr>
      <vt:lpstr>Binary Trees Implementation — #2: Array-Based Complete [1/2]</vt:lpstr>
      <vt:lpstr>Binary Trees Implementation — #2: Array-Based Complete [2/2]</vt:lpstr>
      <vt:lpstr>Binary Trees Applications — Representing General Trees [1/2]</vt:lpstr>
      <vt:lpstr>Binary Trees Applications — Representing General Trees [2/2]</vt:lpstr>
      <vt:lpstr>Binary Trees Applications — Lists of Lists [1/3]</vt:lpstr>
      <vt:lpstr>Binary Trees Applications — Lists of Lists [2/3]</vt:lpstr>
      <vt:lpstr>Binary Trees Applications — Lists of Lists [3/3]</vt:lpstr>
      <vt:lpstr>Binary Trees Applications — Recursively Partitioned Data</vt:lpstr>
      <vt:lpstr>Binary Search Trees What a Binary Search Tree Is</vt:lpstr>
      <vt:lpstr>Binary Search Trees ADT [1/3]</vt:lpstr>
      <vt:lpstr>Binary Search Trees ADT [2/3]</vt:lpstr>
      <vt:lpstr>Binary Search Trees ADT [3/3]</vt:lpstr>
      <vt:lpstr>Binary Search Trees Operations — Introduction</vt:lpstr>
      <vt:lpstr>Binary Search Trees Operations — Retrieve</vt:lpstr>
      <vt:lpstr>Binary Search Trees Operations — Insert</vt:lpstr>
      <vt:lpstr>Binary Search Trees Operations — Delete [1/3]</vt:lpstr>
      <vt:lpstr>Binary Search Trees Operations — Delete [2/3]</vt:lpstr>
      <vt:lpstr>Binary Search Trees Operations — Delete [3/3]</vt:lpstr>
      <vt:lpstr>Binary Search Trees Operations — Summary &amp; Thoughts</vt:lpstr>
      <vt:lpstr> Binary Search Trees — Efficiency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Trees; Treesort</dc:title>
  <dc:creator>Glenn G. Chappell</dc:creator>
  <cp:lastModifiedBy>Chris Hartman</cp:lastModifiedBy>
  <cp:revision>305</cp:revision>
  <cp:lastPrinted>2011-04-20T20:51:44Z</cp:lastPrinted>
  <dcterms:created xsi:type="dcterms:W3CDTF">2004-09-03T22:49:27Z</dcterms:created>
  <dcterms:modified xsi:type="dcterms:W3CDTF">2013-04-10T20:39:59Z</dcterms:modified>
</cp:coreProperties>
</file>