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1731" r:id="rId3"/>
    <p:sldId id="1781" r:id="rId4"/>
    <p:sldId id="1779" r:id="rId5"/>
    <p:sldId id="1778" r:id="rId6"/>
    <p:sldId id="1834" r:id="rId7"/>
    <p:sldId id="1932" r:id="rId8"/>
    <p:sldId id="1936" r:id="rId9"/>
    <p:sldId id="1937" r:id="rId10"/>
    <p:sldId id="1873" r:id="rId11"/>
    <p:sldId id="1879" r:id="rId12"/>
    <p:sldId id="1730" r:id="rId13"/>
    <p:sldId id="1802" r:id="rId14"/>
    <p:sldId id="1965" r:id="rId15"/>
    <p:sldId id="1966" r:id="rId16"/>
    <p:sldId id="1967" r:id="rId17"/>
    <p:sldId id="1968" r:id="rId18"/>
    <p:sldId id="1969" r:id="rId19"/>
    <p:sldId id="1970" r:id="rId20"/>
    <p:sldId id="1971" r:id="rId21"/>
    <p:sldId id="1835" r:id="rId22"/>
    <p:sldId id="1926" r:id="rId23"/>
    <p:sldId id="1882" r:id="rId24"/>
    <p:sldId id="1837" r:id="rId25"/>
    <p:sldId id="1838" r:id="rId26"/>
    <p:sldId id="1839" r:id="rId27"/>
    <p:sldId id="1840" r:id="rId28"/>
    <p:sldId id="1892" r:id="rId29"/>
    <p:sldId id="1938" r:id="rId30"/>
    <p:sldId id="1917" r:id="rId31"/>
    <p:sldId id="1900" r:id="rId32"/>
    <p:sldId id="1940" r:id="rId33"/>
    <p:sldId id="1941" r:id="rId34"/>
    <p:sldId id="1942" r:id="rId35"/>
    <p:sldId id="1943" r:id="rId36"/>
    <p:sldId id="1944" r:id="rId37"/>
    <p:sldId id="1945" r:id="rId38"/>
    <p:sldId id="1946" r:id="rId39"/>
    <p:sldId id="1947" r:id="rId40"/>
    <p:sldId id="1948" r:id="rId41"/>
    <p:sldId id="1949" r:id="rId42"/>
    <p:sldId id="1950" r:id="rId43"/>
    <p:sldId id="1951" r:id="rId44"/>
    <p:sldId id="1952" r:id="rId45"/>
    <p:sldId id="1953" r:id="rId46"/>
    <p:sldId id="1954" r:id="rId47"/>
    <p:sldId id="1955" r:id="rId48"/>
    <p:sldId id="1956" r:id="rId49"/>
    <p:sldId id="1957" r:id="rId50"/>
    <p:sldId id="1958" r:id="rId51"/>
    <p:sldId id="1959" r:id="rId52"/>
    <p:sldId id="1960" r:id="rId53"/>
    <p:sldId id="1961" r:id="rId54"/>
    <p:sldId id="1962" r:id="rId55"/>
    <p:sldId id="1963" r:id="rId5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0E0E0"/>
    <a:srgbClr val="FF8000"/>
    <a:srgbClr val="008000"/>
    <a:srgbClr val="00FF00"/>
    <a:srgbClr val="FFD48D"/>
    <a:srgbClr val="FFB46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6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502" y="-6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fld id="{DF0C6E83-45B1-0442-8815-E0EEFA1B3A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272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fld id="{3E18615D-03EF-9947-ADE7-2DE5DCB92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668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2819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259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8839200" cy="3429000"/>
          </a:xfrm>
        </p:spPr>
        <p:txBody>
          <a:bodyPr/>
          <a:lstStyle>
            <a:lvl1pPr marL="0" indent="0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C823A-8547-B64C-8079-739E533C77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8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BB2A4-D825-BF40-91DF-BDEE8AD4A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09600-3821-4144-8DE6-5659B373CA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9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5054C-110C-CE4C-A7A3-5D9BC5A8F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7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F9471-B034-C848-9446-2F6EC73FF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8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8EF07-5712-3640-81A1-C04EEC804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6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82734-9DE1-F844-87D7-C3898DD2FA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3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37830-1D30-2243-84F5-30E98A69E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1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615B0-0C22-F347-9284-09DAA965E7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79B02-D394-0146-B027-5D50E4EC5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6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D52DD-30DC-054D-8026-76A7FC5AA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0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77000"/>
            <a:ext cx="441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740BFDE4-AF69-7D4E-BC8B-4C91C2B2E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Binary Search Tree Operations (cont.)</a:t>
            </a:r>
            <a:br>
              <a:rPr lang="en-US" dirty="0" smtClean="0">
                <a:cs typeface="+mj-cs"/>
              </a:rPr>
            </a:br>
            <a:r>
              <a:rPr lang="en-US" dirty="0" err="1" smtClean="0">
                <a:cs typeface="+mj-cs"/>
              </a:rPr>
              <a:t>TreeSort</a:t>
            </a:r>
            <a:r>
              <a:rPr lang="en-US" dirty="0" smtClean="0">
                <a:cs typeface="+mj-cs"/>
              </a:rPr>
              <a:t/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Introduction to Tables</a:t>
            </a:r>
            <a:endParaRPr lang="en-US" dirty="0">
              <a:cs typeface="+mj-cs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CS 311 Data Structures and Algorithms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Lecture Slides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Friday, April 12, 2013</a:t>
            </a: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cs typeface="+mn-cs"/>
              </a:rPr>
              <a:t>Chris Hartman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Department of Computer Science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University of Alaska Fairbanks</a:t>
            </a:r>
          </a:p>
          <a:p>
            <a:pPr eaLnBrk="1" hangingPunct="1">
              <a:defRPr/>
            </a:pPr>
            <a:r>
              <a:rPr lang="en-US" dirty="0" err="1">
                <a:cs typeface="+mn-cs"/>
              </a:rPr>
              <a:t>cmhartman@alaska.edu</a:t>
            </a: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cs typeface="+mn-cs"/>
              </a:rPr>
              <a:t>Based on material by Glenn G. Chappell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© 2005–2009 Glenn G. Chappell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57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Binary Search Trees</a:t>
            </a:r>
            <a:br>
              <a:rPr lang="en-US">
                <a:cs typeface="+mj-cs"/>
              </a:rPr>
            </a:br>
            <a:r>
              <a:rPr lang="en-US">
                <a:cs typeface="+mj-cs"/>
              </a:rPr>
              <a:t>Operations </a:t>
            </a:r>
            <a:r>
              <a:rPr lang="en-US">
                <a:cs typeface="Times New Roman" charset="0"/>
              </a:rPr>
              <a:t>—</a:t>
            </a:r>
            <a:r>
              <a:rPr lang="en-US">
                <a:cs typeface="+mj-cs"/>
              </a:rPr>
              <a:t> Delete </a:t>
            </a:r>
            <a:r>
              <a:rPr lang="en-US">
                <a:cs typeface="Times New Roman" charset="0"/>
              </a:rPr>
              <a:t>[1/3]</a:t>
            </a:r>
          </a:p>
        </p:txBody>
      </p:sp>
      <p:sp>
        <p:nvSpPr>
          <p:cNvPr id="257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To </a:t>
            </a:r>
            <a:r>
              <a:rPr lang="en-US" b="1">
                <a:cs typeface="+mn-cs"/>
              </a:rPr>
              <a:t>delete</a:t>
            </a:r>
            <a:r>
              <a:rPr lang="en-US">
                <a:cs typeface="+mn-cs"/>
              </a:rPr>
              <a:t> an item from a Binary Search Tree, given its key:</a:t>
            </a:r>
          </a:p>
          <a:p>
            <a:pPr lvl="1" eaLnBrk="1" hangingPunct="1">
              <a:defRPr/>
            </a:pPr>
            <a:r>
              <a:rPr lang="en-US"/>
              <a:t>Find the node (</a:t>
            </a:r>
            <a:r>
              <a:rPr lang="en-US" b="1"/>
              <a:t>retrieve</a:t>
            </a:r>
            <a:r>
              <a:rPr lang="en-US"/>
              <a:t> operation).</a:t>
            </a:r>
          </a:p>
          <a:p>
            <a:pPr lvl="1" eaLnBrk="1" hangingPunct="1">
              <a:defRPr/>
            </a:pPr>
            <a:r>
              <a:rPr lang="en-US"/>
              <a:t>Then, three cases:</a:t>
            </a:r>
          </a:p>
          <a:p>
            <a:pPr lvl="2" eaLnBrk="1" hangingPunct="1">
              <a:defRPr/>
            </a:pPr>
            <a:r>
              <a:rPr lang="en-US"/>
              <a:t>The node to be deleted has no children</a:t>
            </a:r>
            <a:br>
              <a:rPr lang="en-US"/>
            </a:br>
            <a:r>
              <a:rPr lang="en-US"/>
              <a:t>(it is a leaf).</a:t>
            </a:r>
          </a:p>
          <a:p>
            <a:pPr lvl="2" eaLnBrk="1" hangingPunct="1">
              <a:defRPr/>
            </a:pPr>
            <a:r>
              <a:rPr lang="en-US"/>
              <a:t>The node has 1 child.</a:t>
            </a:r>
          </a:p>
          <a:p>
            <a:pPr lvl="2" eaLnBrk="1" hangingPunct="1">
              <a:defRPr/>
            </a:pPr>
            <a:r>
              <a:rPr lang="en-US"/>
              <a:t>The node has 2 children.</a:t>
            </a:r>
          </a:p>
          <a:p>
            <a:pPr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b="1">
                <a:cs typeface="+mn-cs"/>
              </a:rPr>
              <a:t>No-child</a:t>
            </a:r>
            <a:r>
              <a:rPr lang="en-US">
                <a:cs typeface="+mn-cs"/>
              </a:rPr>
              <a:t> (leaf) case:</a:t>
            </a:r>
          </a:p>
          <a:p>
            <a:pPr lvl="1" eaLnBrk="1" hangingPunct="1">
              <a:defRPr/>
            </a:pPr>
            <a:r>
              <a:rPr lang="en-US"/>
              <a:t>Delete the node, using the appropriate</a:t>
            </a:r>
            <a:br>
              <a:rPr lang="en-US"/>
            </a:br>
            <a:r>
              <a:rPr lang="en-US" b="1"/>
              <a:t>Binary Tree</a:t>
            </a:r>
            <a:r>
              <a:rPr lang="en-US"/>
              <a:t> operation.</a:t>
            </a:r>
          </a:p>
        </p:txBody>
      </p:sp>
      <p:sp>
        <p:nvSpPr>
          <p:cNvPr id="2577412" name="Rectangle 4"/>
          <p:cNvSpPr>
            <a:spLocks noChangeArrowheads="1"/>
          </p:cNvSpPr>
          <p:nvPr/>
        </p:nvSpPr>
        <p:spPr bwMode="auto">
          <a:xfrm>
            <a:off x="7010400" y="2819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13</a:t>
            </a:r>
          </a:p>
        </p:txBody>
      </p:sp>
      <p:sp>
        <p:nvSpPr>
          <p:cNvPr id="2577413" name="Rectangle 5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577414" name="Line 6"/>
          <p:cNvSpPr>
            <a:spLocks noChangeShapeType="1"/>
          </p:cNvSpPr>
          <p:nvPr/>
        </p:nvSpPr>
        <p:spPr bwMode="auto">
          <a:xfrm flipH="1">
            <a:off x="7467600" y="3124200"/>
            <a:ext cx="3810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77415" name="Line 7"/>
          <p:cNvSpPr>
            <a:spLocks noChangeShapeType="1"/>
          </p:cNvSpPr>
          <p:nvPr/>
        </p:nvSpPr>
        <p:spPr bwMode="auto">
          <a:xfrm flipH="1">
            <a:off x="7162800" y="25908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77416" name="Line 8"/>
          <p:cNvSpPr>
            <a:spLocks noChangeShapeType="1"/>
          </p:cNvSpPr>
          <p:nvPr/>
        </p:nvSpPr>
        <p:spPr bwMode="auto">
          <a:xfrm>
            <a:off x="7620000" y="25908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77417" name="Rectangle 9"/>
          <p:cNvSpPr>
            <a:spLocks noChangeArrowheads="1"/>
          </p:cNvSpPr>
          <p:nvPr/>
        </p:nvSpPr>
        <p:spPr bwMode="auto">
          <a:xfrm>
            <a:off x="7391400" y="2286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16</a:t>
            </a:r>
          </a:p>
        </p:txBody>
      </p:sp>
      <p:sp>
        <p:nvSpPr>
          <p:cNvPr id="2577418" name="Line 10"/>
          <p:cNvSpPr>
            <a:spLocks noChangeShapeType="1"/>
          </p:cNvSpPr>
          <p:nvPr/>
        </p:nvSpPr>
        <p:spPr bwMode="auto">
          <a:xfrm>
            <a:off x="7543800" y="3657600"/>
            <a:ext cx="2286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77419" name="Line 11"/>
          <p:cNvSpPr>
            <a:spLocks noChangeShapeType="1"/>
          </p:cNvSpPr>
          <p:nvPr/>
        </p:nvSpPr>
        <p:spPr bwMode="auto">
          <a:xfrm flipH="1">
            <a:off x="7391400" y="41910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77420" name="Rectangle 12"/>
          <p:cNvSpPr>
            <a:spLocks noChangeArrowheads="1"/>
          </p:cNvSpPr>
          <p:nvPr/>
        </p:nvSpPr>
        <p:spPr bwMode="auto">
          <a:xfrm>
            <a:off x="7239000" y="4419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577421" name="Line 13"/>
          <p:cNvSpPr>
            <a:spLocks noChangeShapeType="1"/>
          </p:cNvSpPr>
          <p:nvPr/>
        </p:nvSpPr>
        <p:spPr bwMode="auto">
          <a:xfrm>
            <a:off x="7239000" y="20574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77422" name="Rectangle 14"/>
          <p:cNvSpPr>
            <a:spLocks noChangeArrowheads="1"/>
          </p:cNvSpPr>
          <p:nvPr/>
        </p:nvSpPr>
        <p:spPr bwMode="auto">
          <a:xfrm>
            <a:off x="7010400" y="1752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577423" name="Line 15"/>
          <p:cNvSpPr>
            <a:spLocks noChangeShapeType="1"/>
          </p:cNvSpPr>
          <p:nvPr/>
        </p:nvSpPr>
        <p:spPr bwMode="auto">
          <a:xfrm flipH="1">
            <a:off x="6781800" y="20574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77424" name="Rectangle 16"/>
          <p:cNvSpPr>
            <a:spLocks noChangeArrowheads="1"/>
          </p:cNvSpPr>
          <p:nvPr/>
        </p:nvSpPr>
        <p:spPr bwMode="auto">
          <a:xfrm>
            <a:off x="6629400" y="2286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577425" name="Rectangle 17"/>
          <p:cNvSpPr>
            <a:spLocks noChangeArrowheads="1"/>
          </p:cNvSpPr>
          <p:nvPr/>
        </p:nvSpPr>
        <p:spPr bwMode="auto">
          <a:xfrm>
            <a:off x="7772400" y="2819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30</a:t>
            </a:r>
          </a:p>
        </p:txBody>
      </p:sp>
      <p:sp>
        <p:nvSpPr>
          <p:cNvPr id="2577426" name="Line 18"/>
          <p:cNvSpPr>
            <a:spLocks noChangeShapeType="1"/>
          </p:cNvSpPr>
          <p:nvPr/>
        </p:nvSpPr>
        <p:spPr bwMode="auto">
          <a:xfrm>
            <a:off x="7620000" y="4038600"/>
            <a:ext cx="533400" cy="38100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77427" name="Rectangle 19"/>
          <p:cNvSpPr>
            <a:spLocks noChangeArrowheads="1"/>
          </p:cNvSpPr>
          <p:nvPr/>
        </p:nvSpPr>
        <p:spPr bwMode="auto">
          <a:xfrm>
            <a:off x="8001000" y="4419600"/>
            <a:ext cx="304800" cy="304800"/>
          </a:xfrm>
          <a:prstGeom prst="rect">
            <a:avLst/>
          </a:prstGeom>
          <a:solidFill>
            <a:srgbClr val="FF99CC"/>
          </a:solidFill>
          <a:ln w="3810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solidFill>
                  <a:schemeClr val="bg2"/>
                </a:solidFill>
                <a:cs typeface="+mn-cs"/>
              </a:rPr>
              <a:t>28</a:t>
            </a:r>
          </a:p>
        </p:txBody>
      </p:sp>
      <p:sp>
        <p:nvSpPr>
          <p:cNvPr id="2577428" name="Rectangle 20"/>
          <p:cNvSpPr>
            <a:spLocks noChangeArrowheads="1"/>
          </p:cNvSpPr>
          <p:nvPr/>
        </p:nvSpPr>
        <p:spPr bwMode="auto">
          <a:xfrm>
            <a:off x="76200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577429" name="Line 21"/>
          <p:cNvSpPr>
            <a:spLocks noChangeShapeType="1"/>
          </p:cNvSpPr>
          <p:nvPr/>
        </p:nvSpPr>
        <p:spPr bwMode="auto">
          <a:xfrm>
            <a:off x="8001000" y="31242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77430" name="Rectangle 22"/>
          <p:cNvSpPr>
            <a:spLocks noChangeArrowheads="1"/>
          </p:cNvSpPr>
          <p:nvPr/>
        </p:nvSpPr>
        <p:spPr bwMode="auto">
          <a:xfrm>
            <a:off x="8153400" y="3352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42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58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Binary Search Trees</a:t>
            </a:r>
            <a:br>
              <a:rPr lang="en-US">
                <a:cs typeface="+mj-cs"/>
              </a:rPr>
            </a:br>
            <a:r>
              <a:rPr lang="en-US">
                <a:cs typeface="+mj-cs"/>
              </a:rPr>
              <a:t>Operations </a:t>
            </a:r>
            <a:r>
              <a:rPr lang="en-US">
                <a:cs typeface="Times New Roman" charset="0"/>
              </a:rPr>
              <a:t>—</a:t>
            </a:r>
            <a:r>
              <a:rPr lang="en-US">
                <a:cs typeface="+mj-cs"/>
              </a:rPr>
              <a:t> Delete </a:t>
            </a:r>
            <a:r>
              <a:rPr lang="en-US">
                <a:cs typeface="Times New Roman" charset="0"/>
              </a:rPr>
              <a:t>[2/3]</a:t>
            </a:r>
          </a:p>
        </p:txBody>
      </p:sp>
      <p:sp>
        <p:nvSpPr>
          <p:cNvPr id="258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b="1">
                <a:cs typeface="+mn-cs"/>
              </a:rPr>
              <a:t>One-child</a:t>
            </a:r>
            <a:r>
              <a:rPr lang="en-US">
                <a:cs typeface="+mn-cs"/>
              </a:rPr>
              <a:t> case:</a:t>
            </a:r>
          </a:p>
          <a:p>
            <a:pPr lvl="1" eaLnBrk="1" hangingPunct="1">
              <a:defRPr/>
            </a:pPr>
            <a:r>
              <a:rPr lang="en-US"/>
              <a:t>Replace the subtree rooted at the node with the subtree rooted at its child.</a:t>
            </a:r>
          </a:p>
          <a:p>
            <a:pPr lvl="2" eaLnBrk="1" hangingPunct="1">
              <a:defRPr/>
            </a:pPr>
            <a:r>
              <a:rPr lang="en-US"/>
              <a:t>This is a constant-time operation, once the node is found.</a:t>
            </a:r>
          </a:p>
        </p:txBody>
      </p:sp>
      <p:sp>
        <p:nvSpPr>
          <p:cNvPr id="2583556" name="Line 4"/>
          <p:cNvSpPr>
            <a:spLocks noChangeShapeType="1"/>
          </p:cNvSpPr>
          <p:nvPr/>
        </p:nvSpPr>
        <p:spPr bwMode="auto">
          <a:xfrm>
            <a:off x="2971800" y="40386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557" name="Rectangle 5"/>
          <p:cNvSpPr>
            <a:spLocks noChangeArrowheads="1"/>
          </p:cNvSpPr>
          <p:nvPr/>
        </p:nvSpPr>
        <p:spPr bwMode="auto">
          <a:xfrm>
            <a:off x="67818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13</a:t>
            </a:r>
          </a:p>
        </p:txBody>
      </p:sp>
      <p:sp>
        <p:nvSpPr>
          <p:cNvPr id="2583558" name="Rectangle 6"/>
          <p:cNvSpPr>
            <a:spLocks noChangeArrowheads="1"/>
          </p:cNvSpPr>
          <p:nvPr/>
        </p:nvSpPr>
        <p:spPr bwMode="auto">
          <a:xfrm>
            <a:off x="7086600" y="4419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583559" name="Line 7"/>
          <p:cNvSpPr>
            <a:spLocks noChangeShapeType="1"/>
          </p:cNvSpPr>
          <p:nvPr/>
        </p:nvSpPr>
        <p:spPr bwMode="auto">
          <a:xfrm flipH="1">
            <a:off x="7239000" y="4191000"/>
            <a:ext cx="3810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560" name="Line 8"/>
          <p:cNvSpPr>
            <a:spLocks noChangeShapeType="1"/>
          </p:cNvSpPr>
          <p:nvPr/>
        </p:nvSpPr>
        <p:spPr bwMode="auto">
          <a:xfrm flipH="1">
            <a:off x="6934200" y="36576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561" name="Line 9"/>
          <p:cNvSpPr>
            <a:spLocks noChangeShapeType="1"/>
          </p:cNvSpPr>
          <p:nvPr/>
        </p:nvSpPr>
        <p:spPr bwMode="auto">
          <a:xfrm>
            <a:off x="7391400" y="36576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562" name="Rectangle 10"/>
          <p:cNvSpPr>
            <a:spLocks noChangeArrowheads="1"/>
          </p:cNvSpPr>
          <p:nvPr/>
        </p:nvSpPr>
        <p:spPr bwMode="auto">
          <a:xfrm>
            <a:off x="7162800" y="3352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16</a:t>
            </a:r>
          </a:p>
        </p:txBody>
      </p:sp>
      <p:sp>
        <p:nvSpPr>
          <p:cNvPr id="2583563" name="Rectangle 11"/>
          <p:cNvSpPr>
            <a:spLocks noChangeArrowheads="1"/>
          </p:cNvSpPr>
          <p:nvPr/>
        </p:nvSpPr>
        <p:spPr bwMode="auto">
          <a:xfrm>
            <a:off x="75438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30</a:t>
            </a:r>
          </a:p>
        </p:txBody>
      </p:sp>
      <p:sp>
        <p:nvSpPr>
          <p:cNvPr id="2583564" name="Line 12"/>
          <p:cNvSpPr>
            <a:spLocks noChangeShapeType="1"/>
          </p:cNvSpPr>
          <p:nvPr/>
        </p:nvSpPr>
        <p:spPr bwMode="auto">
          <a:xfrm>
            <a:off x="7772400" y="41910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565" name="Rectangle 13"/>
          <p:cNvSpPr>
            <a:spLocks noChangeArrowheads="1"/>
          </p:cNvSpPr>
          <p:nvPr/>
        </p:nvSpPr>
        <p:spPr bwMode="auto">
          <a:xfrm>
            <a:off x="7924800" y="4419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42</a:t>
            </a:r>
          </a:p>
        </p:txBody>
      </p:sp>
      <p:sp>
        <p:nvSpPr>
          <p:cNvPr id="2583566" name="Line 14"/>
          <p:cNvSpPr>
            <a:spLocks noChangeShapeType="1"/>
          </p:cNvSpPr>
          <p:nvPr/>
        </p:nvSpPr>
        <p:spPr bwMode="auto">
          <a:xfrm>
            <a:off x="7315200" y="47244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567" name="Rectangle 15"/>
          <p:cNvSpPr>
            <a:spLocks noChangeArrowheads="1"/>
          </p:cNvSpPr>
          <p:nvPr/>
        </p:nvSpPr>
        <p:spPr bwMode="auto">
          <a:xfrm>
            <a:off x="7467600" y="4953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583568" name="Line 16"/>
          <p:cNvSpPr>
            <a:spLocks noChangeShapeType="1"/>
          </p:cNvSpPr>
          <p:nvPr/>
        </p:nvSpPr>
        <p:spPr bwMode="auto">
          <a:xfrm flipH="1">
            <a:off x="6858000" y="47244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569" name="Rectangle 17"/>
          <p:cNvSpPr>
            <a:spLocks noChangeArrowheads="1"/>
          </p:cNvSpPr>
          <p:nvPr/>
        </p:nvSpPr>
        <p:spPr bwMode="auto">
          <a:xfrm>
            <a:off x="6705600" y="4953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583570" name="Line 18"/>
          <p:cNvSpPr>
            <a:spLocks noChangeShapeType="1"/>
          </p:cNvSpPr>
          <p:nvPr/>
        </p:nvSpPr>
        <p:spPr bwMode="auto">
          <a:xfrm>
            <a:off x="7010400" y="31242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571" name="Rectangle 19"/>
          <p:cNvSpPr>
            <a:spLocks noChangeArrowheads="1"/>
          </p:cNvSpPr>
          <p:nvPr/>
        </p:nvSpPr>
        <p:spPr bwMode="auto">
          <a:xfrm>
            <a:off x="6781800" y="2819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583572" name="Line 20"/>
          <p:cNvSpPr>
            <a:spLocks noChangeShapeType="1"/>
          </p:cNvSpPr>
          <p:nvPr/>
        </p:nvSpPr>
        <p:spPr bwMode="auto">
          <a:xfrm flipH="1">
            <a:off x="6553200" y="31242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573" name="Rectangle 21"/>
          <p:cNvSpPr>
            <a:spLocks noChangeArrowheads="1"/>
          </p:cNvSpPr>
          <p:nvPr/>
        </p:nvSpPr>
        <p:spPr bwMode="auto">
          <a:xfrm>
            <a:off x="6400800" y="3352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583574" name="Rectangle 22"/>
          <p:cNvSpPr>
            <a:spLocks noChangeArrowheads="1"/>
          </p:cNvSpPr>
          <p:nvPr/>
        </p:nvSpPr>
        <p:spPr bwMode="auto">
          <a:xfrm>
            <a:off x="41148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13</a:t>
            </a:r>
          </a:p>
        </p:txBody>
      </p:sp>
      <p:sp>
        <p:nvSpPr>
          <p:cNvPr id="2583575" name="Line 23"/>
          <p:cNvSpPr>
            <a:spLocks noChangeShapeType="1"/>
          </p:cNvSpPr>
          <p:nvPr/>
        </p:nvSpPr>
        <p:spPr bwMode="auto">
          <a:xfrm flipH="1">
            <a:off x="4876800" y="4191000"/>
            <a:ext cx="76200" cy="762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576" name="Line 24"/>
          <p:cNvSpPr>
            <a:spLocks noChangeShapeType="1"/>
          </p:cNvSpPr>
          <p:nvPr/>
        </p:nvSpPr>
        <p:spPr bwMode="auto">
          <a:xfrm flipH="1">
            <a:off x="4267200" y="36576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577" name="Line 25"/>
          <p:cNvSpPr>
            <a:spLocks noChangeShapeType="1"/>
          </p:cNvSpPr>
          <p:nvPr/>
        </p:nvSpPr>
        <p:spPr bwMode="auto">
          <a:xfrm>
            <a:off x="4724400" y="36576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578" name="Rectangle 26"/>
          <p:cNvSpPr>
            <a:spLocks noChangeArrowheads="1"/>
          </p:cNvSpPr>
          <p:nvPr/>
        </p:nvSpPr>
        <p:spPr bwMode="auto">
          <a:xfrm>
            <a:off x="4495800" y="3352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16</a:t>
            </a:r>
          </a:p>
        </p:txBody>
      </p:sp>
      <p:sp>
        <p:nvSpPr>
          <p:cNvPr id="2583579" name="Rectangle 27"/>
          <p:cNvSpPr>
            <a:spLocks noChangeArrowheads="1"/>
          </p:cNvSpPr>
          <p:nvPr/>
        </p:nvSpPr>
        <p:spPr bwMode="auto">
          <a:xfrm>
            <a:off x="48768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30</a:t>
            </a:r>
          </a:p>
        </p:txBody>
      </p:sp>
      <p:sp>
        <p:nvSpPr>
          <p:cNvPr id="2583580" name="Line 28"/>
          <p:cNvSpPr>
            <a:spLocks noChangeShapeType="1"/>
          </p:cNvSpPr>
          <p:nvPr/>
        </p:nvSpPr>
        <p:spPr bwMode="auto">
          <a:xfrm>
            <a:off x="5105400" y="41910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581" name="Rectangle 29"/>
          <p:cNvSpPr>
            <a:spLocks noChangeArrowheads="1"/>
          </p:cNvSpPr>
          <p:nvPr/>
        </p:nvSpPr>
        <p:spPr bwMode="auto">
          <a:xfrm>
            <a:off x="5257800" y="4419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42</a:t>
            </a:r>
          </a:p>
        </p:txBody>
      </p:sp>
      <p:sp>
        <p:nvSpPr>
          <p:cNvPr id="2583582" name="Rectangle 30"/>
          <p:cNvSpPr>
            <a:spLocks noChangeArrowheads="1"/>
          </p:cNvSpPr>
          <p:nvPr/>
        </p:nvSpPr>
        <p:spPr bwMode="auto">
          <a:xfrm>
            <a:off x="4724400" y="4953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583583" name="Line 31"/>
          <p:cNvSpPr>
            <a:spLocks noChangeShapeType="1"/>
          </p:cNvSpPr>
          <p:nvPr/>
        </p:nvSpPr>
        <p:spPr bwMode="auto">
          <a:xfrm>
            <a:off x="4953000" y="52578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584" name="Rectangle 32"/>
          <p:cNvSpPr>
            <a:spLocks noChangeArrowheads="1"/>
          </p:cNvSpPr>
          <p:nvPr/>
        </p:nvSpPr>
        <p:spPr bwMode="auto">
          <a:xfrm>
            <a:off x="5105400" y="5486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583585" name="Line 33"/>
          <p:cNvSpPr>
            <a:spLocks noChangeShapeType="1"/>
          </p:cNvSpPr>
          <p:nvPr/>
        </p:nvSpPr>
        <p:spPr bwMode="auto">
          <a:xfrm flipH="1">
            <a:off x="4495800" y="52578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586" name="Rectangle 34"/>
          <p:cNvSpPr>
            <a:spLocks noChangeArrowheads="1"/>
          </p:cNvSpPr>
          <p:nvPr/>
        </p:nvSpPr>
        <p:spPr bwMode="auto">
          <a:xfrm>
            <a:off x="4343400" y="5486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583587" name="Line 35"/>
          <p:cNvSpPr>
            <a:spLocks noChangeShapeType="1"/>
          </p:cNvSpPr>
          <p:nvPr/>
        </p:nvSpPr>
        <p:spPr bwMode="auto">
          <a:xfrm>
            <a:off x="4343400" y="31242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588" name="Rectangle 36"/>
          <p:cNvSpPr>
            <a:spLocks noChangeArrowheads="1"/>
          </p:cNvSpPr>
          <p:nvPr/>
        </p:nvSpPr>
        <p:spPr bwMode="auto">
          <a:xfrm>
            <a:off x="4114800" y="2819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583589" name="Line 37"/>
          <p:cNvSpPr>
            <a:spLocks noChangeShapeType="1"/>
          </p:cNvSpPr>
          <p:nvPr/>
        </p:nvSpPr>
        <p:spPr bwMode="auto">
          <a:xfrm flipH="1">
            <a:off x="3886200" y="31242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590" name="Rectangle 38"/>
          <p:cNvSpPr>
            <a:spLocks noChangeArrowheads="1"/>
          </p:cNvSpPr>
          <p:nvPr/>
        </p:nvSpPr>
        <p:spPr bwMode="auto">
          <a:xfrm>
            <a:off x="3733800" y="3352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583591" name="Rectangle 39"/>
          <p:cNvSpPr>
            <a:spLocks noChangeArrowheads="1"/>
          </p:cNvSpPr>
          <p:nvPr/>
        </p:nvSpPr>
        <p:spPr bwMode="auto">
          <a:xfrm>
            <a:off x="14478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13</a:t>
            </a:r>
          </a:p>
        </p:txBody>
      </p:sp>
      <p:sp>
        <p:nvSpPr>
          <p:cNvPr id="2583592" name="Line 40"/>
          <p:cNvSpPr>
            <a:spLocks noChangeShapeType="1"/>
          </p:cNvSpPr>
          <p:nvPr/>
        </p:nvSpPr>
        <p:spPr bwMode="auto">
          <a:xfrm flipH="1">
            <a:off x="1600200" y="36576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593" name="Line 41"/>
          <p:cNvSpPr>
            <a:spLocks noChangeShapeType="1"/>
          </p:cNvSpPr>
          <p:nvPr/>
        </p:nvSpPr>
        <p:spPr bwMode="auto">
          <a:xfrm>
            <a:off x="2057400" y="36576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594" name="Rectangle 42"/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16</a:t>
            </a:r>
          </a:p>
        </p:txBody>
      </p:sp>
      <p:sp>
        <p:nvSpPr>
          <p:cNvPr id="2583595" name="Line 43"/>
          <p:cNvSpPr>
            <a:spLocks noChangeShapeType="1"/>
          </p:cNvSpPr>
          <p:nvPr/>
        </p:nvSpPr>
        <p:spPr bwMode="auto">
          <a:xfrm>
            <a:off x="2438400" y="41910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596" name="Rectangle 44"/>
          <p:cNvSpPr>
            <a:spLocks noChangeArrowheads="1"/>
          </p:cNvSpPr>
          <p:nvPr/>
        </p:nvSpPr>
        <p:spPr bwMode="auto">
          <a:xfrm>
            <a:off x="2590800" y="4419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42</a:t>
            </a:r>
          </a:p>
        </p:txBody>
      </p:sp>
      <p:sp>
        <p:nvSpPr>
          <p:cNvPr id="2583597" name="Rectangle 45"/>
          <p:cNvSpPr>
            <a:spLocks noChangeArrowheads="1"/>
          </p:cNvSpPr>
          <p:nvPr/>
        </p:nvSpPr>
        <p:spPr bwMode="auto">
          <a:xfrm>
            <a:off x="2057400" y="4953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583598" name="Line 46"/>
          <p:cNvSpPr>
            <a:spLocks noChangeShapeType="1"/>
          </p:cNvSpPr>
          <p:nvPr/>
        </p:nvSpPr>
        <p:spPr bwMode="auto">
          <a:xfrm>
            <a:off x="2286000" y="52578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599" name="Rectangle 47"/>
          <p:cNvSpPr>
            <a:spLocks noChangeArrowheads="1"/>
          </p:cNvSpPr>
          <p:nvPr/>
        </p:nvSpPr>
        <p:spPr bwMode="auto">
          <a:xfrm>
            <a:off x="2438400" y="5486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583600" name="Line 48"/>
          <p:cNvSpPr>
            <a:spLocks noChangeShapeType="1"/>
          </p:cNvSpPr>
          <p:nvPr/>
        </p:nvSpPr>
        <p:spPr bwMode="auto">
          <a:xfrm flipH="1">
            <a:off x="1828800" y="52578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601" name="Rectangle 49"/>
          <p:cNvSpPr>
            <a:spLocks noChangeArrowheads="1"/>
          </p:cNvSpPr>
          <p:nvPr/>
        </p:nvSpPr>
        <p:spPr bwMode="auto">
          <a:xfrm>
            <a:off x="1676400" y="5486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583602" name="Line 50"/>
          <p:cNvSpPr>
            <a:spLocks noChangeShapeType="1"/>
          </p:cNvSpPr>
          <p:nvPr/>
        </p:nvSpPr>
        <p:spPr bwMode="auto">
          <a:xfrm>
            <a:off x="1676400" y="31242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603" name="Rectangle 51"/>
          <p:cNvSpPr>
            <a:spLocks noChangeArrowheads="1"/>
          </p:cNvSpPr>
          <p:nvPr/>
        </p:nvSpPr>
        <p:spPr bwMode="auto">
          <a:xfrm>
            <a:off x="1447800" y="2819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583604" name="Line 52"/>
          <p:cNvSpPr>
            <a:spLocks noChangeShapeType="1"/>
          </p:cNvSpPr>
          <p:nvPr/>
        </p:nvSpPr>
        <p:spPr bwMode="auto">
          <a:xfrm flipH="1">
            <a:off x="1219200" y="31242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605" name="Rectangle 53"/>
          <p:cNvSpPr>
            <a:spLocks noChangeArrowheads="1"/>
          </p:cNvSpPr>
          <p:nvPr/>
        </p:nvSpPr>
        <p:spPr bwMode="auto">
          <a:xfrm>
            <a:off x="1066800" y="3352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583606" name="Text Box 54"/>
          <p:cNvSpPr txBox="1">
            <a:spLocks noChangeArrowheads="1"/>
          </p:cNvSpPr>
          <p:nvPr/>
        </p:nvSpPr>
        <p:spPr bwMode="auto">
          <a:xfrm>
            <a:off x="5638800" y="3733800"/>
            <a:ext cx="6858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>
                <a:solidFill>
                  <a:schemeClr val="accent2"/>
                </a:solidFill>
                <a:cs typeface="+mn-cs"/>
              </a:rPr>
              <a:t>=</a:t>
            </a:r>
          </a:p>
        </p:txBody>
      </p:sp>
      <p:sp>
        <p:nvSpPr>
          <p:cNvPr id="2583607" name="Line 55"/>
          <p:cNvSpPr>
            <a:spLocks noChangeShapeType="1"/>
          </p:cNvSpPr>
          <p:nvPr/>
        </p:nvSpPr>
        <p:spPr bwMode="auto">
          <a:xfrm>
            <a:off x="1828800" y="4572000"/>
            <a:ext cx="381000" cy="38100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608" name="Rectangle 56"/>
          <p:cNvSpPr>
            <a:spLocks noChangeArrowheads="1"/>
          </p:cNvSpPr>
          <p:nvPr/>
        </p:nvSpPr>
        <p:spPr bwMode="auto">
          <a:xfrm>
            <a:off x="1752600" y="4419600"/>
            <a:ext cx="304800" cy="304800"/>
          </a:xfrm>
          <a:prstGeom prst="rect">
            <a:avLst/>
          </a:prstGeom>
          <a:solidFill>
            <a:srgbClr val="FF99CC"/>
          </a:solidFill>
          <a:ln w="3810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solidFill>
                  <a:schemeClr val="bg2"/>
                </a:solidFill>
                <a:cs typeface="+mn-cs"/>
              </a:rPr>
              <a:t>20</a:t>
            </a:r>
          </a:p>
        </p:txBody>
      </p:sp>
      <p:sp>
        <p:nvSpPr>
          <p:cNvPr id="2583609" name="Line 57"/>
          <p:cNvSpPr>
            <a:spLocks noChangeShapeType="1"/>
          </p:cNvSpPr>
          <p:nvPr/>
        </p:nvSpPr>
        <p:spPr bwMode="auto">
          <a:xfrm flipH="1">
            <a:off x="1905000" y="4038600"/>
            <a:ext cx="609600" cy="381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610" name="Rectangle 58"/>
          <p:cNvSpPr>
            <a:spLocks noChangeArrowheads="1"/>
          </p:cNvSpPr>
          <p:nvPr/>
        </p:nvSpPr>
        <p:spPr bwMode="auto">
          <a:xfrm>
            <a:off x="22098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30</a:t>
            </a:r>
          </a:p>
        </p:txBody>
      </p:sp>
      <p:sp>
        <p:nvSpPr>
          <p:cNvPr id="2583611" name="Line 59"/>
          <p:cNvSpPr>
            <a:spLocks noChangeShapeType="1"/>
          </p:cNvSpPr>
          <p:nvPr/>
        </p:nvSpPr>
        <p:spPr bwMode="auto">
          <a:xfrm flipH="1">
            <a:off x="2209800" y="4191000"/>
            <a:ext cx="762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612" name="Text Box 60"/>
          <p:cNvSpPr txBox="1">
            <a:spLocks noChangeArrowheads="1"/>
          </p:cNvSpPr>
          <p:nvPr/>
        </p:nvSpPr>
        <p:spPr bwMode="auto">
          <a:xfrm>
            <a:off x="5181600" y="3657600"/>
            <a:ext cx="15240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>
                <a:solidFill>
                  <a:schemeClr val="accent2"/>
                </a:solidFill>
                <a:cs typeface="+mn-cs"/>
              </a:rPr>
              <a:t>Redraw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40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Binary Search Trees</a:t>
            </a:r>
            <a:br>
              <a:rPr lang="en-US">
                <a:cs typeface="+mj-cs"/>
              </a:rPr>
            </a:br>
            <a:r>
              <a:rPr lang="en-US">
                <a:cs typeface="+mj-cs"/>
              </a:rPr>
              <a:t>Operations </a:t>
            </a:r>
            <a:r>
              <a:rPr lang="en-US">
                <a:cs typeface="Times New Roman" charset="0"/>
              </a:rPr>
              <a:t>—</a:t>
            </a:r>
            <a:r>
              <a:rPr lang="en-US">
                <a:cs typeface="+mj-cs"/>
              </a:rPr>
              <a:t> Delete </a:t>
            </a:r>
            <a:r>
              <a:rPr lang="en-US">
                <a:cs typeface="Times New Roman" charset="0"/>
              </a:rPr>
              <a:t>[3/3]</a:t>
            </a:r>
          </a:p>
        </p:txBody>
      </p:sp>
      <p:sp>
        <p:nvSpPr>
          <p:cNvPr id="240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b="1">
                <a:cs typeface="+mn-cs"/>
              </a:rPr>
              <a:t>Two-child</a:t>
            </a:r>
            <a:r>
              <a:rPr lang="en-US">
                <a:cs typeface="+mn-cs"/>
              </a:rPr>
              <a:t> case:</a:t>
            </a:r>
          </a:p>
          <a:p>
            <a:pPr lvl="1" eaLnBrk="1" hangingPunct="1">
              <a:defRPr/>
            </a:pPr>
            <a:r>
              <a:rPr lang="en-US"/>
              <a:t>Replace the data in the node with the data in its </a:t>
            </a:r>
            <a:r>
              <a:rPr lang="en-US" b="1"/>
              <a:t>inorder successor</a:t>
            </a:r>
            <a:r>
              <a:rPr lang="en-US"/>
              <a:t> (copy or swap).</a:t>
            </a:r>
          </a:p>
          <a:p>
            <a:pPr lvl="1" eaLnBrk="1" hangingPunct="1">
              <a:defRPr/>
            </a:pPr>
            <a:r>
              <a:rPr lang="en-US"/>
              <a:t>Delete the inorder successor.</a:t>
            </a:r>
          </a:p>
          <a:p>
            <a:pPr lvl="2" eaLnBrk="1" hangingPunct="1">
              <a:defRPr/>
            </a:pPr>
            <a:r>
              <a:rPr lang="en-US"/>
              <a:t>This has at most one child.</a:t>
            </a:r>
          </a:p>
        </p:txBody>
      </p:sp>
      <p:sp>
        <p:nvSpPr>
          <p:cNvPr id="2401284" name="Rectangle 4"/>
          <p:cNvSpPr>
            <a:spLocks noChangeArrowheads="1"/>
          </p:cNvSpPr>
          <p:nvPr/>
        </p:nvSpPr>
        <p:spPr bwMode="auto">
          <a:xfrm>
            <a:off x="41148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13</a:t>
            </a:r>
          </a:p>
        </p:txBody>
      </p:sp>
      <p:sp>
        <p:nvSpPr>
          <p:cNvPr id="2401285" name="Line 5"/>
          <p:cNvSpPr>
            <a:spLocks noChangeShapeType="1"/>
          </p:cNvSpPr>
          <p:nvPr/>
        </p:nvSpPr>
        <p:spPr bwMode="auto">
          <a:xfrm flipH="1">
            <a:off x="4267200" y="36576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286" name="Line 6"/>
          <p:cNvSpPr>
            <a:spLocks noChangeShapeType="1"/>
          </p:cNvSpPr>
          <p:nvPr/>
        </p:nvSpPr>
        <p:spPr bwMode="auto">
          <a:xfrm>
            <a:off x="4724400" y="36576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287" name="Rectangle 7"/>
          <p:cNvSpPr>
            <a:spLocks noChangeArrowheads="1"/>
          </p:cNvSpPr>
          <p:nvPr/>
        </p:nvSpPr>
        <p:spPr bwMode="auto">
          <a:xfrm>
            <a:off x="4495800" y="3352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cs typeface="+mn-cs"/>
              </a:rPr>
              <a:t>20</a:t>
            </a:r>
          </a:p>
        </p:txBody>
      </p:sp>
      <p:sp>
        <p:nvSpPr>
          <p:cNvPr id="2401288" name="Line 8"/>
          <p:cNvSpPr>
            <a:spLocks noChangeShapeType="1"/>
          </p:cNvSpPr>
          <p:nvPr/>
        </p:nvSpPr>
        <p:spPr bwMode="auto">
          <a:xfrm>
            <a:off x="5105400" y="41910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289" name="Rectangle 9"/>
          <p:cNvSpPr>
            <a:spLocks noChangeArrowheads="1"/>
          </p:cNvSpPr>
          <p:nvPr/>
        </p:nvSpPr>
        <p:spPr bwMode="auto">
          <a:xfrm>
            <a:off x="5257800" y="4419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42</a:t>
            </a:r>
          </a:p>
        </p:txBody>
      </p:sp>
      <p:sp>
        <p:nvSpPr>
          <p:cNvPr id="2401290" name="Rectangle 10"/>
          <p:cNvSpPr>
            <a:spLocks noChangeArrowheads="1"/>
          </p:cNvSpPr>
          <p:nvPr/>
        </p:nvSpPr>
        <p:spPr bwMode="auto">
          <a:xfrm>
            <a:off x="4724400" y="4953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401291" name="Line 11"/>
          <p:cNvSpPr>
            <a:spLocks noChangeShapeType="1"/>
          </p:cNvSpPr>
          <p:nvPr/>
        </p:nvSpPr>
        <p:spPr bwMode="auto">
          <a:xfrm>
            <a:off x="4953000" y="52578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292" name="Rectangle 12"/>
          <p:cNvSpPr>
            <a:spLocks noChangeArrowheads="1"/>
          </p:cNvSpPr>
          <p:nvPr/>
        </p:nvSpPr>
        <p:spPr bwMode="auto">
          <a:xfrm>
            <a:off x="5105400" y="5486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401293" name="Line 13"/>
          <p:cNvSpPr>
            <a:spLocks noChangeShapeType="1"/>
          </p:cNvSpPr>
          <p:nvPr/>
        </p:nvSpPr>
        <p:spPr bwMode="auto">
          <a:xfrm flipH="1">
            <a:off x="4495800" y="52578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294" name="Rectangle 14"/>
          <p:cNvSpPr>
            <a:spLocks noChangeArrowheads="1"/>
          </p:cNvSpPr>
          <p:nvPr/>
        </p:nvSpPr>
        <p:spPr bwMode="auto">
          <a:xfrm>
            <a:off x="4343400" y="5486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401295" name="Line 15"/>
          <p:cNvSpPr>
            <a:spLocks noChangeShapeType="1"/>
          </p:cNvSpPr>
          <p:nvPr/>
        </p:nvSpPr>
        <p:spPr bwMode="auto">
          <a:xfrm>
            <a:off x="4343400" y="31242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296" name="Rectangle 16"/>
          <p:cNvSpPr>
            <a:spLocks noChangeArrowheads="1"/>
          </p:cNvSpPr>
          <p:nvPr/>
        </p:nvSpPr>
        <p:spPr bwMode="auto">
          <a:xfrm>
            <a:off x="4114800" y="2819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401297" name="Line 17"/>
          <p:cNvSpPr>
            <a:spLocks noChangeShapeType="1"/>
          </p:cNvSpPr>
          <p:nvPr/>
        </p:nvSpPr>
        <p:spPr bwMode="auto">
          <a:xfrm flipH="1">
            <a:off x="3886200" y="31242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298" name="Rectangle 18"/>
          <p:cNvSpPr>
            <a:spLocks noChangeArrowheads="1"/>
          </p:cNvSpPr>
          <p:nvPr/>
        </p:nvSpPr>
        <p:spPr bwMode="auto">
          <a:xfrm>
            <a:off x="3733800" y="3352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401299" name="Rectangle 19"/>
          <p:cNvSpPr>
            <a:spLocks noChangeArrowheads="1"/>
          </p:cNvSpPr>
          <p:nvPr/>
        </p:nvSpPr>
        <p:spPr bwMode="auto">
          <a:xfrm>
            <a:off x="14478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13</a:t>
            </a:r>
          </a:p>
        </p:txBody>
      </p:sp>
      <p:sp>
        <p:nvSpPr>
          <p:cNvPr id="2401300" name="Rectangle 20"/>
          <p:cNvSpPr>
            <a:spLocks noChangeArrowheads="1"/>
          </p:cNvSpPr>
          <p:nvPr/>
        </p:nvSpPr>
        <p:spPr bwMode="auto">
          <a:xfrm>
            <a:off x="1752600" y="4419600"/>
            <a:ext cx="304800" cy="3048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401301" name="Line 21"/>
          <p:cNvSpPr>
            <a:spLocks noChangeShapeType="1"/>
          </p:cNvSpPr>
          <p:nvPr/>
        </p:nvSpPr>
        <p:spPr bwMode="auto">
          <a:xfrm flipH="1">
            <a:off x="1905000" y="4191000"/>
            <a:ext cx="3810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302" name="Line 22"/>
          <p:cNvSpPr>
            <a:spLocks noChangeShapeType="1"/>
          </p:cNvSpPr>
          <p:nvPr/>
        </p:nvSpPr>
        <p:spPr bwMode="auto">
          <a:xfrm flipH="1">
            <a:off x="1600200" y="36576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303" name="Line 23"/>
          <p:cNvSpPr>
            <a:spLocks noChangeShapeType="1"/>
          </p:cNvSpPr>
          <p:nvPr/>
        </p:nvSpPr>
        <p:spPr bwMode="auto">
          <a:xfrm>
            <a:off x="2057400" y="36576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304" name="Rectangle 24"/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rect">
            <a:avLst/>
          </a:prstGeom>
          <a:solidFill>
            <a:srgbClr val="FF99CC"/>
          </a:solidFill>
          <a:ln w="3810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solidFill>
                  <a:schemeClr val="bg2"/>
                </a:solidFill>
                <a:cs typeface="+mn-cs"/>
              </a:rPr>
              <a:t>16</a:t>
            </a:r>
          </a:p>
        </p:txBody>
      </p:sp>
      <p:sp>
        <p:nvSpPr>
          <p:cNvPr id="2401305" name="Rectangle 25"/>
          <p:cNvSpPr>
            <a:spLocks noChangeArrowheads="1"/>
          </p:cNvSpPr>
          <p:nvPr/>
        </p:nvSpPr>
        <p:spPr bwMode="auto">
          <a:xfrm>
            <a:off x="22098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30</a:t>
            </a:r>
          </a:p>
        </p:txBody>
      </p:sp>
      <p:sp>
        <p:nvSpPr>
          <p:cNvPr id="2401306" name="Line 26"/>
          <p:cNvSpPr>
            <a:spLocks noChangeShapeType="1"/>
          </p:cNvSpPr>
          <p:nvPr/>
        </p:nvSpPr>
        <p:spPr bwMode="auto">
          <a:xfrm>
            <a:off x="2438400" y="41910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307" name="Rectangle 27"/>
          <p:cNvSpPr>
            <a:spLocks noChangeArrowheads="1"/>
          </p:cNvSpPr>
          <p:nvPr/>
        </p:nvSpPr>
        <p:spPr bwMode="auto">
          <a:xfrm>
            <a:off x="2590800" y="4419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42</a:t>
            </a:r>
          </a:p>
        </p:txBody>
      </p:sp>
      <p:sp>
        <p:nvSpPr>
          <p:cNvPr id="2401308" name="Rectangle 28"/>
          <p:cNvSpPr>
            <a:spLocks noChangeArrowheads="1"/>
          </p:cNvSpPr>
          <p:nvPr/>
        </p:nvSpPr>
        <p:spPr bwMode="auto">
          <a:xfrm>
            <a:off x="2057400" y="4953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401309" name="Line 29"/>
          <p:cNvSpPr>
            <a:spLocks noChangeShapeType="1"/>
          </p:cNvSpPr>
          <p:nvPr/>
        </p:nvSpPr>
        <p:spPr bwMode="auto">
          <a:xfrm>
            <a:off x="2286000" y="52578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310" name="Rectangle 30"/>
          <p:cNvSpPr>
            <a:spLocks noChangeArrowheads="1"/>
          </p:cNvSpPr>
          <p:nvPr/>
        </p:nvSpPr>
        <p:spPr bwMode="auto">
          <a:xfrm>
            <a:off x="2438400" y="5486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401311" name="Line 31"/>
          <p:cNvSpPr>
            <a:spLocks noChangeShapeType="1"/>
          </p:cNvSpPr>
          <p:nvPr/>
        </p:nvSpPr>
        <p:spPr bwMode="auto">
          <a:xfrm>
            <a:off x="1981200" y="4724400"/>
            <a:ext cx="2286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312" name="Line 32"/>
          <p:cNvSpPr>
            <a:spLocks noChangeShapeType="1"/>
          </p:cNvSpPr>
          <p:nvPr/>
        </p:nvSpPr>
        <p:spPr bwMode="auto">
          <a:xfrm flipH="1">
            <a:off x="1828800" y="52578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313" name="Rectangle 33"/>
          <p:cNvSpPr>
            <a:spLocks noChangeArrowheads="1"/>
          </p:cNvSpPr>
          <p:nvPr/>
        </p:nvSpPr>
        <p:spPr bwMode="auto">
          <a:xfrm>
            <a:off x="1676400" y="5486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401314" name="Line 34"/>
          <p:cNvSpPr>
            <a:spLocks noChangeShapeType="1"/>
          </p:cNvSpPr>
          <p:nvPr/>
        </p:nvSpPr>
        <p:spPr bwMode="auto">
          <a:xfrm>
            <a:off x="1676400" y="31242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315" name="Rectangle 35"/>
          <p:cNvSpPr>
            <a:spLocks noChangeArrowheads="1"/>
          </p:cNvSpPr>
          <p:nvPr/>
        </p:nvSpPr>
        <p:spPr bwMode="auto">
          <a:xfrm>
            <a:off x="1447800" y="2819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401316" name="Line 36"/>
          <p:cNvSpPr>
            <a:spLocks noChangeShapeType="1"/>
          </p:cNvSpPr>
          <p:nvPr/>
        </p:nvSpPr>
        <p:spPr bwMode="auto">
          <a:xfrm flipH="1">
            <a:off x="1219200" y="31242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317" name="Rectangle 37"/>
          <p:cNvSpPr>
            <a:spLocks noChangeArrowheads="1"/>
          </p:cNvSpPr>
          <p:nvPr/>
        </p:nvSpPr>
        <p:spPr bwMode="auto">
          <a:xfrm>
            <a:off x="1066800" y="3352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401318" name="Line 38"/>
          <p:cNvSpPr>
            <a:spLocks noChangeShapeType="1"/>
          </p:cNvSpPr>
          <p:nvPr/>
        </p:nvSpPr>
        <p:spPr bwMode="auto">
          <a:xfrm flipH="1">
            <a:off x="4572000" y="4038600"/>
            <a:ext cx="609600" cy="381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319" name="Line 39"/>
          <p:cNvSpPr>
            <a:spLocks noChangeShapeType="1"/>
          </p:cNvSpPr>
          <p:nvPr/>
        </p:nvSpPr>
        <p:spPr bwMode="auto">
          <a:xfrm>
            <a:off x="4495800" y="4572000"/>
            <a:ext cx="381000" cy="38100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320" name="Rectangle 40"/>
          <p:cNvSpPr>
            <a:spLocks noChangeArrowheads="1"/>
          </p:cNvSpPr>
          <p:nvPr/>
        </p:nvSpPr>
        <p:spPr bwMode="auto">
          <a:xfrm>
            <a:off x="4419600" y="4419600"/>
            <a:ext cx="304800" cy="304800"/>
          </a:xfrm>
          <a:prstGeom prst="rect">
            <a:avLst/>
          </a:prstGeom>
          <a:solidFill>
            <a:srgbClr val="FF99CC"/>
          </a:solidFill>
          <a:ln w="3810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solidFill>
                  <a:schemeClr val="bg2"/>
                </a:solidFill>
                <a:cs typeface="+mn-cs"/>
              </a:rPr>
              <a:t>?</a:t>
            </a:r>
          </a:p>
        </p:txBody>
      </p:sp>
      <p:sp>
        <p:nvSpPr>
          <p:cNvPr id="2401321" name="Rectangle 41"/>
          <p:cNvSpPr>
            <a:spLocks noChangeArrowheads="1"/>
          </p:cNvSpPr>
          <p:nvPr/>
        </p:nvSpPr>
        <p:spPr bwMode="auto">
          <a:xfrm>
            <a:off x="48768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30</a:t>
            </a:r>
          </a:p>
        </p:txBody>
      </p:sp>
      <p:sp>
        <p:nvSpPr>
          <p:cNvPr id="2401322" name="Rectangle 42"/>
          <p:cNvSpPr>
            <a:spLocks noChangeArrowheads="1"/>
          </p:cNvSpPr>
          <p:nvPr/>
        </p:nvSpPr>
        <p:spPr bwMode="auto">
          <a:xfrm>
            <a:off x="67818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13</a:t>
            </a:r>
          </a:p>
        </p:txBody>
      </p:sp>
      <p:sp>
        <p:nvSpPr>
          <p:cNvPr id="2401323" name="Rectangle 43"/>
          <p:cNvSpPr>
            <a:spLocks noChangeArrowheads="1"/>
          </p:cNvSpPr>
          <p:nvPr/>
        </p:nvSpPr>
        <p:spPr bwMode="auto">
          <a:xfrm>
            <a:off x="7086600" y="4419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401324" name="Line 44"/>
          <p:cNvSpPr>
            <a:spLocks noChangeShapeType="1"/>
          </p:cNvSpPr>
          <p:nvPr/>
        </p:nvSpPr>
        <p:spPr bwMode="auto">
          <a:xfrm flipH="1">
            <a:off x="7239000" y="4191000"/>
            <a:ext cx="3810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325" name="Line 45"/>
          <p:cNvSpPr>
            <a:spLocks noChangeShapeType="1"/>
          </p:cNvSpPr>
          <p:nvPr/>
        </p:nvSpPr>
        <p:spPr bwMode="auto">
          <a:xfrm flipH="1">
            <a:off x="6934200" y="36576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326" name="Line 46"/>
          <p:cNvSpPr>
            <a:spLocks noChangeShapeType="1"/>
          </p:cNvSpPr>
          <p:nvPr/>
        </p:nvSpPr>
        <p:spPr bwMode="auto">
          <a:xfrm>
            <a:off x="7391400" y="36576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327" name="Rectangle 47"/>
          <p:cNvSpPr>
            <a:spLocks noChangeArrowheads="1"/>
          </p:cNvSpPr>
          <p:nvPr/>
        </p:nvSpPr>
        <p:spPr bwMode="auto">
          <a:xfrm>
            <a:off x="7162800" y="3352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401328" name="Rectangle 48"/>
          <p:cNvSpPr>
            <a:spLocks noChangeArrowheads="1"/>
          </p:cNvSpPr>
          <p:nvPr/>
        </p:nvSpPr>
        <p:spPr bwMode="auto">
          <a:xfrm>
            <a:off x="75438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30</a:t>
            </a:r>
          </a:p>
        </p:txBody>
      </p:sp>
      <p:sp>
        <p:nvSpPr>
          <p:cNvPr id="2401329" name="Line 49"/>
          <p:cNvSpPr>
            <a:spLocks noChangeShapeType="1"/>
          </p:cNvSpPr>
          <p:nvPr/>
        </p:nvSpPr>
        <p:spPr bwMode="auto">
          <a:xfrm>
            <a:off x="7772400" y="41910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330" name="Rectangle 50"/>
          <p:cNvSpPr>
            <a:spLocks noChangeArrowheads="1"/>
          </p:cNvSpPr>
          <p:nvPr/>
        </p:nvSpPr>
        <p:spPr bwMode="auto">
          <a:xfrm>
            <a:off x="7924800" y="4419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42</a:t>
            </a:r>
          </a:p>
        </p:txBody>
      </p:sp>
      <p:sp>
        <p:nvSpPr>
          <p:cNvPr id="2401331" name="Line 51"/>
          <p:cNvSpPr>
            <a:spLocks noChangeShapeType="1"/>
          </p:cNvSpPr>
          <p:nvPr/>
        </p:nvSpPr>
        <p:spPr bwMode="auto">
          <a:xfrm>
            <a:off x="7315200" y="47244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332" name="Rectangle 52"/>
          <p:cNvSpPr>
            <a:spLocks noChangeArrowheads="1"/>
          </p:cNvSpPr>
          <p:nvPr/>
        </p:nvSpPr>
        <p:spPr bwMode="auto">
          <a:xfrm>
            <a:off x="7467600" y="4953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401333" name="Line 53"/>
          <p:cNvSpPr>
            <a:spLocks noChangeShapeType="1"/>
          </p:cNvSpPr>
          <p:nvPr/>
        </p:nvSpPr>
        <p:spPr bwMode="auto">
          <a:xfrm flipH="1">
            <a:off x="6858000" y="47244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334" name="Rectangle 54"/>
          <p:cNvSpPr>
            <a:spLocks noChangeArrowheads="1"/>
          </p:cNvSpPr>
          <p:nvPr/>
        </p:nvSpPr>
        <p:spPr bwMode="auto">
          <a:xfrm>
            <a:off x="6705600" y="4953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401335" name="Line 55"/>
          <p:cNvSpPr>
            <a:spLocks noChangeShapeType="1"/>
          </p:cNvSpPr>
          <p:nvPr/>
        </p:nvSpPr>
        <p:spPr bwMode="auto">
          <a:xfrm>
            <a:off x="7010400" y="31242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336" name="Rectangle 56"/>
          <p:cNvSpPr>
            <a:spLocks noChangeArrowheads="1"/>
          </p:cNvSpPr>
          <p:nvPr/>
        </p:nvSpPr>
        <p:spPr bwMode="auto">
          <a:xfrm>
            <a:off x="6781800" y="2819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401337" name="Line 57"/>
          <p:cNvSpPr>
            <a:spLocks noChangeShapeType="1"/>
          </p:cNvSpPr>
          <p:nvPr/>
        </p:nvSpPr>
        <p:spPr bwMode="auto">
          <a:xfrm flipH="1">
            <a:off x="6553200" y="31242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338" name="Rectangle 58"/>
          <p:cNvSpPr>
            <a:spLocks noChangeArrowheads="1"/>
          </p:cNvSpPr>
          <p:nvPr/>
        </p:nvSpPr>
        <p:spPr bwMode="auto">
          <a:xfrm>
            <a:off x="6400800" y="3352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401339" name="Line 59"/>
          <p:cNvSpPr>
            <a:spLocks noChangeShapeType="1"/>
          </p:cNvSpPr>
          <p:nvPr/>
        </p:nvSpPr>
        <p:spPr bwMode="auto">
          <a:xfrm>
            <a:off x="2971800" y="40386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340" name="Line 60"/>
          <p:cNvSpPr>
            <a:spLocks noChangeShapeType="1"/>
          </p:cNvSpPr>
          <p:nvPr/>
        </p:nvSpPr>
        <p:spPr bwMode="auto">
          <a:xfrm>
            <a:off x="5638800" y="40386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341" name="Line 61"/>
          <p:cNvSpPr>
            <a:spLocks noChangeShapeType="1"/>
          </p:cNvSpPr>
          <p:nvPr/>
        </p:nvSpPr>
        <p:spPr bwMode="auto">
          <a:xfrm flipV="1">
            <a:off x="1905000" y="3733800"/>
            <a:ext cx="76200" cy="6096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342" name="Text Box 62"/>
          <p:cNvSpPr txBox="1">
            <a:spLocks noChangeArrowheads="1"/>
          </p:cNvSpPr>
          <p:nvPr/>
        </p:nvSpPr>
        <p:spPr bwMode="auto">
          <a:xfrm>
            <a:off x="5181600" y="3505200"/>
            <a:ext cx="1524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>
                <a:solidFill>
                  <a:schemeClr val="accent2"/>
                </a:solidFill>
                <a:cs typeface="+mn-cs"/>
              </a:rPr>
              <a:t>As on</a:t>
            </a:r>
            <a:br>
              <a:rPr lang="en-US" sz="1200">
                <a:solidFill>
                  <a:schemeClr val="accent2"/>
                </a:solidFill>
                <a:cs typeface="+mn-cs"/>
              </a:rPr>
            </a:br>
            <a:r>
              <a:rPr lang="en-US" sz="1200">
                <a:solidFill>
                  <a:schemeClr val="accent2"/>
                </a:solidFill>
                <a:cs typeface="+mn-cs"/>
              </a:rPr>
              <a:t>previous slide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48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Binary Search Trees</a:t>
            </a:r>
            <a:br>
              <a:rPr lang="en-US">
                <a:cs typeface="+mj-cs"/>
              </a:rPr>
            </a:br>
            <a:r>
              <a:rPr lang="en-US">
                <a:cs typeface="+mj-cs"/>
              </a:rPr>
              <a:t>Operations </a:t>
            </a:r>
            <a:r>
              <a:rPr lang="en-US">
                <a:cs typeface="Times New Roman" charset="0"/>
              </a:rPr>
              <a:t>—</a:t>
            </a:r>
            <a:r>
              <a:rPr lang="en-US">
                <a:cs typeface="+mj-cs"/>
              </a:rPr>
              <a:t> Summary &amp; Thoughts</a:t>
            </a:r>
          </a:p>
        </p:txBody>
      </p:sp>
      <p:sp>
        <p:nvSpPr>
          <p:cNvPr id="248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Algorithms for the three primary B.S.T. operations:</a:t>
            </a:r>
          </a:p>
          <a:p>
            <a:pPr lvl="1" eaLnBrk="1" hangingPunct="1">
              <a:defRPr/>
            </a:pPr>
            <a:r>
              <a:rPr lang="en-US"/>
              <a:t>Retrieve</a:t>
            </a:r>
          </a:p>
          <a:p>
            <a:pPr lvl="2" eaLnBrk="1" hangingPunct="1">
              <a:defRPr/>
            </a:pPr>
            <a:r>
              <a:rPr lang="en-US"/>
              <a:t>Start at root. Go down, left or right as appropriate, until either the given key or an empty spot is found.</a:t>
            </a:r>
          </a:p>
          <a:p>
            <a:pPr lvl="1" eaLnBrk="1" hangingPunct="1">
              <a:defRPr/>
            </a:pPr>
            <a:r>
              <a:rPr lang="en-US"/>
              <a:t>Insert</a:t>
            </a:r>
          </a:p>
          <a:p>
            <a:pPr lvl="2" eaLnBrk="1" hangingPunct="1">
              <a:defRPr/>
            </a:pPr>
            <a:r>
              <a:rPr lang="en-US"/>
              <a:t>Retrieve, then …</a:t>
            </a:r>
          </a:p>
          <a:p>
            <a:pPr lvl="2" eaLnBrk="1" hangingPunct="1">
              <a:defRPr/>
            </a:pPr>
            <a:r>
              <a:rPr lang="en-US"/>
              <a:t>Put the value in the spot where it should be.</a:t>
            </a:r>
          </a:p>
          <a:p>
            <a:pPr lvl="1" eaLnBrk="1" hangingPunct="1">
              <a:defRPr/>
            </a:pPr>
            <a:r>
              <a:rPr lang="en-US"/>
              <a:t>Delete</a:t>
            </a:r>
          </a:p>
          <a:p>
            <a:pPr lvl="2" eaLnBrk="1" hangingPunct="1">
              <a:defRPr/>
            </a:pPr>
            <a:r>
              <a:rPr lang="en-US"/>
              <a:t>Retrieve, then …</a:t>
            </a:r>
          </a:p>
          <a:p>
            <a:pPr lvl="2" eaLnBrk="1" hangingPunct="1">
              <a:defRPr/>
            </a:pPr>
            <a:r>
              <a:rPr lang="en-US"/>
              <a:t>Check number of children node has:</a:t>
            </a:r>
          </a:p>
          <a:p>
            <a:pPr lvl="3" eaLnBrk="1" hangingPunct="1">
              <a:defRPr/>
            </a:pPr>
            <a:r>
              <a:rPr lang="en-US"/>
              <a:t>0. Delete node.</a:t>
            </a:r>
          </a:p>
          <a:p>
            <a:pPr lvl="3" eaLnBrk="1" hangingPunct="1">
              <a:defRPr/>
            </a:pPr>
            <a:r>
              <a:rPr lang="en-US"/>
              <a:t>1. Replace subtree rooted at node with subtree rooted at child.</a:t>
            </a:r>
          </a:p>
          <a:p>
            <a:pPr lvl="3" eaLnBrk="1" hangingPunct="1">
              <a:defRPr/>
            </a:pPr>
            <a:r>
              <a:rPr lang="en-US"/>
              <a:t>2. Copy data from (or swap data with) inorder successor. Proceed as above.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All three operations, in the worst case, require a number of steps proportional to the </a:t>
            </a:r>
            <a:r>
              <a:rPr lang="en-US" b="1">
                <a:cs typeface="+mn-cs"/>
              </a:rPr>
              <a:t>height of the tree</a:t>
            </a:r>
            <a:r>
              <a:rPr lang="en-US">
                <a:cs typeface="+mn-cs"/>
              </a:rPr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The height of a tree is small (and all three operations are fast) if the tree is </a:t>
            </a:r>
            <a:r>
              <a:rPr lang="en-US" b="1">
                <a:cs typeface="+mn-cs"/>
              </a:rPr>
              <a:t>balanced</a:t>
            </a:r>
            <a:r>
              <a:rPr lang="en-US"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Apr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39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Trees</a:t>
            </a:r>
            <a:br>
              <a:rPr lang="en-US"/>
            </a:br>
            <a:r>
              <a:rPr lang="en-US"/>
              <a:t>Efficiency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Height of a Balanced Binary Tree [1/3]</a:t>
            </a:r>
          </a:p>
        </p:txBody>
      </p:sp>
      <p:sp>
        <p:nvSpPr>
          <p:cNvPr id="239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B.S.T. insert, delete, and retrieve follow links down from the root.</a:t>
            </a:r>
          </a:p>
          <a:p>
            <a:pPr lvl="1"/>
            <a:r>
              <a:rPr lang="en-US"/>
              <a:t>The number of steps required is usually something like the height of the tree.</a:t>
            </a:r>
          </a:p>
          <a:p>
            <a:pPr lvl="1"/>
            <a:r>
              <a:rPr lang="en-US"/>
              <a:t>In the worst case, the height of a tree is its size. But what about when a tree is balanced?</a:t>
            </a:r>
          </a:p>
          <a:p>
            <a:pPr lvl="1"/>
            <a:r>
              <a:rPr lang="en-US"/>
              <a:t>So: Given the </a:t>
            </a:r>
            <a:r>
              <a:rPr lang="en-US" b="1"/>
              <a:t>size</a:t>
            </a:r>
            <a:r>
              <a:rPr lang="en-US"/>
              <a:t> of a balanced Binary Tree, how </a:t>
            </a:r>
            <a:r>
              <a:rPr lang="en-US" b="1"/>
              <a:t>large</a:t>
            </a:r>
            <a:r>
              <a:rPr lang="en-US"/>
              <a:t> can its </a:t>
            </a:r>
            <a:r>
              <a:rPr lang="en-US" b="1"/>
              <a:t>height</a:t>
            </a:r>
            <a:r>
              <a:rPr lang="en-US"/>
              <a:t> be?</a:t>
            </a:r>
          </a:p>
          <a:p>
            <a:pPr>
              <a:buFont typeface="Wingdings" charset="0"/>
              <a:buNone/>
            </a:pPr>
            <a:r>
              <a:rPr lang="en-US"/>
              <a:t>In order to answer this, we look at the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reverse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question: Given the </a:t>
            </a:r>
            <a:r>
              <a:rPr lang="en-US" b="1"/>
              <a:t>height</a:t>
            </a:r>
            <a:r>
              <a:rPr lang="en-US"/>
              <a:t> of a balanced Binary Tree, how </a:t>
            </a:r>
            <a:r>
              <a:rPr lang="en-US" b="1"/>
              <a:t>small</a:t>
            </a:r>
            <a:r>
              <a:rPr lang="en-US"/>
              <a:t> can its </a:t>
            </a:r>
            <a:r>
              <a:rPr lang="en-US" b="1"/>
              <a:t>size</a:t>
            </a:r>
            <a:r>
              <a:rPr lang="en-US"/>
              <a:t> be? That is, what is the minimum size of a balanced Binary Tree with height </a:t>
            </a:r>
            <a:r>
              <a:rPr lang="en-US" i="1"/>
              <a:t>h</a:t>
            </a:r>
            <a:r>
              <a:rPr lang="en-US"/>
              <a:t>?</a:t>
            </a:r>
          </a:p>
          <a:p>
            <a:pPr>
              <a:buFont typeface="Wingdings" charset="0"/>
              <a:buNone/>
            </a:pPr>
            <a:r>
              <a:rPr lang="en-US"/>
              <a:t>Answer (apparently): </a:t>
            </a:r>
            <a:r>
              <a:rPr lang="en-US" i="1"/>
              <a:t>F</a:t>
            </a:r>
            <a:r>
              <a:rPr lang="en-US" i="1" baseline="-25000"/>
              <a:t>h</a:t>
            </a:r>
            <a:r>
              <a:rPr lang="en-US" baseline="-25000"/>
              <a:t>+2</a:t>
            </a:r>
            <a:r>
              <a:rPr lang="en-US"/>
              <a:t> – 1, for </a:t>
            </a:r>
            <a:r>
              <a:rPr lang="en-US" i="1"/>
              <a:t>h</a:t>
            </a:r>
            <a:r>
              <a:rPr lang="en-US"/>
              <a:t> = 0, 1, 2, …</a:t>
            </a:r>
          </a:p>
          <a:p>
            <a:pPr lvl="1"/>
            <a:r>
              <a:rPr lang="en-US" i="1"/>
              <a:t>F</a:t>
            </a:r>
            <a:r>
              <a:rPr lang="en-US" i="1" baseline="-25000"/>
              <a:t>k</a:t>
            </a:r>
            <a:r>
              <a:rPr lang="en-US"/>
              <a:t> is Fibonacci number </a:t>
            </a:r>
            <a:r>
              <a:rPr lang="en-US" i="1"/>
              <a:t>k</a:t>
            </a:r>
            <a:r>
              <a:rPr lang="en-US"/>
              <a:t>. </a:t>
            </a:r>
            <a:r>
              <a:rPr lang="en-US" i="1"/>
              <a:t>F</a:t>
            </a:r>
            <a:r>
              <a:rPr lang="en-US" baseline="-25000"/>
              <a:t>0</a:t>
            </a:r>
            <a:r>
              <a:rPr lang="en-US"/>
              <a:t> = 0, </a:t>
            </a:r>
            <a:r>
              <a:rPr lang="en-US" i="1"/>
              <a:t>F</a:t>
            </a:r>
            <a:r>
              <a:rPr lang="en-US" baseline="-25000"/>
              <a:t>1</a:t>
            </a:r>
            <a:r>
              <a:rPr lang="en-US"/>
              <a:t> = 1, </a:t>
            </a:r>
            <a:r>
              <a:rPr lang="en-US" i="1"/>
              <a:t>F</a:t>
            </a:r>
            <a:r>
              <a:rPr lang="en-US" baseline="-25000"/>
              <a:t>2</a:t>
            </a:r>
            <a:r>
              <a:rPr lang="en-US"/>
              <a:t> = 1, </a:t>
            </a:r>
            <a:r>
              <a:rPr lang="en-US" i="1"/>
              <a:t>F</a:t>
            </a:r>
            <a:r>
              <a:rPr lang="en-US" baseline="-25000"/>
              <a:t>2</a:t>
            </a:r>
            <a:r>
              <a:rPr lang="en-US"/>
              <a:t> = 2, etc.</a:t>
            </a:r>
          </a:p>
          <a:p>
            <a:pPr lvl="1"/>
            <a:r>
              <a:rPr lang="en-US"/>
              <a:t>It is not too hard to prove this, using mathematical induction.</a:t>
            </a:r>
          </a:p>
        </p:txBody>
      </p:sp>
    </p:spTree>
    <p:extLst>
      <p:ext uri="{BB962C8B-B14F-4D97-AF65-F5344CB8AC3E}">
        <p14:creationId xmlns:p14="http://schemas.microsoft.com/office/powerpoint/2010/main" val="3166853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Apr 2012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39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Trees</a:t>
            </a:r>
            <a:br>
              <a:rPr lang="en-US"/>
            </a:br>
            <a:r>
              <a:rPr lang="en-US"/>
              <a:t>Efficiency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Height of a Balanced Binary Tree [3/3]</a:t>
            </a:r>
          </a:p>
        </p:txBody>
      </p:sp>
      <p:sp>
        <p:nvSpPr>
          <p:cNvPr id="239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Back to the original question: Given the size of a balanced Binary Tree, how large can its height be?</a:t>
            </a:r>
          </a:p>
          <a:p>
            <a:pPr lvl="1"/>
            <a:r>
              <a:rPr lang="en-US"/>
              <a:t>We know that, if we have a balanced Binary Tree with height </a:t>
            </a:r>
            <a:r>
              <a:rPr lang="en-US" i="1"/>
              <a:t>h</a:t>
            </a:r>
            <a:r>
              <a:rPr lang="en-US"/>
              <a:t> and size </a:t>
            </a:r>
            <a:r>
              <a:rPr lang="en-US" i="1"/>
              <a:t>n</a:t>
            </a:r>
            <a:r>
              <a:rPr lang="en-US"/>
              <a:t>, then </a:t>
            </a:r>
            <a:r>
              <a:rPr lang="en-US" i="1"/>
              <a:t>n</a:t>
            </a:r>
            <a:r>
              <a:rPr lang="en-US"/>
              <a:t> </a:t>
            </a:r>
            <a:r>
              <a:rPr lang="en-US">
                <a:cs typeface="Times New Roman" charset="0"/>
                <a:sym typeface="Symbol" charset="0"/>
              </a:rPr>
              <a:t></a:t>
            </a:r>
            <a:r>
              <a:rPr lang="en-US"/>
              <a:t> </a:t>
            </a:r>
            <a:r>
              <a:rPr lang="en-US" i="1"/>
              <a:t>F</a:t>
            </a:r>
            <a:r>
              <a:rPr lang="en-US" i="1" baseline="-25000"/>
              <a:t>h</a:t>
            </a:r>
            <a:r>
              <a:rPr lang="en-US" baseline="-25000"/>
              <a:t>+2</a:t>
            </a:r>
            <a:r>
              <a:rPr lang="en-US"/>
              <a:t> – 1.</a:t>
            </a:r>
            <a:br>
              <a:rPr lang="en-US"/>
            </a:br>
            <a:endParaRPr lang="en-US"/>
          </a:p>
          <a:p>
            <a:pPr lvl="1"/>
            <a:r>
              <a:rPr lang="en-US"/>
              <a:t>Fact: Let              Then            (Remember </a:t>
            </a:r>
            <a:r>
              <a:rPr lang="en-US" b="1">
                <a:latin typeface="Courier New" charset="0"/>
              </a:rPr>
              <a:t>fibo5.cpp</a:t>
            </a:r>
            <a:r>
              <a:rPr lang="en-US"/>
              <a:t>?)</a:t>
            </a:r>
            <a:br>
              <a:rPr lang="en-US"/>
            </a:br>
            <a:r>
              <a:rPr lang="en-US"/>
              <a:t> </a:t>
            </a:r>
          </a:p>
          <a:p>
            <a:pPr lvl="1"/>
            <a:r>
              <a:rPr lang="en-US"/>
              <a:t>Thus, roughly:</a:t>
            </a:r>
            <a:br>
              <a:rPr lang="en-US"/>
            </a:br>
            <a:r>
              <a:rPr lang="en-US"/>
              <a:t> </a:t>
            </a:r>
          </a:p>
          <a:p>
            <a:pPr lvl="1"/>
            <a:r>
              <a:rPr lang="en-US"/>
              <a:t>Solving for </a:t>
            </a:r>
            <a:r>
              <a:rPr lang="en-US" i="1"/>
              <a:t>h</a:t>
            </a:r>
            <a:r>
              <a:rPr lang="en-US"/>
              <a:t>, we obtain, roughly:</a:t>
            </a:r>
          </a:p>
          <a:p>
            <a:pPr lvl="1"/>
            <a:r>
              <a:rPr lang="en-US"/>
              <a:t>We conclude that, for a balanced Binary Tree, </a:t>
            </a:r>
            <a:r>
              <a:rPr lang="en-US" b="1" i="1"/>
              <a:t>h</a:t>
            </a:r>
            <a:r>
              <a:rPr lang="en-US" b="1"/>
              <a:t> is </a:t>
            </a:r>
            <a:r>
              <a:rPr lang="en-US" b="1" i="1"/>
              <a:t>O</a:t>
            </a:r>
            <a:r>
              <a:rPr lang="en-US" b="1"/>
              <a:t>(log </a:t>
            </a:r>
            <a:r>
              <a:rPr lang="en-US" b="1" i="1"/>
              <a:t>n</a:t>
            </a:r>
            <a:r>
              <a:rPr lang="en-US" b="1"/>
              <a:t>)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Even better, the height of a Binary Search Tree is, with high probability, </a:t>
            </a:r>
            <a:r>
              <a:rPr lang="en-US" i="1"/>
              <a:t>O</a:t>
            </a:r>
            <a:r>
              <a:rPr lang="en-US"/>
              <a:t>(log </a:t>
            </a:r>
            <a:r>
              <a:rPr lang="en-US" i="1"/>
              <a:t>n</a:t>
            </a:r>
            <a:r>
              <a:rPr lang="en-US"/>
              <a:t>) for </a:t>
            </a:r>
            <a:r>
              <a:rPr lang="en-US" b="1"/>
              <a:t>random data</a:t>
            </a:r>
            <a:r>
              <a:rPr lang="en-US"/>
              <a:t>.</a:t>
            </a:r>
          </a:p>
          <a:p>
            <a:pPr lvl="1"/>
            <a:r>
              <a:rPr lang="en-US"/>
              <a:t>We will not verify this statement.</a:t>
            </a:r>
          </a:p>
        </p:txBody>
      </p:sp>
      <p:graphicFrame>
        <p:nvGraphicFramePr>
          <p:cNvPr id="2393092" name="Object 4"/>
          <p:cNvGraphicFramePr>
            <a:graphicFrameLocks noChangeAspect="1"/>
          </p:cNvGraphicFramePr>
          <p:nvPr/>
        </p:nvGraphicFramePr>
        <p:xfrm>
          <a:off x="2057400" y="2438400"/>
          <a:ext cx="10874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723983" imgH="432009" progId="Equation.3">
                  <p:embed/>
                </p:oleObj>
              </mc:Choice>
              <mc:Fallback>
                <p:oleObj name="Equation" r:id="rId3" imgW="723983" imgH="4320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438400"/>
                        <a:ext cx="10874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3093" name="Object 5"/>
          <p:cNvGraphicFramePr>
            <a:graphicFrameLocks noChangeAspect="1"/>
          </p:cNvGraphicFramePr>
          <p:nvPr/>
        </p:nvGraphicFramePr>
        <p:xfrm>
          <a:off x="3733800" y="2459038"/>
          <a:ext cx="89535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5" imgW="597038" imgH="444704" progId="Equation.3">
                  <p:embed/>
                </p:oleObj>
              </mc:Choice>
              <mc:Fallback>
                <p:oleObj name="Equation" r:id="rId5" imgW="597038" imgH="4447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459038"/>
                        <a:ext cx="895350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3094" name="Object 6"/>
          <p:cNvGraphicFramePr>
            <a:graphicFrameLocks noChangeAspect="1"/>
          </p:cNvGraphicFramePr>
          <p:nvPr/>
        </p:nvGraphicFramePr>
        <p:xfrm>
          <a:off x="2743200" y="3065463"/>
          <a:ext cx="91440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7" imgW="609732" imgH="444704" progId="Equation.3">
                  <p:embed/>
                </p:oleObj>
              </mc:Choice>
              <mc:Fallback>
                <p:oleObj name="Equation" r:id="rId7" imgW="609732" imgH="4447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065463"/>
                        <a:ext cx="914400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3095" name="Object 7"/>
          <p:cNvGraphicFramePr>
            <a:graphicFrameLocks noChangeAspect="1"/>
          </p:cNvGraphicFramePr>
          <p:nvPr/>
        </p:nvGraphicFramePr>
        <p:xfrm>
          <a:off x="4953000" y="3810000"/>
          <a:ext cx="16906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9" imgW="1117512" imgH="266981" progId="Equation.3">
                  <p:embed/>
                </p:oleObj>
              </mc:Choice>
              <mc:Fallback>
                <p:oleObj name="Equation" r:id="rId9" imgW="1117512" imgH="2669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10000"/>
                        <a:ext cx="169068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5126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Apr 2012</a:t>
            </a:r>
            <a:endParaRPr lang="en-US"/>
          </a:p>
        </p:txBody>
      </p:sp>
      <p:sp>
        <p:nvSpPr>
          <p:cNvPr id="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39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Trees</a:t>
            </a:r>
            <a:br>
              <a:rPr lang="en-US"/>
            </a:br>
            <a:r>
              <a:rPr lang="en-US"/>
              <a:t>Efficiency </a:t>
            </a:r>
            <a:r>
              <a:rPr lang="en-US">
                <a:cs typeface="Times New Roman" charset="0"/>
              </a:rPr>
              <a:t>— Order of Operations</a:t>
            </a:r>
          </a:p>
        </p:txBody>
      </p:sp>
      <p:sp>
        <p:nvSpPr>
          <p:cNvPr id="239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How efficient are the B.S.T. operations (using the</a:t>
            </a:r>
            <a:br>
              <a:rPr lang="en-US"/>
            </a:br>
            <a:r>
              <a:rPr lang="en-US"/>
              <a:t>standard implementation)?</a:t>
            </a:r>
          </a:p>
          <a:p>
            <a:pPr lvl="1">
              <a:lnSpc>
                <a:spcPct val="90000"/>
              </a:lnSpc>
            </a:pPr>
            <a:r>
              <a:rPr lang="en-US"/>
              <a:t>isEmpty</a:t>
            </a:r>
          </a:p>
          <a:p>
            <a:pPr lvl="2">
              <a:lnSpc>
                <a:spcPct val="90000"/>
              </a:lnSpc>
            </a:pPr>
            <a:r>
              <a:rPr lang="en-US"/>
              <a:t>Constant time.</a:t>
            </a:r>
          </a:p>
          <a:p>
            <a:pPr lvl="1">
              <a:lnSpc>
                <a:spcPct val="90000"/>
              </a:lnSpc>
            </a:pPr>
            <a:r>
              <a:rPr lang="en-US"/>
              <a:t>Retrieve</a:t>
            </a:r>
          </a:p>
          <a:p>
            <a:pPr lvl="2">
              <a:lnSpc>
                <a:spcPct val="90000"/>
              </a:lnSpc>
            </a:pPr>
            <a:r>
              <a:rPr lang="en-US"/>
              <a:t>Linear time.</a:t>
            </a:r>
          </a:p>
          <a:p>
            <a:pPr lvl="2">
              <a:lnSpc>
                <a:spcPct val="90000"/>
              </a:lnSpc>
            </a:pPr>
            <a:r>
              <a:rPr lang="en-US"/>
              <a:t>Worst case is roughly the height.</a:t>
            </a:r>
          </a:p>
          <a:p>
            <a:pPr lvl="3">
              <a:lnSpc>
                <a:spcPct val="90000"/>
              </a:lnSpc>
            </a:pPr>
            <a:r>
              <a:rPr lang="en-US"/>
              <a:t>If balanced: logarithmic time. But it might not </a:t>
            </a:r>
            <a:r>
              <a:rPr lang="en-US" b="1"/>
              <a:t>stay</a:t>
            </a:r>
            <a:r>
              <a:rPr lang="en-US"/>
              <a:t> balanced.</a:t>
            </a:r>
          </a:p>
          <a:p>
            <a:pPr lvl="3">
              <a:lnSpc>
                <a:spcPct val="90000"/>
              </a:lnSpc>
            </a:pPr>
            <a:r>
              <a:rPr lang="en-US"/>
              <a:t>Logarithmic time on average for random data.</a:t>
            </a:r>
          </a:p>
          <a:p>
            <a:pPr lvl="2">
              <a:lnSpc>
                <a:spcPct val="90000"/>
              </a:lnSpc>
            </a:pPr>
            <a:r>
              <a:rPr lang="en-US"/>
              <a:t>Retrieve does not modify the tree. It may be worth the</a:t>
            </a:r>
            <a:br>
              <a:rPr lang="en-US"/>
            </a:br>
            <a:r>
              <a:rPr lang="en-US"/>
              <a:t>time to create a balanced tree beforehand.</a:t>
            </a:r>
          </a:p>
          <a:p>
            <a:pPr lvl="1">
              <a:lnSpc>
                <a:spcPct val="90000"/>
              </a:lnSpc>
            </a:pPr>
            <a:r>
              <a:rPr lang="en-US"/>
              <a:t>Insert</a:t>
            </a:r>
          </a:p>
          <a:p>
            <a:pPr lvl="2">
              <a:lnSpc>
                <a:spcPct val="90000"/>
              </a:lnSpc>
            </a:pPr>
            <a:r>
              <a:rPr lang="en-US"/>
              <a:t>Linear time.</a:t>
            </a:r>
          </a:p>
          <a:p>
            <a:pPr lvl="2">
              <a:lnSpc>
                <a:spcPct val="90000"/>
              </a:lnSpc>
            </a:pPr>
            <a:r>
              <a:rPr lang="en-US"/>
              <a:t>See second point under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Retrieve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.</a:t>
            </a:r>
          </a:p>
          <a:p>
            <a:pPr lvl="1">
              <a:lnSpc>
                <a:spcPct val="90000"/>
              </a:lnSpc>
            </a:pPr>
            <a:r>
              <a:rPr lang="en-US"/>
              <a:t>Delete</a:t>
            </a:r>
          </a:p>
          <a:p>
            <a:pPr lvl="2">
              <a:lnSpc>
                <a:spcPct val="90000"/>
              </a:lnSpc>
            </a:pPr>
            <a:r>
              <a:rPr lang="en-US"/>
              <a:t>Linear time.</a:t>
            </a:r>
          </a:p>
          <a:p>
            <a:pPr lvl="2">
              <a:lnSpc>
                <a:spcPct val="90000"/>
              </a:lnSpc>
            </a:pPr>
            <a:r>
              <a:rPr lang="en-US"/>
              <a:t>See second point under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Retrieve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.</a:t>
            </a:r>
          </a:p>
          <a:p>
            <a:pPr lvl="1">
              <a:lnSpc>
                <a:spcPct val="90000"/>
              </a:lnSpc>
            </a:pPr>
            <a:r>
              <a:rPr lang="en-US"/>
              <a:t>Pre-, in-, postorder traversal</a:t>
            </a:r>
          </a:p>
          <a:p>
            <a:pPr lvl="2">
              <a:lnSpc>
                <a:spcPct val="90000"/>
              </a:lnSpc>
            </a:pPr>
            <a:r>
              <a:rPr lang="en-US"/>
              <a:t>Linear time.</a:t>
            </a:r>
          </a:p>
        </p:txBody>
      </p:sp>
      <p:sp>
        <p:nvSpPr>
          <p:cNvPr id="2394116" name="Rectangle 4"/>
          <p:cNvSpPr>
            <a:spLocks noChangeArrowheads="1"/>
          </p:cNvSpPr>
          <p:nvPr/>
        </p:nvSpPr>
        <p:spPr bwMode="auto">
          <a:xfrm>
            <a:off x="6781800" y="14478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i="1"/>
          </a:p>
        </p:txBody>
      </p:sp>
      <p:sp>
        <p:nvSpPr>
          <p:cNvPr id="2394117" name="Rectangle 5"/>
          <p:cNvSpPr>
            <a:spLocks noChangeArrowheads="1"/>
          </p:cNvSpPr>
          <p:nvPr/>
        </p:nvSpPr>
        <p:spPr bwMode="auto">
          <a:xfrm>
            <a:off x="6400800" y="17526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i="1"/>
          </a:p>
        </p:txBody>
      </p:sp>
      <p:sp>
        <p:nvSpPr>
          <p:cNvPr id="2394118" name="Rectangle 6"/>
          <p:cNvSpPr>
            <a:spLocks noChangeArrowheads="1"/>
          </p:cNvSpPr>
          <p:nvPr/>
        </p:nvSpPr>
        <p:spPr bwMode="auto">
          <a:xfrm>
            <a:off x="7162800" y="17526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i="1"/>
          </a:p>
        </p:txBody>
      </p:sp>
      <p:sp>
        <p:nvSpPr>
          <p:cNvPr id="2394119" name="Line 7"/>
          <p:cNvSpPr>
            <a:spLocks noChangeShapeType="1"/>
          </p:cNvSpPr>
          <p:nvPr/>
        </p:nvSpPr>
        <p:spPr bwMode="auto">
          <a:xfrm flipH="1">
            <a:off x="6477000" y="1600200"/>
            <a:ext cx="3048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4120" name="Line 8"/>
          <p:cNvSpPr>
            <a:spLocks noChangeShapeType="1"/>
          </p:cNvSpPr>
          <p:nvPr/>
        </p:nvSpPr>
        <p:spPr bwMode="auto">
          <a:xfrm>
            <a:off x="6934200" y="1600200"/>
            <a:ext cx="3048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4121" name="Rectangle 9"/>
          <p:cNvSpPr>
            <a:spLocks noChangeArrowheads="1"/>
          </p:cNvSpPr>
          <p:nvPr/>
        </p:nvSpPr>
        <p:spPr bwMode="auto">
          <a:xfrm>
            <a:off x="6248400" y="20574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i="1"/>
          </a:p>
        </p:txBody>
      </p:sp>
      <p:sp>
        <p:nvSpPr>
          <p:cNvPr id="2394122" name="Rectangle 10"/>
          <p:cNvSpPr>
            <a:spLocks noChangeArrowheads="1"/>
          </p:cNvSpPr>
          <p:nvPr/>
        </p:nvSpPr>
        <p:spPr bwMode="auto">
          <a:xfrm>
            <a:off x="6553200" y="20574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i="1"/>
          </a:p>
        </p:txBody>
      </p:sp>
      <p:sp>
        <p:nvSpPr>
          <p:cNvPr id="2394123" name="Line 11"/>
          <p:cNvSpPr>
            <a:spLocks noChangeShapeType="1"/>
          </p:cNvSpPr>
          <p:nvPr/>
        </p:nvSpPr>
        <p:spPr bwMode="auto">
          <a:xfrm flipH="1">
            <a:off x="6324600" y="1905000"/>
            <a:ext cx="76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4124" name="Line 12"/>
          <p:cNvSpPr>
            <a:spLocks noChangeShapeType="1"/>
          </p:cNvSpPr>
          <p:nvPr/>
        </p:nvSpPr>
        <p:spPr bwMode="auto">
          <a:xfrm>
            <a:off x="6553200" y="1905000"/>
            <a:ext cx="76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4125" name="Rectangle 13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i="1"/>
          </a:p>
        </p:txBody>
      </p:sp>
      <p:sp>
        <p:nvSpPr>
          <p:cNvPr id="2394126" name="Rectangle 14"/>
          <p:cNvSpPr>
            <a:spLocks noChangeArrowheads="1"/>
          </p:cNvSpPr>
          <p:nvPr/>
        </p:nvSpPr>
        <p:spPr bwMode="auto">
          <a:xfrm>
            <a:off x="7315200" y="20574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i="1"/>
          </a:p>
        </p:txBody>
      </p:sp>
      <p:sp>
        <p:nvSpPr>
          <p:cNvPr id="2394127" name="Line 15"/>
          <p:cNvSpPr>
            <a:spLocks noChangeShapeType="1"/>
          </p:cNvSpPr>
          <p:nvPr/>
        </p:nvSpPr>
        <p:spPr bwMode="auto">
          <a:xfrm flipH="1">
            <a:off x="7086600" y="1905000"/>
            <a:ext cx="76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4128" name="Line 16"/>
          <p:cNvSpPr>
            <a:spLocks noChangeShapeType="1"/>
          </p:cNvSpPr>
          <p:nvPr/>
        </p:nvSpPr>
        <p:spPr bwMode="auto">
          <a:xfrm>
            <a:off x="7315200" y="1905000"/>
            <a:ext cx="76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4129" name="Rectangle 17"/>
          <p:cNvSpPr>
            <a:spLocks noChangeArrowheads="1"/>
          </p:cNvSpPr>
          <p:nvPr/>
        </p:nvSpPr>
        <p:spPr bwMode="auto">
          <a:xfrm>
            <a:off x="6400800" y="23622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i="1"/>
          </a:p>
        </p:txBody>
      </p:sp>
      <p:sp>
        <p:nvSpPr>
          <p:cNvPr id="2394130" name="Rectangle 18"/>
          <p:cNvSpPr>
            <a:spLocks noChangeArrowheads="1"/>
          </p:cNvSpPr>
          <p:nvPr/>
        </p:nvSpPr>
        <p:spPr bwMode="auto">
          <a:xfrm>
            <a:off x="6705600" y="23622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i="1"/>
          </a:p>
        </p:txBody>
      </p:sp>
      <p:sp>
        <p:nvSpPr>
          <p:cNvPr id="2394131" name="Line 19"/>
          <p:cNvSpPr>
            <a:spLocks noChangeShapeType="1"/>
          </p:cNvSpPr>
          <p:nvPr/>
        </p:nvSpPr>
        <p:spPr bwMode="auto">
          <a:xfrm flipH="1">
            <a:off x="6477000" y="2209800"/>
            <a:ext cx="76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4132" name="Line 20"/>
          <p:cNvSpPr>
            <a:spLocks noChangeShapeType="1"/>
          </p:cNvSpPr>
          <p:nvPr/>
        </p:nvSpPr>
        <p:spPr bwMode="auto">
          <a:xfrm>
            <a:off x="6705600" y="2209800"/>
            <a:ext cx="76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4133" name="Rectangle 21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i="1"/>
          </a:p>
        </p:txBody>
      </p:sp>
      <p:sp>
        <p:nvSpPr>
          <p:cNvPr id="2394134" name="Line 22"/>
          <p:cNvSpPr>
            <a:spLocks noChangeShapeType="1"/>
          </p:cNvSpPr>
          <p:nvPr/>
        </p:nvSpPr>
        <p:spPr bwMode="auto">
          <a:xfrm flipH="1">
            <a:off x="7239000" y="2209800"/>
            <a:ext cx="76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4135" name="Rectangle 23"/>
          <p:cNvSpPr>
            <a:spLocks noChangeArrowheads="1"/>
          </p:cNvSpPr>
          <p:nvPr/>
        </p:nvSpPr>
        <p:spPr bwMode="auto">
          <a:xfrm>
            <a:off x="6096000" y="23622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i="1"/>
          </a:p>
        </p:txBody>
      </p:sp>
      <p:sp>
        <p:nvSpPr>
          <p:cNvPr id="2394136" name="Line 24"/>
          <p:cNvSpPr>
            <a:spLocks noChangeShapeType="1"/>
          </p:cNvSpPr>
          <p:nvPr/>
        </p:nvSpPr>
        <p:spPr bwMode="auto">
          <a:xfrm flipH="1">
            <a:off x="6172200" y="2209800"/>
            <a:ext cx="76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4137" name="Rectangle 25"/>
          <p:cNvSpPr>
            <a:spLocks noChangeArrowheads="1"/>
          </p:cNvSpPr>
          <p:nvPr/>
        </p:nvSpPr>
        <p:spPr bwMode="auto">
          <a:xfrm>
            <a:off x="6858000" y="26670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i="1"/>
          </a:p>
        </p:txBody>
      </p:sp>
      <p:sp>
        <p:nvSpPr>
          <p:cNvPr id="2394138" name="Line 26"/>
          <p:cNvSpPr>
            <a:spLocks noChangeShapeType="1"/>
          </p:cNvSpPr>
          <p:nvPr/>
        </p:nvSpPr>
        <p:spPr bwMode="auto">
          <a:xfrm>
            <a:off x="6858000" y="2514600"/>
            <a:ext cx="76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4139" name="Rectangle 27"/>
          <p:cNvSpPr>
            <a:spLocks noChangeArrowheads="1"/>
          </p:cNvSpPr>
          <p:nvPr/>
        </p:nvSpPr>
        <p:spPr bwMode="auto">
          <a:xfrm>
            <a:off x="6553200" y="26670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i="1"/>
          </a:p>
        </p:txBody>
      </p:sp>
      <p:sp>
        <p:nvSpPr>
          <p:cNvPr id="2394140" name="Line 28"/>
          <p:cNvSpPr>
            <a:spLocks noChangeShapeType="1"/>
          </p:cNvSpPr>
          <p:nvPr/>
        </p:nvSpPr>
        <p:spPr bwMode="auto">
          <a:xfrm flipH="1">
            <a:off x="6629400" y="2514600"/>
            <a:ext cx="76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4141" name="Rectangle 29"/>
          <p:cNvSpPr>
            <a:spLocks noChangeArrowheads="1"/>
          </p:cNvSpPr>
          <p:nvPr/>
        </p:nvSpPr>
        <p:spPr bwMode="auto">
          <a:xfrm>
            <a:off x="8229600" y="14478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i="1"/>
          </a:p>
        </p:txBody>
      </p:sp>
      <p:sp>
        <p:nvSpPr>
          <p:cNvPr id="2394142" name="Rectangle 30"/>
          <p:cNvSpPr>
            <a:spLocks noChangeArrowheads="1"/>
          </p:cNvSpPr>
          <p:nvPr/>
        </p:nvSpPr>
        <p:spPr bwMode="auto">
          <a:xfrm>
            <a:off x="8077200" y="17526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i="1"/>
          </a:p>
        </p:txBody>
      </p:sp>
      <p:sp>
        <p:nvSpPr>
          <p:cNvPr id="2394143" name="Rectangle 31"/>
          <p:cNvSpPr>
            <a:spLocks noChangeArrowheads="1"/>
          </p:cNvSpPr>
          <p:nvPr/>
        </p:nvSpPr>
        <p:spPr bwMode="auto">
          <a:xfrm>
            <a:off x="8382000" y="17526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i="1"/>
          </a:p>
        </p:txBody>
      </p:sp>
      <p:sp>
        <p:nvSpPr>
          <p:cNvPr id="2394144" name="Line 32"/>
          <p:cNvSpPr>
            <a:spLocks noChangeShapeType="1"/>
          </p:cNvSpPr>
          <p:nvPr/>
        </p:nvSpPr>
        <p:spPr bwMode="auto">
          <a:xfrm flipH="1">
            <a:off x="8153400" y="1600200"/>
            <a:ext cx="76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4145" name="Line 33"/>
          <p:cNvSpPr>
            <a:spLocks noChangeShapeType="1"/>
          </p:cNvSpPr>
          <p:nvPr/>
        </p:nvSpPr>
        <p:spPr bwMode="auto">
          <a:xfrm>
            <a:off x="8382000" y="1600200"/>
            <a:ext cx="76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4146" name="Rectangle 3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i="1"/>
          </a:p>
        </p:txBody>
      </p:sp>
      <p:sp>
        <p:nvSpPr>
          <p:cNvPr id="2394147" name="Line 35"/>
          <p:cNvSpPr>
            <a:spLocks noChangeShapeType="1"/>
          </p:cNvSpPr>
          <p:nvPr/>
        </p:nvSpPr>
        <p:spPr bwMode="auto">
          <a:xfrm>
            <a:off x="8534400" y="1905000"/>
            <a:ext cx="76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4148" name="Rectangle 36"/>
          <p:cNvSpPr>
            <a:spLocks noChangeArrowheads="1"/>
          </p:cNvSpPr>
          <p:nvPr/>
        </p:nvSpPr>
        <p:spPr bwMode="auto">
          <a:xfrm>
            <a:off x="8077200" y="48006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i="1"/>
          </a:p>
        </p:txBody>
      </p:sp>
      <p:sp>
        <p:nvSpPr>
          <p:cNvPr id="2394149" name="Line 37"/>
          <p:cNvSpPr>
            <a:spLocks noChangeShapeType="1"/>
          </p:cNvSpPr>
          <p:nvPr/>
        </p:nvSpPr>
        <p:spPr bwMode="auto">
          <a:xfrm flipH="1">
            <a:off x="8153400" y="4648200"/>
            <a:ext cx="76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4150" name="Rectangle 38"/>
          <p:cNvSpPr>
            <a:spLocks noChangeArrowheads="1"/>
          </p:cNvSpPr>
          <p:nvPr/>
        </p:nvSpPr>
        <p:spPr bwMode="auto">
          <a:xfrm>
            <a:off x="8382000" y="23622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i="1"/>
          </a:p>
        </p:txBody>
      </p:sp>
      <p:sp>
        <p:nvSpPr>
          <p:cNvPr id="2394151" name="Line 39"/>
          <p:cNvSpPr>
            <a:spLocks noChangeShapeType="1"/>
          </p:cNvSpPr>
          <p:nvPr/>
        </p:nvSpPr>
        <p:spPr bwMode="auto">
          <a:xfrm flipH="1">
            <a:off x="8458200" y="2209800"/>
            <a:ext cx="76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4152" name="Rectangle 40"/>
          <p:cNvSpPr>
            <a:spLocks noChangeArrowheads="1"/>
          </p:cNvSpPr>
          <p:nvPr/>
        </p:nvSpPr>
        <p:spPr bwMode="auto">
          <a:xfrm>
            <a:off x="8534400" y="38862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i="1"/>
          </a:p>
        </p:txBody>
      </p:sp>
      <p:sp>
        <p:nvSpPr>
          <p:cNvPr id="2394153" name="Line 41"/>
          <p:cNvSpPr>
            <a:spLocks noChangeShapeType="1"/>
          </p:cNvSpPr>
          <p:nvPr/>
        </p:nvSpPr>
        <p:spPr bwMode="auto">
          <a:xfrm>
            <a:off x="8534400" y="3733800"/>
            <a:ext cx="76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4154" name="Rectangle 42"/>
          <p:cNvSpPr>
            <a:spLocks noChangeArrowheads="1"/>
          </p:cNvSpPr>
          <p:nvPr/>
        </p:nvSpPr>
        <p:spPr bwMode="auto">
          <a:xfrm>
            <a:off x="8077200" y="41910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i="1"/>
          </a:p>
        </p:txBody>
      </p:sp>
      <p:sp>
        <p:nvSpPr>
          <p:cNvPr id="2394155" name="Rectangle 43"/>
          <p:cNvSpPr>
            <a:spLocks noChangeArrowheads="1"/>
          </p:cNvSpPr>
          <p:nvPr/>
        </p:nvSpPr>
        <p:spPr bwMode="auto">
          <a:xfrm>
            <a:off x="8382000" y="35814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i="1"/>
          </a:p>
        </p:txBody>
      </p:sp>
      <p:sp>
        <p:nvSpPr>
          <p:cNvPr id="2394156" name="Line 44"/>
          <p:cNvSpPr>
            <a:spLocks noChangeShapeType="1"/>
          </p:cNvSpPr>
          <p:nvPr/>
        </p:nvSpPr>
        <p:spPr bwMode="auto">
          <a:xfrm flipH="1">
            <a:off x="8153400" y="4038600"/>
            <a:ext cx="76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4157" name="Line 45"/>
          <p:cNvSpPr>
            <a:spLocks noChangeShapeType="1"/>
          </p:cNvSpPr>
          <p:nvPr/>
        </p:nvSpPr>
        <p:spPr bwMode="auto">
          <a:xfrm>
            <a:off x="8382000" y="3429000"/>
            <a:ext cx="76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4158" name="Rectangle 46"/>
          <p:cNvSpPr>
            <a:spLocks noChangeArrowheads="1"/>
          </p:cNvSpPr>
          <p:nvPr/>
        </p:nvSpPr>
        <p:spPr bwMode="auto">
          <a:xfrm>
            <a:off x="8382000" y="29718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i="1"/>
          </a:p>
        </p:txBody>
      </p:sp>
      <p:sp>
        <p:nvSpPr>
          <p:cNvPr id="2394159" name="Line 47"/>
          <p:cNvSpPr>
            <a:spLocks noChangeShapeType="1"/>
          </p:cNvSpPr>
          <p:nvPr/>
        </p:nvSpPr>
        <p:spPr bwMode="auto">
          <a:xfrm>
            <a:off x="8382000" y="2819400"/>
            <a:ext cx="76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4160" name="Rectangle 48"/>
          <p:cNvSpPr>
            <a:spLocks noChangeArrowheads="1"/>
          </p:cNvSpPr>
          <p:nvPr/>
        </p:nvSpPr>
        <p:spPr bwMode="auto">
          <a:xfrm>
            <a:off x="8229600" y="26670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i="1"/>
          </a:p>
        </p:txBody>
      </p:sp>
      <p:sp>
        <p:nvSpPr>
          <p:cNvPr id="2394161" name="Line 49"/>
          <p:cNvSpPr>
            <a:spLocks noChangeShapeType="1"/>
          </p:cNvSpPr>
          <p:nvPr/>
        </p:nvSpPr>
        <p:spPr bwMode="auto">
          <a:xfrm flipH="1">
            <a:off x="8305800" y="2514600"/>
            <a:ext cx="76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4162" name="Rectangle 50"/>
          <p:cNvSpPr>
            <a:spLocks noChangeArrowheads="1"/>
          </p:cNvSpPr>
          <p:nvPr/>
        </p:nvSpPr>
        <p:spPr bwMode="auto">
          <a:xfrm>
            <a:off x="8229600" y="44958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i="1"/>
          </a:p>
        </p:txBody>
      </p:sp>
      <p:sp>
        <p:nvSpPr>
          <p:cNvPr id="2394163" name="Line 51"/>
          <p:cNvSpPr>
            <a:spLocks noChangeShapeType="1"/>
          </p:cNvSpPr>
          <p:nvPr/>
        </p:nvSpPr>
        <p:spPr bwMode="auto">
          <a:xfrm>
            <a:off x="8229600" y="4343400"/>
            <a:ext cx="76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4164" name="Rectangle 52"/>
          <p:cNvSpPr>
            <a:spLocks noChangeArrowheads="1"/>
          </p:cNvSpPr>
          <p:nvPr/>
        </p:nvSpPr>
        <p:spPr bwMode="auto">
          <a:xfrm>
            <a:off x="7467600" y="23622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i="1"/>
          </a:p>
        </p:txBody>
      </p:sp>
      <p:sp>
        <p:nvSpPr>
          <p:cNvPr id="2394165" name="Line 53"/>
          <p:cNvSpPr>
            <a:spLocks noChangeShapeType="1"/>
          </p:cNvSpPr>
          <p:nvPr/>
        </p:nvSpPr>
        <p:spPr bwMode="auto">
          <a:xfrm>
            <a:off x="7467600" y="2209800"/>
            <a:ext cx="76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4166" name="Rectangle 54"/>
          <p:cNvSpPr>
            <a:spLocks noChangeArrowheads="1"/>
          </p:cNvSpPr>
          <p:nvPr/>
        </p:nvSpPr>
        <p:spPr bwMode="auto">
          <a:xfrm>
            <a:off x="8229600" y="32766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i="1"/>
          </a:p>
        </p:txBody>
      </p:sp>
      <p:sp>
        <p:nvSpPr>
          <p:cNvPr id="2394167" name="Line 55"/>
          <p:cNvSpPr>
            <a:spLocks noChangeShapeType="1"/>
          </p:cNvSpPr>
          <p:nvPr/>
        </p:nvSpPr>
        <p:spPr bwMode="auto">
          <a:xfrm flipH="1">
            <a:off x="8305800" y="3124200"/>
            <a:ext cx="76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4168" name="Rectangle 56"/>
          <p:cNvSpPr>
            <a:spLocks noChangeArrowheads="1"/>
          </p:cNvSpPr>
          <p:nvPr/>
        </p:nvSpPr>
        <p:spPr bwMode="auto">
          <a:xfrm>
            <a:off x="8229600" y="38862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i="1"/>
          </a:p>
        </p:txBody>
      </p:sp>
      <p:sp>
        <p:nvSpPr>
          <p:cNvPr id="2394169" name="Line 57"/>
          <p:cNvSpPr>
            <a:spLocks noChangeShapeType="1"/>
          </p:cNvSpPr>
          <p:nvPr/>
        </p:nvSpPr>
        <p:spPr bwMode="auto">
          <a:xfrm flipH="1">
            <a:off x="8305800" y="3733800"/>
            <a:ext cx="76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07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Apr 2012</a:t>
            </a:r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50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Trees</a:t>
            </a:r>
            <a:br>
              <a:rPr lang="en-US"/>
            </a:br>
            <a:r>
              <a:rPr lang="en-US"/>
              <a:t>Efficiency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The Problem</a:t>
            </a:r>
          </a:p>
        </p:txBody>
      </p:sp>
      <p:sp>
        <p:nvSpPr>
          <p:cNvPr id="250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A B.S.T. has a nice interface for sets and key-based look-up.</a:t>
            </a:r>
          </a:p>
          <a:p>
            <a:pPr>
              <a:buFont typeface="Wingdings" charset="0"/>
              <a:buNone/>
            </a:pPr>
            <a:r>
              <a:rPr lang="en-US"/>
              <a:t>Further, a B.S.T. has good average performance; </a:t>
            </a:r>
            <a:r>
              <a:rPr lang="en-US" b="1"/>
              <a:t>retrieve</a:t>
            </a:r>
            <a:r>
              <a:rPr lang="en-US"/>
              <a:t>, </a:t>
            </a:r>
            <a:r>
              <a:rPr lang="en-US" b="1"/>
              <a:t>insert</a:t>
            </a:r>
            <a:r>
              <a:rPr lang="en-US"/>
              <a:t>, and </a:t>
            </a:r>
            <a:r>
              <a:rPr lang="en-US" b="1"/>
              <a:t>delete</a:t>
            </a:r>
            <a:r>
              <a:rPr lang="en-US"/>
              <a:t> are logarithmic time for typical data.</a:t>
            </a:r>
          </a:p>
          <a:p>
            <a:pPr>
              <a:buFont typeface="Wingdings" charset="0"/>
              <a:buNone/>
            </a:pPr>
            <a:r>
              <a:rPr lang="en-US"/>
              <a:t>But in the worst case, a B.S.T. is worse than a sorted array.</a:t>
            </a:r>
          </a:p>
          <a:p>
            <a:pPr lvl="1"/>
            <a:r>
              <a:rPr lang="en-US"/>
              <a:t>It is also worse in memory usage.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buFont typeface="Wingdings" charset="0"/>
              <a:buNone/>
            </a:pPr>
            <a:r>
              <a:rPr lang="en-US"/>
              <a:t>Can we efficiently </a:t>
            </a:r>
            <a:r>
              <a:rPr lang="en-US" i="1"/>
              <a:t>keep</a:t>
            </a:r>
            <a:r>
              <a:rPr lang="en-US"/>
              <a:t> a Binary Search Tree balanced, while allowing for insert &amp; delete operations?</a:t>
            </a:r>
          </a:p>
          <a:p>
            <a:pPr lvl="1"/>
            <a:r>
              <a:rPr lang="en-US"/>
              <a:t>We will look at this question again later.</a:t>
            </a:r>
          </a:p>
        </p:txBody>
      </p:sp>
      <p:graphicFrame>
        <p:nvGraphicFramePr>
          <p:cNvPr id="2500612" name="Group 4"/>
          <p:cNvGraphicFramePr>
            <a:graphicFrameLocks noGrp="1"/>
          </p:cNvGraphicFramePr>
          <p:nvPr/>
        </p:nvGraphicFramePr>
        <p:xfrm>
          <a:off x="1981200" y="3048000"/>
          <a:ext cx="5137150" cy="1736408"/>
        </p:xfrm>
        <a:graphic>
          <a:graphicData uri="http://schemas.openxmlformats.org/drawingml/2006/table">
            <a:tbl>
              <a:tblPr/>
              <a:tblGrid>
                <a:gridCol w="1030288"/>
                <a:gridCol w="1484312"/>
                <a:gridCol w="1325563"/>
                <a:gridCol w="1296987"/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B.S.T.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(balanced &amp; average case)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Sorted 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B.S.T.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(worst case)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Retrieve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Insert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Delete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98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Apr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51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Treesort</a:t>
            </a:r>
            <a:br>
              <a:rPr lang="en-US"/>
            </a:br>
            <a:r>
              <a:rPr lang="en-US"/>
              <a:t>Introduction</a:t>
            </a:r>
          </a:p>
        </p:txBody>
      </p:sp>
      <p:sp>
        <p:nvSpPr>
          <p:cNvPr id="251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For most sorted containers, there is an associated sorting algorithm.</a:t>
            </a:r>
          </a:p>
          <a:p>
            <a:pPr lvl="1">
              <a:lnSpc>
                <a:spcPct val="90000"/>
              </a:lnSpc>
            </a:pPr>
            <a:r>
              <a:rPr lang="en-US"/>
              <a:t>Insert all items into the container, and then iterate through it.</a:t>
            </a:r>
          </a:p>
          <a:p>
            <a:pPr lvl="1">
              <a:lnSpc>
                <a:spcPct val="90000"/>
              </a:lnSpc>
            </a:pPr>
            <a:r>
              <a:rPr lang="en-US"/>
              <a:t>For a sorted array, this algorithm is pretty nearly Insertion Sort.</a:t>
            </a:r>
          </a:p>
          <a:p>
            <a:pPr lvl="2">
              <a:lnSpc>
                <a:spcPct val="90000"/>
              </a:lnSpc>
            </a:pPr>
            <a:r>
              <a:rPr lang="en-US"/>
              <a:t>It would be a non-in-place version of Insertion Sort.</a:t>
            </a:r>
          </a:p>
          <a:p>
            <a:pPr lvl="1">
              <a:lnSpc>
                <a:spcPct val="90000"/>
              </a:lnSpc>
            </a:pPr>
            <a:r>
              <a:rPr lang="en-US"/>
              <a:t>For a Binary Search Tree, the algorithm is called </a:t>
            </a:r>
            <a:r>
              <a:rPr lang="en-US" b="1"/>
              <a:t>Treesort</a:t>
            </a:r>
            <a:r>
              <a:rPr lang="en-US"/>
              <a:t>.</a:t>
            </a:r>
          </a:p>
          <a:p>
            <a:pPr lvl="2">
              <a:lnSpc>
                <a:spcPct val="90000"/>
              </a:lnSpc>
            </a:pPr>
            <a:r>
              <a:rPr lang="en-US"/>
              <a:t>Note: We must allow equivalent items in our B.S.T.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Treesort is not a very good algorithm, but it is worth looking at.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What is the order of Treesort?</a:t>
            </a:r>
          </a:p>
          <a:p>
            <a:pPr lvl="1">
              <a:lnSpc>
                <a:spcPct val="90000"/>
              </a:lnSpc>
            </a:pP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).</a:t>
            </a:r>
          </a:p>
          <a:p>
            <a:pPr lvl="2">
              <a:lnSpc>
                <a:spcPct val="90000"/>
              </a:lnSpc>
            </a:pPr>
            <a:r>
              <a:rPr lang="en-US"/>
              <a:t>There are </a:t>
            </a:r>
            <a:r>
              <a:rPr lang="en-US" i="1"/>
              <a:t>n</a:t>
            </a:r>
            <a:r>
              <a:rPr lang="en-US"/>
              <a:t> insert operations, each of which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), plus a single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traversal.</a:t>
            </a:r>
          </a:p>
          <a:p>
            <a:pPr lvl="1">
              <a:lnSpc>
                <a:spcPct val="90000"/>
              </a:lnSpc>
            </a:pPr>
            <a:r>
              <a:rPr lang="en-US"/>
              <a:t>However, it is </a:t>
            </a:r>
            <a:r>
              <a:rPr lang="en-US" i="1"/>
              <a:t>usually</a:t>
            </a:r>
            <a:r>
              <a:rPr lang="en-US"/>
              <a:t> pretty fast: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 on average.</a:t>
            </a:r>
          </a:p>
          <a:p>
            <a:pPr lvl="2">
              <a:lnSpc>
                <a:spcPct val="90000"/>
              </a:lnSpc>
            </a:pPr>
            <a:r>
              <a:rPr lang="en-US"/>
              <a:t>Because B.S.T. Insert is </a:t>
            </a:r>
            <a:r>
              <a:rPr lang="en-US" i="1"/>
              <a:t>O</a:t>
            </a:r>
            <a:r>
              <a:rPr lang="en-US"/>
              <a:t>(log </a:t>
            </a:r>
            <a:r>
              <a:rPr lang="en-US" i="1"/>
              <a:t>n</a:t>
            </a:r>
            <a:r>
              <a:rPr lang="en-US"/>
              <a:t>) for average data.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Have we seen Treesort before?</a:t>
            </a:r>
          </a:p>
          <a:p>
            <a:pPr lvl="1">
              <a:lnSpc>
                <a:spcPct val="90000"/>
              </a:lnSpc>
            </a:pPr>
            <a:r>
              <a:rPr lang="en-US"/>
              <a:t>Kind of. It is basically </a:t>
            </a:r>
            <a:r>
              <a:rPr lang="en-US" b="1"/>
              <a:t>Quicksort</a:t>
            </a:r>
            <a:r>
              <a:rPr lang="en-US"/>
              <a:t> in disguise.</a:t>
            </a:r>
          </a:p>
          <a:p>
            <a:pPr lvl="1">
              <a:lnSpc>
                <a:spcPct val="90000"/>
              </a:lnSpc>
            </a:pPr>
            <a:r>
              <a:rPr lang="en-US"/>
              <a:t>The main practical difference is that Treesort requires a large auxiliary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369765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Apr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51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Treesort</a:t>
            </a:r>
            <a:br>
              <a:rPr lang="en-US"/>
            </a:br>
            <a:r>
              <a:rPr lang="en-US"/>
              <a:t>Analysis</a:t>
            </a:r>
          </a:p>
        </p:txBody>
      </p:sp>
      <p:sp>
        <p:nvSpPr>
          <p:cNvPr id="251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Efficiency </a:t>
            </a:r>
            <a:r>
              <a:rPr lang="en-US" sz="1800">
                <a:sym typeface="Wingdings" charset="0"/>
              </a:rPr>
              <a:t>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1600"/>
              <a:t>Treesort is </a:t>
            </a:r>
            <a:r>
              <a:rPr lang="en-US" sz="1600" i="1"/>
              <a:t>O</a:t>
            </a:r>
            <a:r>
              <a:rPr lang="en-US" sz="1600"/>
              <a:t>(</a:t>
            </a:r>
            <a:r>
              <a:rPr lang="en-US" sz="1600" i="1"/>
              <a:t>n</a:t>
            </a:r>
            <a:r>
              <a:rPr lang="en-US" sz="1600" baseline="30000"/>
              <a:t>2</a:t>
            </a:r>
            <a:r>
              <a:rPr lang="en-US" sz="1600"/>
              <a:t>).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Treesort has an acceptable average-case time: </a:t>
            </a:r>
            <a:r>
              <a:rPr lang="en-US" sz="1600" i="1"/>
              <a:t>O</a:t>
            </a:r>
            <a:r>
              <a:rPr lang="en-US" sz="1600"/>
              <a:t>(</a:t>
            </a:r>
            <a:r>
              <a:rPr lang="en-US" sz="1600" i="1"/>
              <a:t>n </a:t>
            </a:r>
            <a:r>
              <a:rPr lang="en-US" sz="1600"/>
              <a:t>log</a:t>
            </a:r>
            <a:r>
              <a:rPr lang="en-US" sz="1600" i="1"/>
              <a:t> n</a:t>
            </a:r>
            <a:r>
              <a:rPr lang="en-US" sz="1600"/>
              <a:t>). </a:t>
            </a:r>
            <a:r>
              <a:rPr lang="en-US" sz="1600">
                <a:sym typeface="Wingdings" charset="0"/>
              </a:rPr>
              <a:t></a:t>
            </a:r>
            <a:endParaRPr lang="en-US" sz="16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Requirements on Data </a:t>
            </a:r>
            <a:r>
              <a:rPr lang="en-US" sz="1800">
                <a:sym typeface="Wingdings" charset="0"/>
              </a:rPr>
              <a:t>?*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1600"/>
              <a:t>Treesort does not require random-access data.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It works with Linked Lists.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Space Usage </a:t>
            </a:r>
            <a:r>
              <a:rPr lang="en-US" sz="1800">
                <a:sym typeface="Wingdings" charset="0"/>
              </a:rPr>
              <a:t>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Treesort requires </a:t>
            </a:r>
            <a:r>
              <a:rPr lang="en-US" sz="1600" i="1"/>
              <a:t>O</a:t>
            </a:r>
            <a:r>
              <a:rPr lang="en-US" sz="1600"/>
              <a:t>(</a:t>
            </a:r>
            <a:r>
              <a:rPr lang="en-US" sz="1600" i="1"/>
              <a:t>n</a:t>
            </a:r>
            <a:r>
              <a:rPr lang="en-US" sz="1600"/>
              <a:t>) additional space for the tree.</a:t>
            </a:r>
          </a:p>
          <a:p>
            <a:pPr lvl="2">
              <a:lnSpc>
                <a:spcPct val="90000"/>
              </a:lnSpc>
            </a:pPr>
            <a:r>
              <a:rPr lang="en-US" sz="1400"/>
              <a:t>And this space holds data items.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Stability </a:t>
            </a:r>
            <a:r>
              <a:rPr lang="en-US" sz="1800">
                <a:sym typeface="Wingdings" charset="0"/>
              </a:rPr>
              <a:t>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1600"/>
              <a:t>Treesort is stable.</a:t>
            </a:r>
          </a:p>
          <a:p>
            <a:pPr lvl="2">
              <a:lnSpc>
                <a:spcPct val="90000"/>
              </a:lnSpc>
            </a:pPr>
            <a:r>
              <a:rPr lang="en-US" sz="1400"/>
              <a:t>Even though Quicksort is not. Do you see why?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Performance on Nearly Sorted Data </a:t>
            </a:r>
            <a:r>
              <a:rPr lang="en-US" sz="1800">
                <a:sym typeface="Wingdings" charset="0"/>
              </a:rPr>
              <a:t>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1600"/>
              <a:t>Treesort is </a:t>
            </a:r>
            <a:r>
              <a:rPr lang="en-US" sz="1600" b="1"/>
              <a:t>slow</a:t>
            </a:r>
            <a:r>
              <a:rPr lang="en-US" sz="1600"/>
              <a:t> on nearly sorted data: </a:t>
            </a:r>
            <a:r>
              <a:rPr lang="en-US" sz="1600" i="1"/>
              <a:t>O</a:t>
            </a:r>
            <a:r>
              <a:rPr lang="en-US" sz="1600"/>
              <a:t>(</a:t>
            </a:r>
            <a:r>
              <a:rPr lang="en-US" sz="1600" i="1"/>
              <a:t>n</a:t>
            </a:r>
            <a:r>
              <a:rPr lang="en-US" sz="1600" baseline="30000"/>
              <a:t>2</a:t>
            </a:r>
            <a:r>
              <a:rPr lang="en-US" sz="1600"/>
              <a:t>).</a:t>
            </a:r>
          </a:p>
          <a:p>
            <a:pPr lvl="2">
              <a:lnSpc>
                <a:spcPct val="90000"/>
              </a:lnSpc>
            </a:pPr>
            <a:r>
              <a:rPr lang="en-US" sz="1400"/>
              <a:t>Just like unoptimized Quicksort.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/>
              <a:t>*This is not much of an advantage for an algorithm that is inefficient in both time and space. (Suppose it did require random-access data. To fix this, we could simply start by copying to an array.)</a:t>
            </a:r>
          </a:p>
        </p:txBody>
      </p:sp>
    </p:spTree>
    <p:extLst>
      <p:ext uri="{BB962C8B-B14F-4D97-AF65-F5344CB8AC3E}">
        <p14:creationId xmlns:p14="http://schemas.microsoft.com/office/powerpoint/2010/main" val="232915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40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Review</a:t>
            </a:r>
            <a:br>
              <a:rPr lang="en-US">
                <a:cs typeface="+mj-cs"/>
              </a:rPr>
            </a:br>
            <a:r>
              <a:rPr lang="en-US">
                <a:cs typeface="+mj-cs"/>
              </a:rPr>
              <a:t>Where Are We? </a:t>
            </a:r>
            <a:r>
              <a:rPr lang="en-US">
                <a:cs typeface="Times New Roman" charset="0"/>
              </a:rPr>
              <a:t>—</a:t>
            </a:r>
            <a:r>
              <a:rPr lang="en-US">
                <a:cs typeface="+mj-cs"/>
              </a:rPr>
              <a:t> The Big Problem</a:t>
            </a:r>
          </a:p>
        </p:txBody>
      </p:sp>
      <p:sp>
        <p:nvSpPr>
          <p:cNvPr id="240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Our problem for much of the rest of the semester:</a:t>
            </a:r>
          </a:p>
          <a:p>
            <a:pPr lvl="1" eaLnBrk="1" hangingPunct="1">
              <a:defRPr/>
            </a:pPr>
            <a:r>
              <a:rPr lang="en-US"/>
              <a:t>Store: a collection of data items, all of the same type.</a:t>
            </a:r>
          </a:p>
          <a:p>
            <a:pPr lvl="1" eaLnBrk="1" hangingPunct="1">
              <a:defRPr/>
            </a:pPr>
            <a:r>
              <a:rPr lang="en-US"/>
              <a:t>Operations:</a:t>
            </a:r>
          </a:p>
          <a:p>
            <a:pPr lvl="2" eaLnBrk="1" hangingPunct="1">
              <a:defRPr/>
            </a:pPr>
            <a:r>
              <a:rPr lang="en-US"/>
              <a:t>Access items [one item: retrieve/find, all items: traverse].</a:t>
            </a:r>
          </a:p>
          <a:p>
            <a:pPr lvl="2" eaLnBrk="1" hangingPunct="1">
              <a:defRPr/>
            </a:pPr>
            <a:r>
              <a:rPr lang="en-US"/>
              <a:t>Add new item [insert].</a:t>
            </a:r>
          </a:p>
          <a:p>
            <a:pPr lvl="2" eaLnBrk="1" hangingPunct="1">
              <a:defRPr/>
            </a:pPr>
            <a:r>
              <a:rPr lang="en-US"/>
              <a:t>Eliminate existing item [delete].</a:t>
            </a:r>
          </a:p>
          <a:p>
            <a:pPr lvl="1" eaLnBrk="1" hangingPunct="1">
              <a:defRPr/>
            </a:pPr>
            <a:r>
              <a:rPr lang="en-US"/>
              <a:t>All this needs to be efficient in both time and space.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A solution to this problem is a </a:t>
            </a:r>
            <a:r>
              <a:rPr lang="en-US" b="1">
                <a:cs typeface="+mn-cs"/>
              </a:rPr>
              <a:t>container</a:t>
            </a:r>
            <a:r>
              <a:rPr lang="en-US">
                <a:cs typeface="+mn-cs"/>
              </a:rPr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>
                <a:cs typeface="+mn-cs"/>
              </a:rPr>
              <a:t>Generic containers</a:t>
            </a:r>
            <a:r>
              <a:rPr lang="en-US">
                <a:cs typeface="+mn-cs"/>
              </a:rPr>
              <a:t>: those in which client code can specify the type of data stored.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Apr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46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Overview</a:t>
            </a:r>
            <a:br>
              <a:rPr lang="en-US"/>
            </a:br>
            <a:r>
              <a:rPr lang="en-US"/>
              <a:t>Tables &amp; Priority Queues</a:t>
            </a:r>
          </a:p>
        </p:txBody>
      </p:sp>
      <p:sp>
        <p:nvSpPr>
          <p:cNvPr id="246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Next we begin a unit on ADTs Table and Priority Queue and their implementations (in particular, Binary Heaps and the associated algorithms, balanced search trees, and Hash Tables).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Major Topics</a:t>
            </a:r>
          </a:p>
          <a:p>
            <a:pPr lvl="1">
              <a:lnSpc>
                <a:spcPct val="90000"/>
              </a:lnSpc>
            </a:pPr>
            <a:r>
              <a:rPr lang="en-US"/>
              <a:t>Introduction to Tables</a:t>
            </a:r>
          </a:p>
          <a:p>
            <a:pPr lvl="1">
              <a:lnSpc>
                <a:spcPct val="90000"/>
              </a:lnSpc>
            </a:pPr>
            <a:r>
              <a:rPr lang="en-US"/>
              <a:t>Priority Queues</a:t>
            </a:r>
          </a:p>
          <a:p>
            <a:pPr lvl="1">
              <a:lnSpc>
                <a:spcPct val="90000"/>
              </a:lnSpc>
            </a:pPr>
            <a:r>
              <a:rPr lang="en-US"/>
              <a:t>Binary Heap algorithms</a:t>
            </a:r>
          </a:p>
          <a:p>
            <a:pPr lvl="1">
              <a:lnSpc>
                <a:spcPct val="90000"/>
              </a:lnSpc>
            </a:pPr>
            <a:r>
              <a:rPr lang="en-US"/>
              <a:t>Heaps &amp; Priority Queues in the C++ STL</a:t>
            </a:r>
          </a:p>
          <a:p>
            <a:pPr lvl="1">
              <a:lnSpc>
                <a:spcPct val="90000"/>
              </a:lnSpc>
            </a:pPr>
            <a:r>
              <a:rPr lang="en-US"/>
              <a:t>2-3 Trees</a:t>
            </a:r>
          </a:p>
          <a:p>
            <a:pPr lvl="1">
              <a:lnSpc>
                <a:spcPct val="90000"/>
              </a:lnSpc>
            </a:pPr>
            <a:r>
              <a:rPr lang="en-US"/>
              <a:t>Other balanced search trees</a:t>
            </a:r>
          </a:p>
          <a:p>
            <a:pPr lvl="1">
              <a:lnSpc>
                <a:spcPct val="90000"/>
              </a:lnSpc>
            </a:pPr>
            <a:r>
              <a:rPr lang="en-US"/>
              <a:t>Hash Tables</a:t>
            </a:r>
          </a:p>
          <a:p>
            <a:pPr lvl="1">
              <a:lnSpc>
                <a:spcPct val="90000"/>
              </a:lnSpc>
            </a:pPr>
            <a:r>
              <a:rPr lang="en-US"/>
              <a:t>Prefix Trees</a:t>
            </a:r>
          </a:p>
          <a:p>
            <a:pPr lvl="1">
              <a:lnSpc>
                <a:spcPct val="90000"/>
              </a:lnSpc>
            </a:pPr>
            <a:r>
              <a:rPr lang="en-US"/>
              <a:t>Tables in various languages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This will be the last </a:t>
            </a:r>
            <a:r>
              <a:rPr lang="en-US" i="1"/>
              <a:t>big</a:t>
            </a:r>
            <a:r>
              <a:rPr lang="en-US"/>
              <a:t> unit in the class. After this, if time permits, we will look briefly at:</a:t>
            </a:r>
          </a:p>
          <a:p>
            <a:pPr lvl="1">
              <a:lnSpc>
                <a:spcPct val="90000"/>
              </a:lnSpc>
            </a:pPr>
            <a:r>
              <a:rPr lang="en-US"/>
              <a:t>External methods</a:t>
            </a:r>
          </a:p>
          <a:p>
            <a:pPr lvl="1">
              <a:lnSpc>
                <a:spcPct val="90000"/>
              </a:lnSpc>
            </a:pPr>
            <a:r>
              <a:rPr lang="en-US"/>
              <a:t>Graph algorithms</a:t>
            </a:r>
          </a:p>
        </p:txBody>
      </p:sp>
    </p:spTree>
    <p:extLst>
      <p:ext uri="{BB962C8B-B14F-4D97-AF65-F5344CB8AC3E}">
        <p14:creationId xmlns:p14="http://schemas.microsoft.com/office/powerpoint/2010/main" val="2831562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52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/>
            </a:r>
            <a:br>
              <a:rPr lang="en-US" dirty="0">
                <a:cs typeface="+mj-cs"/>
              </a:rPr>
            </a:br>
            <a:r>
              <a:rPr lang="en-US" dirty="0">
                <a:cs typeface="+mj-cs"/>
              </a:rPr>
              <a:t>Binary Search Trees </a:t>
            </a:r>
            <a:r>
              <a:rPr lang="en-US" dirty="0">
                <a:cs typeface="Times New Roman" charset="0"/>
              </a:rPr>
              <a:t>—</a:t>
            </a:r>
            <a:r>
              <a:rPr lang="en-US" dirty="0">
                <a:cs typeface="+mj-cs"/>
              </a:rPr>
              <a:t> Efficiency</a:t>
            </a:r>
          </a:p>
        </p:txBody>
      </p:sp>
      <p:sp>
        <p:nvSpPr>
          <p:cNvPr id="252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Binary Search Trees have poor worst-case performance.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But they have very good performance:</a:t>
            </a:r>
          </a:p>
          <a:p>
            <a:pPr lvl="1" eaLnBrk="1" hangingPunct="1">
              <a:defRPr/>
            </a:pPr>
            <a:r>
              <a:rPr lang="en-US"/>
              <a:t>On average.</a:t>
            </a:r>
          </a:p>
          <a:p>
            <a:pPr lvl="1" eaLnBrk="1" hangingPunct="1">
              <a:defRPr/>
            </a:pPr>
            <a:r>
              <a:rPr lang="en-US"/>
              <a:t>If balanced.</a:t>
            </a:r>
          </a:p>
          <a:p>
            <a:pPr lvl="2" eaLnBrk="1" hangingPunct="1">
              <a:defRPr/>
            </a:pPr>
            <a:r>
              <a:rPr lang="en-US"/>
              <a:t>But we do not know an efficient way to make them </a:t>
            </a:r>
            <a:r>
              <a:rPr lang="en-US" i="1"/>
              <a:t>stay</a:t>
            </a:r>
            <a:r>
              <a:rPr lang="en-US"/>
              <a:t> balanced.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Can we efficiently keep a Binary Search Tree balanced?</a:t>
            </a:r>
          </a:p>
          <a:p>
            <a:pPr lvl="1" eaLnBrk="1" hangingPunct="1">
              <a:defRPr/>
            </a:pPr>
            <a:r>
              <a:rPr lang="en-US"/>
              <a:t>We will look at this question again later.</a:t>
            </a:r>
          </a:p>
        </p:txBody>
      </p:sp>
      <p:graphicFrame>
        <p:nvGraphicFramePr>
          <p:cNvPr id="2529284" name="Group 4"/>
          <p:cNvGraphicFramePr>
            <a:graphicFrameLocks noGrp="1"/>
          </p:cNvGraphicFramePr>
          <p:nvPr/>
        </p:nvGraphicFramePr>
        <p:xfrm>
          <a:off x="2003425" y="1295400"/>
          <a:ext cx="5137150" cy="1736725"/>
        </p:xfrm>
        <a:graphic>
          <a:graphicData uri="http://schemas.openxmlformats.org/drawingml/2006/table">
            <a:tbl>
              <a:tblPr/>
              <a:tblGrid>
                <a:gridCol w="1030288"/>
                <a:gridCol w="1484312"/>
                <a:gridCol w="1325563"/>
                <a:gridCol w="1296987"/>
              </a:tblGrid>
              <a:tr h="7316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B.S.T.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(balanced &amp; average case)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Sorted Array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B.S.T.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(worst case)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Retrieve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Insert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Delete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64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Unit Overview</a:t>
            </a:r>
            <a:br>
              <a:rPr lang="en-US">
                <a:cs typeface="+mj-cs"/>
              </a:rPr>
            </a:br>
            <a:r>
              <a:rPr lang="en-US">
                <a:cs typeface="+mj-cs"/>
              </a:rPr>
              <a:t>Tables &amp; Priority Queues</a:t>
            </a:r>
          </a:p>
        </p:txBody>
      </p:sp>
      <p:sp>
        <p:nvSpPr>
          <p:cNvPr id="264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>
                <a:cs typeface="+mn-cs"/>
              </a:rPr>
              <a:t>Next we begin a unit on ADTs Table and Priority Queue and their implementations (in particular, Binary Heaps and the associated algorithms, balanced search trees, and Hash Tables).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>
                <a:cs typeface="+mn-cs"/>
              </a:rPr>
              <a:t>Major Topics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Introduction to Tables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Priority Queues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Binary Heap algorithms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Heaps &amp; Priority Queues in the C++ STL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2-3 Trees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Other balanced search trees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Hash Tables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Prefix Trees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Tables in various languages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>
                <a:cs typeface="+mn-cs"/>
              </a:rPr>
              <a:t>This will be the last </a:t>
            </a:r>
            <a:r>
              <a:rPr lang="en-US" i="1">
                <a:cs typeface="+mn-cs"/>
              </a:rPr>
              <a:t>big</a:t>
            </a:r>
            <a:r>
              <a:rPr lang="en-US">
                <a:cs typeface="+mn-cs"/>
              </a:rPr>
              <a:t> unit in the class. After this, if time permits we will look briefly at: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External methods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Graph algorithms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58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Introduction to Tables</a:t>
            </a:r>
            <a:br>
              <a:rPr lang="en-US">
                <a:cs typeface="+mj-cs"/>
              </a:rPr>
            </a:br>
            <a:r>
              <a:rPr lang="en-US">
                <a:cs typeface="+mj-cs"/>
              </a:rPr>
              <a:t>Types of ADTs</a:t>
            </a:r>
          </a:p>
        </p:txBody>
      </p:sp>
      <p:sp>
        <p:nvSpPr>
          <p:cNvPr id="258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066800"/>
            <a:ext cx="4338638" cy="533400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800" b="1">
                <a:cs typeface="+mn-cs"/>
              </a:rPr>
              <a:t>Position-Oriented ADTs</a:t>
            </a:r>
          </a:p>
          <a:p>
            <a:pPr lvl="1" eaLnBrk="1" hangingPunct="1">
              <a:defRPr/>
            </a:pPr>
            <a:r>
              <a:rPr lang="en-US" sz="1600"/>
              <a:t>Get an item based on where it is stored.</a:t>
            </a:r>
          </a:p>
          <a:p>
            <a:pPr lvl="1" eaLnBrk="1" hangingPunct="1">
              <a:defRPr/>
            </a:pPr>
            <a:r>
              <a:rPr lang="en-US" sz="1600"/>
              <a:t>Organize data according to where the client wants it.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>
                <a:cs typeface="+mn-cs"/>
              </a:rPr>
              <a:t>Examples</a:t>
            </a:r>
          </a:p>
          <a:p>
            <a:pPr lvl="1" eaLnBrk="1" hangingPunct="1">
              <a:defRPr/>
            </a:pPr>
            <a:r>
              <a:rPr lang="en-US" sz="1600"/>
              <a:t>Sequence</a:t>
            </a:r>
          </a:p>
          <a:p>
            <a:pPr lvl="1" eaLnBrk="1" hangingPunct="1">
              <a:defRPr/>
            </a:pPr>
            <a:r>
              <a:rPr lang="en-US" sz="1600"/>
              <a:t>Stack</a:t>
            </a:r>
          </a:p>
          <a:p>
            <a:pPr lvl="1" eaLnBrk="1" hangingPunct="1">
              <a:defRPr/>
            </a:pPr>
            <a:r>
              <a:rPr lang="en-US" sz="1600"/>
              <a:t>Queue</a:t>
            </a:r>
          </a:p>
          <a:p>
            <a:pPr lvl="1" eaLnBrk="1" hangingPunct="1">
              <a:defRPr/>
            </a:pPr>
            <a:r>
              <a:rPr lang="en-US" sz="1600"/>
              <a:t>Binary Tree</a:t>
            </a:r>
          </a:p>
        </p:txBody>
      </p:sp>
      <p:sp>
        <p:nvSpPr>
          <p:cNvPr id="25866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066800"/>
            <a:ext cx="4338637" cy="533400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800" b="1">
                <a:cs typeface="+mn-cs"/>
              </a:rPr>
              <a:t>Value-Oriented ADTs</a:t>
            </a:r>
          </a:p>
          <a:p>
            <a:pPr lvl="1" eaLnBrk="1" hangingPunct="1">
              <a:defRPr/>
            </a:pPr>
            <a:r>
              <a:rPr lang="en-US" sz="1600"/>
              <a:t>Get an item based on its value.</a:t>
            </a:r>
          </a:p>
          <a:p>
            <a:pPr lvl="2" eaLnBrk="1" hangingPunct="1">
              <a:defRPr/>
            </a:pPr>
            <a:r>
              <a:rPr lang="en-US" sz="1400"/>
              <a:t>Or part of the value: key-based look-up.</a:t>
            </a:r>
          </a:p>
          <a:p>
            <a:pPr lvl="1" eaLnBrk="1" hangingPunct="1">
              <a:defRPr/>
            </a:pPr>
            <a:r>
              <a:rPr lang="en-US" sz="1600"/>
              <a:t>Organize data for greatest efficiency.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>
                <a:cs typeface="+mn-cs"/>
              </a:rPr>
              <a:t>Examples</a:t>
            </a:r>
          </a:p>
          <a:p>
            <a:pPr lvl="1" eaLnBrk="1" hangingPunct="1">
              <a:defRPr/>
            </a:pPr>
            <a:r>
              <a:rPr lang="en-US" sz="1600"/>
              <a:t>SortedSequence</a:t>
            </a:r>
          </a:p>
          <a:p>
            <a:pPr lvl="1" eaLnBrk="1" hangingPunct="1">
              <a:defRPr/>
            </a:pPr>
            <a:r>
              <a:rPr lang="en-US" sz="1600"/>
              <a:t>Binary Search Tree</a:t>
            </a:r>
          </a:p>
          <a:p>
            <a:pPr eaLnBrk="1" hangingPunct="1">
              <a:defRPr/>
            </a:pPr>
            <a:endParaRPr lang="en-US" sz="180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z="180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800">
                <a:cs typeface="+mn-cs"/>
              </a:rPr>
              <a:t>Since the client code does not need to know how the data are organized, but only needs efficiency, maybe we can do better here?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53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Introduction to Tables</a:t>
            </a:r>
            <a:br>
              <a:rPr lang="en-US">
                <a:cs typeface="+mj-cs"/>
              </a:rPr>
            </a:br>
            <a:r>
              <a:rPr lang="en-US">
                <a:cs typeface="+mj-cs"/>
              </a:rPr>
              <a:t>Databases</a:t>
            </a:r>
          </a:p>
        </p:txBody>
      </p:sp>
      <p:sp>
        <p:nvSpPr>
          <p:cNvPr id="253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A value-oriented ADT can be thought of an as interface to a general database.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Consider the four data-manipulation commands in the Structured Query Language (SQL):</a:t>
            </a:r>
          </a:p>
          <a:p>
            <a:pPr lvl="1" eaLnBrk="1" hangingPunct="1">
              <a:defRPr/>
            </a:pPr>
            <a:r>
              <a:rPr lang="en-US" b="1"/>
              <a:t>Select</a:t>
            </a:r>
          </a:p>
          <a:p>
            <a:pPr lvl="2" eaLnBrk="1" hangingPunct="1">
              <a:defRPr/>
            </a:pPr>
            <a:r>
              <a:rPr lang="en-US"/>
              <a:t>Retrieve a record. Key-based look-up.</a:t>
            </a:r>
          </a:p>
          <a:p>
            <a:pPr lvl="1" eaLnBrk="1" hangingPunct="1">
              <a:defRPr/>
            </a:pPr>
            <a:r>
              <a:rPr lang="en-US" b="1"/>
              <a:t>Update</a:t>
            </a:r>
          </a:p>
          <a:p>
            <a:pPr lvl="2" eaLnBrk="1" hangingPunct="1">
              <a:defRPr/>
            </a:pPr>
            <a:r>
              <a:rPr lang="en-US"/>
              <a:t>Change a record.</a:t>
            </a:r>
          </a:p>
          <a:p>
            <a:pPr lvl="2" eaLnBrk="1" hangingPunct="1">
              <a:defRPr/>
            </a:pPr>
            <a:r>
              <a:rPr lang="en-US"/>
              <a:t>A redundant operation, since we can always delete and then insert. Alternatively, have Select return a reference (or iterator or whatever).</a:t>
            </a:r>
          </a:p>
          <a:p>
            <a:pPr lvl="1" eaLnBrk="1" hangingPunct="1">
              <a:defRPr/>
            </a:pPr>
            <a:r>
              <a:rPr lang="en-US" b="1"/>
              <a:t>Insert</a:t>
            </a:r>
          </a:p>
          <a:p>
            <a:pPr lvl="2" eaLnBrk="1" hangingPunct="1">
              <a:defRPr/>
            </a:pPr>
            <a:r>
              <a:rPr lang="en-US"/>
              <a:t>Given a record, insert it.</a:t>
            </a:r>
          </a:p>
          <a:p>
            <a:pPr lvl="1" eaLnBrk="1" hangingPunct="1">
              <a:defRPr/>
            </a:pPr>
            <a:r>
              <a:rPr lang="en-US" b="1"/>
              <a:t>Delete</a:t>
            </a:r>
          </a:p>
          <a:p>
            <a:pPr lvl="2" eaLnBrk="1" hangingPunct="1">
              <a:defRPr/>
            </a:pPr>
            <a:r>
              <a:rPr lang="en-US"/>
              <a:t>Given a key, delete the associated record.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These are essentially the operations in a value-oriented ADT.</a:t>
            </a:r>
          </a:p>
          <a:p>
            <a:pPr lvl="1" eaLnBrk="1" hangingPunct="1">
              <a:defRPr/>
            </a:pPr>
            <a:r>
              <a:rPr lang="en-US"/>
              <a:t>We want an implementation that makes them efficient.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53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Introduction to Tables</a:t>
            </a:r>
            <a:br>
              <a:rPr lang="en-US">
                <a:cs typeface="+mj-cs"/>
              </a:rPr>
            </a:br>
            <a:r>
              <a:rPr lang="en-US">
                <a:cs typeface="+mj-cs"/>
              </a:rPr>
              <a:t>Operations </a:t>
            </a:r>
            <a:r>
              <a:rPr lang="en-US">
                <a:cs typeface="Times New Roman" charset="0"/>
              </a:rPr>
              <a:t>—</a:t>
            </a:r>
            <a:r>
              <a:rPr lang="en-US">
                <a:cs typeface="+mj-cs"/>
              </a:rPr>
              <a:t> Possibilities</a:t>
            </a:r>
          </a:p>
        </p:txBody>
      </p:sp>
      <p:sp>
        <p:nvSpPr>
          <p:cNvPr id="253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A general value-oriented ADT is called </a:t>
            </a:r>
            <a:r>
              <a:rPr lang="ja-JP" altLang="en-US">
                <a:latin typeface="Arial"/>
                <a:cs typeface="+mn-cs"/>
              </a:rPr>
              <a:t>“</a:t>
            </a:r>
            <a:r>
              <a:rPr lang="en-US">
                <a:cs typeface="+mn-cs"/>
              </a:rPr>
              <a:t>Table</a:t>
            </a:r>
            <a:r>
              <a:rPr lang="ja-JP" altLang="en-US">
                <a:latin typeface="Arial"/>
                <a:cs typeface="+mn-cs"/>
              </a:rPr>
              <a:t>”</a:t>
            </a:r>
            <a:r>
              <a:rPr lang="en-US">
                <a:cs typeface="+mn-cs"/>
              </a:rPr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What operations should Table have?</a:t>
            </a:r>
          </a:p>
          <a:p>
            <a:pPr lvl="1" eaLnBrk="1" hangingPunct="1">
              <a:defRPr/>
            </a:pPr>
            <a:r>
              <a:rPr lang="en-US"/>
              <a:t>The Usual</a:t>
            </a:r>
          </a:p>
          <a:p>
            <a:pPr lvl="2" eaLnBrk="1" hangingPunct="1">
              <a:defRPr/>
            </a:pPr>
            <a:r>
              <a:rPr lang="en-US" b="1"/>
              <a:t>create</a:t>
            </a:r>
            <a:r>
              <a:rPr lang="en-US"/>
              <a:t>, </a:t>
            </a:r>
            <a:r>
              <a:rPr lang="en-US" b="1"/>
              <a:t>destroy</a:t>
            </a:r>
            <a:r>
              <a:rPr lang="en-US"/>
              <a:t>, </a:t>
            </a:r>
            <a:r>
              <a:rPr lang="en-US" b="1"/>
              <a:t>copy</a:t>
            </a:r>
            <a:r>
              <a:rPr lang="en-US"/>
              <a:t>.</a:t>
            </a:r>
          </a:p>
          <a:p>
            <a:pPr lvl="2" eaLnBrk="1" hangingPunct="1">
              <a:defRPr/>
            </a:pPr>
            <a:r>
              <a:rPr lang="en-US" b="1"/>
              <a:t>isEmpty</a:t>
            </a:r>
            <a:r>
              <a:rPr lang="en-US"/>
              <a:t>.</a:t>
            </a:r>
          </a:p>
          <a:p>
            <a:pPr lvl="2" eaLnBrk="1" hangingPunct="1">
              <a:defRPr/>
            </a:pPr>
            <a:r>
              <a:rPr lang="en-US" b="1"/>
              <a:t>size</a:t>
            </a:r>
            <a:r>
              <a:rPr lang="en-US"/>
              <a:t> (maybe).</a:t>
            </a:r>
          </a:p>
          <a:p>
            <a:pPr lvl="1" eaLnBrk="1" hangingPunct="1">
              <a:defRPr/>
            </a:pPr>
            <a:r>
              <a:rPr lang="en-US"/>
              <a:t>Data Manipulation</a:t>
            </a:r>
          </a:p>
          <a:p>
            <a:pPr lvl="2" eaLnBrk="1" hangingPunct="1">
              <a:defRPr/>
            </a:pPr>
            <a:r>
              <a:rPr lang="en-US" b="1"/>
              <a:t>retrieve</a:t>
            </a:r>
            <a:r>
              <a:rPr lang="en-US"/>
              <a:t> (like SQL Select).</a:t>
            </a:r>
          </a:p>
          <a:p>
            <a:pPr lvl="2" eaLnBrk="1" hangingPunct="1">
              <a:defRPr/>
            </a:pPr>
            <a:r>
              <a:rPr lang="en-US" i="1"/>
              <a:t>Maybe</a:t>
            </a:r>
            <a:r>
              <a:rPr lang="en-US"/>
              <a:t> </a:t>
            </a:r>
            <a:r>
              <a:rPr lang="en-US" b="1"/>
              <a:t>set</a:t>
            </a:r>
            <a:r>
              <a:rPr lang="en-US"/>
              <a:t> (like SQL Update).</a:t>
            </a:r>
          </a:p>
          <a:p>
            <a:pPr lvl="3" eaLnBrk="1" hangingPunct="1">
              <a:defRPr/>
            </a:pPr>
            <a:r>
              <a:rPr lang="en-US"/>
              <a:t>We generally handle this either by having retrieve return a value in modifiable form, or by simply using delete, then insert.</a:t>
            </a:r>
          </a:p>
          <a:p>
            <a:pPr lvl="2" eaLnBrk="1" hangingPunct="1">
              <a:defRPr/>
            </a:pPr>
            <a:r>
              <a:rPr lang="en-US" b="1"/>
              <a:t>insert</a:t>
            </a:r>
            <a:r>
              <a:rPr lang="en-US"/>
              <a:t>.</a:t>
            </a:r>
          </a:p>
          <a:p>
            <a:pPr lvl="2" eaLnBrk="1" hangingPunct="1">
              <a:defRPr/>
            </a:pPr>
            <a:r>
              <a:rPr lang="en-US" b="1"/>
              <a:t>delete</a:t>
            </a:r>
            <a:r>
              <a:rPr lang="en-US"/>
              <a:t>.</a:t>
            </a:r>
          </a:p>
          <a:p>
            <a:pPr lvl="1" eaLnBrk="1" hangingPunct="1">
              <a:defRPr/>
            </a:pPr>
            <a:r>
              <a:rPr lang="en-US"/>
              <a:t>Access All Data</a:t>
            </a:r>
          </a:p>
          <a:p>
            <a:pPr lvl="2" eaLnBrk="1" hangingPunct="1">
              <a:defRPr/>
            </a:pPr>
            <a:r>
              <a:rPr lang="en-US" b="1"/>
              <a:t>traverse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53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Introduction to Tables</a:t>
            </a:r>
            <a:br>
              <a:rPr lang="en-US">
                <a:cs typeface="+mj-cs"/>
              </a:rPr>
            </a:br>
            <a:r>
              <a:rPr lang="en-US">
                <a:cs typeface="+mj-cs"/>
              </a:rPr>
              <a:t>Operations </a:t>
            </a:r>
            <a:r>
              <a:rPr lang="en-US">
                <a:cs typeface="Times New Roman" charset="0"/>
              </a:rPr>
              <a:t>—</a:t>
            </a:r>
            <a:r>
              <a:rPr lang="en-US">
                <a:cs typeface="+mj-cs"/>
              </a:rPr>
              <a:t> Issues</a:t>
            </a:r>
          </a:p>
        </p:txBody>
      </p:sp>
      <p:sp>
        <p:nvSpPr>
          <p:cNvPr id="253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>
                <a:cs typeface="+mn-cs"/>
              </a:rPr>
              <a:t>Allow multiple items with </a:t>
            </a:r>
            <a:r>
              <a:rPr lang="en-US" b="1">
                <a:cs typeface="+mn-cs"/>
              </a:rPr>
              <a:t>equivalent keys</a:t>
            </a:r>
            <a:r>
              <a:rPr lang="en-US">
                <a:cs typeface="+mn-cs"/>
              </a:rPr>
              <a:t>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It depends on the requirements of the client.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>
                <a:cs typeface="+mn-cs"/>
              </a:rPr>
              <a:t>Require </a:t>
            </a:r>
            <a:r>
              <a:rPr lang="en-US" b="1">
                <a:cs typeface="+mn-cs"/>
              </a:rPr>
              <a:t>traverse</a:t>
            </a:r>
            <a:r>
              <a:rPr lang="en-US">
                <a:cs typeface="+mn-cs"/>
              </a:rPr>
              <a:t> to list items in sorted order?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There are sorted &amp; unsorted implementations. Requiring a sorted traverse would make the latter inefficient.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>
                <a:cs typeface="+mn-cs"/>
              </a:rPr>
              <a:t>Allow modification of data while it is in the Table?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If we have key-data pairs, then modifying the </a:t>
            </a:r>
            <a:r>
              <a:rPr lang="en-US" b="1"/>
              <a:t>data</a:t>
            </a:r>
            <a:r>
              <a:rPr lang="en-US"/>
              <a:t> part is no problem.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Modifying the </a:t>
            </a:r>
            <a:r>
              <a:rPr lang="en-US" b="1"/>
              <a:t>key</a:t>
            </a:r>
            <a:r>
              <a:rPr lang="en-US"/>
              <a:t> is tricky, since the item is generally located according to its key. Changing the key means we have to move the item.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>
                <a:cs typeface="+mn-cs"/>
              </a:rPr>
              <a:t>Have a separate interface in which the key is the entire value?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Maybe. Call it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Set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>
                <a:cs typeface="+mn-cs"/>
              </a:rPr>
              <a:t>Conclusion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There is no single, best interface to a Table. But they are all very similar.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Therefore, we will be a little vague about </a:t>
            </a:r>
            <a:r>
              <a:rPr lang="en-US" i="1"/>
              <a:t>exactly</a:t>
            </a:r>
            <a:r>
              <a:rPr lang="en-US"/>
              <a:t> what a Table is.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53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Introduction to Tables</a:t>
            </a:r>
            <a:br>
              <a:rPr lang="en-US">
                <a:cs typeface="+mj-cs"/>
              </a:rPr>
            </a:br>
            <a:r>
              <a:rPr lang="en-US">
                <a:cs typeface="+mj-cs"/>
              </a:rPr>
              <a:t>Applications</a:t>
            </a:r>
          </a:p>
        </p:txBody>
      </p:sp>
      <p:sp>
        <p:nvSpPr>
          <p:cNvPr id="253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What do we use a Table for?</a:t>
            </a:r>
          </a:p>
          <a:p>
            <a:pPr lvl="1" eaLnBrk="1" hangingPunct="1">
              <a:defRPr/>
            </a:pPr>
            <a:r>
              <a:rPr lang="en-US"/>
              <a:t>To hold data accessed by key fields. For example:</a:t>
            </a:r>
          </a:p>
          <a:p>
            <a:pPr lvl="2" eaLnBrk="1" hangingPunct="1">
              <a:defRPr/>
            </a:pPr>
            <a:r>
              <a:rPr lang="en-US"/>
              <a:t>Customers accessed by phone number.</a:t>
            </a:r>
          </a:p>
          <a:p>
            <a:pPr lvl="2" eaLnBrk="1" hangingPunct="1">
              <a:defRPr/>
            </a:pPr>
            <a:r>
              <a:rPr lang="en-US"/>
              <a:t>Students accessed by student ID number.</a:t>
            </a:r>
          </a:p>
          <a:p>
            <a:pPr lvl="2" eaLnBrk="1" hangingPunct="1">
              <a:defRPr/>
            </a:pPr>
            <a:r>
              <a:rPr lang="en-US"/>
              <a:t>Any other kind of data with an ID code.</a:t>
            </a:r>
          </a:p>
          <a:p>
            <a:pPr lvl="1" eaLnBrk="1" hangingPunct="1">
              <a:defRPr/>
            </a:pPr>
            <a:r>
              <a:rPr lang="en-US"/>
              <a:t>To hold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Set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data.</a:t>
            </a:r>
          </a:p>
          <a:p>
            <a:pPr lvl="2" eaLnBrk="1" hangingPunct="1">
              <a:defRPr/>
            </a:pPr>
            <a:r>
              <a:rPr lang="en-US"/>
              <a:t>Data in which the only question we ask is whether a key lies in the data set.</a:t>
            </a:r>
          </a:p>
          <a:p>
            <a:pPr lvl="1" eaLnBrk="1" hangingPunct="1">
              <a:defRPr/>
            </a:pPr>
            <a:r>
              <a:rPr lang="en-US"/>
              <a:t>To hold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arrays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whose indices are not nonnegative integers.</a:t>
            </a:r>
          </a:p>
          <a:p>
            <a:pPr lvl="2" eaLnBrk="1" hangingPunct="1">
              <a:defRPr/>
            </a:pPr>
            <a:r>
              <a:rPr lang="en-US" b="1">
                <a:latin typeface="Courier New" charset="0"/>
              </a:rPr>
              <a:t>arr2["hello"] = 3;</a:t>
            </a:r>
          </a:p>
          <a:p>
            <a:pPr lvl="1" eaLnBrk="1" hangingPunct="1">
              <a:defRPr/>
            </a:pPr>
            <a:r>
              <a:rPr lang="en-US"/>
              <a:t>To hold array-like data sets that are </a:t>
            </a:r>
            <a:r>
              <a:rPr lang="en-US" b="1"/>
              <a:t>sparse</a:t>
            </a:r>
            <a:r>
              <a:rPr lang="en-US"/>
              <a:t>.</a:t>
            </a:r>
          </a:p>
          <a:p>
            <a:pPr lvl="2" eaLnBrk="1" hangingPunct="1">
              <a:defRPr/>
            </a:pPr>
            <a:r>
              <a:rPr lang="en-US" b="1">
                <a:latin typeface="Courier New" charset="0"/>
              </a:rPr>
              <a:t>arr[6] = 1; arr[1000000000] = 2;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59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Introduction to Tables</a:t>
            </a:r>
            <a:br>
              <a:rPr lang="en-US">
                <a:cs typeface="+mj-cs"/>
              </a:rPr>
            </a:br>
            <a:r>
              <a:rPr lang="en-US">
                <a:cs typeface="+mj-cs"/>
              </a:rPr>
              <a:t>Possible Implementations [1/3]</a:t>
            </a:r>
          </a:p>
        </p:txBody>
      </p:sp>
      <p:sp>
        <p:nvSpPr>
          <p:cNvPr id="259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What are possible Table implementations?</a:t>
            </a:r>
          </a:p>
          <a:p>
            <a:pPr lvl="1" eaLnBrk="1" hangingPunct="1">
              <a:defRPr/>
            </a:pPr>
            <a:r>
              <a:rPr lang="en-US"/>
              <a:t>A Sequence holding key-data pairs.</a:t>
            </a:r>
          </a:p>
          <a:p>
            <a:pPr lvl="2" eaLnBrk="1" hangingPunct="1">
              <a:defRPr/>
            </a:pPr>
            <a:r>
              <a:rPr lang="en-US"/>
              <a:t>Sorted or unsorted.</a:t>
            </a:r>
          </a:p>
          <a:p>
            <a:pPr lvl="2" eaLnBrk="1" hangingPunct="1">
              <a:defRPr/>
            </a:pPr>
            <a:r>
              <a:rPr lang="en-US"/>
              <a:t>Array-based or Linked-List-based.</a:t>
            </a:r>
          </a:p>
          <a:p>
            <a:pPr lvl="1" eaLnBrk="1" hangingPunct="1">
              <a:defRPr/>
            </a:pPr>
            <a:r>
              <a:rPr lang="en-US"/>
              <a:t>A Binary Search Tree holding key-data pairs.</a:t>
            </a:r>
          </a:p>
          <a:p>
            <a:pPr lvl="2" eaLnBrk="1" hangingPunct="1">
              <a:defRPr/>
            </a:pPr>
            <a:r>
              <a:rPr lang="en-US"/>
              <a:t>Implemented using a pointer-based Binary Tree.</a:t>
            </a:r>
          </a:p>
        </p:txBody>
      </p:sp>
      <p:graphicFrame>
        <p:nvGraphicFramePr>
          <p:cNvPr id="2599940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7315200" y="1758950"/>
          <a:ext cx="1325563" cy="1219200"/>
        </p:xfrm>
        <a:graphic>
          <a:graphicData uri="http://schemas.openxmlformats.org/drawingml/2006/table">
            <a:tbl>
              <a:tblPr/>
              <a:tblGrid>
                <a:gridCol w="608013"/>
                <a:gridCol w="7175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99957" name="Rectangle 21"/>
          <p:cNvSpPr>
            <a:spLocks noChangeArrowheads="1"/>
          </p:cNvSpPr>
          <p:nvPr/>
        </p:nvSpPr>
        <p:spPr bwMode="auto">
          <a:xfrm>
            <a:off x="7315200" y="4756150"/>
            <a:ext cx="8382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+mn-cs"/>
              </a:rPr>
              <a:t>(4, Bob)</a:t>
            </a:r>
          </a:p>
        </p:txBody>
      </p:sp>
      <p:sp>
        <p:nvSpPr>
          <p:cNvPr id="2599958" name="Line 22"/>
          <p:cNvSpPr>
            <a:spLocks noChangeShapeType="1"/>
          </p:cNvSpPr>
          <p:nvPr/>
        </p:nvSpPr>
        <p:spPr bwMode="auto">
          <a:xfrm>
            <a:off x="8001000" y="5060950"/>
            <a:ext cx="1524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99959" name="Line 23"/>
          <p:cNvSpPr>
            <a:spLocks noChangeShapeType="1"/>
          </p:cNvSpPr>
          <p:nvPr/>
        </p:nvSpPr>
        <p:spPr bwMode="auto">
          <a:xfrm flipH="1">
            <a:off x="7315200" y="5060950"/>
            <a:ext cx="1524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99960" name="Rectangle 24"/>
          <p:cNvSpPr>
            <a:spLocks noChangeArrowheads="1"/>
          </p:cNvSpPr>
          <p:nvPr/>
        </p:nvSpPr>
        <p:spPr bwMode="auto">
          <a:xfrm>
            <a:off x="6781800" y="5213350"/>
            <a:ext cx="8382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+mn-cs"/>
              </a:rPr>
              <a:t>(2, Ed)</a:t>
            </a:r>
          </a:p>
        </p:txBody>
      </p:sp>
      <p:sp>
        <p:nvSpPr>
          <p:cNvPr id="2599961" name="Rectangle 25"/>
          <p:cNvSpPr>
            <a:spLocks noChangeArrowheads="1"/>
          </p:cNvSpPr>
          <p:nvPr/>
        </p:nvSpPr>
        <p:spPr bwMode="auto">
          <a:xfrm>
            <a:off x="7848600" y="5213350"/>
            <a:ext cx="8382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+mn-cs"/>
              </a:rPr>
              <a:t>(9, Ann)</a:t>
            </a:r>
          </a:p>
        </p:txBody>
      </p:sp>
      <p:sp>
        <p:nvSpPr>
          <p:cNvPr id="2599962" name="Text Box 26"/>
          <p:cNvSpPr txBox="1">
            <a:spLocks noChangeArrowheads="1"/>
          </p:cNvSpPr>
          <p:nvPr/>
        </p:nvSpPr>
        <p:spPr bwMode="auto">
          <a:xfrm>
            <a:off x="7467600" y="1233488"/>
            <a:ext cx="9906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800">
                <a:cs typeface="+mn-cs"/>
              </a:rPr>
              <a:t>Table</a:t>
            </a:r>
          </a:p>
        </p:txBody>
      </p:sp>
      <p:sp>
        <p:nvSpPr>
          <p:cNvPr id="2599963" name="Text Box 27"/>
          <p:cNvSpPr txBox="1">
            <a:spLocks noChangeArrowheads="1"/>
          </p:cNvSpPr>
          <p:nvPr/>
        </p:nvSpPr>
        <p:spPr bwMode="auto">
          <a:xfrm>
            <a:off x="381000" y="3581400"/>
            <a:ext cx="23622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800">
                <a:cs typeface="+mn-cs"/>
              </a:rPr>
              <a:t>Array Implementations</a:t>
            </a:r>
          </a:p>
        </p:txBody>
      </p:sp>
      <p:sp>
        <p:nvSpPr>
          <p:cNvPr id="2599964" name="Text Box 28"/>
          <p:cNvSpPr txBox="1">
            <a:spLocks noChangeArrowheads="1"/>
          </p:cNvSpPr>
          <p:nvPr/>
        </p:nvSpPr>
        <p:spPr bwMode="auto">
          <a:xfrm>
            <a:off x="3581400" y="3581400"/>
            <a:ext cx="23622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800">
                <a:cs typeface="+mn-cs"/>
              </a:rPr>
              <a:t>Linked List Implementations</a:t>
            </a:r>
          </a:p>
        </p:txBody>
      </p:sp>
      <p:sp>
        <p:nvSpPr>
          <p:cNvPr id="2599965" name="Text Box 29"/>
          <p:cNvSpPr txBox="1">
            <a:spLocks noChangeArrowheads="1"/>
          </p:cNvSpPr>
          <p:nvPr/>
        </p:nvSpPr>
        <p:spPr bwMode="auto">
          <a:xfrm>
            <a:off x="6477000" y="3581400"/>
            <a:ext cx="2514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800">
                <a:cs typeface="+mn-cs"/>
              </a:rPr>
              <a:t>Binary Search Tree Implementation</a:t>
            </a:r>
          </a:p>
        </p:txBody>
      </p:sp>
      <p:sp>
        <p:nvSpPr>
          <p:cNvPr id="2599966" name="Rectangle 30"/>
          <p:cNvSpPr>
            <a:spLocks noChangeArrowheads="1"/>
          </p:cNvSpPr>
          <p:nvPr/>
        </p:nvSpPr>
        <p:spPr bwMode="auto">
          <a:xfrm>
            <a:off x="304800" y="5594350"/>
            <a:ext cx="8382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+mn-cs"/>
              </a:rPr>
              <a:t>(4, Bob)</a:t>
            </a:r>
          </a:p>
        </p:txBody>
      </p:sp>
      <p:sp>
        <p:nvSpPr>
          <p:cNvPr id="2599967" name="Rectangle 31"/>
          <p:cNvSpPr>
            <a:spLocks noChangeArrowheads="1"/>
          </p:cNvSpPr>
          <p:nvPr/>
        </p:nvSpPr>
        <p:spPr bwMode="auto">
          <a:xfrm>
            <a:off x="1143000" y="5594350"/>
            <a:ext cx="8382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+mn-cs"/>
              </a:rPr>
              <a:t>(9, Ann)</a:t>
            </a:r>
          </a:p>
        </p:txBody>
      </p:sp>
      <p:sp>
        <p:nvSpPr>
          <p:cNvPr id="2599968" name="Rectangle 32"/>
          <p:cNvSpPr>
            <a:spLocks noChangeArrowheads="1"/>
          </p:cNvSpPr>
          <p:nvPr/>
        </p:nvSpPr>
        <p:spPr bwMode="auto">
          <a:xfrm>
            <a:off x="1981200" y="5594350"/>
            <a:ext cx="8382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+mn-cs"/>
              </a:rPr>
              <a:t>(2, Ed)</a:t>
            </a:r>
          </a:p>
        </p:txBody>
      </p:sp>
      <p:sp>
        <p:nvSpPr>
          <p:cNvPr id="2599969" name="Rectangle 33"/>
          <p:cNvSpPr>
            <a:spLocks noChangeArrowheads="1"/>
          </p:cNvSpPr>
          <p:nvPr/>
        </p:nvSpPr>
        <p:spPr bwMode="auto">
          <a:xfrm>
            <a:off x="3124200" y="5594350"/>
            <a:ext cx="8382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+mn-cs"/>
              </a:rPr>
              <a:t>(4, Bob)</a:t>
            </a:r>
          </a:p>
        </p:txBody>
      </p:sp>
      <p:sp>
        <p:nvSpPr>
          <p:cNvPr id="2599970" name="Rectangle 34"/>
          <p:cNvSpPr>
            <a:spLocks noChangeArrowheads="1"/>
          </p:cNvSpPr>
          <p:nvPr/>
        </p:nvSpPr>
        <p:spPr bwMode="auto">
          <a:xfrm>
            <a:off x="3962400" y="5594350"/>
            <a:ext cx="1524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400">
              <a:cs typeface="+mn-cs"/>
            </a:endParaRPr>
          </a:p>
        </p:txBody>
      </p:sp>
      <p:sp>
        <p:nvSpPr>
          <p:cNvPr id="2599971" name="Rectangle 35"/>
          <p:cNvSpPr>
            <a:spLocks noChangeArrowheads="1"/>
          </p:cNvSpPr>
          <p:nvPr/>
        </p:nvSpPr>
        <p:spPr bwMode="auto">
          <a:xfrm>
            <a:off x="3124200" y="5594350"/>
            <a:ext cx="990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99972" name="Line 36"/>
          <p:cNvSpPr>
            <a:spLocks noChangeShapeType="1"/>
          </p:cNvSpPr>
          <p:nvPr/>
        </p:nvSpPr>
        <p:spPr bwMode="auto">
          <a:xfrm>
            <a:off x="4038600" y="5746750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99973" name="Rectangle 37"/>
          <p:cNvSpPr>
            <a:spLocks noChangeArrowheads="1"/>
          </p:cNvSpPr>
          <p:nvPr/>
        </p:nvSpPr>
        <p:spPr bwMode="auto">
          <a:xfrm>
            <a:off x="4267200" y="5594350"/>
            <a:ext cx="8382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+mn-cs"/>
              </a:rPr>
              <a:t>(9, Ann)</a:t>
            </a:r>
          </a:p>
        </p:txBody>
      </p:sp>
      <p:sp>
        <p:nvSpPr>
          <p:cNvPr id="2599974" name="Rectangle 38"/>
          <p:cNvSpPr>
            <a:spLocks noChangeArrowheads="1"/>
          </p:cNvSpPr>
          <p:nvPr/>
        </p:nvSpPr>
        <p:spPr bwMode="auto">
          <a:xfrm>
            <a:off x="5105400" y="5594350"/>
            <a:ext cx="1524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400">
              <a:cs typeface="+mn-cs"/>
            </a:endParaRPr>
          </a:p>
        </p:txBody>
      </p:sp>
      <p:sp>
        <p:nvSpPr>
          <p:cNvPr id="2599975" name="Rectangle 39"/>
          <p:cNvSpPr>
            <a:spLocks noChangeArrowheads="1"/>
          </p:cNvSpPr>
          <p:nvPr/>
        </p:nvSpPr>
        <p:spPr bwMode="auto">
          <a:xfrm>
            <a:off x="4267200" y="5594350"/>
            <a:ext cx="990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99976" name="Line 40"/>
          <p:cNvSpPr>
            <a:spLocks noChangeShapeType="1"/>
          </p:cNvSpPr>
          <p:nvPr/>
        </p:nvSpPr>
        <p:spPr bwMode="auto">
          <a:xfrm>
            <a:off x="5181600" y="5746750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99977" name="Rectangle 41"/>
          <p:cNvSpPr>
            <a:spLocks noChangeArrowheads="1"/>
          </p:cNvSpPr>
          <p:nvPr/>
        </p:nvSpPr>
        <p:spPr bwMode="auto">
          <a:xfrm>
            <a:off x="5410200" y="5594350"/>
            <a:ext cx="8382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+mn-cs"/>
              </a:rPr>
              <a:t>(2, Ed)</a:t>
            </a:r>
          </a:p>
        </p:txBody>
      </p:sp>
      <p:sp>
        <p:nvSpPr>
          <p:cNvPr id="2599978" name="Rectangle 42"/>
          <p:cNvSpPr>
            <a:spLocks noChangeArrowheads="1"/>
          </p:cNvSpPr>
          <p:nvPr/>
        </p:nvSpPr>
        <p:spPr bwMode="auto">
          <a:xfrm>
            <a:off x="6248400" y="5594350"/>
            <a:ext cx="1524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400">
              <a:cs typeface="+mn-cs"/>
            </a:endParaRPr>
          </a:p>
        </p:txBody>
      </p:sp>
      <p:sp>
        <p:nvSpPr>
          <p:cNvPr id="2599979" name="Rectangle 43"/>
          <p:cNvSpPr>
            <a:spLocks noChangeArrowheads="1"/>
          </p:cNvSpPr>
          <p:nvPr/>
        </p:nvSpPr>
        <p:spPr bwMode="auto">
          <a:xfrm>
            <a:off x="5410200" y="5594350"/>
            <a:ext cx="990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99980" name="Line 44"/>
          <p:cNvSpPr>
            <a:spLocks noChangeShapeType="1"/>
          </p:cNvSpPr>
          <p:nvPr/>
        </p:nvSpPr>
        <p:spPr bwMode="auto">
          <a:xfrm flipV="1">
            <a:off x="6248400" y="5594350"/>
            <a:ext cx="1524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99981" name="Text Box 45"/>
          <p:cNvSpPr txBox="1">
            <a:spLocks noChangeArrowheads="1"/>
          </p:cNvSpPr>
          <p:nvPr/>
        </p:nvSpPr>
        <p:spPr bwMode="auto">
          <a:xfrm>
            <a:off x="228600" y="5213350"/>
            <a:ext cx="1219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Unsorted</a:t>
            </a:r>
          </a:p>
        </p:txBody>
      </p:sp>
      <p:sp>
        <p:nvSpPr>
          <p:cNvPr id="2599982" name="Text Box 46"/>
          <p:cNvSpPr txBox="1">
            <a:spLocks noChangeArrowheads="1"/>
          </p:cNvSpPr>
          <p:nvPr/>
        </p:nvSpPr>
        <p:spPr bwMode="auto">
          <a:xfrm>
            <a:off x="3048000" y="5213350"/>
            <a:ext cx="1219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Unsorted</a:t>
            </a:r>
          </a:p>
        </p:txBody>
      </p:sp>
      <p:sp>
        <p:nvSpPr>
          <p:cNvPr id="2599983" name="Rectangle 47"/>
          <p:cNvSpPr>
            <a:spLocks noChangeArrowheads="1"/>
          </p:cNvSpPr>
          <p:nvPr/>
        </p:nvSpPr>
        <p:spPr bwMode="auto">
          <a:xfrm>
            <a:off x="304800" y="4756150"/>
            <a:ext cx="8382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+mn-cs"/>
              </a:rPr>
              <a:t>(2, Ed)</a:t>
            </a:r>
          </a:p>
        </p:txBody>
      </p:sp>
      <p:sp>
        <p:nvSpPr>
          <p:cNvPr id="2599984" name="Rectangle 48"/>
          <p:cNvSpPr>
            <a:spLocks noChangeArrowheads="1"/>
          </p:cNvSpPr>
          <p:nvPr/>
        </p:nvSpPr>
        <p:spPr bwMode="auto">
          <a:xfrm>
            <a:off x="1143000" y="4756150"/>
            <a:ext cx="8382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+mn-cs"/>
              </a:rPr>
              <a:t>(4, Bob)</a:t>
            </a:r>
          </a:p>
        </p:txBody>
      </p:sp>
      <p:sp>
        <p:nvSpPr>
          <p:cNvPr id="2599985" name="Rectangle 49"/>
          <p:cNvSpPr>
            <a:spLocks noChangeArrowheads="1"/>
          </p:cNvSpPr>
          <p:nvPr/>
        </p:nvSpPr>
        <p:spPr bwMode="auto">
          <a:xfrm>
            <a:off x="1981200" y="4756150"/>
            <a:ext cx="8382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+mn-cs"/>
              </a:rPr>
              <a:t>(9, Ann)</a:t>
            </a:r>
          </a:p>
        </p:txBody>
      </p:sp>
      <p:sp>
        <p:nvSpPr>
          <p:cNvPr id="2599986" name="Rectangle 50"/>
          <p:cNvSpPr>
            <a:spLocks noChangeArrowheads="1"/>
          </p:cNvSpPr>
          <p:nvPr/>
        </p:nvSpPr>
        <p:spPr bwMode="auto">
          <a:xfrm>
            <a:off x="3124200" y="4756150"/>
            <a:ext cx="8382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+mn-cs"/>
              </a:rPr>
              <a:t>(2, Ed)</a:t>
            </a:r>
          </a:p>
        </p:txBody>
      </p:sp>
      <p:sp>
        <p:nvSpPr>
          <p:cNvPr id="2599987" name="Rectangle 51"/>
          <p:cNvSpPr>
            <a:spLocks noChangeArrowheads="1"/>
          </p:cNvSpPr>
          <p:nvPr/>
        </p:nvSpPr>
        <p:spPr bwMode="auto">
          <a:xfrm>
            <a:off x="3962400" y="4756150"/>
            <a:ext cx="1524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400">
              <a:cs typeface="+mn-cs"/>
            </a:endParaRPr>
          </a:p>
        </p:txBody>
      </p:sp>
      <p:sp>
        <p:nvSpPr>
          <p:cNvPr id="2599988" name="Rectangle 52"/>
          <p:cNvSpPr>
            <a:spLocks noChangeArrowheads="1"/>
          </p:cNvSpPr>
          <p:nvPr/>
        </p:nvSpPr>
        <p:spPr bwMode="auto">
          <a:xfrm>
            <a:off x="3124200" y="4756150"/>
            <a:ext cx="990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99989" name="Line 53"/>
          <p:cNvSpPr>
            <a:spLocks noChangeShapeType="1"/>
          </p:cNvSpPr>
          <p:nvPr/>
        </p:nvSpPr>
        <p:spPr bwMode="auto">
          <a:xfrm>
            <a:off x="4038600" y="4908550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99990" name="Rectangle 54"/>
          <p:cNvSpPr>
            <a:spLocks noChangeArrowheads="1"/>
          </p:cNvSpPr>
          <p:nvPr/>
        </p:nvSpPr>
        <p:spPr bwMode="auto">
          <a:xfrm>
            <a:off x="4267200" y="4756150"/>
            <a:ext cx="8382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+mn-cs"/>
              </a:rPr>
              <a:t>(4, Bob)</a:t>
            </a:r>
          </a:p>
        </p:txBody>
      </p:sp>
      <p:sp>
        <p:nvSpPr>
          <p:cNvPr id="2599991" name="Rectangle 55"/>
          <p:cNvSpPr>
            <a:spLocks noChangeArrowheads="1"/>
          </p:cNvSpPr>
          <p:nvPr/>
        </p:nvSpPr>
        <p:spPr bwMode="auto">
          <a:xfrm>
            <a:off x="5105400" y="4756150"/>
            <a:ext cx="1524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400">
              <a:cs typeface="+mn-cs"/>
            </a:endParaRPr>
          </a:p>
        </p:txBody>
      </p:sp>
      <p:sp>
        <p:nvSpPr>
          <p:cNvPr id="2599992" name="Rectangle 56"/>
          <p:cNvSpPr>
            <a:spLocks noChangeArrowheads="1"/>
          </p:cNvSpPr>
          <p:nvPr/>
        </p:nvSpPr>
        <p:spPr bwMode="auto">
          <a:xfrm>
            <a:off x="4267200" y="4756150"/>
            <a:ext cx="990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99993" name="Line 57"/>
          <p:cNvSpPr>
            <a:spLocks noChangeShapeType="1"/>
          </p:cNvSpPr>
          <p:nvPr/>
        </p:nvSpPr>
        <p:spPr bwMode="auto">
          <a:xfrm>
            <a:off x="5181600" y="4908550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99994" name="Rectangle 58"/>
          <p:cNvSpPr>
            <a:spLocks noChangeArrowheads="1"/>
          </p:cNvSpPr>
          <p:nvPr/>
        </p:nvSpPr>
        <p:spPr bwMode="auto">
          <a:xfrm>
            <a:off x="5410200" y="4756150"/>
            <a:ext cx="8382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+mn-cs"/>
              </a:rPr>
              <a:t>(9, Ann)</a:t>
            </a:r>
          </a:p>
        </p:txBody>
      </p:sp>
      <p:sp>
        <p:nvSpPr>
          <p:cNvPr id="2599995" name="Rectangle 59"/>
          <p:cNvSpPr>
            <a:spLocks noChangeArrowheads="1"/>
          </p:cNvSpPr>
          <p:nvPr/>
        </p:nvSpPr>
        <p:spPr bwMode="auto">
          <a:xfrm>
            <a:off x="6248400" y="4756150"/>
            <a:ext cx="1524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400">
              <a:cs typeface="+mn-cs"/>
            </a:endParaRPr>
          </a:p>
        </p:txBody>
      </p:sp>
      <p:sp>
        <p:nvSpPr>
          <p:cNvPr id="2599996" name="Rectangle 60"/>
          <p:cNvSpPr>
            <a:spLocks noChangeArrowheads="1"/>
          </p:cNvSpPr>
          <p:nvPr/>
        </p:nvSpPr>
        <p:spPr bwMode="auto">
          <a:xfrm>
            <a:off x="5410200" y="4756150"/>
            <a:ext cx="990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99997" name="Line 61"/>
          <p:cNvSpPr>
            <a:spLocks noChangeShapeType="1"/>
          </p:cNvSpPr>
          <p:nvPr/>
        </p:nvSpPr>
        <p:spPr bwMode="auto">
          <a:xfrm flipV="1">
            <a:off x="6248400" y="4756150"/>
            <a:ext cx="1524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99998" name="Text Box 62"/>
          <p:cNvSpPr txBox="1">
            <a:spLocks noChangeArrowheads="1"/>
          </p:cNvSpPr>
          <p:nvPr/>
        </p:nvSpPr>
        <p:spPr bwMode="auto">
          <a:xfrm>
            <a:off x="228600" y="4375150"/>
            <a:ext cx="1219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Sorted</a:t>
            </a:r>
          </a:p>
        </p:txBody>
      </p:sp>
      <p:sp>
        <p:nvSpPr>
          <p:cNvPr id="2599999" name="Text Box 63"/>
          <p:cNvSpPr txBox="1">
            <a:spLocks noChangeArrowheads="1"/>
          </p:cNvSpPr>
          <p:nvPr/>
        </p:nvSpPr>
        <p:spPr bwMode="auto">
          <a:xfrm>
            <a:off x="3048000" y="4375150"/>
            <a:ext cx="1219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Sorted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56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Introduction to Tables</a:t>
            </a:r>
            <a:br>
              <a:rPr lang="en-US">
                <a:cs typeface="+mj-cs"/>
              </a:rPr>
            </a:br>
            <a:r>
              <a:rPr lang="en-US">
                <a:cs typeface="+mj-cs"/>
              </a:rPr>
              <a:t>Possible Implementations [2/3]</a:t>
            </a:r>
          </a:p>
        </p:txBody>
      </p:sp>
      <p:sp>
        <p:nvSpPr>
          <p:cNvPr id="256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Find the order of each operation, for the following Table implementations.</a:t>
            </a:r>
          </a:p>
          <a:p>
            <a:pPr lvl="1" eaLnBrk="1" hangingPunct="1">
              <a:defRPr/>
            </a:pPr>
            <a:r>
              <a:rPr lang="en-US" dirty="0"/>
              <a:t>Allow multiple equivalent keys, where it matters. (Otherwise, when inserting, we must always do a retrieve operation first.)</a:t>
            </a:r>
          </a:p>
          <a:p>
            <a:pPr eaLnBrk="1" hangingPunct="1">
              <a:buFont typeface="Wingdings" charset="0"/>
              <a:buNone/>
              <a:defRPr/>
            </a:pPr>
            <a:endParaRPr lang="en-US" dirty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dirty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dirty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dirty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dirty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dirty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z="1600" dirty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z="1600" dirty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z="1600" dirty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600" dirty="0">
                <a:cs typeface="+mn-cs"/>
              </a:rPr>
              <a:t>***We do not</a:t>
            </a:r>
            <a:r>
              <a:rPr lang="en-US" sz="1600" dirty="0">
                <a:cs typeface="Times New Roman" charset="0"/>
              </a:rPr>
              <a:t>—</a:t>
            </a:r>
            <a:r>
              <a:rPr lang="en-US" sz="1600" dirty="0">
                <a:cs typeface="+mn-cs"/>
              </a:rPr>
              <a:t>yet</a:t>
            </a:r>
            <a:r>
              <a:rPr lang="en-US" sz="1600" dirty="0">
                <a:cs typeface="Times New Roman" charset="0"/>
              </a:rPr>
              <a:t>—</a:t>
            </a:r>
            <a:r>
              <a:rPr lang="en-US" sz="1600" dirty="0">
                <a:cs typeface="+mn-cs"/>
              </a:rPr>
              <a:t>know any way to guarantee that the tree will </a:t>
            </a:r>
            <a:r>
              <a:rPr lang="en-US" sz="1600" i="1" dirty="0">
                <a:cs typeface="+mn-cs"/>
              </a:rPr>
              <a:t>stay</a:t>
            </a:r>
            <a:r>
              <a:rPr lang="en-US" sz="1600" dirty="0">
                <a:cs typeface="+mn-cs"/>
              </a:rPr>
              <a:t> balanced, unless we can restrict ourselves to read-only operations (no insert, delete).</a:t>
            </a:r>
          </a:p>
        </p:txBody>
      </p:sp>
      <p:graphicFrame>
        <p:nvGraphicFramePr>
          <p:cNvPr id="2565171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834024"/>
              </p:ext>
            </p:extLst>
          </p:nvPr>
        </p:nvGraphicFramePr>
        <p:xfrm>
          <a:off x="304800" y="2743200"/>
          <a:ext cx="8491538" cy="1828995"/>
        </p:xfrm>
        <a:graphic>
          <a:graphicData uri="http://schemas.openxmlformats.org/drawingml/2006/table">
            <a:tbl>
              <a:tblPr/>
              <a:tblGrid>
                <a:gridCol w="927100"/>
                <a:gridCol w="1230313"/>
                <a:gridCol w="1468437"/>
                <a:gridCol w="1138238"/>
                <a:gridCol w="1138237"/>
                <a:gridCol w="1260475"/>
                <a:gridCol w="1328738"/>
              </a:tblGrid>
              <a:tr h="7316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Sorted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Array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Unsorted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Array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Sorted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Linked List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Unsorted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Linked List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Binary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Search Tree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Balanced***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Binary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Search Tree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Retrieve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Insert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Delete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568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46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Review</a:t>
            </a:r>
            <a:br>
              <a:rPr lang="en-US">
                <a:cs typeface="+mj-cs"/>
              </a:rPr>
            </a:br>
            <a:r>
              <a:rPr lang="en-US">
                <a:cs typeface="+mj-cs"/>
              </a:rPr>
              <a:t>Binary Trees </a:t>
            </a:r>
            <a:r>
              <a:rPr lang="en-US">
                <a:cs typeface="Times New Roman" charset="0"/>
              </a:rPr>
              <a:t>—</a:t>
            </a:r>
            <a:r>
              <a:rPr lang="en-US">
                <a:cs typeface="+mj-cs"/>
              </a:rPr>
              <a:t> What a Binary Tree Is</a:t>
            </a:r>
          </a:p>
        </p:txBody>
      </p:sp>
      <p:sp>
        <p:nvSpPr>
          <p:cNvPr id="246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A </a:t>
            </a:r>
            <a:r>
              <a:rPr lang="en-US" b="1">
                <a:cs typeface="+mn-cs"/>
              </a:rPr>
              <a:t>Binary Tree</a:t>
            </a:r>
            <a:r>
              <a:rPr lang="en-US">
                <a:cs typeface="+mn-cs"/>
              </a:rPr>
              <a:t> consists of a set </a:t>
            </a:r>
            <a:r>
              <a:rPr lang="en-US" i="1">
                <a:cs typeface="+mn-cs"/>
              </a:rPr>
              <a:t>T</a:t>
            </a:r>
            <a:r>
              <a:rPr lang="en-US">
                <a:cs typeface="+mn-cs"/>
              </a:rPr>
              <a:t> of nodes so that either:</a:t>
            </a:r>
          </a:p>
          <a:p>
            <a:pPr lvl="1" eaLnBrk="1" hangingPunct="1">
              <a:defRPr/>
            </a:pPr>
            <a:r>
              <a:rPr lang="en-US" i="1"/>
              <a:t>T</a:t>
            </a:r>
            <a:r>
              <a:rPr lang="en-US"/>
              <a:t> is empty (no nodes), or</a:t>
            </a:r>
          </a:p>
          <a:p>
            <a:pPr lvl="1" eaLnBrk="1" hangingPunct="1">
              <a:defRPr/>
            </a:pPr>
            <a:r>
              <a:rPr lang="en-US" i="1"/>
              <a:t>T</a:t>
            </a:r>
            <a:r>
              <a:rPr lang="en-US"/>
              <a:t> consists of a node </a:t>
            </a:r>
            <a:r>
              <a:rPr lang="en-US" i="1"/>
              <a:t>r</a:t>
            </a:r>
            <a:r>
              <a:rPr lang="en-US"/>
              <a:t>, the root, and two subtrees of </a:t>
            </a:r>
            <a:r>
              <a:rPr lang="en-US" i="1"/>
              <a:t>r</a:t>
            </a:r>
            <a:r>
              <a:rPr lang="en-US"/>
              <a:t>, each of which is a Binary Tree:</a:t>
            </a:r>
          </a:p>
          <a:p>
            <a:pPr lvl="2" eaLnBrk="1" hangingPunct="1">
              <a:defRPr/>
            </a:pPr>
            <a:r>
              <a:rPr lang="en-US"/>
              <a:t>the </a:t>
            </a:r>
            <a:r>
              <a:rPr lang="en-US" b="1">
                <a:solidFill>
                  <a:srgbClr val="FF0000"/>
                </a:solidFill>
              </a:rPr>
              <a:t>left</a:t>
            </a:r>
            <a:r>
              <a:rPr lang="en-US" b="1"/>
              <a:t> subtree</a:t>
            </a:r>
            <a:r>
              <a:rPr lang="en-US"/>
              <a:t>, and</a:t>
            </a:r>
          </a:p>
          <a:p>
            <a:pPr lvl="2" eaLnBrk="1" hangingPunct="1">
              <a:defRPr/>
            </a:pPr>
            <a:r>
              <a:rPr lang="en-US"/>
              <a:t>the </a:t>
            </a:r>
            <a:r>
              <a:rPr lang="en-US" b="1">
                <a:solidFill>
                  <a:srgbClr val="0000FF"/>
                </a:solidFill>
              </a:rPr>
              <a:t>right</a:t>
            </a:r>
            <a:r>
              <a:rPr lang="en-US" b="1"/>
              <a:t> subtree</a:t>
            </a:r>
            <a:r>
              <a:rPr lang="en-US"/>
              <a:t>.</a:t>
            </a:r>
          </a:p>
          <a:p>
            <a:pPr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We make a strong distinction between </a:t>
            </a:r>
            <a:r>
              <a:rPr lang="en-US">
                <a:solidFill>
                  <a:srgbClr val="FF0000"/>
                </a:solidFill>
                <a:cs typeface="+mn-cs"/>
              </a:rPr>
              <a:t>left</a:t>
            </a:r>
            <a:r>
              <a:rPr lang="en-US">
                <a:cs typeface="+mn-cs"/>
              </a:rPr>
              <a:t> and </a:t>
            </a:r>
            <a:r>
              <a:rPr lang="en-US">
                <a:solidFill>
                  <a:srgbClr val="0000FF"/>
                </a:solidFill>
                <a:cs typeface="+mn-cs"/>
              </a:rPr>
              <a:t>right</a:t>
            </a:r>
            <a:r>
              <a:rPr lang="en-US">
                <a:cs typeface="+mn-cs"/>
              </a:rPr>
              <a:t> subtrees. Sometimes, we use them for very different things.</a:t>
            </a:r>
          </a:p>
        </p:txBody>
      </p:sp>
      <p:sp>
        <p:nvSpPr>
          <p:cNvPr id="2462724" name="Text Box 4"/>
          <p:cNvSpPr txBox="1">
            <a:spLocks noChangeArrowheads="1"/>
          </p:cNvSpPr>
          <p:nvPr/>
        </p:nvSpPr>
        <p:spPr bwMode="auto">
          <a:xfrm>
            <a:off x="3429000" y="4953000"/>
            <a:ext cx="304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i="1">
                <a:cs typeface="+mn-cs"/>
              </a:rPr>
              <a:t>a</a:t>
            </a:r>
          </a:p>
        </p:txBody>
      </p:sp>
      <p:sp>
        <p:nvSpPr>
          <p:cNvPr id="2462725" name="Text Box 5"/>
          <p:cNvSpPr txBox="1">
            <a:spLocks noChangeArrowheads="1"/>
          </p:cNvSpPr>
          <p:nvPr/>
        </p:nvSpPr>
        <p:spPr bwMode="auto">
          <a:xfrm>
            <a:off x="3048000" y="5334000"/>
            <a:ext cx="304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i="1">
                <a:cs typeface="+mn-cs"/>
              </a:rPr>
              <a:t>b</a:t>
            </a:r>
          </a:p>
        </p:txBody>
      </p:sp>
      <p:sp>
        <p:nvSpPr>
          <p:cNvPr id="2462726" name="Text Box 6"/>
          <p:cNvSpPr txBox="1">
            <a:spLocks noChangeArrowheads="1"/>
          </p:cNvSpPr>
          <p:nvPr/>
        </p:nvSpPr>
        <p:spPr bwMode="auto">
          <a:xfrm>
            <a:off x="5410200" y="4953000"/>
            <a:ext cx="304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i="1">
                <a:cs typeface="+mn-cs"/>
              </a:rPr>
              <a:t>a</a:t>
            </a:r>
          </a:p>
        </p:txBody>
      </p:sp>
      <p:sp>
        <p:nvSpPr>
          <p:cNvPr id="2462727" name="Text Box 7"/>
          <p:cNvSpPr txBox="1">
            <a:spLocks noChangeArrowheads="1"/>
          </p:cNvSpPr>
          <p:nvPr/>
        </p:nvSpPr>
        <p:spPr bwMode="auto">
          <a:xfrm>
            <a:off x="5791200" y="5334000"/>
            <a:ext cx="304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i="1">
                <a:cs typeface="+mn-cs"/>
              </a:rPr>
              <a:t>b</a:t>
            </a:r>
          </a:p>
        </p:txBody>
      </p:sp>
      <p:sp>
        <p:nvSpPr>
          <p:cNvPr id="2462728" name="Line 8"/>
          <p:cNvSpPr>
            <a:spLocks noChangeShapeType="1"/>
          </p:cNvSpPr>
          <p:nvPr/>
        </p:nvSpPr>
        <p:spPr bwMode="auto">
          <a:xfrm>
            <a:off x="5562600" y="5334000"/>
            <a:ext cx="304800" cy="381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2729" name="Line 9"/>
          <p:cNvSpPr>
            <a:spLocks noChangeShapeType="1"/>
          </p:cNvSpPr>
          <p:nvPr/>
        </p:nvSpPr>
        <p:spPr bwMode="auto">
          <a:xfrm flipH="1">
            <a:off x="5562600" y="53340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2730" name="Line 10"/>
          <p:cNvSpPr>
            <a:spLocks noChangeShapeType="1"/>
          </p:cNvSpPr>
          <p:nvPr/>
        </p:nvSpPr>
        <p:spPr bwMode="auto">
          <a:xfrm flipH="1">
            <a:off x="5867400" y="57912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2731" name="Line 11"/>
          <p:cNvSpPr>
            <a:spLocks noChangeShapeType="1"/>
          </p:cNvSpPr>
          <p:nvPr/>
        </p:nvSpPr>
        <p:spPr bwMode="auto">
          <a:xfrm flipH="1">
            <a:off x="3276600" y="5334000"/>
            <a:ext cx="3048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2732" name="Line 12"/>
          <p:cNvSpPr>
            <a:spLocks noChangeShapeType="1"/>
          </p:cNvSpPr>
          <p:nvPr/>
        </p:nvSpPr>
        <p:spPr bwMode="auto">
          <a:xfrm flipH="1">
            <a:off x="3581400" y="53340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2733" name="Line 13"/>
          <p:cNvSpPr>
            <a:spLocks noChangeShapeType="1"/>
          </p:cNvSpPr>
          <p:nvPr/>
        </p:nvSpPr>
        <p:spPr bwMode="auto">
          <a:xfrm flipH="1">
            <a:off x="3276600" y="58674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2734" name="Oval 14"/>
          <p:cNvSpPr>
            <a:spLocks noChangeArrowheads="1"/>
          </p:cNvSpPr>
          <p:nvPr/>
        </p:nvSpPr>
        <p:spPr bwMode="auto">
          <a:xfrm>
            <a:off x="3505200" y="5257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2735" name="Oval 15"/>
          <p:cNvSpPr>
            <a:spLocks noChangeArrowheads="1"/>
          </p:cNvSpPr>
          <p:nvPr/>
        </p:nvSpPr>
        <p:spPr bwMode="auto">
          <a:xfrm>
            <a:off x="3200400" y="5638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2736" name="Oval 16"/>
          <p:cNvSpPr>
            <a:spLocks noChangeArrowheads="1"/>
          </p:cNvSpPr>
          <p:nvPr/>
        </p:nvSpPr>
        <p:spPr bwMode="auto">
          <a:xfrm>
            <a:off x="5486400" y="5257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2737" name="Oval 17"/>
          <p:cNvSpPr>
            <a:spLocks noChangeArrowheads="1"/>
          </p:cNvSpPr>
          <p:nvPr/>
        </p:nvSpPr>
        <p:spPr bwMode="auto">
          <a:xfrm>
            <a:off x="5791200" y="5638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2738" name="Line 18"/>
          <p:cNvSpPr>
            <a:spLocks noChangeShapeType="1"/>
          </p:cNvSpPr>
          <p:nvPr/>
        </p:nvSpPr>
        <p:spPr bwMode="auto">
          <a:xfrm>
            <a:off x="5181600" y="2286000"/>
            <a:ext cx="3048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2739" name="Line 19"/>
          <p:cNvSpPr>
            <a:spLocks noChangeShapeType="1"/>
          </p:cNvSpPr>
          <p:nvPr/>
        </p:nvSpPr>
        <p:spPr bwMode="auto">
          <a:xfrm flipH="1">
            <a:off x="4876800" y="2286000"/>
            <a:ext cx="3048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2740" name="Line 20"/>
          <p:cNvSpPr>
            <a:spLocks noChangeShapeType="1"/>
          </p:cNvSpPr>
          <p:nvPr/>
        </p:nvSpPr>
        <p:spPr bwMode="auto">
          <a:xfrm flipH="1">
            <a:off x="5334000" y="2590800"/>
            <a:ext cx="1524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2741" name="Line 21"/>
          <p:cNvSpPr>
            <a:spLocks noChangeShapeType="1"/>
          </p:cNvSpPr>
          <p:nvPr/>
        </p:nvSpPr>
        <p:spPr bwMode="auto">
          <a:xfrm>
            <a:off x="5486400" y="2590800"/>
            <a:ext cx="3048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2742" name="Line 22"/>
          <p:cNvSpPr>
            <a:spLocks noChangeShapeType="1"/>
          </p:cNvSpPr>
          <p:nvPr/>
        </p:nvSpPr>
        <p:spPr bwMode="auto">
          <a:xfrm flipH="1">
            <a:off x="4572000" y="2590800"/>
            <a:ext cx="3048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2743" name="Line 23"/>
          <p:cNvSpPr>
            <a:spLocks noChangeShapeType="1"/>
          </p:cNvSpPr>
          <p:nvPr/>
        </p:nvSpPr>
        <p:spPr bwMode="auto">
          <a:xfrm flipH="1">
            <a:off x="4572000" y="3200400"/>
            <a:ext cx="3048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2744" name="Line 24"/>
          <p:cNvSpPr>
            <a:spLocks noChangeShapeType="1"/>
          </p:cNvSpPr>
          <p:nvPr/>
        </p:nvSpPr>
        <p:spPr bwMode="auto">
          <a:xfrm>
            <a:off x="4876800" y="2590800"/>
            <a:ext cx="1524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2745" name="Line 25"/>
          <p:cNvSpPr>
            <a:spLocks noChangeShapeType="1"/>
          </p:cNvSpPr>
          <p:nvPr/>
        </p:nvSpPr>
        <p:spPr bwMode="auto">
          <a:xfrm>
            <a:off x="4572000" y="2895600"/>
            <a:ext cx="3048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2746" name="Line 26"/>
          <p:cNvSpPr>
            <a:spLocks noChangeShapeType="1"/>
          </p:cNvSpPr>
          <p:nvPr/>
        </p:nvSpPr>
        <p:spPr bwMode="auto">
          <a:xfrm>
            <a:off x="4572000" y="3505200"/>
            <a:ext cx="3048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2747" name="Line 27"/>
          <p:cNvSpPr>
            <a:spLocks noChangeShapeType="1"/>
          </p:cNvSpPr>
          <p:nvPr/>
        </p:nvSpPr>
        <p:spPr bwMode="auto">
          <a:xfrm flipH="1">
            <a:off x="5181600" y="22860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2748" name="Line 28"/>
          <p:cNvSpPr>
            <a:spLocks noChangeShapeType="1"/>
          </p:cNvSpPr>
          <p:nvPr/>
        </p:nvSpPr>
        <p:spPr bwMode="auto">
          <a:xfrm flipH="1">
            <a:off x="5486400" y="2819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2749" name="Line 29"/>
          <p:cNvSpPr>
            <a:spLocks noChangeShapeType="1"/>
          </p:cNvSpPr>
          <p:nvPr/>
        </p:nvSpPr>
        <p:spPr bwMode="auto">
          <a:xfrm flipH="1">
            <a:off x="4876800" y="2819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2750" name="Line 30"/>
          <p:cNvSpPr>
            <a:spLocks noChangeShapeType="1"/>
          </p:cNvSpPr>
          <p:nvPr/>
        </p:nvSpPr>
        <p:spPr bwMode="auto">
          <a:xfrm flipH="1">
            <a:off x="4572000" y="3581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2751" name="Oval 31"/>
          <p:cNvSpPr>
            <a:spLocks noChangeArrowheads="1"/>
          </p:cNvSpPr>
          <p:nvPr/>
        </p:nvSpPr>
        <p:spPr bwMode="auto">
          <a:xfrm>
            <a:off x="5105400" y="2209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2752" name="Oval 32"/>
          <p:cNvSpPr>
            <a:spLocks noChangeArrowheads="1"/>
          </p:cNvSpPr>
          <p:nvPr/>
        </p:nvSpPr>
        <p:spPr bwMode="auto">
          <a:xfrm>
            <a:off x="4800600" y="2514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2753" name="Oval 33"/>
          <p:cNvSpPr>
            <a:spLocks noChangeArrowheads="1"/>
          </p:cNvSpPr>
          <p:nvPr/>
        </p:nvSpPr>
        <p:spPr bwMode="auto">
          <a:xfrm>
            <a:off x="5410200" y="2514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2754" name="Oval 34"/>
          <p:cNvSpPr>
            <a:spLocks noChangeArrowheads="1"/>
          </p:cNvSpPr>
          <p:nvPr/>
        </p:nvSpPr>
        <p:spPr bwMode="auto">
          <a:xfrm>
            <a:off x="5715000" y="2819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2755" name="Oval 35"/>
          <p:cNvSpPr>
            <a:spLocks noChangeArrowheads="1"/>
          </p:cNvSpPr>
          <p:nvPr/>
        </p:nvSpPr>
        <p:spPr bwMode="auto">
          <a:xfrm>
            <a:off x="4953000" y="2819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2756" name="Oval 36"/>
          <p:cNvSpPr>
            <a:spLocks noChangeArrowheads="1"/>
          </p:cNvSpPr>
          <p:nvPr/>
        </p:nvSpPr>
        <p:spPr bwMode="auto">
          <a:xfrm>
            <a:off x="4495800" y="2819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2757" name="Oval 37"/>
          <p:cNvSpPr>
            <a:spLocks noChangeArrowheads="1"/>
          </p:cNvSpPr>
          <p:nvPr/>
        </p:nvSpPr>
        <p:spPr bwMode="auto">
          <a:xfrm>
            <a:off x="4800600" y="3124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2758" name="Oval 38"/>
          <p:cNvSpPr>
            <a:spLocks noChangeArrowheads="1"/>
          </p:cNvSpPr>
          <p:nvPr/>
        </p:nvSpPr>
        <p:spPr bwMode="auto">
          <a:xfrm>
            <a:off x="4495800" y="34290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2759" name="Oval 39"/>
          <p:cNvSpPr>
            <a:spLocks noChangeArrowheads="1"/>
          </p:cNvSpPr>
          <p:nvPr/>
        </p:nvSpPr>
        <p:spPr bwMode="auto">
          <a:xfrm>
            <a:off x="4800600" y="3733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2760" name="Text Box 40"/>
          <p:cNvSpPr txBox="1">
            <a:spLocks noChangeArrowheads="1"/>
          </p:cNvSpPr>
          <p:nvPr/>
        </p:nvSpPr>
        <p:spPr bwMode="auto">
          <a:xfrm>
            <a:off x="3352800" y="5867400"/>
            <a:ext cx="24384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i="1">
                <a:solidFill>
                  <a:schemeClr val="folHlink"/>
                </a:solidFill>
                <a:cs typeface="+mn-cs"/>
              </a:rPr>
              <a:t>Different</a:t>
            </a:r>
            <a:r>
              <a:rPr lang="en-US" sz="1600">
                <a:solidFill>
                  <a:schemeClr val="folHlink"/>
                </a:solidFill>
                <a:cs typeface="+mn-cs"/>
              </a:rPr>
              <a:t> Binary Trees</a:t>
            </a:r>
          </a:p>
        </p:txBody>
      </p:sp>
      <p:sp>
        <p:nvSpPr>
          <p:cNvPr id="2462761" name="Line 41"/>
          <p:cNvSpPr>
            <a:spLocks noChangeShapeType="1"/>
          </p:cNvSpPr>
          <p:nvPr/>
        </p:nvSpPr>
        <p:spPr bwMode="auto">
          <a:xfrm flipV="1">
            <a:off x="5257800" y="5562600"/>
            <a:ext cx="22860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2762" name="Line 42"/>
          <p:cNvSpPr>
            <a:spLocks noChangeShapeType="1"/>
          </p:cNvSpPr>
          <p:nvPr/>
        </p:nvSpPr>
        <p:spPr bwMode="auto">
          <a:xfrm flipH="1" flipV="1">
            <a:off x="3657600" y="5562600"/>
            <a:ext cx="22860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2763" name="Line 43"/>
          <p:cNvSpPr>
            <a:spLocks noChangeShapeType="1"/>
          </p:cNvSpPr>
          <p:nvPr/>
        </p:nvSpPr>
        <p:spPr bwMode="auto">
          <a:xfrm>
            <a:off x="5334000" y="2895600"/>
            <a:ext cx="3048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2764" name="Oval 44"/>
          <p:cNvSpPr>
            <a:spLocks noChangeArrowheads="1"/>
          </p:cNvSpPr>
          <p:nvPr/>
        </p:nvSpPr>
        <p:spPr bwMode="auto">
          <a:xfrm>
            <a:off x="5562600" y="3124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2765" name="Oval 45"/>
          <p:cNvSpPr>
            <a:spLocks noChangeArrowheads="1"/>
          </p:cNvSpPr>
          <p:nvPr/>
        </p:nvSpPr>
        <p:spPr bwMode="auto">
          <a:xfrm>
            <a:off x="5257800" y="2819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63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Introduction to Tables</a:t>
            </a:r>
            <a:br>
              <a:rPr lang="en-US">
                <a:cs typeface="+mj-cs"/>
              </a:rPr>
            </a:br>
            <a:r>
              <a:rPr lang="en-US">
                <a:cs typeface="+mj-cs"/>
              </a:rPr>
              <a:t>Possible Implementations [2/3]</a:t>
            </a:r>
          </a:p>
        </p:txBody>
      </p:sp>
      <p:sp>
        <p:nvSpPr>
          <p:cNvPr id="263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Find the order of each operation, for the following Table implementations.</a:t>
            </a:r>
          </a:p>
          <a:p>
            <a:pPr lvl="1" eaLnBrk="1" hangingPunct="1">
              <a:defRPr/>
            </a:pPr>
            <a:r>
              <a:rPr lang="en-US"/>
              <a:t>Allow multiple equivalent keys, where it matters. (Otherwise, when inserting, we must always do a retrieve operation first.)</a:t>
            </a:r>
          </a:p>
          <a:p>
            <a:pPr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z="160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z="160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600">
                <a:cs typeface="+mn-cs"/>
              </a:rPr>
              <a:t>*Constant time if we have pre-allocated enough storage.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>
                <a:cs typeface="+mn-cs"/>
              </a:rPr>
              <a:t>**We must find the location first (retrieve operation); that requires linear time.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>
                <a:cs typeface="+mn-cs"/>
              </a:rPr>
              <a:t>***We do not</a:t>
            </a:r>
            <a:r>
              <a:rPr lang="en-US" sz="1600">
                <a:cs typeface="Times New Roman" charset="0"/>
              </a:rPr>
              <a:t>—</a:t>
            </a:r>
            <a:r>
              <a:rPr lang="en-US" sz="1600">
                <a:cs typeface="+mn-cs"/>
              </a:rPr>
              <a:t>yet</a:t>
            </a:r>
            <a:r>
              <a:rPr lang="en-US" sz="1600">
                <a:cs typeface="Times New Roman" charset="0"/>
              </a:rPr>
              <a:t>—</a:t>
            </a:r>
            <a:r>
              <a:rPr lang="en-US" sz="1600">
                <a:cs typeface="+mn-cs"/>
              </a:rPr>
              <a:t>know any way to guarantee that the tree will </a:t>
            </a:r>
            <a:r>
              <a:rPr lang="en-US" sz="1600" i="1">
                <a:cs typeface="+mn-cs"/>
              </a:rPr>
              <a:t>stay</a:t>
            </a:r>
            <a:r>
              <a:rPr lang="en-US" sz="1600">
                <a:cs typeface="+mn-cs"/>
              </a:rPr>
              <a:t> balanced, unless we can restrict ourselves to read-only operations (no insert, delete).</a:t>
            </a:r>
          </a:p>
        </p:txBody>
      </p:sp>
      <p:graphicFrame>
        <p:nvGraphicFramePr>
          <p:cNvPr id="2634756" name="Group 4"/>
          <p:cNvGraphicFramePr>
            <a:graphicFrameLocks noGrp="1"/>
          </p:cNvGraphicFramePr>
          <p:nvPr/>
        </p:nvGraphicFramePr>
        <p:xfrm>
          <a:off x="304800" y="2743200"/>
          <a:ext cx="8491538" cy="2073274"/>
        </p:xfrm>
        <a:graphic>
          <a:graphicData uri="http://schemas.openxmlformats.org/drawingml/2006/table">
            <a:tbl>
              <a:tblPr/>
              <a:tblGrid>
                <a:gridCol w="927100"/>
                <a:gridCol w="1230313"/>
                <a:gridCol w="1468437"/>
                <a:gridCol w="1138238"/>
                <a:gridCol w="1138237"/>
                <a:gridCol w="1260475"/>
                <a:gridCol w="1328738"/>
              </a:tblGrid>
              <a:tr h="731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Sorted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Array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Unsorted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Array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Sorted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Linked List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Unsorted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Linked List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Binary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Search Tree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Balanced***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Binary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Search Tree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Retrieve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Insert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Amortized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(or constant)*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Linear**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Delete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Linear**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Linear**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60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Introduction to Tables</a:t>
            </a:r>
            <a:br>
              <a:rPr lang="en-US">
                <a:cs typeface="+mj-cs"/>
              </a:rPr>
            </a:br>
            <a:r>
              <a:rPr lang="en-US">
                <a:cs typeface="+mj-cs"/>
              </a:rPr>
              <a:t>Possible Implementations [3/3]</a:t>
            </a:r>
          </a:p>
        </p:txBody>
      </p:sp>
      <p:sp>
        <p:nvSpPr>
          <p:cNvPr id="260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Tables can be implemented in many ways.</a:t>
            </a:r>
          </a:p>
          <a:p>
            <a:pPr lvl="1" eaLnBrk="1" hangingPunct="1">
              <a:defRPr/>
            </a:pPr>
            <a:r>
              <a:rPr lang="en-US"/>
              <a:t>Different implementations are appropriate in different circumstances.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In special situations, the (amortized) constant-time insertion for an unsorted array and the logarithmic-time retrieve for a sorted array can be combined!</a:t>
            </a:r>
          </a:p>
          <a:p>
            <a:pPr lvl="1" eaLnBrk="1" hangingPunct="1">
              <a:defRPr/>
            </a:pPr>
            <a:r>
              <a:rPr lang="en-US"/>
              <a:t>Insert all data into an unsorted array, sort the array, then use Binary Search to retrieve data.</a:t>
            </a:r>
          </a:p>
          <a:p>
            <a:pPr lvl="1" eaLnBrk="1" hangingPunct="1">
              <a:defRPr/>
            </a:pPr>
            <a:r>
              <a:rPr lang="en-US"/>
              <a:t>This is a good way to handle Table data with </a:t>
            </a:r>
            <a:r>
              <a:rPr lang="en-US" b="1"/>
              <a:t>separate filling &amp; searching phases</a:t>
            </a:r>
            <a:r>
              <a:rPr lang="en-US"/>
              <a:t> (and few or no deletes).</a:t>
            </a:r>
          </a:p>
          <a:p>
            <a:pPr lvl="1" eaLnBrk="1" hangingPunct="1">
              <a:defRPr/>
            </a:pPr>
            <a:r>
              <a:rPr lang="en-US"/>
              <a:t>Note: We will be talking about some complicated Table implementations. But </a:t>
            </a:r>
            <a:r>
              <a:rPr lang="en-US" i="1"/>
              <a:t>sometimes</a:t>
            </a:r>
            <a:r>
              <a:rPr lang="en-US"/>
              <a:t> a simple solution is the best.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75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Introduction to Tables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Better Ideas? [1/3]</a:t>
            </a:r>
          </a:p>
        </p:txBody>
      </p:sp>
      <p:sp>
        <p:nvSpPr>
          <p:cNvPr id="275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z="140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z="140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Idea #1: Restricted Table</a:t>
            </a:r>
          </a:p>
          <a:p>
            <a:pPr lvl="1" eaLnBrk="1" hangingPunct="1">
              <a:defRPr/>
            </a:pPr>
            <a:r>
              <a:rPr lang="en-US" smtClean="0"/>
              <a:t>Perhaps we can do better if we do not implement a Table in its full generality.</a:t>
            </a:r>
          </a:p>
          <a:p>
            <a:pPr lvl="1" eaLnBrk="1" hangingPunct="1">
              <a:defRPr/>
            </a:pPr>
            <a:r>
              <a:rPr lang="en-US" smtClean="0"/>
              <a:t>Maybe do not allow retrieve &amp; delete on </a:t>
            </a:r>
            <a:r>
              <a:rPr lang="en-US" i="1" smtClean="0"/>
              <a:t>all</a:t>
            </a:r>
            <a:r>
              <a:rPr lang="en-US" smtClean="0"/>
              <a:t> keys.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In practice: Priority Queue</a:t>
            </a:r>
          </a:p>
        </p:txBody>
      </p:sp>
      <p:graphicFrame>
        <p:nvGraphicFramePr>
          <p:cNvPr id="2752516" name="Group 4"/>
          <p:cNvGraphicFramePr>
            <a:graphicFrameLocks noGrp="1"/>
          </p:cNvGraphicFramePr>
          <p:nvPr/>
        </p:nvGraphicFramePr>
        <p:xfrm>
          <a:off x="250825" y="1295400"/>
          <a:ext cx="8642350" cy="1646238"/>
        </p:xfrm>
        <a:graphic>
          <a:graphicData uri="http://schemas.openxmlformats.org/drawingml/2006/table">
            <a:tbl>
              <a:tblPr/>
              <a:tblGrid>
                <a:gridCol w="927100"/>
                <a:gridCol w="1230313"/>
                <a:gridCol w="1270000"/>
                <a:gridCol w="1138237"/>
                <a:gridCol w="1138238"/>
                <a:gridCol w="1260475"/>
                <a:gridCol w="1677987"/>
              </a:tblGrid>
              <a:tr h="7316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Sorted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Array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Unsorted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Array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Sorted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Linked List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Unsorted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Linked List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Binary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Search Tree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Balanced (how?)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Binary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Search Tree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Retrieve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Insert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Constant???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Delete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166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75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Introduction to Tables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Better Ideas? [2/3]</a:t>
            </a:r>
          </a:p>
        </p:txBody>
      </p:sp>
      <p:sp>
        <p:nvSpPr>
          <p:cNvPr id="275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Idea #2: Keep a Tree Balanced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Figure out how to keep a Binary Search Tree balanced, without compromising efficiency.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Maybe loosen the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binary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 requirement.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Maybe loosen the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balanced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 requirement, too.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In practice: Balanced search trees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2-3 Tree &amp; 2-3-4 Tree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smtClean="0"/>
              <a:t>Red-Black Tree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AVL Tree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smtClean="0"/>
              <a:t>B-Tree &amp; B+-Tree</a:t>
            </a:r>
          </a:p>
        </p:txBody>
      </p:sp>
      <p:graphicFrame>
        <p:nvGraphicFramePr>
          <p:cNvPr id="2753540" name="Group 4"/>
          <p:cNvGraphicFramePr>
            <a:graphicFrameLocks noGrp="1"/>
          </p:cNvGraphicFramePr>
          <p:nvPr/>
        </p:nvGraphicFramePr>
        <p:xfrm>
          <a:off x="250825" y="1295400"/>
          <a:ext cx="8642350" cy="1646238"/>
        </p:xfrm>
        <a:graphic>
          <a:graphicData uri="http://schemas.openxmlformats.org/drawingml/2006/table">
            <a:tbl>
              <a:tblPr/>
              <a:tblGrid>
                <a:gridCol w="927100"/>
                <a:gridCol w="1230313"/>
                <a:gridCol w="1270000"/>
                <a:gridCol w="1138237"/>
                <a:gridCol w="1138238"/>
                <a:gridCol w="1260475"/>
                <a:gridCol w="1677987"/>
              </a:tblGrid>
              <a:tr h="7316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Sorted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Array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Unsorted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Array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Sorted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Linked List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Unsorted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Linked List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Binary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Search Tree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Balanced (how?)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Binary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Search Tree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Retrieve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Insert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Constant???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Delete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24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75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Introduction to Tables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Better Ideas? [3/3]</a:t>
            </a:r>
          </a:p>
        </p:txBody>
      </p:sp>
      <p:sp>
        <p:nvSpPr>
          <p:cNvPr id="275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Idea #3: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Magic Functions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endParaRPr lang="en-US" smtClean="0"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Consider the simplest structure possible: unsorted array.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Arrays have fast look-up by index. So …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… a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magic function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 that gives us an key</a:t>
            </a:r>
            <a:r>
              <a:rPr lang="ja-JP" altLang="en-US" smtClean="0">
                <a:latin typeface="Arial"/>
              </a:rPr>
              <a:t>’</a:t>
            </a:r>
            <a:r>
              <a:rPr lang="en-US" smtClean="0"/>
              <a:t>s index might make things very fast.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Ah, but what about deleting? Idea: Allow </a:t>
            </a:r>
            <a:r>
              <a:rPr lang="en-US" b="1" smtClean="0"/>
              <a:t>empty</a:t>
            </a:r>
            <a:r>
              <a:rPr lang="en-US" smtClean="0"/>
              <a:t> items, so that we do not need to move things down when we delete.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It looks like we might be able to insert, delete, and retrieve in </a:t>
            </a:r>
            <a:r>
              <a:rPr lang="en-US" b="1" smtClean="0"/>
              <a:t>constant time</a:t>
            </a:r>
            <a:r>
              <a:rPr lang="en-US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But can we find a magic function?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In practice: Hash Tables</a:t>
            </a:r>
          </a:p>
        </p:txBody>
      </p:sp>
      <p:graphicFrame>
        <p:nvGraphicFramePr>
          <p:cNvPr id="2751492" name="Group 4"/>
          <p:cNvGraphicFramePr>
            <a:graphicFrameLocks noGrp="1"/>
          </p:cNvGraphicFramePr>
          <p:nvPr/>
        </p:nvGraphicFramePr>
        <p:xfrm>
          <a:off x="250825" y="1295400"/>
          <a:ext cx="8642350" cy="1646238"/>
        </p:xfrm>
        <a:graphic>
          <a:graphicData uri="http://schemas.openxmlformats.org/drawingml/2006/table">
            <a:tbl>
              <a:tblPr/>
              <a:tblGrid>
                <a:gridCol w="927100"/>
                <a:gridCol w="1230313"/>
                <a:gridCol w="1270000"/>
                <a:gridCol w="1138237"/>
                <a:gridCol w="1138238"/>
                <a:gridCol w="1260475"/>
                <a:gridCol w="1677987"/>
              </a:tblGrid>
              <a:tr h="7316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Sorted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Array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Unsorted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Array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Sorted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Linked List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Unsorted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Linked List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Binary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Search Tree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Balanced (how?)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Binary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Search Tree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Retrieve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Insert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Constant???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Delete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809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74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Priority Queues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What a Priority Queue Is </a:t>
            </a:r>
            <a:r>
              <a:rPr lang="en-US" smtClean="0">
                <a:cs typeface="Times New Roman" charset="0"/>
              </a:rPr>
              <a:t>— Introduction</a:t>
            </a:r>
          </a:p>
        </p:txBody>
      </p:sp>
      <p:sp>
        <p:nvSpPr>
          <p:cNvPr id="274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Our next ADT is </a:t>
            </a:r>
            <a:r>
              <a:rPr lang="en-US" b="1" smtClean="0">
                <a:cs typeface="+mn-cs"/>
              </a:rPr>
              <a:t>Priority Queue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It has almost the same operations as Queue.</a:t>
            </a:r>
          </a:p>
          <a:p>
            <a:pPr lvl="1" eaLnBrk="1" hangingPunct="1">
              <a:defRPr/>
            </a:pPr>
            <a:r>
              <a:rPr lang="en-US" smtClean="0"/>
              <a:t>The difference is that each data item has a key, called its </a:t>
            </a:r>
            <a:r>
              <a:rPr lang="en-US" b="1" smtClean="0"/>
              <a:t>priority</a:t>
            </a:r>
            <a:r>
              <a:rPr lang="en-US" smtClean="0"/>
              <a:t>. The item retrieved/deleted is the item with the highest priority.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Conceptually, a Priority Queue is another way to do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standing in line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However, items are not handled in the order they were inserted, but rather in order of priority.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Thus, a Priority Queue is not a Queue!</a:t>
            </a:r>
          </a:p>
        </p:txBody>
      </p:sp>
    </p:spTree>
    <p:extLst>
      <p:ext uri="{BB962C8B-B14F-4D97-AF65-F5344CB8AC3E}">
        <p14:creationId xmlns:p14="http://schemas.microsoft.com/office/powerpoint/2010/main" val="375027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74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Priority Queues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What a Priority Queue Is </a:t>
            </a:r>
            <a:r>
              <a:rPr lang="en-US" smtClean="0">
                <a:cs typeface="Times New Roman" charset="0"/>
              </a:rPr>
              <a:t>— Restricted Table</a:t>
            </a:r>
          </a:p>
        </p:txBody>
      </p:sp>
      <p:sp>
        <p:nvSpPr>
          <p:cNvPr id="274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We have discussed turning a Sequence into a Queue.</a:t>
            </a:r>
          </a:p>
          <a:p>
            <a:pPr lvl="1" eaLnBrk="1" hangingPunct="1">
              <a:defRPr/>
            </a:pPr>
            <a:r>
              <a:rPr lang="en-US" smtClean="0"/>
              <a:t>In a Sequence, we retrieve/delete at </a:t>
            </a:r>
            <a:r>
              <a:rPr lang="en-US" b="1" smtClean="0"/>
              <a:t>any given position</a:t>
            </a:r>
            <a:r>
              <a:rPr lang="en-US" smtClean="0"/>
              <a:t>.</a:t>
            </a:r>
          </a:p>
          <a:p>
            <a:pPr lvl="1" eaLnBrk="1" hangingPunct="1">
              <a:defRPr/>
            </a:pPr>
            <a:r>
              <a:rPr lang="en-US" smtClean="0"/>
              <a:t>In a Queue, we can retrieve/delete only the element at the </a:t>
            </a:r>
            <a:r>
              <a:rPr lang="en-US" b="1" smtClean="0"/>
              <a:t>highest position</a:t>
            </a:r>
            <a:r>
              <a:rPr lang="en-US" smtClean="0"/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We can similarly turn a (sorted) Table into a Priority Queue.</a:t>
            </a:r>
          </a:p>
          <a:p>
            <a:pPr lvl="1" eaLnBrk="1" hangingPunct="1">
              <a:defRPr/>
            </a:pPr>
            <a:r>
              <a:rPr lang="en-US" smtClean="0"/>
              <a:t>In a Table, we retrieve/delete the item with </a:t>
            </a:r>
            <a:r>
              <a:rPr lang="en-US" b="1" smtClean="0"/>
              <a:t>any given key</a:t>
            </a:r>
            <a:r>
              <a:rPr lang="en-US" smtClean="0"/>
              <a:t>.</a:t>
            </a:r>
          </a:p>
          <a:p>
            <a:pPr lvl="1" eaLnBrk="1" hangingPunct="1">
              <a:defRPr/>
            </a:pPr>
            <a:r>
              <a:rPr lang="en-US" smtClean="0"/>
              <a:t>In a Priority Queue, we can retrieve/delete only the element with the </a:t>
            </a:r>
            <a:r>
              <a:rPr lang="en-US" b="1" smtClean="0"/>
              <a:t>highest key</a:t>
            </a:r>
            <a:r>
              <a:rPr lang="en-US" smtClean="0"/>
              <a:t> (priority).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Thus, a Priority Queue is a restricted-access (sorted) Table, just as a Queue is a restricted-access Sequence.</a:t>
            </a:r>
          </a:p>
        </p:txBody>
      </p:sp>
    </p:spTree>
    <p:extLst>
      <p:ext uri="{BB962C8B-B14F-4D97-AF65-F5344CB8AC3E}">
        <p14:creationId xmlns:p14="http://schemas.microsoft.com/office/powerpoint/2010/main" val="1386036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74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Priority Queues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What a Priority Queue Is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ADT</a:t>
            </a:r>
          </a:p>
        </p:txBody>
      </p:sp>
      <p:sp>
        <p:nvSpPr>
          <p:cNvPr id="274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Priority Queue has the following data and operations. </a:t>
            </a:r>
          </a:p>
          <a:p>
            <a:pPr lvl="1" eaLnBrk="1" hangingPunct="1">
              <a:defRPr/>
            </a:pPr>
            <a:r>
              <a:rPr lang="en-US" smtClean="0"/>
              <a:t>Data</a:t>
            </a:r>
          </a:p>
          <a:p>
            <a:pPr lvl="2" eaLnBrk="1" hangingPunct="1">
              <a:defRPr/>
            </a:pPr>
            <a:r>
              <a:rPr lang="en-US" smtClean="0"/>
              <a:t>A collection of items, each of which has a priority.</a:t>
            </a:r>
          </a:p>
          <a:p>
            <a:pPr lvl="1" eaLnBrk="1" hangingPunct="1">
              <a:defRPr/>
            </a:pPr>
            <a:r>
              <a:rPr lang="en-US" smtClean="0"/>
              <a:t>Operations</a:t>
            </a:r>
          </a:p>
          <a:p>
            <a:pPr lvl="2" eaLnBrk="1" hangingPunct="1">
              <a:defRPr/>
            </a:pPr>
            <a:r>
              <a:rPr lang="en-US" smtClean="0"/>
              <a:t>The Usual</a:t>
            </a:r>
          </a:p>
          <a:p>
            <a:pPr lvl="3" eaLnBrk="1" hangingPunct="1">
              <a:defRPr/>
            </a:pPr>
            <a:r>
              <a:rPr lang="en-US" b="1" smtClean="0"/>
              <a:t>create</a:t>
            </a:r>
            <a:r>
              <a:rPr lang="en-US" smtClean="0"/>
              <a:t>, </a:t>
            </a:r>
            <a:r>
              <a:rPr lang="en-US" b="1" smtClean="0"/>
              <a:t>destroy</a:t>
            </a:r>
            <a:r>
              <a:rPr lang="en-US" smtClean="0"/>
              <a:t>, </a:t>
            </a:r>
            <a:r>
              <a:rPr lang="en-US" b="1" smtClean="0"/>
              <a:t>copy</a:t>
            </a:r>
            <a:r>
              <a:rPr lang="en-US" smtClean="0"/>
              <a:t>.</a:t>
            </a:r>
            <a:endParaRPr lang="en-US" b="1" smtClean="0"/>
          </a:p>
          <a:p>
            <a:pPr lvl="3" eaLnBrk="1" hangingPunct="1">
              <a:defRPr/>
            </a:pPr>
            <a:r>
              <a:rPr lang="en-US" b="1" smtClean="0"/>
              <a:t>isEmpty</a:t>
            </a:r>
            <a:r>
              <a:rPr lang="en-US" smtClean="0"/>
              <a:t>.</a:t>
            </a:r>
          </a:p>
          <a:p>
            <a:pPr lvl="2" eaLnBrk="1" hangingPunct="1">
              <a:defRPr/>
            </a:pPr>
            <a:r>
              <a:rPr lang="en-US" smtClean="0"/>
              <a:t>Operations Specific to Priority Queues</a:t>
            </a:r>
          </a:p>
          <a:p>
            <a:pPr lvl="3" eaLnBrk="1" hangingPunct="1">
              <a:defRPr/>
            </a:pPr>
            <a:r>
              <a:rPr lang="en-US" b="1" smtClean="0"/>
              <a:t>insert</a:t>
            </a:r>
            <a:r>
              <a:rPr lang="en-US" smtClean="0"/>
              <a:t>. Given an item (which includes a priority).</a:t>
            </a:r>
          </a:p>
          <a:p>
            <a:pPr lvl="3" eaLnBrk="1" hangingPunct="1">
              <a:defRPr/>
            </a:pPr>
            <a:r>
              <a:rPr lang="en-US" b="1" smtClean="0"/>
              <a:t>getFront</a:t>
            </a:r>
            <a:r>
              <a:rPr lang="en-US" smtClean="0"/>
              <a:t>. Gets item with highest priority.</a:t>
            </a:r>
          </a:p>
          <a:p>
            <a:pPr lvl="3" eaLnBrk="1" hangingPunct="1">
              <a:defRPr/>
            </a:pPr>
            <a:r>
              <a:rPr lang="en-US" b="1" smtClean="0"/>
              <a:t>delete</a:t>
            </a:r>
            <a:r>
              <a:rPr lang="en-US" smtClean="0"/>
              <a:t>. Removes item with highest priority.</a:t>
            </a:r>
          </a:p>
        </p:txBody>
      </p:sp>
    </p:spTree>
    <p:extLst>
      <p:ext uri="{BB962C8B-B14F-4D97-AF65-F5344CB8AC3E}">
        <p14:creationId xmlns:p14="http://schemas.microsoft.com/office/powerpoint/2010/main" val="2933193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74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Priority Queues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Applications</a:t>
            </a:r>
          </a:p>
        </p:txBody>
      </p:sp>
      <p:sp>
        <p:nvSpPr>
          <p:cNvPr id="274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A PQ is useful when we have items to process and some are more important than others.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By cleverly choosing priorities, we can produce </a:t>
            </a:r>
            <a:r>
              <a:rPr lang="ja-JP" altLang="en-US" dirty="0" smtClean="0">
                <a:latin typeface="Arial"/>
                <a:cs typeface="+mn-cs"/>
              </a:rPr>
              <a:t>“</a:t>
            </a:r>
            <a:r>
              <a:rPr lang="en-US" dirty="0" smtClean="0">
                <a:cs typeface="+mn-cs"/>
              </a:rPr>
              <a:t>hybrid</a:t>
            </a:r>
            <a:r>
              <a:rPr lang="ja-JP" altLang="en-US" dirty="0" smtClean="0">
                <a:latin typeface="Arial"/>
                <a:cs typeface="+mn-cs"/>
              </a:rPr>
              <a:t>”</a:t>
            </a:r>
            <a:r>
              <a:rPr lang="en-US" dirty="0" smtClean="0">
                <a:cs typeface="+mn-cs"/>
              </a:rPr>
              <a:t> structures.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If an item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s priority includes a time stamp, then we can simulate a mixed Queue/PQ.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smtClean="0"/>
              <a:t>Items with the same priority can be dealt with in FIFO order.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Or a mixed Stack/PQ, if you like.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smtClean="0"/>
              <a:t>What is this good for? I </a:t>
            </a:r>
            <a:r>
              <a:rPr lang="en-US" dirty="0" err="1" smtClean="0"/>
              <a:t>couldn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t say.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PQs can be used to do sorting.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Insert all items, then retrieve/delete all items. The resulting sequence is sorted by priority.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We can also use a PQ to handle special cases, in which the data to be sorted are modified during sorting.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Note: Once again, a sorted container gives us a sorting algorithm. However, as with Insertion Sort, instead of using a separate container to sort with, we prefer to use an in-place version of the algorithm. We will call this </a:t>
            </a:r>
            <a:r>
              <a:rPr lang="ja-JP" altLang="en-US" dirty="0" smtClean="0">
                <a:latin typeface="Arial"/>
              </a:rPr>
              <a:t>“</a:t>
            </a:r>
            <a:r>
              <a:rPr lang="en-US" dirty="0" smtClean="0"/>
              <a:t>Heap Sort</a:t>
            </a:r>
            <a:r>
              <a:rPr lang="ja-JP" altLang="en-US" dirty="0" smtClean="0">
                <a:latin typeface="Arial"/>
              </a:rPr>
              <a:t>”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572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75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Priority Queues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Implementation</a:t>
            </a:r>
          </a:p>
        </p:txBody>
      </p:sp>
      <p:sp>
        <p:nvSpPr>
          <p:cNvPr id="275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We can implement a Priority Queue using any of the methods we have discussed for implementing a Table.</a:t>
            </a:r>
          </a:p>
          <a:p>
            <a:pPr lvl="1" eaLnBrk="1" hangingPunct="1">
              <a:defRPr/>
            </a:pPr>
            <a:r>
              <a:rPr lang="en-US" smtClean="0"/>
              <a:t>And they are all still just as dissatisfying. </a:t>
            </a:r>
            <a:r>
              <a:rPr lang="en-US" smtClean="0">
                <a:sym typeface="Wingdings" charset="0"/>
              </a:rPr>
              <a:t></a:t>
            </a: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In particular, they all have linear-time delete.</a:t>
            </a:r>
            <a:endParaRPr lang="en-US" smtClean="0">
              <a:sym typeface="Wingdings" charset="0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 most interesting thing about PQs is the way they are </a:t>
            </a:r>
            <a:r>
              <a:rPr lang="en-US" i="1" smtClean="0">
                <a:cs typeface="+mn-cs"/>
              </a:rPr>
              <a:t>usually</a:t>
            </a:r>
            <a:r>
              <a:rPr lang="en-US" smtClean="0">
                <a:cs typeface="+mn-cs"/>
              </a:rPr>
              <a:t> implemented, using a structure called a (Binary) Heap.</a:t>
            </a:r>
          </a:p>
          <a:p>
            <a:pPr lvl="1" eaLnBrk="1" hangingPunct="1">
              <a:defRPr/>
            </a:pPr>
            <a:r>
              <a:rPr lang="en-US" smtClean="0"/>
              <a:t>We discuss this next …</a:t>
            </a:r>
          </a:p>
        </p:txBody>
      </p:sp>
    </p:spTree>
    <p:extLst>
      <p:ext uri="{BB962C8B-B14F-4D97-AF65-F5344CB8AC3E}">
        <p14:creationId xmlns:p14="http://schemas.microsoft.com/office/powerpoint/2010/main" val="152782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1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46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Review</a:t>
            </a:r>
            <a:br>
              <a:rPr lang="en-US">
                <a:cs typeface="+mj-cs"/>
              </a:rPr>
            </a:br>
            <a:r>
              <a:rPr lang="en-US">
                <a:cs typeface="+mj-cs"/>
              </a:rPr>
              <a:t>Binary Trees </a:t>
            </a:r>
            <a:r>
              <a:rPr lang="en-US">
                <a:cs typeface="Times New Roman" charset="0"/>
              </a:rPr>
              <a:t>—</a:t>
            </a:r>
            <a:r>
              <a:rPr lang="en-US">
                <a:cs typeface="+mj-cs"/>
              </a:rPr>
              <a:t> Three Special Kinds</a:t>
            </a:r>
          </a:p>
        </p:txBody>
      </p:sp>
      <p:sp>
        <p:nvSpPr>
          <p:cNvPr id="246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A typical </a:t>
            </a:r>
            <a:r>
              <a:rPr lang="en-US" b="1">
                <a:cs typeface="+mn-cs"/>
              </a:rPr>
              <a:t>full</a:t>
            </a:r>
            <a:r>
              <a:rPr lang="en-US">
                <a:cs typeface="+mn-cs"/>
              </a:rPr>
              <a:t> Binary Tree:</a:t>
            </a:r>
          </a:p>
          <a:p>
            <a:pPr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A typical </a:t>
            </a:r>
            <a:r>
              <a:rPr lang="en-US" b="1">
                <a:cs typeface="+mn-cs"/>
              </a:rPr>
              <a:t>complete</a:t>
            </a:r>
            <a:r>
              <a:rPr lang="en-US">
                <a:cs typeface="+mn-cs"/>
              </a:rPr>
              <a:t> Binary Tree:</a:t>
            </a:r>
          </a:p>
          <a:p>
            <a:pPr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A typical </a:t>
            </a:r>
            <a:r>
              <a:rPr lang="en-US" b="1">
                <a:cs typeface="+mn-cs"/>
              </a:rPr>
              <a:t>balanced</a:t>
            </a:r>
            <a:r>
              <a:rPr lang="en-US">
                <a:cs typeface="+mn-cs"/>
              </a:rPr>
              <a:t> Binary Tree:</a:t>
            </a:r>
          </a:p>
          <a:p>
            <a:pPr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A full Binary Tree is complete; a complete Binary Tree is balanced.</a:t>
            </a:r>
            <a:br>
              <a:rPr lang="en-US">
                <a:cs typeface="+mn-cs"/>
              </a:rPr>
            </a:br>
            <a:endParaRPr lang="en-US">
              <a:cs typeface="+mn-cs"/>
            </a:endParaRPr>
          </a:p>
        </p:txBody>
      </p:sp>
      <p:sp>
        <p:nvSpPr>
          <p:cNvPr id="2460676" name="Line 4"/>
          <p:cNvSpPr>
            <a:spLocks noChangeShapeType="1"/>
          </p:cNvSpPr>
          <p:nvPr/>
        </p:nvSpPr>
        <p:spPr bwMode="auto">
          <a:xfrm flipH="1">
            <a:off x="4876800" y="1447800"/>
            <a:ext cx="3048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677" name="Line 5"/>
          <p:cNvSpPr>
            <a:spLocks noChangeShapeType="1"/>
          </p:cNvSpPr>
          <p:nvPr/>
        </p:nvSpPr>
        <p:spPr bwMode="auto">
          <a:xfrm>
            <a:off x="5181600" y="1447800"/>
            <a:ext cx="304800" cy="152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678" name="Line 6"/>
          <p:cNvSpPr>
            <a:spLocks noChangeShapeType="1"/>
          </p:cNvSpPr>
          <p:nvPr/>
        </p:nvSpPr>
        <p:spPr bwMode="auto">
          <a:xfrm flipH="1">
            <a:off x="4724400" y="1600200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679" name="Line 7"/>
          <p:cNvSpPr>
            <a:spLocks noChangeShapeType="1"/>
          </p:cNvSpPr>
          <p:nvPr/>
        </p:nvSpPr>
        <p:spPr bwMode="auto">
          <a:xfrm>
            <a:off x="4876800" y="1600200"/>
            <a:ext cx="1524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680" name="Line 8"/>
          <p:cNvSpPr>
            <a:spLocks noChangeShapeType="1"/>
          </p:cNvSpPr>
          <p:nvPr/>
        </p:nvSpPr>
        <p:spPr bwMode="auto">
          <a:xfrm flipH="1">
            <a:off x="4648200" y="1828800"/>
            <a:ext cx="762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681" name="Line 9"/>
          <p:cNvSpPr>
            <a:spLocks noChangeShapeType="1"/>
          </p:cNvSpPr>
          <p:nvPr/>
        </p:nvSpPr>
        <p:spPr bwMode="auto">
          <a:xfrm>
            <a:off x="4724400" y="1828800"/>
            <a:ext cx="762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682" name="Line 10"/>
          <p:cNvSpPr>
            <a:spLocks noChangeShapeType="1"/>
          </p:cNvSpPr>
          <p:nvPr/>
        </p:nvSpPr>
        <p:spPr bwMode="auto">
          <a:xfrm flipH="1">
            <a:off x="5334000" y="1600200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683" name="Line 11"/>
          <p:cNvSpPr>
            <a:spLocks noChangeShapeType="1"/>
          </p:cNvSpPr>
          <p:nvPr/>
        </p:nvSpPr>
        <p:spPr bwMode="auto">
          <a:xfrm>
            <a:off x="5486400" y="1600200"/>
            <a:ext cx="1524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684" name="Line 12"/>
          <p:cNvSpPr>
            <a:spLocks noChangeShapeType="1"/>
          </p:cNvSpPr>
          <p:nvPr/>
        </p:nvSpPr>
        <p:spPr bwMode="auto">
          <a:xfrm flipH="1">
            <a:off x="6096000" y="1447800"/>
            <a:ext cx="3048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685" name="Line 13"/>
          <p:cNvSpPr>
            <a:spLocks noChangeShapeType="1"/>
          </p:cNvSpPr>
          <p:nvPr/>
        </p:nvSpPr>
        <p:spPr bwMode="auto">
          <a:xfrm>
            <a:off x="6400800" y="1447800"/>
            <a:ext cx="304800" cy="152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686" name="Line 14"/>
          <p:cNvSpPr>
            <a:spLocks noChangeShapeType="1"/>
          </p:cNvSpPr>
          <p:nvPr/>
        </p:nvSpPr>
        <p:spPr bwMode="auto">
          <a:xfrm flipH="1">
            <a:off x="5943600" y="1600200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687" name="Line 15"/>
          <p:cNvSpPr>
            <a:spLocks noChangeShapeType="1"/>
          </p:cNvSpPr>
          <p:nvPr/>
        </p:nvSpPr>
        <p:spPr bwMode="auto">
          <a:xfrm>
            <a:off x="6096000" y="1600200"/>
            <a:ext cx="1524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688" name="Line 16"/>
          <p:cNvSpPr>
            <a:spLocks noChangeShapeType="1"/>
          </p:cNvSpPr>
          <p:nvPr/>
        </p:nvSpPr>
        <p:spPr bwMode="auto">
          <a:xfrm flipH="1">
            <a:off x="6553200" y="1600200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689" name="Line 17"/>
          <p:cNvSpPr>
            <a:spLocks noChangeShapeType="1"/>
          </p:cNvSpPr>
          <p:nvPr/>
        </p:nvSpPr>
        <p:spPr bwMode="auto">
          <a:xfrm>
            <a:off x="6705600" y="1600200"/>
            <a:ext cx="1524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690" name="Line 18"/>
          <p:cNvSpPr>
            <a:spLocks noChangeShapeType="1"/>
          </p:cNvSpPr>
          <p:nvPr/>
        </p:nvSpPr>
        <p:spPr bwMode="auto">
          <a:xfrm flipH="1">
            <a:off x="5181600" y="1295400"/>
            <a:ext cx="6096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691" name="Line 19"/>
          <p:cNvSpPr>
            <a:spLocks noChangeShapeType="1"/>
          </p:cNvSpPr>
          <p:nvPr/>
        </p:nvSpPr>
        <p:spPr bwMode="auto">
          <a:xfrm>
            <a:off x="5791200" y="1295400"/>
            <a:ext cx="609600" cy="152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692" name="Line 20"/>
          <p:cNvSpPr>
            <a:spLocks noChangeShapeType="1"/>
          </p:cNvSpPr>
          <p:nvPr/>
        </p:nvSpPr>
        <p:spPr bwMode="auto">
          <a:xfrm flipH="1">
            <a:off x="4953000" y="1828800"/>
            <a:ext cx="762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693" name="Line 21"/>
          <p:cNvSpPr>
            <a:spLocks noChangeShapeType="1"/>
          </p:cNvSpPr>
          <p:nvPr/>
        </p:nvSpPr>
        <p:spPr bwMode="auto">
          <a:xfrm>
            <a:off x="5029200" y="1828800"/>
            <a:ext cx="762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694" name="Line 22"/>
          <p:cNvSpPr>
            <a:spLocks noChangeShapeType="1"/>
          </p:cNvSpPr>
          <p:nvPr/>
        </p:nvSpPr>
        <p:spPr bwMode="auto">
          <a:xfrm flipH="1">
            <a:off x="5257800" y="1828800"/>
            <a:ext cx="762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695" name="Line 23"/>
          <p:cNvSpPr>
            <a:spLocks noChangeShapeType="1"/>
          </p:cNvSpPr>
          <p:nvPr/>
        </p:nvSpPr>
        <p:spPr bwMode="auto">
          <a:xfrm>
            <a:off x="5334000" y="1828800"/>
            <a:ext cx="762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696" name="Line 24"/>
          <p:cNvSpPr>
            <a:spLocks noChangeShapeType="1"/>
          </p:cNvSpPr>
          <p:nvPr/>
        </p:nvSpPr>
        <p:spPr bwMode="auto">
          <a:xfrm flipH="1">
            <a:off x="5562600" y="1828800"/>
            <a:ext cx="762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697" name="Line 25"/>
          <p:cNvSpPr>
            <a:spLocks noChangeShapeType="1"/>
          </p:cNvSpPr>
          <p:nvPr/>
        </p:nvSpPr>
        <p:spPr bwMode="auto">
          <a:xfrm>
            <a:off x="5638800" y="1828800"/>
            <a:ext cx="762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698" name="Line 26"/>
          <p:cNvSpPr>
            <a:spLocks noChangeShapeType="1"/>
          </p:cNvSpPr>
          <p:nvPr/>
        </p:nvSpPr>
        <p:spPr bwMode="auto">
          <a:xfrm flipH="1">
            <a:off x="5867400" y="1828800"/>
            <a:ext cx="762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699" name="Line 27"/>
          <p:cNvSpPr>
            <a:spLocks noChangeShapeType="1"/>
          </p:cNvSpPr>
          <p:nvPr/>
        </p:nvSpPr>
        <p:spPr bwMode="auto">
          <a:xfrm>
            <a:off x="5943600" y="1828800"/>
            <a:ext cx="762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00" name="Line 28"/>
          <p:cNvSpPr>
            <a:spLocks noChangeShapeType="1"/>
          </p:cNvSpPr>
          <p:nvPr/>
        </p:nvSpPr>
        <p:spPr bwMode="auto">
          <a:xfrm flipH="1">
            <a:off x="6172200" y="1828800"/>
            <a:ext cx="762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01" name="Line 29"/>
          <p:cNvSpPr>
            <a:spLocks noChangeShapeType="1"/>
          </p:cNvSpPr>
          <p:nvPr/>
        </p:nvSpPr>
        <p:spPr bwMode="auto">
          <a:xfrm>
            <a:off x="6248400" y="1828800"/>
            <a:ext cx="762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02" name="Line 30"/>
          <p:cNvSpPr>
            <a:spLocks noChangeShapeType="1"/>
          </p:cNvSpPr>
          <p:nvPr/>
        </p:nvSpPr>
        <p:spPr bwMode="auto">
          <a:xfrm flipH="1">
            <a:off x="6477000" y="1828800"/>
            <a:ext cx="762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03" name="Line 31"/>
          <p:cNvSpPr>
            <a:spLocks noChangeShapeType="1"/>
          </p:cNvSpPr>
          <p:nvPr/>
        </p:nvSpPr>
        <p:spPr bwMode="auto">
          <a:xfrm>
            <a:off x="6553200" y="1828800"/>
            <a:ext cx="762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04" name="Line 32"/>
          <p:cNvSpPr>
            <a:spLocks noChangeShapeType="1"/>
          </p:cNvSpPr>
          <p:nvPr/>
        </p:nvSpPr>
        <p:spPr bwMode="auto">
          <a:xfrm flipH="1">
            <a:off x="6781800" y="1828800"/>
            <a:ext cx="762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05" name="Line 33"/>
          <p:cNvSpPr>
            <a:spLocks noChangeShapeType="1"/>
          </p:cNvSpPr>
          <p:nvPr/>
        </p:nvSpPr>
        <p:spPr bwMode="auto">
          <a:xfrm>
            <a:off x="6858000" y="1828800"/>
            <a:ext cx="762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06" name="Line 34"/>
          <p:cNvSpPr>
            <a:spLocks noChangeShapeType="1"/>
          </p:cNvSpPr>
          <p:nvPr/>
        </p:nvSpPr>
        <p:spPr bwMode="auto">
          <a:xfrm>
            <a:off x="5791200" y="1295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07" name="Line 35"/>
          <p:cNvSpPr>
            <a:spLocks noChangeShapeType="1"/>
          </p:cNvSpPr>
          <p:nvPr/>
        </p:nvSpPr>
        <p:spPr bwMode="auto">
          <a:xfrm>
            <a:off x="6400800" y="14478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08" name="Line 36"/>
          <p:cNvSpPr>
            <a:spLocks noChangeShapeType="1"/>
          </p:cNvSpPr>
          <p:nvPr/>
        </p:nvSpPr>
        <p:spPr bwMode="auto">
          <a:xfrm>
            <a:off x="6705600" y="16002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09" name="Line 37"/>
          <p:cNvSpPr>
            <a:spLocks noChangeShapeType="1"/>
          </p:cNvSpPr>
          <p:nvPr/>
        </p:nvSpPr>
        <p:spPr bwMode="auto">
          <a:xfrm>
            <a:off x="6858000" y="18288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10" name="Line 38"/>
          <p:cNvSpPr>
            <a:spLocks noChangeShapeType="1"/>
          </p:cNvSpPr>
          <p:nvPr/>
        </p:nvSpPr>
        <p:spPr bwMode="auto">
          <a:xfrm>
            <a:off x="6934200" y="2057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11" name="Line 39"/>
          <p:cNvSpPr>
            <a:spLocks noChangeShapeType="1"/>
          </p:cNvSpPr>
          <p:nvPr/>
        </p:nvSpPr>
        <p:spPr bwMode="auto">
          <a:xfrm>
            <a:off x="6781800" y="2057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12" name="Line 40"/>
          <p:cNvSpPr>
            <a:spLocks noChangeShapeType="1"/>
          </p:cNvSpPr>
          <p:nvPr/>
        </p:nvSpPr>
        <p:spPr bwMode="auto">
          <a:xfrm>
            <a:off x="6629400" y="2057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13" name="Line 41"/>
          <p:cNvSpPr>
            <a:spLocks noChangeShapeType="1"/>
          </p:cNvSpPr>
          <p:nvPr/>
        </p:nvSpPr>
        <p:spPr bwMode="auto">
          <a:xfrm>
            <a:off x="6553200" y="18288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14" name="Line 42"/>
          <p:cNvSpPr>
            <a:spLocks noChangeShapeType="1"/>
          </p:cNvSpPr>
          <p:nvPr/>
        </p:nvSpPr>
        <p:spPr bwMode="auto">
          <a:xfrm>
            <a:off x="6477000" y="2057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15" name="Line 43"/>
          <p:cNvSpPr>
            <a:spLocks noChangeShapeType="1"/>
          </p:cNvSpPr>
          <p:nvPr/>
        </p:nvSpPr>
        <p:spPr bwMode="auto">
          <a:xfrm>
            <a:off x="6324600" y="2057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16" name="Line 44"/>
          <p:cNvSpPr>
            <a:spLocks noChangeShapeType="1"/>
          </p:cNvSpPr>
          <p:nvPr/>
        </p:nvSpPr>
        <p:spPr bwMode="auto">
          <a:xfrm>
            <a:off x="6248400" y="18288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17" name="Line 45"/>
          <p:cNvSpPr>
            <a:spLocks noChangeShapeType="1"/>
          </p:cNvSpPr>
          <p:nvPr/>
        </p:nvSpPr>
        <p:spPr bwMode="auto">
          <a:xfrm>
            <a:off x="6096000" y="16002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18" name="Line 46"/>
          <p:cNvSpPr>
            <a:spLocks noChangeShapeType="1"/>
          </p:cNvSpPr>
          <p:nvPr/>
        </p:nvSpPr>
        <p:spPr bwMode="auto">
          <a:xfrm>
            <a:off x="5943600" y="18288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19" name="Line 47"/>
          <p:cNvSpPr>
            <a:spLocks noChangeShapeType="1"/>
          </p:cNvSpPr>
          <p:nvPr/>
        </p:nvSpPr>
        <p:spPr bwMode="auto">
          <a:xfrm>
            <a:off x="6019800" y="2057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20" name="Line 48"/>
          <p:cNvSpPr>
            <a:spLocks noChangeShapeType="1"/>
          </p:cNvSpPr>
          <p:nvPr/>
        </p:nvSpPr>
        <p:spPr bwMode="auto">
          <a:xfrm>
            <a:off x="5867400" y="2057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21" name="Line 49"/>
          <p:cNvSpPr>
            <a:spLocks noChangeShapeType="1"/>
          </p:cNvSpPr>
          <p:nvPr/>
        </p:nvSpPr>
        <p:spPr bwMode="auto">
          <a:xfrm>
            <a:off x="5715000" y="2057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22" name="Line 50"/>
          <p:cNvSpPr>
            <a:spLocks noChangeShapeType="1"/>
          </p:cNvSpPr>
          <p:nvPr/>
        </p:nvSpPr>
        <p:spPr bwMode="auto">
          <a:xfrm>
            <a:off x="5638800" y="18288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23" name="Line 51"/>
          <p:cNvSpPr>
            <a:spLocks noChangeShapeType="1"/>
          </p:cNvSpPr>
          <p:nvPr/>
        </p:nvSpPr>
        <p:spPr bwMode="auto">
          <a:xfrm>
            <a:off x="5486400" y="16002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24" name="Line 52"/>
          <p:cNvSpPr>
            <a:spLocks noChangeShapeType="1"/>
          </p:cNvSpPr>
          <p:nvPr/>
        </p:nvSpPr>
        <p:spPr bwMode="auto">
          <a:xfrm>
            <a:off x="5181600" y="14478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25" name="Line 53"/>
          <p:cNvSpPr>
            <a:spLocks noChangeShapeType="1"/>
          </p:cNvSpPr>
          <p:nvPr/>
        </p:nvSpPr>
        <p:spPr bwMode="auto">
          <a:xfrm>
            <a:off x="4876800" y="16002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26" name="Line 54"/>
          <p:cNvSpPr>
            <a:spLocks noChangeShapeType="1"/>
          </p:cNvSpPr>
          <p:nvPr/>
        </p:nvSpPr>
        <p:spPr bwMode="auto">
          <a:xfrm>
            <a:off x="5029200" y="18288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27" name="Line 55"/>
          <p:cNvSpPr>
            <a:spLocks noChangeShapeType="1"/>
          </p:cNvSpPr>
          <p:nvPr/>
        </p:nvSpPr>
        <p:spPr bwMode="auto">
          <a:xfrm>
            <a:off x="5334000" y="18288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28" name="Line 56"/>
          <p:cNvSpPr>
            <a:spLocks noChangeShapeType="1"/>
          </p:cNvSpPr>
          <p:nvPr/>
        </p:nvSpPr>
        <p:spPr bwMode="auto">
          <a:xfrm>
            <a:off x="5410200" y="2057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29" name="Line 57"/>
          <p:cNvSpPr>
            <a:spLocks noChangeShapeType="1"/>
          </p:cNvSpPr>
          <p:nvPr/>
        </p:nvSpPr>
        <p:spPr bwMode="auto">
          <a:xfrm>
            <a:off x="6172200" y="2057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30" name="Line 58"/>
          <p:cNvSpPr>
            <a:spLocks noChangeShapeType="1"/>
          </p:cNvSpPr>
          <p:nvPr/>
        </p:nvSpPr>
        <p:spPr bwMode="auto">
          <a:xfrm>
            <a:off x="5562600" y="2057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31" name="Line 59"/>
          <p:cNvSpPr>
            <a:spLocks noChangeShapeType="1"/>
          </p:cNvSpPr>
          <p:nvPr/>
        </p:nvSpPr>
        <p:spPr bwMode="auto">
          <a:xfrm>
            <a:off x="5257800" y="2057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32" name="Line 60"/>
          <p:cNvSpPr>
            <a:spLocks noChangeShapeType="1"/>
          </p:cNvSpPr>
          <p:nvPr/>
        </p:nvSpPr>
        <p:spPr bwMode="auto">
          <a:xfrm>
            <a:off x="5105400" y="2057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33" name="Line 61"/>
          <p:cNvSpPr>
            <a:spLocks noChangeShapeType="1"/>
          </p:cNvSpPr>
          <p:nvPr/>
        </p:nvSpPr>
        <p:spPr bwMode="auto">
          <a:xfrm>
            <a:off x="4953000" y="2057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34" name="Line 62"/>
          <p:cNvSpPr>
            <a:spLocks noChangeShapeType="1"/>
          </p:cNvSpPr>
          <p:nvPr/>
        </p:nvSpPr>
        <p:spPr bwMode="auto">
          <a:xfrm>
            <a:off x="4800600" y="2057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35" name="Line 63"/>
          <p:cNvSpPr>
            <a:spLocks noChangeShapeType="1"/>
          </p:cNvSpPr>
          <p:nvPr/>
        </p:nvSpPr>
        <p:spPr bwMode="auto">
          <a:xfrm>
            <a:off x="4724400" y="18288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36" name="Line 64"/>
          <p:cNvSpPr>
            <a:spLocks noChangeShapeType="1"/>
          </p:cNvSpPr>
          <p:nvPr/>
        </p:nvSpPr>
        <p:spPr bwMode="auto">
          <a:xfrm>
            <a:off x="4648200" y="2057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37" name="Line 65"/>
          <p:cNvSpPr>
            <a:spLocks noChangeShapeType="1"/>
          </p:cNvSpPr>
          <p:nvPr/>
        </p:nvSpPr>
        <p:spPr bwMode="auto">
          <a:xfrm flipH="1">
            <a:off x="4876800" y="2971800"/>
            <a:ext cx="3048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38" name="Line 66"/>
          <p:cNvSpPr>
            <a:spLocks noChangeShapeType="1"/>
          </p:cNvSpPr>
          <p:nvPr/>
        </p:nvSpPr>
        <p:spPr bwMode="auto">
          <a:xfrm>
            <a:off x="5181600" y="2971800"/>
            <a:ext cx="304800" cy="152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39" name="Line 67"/>
          <p:cNvSpPr>
            <a:spLocks noChangeShapeType="1"/>
          </p:cNvSpPr>
          <p:nvPr/>
        </p:nvSpPr>
        <p:spPr bwMode="auto">
          <a:xfrm flipH="1">
            <a:off x="4724400" y="3124200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40" name="Line 68"/>
          <p:cNvSpPr>
            <a:spLocks noChangeShapeType="1"/>
          </p:cNvSpPr>
          <p:nvPr/>
        </p:nvSpPr>
        <p:spPr bwMode="auto">
          <a:xfrm>
            <a:off x="4876800" y="3124200"/>
            <a:ext cx="1524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41" name="Line 69"/>
          <p:cNvSpPr>
            <a:spLocks noChangeShapeType="1"/>
          </p:cNvSpPr>
          <p:nvPr/>
        </p:nvSpPr>
        <p:spPr bwMode="auto">
          <a:xfrm flipH="1">
            <a:off x="4648200" y="3352800"/>
            <a:ext cx="762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42" name="Line 70"/>
          <p:cNvSpPr>
            <a:spLocks noChangeShapeType="1"/>
          </p:cNvSpPr>
          <p:nvPr/>
        </p:nvSpPr>
        <p:spPr bwMode="auto">
          <a:xfrm>
            <a:off x="4724400" y="3352800"/>
            <a:ext cx="762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43" name="Line 71"/>
          <p:cNvSpPr>
            <a:spLocks noChangeShapeType="1"/>
          </p:cNvSpPr>
          <p:nvPr/>
        </p:nvSpPr>
        <p:spPr bwMode="auto">
          <a:xfrm flipH="1">
            <a:off x="5334000" y="3124200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44" name="Line 72"/>
          <p:cNvSpPr>
            <a:spLocks noChangeShapeType="1"/>
          </p:cNvSpPr>
          <p:nvPr/>
        </p:nvSpPr>
        <p:spPr bwMode="auto">
          <a:xfrm>
            <a:off x="5486400" y="3124200"/>
            <a:ext cx="1524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45" name="Line 73"/>
          <p:cNvSpPr>
            <a:spLocks noChangeShapeType="1"/>
          </p:cNvSpPr>
          <p:nvPr/>
        </p:nvSpPr>
        <p:spPr bwMode="auto">
          <a:xfrm flipH="1">
            <a:off x="6096000" y="2971800"/>
            <a:ext cx="3048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46" name="Line 74"/>
          <p:cNvSpPr>
            <a:spLocks noChangeShapeType="1"/>
          </p:cNvSpPr>
          <p:nvPr/>
        </p:nvSpPr>
        <p:spPr bwMode="auto">
          <a:xfrm>
            <a:off x="6400800" y="2971800"/>
            <a:ext cx="304800" cy="152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47" name="Line 75"/>
          <p:cNvSpPr>
            <a:spLocks noChangeShapeType="1"/>
          </p:cNvSpPr>
          <p:nvPr/>
        </p:nvSpPr>
        <p:spPr bwMode="auto">
          <a:xfrm flipH="1">
            <a:off x="5943600" y="3124200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48" name="Line 76"/>
          <p:cNvSpPr>
            <a:spLocks noChangeShapeType="1"/>
          </p:cNvSpPr>
          <p:nvPr/>
        </p:nvSpPr>
        <p:spPr bwMode="auto">
          <a:xfrm>
            <a:off x="6096000" y="3124200"/>
            <a:ext cx="1524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49" name="Line 77"/>
          <p:cNvSpPr>
            <a:spLocks noChangeShapeType="1"/>
          </p:cNvSpPr>
          <p:nvPr/>
        </p:nvSpPr>
        <p:spPr bwMode="auto">
          <a:xfrm flipH="1">
            <a:off x="6553200" y="3124200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50" name="Line 78"/>
          <p:cNvSpPr>
            <a:spLocks noChangeShapeType="1"/>
          </p:cNvSpPr>
          <p:nvPr/>
        </p:nvSpPr>
        <p:spPr bwMode="auto">
          <a:xfrm>
            <a:off x="6705600" y="3124200"/>
            <a:ext cx="1524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51" name="Line 79"/>
          <p:cNvSpPr>
            <a:spLocks noChangeShapeType="1"/>
          </p:cNvSpPr>
          <p:nvPr/>
        </p:nvSpPr>
        <p:spPr bwMode="auto">
          <a:xfrm flipH="1">
            <a:off x="5181600" y="2819400"/>
            <a:ext cx="6096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52" name="Line 80"/>
          <p:cNvSpPr>
            <a:spLocks noChangeShapeType="1"/>
          </p:cNvSpPr>
          <p:nvPr/>
        </p:nvSpPr>
        <p:spPr bwMode="auto">
          <a:xfrm>
            <a:off x="5791200" y="2819400"/>
            <a:ext cx="609600" cy="152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53" name="Line 81"/>
          <p:cNvSpPr>
            <a:spLocks noChangeShapeType="1"/>
          </p:cNvSpPr>
          <p:nvPr/>
        </p:nvSpPr>
        <p:spPr bwMode="auto">
          <a:xfrm flipH="1">
            <a:off x="4953000" y="3352800"/>
            <a:ext cx="762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54" name="Line 82"/>
          <p:cNvSpPr>
            <a:spLocks noChangeShapeType="1"/>
          </p:cNvSpPr>
          <p:nvPr/>
        </p:nvSpPr>
        <p:spPr bwMode="auto">
          <a:xfrm>
            <a:off x="5029200" y="3352800"/>
            <a:ext cx="762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55" name="Line 83"/>
          <p:cNvSpPr>
            <a:spLocks noChangeShapeType="1"/>
          </p:cNvSpPr>
          <p:nvPr/>
        </p:nvSpPr>
        <p:spPr bwMode="auto">
          <a:xfrm flipH="1">
            <a:off x="5257800" y="3352800"/>
            <a:ext cx="762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56" name="Line 84"/>
          <p:cNvSpPr>
            <a:spLocks noChangeShapeType="1"/>
          </p:cNvSpPr>
          <p:nvPr/>
        </p:nvSpPr>
        <p:spPr bwMode="auto">
          <a:xfrm>
            <a:off x="5791200" y="2819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57" name="Line 85"/>
          <p:cNvSpPr>
            <a:spLocks noChangeShapeType="1"/>
          </p:cNvSpPr>
          <p:nvPr/>
        </p:nvSpPr>
        <p:spPr bwMode="auto">
          <a:xfrm>
            <a:off x="6400800" y="29718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58" name="Line 86"/>
          <p:cNvSpPr>
            <a:spLocks noChangeShapeType="1"/>
          </p:cNvSpPr>
          <p:nvPr/>
        </p:nvSpPr>
        <p:spPr bwMode="auto">
          <a:xfrm>
            <a:off x="6705600" y="31242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59" name="Line 87"/>
          <p:cNvSpPr>
            <a:spLocks noChangeShapeType="1"/>
          </p:cNvSpPr>
          <p:nvPr/>
        </p:nvSpPr>
        <p:spPr bwMode="auto">
          <a:xfrm>
            <a:off x="6858000" y="33528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60" name="Line 88"/>
          <p:cNvSpPr>
            <a:spLocks noChangeShapeType="1"/>
          </p:cNvSpPr>
          <p:nvPr/>
        </p:nvSpPr>
        <p:spPr bwMode="auto">
          <a:xfrm>
            <a:off x="6553200" y="33528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61" name="Line 89"/>
          <p:cNvSpPr>
            <a:spLocks noChangeShapeType="1"/>
          </p:cNvSpPr>
          <p:nvPr/>
        </p:nvSpPr>
        <p:spPr bwMode="auto">
          <a:xfrm>
            <a:off x="6248400" y="33528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62" name="Line 90"/>
          <p:cNvSpPr>
            <a:spLocks noChangeShapeType="1"/>
          </p:cNvSpPr>
          <p:nvPr/>
        </p:nvSpPr>
        <p:spPr bwMode="auto">
          <a:xfrm>
            <a:off x="6096000" y="31242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63" name="Line 91"/>
          <p:cNvSpPr>
            <a:spLocks noChangeShapeType="1"/>
          </p:cNvSpPr>
          <p:nvPr/>
        </p:nvSpPr>
        <p:spPr bwMode="auto">
          <a:xfrm>
            <a:off x="5943600" y="33528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64" name="Line 92"/>
          <p:cNvSpPr>
            <a:spLocks noChangeShapeType="1"/>
          </p:cNvSpPr>
          <p:nvPr/>
        </p:nvSpPr>
        <p:spPr bwMode="auto">
          <a:xfrm>
            <a:off x="5638800" y="33528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65" name="Line 93"/>
          <p:cNvSpPr>
            <a:spLocks noChangeShapeType="1"/>
          </p:cNvSpPr>
          <p:nvPr/>
        </p:nvSpPr>
        <p:spPr bwMode="auto">
          <a:xfrm>
            <a:off x="5486400" y="31242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66" name="Line 94"/>
          <p:cNvSpPr>
            <a:spLocks noChangeShapeType="1"/>
          </p:cNvSpPr>
          <p:nvPr/>
        </p:nvSpPr>
        <p:spPr bwMode="auto">
          <a:xfrm>
            <a:off x="5181600" y="29718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67" name="Line 95"/>
          <p:cNvSpPr>
            <a:spLocks noChangeShapeType="1"/>
          </p:cNvSpPr>
          <p:nvPr/>
        </p:nvSpPr>
        <p:spPr bwMode="auto">
          <a:xfrm>
            <a:off x="4876800" y="31242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68" name="Line 96"/>
          <p:cNvSpPr>
            <a:spLocks noChangeShapeType="1"/>
          </p:cNvSpPr>
          <p:nvPr/>
        </p:nvSpPr>
        <p:spPr bwMode="auto">
          <a:xfrm>
            <a:off x="5029200" y="33528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69" name="Line 97"/>
          <p:cNvSpPr>
            <a:spLocks noChangeShapeType="1"/>
          </p:cNvSpPr>
          <p:nvPr/>
        </p:nvSpPr>
        <p:spPr bwMode="auto">
          <a:xfrm>
            <a:off x="5334000" y="33528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70" name="Line 98"/>
          <p:cNvSpPr>
            <a:spLocks noChangeShapeType="1"/>
          </p:cNvSpPr>
          <p:nvPr/>
        </p:nvSpPr>
        <p:spPr bwMode="auto">
          <a:xfrm>
            <a:off x="5257800" y="3581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71" name="Line 99"/>
          <p:cNvSpPr>
            <a:spLocks noChangeShapeType="1"/>
          </p:cNvSpPr>
          <p:nvPr/>
        </p:nvSpPr>
        <p:spPr bwMode="auto">
          <a:xfrm>
            <a:off x="5105400" y="3581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72" name="Line 100"/>
          <p:cNvSpPr>
            <a:spLocks noChangeShapeType="1"/>
          </p:cNvSpPr>
          <p:nvPr/>
        </p:nvSpPr>
        <p:spPr bwMode="auto">
          <a:xfrm>
            <a:off x="4953000" y="3581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73" name="Line 101"/>
          <p:cNvSpPr>
            <a:spLocks noChangeShapeType="1"/>
          </p:cNvSpPr>
          <p:nvPr/>
        </p:nvSpPr>
        <p:spPr bwMode="auto">
          <a:xfrm>
            <a:off x="4800600" y="3581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74" name="Line 102"/>
          <p:cNvSpPr>
            <a:spLocks noChangeShapeType="1"/>
          </p:cNvSpPr>
          <p:nvPr/>
        </p:nvSpPr>
        <p:spPr bwMode="auto">
          <a:xfrm>
            <a:off x="4724400" y="33528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75" name="Line 103"/>
          <p:cNvSpPr>
            <a:spLocks noChangeShapeType="1"/>
          </p:cNvSpPr>
          <p:nvPr/>
        </p:nvSpPr>
        <p:spPr bwMode="auto">
          <a:xfrm>
            <a:off x="4648200" y="3581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76" name="Line 104"/>
          <p:cNvSpPr>
            <a:spLocks noChangeShapeType="1"/>
          </p:cNvSpPr>
          <p:nvPr/>
        </p:nvSpPr>
        <p:spPr bwMode="auto">
          <a:xfrm flipH="1">
            <a:off x="4876800" y="4495800"/>
            <a:ext cx="3048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77" name="Line 105"/>
          <p:cNvSpPr>
            <a:spLocks noChangeShapeType="1"/>
          </p:cNvSpPr>
          <p:nvPr/>
        </p:nvSpPr>
        <p:spPr bwMode="auto">
          <a:xfrm>
            <a:off x="5181600" y="4495800"/>
            <a:ext cx="304800" cy="152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78" name="Line 106"/>
          <p:cNvSpPr>
            <a:spLocks noChangeShapeType="1"/>
          </p:cNvSpPr>
          <p:nvPr/>
        </p:nvSpPr>
        <p:spPr bwMode="auto">
          <a:xfrm flipH="1">
            <a:off x="4724400" y="4648200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79" name="Line 107"/>
          <p:cNvSpPr>
            <a:spLocks noChangeShapeType="1"/>
          </p:cNvSpPr>
          <p:nvPr/>
        </p:nvSpPr>
        <p:spPr bwMode="auto">
          <a:xfrm flipH="1">
            <a:off x="6096000" y="4495800"/>
            <a:ext cx="3048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80" name="Line 108"/>
          <p:cNvSpPr>
            <a:spLocks noChangeShapeType="1"/>
          </p:cNvSpPr>
          <p:nvPr/>
        </p:nvSpPr>
        <p:spPr bwMode="auto">
          <a:xfrm>
            <a:off x="6400800" y="4495800"/>
            <a:ext cx="304800" cy="152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81" name="Line 109"/>
          <p:cNvSpPr>
            <a:spLocks noChangeShapeType="1"/>
          </p:cNvSpPr>
          <p:nvPr/>
        </p:nvSpPr>
        <p:spPr bwMode="auto">
          <a:xfrm>
            <a:off x="6096000" y="4648200"/>
            <a:ext cx="1524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82" name="Line 110"/>
          <p:cNvSpPr>
            <a:spLocks noChangeShapeType="1"/>
          </p:cNvSpPr>
          <p:nvPr/>
        </p:nvSpPr>
        <p:spPr bwMode="auto">
          <a:xfrm flipH="1">
            <a:off x="6553200" y="4648200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83" name="Line 111"/>
          <p:cNvSpPr>
            <a:spLocks noChangeShapeType="1"/>
          </p:cNvSpPr>
          <p:nvPr/>
        </p:nvSpPr>
        <p:spPr bwMode="auto">
          <a:xfrm>
            <a:off x="6705600" y="4648200"/>
            <a:ext cx="1524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84" name="Line 112"/>
          <p:cNvSpPr>
            <a:spLocks noChangeShapeType="1"/>
          </p:cNvSpPr>
          <p:nvPr/>
        </p:nvSpPr>
        <p:spPr bwMode="auto">
          <a:xfrm flipH="1">
            <a:off x="5181600" y="4343400"/>
            <a:ext cx="6096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85" name="Line 113"/>
          <p:cNvSpPr>
            <a:spLocks noChangeShapeType="1"/>
          </p:cNvSpPr>
          <p:nvPr/>
        </p:nvSpPr>
        <p:spPr bwMode="auto">
          <a:xfrm>
            <a:off x="5791200" y="4343400"/>
            <a:ext cx="609600" cy="152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86" name="Line 114"/>
          <p:cNvSpPr>
            <a:spLocks noChangeShapeType="1"/>
          </p:cNvSpPr>
          <p:nvPr/>
        </p:nvSpPr>
        <p:spPr bwMode="auto">
          <a:xfrm flipH="1">
            <a:off x="6477000" y="4876800"/>
            <a:ext cx="762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87" name="Line 115"/>
          <p:cNvSpPr>
            <a:spLocks noChangeShapeType="1"/>
          </p:cNvSpPr>
          <p:nvPr/>
        </p:nvSpPr>
        <p:spPr bwMode="auto">
          <a:xfrm>
            <a:off x="6553200" y="4876800"/>
            <a:ext cx="762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88" name="Line 116"/>
          <p:cNvSpPr>
            <a:spLocks noChangeShapeType="1"/>
          </p:cNvSpPr>
          <p:nvPr/>
        </p:nvSpPr>
        <p:spPr bwMode="auto">
          <a:xfrm flipH="1">
            <a:off x="6781800" y="4876800"/>
            <a:ext cx="762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89" name="Line 117"/>
          <p:cNvSpPr>
            <a:spLocks noChangeShapeType="1"/>
          </p:cNvSpPr>
          <p:nvPr/>
        </p:nvSpPr>
        <p:spPr bwMode="auto">
          <a:xfrm>
            <a:off x="5791200" y="4343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90" name="Line 118"/>
          <p:cNvSpPr>
            <a:spLocks noChangeShapeType="1"/>
          </p:cNvSpPr>
          <p:nvPr/>
        </p:nvSpPr>
        <p:spPr bwMode="auto">
          <a:xfrm>
            <a:off x="6400800" y="44958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91" name="Line 119"/>
          <p:cNvSpPr>
            <a:spLocks noChangeShapeType="1"/>
          </p:cNvSpPr>
          <p:nvPr/>
        </p:nvSpPr>
        <p:spPr bwMode="auto">
          <a:xfrm>
            <a:off x="6705600" y="46482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92" name="Line 120"/>
          <p:cNvSpPr>
            <a:spLocks noChangeShapeType="1"/>
          </p:cNvSpPr>
          <p:nvPr/>
        </p:nvSpPr>
        <p:spPr bwMode="auto">
          <a:xfrm>
            <a:off x="6858000" y="48768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93" name="Line 121"/>
          <p:cNvSpPr>
            <a:spLocks noChangeShapeType="1"/>
          </p:cNvSpPr>
          <p:nvPr/>
        </p:nvSpPr>
        <p:spPr bwMode="auto">
          <a:xfrm>
            <a:off x="6553200" y="48768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94" name="Line 122"/>
          <p:cNvSpPr>
            <a:spLocks noChangeShapeType="1"/>
          </p:cNvSpPr>
          <p:nvPr/>
        </p:nvSpPr>
        <p:spPr bwMode="auto">
          <a:xfrm>
            <a:off x="6248400" y="48768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95" name="Line 123"/>
          <p:cNvSpPr>
            <a:spLocks noChangeShapeType="1"/>
          </p:cNvSpPr>
          <p:nvPr/>
        </p:nvSpPr>
        <p:spPr bwMode="auto">
          <a:xfrm>
            <a:off x="6096000" y="46482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96" name="Line 124"/>
          <p:cNvSpPr>
            <a:spLocks noChangeShapeType="1"/>
          </p:cNvSpPr>
          <p:nvPr/>
        </p:nvSpPr>
        <p:spPr bwMode="auto">
          <a:xfrm>
            <a:off x="5486400" y="46482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97" name="Line 125"/>
          <p:cNvSpPr>
            <a:spLocks noChangeShapeType="1"/>
          </p:cNvSpPr>
          <p:nvPr/>
        </p:nvSpPr>
        <p:spPr bwMode="auto">
          <a:xfrm>
            <a:off x="5181600" y="44958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98" name="Line 126"/>
          <p:cNvSpPr>
            <a:spLocks noChangeShapeType="1"/>
          </p:cNvSpPr>
          <p:nvPr/>
        </p:nvSpPr>
        <p:spPr bwMode="auto">
          <a:xfrm>
            <a:off x="4876800" y="46482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799" name="Line 127"/>
          <p:cNvSpPr>
            <a:spLocks noChangeShapeType="1"/>
          </p:cNvSpPr>
          <p:nvPr/>
        </p:nvSpPr>
        <p:spPr bwMode="auto">
          <a:xfrm>
            <a:off x="4724400" y="48768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00" name="Oval 128"/>
          <p:cNvSpPr>
            <a:spLocks noChangeArrowheads="1"/>
          </p:cNvSpPr>
          <p:nvPr/>
        </p:nvSpPr>
        <p:spPr bwMode="auto">
          <a:xfrm>
            <a:off x="5715000" y="1219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01" name="Oval 129"/>
          <p:cNvSpPr>
            <a:spLocks noChangeArrowheads="1"/>
          </p:cNvSpPr>
          <p:nvPr/>
        </p:nvSpPr>
        <p:spPr bwMode="auto">
          <a:xfrm>
            <a:off x="5638800" y="1981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02" name="Oval 130"/>
          <p:cNvSpPr>
            <a:spLocks noChangeArrowheads="1"/>
          </p:cNvSpPr>
          <p:nvPr/>
        </p:nvSpPr>
        <p:spPr bwMode="auto">
          <a:xfrm>
            <a:off x="5486400" y="1981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03" name="Oval 131"/>
          <p:cNvSpPr>
            <a:spLocks noChangeArrowheads="1"/>
          </p:cNvSpPr>
          <p:nvPr/>
        </p:nvSpPr>
        <p:spPr bwMode="auto">
          <a:xfrm>
            <a:off x="5334000" y="1981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04" name="Oval 132"/>
          <p:cNvSpPr>
            <a:spLocks noChangeArrowheads="1"/>
          </p:cNvSpPr>
          <p:nvPr/>
        </p:nvSpPr>
        <p:spPr bwMode="auto">
          <a:xfrm>
            <a:off x="5181600" y="1981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05" name="Oval 133"/>
          <p:cNvSpPr>
            <a:spLocks noChangeArrowheads="1"/>
          </p:cNvSpPr>
          <p:nvPr/>
        </p:nvSpPr>
        <p:spPr bwMode="auto">
          <a:xfrm>
            <a:off x="5105400" y="1371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06" name="Oval 134"/>
          <p:cNvSpPr>
            <a:spLocks noChangeArrowheads="1"/>
          </p:cNvSpPr>
          <p:nvPr/>
        </p:nvSpPr>
        <p:spPr bwMode="auto">
          <a:xfrm>
            <a:off x="5029200" y="1981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07" name="Oval 135"/>
          <p:cNvSpPr>
            <a:spLocks noChangeArrowheads="1"/>
          </p:cNvSpPr>
          <p:nvPr/>
        </p:nvSpPr>
        <p:spPr bwMode="auto">
          <a:xfrm>
            <a:off x="4876800" y="1981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08" name="Oval 136"/>
          <p:cNvSpPr>
            <a:spLocks noChangeArrowheads="1"/>
          </p:cNvSpPr>
          <p:nvPr/>
        </p:nvSpPr>
        <p:spPr bwMode="auto">
          <a:xfrm>
            <a:off x="4724400" y="1981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09" name="Oval 137"/>
          <p:cNvSpPr>
            <a:spLocks noChangeArrowheads="1"/>
          </p:cNvSpPr>
          <p:nvPr/>
        </p:nvSpPr>
        <p:spPr bwMode="auto">
          <a:xfrm>
            <a:off x="4572000" y="1981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10" name="Oval 138"/>
          <p:cNvSpPr>
            <a:spLocks noChangeArrowheads="1"/>
          </p:cNvSpPr>
          <p:nvPr/>
        </p:nvSpPr>
        <p:spPr bwMode="auto">
          <a:xfrm>
            <a:off x="6248400" y="1981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11" name="Oval 139"/>
          <p:cNvSpPr>
            <a:spLocks noChangeArrowheads="1"/>
          </p:cNvSpPr>
          <p:nvPr/>
        </p:nvSpPr>
        <p:spPr bwMode="auto">
          <a:xfrm>
            <a:off x="6096000" y="1981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12" name="Oval 140"/>
          <p:cNvSpPr>
            <a:spLocks noChangeArrowheads="1"/>
          </p:cNvSpPr>
          <p:nvPr/>
        </p:nvSpPr>
        <p:spPr bwMode="auto">
          <a:xfrm>
            <a:off x="5943600" y="1981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13" name="Oval 141"/>
          <p:cNvSpPr>
            <a:spLocks noChangeArrowheads="1"/>
          </p:cNvSpPr>
          <p:nvPr/>
        </p:nvSpPr>
        <p:spPr bwMode="auto">
          <a:xfrm>
            <a:off x="5791200" y="1981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14" name="Oval 142"/>
          <p:cNvSpPr>
            <a:spLocks noChangeArrowheads="1"/>
          </p:cNvSpPr>
          <p:nvPr/>
        </p:nvSpPr>
        <p:spPr bwMode="auto">
          <a:xfrm>
            <a:off x="6858000" y="1981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15" name="Oval 143"/>
          <p:cNvSpPr>
            <a:spLocks noChangeArrowheads="1"/>
          </p:cNvSpPr>
          <p:nvPr/>
        </p:nvSpPr>
        <p:spPr bwMode="auto">
          <a:xfrm>
            <a:off x="6705600" y="1981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16" name="Oval 144"/>
          <p:cNvSpPr>
            <a:spLocks noChangeArrowheads="1"/>
          </p:cNvSpPr>
          <p:nvPr/>
        </p:nvSpPr>
        <p:spPr bwMode="auto">
          <a:xfrm>
            <a:off x="6553200" y="1981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17" name="Oval 145"/>
          <p:cNvSpPr>
            <a:spLocks noChangeArrowheads="1"/>
          </p:cNvSpPr>
          <p:nvPr/>
        </p:nvSpPr>
        <p:spPr bwMode="auto">
          <a:xfrm>
            <a:off x="6400800" y="1981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18" name="Oval 146"/>
          <p:cNvSpPr>
            <a:spLocks noChangeArrowheads="1"/>
          </p:cNvSpPr>
          <p:nvPr/>
        </p:nvSpPr>
        <p:spPr bwMode="auto">
          <a:xfrm>
            <a:off x="6324600" y="1371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19" name="Oval 147"/>
          <p:cNvSpPr>
            <a:spLocks noChangeArrowheads="1"/>
          </p:cNvSpPr>
          <p:nvPr/>
        </p:nvSpPr>
        <p:spPr bwMode="auto">
          <a:xfrm>
            <a:off x="5410200" y="15240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20" name="Oval 148"/>
          <p:cNvSpPr>
            <a:spLocks noChangeArrowheads="1"/>
          </p:cNvSpPr>
          <p:nvPr/>
        </p:nvSpPr>
        <p:spPr bwMode="auto">
          <a:xfrm>
            <a:off x="4800600" y="15240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21" name="Oval 149"/>
          <p:cNvSpPr>
            <a:spLocks noChangeArrowheads="1"/>
          </p:cNvSpPr>
          <p:nvPr/>
        </p:nvSpPr>
        <p:spPr bwMode="auto">
          <a:xfrm>
            <a:off x="4648200" y="1752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22" name="Oval 150"/>
          <p:cNvSpPr>
            <a:spLocks noChangeArrowheads="1"/>
          </p:cNvSpPr>
          <p:nvPr/>
        </p:nvSpPr>
        <p:spPr bwMode="auto">
          <a:xfrm>
            <a:off x="4953000" y="1752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23" name="Oval 151"/>
          <p:cNvSpPr>
            <a:spLocks noChangeArrowheads="1"/>
          </p:cNvSpPr>
          <p:nvPr/>
        </p:nvSpPr>
        <p:spPr bwMode="auto">
          <a:xfrm>
            <a:off x="5257800" y="1752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24" name="Oval 152"/>
          <p:cNvSpPr>
            <a:spLocks noChangeArrowheads="1"/>
          </p:cNvSpPr>
          <p:nvPr/>
        </p:nvSpPr>
        <p:spPr bwMode="auto">
          <a:xfrm>
            <a:off x="5562600" y="1752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25" name="Oval 153"/>
          <p:cNvSpPr>
            <a:spLocks noChangeArrowheads="1"/>
          </p:cNvSpPr>
          <p:nvPr/>
        </p:nvSpPr>
        <p:spPr bwMode="auto">
          <a:xfrm>
            <a:off x="5867400" y="1752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26" name="Oval 154"/>
          <p:cNvSpPr>
            <a:spLocks noChangeArrowheads="1"/>
          </p:cNvSpPr>
          <p:nvPr/>
        </p:nvSpPr>
        <p:spPr bwMode="auto">
          <a:xfrm>
            <a:off x="6019800" y="15240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27" name="Oval 155"/>
          <p:cNvSpPr>
            <a:spLocks noChangeArrowheads="1"/>
          </p:cNvSpPr>
          <p:nvPr/>
        </p:nvSpPr>
        <p:spPr bwMode="auto">
          <a:xfrm>
            <a:off x="6172200" y="1752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28" name="Oval 156"/>
          <p:cNvSpPr>
            <a:spLocks noChangeArrowheads="1"/>
          </p:cNvSpPr>
          <p:nvPr/>
        </p:nvSpPr>
        <p:spPr bwMode="auto">
          <a:xfrm>
            <a:off x="6477000" y="1752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29" name="Oval 157"/>
          <p:cNvSpPr>
            <a:spLocks noChangeArrowheads="1"/>
          </p:cNvSpPr>
          <p:nvPr/>
        </p:nvSpPr>
        <p:spPr bwMode="auto">
          <a:xfrm>
            <a:off x="6629400" y="15240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30" name="Oval 158"/>
          <p:cNvSpPr>
            <a:spLocks noChangeArrowheads="1"/>
          </p:cNvSpPr>
          <p:nvPr/>
        </p:nvSpPr>
        <p:spPr bwMode="auto">
          <a:xfrm>
            <a:off x="6781800" y="1752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31" name="Oval 159"/>
          <p:cNvSpPr>
            <a:spLocks noChangeArrowheads="1"/>
          </p:cNvSpPr>
          <p:nvPr/>
        </p:nvSpPr>
        <p:spPr bwMode="auto">
          <a:xfrm>
            <a:off x="57150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32" name="Oval 160"/>
          <p:cNvSpPr>
            <a:spLocks noChangeArrowheads="1"/>
          </p:cNvSpPr>
          <p:nvPr/>
        </p:nvSpPr>
        <p:spPr bwMode="auto">
          <a:xfrm>
            <a:off x="5181600" y="3505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33" name="Oval 161"/>
          <p:cNvSpPr>
            <a:spLocks noChangeArrowheads="1"/>
          </p:cNvSpPr>
          <p:nvPr/>
        </p:nvSpPr>
        <p:spPr bwMode="auto">
          <a:xfrm>
            <a:off x="5105400" y="2895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34" name="Oval 162"/>
          <p:cNvSpPr>
            <a:spLocks noChangeArrowheads="1"/>
          </p:cNvSpPr>
          <p:nvPr/>
        </p:nvSpPr>
        <p:spPr bwMode="auto">
          <a:xfrm>
            <a:off x="5029200" y="3505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35" name="Oval 163"/>
          <p:cNvSpPr>
            <a:spLocks noChangeArrowheads="1"/>
          </p:cNvSpPr>
          <p:nvPr/>
        </p:nvSpPr>
        <p:spPr bwMode="auto">
          <a:xfrm>
            <a:off x="4876800" y="3505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36" name="Oval 164"/>
          <p:cNvSpPr>
            <a:spLocks noChangeArrowheads="1"/>
          </p:cNvSpPr>
          <p:nvPr/>
        </p:nvSpPr>
        <p:spPr bwMode="auto">
          <a:xfrm>
            <a:off x="4724400" y="3505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37" name="Oval 165"/>
          <p:cNvSpPr>
            <a:spLocks noChangeArrowheads="1"/>
          </p:cNvSpPr>
          <p:nvPr/>
        </p:nvSpPr>
        <p:spPr bwMode="auto">
          <a:xfrm>
            <a:off x="4572000" y="3505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38" name="Oval 166"/>
          <p:cNvSpPr>
            <a:spLocks noChangeArrowheads="1"/>
          </p:cNvSpPr>
          <p:nvPr/>
        </p:nvSpPr>
        <p:spPr bwMode="auto">
          <a:xfrm>
            <a:off x="6324600" y="2895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39" name="Oval 167"/>
          <p:cNvSpPr>
            <a:spLocks noChangeArrowheads="1"/>
          </p:cNvSpPr>
          <p:nvPr/>
        </p:nvSpPr>
        <p:spPr bwMode="auto">
          <a:xfrm>
            <a:off x="5410200" y="30480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40" name="Oval 168"/>
          <p:cNvSpPr>
            <a:spLocks noChangeArrowheads="1"/>
          </p:cNvSpPr>
          <p:nvPr/>
        </p:nvSpPr>
        <p:spPr bwMode="auto">
          <a:xfrm>
            <a:off x="4800600" y="30480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41" name="Oval 169"/>
          <p:cNvSpPr>
            <a:spLocks noChangeArrowheads="1"/>
          </p:cNvSpPr>
          <p:nvPr/>
        </p:nvSpPr>
        <p:spPr bwMode="auto">
          <a:xfrm>
            <a:off x="4648200" y="3276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42" name="Oval 170"/>
          <p:cNvSpPr>
            <a:spLocks noChangeArrowheads="1"/>
          </p:cNvSpPr>
          <p:nvPr/>
        </p:nvSpPr>
        <p:spPr bwMode="auto">
          <a:xfrm>
            <a:off x="4953000" y="3276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43" name="Oval 171"/>
          <p:cNvSpPr>
            <a:spLocks noChangeArrowheads="1"/>
          </p:cNvSpPr>
          <p:nvPr/>
        </p:nvSpPr>
        <p:spPr bwMode="auto">
          <a:xfrm>
            <a:off x="5257800" y="3276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44" name="Oval 172"/>
          <p:cNvSpPr>
            <a:spLocks noChangeArrowheads="1"/>
          </p:cNvSpPr>
          <p:nvPr/>
        </p:nvSpPr>
        <p:spPr bwMode="auto">
          <a:xfrm>
            <a:off x="5562600" y="3276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45" name="Oval 173"/>
          <p:cNvSpPr>
            <a:spLocks noChangeArrowheads="1"/>
          </p:cNvSpPr>
          <p:nvPr/>
        </p:nvSpPr>
        <p:spPr bwMode="auto">
          <a:xfrm>
            <a:off x="5867400" y="3276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46" name="Oval 174"/>
          <p:cNvSpPr>
            <a:spLocks noChangeArrowheads="1"/>
          </p:cNvSpPr>
          <p:nvPr/>
        </p:nvSpPr>
        <p:spPr bwMode="auto">
          <a:xfrm>
            <a:off x="6019800" y="30480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47" name="Oval 175"/>
          <p:cNvSpPr>
            <a:spLocks noChangeArrowheads="1"/>
          </p:cNvSpPr>
          <p:nvPr/>
        </p:nvSpPr>
        <p:spPr bwMode="auto">
          <a:xfrm>
            <a:off x="6172200" y="3276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48" name="Oval 176"/>
          <p:cNvSpPr>
            <a:spLocks noChangeArrowheads="1"/>
          </p:cNvSpPr>
          <p:nvPr/>
        </p:nvSpPr>
        <p:spPr bwMode="auto">
          <a:xfrm>
            <a:off x="6477000" y="3276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49" name="Oval 177"/>
          <p:cNvSpPr>
            <a:spLocks noChangeArrowheads="1"/>
          </p:cNvSpPr>
          <p:nvPr/>
        </p:nvSpPr>
        <p:spPr bwMode="auto">
          <a:xfrm>
            <a:off x="6629400" y="30480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50" name="Oval 178"/>
          <p:cNvSpPr>
            <a:spLocks noChangeArrowheads="1"/>
          </p:cNvSpPr>
          <p:nvPr/>
        </p:nvSpPr>
        <p:spPr bwMode="auto">
          <a:xfrm>
            <a:off x="6781800" y="3276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51" name="Oval 179"/>
          <p:cNvSpPr>
            <a:spLocks noChangeArrowheads="1"/>
          </p:cNvSpPr>
          <p:nvPr/>
        </p:nvSpPr>
        <p:spPr bwMode="auto">
          <a:xfrm>
            <a:off x="5715000" y="4267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52" name="Oval 180"/>
          <p:cNvSpPr>
            <a:spLocks noChangeArrowheads="1"/>
          </p:cNvSpPr>
          <p:nvPr/>
        </p:nvSpPr>
        <p:spPr bwMode="auto">
          <a:xfrm>
            <a:off x="5105400" y="4419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53" name="Oval 181"/>
          <p:cNvSpPr>
            <a:spLocks noChangeArrowheads="1"/>
          </p:cNvSpPr>
          <p:nvPr/>
        </p:nvSpPr>
        <p:spPr bwMode="auto">
          <a:xfrm>
            <a:off x="6705600" y="5029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54" name="Oval 182"/>
          <p:cNvSpPr>
            <a:spLocks noChangeArrowheads="1"/>
          </p:cNvSpPr>
          <p:nvPr/>
        </p:nvSpPr>
        <p:spPr bwMode="auto">
          <a:xfrm>
            <a:off x="6553200" y="5029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55" name="Oval 183"/>
          <p:cNvSpPr>
            <a:spLocks noChangeArrowheads="1"/>
          </p:cNvSpPr>
          <p:nvPr/>
        </p:nvSpPr>
        <p:spPr bwMode="auto">
          <a:xfrm>
            <a:off x="6400800" y="5029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56" name="Oval 184"/>
          <p:cNvSpPr>
            <a:spLocks noChangeArrowheads="1"/>
          </p:cNvSpPr>
          <p:nvPr/>
        </p:nvSpPr>
        <p:spPr bwMode="auto">
          <a:xfrm>
            <a:off x="6324600" y="4419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57" name="Oval 185"/>
          <p:cNvSpPr>
            <a:spLocks noChangeArrowheads="1"/>
          </p:cNvSpPr>
          <p:nvPr/>
        </p:nvSpPr>
        <p:spPr bwMode="auto">
          <a:xfrm>
            <a:off x="5410200" y="45720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58" name="Oval 186"/>
          <p:cNvSpPr>
            <a:spLocks noChangeArrowheads="1"/>
          </p:cNvSpPr>
          <p:nvPr/>
        </p:nvSpPr>
        <p:spPr bwMode="auto">
          <a:xfrm>
            <a:off x="4800600" y="45720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59" name="Oval 187"/>
          <p:cNvSpPr>
            <a:spLocks noChangeArrowheads="1"/>
          </p:cNvSpPr>
          <p:nvPr/>
        </p:nvSpPr>
        <p:spPr bwMode="auto">
          <a:xfrm>
            <a:off x="4648200" y="4800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60" name="Oval 188"/>
          <p:cNvSpPr>
            <a:spLocks noChangeArrowheads="1"/>
          </p:cNvSpPr>
          <p:nvPr/>
        </p:nvSpPr>
        <p:spPr bwMode="auto">
          <a:xfrm>
            <a:off x="6019800" y="45720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61" name="Oval 189"/>
          <p:cNvSpPr>
            <a:spLocks noChangeArrowheads="1"/>
          </p:cNvSpPr>
          <p:nvPr/>
        </p:nvSpPr>
        <p:spPr bwMode="auto">
          <a:xfrm>
            <a:off x="6172200" y="4800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62" name="Oval 190"/>
          <p:cNvSpPr>
            <a:spLocks noChangeArrowheads="1"/>
          </p:cNvSpPr>
          <p:nvPr/>
        </p:nvSpPr>
        <p:spPr bwMode="auto">
          <a:xfrm>
            <a:off x="6477000" y="4800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63" name="Oval 191"/>
          <p:cNvSpPr>
            <a:spLocks noChangeArrowheads="1"/>
          </p:cNvSpPr>
          <p:nvPr/>
        </p:nvSpPr>
        <p:spPr bwMode="auto">
          <a:xfrm>
            <a:off x="6629400" y="45720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64" name="Oval 192"/>
          <p:cNvSpPr>
            <a:spLocks noChangeArrowheads="1"/>
          </p:cNvSpPr>
          <p:nvPr/>
        </p:nvSpPr>
        <p:spPr bwMode="auto">
          <a:xfrm>
            <a:off x="6781800" y="4800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65" name="Text Box 193"/>
          <p:cNvSpPr txBox="1">
            <a:spLocks noChangeArrowheads="1"/>
          </p:cNvSpPr>
          <p:nvPr/>
        </p:nvSpPr>
        <p:spPr bwMode="auto">
          <a:xfrm>
            <a:off x="2057400" y="5922963"/>
            <a:ext cx="1524000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>
                <a:cs typeface="+mn-cs"/>
              </a:rPr>
              <a:t>Full</a:t>
            </a:r>
          </a:p>
        </p:txBody>
      </p:sp>
      <p:sp>
        <p:nvSpPr>
          <p:cNvPr id="2460866" name="Text Box 194"/>
          <p:cNvSpPr txBox="1">
            <a:spLocks noChangeArrowheads="1"/>
          </p:cNvSpPr>
          <p:nvPr/>
        </p:nvSpPr>
        <p:spPr bwMode="auto">
          <a:xfrm>
            <a:off x="3733800" y="5927725"/>
            <a:ext cx="1524000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>
                <a:cs typeface="+mn-cs"/>
              </a:rPr>
              <a:t>Complete</a:t>
            </a:r>
          </a:p>
        </p:txBody>
      </p:sp>
      <p:sp>
        <p:nvSpPr>
          <p:cNvPr id="2460867" name="Text Box 195"/>
          <p:cNvSpPr txBox="1">
            <a:spLocks noChangeArrowheads="1"/>
          </p:cNvSpPr>
          <p:nvPr/>
        </p:nvSpPr>
        <p:spPr bwMode="auto">
          <a:xfrm>
            <a:off x="5791200" y="5927725"/>
            <a:ext cx="1524000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>
                <a:cs typeface="+mn-cs"/>
              </a:rPr>
              <a:t>Balanced</a:t>
            </a:r>
          </a:p>
        </p:txBody>
      </p:sp>
      <p:sp>
        <p:nvSpPr>
          <p:cNvPr id="2460868" name="Line 196"/>
          <p:cNvSpPr>
            <a:spLocks noChangeShapeType="1"/>
          </p:cNvSpPr>
          <p:nvPr/>
        </p:nvSpPr>
        <p:spPr bwMode="auto">
          <a:xfrm>
            <a:off x="3200400" y="6156325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60869" name="Line 197"/>
          <p:cNvSpPr>
            <a:spLocks noChangeShapeType="1"/>
          </p:cNvSpPr>
          <p:nvPr/>
        </p:nvSpPr>
        <p:spPr bwMode="auto">
          <a:xfrm>
            <a:off x="5257800" y="6156325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75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Heap Algorithms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What is a Binary Heap? </a:t>
            </a:r>
            <a:r>
              <a:rPr lang="en-US" smtClean="0">
                <a:cs typeface="Times New Roman" charset="0"/>
              </a:rPr>
              <a:t>— Definition</a:t>
            </a:r>
          </a:p>
        </p:txBody>
      </p:sp>
      <p:sp>
        <p:nvSpPr>
          <p:cNvPr id="275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We define a </a:t>
            </a:r>
            <a:r>
              <a:rPr lang="en-US" b="1" smtClean="0">
                <a:cs typeface="+mn-cs"/>
              </a:rPr>
              <a:t>Binary Heap</a:t>
            </a:r>
            <a:r>
              <a:rPr lang="en-US" smtClean="0">
                <a:cs typeface="+mn-cs"/>
              </a:rPr>
              <a:t> (usually just </a:t>
            </a:r>
            <a:r>
              <a:rPr lang="en-US" b="1" smtClean="0">
                <a:cs typeface="+mn-cs"/>
              </a:rPr>
              <a:t>Heap</a:t>
            </a:r>
            <a:r>
              <a:rPr lang="en-US" smtClean="0">
                <a:cs typeface="+mn-cs"/>
              </a:rPr>
              <a:t>) to be a complete Binary Tree that </a:t>
            </a:r>
          </a:p>
          <a:p>
            <a:pPr lvl="1" eaLnBrk="1" hangingPunct="1">
              <a:defRPr/>
            </a:pPr>
            <a:r>
              <a:rPr lang="en-US" smtClean="0"/>
              <a:t>Is empty,</a:t>
            </a:r>
          </a:p>
          <a:p>
            <a:pPr lvl="1" eaLnBrk="1" hangingPunct="1">
              <a:defRPr/>
            </a:pPr>
            <a:r>
              <a:rPr lang="en-US" smtClean="0"/>
              <a:t>Or else</a:t>
            </a:r>
          </a:p>
          <a:p>
            <a:pPr lvl="2" eaLnBrk="1" hangingPunct="1">
              <a:defRPr/>
            </a:pPr>
            <a:r>
              <a:rPr lang="en-US" smtClean="0"/>
              <a:t>The root</a:t>
            </a:r>
            <a:r>
              <a:rPr lang="ja-JP" altLang="en-US" smtClean="0">
                <a:latin typeface="Arial"/>
              </a:rPr>
              <a:t>’</a:t>
            </a:r>
            <a:r>
              <a:rPr lang="en-US" smtClean="0"/>
              <a:t>s key (priority) is ≥ than</a:t>
            </a:r>
            <a:br>
              <a:rPr lang="en-US" smtClean="0"/>
            </a:br>
            <a:r>
              <a:rPr lang="en-US" smtClean="0"/>
              <a:t>the key of each of the root</a:t>
            </a:r>
            <a:r>
              <a:rPr lang="ja-JP" altLang="en-US" smtClean="0">
                <a:latin typeface="Arial"/>
              </a:rPr>
              <a:t>’</a:t>
            </a:r>
            <a:r>
              <a:rPr lang="en-US" smtClean="0"/>
              <a:t>s</a:t>
            </a:r>
            <a:br>
              <a:rPr lang="en-US" smtClean="0"/>
            </a:br>
            <a:r>
              <a:rPr lang="en-US" smtClean="0"/>
              <a:t>children, if any, and</a:t>
            </a:r>
          </a:p>
          <a:p>
            <a:pPr lvl="2" eaLnBrk="1" hangingPunct="1">
              <a:defRPr/>
            </a:pPr>
            <a:r>
              <a:rPr lang="en-US" smtClean="0"/>
              <a:t>Each of the root</a:t>
            </a:r>
            <a:r>
              <a:rPr lang="ja-JP" altLang="en-US" smtClean="0">
                <a:latin typeface="Arial"/>
              </a:rPr>
              <a:t>’</a:t>
            </a:r>
            <a:r>
              <a:rPr lang="en-US" smtClean="0"/>
              <a:t>s subtrees</a:t>
            </a:r>
            <a:br>
              <a:rPr lang="en-US" smtClean="0"/>
            </a:br>
            <a:r>
              <a:rPr lang="en-US" smtClean="0"/>
              <a:t>is a Binary Heap.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Notes</a:t>
            </a:r>
          </a:p>
          <a:p>
            <a:pPr lvl="1" eaLnBrk="1" hangingPunct="1">
              <a:defRPr/>
            </a:pPr>
            <a:r>
              <a:rPr lang="en-US" smtClean="0"/>
              <a:t>This is a </a:t>
            </a:r>
            <a:r>
              <a:rPr lang="en-US" b="1" smtClean="0"/>
              <a:t>Maxheap</a:t>
            </a:r>
            <a:r>
              <a:rPr lang="en-US" smtClean="0"/>
              <a:t>. If we reverse the order, so that the root</a:t>
            </a:r>
            <a:r>
              <a:rPr lang="ja-JP" altLang="en-US" smtClean="0">
                <a:latin typeface="Arial"/>
              </a:rPr>
              <a:t>’</a:t>
            </a:r>
            <a:r>
              <a:rPr lang="en-US" smtClean="0"/>
              <a:t>s key is ≤ than the keys of its children, we get a </a:t>
            </a:r>
            <a:r>
              <a:rPr lang="en-US" b="1" smtClean="0"/>
              <a:t>Minheap</a:t>
            </a:r>
            <a:r>
              <a:rPr lang="en-US" smtClean="0"/>
              <a:t>.</a:t>
            </a:r>
          </a:p>
          <a:p>
            <a:pPr lvl="1" eaLnBrk="1" hangingPunct="1">
              <a:defRPr/>
            </a:pPr>
            <a:r>
              <a:rPr lang="en-US" smtClean="0"/>
              <a:t>Some texts present Heap as an ADT with essentially the same operations as a Priority Queue. I am not doing this.</a:t>
            </a:r>
          </a:p>
          <a:p>
            <a:pPr lvl="1" eaLnBrk="1" hangingPunct="1">
              <a:defRPr/>
            </a:pPr>
            <a:r>
              <a:rPr lang="en-US" smtClean="0"/>
              <a:t>As we will see, a Binary Heap is a good basis for an implementation of a Priority Queue.</a:t>
            </a:r>
          </a:p>
        </p:txBody>
      </p:sp>
      <p:sp>
        <p:nvSpPr>
          <p:cNvPr id="2754564" name="Line 4"/>
          <p:cNvSpPr>
            <a:spLocks noChangeShapeType="1"/>
          </p:cNvSpPr>
          <p:nvPr/>
        </p:nvSpPr>
        <p:spPr bwMode="auto">
          <a:xfrm flipH="1">
            <a:off x="5867400" y="2209800"/>
            <a:ext cx="838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54565" name="Line 5"/>
          <p:cNvSpPr>
            <a:spLocks noChangeShapeType="1"/>
          </p:cNvSpPr>
          <p:nvPr/>
        </p:nvSpPr>
        <p:spPr bwMode="auto">
          <a:xfrm>
            <a:off x="6858000" y="2209800"/>
            <a:ext cx="838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54566" name="Line 6"/>
          <p:cNvSpPr>
            <a:spLocks noChangeShapeType="1"/>
          </p:cNvSpPr>
          <p:nvPr/>
        </p:nvSpPr>
        <p:spPr bwMode="auto">
          <a:xfrm flipH="1">
            <a:off x="5410200" y="26670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54567" name="Line 7"/>
          <p:cNvSpPr>
            <a:spLocks noChangeShapeType="1"/>
          </p:cNvSpPr>
          <p:nvPr/>
        </p:nvSpPr>
        <p:spPr bwMode="auto">
          <a:xfrm>
            <a:off x="5943600" y="26670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54568" name="Line 8"/>
          <p:cNvSpPr>
            <a:spLocks noChangeShapeType="1"/>
          </p:cNvSpPr>
          <p:nvPr/>
        </p:nvSpPr>
        <p:spPr bwMode="auto">
          <a:xfrm flipH="1">
            <a:off x="7239000" y="26670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54569" name="Line 9"/>
          <p:cNvSpPr>
            <a:spLocks noChangeShapeType="1"/>
          </p:cNvSpPr>
          <p:nvPr/>
        </p:nvSpPr>
        <p:spPr bwMode="auto">
          <a:xfrm>
            <a:off x="7772400" y="26670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54570" name="Line 10"/>
          <p:cNvSpPr>
            <a:spLocks noChangeShapeType="1"/>
          </p:cNvSpPr>
          <p:nvPr/>
        </p:nvSpPr>
        <p:spPr bwMode="auto">
          <a:xfrm flipH="1">
            <a:off x="5181600" y="30480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54571" name="Line 11"/>
          <p:cNvSpPr>
            <a:spLocks noChangeShapeType="1"/>
          </p:cNvSpPr>
          <p:nvPr/>
        </p:nvSpPr>
        <p:spPr bwMode="auto">
          <a:xfrm>
            <a:off x="5486400" y="30480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54572" name="Line 12"/>
          <p:cNvSpPr>
            <a:spLocks noChangeShapeType="1"/>
          </p:cNvSpPr>
          <p:nvPr/>
        </p:nvSpPr>
        <p:spPr bwMode="auto">
          <a:xfrm flipH="1">
            <a:off x="6096000" y="30480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54573" name="Line 13"/>
          <p:cNvSpPr>
            <a:spLocks noChangeShapeType="1"/>
          </p:cNvSpPr>
          <p:nvPr/>
        </p:nvSpPr>
        <p:spPr bwMode="auto">
          <a:xfrm>
            <a:off x="6400800" y="30480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54574" name="Line 14"/>
          <p:cNvSpPr>
            <a:spLocks noChangeShapeType="1"/>
          </p:cNvSpPr>
          <p:nvPr/>
        </p:nvSpPr>
        <p:spPr bwMode="auto">
          <a:xfrm flipH="1">
            <a:off x="7010400" y="30480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54575" name="Rectangle 15"/>
          <p:cNvSpPr>
            <a:spLocks noChangeArrowheads="1"/>
          </p:cNvSpPr>
          <p:nvPr/>
        </p:nvSpPr>
        <p:spPr bwMode="auto">
          <a:xfrm>
            <a:off x="6629400" y="1905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56</a:t>
            </a:r>
          </a:p>
        </p:txBody>
      </p:sp>
      <p:sp>
        <p:nvSpPr>
          <p:cNvPr id="2754576" name="Rectangle 16"/>
          <p:cNvSpPr>
            <a:spLocks noChangeArrowheads="1"/>
          </p:cNvSpPr>
          <p:nvPr/>
        </p:nvSpPr>
        <p:spPr bwMode="auto">
          <a:xfrm>
            <a:off x="5715000" y="2362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2754577" name="Rectangle 17"/>
          <p:cNvSpPr>
            <a:spLocks noChangeArrowheads="1"/>
          </p:cNvSpPr>
          <p:nvPr/>
        </p:nvSpPr>
        <p:spPr bwMode="auto">
          <a:xfrm>
            <a:off x="7543800" y="2362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54578" name="Rectangle 18"/>
          <p:cNvSpPr>
            <a:spLocks noChangeArrowheads="1"/>
          </p:cNvSpPr>
          <p:nvPr/>
        </p:nvSpPr>
        <p:spPr bwMode="auto">
          <a:xfrm>
            <a:off x="5029200" y="3124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754579" name="Rectangle 19"/>
          <p:cNvSpPr>
            <a:spLocks noChangeArrowheads="1"/>
          </p:cNvSpPr>
          <p:nvPr/>
        </p:nvSpPr>
        <p:spPr bwMode="auto">
          <a:xfrm>
            <a:off x="5486400" y="3124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54580" name="Rectangle 20"/>
          <p:cNvSpPr>
            <a:spLocks noChangeArrowheads="1"/>
          </p:cNvSpPr>
          <p:nvPr/>
        </p:nvSpPr>
        <p:spPr bwMode="auto">
          <a:xfrm>
            <a:off x="5257800" y="2743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754581" name="Rectangle 21"/>
          <p:cNvSpPr>
            <a:spLocks noChangeArrowheads="1"/>
          </p:cNvSpPr>
          <p:nvPr/>
        </p:nvSpPr>
        <p:spPr bwMode="auto">
          <a:xfrm>
            <a:off x="5943600" y="3124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754582" name="Rectangle 22"/>
          <p:cNvSpPr>
            <a:spLocks noChangeArrowheads="1"/>
          </p:cNvSpPr>
          <p:nvPr/>
        </p:nvSpPr>
        <p:spPr bwMode="auto">
          <a:xfrm>
            <a:off x="6172200" y="2743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754583" name="Rectangle 23"/>
          <p:cNvSpPr>
            <a:spLocks noChangeArrowheads="1"/>
          </p:cNvSpPr>
          <p:nvPr/>
        </p:nvSpPr>
        <p:spPr bwMode="auto">
          <a:xfrm>
            <a:off x="7086600" y="2743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54584" name="Rectangle 24"/>
          <p:cNvSpPr>
            <a:spLocks noChangeArrowheads="1"/>
          </p:cNvSpPr>
          <p:nvPr/>
        </p:nvSpPr>
        <p:spPr bwMode="auto">
          <a:xfrm>
            <a:off x="8001000" y="2743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11</a:t>
            </a:r>
          </a:p>
        </p:txBody>
      </p:sp>
      <p:sp>
        <p:nvSpPr>
          <p:cNvPr id="2754585" name="Rectangle 25"/>
          <p:cNvSpPr>
            <a:spLocks noChangeArrowheads="1"/>
          </p:cNvSpPr>
          <p:nvPr/>
        </p:nvSpPr>
        <p:spPr bwMode="auto">
          <a:xfrm>
            <a:off x="6400800" y="3124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54586" name="Rectangle 26"/>
          <p:cNvSpPr>
            <a:spLocks noChangeArrowheads="1"/>
          </p:cNvSpPr>
          <p:nvPr/>
        </p:nvSpPr>
        <p:spPr bwMode="auto">
          <a:xfrm>
            <a:off x="6858000" y="3124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886866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54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Times New Roman" charset="0"/>
              </a:rPr>
              <a:t>Refresher: Complete </a:t>
            </a:r>
            <a:r>
              <a:rPr lang="en-US" smtClean="0">
                <a:cs typeface="+mj-cs"/>
              </a:rPr>
              <a:t>Binary Trees</a:t>
            </a:r>
          </a:p>
        </p:txBody>
      </p:sp>
      <p:sp>
        <p:nvSpPr>
          <p:cNvPr id="254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We discussed an array implementation for a </a:t>
            </a:r>
            <a:r>
              <a:rPr lang="en-US" sz="1800" b="1" smtClean="0">
                <a:cs typeface="+mn-cs"/>
              </a:rPr>
              <a:t>complete</a:t>
            </a:r>
            <a:r>
              <a:rPr lang="en-US" sz="1800" smtClean="0">
                <a:cs typeface="+mn-cs"/>
              </a:rPr>
              <a:t> Binary Tree:</a:t>
            </a:r>
          </a:p>
          <a:p>
            <a:pPr lvl="1" eaLnBrk="1" hangingPunct="1">
              <a:defRPr/>
            </a:pPr>
            <a:r>
              <a:rPr lang="en-US" sz="1600" smtClean="0"/>
              <a:t>Put the nodes in an array, in the order in which they would be added to a complete Binary Tree.</a:t>
            </a:r>
          </a:p>
          <a:p>
            <a:pPr lvl="1" eaLnBrk="1" hangingPunct="1">
              <a:defRPr/>
            </a:pPr>
            <a:r>
              <a:rPr lang="en-US" sz="1600" smtClean="0"/>
              <a:t>No pointers/arrows/indices are required.</a:t>
            </a:r>
          </a:p>
          <a:p>
            <a:pPr lvl="1" eaLnBrk="1" hangingPunct="1">
              <a:defRPr/>
            </a:pPr>
            <a:r>
              <a:rPr lang="en-US" sz="1600" smtClean="0"/>
              <a:t>We store </a:t>
            </a:r>
            <a:r>
              <a:rPr lang="en-US" sz="1600" i="1" smtClean="0"/>
              <a:t>only</a:t>
            </a:r>
            <a:r>
              <a:rPr lang="en-US" sz="1600" smtClean="0"/>
              <a:t> the </a:t>
            </a:r>
            <a:r>
              <a:rPr lang="en-US" sz="1600" b="1" smtClean="0"/>
              <a:t>array</a:t>
            </a:r>
            <a:r>
              <a:rPr lang="en-US" sz="1600" smtClean="0"/>
              <a:t> of data items and the </a:t>
            </a:r>
            <a:r>
              <a:rPr lang="en-US" sz="1600" b="1" smtClean="0"/>
              <a:t>number</a:t>
            </a:r>
            <a:r>
              <a:rPr lang="en-US" sz="1600" smtClean="0"/>
              <a:t> of nodes.</a:t>
            </a:r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r>
              <a:rPr lang="en-US" sz="1600" smtClean="0"/>
              <a:t>Put the root, if any, at index 0.</a:t>
            </a:r>
          </a:p>
          <a:p>
            <a:pPr lvl="1" eaLnBrk="1" hangingPunct="1">
              <a:defRPr/>
            </a:pPr>
            <a:r>
              <a:rPr lang="en-US" sz="1600" smtClean="0"/>
              <a:t>The left child of node </a:t>
            </a:r>
            <a:r>
              <a:rPr lang="en-US" sz="1600" i="1" smtClean="0"/>
              <a:t>k</a:t>
            </a:r>
            <a:r>
              <a:rPr lang="en-US" sz="1600" smtClean="0"/>
              <a:t> is at index 2</a:t>
            </a:r>
            <a:r>
              <a:rPr lang="en-US" sz="1600" i="1" smtClean="0"/>
              <a:t>k</a:t>
            </a:r>
            <a:r>
              <a:rPr lang="en-US" sz="1600" smtClean="0"/>
              <a:t> + 1. It exists if 2</a:t>
            </a:r>
            <a:r>
              <a:rPr lang="en-US" sz="1600" i="1" smtClean="0"/>
              <a:t>k</a:t>
            </a:r>
            <a:r>
              <a:rPr lang="en-US" sz="1600" smtClean="0"/>
              <a:t> + 1 &lt; </a:t>
            </a:r>
            <a:r>
              <a:rPr lang="en-US" sz="1600" i="1" smtClean="0"/>
              <a:t>size</a:t>
            </a:r>
            <a:r>
              <a:rPr lang="en-US" sz="1600" smtClean="0"/>
              <a:t>.</a:t>
            </a:r>
          </a:p>
          <a:p>
            <a:pPr lvl="1" eaLnBrk="1" hangingPunct="1">
              <a:defRPr/>
            </a:pPr>
            <a:r>
              <a:rPr lang="en-US" sz="1600" smtClean="0"/>
              <a:t>The right child is similar, but at 2</a:t>
            </a:r>
            <a:r>
              <a:rPr lang="en-US" sz="1600" i="1" smtClean="0"/>
              <a:t>k</a:t>
            </a:r>
            <a:r>
              <a:rPr lang="en-US" sz="1600" smtClean="0"/>
              <a:t> + 2.</a:t>
            </a:r>
          </a:p>
          <a:p>
            <a:pPr lvl="1" eaLnBrk="1" hangingPunct="1">
              <a:defRPr/>
            </a:pPr>
            <a:r>
              <a:rPr lang="en-US" sz="1600" smtClean="0"/>
              <a:t>The parent of node </a:t>
            </a:r>
            <a:r>
              <a:rPr lang="en-US" sz="1600" i="1" smtClean="0"/>
              <a:t>k</a:t>
            </a:r>
            <a:r>
              <a:rPr lang="en-US" sz="1600" smtClean="0"/>
              <a:t> is at index (</a:t>
            </a:r>
            <a:r>
              <a:rPr lang="en-US" sz="1600" i="1" smtClean="0"/>
              <a:t>k</a:t>
            </a:r>
            <a:r>
              <a:rPr lang="en-US" sz="1600" smtClean="0"/>
              <a:t> – 1)/2 [int division]. It exists if </a:t>
            </a:r>
            <a:r>
              <a:rPr lang="en-US" sz="1600" i="1" smtClean="0"/>
              <a:t>k</a:t>
            </a:r>
            <a:r>
              <a:rPr lang="en-US" sz="1600" smtClean="0"/>
              <a:t> &gt; 0.</a:t>
            </a:r>
          </a:p>
        </p:txBody>
      </p:sp>
      <p:sp>
        <p:nvSpPr>
          <p:cNvPr id="2547716" name="Line 4"/>
          <p:cNvSpPr>
            <a:spLocks noChangeShapeType="1"/>
          </p:cNvSpPr>
          <p:nvPr/>
        </p:nvSpPr>
        <p:spPr bwMode="auto">
          <a:xfrm flipH="1">
            <a:off x="1524000" y="3276600"/>
            <a:ext cx="838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47717" name="Line 5"/>
          <p:cNvSpPr>
            <a:spLocks noChangeShapeType="1"/>
          </p:cNvSpPr>
          <p:nvPr/>
        </p:nvSpPr>
        <p:spPr bwMode="auto">
          <a:xfrm>
            <a:off x="2514600" y="3276600"/>
            <a:ext cx="838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47718" name="Line 6"/>
          <p:cNvSpPr>
            <a:spLocks noChangeShapeType="1"/>
          </p:cNvSpPr>
          <p:nvPr/>
        </p:nvSpPr>
        <p:spPr bwMode="auto">
          <a:xfrm flipH="1">
            <a:off x="1066800" y="37338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47719" name="Line 7"/>
          <p:cNvSpPr>
            <a:spLocks noChangeShapeType="1"/>
          </p:cNvSpPr>
          <p:nvPr/>
        </p:nvSpPr>
        <p:spPr bwMode="auto">
          <a:xfrm>
            <a:off x="1600200" y="37338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47720" name="Line 8"/>
          <p:cNvSpPr>
            <a:spLocks noChangeShapeType="1"/>
          </p:cNvSpPr>
          <p:nvPr/>
        </p:nvSpPr>
        <p:spPr bwMode="auto">
          <a:xfrm flipH="1">
            <a:off x="2895600" y="37338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47721" name="Line 9"/>
          <p:cNvSpPr>
            <a:spLocks noChangeShapeType="1"/>
          </p:cNvSpPr>
          <p:nvPr/>
        </p:nvSpPr>
        <p:spPr bwMode="auto">
          <a:xfrm>
            <a:off x="3429000" y="37338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47722" name="Line 10"/>
          <p:cNvSpPr>
            <a:spLocks noChangeShapeType="1"/>
          </p:cNvSpPr>
          <p:nvPr/>
        </p:nvSpPr>
        <p:spPr bwMode="auto">
          <a:xfrm flipH="1">
            <a:off x="838200" y="41148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47723" name="Line 11"/>
          <p:cNvSpPr>
            <a:spLocks noChangeShapeType="1"/>
          </p:cNvSpPr>
          <p:nvPr/>
        </p:nvSpPr>
        <p:spPr bwMode="auto">
          <a:xfrm>
            <a:off x="1143000" y="41148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47724" name="Line 12"/>
          <p:cNvSpPr>
            <a:spLocks noChangeShapeType="1"/>
          </p:cNvSpPr>
          <p:nvPr/>
        </p:nvSpPr>
        <p:spPr bwMode="auto">
          <a:xfrm flipH="1">
            <a:off x="1752600" y="41148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47725" name="Rectangle 13"/>
          <p:cNvSpPr>
            <a:spLocks noChangeArrowheads="1"/>
          </p:cNvSpPr>
          <p:nvPr/>
        </p:nvSpPr>
        <p:spPr bwMode="auto">
          <a:xfrm>
            <a:off x="4572000" y="3581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0</a:t>
            </a:r>
          </a:p>
        </p:txBody>
      </p:sp>
      <p:sp>
        <p:nvSpPr>
          <p:cNvPr id="2547726" name="Rectangle 14"/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547727" name="Rectangle 15"/>
          <p:cNvSpPr>
            <a:spLocks noChangeArrowheads="1"/>
          </p:cNvSpPr>
          <p:nvPr/>
        </p:nvSpPr>
        <p:spPr bwMode="auto">
          <a:xfrm>
            <a:off x="5181600" y="3581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547728" name="Rectangle 16"/>
          <p:cNvSpPr>
            <a:spLocks noChangeArrowheads="1"/>
          </p:cNvSpPr>
          <p:nvPr/>
        </p:nvSpPr>
        <p:spPr bwMode="auto">
          <a:xfrm>
            <a:off x="5486400" y="3581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547729" name="Rectangle 17"/>
          <p:cNvSpPr>
            <a:spLocks noChangeArrowheads="1"/>
          </p:cNvSpPr>
          <p:nvPr/>
        </p:nvSpPr>
        <p:spPr bwMode="auto">
          <a:xfrm>
            <a:off x="5791200" y="3581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547730" name="Rectangle 18"/>
          <p:cNvSpPr>
            <a:spLocks noChangeArrowheads="1"/>
          </p:cNvSpPr>
          <p:nvPr/>
        </p:nvSpPr>
        <p:spPr bwMode="auto">
          <a:xfrm>
            <a:off x="6096000" y="3581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547731" name="Rectangle 19"/>
          <p:cNvSpPr>
            <a:spLocks noChangeArrowheads="1"/>
          </p:cNvSpPr>
          <p:nvPr/>
        </p:nvSpPr>
        <p:spPr bwMode="auto">
          <a:xfrm>
            <a:off x="6400800" y="3581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6</a:t>
            </a:r>
          </a:p>
        </p:txBody>
      </p:sp>
      <p:sp>
        <p:nvSpPr>
          <p:cNvPr id="2547732" name="Rectangle 20"/>
          <p:cNvSpPr>
            <a:spLocks noChangeArrowheads="1"/>
          </p:cNvSpPr>
          <p:nvPr/>
        </p:nvSpPr>
        <p:spPr bwMode="auto">
          <a:xfrm>
            <a:off x="6705600" y="3581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547733" name="Rectangle 21"/>
          <p:cNvSpPr>
            <a:spLocks noChangeArrowheads="1"/>
          </p:cNvSpPr>
          <p:nvPr/>
        </p:nvSpPr>
        <p:spPr bwMode="auto">
          <a:xfrm>
            <a:off x="7010400" y="3581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8</a:t>
            </a:r>
          </a:p>
        </p:txBody>
      </p:sp>
      <p:sp>
        <p:nvSpPr>
          <p:cNvPr id="2547734" name="Rectangle 22"/>
          <p:cNvSpPr>
            <a:spLocks noChangeArrowheads="1"/>
          </p:cNvSpPr>
          <p:nvPr/>
        </p:nvSpPr>
        <p:spPr bwMode="auto">
          <a:xfrm>
            <a:off x="7315200" y="3581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547735" name="Text Box 23"/>
          <p:cNvSpPr txBox="1">
            <a:spLocks noChangeArrowheads="1"/>
          </p:cNvSpPr>
          <p:nvPr/>
        </p:nvSpPr>
        <p:spPr bwMode="auto">
          <a:xfrm>
            <a:off x="2133600" y="4267200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Logical Structure</a:t>
            </a:r>
          </a:p>
        </p:txBody>
      </p:sp>
      <p:sp>
        <p:nvSpPr>
          <p:cNvPr id="2547736" name="Text Box 24"/>
          <p:cNvSpPr txBox="1">
            <a:spLocks noChangeArrowheads="1"/>
          </p:cNvSpPr>
          <p:nvPr/>
        </p:nvSpPr>
        <p:spPr bwMode="auto">
          <a:xfrm>
            <a:off x="5562600" y="4038600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Physical Structure</a:t>
            </a:r>
          </a:p>
        </p:txBody>
      </p:sp>
      <p:sp>
        <p:nvSpPr>
          <p:cNvPr id="2547737" name="Rectangle 25"/>
          <p:cNvSpPr>
            <a:spLocks noChangeArrowheads="1"/>
          </p:cNvSpPr>
          <p:nvPr/>
        </p:nvSpPr>
        <p:spPr bwMode="auto">
          <a:xfrm>
            <a:off x="7620000" y="3581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547738" name="Rectangle 26"/>
          <p:cNvSpPr>
            <a:spLocks noChangeArrowheads="1"/>
          </p:cNvSpPr>
          <p:nvPr/>
        </p:nvSpPr>
        <p:spPr bwMode="auto">
          <a:xfrm>
            <a:off x="7924800" y="3581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547739" name="Line 27"/>
          <p:cNvSpPr>
            <a:spLocks noChangeShapeType="1"/>
          </p:cNvSpPr>
          <p:nvPr/>
        </p:nvSpPr>
        <p:spPr bwMode="auto">
          <a:xfrm>
            <a:off x="7620000" y="3505200"/>
            <a:ext cx="1588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47740" name="Rectangle 28"/>
          <p:cNvSpPr>
            <a:spLocks noChangeArrowheads="1"/>
          </p:cNvSpPr>
          <p:nvPr/>
        </p:nvSpPr>
        <p:spPr bwMode="auto">
          <a:xfrm>
            <a:off x="8229600" y="3581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547741" name="Rectangle 29"/>
          <p:cNvSpPr>
            <a:spLocks noChangeArrowheads="1"/>
          </p:cNvSpPr>
          <p:nvPr/>
        </p:nvSpPr>
        <p:spPr bwMode="auto">
          <a:xfrm>
            <a:off x="2286000" y="2971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0</a:t>
            </a:r>
          </a:p>
        </p:txBody>
      </p:sp>
      <p:sp>
        <p:nvSpPr>
          <p:cNvPr id="2547742" name="Rectangle 30"/>
          <p:cNvSpPr>
            <a:spLocks noChangeArrowheads="1"/>
          </p:cNvSpPr>
          <p:nvPr/>
        </p:nvSpPr>
        <p:spPr bwMode="auto">
          <a:xfrm>
            <a:off x="1371600" y="3429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547743" name="Rectangle 31"/>
          <p:cNvSpPr>
            <a:spLocks noChangeArrowheads="1"/>
          </p:cNvSpPr>
          <p:nvPr/>
        </p:nvSpPr>
        <p:spPr bwMode="auto">
          <a:xfrm>
            <a:off x="3200400" y="3429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547744" name="Rectangle 32"/>
          <p:cNvSpPr>
            <a:spLocks noChangeArrowheads="1"/>
          </p:cNvSpPr>
          <p:nvPr/>
        </p:nvSpPr>
        <p:spPr bwMode="auto">
          <a:xfrm>
            <a:off x="685800" y="4191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547745" name="Rectangle 33"/>
          <p:cNvSpPr>
            <a:spLocks noChangeArrowheads="1"/>
          </p:cNvSpPr>
          <p:nvPr/>
        </p:nvSpPr>
        <p:spPr bwMode="auto">
          <a:xfrm>
            <a:off x="1143000" y="4191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8</a:t>
            </a:r>
          </a:p>
        </p:txBody>
      </p:sp>
      <p:sp>
        <p:nvSpPr>
          <p:cNvPr id="2547746" name="Rectangle 34"/>
          <p:cNvSpPr>
            <a:spLocks noChangeArrowheads="1"/>
          </p:cNvSpPr>
          <p:nvPr/>
        </p:nvSpPr>
        <p:spPr bwMode="auto">
          <a:xfrm>
            <a:off x="914400" y="3810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547747" name="Rectangle 35"/>
          <p:cNvSpPr>
            <a:spLocks noChangeArrowheads="1"/>
          </p:cNvSpPr>
          <p:nvPr/>
        </p:nvSpPr>
        <p:spPr bwMode="auto">
          <a:xfrm>
            <a:off x="1600200" y="4191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547748" name="Rectangle 36"/>
          <p:cNvSpPr>
            <a:spLocks noChangeArrowheads="1"/>
          </p:cNvSpPr>
          <p:nvPr/>
        </p:nvSpPr>
        <p:spPr bwMode="auto">
          <a:xfrm>
            <a:off x="1828800" y="3810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547749" name="Rectangle 37"/>
          <p:cNvSpPr>
            <a:spLocks noChangeArrowheads="1"/>
          </p:cNvSpPr>
          <p:nvPr/>
        </p:nvSpPr>
        <p:spPr bwMode="auto">
          <a:xfrm>
            <a:off x="2743200" y="3810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547750" name="Rectangle 38"/>
          <p:cNvSpPr>
            <a:spLocks noChangeArrowheads="1"/>
          </p:cNvSpPr>
          <p:nvPr/>
        </p:nvSpPr>
        <p:spPr bwMode="auto">
          <a:xfrm>
            <a:off x="3657600" y="3810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60520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64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Heap Algorithms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What is a Binary Heap? </a:t>
            </a:r>
            <a:r>
              <a:rPr lang="en-US" smtClean="0">
                <a:cs typeface="Times New Roman" charset="0"/>
              </a:rPr>
              <a:t>— Implementation</a:t>
            </a:r>
            <a:endParaRPr lang="en-US" smtClean="0">
              <a:cs typeface="+mj-cs"/>
            </a:endParaRPr>
          </a:p>
        </p:txBody>
      </p:sp>
      <p:sp>
        <p:nvSpPr>
          <p:cNvPr id="264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 usual implementation of a Binary Heap uses this array-based complete Binary Tree.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Notes</a:t>
            </a:r>
          </a:p>
          <a:p>
            <a:pPr lvl="1" eaLnBrk="1" hangingPunct="1">
              <a:defRPr/>
            </a:pPr>
            <a:r>
              <a:rPr lang="en-US" smtClean="0"/>
              <a:t>There are no required order relationships between siblings.</a:t>
            </a:r>
          </a:p>
          <a:p>
            <a:pPr lvl="1" eaLnBrk="1" hangingPunct="1">
              <a:defRPr/>
            </a:pPr>
            <a:r>
              <a:rPr lang="en-US" smtClean="0"/>
              <a:t>None of the standard traversals gives any sensible ordering.</a:t>
            </a:r>
          </a:p>
          <a:p>
            <a:pPr lvl="1" eaLnBrk="1" hangingPunct="1">
              <a:defRPr/>
            </a:pPr>
            <a:r>
              <a:rPr lang="en-US" b="1" smtClean="0"/>
              <a:t>In practice, we usually use </a:t>
            </a:r>
            <a:r>
              <a:rPr lang="ja-JP" altLang="en-US" b="1" smtClean="0">
                <a:latin typeface="Arial"/>
              </a:rPr>
              <a:t>“</a:t>
            </a:r>
            <a:r>
              <a:rPr lang="en-US" b="1" smtClean="0"/>
              <a:t>Heap</a:t>
            </a:r>
            <a:r>
              <a:rPr lang="ja-JP" altLang="en-US" b="1" smtClean="0">
                <a:latin typeface="Arial"/>
              </a:rPr>
              <a:t>”</a:t>
            </a:r>
            <a:r>
              <a:rPr lang="en-US" b="1" smtClean="0"/>
              <a:t> to mean a Binary Heap using this array representation</a:t>
            </a:r>
            <a:r>
              <a:rPr lang="en-US" smtClean="0"/>
              <a:t>. </a:t>
            </a:r>
          </a:p>
          <a:p>
            <a:pPr lvl="1" eaLnBrk="1" hangingPunct="1">
              <a:defRPr/>
            </a:pPr>
            <a:r>
              <a:rPr lang="en-US" smtClean="0"/>
              <a:t>In order to base a Priority Queue on a Heap, we need to know how to implement the operations.</a:t>
            </a:r>
          </a:p>
          <a:p>
            <a:pPr lvl="2" eaLnBrk="1" hangingPunct="1">
              <a:defRPr/>
            </a:pPr>
            <a:r>
              <a:rPr lang="en-US" smtClean="0"/>
              <a:t>getFront is easy (right?). Next we look at delete &amp; insert.</a:t>
            </a:r>
          </a:p>
        </p:txBody>
      </p:sp>
      <p:sp>
        <p:nvSpPr>
          <p:cNvPr id="2648068" name="Line 4"/>
          <p:cNvSpPr>
            <a:spLocks noChangeShapeType="1"/>
          </p:cNvSpPr>
          <p:nvPr/>
        </p:nvSpPr>
        <p:spPr bwMode="auto">
          <a:xfrm flipH="1">
            <a:off x="1371600" y="2209800"/>
            <a:ext cx="838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48069" name="Line 5"/>
          <p:cNvSpPr>
            <a:spLocks noChangeShapeType="1"/>
          </p:cNvSpPr>
          <p:nvPr/>
        </p:nvSpPr>
        <p:spPr bwMode="auto">
          <a:xfrm>
            <a:off x="2362200" y="2209800"/>
            <a:ext cx="838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48070" name="Line 6"/>
          <p:cNvSpPr>
            <a:spLocks noChangeShapeType="1"/>
          </p:cNvSpPr>
          <p:nvPr/>
        </p:nvSpPr>
        <p:spPr bwMode="auto">
          <a:xfrm flipH="1">
            <a:off x="914400" y="26670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48071" name="Line 7"/>
          <p:cNvSpPr>
            <a:spLocks noChangeShapeType="1"/>
          </p:cNvSpPr>
          <p:nvPr/>
        </p:nvSpPr>
        <p:spPr bwMode="auto">
          <a:xfrm>
            <a:off x="1447800" y="26670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48072" name="Line 8"/>
          <p:cNvSpPr>
            <a:spLocks noChangeShapeType="1"/>
          </p:cNvSpPr>
          <p:nvPr/>
        </p:nvSpPr>
        <p:spPr bwMode="auto">
          <a:xfrm flipH="1">
            <a:off x="2743200" y="26670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48073" name="Line 9"/>
          <p:cNvSpPr>
            <a:spLocks noChangeShapeType="1"/>
          </p:cNvSpPr>
          <p:nvPr/>
        </p:nvSpPr>
        <p:spPr bwMode="auto">
          <a:xfrm>
            <a:off x="3276600" y="26670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48074" name="Line 10"/>
          <p:cNvSpPr>
            <a:spLocks noChangeShapeType="1"/>
          </p:cNvSpPr>
          <p:nvPr/>
        </p:nvSpPr>
        <p:spPr bwMode="auto">
          <a:xfrm flipH="1">
            <a:off x="685800" y="30480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48075" name="Line 11"/>
          <p:cNvSpPr>
            <a:spLocks noChangeShapeType="1"/>
          </p:cNvSpPr>
          <p:nvPr/>
        </p:nvSpPr>
        <p:spPr bwMode="auto">
          <a:xfrm>
            <a:off x="990600" y="30480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48076" name="Line 12"/>
          <p:cNvSpPr>
            <a:spLocks noChangeShapeType="1"/>
          </p:cNvSpPr>
          <p:nvPr/>
        </p:nvSpPr>
        <p:spPr bwMode="auto">
          <a:xfrm flipH="1">
            <a:off x="1600200" y="30480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48077" name="Text Box 13"/>
          <p:cNvSpPr txBox="1">
            <a:spLocks noChangeArrowheads="1"/>
          </p:cNvSpPr>
          <p:nvPr/>
        </p:nvSpPr>
        <p:spPr bwMode="auto">
          <a:xfrm>
            <a:off x="2743200" y="3200400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Logical Structure</a:t>
            </a:r>
          </a:p>
        </p:txBody>
      </p:sp>
      <p:sp>
        <p:nvSpPr>
          <p:cNvPr id="2648078" name="Rectangle 14"/>
          <p:cNvSpPr>
            <a:spLocks noChangeArrowheads="1"/>
          </p:cNvSpPr>
          <p:nvPr/>
        </p:nvSpPr>
        <p:spPr bwMode="auto">
          <a:xfrm>
            <a:off x="4419600" y="2514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56</a:t>
            </a:r>
          </a:p>
        </p:txBody>
      </p:sp>
      <p:sp>
        <p:nvSpPr>
          <p:cNvPr id="2648079" name="Rectangle 15"/>
          <p:cNvSpPr>
            <a:spLocks noChangeArrowheads="1"/>
          </p:cNvSpPr>
          <p:nvPr/>
        </p:nvSpPr>
        <p:spPr bwMode="auto">
          <a:xfrm>
            <a:off x="4724400" y="2514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2648080" name="Rectangle 16"/>
          <p:cNvSpPr>
            <a:spLocks noChangeArrowheads="1"/>
          </p:cNvSpPr>
          <p:nvPr/>
        </p:nvSpPr>
        <p:spPr bwMode="auto">
          <a:xfrm>
            <a:off x="5029200" y="2514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648081" name="Rectangle 17"/>
          <p:cNvSpPr>
            <a:spLocks noChangeArrowheads="1"/>
          </p:cNvSpPr>
          <p:nvPr/>
        </p:nvSpPr>
        <p:spPr bwMode="auto">
          <a:xfrm>
            <a:off x="5334000" y="2514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648082" name="Rectangle 18"/>
          <p:cNvSpPr>
            <a:spLocks noChangeArrowheads="1"/>
          </p:cNvSpPr>
          <p:nvPr/>
        </p:nvSpPr>
        <p:spPr bwMode="auto">
          <a:xfrm>
            <a:off x="5638800" y="2514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648083" name="Rectangle 19"/>
          <p:cNvSpPr>
            <a:spLocks noChangeArrowheads="1"/>
          </p:cNvSpPr>
          <p:nvPr/>
        </p:nvSpPr>
        <p:spPr bwMode="auto">
          <a:xfrm>
            <a:off x="5943600" y="2514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648084" name="Rectangle 20"/>
          <p:cNvSpPr>
            <a:spLocks noChangeArrowheads="1"/>
          </p:cNvSpPr>
          <p:nvPr/>
        </p:nvSpPr>
        <p:spPr bwMode="auto">
          <a:xfrm>
            <a:off x="6248400" y="2514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11</a:t>
            </a:r>
          </a:p>
        </p:txBody>
      </p:sp>
      <p:sp>
        <p:nvSpPr>
          <p:cNvPr id="2648085" name="Rectangle 21"/>
          <p:cNvSpPr>
            <a:spLocks noChangeArrowheads="1"/>
          </p:cNvSpPr>
          <p:nvPr/>
        </p:nvSpPr>
        <p:spPr bwMode="auto">
          <a:xfrm>
            <a:off x="6553200" y="2514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648086" name="Rectangle 22"/>
          <p:cNvSpPr>
            <a:spLocks noChangeArrowheads="1"/>
          </p:cNvSpPr>
          <p:nvPr/>
        </p:nvSpPr>
        <p:spPr bwMode="auto">
          <a:xfrm>
            <a:off x="6858000" y="2514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648087" name="Rectangle 23"/>
          <p:cNvSpPr>
            <a:spLocks noChangeArrowheads="1"/>
          </p:cNvSpPr>
          <p:nvPr/>
        </p:nvSpPr>
        <p:spPr bwMode="auto">
          <a:xfrm>
            <a:off x="7162800" y="2514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648088" name="Rectangle 24"/>
          <p:cNvSpPr>
            <a:spLocks noChangeArrowheads="1"/>
          </p:cNvSpPr>
          <p:nvPr/>
        </p:nvSpPr>
        <p:spPr bwMode="auto">
          <a:xfrm>
            <a:off x="7467600" y="2514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648089" name="Rectangle 25"/>
          <p:cNvSpPr>
            <a:spLocks noChangeArrowheads="1"/>
          </p:cNvSpPr>
          <p:nvPr/>
        </p:nvSpPr>
        <p:spPr bwMode="auto">
          <a:xfrm>
            <a:off x="7772400" y="2514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648090" name="Rectangle 26"/>
          <p:cNvSpPr>
            <a:spLocks noChangeArrowheads="1"/>
          </p:cNvSpPr>
          <p:nvPr/>
        </p:nvSpPr>
        <p:spPr bwMode="auto">
          <a:xfrm>
            <a:off x="8077200" y="2514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48091" name="Text Box 27"/>
          <p:cNvSpPr txBox="1">
            <a:spLocks noChangeArrowheads="1"/>
          </p:cNvSpPr>
          <p:nvPr/>
        </p:nvSpPr>
        <p:spPr bwMode="auto">
          <a:xfrm>
            <a:off x="5410200" y="2971800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Physical Structure</a:t>
            </a:r>
          </a:p>
        </p:txBody>
      </p:sp>
      <p:sp>
        <p:nvSpPr>
          <p:cNvPr id="2648092" name="Line 28"/>
          <p:cNvSpPr>
            <a:spLocks noChangeShapeType="1"/>
          </p:cNvSpPr>
          <p:nvPr/>
        </p:nvSpPr>
        <p:spPr bwMode="auto">
          <a:xfrm>
            <a:off x="1905000" y="30480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48093" name="Line 29"/>
          <p:cNvSpPr>
            <a:spLocks noChangeShapeType="1"/>
          </p:cNvSpPr>
          <p:nvPr/>
        </p:nvSpPr>
        <p:spPr bwMode="auto">
          <a:xfrm flipH="1">
            <a:off x="2514600" y="30480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48094" name="Line 30"/>
          <p:cNvSpPr>
            <a:spLocks noChangeShapeType="1"/>
          </p:cNvSpPr>
          <p:nvPr/>
        </p:nvSpPr>
        <p:spPr bwMode="auto">
          <a:xfrm>
            <a:off x="8077200" y="2438400"/>
            <a:ext cx="1588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48095" name="Rectangle 31"/>
          <p:cNvSpPr>
            <a:spLocks noChangeArrowheads="1"/>
          </p:cNvSpPr>
          <p:nvPr/>
        </p:nvSpPr>
        <p:spPr bwMode="auto">
          <a:xfrm>
            <a:off x="2133600" y="1905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56</a:t>
            </a:r>
          </a:p>
        </p:txBody>
      </p:sp>
      <p:sp>
        <p:nvSpPr>
          <p:cNvPr id="2648096" name="Rectangle 32"/>
          <p:cNvSpPr>
            <a:spLocks noChangeArrowheads="1"/>
          </p:cNvSpPr>
          <p:nvPr/>
        </p:nvSpPr>
        <p:spPr bwMode="auto">
          <a:xfrm>
            <a:off x="1219200" y="2362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2648097" name="Rectangle 33"/>
          <p:cNvSpPr>
            <a:spLocks noChangeArrowheads="1"/>
          </p:cNvSpPr>
          <p:nvPr/>
        </p:nvSpPr>
        <p:spPr bwMode="auto">
          <a:xfrm>
            <a:off x="3048000" y="2362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648098" name="Rectangle 34"/>
          <p:cNvSpPr>
            <a:spLocks noChangeArrowheads="1"/>
          </p:cNvSpPr>
          <p:nvPr/>
        </p:nvSpPr>
        <p:spPr bwMode="auto">
          <a:xfrm>
            <a:off x="533400" y="3124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648099" name="Rectangle 35"/>
          <p:cNvSpPr>
            <a:spLocks noChangeArrowheads="1"/>
          </p:cNvSpPr>
          <p:nvPr/>
        </p:nvSpPr>
        <p:spPr bwMode="auto">
          <a:xfrm>
            <a:off x="990600" y="3124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648100" name="Rectangle 36"/>
          <p:cNvSpPr>
            <a:spLocks noChangeArrowheads="1"/>
          </p:cNvSpPr>
          <p:nvPr/>
        </p:nvSpPr>
        <p:spPr bwMode="auto">
          <a:xfrm>
            <a:off x="762000" y="2743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648101" name="Rectangle 37"/>
          <p:cNvSpPr>
            <a:spLocks noChangeArrowheads="1"/>
          </p:cNvSpPr>
          <p:nvPr/>
        </p:nvSpPr>
        <p:spPr bwMode="auto">
          <a:xfrm>
            <a:off x="1447800" y="3124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648102" name="Rectangle 38"/>
          <p:cNvSpPr>
            <a:spLocks noChangeArrowheads="1"/>
          </p:cNvSpPr>
          <p:nvPr/>
        </p:nvSpPr>
        <p:spPr bwMode="auto">
          <a:xfrm>
            <a:off x="1676400" y="2743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648103" name="Rectangle 39"/>
          <p:cNvSpPr>
            <a:spLocks noChangeArrowheads="1"/>
          </p:cNvSpPr>
          <p:nvPr/>
        </p:nvSpPr>
        <p:spPr bwMode="auto">
          <a:xfrm>
            <a:off x="2590800" y="2743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648104" name="Rectangle 40"/>
          <p:cNvSpPr>
            <a:spLocks noChangeArrowheads="1"/>
          </p:cNvSpPr>
          <p:nvPr/>
        </p:nvSpPr>
        <p:spPr bwMode="auto">
          <a:xfrm>
            <a:off x="3505200" y="2743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11</a:t>
            </a:r>
          </a:p>
        </p:txBody>
      </p:sp>
      <p:sp>
        <p:nvSpPr>
          <p:cNvPr id="2648105" name="Rectangle 41"/>
          <p:cNvSpPr>
            <a:spLocks noChangeArrowheads="1"/>
          </p:cNvSpPr>
          <p:nvPr/>
        </p:nvSpPr>
        <p:spPr bwMode="auto">
          <a:xfrm>
            <a:off x="1905000" y="3124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648106" name="Rectangle 42"/>
          <p:cNvSpPr>
            <a:spLocks noChangeArrowheads="1"/>
          </p:cNvSpPr>
          <p:nvPr/>
        </p:nvSpPr>
        <p:spPr bwMode="auto">
          <a:xfrm>
            <a:off x="2362200" y="3124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648107" name="Rectangle 43"/>
          <p:cNvSpPr>
            <a:spLocks noChangeArrowheads="1"/>
          </p:cNvSpPr>
          <p:nvPr/>
        </p:nvSpPr>
        <p:spPr bwMode="auto">
          <a:xfrm>
            <a:off x="8382000" y="2514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3532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74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Heap Algorithms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Operations </a:t>
            </a:r>
            <a:r>
              <a:rPr lang="en-US" smtClean="0">
                <a:cs typeface="Times New Roman" charset="0"/>
              </a:rPr>
              <a:t>— Delete [1/2]</a:t>
            </a:r>
          </a:p>
        </p:txBody>
      </p:sp>
      <p:sp>
        <p:nvSpPr>
          <p:cNvPr id="274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In a Priority Queue, we can delete the highest-priority item.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In a Maxheap, this corresponds to the root. How do we delete the </a:t>
            </a:r>
            <a:r>
              <a:rPr lang="en-US" sz="1600" b="1" smtClean="0">
                <a:cs typeface="+mn-cs"/>
              </a:rPr>
              <a:t>root item</a:t>
            </a:r>
            <a:r>
              <a:rPr lang="en-US" sz="1600" smtClean="0">
                <a:cs typeface="+mn-cs"/>
              </a:rPr>
              <a:t>, while maintaining the Heap properties?</a:t>
            </a:r>
          </a:p>
          <a:p>
            <a:pPr lvl="1" eaLnBrk="1" hangingPunct="1">
              <a:defRPr/>
            </a:pPr>
            <a:r>
              <a:rPr lang="en-US" sz="1400" smtClean="0"/>
              <a:t>We cannot delete the </a:t>
            </a:r>
            <a:r>
              <a:rPr lang="en-US" sz="1400" b="1" smtClean="0"/>
              <a:t>root</a:t>
            </a:r>
            <a:r>
              <a:rPr lang="en-US" sz="1400" smtClean="0"/>
              <a:t> </a:t>
            </a:r>
            <a:r>
              <a:rPr lang="en-US" sz="1400" b="1" smtClean="0"/>
              <a:t>node</a:t>
            </a:r>
            <a:r>
              <a:rPr lang="en-US" sz="1400" smtClean="0"/>
              <a:t> (unless it is the only node).</a:t>
            </a:r>
          </a:p>
          <a:p>
            <a:pPr lvl="1" eaLnBrk="1" hangingPunct="1">
              <a:defRPr/>
            </a:pPr>
            <a:r>
              <a:rPr lang="en-US" sz="1400" smtClean="0"/>
              <a:t>The Heap will have one less item, and so the </a:t>
            </a:r>
            <a:r>
              <a:rPr lang="en-US" sz="1400" b="1" smtClean="0"/>
              <a:t>last node</a:t>
            </a:r>
            <a:r>
              <a:rPr lang="en-US" sz="1400" smtClean="0"/>
              <a:t> must go away.</a:t>
            </a:r>
          </a:p>
          <a:p>
            <a:pPr lvl="1" eaLnBrk="1" hangingPunct="1">
              <a:defRPr/>
            </a:pPr>
            <a:r>
              <a:rPr lang="en-US" sz="1400" smtClean="0"/>
              <a:t>But the </a:t>
            </a:r>
            <a:r>
              <a:rPr lang="en-US" sz="1400" b="1" smtClean="0"/>
              <a:t>last item</a:t>
            </a:r>
            <a:r>
              <a:rPr lang="en-US" sz="1400" smtClean="0"/>
              <a:t> is not going away.</a:t>
            </a:r>
          </a:p>
          <a:p>
            <a:pPr lvl="1" eaLnBrk="1" hangingPunct="1">
              <a:defRPr/>
            </a:pPr>
            <a:r>
              <a:rPr lang="en-US" sz="1400" smtClean="0"/>
              <a:t>Solution: Move the last node</a:t>
            </a:r>
            <a:r>
              <a:rPr lang="ja-JP" altLang="en-US" sz="1400" smtClean="0">
                <a:latin typeface="Arial"/>
              </a:rPr>
              <a:t>’</a:t>
            </a:r>
            <a:r>
              <a:rPr lang="en-US" sz="1400" smtClean="0"/>
              <a:t>s item to the root; delete the last node.</a:t>
            </a:r>
          </a:p>
          <a:p>
            <a:pPr lvl="2" eaLnBrk="1" hangingPunct="1">
              <a:defRPr/>
            </a:pPr>
            <a:r>
              <a:rPr lang="en-US" sz="1200" smtClean="0"/>
              <a:t>We do this by swapping the items (which has other advantages, as we will see).</a:t>
            </a:r>
          </a:p>
          <a:p>
            <a:pPr lvl="1" eaLnBrk="1" hangingPunct="1">
              <a:defRPr/>
            </a:pPr>
            <a:endParaRPr lang="en-US" sz="1400" smtClean="0"/>
          </a:p>
          <a:p>
            <a:pPr lvl="1" eaLnBrk="1" hangingPunct="1">
              <a:defRPr/>
            </a:pPr>
            <a:endParaRPr lang="en-US" sz="1400" smtClean="0"/>
          </a:p>
          <a:p>
            <a:pPr lvl="1" eaLnBrk="1" hangingPunct="1">
              <a:defRPr/>
            </a:pPr>
            <a:endParaRPr lang="en-US" sz="1400" smtClean="0"/>
          </a:p>
          <a:p>
            <a:pPr lvl="1" eaLnBrk="1" hangingPunct="1">
              <a:defRPr/>
            </a:pPr>
            <a:endParaRPr lang="en-US" sz="1400" smtClean="0"/>
          </a:p>
          <a:p>
            <a:pPr lvl="1" eaLnBrk="1" hangingPunct="1">
              <a:defRPr/>
            </a:pPr>
            <a:endParaRPr lang="en-US" sz="1400" smtClean="0"/>
          </a:p>
          <a:p>
            <a:pPr lvl="1" eaLnBrk="1" hangingPunct="1">
              <a:defRPr/>
            </a:pPr>
            <a:endParaRPr lang="en-US" sz="1400" smtClean="0"/>
          </a:p>
          <a:p>
            <a:pPr lvl="1" eaLnBrk="1" hangingPunct="1">
              <a:defRPr/>
            </a:pPr>
            <a:endParaRPr lang="en-US" sz="1400" smtClean="0"/>
          </a:p>
          <a:p>
            <a:pPr lvl="1" eaLnBrk="1" hangingPunct="1">
              <a:defRPr/>
            </a:pPr>
            <a:r>
              <a:rPr lang="en-US" sz="1400" smtClean="0"/>
              <a:t>But now we have another problem: This is no longer a Heap.</a:t>
            </a:r>
          </a:p>
          <a:p>
            <a:pPr lvl="2" eaLnBrk="1" hangingPunct="1">
              <a:defRPr/>
            </a:pPr>
            <a:r>
              <a:rPr lang="en-US" sz="1200" smtClean="0"/>
              <a:t>How do we fix it?</a:t>
            </a:r>
          </a:p>
        </p:txBody>
      </p:sp>
      <p:sp>
        <p:nvSpPr>
          <p:cNvPr id="2745348" name="Line 4"/>
          <p:cNvSpPr>
            <a:spLocks noChangeShapeType="1"/>
          </p:cNvSpPr>
          <p:nvPr/>
        </p:nvSpPr>
        <p:spPr bwMode="auto">
          <a:xfrm flipH="1" flipV="1">
            <a:off x="2590800" y="3733800"/>
            <a:ext cx="152400" cy="7620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5349" name="Line 5"/>
          <p:cNvSpPr>
            <a:spLocks noChangeShapeType="1"/>
          </p:cNvSpPr>
          <p:nvPr/>
        </p:nvSpPr>
        <p:spPr bwMode="auto">
          <a:xfrm>
            <a:off x="4343400" y="41148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5350" name="Line 6"/>
          <p:cNvSpPr>
            <a:spLocks noChangeShapeType="1"/>
          </p:cNvSpPr>
          <p:nvPr/>
        </p:nvSpPr>
        <p:spPr bwMode="auto">
          <a:xfrm flipH="1">
            <a:off x="5867400" y="3657600"/>
            <a:ext cx="838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5351" name="Line 7"/>
          <p:cNvSpPr>
            <a:spLocks noChangeShapeType="1"/>
          </p:cNvSpPr>
          <p:nvPr/>
        </p:nvSpPr>
        <p:spPr bwMode="auto">
          <a:xfrm>
            <a:off x="6858000" y="3657600"/>
            <a:ext cx="838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5352" name="Line 8"/>
          <p:cNvSpPr>
            <a:spLocks noChangeShapeType="1"/>
          </p:cNvSpPr>
          <p:nvPr/>
        </p:nvSpPr>
        <p:spPr bwMode="auto">
          <a:xfrm flipH="1">
            <a:off x="5410200" y="41148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5353" name="Line 9"/>
          <p:cNvSpPr>
            <a:spLocks noChangeShapeType="1"/>
          </p:cNvSpPr>
          <p:nvPr/>
        </p:nvSpPr>
        <p:spPr bwMode="auto">
          <a:xfrm>
            <a:off x="5943600" y="41148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5354" name="Line 10"/>
          <p:cNvSpPr>
            <a:spLocks noChangeShapeType="1"/>
          </p:cNvSpPr>
          <p:nvPr/>
        </p:nvSpPr>
        <p:spPr bwMode="auto">
          <a:xfrm flipH="1">
            <a:off x="7239000" y="41148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5355" name="Line 11"/>
          <p:cNvSpPr>
            <a:spLocks noChangeShapeType="1"/>
          </p:cNvSpPr>
          <p:nvPr/>
        </p:nvSpPr>
        <p:spPr bwMode="auto">
          <a:xfrm>
            <a:off x="7772400" y="41148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5356" name="Line 12"/>
          <p:cNvSpPr>
            <a:spLocks noChangeShapeType="1"/>
          </p:cNvSpPr>
          <p:nvPr/>
        </p:nvSpPr>
        <p:spPr bwMode="auto">
          <a:xfrm flipH="1">
            <a:off x="5181600" y="44958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5357" name="Line 13"/>
          <p:cNvSpPr>
            <a:spLocks noChangeShapeType="1"/>
          </p:cNvSpPr>
          <p:nvPr/>
        </p:nvSpPr>
        <p:spPr bwMode="auto">
          <a:xfrm>
            <a:off x="5486400" y="44958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5358" name="Line 14"/>
          <p:cNvSpPr>
            <a:spLocks noChangeShapeType="1"/>
          </p:cNvSpPr>
          <p:nvPr/>
        </p:nvSpPr>
        <p:spPr bwMode="auto">
          <a:xfrm flipH="1">
            <a:off x="6096000" y="44958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5359" name="Line 15"/>
          <p:cNvSpPr>
            <a:spLocks noChangeShapeType="1"/>
          </p:cNvSpPr>
          <p:nvPr/>
        </p:nvSpPr>
        <p:spPr bwMode="auto">
          <a:xfrm>
            <a:off x="6400800" y="44958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5360" name="Rectangle 16"/>
          <p:cNvSpPr>
            <a:spLocks noChangeArrowheads="1"/>
          </p:cNvSpPr>
          <p:nvPr/>
        </p:nvSpPr>
        <p:spPr bwMode="auto">
          <a:xfrm>
            <a:off x="6629400" y="3352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12</a:t>
            </a:r>
          </a:p>
        </p:txBody>
      </p:sp>
      <p:sp>
        <p:nvSpPr>
          <p:cNvPr id="2745361" name="Rectangle 17"/>
          <p:cNvSpPr>
            <a:spLocks noChangeArrowheads="1"/>
          </p:cNvSpPr>
          <p:nvPr/>
        </p:nvSpPr>
        <p:spPr bwMode="auto">
          <a:xfrm>
            <a:off x="5715000" y="3810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2745362" name="Rectangle 18"/>
          <p:cNvSpPr>
            <a:spLocks noChangeArrowheads="1"/>
          </p:cNvSpPr>
          <p:nvPr/>
        </p:nvSpPr>
        <p:spPr bwMode="auto">
          <a:xfrm>
            <a:off x="7543800" y="3810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45363" name="Rectangle 19"/>
          <p:cNvSpPr>
            <a:spLocks noChangeArrowheads="1"/>
          </p:cNvSpPr>
          <p:nvPr/>
        </p:nvSpPr>
        <p:spPr bwMode="auto">
          <a:xfrm>
            <a:off x="5029200" y="4572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745364" name="Rectangle 20"/>
          <p:cNvSpPr>
            <a:spLocks noChangeArrowheads="1"/>
          </p:cNvSpPr>
          <p:nvPr/>
        </p:nvSpPr>
        <p:spPr bwMode="auto">
          <a:xfrm>
            <a:off x="5486400" y="4572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45365" name="Rectangle 21"/>
          <p:cNvSpPr>
            <a:spLocks noChangeArrowheads="1"/>
          </p:cNvSpPr>
          <p:nvPr/>
        </p:nvSpPr>
        <p:spPr bwMode="auto">
          <a:xfrm>
            <a:off x="5257800" y="4191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745366" name="Rectangle 22"/>
          <p:cNvSpPr>
            <a:spLocks noChangeArrowheads="1"/>
          </p:cNvSpPr>
          <p:nvPr/>
        </p:nvSpPr>
        <p:spPr bwMode="auto">
          <a:xfrm>
            <a:off x="5943600" y="4572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745367" name="Rectangle 23"/>
          <p:cNvSpPr>
            <a:spLocks noChangeArrowheads="1"/>
          </p:cNvSpPr>
          <p:nvPr/>
        </p:nvSpPr>
        <p:spPr bwMode="auto">
          <a:xfrm>
            <a:off x="6172200" y="4191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745368" name="Rectangle 24"/>
          <p:cNvSpPr>
            <a:spLocks noChangeArrowheads="1"/>
          </p:cNvSpPr>
          <p:nvPr/>
        </p:nvSpPr>
        <p:spPr bwMode="auto">
          <a:xfrm>
            <a:off x="7086600" y="4191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45369" name="Rectangle 25"/>
          <p:cNvSpPr>
            <a:spLocks noChangeArrowheads="1"/>
          </p:cNvSpPr>
          <p:nvPr/>
        </p:nvSpPr>
        <p:spPr bwMode="auto">
          <a:xfrm>
            <a:off x="8001000" y="4191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11</a:t>
            </a:r>
          </a:p>
        </p:txBody>
      </p:sp>
      <p:sp>
        <p:nvSpPr>
          <p:cNvPr id="2745370" name="Rectangle 26"/>
          <p:cNvSpPr>
            <a:spLocks noChangeArrowheads="1"/>
          </p:cNvSpPr>
          <p:nvPr/>
        </p:nvSpPr>
        <p:spPr bwMode="auto">
          <a:xfrm>
            <a:off x="6400800" y="4572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45371" name="Line 27"/>
          <p:cNvSpPr>
            <a:spLocks noChangeShapeType="1"/>
          </p:cNvSpPr>
          <p:nvPr/>
        </p:nvSpPr>
        <p:spPr bwMode="auto">
          <a:xfrm flipH="1">
            <a:off x="1676400" y="3657600"/>
            <a:ext cx="838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5372" name="Line 28"/>
          <p:cNvSpPr>
            <a:spLocks noChangeShapeType="1"/>
          </p:cNvSpPr>
          <p:nvPr/>
        </p:nvSpPr>
        <p:spPr bwMode="auto">
          <a:xfrm>
            <a:off x="2667000" y="3657600"/>
            <a:ext cx="838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5373" name="Line 29"/>
          <p:cNvSpPr>
            <a:spLocks noChangeShapeType="1"/>
          </p:cNvSpPr>
          <p:nvPr/>
        </p:nvSpPr>
        <p:spPr bwMode="auto">
          <a:xfrm flipH="1">
            <a:off x="1219200" y="41148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5374" name="Line 30"/>
          <p:cNvSpPr>
            <a:spLocks noChangeShapeType="1"/>
          </p:cNvSpPr>
          <p:nvPr/>
        </p:nvSpPr>
        <p:spPr bwMode="auto">
          <a:xfrm>
            <a:off x="1752600" y="41148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5375" name="Line 31"/>
          <p:cNvSpPr>
            <a:spLocks noChangeShapeType="1"/>
          </p:cNvSpPr>
          <p:nvPr/>
        </p:nvSpPr>
        <p:spPr bwMode="auto">
          <a:xfrm flipH="1">
            <a:off x="3048000" y="41148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5376" name="Line 32"/>
          <p:cNvSpPr>
            <a:spLocks noChangeShapeType="1"/>
          </p:cNvSpPr>
          <p:nvPr/>
        </p:nvSpPr>
        <p:spPr bwMode="auto">
          <a:xfrm>
            <a:off x="3581400" y="41148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5377" name="Line 33"/>
          <p:cNvSpPr>
            <a:spLocks noChangeShapeType="1"/>
          </p:cNvSpPr>
          <p:nvPr/>
        </p:nvSpPr>
        <p:spPr bwMode="auto">
          <a:xfrm flipH="1">
            <a:off x="990600" y="44958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5378" name="Line 34"/>
          <p:cNvSpPr>
            <a:spLocks noChangeShapeType="1"/>
          </p:cNvSpPr>
          <p:nvPr/>
        </p:nvSpPr>
        <p:spPr bwMode="auto">
          <a:xfrm>
            <a:off x="1295400" y="44958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5379" name="Line 35"/>
          <p:cNvSpPr>
            <a:spLocks noChangeShapeType="1"/>
          </p:cNvSpPr>
          <p:nvPr/>
        </p:nvSpPr>
        <p:spPr bwMode="auto">
          <a:xfrm flipH="1">
            <a:off x="1905000" y="44958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5380" name="Line 36"/>
          <p:cNvSpPr>
            <a:spLocks noChangeShapeType="1"/>
          </p:cNvSpPr>
          <p:nvPr/>
        </p:nvSpPr>
        <p:spPr bwMode="auto">
          <a:xfrm>
            <a:off x="2209800" y="44958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5381" name="Line 37"/>
          <p:cNvSpPr>
            <a:spLocks noChangeShapeType="1"/>
          </p:cNvSpPr>
          <p:nvPr/>
        </p:nvSpPr>
        <p:spPr bwMode="auto">
          <a:xfrm flipH="1">
            <a:off x="2819400" y="4495800"/>
            <a:ext cx="152400" cy="762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5382" name="Rectangle 38"/>
          <p:cNvSpPr>
            <a:spLocks noChangeArrowheads="1"/>
          </p:cNvSpPr>
          <p:nvPr/>
        </p:nvSpPr>
        <p:spPr bwMode="auto">
          <a:xfrm>
            <a:off x="2438400" y="3352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solidFill>
                  <a:srgbClr val="969696"/>
                </a:solidFill>
                <a:cs typeface="+mn-cs"/>
              </a:rPr>
              <a:t>56</a:t>
            </a:r>
          </a:p>
        </p:txBody>
      </p:sp>
      <p:sp>
        <p:nvSpPr>
          <p:cNvPr id="2745383" name="Rectangle 39"/>
          <p:cNvSpPr>
            <a:spLocks noChangeArrowheads="1"/>
          </p:cNvSpPr>
          <p:nvPr/>
        </p:nvSpPr>
        <p:spPr bwMode="auto">
          <a:xfrm>
            <a:off x="1524000" y="3810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2745384" name="Rectangle 40"/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45385" name="Rectangle 41"/>
          <p:cNvSpPr>
            <a:spLocks noChangeArrowheads="1"/>
          </p:cNvSpPr>
          <p:nvPr/>
        </p:nvSpPr>
        <p:spPr bwMode="auto">
          <a:xfrm>
            <a:off x="838200" y="4572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745386" name="Rectangle 42"/>
          <p:cNvSpPr>
            <a:spLocks noChangeArrowheads="1"/>
          </p:cNvSpPr>
          <p:nvPr/>
        </p:nvSpPr>
        <p:spPr bwMode="auto">
          <a:xfrm>
            <a:off x="1295400" y="4572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45387" name="Rectangle 43"/>
          <p:cNvSpPr>
            <a:spLocks noChangeArrowheads="1"/>
          </p:cNvSpPr>
          <p:nvPr/>
        </p:nvSpPr>
        <p:spPr bwMode="auto">
          <a:xfrm>
            <a:off x="1066800" y="4191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745388" name="Rectangle 44"/>
          <p:cNvSpPr>
            <a:spLocks noChangeArrowheads="1"/>
          </p:cNvSpPr>
          <p:nvPr/>
        </p:nvSpPr>
        <p:spPr bwMode="auto">
          <a:xfrm>
            <a:off x="1752600" y="4572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745389" name="Rectangle 4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745390" name="Rectangle 46"/>
          <p:cNvSpPr>
            <a:spLocks noChangeArrowheads="1"/>
          </p:cNvSpPr>
          <p:nvPr/>
        </p:nvSpPr>
        <p:spPr bwMode="auto">
          <a:xfrm>
            <a:off x="2895600" y="4191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45391" name="Rectangle 47"/>
          <p:cNvSpPr>
            <a:spLocks noChangeArrowheads="1"/>
          </p:cNvSpPr>
          <p:nvPr/>
        </p:nvSpPr>
        <p:spPr bwMode="auto">
          <a:xfrm>
            <a:off x="3810000" y="4191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11</a:t>
            </a:r>
          </a:p>
        </p:txBody>
      </p:sp>
      <p:sp>
        <p:nvSpPr>
          <p:cNvPr id="2745392" name="Rectangle 48"/>
          <p:cNvSpPr>
            <a:spLocks noChangeArrowheads="1"/>
          </p:cNvSpPr>
          <p:nvPr/>
        </p:nvSpPr>
        <p:spPr bwMode="auto">
          <a:xfrm>
            <a:off x="2209800" y="4572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45393" name="Rectangle 49"/>
          <p:cNvSpPr>
            <a:spLocks noChangeArrowheads="1"/>
          </p:cNvSpPr>
          <p:nvPr/>
        </p:nvSpPr>
        <p:spPr bwMode="auto">
          <a:xfrm>
            <a:off x="2667000" y="4572000"/>
            <a:ext cx="304800" cy="304800"/>
          </a:xfrm>
          <a:prstGeom prst="rect">
            <a:avLst/>
          </a:prstGeom>
          <a:solidFill>
            <a:srgbClr val="FFFF99"/>
          </a:solidFill>
          <a:ln w="3810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745394" name="Text Box 50"/>
          <p:cNvSpPr txBox="1">
            <a:spLocks noChangeArrowheads="1"/>
          </p:cNvSpPr>
          <p:nvPr/>
        </p:nvSpPr>
        <p:spPr bwMode="auto">
          <a:xfrm>
            <a:off x="7924800" y="3276600"/>
            <a:ext cx="685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Ick!</a:t>
            </a:r>
          </a:p>
        </p:txBody>
      </p:sp>
      <p:sp>
        <p:nvSpPr>
          <p:cNvPr id="2745395" name="Oval 51"/>
          <p:cNvSpPr>
            <a:spLocks noChangeArrowheads="1"/>
          </p:cNvSpPr>
          <p:nvPr/>
        </p:nvSpPr>
        <p:spPr bwMode="auto">
          <a:xfrm>
            <a:off x="5486400" y="3276600"/>
            <a:ext cx="2590800" cy="990600"/>
          </a:xfrm>
          <a:prstGeom prst="ellips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8245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74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Heap Algorithms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Operations </a:t>
            </a:r>
            <a:r>
              <a:rPr lang="en-US" smtClean="0">
                <a:cs typeface="Times New Roman" charset="0"/>
              </a:rPr>
              <a:t>— Delete [2/2]</a:t>
            </a:r>
          </a:p>
        </p:txBody>
      </p:sp>
      <p:sp>
        <p:nvSpPr>
          <p:cNvPr id="274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800" dirty="0" smtClean="0">
                <a:cs typeface="+mn-cs"/>
              </a:rPr>
              <a:t>After swapping the root with the last leaf and removing the node, we no longer have the heap property. The new root is not bigger than its children.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dirty="0" smtClean="0">
                <a:cs typeface="+mn-cs"/>
              </a:rPr>
              <a:t>Solution: </a:t>
            </a:r>
            <a:r>
              <a:rPr lang="ja-JP" altLang="en-US" sz="1800" dirty="0" smtClean="0">
                <a:latin typeface="Arial"/>
                <a:cs typeface="+mn-cs"/>
              </a:rPr>
              <a:t>“</a:t>
            </a:r>
            <a:r>
              <a:rPr lang="en-US" sz="1800" dirty="0" smtClean="0">
                <a:cs typeface="+mn-cs"/>
              </a:rPr>
              <a:t>Trickle down</a:t>
            </a:r>
            <a:r>
              <a:rPr lang="ja-JP" altLang="en-US" sz="1800" dirty="0" smtClean="0">
                <a:latin typeface="Arial"/>
                <a:cs typeface="+mn-cs"/>
              </a:rPr>
              <a:t>”</a:t>
            </a:r>
            <a:r>
              <a:rPr lang="en-US" altLang="ja-JP" sz="1800" dirty="0" smtClean="0">
                <a:latin typeface="Arial"/>
                <a:cs typeface="+mn-cs"/>
              </a:rPr>
              <a:t> (or “sift down”)</a:t>
            </a:r>
            <a:endParaRPr lang="en-US" sz="1800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sz="1600" dirty="0" smtClean="0"/>
              <a:t>Not bigger than both children? Swap with child (which one?) and repeat.</a:t>
            </a:r>
          </a:p>
          <a:p>
            <a:pPr marL="1085850" lvl="2" eaLnBrk="1" hangingPunct="1">
              <a:defRPr/>
            </a:pPr>
            <a:r>
              <a:rPr lang="en-US" sz="1400" dirty="0" smtClean="0"/>
              <a:t>Swap with the larger child, so it is bigger than both of its children after the swap.</a:t>
            </a:r>
          </a:p>
        </p:txBody>
      </p:sp>
      <p:sp>
        <p:nvSpPr>
          <p:cNvPr id="2741252" name="Line 4"/>
          <p:cNvSpPr>
            <a:spLocks noChangeShapeType="1"/>
          </p:cNvSpPr>
          <p:nvPr/>
        </p:nvSpPr>
        <p:spPr bwMode="auto">
          <a:xfrm>
            <a:off x="4114800" y="35814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1253" name="Line 5"/>
          <p:cNvSpPr>
            <a:spLocks noChangeShapeType="1"/>
          </p:cNvSpPr>
          <p:nvPr/>
        </p:nvSpPr>
        <p:spPr bwMode="auto">
          <a:xfrm flipH="1">
            <a:off x="1295400" y="3200400"/>
            <a:ext cx="838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1254" name="Line 6"/>
          <p:cNvSpPr>
            <a:spLocks noChangeShapeType="1"/>
          </p:cNvSpPr>
          <p:nvPr/>
        </p:nvSpPr>
        <p:spPr bwMode="auto">
          <a:xfrm>
            <a:off x="2286000" y="3200400"/>
            <a:ext cx="838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1255" name="Line 7"/>
          <p:cNvSpPr>
            <a:spLocks noChangeShapeType="1"/>
          </p:cNvSpPr>
          <p:nvPr/>
        </p:nvSpPr>
        <p:spPr bwMode="auto">
          <a:xfrm flipH="1">
            <a:off x="838200" y="36576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1256" name="Line 8"/>
          <p:cNvSpPr>
            <a:spLocks noChangeShapeType="1"/>
          </p:cNvSpPr>
          <p:nvPr/>
        </p:nvSpPr>
        <p:spPr bwMode="auto">
          <a:xfrm>
            <a:off x="1371600" y="36576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1257" name="Line 9"/>
          <p:cNvSpPr>
            <a:spLocks noChangeShapeType="1"/>
          </p:cNvSpPr>
          <p:nvPr/>
        </p:nvSpPr>
        <p:spPr bwMode="auto">
          <a:xfrm flipH="1">
            <a:off x="2667000" y="36576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1258" name="Line 10"/>
          <p:cNvSpPr>
            <a:spLocks noChangeShapeType="1"/>
          </p:cNvSpPr>
          <p:nvPr/>
        </p:nvSpPr>
        <p:spPr bwMode="auto">
          <a:xfrm>
            <a:off x="3200400" y="36576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1259" name="Line 11"/>
          <p:cNvSpPr>
            <a:spLocks noChangeShapeType="1"/>
          </p:cNvSpPr>
          <p:nvPr/>
        </p:nvSpPr>
        <p:spPr bwMode="auto">
          <a:xfrm flipH="1">
            <a:off x="609600" y="40386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1260" name="Line 12"/>
          <p:cNvSpPr>
            <a:spLocks noChangeShapeType="1"/>
          </p:cNvSpPr>
          <p:nvPr/>
        </p:nvSpPr>
        <p:spPr bwMode="auto">
          <a:xfrm>
            <a:off x="914400" y="40386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1261" name="Line 13"/>
          <p:cNvSpPr>
            <a:spLocks noChangeShapeType="1"/>
          </p:cNvSpPr>
          <p:nvPr/>
        </p:nvSpPr>
        <p:spPr bwMode="auto">
          <a:xfrm flipH="1">
            <a:off x="1524000" y="40386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1262" name="Line 14"/>
          <p:cNvSpPr>
            <a:spLocks noChangeShapeType="1"/>
          </p:cNvSpPr>
          <p:nvPr/>
        </p:nvSpPr>
        <p:spPr bwMode="auto">
          <a:xfrm>
            <a:off x="1828800" y="40386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1263" name="Rectangle 15"/>
          <p:cNvSpPr>
            <a:spLocks noChangeArrowheads="1"/>
          </p:cNvSpPr>
          <p:nvPr/>
        </p:nvSpPr>
        <p:spPr bwMode="auto">
          <a:xfrm>
            <a:off x="2057400" y="2895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12</a:t>
            </a:r>
          </a:p>
        </p:txBody>
      </p:sp>
      <p:sp>
        <p:nvSpPr>
          <p:cNvPr id="2741264" name="Rectangle 16"/>
          <p:cNvSpPr>
            <a:spLocks noChangeArrowheads="1"/>
          </p:cNvSpPr>
          <p:nvPr/>
        </p:nvSpPr>
        <p:spPr bwMode="auto">
          <a:xfrm>
            <a:off x="1143000" y="3352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2741265" name="Rectangle 17"/>
          <p:cNvSpPr>
            <a:spLocks noChangeArrowheads="1"/>
          </p:cNvSpPr>
          <p:nvPr/>
        </p:nvSpPr>
        <p:spPr bwMode="auto">
          <a:xfrm>
            <a:off x="2971800" y="3352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41266" name="Rectangle 18"/>
          <p:cNvSpPr>
            <a:spLocks noChangeArrowheads="1"/>
          </p:cNvSpPr>
          <p:nvPr/>
        </p:nvSpPr>
        <p:spPr bwMode="auto">
          <a:xfrm>
            <a:off x="457200" y="4114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741267" name="Rectangle 19"/>
          <p:cNvSpPr>
            <a:spLocks noChangeArrowheads="1"/>
          </p:cNvSpPr>
          <p:nvPr/>
        </p:nvSpPr>
        <p:spPr bwMode="auto">
          <a:xfrm>
            <a:off x="914400" y="4114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41268" name="Rectangle 20"/>
          <p:cNvSpPr>
            <a:spLocks noChangeArrowheads="1"/>
          </p:cNvSpPr>
          <p:nvPr/>
        </p:nvSpPr>
        <p:spPr bwMode="auto">
          <a:xfrm>
            <a:off x="685800" y="3733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741269" name="Rectangle 21"/>
          <p:cNvSpPr>
            <a:spLocks noChangeArrowheads="1"/>
          </p:cNvSpPr>
          <p:nvPr/>
        </p:nvSpPr>
        <p:spPr bwMode="auto">
          <a:xfrm>
            <a:off x="1371600" y="4114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741270" name="Rectangle 22"/>
          <p:cNvSpPr>
            <a:spLocks noChangeArrowheads="1"/>
          </p:cNvSpPr>
          <p:nvPr/>
        </p:nvSpPr>
        <p:spPr bwMode="auto">
          <a:xfrm>
            <a:off x="1600200" y="3733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741271" name="Rectangle 23"/>
          <p:cNvSpPr>
            <a:spLocks noChangeArrowheads="1"/>
          </p:cNvSpPr>
          <p:nvPr/>
        </p:nvSpPr>
        <p:spPr bwMode="auto">
          <a:xfrm>
            <a:off x="2514600" y="3733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41272" name="Rectangle 24"/>
          <p:cNvSpPr>
            <a:spLocks noChangeArrowheads="1"/>
          </p:cNvSpPr>
          <p:nvPr/>
        </p:nvSpPr>
        <p:spPr bwMode="auto">
          <a:xfrm>
            <a:off x="3429000" y="3733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11</a:t>
            </a:r>
          </a:p>
        </p:txBody>
      </p:sp>
      <p:sp>
        <p:nvSpPr>
          <p:cNvPr id="2741273" name="Rectangle 25"/>
          <p:cNvSpPr>
            <a:spLocks noChangeArrowheads="1"/>
          </p:cNvSpPr>
          <p:nvPr/>
        </p:nvSpPr>
        <p:spPr bwMode="auto">
          <a:xfrm>
            <a:off x="1828800" y="4114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41274" name="Line 26"/>
          <p:cNvSpPr>
            <a:spLocks noChangeShapeType="1"/>
          </p:cNvSpPr>
          <p:nvPr/>
        </p:nvSpPr>
        <p:spPr bwMode="auto">
          <a:xfrm flipH="1">
            <a:off x="1219200" y="2971800"/>
            <a:ext cx="838200" cy="3810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1275" name="Line 27"/>
          <p:cNvSpPr>
            <a:spLocks noChangeShapeType="1"/>
          </p:cNvSpPr>
          <p:nvPr/>
        </p:nvSpPr>
        <p:spPr bwMode="auto">
          <a:xfrm flipH="1">
            <a:off x="5638800" y="3352800"/>
            <a:ext cx="838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1276" name="Line 28"/>
          <p:cNvSpPr>
            <a:spLocks noChangeShapeType="1"/>
          </p:cNvSpPr>
          <p:nvPr/>
        </p:nvSpPr>
        <p:spPr bwMode="auto">
          <a:xfrm>
            <a:off x="6629400" y="3352800"/>
            <a:ext cx="838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1277" name="Line 29"/>
          <p:cNvSpPr>
            <a:spLocks noChangeShapeType="1"/>
          </p:cNvSpPr>
          <p:nvPr/>
        </p:nvSpPr>
        <p:spPr bwMode="auto">
          <a:xfrm flipH="1">
            <a:off x="5181600" y="38100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1278" name="Line 30"/>
          <p:cNvSpPr>
            <a:spLocks noChangeShapeType="1"/>
          </p:cNvSpPr>
          <p:nvPr/>
        </p:nvSpPr>
        <p:spPr bwMode="auto">
          <a:xfrm>
            <a:off x="5715000" y="38100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1279" name="Line 31"/>
          <p:cNvSpPr>
            <a:spLocks noChangeShapeType="1"/>
          </p:cNvSpPr>
          <p:nvPr/>
        </p:nvSpPr>
        <p:spPr bwMode="auto">
          <a:xfrm flipH="1">
            <a:off x="7010400" y="38100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1280" name="Line 32"/>
          <p:cNvSpPr>
            <a:spLocks noChangeShapeType="1"/>
          </p:cNvSpPr>
          <p:nvPr/>
        </p:nvSpPr>
        <p:spPr bwMode="auto">
          <a:xfrm>
            <a:off x="7543800" y="38100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1281" name="Line 33"/>
          <p:cNvSpPr>
            <a:spLocks noChangeShapeType="1"/>
          </p:cNvSpPr>
          <p:nvPr/>
        </p:nvSpPr>
        <p:spPr bwMode="auto">
          <a:xfrm flipH="1">
            <a:off x="4953000" y="41910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1282" name="Line 34"/>
          <p:cNvSpPr>
            <a:spLocks noChangeShapeType="1"/>
          </p:cNvSpPr>
          <p:nvPr/>
        </p:nvSpPr>
        <p:spPr bwMode="auto">
          <a:xfrm>
            <a:off x="5257800" y="41910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1283" name="Line 35"/>
          <p:cNvSpPr>
            <a:spLocks noChangeShapeType="1"/>
          </p:cNvSpPr>
          <p:nvPr/>
        </p:nvSpPr>
        <p:spPr bwMode="auto">
          <a:xfrm flipH="1">
            <a:off x="5867400" y="41910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1284" name="Line 36"/>
          <p:cNvSpPr>
            <a:spLocks noChangeShapeType="1"/>
          </p:cNvSpPr>
          <p:nvPr/>
        </p:nvSpPr>
        <p:spPr bwMode="auto">
          <a:xfrm>
            <a:off x="6172200" y="41910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1285" name="Rectangle 37"/>
          <p:cNvSpPr>
            <a:spLocks noChangeArrowheads="1"/>
          </p:cNvSpPr>
          <p:nvPr/>
        </p:nvSpPr>
        <p:spPr bwMode="auto">
          <a:xfrm>
            <a:off x="6400800" y="3048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  <a:endParaRPr lang="en-US" sz="1600" b="1">
              <a:cs typeface="+mn-cs"/>
            </a:endParaRPr>
          </a:p>
        </p:txBody>
      </p:sp>
      <p:sp>
        <p:nvSpPr>
          <p:cNvPr id="2741286" name="Rectangle 38"/>
          <p:cNvSpPr>
            <a:spLocks noChangeArrowheads="1"/>
          </p:cNvSpPr>
          <p:nvPr/>
        </p:nvSpPr>
        <p:spPr bwMode="auto">
          <a:xfrm>
            <a:off x="54864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12</a:t>
            </a:r>
          </a:p>
        </p:txBody>
      </p:sp>
      <p:sp>
        <p:nvSpPr>
          <p:cNvPr id="2741287" name="Rectangle 39"/>
          <p:cNvSpPr>
            <a:spLocks noChangeArrowheads="1"/>
          </p:cNvSpPr>
          <p:nvPr/>
        </p:nvSpPr>
        <p:spPr bwMode="auto">
          <a:xfrm>
            <a:off x="73152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41288" name="Rectangle 40"/>
          <p:cNvSpPr>
            <a:spLocks noChangeArrowheads="1"/>
          </p:cNvSpPr>
          <p:nvPr/>
        </p:nvSpPr>
        <p:spPr bwMode="auto">
          <a:xfrm>
            <a:off x="4800600" y="4267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741289" name="Rectangle 41"/>
          <p:cNvSpPr>
            <a:spLocks noChangeArrowheads="1"/>
          </p:cNvSpPr>
          <p:nvPr/>
        </p:nvSpPr>
        <p:spPr bwMode="auto">
          <a:xfrm>
            <a:off x="5257800" y="4267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41290" name="Rectangle 42"/>
          <p:cNvSpPr>
            <a:spLocks noChangeArrowheads="1"/>
          </p:cNvSpPr>
          <p:nvPr/>
        </p:nvSpPr>
        <p:spPr bwMode="auto">
          <a:xfrm>
            <a:off x="5029200" y="3886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741291" name="Rectangle 43"/>
          <p:cNvSpPr>
            <a:spLocks noChangeArrowheads="1"/>
          </p:cNvSpPr>
          <p:nvPr/>
        </p:nvSpPr>
        <p:spPr bwMode="auto">
          <a:xfrm>
            <a:off x="5715000" y="4267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741292" name="Rectangle 44"/>
          <p:cNvSpPr>
            <a:spLocks noChangeArrowheads="1"/>
          </p:cNvSpPr>
          <p:nvPr/>
        </p:nvSpPr>
        <p:spPr bwMode="auto">
          <a:xfrm>
            <a:off x="5943600" y="3886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741293" name="Rectangle 45"/>
          <p:cNvSpPr>
            <a:spLocks noChangeArrowheads="1"/>
          </p:cNvSpPr>
          <p:nvPr/>
        </p:nvSpPr>
        <p:spPr bwMode="auto">
          <a:xfrm>
            <a:off x="6858000" y="3886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41294" name="Rectangle 46"/>
          <p:cNvSpPr>
            <a:spLocks noChangeArrowheads="1"/>
          </p:cNvSpPr>
          <p:nvPr/>
        </p:nvSpPr>
        <p:spPr bwMode="auto">
          <a:xfrm>
            <a:off x="7772400" y="3886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11</a:t>
            </a:r>
          </a:p>
        </p:txBody>
      </p:sp>
      <p:sp>
        <p:nvSpPr>
          <p:cNvPr id="2741295" name="Rectangle 47"/>
          <p:cNvSpPr>
            <a:spLocks noChangeArrowheads="1"/>
          </p:cNvSpPr>
          <p:nvPr/>
        </p:nvSpPr>
        <p:spPr bwMode="auto">
          <a:xfrm>
            <a:off x="6172200" y="4267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41296" name="Line 48"/>
          <p:cNvSpPr>
            <a:spLocks noChangeShapeType="1"/>
          </p:cNvSpPr>
          <p:nvPr/>
        </p:nvSpPr>
        <p:spPr bwMode="auto">
          <a:xfrm flipH="1" flipV="1">
            <a:off x="5791200" y="3581400"/>
            <a:ext cx="381000" cy="3048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1297" name="Line 49"/>
          <p:cNvSpPr>
            <a:spLocks noChangeShapeType="1"/>
          </p:cNvSpPr>
          <p:nvPr/>
        </p:nvSpPr>
        <p:spPr bwMode="auto">
          <a:xfrm flipH="1">
            <a:off x="2819400" y="4800600"/>
            <a:ext cx="838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1298" name="Line 50"/>
          <p:cNvSpPr>
            <a:spLocks noChangeShapeType="1"/>
          </p:cNvSpPr>
          <p:nvPr/>
        </p:nvSpPr>
        <p:spPr bwMode="auto">
          <a:xfrm>
            <a:off x="3810000" y="4800600"/>
            <a:ext cx="838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1299" name="Line 51"/>
          <p:cNvSpPr>
            <a:spLocks noChangeShapeType="1"/>
          </p:cNvSpPr>
          <p:nvPr/>
        </p:nvSpPr>
        <p:spPr bwMode="auto">
          <a:xfrm flipH="1">
            <a:off x="2362200" y="52578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1300" name="Line 52"/>
          <p:cNvSpPr>
            <a:spLocks noChangeShapeType="1"/>
          </p:cNvSpPr>
          <p:nvPr/>
        </p:nvSpPr>
        <p:spPr bwMode="auto">
          <a:xfrm>
            <a:off x="2895600" y="52578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1301" name="Line 53"/>
          <p:cNvSpPr>
            <a:spLocks noChangeShapeType="1"/>
          </p:cNvSpPr>
          <p:nvPr/>
        </p:nvSpPr>
        <p:spPr bwMode="auto">
          <a:xfrm flipH="1">
            <a:off x="4191000" y="52578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1302" name="Line 54"/>
          <p:cNvSpPr>
            <a:spLocks noChangeShapeType="1"/>
          </p:cNvSpPr>
          <p:nvPr/>
        </p:nvSpPr>
        <p:spPr bwMode="auto">
          <a:xfrm>
            <a:off x="4724400" y="52578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1303" name="Line 55"/>
          <p:cNvSpPr>
            <a:spLocks noChangeShapeType="1"/>
          </p:cNvSpPr>
          <p:nvPr/>
        </p:nvSpPr>
        <p:spPr bwMode="auto">
          <a:xfrm flipH="1">
            <a:off x="2133600" y="56388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1304" name="Line 56"/>
          <p:cNvSpPr>
            <a:spLocks noChangeShapeType="1"/>
          </p:cNvSpPr>
          <p:nvPr/>
        </p:nvSpPr>
        <p:spPr bwMode="auto">
          <a:xfrm>
            <a:off x="2438400" y="56388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1305" name="Line 57"/>
          <p:cNvSpPr>
            <a:spLocks noChangeShapeType="1"/>
          </p:cNvSpPr>
          <p:nvPr/>
        </p:nvSpPr>
        <p:spPr bwMode="auto">
          <a:xfrm flipH="1">
            <a:off x="3048000" y="56388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1306" name="Line 58"/>
          <p:cNvSpPr>
            <a:spLocks noChangeShapeType="1"/>
          </p:cNvSpPr>
          <p:nvPr/>
        </p:nvSpPr>
        <p:spPr bwMode="auto">
          <a:xfrm>
            <a:off x="3352800" y="56388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1307" name="Rectangle 59"/>
          <p:cNvSpPr>
            <a:spLocks noChangeArrowheads="1"/>
          </p:cNvSpPr>
          <p:nvPr/>
        </p:nvSpPr>
        <p:spPr bwMode="auto">
          <a:xfrm>
            <a:off x="3581400" y="4495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  <a:endParaRPr lang="en-US" sz="1600" b="1">
              <a:cs typeface="+mn-cs"/>
            </a:endParaRPr>
          </a:p>
        </p:txBody>
      </p:sp>
      <p:sp>
        <p:nvSpPr>
          <p:cNvPr id="2741308" name="Rectangle 60"/>
          <p:cNvSpPr>
            <a:spLocks noChangeArrowheads="1"/>
          </p:cNvSpPr>
          <p:nvPr/>
        </p:nvSpPr>
        <p:spPr bwMode="auto">
          <a:xfrm>
            <a:off x="2667000" y="4953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741309" name="Rectangle 61"/>
          <p:cNvSpPr>
            <a:spLocks noChangeArrowheads="1"/>
          </p:cNvSpPr>
          <p:nvPr/>
        </p:nvSpPr>
        <p:spPr bwMode="auto">
          <a:xfrm>
            <a:off x="4495800" y="4953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41310" name="Rectangle 62"/>
          <p:cNvSpPr>
            <a:spLocks noChangeArrowheads="1"/>
          </p:cNvSpPr>
          <p:nvPr/>
        </p:nvSpPr>
        <p:spPr bwMode="auto">
          <a:xfrm>
            <a:off x="1981200" y="5715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741311" name="Rectangle 63"/>
          <p:cNvSpPr>
            <a:spLocks noChangeArrowheads="1"/>
          </p:cNvSpPr>
          <p:nvPr/>
        </p:nvSpPr>
        <p:spPr bwMode="auto">
          <a:xfrm>
            <a:off x="2438400" y="5715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41312" name="Rectangle 64"/>
          <p:cNvSpPr>
            <a:spLocks noChangeArrowheads="1"/>
          </p:cNvSpPr>
          <p:nvPr/>
        </p:nvSpPr>
        <p:spPr bwMode="auto">
          <a:xfrm>
            <a:off x="2209800" y="5334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741313" name="Rectangle 65"/>
          <p:cNvSpPr>
            <a:spLocks noChangeArrowheads="1"/>
          </p:cNvSpPr>
          <p:nvPr/>
        </p:nvSpPr>
        <p:spPr bwMode="auto">
          <a:xfrm>
            <a:off x="2895600" y="5715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741314" name="Rectangle 66"/>
          <p:cNvSpPr>
            <a:spLocks noChangeArrowheads="1"/>
          </p:cNvSpPr>
          <p:nvPr/>
        </p:nvSpPr>
        <p:spPr bwMode="auto">
          <a:xfrm>
            <a:off x="3124200" y="5334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12</a:t>
            </a:r>
          </a:p>
        </p:txBody>
      </p:sp>
      <p:sp>
        <p:nvSpPr>
          <p:cNvPr id="2741315" name="Rectangle 67"/>
          <p:cNvSpPr>
            <a:spLocks noChangeArrowheads="1"/>
          </p:cNvSpPr>
          <p:nvPr/>
        </p:nvSpPr>
        <p:spPr bwMode="auto">
          <a:xfrm>
            <a:off x="4038600" y="5334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41316" name="Rectangle 68"/>
          <p:cNvSpPr>
            <a:spLocks noChangeArrowheads="1"/>
          </p:cNvSpPr>
          <p:nvPr/>
        </p:nvSpPr>
        <p:spPr bwMode="auto">
          <a:xfrm>
            <a:off x="4953000" y="5334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11</a:t>
            </a:r>
          </a:p>
        </p:txBody>
      </p:sp>
      <p:sp>
        <p:nvSpPr>
          <p:cNvPr id="2741317" name="Rectangle 69"/>
          <p:cNvSpPr>
            <a:spLocks noChangeArrowheads="1"/>
          </p:cNvSpPr>
          <p:nvPr/>
        </p:nvSpPr>
        <p:spPr bwMode="auto">
          <a:xfrm>
            <a:off x="3352800" y="5715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41318" name="Line 70"/>
          <p:cNvSpPr>
            <a:spLocks noChangeShapeType="1"/>
          </p:cNvSpPr>
          <p:nvPr/>
        </p:nvSpPr>
        <p:spPr bwMode="auto">
          <a:xfrm flipH="1">
            <a:off x="4038600" y="4572000"/>
            <a:ext cx="6096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1319" name="Text Box 71"/>
          <p:cNvSpPr txBox="1">
            <a:spLocks noChangeArrowheads="1"/>
          </p:cNvSpPr>
          <p:nvPr/>
        </p:nvSpPr>
        <p:spPr bwMode="auto">
          <a:xfrm>
            <a:off x="5486400" y="5257800"/>
            <a:ext cx="6858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>
                <a:cs typeface="+mn-cs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721883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74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Heap Algorithms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Operations </a:t>
            </a:r>
            <a:r>
              <a:rPr lang="en-US" smtClean="0">
                <a:cs typeface="Times New Roman" charset="0"/>
              </a:rPr>
              <a:t>— Insert</a:t>
            </a:r>
          </a:p>
        </p:txBody>
      </p:sp>
      <p:sp>
        <p:nvSpPr>
          <p:cNvPr id="274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To insert into a Heap, add the new item in a new node at the end.</a:t>
            </a:r>
          </a:p>
          <a:p>
            <a:pPr lvl="1" eaLnBrk="1" hangingPunct="1">
              <a:defRPr/>
            </a:pPr>
            <a:r>
              <a:rPr lang="en-US" dirty="0" smtClean="0"/>
              <a:t>But if we put our new value in this node, we may not have a Heap.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Solution: </a:t>
            </a:r>
            <a:r>
              <a:rPr lang="ja-JP" altLang="en-US" dirty="0" smtClean="0">
                <a:latin typeface="Arial"/>
                <a:cs typeface="+mn-cs"/>
              </a:rPr>
              <a:t>“</a:t>
            </a:r>
            <a:r>
              <a:rPr lang="en-US" dirty="0" smtClean="0">
                <a:cs typeface="+mn-cs"/>
              </a:rPr>
              <a:t>Trickle up</a:t>
            </a:r>
            <a:r>
              <a:rPr lang="ja-JP" altLang="en-US" dirty="0" smtClean="0">
                <a:latin typeface="Arial"/>
                <a:cs typeface="+mn-cs"/>
              </a:rPr>
              <a:t>”</a:t>
            </a:r>
            <a:r>
              <a:rPr lang="en-US" altLang="ja-JP" dirty="0" smtClean="0">
                <a:latin typeface="Arial"/>
                <a:cs typeface="+mn-cs"/>
              </a:rPr>
              <a:t> (or “sift up”)</a:t>
            </a:r>
            <a:r>
              <a:rPr lang="en-US" dirty="0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dirty="0" smtClean="0"/>
              <a:t>New value greater than parent? Swap them. Repeat.</a:t>
            </a:r>
          </a:p>
        </p:txBody>
      </p:sp>
      <p:sp>
        <p:nvSpPr>
          <p:cNvPr id="2742276" name="Line 4"/>
          <p:cNvSpPr>
            <a:spLocks noChangeShapeType="1"/>
          </p:cNvSpPr>
          <p:nvPr/>
        </p:nvSpPr>
        <p:spPr bwMode="auto">
          <a:xfrm>
            <a:off x="4419600" y="34290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2277" name="Line 5"/>
          <p:cNvSpPr>
            <a:spLocks noChangeShapeType="1"/>
          </p:cNvSpPr>
          <p:nvPr/>
        </p:nvSpPr>
        <p:spPr bwMode="auto">
          <a:xfrm flipH="1">
            <a:off x="1752600" y="2971800"/>
            <a:ext cx="838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2278" name="Line 6"/>
          <p:cNvSpPr>
            <a:spLocks noChangeShapeType="1"/>
          </p:cNvSpPr>
          <p:nvPr/>
        </p:nvSpPr>
        <p:spPr bwMode="auto">
          <a:xfrm>
            <a:off x="2743200" y="2971800"/>
            <a:ext cx="838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2279" name="Line 7"/>
          <p:cNvSpPr>
            <a:spLocks noChangeShapeType="1"/>
          </p:cNvSpPr>
          <p:nvPr/>
        </p:nvSpPr>
        <p:spPr bwMode="auto">
          <a:xfrm flipH="1">
            <a:off x="1295400" y="34290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2280" name="Line 8"/>
          <p:cNvSpPr>
            <a:spLocks noChangeShapeType="1"/>
          </p:cNvSpPr>
          <p:nvPr/>
        </p:nvSpPr>
        <p:spPr bwMode="auto">
          <a:xfrm>
            <a:off x="1828800" y="34290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2281" name="Line 9"/>
          <p:cNvSpPr>
            <a:spLocks noChangeShapeType="1"/>
          </p:cNvSpPr>
          <p:nvPr/>
        </p:nvSpPr>
        <p:spPr bwMode="auto">
          <a:xfrm flipH="1">
            <a:off x="3124200" y="34290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2282" name="Line 10"/>
          <p:cNvSpPr>
            <a:spLocks noChangeShapeType="1"/>
          </p:cNvSpPr>
          <p:nvPr/>
        </p:nvSpPr>
        <p:spPr bwMode="auto">
          <a:xfrm>
            <a:off x="3657600" y="34290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2283" name="Line 11"/>
          <p:cNvSpPr>
            <a:spLocks noChangeShapeType="1"/>
          </p:cNvSpPr>
          <p:nvPr/>
        </p:nvSpPr>
        <p:spPr bwMode="auto">
          <a:xfrm flipH="1">
            <a:off x="1066800" y="38100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2284" name="Line 12"/>
          <p:cNvSpPr>
            <a:spLocks noChangeShapeType="1"/>
          </p:cNvSpPr>
          <p:nvPr/>
        </p:nvSpPr>
        <p:spPr bwMode="auto">
          <a:xfrm>
            <a:off x="1371600" y="38100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2285" name="Line 13"/>
          <p:cNvSpPr>
            <a:spLocks noChangeShapeType="1"/>
          </p:cNvSpPr>
          <p:nvPr/>
        </p:nvSpPr>
        <p:spPr bwMode="auto">
          <a:xfrm flipH="1">
            <a:off x="1981200" y="38100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2286" name="Line 14"/>
          <p:cNvSpPr>
            <a:spLocks noChangeShapeType="1"/>
          </p:cNvSpPr>
          <p:nvPr/>
        </p:nvSpPr>
        <p:spPr bwMode="auto">
          <a:xfrm>
            <a:off x="2286000" y="38100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2287" name="Line 15"/>
          <p:cNvSpPr>
            <a:spLocks noChangeShapeType="1"/>
          </p:cNvSpPr>
          <p:nvPr/>
        </p:nvSpPr>
        <p:spPr bwMode="auto">
          <a:xfrm flipH="1">
            <a:off x="5943600" y="2971800"/>
            <a:ext cx="838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2288" name="Line 16"/>
          <p:cNvSpPr>
            <a:spLocks noChangeShapeType="1"/>
          </p:cNvSpPr>
          <p:nvPr/>
        </p:nvSpPr>
        <p:spPr bwMode="auto">
          <a:xfrm>
            <a:off x="6934200" y="2971800"/>
            <a:ext cx="838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2289" name="Line 17"/>
          <p:cNvSpPr>
            <a:spLocks noChangeShapeType="1"/>
          </p:cNvSpPr>
          <p:nvPr/>
        </p:nvSpPr>
        <p:spPr bwMode="auto">
          <a:xfrm flipH="1">
            <a:off x="5486400" y="34290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2290" name="Line 18"/>
          <p:cNvSpPr>
            <a:spLocks noChangeShapeType="1"/>
          </p:cNvSpPr>
          <p:nvPr/>
        </p:nvSpPr>
        <p:spPr bwMode="auto">
          <a:xfrm>
            <a:off x="6019800" y="34290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2291" name="Line 19"/>
          <p:cNvSpPr>
            <a:spLocks noChangeShapeType="1"/>
          </p:cNvSpPr>
          <p:nvPr/>
        </p:nvSpPr>
        <p:spPr bwMode="auto">
          <a:xfrm>
            <a:off x="7848600" y="34290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2292" name="Line 20"/>
          <p:cNvSpPr>
            <a:spLocks noChangeShapeType="1"/>
          </p:cNvSpPr>
          <p:nvPr/>
        </p:nvSpPr>
        <p:spPr bwMode="auto">
          <a:xfrm flipH="1">
            <a:off x="5257800" y="38100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2293" name="Line 21"/>
          <p:cNvSpPr>
            <a:spLocks noChangeShapeType="1"/>
          </p:cNvSpPr>
          <p:nvPr/>
        </p:nvSpPr>
        <p:spPr bwMode="auto">
          <a:xfrm>
            <a:off x="5562600" y="38100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2294" name="Line 22"/>
          <p:cNvSpPr>
            <a:spLocks noChangeShapeType="1"/>
          </p:cNvSpPr>
          <p:nvPr/>
        </p:nvSpPr>
        <p:spPr bwMode="auto">
          <a:xfrm flipH="1">
            <a:off x="6172200" y="38100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2295" name="Line 23"/>
          <p:cNvSpPr>
            <a:spLocks noChangeShapeType="1"/>
          </p:cNvSpPr>
          <p:nvPr/>
        </p:nvSpPr>
        <p:spPr bwMode="auto">
          <a:xfrm>
            <a:off x="6477000" y="38100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2296" name="Line 24"/>
          <p:cNvSpPr>
            <a:spLocks noChangeShapeType="1"/>
          </p:cNvSpPr>
          <p:nvPr/>
        </p:nvSpPr>
        <p:spPr bwMode="auto">
          <a:xfrm flipH="1">
            <a:off x="3352800" y="4800600"/>
            <a:ext cx="838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2297" name="Line 25"/>
          <p:cNvSpPr>
            <a:spLocks noChangeShapeType="1"/>
          </p:cNvSpPr>
          <p:nvPr/>
        </p:nvSpPr>
        <p:spPr bwMode="auto">
          <a:xfrm>
            <a:off x="4343400" y="4800600"/>
            <a:ext cx="838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2298" name="Line 26"/>
          <p:cNvSpPr>
            <a:spLocks noChangeShapeType="1"/>
          </p:cNvSpPr>
          <p:nvPr/>
        </p:nvSpPr>
        <p:spPr bwMode="auto">
          <a:xfrm flipH="1">
            <a:off x="2895600" y="52578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2299" name="Line 27"/>
          <p:cNvSpPr>
            <a:spLocks noChangeShapeType="1"/>
          </p:cNvSpPr>
          <p:nvPr/>
        </p:nvSpPr>
        <p:spPr bwMode="auto">
          <a:xfrm>
            <a:off x="3429000" y="52578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2300" name="Line 28"/>
          <p:cNvSpPr>
            <a:spLocks noChangeShapeType="1"/>
          </p:cNvSpPr>
          <p:nvPr/>
        </p:nvSpPr>
        <p:spPr bwMode="auto">
          <a:xfrm flipH="1">
            <a:off x="4724400" y="52578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2301" name="Line 29"/>
          <p:cNvSpPr>
            <a:spLocks noChangeShapeType="1"/>
          </p:cNvSpPr>
          <p:nvPr/>
        </p:nvSpPr>
        <p:spPr bwMode="auto">
          <a:xfrm>
            <a:off x="5257800" y="52578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2302" name="Line 30"/>
          <p:cNvSpPr>
            <a:spLocks noChangeShapeType="1"/>
          </p:cNvSpPr>
          <p:nvPr/>
        </p:nvSpPr>
        <p:spPr bwMode="auto">
          <a:xfrm flipH="1">
            <a:off x="2667000" y="56388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2303" name="Line 31"/>
          <p:cNvSpPr>
            <a:spLocks noChangeShapeType="1"/>
          </p:cNvSpPr>
          <p:nvPr/>
        </p:nvSpPr>
        <p:spPr bwMode="auto">
          <a:xfrm>
            <a:off x="2971800" y="56388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2304" name="Line 32"/>
          <p:cNvSpPr>
            <a:spLocks noChangeShapeType="1"/>
          </p:cNvSpPr>
          <p:nvPr/>
        </p:nvSpPr>
        <p:spPr bwMode="auto">
          <a:xfrm flipH="1">
            <a:off x="3581400" y="56388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2305" name="Line 33"/>
          <p:cNvSpPr>
            <a:spLocks noChangeShapeType="1"/>
          </p:cNvSpPr>
          <p:nvPr/>
        </p:nvSpPr>
        <p:spPr bwMode="auto">
          <a:xfrm>
            <a:off x="3886200" y="56388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2306" name="Rectangle 34"/>
          <p:cNvSpPr>
            <a:spLocks noChangeArrowheads="1"/>
          </p:cNvSpPr>
          <p:nvPr/>
        </p:nvSpPr>
        <p:spPr bwMode="auto">
          <a:xfrm>
            <a:off x="2514600" y="2667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56</a:t>
            </a:r>
          </a:p>
        </p:txBody>
      </p:sp>
      <p:sp>
        <p:nvSpPr>
          <p:cNvPr id="2742307" name="Rectangle 35"/>
          <p:cNvSpPr>
            <a:spLocks noChangeArrowheads="1"/>
          </p:cNvSpPr>
          <p:nvPr/>
        </p:nvSpPr>
        <p:spPr bwMode="auto">
          <a:xfrm>
            <a:off x="1600200" y="3124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2742308" name="Rectangle 36"/>
          <p:cNvSpPr>
            <a:spLocks noChangeArrowheads="1"/>
          </p:cNvSpPr>
          <p:nvPr/>
        </p:nvSpPr>
        <p:spPr bwMode="auto">
          <a:xfrm>
            <a:off x="3429000" y="3124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42309" name="Rectangle 37"/>
          <p:cNvSpPr>
            <a:spLocks noChangeArrowheads="1"/>
          </p:cNvSpPr>
          <p:nvPr/>
        </p:nvSpPr>
        <p:spPr bwMode="auto">
          <a:xfrm>
            <a:off x="914400" y="3886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742310" name="Rectangle 38"/>
          <p:cNvSpPr>
            <a:spLocks noChangeArrowheads="1"/>
          </p:cNvSpPr>
          <p:nvPr/>
        </p:nvSpPr>
        <p:spPr bwMode="auto">
          <a:xfrm>
            <a:off x="1371600" y="3886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42311" name="Rectangle 39"/>
          <p:cNvSpPr>
            <a:spLocks noChangeArrowheads="1"/>
          </p:cNvSpPr>
          <p:nvPr/>
        </p:nvSpPr>
        <p:spPr bwMode="auto">
          <a:xfrm>
            <a:off x="11430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742312" name="Rectangle 40"/>
          <p:cNvSpPr>
            <a:spLocks noChangeArrowheads="1"/>
          </p:cNvSpPr>
          <p:nvPr/>
        </p:nvSpPr>
        <p:spPr bwMode="auto">
          <a:xfrm>
            <a:off x="1828800" y="3886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742313" name="Rectangle 41"/>
          <p:cNvSpPr>
            <a:spLocks noChangeArrowheads="1"/>
          </p:cNvSpPr>
          <p:nvPr/>
        </p:nvSpPr>
        <p:spPr bwMode="auto">
          <a:xfrm>
            <a:off x="20574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742314" name="Rectangle 42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42315" name="Rectangle 43"/>
          <p:cNvSpPr>
            <a:spLocks noChangeArrowheads="1"/>
          </p:cNvSpPr>
          <p:nvPr/>
        </p:nvSpPr>
        <p:spPr bwMode="auto">
          <a:xfrm>
            <a:off x="38862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11</a:t>
            </a:r>
          </a:p>
        </p:txBody>
      </p:sp>
      <p:sp>
        <p:nvSpPr>
          <p:cNvPr id="2742316" name="Rectangle 44"/>
          <p:cNvSpPr>
            <a:spLocks noChangeArrowheads="1"/>
          </p:cNvSpPr>
          <p:nvPr/>
        </p:nvSpPr>
        <p:spPr bwMode="auto">
          <a:xfrm>
            <a:off x="2286000" y="3886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42317" name="Rectangle 45"/>
          <p:cNvSpPr>
            <a:spLocks noChangeArrowheads="1"/>
          </p:cNvSpPr>
          <p:nvPr/>
        </p:nvSpPr>
        <p:spPr bwMode="auto">
          <a:xfrm>
            <a:off x="6705600" y="2667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56</a:t>
            </a:r>
          </a:p>
        </p:txBody>
      </p:sp>
      <p:sp>
        <p:nvSpPr>
          <p:cNvPr id="2742318" name="Rectangle 46"/>
          <p:cNvSpPr>
            <a:spLocks noChangeArrowheads="1"/>
          </p:cNvSpPr>
          <p:nvPr/>
        </p:nvSpPr>
        <p:spPr bwMode="auto">
          <a:xfrm>
            <a:off x="5791200" y="3124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2742319" name="Rectangle 47"/>
          <p:cNvSpPr>
            <a:spLocks noChangeArrowheads="1"/>
          </p:cNvSpPr>
          <p:nvPr/>
        </p:nvSpPr>
        <p:spPr bwMode="auto">
          <a:xfrm>
            <a:off x="7620000" y="3124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42320" name="Rectangle 48"/>
          <p:cNvSpPr>
            <a:spLocks noChangeArrowheads="1"/>
          </p:cNvSpPr>
          <p:nvPr/>
        </p:nvSpPr>
        <p:spPr bwMode="auto">
          <a:xfrm>
            <a:off x="5105400" y="3886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742321" name="Rectangle 49"/>
          <p:cNvSpPr>
            <a:spLocks noChangeArrowheads="1"/>
          </p:cNvSpPr>
          <p:nvPr/>
        </p:nvSpPr>
        <p:spPr bwMode="auto">
          <a:xfrm>
            <a:off x="5562600" y="3886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42322" name="Rectangle 50"/>
          <p:cNvSpPr>
            <a:spLocks noChangeArrowheads="1"/>
          </p:cNvSpPr>
          <p:nvPr/>
        </p:nvSpPr>
        <p:spPr bwMode="auto">
          <a:xfrm>
            <a:off x="53340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742323" name="Rectangle 51"/>
          <p:cNvSpPr>
            <a:spLocks noChangeArrowheads="1"/>
          </p:cNvSpPr>
          <p:nvPr/>
        </p:nvSpPr>
        <p:spPr bwMode="auto">
          <a:xfrm>
            <a:off x="6019800" y="3886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742324" name="Rectangle 52"/>
          <p:cNvSpPr>
            <a:spLocks noChangeArrowheads="1"/>
          </p:cNvSpPr>
          <p:nvPr/>
        </p:nvSpPr>
        <p:spPr bwMode="auto">
          <a:xfrm>
            <a:off x="62484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742325" name="Rectangle 53"/>
          <p:cNvSpPr>
            <a:spLocks noChangeArrowheads="1"/>
          </p:cNvSpPr>
          <p:nvPr/>
        </p:nvSpPr>
        <p:spPr bwMode="auto">
          <a:xfrm>
            <a:off x="80772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11</a:t>
            </a:r>
          </a:p>
        </p:txBody>
      </p:sp>
      <p:sp>
        <p:nvSpPr>
          <p:cNvPr id="2742326" name="Rectangle 54"/>
          <p:cNvSpPr>
            <a:spLocks noChangeArrowheads="1"/>
          </p:cNvSpPr>
          <p:nvPr/>
        </p:nvSpPr>
        <p:spPr bwMode="auto">
          <a:xfrm>
            <a:off x="6477000" y="3886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42327" name="Rectangle 55"/>
          <p:cNvSpPr>
            <a:spLocks noChangeArrowheads="1"/>
          </p:cNvSpPr>
          <p:nvPr/>
        </p:nvSpPr>
        <p:spPr bwMode="auto">
          <a:xfrm>
            <a:off x="4114800" y="4495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56</a:t>
            </a:r>
          </a:p>
        </p:txBody>
      </p:sp>
      <p:sp>
        <p:nvSpPr>
          <p:cNvPr id="2742328" name="Rectangle 56"/>
          <p:cNvSpPr>
            <a:spLocks noChangeArrowheads="1"/>
          </p:cNvSpPr>
          <p:nvPr/>
        </p:nvSpPr>
        <p:spPr bwMode="auto">
          <a:xfrm>
            <a:off x="3200400" y="4953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2742329" name="Rectangle 57"/>
          <p:cNvSpPr>
            <a:spLocks noChangeArrowheads="1"/>
          </p:cNvSpPr>
          <p:nvPr/>
        </p:nvSpPr>
        <p:spPr bwMode="auto">
          <a:xfrm>
            <a:off x="5029200" y="4953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32</a:t>
            </a:r>
          </a:p>
        </p:txBody>
      </p:sp>
      <p:sp>
        <p:nvSpPr>
          <p:cNvPr id="2742330" name="Rectangle 58"/>
          <p:cNvSpPr>
            <a:spLocks noChangeArrowheads="1"/>
          </p:cNvSpPr>
          <p:nvPr/>
        </p:nvSpPr>
        <p:spPr bwMode="auto">
          <a:xfrm>
            <a:off x="2514600" y="5715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742331" name="Rectangle 59"/>
          <p:cNvSpPr>
            <a:spLocks noChangeArrowheads="1"/>
          </p:cNvSpPr>
          <p:nvPr/>
        </p:nvSpPr>
        <p:spPr bwMode="auto">
          <a:xfrm>
            <a:off x="2971800" y="5715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42332" name="Rectangle 60"/>
          <p:cNvSpPr>
            <a:spLocks noChangeArrowheads="1"/>
          </p:cNvSpPr>
          <p:nvPr/>
        </p:nvSpPr>
        <p:spPr bwMode="auto">
          <a:xfrm>
            <a:off x="2743200" y="5334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742333" name="Rectangle 61"/>
          <p:cNvSpPr>
            <a:spLocks noChangeArrowheads="1"/>
          </p:cNvSpPr>
          <p:nvPr/>
        </p:nvSpPr>
        <p:spPr bwMode="auto">
          <a:xfrm>
            <a:off x="3429000" y="5715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742334" name="Rectangle 62"/>
          <p:cNvSpPr>
            <a:spLocks noChangeArrowheads="1"/>
          </p:cNvSpPr>
          <p:nvPr/>
        </p:nvSpPr>
        <p:spPr bwMode="auto">
          <a:xfrm>
            <a:off x="3657600" y="5334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742335" name="Rectangle 63"/>
          <p:cNvSpPr>
            <a:spLocks noChangeArrowheads="1"/>
          </p:cNvSpPr>
          <p:nvPr/>
        </p:nvSpPr>
        <p:spPr bwMode="auto">
          <a:xfrm>
            <a:off x="4572000" y="5334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42336" name="Rectangle 64"/>
          <p:cNvSpPr>
            <a:spLocks noChangeArrowheads="1"/>
          </p:cNvSpPr>
          <p:nvPr/>
        </p:nvSpPr>
        <p:spPr bwMode="auto">
          <a:xfrm>
            <a:off x="5486400" y="5334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11</a:t>
            </a:r>
          </a:p>
        </p:txBody>
      </p:sp>
      <p:sp>
        <p:nvSpPr>
          <p:cNvPr id="2742337" name="Rectangle 65"/>
          <p:cNvSpPr>
            <a:spLocks noChangeArrowheads="1"/>
          </p:cNvSpPr>
          <p:nvPr/>
        </p:nvSpPr>
        <p:spPr bwMode="auto">
          <a:xfrm>
            <a:off x="3886200" y="5715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42338" name="Line 66"/>
          <p:cNvSpPr>
            <a:spLocks noChangeShapeType="1"/>
          </p:cNvSpPr>
          <p:nvPr/>
        </p:nvSpPr>
        <p:spPr bwMode="auto">
          <a:xfrm flipH="1">
            <a:off x="4572000" y="4267200"/>
            <a:ext cx="6096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2339" name="Line 67"/>
          <p:cNvSpPr>
            <a:spLocks noChangeShapeType="1"/>
          </p:cNvSpPr>
          <p:nvPr/>
        </p:nvSpPr>
        <p:spPr bwMode="auto">
          <a:xfrm flipH="1">
            <a:off x="2895600" y="38100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2340" name="Rectangle 68"/>
          <p:cNvSpPr>
            <a:spLocks noChangeArrowheads="1"/>
          </p:cNvSpPr>
          <p:nvPr/>
        </p:nvSpPr>
        <p:spPr bwMode="auto">
          <a:xfrm>
            <a:off x="2743200" y="3886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742341" name="Line 69"/>
          <p:cNvSpPr>
            <a:spLocks noChangeShapeType="1"/>
          </p:cNvSpPr>
          <p:nvPr/>
        </p:nvSpPr>
        <p:spPr bwMode="auto">
          <a:xfrm>
            <a:off x="3200400" y="38100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2342" name="Rectangle 70"/>
          <p:cNvSpPr>
            <a:spLocks noChangeArrowheads="1"/>
          </p:cNvSpPr>
          <p:nvPr/>
        </p:nvSpPr>
        <p:spPr bwMode="auto">
          <a:xfrm>
            <a:off x="3200400" y="3886200"/>
            <a:ext cx="304800" cy="30480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32</a:t>
            </a:r>
          </a:p>
        </p:txBody>
      </p:sp>
      <p:sp>
        <p:nvSpPr>
          <p:cNvPr id="2742343" name="Line 71"/>
          <p:cNvSpPr>
            <a:spLocks noChangeShapeType="1"/>
          </p:cNvSpPr>
          <p:nvPr/>
        </p:nvSpPr>
        <p:spPr bwMode="auto">
          <a:xfrm flipH="1">
            <a:off x="7315200" y="34290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2344" name="Rectangle 72"/>
          <p:cNvSpPr>
            <a:spLocks noChangeArrowheads="1"/>
          </p:cNvSpPr>
          <p:nvPr/>
        </p:nvSpPr>
        <p:spPr bwMode="auto">
          <a:xfrm>
            <a:off x="71628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32</a:t>
            </a:r>
          </a:p>
        </p:txBody>
      </p:sp>
      <p:sp>
        <p:nvSpPr>
          <p:cNvPr id="2742345" name="Line 73"/>
          <p:cNvSpPr>
            <a:spLocks noChangeShapeType="1"/>
          </p:cNvSpPr>
          <p:nvPr/>
        </p:nvSpPr>
        <p:spPr bwMode="auto">
          <a:xfrm flipH="1">
            <a:off x="7086600" y="38100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2346" name="Rectangle 74"/>
          <p:cNvSpPr>
            <a:spLocks noChangeArrowheads="1"/>
          </p:cNvSpPr>
          <p:nvPr/>
        </p:nvSpPr>
        <p:spPr bwMode="auto">
          <a:xfrm>
            <a:off x="6934200" y="3886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742347" name="Line 75"/>
          <p:cNvSpPr>
            <a:spLocks noChangeShapeType="1"/>
          </p:cNvSpPr>
          <p:nvPr/>
        </p:nvSpPr>
        <p:spPr bwMode="auto">
          <a:xfrm>
            <a:off x="7391400" y="38100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2348" name="Rectangle 76"/>
          <p:cNvSpPr>
            <a:spLocks noChangeArrowheads="1"/>
          </p:cNvSpPr>
          <p:nvPr/>
        </p:nvSpPr>
        <p:spPr bwMode="auto">
          <a:xfrm>
            <a:off x="7391400" y="3886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42349" name="Line 77"/>
          <p:cNvSpPr>
            <a:spLocks noChangeShapeType="1"/>
          </p:cNvSpPr>
          <p:nvPr/>
        </p:nvSpPr>
        <p:spPr bwMode="auto">
          <a:xfrm flipH="1">
            <a:off x="4495800" y="56388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2350" name="Rectangle 78"/>
          <p:cNvSpPr>
            <a:spLocks noChangeArrowheads="1"/>
          </p:cNvSpPr>
          <p:nvPr/>
        </p:nvSpPr>
        <p:spPr bwMode="auto">
          <a:xfrm>
            <a:off x="4343400" y="5715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742351" name="Line 79"/>
          <p:cNvSpPr>
            <a:spLocks noChangeShapeType="1"/>
          </p:cNvSpPr>
          <p:nvPr/>
        </p:nvSpPr>
        <p:spPr bwMode="auto">
          <a:xfrm>
            <a:off x="4800600" y="56388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2352" name="Rectangle 80"/>
          <p:cNvSpPr>
            <a:spLocks noChangeArrowheads="1"/>
          </p:cNvSpPr>
          <p:nvPr/>
        </p:nvSpPr>
        <p:spPr bwMode="auto">
          <a:xfrm>
            <a:off x="4800600" y="5715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42353" name="Line 81"/>
          <p:cNvSpPr>
            <a:spLocks noChangeShapeType="1"/>
          </p:cNvSpPr>
          <p:nvPr/>
        </p:nvSpPr>
        <p:spPr bwMode="auto">
          <a:xfrm>
            <a:off x="3276600" y="3657600"/>
            <a:ext cx="152400" cy="2286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2354" name="Line 82"/>
          <p:cNvSpPr>
            <a:spLocks noChangeShapeType="1"/>
          </p:cNvSpPr>
          <p:nvPr/>
        </p:nvSpPr>
        <p:spPr bwMode="auto">
          <a:xfrm flipH="1">
            <a:off x="7239000" y="3200400"/>
            <a:ext cx="381000" cy="3048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2355" name="Text Box 83"/>
          <p:cNvSpPr txBox="1">
            <a:spLocks noChangeArrowheads="1"/>
          </p:cNvSpPr>
          <p:nvPr/>
        </p:nvSpPr>
        <p:spPr bwMode="auto">
          <a:xfrm>
            <a:off x="5181600" y="4724400"/>
            <a:ext cx="6858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>
                <a:cs typeface="+mn-cs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771746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74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Heap Algorithms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Operations </a:t>
            </a:r>
            <a:r>
              <a:rPr lang="en-US" smtClean="0">
                <a:cs typeface="Times New Roman" charset="0"/>
              </a:rPr>
              <a:t>— Using an Array</a:t>
            </a:r>
          </a:p>
        </p:txBody>
      </p:sp>
      <p:sp>
        <p:nvSpPr>
          <p:cNvPr id="274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Heap insert and delete are usually given a random-access range. The item to insert or delete is last item of the range; the rest is a Heap.</a:t>
            </a:r>
          </a:p>
          <a:p>
            <a:pPr lvl="1" eaLnBrk="1" hangingPunct="1">
              <a:defRPr/>
            </a:pPr>
            <a:r>
              <a:rPr lang="en-US" sz="1400" smtClean="0"/>
              <a:t>Action of Heap insert:</a:t>
            </a:r>
          </a:p>
          <a:p>
            <a:pPr lvl="1" eaLnBrk="1" hangingPunct="1">
              <a:defRPr/>
            </a:pPr>
            <a:endParaRPr lang="en-US" sz="1400" smtClean="0"/>
          </a:p>
          <a:p>
            <a:pPr lvl="1" eaLnBrk="1" hangingPunct="1">
              <a:defRPr/>
            </a:pPr>
            <a:endParaRPr lang="en-US" sz="1400" smtClean="0"/>
          </a:p>
          <a:p>
            <a:pPr lvl="1" eaLnBrk="1" hangingPunct="1">
              <a:defRPr/>
            </a:pPr>
            <a:endParaRPr lang="en-US" sz="1400" smtClean="0"/>
          </a:p>
          <a:p>
            <a:pPr lvl="1" eaLnBrk="1" hangingPunct="1">
              <a:defRPr/>
            </a:pPr>
            <a:endParaRPr lang="en-US" sz="1400" smtClean="0"/>
          </a:p>
          <a:p>
            <a:pPr lvl="1" eaLnBrk="1" hangingPunct="1">
              <a:defRPr/>
            </a:pPr>
            <a:endParaRPr lang="en-US" sz="1400" smtClean="0"/>
          </a:p>
          <a:p>
            <a:pPr lvl="1" eaLnBrk="1" hangingPunct="1">
              <a:defRPr/>
            </a:pPr>
            <a:endParaRPr lang="en-US" sz="1400" smtClean="0"/>
          </a:p>
          <a:p>
            <a:pPr lvl="1" eaLnBrk="1" hangingPunct="1">
              <a:defRPr/>
            </a:pPr>
            <a:r>
              <a:rPr lang="en-US" sz="1400" smtClean="0"/>
              <a:t>Action of Heap delete:</a:t>
            </a:r>
          </a:p>
          <a:p>
            <a:pPr lvl="1" eaLnBrk="1" hangingPunct="1">
              <a:defRPr/>
            </a:pPr>
            <a:endParaRPr lang="en-US" sz="1400" smtClean="0"/>
          </a:p>
          <a:p>
            <a:pPr lvl="1" eaLnBrk="1" hangingPunct="1">
              <a:defRPr/>
            </a:pPr>
            <a:endParaRPr lang="en-US" sz="1400" smtClean="0"/>
          </a:p>
          <a:p>
            <a:pPr lvl="1" eaLnBrk="1" hangingPunct="1">
              <a:defRPr/>
            </a:pPr>
            <a:endParaRPr lang="en-US" sz="1400" smtClean="0"/>
          </a:p>
          <a:p>
            <a:pPr lvl="1" eaLnBrk="1" hangingPunct="1">
              <a:defRPr/>
            </a:pPr>
            <a:endParaRPr lang="en-US" sz="1400" smtClean="0"/>
          </a:p>
          <a:p>
            <a:pPr lvl="1" eaLnBrk="1" hangingPunct="1">
              <a:defRPr/>
            </a:pPr>
            <a:endParaRPr lang="en-US" sz="1400" smtClean="0"/>
          </a:p>
          <a:p>
            <a:pPr eaLnBrk="1" hangingPunct="1"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Note that Heap algorithms can do </a:t>
            </a:r>
            <a:r>
              <a:rPr lang="en-US" sz="1600" b="1" smtClean="0">
                <a:cs typeface="+mn-cs"/>
              </a:rPr>
              <a:t>all</a:t>
            </a:r>
            <a:r>
              <a:rPr lang="en-US" sz="1600" smtClean="0">
                <a:cs typeface="+mn-cs"/>
              </a:rPr>
              <a:t> their work using </a:t>
            </a:r>
            <a:r>
              <a:rPr lang="en-US" sz="1600" b="1" smtClean="0">
                <a:cs typeface="+mn-cs"/>
              </a:rPr>
              <a:t>swap</a:t>
            </a:r>
            <a:r>
              <a:rPr lang="en-US" sz="1600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z="1400" smtClean="0"/>
              <a:t>This usually allows for both speed and safety.</a:t>
            </a:r>
          </a:p>
        </p:txBody>
      </p:sp>
      <p:sp>
        <p:nvSpPr>
          <p:cNvPr id="2743300" name="Rectangle 4"/>
          <p:cNvSpPr>
            <a:spLocks noChangeArrowheads="1"/>
          </p:cNvSpPr>
          <p:nvPr/>
        </p:nvSpPr>
        <p:spPr bwMode="auto">
          <a:xfrm>
            <a:off x="1600200" y="2498725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743301" name="Rectangle 5"/>
          <p:cNvSpPr>
            <a:spLocks noChangeArrowheads="1"/>
          </p:cNvSpPr>
          <p:nvPr/>
        </p:nvSpPr>
        <p:spPr bwMode="auto">
          <a:xfrm>
            <a:off x="1905000" y="2498725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743302" name="Rectangle 6"/>
          <p:cNvSpPr>
            <a:spLocks noChangeArrowheads="1"/>
          </p:cNvSpPr>
          <p:nvPr/>
        </p:nvSpPr>
        <p:spPr bwMode="auto">
          <a:xfrm>
            <a:off x="2209800" y="2498725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743303" name="Rectangle 7"/>
          <p:cNvSpPr>
            <a:spLocks noChangeArrowheads="1"/>
          </p:cNvSpPr>
          <p:nvPr/>
        </p:nvSpPr>
        <p:spPr bwMode="auto">
          <a:xfrm>
            <a:off x="2514600" y="2498725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743304" name="Rectangle 8"/>
          <p:cNvSpPr>
            <a:spLocks noChangeArrowheads="1"/>
          </p:cNvSpPr>
          <p:nvPr/>
        </p:nvSpPr>
        <p:spPr bwMode="auto">
          <a:xfrm>
            <a:off x="2819400" y="2498725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743305" name="Rectangle 9"/>
          <p:cNvSpPr>
            <a:spLocks noChangeArrowheads="1"/>
          </p:cNvSpPr>
          <p:nvPr/>
        </p:nvSpPr>
        <p:spPr bwMode="auto">
          <a:xfrm>
            <a:off x="3124200" y="2498725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743306" name="Rectangle 10"/>
          <p:cNvSpPr>
            <a:spLocks noChangeArrowheads="1"/>
          </p:cNvSpPr>
          <p:nvPr/>
        </p:nvSpPr>
        <p:spPr bwMode="auto">
          <a:xfrm>
            <a:off x="3429000" y="2498725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743307" name="AutoShape 11"/>
          <p:cNvSpPr>
            <a:spLocks/>
          </p:cNvSpPr>
          <p:nvPr/>
        </p:nvSpPr>
        <p:spPr bwMode="auto">
          <a:xfrm rot="-5400000">
            <a:off x="2438400" y="2041525"/>
            <a:ext cx="152400" cy="1828800"/>
          </a:xfrm>
          <a:prstGeom prst="leftBrace">
            <a:avLst>
              <a:gd name="adj1" fmla="val 100000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3308" name="Text Box 12"/>
          <p:cNvSpPr txBox="1">
            <a:spLocks noChangeArrowheads="1"/>
          </p:cNvSpPr>
          <p:nvPr/>
        </p:nvSpPr>
        <p:spPr bwMode="auto">
          <a:xfrm>
            <a:off x="1752600" y="3200400"/>
            <a:ext cx="1524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Given Heap</a:t>
            </a:r>
          </a:p>
        </p:txBody>
      </p:sp>
      <p:sp>
        <p:nvSpPr>
          <p:cNvPr id="2743309" name="Text Box 13"/>
          <p:cNvSpPr txBox="1">
            <a:spLocks noChangeArrowheads="1"/>
          </p:cNvSpPr>
          <p:nvPr/>
        </p:nvSpPr>
        <p:spPr bwMode="auto">
          <a:xfrm>
            <a:off x="3429000" y="3276600"/>
            <a:ext cx="17145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Item to insert</a:t>
            </a:r>
          </a:p>
        </p:txBody>
      </p:sp>
      <p:sp>
        <p:nvSpPr>
          <p:cNvPr id="2743310" name="Line 14"/>
          <p:cNvSpPr>
            <a:spLocks noChangeShapeType="1"/>
          </p:cNvSpPr>
          <p:nvPr/>
        </p:nvSpPr>
        <p:spPr bwMode="auto">
          <a:xfrm>
            <a:off x="4229100" y="2651125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3311" name="Rectangle 15"/>
          <p:cNvSpPr>
            <a:spLocks noChangeArrowheads="1"/>
          </p:cNvSpPr>
          <p:nvPr/>
        </p:nvSpPr>
        <p:spPr bwMode="auto">
          <a:xfrm>
            <a:off x="5334000" y="2498725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743312" name="Rectangle 16"/>
          <p:cNvSpPr>
            <a:spLocks noChangeArrowheads="1"/>
          </p:cNvSpPr>
          <p:nvPr/>
        </p:nvSpPr>
        <p:spPr bwMode="auto">
          <a:xfrm>
            <a:off x="5638800" y="2498725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743313" name="Rectangle 17"/>
          <p:cNvSpPr>
            <a:spLocks noChangeArrowheads="1"/>
          </p:cNvSpPr>
          <p:nvPr/>
        </p:nvSpPr>
        <p:spPr bwMode="auto">
          <a:xfrm>
            <a:off x="5943600" y="2498725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743314" name="Rectangle 18"/>
          <p:cNvSpPr>
            <a:spLocks noChangeArrowheads="1"/>
          </p:cNvSpPr>
          <p:nvPr/>
        </p:nvSpPr>
        <p:spPr bwMode="auto">
          <a:xfrm>
            <a:off x="6248400" y="2498725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743315" name="Rectangle 19"/>
          <p:cNvSpPr>
            <a:spLocks noChangeArrowheads="1"/>
          </p:cNvSpPr>
          <p:nvPr/>
        </p:nvSpPr>
        <p:spPr bwMode="auto">
          <a:xfrm>
            <a:off x="6553200" y="2498725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743316" name="Rectangle 20"/>
          <p:cNvSpPr>
            <a:spLocks noChangeArrowheads="1"/>
          </p:cNvSpPr>
          <p:nvPr/>
        </p:nvSpPr>
        <p:spPr bwMode="auto">
          <a:xfrm>
            <a:off x="6858000" y="2498725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743317" name="Rectangle 21"/>
          <p:cNvSpPr>
            <a:spLocks noChangeArrowheads="1"/>
          </p:cNvSpPr>
          <p:nvPr/>
        </p:nvSpPr>
        <p:spPr bwMode="auto">
          <a:xfrm>
            <a:off x="7162800" y="2498725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743318" name="AutoShape 22"/>
          <p:cNvSpPr>
            <a:spLocks/>
          </p:cNvSpPr>
          <p:nvPr/>
        </p:nvSpPr>
        <p:spPr bwMode="auto">
          <a:xfrm rot="-5400000">
            <a:off x="6324600" y="1889125"/>
            <a:ext cx="152400" cy="2133600"/>
          </a:xfrm>
          <a:prstGeom prst="leftBrace">
            <a:avLst>
              <a:gd name="adj1" fmla="val 116667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3319" name="Text Box 23"/>
          <p:cNvSpPr txBox="1">
            <a:spLocks noChangeArrowheads="1"/>
          </p:cNvSpPr>
          <p:nvPr/>
        </p:nvSpPr>
        <p:spPr bwMode="auto">
          <a:xfrm>
            <a:off x="5791200" y="3124200"/>
            <a:ext cx="1219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New Heap</a:t>
            </a:r>
          </a:p>
        </p:txBody>
      </p:sp>
      <p:sp>
        <p:nvSpPr>
          <p:cNvPr id="2743320" name="Rectangle 24"/>
          <p:cNvSpPr>
            <a:spLocks noChangeArrowheads="1"/>
          </p:cNvSpPr>
          <p:nvPr/>
        </p:nvSpPr>
        <p:spPr bwMode="auto">
          <a:xfrm>
            <a:off x="1600200" y="408305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743321" name="Rectangle 25"/>
          <p:cNvSpPr>
            <a:spLocks noChangeArrowheads="1"/>
          </p:cNvSpPr>
          <p:nvPr/>
        </p:nvSpPr>
        <p:spPr bwMode="auto">
          <a:xfrm>
            <a:off x="1905000" y="408305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743322" name="Rectangle 26"/>
          <p:cNvSpPr>
            <a:spLocks noChangeArrowheads="1"/>
          </p:cNvSpPr>
          <p:nvPr/>
        </p:nvSpPr>
        <p:spPr bwMode="auto">
          <a:xfrm>
            <a:off x="2209800" y="408305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743323" name="Rectangle 27"/>
          <p:cNvSpPr>
            <a:spLocks noChangeArrowheads="1"/>
          </p:cNvSpPr>
          <p:nvPr/>
        </p:nvSpPr>
        <p:spPr bwMode="auto">
          <a:xfrm>
            <a:off x="2514600" y="408305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743324" name="Rectangle 28"/>
          <p:cNvSpPr>
            <a:spLocks noChangeArrowheads="1"/>
          </p:cNvSpPr>
          <p:nvPr/>
        </p:nvSpPr>
        <p:spPr bwMode="auto">
          <a:xfrm>
            <a:off x="2819400" y="408305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743325" name="Rectangle 29"/>
          <p:cNvSpPr>
            <a:spLocks noChangeArrowheads="1"/>
          </p:cNvSpPr>
          <p:nvPr/>
        </p:nvSpPr>
        <p:spPr bwMode="auto">
          <a:xfrm>
            <a:off x="3124200" y="408305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743326" name="Rectangle 30"/>
          <p:cNvSpPr>
            <a:spLocks noChangeArrowheads="1"/>
          </p:cNvSpPr>
          <p:nvPr/>
        </p:nvSpPr>
        <p:spPr bwMode="auto">
          <a:xfrm>
            <a:off x="3429000" y="408305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743327" name="AutoShape 31"/>
          <p:cNvSpPr>
            <a:spLocks/>
          </p:cNvSpPr>
          <p:nvPr/>
        </p:nvSpPr>
        <p:spPr bwMode="auto">
          <a:xfrm rot="-5400000">
            <a:off x="2590800" y="3473450"/>
            <a:ext cx="152400" cy="2133600"/>
          </a:xfrm>
          <a:prstGeom prst="leftBrace">
            <a:avLst>
              <a:gd name="adj1" fmla="val 116667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3328" name="Text Box 32"/>
          <p:cNvSpPr txBox="1">
            <a:spLocks noChangeArrowheads="1"/>
          </p:cNvSpPr>
          <p:nvPr/>
        </p:nvSpPr>
        <p:spPr bwMode="auto">
          <a:xfrm>
            <a:off x="1905000" y="4616450"/>
            <a:ext cx="1524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Given Heap</a:t>
            </a:r>
          </a:p>
        </p:txBody>
      </p:sp>
      <p:sp>
        <p:nvSpPr>
          <p:cNvPr id="2743329" name="Text Box 33"/>
          <p:cNvSpPr txBox="1">
            <a:spLocks noChangeArrowheads="1"/>
          </p:cNvSpPr>
          <p:nvPr/>
        </p:nvSpPr>
        <p:spPr bwMode="auto">
          <a:xfrm>
            <a:off x="7162800" y="4692650"/>
            <a:ext cx="1828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Item deleted</a:t>
            </a:r>
          </a:p>
        </p:txBody>
      </p:sp>
      <p:sp>
        <p:nvSpPr>
          <p:cNvPr id="2743330" name="Line 34"/>
          <p:cNvSpPr>
            <a:spLocks noChangeShapeType="1"/>
          </p:cNvSpPr>
          <p:nvPr/>
        </p:nvSpPr>
        <p:spPr bwMode="auto">
          <a:xfrm>
            <a:off x="4229100" y="423545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3331" name="Rectangle 35"/>
          <p:cNvSpPr>
            <a:spLocks noChangeArrowheads="1"/>
          </p:cNvSpPr>
          <p:nvPr/>
        </p:nvSpPr>
        <p:spPr bwMode="auto">
          <a:xfrm>
            <a:off x="5334000" y="408305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743332" name="Rectangle 36"/>
          <p:cNvSpPr>
            <a:spLocks noChangeArrowheads="1"/>
          </p:cNvSpPr>
          <p:nvPr/>
        </p:nvSpPr>
        <p:spPr bwMode="auto">
          <a:xfrm>
            <a:off x="5638800" y="408305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743333" name="Rectangle 37"/>
          <p:cNvSpPr>
            <a:spLocks noChangeArrowheads="1"/>
          </p:cNvSpPr>
          <p:nvPr/>
        </p:nvSpPr>
        <p:spPr bwMode="auto">
          <a:xfrm>
            <a:off x="5943600" y="408305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743334" name="Rectangle 38"/>
          <p:cNvSpPr>
            <a:spLocks noChangeArrowheads="1"/>
          </p:cNvSpPr>
          <p:nvPr/>
        </p:nvSpPr>
        <p:spPr bwMode="auto">
          <a:xfrm>
            <a:off x="6248400" y="408305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743335" name="Rectangle 39"/>
          <p:cNvSpPr>
            <a:spLocks noChangeArrowheads="1"/>
          </p:cNvSpPr>
          <p:nvPr/>
        </p:nvSpPr>
        <p:spPr bwMode="auto">
          <a:xfrm>
            <a:off x="6553200" y="408305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743336" name="Rectangle 40"/>
          <p:cNvSpPr>
            <a:spLocks noChangeArrowheads="1"/>
          </p:cNvSpPr>
          <p:nvPr/>
        </p:nvSpPr>
        <p:spPr bwMode="auto">
          <a:xfrm>
            <a:off x="6858000" y="408305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743337" name="Rectangle 41"/>
          <p:cNvSpPr>
            <a:spLocks noChangeArrowheads="1"/>
          </p:cNvSpPr>
          <p:nvPr/>
        </p:nvSpPr>
        <p:spPr bwMode="auto">
          <a:xfrm>
            <a:off x="7162800" y="408305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743338" name="AutoShape 42"/>
          <p:cNvSpPr>
            <a:spLocks/>
          </p:cNvSpPr>
          <p:nvPr/>
        </p:nvSpPr>
        <p:spPr bwMode="auto">
          <a:xfrm rot="-5400000">
            <a:off x="6172200" y="3625850"/>
            <a:ext cx="152400" cy="1828800"/>
          </a:xfrm>
          <a:prstGeom prst="leftBrace">
            <a:avLst>
              <a:gd name="adj1" fmla="val 100000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3339" name="Text Box 43"/>
          <p:cNvSpPr txBox="1">
            <a:spLocks noChangeArrowheads="1"/>
          </p:cNvSpPr>
          <p:nvPr/>
        </p:nvSpPr>
        <p:spPr bwMode="auto">
          <a:xfrm>
            <a:off x="5638800" y="4616450"/>
            <a:ext cx="1219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New Heap</a:t>
            </a:r>
          </a:p>
        </p:txBody>
      </p:sp>
      <p:sp>
        <p:nvSpPr>
          <p:cNvPr id="2743340" name="Line 44"/>
          <p:cNvSpPr>
            <a:spLocks noChangeShapeType="1"/>
          </p:cNvSpPr>
          <p:nvPr/>
        </p:nvSpPr>
        <p:spPr bwMode="auto">
          <a:xfrm>
            <a:off x="3733800" y="40068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3341" name="Line 45"/>
          <p:cNvSpPr>
            <a:spLocks noChangeShapeType="1"/>
          </p:cNvSpPr>
          <p:nvPr/>
        </p:nvSpPr>
        <p:spPr bwMode="auto">
          <a:xfrm>
            <a:off x="3429000" y="242252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3342" name="Line 46"/>
          <p:cNvSpPr>
            <a:spLocks noChangeShapeType="1"/>
          </p:cNvSpPr>
          <p:nvPr/>
        </p:nvSpPr>
        <p:spPr bwMode="auto">
          <a:xfrm>
            <a:off x="7467600" y="242252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3343" name="Line 47"/>
          <p:cNvSpPr>
            <a:spLocks noChangeShapeType="1"/>
          </p:cNvSpPr>
          <p:nvPr/>
        </p:nvSpPr>
        <p:spPr bwMode="auto">
          <a:xfrm>
            <a:off x="7162800" y="40068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3344" name="Line 48"/>
          <p:cNvSpPr>
            <a:spLocks noChangeShapeType="1"/>
          </p:cNvSpPr>
          <p:nvPr/>
        </p:nvSpPr>
        <p:spPr bwMode="auto">
          <a:xfrm flipH="1">
            <a:off x="7391400" y="3778250"/>
            <a:ext cx="15240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3345" name="Text Box 49"/>
          <p:cNvSpPr txBox="1">
            <a:spLocks noChangeArrowheads="1"/>
          </p:cNvSpPr>
          <p:nvPr/>
        </p:nvSpPr>
        <p:spPr bwMode="auto">
          <a:xfrm>
            <a:off x="7315200" y="3048000"/>
            <a:ext cx="16764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That</a:t>
            </a:r>
            <a:r>
              <a:rPr lang="ja-JP" altLang="en-US" sz="1400">
                <a:solidFill>
                  <a:schemeClr val="folHlink"/>
                </a:solidFill>
                <a:latin typeface="Arial"/>
                <a:cs typeface="+mn-cs"/>
              </a:rPr>
              <a:t>’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s where the swap puts it (right?).</a:t>
            </a:r>
          </a:p>
        </p:txBody>
      </p:sp>
      <p:sp>
        <p:nvSpPr>
          <p:cNvPr id="2743346" name="Line 50"/>
          <p:cNvSpPr>
            <a:spLocks noChangeShapeType="1"/>
          </p:cNvSpPr>
          <p:nvPr/>
        </p:nvSpPr>
        <p:spPr bwMode="auto">
          <a:xfrm flipH="1">
            <a:off x="3733800" y="2193925"/>
            <a:ext cx="30480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3347" name="Text Box 51"/>
          <p:cNvSpPr txBox="1">
            <a:spLocks noChangeArrowheads="1"/>
          </p:cNvSpPr>
          <p:nvPr/>
        </p:nvSpPr>
        <p:spPr bwMode="auto">
          <a:xfrm>
            <a:off x="3962400" y="1676400"/>
            <a:ext cx="31242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That</a:t>
            </a:r>
            <a:r>
              <a:rPr lang="ja-JP" altLang="en-US" sz="1400">
                <a:solidFill>
                  <a:schemeClr val="folHlink"/>
                </a:solidFill>
                <a:latin typeface="Arial"/>
                <a:cs typeface="+mn-cs"/>
              </a:rPr>
              <a:t>’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s where we want to put the item, initially (right?).</a:t>
            </a:r>
          </a:p>
        </p:txBody>
      </p:sp>
      <p:sp>
        <p:nvSpPr>
          <p:cNvPr id="2743348" name="Line 52"/>
          <p:cNvSpPr>
            <a:spLocks noChangeShapeType="1"/>
          </p:cNvSpPr>
          <p:nvPr/>
        </p:nvSpPr>
        <p:spPr bwMode="auto">
          <a:xfrm flipH="1" flipV="1">
            <a:off x="3657600" y="2879725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3349" name="Line 53"/>
          <p:cNvSpPr>
            <a:spLocks noChangeShapeType="1"/>
          </p:cNvSpPr>
          <p:nvPr/>
        </p:nvSpPr>
        <p:spPr bwMode="auto">
          <a:xfrm flipH="1" flipV="1">
            <a:off x="7391400" y="446405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30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74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Heap Algorithms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Efficiency</a:t>
            </a:r>
          </a:p>
        </p:txBody>
      </p:sp>
      <p:sp>
        <p:nvSpPr>
          <p:cNvPr id="274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What is the order of the three main Priority Queue operations, if we use a Binary Heap implementation based on a complete Binary Tree stored in an array?</a:t>
            </a:r>
          </a:p>
          <a:p>
            <a:pPr lvl="1" eaLnBrk="1" hangingPunct="1">
              <a:defRPr/>
            </a:pPr>
            <a:r>
              <a:rPr lang="en-US" b="1" smtClean="0"/>
              <a:t>getFront</a:t>
            </a:r>
          </a:p>
          <a:p>
            <a:pPr lvl="2" eaLnBrk="1" hangingPunct="1">
              <a:defRPr/>
            </a:pPr>
            <a:r>
              <a:rPr lang="en-US" smtClean="0"/>
              <a:t>Constant time.</a:t>
            </a:r>
          </a:p>
          <a:p>
            <a:pPr lvl="1" eaLnBrk="1" hangingPunct="1">
              <a:defRPr/>
            </a:pPr>
            <a:r>
              <a:rPr lang="en-US" b="1" smtClean="0"/>
              <a:t>insert</a:t>
            </a:r>
          </a:p>
          <a:p>
            <a:pPr lvl="2" eaLnBrk="1" hangingPunct="1">
              <a:defRPr/>
            </a:pPr>
            <a:r>
              <a:rPr lang="en-US" smtClean="0"/>
              <a:t>Logarithmic time.</a:t>
            </a:r>
          </a:p>
          <a:p>
            <a:pPr lvl="3" eaLnBrk="1" hangingPunct="1">
              <a:defRPr/>
            </a:pPr>
            <a:r>
              <a:rPr lang="en-US" smtClean="0"/>
              <a:t>Assuming no reallocation, that is, assuming the array is large enough to hold the new item. As on the previous slide, the way that Heaps are </a:t>
            </a:r>
            <a:r>
              <a:rPr lang="en-US" b="1" smtClean="0"/>
              <a:t>used</a:t>
            </a:r>
            <a:r>
              <a:rPr lang="en-US" smtClean="0"/>
              <a:t> often guarantees that this is the case. (Linear time if possible reallocation.)</a:t>
            </a:r>
          </a:p>
          <a:p>
            <a:pPr lvl="2" eaLnBrk="1" hangingPunct="1">
              <a:defRPr/>
            </a:pPr>
            <a:r>
              <a:rPr lang="en-US" smtClean="0"/>
              <a:t>The number of operations is roughly the height of the tree. Since the tree is balanced, the height is </a:t>
            </a:r>
            <a:r>
              <a:rPr lang="en-US" i="1" smtClean="0"/>
              <a:t>O</a:t>
            </a:r>
            <a:r>
              <a:rPr lang="en-US" smtClean="0"/>
              <a:t>(log </a:t>
            </a:r>
            <a:r>
              <a:rPr lang="en-US" i="1" smtClean="0"/>
              <a:t>n</a:t>
            </a:r>
            <a:r>
              <a:rPr lang="en-US" smtClean="0"/>
              <a:t>).</a:t>
            </a:r>
          </a:p>
          <a:p>
            <a:pPr lvl="1" eaLnBrk="1" hangingPunct="1">
              <a:defRPr/>
            </a:pPr>
            <a:r>
              <a:rPr lang="en-US" b="1" smtClean="0"/>
              <a:t>delete</a:t>
            </a:r>
          </a:p>
          <a:p>
            <a:pPr lvl="2" eaLnBrk="1" hangingPunct="1">
              <a:defRPr/>
            </a:pPr>
            <a:r>
              <a:rPr lang="en-US" smtClean="0"/>
              <a:t>Logarithmic time.</a:t>
            </a:r>
          </a:p>
          <a:p>
            <a:pPr lvl="2" eaLnBrk="1" hangingPunct="1">
              <a:defRPr/>
            </a:pPr>
            <a:r>
              <a:rPr lang="en-US" smtClean="0"/>
              <a:t>No reallocation, of course. Other comments as for insert.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We conclude that a Heap is an excellent basis for an implementation of a Priority Queue.</a:t>
            </a:r>
          </a:p>
        </p:txBody>
      </p:sp>
      <p:sp>
        <p:nvSpPr>
          <p:cNvPr id="2744324" name="Text Box 4"/>
          <p:cNvSpPr txBox="1">
            <a:spLocks noChangeArrowheads="1"/>
          </p:cNvSpPr>
          <p:nvPr/>
        </p:nvSpPr>
        <p:spPr bwMode="auto">
          <a:xfrm>
            <a:off x="5791200" y="4343400"/>
            <a:ext cx="2895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Better than linear time!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We have not seen this before, for a </a:t>
            </a:r>
            <a:r>
              <a:rPr lang="en-US" sz="1400" i="1">
                <a:solidFill>
                  <a:schemeClr val="folHlink"/>
                </a:solidFill>
                <a:cs typeface="+mn-cs"/>
              </a:rPr>
              <a:t>value-oriented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delete.</a:t>
            </a:r>
          </a:p>
        </p:txBody>
      </p:sp>
      <p:sp>
        <p:nvSpPr>
          <p:cNvPr id="2744325" name="Line 5"/>
          <p:cNvSpPr>
            <a:spLocks noChangeShapeType="1"/>
          </p:cNvSpPr>
          <p:nvPr/>
        </p:nvSpPr>
        <p:spPr bwMode="auto">
          <a:xfrm flipH="1">
            <a:off x="3276600" y="4495800"/>
            <a:ext cx="2514600" cy="457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567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55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Heap Algorithms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Write It!</a:t>
            </a:r>
          </a:p>
        </p:txBody>
      </p:sp>
      <p:sp>
        <p:nvSpPr>
          <p:cNvPr id="255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TO DO</a:t>
            </a:r>
          </a:p>
          <a:p>
            <a:pPr lvl="1" eaLnBrk="1" hangingPunct="1">
              <a:defRPr/>
            </a:pPr>
            <a:r>
              <a:rPr lang="en-US" dirty="0" smtClean="0"/>
              <a:t>Examine the Heap insert algorithm.</a:t>
            </a:r>
          </a:p>
          <a:p>
            <a:pPr lvl="2" eaLnBrk="1" hangingPunct="1">
              <a:defRPr/>
            </a:pPr>
            <a:r>
              <a:rPr lang="en-US" dirty="0" smtClean="0"/>
              <a:t>Prototype is shown below.</a:t>
            </a:r>
          </a:p>
          <a:p>
            <a:pPr lvl="2" eaLnBrk="1" hangingPunct="1">
              <a:defRPr/>
            </a:pPr>
            <a:r>
              <a:rPr lang="en-US" dirty="0" smtClean="0"/>
              <a:t>The item to be inserted is the final item in the given range.</a:t>
            </a:r>
          </a:p>
          <a:p>
            <a:pPr lvl="2" eaLnBrk="1" hangingPunct="1">
              <a:defRPr/>
            </a:pPr>
            <a:r>
              <a:rPr lang="en-US" dirty="0" smtClean="0"/>
              <a:t>All other items should form a Heap already.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b="1" dirty="0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// Requirements on types: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//     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RAIter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is a random-access iterator type.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template&lt;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typename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RAIter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&gt;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void 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heapInsert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(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RAIter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first, 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RAIter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last);</a:t>
            </a:r>
          </a:p>
        </p:txBody>
      </p:sp>
      <p:sp>
        <p:nvSpPr>
          <p:cNvPr id="2554885" name="Text Box 5"/>
          <p:cNvSpPr txBox="1">
            <a:spLocks noChangeArrowheads="1"/>
          </p:cNvSpPr>
          <p:nvPr/>
        </p:nvSpPr>
        <p:spPr bwMode="auto">
          <a:xfrm>
            <a:off x="5105400" y="1295400"/>
            <a:ext cx="3124200" cy="60325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i="1">
                <a:solidFill>
                  <a:schemeClr val="folHlink"/>
                </a:solidFill>
                <a:cs typeface="+mn-cs"/>
              </a:rPr>
              <a:t>Done. See </a:t>
            </a:r>
            <a:r>
              <a:rPr lang="en-US" sz="1600" b="1">
                <a:solidFill>
                  <a:schemeClr val="folHlink"/>
                </a:solidFill>
                <a:latin typeface="Courier New" charset="0"/>
                <a:cs typeface="+mn-cs"/>
              </a:rPr>
              <a:t>heapalgs.cpp</a:t>
            </a:r>
            <a:r>
              <a:rPr lang="en-US" sz="1600" i="1">
                <a:solidFill>
                  <a:schemeClr val="folHlink"/>
                </a:solidFill>
                <a:cs typeface="+mn-cs"/>
              </a:rPr>
              <a:t>, on the web page.</a:t>
            </a:r>
          </a:p>
        </p:txBody>
      </p:sp>
    </p:spTree>
    <p:extLst>
      <p:ext uri="{BB962C8B-B14F-4D97-AF65-F5344CB8AC3E}">
        <p14:creationId xmlns:p14="http://schemas.microsoft.com/office/powerpoint/2010/main" val="2512447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1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55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Heap Algorithms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An Efficient </a:t>
            </a:r>
            <a:r>
              <a:rPr lang="ja-JP" altLang="en-US" smtClean="0">
                <a:latin typeface="Arial"/>
                <a:cs typeface="+mj-cs"/>
              </a:rPr>
              <a:t>“</a:t>
            </a:r>
            <a:r>
              <a:rPr lang="en-US" smtClean="0">
                <a:cs typeface="+mj-cs"/>
              </a:rPr>
              <a:t>Make</a:t>
            </a:r>
            <a:r>
              <a:rPr lang="ja-JP" altLang="en-US" smtClean="0">
                <a:latin typeface="Arial"/>
                <a:cs typeface="+mj-cs"/>
              </a:rPr>
              <a:t>”</a:t>
            </a:r>
            <a:r>
              <a:rPr lang="en-US" smtClean="0">
                <a:cs typeface="+mj-cs"/>
              </a:rPr>
              <a:t> Operation</a:t>
            </a:r>
          </a:p>
        </p:txBody>
      </p:sp>
      <p:sp>
        <p:nvSpPr>
          <p:cNvPr id="255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dirty="0" smtClean="0">
                <a:cs typeface="+mn-cs"/>
              </a:rPr>
              <a:t>To turn a random-access range (array?) into a Heap, we </a:t>
            </a:r>
            <a:r>
              <a:rPr lang="en-US" sz="1600" i="1" dirty="0" smtClean="0">
                <a:cs typeface="+mn-cs"/>
              </a:rPr>
              <a:t>could</a:t>
            </a:r>
            <a:r>
              <a:rPr lang="en-US" sz="1600" dirty="0" smtClean="0">
                <a:cs typeface="+mn-cs"/>
              </a:rPr>
              <a:t> do </a:t>
            </a:r>
            <a:r>
              <a:rPr lang="en-US" sz="1600" i="1" dirty="0" smtClean="0">
                <a:cs typeface="+mn-cs"/>
              </a:rPr>
              <a:t>n</a:t>
            </a:r>
            <a:r>
              <a:rPr lang="en-US" sz="1600" dirty="0" smtClean="0">
                <a:cs typeface="+mn-cs"/>
              </a:rPr>
              <a:t>–1 Heap inserts.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dirty="0" smtClean="0"/>
              <a:t>Each insert operation is </a:t>
            </a:r>
            <a:r>
              <a:rPr lang="en-US" sz="1400" i="1" dirty="0" smtClean="0"/>
              <a:t>O</a:t>
            </a:r>
            <a:r>
              <a:rPr lang="en-US" sz="1400" dirty="0" smtClean="0"/>
              <a:t>(log </a:t>
            </a:r>
            <a:r>
              <a:rPr lang="en-US" sz="1400" i="1" dirty="0" smtClean="0"/>
              <a:t>n</a:t>
            </a:r>
            <a:r>
              <a:rPr lang="en-US" sz="1400" dirty="0" smtClean="0"/>
              <a:t>), and so making a Heap in this way is </a:t>
            </a:r>
            <a:r>
              <a:rPr lang="en-US" sz="1400" i="1" dirty="0" smtClean="0"/>
              <a:t>O</a:t>
            </a:r>
            <a:r>
              <a:rPr lang="en-US" sz="1400" dirty="0" smtClean="0"/>
              <a:t>(</a:t>
            </a:r>
            <a:r>
              <a:rPr lang="en-US" sz="1400" i="1" dirty="0" smtClean="0"/>
              <a:t>n</a:t>
            </a:r>
            <a:r>
              <a:rPr lang="en-US" sz="1400" dirty="0" smtClean="0"/>
              <a:t> log </a:t>
            </a:r>
            <a:r>
              <a:rPr lang="en-US" sz="1400" i="1" dirty="0" smtClean="0"/>
              <a:t>n</a:t>
            </a:r>
            <a:r>
              <a:rPr lang="en-US" sz="1400" dirty="0" smtClean="0"/>
              <a:t>).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dirty="0" smtClean="0">
                <a:cs typeface="+mn-cs"/>
              </a:rPr>
              <a:t>However, we can make a Heap </a:t>
            </a:r>
            <a:r>
              <a:rPr lang="en-US" sz="1600" b="1" dirty="0" smtClean="0">
                <a:cs typeface="+mn-cs"/>
              </a:rPr>
              <a:t>faster </a:t>
            </a:r>
            <a:r>
              <a:rPr lang="en-US" sz="1600" dirty="0" smtClean="0">
                <a:cs typeface="+mn-cs"/>
              </a:rPr>
              <a:t>than this.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dirty="0" smtClean="0"/>
              <a:t>Place each item into a partially-made Heap, in </a:t>
            </a:r>
            <a:r>
              <a:rPr lang="en-US" sz="1400" b="1" dirty="0" smtClean="0"/>
              <a:t>backwards order</a:t>
            </a:r>
            <a:r>
              <a:rPr lang="en-US" sz="1400" dirty="0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dirty="0" smtClean="0"/>
              <a:t>Trickle each item </a:t>
            </a:r>
            <a:r>
              <a:rPr lang="en-US" sz="1400" i="1" dirty="0" smtClean="0"/>
              <a:t>down</a:t>
            </a:r>
            <a:r>
              <a:rPr lang="en-US" sz="1400" dirty="0" smtClean="0"/>
              <a:t> through its descendants.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200" dirty="0" smtClean="0"/>
              <a:t>For most items, there are not very many of these.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dirty="0" smtClean="0">
                <a:cs typeface="+mn-cs"/>
              </a:rPr>
              <a:t>This Heap </a:t>
            </a:r>
            <a:r>
              <a:rPr lang="ja-JP" altLang="en-US" sz="1600" dirty="0" smtClean="0">
                <a:latin typeface="Arial"/>
                <a:cs typeface="+mn-cs"/>
              </a:rPr>
              <a:t>“</a:t>
            </a:r>
            <a:r>
              <a:rPr lang="en-US" sz="1600" dirty="0" smtClean="0">
                <a:cs typeface="+mn-cs"/>
              </a:rPr>
              <a:t>make</a:t>
            </a:r>
            <a:r>
              <a:rPr lang="ja-JP" altLang="en-US" sz="1600" dirty="0" smtClean="0">
                <a:latin typeface="Arial"/>
                <a:cs typeface="+mn-cs"/>
              </a:rPr>
              <a:t>”</a:t>
            </a:r>
            <a:r>
              <a:rPr lang="en-US" sz="1600" dirty="0" smtClean="0">
                <a:cs typeface="+mn-cs"/>
              </a:rPr>
              <a:t> method is linear time!</a:t>
            </a:r>
          </a:p>
        </p:txBody>
      </p:sp>
      <p:sp>
        <p:nvSpPr>
          <p:cNvPr id="2555908" name="Line 4"/>
          <p:cNvSpPr>
            <a:spLocks noChangeShapeType="1"/>
          </p:cNvSpPr>
          <p:nvPr/>
        </p:nvSpPr>
        <p:spPr bwMode="auto">
          <a:xfrm flipH="1">
            <a:off x="762000" y="33528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09" name="Line 5"/>
          <p:cNvSpPr>
            <a:spLocks noChangeShapeType="1"/>
          </p:cNvSpPr>
          <p:nvPr/>
        </p:nvSpPr>
        <p:spPr bwMode="auto">
          <a:xfrm>
            <a:off x="1295400" y="33528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10" name="Line 6"/>
          <p:cNvSpPr>
            <a:spLocks noChangeShapeType="1"/>
          </p:cNvSpPr>
          <p:nvPr/>
        </p:nvSpPr>
        <p:spPr bwMode="auto">
          <a:xfrm flipH="1">
            <a:off x="533400" y="37338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11" name="Rectangle 7"/>
          <p:cNvSpPr>
            <a:spLocks noChangeArrowheads="1"/>
          </p:cNvSpPr>
          <p:nvPr/>
        </p:nvSpPr>
        <p:spPr bwMode="auto">
          <a:xfrm>
            <a:off x="381000" y="38100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solidFill>
                  <a:schemeClr val="bg2"/>
                </a:solidFill>
                <a:cs typeface="+mn-cs"/>
              </a:rPr>
              <a:t>4</a:t>
            </a:r>
          </a:p>
        </p:txBody>
      </p:sp>
      <p:sp>
        <p:nvSpPr>
          <p:cNvPr id="2555912" name="Rectangle 8"/>
          <p:cNvSpPr>
            <a:spLocks noChangeArrowheads="1"/>
          </p:cNvSpPr>
          <p:nvPr/>
        </p:nvSpPr>
        <p:spPr bwMode="auto">
          <a:xfrm>
            <a:off x="1524000" y="34290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solidFill>
                  <a:schemeClr val="bg2"/>
                </a:solidFill>
                <a:cs typeface="+mn-cs"/>
              </a:rPr>
              <a:t>3</a:t>
            </a:r>
          </a:p>
        </p:txBody>
      </p:sp>
      <p:sp>
        <p:nvSpPr>
          <p:cNvPr id="2555913" name="Rectangle 9"/>
          <p:cNvSpPr>
            <a:spLocks noChangeArrowheads="1"/>
          </p:cNvSpPr>
          <p:nvPr/>
        </p:nvSpPr>
        <p:spPr bwMode="auto">
          <a:xfrm>
            <a:off x="609600" y="34290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solidFill>
                  <a:schemeClr val="bg2"/>
                </a:solidFill>
                <a:cs typeface="+mn-cs"/>
              </a:rPr>
              <a:t>9</a:t>
            </a:r>
          </a:p>
        </p:txBody>
      </p:sp>
      <p:sp>
        <p:nvSpPr>
          <p:cNvPr id="2555914" name="Rectangle 10"/>
          <p:cNvSpPr>
            <a:spLocks noChangeArrowheads="1"/>
          </p:cNvSpPr>
          <p:nvPr/>
        </p:nvSpPr>
        <p:spPr bwMode="auto">
          <a:xfrm>
            <a:off x="1066800" y="30480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solidFill>
                  <a:schemeClr val="bg2"/>
                </a:solidFill>
                <a:cs typeface="+mn-cs"/>
              </a:rPr>
              <a:t>1</a:t>
            </a:r>
          </a:p>
        </p:txBody>
      </p:sp>
      <p:sp>
        <p:nvSpPr>
          <p:cNvPr id="2555915" name="Rectangle 11"/>
          <p:cNvSpPr>
            <a:spLocks noChangeArrowheads="1"/>
          </p:cNvSpPr>
          <p:nvPr/>
        </p:nvSpPr>
        <p:spPr bwMode="auto">
          <a:xfrm>
            <a:off x="838200" y="38100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solidFill>
                  <a:schemeClr val="bg2"/>
                </a:solidFill>
                <a:cs typeface="+mn-cs"/>
              </a:rPr>
              <a:t>3</a:t>
            </a:r>
          </a:p>
        </p:txBody>
      </p:sp>
      <p:sp>
        <p:nvSpPr>
          <p:cNvPr id="2555916" name="Rectangle 12"/>
          <p:cNvSpPr>
            <a:spLocks noChangeArrowheads="1"/>
          </p:cNvSpPr>
          <p:nvPr/>
        </p:nvSpPr>
        <p:spPr bwMode="auto">
          <a:xfrm>
            <a:off x="1295400" y="38100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solidFill>
                  <a:schemeClr val="bg2"/>
                </a:solidFill>
                <a:cs typeface="+mn-cs"/>
              </a:rPr>
              <a:t>8</a:t>
            </a:r>
          </a:p>
        </p:txBody>
      </p:sp>
      <p:sp>
        <p:nvSpPr>
          <p:cNvPr id="2555917" name="Line 13"/>
          <p:cNvSpPr>
            <a:spLocks noChangeShapeType="1"/>
          </p:cNvSpPr>
          <p:nvPr/>
        </p:nvSpPr>
        <p:spPr bwMode="auto">
          <a:xfrm>
            <a:off x="838200" y="37338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18" name="Line 14"/>
          <p:cNvSpPr>
            <a:spLocks noChangeShapeType="1"/>
          </p:cNvSpPr>
          <p:nvPr/>
        </p:nvSpPr>
        <p:spPr bwMode="auto">
          <a:xfrm flipH="1">
            <a:off x="1447800" y="37338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19" name="Line 15"/>
          <p:cNvSpPr>
            <a:spLocks noChangeShapeType="1"/>
          </p:cNvSpPr>
          <p:nvPr/>
        </p:nvSpPr>
        <p:spPr bwMode="auto">
          <a:xfrm>
            <a:off x="2133600" y="35814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20" name="Line 16"/>
          <p:cNvSpPr>
            <a:spLocks noChangeShapeType="1"/>
          </p:cNvSpPr>
          <p:nvPr/>
        </p:nvSpPr>
        <p:spPr bwMode="auto">
          <a:xfrm flipH="1">
            <a:off x="3048000" y="33528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21" name="Line 17"/>
          <p:cNvSpPr>
            <a:spLocks noChangeShapeType="1"/>
          </p:cNvSpPr>
          <p:nvPr/>
        </p:nvSpPr>
        <p:spPr bwMode="auto">
          <a:xfrm>
            <a:off x="3581400" y="33528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22" name="Line 18"/>
          <p:cNvSpPr>
            <a:spLocks noChangeShapeType="1"/>
          </p:cNvSpPr>
          <p:nvPr/>
        </p:nvSpPr>
        <p:spPr bwMode="auto">
          <a:xfrm flipH="1">
            <a:off x="2819400" y="37338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23" name="Rectangle 19"/>
          <p:cNvSpPr>
            <a:spLocks noChangeArrowheads="1"/>
          </p:cNvSpPr>
          <p:nvPr/>
        </p:nvSpPr>
        <p:spPr bwMode="auto">
          <a:xfrm>
            <a:off x="2667000" y="3810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4</a:t>
            </a:r>
          </a:p>
        </p:txBody>
      </p:sp>
      <p:sp>
        <p:nvSpPr>
          <p:cNvPr id="2555924" name="Rectangle 20"/>
          <p:cNvSpPr>
            <a:spLocks noChangeArrowheads="1"/>
          </p:cNvSpPr>
          <p:nvPr/>
        </p:nvSpPr>
        <p:spPr bwMode="auto">
          <a:xfrm>
            <a:off x="3810000" y="34290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solidFill>
                  <a:schemeClr val="bg2"/>
                </a:solidFill>
                <a:cs typeface="+mn-cs"/>
              </a:rPr>
              <a:t>3</a:t>
            </a:r>
          </a:p>
        </p:txBody>
      </p:sp>
      <p:sp>
        <p:nvSpPr>
          <p:cNvPr id="2555925" name="Rectangle 21"/>
          <p:cNvSpPr>
            <a:spLocks noChangeArrowheads="1"/>
          </p:cNvSpPr>
          <p:nvPr/>
        </p:nvSpPr>
        <p:spPr bwMode="auto">
          <a:xfrm>
            <a:off x="2895600" y="34290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solidFill>
                  <a:schemeClr val="bg2"/>
                </a:solidFill>
                <a:cs typeface="+mn-cs"/>
              </a:rPr>
              <a:t>9</a:t>
            </a:r>
          </a:p>
        </p:txBody>
      </p:sp>
      <p:sp>
        <p:nvSpPr>
          <p:cNvPr id="2555926" name="Rectangle 22"/>
          <p:cNvSpPr>
            <a:spLocks noChangeArrowheads="1"/>
          </p:cNvSpPr>
          <p:nvPr/>
        </p:nvSpPr>
        <p:spPr bwMode="auto">
          <a:xfrm>
            <a:off x="3352800" y="30480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solidFill>
                  <a:schemeClr val="bg2"/>
                </a:solidFill>
                <a:cs typeface="+mn-cs"/>
              </a:rPr>
              <a:t>1</a:t>
            </a:r>
          </a:p>
        </p:txBody>
      </p:sp>
      <p:sp>
        <p:nvSpPr>
          <p:cNvPr id="2555927" name="Rectangle 23"/>
          <p:cNvSpPr>
            <a:spLocks noChangeArrowheads="1"/>
          </p:cNvSpPr>
          <p:nvPr/>
        </p:nvSpPr>
        <p:spPr bwMode="auto">
          <a:xfrm>
            <a:off x="3124200" y="3810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3</a:t>
            </a:r>
          </a:p>
        </p:txBody>
      </p:sp>
      <p:sp>
        <p:nvSpPr>
          <p:cNvPr id="2555928" name="Rectangle 24"/>
          <p:cNvSpPr>
            <a:spLocks noChangeArrowheads="1"/>
          </p:cNvSpPr>
          <p:nvPr/>
        </p:nvSpPr>
        <p:spPr bwMode="auto">
          <a:xfrm>
            <a:off x="3581400" y="3810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8</a:t>
            </a:r>
          </a:p>
        </p:txBody>
      </p:sp>
      <p:sp>
        <p:nvSpPr>
          <p:cNvPr id="2555929" name="Line 25"/>
          <p:cNvSpPr>
            <a:spLocks noChangeShapeType="1"/>
          </p:cNvSpPr>
          <p:nvPr/>
        </p:nvSpPr>
        <p:spPr bwMode="auto">
          <a:xfrm>
            <a:off x="3124200" y="37338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30" name="Line 26"/>
          <p:cNvSpPr>
            <a:spLocks noChangeShapeType="1"/>
          </p:cNvSpPr>
          <p:nvPr/>
        </p:nvSpPr>
        <p:spPr bwMode="auto">
          <a:xfrm flipH="1">
            <a:off x="3733800" y="37338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31" name="Line 27"/>
          <p:cNvSpPr>
            <a:spLocks noChangeShapeType="1"/>
          </p:cNvSpPr>
          <p:nvPr/>
        </p:nvSpPr>
        <p:spPr bwMode="auto">
          <a:xfrm flipH="1">
            <a:off x="5257800" y="33528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32" name="Line 28"/>
          <p:cNvSpPr>
            <a:spLocks noChangeShapeType="1"/>
          </p:cNvSpPr>
          <p:nvPr/>
        </p:nvSpPr>
        <p:spPr bwMode="auto">
          <a:xfrm>
            <a:off x="5791200" y="33528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33" name="Line 29"/>
          <p:cNvSpPr>
            <a:spLocks noChangeShapeType="1"/>
          </p:cNvSpPr>
          <p:nvPr/>
        </p:nvSpPr>
        <p:spPr bwMode="auto">
          <a:xfrm flipH="1">
            <a:off x="5029200" y="37338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34" name="Rectangle 30"/>
          <p:cNvSpPr>
            <a:spLocks noChangeArrowheads="1"/>
          </p:cNvSpPr>
          <p:nvPr/>
        </p:nvSpPr>
        <p:spPr bwMode="auto">
          <a:xfrm>
            <a:off x="4876800" y="3810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555935" name="Rectangle 31"/>
          <p:cNvSpPr>
            <a:spLocks noChangeArrowheads="1"/>
          </p:cNvSpPr>
          <p:nvPr/>
        </p:nvSpPr>
        <p:spPr bwMode="auto">
          <a:xfrm>
            <a:off x="5105400" y="34290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solidFill>
                  <a:schemeClr val="bg2"/>
                </a:solidFill>
                <a:cs typeface="+mn-cs"/>
              </a:rPr>
              <a:t>9</a:t>
            </a:r>
          </a:p>
        </p:txBody>
      </p:sp>
      <p:sp>
        <p:nvSpPr>
          <p:cNvPr id="2555936" name="Rectangle 32"/>
          <p:cNvSpPr>
            <a:spLocks noChangeArrowheads="1"/>
          </p:cNvSpPr>
          <p:nvPr/>
        </p:nvSpPr>
        <p:spPr bwMode="auto">
          <a:xfrm>
            <a:off x="6019800" y="3429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3</a:t>
            </a:r>
          </a:p>
        </p:txBody>
      </p:sp>
      <p:sp>
        <p:nvSpPr>
          <p:cNvPr id="2555937" name="Rectangle 33"/>
          <p:cNvSpPr>
            <a:spLocks noChangeArrowheads="1"/>
          </p:cNvSpPr>
          <p:nvPr/>
        </p:nvSpPr>
        <p:spPr bwMode="auto">
          <a:xfrm>
            <a:off x="5562600" y="30480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solidFill>
                  <a:schemeClr val="bg2"/>
                </a:solidFill>
                <a:cs typeface="+mn-cs"/>
              </a:rPr>
              <a:t>1</a:t>
            </a:r>
          </a:p>
        </p:txBody>
      </p:sp>
      <p:sp>
        <p:nvSpPr>
          <p:cNvPr id="2555938" name="Rectangle 34"/>
          <p:cNvSpPr>
            <a:spLocks noChangeArrowheads="1"/>
          </p:cNvSpPr>
          <p:nvPr/>
        </p:nvSpPr>
        <p:spPr bwMode="auto">
          <a:xfrm>
            <a:off x="5334000" y="3810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555939" name="Rectangle 35"/>
          <p:cNvSpPr>
            <a:spLocks noChangeArrowheads="1"/>
          </p:cNvSpPr>
          <p:nvPr/>
        </p:nvSpPr>
        <p:spPr bwMode="auto">
          <a:xfrm>
            <a:off x="5791200" y="3810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8</a:t>
            </a:r>
          </a:p>
        </p:txBody>
      </p:sp>
      <p:sp>
        <p:nvSpPr>
          <p:cNvPr id="2555940" name="Line 36"/>
          <p:cNvSpPr>
            <a:spLocks noChangeShapeType="1"/>
          </p:cNvSpPr>
          <p:nvPr/>
        </p:nvSpPr>
        <p:spPr bwMode="auto">
          <a:xfrm>
            <a:off x="5334000" y="37338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41" name="Line 37"/>
          <p:cNvSpPr>
            <a:spLocks noChangeShapeType="1"/>
          </p:cNvSpPr>
          <p:nvPr/>
        </p:nvSpPr>
        <p:spPr bwMode="auto">
          <a:xfrm flipH="1">
            <a:off x="5943600" y="37338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42" name="Line 38"/>
          <p:cNvSpPr>
            <a:spLocks noChangeShapeType="1"/>
          </p:cNvSpPr>
          <p:nvPr/>
        </p:nvSpPr>
        <p:spPr bwMode="auto">
          <a:xfrm>
            <a:off x="4343400" y="35814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43" name="Line 39"/>
          <p:cNvSpPr>
            <a:spLocks noChangeShapeType="1"/>
          </p:cNvSpPr>
          <p:nvPr/>
        </p:nvSpPr>
        <p:spPr bwMode="auto">
          <a:xfrm flipH="1">
            <a:off x="7467600" y="33528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44" name="Line 40"/>
          <p:cNvSpPr>
            <a:spLocks noChangeShapeType="1"/>
          </p:cNvSpPr>
          <p:nvPr/>
        </p:nvSpPr>
        <p:spPr bwMode="auto">
          <a:xfrm>
            <a:off x="8001000" y="33528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45" name="Line 41"/>
          <p:cNvSpPr>
            <a:spLocks noChangeShapeType="1"/>
          </p:cNvSpPr>
          <p:nvPr/>
        </p:nvSpPr>
        <p:spPr bwMode="auto">
          <a:xfrm flipH="1">
            <a:off x="7239000" y="37338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46" name="Rectangle 42"/>
          <p:cNvSpPr>
            <a:spLocks noChangeArrowheads="1"/>
          </p:cNvSpPr>
          <p:nvPr/>
        </p:nvSpPr>
        <p:spPr bwMode="auto">
          <a:xfrm>
            <a:off x="7086600" y="3810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555947" name="Rectangle 43"/>
          <p:cNvSpPr>
            <a:spLocks noChangeArrowheads="1"/>
          </p:cNvSpPr>
          <p:nvPr/>
        </p:nvSpPr>
        <p:spPr bwMode="auto">
          <a:xfrm>
            <a:off x="7315200" y="34290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solidFill>
                  <a:schemeClr val="bg2"/>
                </a:solidFill>
                <a:cs typeface="+mn-cs"/>
              </a:rPr>
              <a:t>9</a:t>
            </a:r>
          </a:p>
        </p:txBody>
      </p:sp>
      <p:sp>
        <p:nvSpPr>
          <p:cNvPr id="2555948" name="Rectangle 44"/>
          <p:cNvSpPr>
            <a:spLocks noChangeArrowheads="1"/>
          </p:cNvSpPr>
          <p:nvPr/>
        </p:nvSpPr>
        <p:spPr bwMode="auto">
          <a:xfrm>
            <a:off x="8229600" y="3429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8</a:t>
            </a:r>
          </a:p>
        </p:txBody>
      </p:sp>
      <p:sp>
        <p:nvSpPr>
          <p:cNvPr id="2555949" name="Rectangle 45"/>
          <p:cNvSpPr>
            <a:spLocks noChangeArrowheads="1"/>
          </p:cNvSpPr>
          <p:nvPr/>
        </p:nvSpPr>
        <p:spPr bwMode="auto">
          <a:xfrm>
            <a:off x="7772400" y="30480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solidFill>
                  <a:schemeClr val="bg2"/>
                </a:solidFill>
                <a:cs typeface="+mn-cs"/>
              </a:rPr>
              <a:t>1</a:t>
            </a:r>
          </a:p>
        </p:txBody>
      </p:sp>
      <p:sp>
        <p:nvSpPr>
          <p:cNvPr id="2555950" name="Rectangle 46"/>
          <p:cNvSpPr>
            <a:spLocks noChangeArrowheads="1"/>
          </p:cNvSpPr>
          <p:nvPr/>
        </p:nvSpPr>
        <p:spPr bwMode="auto">
          <a:xfrm>
            <a:off x="7543800" y="3810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555951" name="Rectangle 47"/>
          <p:cNvSpPr>
            <a:spLocks noChangeArrowheads="1"/>
          </p:cNvSpPr>
          <p:nvPr/>
        </p:nvSpPr>
        <p:spPr bwMode="auto">
          <a:xfrm>
            <a:off x="8001000" y="3810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3</a:t>
            </a:r>
          </a:p>
        </p:txBody>
      </p:sp>
      <p:sp>
        <p:nvSpPr>
          <p:cNvPr id="2555952" name="Line 48"/>
          <p:cNvSpPr>
            <a:spLocks noChangeShapeType="1"/>
          </p:cNvSpPr>
          <p:nvPr/>
        </p:nvSpPr>
        <p:spPr bwMode="auto">
          <a:xfrm>
            <a:off x="7543800" y="37338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53" name="Line 49"/>
          <p:cNvSpPr>
            <a:spLocks noChangeShapeType="1"/>
          </p:cNvSpPr>
          <p:nvPr/>
        </p:nvSpPr>
        <p:spPr bwMode="auto">
          <a:xfrm flipH="1">
            <a:off x="8153400" y="37338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54" name="Line 50"/>
          <p:cNvSpPr>
            <a:spLocks noChangeShapeType="1"/>
          </p:cNvSpPr>
          <p:nvPr/>
        </p:nvSpPr>
        <p:spPr bwMode="auto">
          <a:xfrm>
            <a:off x="6553200" y="35814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55" name="Line 51"/>
          <p:cNvSpPr>
            <a:spLocks noChangeShapeType="1"/>
          </p:cNvSpPr>
          <p:nvPr/>
        </p:nvSpPr>
        <p:spPr bwMode="auto">
          <a:xfrm flipH="1">
            <a:off x="762000" y="48006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56" name="Line 52"/>
          <p:cNvSpPr>
            <a:spLocks noChangeShapeType="1"/>
          </p:cNvSpPr>
          <p:nvPr/>
        </p:nvSpPr>
        <p:spPr bwMode="auto">
          <a:xfrm>
            <a:off x="1295400" y="48006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57" name="Line 53"/>
          <p:cNvSpPr>
            <a:spLocks noChangeShapeType="1"/>
          </p:cNvSpPr>
          <p:nvPr/>
        </p:nvSpPr>
        <p:spPr bwMode="auto">
          <a:xfrm flipH="1">
            <a:off x="533400" y="51816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58" name="Rectangle 54"/>
          <p:cNvSpPr>
            <a:spLocks noChangeArrowheads="1"/>
          </p:cNvSpPr>
          <p:nvPr/>
        </p:nvSpPr>
        <p:spPr bwMode="auto">
          <a:xfrm>
            <a:off x="381000" y="5257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555959" name="Rectangle 55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8</a:t>
            </a:r>
          </a:p>
        </p:txBody>
      </p:sp>
      <p:sp>
        <p:nvSpPr>
          <p:cNvPr id="2555960" name="Rectangle 56"/>
          <p:cNvSpPr>
            <a:spLocks noChangeArrowheads="1"/>
          </p:cNvSpPr>
          <p:nvPr/>
        </p:nvSpPr>
        <p:spPr bwMode="auto">
          <a:xfrm>
            <a:off x="609600" y="4876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9</a:t>
            </a:r>
          </a:p>
        </p:txBody>
      </p:sp>
      <p:sp>
        <p:nvSpPr>
          <p:cNvPr id="2555961" name="Rectangle 57"/>
          <p:cNvSpPr>
            <a:spLocks noChangeArrowheads="1"/>
          </p:cNvSpPr>
          <p:nvPr/>
        </p:nvSpPr>
        <p:spPr bwMode="auto">
          <a:xfrm>
            <a:off x="1066800" y="44958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solidFill>
                  <a:schemeClr val="bg2"/>
                </a:solidFill>
                <a:cs typeface="+mn-cs"/>
              </a:rPr>
              <a:t>1</a:t>
            </a:r>
          </a:p>
        </p:txBody>
      </p:sp>
      <p:sp>
        <p:nvSpPr>
          <p:cNvPr id="2555962" name="Rectangle 58"/>
          <p:cNvSpPr>
            <a:spLocks noChangeArrowheads="1"/>
          </p:cNvSpPr>
          <p:nvPr/>
        </p:nvSpPr>
        <p:spPr bwMode="auto">
          <a:xfrm>
            <a:off x="838200" y="5257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555963" name="Rectangle 59"/>
          <p:cNvSpPr>
            <a:spLocks noChangeArrowheads="1"/>
          </p:cNvSpPr>
          <p:nvPr/>
        </p:nvSpPr>
        <p:spPr bwMode="auto">
          <a:xfrm>
            <a:off x="1295400" y="5257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555964" name="Line 60"/>
          <p:cNvSpPr>
            <a:spLocks noChangeShapeType="1"/>
          </p:cNvSpPr>
          <p:nvPr/>
        </p:nvSpPr>
        <p:spPr bwMode="auto">
          <a:xfrm>
            <a:off x="838200" y="51816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65" name="Line 61"/>
          <p:cNvSpPr>
            <a:spLocks noChangeShapeType="1"/>
          </p:cNvSpPr>
          <p:nvPr/>
        </p:nvSpPr>
        <p:spPr bwMode="auto">
          <a:xfrm flipH="1">
            <a:off x="1447800" y="51816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66" name="Line 62"/>
          <p:cNvSpPr>
            <a:spLocks noChangeShapeType="1"/>
          </p:cNvSpPr>
          <p:nvPr/>
        </p:nvSpPr>
        <p:spPr bwMode="auto">
          <a:xfrm>
            <a:off x="2133600" y="50292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67" name="Line 63"/>
          <p:cNvSpPr>
            <a:spLocks noChangeShapeType="1"/>
          </p:cNvSpPr>
          <p:nvPr/>
        </p:nvSpPr>
        <p:spPr bwMode="auto">
          <a:xfrm flipH="1">
            <a:off x="3048000" y="48006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68" name="Line 64"/>
          <p:cNvSpPr>
            <a:spLocks noChangeShapeType="1"/>
          </p:cNvSpPr>
          <p:nvPr/>
        </p:nvSpPr>
        <p:spPr bwMode="auto">
          <a:xfrm>
            <a:off x="3581400" y="48006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69" name="Line 65"/>
          <p:cNvSpPr>
            <a:spLocks noChangeShapeType="1"/>
          </p:cNvSpPr>
          <p:nvPr/>
        </p:nvSpPr>
        <p:spPr bwMode="auto">
          <a:xfrm flipH="1">
            <a:off x="2819400" y="51816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70" name="Rectangle 66"/>
          <p:cNvSpPr>
            <a:spLocks noChangeArrowheads="1"/>
          </p:cNvSpPr>
          <p:nvPr/>
        </p:nvSpPr>
        <p:spPr bwMode="auto">
          <a:xfrm>
            <a:off x="2667000" y="5257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555971" name="Rectangle 67"/>
          <p:cNvSpPr>
            <a:spLocks noChangeArrowheads="1"/>
          </p:cNvSpPr>
          <p:nvPr/>
        </p:nvSpPr>
        <p:spPr bwMode="auto">
          <a:xfrm>
            <a:off x="3810000" y="4876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8</a:t>
            </a:r>
          </a:p>
        </p:txBody>
      </p:sp>
      <p:sp>
        <p:nvSpPr>
          <p:cNvPr id="2555972" name="Rectangle 68"/>
          <p:cNvSpPr>
            <a:spLocks noChangeArrowheads="1"/>
          </p:cNvSpPr>
          <p:nvPr/>
        </p:nvSpPr>
        <p:spPr bwMode="auto">
          <a:xfrm>
            <a:off x="2895600" y="4876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555973" name="Rectangle 69"/>
          <p:cNvSpPr>
            <a:spLocks noChangeArrowheads="1"/>
          </p:cNvSpPr>
          <p:nvPr/>
        </p:nvSpPr>
        <p:spPr bwMode="auto">
          <a:xfrm>
            <a:off x="3352800" y="4495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1</a:t>
            </a:r>
          </a:p>
        </p:txBody>
      </p:sp>
      <p:sp>
        <p:nvSpPr>
          <p:cNvPr id="2555974" name="Rectangle 70"/>
          <p:cNvSpPr>
            <a:spLocks noChangeArrowheads="1"/>
          </p:cNvSpPr>
          <p:nvPr/>
        </p:nvSpPr>
        <p:spPr bwMode="auto">
          <a:xfrm>
            <a:off x="3124200" y="5257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555975" name="Rectangle 71"/>
          <p:cNvSpPr>
            <a:spLocks noChangeArrowheads="1"/>
          </p:cNvSpPr>
          <p:nvPr/>
        </p:nvSpPr>
        <p:spPr bwMode="auto">
          <a:xfrm>
            <a:off x="3581400" y="5257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555976" name="Line 72"/>
          <p:cNvSpPr>
            <a:spLocks noChangeShapeType="1"/>
          </p:cNvSpPr>
          <p:nvPr/>
        </p:nvSpPr>
        <p:spPr bwMode="auto">
          <a:xfrm>
            <a:off x="3124200" y="51816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77" name="Line 73"/>
          <p:cNvSpPr>
            <a:spLocks noChangeShapeType="1"/>
          </p:cNvSpPr>
          <p:nvPr/>
        </p:nvSpPr>
        <p:spPr bwMode="auto">
          <a:xfrm flipH="1">
            <a:off x="3733800" y="51816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78" name="Line 74"/>
          <p:cNvSpPr>
            <a:spLocks noChangeShapeType="1"/>
          </p:cNvSpPr>
          <p:nvPr/>
        </p:nvSpPr>
        <p:spPr bwMode="auto">
          <a:xfrm flipH="1">
            <a:off x="5257800" y="48006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79" name="Line 75"/>
          <p:cNvSpPr>
            <a:spLocks noChangeShapeType="1"/>
          </p:cNvSpPr>
          <p:nvPr/>
        </p:nvSpPr>
        <p:spPr bwMode="auto">
          <a:xfrm>
            <a:off x="5791200" y="48006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80" name="Line 76"/>
          <p:cNvSpPr>
            <a:spLocks noChangeShapeType="1"/>
          </p:cNvSpPr>
          <p:nvPr/>
        </p:nvSpPr>
        <p:spPr bwMode="auto">
          <a:xfrm flipH="1">
            <a:off x="5029200" y="51816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81" name="Rectangle 77"/>
          <p:cNvSpPr>
            <a:spLocks noChangeArrowheads="1"/>
          </p:cNvSpPr>
          <p:nvPr/>
        </p:nvSpPr>
        <p:spPr bwMode="auto">
          <a:xfrm>
            <a:off x="4876800" y="5257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555982" name="Rectangle 78"/>
          <p:cNvSpPr>
            <a:spLocks noChangeArrowheads="1"/>
          </p:cNvSpPr>
          <p:nvPr/>
        </p:nvSpPr>
        <p:spPr bwMode="auto">
          <a:xfrm>
            <a:off x="6019800" y="4876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8</a:t>
            </a:r>
          </a:p>
        </p:txBody>
      </p:sp>
      <p:sp>
        <p:nvSpPr>
          <p:cNvPr id="2555983" name="Rectangle 79"/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1</a:t>
            </a:r>
          </a:p>
        </p:txBody>
      </p:sp>
      <p:sp>
        <p:nvSpPr>
          <p:cNvPr id="2555984" name="Rectangle 80"/>
          <p:cNvSpPr>
            <a:spLocks noChangeArrowheads="1"/>
          </p:cNvSpPr>
          <p:nvPr/>
        </p:nvSpPr>
        <p:spPr bwMode="auto">
          <a:xfrm>
            <a:off x="5562600" y="4495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555985" name="Rectangle 81"/>
          <p:cNvSpPr>
            <a:spLocks noChangeArrowheads="1"/>
          </p:cNvSpPr>
          <p:nvPr/>
        </p:nvSpPr>
        <p:spPr bwMode="auto">
          <a:xfrm>
            <a:off x="5334000" y="5257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555986" name="Rectangle 82"/>
          <p:cNvSpPr>
            <a:spLocks noChangeArrowheads="1"/>
          </p:cNvSpPr>
          <p:nvPr/>
        </p:nvSpPr>
        <p:spPr bwMode="auto">
          <a:xfrm>
            <a:off x="5791200" y="5257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555987" name="Line 83"/>
          <p:cNvSpPr>
            <a:spLocks noChangeShapeType="1"/>
          </p:cNvSpPr>
          <p:nvPr/>
        </p:nvSpPr>
        <p:spPr bwMode="auto">
          <a:xfrm>
            <a:off x="5334000" y="51816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88" name="Line 84"/>
          <p:cNvSpPr>
            <a:spLocks noChangeShapeType="1"/>
          </p:cNvSpPr>
          <p:nvPr/>
        </p:nvSpPr>
        <p:spPr bwMode="auto">
          <a:xfrm flipH="1">
            <a:off x="5943600" y="51816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89" name="Line 85"/>
          <p:cNvSpPr>
            <a:spLocks noChangeShapeType="1"/>
          </p:cNvSpPr>
          <p:nvPr/>
        </p:nvSpPr>
        <p:spPr bwMode="auto">
          <a:xfrm>
            <a:off x="4343400" y="50292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90" name="Line 86"/>
          <p:cNvSpPr>
            <a:spLocks noChangeShapeType="1"/>
          </p:cNvSpPr>
          <p:nvPr/>
        </p:nvSpPr>
        <p:spPr bwMode="auto">
          <a:xfrm flipH="1">
            <a:off x="7467600" y="48006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91" name="Line 87"/>
          <p:cNvSpPr>
            <a:spLocks noChangeShapeType="1"/>
          </p:cNvSpPr>
          <p:nvPr/>
        </p:nvSpPr>
        <p:spPr bwMode="auto">
          <a:xfrm>
            <a:off x="8001000" y="48006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92" name="Line 88"/>
          <p:cNvSpPr>
            <a:spLocks noChangeShapeType="1"/>
          </p:cNvSpPr>
          <p:nvPr/>
        </p:nvSpPr>
        <p:spPr bwMode="auto">
          <a:xfrm flipH="1">
            <a:off x="7239000" y="51816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5993" name="Rectangle 89"/>
          <p:cNvSpPr>
            <a:spLocks noChangeArrowheads="1"/>
          </p:cNvSpPr>
          <p:nvPr/>
        </p:nvSpPr>
        <p:spPr bwMode="auto">
          <a:xfrm>
            <a:off x="7086600" y="5257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1</a:t>
            </a:r>
          </a:p>
        </p:txBody>
      </p:sp>
      <p:sp>
        <p:nvSpPr>
          <p:cNvPr id="2555994" name="Rectangle 90"/>
          <p:cNvSpPr>
            <a:spLocks noChangeArrowheads="1"/>
          </p:cNvSpPr>
          <p:nvPr/>
        </p:nvSpPr>
        <p:spPr bwMode="auto">
          <a:xfrm>
            <a:off x="8229600" y="4876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8</a:t>
            </a:r>
          </a:p>
        </p:txBody>
      </p:sp>
      <p:sp>
        <p:nvSpPr>
          <p:cNvPr id="2555995" name="Rectangle 91"/>
          <p:cNvSpPr>
            <a:spLocks noChangeArrowheads="1"/>
          </p:cNvSpPr>
          <p:nvPr/>
        </p:nvSpPr>
        <p:spPr bwMode="auto">
          <a:xfrm>
            <a:off x="7315200" y="4876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555996" name="Rectangle 92"/>
          <p:cNvSpPr>
            <a:spLocks noChangeArrowheads="1"/>
          </p:cNvSpPr>
          <p:nvPr/>
        </p:nvSpPr>
        <p:spPr bwMode="auto">
          <a:xfrm>
            <a:off x="7772400" y="4495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555997" name="Rectangle 93"/>
          <p:cNvSpPr>
            <a:spLocks noChangeArrowheads="1"/>
          </p:cNvSpPr>
          <p:nvPr/>
        </p:nvSpPr>
        <p:spPr bwMode="auto">
          <a:xfrm>
            <a:off x="7543800" y="5257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555998" name="Rectangle 94"/>
          <p:cNvSpPr>
            <a:spLocks noChangeArrowheads="1"/>
          </p:cNvSpPr>
          <p:nvPr/>
        </p:nvSpPr>
        <p:spPr bwMode="auto">
          <a:xfrm>
            <a:off x="8001000" y="5257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555999" name="Line 95"/>
          <p:cNvSpPr>
            <a:spLocks noChangeShapeType="1"/>
          </p:cNvSpPr>
          <p:nvPr/>
        </p:nvSpPr>
        <p:spPr bwMode="auto">
          <a:xfrm>
            <a:off x="7543800" y="51816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6000" name="Line 96"/>
          <p:cNvSpPr>
            <a:spLocks noChangeShapeType="1"/>
          </p:cNvSpPr>
          <p:nvPr/>
        </p:nvSpPr>
        <p:spPr bwMode="auto">
          <a:xfrm flipH="1">
            <a:off x="8153400" y="51816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6001" name="Line 97"/>
          <p:cNvSpPr>
            <a:spLocks noChangeShapeType="1"/>
          </p:cNvSpPr>
          <p:nvPr/>
        </p:nvSpPr>
        <p:spPr bwMode="auto">
          <a:xfrm>
            <a:off x="6553200" y="50292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6002" name="Rectangle 98"/>
          <p:cNvSpPr>
            <a:spLocks noChangeArrowheads="1"/>
          </p:cNvSpPr>
          <p:nvPr/>
        </p:nvSpPr>
        <p:spPr bwMode="auto">
          <a:xfrm>
            <a:off x="6477000" y="2438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556003" name="Rectangle 99"/>
          <p:cNvSpPr>
            <a:spLocks noChangeArrowheads="1"/>
          </p:cNvSpPr>
          <p:nvPr/>
        </p:nvSpPr>
        <p:spPr bwMode="auto">
          <a:xfrm>
            <a:off x="6781800" y="2438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556004" name="Rectangle 100"/>
          <p:cNvSpPr>
            <a:spLocks noChangeArrowheads="1"/>
          </p:cNvSpPr>
          <p:nvPr/>
        </p:nvSpPr>
        <p:spPr bwMode="auto">
          <a:xfrm>
            <a:off x="7086600" y="2438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556005" name="Rectangle 101"/>
          <p:cNvSpPr>
            <a:spLocks noChangeArrowheads="1"/>
          </p:cNvSpPr>
          <p:nvPr/>
        </p:nvSpPr>
        <p:spPr bwMode="auto">
          <a:xfrm>
            <a:off x="7391400" y="2438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556006" name="Rectangle 102"/>
          <p:cNvSpPr>
            <a:spLocks noChangeArrowheads="1"/>
          </p:cNvSpPr>
          <p:nvPr/>
        </p:nvSpPr>
        <p:spPr bwMode="auto">
          <a:xfrm>
            <a:off x="7696200" y="2438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556007" name="Rectangle 103"/>
          <p:cNvSpPr>
            <a:spLocks noChangeArrowheads="1"/>
          </p:cNvSpPr>
          <p:nvPr/>
        </p:nvSpPr>
        <p:spPr bwMode="auto">
          <a:xfrm>
            <a:off x="8001000" y="2438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8</a:t>
            </a:r>
          </a:p>
        </p:txBody>
      </p:sp>
      <p:sp>
        <p:nvSpPr>
          <p:cNvPr id="2556008" name="Rectangle 104"/>
          <p:cNvSpPr>
            <a:spLocks noChangeArrowheads="1"/>
          </p:cNvSpPr>
          <p:nvPr/>
        </p:nvSpPr>
        <p:spPr bwMode="auto">
          <a:xfrm>
            <a:off x="6477000" y="5943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556009" name="Rectangle 105"/>
          <p:cNvSpPr>
            <a:spLocks noChangeArrowheads="1"/>
          </p:cNvSpPr>
          <p:nvPr/>
        </p:nvSpPr>
        <p:spPr bwMode="auto">
          <a:xfrm>
            <a:off x="6781800" y="5943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556010" name="Rectangle 106"/>
          <p:cNvSpPr>
            <a:spLocks noChangeArrowheads="1"/>
          </p:cNvSpPr>
          <p:nvPr/>
        </p:nvSpPr>
        <p:spPr bwMode="auto">
          <a:xfrm>
            <a:off x="7086600" y="5943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8</a:t>
            </a:r>
          </a:p>
        </p:txBody>
      </p:sp>
      <p:sp>
        <p:nvSpPr>
          <p:cNvPr id="2556011" name="Rectangle 107"/>
          <p:cNvSpPr>
            <a:spLocks noChangeArrowheads="1"/>
          </p:cNvSpPr>
          <p:nvPr/>
        </p:nvSpPr>
        <p:spPr bwMode="auto">
          <a:xfrm>
            <a:off x="7391400" y="5943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556012" name="Rectangle 108"/>
          <p:cNvSpPr>
            <a:spLocks noChangeArrowheads="1"/>
          </p:cNvSpPr>
          <p:nvPr/>
        </p:nvSpPr>
        <p:spPr bwMode="auto">
          <a:xfrm>
            <a:off x="7696200" y="5943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556013" name="Rectangle 109"/>
          <p:cNvSpPr>
            <a:spLocks noChangeArrowheads="1"/>
          </p:cNvSpPr>
          <p:nvPr/>
        </p:nvSpPr>
        <p:spPr bwMode="auto">
          <a:xfrm>
            <a:off x="8001000" y="5943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556014" name="Text Box 110"/>
          <p:cNvSpPr txBox="1">
            <a:spLocks noChangeArrowheads="1"/>
          </p:cNvSpPr>
          <p:nvPr/>
        </p:nvSpPr>
        <p:spPr bwMode="auto">
          <a:xfrm>
            <a:off x="1752600" y="2971800"/>
            <a:ext cx="12192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>
                <a:solidFill>
                  <a:schemeClr val="accent2"/>
                </a:solidFill>
                <a:cs typeface="+mn-cs"/>
              </a:rPr>
              <a:t>Bottom items: no trickling necessary</a:t>
            </a:r>
          </a:p>
        </p:txBody>
      </p:sp>
      <p:sp>
        <p:nvSpPr>
          <p:cNvPr id="2556015" name="Line 111"/>
          <p:cNvSpPr>
            <a:spLocks noChangeShapeType="1"/>
          </p:cNvSpPr>
          <p:nvPr/>
        </p:nvSpPr>
        <p:spPr bwMode="auto">
          <a:xfrm>
            <a:off x="83058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6016" name="Line 112"/>
          <p:cNvSpPr>
            <a:spLocks noChangeShapeType="1"/>
          </p:cNvSpPr>
          <p:nvPr/>
        </p:nvSpPr>
        <p:spPr bwMode="auto">
          <a:xfrm>
            <a:off x="6477000" y="5867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6017" name="Line 113"/>
          <p:cNvSpPr>
            <a:spLocks noChangeShapeType="1"/>
          </p:cNvSpPr>
          <p:nvPr/>
        </p:nvSpPr>
        <p:spPr bwMode="auto">
          <a:xfrm flipH="1">
            <a:off x="8001000" y="2362200"/>
            <a:ext cx="2286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6018" name="Line 114"/>
          <p:cNvSpPr>
            <a:spLocks noChangeShapeType="1"/>
          </p:cNvSpPr>
          <p:nvPr/>
        </p:nvSpPr>
        <p:spPr bwMode="auto">
          <a:xfrm flipH="1">
            <a:off x="6553200" y="5867400"/>
            <a:ext cx="2286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5699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45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Review</a:t>
            </a:r>
            <a:br>
              <a:rPr lang="en-US">
                <a:cs typeface="+mj-cs"/>
              </a:rPr>
            </a:br>
            <a:r>
              <a:rPr lang="en-US">
                <a:cs typeface="+mj-cs"/>
              </a:rPr>
              <a:t>Binary Trees </a:t>
            </a:r>
            <a:r>
              <a:rPr lang="en-US">
                <a:cs typeface="Times New Roman" charset="0"/>
              </a:rPr>
              <a:t>—</a:t>
            </a:r>
            <a:r>
              <a:rPr lang="en-US">
                <a:cs typeface="+mj-cs"/>
              </a:rPr>
              <a:t> Implementation</a:t>
            </a:r>
          </a:p>
        </p:txBody>
      </p:sp>
      <p:sp>
        <p:nvSpPr>
          <p:cNvPr id="245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5562600" cy="533400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A common way to implement a Binary Tree is to use separately allocated nodes referred to by pointers.</a:t>
            </a:r>
          </a:p>
          <a:p>
            <a:pPr lvl="1" eaLnBrk="1" hangingPunct="1">
              <a:defRPr/>
            </a:pPr>
            <a:r>
              <a:rPr lang="en-US"/>
              <a:t>This is very similar to the way we implemented a Linked List.</a:t>
            </a:r>
          </a:p>
          <a:p>
            <a:pPr lvl="1" eaLnBrk="1" hangingPunct="1">
              <a:defRPr/>
            </a:pPr>
            <a:r>
              <a:rPr lang="en-US"/>
              <a:t>Each node has a data item and</a:t>
            </a:r>
            <a:br>
              <a:rPr lang="en-US"/>
            </a:br>
            <a:r>
              <a:rPr lang="en-US"/>
              <a:t>two child pointers: left &amp; right.</a:t>
            </a:r>
          </a:p>
          <a:p>
            <a:pPr lvl="1" eaLnBrk="1" hangingPunct="1">
              <a:defRPr/>
            </a:pPr>
            <a:r>
              <a:rPr lang="en-US"/>
              <a:t>A pointer is null if there is no child.</a:t>
            </a:r>
          </a:p>
          <a:p>
            <a:pPr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A </a:t>
            </a:r>
            <a:r>
              <a:rPr lang="en-US" b="1">
                <a:cs typeface="+mn-cs"/>
              </a:rPr>
              <a:t>complete</a:t>
            </a:r>
            <a:r>
              <a:rPr lang="en-US">
                <a:cs typeface="+mn-cs"/>
              </a:rPr>
              <a:t> Binary Tree can be implemented simply by putting</a:t>
            </a:r>
            <a:br>
              <a:rPr lang="en-US">
                <a:cs typeface="+mn-cs"/>
              </a:rPr>
            </a:br>
            <a:r>
              <a:rPr lang="en-US">
                <a:cs typeface="+mn-cs"/>
              </a:rPr>
              <a:t>the items in an array, and keeping track of the size of the tree.</a:t>
            </a:r>
          </a:p>
          <a:p>
            <a:pPr lvl="1" eaLnBrk="1" hangingPunct="1">
              <a:defRPr/>
            </a:pPr>
            <a:r>
              <a:rPr lang="en-US"/>
              <a:t>This is a nice implementation, but</a:t>
            </a:r>
            <a:br>
              <a:rPr lang="en-US"/>
            </a:br>
            <a:r>
              <a:rPr lang="en-US"/>
              <a:t>it is only useful in situations in</a:t>
            </a:r>
            <a:br>
              <a:rPr lang="en-US"/>
            </a:br>
            <a:r>
              <a:rPr lang="en-US"/>
              <a:t>which the tree </a:t>
            </a:r>
            <a:r>
              <a:rPr lang="en-US" i="1"/>
              <a:t>stays complete</a:t>
            </a:r>
            <a:r>
              <a:rPr lang="en-US"/>
              <a:t>.</a:t>
            </a:r>
          </a:p>
        </p:txBody>
      </p:sp>
      <p:sp>
        <p:nvSpPr>
          <p:cNvPr id="2459652" name="Rectangle 4"/>
          <p:cNvSpPr>
            <a:spLocks noChangeArrowheads="1"/>
          </p:cNvSpPr>
          <p:nvPr/>
        </p:nvSpPr>
        <p:spPr bwMode="auto">
          <a:xfrm>
            <a:off x="6781800" y="1993900"/>
            <a:ext cx="6096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59653" name="Line 5"/>
          <p:cNvSpPr>
            <a:spLocks noChangeShapeType="1"/>
          </p:cNvSpPr>
          <p:nvPr/>
        </p:nvSpPr>
        <p:spPr bwMode="auto">
          <a:xfrm>
            <a:off x="7315200" y="2222500"/>
            <a:ext cx="6858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59654" name="Rectangle 6"/>
          <p:cNvSpPr>
            <a:spLocks noChangeArrowheads="1"/>
          </p:cNvSpPr>
          <p:nvPr/>
        </p:nvSpPr>
        <p:spPr bwMode="auto">
          <a:xfrm>
            <a:off x="6934200" y="1993900"/>
            <a:ext cx="304800" cy="3048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459655" name="Rectangle 7"/>
          <p:cNvSpPr>
            <a:spLocks noChangeArrowheads="1"/>
          </p:cNvSpPr>
          <p:nvPr/>
        </p:nvSpPr>
        <p:spPr bwMode="auto">
          <a:xfrm>
            <a:off x="7696200" y="2527300"/>
            <a:ext cx="6096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59656" name="Rectangle 8"/>
          <p:cNvSpPr>
            <a:spLocks noChangeArrowheads="1"/>
          </p:cNvSpPr>
          <p:nvPr/>
        </p:nvSpPr>
        <p:spPr bwMode="auto">
          <a:xfrm>
            <a:off x="7848600" y="2527300"/>
            <a:ext cx="304800" cy="3048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459657" name="Rectangle 9"/>
          <p:cNvSpPr>
            <a:spLocks noChangeArrowheads="1"/>
          </p:cNvSpPr>
          <p:nvPr/>
        </p:nvSpPr>
        <p:spPr bwMode="auto">
          <a:xfrm>
            <a:off x="5867400" y="2527300"/>
            <a:ext cx="6096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59658" name="Rectangle 10"/>
          <p:cNvSpPr>
            <a:spLocks noChangeArrowheads="1"/>
          </p:cNvSpPr>
          <p:nvPr/>
        </p:nvSpPr>
        <p:spPr bwMode="auto">
          <a:xfrm>
            <a:off x="6019800" y="2527300"/>
            <a:ext cx="304800" cy="3048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459659" name="Line 11"/>
          <p:cNvSpPr>
            <a:spLocks noChangeShapeType="1"/>
          </p:cNvSpPr>
          <p:nvPr/>
        </p:nvSpPr>
        <p:spPr bwMode="auto">
          <a:xfrm flipH="1">
            <a:off x="6172200" y="2222500"/>
            <a:ext cx="6858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59660" name="Rectangle 12"/>
          <p:cNvSpPr>
            <a:spLocks noChangeArrowheads="1"/>
          </p:cNvSpPr>
          <p:nvPr/>
        </p:nvSpPr>
        <p:spPr bwMode="auto">
          <a:xfrm>
            <a:off x="8077200" y="3060700"/>
            <a:ext cx="6096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59661" name="Rectangle 13"/>
          <p:cNvSpPr>
            <a:spLocks noChangeArrowheads="1"/>
          </p:cNvSpPr>
          <p:nvPr/>
        </p:nvSpPr>
        <p:spPr bwMode="auto">
          <a:xfrm>
            <a:off x="8229600" y="3060700"/>
            <a:ext cx="304800" cy="3048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459662" name="Rectangle 14"/>
          <p:cNvSpPr>
            <a:spLocks noChangeArrowheads="1"/>
          </p:cNvSpPr>
          <p:nvPr/>
        </p:nvSpPr>
        <p:spPr bwMode="auto">
          <a:xfrm>
            <a:off x="6248400" y="3060700"/>
            <a:ext cx="6096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59663" name="Rectangle 15"/>
          <p:cNvSpPr>
            <a:spLocks noChangeArrowheads="1"/>
          </p:cNvSpPr>
          <p:nvPr/>
        </p:nvSpPr>
        <p:spPr bwMode="auto">
          <a:xfrm>
            <a:off x="6400800" y="3060700"/>
            <a:ext cx="304800" cy="3048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459664" name="Rectangle 16"/>
          <p:cNvSpPr>
            <a:spLocks noChangeArrowheads="1"/>
          </p:cNvSpPr>
          <p:nvPr/>
        </p:nvSpPr>
        <p:spPr bwMode="auto">
          <a:xfrm>
            <a:off x="5486400" y="3060700"/>
            <a:ext cx="6096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59665" name="Rectangle 17"/>
          <p:cNvSpPr>
            <a:spLocks noChangeArrowheads="1"/>
          </p:cNvSpPr>
          <p:nvPr/>
        </p:nvSpPr>
        <p:spPr bwMode="auto">
          <a:xfrm>
            <a:off x="5638800" y="3060700"/>
            <a:ext cx="304800" cy="3048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459666" name="Line 18"/>
          <p:cNvSpPr>
            <a:spLocks noChangeShapeType="1"/>
          </p:cNvSpPr>
          <p:nvPr/>
        </p:nvSpPr>
        <p:spPr bwMode="auto">
          <a:xfrm>
            <a:off x="8229600" y="2755900"/>
            <a:ext cx="1524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59667" name="Line 19"/>
          <p:cNvSpPr>
            <a:spLocks noChangeShapeType="1"/>
          </p:cNvSpPr>
          <p:nvPr/>
        </p:nvSpPr>
        <p:spPr bwMode="auto">
          <a:xfrm>
            <a:off x="6400800" y="2755900"/>
            <a:ext cx="1524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59668" name="Line 20"/>
          <p:cNvSpPr>
            <a:spLocks noChangeShapeType="1"/>
          </p:cNvSpPr>
          <p:nvPr/>
        </p:nvSpPr>
        <p:spPr bwMode="auto">
          <a:xfrm flipH="1">
            <a:off x="5791200" y="2755900"/>
            <a:ext cx="1524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59669" name="Rectangle 21"/>
          <p:cNvSpPr>
            <a:spLocks noChangeArrowheads="1"/>
          </p:cNvSpPr>
          <p:nvPr/>
        </p:nvSpPr>
        <p:spPr bwMode="auto">
          <a:xfrm>
            <a:off x="6934200" y="14605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59670" name="Line 22"/>
          <p:cNvSpPr>
            <a:spLocks noChangeShapeType="1"/>
          </p:cNvSpPr>
          <p:nvPr/>
        </p:nvSpPr>
        <p:spPr bwMode="auto">
          <a:xfrm>
            <a:off x="7086600" y="16891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59671" name="Text Box 23"/>
          <p:cNvSpPr txBox="1">
            <a:spLocks noChangeArrowheads="1"/>
          </p:cNvSpPr>
          <p:nvPr/>
        </p:nvSpPr>
        <p:spPr bwMode="auto">
          <a:xfrm>
            <a:off x="6324600" y="1460500"/>
            <a:ext cx="685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head</a:t>
            </a:r>
          </a:p>
        </p:txBody>
      </p:sp>
      <p:sp>
        <p:nvSpPr>
          <p:cNvPr id="2459672" name="Rectangle 24"/>
          <p:cNvSpPr>
            <a:spLocks noChangeArrowheads="1"/>
          </p:cNvSpPr>
          <p:nvPr/>
        </p:nvSpPr>
        <p:spPr bwMode="auto">
          <a:xfrm>
            <a:off x="5867400" y="25273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59673" name="Rectangle 25"/>
          <p:cNvSpPr>
            <a:spLocks noChangeArrowheads="1"/>
          </p:cNvSpPr>
          <p:nvPr/>
        </p:nvSpPr>
        <p:spPr bwMode="auto">
          <a:xfrm>
            <a:off x="6781800" y="19939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59674" name="Rectangle 26"/>
          <p:cNvSpPr>
            <a:spLocks noChangeArrowheads="1"/>
          </p:cNvSpPr>
          <p:nvPr/>
        </p:nvSpPr>
        <p:spPr bwMode="auto">
          <a:xfrm>
            <a:off x="7696200" y="25273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59675" name="Rectangle 27"/>
          <p:cNvSpPr>
            <a:spLocks noChangeArrowheads="1"/>
          </p:cNvSpPr>
          <p:nvPr/>
        </p:nvSpPr>
        <p:spPr bwMode="auto">
          <a:xfrm>
            <a:off x="8077200" y="30607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59676" name="Rectangle 28"/>
          <p:cNvSpPr>
            <a:spLocks noChangeArrowheads="1"/>
          </p:cNvSpPr>
          <p:nvPr/>
        </p:nvSpPr>
        <p:spPr bwMode="auto">
          <a:xfrm>
            <a:off x="6248400" y="30607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59677" name="Rectangle 29"/>
          <p:cNvSpPr>
            <a:spLocks noChangeArrowheads="1"/>
          </p:cNvSpPr>
          <p:nvPr/>
        </p:nvSpPr>
        <p:spPr bwMode="auto">
          <a:xfrm>
            <a:off x="5486400" y="30607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59678" name="Line 30"/>
          <p:cNvSpPr>
            <a:spLocks noChangeShapeType="1"/>
          </p:cNvSpPr>
          <p:nvPr/>
        </p:nvSpPr>
        <p:spPr bwMode="auto">
          <a:xfrm flipV="1">
            <a:off x="5486400" y="3060700"/>
            <a:ext cx="1524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59679" name="Line 31"/>
          <p:cNvSpPr>
            <a:spLocks noChangeShapeType="1"/>
          </p:cNvSpPr>
          <p:nvPr/>
        </p:nvSpPr>
        <p:spPr bwMode="auto">
          <a:xfrm flipV="1">
            <a:off x="5943600" y="3060700"/>
            <a:ext cx="1524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59680" name="Line 32"/>
          <p:cNvSpPr>
            <a:spLocks noChangeShapeType="1"/>
          </p:cNvSpPr>
          <p:nvPr/>
        </p:nvSpPr>
        <p:spPr bwMode="auto">
          <a:xfrm flipV="1">
            <a:off x="6248400" y="3060700"/>
            <a:ext cx="1524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59681" name="Line 33"/>
          <p:cNvSpPr>
            <a:spLocks noChangeShapeType="1"/>
          </p:cNvSpPr>
          <p:nvPr/>
        </p:nvSpPr>
        <p:spPr bwMode="auto">
          <a:xfrm flipV="1">
            <a:off x="6705600" y="3060700"/>
            <a:ext cx="1524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59682" name="Line 34"/>
          <p:cNvSpPr>
            <a:spLocks noChangeShapeType="1"/>
          </p:cNvSpPr>
          <p:nvPr/>
        </p:nvSpPr>
        <p:spPr bwMode="auto">
          <a:xfrm flipV="1">
            <a:off x="8077200" y="3060700"/>
            <a:ext cx="1524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59683" name="Line 35"/>
          <p:cNvSpPr>
            <a:spLocks noChangeShapeType="1"/>
          </p:cNvSpPr>
          <p:nvPr/>
        </p:nvSpPr>
        <p:spPr bwMode="auto">
          <a:xfrm flipV="1">
            <a:off x="8534400" y="3060700"/>
            <a:ext cx="1524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59684" name="Line 36"/>
          <p:cNvSpPr>
            <a:spLocks noChangeShapeType="1"/>
          </p:cNvSpPr>
          <p:nvPr/>
        </p:nvSpPr>
        <p:spPr bwMode="auto">
          <a:xfrm flipV="1">
            <a:off x="7696200" y="2527300"/>
            <a:ext cx="1524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59685" name="Rectangle 37"/>
          <p:cNvSpPr>
            <a:spLocks noChangeArrowheads="1"/>
          </p:cNvSpPr>
          <p:nvPr/>
        </p:nvSpPr>
        <p:spPr bwMode="auto">
          <a:xfrm>
            <a:off x="5334000" y="568325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0</a:t>
            </a:r>
          </a:p>
        </p:txBody>
      </p:sp>
      <p:sp>
        <p:nvSpPr>
          <p:cNvPr id="2459686" name="Rectangle 38"/>
          <p:cNvSpPr>
            <a:spLocks noChangeArrowheads="1"/>
          </p:cNvSpPr>
          <p:nvPr/>
        </p:nvSpPr>
        <p:spPr bwMode="auto">
          <a:xfrm>
            <a:off x="5638800" y="568325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459687" name="Rectangle 39"/>
          <p:cNvSpPr>
            <a:spLocks noChangeArrowheads="1"/>
          </p:cNvSpPr>
          <p:nvPr/>
        </p:nvSpPr>
        <p:spPr bwMode="auto">
          <a:xfrm>
            <a:off x="5943600" y="568325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459688" name="Rectangle 40"/>
          <p:cNvSpPr>
            <a:spLocks noChangeArrowheads="1"/>
          </p:cNvSpPr>
          <p:nvPr/>
        </p:nvSpPr>
        <p:spPr bwMode="auto">
          <a:xfrm>
            <a:off x="6248400" y="568325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459689" name="Rectangle 41"/>
          <p:cNvSpPr>
            <a:spLocks noChangeArrowheads="1"/>
          </p:cNvSpPr>
          <p:nvPr/>
        </p:nvSpPr>
        <p:spPr bwMode="auto">
          <a:xfrm>
            <a:off x="6553200" y="568325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459690" name="Rectangle 42"/>
          <p:cNvSpPr>
            <a:spLocks noChangeArrowheads="1"/>
          </p:cNvSpPr>
          <p:nvPr/>
        </p:nvSpPr>
        <p:spPr bwMode="auto">
          <a:xfrm>
            <a:off x="6858000" y="568325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459691" name="Rectangle 43"/>
          <p:cNvSpPr>
            <a:spLocks noChangeArrowheads="1"/>
          </p:cNvSpPr>
          <p:nvPr/>
        </p:nvSpPr>
        <p:spPr bwMode="auto">
          <a:xfrm>
            <a:off x="7162800" y="568325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6</a:t>
            </a:r>
          </a:p>
        </p:txBody>
      </p:sp>
      <p:sp>
        <p:nvSpPr>
          <p:cNvPr id="2459692" name="Rectangle 44"/>
          <p:cNvSpPr>
            <a:spLocks noChangeArrowheads="1"/>
          </p:cNvSpPr>
          <p:nvPr/>
        </p:nvSpPr>
        <p:spPr bwMode="auto">
          <a:xfrm>
            <a:off x="7467600" y="568325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459693" name="Rectangle 45"/>
          <p:cNvSpPr>
            <a:spLocks noChangeArrowheads="1"/>
          </p:cNvSpPr>
          <p:nvPr/>
        </p:nvSpPr>
        <p:spPr bwMode="auto">
          <a:xfrm>
            <a:off x="7772400" y="568325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8</a:t>
            </a:r>
          </a:p>
        </p:txBody>
      </p:sp>
      <p:sp>
        <p:nvSpPr>
          <p:cNvPr id="2459694" name="Rectangle 46"/>
          <p:cNvSpPr>
            <a:spLocks noChangeArrowheads="1"/>
          </p:cNvSpPr>
          <p:nvPr/>
        </p:nvSpPr>
        <p:spPr bwMode="auto">
          <a:xfrm>
            <a:off x="8077200" y="568325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459695" name="Text Box 47"/>
          <p:cNvSpPr txBox="1">
            <a:spLocks noChangeArrowheads="1"/>
          </p:cNvSpPr>
          <p:nvPr/>
        </p:nvSpPr>
        <p:spPr bwMode="auto">
          <a:xfrm>
            <a:off x="5943600" y="6064250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Physical Structure</a:t>
            </a:r>
          </a:p>
        </p:txBody>
      </p:sp>
      <p:sp>
        <p:nvSpPr>
          <p:cNvPr id="2459696" name="Rectangle 48"/>
          <p:cNvSpPr>
            <a:spLocks noChangeArrowheads="1"/>
          </p:cNvSpPr>
          <p:nvPr/>
        </p:nvSpPr>
        <p:spPr bwMode="auto">
          <a:xfrm>
            <a:off x="8382000" y="568325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600">
              <a:cs typeface="+mn-cs"/>
            </a:endParaRPr>
          </a:p>
        </p:txBody>
      </p:sp>
      <p:sp>
        <p:nvSpPr>
          <p:cNvPr id="2459697" name="Line 49"/>
          <p:cNvSpPr>
            <a:spLocks noChangeShapeType="1"/>
          </p:cNvSpPr>
          <p:nvPr/>
        </p:nvSpPr>
        <p:spPr bwMode="auto">
          <a:xfrm>
            <a:off x="8382000" y="56070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59698" name="Line 50"/>
          <p:cNvSpPr>
            <a:spLocks noChangeShapeType="1"/>
          </p:cNvSpPr>
          <p:nvPr/>
        </p:nvSpPr>
        <p:spPr bwMode="auto">
          <a:xfrm flipH="1">
            <a:off x="6172200" y="4127500"/>
            <a:ext cx="8382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59699" name="Line 51"/>
          <p:cNvSpPr>
            <a:spLocks noChangeShapeType="1"/>
          </p:cNvSpPr>
          <p:nvPr/>
        </p:nvSpPr>
        <p:spPr bwMode="auto">
          <a:xfrm>
            <a:off x="7162800" y="4127500"/>
            <a:ext cx="838200" cy="152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59700" name="Line 52"/>
          <p:cNvSpPr>
            <a:spLocks noChangeShapeType="1"/>
          </p:cNvSpPr>
          <p:nvPr/>
        </p:nvSpPr>
        <p:spPr bwMode="auto">
          <a:xfrm flipH="1">
            <a:off x="5715000" y="4584700"/>
            <a:ext cx="3810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59701" name="Line 53"/>
          <p:cNvSpPr>
            <a:spLocks noChangeShapeType="1"/>
          </p:cNvSpPr>
          <p:nvPr/>
        </p:nvSpPr>
        <p:spPr bwMode="auto">
          <a:xfrm>
            <a:off x="6248400" y="4584700"/>
            <a:ext cx="381000" cy="76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59702" name="Line 54"/>
          <p:cNvSpPr>
            <a:spLocks noChangeShapeType="1"/>
          </p:cNvSpPr>
          <p:nvPr/>
        </p:nvSpPr>
        <p:spPr bwMode="auto">
          <a:xfrm flipH="1">
            <a:off x="7543800" y="4584700"/>
            <a:ext cx="3810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59703" name="Line 55"/>
          <p:cNvSpPr>
            <a:spLocks noChangeShapeType="1"/>
          </p:cNvSpPr>
          <p:nvPr/>
        </p:nvSpPr>
        <p:spPr bwMode="auto">
          <a:xfrm>
            <a:off x="8077200" y="4584700"/>
            <a:ext cx="381000" cy="76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59704" name="Line 56"/>
          <p:cNvSpPr>
            <a:spLocks noChangeShapeType="1"/>
          </p:cNvSpPr>
          <p:nvPr/>
        </p:nvSpPr>
        <p:spPr bwMode="auto">
          <a:xfrm flipH="1">
            <a:off x="5486400" y="4965700"/>
            <a:ext cx="1524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59705" name="Line 57"/>
          <p:cNvSpPr>
            <a:spLocks noChangeShapeType="1"/>
          </p:cNvSpPr>
          <p:nvPr/>
        </p:nvSpPr>
        <p:spPr bwMode="auto">
          <a:xfrm>
            <a:off x="5791200" y="4965700"/>
            <a:ext cx="152400" cy="76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59706" name="Line 58"/>
          <p:cNvSpPr>
            <a:spLocks noChangeShapeType="1"/>
          </p:cNvSpPr>
          <p:nvPr/>
        </p:nvSpPr>
        <p:spPr bwMode="auto">
          <a:xfrm flipH="1">
            <a:off x="6400800" y="4965700"/>
            <a:ext cx="1524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59707" name="Text Box 59"/>
          <p:cNvSpPr txBox="1">
            <a:spLocks noChangeArrowheads="1"/>
          </p:cNvSpPr>
          <p:nvPr/>
        </p:nvSpPr>
        <p:spPr bwMode="auto">
          <a:xfrm>
            <a:off x="6781800" y="5118100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Logical Structure</a:t>
            </a:r>
          </a:p>
        </p:txBody>
      </p:sp>
      <p:sp>
        <p:nvSpPr>
          <p:cNvPr id="2459708" name="Rectangle 60"/>
          <p:cNvSpPr>
            <a:spLocks noChangeArrowheads="1"/>
          </p:cNvSpPr>
          <p:nvPr/>
        </p:nvSpPr>
        <p:spPr bwMode="auto">
          <a:xfrm>
            <a:off x="6934200" y="38227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0</a:t>
            </a:r>
          </a:p>
        </p:txBody>
      </p:sp>
      <p:sp>
        <p:nvSpPr>
          <p:cNvPr id="2459709" name="Rectangle 61"/>
          <p:cNvSpPr>
            <a:spLocks noChangeArrowheads="1"/>
          </p:cNvSpPr>
          <p:nvPr/>
        </p:nvSpPr>
        <p:spPr bwMode="auto">
          <a:xfrm>
            <a:off x="6019800" y="42799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459710" name="Rectangle 62"/>
          <p:cNvSpPr>
            <a:spLocks noChangeArrowheads="1"/>
          </p:cNvSpPr>
          <p:nvPr/>
        </p:nvSpPr>
        <p:spPr bwMode="auto">
          <a:xfrm>
            <a:off x="7848600" y="42799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459711" name="Rectangle 63"/>
          <p:cNvSpPr>
            <a:spLocks noChangeArrowheads="1"/>
          </p:cNvSpPr>
          <p:nvPr/>
        </p:nvSpPr>
        <p:spPr bwMode="auto">
          <a:xfrm>
            <a:off x="5334000" y="50419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459712" name="Rectangle 64"/>
          <p:cNvSpPr>
            <a:spLocks noChangeArrowheads="1"/>
          </p:cNvSpPr>
          <p:nvPr/>
        </p:nvSpPr>
        <p:spPr bwMode="auto">
          <a:xfrm>
            <a:off x="5791200" y="50419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8</a:t>
            </a:r>
          </a:p>
        </p:txBody>
      </p:sp>
      <p:sp>
        <p:nvSpPr>
          <p:cNvPr id="2459713" name="Rectangle 65"/>
          <p:cNvSpPr>
            <a:spLocks noChangeArrowheads="1"/>
          </p:cNvSpPr>
          <p:nvPr/>
        </p:nvSpPr>
        <p:spPr bwMode="auto">
          <a:xfrm>
            <a:off x="5562600" y="46609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459714" name="Rectangle 66"/>
          <p:cNvSpPr>
            <a:spLocks noChangeArrowheads="1"/>
          </p:cNvSpPr>
          <p:nvPr/>
        </p:nvSpPr>
        <p:spPr bwMode="auto">
          <a:xfrm>
            <a:off x="6248400" y="50419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459715" name="Rectangle 67"/>
          <p:cNvSpPr>
            <a:spLocks noChangeArrowheads="1"/>
          </p:cNvSpPr>
          <p:nvPr/>
        </p:nvSpPr>
        <p:spPr bwMode="auto">
          <a:xfrm>
            <a:off x="6477000" y="46609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459716" name="Rectangle 68"/>
          <p:cNvSpPr>
            <a:spLocks noChangeArrowheads="1"/>
          </p:cNvSpPr>
          <p:nvPr/>
        </p:nvSpPr>
        <p:spPr bwMode="auto">
          <a:xfrm>
            <a:off x="7391400" y="46609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459717" name="Rectangle 69"/>
          <p:cNvSpPr>
            <a:spLocks noChangeArrowheads="1"/>
          </p:cNvSpPr>
          <p:nvPr/>
        </p:nvSpPr>
        <p:spPr bwMode="auto">
          <a:xfrm>
            <a:off x="8305800" y="46609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6</a:t>
            </a:r>
          </a:p>
        </p:txBody>
      </p:sp>
      <p:sp>
        <p:nvSpPr>
          <p:cNvPr id="2459718" name="Line 70"/>
          <p:cNvSpPr>
            <a:spLocks noChangeShapeType="1"/>
          </p:cNvSpPr>
          <p:nvPr/>
        </p:nvSpPr>
        <p:spPr bwMode="auto">
          <a:xfrm>
            <a:off x="5334000" y="3594100"/>
            <a:ext cx="35052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55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Heap Algorithms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Heap Sort </a:t>
            </a:r>
            <a:r>
              <a:rPr lang="en-US" smtClean="0">
                <a:cs typeface="Times New Roman" charset="0"/>
              </a:rPr>
              <a:t>— Introduction</a:t>
            </a:r>
          </a:p>
        </p:txBody>
      </p:sp>
      <p:sp>
        <p:nvSpPr>
          <p:cNvPr id="255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Our last sorting algorithm is </a:t>
            </a:r>
            <a:r>
              <a:rPr lang="en-US" b="1" smtClean="0">
                <a:cs typeface="+mn-cs"/>
              </a:rPr>
              <a:t>Heap Sort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This is a sort that uses Heap algorithms.</a:t>
            </a:r>
          </a:p>
          <a:p>
            <a:pPr lvl="1" eaLnBrk="1" hangingPunct="1">
              <a:defRPr/>
            </a:pPr>
            <a:r>
              <a:rPr lang="en-US" smtClean="0"/>
              <a:t>We can think of it as using a Priority Queue, where the priority of an item is its value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/>
              <a:t> except that the algorithm is in-place, using no separate data structure.</a:t>
            </a:r>
          </a:p>
          <a:p>
            <a:pPr lvl="1" eaLnBrk="1" hangingPunct="1">
              <a:defRPr/>
            </a:pPr>
            <a:r>
              <a:rPr lang="en-US" smtClean="0"/>
              <a:t>Procedure: Make a Heap, then delete all items, using the delete procedure that places the deleted item in the top spot.</a:t>
            </a:r>
          </a:p>
          <a:p>
            <a:pPr lvl="1" eaLnBrk="1" hangingPunct="1">
              <a:defRPr/>
            </a:pPr>
            <a:r>
              <a:rPr lang="en-US" smtClean="0"/>
              <a:t>We do a </a:t>
            </a:r>
            <a:r>
              <a:rPr lang="en-US" b="1" smtClean="0"/>
              <a:t>make</a:t>
            </a:r>
            <a:r>
              <a:rPr lang="en-US" smtClean="0"/>
              <a:t> operation, which is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), and </a:t>
            </a:r>
            <a:r>
              <a:rPr lang="en-US" i="1" smtClean="0"/>
              <a:t>n</a:t>
            </a:r>
            <a:r>
              <a:rPr lang="en-US" smtClean="0"/>
              <a:t> getFront/delete operations, each of which is </a:t>
            </a:r>
            <a:r>
              <a:rPr lang="en-US" i="1" smtClean="0"/>
              <a:t>O</a:t>
            </a:r>
            <a:r>
              <a:rPr lang="en-US" smtClean="0"/>
              <a:t>(log </a:t>
            </a:r>
            <a:r>
              <a:rPr lang="en-US" i="1" smtClean="0"/>
              <a:t>n</a:t>
            </a:r>
            <a:r>
              <a:rPr lang="en-US" smtClean="0"/>
              <a:t>).</a:t>
            </a:r>
          </a:p>
          <a:p>
            <a:pPr lvl="1" eaLnBrk="1" hangingPunct="1">
              <a:defRPr/>
            </a:pPr>
            <a:r>
              <a:rPr lang="en-US" smtClean="0"/>
              <a:t>Total: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 log </a:t>
            </a:r>
            <a:r>
              <a:rPr lang="en-US" i="1" smtClean="0"/>
              <a:t>n</a:t>
            </a:r>
            <a:r>
              <a:rPr lang="en-US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26242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55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Heap Algorithms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Heap Sort </a:t>
            </a:r>
            <a:r>
              <a:rPr lang="en-US" smtClean="0">
                <a:cs typeface="Times New Roman" charset="0"/>
              </a:rPr>
              <a:t>— Properties</a:t>
            </a:r>
          </a:p>
        </p:txBody>
      </p:sp>
      <p:sp>
        <p:nvSpPr>
          <p:cNvPr id="255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Heap Sort can be done in-place.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We can create a Heap in a given array.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As each item is removed from the Heap, put it in the array element that is removed from the Heap.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Starting the delete by swapping root and last items does this.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Results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Ascending order, if we used a Maxheap.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Only constant additional memory required.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Reallocation is avoided.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Heap Sort uses less additional space than Introsort or array Merge Sort.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Heap Sort: </a:t>
            </a:r>
            <a:r>
              <a:rPr lang="en-US" i="1" smtClean="0"/>
              <a:t>O</a:t>
            </a:r>
            <a:r>
              <a:rPr lang="en-US" smtClean="0"/>
              <a:t>(1).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Introsort: </a:t>
            </a:r>
            <a:r>
              <a:rPr lang="en-US" i="1" smtClean="0"/>
              <a:t>O</a:t>
            </a:r>
            <a:r>
              <a:rPr lang="en-US" smtClean="0"/>
              <a:t>(log </a:t>
            </a:r>
            <a:r>
              <a:rPr lang="en-US" i="1" smtClean="0"/>
              <a:t>n</a:t>
            </a:r>
            <a:r>
              <a:rPr lang="en-US" smtClean="0"/>
              <a:t>).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Merge Sort on an array: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</a:t>
            </a:r>
            <a:r>
              <a:rPr lang="en-US" i="1" smtClean="0"/>
              <a:t>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Heap Sort also can easily be generalized.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Doing Heap inserts in the middle of the sort.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Stopping before the sort is completed.</a:t>
            </a:r>
          </a:p>
        </p:txBody>
      </p:sp>
    </p:spTree>
    <p:extLst>
      <p:ext uri="{BB962C8B-B14F-4D97-AF65-F5344CB8AC3E}">
        <p14:creationId xmlns:p14="http://schemas.microsoft.com/office/powerpoint/2010/main" val="11469794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1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55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Heap Algorithms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Heap Sort </a:t>
            </a:r>
            <a:r>
              <a:rPr lang="en-US" smtClean="0">
                <a:cs typeface="Times New Roman" charset="0"/>
              </a:rPr>
              <a:t>— Illustration [1/2]</a:t>
            </a:r>
          </a:p>
        </p:txBody>
      </p:sp>
      <p:sp>
        <p:nvSpPr>
          <p:cNvPr id="255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Below: Heap make operation. Next slide: Heap deletion phase.</a:t>
            </a:r>
          </a:p>
        </p:txBody>
      </p:sp>
      <p:sp>
        <p:nvSpPr>
          <p:cNvPr id="2558980" name="Rectangle 4"/>
          <p:cNvSpPr>
            <a:spLocks noChangeArrowheads="1"/>
          </p:cNvSpPr>
          <p:nvPr/>
        </p:nvSpPr>
        <p:spPr bwMode="auto">
          <a:xfrm>
            <a:off x="1752600" y="2209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558981" name="Rectangle 5"/>
          <p:cNvSpPr>
            <a:spLocks noChangeArrowheads="1"/>
          </p:cNvSpPr>
          <p:nvPr/>
        </p:nvSpPr>
        <p:spPr bwMode="auto">
          <a:xfrm>
            <a:off x="2057400" y="2209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558982" name="Rectangle 6"/>
          <p:cNvSpPr>
            <a:spLocks noChangeArrowheads="1"/>
          </p:cNvSpPr>
          <p:nvPr/>
        </p:nvSpPr>
        <p:spPr bwMode="auto">
          <a:xfrm>
            <a:off x="2362200" y="2209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558983" name="Rectangle 7"/>
          <p:cNvSpPr>
            <a:spLocks noChangeArrowheads="1"/>
          </p:cNvSpPr>
          <p:nvPr/>
        </p:nvSpPr>
        <p:spPr bwMode="auto">
          <a:xfrm>
            <a:off x="2667000" y="2209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558984" name="Rectangle 8"/>
          <p:cNvSpPr>
            <a:spLocks noChangeArrowheads="1"/>
          </p:cNvSpPr>
          <p:nvPr/>
        </p:nvSpPr>
        <p:spPr bwMode="auto">
          <a:xfrm>
            <a:off x="1752600" y="3581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558985" name="Rectangle 9"/>
          <p:cNvSpPr>
            <a:spLocks noChangeArrowheads="1"/>
          </p:cNvSpPr>
          <p:nvPr/>
        </p:nvSpPr>
        <p:spPr bwMode="auto">
          <a:xfrm>
            <a:off x="2057400" y="3581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558986" name="Rectangle 10"/>
          <p:cNvSpPr>
            <a:spLocks noChangeArrowheads="1"/>
          </p:cNvSpPr>
          <p:nvPr/>
        </p:nvSpPr>
        <p:spPr bwMode="auto">
          <a:xfrm>
            <a:off x="2362200" y="3581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558987" name="Rectangle 11"/>
          <p:cNvSpPr>
            <a:spLocks noChangeArrowheads="1"/>
          </p:cNvSpPr>
          <p:nvPr/>
        </p:nvSpPr>
        <p:spPr bwMode="auto">
          <a:xfrm>
            <a:off x="2667000" y="3581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4</a:t>
            </a:r>
          </a:p>
        </p:txBody>
      </p:sp>
      <p:sp>
        <p:nvSpPr>
          <p:cNvPr id="2558988" name="Text Box 12"/>
          <p:cNvSpPr txBox="1">
            <a:spLocks noChangeArrowheads="1"/>
          </p:cNvSpPr>
          <p:nvPr/>
        </p:nvSpPr>
        <p:spPr bwMode="auto">
          <a:xfrm>
            <a:off x="685800" y="2209800"/>
            <a:ext cx="838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Start</a:t>
            </a:r>
          </a:p>
        </p:txBody>
      </p:sp>
      <p:sp>
        <p:nvSpPr>
          <p:cNvPr id="2558989" name="Text Box 13"/>
          <p:cNvSpPr txBox="1">
            <a:spLocks noChangeArrowheads="1"/>
          </p:cNvSpPr>
          <p:nvPr/>
        </p:nvSpPr>
        <p:spPr bwMode="auto">
          <a:xfrm>
            <a:off x="457200" y="3581400"/>
            <a:ext cx="1066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Add 4</a:t>
            </a:r>
          </a:p>
        </p:txBody>
      </p:sp>
      <p:sp>
        <p:nvSpPr>
          <p:cNvPr id="2558990" name="Line 14"/>
          <p:cNvSpPr>
            <a:spLocks noChangeShapeType="1"/>
          </p:cNvSpPr>
          <p:nvPr/>
        </p:nvSpPr>
        <p:spPr bwMode="auto">
          <a:xfrm>
            <a:off x="2667000" y="3505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8991" name="Line 15"/>
          <p:cNvSpPr>
            <a:spLocks noChangeShapeType="1"/>
          </p:cNvSpPr>
          <p:nvPr/>
        </p:nvSpPr>
        <p:spPr bwMode="auto">
          <a:xfrm>
            <a:off x="4572000" y="1676400"/>
            <a:ext cx="0" cy="4648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8992" name="Line 16"/>
          <p:cNvSpPr>
            <a:spLocks noChangeShapeType="1"/>
          </p:cNvSpPr>
          <p:nvPr/>
        </p:nvSpPr>
        <p:spPr bwMode="auto">
          <a:xfrm flipH="1">
            <a:off x="2743200" y="3505200"/>
            <a:ext cx="2286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8993" name="Line 17"/>
          <p:cNvSpPr>
            <a:spLocks noChangeShapeType="1"/>
          </p:cNvSpPr>
          <p:nvPr/>
        </p:nvSpPr>
        <p:spPr bwMode="auto">
          <a:xfrm flipH="1">
            <a:off x="3657600" y="21336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8994" name="Line 18"/>
          <p:cNvSpPr>
            <a:spLocks noChangeShapeType="1"/>
          </p:cNvSpPr>
          <p:nvPr/>
        </p:nvSpPr>
        <p:spPr bwMode="auto">
          <a:xfrm>
            <a:off x="3962400" y="21336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8995" name="Rectangle 19"/>
          <p:cNvSpPr>
            <a:spLocks noChangeArrowheads="1"/>
          </p:cNvSpPr>
          <p:nvPr/>
        </p:nvSpPr>
        <p:spPr bwMode="auto">
          <a:xfrm>
            <a:off x="3962400" y="2209800"/>
            <a:ext cx="304800" cy="30480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558996" name="Line 20"/>
          <p:cNvSpPr>
            <a:spLocks noChangeShapeType="1"/>
          </p:cNvSpPr>
          <p:nvPr/>
        </p:nvSpPr>
        <p:spPr bwMode="auto">
          <a:xfrm flipH="1">
            <a:off x="3429000" y="25146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8997" name="Rectangle 21"/>
          <p:cNvSpPr>
            <a:spLocks noChangeArrowheads="1"/>
          </p:cNvSpPr>
          <p:nvPr/>
        </p:nvSpPr>
        <p:spPr bwMode="auto">
          <a:xfrm>
            <a:off x="3733800" y="1828800"/>
            <a:ext cx="304800" cy="30480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558998" name="Rectangle 22"/>
          <p:cNvSpPr>
            <a:spLocks noChangeArrowheads="1"/>
          </p:cNvSpPr>
          <p:nvPr/>
        </p:nvSpPr>
        <p:spPr bwMode="auto">
          <a:xfrm>
            <a:off x="3505200" y="2209800"/>
            <a:ext cx="304800" cy="30480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558999" name="Rectangle 23"/>
          <p:cNvSpPr>
            <a:spLocks noChangeArrowheads="1"/>
          </p:cNvSpPr>
          <p:nvPr/>
        </p:nvSpPr>
        <p:spPr bwMode="auto">
          <a:xfrm>
            <a:off x="3276600" y="2590800"/>
            <a:ext cx="304800" cy="30480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559000" name="Line 24"/>
          <p:cNvSpPr>
            <a:spLocks noChangeShapeType="1"/>
          </p:cNvSpPr>
          <p:nvPr/>
        </p:nvSpPr>
        <p:spPr bwMode="auto">
          <a:xfrm flipH="1">
            <a:off x="3657600" y="35052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01" name="Line 25"/>
          <p:cNvSpPr>
            <a:spLocks noChangeShapeType="1"/>
          </p:cNvSpPr>
          <p:nvPr/>
        </p:nvSpPr>
        <p:spPr bwMode="auto">
          <a:xfrm>
            <a:off x="3962400" y="35052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02" name="Rectangle 26"/>
          <p:cNvSpPr>
            <a:spLocks noChangeArrowheads="1"/>
          </p:cNvSpPr>
          <p:nvPr/>
        </p:nvSpPr>
        <p:spPr bwMode="auto">
          <a:xfrm>
            <a:off x="3962400" y="3581400"/>
            <a:ext cx="304800" cy="30480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559003" name="Line 27"/>
          <p:cNvSpPr>
            <a:spLocks noChangeShapeType="1"/>
          </p:cNvSpPr>
          <p:nvPr/>
        </p:nvSpPr>
        <p:spPr bwMode="auto">
          <a:xfrm flipH="1">
            <a:off x="3429000" y="38862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04" name="Rectangle 28"/>
          <p:cNvSpPr>
            <a:spLocks noChangeArrowheads="1"/>
          </p:cNvSpPr>
          <p:nvPr/>
        </p:nvSpPr>
        <p:spPr bwMode="auto">
          <a:xfrm>
            <a:off x="3733800" y="3200400"/>
            <a:ext cx="304800" cy="30480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559005" name="Rectangle 29"/>
          <p:cNvSpPr>
            <a:spLocks noChangeArrowheads="1"/>
          </p:cNvSpPr>
          <p:nvPr/>
        </p:nvSpPr>
        <p:spPr bwMode="auto">
          <a:xfrm>
            <a:off x="3505200" y="3581400"/>
            <a:ext cx="304800" cy="30480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559006" name="Rectangle 30"/>
          <p:cNvSpPr>
            <a:spLocks noChangeArrowheads="1"/>
          </p:cNvSpPr>
          <p:nvPr/>
        </p:nvSpPr>
        <p:spPr bwMode="auto">
          <a:xfrm>
            <a:off x="3276600" y="3962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4</a:t>
            </a:r>
          </a:p>
        </p:txBody>
      </p:sp>
      <p:sp>
        <p:nvSpPr>
          <p:cNvPr id="2559007" name="Rectangle 31"/>
          <p:cNvSpPr>
            <a:spLocks noChangeArrowheads="1"/>
          </p:cNvSpPr>
          <p:nvPr/>
        </p:nvSpPr>
        <p:spPr bwMode="auto">
          <a:xfrm>
            <a:off x="1752600" y="4953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559008" name="Rectangle 32"/>
          <p:cNvSpPr>
            <a:spLocks noChangeArrowheads="1"/>
          </p:cNvSpPr>
          <p:nvPr/>
        </p:nvSpPr>
        <p:spPr bwMode="auto">
          <a:xfrm>
            <a:off x="2057400" y="4953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559009" name="Rectangle 33"/>
          <p:cNvSpPr>
            <a:spLocks noChangeArrowheads="1"/>
          </p:cNvSpPr>
          <p:nvPr/>
        </p:nvSpPr>
        <p:spPr bwMode="auto">
          <a:xfrm>
            <a:off x="2362200" y="4953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1</a:t>
            </a:r>
          </a:p>
        </p:txBody>
      </p:sp>
      <p:sp>
        <p:nvSpPr>
          <p:cNvPr id="2559010" name="Rectangle 34"/>
          <p:cNvSpPr>
            <a:spLocks noChangeArrowheads="1"/>
          </p:cNvSpPr>
          <p:nvPr/>
        </p:nvSpPr>
        <p:spPr bwMode="auto">
          <a:xfrm>
            <a:off x="2667000" y="4953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559011" name="Text Box 35"/>
          <p:cNvSpPr txBox="1">
            <a:spLocks noChangeArrowheads="1"/>
          </p:cNvSpPr>
          <p:nvPr/>
        </p:nvSpPr>
        <p:spPr bwMode="auto">
          <a:xfrm>
            <a:off x="457200" y="4953000"/>
            <a:ext cx="1066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Add 1</a:t>
            </a:r>
          </a:p>
        </p:txBody>
      </p:sp>
      <p:sp>
        <p:nvSpPr>
          <p:cNvPr id="2559012" name="Line 36"/>
          <p:cNvSpPr>
            <a:spLocks noChangeShapeType="1"/>
          </p:cNvSpPr>
          <p:nvPr/>
        </p:nvSpPr>
        <p:spPr bwMode="auto">
          <a:xfrm>
            <a:off x="2362200" y="4876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13" name="Line 37"/>
          <p:cNvSpPr>
            <a:spLocks noChangeShapeType="1"/>
          </p:cNvSpPr>
          <p:nvPr/>
        </p:nvSpPr>
        <p:spPr bwMode="auto">
          <a:xfrm flipH="1">
            <a:off x="2438400" y="4876800"/>
            <a:ext cx="2286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14" name="Line 38"/>
          <p:cNvSpPr>
            <a:spLocks noChangeShapeType="1"/>
          </p:cNvSpPr>
          <p:nvPr/>
        </p:nvSpPr>
        <p:spPr bwMode="auto">
          <a:xfrm flipH="1">
            <a:off x="3657600" y="48768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15" name="Line 39"/>
          <p:cNvSpPr>
            <a:spLocks noChangeShapeType="1"/>
          </p:cNvSpPr>
          <p:nvPr/>
        </p:nvSpPr>
        <p:spPr bwMode="auto">
          <a:xfrm>
            <a:off x="3962400" y="48768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16" name="Rectangle 40"/>
          <p:cNvSpPr>
            <a:spLocks noChangeArrowheads="1"/>
          </p:cNvSpPr>
          <p:nvPr/>
        </p:nvSpPr>
        <p:spPr bwMode="auto">
          <a:xfrm>
            <a:off x="3505200" y="4953000"/>
            <a:ext cx="304800" cy="30480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559017" name="Line 41"/>
          <p:cNvSpPr>
            <a:spLocks noChangeShapeType="1"/>
          </p:cNvSpPr>
          <p:nvPr/>
        </p:nvSpPr>
        <p:spPr bwMode="auto">
          <a:xfrm flipH="1">
            <a:off x="3429000" y="52578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18" name="Rectangle 42"/>
          <p:cNvSpPr>
            <a:spLocks noChangeArrowheads="1"/>
          </p:cNvSpPr>
          <p:nvPr/>
        </p:nvSpPr>
        <p:spPr bwMode="auto">
          <a:xfrm>
            <a:off x="3733800" y="4572000"/>
            <a:ext cx="304800" cy="30480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559019" name="Rectangle 43"/>
          <p:cNvSpPr>
            <a:spLocks noChangeArrowheads="1"/>
          </p:cNvSpPr>
          <p:nvPr/>
        </p:nvSpPr>
        <p:spPr bwMode="auto">
          <a:xfrm>
            <a:off x="3276600" y="5334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559020" name="Rectangle 44"/>
          <p:cNvSpPr>
            <a:spLocks noChangeArrowheads="1"/>
          </p:cNvSpPr>
          <p:nvPr/>
        </p:nvSpPr>
        <p:spPr bwMode="auto">
          <a:xfrm>
            <a:off x="3962400" y="4953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1</a:t>
            </a:r>
          </a:p>
        </p:txBody>
      </p:sp>
      <p:sp>
        <p:nvSpPr>
          <p:cNvPr id="2559021" name="Rectangle 45"/>
          <p:cNvSpPr>
            <a:spLocks noChangeArrowheads="1"/>
          </p:cNvSpPr>
          <p:nvPr/>
        </p:nvSpPr>
        <p:spPr bwMode="auto">
          <a:xfrm>
            <a:off x="6096000" y="1905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559022" name="Rectangle 46"/>
          <p:cNvSpPr>
            <a:spLocks noChangeArrowheads="1"/>
          </p:cNvSpPr>
          <p:nvPr/>
        </p:nvSpPr>
        <p:spPr bwMode="auto">
          <a:xfrm>
            <a:off x="6400800" y="1905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2</a:t>
            </a:r>
          </a:p>
        </p:txBody>
      </p:sp>
      <p:sp>
        <p:nvSpPr>
          <p:cNvPr id="2559023" name="Rectangle 47"/>
          <p:cNvSpPr>
            <a:spLocks noChangeArrowheads="1"/>
          </p:cNvSpPr>
          <p:nvPr/>
        </p:nvSpPr>
        <p:spPr bwMode="auto">
          <a:xfrm>
            <a:off x="6705600" y="1905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559024" name="Rectangle 48"/>
          <p:cNvSpPr>
            <a:spLocks noChangeArrowheads="1"/>
          </p:cNvSpPr>
          <p:nvPr/>
        </p:nvSpPr>
        <p:spPr bwMode="auto">
          <a:xfrm>
            <a:off x="7010400" y="1905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559025" name="Text Box 49"/>
          <p:cNvSpPr txBox="1">
            <a:spLocks noChangeArrowheads="1"/>
          </p:cNvSpPr>
          <p:nvPr/>
        </p:nvSpPr>
        <p:spPr bwMode="auto">
          <a:xfrm>
            <a:off x="4800600" y="1905000"/>
            <a:ext cx="1066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Add 2</a:t>
            </a:r>
          </a:p>
        </p:txBody>
      </p:sp>
      <p:sp>
        <p:nvSpPr>
          <p:cNvPr id="2559026" name="Line 50"/>
          <p:cNvSpPr>
            <a:spLocks noChangeShapeType="1"/>
          </p:cNvSpPr>
          <p:nvPr/>
        </p:nvSpPr>
        <p:spPr bwMode="auto">
          <a:xfrm>
            <a:off x="6400800" y="1828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27" name="Line 51"/>
          <p:cNvSpPr>
            <a:spLocks noChangeShapeType="1"/>
          </p:cNvSpPr>
          <p:nvPr/>
        </p:nvSpPr>
        <p:spPr bwMode="auto">
          <a:xfrm flipH="1">
            <a:off x="6477000" y="1828800"/>
            <a:ext cx="2286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28" name="Line 52"/>
          <p:cNvSpPr>
            <a:spLocks noChangeShapeType="1"/>
          </p:cNvSpPr>
          <p:nvPr/>
        </p:nvSpPr>
        <p:spPr bwMode="auto">
          <a:xfrm flipH="1">
            <a:off x="8001000" y="18288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29" name="Line 53"/>
          <p:cNvSpPr>
            <a:spLocks noChangeShapeType="1"/>
          </p:cNvSpPr>
          <p:nvPr/>
        </p:nvSpPr>
        <p:spPr bwMode="auto">
          <a:xfrm>
            <a:off x="8305800" y="18288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30" name="Line 54"/>
          <p:cNvSpPr>
            <a:spLocks noChangeShapeType="1"/>
          </p:cNvSpPr>
          <p:nvPr/>
        </p:nvSpPr>
        <p:spPr bwMode="auto">
          <a:xfrm flipH="1">
            <a:off x="7772400" y="22098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31" name="Rectangle 55"/>
          <p:cNvSpPr>
            <a:spLocks noChangeArrowheads="1"/>
          </p:cNvSpPr>
          <p:nvPr/>
        </p:nvSpPr>
        <p:spPr bwMode="auto">
          <a:xfrm>
            <a:off x="8077200" y="1524000"/>
            <a:ext cx="304800" cy="30480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559032" name="Rectangle 56"/>
          <p:cNvSpPr>
            <a:spLocks noChangeArrowheads="1"/>
          </p:cNvSpPr>
          <p:nvPr/>
        </p:nvSpPr>
        <p:spPr bwMode="auto">
          <a:xfrm>
            <a:off x="7620000" y="2286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559033" name="Rectangle 57"/>
          <p:cNvSpPr>
            <a:spLocks noChangeArrowheads="1"/>
          </p:cNvSpPr>
          <p:nvPr/>
        </p:nvSpPr>
        <p:spPr bwMode="auto">
          <a:xfrm>
            <a:off x="8305800" y="1905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559034" name="Rectangle 58"/>
          <p:cNvSpPr>
            <a:spLocks noChangeArrowheads="1"/>
          </p:cNvSpPr>
          <p:nvPr/>
        </p:nvSpPr>
        <p:spPr bwMode="auto">
          <a:xfrm>
            <a:off x="7848600" y="1905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2</a:t>
            </a:r>
          </a:p>
        </p:txBody>
      </p:sp>
      <p:sp>
        <p:nvSpPr>
          <p:cNvPr id="2559035" name="Line 59"/>
          <p:cNvSpPr>
            <a:spLocks noChangeShapeType="1"/>
          </p:cNvSpPr>
          <p:nvPr/>
        </p:nvSpPr>
        <p:spPr bwMode="auto">
          <a:xfrm flipV="1">
            <a:off x="8077200" y="2209800"/>
            <a:ext cx="0" cy="2286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36" name="Line 60"/>
          <p:cNvSpPr>
            <a:spLocks noChangeShapeType="1"/>
          </p:cNvSpPr>
          <p:nvPr/>
        </p:nvSpPr>
        <p:spPr bwMode="auto">
          <a:xfrm flipH="1" flipV="1">
            <a:off x="7924800" y="2438400"/>
            <a:ext cx="152400" cy="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37" name="Text Box 61"/>
          <p:cNvSpPr txBox="1">
            <a:spLocks noChangeArrowheads="1"/>
          </p:cNvSpPr>
          <p:nvPr/>
        </p:nvSpPr>
        <p:spPr bwMode="auto">
          <a:xfrm>
            <a:off x="7543800" y="19812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>
                <a:solidFill>
                  <a:schemeClr val="folHlink"/>
                </a:solidFill>
                <a:cs typeface="+mn-cs"/>
                <a:sym typeface="Wingdings" charset="0"/>
              </a:rPr>
              <a:t></a:t>
            </a:r>
            <a:endParaRPr lang="en-US" sz="1800">
              <a:solidFill>
                <a:schemeClr val="folHlink"/>
              </a:solidFill>
              <a:cs typeface="+mn-cs"/>
            </a:endParaRPr>
          </a:p>
        </p:txBody>
      </p:sp>
      <p:sp>
        <p:nvSpPr>
          <p:cNvPr id="2559038" name="Line 62"/>
          <p:cNvSpPr>
            <a:spLocks noChangeShapeType="1"/>
          </p:cNvSpPr>
          <p:nvPr/>
        </p:nvSpPr>
        <p:spPr bwMode="auto">
          <a:xfrm flipV="1">
            <a:off x="6553200" y="2211388"/>
            <a:ext cx="0" cy="150812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39" name="Line 63"/>
          <p:cNvSpPr>
            <a:spLocks noChangeShapeType="1"/>
          </p:cNvSpPr>
          <p:nvPr/>
        </p:nvSpPr>
        <p:spPr bwMode="auto">
          <a:xfrm flipV="1">
            <a:off x="6553200" y="2362200"/>
            <a:ext cx="609600" cy="1588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40" name="Line 64"/>
          <p:cNvSpPr>
            <a:spLocks noChangeShapeType="1"/>
          </p:cNvSpPr>
          <p:nvPr/>
        </p:nvSpPr>
        <p:spPr bwMode="auto">
          <a:xfrm flipV="1">
            <a:off x="7162800" y="2209800"/>
            <a:ext cx="0" cy="1524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41" name="Rectangle 65"/>
          <p:cNvSpPr>
            <a:spLocks noChangeArrowheads="1"/>
          </p:cNvSpPr>
          <p:nvPr/>
        </p:nvSpPr>
        <p:spPr bwMode="auto">
          <a:xfrm>
            <a:off x="6096000" y="3048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559042" name="Rectangle 66"/>
          <p:cNvSpPr>
            <a:spLocks noChangeArrowheads="1"/>
          </p:cNvSpPr>
          <p:nvPr/>
        </p:nvSpPr>
        <p:spPr bwMode="auto">
          <a:xfrm>
            <a:off x="6400800" y="3048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559043" name="Rectangle 67"/>
          <p:cNvSpPr>
            <a:spLocks noChangeArrowheads="1"/>
          </p:cNvSpPr>
          <p:nvPr/>
        </p:nvSpPr>
        <p:spPr bwMode="auto">
          <a:xfrm>
            <a:off x="6705600" y="3048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559044" name="Rectangle 68"/>
          <p:cNvSpPr>
            <a:spLocks noChangeArrowheads="1"/>
          </p:cNvSpPr>
          <p:nvPr/>
        </p:nvSpPr>
        <p:spPr bwMode="auto">
          <a:xfrm>
            <a:off x="7010400" y="3048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2</a:t>
            </a:r>
          </a:p>
        </p:txBody>
      </p:sp>
      <p:sp>
        <p:nvSpPr>
          <p:cNvPr id="2559045" name="Line 69"/>
          <p:cNvSpPr>
            <a:spLocks noChangeShapeType="1"/>
          </p:cNvSpPr>
          <p:nvPr/>
        </p:nvSpPr>
        <p:spPr bwMode="auto">
          <a:xfrm>
            <a:off x="6400800" y="2971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46" name="Line 70"/>
          <p:cNvSpPr>
            <a:spLocks noChangeShapeType="1"/>
          </p:cNvSpPr>
          <p:nvPr/>
        </p:nvSpPr>
        <p:spPr bwMode="auto">
          <a:xfrm flipH="1">
            <a:off x="8001000" y="30480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47" name="Line 71"/>
          <p:cNvSpPr>
            <a:spLocks noChangeShapeType="1"/>
          </p:cNvSpPr>
          <p:nvPr/>
        </p:nvSpPr>
        <p:spPr bwMode="auto">
          <a:xfrm>
            <a:off x="8305800" y="30480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48" name="Line 72"/>
          <p:cNvSpPr>
            <a:spLocks noChangeShapeType="1"/>
          </p:cNvSpPr>
          <p:nvPr/>
        </p:nvSpPr>
        <p:spPr bwMode="auto">
          <a:xfrm flipH="1">
            <a:off x="7772400" y="34290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49" name="Rectangle 73"/>
          <p:cNvSpPr>
            <a:spLocks noChangeArrowheads="1"/>
          </p:cNvSpPr>
          <p:nvPr/>
        </p:nvSpPr>
        <p:spPr bwMode="auto">
          <a:xfrm>
            <a:off x="8077200" y="2743200"/>
            <a:ext cx="304800" cy="30480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559050" name="Rectangle 74"/>
          <p:cNvSpPr>
            <a:spLocks noChangeArrowheads="1"/>
          </p:cNvSpPr>
          <p:nvPr/>
        </p:nvSpPr>
        <p:spPr bwMode="auto">
          <a:xfrm>
            <a:off x="76200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2</a:t>
            </a:r>
          </a:p>
        </p:txBody>
      </p:sp>
      <p:sp>
        <p:nvSpPr>
          <p:cNvPr id="2559051" name="Rectangle 75"/>
          <p:cNvSpPr>
            <a:spLocks noChangeArrowheads="1"/>
          </p:cNvSpPr>
          <p:nvPr/>
        </p:nvSpPr>
        <p:spPr bwMode="auto">
          <a:xfrm>
            <a:off x="8305800" y="3124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559052" name="Rectangle 76"/>
          <p:cNvSpPr>
            <a:spLocks noChangeArrowheads="1"/>
          </p:cNvSpPr>
          <p:nvPr/>
        </p:nvSpPr>
        <p:spPr bwMode="auto">
          <a:xfrm>
            <a:off x="7848600" y="3124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559053" name="Rectangle 77"/>
          <p:cNvSpPr>
            <a:spLocks noChangeArrowheads="1"/>
          </p:cNvSpPr>
          <p:nvPr/>
        </p:nvSpPr>
        <p:spPr bwMode="auto">
          <a:xfrm>
            <a:off x="6096000" y="4495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3</a:t>
            </a:r>
          </a:p>
        </p:txBody>
      </p:sp>
      <p:sp>
        <p:nvSpPr>
          <p:cNvPr id="2559054" name="Rectangle 78"/>
          <p:cNvSpPr>
            <a:spLocks noChangeArrowheads="1"/>
          </p:cNvSpPr>
          <p:nvPr/>
        </p:nvSpPr>
        <p:spPr bwMode="auto">
          <a:xfrm>
            <a:off x="6400800" y="4495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559055" name="Rectangle 79"/>
          <p:cNvSpPr>
            <a:spLocks noChangeArrowheads="1"/>
          </p:cNvSpPr>
          <p:nvPr/>
        </p:nvSpPr>
        <p:spPr bwMode="auto">
          <a:xfrm>
            <a:off x="6705600" y="4495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559056" name="Rectangle 80"/>
          <p:cNvSpPr>
            <a:spLocks noChangeArrowheads="1"/>
          </p:cNvSpPr>
          <p:nvPr/>
        </p:nvSpPr>
        <p:spPr bwMode="auto">
          <a:xfrm>
            <a:off x="7010400" y="4495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559057" name="Line 81"/>
          <p:cNvSpPr>
            <a:spLocks noChangeShapeType="1"/>
          </p:cNvSpPr>
          <p:nvPr/>
        </p:nvSpPr>
        <p:spPr bwMode="auto">
          <a:xfrm>
            <a:off x="6096000" y="4419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58" name="Line 82"/>
          <p:cNvSpPr>
            <a:spLocks noChangeShapeType="1"/>
          </p:cNvSpPr>
          <p:nvPr/>
        </p:nvSpPr>
        <p:spPr bwMode="auto">
          <a:xfrm flipH="1">
            <a:off x="8001000" y="44196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59" name="Line 83"/>
          <p:cNvSpPr>
            <a:spLocks noChangeShapeType="1"/>
          </p:cNvSpPr>
          <p:nvPr/>
        </p:nvSpPr>
        <p:spPr bwMode="auto">
          <a:xfrm>
            <a:off x="8305800" y="44196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60" name="Line 84"/>
          <p:cNvSpPr>
            <a:spLocks noChangeShapeType="1"/>
          </p:cNvSpPr>
          <p:nvPr/>
        </p:nvSpPr>
        <p:spPr bwMode="auto">
          <a:xfrm flipH="1">
            <a:off x="7772400" y="48006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61" name="Rectangle 85"/>
          <p:cNvSpPr>
            <a:spLocks noChangeArrowheads="1"/>
          </p:cNvSpPr>
          <p:nvPr/>
        </p:nvSpPr>
        <p:spPr bwMode="auto">
          <a:xfrm>
            <a:off x="7620000" y="4876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559062" name="Rectangle 86"/>
          <p:cNvSpPr>
            <a:spLocks noChangeArrowheads="1"/>
          </p:cNvSpPr>
          <p:nvPr/>
        </p:nvSpPr>
        <p:spPr bwMode="auto">
          <a:xfrm>
            <a:off x="8305800" y="4495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559063" name="Rectangle 87"/>
          <p:cNvSpPr>
            <a:spLocks noChangeArrowheads="1"/>
          </p:cNvSpPr>
          <p:nvPr/>
        </p:nvSpPr>
        <p:spPr bwMode="auto">
          <a:xfrm>
            <a:off x="7848600" y="4495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559064" name="Text Box 88"/>
          <p:cNvSpPr txBox="1">
            <a:spLocks noChangeArrowheads="1"/>
          </p:cNvSpPr>
          <p:nvPr/>
        </p:nvSpPr>
        <p:spPr bwMode="auto">
          <a:xfrm>
            <a:off x="4800600" y="4495800"/>
            <a:ext cx="1066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Add 3</a:t>
            </a:r>
          </a:p>
        </p:txBody>
      </p:sp>
      <p:sp>
        <p:nvSpPr>
          <p:cNvPr id="2559065" name="Rectangle 89"/>
          <p:cNvSpPr>
            <a:spLocks noChangeArrowheads="1"/>
          </p:cNvSpPr>
          <p:nvPr/>
        </p:nvSpPr>
        <p:spPr bwMode="auto">
          <a:xfrm>
            <a:off x="8077200" y="4114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3</a:t>
            </a:r>
          </a:p>
        </p:txBody>
      </p:sp>
      <p:sp>
        <p:nvSpPr>
          <p:cNvPr id="2559066" name="Line 90"/>
          <p:cNvSpPr>
            <a:spLocks noChangeShapeType="1"/>
          </p:cNvSpPr>
          <p:nvPr/>
        </p:nvSpPr>
        <p:spPr bwMode="auto">
          <a:xfrm>
            <a:off x="533400" y="3048000"/>
            <a:ext cx="3810000" cy="0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67" name="Line 91"/>
          <p:cNvSpPr>
            <a:spLocks noChangeShapeType="1"/>
          </p:cNvSpPr>
          <p:nvPr/>
        </p:nvSpPr>
        <p:spPr bwMode="auto">
          <a:xfrm>
            <a:off x="533400" y="4419600"/>
            <a:ext cx="3810000" cy="0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68" name="Line 92"/>
          <p:cNvSpPr>
            <a:spLocks noChangeShapeType="1"/>
          </p:cNvSpPr>
          <p:nvPr/>
        </p:nvSpPr>
        <p:spPr bwMode="auto">
          <a:xfrm flipV="1">
            <a:off x="8229600" y="4419600"/>
            <a:ext cx="0" cy="5334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69" name="Line 93"/>
          <p:cNvSpPr>
            <a:spLocks noChangeShapeType="1"/>
          </p:cNvSpPr>
          <p:nvPr/>
        </p:nvSpPr>
        <p:spPr bwMode="auto">
          <a:xfrm flipV="1">
            <a:off x="8001000" y="4800600"/>
            <a:ext cx="0" cy="1524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70" name="Line 94"/>
          <p:cNvSpPr>
            <a:spLocks noChangeShapeType="1"/>
          </p:cNvSpPr>
          <p:nvPr/>
        </p:nvSpPr>
        <p:spPr bwMode="auto">
          <a:xfrm>
            <a:off x="8001000" y="4953000"/>
            <a:ext cx="228600" cy="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71" name="Text Box 95"/>
          <p:cNvSpPr txBox="1">
            <a:spLocks noChangeArrowheads="1"/>
          </p:cNvSpPr>
          <p:nvPr/>
        </p:nvSpPr>
        <p:spPr bwMode="auto">
          <a:xfrm>
            <a:off x="7772400" y="41910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>
                <a:solidFill>
                  <a:schemeClr val="folHlink"/>
                </a:solidFill>
                <a:cs typeface="+mn-cs"/>
                <a:sym typeface="Wingdings" charset="0"/>
              </a:rPr>
              <a:t></a:t>
            </a:r>
            <a:endParaRPr lang="en-US" sz="1800">
              <a:solidFill>
                <a:schemeClr val="folHlink"/>
              </a:solidFill>
              <a:cs typeface="+mn-cs"/>
            </a:endParaRPr>
          </a:p>
        </p:txBody>
      </p:sp>
      <p:sp>
        <p:nvSpPr>
          <p:cNvPr id="2559072" name="Line 96"/>
          <p:cNvSpPr>
            <a:spLocks noChangeShapeType="1"/>
          </p:cNvSpPr>
          <p:nvPr/>
        </p:nvSpPr>
        <p:spPr bwMode="auto">
          <a:xfrm flipV="1">
            <a:off x="6248400" y="4802188"/>
            <a:ext cx="0" cy="150812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73" name="Line 97"/>
          <p:cNvSpPr>
            <a:spLocks noChangeShapeType="1"/>
          </p:cNvSpPr>
          <p:nvPr/>
        </p:nvSpPr>
        <p:spPr bwMode="auto">
          <a:xfrm flipV="1">
            <a:off x="6248400" y="4953000"/>
            <a:ext cx="304800" cy="1588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74" name="Line 98"/>
          <p:cNvSpPr>
            <a:spLocks noChangeShapeType="1"/>
          </p:cNvSpPr>
          <p:nvPr/>
        </p:nvSpPr>
        <p:spPr bwMode="auto">
          <a:xfrm flipV="1">
            <a:off x="6553200" y="4800600"/>
            <a:ext cx="0" cy="1524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75" name="Rectangle 99"/>
          <p:cNvSpPr>
            <a:spLocks noChangeArrowheads="1"/>
          </p:cNvSpPr>
          <p:nvPr/>
        </p:nvSpPr>
        <p:spPr bwMode="auto">
          <a:xfrm>
            <a:off x="6096000" y="5715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559076" name="Rectangle 100"/>
          <p:cNvSpPr>
            <a:spLocks noChangeArrowheads="1"/>
          </p:cNvSpPr>
          <p:nvPr/>
        </p:nvSpPr>
        <p:spPr bwMode="auto">
          <a:xfrm>
            <a:off x="6400800" y="5715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3</a:t>
            </a:r>
          </a:p>
        </p:txBody>
      </p:sp>
      <p:sp>
        <p:nvSpPr>
          <p:cNvPr id="2559077" name="Rectangle 101"/>
          <p:cNvSpPr>
            <a:spLocks noChangeArrowheads="1"/>
          </p:cNvSpPr>
          <p:nvPr/>
        </p:nvSpPr>
        <p:spPr bwMode="auto">
          <a:xfrm>
            <a:off x="6705600" y="5715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559078" name="Rectangle 102"/>
          <p:cNvSpPr>
            <a:spLocks noChangeArrowheads="1"/>
          </p:cNvSpPr>
          <p:nvPr/>
        </p:nvSpPr>
        <p:spPr bwMode="auto">
          <a:xfrm>
            <a:off x="7010400" y="5715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559079" name="Line 103"/>
          <p:cNvSpPr>
            <a:spLocks noChangeShapeType="1"/>
          </p:cNvSpPr>
          <p:nvPr/>
        </p:nvSpPr>
        <p:spPr bwMode="auto">
          <a:xfrm>
            <a:off x="6096000" y="5638800"/>
            <a:ext cx="1588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80" name="Line 104"/>
          <p:cNvSpPr>
            <a:spLocks noChangeShapeType="1"/>
          </p:cNvSpPr>
          <p:nvPr/>
        </p:nvSpPr>
        <p:spPr bwMode="auto">
          <a:xfrm flipH="1">
            <a:off x="8001000" y="56388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81" name="Line 105"/>
          <p:cNvSpPr>
            <a:spLocks noChangeShapeType="1"/>
          </p:cNvSpPr>
          <p:nvPr/>
        </p:nvSpPr>
        <p:spPr bwMode="auto">
          <a:xfrm>
            <a:off x="8305800" y="56388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82" name="Line 106"/>
          <p:cNvSpPr>
            <a:spLocks noChangeShapeType="1"/>
          </p:cNvSpPr>
          <p:nvPr/>
        </p:nvSpPr>
        <p:spPr bwMode="auto">
          <a:xfrm flipH="1">
            <a:off x="7772400" y="60198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83" name="Rectangle 107"/>
          <p:cNvSpPr>
            <a:spLocks noChangeArrowheads="1"/>
          </p:cNvSpPr>
          <p:nvPr/>
        </p:nvSpPr>
        <p:spPr bwMode="auto">
          <a:xfrm>
            <a:off x="7620000" y="6096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559084" name="Rectangle 108"/>
          <p:cNvSpPr>
            <a:spLocks noChangeArrowheads="1"/>
          </p:cNvSpPr>
          <p:nvPr/>
        </p:nvSpPr>
        <p:spPr bwMode="auto">
          <a:xfrm>
            <a:off x="8305800" y="5715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559085" name="Rectangle 109"/>
          <p:cNvSpPr>
            <a:spLocks noChangeArrowheads="1"/>
          </p:cNvSpPr>
          <p:nvPr/>
        </p:nvSpPr>
        <p:spPr bwMode="auto">
          <a:xfrm>
            <a:off x="7848600" y="5715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3</a:t>
            </a:r>
          </a:p>
        </p:txBody>
      </p:sp>
      <p:sp>
        <p:nvSpPr>
          <p:cNvPr id="2559086" name="Rectangle 110"/>
          <p:cNvSpPr>
            <a:spLocks noChangeArrowheads="1"/>
          </p:cNvSpPr>
          <p:nvPr/>
        </p:nvSpPr>
        <p:spPr bwMode="auto">
          <a:xfrm>
            <a:off x="8077200" y="5334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559087" name="Text Box 111"/>
          <p:cNvSpPr txBox="1">
            <a:spLocks noChangeArrowheads="1"/>
          </p:cNvSpPr>
          <p:nvPr/>
        </p:nvSpPr>
        <p:spPr bwMode="auto">
          <a:xfrm>
            <a:off x="4572000" y="5638800"/>
            <a:ext cx="12954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Now the entire array is a Heap.</a:t>
            </a:r>
          </a:p>
        </p:txBody>
      </p:sp>
      <p:sp>
        <p:nvSpPr>
          <p:cNvPr id="2559088" name="Line 112"/>
          <p:cNvSpPr>
            <a:spLocks noChangeShapeType="1"/>
          </p:cNvSpPr>
          <p:nvPr/>
        </p:nvSpPr>
        <p:spPr bwMode="auto">
          <a:xfrm>
            <a:off x="4876800" y="3962400"/>
            <a:ext cx="3810000" cy="0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89" name="Line 113"/>
          <p:cNvSpPr>
            <a:spLocks noChangeShapeType="1"/>
          </p:cNvSpPr>
          <p:nvPr/>
        </p:nvSpPr>
        <p:spPr bwMode="auto">
          <a:xfrm flipH="1">
            <a:off x="6172200" y="4419600"/>
            <a:ext cx="2286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90" name="Text Box 114"/>
          <p:cNvSpPr txBox="1">
            <a:spLocks noChangeArrowheads="1"/>
          </p:cNvSpPr>
          <p:nvPr/>
        </p:nvSpPr>
        <p:spPr bwMode="auto">
          <a:xfrm>
            <a:off x="7543800" y="57912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>
                <a:solidFill>
                  <a:schemeClr val="folHlink"/>
                </a:solidFill>
                <a:cs typeface="+mn-cs"/>
                <a:sym typeface="Wingdings" charset="0"/>
              </a:rPr>
              <a:t></a:t>
            </a:r>
            <a:endParaRPr lang="en-US" sz="1800">
              <a:solidFill>
                <a:schemeClr val="folHlink"/>
              </a:solidFill>
              <a:cs typeface="+mn-cs"/>
            </a:endParaRPr>
          </a:p>
        </p:txBody>
      </p:sp>
      <p:sp>
        <p:nvSpPr>
          <p:cNvPr id="2559091" name="Line 115"/>
          <p:cNvSpPr>
            <a:spLocks noChangeShapeType="1"/>
          </p:cNvSpPr>
          <p:nvPr/>
        </p:nvSpPr>
        <p:spPr bwMode="auto">
          <a:xfrm>
            <a:off x="2971800" y="2133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92" name="Line 116"/>
          <p:cNvSpPr>
            <a:spLocks noChangeShapeType="1"/>
          </p:cNvSpPr>
          <p:nvPr/>
        </p:nvSpPr>
        <p:spPr bwMode="auto">
          <a:xfrm>
            <a:off x="2971800" y="3505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93" name="Line 117"/>
          <p:cNvSpPr>
            <a:spLocks noChangeShapeType="1"/>
          </p:cNvSpPr>
          <p:nvPr/>
        </p:nvSpPr>
        <p:spPr bwMode="auto">
          <a:xfrm>
            <a:off x="2971800" y="4876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94" name="Line 118"/>
          <p:cNvSpPr>
            <a:spLocks noChangeShapeType="1"/>
          </p:cNvSpPr>
          <p:nvPr/>
        </p:nvSpPr>
        <p:spPr bwMode="auto">
          <a:xfrm>
            <a:off x="7315200" y="1828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95" name="Line 119"/>
          <p:cNvSpPr>
            <a:spLocks noChangeShapeType="1"/>
          </p:cNvSpPr>
          <p:nvPr/>
        </p:nvSpPr>
        <p:spPr bwMode="auto">
          <a:xfrm>
            <a:off x="7315200" y="2971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96" name="Line 120"/>
          <p:cNvSpPr>
            <a:spLocks noChangeShapeType="1"/>
          </p:cNvSpPr>
          <p:nvPr/>
        </p:nvSpPr>
        <p:spPr bwMode="auto">
          <a:xfrm>
            <a:off x="7315200" y="4419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97" name="Line 121"/>
          <p:cNvSpPr>
            <a:spLocks noChangeShapeType="1"/>
          </p:cNvSpPr>
          <p:nvPr/>
        </p:nvSpPr>
        <p:spPr bwMode="auto">
          <a:xfrm>
            <a:off x="7315200" y="5638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098" name="Text Box 122"/>
          <p:cNvSpPr txBox="1">
            <a:spLocks noChangeArrowheads="1"/>
          </p:cNvSpPr>
          <p:nvPr/>
        </p:nvSpPr>
        <p:spPr bwMode="auto">
          <a:xfrm>
            <a:off x="304800" y="5791200"/>
            <a:ext cx="4191000" cy="542925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Note: This is what happens in memory. This is just a picture of the logical structure.</a:t>
            </a:r>
          </a:p>
        </p:txBody>
      </p:sp>
      <p:sp>
        <p:nvSpPr>
          <p:cNvPr id="2559099" name="Line 123"/>
          <p:cNvSpPr>
            <a:spLocks noChangeShapeType="1"/>
          </p:cNvSpPr>
          <p:nvPr/>
        </p:nvSpPr>
        <p:spPr bwMode="auto">
          <a:xfrm flipV="1">
            <a:off x="1371600" y="5334000"/>
            <a:ext cx="45720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100" name="Line 124"/>
          <p:cNvSpPr>
            <a:spLocks noChangeShapeType="1"/>
          </p:cNvSpPr>
          <p:nvPr/>
        </p:nvSpPr>
        <p:spPr bwMode="auto">
          <a:xfrm flipH="1" flipV="1">
            <a:off x="4114800" y="5410200"/>
            <a:ext cx="7620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59101" name="Text Box 125"/>
          <p:cNvSpPr txBox="1">
            <a:spLocks noChangeArrowheads="1"/>
          </p:cNvSpPr>
          <p:nvPr/>
        </p:nvSpPr>
        <p:spPr bwMode="auto">
          <a:xfrm>
            <a:off x="8305800" y="41910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>
                <a:solidFill>
                  <a:schemeClr val="folHlink"/>
                </a:solidFill>
                <a:cs typeface="+mn-cs"/>
                <a:sym typeface="Wingdings" charset="0"/>
              </a:rPr>
              <a:t></a:t>
            </a:r>
            <a:endParaRPr lang="en-US" sz="1800">
              <a:solidFill>
                <a:schemeClr val="folHlink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5992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1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71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Heap Algorithms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Heap Sort </a:t>
            </a:r>
            <a:r>
              <a:rPr lang="en-US" smtClean="0">
                <a:cs typeface="Times New Roman" charset="0"/>
              </a:rPr>
              <a:t>— Illustration [2/2]</a:t>
            </a:r>
          </a:p>
        </p:txBody>
      </p:sp>
      <p:sp>
        <p:nvSpPr>
          <p:cNvPr id="271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Heap deletion phase:</a:t>
            </a:r>
          </a:p>
        </p:txBody>
      </p:sp>
      <p:sp>
        <p:nvSpPr>
          <p:cNvPr id="2710532" name="Line 4"/>
          <p:cNvSpPr>
            <a:spLocks noChangeShapeType="1"/>
          </p:cNvSpPr>
          <p:nvPr/>
        </p:nvSpPr>
        <p:spPr bwMode="auto">
          <a:xfrm flipH="1">
            <a:off x="7772400" y="22860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533" name="Rectangle 5"/>
          <p:cNvSpPr>
            <a:spLocks noChangeArrowheads="1"/>
          </p:cNvSpPr>
          <p:nvPr/>
        </p:nvSpPr>
        <p:spPr bwMode="auto">
          <a:xfrm>
            <a:off x="7620000" y="2362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710534" name="Rectangle 6"/>
          <p:cNvSpPr>
            <a:spLocks noChangeArrowheads="1"/>
          </p:cNvSpPr>
          <p:nvPr/>
        </p:nvSpPr>
        <p:spPr bwMode="auto">
          <a:xfrm>
            <a:off x="7848600" y="1981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1</a:t>
            </a:r>
          </a:p>
        </p:txBody>
      </p:sp>
      <p:sp>
        <p:nvSpPr>
          <p:cNvPr id="2710535" name="Rectangle 7"/>
          <p:cNvSpPr>
            <a:spLocks noChangeArrowheads="1"/>
          </p:cNvSpPr>
          <p:nvPr/>
        </p:nvSpPr>
        <p:spPr bwMode="auto">
          <a:xfrm>
            <a:off x="6019800" y="2133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1</a:t>
            </a:r>
          </a:p>
        </p:txBody>
      </p:sp>
      <p:sp>
        <p:nvSpPr>
          <p:cNvPr id="2710536" name="Rectangle 8"/>
          <p:cNvSpPr>
            <a:spLocks noChangeArrowheads="1"/>
          </p:cNvSpPr>
          <p:nvPr/>
        </p:nvSpPr>
        <p:spPr bwMode="auto">
          <a:xfrm>
            <a:off x="6324600" y="2133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710537" name="Rectangle 9"/>
          <p:cNvSpPr>
            <a:spLocks noChangeArrowheads="1"/>
          </p:cNvSpPr>
          <p:nvPr/>
        </p:nvSpPr>
        <p:spPr bwMode="auto">
          <a:xfrm>
            <a:off x="6629400" y="2133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10538" name="Rectangle 10"/>
          <p:cNvSpPr>
            <a:spLocks noChangeArrowheads="1"/>
          </p:cNvSpPr>
          <p:nvPr/>
        </p:nvSpPr>
        <p:spPr bwMode="auto">
          <a:xfrm>
            <a:off x="6934200" y="2133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710539" name="Line 11"/>
          <p:cNvSpPr>
            <a:spLocks noChangeShapeType="1"/>
          </p:cNvSpPr>
          <p:nvPr/>
        </p:nvSpPr>
        <p:spPr bwMode="auto">
          <a:xfrm>
            <a:off x="6629400" y="2057400"/>
            <a:ext cx="1588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540" name="Rectangle 12"/>
          <p:cNvSpPr>
            <a:spLocks noChangeArrowheads="1"/>
          </p:cNvSpPr>
          <p:nvPr/>
        </p:nvSpPr>
        <p:spPr bwMode="auto">
          <a:xfrm>
            <a:off x="7848600" y="4572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1</a:t>
            </a:r>
          </a:p>
        </p:txBody>
      </p:sp>
      <p:sp>
        <p:nvSpPr>
          <p:cNvPr id="2710541" name="Rectangle 13"/>
          <p:cNvSpPr>
            <a:spLocks noChangeArrowheads="1"/>
          </p:cNvSpPr>
          <p:nvPr/>
        </p:nvSpPr>
        <p:spPr bwMode="auto">
          <a:xfrm>
            <a:off x="6019800" y="4572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1</a:t>
            </a:r>
          </a:p>
        </p:txBody>
      </p:sp>
      <p:sp>
        <p:nvSpPr>
          <p:cNvPr id="2710542" name="Rectangle 14"/>
          <p:cNvSpPr>
            <a:spLocks noChangeArrowheads="1"/>
          </p:cNvSpPr>
          <p:nvPr/>
        </p:nvSpPr>
        <p:spPr bwMode="auto">
          <a:xfrm>
            <a:off x="6324600" y="4572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710543" name="Rectangle 15"/>
          <p:cNvSpPr>
            <a:spLocks noChangeArrowheads="1"/>
          </p:cNvSpPr>
          <p:nvPr/>
        </p:nvSpPr>
        <p:spPr bwMode="auto">
          <a:xfrm>
            <a:off x="6629400" y="4572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10544" name="Rectangle 16"/>
          <p:cNvSpPr>
            <a:spLocks noChangeArrowheads="1"/>
          </p:cNvSpPr>
          <p:nvPr/>
        </p:nvSpPr>
        <p:spPr bwMode="auto">
          <a:xfrm>
            <a:off x="6934200" y="4572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710545" name="Line 17"/>
          <p:cNvSpPr>
            <a:spLocks noChangeShapeType="1"/>
          </p:cNvSpPr>
          <p:nvPr/>
        </p:nvSpPr>
        <p:spPr bwMode="auto">
          <a:xfrm flipH="1">
            <a:off x="3657600" y="21336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546" name="Line 18"/>
          <p:cNvSpPr>
            <a:spLocks noChangeShapeType="1"/>
          </p:cNvSpPr>
          <p:nvPr/>
        </p:nvSpPr>
        <p:spPr bwMode="auto">
          <a:xfrm>
            <a:off x="3962400" y="21336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547" name="Rectangle 19"/>
          <p:cNvSpPr>
            <a:spLocks noChangeArrowheads="1"/>
          </p:cNvSpPr>
          <p:nvPr/>
        </p:nvSpPr>
        <p:spPr bwMode="auto">
          <a:xfrm>
            <a:off x="3505200" y="2209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10548" name="Rectangle 20"/>
          <p:cNvSpPr>
            <a:spLocks noChangeArrowheads="1"/>
          </p:cNvSpPr>
          <p:nvPr/>
        </p:nvSpPr>
        <p:spPr bwMode="auto">
          <a:xfrm>
            <a:off x="3962400" y="2209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710549" name="Rectangle 21"/>
          <p:cNvSpPr>
            <a:spLocks noChangeArrowheads="1"/>
          </p:cNvSpPr>
          <p:nvPr/>
        </p:nvSpPr>
        <p:spPr bwMode="auto">
          <a:xfrm>
            <a:off x="3733800" y="1828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710550" name="Rectangle 22"/>
          <p:cNvSpPr>
            <a:spLocks noChangeArrowheads="1"/>
          </p:cNvSpPr>
          <p:nvPr/>
        </p:nvSpPr>
        <p:spPr bwMode="auto">
          <a:xfrm>
            <a:off x="1752600" y="2209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710551" name="Rectangle 23"/>
          <p:cNvSpPr>
            <a:spLocks noChangeArrowheads="1"/>
          </p:cNvSpPr>
          <p:nvPr/>
        </p:nvSpPr>
        <p:spPr bwMode="auto">
          <a:xfrm>
            <a:off x="2057400" y="2209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10552" name="Rectangle 24"/>
          <p:cNvSpPr>
            <a:spLocks noChangeArrowheads="1"/>
          </p:cNvSpPr>
          <p:nvPr/>
        </p:nvSpPr>
        <p:spPr bwMode="auto">
          <a:xfrm>
            <a:off x="2362200" y="2209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710553" name="Rectangle 25"/>
          <p:cNvSpPr>
            <a:spLocks noChangeArrowheads="1"/>
          </p:cNvSpPr>
          <p:nvPr/>
        </p:nvSpPr>
        <p:spPr bwMode="auto">
          <a:xfrm>
            <a:off x="2667000" y="2209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710554" name="Line 26"/>
          <p:cNvSpPr>
            <a:spLocks noChangeShapeType="1"/>
          </p:cNvSpPr>
          <p:nvPr/>
        </p:nvSpPr>
        <p:spPr bwMode="auto">
          <a:xfrm flipH="1">
            <a:off x="3429000" y="25146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555" name="Rectangle 27"/>
          <p:cNvSpPr>
            <a:spLocks noChangeArrowheads="1"/>
          </p:cNvSpPr>
          <p:nvPr/>
        </p:nvSpPr>
        <p:spPr bwMode="auto">
          <a:xfrm>
            <a:off x="3276600" y="2590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710556" name="Line 28"/>
          <p:cNvSpPr>
            <a:spLocks noChangeShapeType="1"/>
          </p:cNvSpPr>
          <p:nvPr/>
        </p:nvSpPr>
        <p:spPr bwMode="auto">
          <a:xfrm>
            <a:off x="533400" y="3048000"/>
            <a:ext cx="3810000" cy="0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557" name="Text Box 29"/>
          <p:cNvSpPr txBox="1">
            <a:spLocks noChangeArrowheads="1"/>
          </p:cNvSpPr>
          <p:nvPr/>
        </p:nvSpPr>
        <p:spPr bwMode="auto">
          <a:xfrm>
            <a:off x="457200" y="2209800"/>
            <a:ext cx="1066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Start</a:t>
            </a:r>
          </a:p>
        </p:txBody>
      </p:sp>
      <p:sp>
        <p:nvSpPr>
          <p:cNvPr id="2710558" name="Text Box 30"/>
          <p:cNvSpPr txBox="1">
            <a:spLocks noChangeArrowheads="1"/>
          </p:cNvSpPr>
          <p:nvPr/>
        </p:nvSpPr>
        <p:spPr bwMode="auto">
          <a:xfrm>
            <a:off x="4724400" y="1371600"/>
            <a:ext cx="1066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Delete 3</a:t>
            </a:r>
          </a:p>
        </p:txBody>
      </p:sp>
      <p:sp>
        <p:nvSpPr>
          <p:cNvPr id="2710559" name="Line 31"/>
          <p:cNvSpPr>
            <a:spLocks noChangeShapeType="1"/>
          </p:cNvSpPr>
          <p:nvPr/>
        </p:nvSpPr>
        <p:spPr bwMode="auto">
          <a:xfrm flipH="1">
            <a:off x="3581400" y="42672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560" name="Line 32"/>
          <p:cNvSpPr>
            <a:spLocks noChangeShapeType="1"/>
          </p:cNvSpPr>
          <p:nvPr/>
        </p:nvSpPr>
        <p:spPr bwMode="auto">
          <a:xfrm>
            <a:off x="3886200" y="42672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561" name="Rectangle 33"/>
          <p:cNvSpPr>
            <a:spLocks noChangeArrowheads="1"/>
          </p:cNvSpPr>
          <p:nvPr/>
        </p:nvSpPr>
        <p:spPr bwMode="auto">
          <a:xfrm>
            <a:off x="3429000" y="4343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10562" name="Rectangle 34"/>
          <p:cNvSpPr>
            <a:spLocks noChangeArrowheads="1"/>
          </p:cNvSpPr>
          <p:nvPr/>
        </p:nvSpPr>
        <p:spPr bwMode="auto">
          <a:xfrm>
            <a:off x="3886200" y="4343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710563" name="Rectangle 35"/>
          <p:cNvSpPr>
            <a:spLocks noChangeArrowheads="1"/>
          </p:cNvSpPr>
          <p:nvPr/>
        </p:nvSpPr>
        <p:spPr bwMode="auto">
          <a:xfrm>
            <a:off x="3657600" y="3962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2</a:t>
            </a:r>
          </a:p>
        </p:txBody>
      </p:sp>
      <p:sp>
        <p:nvSpPr>
          <p:cNvPr id="2710564" name="Rectangle 36"/>
          <p:cNvSpPr>
            <a:spLocks noChangeArrowheads="1"/>
          </p:cNvSpPr>
          <p:nvPr/>
        </p:nvSpPr>
        <p:spPr bwMode="auto">
          <a:xfrm>
            <a:off x="1752600" y="4114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2</a:t>
            </a:r>
          </a:p>
        </p:txBody>
      </p:sp>
      <p:sp>
        <p:nvSpPr>
          <p:cNvPr id="2710565" name="Rectangle 37"/>
          <p:cNvSpPr>
            <a:spLocks noChangeArrowheads="1"/>
          </p:cNvSpPr>
          <p:nvPr/>
        </p:nvSpPr>
        <p:spPr bwMode="auto">
          <a:xfrm>
            <a:off x="2057400" y="4114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10566" name="Rectangle 38"/>
          <p:cNvSpPr>
            <a:spLocks noChangeArrowheads="1"/>
          </p:cNvSpPr>
          <p:nvPr/>
        </p:nvSpPr>
        <p:spPr bwMode="auto">
          <a:xfrm>
            <a:off x="2362200" y="4114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710567" name="Rectangle 39"/>
          <p:cNvSpPr>
            <a:spLocks noChangeArrowheads="1"/>
          </p:cNvSpPr>
          <p:nvPr/>
        </p:nvSpPr>
        <p:spPr bwMode="auto">
          <a:xfrm>
            <a:off x="2667000" y="4114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710568" name="Line 40"/>
          <p:cNvSpPr>
            <a:spLocks noChangeShapeType="1"/>
          </p:cNvSpPr>
          <p:nvPr/>
        </p:nvSpPr>
        <p:spPr bwMode="auto">
          <a:xfrm>
            <a:off x="2667000" y="4038600"/>
            <a:ext cx="1588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569" name="Text Box 41"/>
          <p:cNvSpPr txBox="1">
            <a:spLocks noChangeArrowheads="1"/>
          </p:cNvSpPr>
          <p:nvPr/>
        </p:nvSpPr>
        <p:spPr bwMode="auto">
          <a:xfrm>
            <a:off x="457200" y="3276600"/>
            <a:ext cx="1066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Delete 4</a:t>
            </a:r>
          </a:p>
        </p:txBody>
      </p:sp>
      <p:sp>
        <p:nvSpPr>
          <p:cNvPr id="2710570" name="Line 42"/>
          <p:cNvSpPr>
            <a:spLocks noChangeShapeType="1"/>
          </p:cNvSpPr>
          <p:nvPr/>
        </p:nvSpPr>
        <p:spPr bwMode="auto">
          <a:xfrm flipV="1">
            <a:off x="3810000" y="4267200"/>
            <a:ext cx="0" cy="5334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571" name="Line 43"/>
          <p:cNvSpPr>
            <a:spLocks noChangeShapeType="1"/>
          </p:cNvSpPr>
          <p:nvPr/>
        </p:nvSpPr>
        <p:spPr bwMode="auto">
          <a:xfrm flipV="1">
            <a:off x="3581400" y="4648200"/>
            <a:ext cx="0" cy="1524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572" name="Line 44"/>
          <p:cNvSpPr>
            <a:spLocks noChangeShapeType="1"/>
          </p:cNvSpPr>
          <p:nvPr/>
        </p:nvSpPr>
        <p:spPr bwMode="auto">
          <a:xfrm flipH="1">
            <a:off x="3581400" y="4800600"/>
            <a:ext cx="228600" cy="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573" name="Line 45"/>
          <p:cNvSpPr>
            <a:spLocks noChangeShapeType="1"/>
          </p:cNvSpPr>
          <p:nvPr/>
        </p:nvSpPr>
        <p:spPr bwMode="auto">
          <a:xfrm flipV="1">
            <a:off x="1905000" y="4421188"/>
            <a:ext cx="0" cy="150812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574" name="Line 46"/>
          <p:cNvSpPr>
            <a:spLocks noChangeShapeType="1"/>
          </p:cNvSpPr>
          <p:nvPr/>
        </p:nvSpPr>
        <p:spPr bwMode="auto">
          <a:xfrm flipV="1">
            <a:off x="1905000" y="4572000"/>
            <a:ext cx="304800" cy="1588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575" name="Line 47"/>
          <p:cNvSpPr>
            <a:spLocks noChangeShapeType="1"/>
          </p:cNvSpPr>
          <p:nvPr/>
        </p:nvSpPr>
        <p:spPr bwMode="auto">
          <a:xfrm flipV="1">
            <a:off x="2209800" y="4419600"/>
            <a:ext cx="0" cy="1524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576" name="Line 48"/>
          <p:cNvSpPr>
            <a:spLocks noChangeShapeType="1"/>
          </p:cNvSpPr>
          <p:nvPr/>
        </p:nvSpPr>
        <p:spPr bwMode="auto">
          <a:xfrm flipH="1">
            <a:off x="3581400" y="52578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577" name="Line 49"/>
          <p:cNvSpPr>
            <a:spLocks noChangeShapeType="1"/>
          </p:cNvSpPr>
          <p:nvPr/>
        </p:nvSpPr>
        <p:spPr bwMode="auto">
          <a:xfrm>
            <a:off x="3886200" y="52578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578" name="Rectangle 50"/>
          <p:cNvSpPr>
            <a:spLocks noChangeArrowheads="1"/>
          </p:cNvSpPr>
          <p:nvPr/>
        </p:nvSpPr>
        <p:spPr bwMode="auto">
          <a:xfrm>
            <a:off x="3429000" y="5334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2</a:t>
            </a:r>
          </a:p>
        </p:txBody>
      </p:sp>
      <p:sp>
        <p:nvSpPr>
          <p:cNvPr id="2710579" name="Rectangle 51"/>
          <p:cNvSpPr>
            <a:spLocks noChangeArrowheads="1"/>
          </p:cNvSpPr>
          <p:nvPr/>
        </p:nvSpPr>
        <p:spPr bwMode="auto">
          <a:xfrm>
            <a:off x="3886200" y="5334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710580" name="Rectangle 52"/>
          <p:cNvSpPr>
            <a:spLocks noChangeArrowheads="1"/>
          </p:cNvSpPr>
          <p:nvPr/>
        </p:nvSpPr>
        <p:spPr bwMode="auto">
          <a:xfrm>
            <a:off x="3657600" y="4953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10581" name="Rectangle 53"/>
          <p:cNvSpPr>
            <a:spLocks noChangeArrowheads="1"/>
          </p:cNvSpPr>
          <p:nvPr/>
        </p:nvSpPr>
        <p:spPr bwMode="auto">
          <a:xfrm>
            <a:off x="1752600" y="5105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10582" name="Rectangle 54"/>
          <p:cNvSpPr>
            <a:spLocks noChangeArrowheads="1"/>
          </p:cNvSpPr>
          <p:nvPr/>
        </p:nvSpPr>
        <p:spPr bwMode="auto">
          <a:xfrm>
            <a:off x="2057400" y="5105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2</a:t>
            </a:r>
          </a:p>
        </p:txBody>
      </p:sp>
      <p:sp>
        <p:nvSpPr>
          <p:cNvPr id="2710583" name="Rectangle 55"/>
          <p:cNvSpPr>
            <a:spLocks noChangeArrowheads="1"/>
          </p:cNvSpPr>
          <p:nvPr/>
        </p:nvSpPr>
        <p:spPr bwMode="auto">
          <a:xfrm>
            <a:off x="2362200" y="5105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710584" name="Rectangle 56"/>
          <p:cNvSpPr>
            <a:spLocks noChangeArrowheads="1"/>
          </p:cNvSpPr>
          <p:nvPr/>
        </p:nvSpPr>
        <p:spPr bwMode="auto">
          <a:xfrm>
            <a:off x="2667000" y="5105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710585" name="Line 57"/>
          <p:cNvSpPr>
            <a:spLocks noChangeShapeType="1"/>
          </p:cNvSpPr>
          <p:nvPr/>
        </p:nvSpPr>
        <p:spPr bwMode="auto">
          <a:xfrm>
            <a:off x="2667000" y="5029200"/>
            <a:ext cx="1588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586" name="Line 58"/>
          <p:cNvSpPr>
            <a:spLocks noChangeShapeType="1"/>
          </p:cNvSpPr>
          <p:nvPr/>
        </p:nvSpPr>
        <p:spPr bwMode="auto">
          <a:xfrm>
            <a:off x="4800600" y="3657600"/>
            <a:ext cx="3657600" cy="0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587" name="Text Box 59"/>
          <p:cNvSpPr txBox="1">
            <a:spLocks noChangeArrowheads="1"/>
          </p:cNvSpPr>
          <p:nvPr/>
        </p:nvSpPr>
        <p:spPr bwMode="auto">
          <a:xfrm>
            <a:off x="4495800" y="5334000"/>
            <a:ext cx="12954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Delete 1</a:t>
            </a:r>
            <a:br>
              <a:rPr lang="en-US" sz="1600">
                <a:cs typeface="+mn-cs"/>
              </a:rPr>
            </a:br>
            <a:r>
              <a:rPr lang="en-US" sz="900">
                <a:cs typeface="+mn-cs"/>
              </a:rPr>
              <a:t>(does nothing;</a:t>
            </a:r>
            <a:br>
              <a:rPr lang="en-US" sz="900">
                <a:cs typeface="+mn-cs"/>
              </a:rPr>
            </a:br>
            <a:r>
              <a:rPr lang="en-US" sz="900">
                <a:cs typeface="+mn-cs"/>
              </a:rPr>
              <a:t>can be skipped)</a:t>
            </a:r>
          </a:p>
        </p:txBody>
      </p:sp>
      <p:sp>
        <p:nvSpPr>
          <p:cNvPr id="2710588" name="Line 60"/>
          <p:cNvSpPr>
            <a:spLocks noChangeShapeType="1"/>
          </p:cNvSpPr>
          <p:nvPr/>
        </p:nvSpPr>
        <p:spPr bwMode="auto">
          <a:xfrm>
            <a:off x="4800600" y="5105400"/>
            <a:ext cx="3657600" cy="0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589" name="Rectangle 61"/>
          <p:cNvSpPr>
            <a:spLocks noChangeArrowheads="1"/>
          </p:cNvSpPr>
          <p:nvPr/>
        </p:nvSpPr>
        <p:spPr bwMode="auto">
          <a:xfrm>
            <a:off x="6019800" y="1371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10590" name="Rectangle 62"/>
          <p:cNvSpPr>
            <a:spLocks noChangeArrowheads="1"/>
          </p:cNvSpPr>
          <p:nvPr/>
        </p:nvSpPr>
        <p:spPr bwMode="auto">
          <a:xfrm>
            <a:off x="6324600" y="1371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710591" name="Rectangle 63"/>
          <p:cNvSpPr>
            <a:spLocks noChangeArrowheads="1"/>
          </p:cNvSpPr>
          <p:nvPr/>
        </p:nvSpPr>
        <p:spPr bwMode="auto">
          <a:xfrm>
            <a:off x="6629400" y="1371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710592" name="Rectangle 64"/>
          <p:cNvSpPr>
            <a:spLocks noChangeArrowheads="1"/>
          </p:cNvSpPr>
          <p:nvPr/>
        </p:nvSpPr>
        <p:spPr bwMode="auto">
          <a:xfrm>
            <a:off x="6934200" y="1371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710593" name="Line 65"/>
          <p:cNvSpPr>
            <a:spLocks noChangeShapeType="1"/>
          </p:cNvSpPr>
          <p:nvPr/>
        </p:nvSpPr>
        <p:spPr bwMode="auto">
          <a:xfrm flipV="1">
            <a:off x="6172200" y="1677988"/>
            <a:ext cx="0" cy="150812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594" name="Line 66"/>
          <p:cNvSpPr>
            <a:spLocks noChangeShapeType="1"/>
          </p:cNvSpPr>
          <p:nvPr/>
        </p:nvSpPr>
        <p:spPr bwMode="auto">
          <a:xfrm flipV="1">
            <a:off x="6172200" y="1828800"/>
            <a:ext cx="609600" cy="1588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595" name="Line 67"/>
          <p:cNvSpPr>
            <a:spLocks noChangeShapeType="1"/>
          </p:cNvSpPr>
          <p:nvPr/>
        </p:nvSpPr>
        <p:spPr bwMode="auto">
          <a:xfrm flipV="1">
            <a:off x="6781800" y="1676400"/>
            <a:ext cx="0" cy="1524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596" name="Rectangle 68"/>
          <p:cNvSpPr>
            <a:spLocks noChangeArrowheads="1"/>
          </p:cNvSpPr>
          <p:nvPr/>
        </p:nvSpPr>
        <p:spPr bwMode="auto">
          <a:xfrm>
            <a:off x="1752600" y="3276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710597" name="Rectangle 69"/>
          <p:cNvSpPr>
            <a:spLocks noChangeArrowheads="1"/>
          </p:cNvSpPr>
          <p:nvPr/>
        </p:nvSpPr>
        <p:spPr bwMode="auto">
          <a:xfrm>
            <a:off x="2057400" y="3276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10598" name="Rectangle 70"/>
          <p:cNvSpPr>
            <a:spLocks noChangeArrowheads="1"/>
          </p:cNvSpPr>
          <p:nvPr/>
        </p:nvSpPr>
        <p:spPr bwMode="auto">
          <a:xfrm>
            <a:off x="2362200" y="3276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710599" name="Rectangle 71"/>
          <p:cNvSpPr>
            <a:spLocks noChangeArrowheads="1"/>
          </p:cNvSpPr>
          <p:nvPr/>
        </p:nvSpPr>
        <p:spPr bwMode="auto">
          <a:xfrm>
            <a:off x="2667000" y="3276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710600" name="Line 72"/>
          <p:cNvSpPr>
            <a:spLocks noChangeShapeType="1"/>
          </p:cNvSpPr>
          <p:nvPr/>
        </p:nvSpPr>
        <p:spPr bwMode="auto">
          <a:xfrm flipV="1">
            <a:off x="1905000" y="3582988"/>
            <a:ext cx="0" cy="150812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601" name="Line 73"/>
          <p:cNvSpPr>
            <a:spLocks noChangeShapeType="1"/>
          </p:cNvSpPr>
          <p:nvPr/>
        </p:nvSpPr>
        <p:spPr bwMode="auto">
          <a:xfrm flipV="1">
            <a:off x="1905000" y="3733800"/>
            <a:ext cx="914400" cy="1588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602" name="Line 74"/>
          <p:cNvSpPr>
            <a:spLocks noChangeShapeType="1"/>
          </p:cNvSpPr>
          <p:nvPr/>
        </p:nvSpPr>
        <p:spPr bwMode="auto">
          <a:xfrm flipV="1">
            <a:off x="2819400" y="3581400"/>
            <a:ext cx="0" cy="1524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603" name="Rectangle 75"/>
          <p:cNvSpPr>
            <a:spLocks noChangeArrowheads="1"/>
          </p:cNvSpPr>
          <p:nvPr/>
        </p:nvSpPr>
        <p:spPr bwMode="auto">
          <a:xfrm>
            <a:off x="6019800" y="3886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710604" name="Rectangle 76"/>
          <p:cNvSpPr>
            <a:spLocks noChangeArrowheads="1"/>
          </p:cNvSpPr>
          <p:nvPr/>
        </p:nvSpPr>
        <p:spPr bwMode="auto">
          <a:xfrm>
            <a:off x="6324600" y="3886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710605" name="Rectangle 77"/>
          <p:cNvSpPr>
            <a:spLocks noChangeArrowheads="1"/>
          </p:cNvSpPr>
          <p:nvPr/>
        </p:nvSpPr>
        <p:spPr bwMode="auto">
          <a:xfrm>
            <a:off x="6629400" y="3886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10606" name="Rectangle 78"/>
          <p:cNvSpPr>
            <a:spLocks noChangeArrowheads="1"/>
          </p:cNvSpPr>
          <p:nvPr/>
        </p:nvSpPr>
        <p:spPr bwMode="auto">
          <a:xfrm>
            <a:off x="6934200" y="3886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710607" name="Line 79"/>
          <p:cNvSpPr>
            <a:spLocks noChangeShapeType="1"/>
          </p:cNvSpPr>
          <p:nvPr/>
        </p:nvSpPr>
        <p:spPr bwMode="auto">
          <a:xfrm>
            <a:off x="6629400" y="3810000"/>
            <a:ext cx="1588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608" name="Text Box 80"/>
          <p:cNvSpPr txBox="1">
            <a:spLocks noChangeArrowheads="1"/>
          </p:cNvSpPr>
          <p:nvPr/>
        </p:nvSpPr>
        <p:spPr bwMode="auto">
          <a:xfrm>
            <a:off x="4724400" y="3886200"/>
            <a:ext cx="1066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Delete 2</a:t>
            </a:r>
          </a:p>
        </p:txBody>
      </p:sp>
      <p:sp>
        <p:nvSpPr>
          <p:cNvPr id="2710609" name="Line 81"/>
          <p:cNvSpPr>
            <a:spLocks noChangeShapeType="1"/>
          </p:cNvSpPr>
          <p:nvPr/>
        </p:nvSpPr>
        <p:spPr bwMode="auto">
          <a:xfrm flipV="1">
            <a:off x="6172200" y="4192588"/>
            <a:ext cx="0" cy="150812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610" name="Line 82"/>
          <p:cNvSpPr>
            <a:spLocks noChangeShapeType="1"/>
          </p:cNvSpPr>
          <p:nvPr/>
        </p:nvSpPr>
        <p:spPr bwMode="auto">
          <a:xfrm flipV="1">
            <a:off x="6172200" y="4343400"/>
            <a:ext cx="304800" cy="1588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611" name="Line 83"/>
          <p:cNvSpPr>
            <a:spLocks noChangeShapeType="1"/>
          </p:cNvSpPr>
          <p:nvPr/>
        </p:nvSpPr>
        <p:spPr bwMode="auto">
          <a:xfrm flipV="1">
            <a:off x="6477000" y="4191000"/>
            <a:ext cx="0" cy="1524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612" name="Line 84"/>
          <p:cNvSpPr>
            <a:spLocks noChangeShapeType="1"/>
          </p:cNvSpPr>
          <p:nvPr/>
        </p:nvSpPr>
        <p:spPr bwMode="auto">
          <a:xfrm>
            <a:off x="2971800" y="2133600"/>
            <a:ext cx="1588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613" name="Rectangle 85"/>
          <p:cNvSpPr>
            <a:spLocks noChangeArrowheads="1"/>
          </p:cNvSpPr>
          <p:nvPr/>
        </p:nvSpPr>
        <p:spPr bwMode="auto">
          <a:xfrm>
            <a:off x="6019800" y="5334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710614" name="Rectangle 86"/>
          <p:cNvSpPr>
            <a:spLocks noChangeArrowheads="1"/>
          </p:cNvSpPr>
          <p:nvPr/>
        </p:nvSpPr>
        <p:spPr bwMode="auto">
          <a:xfrm>
            <a:off x="6324600" y="5334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710615" name="Rectangle 87"/>
          <p:cNvSpPr>
            <a:spLocks noChangeArrowheads="1"/>
          </p:cNvSpPr>
          <p:nvPr/>
        </p:nvSpPr>
        <p:spPr bwMode="auto">
          <a:xfrm>
            <a:off x="6629400" y="5334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10616" name="Rectangle 88"/>
          <p:cNvSpPr>
            <a:spLocks noChangeArrowheads="1"/>
          </p:cNvSpPr>
          <p:nvPr/>
        </p:nvSpPr>
        <p:spPr bwMode="auto">
          <a:xfrm>
            <a:off x="6934200" y="5334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710617" name="Line 89"/>
          <p:cNvSpPr>
            <a:spLocks noChangeShapeType="1"/>
          </p:cNvSpPr>
          <p:nvPr/>
        </p:nvSpPr>
        <p:spPr bwMode="auto">
          <a:xfrm>
            <a:off x="6324600" y="5257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618" name="Line 90"/>
          <p:cNvSpPr>
            <a:spLocks noChangeShapeType="1"/>
          </p:cNvSpPr>
          <p:nvPr/>
        </p:nvSpPr>
        <p:spPr bwMode="auto">
          <a:xfrm>
            <a:off x="2971800" y="3200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619" name="Line 91"/>
          <p:cNvSpPr>
            <a:spLocks noChangeShapeType="1"/>
          </p:cNvSpPr>
          <p:nvPr/>
        </p:nvSpPr>
        <p:spPr bwMode="auto">
          <a:xfrm>
            <a:off x="6934200" y="1295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620" name="Line 92"/>
          <p:cNvSpPr>
            <a:spLocks noChangeShapeType="1"/>
          </p:cNvSpPr>
          <p:nvPr/>
        </p:nvSpPr>
        <p:spPr bwMode="auto">
          <a:xfrm>
            <a:off x="4572000" y="1295400"/>
            <a:ext cx="0" cy="5105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621" name="Line 93"/>
          <p:cNvSpPr>
            <a:spLocks noChangeShapeType="1"/>
          </p:cNvSpPr>
          <p:nvPr/>
        </p:nvSpPr>
        <p:spPr bwMode="auto">
          <a:xfrm>
            <a:off x="6324600" y="4495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622" name="Text Box 94"/>
          <p:cNvSpPr txBox="1">
            <a:spLocks noChangeArrowheads="1"/>
          </p:cNvSpPr>
          <p:nvPr/>
        </p:nvSpPr>
        <p:spPr bwMode="auto">
          <a:xfrm>
            <a:off x="3886200" y="40386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>
                <a:solidFill>
                  <a:schemeClr val="folHlink"/>
                </a:solidFill>
                <a:cs typeface="+mn-cs"/>
                <a:sym typeface="Wingdings" charset="0"/>
              </a:rPr>
              <a:t></a:t>
            </a:r>
            <a:endParaRPr lang="en-US" sz="1800">
              <a:solidFill>
                <a:schemeClr val="folHlink"/>
              </a:solidFill>
              <a:cs typeface="+mn-cs"/>
            </a:endParaRPr>
          </a:p>
        </p:txBody>
      </p:sp>
      <p:sp>
        <p:nvSpPr>
          <p:cNvPr id="2710623" name="Line 95"/>
          <p:cNvSpPr>
            <a:spLocks noChangeShapeType="1"/>
          </p:cNvSpPr>
          <p:nvPr/>
        </p:nvSpPr>
        <p:spPr bwMode="auto">
          <a:xfrm flipH="1" flipV="1">
            <a:off x="6400800" y="3810000"/>
            <a:ext cx="2286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624" name="Line 96"/>
          <p:cNvSpPr>
            <a:spLocks noChangeShapeType="1"/>
          </p:cNvSpPr>
          <p:nvPr/>
        </p:nvSpPr>
        <p:spPr bwMode="auto">
          <a:xfrm flipH="1" flipV="1">
            <a:off x="6705600" y="1295400"/>
            <a:ext cx="2286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625" name="Line 97"/>
          <p:cNvSpPr>
            <a:spLocks noChangeShapeType="1"/>
          </p:cNvSpPr>
          <p:nvPr/>
        </p:nvSpPr>
        <p:spPr bwMode="auto">
          <a:xfrm flipH="1" flipV="1">
            <a:off x="2743200" y="3200400"/>
            <a:ext cx="2286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626" name="Line 98"/>
          <p:cNvSpPr>
            <a:spLocks noChangeShapeType="1"/>
          </p:cNvSpPr>
          <p:nvPr/>
        </p:nvSpPr>
        <p:spPr bwMode="auto">
          <a:xfrm flipH="1" flipV="1">
            <a:off x="6096000" y="5257800"/>
            <a:ext cx="2286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627" name="Text Box 99"/>
          <p:cNvSpPr txBox="1">
            <a:spLocks noChangeArrowheads="1"/>
          </p:cNvSpPr>
          <p:nvPr/>
        </p:nvSpPr>
        <p:spPr bwMode="auto">
          <a:xfrm>
            <a:off x="3352800" y="40386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>
                <a:solidFill>
                  <a:schemeClr val="folHlink"/>
                </a:solidFill>
                <a:cs typeface="+mn-cs"/>
                <a:sym typeface="Wingdings" charset="0"/>
              </a:rPr>
              <a:t></a:t>
            </a:r>
            <a:endParaRPr lang="en-US" sz="1800">
              <a:solidFill>
                <a:schemeClr val="folHlink"/>
              </a:solidFill>
              <a:cs typeface="+mn-cs"/>
            </a:endParaRPr>
          </a:p>
        </p:txBody>
      </p:sp>
      <p:sp>
        <p:nvSpPr>
          <p:cNvPr id="2710628" name="Text Box 100"/>
          <p:cNvSpPr txBox="1">
            <a:spLocks noChangeArrowheads="1"/>
          </p:cNvSpPr>
          <p:nvPr/>
        </p:nvSpPr>
        <p:spPr bwMode="auto">
          <a:xfrm>
            <a:off x="7391400" y="5791200"/>
            <a:ext cx="10668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Now the array is sorted.</a:t>
            </a:r>
          </a:p>
        </p:txBody>
      </p:sp>
      <p:sp>
        <p:nvSpPr>
          <p:cNvPr id="2710629" name="Line 101"/>
          <p:cNvSpPr>
            <a:spLocks noChangeShapeType="1"/>
          </p:cNvSpPr>
          <p:nvPr/>
        </p:nvSpPr>
        <p:spPr bwMode="auto">
          <a:xfrm>
            <a:off x="1752600" y="2133600"/>
            <a:ext cx="1588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630" name="Line 102"/>
          <p:cNvSpPr>
            <a:spLocks noChangeShapeType="1"/>
          </p:cNvSpPr>
          <p:nvPr/>
        </p:nvSpPr>
        <p:spPr bwMode="auto">
          <a:xfrm>
            <a:off x="1752600" y="3200400"/>
            <a:ext cx="1588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631" name="Line 103"/>
          <p:cNvSpPr>
            <a:spLocks noChangeShapeType="1"/>
          </p:cNvSpPr>
          <p:nvPr/>
        </p:nvSpPr>
        <p:spPr bwMode="auto">
          <a:xfrm>
            <a:off x="1752600" y="4038600"/>
            <a:ext cx="1588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632" name="Line 104"/>
          <p:cNvSpPr>
            <a:spLocks noChangeShapeType="1"/>
          </p:cNvSpPr>
          <p:nvPr/>
        </p:nvSpPr>
        <p:spPr bwMode="auto">
          <a:xfrm>
            <a:off x="1752600" y="5029200"/>
            <a:ext cx="1588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633" name="Line 105"/>
          <p:cNvSpPr>
            <a:spLocks noChangeShapeType="1"/>
          </p:cNvSpPr>
          <p:nvPr/>
        </p:nvSpPr>
        <p:spPr bwMode="auto">
          <a:xfrm>
            <a:off x="6019800" y="1295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634" name="Line 106"/>
          <p:cNvSpPr>
            <a:spLocks noChangeShapeType="1"/>
          </p:cNvSpPr>
          <p:nvPr/>
        </p:nvSpPr>
        <p:spPr bwMode="auto">
          <a:xfrm>
            <a:off x="6019800" y="2057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635" name="Line 107"/>
          <p:cNvSpPr>
            <a:spLocks noChangeShapeType="1"/>
          </p:cNvSpPr>
          <p:nvPr/>
        </p:nvSpPr>
        <p:spPr bwMode="auto">
          <a:xfrm>
            <a:off x="6019800" y="3810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636" name="Line 108"/>
          <p:cNvSpPr>
            <a:spLocks noChangeShapeType="1"/>
          </p:cNvSpPr>
          <p:nvPr/>
        </p:nvSpPr>
        <p:spPr bwMode="auto">
          <a:xfrm>
            <a:off x="6019800" y="4495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637" name="Text Box 109"/>
          <p:cNvSpPr txBox="1">
            <a:spLocks noChangeArrowheads="1"/>
          </p:cNvSpPr>
          <p:nvPr/>
        </p:nvSpPr>
        <p:spPr bwMode="auto">
          <a:xfrm>
            <a:off x="7543800" y="20574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>
                <a:solidFill>
                  <a:schemeClr val="folHlink"/>
                </a:solidFill>
                <a:cs typeface="+mn-cs"/>
                <a:sym typeface="Wingdings" charset="0"/>
              </a:rPr>
              <a:t></a:t>
            </a:r>
            <a:endParaRPr lang="en-US" sz="1800">
              <a:solidFill>
                <a:schemeClr val="folHlink"/>
              </a:solidFill>
              <a:cs typeface="+mn-cs"/>
            </a:endParaRPr>
          </a:p>
        </p:txBody>
      </p:sp>
      <p:sp>
        <p:nvSpPr>
          <p:cNvPr id="2710638" name="Line 110"/>
          <p:cNvSpPr>
            <a:spLocks noChangeShapeType="1"/>
          </p:cNvSpPr>
          <p:nvPr/>
        </p:nvSpPr>
        <p:spPr bwMode="auto">
          <a:xfrm flipV="1">
            <a:off x="6172200" y="2439988"/>
            <a:ext cx="0" cy="150812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639" name="Line 111"/>
          <p:cNvSpPr>
            <a:spLocks noChangeShapeType="1"/>
          </p:cNvSpPr>
          <p:nvPr/>
        </p:nvSpPr>
        <p:spPr bwMode="auto">
          <a:xfrm flipV="1">
            <a:off x="6172200" y="2590800"/>
            <a:ext cx="304800" cy="1588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640" name="Line 112"/>
          <p:cNvSpPr>
            <a:spLocks noChangeShapeType="1"/>
          </p:cNvSpPr>
          <p:nvPr/>
        </p:nvSpPr>
        <p:spPr bwMode="auto">
          <a:xfrm flipV="1">
            <a:off x="6477000" y="2438400"/>
            <a:ext cx="0" cy="1524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641" name="Line 113"/>
          <p:cNvSpPr>
            <a:spLocks noChangeShapeType="1"/>
          </p:cNvSpPr>
          <p:nvPr/>
        </p:nvSpPr>
        <p:spPr bwMode="auto">
          <a:xfrm flipV="1">
            <a:off x="8077200" y="2286000"/>
            <a:ext cx="0" cy="2286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642" name="Line 114"/>
          <p:cNvSpPr>
            <a:spLocks noChangeShapeType="1"/>
          </p:cNvSpPr>
          <p:nvPr/>
        </p:nvSpPr>
        <p:spPr bwMode="auto">
          <a:xfrm flipH="1" flipV="1">
            <a:off x="7924800" y="2514600"/>
            <a:ext cx="152400" cy="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643" name="Line 115"/>
          <p:cNvSpPr>
            <a:spLocks noChangeShapeType="1"/>
          </p:cNvSpPr>
          <p:nvPr/>
        </p:nvSpPr>
        <p:spPr bwMode="auto">
          <a:xfrm flipH="1">
            <a:off x="7772400" y="31242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644" name="Rectangle 116"/>
          <p:cNvSpPr>
            <a:spLocks noChangeArrowheads="1"/>
          </p:cNvSpPr>
          <p:nvPr/>
        </p:nvSpPr>
        <p:spPr bwMode="auto">
          <a:xfrm>
            <a:off x="7620000" y="3200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1</a:t>
            </a:r>
          </a:p>
        </p:txBody>
      </p:sp>
      <p:sp>
        <p:nvSpPr>
          <p:cNvPr id="2710645" name="Rectangle 117"/>
          <p:cNvSpPr>
            <a:spLocks noChangeArrowheads="1"/>
          </p:cNvSpPr>
          <p:nvPr/>
        </p:nvSpPr>
        <p:spPr bwMode="auto">
          <a:xfrm>
            <a:off x="7848600" y="2819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710646" name="Rectangle 118"/>
          <p:cNvSpPr>
            <a:spLocks noChangeArrowheads="1"/>
          </p:cNvSpPr>
          <p:nvPr/>
        </p:nvSpPr>
        <p:spPr bwMode="auto">
          <a:xfrm>
            <a:off x="6019800" y="2971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710647" name="Rectangle 119"/>
          <p:cNvSpPr>
            <a:spLocks noChangeArrowheads="1"/>
          </p:cNvSpPr>
          <p:nvPr/>
        </p:nvSpPr>
        <p:spPr bwMode="auto">
          <a:xfrm>
            <a:off x="6324600" y="2971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1</a:t>
            </a:r>
          </a:p>
        </p:txBody>
      </p:sp>
      <p:sp>
        <p:nvSpPr>
          <p:cNvPr id="2710648" name="Rectangle 120"/>
          <p:cNvSpPr>
            <a:spLocks noChangeArrowheads="1"/>
          </p:cNvSpPr>
          <p:nvPr/>
        </p:nvSpPr>
        <p:spPr bwMode="auto">
          <a:xfrm>
            <a:off x="6629400" y="2971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10649" name="Rectangle 121"/>
          <p:cNvSpPr>
            <a:spLocks noChangeArrowheads="1"/>
          </p:cNvSpPr>
          <p:nvPr/>
        </p:nvSpPr>
        <p:spPr bwMode="auto">
          <a:xfrm>
            <a:off x="6934200" y="2971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710650" name="Line 122"/>
          <p:cNvSpPr>
            <a:spLocks noChangeShapeType="1"/>
          </p:cNvSpPr>
          <p:nvPr/>
        </p:nvSpPr>
        <p:spPr bwMode="auto">
          <a:xfrm>
            <a:off x="6629400" y="2895600"/>
            <a:ext cx="1588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651" name="Line 123"/>
          <p:cNvSpPr>
            <a:spLocks noChangeShapeType="1"/>
          </p:cNvSpPr>
          <p:nvPr/>
        </p:nvSpPr>
        <p:spPr bwMode="auto">
          <a:xfrm>
            <a:off x="6019800" y="2895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652" name="Rectangle 124"/>
          <p:cNvSpPr>
            <a:spLocks noChangeArrowheads="1"/>
          </p:cNvSpPr>
          <p:nvPr/>
        </p:nvSpPr>
        <p:spPr bwMode="auto">
          <a:xfrm>
            <a:off x="6019800" y="6019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710653" name="Rectangle 125"/>
          <p:cNvSpPr>
            <a:spLocks noChangeArrowheads="1"/>
          </p:cNvSpPr>
          <p:nvPr/>
        </p:nvSpPr>
        <p:spPr bwMode="auto">
          <a:xfrm>
            <a:off x="6324600" y="6019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710654" name="Rectangle 126"/>
          <p:cNvSpPr>
            <a:spLocks noChangeArrowheads="1"/>
          </p:cNvSpPr>
          <p:nvPr/>
        </p:nvSpPr>
        <p:spPr bwMode="auto">
          <a:xfrm>
            <a:off x="6629400" y="6019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10655" name="Rectangle 127"/>
          <p:cNvSpPr>
            <a:spLocks noChangeArrowheads="1"/>
          </p:cNvSpPr>
          <p:nvPr/>
        </p:nvSpPr>
        <p:spPr bwMode="auto">
          <a:xfrm>
            <a:off x="6934200" y="6019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710656" name="Line 128"/>
          <p:cNvSpPr>
            <a:spLocks noChangeShapeType="1"/>
          </p:cNvSpPr>
          <p:nvPr/>
        </p:nvSpPr>
        <p:spPr bwMode="auto">
          <a:xfrm>
            <a:off x="6019800" y="5943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657" name="Line 129"/>
          <p:cNvSpPr>
            <a:spLocks noChangeShapeType="1"/>
          </p:cNvSpPr>
          <p:nvPr/>
        </p:nvSpPr>
        <p:spPr bwMode="auto">
          <a:xfrm>
            <a:off x="6019800" y="5257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658" name="Line 130"/>
          <p:cNvSpPr>
            <a:spLocks noChangeShapeType="1"/>
          </p:cNvSpPr>
          <p:nvPr/>
        </p:nvSpPr>
        <p:spPr bwMode="auto">
          <a:xfrm flipV="1">
            <a:off x="6096000" y="5640388"/>
            <a:ext cx="0" cy="150812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659" name="Line 131"/>
          <p:cNvSpPr>
            <a:spLocks noChangeShapeType="1"/>
          </p:cNvSpPr>
          <p:nvPr/>
        </p:nvSpPr>
        <p:spPr bwMode="auto">
          <a:xfrm flipV="1">
            <a:off x="6096000" y="5791200"/>
            <a:ext cx="152400" cy="1588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10660" name="Line 132"/>
          <p:cNvSpPr>
            <a:spLocks noChangeShapeType="1"/>
          </p:cNvSpPr>
          <p:nvPr/>
        </p:nvSpPr>
        <p:spPr bwMode="auto">
          <a:xfrm flipV="1">
            <a:off x="6248400" y="5638800"/>
            <a:ext cx="0" cy="1524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307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72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Heap Algorithms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Heap Sort </a:t>
            </a:r>
            <a:r>
              <a:rPr lang="en-US" smtClean="0">
                <a:cs typeface="Times New Roman" charset="0"/>
              </a:rPr>
              <a:t>— Analysis</a:t>
            </a:r>
          </a:p>
        </p:txBody>
      </p:sp>
      <p:sp>
        <p:nvSpPr>
          <p:cNvPr id="272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Efficiency </a:t>
            </a:r>
            <a:r>
              <a:rPr lang="en-US" smtClean="0">
                <a:cs typeface="+mn-cs"/>
                <a:sym typeface="Wingdings" charset="0"/>
              </a:rPr>
              <a:t></a:t>
            </a:r>
            <a:endParaRPr lang="en-US" smtClean="0"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Heap Sort is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 log </a:t>
            </a:r>
            <a:r>
              <a:rPr lang="en-US" i="1" smtClean="0"/>
              <a:t>n</a:t>
            </a:r>
            <a:r>
              <a:rPr lang="en-US" smtClean="0"/>
              <a:t>).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Requirements on Data </a:t>
            </a:r>
            <a:r>
              <a:rPr lang="en-US" smtClean="0">
                <a:cs typeface="+mn-cs"/>
                <a:sym typeface="Wingdings" charset="0"/>
              </a:rPr>
              <a:t></a:t>
            </a:r>
            <a:endParaRPr lang="en-US" smtClean="0"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Heap Sort requires random-access data.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Space Usage </a:t>
            </a:r>
            <a:r>
              <a:rPr lang="en-US" smtClean="0">
                <a:cs typeface="+mn-cs"/>
                <a:sym typeface="Wingdings" charset="0"/>
              </a:rPr>
              <a:t></a:t>
            </a:r>
            <a:endParaRPr lang="en-US" smtClean="0"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Heap Sort is in-place.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Stability </a:t>
            </a:r>
            <a:r>
              <a:rPr lang="en-US" smtClean="0">
                <a:cs typeface="+mn-cs"/>
                <a:sym typeface="Wingdings" charset="0"/>
              </a:rPr>
              <a:t></a:t>
            </a:r>
            <a:endParaRPr lang="en-US" smtClean="0"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Heap Sort is not stable.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Performance on Nearly Sorted Data </a:t>
            </a:r>
            <a:r>
              <a:rPr lang="en-US" smtClean="0">
                <a:cs typeface="+mn-cs"/>
                <a:sym typeface="Wingdings" charset="0"/>
              </a:rPr>
              <a:t></a:t>
            </a:r>
            <a:endParaRPr lang="en-US" smtClean="0"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Heap Sort is not significantly faster or slower for nearly sorted data.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Notes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Heap Sort can be generalized to handle sequences that are modified (in certain ways) in the middle of sorting.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Recall that Heap Sort is used by Introsort, when the depth of the Quicksort recursion exceeds the maximum allowed.</a:t>
            </a:r>
          </a:p>
        </p:txBody>
      </p:sp>
      <p:sp>
        <p:nvSpPr>
          <p:cNvPr id="2729988" name="Text Box 4"/>
          <p:cNvSpPr txBox="1">
            <a:spLocks noChangeArrowheads="1"/>
          </p:cNvSpPr>
          <p:nvPr/>
        </p:nvSpPr>
        <p:spPr bwMode="auto">
          <a:xfrm>
            <a:off x="6324600" y="1524000"/>
            <a:ext cx="2438400" cy="117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We have seen these together before (Iterative Merge Sort on a Linked List), but never for an array.</a:t>
            </a:r>
          </a:p>
        </p:txBody>
      </p:sp>
      <p:sp>
        <p:nvSpPr>
          <p:cNvPr id="2729989" name="Line 5"/>
          <p:cNvSpPr>
            <a:spLocks noChangeShapeType="1"/>
          </p:cNvSpPr>
          <p:nvPr/>
        </p:nvSpPr>
        <p:spPr bwMode="auto">
          <a:xfrm flipH="1" flipV="1">
            <a:off x="3886200" y="1600200"/>
            <a:ext cx="243840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29990" name="Line 6"/>
          <p:cNvSpPr>
            <a:spLocks noChangeShapeType="1"/>
          </p:cNvSpPr>
          <p:nvPr/>
        </p:nvSpPr>
        <p:spPr bwMode="auto">
          <a:xfrm flipH="1">
            <a:off x="3581400" y="2362200"/>
            <a:ext cx="2743200" cy="457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1087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56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Heap Algorithms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Thoughts</a:t>
            </a:r>
          </a:p>
        </p:txBody>
      </p:sp>
      <p:sp>
        <p:nvSpPr>
          <p:cNvPr id="256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In practice, a Heap is not so much a data structure as it is an ordinary random-access sequence with a particular ordering property.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Associated with Heaps are a collection of algorithms that allow us to efficiently create Priority Queues and do comparison sorting.</a:t>
            </a:r>
          </a:p>
          <a:p>
            <a:pPr lvl="1" eaLnBrk="1" hangingPunct="1">
              <a:defRPr/>
            </a:pPr>
            <a:r>
              <a:rPr lang="en-US" smtClean="0"/>
              <a:t>These </a:t>
            </a:r>
            <a:r>
              <a:rPr lang="en-US" b="1" smtClean="0"/>
              <a:t>algorithms</a:t>
            </a:r>
            <a:r>
              <a:rPr lang="en-US" smtClean="0"/>
              <a:t> are the things to remember.</a:t>
            </a:r>
          </a:p>
          <a:p>
            <a:pPr lvl="1" eaLnBrk="1" hangingPunct="1">
              <a:defRPr/>
            </a:pPr>
            <a:r>
              <a:rPr lang="en-US" smtClean="0"/>
              <a:t>Thus the subject heading.</a:t>
            </a:r>
          </a:p>
        </p:txBody>
      </p:sp>
    </p:spTree>
    <p:extLst>
      <p:ext uri="{BB962C8B-B14F-4D97-AF65-F5344CB8AC3E}">
        <p14:creationId xmlns:p14="http://schemas.microsoft.com/office/powerpoint/2010/main" val="178394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52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Review</a:t>
            </a:r>
            <a:br>
              <a:rPr lang="en-US">
                <a:cs typeface="+mj-cs"/>
              </a:rPr>
            </a:br>
            <a:r>
              <a:rPr lang="en-US">
                <a:cs typeface="+mj-cs"/>
              </a:rPr>
              <a:t>Binary Search Trees </a:t>
            </a:r>
            <a:r>
              <a:rPr lang="en-US">
                <a:cs typeface="Times New Roman" charset="0"/>
              </a:rPr>
              <a:t>—</a:t>
            </a:r>
            <a:r>
              <a:rPr lang="en-US">
                <a:cs typeface="+mj-cs"/>
              </a:rPr>
              <a:t> What a Binary Search Tree Is</a:t>
            </a:r>
          </a:p>
        </p:txBody>
      </p:sp>
      <p:sp>
        <p:nvSpPr>
          <p:cNvPr id="252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A </a:t>
            </a:r>
            <a:r>
              <a:rPr lang="en-US" b="1">
                <a:cs typeface="+mn-cs"/>
              </a:rPr>
              <a:t>Binary Search Tree</a:t>
            </a:r>
            <a:r>
              <a:rPr lang="en-US">
                <a:cs typeface="+mn-cs"/>
              </a:rPr>
              <a:t> is a Binary</a:t>
            </a:r>
            <a:br>
              <a:rPr lang="en-US">
                <a:cs typeface="+mn-cs"/>
              </a:rPr>
            </a:br>
            <a:r>
              <a:rPr lang="en-US">
                <a:cs typeface="+mn-cs"/>
              </a:rPr>
              <a:t>Tree in which, for each node:</a:t>
            </a:r>
          </a:p>
          <a:p>
            <a:pPr lvl="1" eaLnBrk="1" hangingPunct="1">
              <a:defRPr/>
            </a:pPr>
            <a:r>
              <a:rPr lang="en-US"/>
              <a:t>Descendants holding data less than</a:t>
            </a:r>
            <a:br>
              <a:rPr lang="en-US"/>
            </a:br>
            <a:r>
              <a:rPr lang="en-US"/>
              <a:t>the node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data are in its left</a:t>
            </a:r>
            <a:br>
              <a:rPr lang="en-US"/>
            </a:br>
            <a:r>
              <a:rPr lang="en-US"/>
              <a:t>subtree.</a:t>
            </a:r>
          </a:p>
          <a:p>
            <a:pPr lvl="1" eaLnBrk="1" hangingPunct="1">
              <a:defRPr/>
            </a:pPr>
            <a:r>
              <a:rPr lang="en-US"/>
              <a:t>Descendants holding data greater</a:t>
            </a:r>
            <a:br>
              <a:rPr lang="en-US"/>
            </a:br>
            <a:r>
              <a:rPr lang="en-US"/>
              <a:t>than the node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data are in its</a:t>
            </a:r>
            <a:br>
              <a:rPr lang="en-US"/>
            </a:br>
            <a:r>
              <a:rPr lang="en-US"/>
              <a:t>right subtree.</a:t>
            </a:r>
          </a:p>
          <a:p>
            <a:pPr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In other words, an inorder traversal gives items in sorted order.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This is another value-oriented ADT</a:t>
            </a:r>
            <a:br>
              <a:rPr lang="en-US">
                <a:cs typeface="+mn-cs"/>
              </a:rPr>
            </a:br>
            <a:r>
              <a:rPr lang="en-US">
                <a:cs typeface="+mn-cs"/>
              </a:rPr>
              <a:t>(while ADT Binary Tree is</a:t>
            </a:r>
            <a:br>
              <a:rPr lang="en-US">
                <a:cs typeface="+mn-cs"/>
              </a:rPr>
            </a:br>
            <a:r>
              <a:rPr lang="en-US">
                <a:cs typeface="+mn-cs"/>
              </a:rPr>
              <a:t>position-oriented).</a:t>
            </a:r>
          </a:p>
        </p:txBody>
      </p:sp>
      <p:sp>
        <p:nvSpPr>
          <p:cNvPr id="2528260" name="Rectangle 4"/>
          <p:cNvSpPr>
            <a:spLocks noChangeArrowheads="1"/>
          </p:cNvSpPr>
          <p:nvPr/>
        </p:nvSpPr>
        <p:spPr bwMode="auto">
          <a:xfrm>
            <a:off x="5638800" y="5867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13</a:t>
            </a:r>
          </a:p>
        </p:txBody>
      </p:sp>
      <p:sp>
        <p:nvSpPr>
          <p:cNvPr id="2528261" name="Line 5"/>
          <p:cNvSpPr>
            <a:spLocks noChangeShapeType="1"/>
          </p:cNvSpPr>
          <p:nvPr/>
        </p:nvSpPr>
        <p:spPr bwMode="auto">
          <a:xfrm flipH="1">
            <a:off x="5791200" y="56388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28262" name="Line 6"/>
          <p:cNvSpPr>
            <a:spLocks noChangeShapeType="1"/>
          </p:cNvSpPr>
          <p:nvPr/>
        </p:nvSpPr>
        <p:spPr bwMode="auto">
          <a:xfrm>
            <a:off x="6248400" y="56388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28263" name="Rectangle 7"/>
          <p:cNvSpPr>
            <a:spLocks noChangeArrowheads="1"/>
          </p:cNvSpPr>
          <p:nvPr/>
        </p:nvSpPr>
        <p:spPr bwMode="auto">
          <a:xfrm>
            <a:off x="6019800" y="5334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16</a:t>
            </a:r>
          </a:p>
        </p:txBody>
      </p:sp>
      <p:sp>
        <p:nvSpPr>
          <p:cNvPr id="2528264" name="Rectangle 8"/>
          <p:cNvSpPr>
            <a:spLocks noChangeArrowheads="1"/>
          </p:cNvSpPr>
          <p:nvPr/>
        </p:nvSpPr>
        <p:spPr bwMode="auto">
          <a:xfrm>
            <a:off x="6400800" y="5867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30</a:t>
            </a:r>
          </a:p>
        </p:txBody>
      </p:sp>
      <p:sp>
        <p:nvSpPr>
          <p:cNvPr id="2528265" name="Line 9"/>
          <p:cNvSpPr>
            <a:spLocks noChangeShapeType="1"/>
          </p:cNvSpPr>
          <p:nvPr/>
        </p:nvSpPr>
        <p:spPr bwMode="auto">
          <a:xfrm>
            <a:off x="5867400" y="51054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28266" name="Rectangle 10"/>
          <p:cNvSpPr>
            <a:spLocks noChangeArrowheads="1"/>
          </p:cNvSpPr>
          <p:nvPr/>
        </p:nvSpPr>
        <p:spPr bwMode="auto">
          <a:xfrm>
            <a:off x="5638800" y="4800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528267" name="Line 11"/>
          <p:cNvSpPr>
            <a:spLocks noChangeShapeType="1"/>
          </p:cNvSpPr>
          <p:nvPr/>
        </p:nvSpPr>
        <p:spPr bwMode="auto">
          <a:xfrm flipH="1">
            <a:off x="5410200" y="51054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28268" name="Rectangle 12"/>
          <p:cNvSpPr>
            <a:spLocks noChangeArrowheads="1"/>
          </p:cNvSpPr>
          <p:nvPr/>
        </p:nvSpPr>
        <p:spPr bwMode="auto">
          <a:xfrm>
            <a:off x="5257800" y="5334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528269" name="Rectangle 13"/>
          <p:cNvSpPr>
            <a:spLocks noChangeArrowheads="1"/>
          </p:cNvSpPr>
          <p:nvPr/>
        </p:nvSpPr>
        <p:spPr bwMode="auto">
          <a:xfrm>
            <a:off x="7162800" y="1828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 i="1">
                <a:cs typeface="+mn-cs"/>
              </a:rPr>
              <a:t>x</a:t>
            </a:r>
          </a:p>
        </p:txBody>
      </p:sp>
      <p:sp>
        <p:nvSpPr>
          <p:cNvPr id="2528270" name="Line 14"/>
          <p:cNvSpPr>
            <a:spLocks noChangeShapeType="1"/>
          </p:cNvSpPr>
          <p:nvPr/>
        </p:nvSpPr>
        <p:spPr bwMode="auto">
          <a:xfrm flipH="1">
            <a:off x="6553200" y="2133600"/>
            <a:ext cx="685800" cy="457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28271" name="Line 15"/>
          <p:cNvSpPr>
            <a:spLocks noChangeShapeType="1"/>
          </p:cNvSpPr>
          <p:nvPr/>
        </p:nvSpPr>
        <p:spPr bwMode="auto">
          <a:xfrm>
            <a:off x="6858000" y="1524000"/>
            <a:ext cx="457200" cy="3048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28272" name="Line 16"/>
          <p:cNvSpPr>
            <a:spLocks noChangeShapeType="1"/>
          </p:cNvSpPr>
          <p:nvPr/>
        </p:nvSpPr>
        <p:spPr bwMode="auto">
          <a:xfrm>
            <a:off x="7391400" y="2133600"/>
            <a:ext cx="685800" cy="457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28273" name="Line 17"/>
          <p:cNvSpPr>
            <a:spLocks noChangeShapeType="1"/>
          </p:cNvSpPr>
          <p:nvPr/>
        </p:nvSpPr>
        <p:spPr bwMode="auto">
          <a:xfrm flipH="1">
            <a:off x="6400800" y="16764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28274" name="Rectangle 18"/>
          <p:cNvSpPr>
            <a:spLocks noChangeArrowheads="1"/>
          </p:cNvSpPr>
          <p:nvPr/>
        </p:nvSpPr>
        <p:spPr bwMode="auto">
          <a:xfrm>
            <a:off x="6477000" y="25908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528275" name="Rectangle 19"/>
          <p:cNvSpPr>
            <a:spLocks noChangeArrowheads="1"/>
          </p:cNvSpPr>
          <p:nvPr/>
        </p:nvSpPr>
        <p:spPr bwMode="auto">
          <a:xfrm>
            <a:off x="6172200" y="28956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528276" name="Rectangle 20"/>
          <p:cNvSpPr>
            <a:spLocks noChangeArrowheads="1"/>
          </p:cNvSpPr>
          <p:nvPr/>
        </p:nvSpPr>
        <p:spPr bwMode="auto">
          <a:xfrm>
            <a:off x="6781800" y="28956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528277" name="Line 21"/>
          <p:cNvSpPr>
            <a:spLocks noChangeShapeType="1"/>
          </p:cNvSpPr>
          <p:nvPr/>
        </p:nvSpPr>
        <p:spPr bwMode="auto">
          <a:xfrm flipH="1">
            <a:off x="6248400" y="2743200"/>
            <a:ext cx="2286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28278" name="Line 22"/>
          <p:cNvSpPr>
            <a:spLocks noChangeShapeType="1"/>
          </p:cNvSpPr>
          <p:nvPr/>
        </p:nvSpPr>
        <p:spPr bwMode="auto">
          <a:xfrm>
            <a:off x="6629400" y="2743200"/>
            <a:ext cx="2286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28279" name="Rectangle 23"/>
          <p:cNvSpPr>
            <a:spLocks noChangeArrowheads="1"/>
          </p:cNvSpPr>
          <p:nvPr/>
        </p:nvSpPr>
        <p:spPr bwMode="auto">
          <a:xfrm>
            <a:off x="6019800" y="32004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528280" name="Rectangle 24"/>
          <p:cNvSpPr>
            <a:spLocks noChangeArrowheads="1"/>
          </p:cNvSpPr>
          <p:nvPr/>
        </p:nvSpPr>
        <p:spPr bwMode="auto">
          <a:xfrm>
            <a:off x="6324600" y="32004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528281" name="Line 25"/>
          <p:cNvSpPr>
            <a:spLocks noChangeShapeType="1"/>
          </p:cNvSpPr>
          <p:nvPr/>
        </p:nvSpPr>
        <p:spPr bwMode="auto">
          <a:xfrm flipH="1">
            <a:off x="6096000" y="3048000"/>
            <a:ext cx="76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28282" name="Line 26"/>
          <p:cNvSpPr>
            <a:spLocks noChangeShapeType="1"/>
          </p:cNvSpPr>
          <p:nvPr/>
        </p:nvSpPr>
        <p:spPr bwMode="auto">
          <a:xfrm>
            <a:off x="6324600" y="3048000"/>
            <a:ext cx="76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28283" name="Rectangle 27"/>
          <p:cNvSpPr>
            <a:spLocks noChangeArrowheads="1"/>
          </p:cNvSpPr>
          <p:nvPr/>
        </p:nvSpPr>
        <p:spPr bwMode="auto">
          <a:xfrm>
            <a:off x="6629400" y="32004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528284" name="Rectangle 28"/>
          <p:cNvSpPr>
            <a:spLocks noChangeArrowheads="1"/>
          </p:cNvSpPr>
          <p:nvPr/>
        </p:nvSpPr>
        <p:spPr bwMode="auto">
          <a:xfrm>
            <a:off x="6934200" y="32004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528285" name="Line 29"/>
          <p:cNvSpPr>
            <a:spLocks noChangeShapeType="1"/>
          </p:cNvSpPr>
          <p:nvPr/>
        </p:nvSpPr>
        <p:spPr bwMode="auto">
          <a:xfrm flipH="1">
            <a:off x="6705600" y="3048000"/>
            <a:ext cx="76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28286" name="Line 30"/>
          <p:cNvSpPr>
            <a:spLocks noChangeShapeType="1"/>
          </p:cNvSpPr>
          <p:nvPr/>
        </p:nvSpPr>
        <p:spPr bwMode="auto">
          <a:xfrm>
            <a:off x="6934200" y="3048000"/>
            <a:ext cx="76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28287" name="Rectangle 31"/>
          <p:cNvSpPr>
            <a:spLocks noChangeArrowheads="1"/>
          </p:cNvSpPr>
          <p:nvPr/>
        </p:nvSpPr>
        <p:spPr bwMode="auto">
          <a:xfrm>
            <a:off x="6172200" y="35052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528288" name="Rectangle 32"/>
          <p:cNvSpPr>
            <a:spLocks noChangeArrowheads="1"/>
          </p:cNvSpPr>
          <p:nvPr/>
        </p:nvSpPr>
        <p:spPr bwMode="auto">
          <a:xfrm>
            <a:off x="6477000" y="35052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528289" name="Line 33"/>
          <p:cNvSpPr>
            <a:spLocks noChangeShapeType="1"/>
          </p:cNvSpPr>
          <p:nvPr/>
        </p:nvSpPr>
        <p:spPr bwMode="auto">
          <a:xfrm flipH="1">
            <a:off x="6248400" y="3352800"/>
            <a:ext cx="76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28290" name="Line 34"/>
          <p:cNvSpPr>
            <a:spLocks noChangeShapeType="1"/>
          </p:cNvSpPr>
          <p:nvPr/>
        </p:nvSpPr>
        <p:spPr bwMode="auto">
          <a:xfrm>
            <a:off x="6477000" y="3352800"/>
            <a:ext cx="76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28291" name="Rectangle 35"/>
          <p:cNvSpPr>
            <a:spLocks noChangeArrowheads="1"/>
          </p:cNvSpPr>
          <p:nvPr/>
        </p:nvSpPr>
        <p:spPr bwMode="auto">
          <a:xfrm>
            <a:off x="6781800" y="35052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528292" name="Line 36"/>
          <p:cNvSpPr>
            <a:spLocks noChangeShapeType="1"/>
          </p:cNvSpPr>
          <p:nvPr/>
        </p:nvSpPr>
        <p:spPr bwMode="auto">
          <a:xfrm flipH="1">
            <a:off x="6858000" y="3352800"/>
            <a:ext cx="76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28293" name="Rectangle 37"/>
          <p:cNvSpPr>
            <a:spLocks noChangeArrowheads="1"/>
          </p:cNvSpPr>
          <p:nvPr/>
        </p:nvSpPr>
        <p:spPr bwMode="auto">
          <a:xfrm>
            <a:off x="5867400" y="35052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528294" name="Line 38"/>
          <p:cNvSpPr>
            <a:spLocks noChangeShapeType="1"/>
          </p:cNvSpPr>
          <p:nvPr/>
        </p:nvSpPr>
        <p:spPr bwMode="auto">
          <a:xfrm flipH="1">
            <a:off x="5943600" y="3352800"/>
            <a:ext cx="76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28295" name="Rectangle 39"/>
          <p:cNvSpPr>
            <a:spLocks noChangeArrowheads="1"/>
          </p:cNvSpPr>
          <p:nvPr/>
        </p:nvSpPr>
        <p:spPr bwMode="auto">
          <a:xfrm>
            <a:off x="8001000" y="25908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528296" name="Rectangle 40"/>
          <p:cNvSpPr>
            <a:spLocks noChangeArrowheads="1"/>
          </p:cNvSpPr>
          <p:nvPr/>
        </p:nvSpPr>
        <p:spPr bwMode="auto">
          <a:xfrm>
            <a:off x="7696200" y="28956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528297" name="Rectangle 41"/>
          <p:cNvSpPr>
            <a:spLocks noChangeArrowheads="1"/>
          </p:cNvSpPr>
          <p:nvPr/>
        </p:nvSpPr>
        <p:spPr bwMode="auto">
          <a:xfrm>
            <a:off x="8305800" y="28956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528298" name="Line 42"/>
          <p:cNvSpPr>
            <a:spLocks noChangeShapeType="1"/>
          </p:cNvSpPr>
          <p:nvPr/>
        </p:nvSpPr>
        <p:spPr bwMode="auto">
          <a:xfrm flipH="1">
            <a:off x="7772400" y="2743200"/>
            <a:ext cx="2286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28299" name="Line 43"/>
          <p:cNvSpPr>
            <a:spLocks noChangeShapeType="1"/>
          </p:cNvSpPr>
          <p:nvPr/>
        </p:nvSpPr>
        <p:spPr bwMode="auto">
          <a:xfrm>
            <a:off x="8153400" y="2743200"/>
            <a:ext cx="2286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28300" name="Rectangle 44"/>
          <p:cNvSpPr>
            <a:spLocks noChangeArrowheads="1"/>
          </p:cNvSpPr>
          <p:nvPr/>
        </p:nvSpPr>
        <p:spPr bwMode="auto">
          <a:xfrm>
            <a:off x="7543800" y="32004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528301" name="Rectangle 45"/>
          <p:cNvSpPr>
            <a:spLocks noChangeArrowheads="1"/>
          </p:cNvSpPr>
          <p:nvPr/>
        </p:nvSpPr>
        <p:spPr bwMode="auto">
          <a:xfrm>
            <a:off x="7848600" y="32004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528302" name="Line 46"/>
          <p:cNvSpPr>
            <a:spLocks noChangeShapeType="1"/>
          </p:cNvSpPr>
          <p:nvPr/>
        </p:nvSpPr>
        <p:spPr bwMode="auto">
          <a:xfrm flipH="1">
            <a:off x="7620000" y="3048000"/>
            <a:ext cx="76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28303" name="Line 47"/>
          <p:cNvSpPr>
            <a:spLocks noChangeShapeType="1"/>
          </p:cNvSpPr>
          <p:nvPr/>
        </p:nvSpPr>
        <p:spPr bwMode="auto">
          <a:xfrm>
            <a:off x="7848600" y="3048000"/>
            <a:ext cx="76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28304" name="Rectangle 48"/>
          <p:cNvSpPr>
            <a:spLocks noChangeArrowheads="1"/>
          </p:cNvSpPr>
          <p:nvPr/>
        </p:nvSpPr>
        <p:spPr bwMode="auto">
          <a:xfrm>
            <a:off x="8153400" y="32004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528305" name="Rectangle 49"/>
          <p:cNvSpPr>
            <a:spLocks noChangeArrowheads="1"/>
          </p:cNvSpPr>
          <p:nvPr/>
        </p:nvSpPr>
        <p:spPr bwMode="auto">
          <a:xfrm>
            <a:off x="8458200" y="32004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528306" name="Line 50"/>
          <p:cNvSpPr>
            <a:spLocks noChangeShapeType="1"/>
          </p:cNvSpPr>
          <p:nvPr/>
        </p:nvSpPr>
        <p:spPr bwMode="auto">
          <a:xfrm>
            <a:off x="8458200" y="3048000"/>
            <a:ext cx="76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28307" name="Rectangle 51"/>
          <p:cNvSpPr>
            <a:spLocks noChangeArrowheads="1"/>
          </p:cNvSpPr>
          <p:nvPr/>
        </p:nvSpPr>
        <p:spPr bwMode="auto">
          <a:xfrm>
            <a:off x="7696200" y="35052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528308" name="Line 52"/>
          <p:cNvSpPr>
            <a:spLocks noChangeShapeType="1"/>
          </p:cNvSpPr>
          <p:nvPr/>
        </p:nvSpPr>
        <p:spPr bwMode="auto">
          <a:xfrm>
            <a:off x="7696200" y="3352800"/>
            <a:ext cx="76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28309" name="Rectangle 53"/>
          <p:cNvSpPr>
            <a:spLocks noChangeArrowheads="1"/>
          </p:cNvSpPr>
          <p:nvPr/>
        </p:nvSpPr>
        <p:spPr bwMode="auto">
          <a:xfrm>
            <a:off x="8610600" y="35052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528310" name="Line 54"/>
          <p:cNvSpPr>
            <a:spLocks noChangeShapeType="1"/>
          </p:cNvSpPr>
          <p:nvPr/>
        </p:nvSpPr>
        <p:spPr bwMode="auto">
          <a:xfrm>
            <a:off x="8610600" y="3352800"/>
            <a:ext cx="76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28311" name="Rectangle 55"/>
          <p:cNvSpPr>
            <a:spLocks noChangeArrowheads="1"/>
          </p:cNvSpPr>
          <p:nvPr/>
        </p:nvSpPr>
        <p:spPr bwMode="auto">
          <a:xfrm>
            <a:off x="8305800" y="35052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528312" name="Line 56"/>
          <p:cNvSpPr>
            <a:spLocks noChangeShapeType="1"/>
          </p:cNvSpPr>
          <p:nvPr/>
        </p:nvSpPr>
        <p:spPr bwMode="auto">
          <a:xfrm flipH="1">
            <a:off x="8382000" y="3352800"/>
            <a:ext cx="76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28313" name="Rectangle 57"/>
          <p:cNvSpPr>
            <a:spLocks noChangeArrowheads="1"/>
          </p:cNvSpPr>
          <p:nvPr/>
        </p:nvSpPr>
        <p:spPr bwMode="auto">
          <a:xfrm>
            <a:off x="5715000" y="2438400"/>
            <a:ext cx="1524000" cy="167640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28314" name="Rectangle 58"/>
          <p:cNvSpPr>
            <a:spLocks noChangeArrowheads="1"/>
          </p:cNvSpPr>
          <p:nvPr/>
        </p:nvSpPr>
        <p:spPr bwMode="auto">
          <a:xfrm>
            <a:off x="7391400" y="2438400"/>
            <a:ext cx="1524000" cy="167640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28315" name="Line 59"/>
          <p:cNvSpPr>
            <a:spLocks noChangeShapeType="1"/>
          </p:cNvSpPr>
          <p:nvPr/>
        </p:nvSpPr>
        <p:spPr bwMode="auto">
          <a:xfrm flipH="1">
            <a:off x="8229600" y="3048000"/>
            <a:ext cx="76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28316" name="Text Box 60"/>
          <p:cNvSpPr txBox="1">
            <a:spLocks noChangeArrowheads="1"/>
          </p:cNvSpPr>
          <p:nvPr/>
        </p:nvSpPr>
        <p:spPr bwMode="auto">
          <a:xfrm>
            <a:off x="5867400" y="3733800"/>
            <a:ext cx="1143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Items ≤ </a:t>
            </a:r>
            <a:r>
              <a:rPr lang="en-US" sz="1400" i="1">
                <a:cs typeface="+mn-cs"/>
              </a:rPr>
              <a:t>x</a:t>
            </a:r>
          </a:p>
        </p:txBody>
      </p:sp>
      <p:sp>
        <p:nvSpPr>
          <p:cNvPr id="2528317" name="Text Box 61"/>
          <p:cNvSpPr txBox="1">
            <a:spLocks noChangeArrowheads="1"/>
          </p:cNvSpPr>
          <p:nvPr/>
        </p:nvSpPr>
        <p:spPr bwMode="auto">
          <a:xfrm>
            <a:off x="7696200" y="3733800"/>
            <a:ext cx="1143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Items ≥ </a:t>
            </a:r>
            <a:r>
              <a:rPr lang="en-US" sz="1400" i="1">
                <a:cs typeface="+mn-cs"/>
              </a:rPr>
              <a:t>x</a:t>
            </a:r>
          </a:p>
        </p:txBody>
      </p:sp>
      <p:sp>
        <p:nvSpPr>
          <p:cNvPr id="2528318" name="Rectangle 62"/>
          <p:cNvSpPr>
            <a:spLocks noChangeArrowheads="1"/>
          </p:cNvSpPr>
          <p:nvPr/>
        </p:nvSpPr>
        <p:spPr bwMode="auto">
          <a:xfrm>
            <a:off x="7543800" y="38100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528319" name="Line 63"/>
          <p:cNvSpPr>
            <a:spLocks noChangeShapeType="1"/>
          </p:cNvSpPr>
          <p:nvPr/>
        </p:nvSpPr>
        <p:spPr bwMode="auto">
          <a:xfrm flipH="1">
            <a:off x="7620000" y="3657600"/>
            <a:ext cx="76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28320" name="Rectangle 64"/>
          <p:cNvSpPr>
            <a:spLocks noChangeArrowheads="1"/>
          </p:cNvSpPr>
          <p:nvPr/>
        </p:nvSpPr>
        <p:spPr bwMode="auto">
          <a:xfrm>
            <a:off x="6629400" y="1219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528321" name="Line 65"/>
          <p:cNvSpPr>
            <a:spLocks noChangeShapeType="1"/>
          </p:cNvSpPr>
          <p:nvPr/>
        </p:nvSpPr>
        <p:spPr bwMode="auto">
          <a:xfrm flipH="1" flipV="1">
            <a:off x="7010400" y="1371600"/>
            <a:ext cx="5334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28322" name="Text Box 66"/>
          <p:cNvSpPr txBox="1">
            <a:spLocks noChangeArrowheads="1"/>
          </p:cNvSpPr>
          <p:nvPr/>
        </p:nvSpPr>
        <p:spPr bwMode="auto">
          <a:xfrm>
            <a:off x="7543800" y="1371600"/>
            <a:ext cx="12954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Must be ≤ </a:t>
            </a:r>
            <a:r>
              <a:rPr lang="en-US" sz="1400" i="1">
                <a:solidFill>
                  <a:schemeClr val="folHlink"/>
                </a:solidFill>
                <a:cs typeface="+mn-cs"/>
              </a:rPr>
              <a:t>x</a:t>
            </a:r>
          </a:p>
        </p:txBody>
      </p:sp>
      <p:sp>
        <p:nvSpPr>
          <p:cNvPr id="2528323" name="Line 67"/>
          <p:cNvSpPr>
            <a:spLocks noChangeShapeType="1"/>
          </p:cNvSpPr>
          <p:nvPr/>
        </p:nvSpPr>
        <p:spPr bwMode="auto">
          <a:xfrm flipH="1">
            <a:off x="6553200" y="15240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28324" name="Text Box 68"/>
          <p:cNvSpPr txBox="1">
            <a:spLocks noChangeArrowheads="1"/>
          </p:cNvSpPr>
          <p:nvPr/>
        </p:nvSpPr>
        <p:spPr bwMode="auto">
          <a:xfrm>
            <a:off x="6477000" y="4953000"/>
            <a:ext cx="22098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Inorder traversal: 4, 10, 13, 16, 30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38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Review: Binary </a:t>
            </a:r>
            <a:r>
              <a:rPr lang="en-US" dirty="0">
                <a:cs typeface="+mj-cs"/>
              </a:rPr>
              <a:t>Search Trees</a:t>
            </a:r>
            <a:br>
              <a:rPr lang="en-US" dirty="0">
                <a:cs typeface="+mj-cs"/>
              </a:rPr>
            </a:br>
            <a:r>
              <a:rPr lang="en-US" dirty="0" smtClean="0">
                <a:cs typeface="+mj-cs"/>
              </a:rPr>
              <a:t>Operations</a:t>
            </a:r>
            <a:endParaRPr lang="en-US" dirty="0">
              <a:cs typeface="+mj-cs"/>
            </a:endParaRPr>
          </a:p>
        </p:txBody>
      </p:sp>
      <p:sp>
        <p:nvSpPr>
          <p:cNvPr id="238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ADT Binary Search Tree</a:t>
            </a:r>
          </a:p>
          <a:p>
            <a:pPr lvl="1" eaLnBrk="1" hangingPunct="1">
              <a:defRPr/>
            </a:pPr>
            <a:r>
              <a:rPr lang="en-US"/>
              <a:t>Data</a:t>
            </a:r>
          </a:p>
          <a:p>
            <a:pPr lvl="2" eaLnBrk="1" hangingPunct="1">
              <a:defRPr/>
            </a:pPr>
            <a:r>
              <a:rPr lang="en-US"/>
              <a:t>A collection of nodes, each with a data item.</a:t>
            </a:r>
          </a:p>
          <a:p>
            <a:pPr lvl="1" eaLnBrk="1" hangingPunct="1">
              <a:defRPr/>
            </a:pPr>
            <a:r>
              <a:rPr lang="en-US"/>
              <a:t>Operations</a:t>
            </a:r>
          </a:p>
          <a:p>
            <a:pPr lvl="2" eaLnBrk="1" hangingPunct="1">
              <a:defRPr/>
            </a:pPr>
            <a:r>
              <a:rPr lang="en-US" b="1"/>
              <a:t>create</a:t>
            </a:r>
            <a:r>
              <a:rPr lang="en-US"/>
              <a:t> empty B.S.T.</a:t>
            </a:r>
          </a:p>
          <a:p>
            <a:pPr lvl="2" eaLnBrk="1" hangingPunct="1">
              <a:defRPr/>
            </a:pPr>
            <a:r>
              <a:rPr lang="en-US" b="1"/>
              <a:t>destroy</a:t>
            </a:r>
            <a:r>
              <a:rPr lang="en-US"/>
              <a:t>.</a:t>
            </a:r>
          </a:p>
          <a:p>
            <a:pPr lvl="2" eaLnBrk="1" hangingPunct="1">
              <a:defRPr/>
            </a:pPr>
            <a:r>
              <a:rPr lang="en-US" b="1"/>
              <a:t>isEmpty</a:t>
            </a:r>
            <a:r>
              <a:rPr lang="en-US"/>
              <a:t>.</a:t>
            </a:r>
          </a:p>
          <a:p>
            <a:pPr lvl="2" eaLnBrk="1" hangingPunct="1">
              <a:defRPr/>
            </a:pPr>
            <a:r>
              <a:rPr lang="en-US" b="1"/>
              <a:t>insert</a:t>
            </a:r>
            <a:r>
              <a:rPr lang="en-US"/>
              <a:t> (given item [which includes a key]).</a:t>
            </a:r>
          </a:p>
          <a:p>
            <a:pPr lvl="2" eaLnBrk="1" hangingPunct="1">
              <a:defRPr/>
            </a:pPr>
            <a:r>
              <a:rPr lang="en-US" b="1"/>
              <a:t>delete</a:t>
            </a:r>
            <a:r>
              <a:rPr lang="en-US"/>
              <a:t> (given key).</a:t>
            </a:r>
          </a:p>
          <a:p>
            <a:pPr lvl="2" eaLnBrk="1" hangingPunct="1">
              <a:defRPr/>
            </a:pPr>
            <a:r>
              <a:rPr lang="en-US" b="1"/>
              <a:t>retrieve</a:t>
            </a:r>
            <a:r>
              <a:rPr lang="en-US"/>
              <a:t> (given key, returns item).</a:t>
            </a:r>
          </a:p>
          <a:p>
            <a:pPr lvl="2" eaLnBrk="1" hangingPunct="1">
              <a:defRPr/>
            </a:pPr>
            <a:r>
              <a:rPr lang="en-US"/>
              <a:t>The three traversals: </a:t>
            </a:r>
            <a:r>
              <a:rPr lang="en-US" b="1"/>
              <a:t>preorderTraverse</a:t>
            </a:r>
            <a:r>
              <a:rPr lang="en-US"/>
              <a:t>,</a:t>
            </a:r>
            <a:br>
              <a:rPr lang="en-US"/>
            </a:br>
            <a:r>
              <a:rPr lang="en-US" b="1"/>
              <a:t>inorderTraverse</a:t>
            </a:r>
            <a:r>
              <a:rPr lang="en-US"/>
              <a:t>, </a:t>
            </a:r>
            <a:r>
              <a:rPr lang="en-US" b="1"/>
              <a:t>postorderTraverse</a:t>
            </a:r>
            <a:r>
              <a:rPr lang="en-US"/>
              <a:t>.</a:t>
            </a:r>
          </a:p>
        </p:txBody>
      </p:sp>
      <p:sp>
        <p:nvSpPr>
          <p:cNvPr id="2381828" name="Rectangle 4"/>
          <p:cNvSpPr>
            <a:spLocks noChangeArrowheads="1"/>
          </p:cNvSpPr>
          <p:nvPr/>
        </p:nvSpPr>
        <p:spPr bwMode="auto">
          <a:xfrm>
            <a:off x="7239000" y="2286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13</a:t>
            </a:r>
          </a:p>
        </p:txBody>
      </p:sp>
      <p:sp>
        <p:nvSpPr>
          <p:cNvPr id="2381829" name="Line 5"/>
          <p:cNvSpPr>
            <a:spLocks noChangeShapeType="1"/>
          </p:cNvSpPr>
          <p:nvPr/>
        </p:nvSpPr>
        <p:spPr bwMode="auto">
          <a:xfrm flipH="1">
            <a:off x="7696200" y="2590800"/>
            <a:ext cx="3810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381830" name="Line 6"/>
          <p:cNvSpPr>
            <a:spLocks noChangeShapeType="1"/>
          </p:cNvSpPr>
          <p:nvPr/>
        </p:nvSpPr>
        <p:spPr bwMode="auto">
          <a:xfrm flipH="1">
            <a:off x="7391400" y="20574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381831" name="Line 7"/>
          <p:cNvSpPr>
            <a:spLocks noChangeShapeType="1"/>
          </p:cNvSpPr>
          <p:nvPr/>
        </p:nvSpPr>
        <p:spPr bwMode="auto">
          <a:xfrm>
            <a:off x="7848600" y="20574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381832" name="Rectangle 8"/>
          <p:cNvSpPr>
            <a:spLocks noChangeArrowheads="1"/>
          </p:cNvSpPr>
          <p:nvPr/>
        </p:nvSpPr>
        <p:spPr bwMode="auto">
          <a:xfrm>
            <a:off x="7620000" y="1752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16</a:t>
            </a:r>
          </a:p>
        </p:txBody>
      </p:sp>
      <p:sp>
        <p:nvSpPr>
          <p:cNvPr id="2381833" name="Rectangle 9"/>
          <p:cNvSpPr>
            <a:spLocks noChangeArrowheads="1"/>
          </p:cNvSpPr>
          <p:nvPr/>
        </p:nvSpPr>
        <p:spPr bwMode="auto">
          <a:xfrm>
            <a:off x="8001000" y="2286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30</a:t>
            </a:r>
          </a:p>
        </p:txBody>
      </p:sp>
      <p:sp>
        <p:nvSpPr>
          <p:cNvPr id="2381834" name="Line 10"/>
          <p:cNvSpPr>
            <a:spLocks noChangeShapeType="1"/>
          </p:cNvSpPr>
          <p:nvPr/>
        </p:nvSpPr>
        <p:spPr bwMode="auto">
          <a:xfrm>
            <a:off x="8229600" y="25908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381835" name="Rectangle 11"/>
          <p:cNvSpPr>
            <a:spLocks noChangeArrowheads="1"/>
          </p:cNvSpPr>
          <p:nvPr/>
        </p:nvSpPr>
        <p:spPr bwMode="auto">
          <a:xfrm>
            <a:off x="8382000" y="2819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42</a:t>
            </a:r>
          </a:p>
        </p:txBody>
      </p:sp>
      <p:sp>
        <p:nvSpPr>
          <p:cNvPr id="2381836" name="Rectangle 12"/>
          <p:cNvSpPr>
            <a:spLocks noChangeArrowheads="1"/>
          </p:cNvSpPr>
          <p:nvPr/>
        </p:nvSpPr>
        <p:spPr bwMode="auto">
          <a:xfrm>
            <a:off x="7848600" y="3352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381837" name="Line 13"/>
          <p:cNvSpPr>
            <a:spLocks noChangeShapeType="1"/>
          </p:cNvSpPr>
          <p:nvPr/>
        </p:nvSpPr>
        <p:spPr bwMode="auto">
          <a:xfrm>
            <a:off x="8077200" y="36576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381838" name="Rectangle 14"/>
          <p:cNvSpPr>
            <a:spLocks noChangeArrowheads="1"/>
          </p:cNvSpPr>
          <p:nvPr/>
        </p:nvSpPr>
        <p:spPr bwMode="auto">
          <a:xfrm>
            <a:off x="82296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381839" name="Line 15"/>
          <p:cNvSpPr>
            <a:spLocks noChangeShapeType="1"/>
          </p:cNvSpPr>
          <p:nvPr/>
        </p:nvSpPr>
        <p:spPr bwMode="auto">
          <a:xfrm>
            <a:off x="7772400" y="3124200"/>
            <a:ext cx="2286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381840" name="Line 16"/>
          <p:cNvSpPr>
            <a:spLocks noChangeShapeType="1"/>
          </p:cNvSpPr>
          <p:nvPr/>
        </p:nvSpPr>
        <p:spPr bwMode="auto">
          <a:xfrm flipH="1">
            <a:off x="7620000" y="36576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381841" name="Rectangle 17"/>
          <p:cNvSpPr>
            <a:spLocks noChangeArrowheads="1"/>
          </p:cNvSpPr>
          <p:nvPr/>
        </p:nvSpPr>
        <p:spPr bwMode="auto">
          <a:xfrm>
            <a:off x="74676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381842" name="Line 18"/>
          <p:cNvSpPr>
            <a:spLocks noChangeShapeType="1"/>
          </p:cNvSpPr>
          <p:nvPr/>
        </p:nvSpPr>
        <p:spPr bwMode="auto">
          <a:xfrm>
            <a:off x="7467600" y="15240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381843" name="Rectangle 19"/>
          <p:cNvSpPr>
            <a:spLocks noChangeArrowheads="1"/>
          </p:cNvSpPr>
          <p:nvPr/>
        </p:nvSpPr>
        <p:spPr bwMode="auto">
          <a:xfrm>
            <a:off x="7239000" y="1219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381844" name="Line 20"/>
          <p:cNvSpPr>
            <a:spLocks noChangeShapeType="1"/>
          </p:cNvSpPr>
          <p:nvPr/>
        </p:nvSpPr>
        <p:spPr bwMode="auto">
          <a:xfrm flipH="1">
            <a:off x="7010400" y="15240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381845" name="Rectangle 21"/>
          <p:cNvSpPr>
            <a:spLocks noChangeArrowheads="1"/>
          </p:cNvSpPr>
          <p:nvPr/>
        </p:nvSpPr>
        <p:spPr bwMode="auto">
          <a:xfrm>
            <a:off x="6858000" y="1752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381846" name="Rectangle 22"/>
          <p:cNvSpPr>
            <a:spLocks noChangeArrowheads="1"/>
          </p:cNvSpPr>
          <p:nvPr/>
        </p:nvSpPr>
        <p:spPr bwMode="auto">
          <a:xfrm>
            <a:off x="7543800" y="2819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381847" name="Text Box 23"/>
          <p:cNvSpPr txBox="1">
            <a:spLocks noChangeArrowheads="1"/>
          </p:cNvSpPr>
          <p:nvPr/>
        </p:nvSpPr>
        <p:spPr bwMode="auto">
          <a:xfrm>
            <a:off x="0" y="3352800"/>
            <a:ext cx="9906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Here they are again</a:t>
            </a:r>
          </a:p>
        </p:txBody>
      </p:sp>
      <p:sp>
        <p:nvSpPr>
          <p:cNvPr id="2381848" name="AutoShape 24"/>
          <p:cNvSpPr>
            <a:spLocks/>
          </p:cNvSpPr>
          <p:nvPr/>
        </p:nvSpPr>
        <p:spPr bwMode="auto">
          <a:xfrm>
            <a:off x="990600" y="33528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44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Binary Search Trees</a:t>
            </a:r>
            <a:br>
              <a:rPr lang="en-US" dirty="0">
                <a:cs typeface="+mj-cs"/>
              </a:rPr>
            </a:br>
            <a:r>
              <a:rPr lang="en-US" dirty="0" smtClean="0">
                <a:cs typeface="+mj-cs"/>
              </a:rPr>
              <a:t>Review: Operations </a:t>
            </a:r>
            <a:r>
              <a:rPr lang="en-US" dirty="0">
                <a:cs typeface="Times New Roman" charset="0"/>
              </a:rPr>
              <a:t>—</a:t>
            </a:r>
            <a:r>
              <a:rPr lang="en-US" dirty="0">
                <a:cs typeface="+mj-cs"/>
              </a:rPr>
              <a:t> Retrieve</a:t>
            </a:r>
          </a:p>
        </p:txBody>
      </p:sp>
      <p:sp>
        <p:nvSpPr>
          <p:cNvPr id="244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>
                <a:cs typeface="+mn-cs"/>
              </a:rPr>
              <a:t>To </a:t>
            </a:r>
            <a:r>
              <a:rPr lang="en-US" b="1">
                <a:cs typeface="+mn-cs"/>
              </a:rPr>
              <a:t>retrieve</a:t>
            </a:r>
            <a:r>
              <a:rPr lang="en-US">
                <a:cs typeface="+mn-cs"/>
              </a:rPr>
              <a:t> a value from a Binary Search Tree, we begin at the root and repeatedly follow left or right child pointers, depending on how the search key compares to the key in each node.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>
                <a:cs typeface="+mn-cs"/>
              </a:rPr>
              <a:t>For example, search for the key 20 in the tree shown: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20 &gt; 10 </a:t>
            </a:r>
            <a:r>
              <a:rPr lang="en-US">
                <a:cs typeface="Times New Roman" charset="0"/>
                <a:sym typeface="Symbol" charset="0"/>
              </a:rPr>
              <a:t></a:t>
            </a:r>
            <a:r>
              <a:rPr lang="en-US"/>
              <a:t> right.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20 &gt; 16 </a:t>
            </a:r>
            <a:r>
              <a:rPr lang="en-US">
                <a:cs typeface="Times New Roman" charset="0"/>
                <a:sym typeface="Symbol" charset="0"/>
              </a:rPr>
              <a:t></a:t>
            </a:r>
            <a:r>
              <a:rPr lang="en-US"/>
              <a:t> right.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20 &lt; 30 </a:t>
            </a:r>
            <a:r>
              <a:rPr lang="en-US">
                <a:cs typeface="Times New Roman" charset="0"/>
                <a:sym typeface="Symbol" charset="0"/>
              </a:rPr>
              <a:t></a:t>
            </a:r>
            <a:r>
              <a:rPr lang="en-US"/>
              <a:t> left.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20 = 20 </a:t>
            </a:r>
            <a:r>
              <a:rPr lang="en-US">
                <a:cs typeface="Times New Roman" charset="0"/>
                <a:sym typeface="Symbol" charset="0"/>
              </a:rPr>
              <a:t></a:t>
            </a:r>
            <a:r>
              <a:rPr lang="en-US"/>
              <a:t> FOUND.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>
                <a:cs typeface="+mn-cs"/>
              </a:rPr>
              <a:t>When searching for a key that is not in</a:t>
            </a:r>
            <a:br>
              <a:rPr lang="en-US">
                <a:cs typeface="+mn-cs"/>
              </a:rPr>
            </a:br>
            <a:r>
              <a:rPr lang="en-US">
                <a:cs typeface="+mn-cs"/>
              </a:rPr>
              <a:t>the tree, we stop when we find where the</a:t>
            </a:r>
            <a:br>
              <a:rPr lang="en-US">
                <a:cs typeface="+mn-cs"/>
              </a:rPr>
            </a:br>
            <a:r>
              <a:rPr lang="en-US">
                <a:cs typeface="+mn-cs"/>
              </a:rPr>
              <a:t>key </a:t>
            </a:r>
            <a:r>
              <a:rPr lang="ja-JP" altLang="en-US">
                <a:latin typeface="Arial"/>
                <a:cs typeface="+mn-cs"/>
              </a:rPr>
              <a:t>“</a:t>
            </a:r>
            <a:r>
              <a:rPr lang="en-US">
                <a:cs typeface="+mn-cs"/>
              </a:rPr>
              <a:t>should</a:t>
            </a:r>
            <a:r>
              <a:rPr lang="ja-JP" altLang="en-US">
                <a:latin typeface="Arial"/>
                <a:cs typeface="+mn-cs"/>
              </a:rPr>
              <a:t>”</a:t>
            </a:r>
            <a:r>
              <a:rPr lang="en-US">
                <a:cs typeface="+mn-cs"/>
              </a:rPr>
              <a:t> be. Search for the key 18</a:t>
            </a:r>
            <a:br>
              <a:rPr lang="en-US">
                <a:cs typeface="+mn-cs"/>
              </a:rPr>
            </a:br>
            <a:r>
              <a:rPr lang="en-US">
                <a:cs typeface="+mn-cs"/>
              </a:rPr>
              <a:t>in the same tree: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18 &gt; 10 </a:t>
            </a:r>
            <a:r>
              <a:rPr lang="en-US">
                <a:cs typeface="Times New Roman" charset="0"/>
                <a:sym typeface="Symbol" charset="0"/>
              </a:rPr>
              <a:t></a:t>
            </a:r>
            <a:r>
              <a:rPr lang="en-US"/>
              <a:t> right.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18 &gt; 16 </a:t>
            </a:r>
            <a:r>
              <a:rPr lang="en-US">
                <a:cs typeface="Times New Roman" charset="0"/>
                <a:sym typeface="Symbol" charset="0"/>
              </a:rPr>
              <a:t></a:t>
            </a:r>
            <a:r>
              <a:rPr lang="en-US"/>
              <a:t> right.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18 &lt; 30 </a:t>
            </a:r>
            <a:r>
              <a:rPr lang="en-US">
                <a:cs typeface="Times New Roman" charset="0"/>
                <a:sym typeface="Symbol" charset="0"/>
              </a:rPr>
              <a:t></a:t>
            </a:r>
            <a:r>
              <a:rPr lang="en-US"/>
              <a:t> left.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18 &lt; 20 </a:t>
            </a:r>
            <a:r>
              <a:rPr lang="en-US">
                <a:cs typeface="Times New Roman" charset="0"/>
                <a:sym typeface="Symbol" charset="0"/>
              </a:rPr>
              <a:t></a:t>
            </a:r>
            <a:r>
              <a:rPr lang="en-US"/>
              <a:t> left.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No left child </a:t>
            </a:r>
            <a:r>
              <a:rPr lang="en-US">
                <a:cs typeface="Times New Roman" charset="0"/>
                <a:sym typeface="Symbol" charset="0"/>
              </a:rPr>
              <a:t></a:t>
            </a:r>
            <a:r>
              <a:rPr lang="en-US">
                <a:cs typeface="Times New Roman" charset="0"/>
              </a:rPr>
              <a:t> NOT FOUND.</a:t>
            </a:r>
          </a:p>
        </p:txBody>
      </p:sp>
      <p:sp>
        <p:nvSpPr>
          <p:cNvPr id="2443268" name="Rectangle 4"/>
          <p:cNvSpPr>
            <a:spLocks noChangeArrowheads="1"/>
          </p:cNvSpPr>
          <p:nvPr/>
        </p:nvSpPr>
        <p:spPr bwMode="auto">
          <a:xfrm>
            <a:off x="67818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13</a:t>
            </a:r>
          </a:p>
        </p:txBody>
      </p:sp>
      <p:sp>
        <p:nvSpPr>
          <p:cNvPr id="2443269" name="Line 5"/>
          <p:cNvSpPr>
            <a:spLocks noChangeShapeType="1"/>
          </p:cNvSpPr>
          <p:nvPr/>
        </p:nvSpPr>
        <p:spPr bwMode="auto">
          <a:xfrm flipH="1">
            <a:off x="7239000" y="4191000"/>
            <a:ext cx="3810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43270" name="Line 6"/>
          <p:cNvSpPr>
            <a:spLocks noChangeShapeType="1"/>
          </p:cNvSpPr>
          <p:nvPr/>
        </p:nvSpPr>
        <p:spPr bwMode="auto">
          <a:xfrm flipH="1">
            <a:off x="6934200" y="36576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43271" name="Line 7"/>
          <p:cNvSpPr>
            <a:spLocks noChangeShapeType="1"/>
          </p:cNvSpPr>
          <p:nvPr/>
        </p:nvSpPr>
        <p:spPr bwMode="auto">
          <a:xfrm>
            <a:off x="7391400" y="36576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43272" name="Rectangle 8"/>
          <p:cNvSpPr>
            <a:spLocks noChangeArrowheads="1"/>
          </p:cNvSpPr>
          <p:nvPr/>
        </p:nvSpPr>
        <p:spPr bwMode="auto">
          <a:xfrm>
            <a:off x="7162800" y="3352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16</a:t>
            </a:r>
          </a:p>
        </p:txBody>
      </p:sp>
      <p:sp>
        <p:nvSpPr>
          <p:cNvPr id="2443273" name="Rectangle 9"/>
          <p:cNvSpPr>
            <a:spLocks noChangeArrowheads="1"/>
          </p:cNvSpPr>
          <p:nvPr/>
        </p:nvSpPr>
        <p:spPr bwMode="auto">
          <a:xfrm>
            <a:off x="75438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30</a:t>
            </a:r>
          </a:p>
        </p:txBody>
      </p:sp>
      <p:sp>
        <p:nvSpPr>
          <p:cNvPr id="2443274" name="Line 10"/>
          <p:cNvSpPr>
            <a:spLocks noChangeShapeType="1"/>
          </p:cNvSpPr>
          <p:nvPr/>
        </p:nvSpPr>
        <p:spPr bwMode="auto">
          <a:xfrm>
            <a:off x="7772400" y="41910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43275" name="Rectangle 11"/>
          <p:cNvSpPr>
            <a:spLocks noChangeArrowheads="1"/>
          </p:cNvSpPr>
          <p:nvPr/>
        </p:nvSpPr>
        <p:spPr bwMode="auto">
          <a:xfrm>
            <a:off x="7924800" y="4419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42</a:t>
            </a:r>
          </a:p>
        </p:txBody>
      </p:sp>
      <p:sp>
        <p:nvSpPr>
          <p:cNvPr id="2443276" name="Rectangle 12"/>
          <p:cNvSpPr>
            <a:spLocks noChangeArrowheads="1"/>
          </p:cNvSpPr>
          <p:nvPr/>
        </p:nvSpPr>
        <p:spPr bwMode="auto">
          <a:xfrm>
            <a:off x="7391400" y="4953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443277" name="Line 13"/>
          <p:cNvSpPr>
            <a:spLocks noChangeShapeType="1"/>
          </p:cNvSpPr>
          <p:nvPr/>
        </p:nvSpPr>
        <p:spPr bwMode="auto">
          <a:xfrm>
            <a:off x="7620000" y="52578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43278" name="Rectangle 14"/>
          <p:cNvSpPr>
            <a:spLocks noChangeArrowheads="1"/>
          </p:cNvSpPr>
          <p:nvPr/>
        </p:nvSpPr>
        <p:spPr bwMode="auto">
          <a:xfrm>
            <a:off x="7772400" y="5486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443279" name="Line 15"/>
          <p:cNvSpPr>
            <a:spLocks noChangeShapeType="1"/>
          </p:cNvSpPr>
          <p:nvPr/>
        </p:nvSpPr>
        <p:spPr bwMode="auto">
          <a:xfrm>
            <a:off x="7315200" y="4724400"/>
            <a:ext cx="2286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43280" name="Line 16"/>
          <p:cNvSpPr>
            <a:spLocks noChangeShapeType="1"/>
          </p:cNvSpPr>
          <p:nvPr/>
        </p:nvSpPr>
        <p:spPr bwMode="auto">
          <a:xfrm flipH="1">
            <a:off x="7162800" y="52578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43281" name="Rectangle 17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443282" name="Line 18"/>
          <p:cNvSpPr>
            <a:spLocks noChangeShapeType="1"/>
          </p:cNvSpPr>
          <p:nvPr/>
        </p:nvSpPr>
        <p:spPr bwMode="auto">
          <a:xfrm>
            <a:off x="7010400" y="31242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43283" name="Rectangle 19"/>
          <p:cNvSpPr>
            <a:spLocks noChangeArrowheads="1"/>
          </p:cNvSpPr>
          <p:nvPr/>
        </p:nvSpPr>
        <p:spPr bwMode="auto">
          <a:xfrm>
            <a:off x="6781800" y="2819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443284" name="Line 20"/>
          <p:cNvSpPr>
            <a:spLocks noChangeShapeType="1"/>
          </p:cNvSpPr>
          <p:nvPr/>
        </p:nvSpPr>
        <p:spPr bwMode="auto">
          <a:xfrm flipH="1">
            <a:off x="6553200" y="31242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43285" name="Rectangle 21"/>
          <p:cNvSpPr>
            <a:spLocks noChangeArrowheads="1"/>
          </p:cNvSpPr>
          <p:nvPr/>
        </p:nvSpPr>
        <p:spPr bwMode="auto">
          <a:xfrm>
            <a:off x="6400800" y="3352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443286" name="Rectangle 22"/>
          <p:cNvSpPr>
            <a:spLocks noChangeArrowheads="1"/>
          </p:cNvSpPr>
          <p:nvPr/>
        </p:nvSpPr>
        <p:spPr bwMode="auto">
          <a:xfrm>
            <a:off x="7086600" y="4419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 Apr 2012</a:t>
            </a:r>
            <a:endParaRPr lang="en-US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48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Binary Search Trees</a:t>
            </a:r>
            <a:br>
              <a:rPr lang="en-US" dirty="0">
                <a:cs typeface="+mj-cs"/>
              </a:rPr>
            </a:br>
            <a:r>
              <a:rPr lang="en-US" dirty="0" smtClean="0">
                <a:cs typeface="+mj-cs"/>
              </a:rPr>
              <a:t>Review: Operations </a:t>
            </a:r>
            <a:r>
              <a:rPr lang="en-US" dirty="0">
                <a:cs typeface="Times New Roman" charset="0"/>
              </a:rPr>
              <a:t>—</a:t>
            </a:r>
            <a:r>
              <a:rPr lang="en-US" dirty="0">
                <a:cs typeface="+mj-cs"/>
              </a:rPr>
              <a:t> Insert</a:t>
            </a:r>
          </a:p>
        </p:txBody>
      </p:sp>
      <p:sp>
        <p:nvSpPr>
          <p:cNvPr id="248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To </a:t>
            </a:r>
            <a:r>
              <a:rPr lang="en-US" b="1">
                <a:cs typeface="+mn-cs"/>
              </a:rPr>
              <a:t>insert</a:t>
            </a:r>
            <a:r>
              <a:rPr lang="en-US">
                <a:cs typeface="+mn-cs"/>
              </a:rPr>
              <a:t> a value with a given key, we find where the key </a:t>
            </a:r>
            <a:r>
              <a:rPr lang="ja-JP" altLang="en-US">
                <a:latin typeface="Arial"/>
                <a:cs typeface="+mn-cs"/>
              </a:rPr>
              <a:t>“</a:t>
            </a:r>
            <a:r>
              <a:rPr lang="en-US">
                <a:cs typeface="+mn-cs"/>
              </a:rPr>
              <a:t>should</a:t>
            </a:r>
            <a:r>
              <a:rPr lang="ja-JP" altLang="en-US">
                <a:latin typeface="Arial"/>
                <a:cs typeface="+mn-cs"/>
              </a:rPr>
              <a:t>”</a:t>
            </a:r>
            <a:r>
              <a:rPr lang="en-US">
                <a:cs typeface="+mn-cs"/>
              </a:rPr>
              <a:t> go (</a:t>
            </a:r>
            <a:r>
              <a:rPr lang="en-US" b="1">
                <a:cs typeface="+mn-cs"/>
              </a:rPr>
              <a:t>retrieve</a:t>
            </a:r>
            <a:r>
              <a:rPr lang="en-US">
                <a:cs typeface="+mn-cs"/>
              </a:rPr>
              <a:t> operation), and then we put the value there.</a:t>
            </a:r>
          </a:p>
          <a:p>
            <a:pPr lvl="1" eaLnBrk="1" hangingPunct="1">
              <a:defRPr/>
            </a:pPr>
            <a:r>
              <a:rPr lang="en-US"/>
              <a:t>For example, we just found where 18 should go.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If our key turns out to be </a:t>
            </a:r>
            <a:r>
              <a:rPr lang="en-US" b="1">
                <a:cs typeface="+mn-cs"/>
              </a:rPr>
              <a:t>in the tree already</a:t>
            </a:r>
            <a:r>
              <a:rPr lang="en-US">
                <a:cs typeface="+mn-cs"/>
              </a:rPr>
              <a:t>, then</a:t>
            </a:r>
            <a:br>
              <a:rPr lang="en-US">
                <a:cs typeface="+mn-cs"/>
              </a:rPr>
            </a:br>
            <a:r>
              <a:rPr lang="en-US">
                <a:cs typeface="+mn-cs"/>
              </a:rPr>
              <a:t>our action depends on the specification of</a:t>
            </a:r>
            <a:br>
              <a:rPr lang="en-US">
                <a:cs typeface="+mn-cs"/>
              </a:rPr>
            </a:br>
            <a:r>
              <a:rPr lang="en-US">
                <a:cs typeface="+mn-cs"/>
              </a:rPr>
              <a:t>the Binary Search Tree.</a:t>
            </a:r>
          </a:p>
          <a:p>
            <a:pPr lvl="1" eaLnBrk="1" hangingPunct="1">
              <a:defRPr/>
            </a:pPr>
            <a:r>
              <a:rPr lang="en-US"/>
              <a:t>We may </a:t>
            </a:r>
            <a:r>
              <a:rPr lang="en-US" b="1"/>
              <a:t>add a new value</a:t>
            </a:r>
            <a:r>
              <a:rPr lang="en-US"/>
              <a:t> having</a:t>
            </a:r>
            <a:br>
              <a:rPr lang="en-US"/>
            </a:br>
            <a:r>
              <a:rPr lang="en-US"/>
              <a:t>the same key.</a:t>
            </a:r>
          </a:p>
          <a:p>
            <a:pPr lvl="2" eaLnBrk="1" hangingPunct="1">
              <a:defRPr/>
            </a:pPr>
            <a:r>
              <a:rPr lang="en-US"/>
              <a:t>Result: multiple equivalent keys.</a:t>
            </a:r>
          </a:p>
          <a:p>
            <a:pPr lvl="1" eaLnBrk="1" hangingPunct="1">
              <a:defRPr/>
            </a:pPr>
            <a:r>
              <a:rPr lang="en-US"/>
              <a:t>Or we may </a:t>
            </a:r>
            <a:r>
              <a:rPr lang="en-US" b="1"/>
              <a:t>replace</a:t>
            </a:r>
            <a:r>
              <a:rPr lang="en-US"/>
              <a:t> the value with the</a:t>
            </a:r>
            <a:br>
              <a:rPr lang="en-US"/>
            </a:br>
            <a:r>
              <a:rPr lang="en-US"/>
              <a:t>given key.</a:t>
            </a:r>
          </a:p>
          <a:p>
            <a:pPr lvl="1" eaLnBrk="1" hangingPunct="1">
              <a:defRPr/>
            </a:pPr>
            <a:r>
              <a:rPr lang="en-US"/>
              <a:t>Or we may leave the tree</a:t>
            </a:r>
            <a:r>
              <a:rPr lang="en-US" b="1"/>
              <a:t> unchanged</a:t>
            </a:r>
            <a:r>
              <a:rPr lang="en-US"/>
              <a:t>.</a:t>
            </a:r>
          </a:p>
          <a:p>
            <a:pPr lvl="2" eaLnBrk="1" hangingPunct="1">
              <a:defRPr/>
            </a:pPr>
            <a:r>
              <a:rPr lang="en-US"/>
              <a:t>If the last option is taken, we may wish</a:t>
            </a:r>
            <a:br>
              <a:rPr lang="en-US"/>
            </a:br>
            <a:r>
              <a:rPr lang="en-US"/>
              <a:t>to signal an </a:t>
            </a:r>
            <a:r>
              <a:rPr lang="en-US" b="1"/>
              <a:t>error condition</a:t>
            </a:r>
            <a:r>
              <a:rPr lang="en-US"/>
              <a:t>.</a:t>
            </a:r>
          </a:p>
        </p:txBody>
      </p:sp>
      <p:sp>
        <p:nvSpPr>
          <p:cNvPr id="2483204" name="Rectangle 4"/>
          <p:cNvSpPr>
            <a:spLocks noChangeArrowheads="1"/>
          </p:cNvSpPr>
          <p:nvPr/>
        </p:nvSpPr>
        <p:spPr bwMode="auto">
          <a:xfrm>
            <a:off x="67818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13</a:t>
            </a:r>
          </a:p>
        </p:txBody>
      </p:sp>
      <p:sp>
        <p:nvSpPr>
          <p:cNvPr id="2483205" name="Line 5"/>
          <p:cNvSpPr>
            <a:spLocks noChangeShapeType="1"/>
          </p:cNvSpPr>
          <p:nvPr/>
        </p:nvSpPr>
        <p:spPr bwMode="auto">
          <a:xfrm flipH="1">
            <a:off x="7239000" y="4191000"/>
            <a:ext cx="3810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83206" name="Line 6"/>
          <p:cNvSpPr>
            <a:spLocks noChangeShapeType="1"/>
          </p:cNvSpPr>
          <p:nvPr/>
        </p:nvSpPr>
        <p:spPr bwMode="auto">
          <a:xfrm flipH="1">
            <a:off x="6934200" y="36576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83207" name="Line 7"/>
          <p:cNvSpPr>
            <a:spLocks noChangeShapeType="1"/>
          </p:cNvSpPr>
          <p:nvPr/>
        </p:nvSpPr>
        <p:spPr bwMode="auto">
          <a:xfrm>
            <a:off x="7391400" y="36576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83208" name="Rectangle 8"/>
          <p:cNvSpPr>
            <a:spLocks noChangeArrowheads="1"/>
          </p:cNvSpPr>
          <p:nvPr/>
        </p:nvSpPr>
        <p:spPr bwMode="auto">
          <a:xfrm>
            <a:off x="7162800" y="3352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16</a:t>
            </a:r>
          </a:p>
        </p:txBody>
      </p:sp>
      <p:sp>
        <p:nvSpPr>
          <p:cNvPr id="2483209" name="Rectangle 9"/>
          <p:cNvSpPr>
            <a:spLocks noChangeArrowheads="1"/>
          </p:cNvSpPr>
          <p:nvPr/>
        </p:nvSpPr>
        <p:spPr bwMode="auto">
          <a:xfrm>
            <a:off x="75438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30</a:t>
            </a:r>
          </a:p>
        </p:txBody>
      </p:sp>
      <p:sp>
        <p:nvSpPr>
          <p:cNvPr id="2483210" name="Line 10"/>
          <p:cNvSpPr>
            <a:spLocks noChangeShapeType="1"/>
          </p:cNvSpPr>
          <p:nvPr/>
        </p:nvSpPr>
        <p:spPr bwMode="auto">
          <a:xfrm>
            <a:off x="7772400" y="41910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83211" name="Rectangle 11"/>
          <p:cNvSpPr>
            <a:spLocks noChangeArrowheads="1"/>
          </p:cNvSpPr>
          <p:nvPr/>
        </p:nvSpPr>
        <p:spPr bwMode="auto">
          <a:xfrm>
            <a:off x="7924800" y="4419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42</a:t>
            </a:r>
          </a:p>
        </p:txBody>
      </p:sp>
      <p:sp>
        <p:nvSpPr>
          <p:cNvPr id="2483212" name="Rectangle 12"/>
          <p:cNvSpPr>
            <a:spLocks noChangeArrowheads="1"/>
          </p:cNvSpPr>
          <p:nvPr/>
        </p:nvSpPr>
        <p:spPr bwMode="auto">
          <a:xfrm>
            <a:off x="7391400" y="4953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483213" name="Line 13"/>
          <p:cNvSpPr>
            <a:spLocks noChangeShapeType="1"/>
          </p:cNvSpPr>
          <p:nvPr/>
        </p:nvSpPr>
        <p:spPr bwMode="auto">
          <a:xfrm>
            <a:off x="7620000" y="52578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83214" name="Rectangle 14"/>
          <p:cNvSpPr>
            <a:spLocks noChangeArrowheads="1"/>
          </p:cNvSpPr>
          <p:nvPr/>
        </p:nvSpPr>
        <p:spPr bwMode="auto">
          <a:xfrm>
            <a:off x="7772400" y="5486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483215" name="Line 15"/>
          <p:cNvSpPr>
            <a:spLocks noChangeShapeType="1"/>
          </p:cNvSpPr>
          <p:nvPr/>
        </p:nvSpPr>
        <p:spPr bwMode="auto">
          <a:xfrm>
            <a:off x="7315200" y="4724400"/>
            <a:ext cx="2286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83216" name="Line 16"/>
          <p:cNvSpPr>
            <a:spLocks noChangeShapeType="1"/>
          </p:cNvSpPr>
          <p:nvPr/>
        </p:nvSpPr>
        <p:spPr bwMode="auto">
          <a:xfrm flipH="1">
            <a:off x="7162800" y="52578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83217" name="Rectangle 17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483218" name="Line 18"/>
          <p:cNvSpPr>
            <a:spLocks noChangeShapeType="1"/>
          </p:cNvSpPr>
          <p:nvPr/>
        </p:nvSpPr>
        <p:spPr bwMode="auto">
          <a:xfrm>
            <a:off x="7010400" y="31242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83219" name="Rectangle 19"/>
          <p:cNvSpPr>
            <a:spLocks noChangeArrowheads="1"/>
          </p:cNvSpPr>
          <p:nvPr/>
        </p:nvSpPr>
        <p:spPr bwMode="auto">
          <a:xfrm>
            <a:off x="6781800" y="2819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483220" name="Line 20"/>
          <p:cNvSpPr>
            <a:spLocks noChangeShapeType="1"/>
          </p:cNvSpPr>
          <p:nvPr/>
        </p:nvSpPr>
        <p:spPr bwMode="auto">
          <a:xfrm flipH="1">
            <a:off x="6553200" y="31242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83221" name="Rectangle 21"/>
          <p:cNvSpPr>
            <a:spLocks noChangeArrowheads="1"/>
          </p:cNvSpPr>
          <p:nvPr/>
        </p:nvSpPr>
        <p:spPr bwMode="auto">
          <a:xfrm>
            <a:off x="6400800" y="3352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483222" name="Rectangle 22"/>
          <p:cNvSpPr>
            <a:spLocks noChangeArrowheads="1"/>
          </p:cNvSpPr>
          <p:nvPr/>
        </p:nvSpPr>
        <p:spPr bwMode="auto">
          <a:xfrm>
            <a:off x="6705600" y="4953000"/>
            <a:ext cx="304800" cy="3048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483223" name="Line 23"/>
          <p:cNvSpPr>
            <a:spLocks noChangeShapeType="1"/>
          </p:cNvSpPr>
          <p:nvPr/>
        </p:nvSpPr>
        <p:spPr bwMode="auto">
          <a:xfrm flipH="1">
            <a:off x="6858000" y="4572000"/>
            <a:ext cx="4572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83224" name="Rectangle 24"/>
          <p:cNvSpPr>
            <a:spLocks noChangeArrowheads="1"/>
          </p:cNvSpPr>
          <p:nvPr/>
        </p:nvSpPr>
        <p:spPr bwMode="auto">
          <a:xfrm>
            <a:off x="7086600" y="4419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483225" name="Text Box 25"/>
          <p:cNvSpPr txBox="1">
            <a:spLocks noChangeArrowheads="1"/>
          </p:cNvSpPr>
          <p:nvPr/>
        </p:nvSpPr>
        <p:spPr bwMode="auto">
          <a:xfrm>
            <a:off x="914400" y="5562600"/>
            <a:ext cx="38862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Note: Not just for Binary Search Trees! These are always the options, when we insert a duplicate key into a data set.</a:t>
            </a:r>
          </a:p>
        </p:txBody>
      </p:sp>
      <p:sp>
        <p:nvSpPr>
          <p:cNvPr id="2483226" name="AutoShape 26"/>
          <p:cNvSpPr>
            <a:spLocks/>
          </p:cNvSpPr>
          <p:nvPr/>
        </p:nvSpPr>
        <p:spPr bwMode="auto">
          <a:xfrm>
            <a:off x="533400" y="3124200"/>
            <a:ext cx="152400" cy="2286000"/>
          </a:xfrm>
          <a:prstGeom prst="leftBrace">
            <a:avLst>
              <a:gd name="adj1" fmla="val 125000"/>
              <a:gd name="adj2" fmla="val 52292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83227" name="Line 27"/>
          <p:cNvSpPr>
            <a:spLocks noChangeShapeType="1"/>
          </p:cNvSpPr>
          <p:nvPr/>
        </p:nvSpPr>
        <p:spPr bwMode="auto">
          <a:xfrm flipV="1">
            <a:off x="228600" y="4343400"/>
            <a:ext cx="2286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83228" name="Line 28"/>
          <p:cNvSpPr>
            <a:spLocks noChangeShapeType="1"/>
          </p:cNvSpPr>
          <p:nvPr/>
        </p:nvSpPr>
        <p:spPr bwMode="auto">
          <a:xfrm flipV="1">
            <a:off x="228600" y="4495800"/>
            <a:ext cx="0" cy="990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83229" name="Line 29"/>
          <p:cNvSpPr>
            <a:spLocks noChangeShapeType="1"/>
          </p:cNvSpPr>
          <p:nvPr/>
        </p:nvSpPr>
        <p:spPr bwMode="auto">
          <a:xfrm flipH="1" flipV="1">
            <a:off x="228600" y="5486400"/>
            <a:ext cx="68580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3232C8"/>
      </a:dk2>
      <a:lt2>
        <a:srgbClr val="989898"/>
      </a:lt2>
      <a:accent1>
        <a:srgbClr val="FFFFFF"/>
      </a:accent1>
      <a:accent2>
        <a:srgbClr val="2896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387C7"/>
      </a:accent6>
      <a:hlink>
        <a:srgbClr val="1F6481"/>
      </a:hlink>
      <a:folHlink>
        <a:srgbClr val="AF0028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56703"/>
        </a:dk2>
        <a:lt2>
          <a:srgbClr val="989898"/>
        </a:lt2>
        <a:accent1>
          <a:srgbClr val="FFFFFF"/>
        </a:accent1>
        <a:accent2>
          <a:srgbClr val="23C53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FB237"/>
        </a:accent6>
        <a:hlink>
          <a:srgbClr val="067265"/>
        </a:hlink>
        <a:folHlink>
          <a:srgbClr val="CA40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3232C8"/>
        </a:dk2>
        <a:lt2>
          <a:srgbClr val="989898"/>
        </a:lt2>
        <a:accent1>
          <a:srgbClr val="FFFFFF"/>
        </a:accent1>
        <a:accent2>
          <a:srgbClr val="2896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387C7"/>
        </a:accent6>
        <a:hlink>
          <a:srgbClr val="1F6481"/>
        </a:hlink>
        <a:folHlink>
          <a:srgbClr val="A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6137</TotalTime>
  <Words>6134</Words>
  <Application>Microsoft Macintosh PowerPoint</Application>
  <PresentationFormat>On-screen Show (4:3)</PresentationFormat>
  <Paragraphs>1424</Paragraphs>
  <Slides>55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Default Design</vt:lpstr>
      <vt:lpstr>Equation</vt:lpstr>
      <vt:lpstr>Binary Search Tree Operations (cont.) TreeSort Introduction to Tables</vt:lpstr>
      <vt:lpstr>Review Where Are We? — The Big Problem</vt:lpstr>
      <vt:lpstr>Review Binary Trees — What a Binary Tree Is</vt:lpstr>
      <vt:lpstr>Review Binary Trees — Three Special Kinds</vt:lpstr>
      <vt:lpstr>Review Binary Trees — Implementation</vt:lpstr>
      <vt:lpstr>Review Binary Search Trees — What a Binary Search Tree Is</vt:lpstr>
      <vt:lpstr>Review: Binary Search Trees Operations</vt:lpstr>
      <vt:lpstr>Binary Search Trees Review: Operations — Retrieve</vt:lpstr>
      <vt:lpstr>Binary Search Trees Review: Operations — Insert</vt:lpstr>
      <vt:lpstr>Binary Search Trees Operations — Delete [1/3]</vt:lpstr>
      <vt:lpstr>Binary Search Trees Operations — Delete [2/3]</vt:lpstr>
      <vt:lpstr>Binary Search Trees Operations — Delete [3/3]</vt:lpstr>
      <vt:lpstr>Binary Search Trees Operations — Summary &amp; Thoughts</vt:lpstr>
      <vt:lpstr>Binary Search Trees Efficiency — Height of a Balanced Binary Tree [1/3]</vt:lpstr>
      <vt:lpstr>Binary Search Trees Efficiency — Height of a Balanced Binary Tree [3/3]</vt:lpstr>
      <vt:lpstr>Binary Search Trees Efficiency — Order of Operations</vt:lpstr>
      <vt:lpstr>Binary Search Trees Efficiency — The Problem</vt:lpstr>
      <vt:lpstr>Treesort Introduction</vt:lpstr>
      <vt:lpstr>Treesort Analysis</vt:lpstr>
      <vt:lpstr>Unit Overview Tables &amp; Priority Queues</vt:lpstr>
      <vt:lpstr> Binary Search Trees — Efficiency</vt:lpstr>
      <vt:lpstr>Unit Overview Tables &amp; Priority Queues</vt:lpstr>
      <vt:lpstr>Introduction to Tables Types of ADTs</vt:lpstr>
      <vt:lpstr>Introduction to Tables Databases</vt:lpstr>
      <vt:lpstr>Introduction to Tables Operations — Possibilities</vt:lpstr>
      <vt:lpstr>Introduction to Tables Operations — Issues</vt:lpstr>
      <vt:lpstr>Introduction to Tables Applications</vt:lpstr>
      <vt:lpstr>Introduction to Tables Possible Implementations [1/3]</vt:lpstr>
      <vt:lpstr>Introduction to Tables Possible Implementations [2/3]</vt:lpstr>
      <vt:lpstr>Introduction to Tables Possible Implementations [2/3]</vt:lpstr>
      <vt:lpstr>Introduction to Tables Possible Implementations [3/3]</vt:lpstr>
      <vt:lpstr>Introduction to Tables Better Ideas? [1/3]</vt:lpstr>
      <vt:lpstr>Introduction to Tables Better Ideas? [2/3]</vt:lpstr>
      <vt:lpstr>Introduction to Tables Better Ideas? [3/3]</vt:lpstr>
      <vt:lpstr>Priority Queues What a Priority Queue Is — Introduction</vt:lpstr>
      <vt:lpstr>Priority Queues What a Priority Queue Is — Restricted Table</vt:lpstr>
      <vt:lpstr>Priority Queues What a Priority Queue Is — ADT</vt:lpstr>
      <vt:lpstr>Priority Queues Applications</vt:lpstr>
      <vt:lpstr>Priority Queues Implementation</vt:lpstr>
      <vt:lpstr>Binary Heap Algorithms What is a Binary Heap? — Definition</vt:lpstr>
      <vt:lpstr>Refresher: Complete Binary Trees</vt:lpstr>
      <vt:lpstr>Binary Heap Algorithms What is a Binary Heap? — Implementation</vt:lpstr>
      <vt:lpstr>Binary Heap Algorithms Operations — Delete [1/2]</vt:lpstr>
      <vt:lpstr>Binary Heap Algorithms Operations — Delete [2/2]</vt:lpstr>
      <vt:lpstr>Binary Heap Algorithms Operations — Insert</vt:lpstr>
      <vt:lpstr>Binary Heap Algorithms Operations — Using an Array</vt:lpstr>
      <vt:lpstr>Binary Heap Algorithms Efficiency</vt:lpstr>
      <vt:lpstr>Binary Heap Algorithms Write It!</vt:lpstr>
      <vt:lpstr>Binary Heap Algorithms An Efficient “Make” Operation</vt:lpstr>
      <vt:lpstr>Binary Heap Algorithms Heap Sort — Introduction</vt:lpstr>
      <vt:lpstr>Binary Heap Algorithms Heap Sort — Properties</vt:lpstr>
      <vt:lpstr>Binary Heap Algorithms Heap Sort — Illustration [1/2]</vt:lpstr>
      <vt:lpstr>Binary Heap Algorithms Heap Sort — Illustration [2/2]</vt:lpstr>
      <vt:lpstr>Binary Heap Algorithms Heap Sort — Analysis</vt:lpstr>
      <vt:lpstr>Binary Heap Algorithms Thoughts</vt:lpstr>
    </vt:vector>
  </TitlesOfParts>
  <Company>University of Alaska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Tables; Priority Queues</dc:title>
  <dc:creator>Glenn G. Chappell</dc:creator>
  <cp:lastModifiedBy>Chris Hartman</cp:lastModifiedBy>
  <cp:revision>318</cp:revision>
  <cp:lastPrinted>2010-12-03T21:21:03Z</cp:lastPrinted>
  <dcterms:created xsi:type="dcterms:W3CDTF">2004-09-03T22:49:27Z</dcterms:created>
  <dcterms:modified xsi:type="dcterms:W3CDTF">2013-04-12T21:22:24Z</dcterms:modified>
</cp:coreProperties>
</file>