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1731" r:id="rId3"/>
    <p:sldId id="1835" r:id="rId4"/>
    <p:sldId id="2145" r:id="rId5"/>
    <p:sldId id="1892" r:id="rId6"/>
    <p:sldId id="1905" r:id="rId7"/>
    <p:sldId id="2040" r:id="rId8"/>
    <p:sldId id="2041" r:id="rId9"/>
    <p:sldId id="1952" r:id="rId10"/>
    <p:sldId id="2042" r:id="rId11"/>
    <p:sldId id="1960" r:id="rId12"/>
    <p:sldId id="2177" r:id="rId13"/>
    <p:sldId id="2170" r:id="rId14"/>
    <p:sldId id="2171" r:id="rId15"/>
    <p:sldId id="2172" r:id="rId16"/>
    <p:sldId id="2173" r:id="rId17"/>
    <p:sldId id="2174" r:id="rId18"/>
    <p:sldId id="2175" r:id="rId19"/>
    <p:sldId id="2064" r:id="rId20"/>
    <p:sldId id="2020" r:id="rId21"/>
    <p:sldId id="2068" r:id="rId22"/>
    <p:sldId id="2069" r:id="rId23"/>
    <p:sldId id="2176" r:id="rId24"/>
    <p:sldId id="2023" r:id="rId25"/>
    <p:sldId id="2072" r:id="rId26"/>
    <p:sldId id="2074" r:id="rId27"/>
    <p:sldId id="2026" r:id="rId28"/>
    <p:sldId id="2076" r:id="rId29"/>
    <p:sldId id="2028" r:id="rId30"/>
    <p:sldId id="2148" r:id="rId31"/>
    <p:sldId id="2149" r:id="rId32"/>
    <p:sldId id="2150" r:id="rId33"/>
    <p:sldId id="2151" r:id="rId3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0E0E0"/>
    <a:srgbClr val="FF8000"/>
    <a:srgbClr val="008000"/>
    <a:srgbClr val="00FF00"/>
    <a:srgbClr val="FFD48D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9BFCDFB4-CAA8-7B48-B6EC-4894A4343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ED616229-99F9-A144-8453-58610A34E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30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43A73-AC80-8447-9B3A-58A4B0805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1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65BFB-9EEF-EC4D-8D56-A60E3CBED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D9905-025D-5A4B-B3BB-A5C280885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B677C-3738-CD43-B8E6-D11D24B10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9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12A98-DE91-9741-8C5F-90152192C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70D2C-1A8A-F340-B82C-A8414EA90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44A4B-F44B-704F-9189-4B88A36E0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49B9E-A793-9741-B6F7-92DEF0452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29CAF-1783-5A43-AE07-87CAA8824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5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EEB1B-E20A-BE4A-AC90-391DED0BF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5EDB7-1D34-3B4C-BC89-17EFD4E25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266361B5-1E93-B141-B539-7CF1BF63D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Heaps </a:t>
            </a:r>
            <a:r>
              <a:rPr lang="en-US" dirty="0" smtClean="0">
                <a:cs typeface="+mj-cs"/>
              </a:rPr>
              <a:t>&amp; Priority Queues in the C++ STL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2-3 Trees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Monday, April 15, 2013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cmhartman@alaska.edu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6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Binary Heap Algorithms [4/5]</a:t>
            </a:r>
          </a:p>
        </p:txBody>
      </p:sp>
      <p:sp>
        <p:nvSpPr>
          <p:cNvPr id="276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To delete the root item from a Heap, swap root and last items, and reduce size of Heap by one. Then </a:t>
            </a:r>
            <a:r>
              <a:rPr lang="ja-JP" altLang="en-US" sz="1800" smtClean="0">
                <a:latin typeface="Arial"/>
                <a:cs typeface="+mn-cs"/>
              </a:rPr>
              <a:t>“</a:t>
            </a:r>
            <a:r>
              <a:rPr lang="en-US" sz="1800" smtClean="0">
                <a:cs typeface="+mn-cs"/>
              </a:rPr>
              <a:t>trickle down</a:t>
            </a:r>
            <a:r>
              <a:rPr lang="ja-JP" altLang="en-US" sz="1800" smtClean="0">
                <a:latin typeface="Arial"/>
                <a:cs typeface="+mn-cs"/>
              </a:rPr>
              <a:t>”</a:t>
            </a:r>
            <a:r>
              <a:rPr lang="en-US" sz="1800" smtClean="0">
                <a:cs typeface="+mn-cs"/>
              </a:rPr>
              <a:t> the new root item.</a:t>
            </a:r>
          </a:p>
          <a:p>
            <a:pPr lvl="1" eaLnBrk="1" hangingPunct="1">
              <a:defRPr/>
            </a:pPr>
            <a:r>
              <a:rPr lang="en-US" sz="1600" smtClean="0"/>
              <a:t>If the root is ≥ all its children, stop.</a:t>
            </a:r>
          </a:p>
          <a:p>
            <a:pPr lvl="1" eaLnBrk="1" hangingPunct="1">
              <a:defRPr/>
            </a:pPr>
            <a:r>
              <a:rPr lang="en-US" sz="1600" smtClean="0"/>
              <a:t>Otherwise, swap the root item with its </a:t>
            </a:r>
            <a:r>
              <a:rPr lang="en-US" sz="1600" b="1" smtClean="0"/>
              <a:t>largest</a:t>
            </a:r>
            <a:r>
              <a:rPr lang="en-US" sz="1600" smtClean="0"/>
              <a:t> child and recursively fix the proper subtree.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endParaRPr lang="en-US" sz="1600" smtClean="0"/>
          </a:p>
        </p:txBody>
      </p:sp>
      <p:sp>
        <p:nvSpPr>
          <p:cNvPr id="2763780" name="Line 4"/>
          <p:cNvSpPr>
            <a:spLocks noChangeShapeType="1"/>
          </p:cNvSpPr>
          <p:nvPr/>
        </p:nvSpPr>
        <p:spPr bwMode="auto">
          <a:xfrm>
            <a:off x="4419600" y="53340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1" name="Line 5"/>
          <p:cNvSpPr>
            <a:spLocks noChangeShapeType="1"/>
          </p:cNvSpPr>
          <p:nvPr/>
        </p:nvSpPr>
        <p:spPr bwMode="auto">
          <a:xfrm flipH="1">
            <a:off x="5943600" y="30480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2" name="Line 6"/>
          <p:cNvSpPr>
            <a:spLocks noChangeShapeType="1"/>
          </p:cNvSpPr>
          <p:nvPr/>
        </p:nvSpPr>
        <p:spPr bwMode="auto">
          <a:xfrm>
            <a:off x="6934200" y="30480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3" name="Line 7"/>
          <p:cNvSpPr>
            <a:spLocks noChangeShapeType="1"/>
          </p:cNvSpPr>
          <p:nvPr/>
        </p:nvSpPr>
        <p:spPr bwMode="auto">
          <a:xfrm flipH="1">
            <a:off x="5486400" y="3505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4" name="Line 8"/>
          <p:cNvSpPr>
            <a:spLocks noChangeShapeType="1"/>
          </p:cNvSpPr>
          <p:nvPr/>
        </p:nvSpPr>
        <p:spPr bwMode="auto">
          <a:xfrm>
            <a:off x="6019800" y="3505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5" name="Line 9"/>
          <p:cNvSpPr>
            <a:spLocks noChangeShapeType="1"/>
          </p:cNvSpPr>
          <p:nvPr/>
        </p:nvSpPr>
        <p:spPr bwMode="auto">
          <a:xfrm flipH="1">
            <a:off x="7315200" y="3505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6" name="Line 10"/>
          <p:cNvSpPr>
            <a:spLocks noChangeShapeType="1"/>
          </p:cNvSpPr>
          <p:nvPr/>
        </p:nvSpPr>
        <p:spPr bwMode="auto">
          <a:xfrm>
            <a:off x="7848600" y="3505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7" name="Line 11"/>
          <p:cNvSpPr>
            <a:spLocks noChangeShapeType="1"/>
          </p:cNvSpPr>
          <p:nvPr/>
        </p:nvSpPr>
        <p:spPr bwMode="auto">
          <a:xfrm flipH="1">
            <a:off x="5257800" y="3886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8" name="Line 12"/>
          <p:cNvSpPr>
            <a:spLocks noChangeShapeType="1"/>
          </p:cNvSpPr>
          <p:nvPr/>
        </p:nvSpPr>
        <p:spPr bwMode="auto">
          <a:xfrm>
            <a:off x="5562600" y="3886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9" name="Line 13"/>
          <p:cNvSpPr>
            <a:spLocks noChangeShapeType="1"/>
          </p:cNvSpPr>
          <p:nvPr/>
        </p:nvSpPr>
        <p:spPr bwMode="auto">
          <a:xfrm flipH="1">
            <a:off x="6172200" y="3886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0" name="Line 14"/>
          <p:cNvSpPr>
            <a:spLocks noChangeShapeType="1"/>
          </p:cNvSpPr>
          <p:nvPr/>
        </p:nvSpPr>
        <p:spPr bwMode="auto">
          <a:xfrm>
            <a:off x="6477000" y="3886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1" name="Line 15"/>
          <p:cNvSpPr>
            <a:spLocks noChangeShapeType="1"/>
          </p:cNvSpPr>
          <p:nvPr/>
        </p:nvSpPr>
        <p:spPr bwMode="auto">
          <a:xfrm flipH="1">
            <a:off x="1752600" y="48768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2" name="Line 16"/>
          <p:cNvSpPr>
            <a:spLocks noChangeShapeType="1"/>
          </p:cNvSpPr>
          <p:nvPr/>
        </p:nvSpPr>
        <p:spPr bwMode="auto">
          <a:xfrm>
            <a:off x="2743200" y="48768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3" name="Line 17"/>
          <p:cNvSpPr>
            <a:spLocks noChangeShapeType="1"/>
          </p:cNvSpPr>
          <p:nvPr/>
        </p:nvSpPr>
        <p:spPr bwMode="auto">
          <a:xfrm flipH="1">
            <a:off x="1295400" y="5334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4" name="Line 18"/>
          <p:cNvSpPr>
            <a:spLocks noChangeShapeType="1"/>
          </p:cNvSpPr>
          <p:nvPr/>
        </p:nvSpPr>
        <p:spPr bwMode="auto">
          <a:xfrm>
            <a:off x="1828800" y="5334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5" name="Line 19"/>
          <p:cNvSpPr>
            <a:spLocks noChangeShapeType="1"/>
          </p:cNvSpPr>
          <p:nvPr/>
        </p:nvSpPr>
        <p:spPr bwMode="auto">
          <a:xfrm flipH="1">
            <a:off x="3124200" y="5334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6" name="Line 20"/>
          <p:cNvSpPr>
            <a:spLocks noChangeShapeType="1"/>
          </p:cNvSpPr>
          <p:nvPr/>
        </p:nvSpPr>
        <p:spPr bwMode="auto">
          <a:xfrm>
            <a:off x="3657600" y="5334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7" name="Line 21"/>
          <p:cNvSpPr>
            <a:spLocks noChangeShapeType="1"/>
          </p:cNvSpPr>
          <p:nvPr/>
        </p:nvSpPr>
        <p:spPr bwMode="auto">
          <a:xfrm flipH="1">
            <a:off x="1066800" y="5715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8" name="Line 22"/>
          <p:cNvSpPr>
            <a:spLocks noChangeShapeType="1"/>
          </p:cNvSpPr>
          <p:nvPr/>
        </p:nvSpPr>
        <p:spPr bwMode="auto">
          <a:xfrm>
            <a:off x="1371600" y="5715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9" name="Line 23"/>
          <p:cNvSpPr>
            <a:spLocks noChangeShapeType="1"/>
          </p:cNvSpPr>
          <p:nvPr/>
        </p:nvSpPr>
        <p:spPr bwMode="auto">
          <a:xfrm flipH="1">
            <a:off x="1981200" y="5715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0" name="Line 24"/>
          <p:cNvSpPr>
            <a:spLocks noChangeShapeType="1"/>
          </p:cNvSpPr>
          <p:nvPr/>
        </p:nvSpPr>
        <p:spPr bwMode="auto">
          <a:xfrm>
            <a:off x="2286000" y="5715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1" name="Line 25"/>
          <p:cNvSpPr>
            <a:spLocks noChangeShapeType="1"/>
          </p:cNvSpPr>
          <p:nvPr/>
        </p:nvSpPr>
        <p:spPr bwMode="auto">
          <a:xfrm flipH="1">
            <a:off x="5943600" y="48768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2" name="Line 26"/>
          <p:cNvSpPr>
            <a:spLocks noChangeShapeType="1"/>
          </p:cNvSpPr>
          <p:nvPr/>
        </p:nvSpPr>
        <p:spPr bwMode="auto">
          <a:xfrm>
            <a:off x="6934200" y="48768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3" name="Line 27"/>
          <p:cNvSpPr>
            <a:spLocks noChangeShapeType="1"/>
          </p:cNvSpPr>
          <p:nvPr/>
        </p:nvSpPr>
        <p:spPr bwMode="auto">
          <a:xfrm flipH="1">
            <a:off x="5486400" y="5334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4" name="Line 28"/>
          <p:cNvSpPr>
            <a:spLocks noChangeShapeType="1"/>
          </p:cNvSpPr>
          <p:nvPr/>
        </p:nvSpPr>
        <p:spPr bwMode="auto">
          <a:xfrm>
            <a:off x="6019800" y="5334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5" name="Line 29"/>
          <p:cNvSpPr>
            <a:spLocks noChangeShapeType="1"/>
          </p:cNvSpPr>
          <p:nvPr/>
        </p:nvSpPr>
        <p:spPr bwMode="auto">
          <a:xfrm flipH="1">
            <a:off x="7315200" y="5334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6" name="Line 30"/>
          <p:cNvSpPr>
            <a:spLocks noChangeShapeType="1"/>
          </p:cNvSpPr>
          <p:nvPr/>
        </p:nvSpPr>
        <p:spPr bwMode="auto">
          <a:xfrm>
            <a:off x="7848600" y="5334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7" name="Line 31"/>
          <p:cNvSpPr>
            <a:spLocks noChangeShapeType="1"/>
          </p:cNvSpPr>
          <p:nvPr/>
        </p:nvSpPr>
        <p:spPr bwMode="auto">
          <a:xfrm flipH="1">
            <a:off x="5257800" y="5715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8" name="Line 32"/>
          <p:cNvSpPr>
            <a:spLocks noChangeShapeType="1"/>
          </p:cNvSpPr>
          <p:nvPr/>
        </p:nvSpPr>
        <p:spPr bwMode="auto">
          <a:xfrm>
            <a:off x="5562600" y="5715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9" name="Line 33"/>
          <p:cNvSpPr>
            <a:spLocks noChangeShapeType="1"/>
          </p:cNvSpPr>
          <p:nvPr/>
        </p:nvSpPr>
        <p:spPr bwMode="auto">
          <a:xfrm flipH="1">
            <a:off x="6172200" y="5715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10" name="Line 34"/>
          <p:cNvSpPr>
            <a:spLocks noChangeShapeType="1"/>
          </p:cNvSpPr>
          <p:nvPr/>
        </p:nvSpPr>
        <p:spPr bwMode="auto">
          <a:xfrm>
            <a:off x="6477000" y="5715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11" name="Rectangle 35"/>
          <p:cNvSpPr>
            <a:spLocks noChangeArrowheads="1"/>
          </p:cNvSpPr>
          <p:nvPr/>
        </p:nvSpPr>
        <p:spPr bwMode="auto">
          <a:xfrm>
            <a:off x="76200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12" name="Rectangle 36"/>
          <p:cNvSpPr>
            <a:spLocks noChangeArrowheads="1"/>
          </p:cNvSpPr>
          <p:nvPr/>
        </p:nvSpPr>
        <p:spPr bwMode="auto">
          <a:xfrm>
            <a:off x="51054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3813" name="Rectangle 37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14" name="Rectangle 38"/>
          <p:cNvSpPr>
            <a:spLocks noChangeArrowheads="1"/>
          </p:cNvSpPr>
          <p:nvPr/>
        </p:nvSpPr>
        <p:spPr bwMode="auto">
          <a:xfrm>
            <a:off x="53340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3815" name="Rectangle 39"/>
          <p:cNvSpPr>
            <a:spLocks noChangeArrowheads="1"/>
          </p:cNvSpPr>
          <p:nvPr/>
        </p:nvSpPr>
        <p:spPr bwMode="auto">
          <a:xfrm>
            <a:off x="60198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3816" name="Rectangle 40"/>
          <p:cNvSpPr>
            <a:spLocks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3817" name="Rectangle 41"/>
          <p:cNvSpPr>
            <a:spLocks noChangeArrowheads="1"/>
          </p:cNvSpPr>
          <p:nvPr/>
        </p:nvSpPr>
        <p:spPr bwMode="auto">
          <a:xfrm>
            <a:off x="71628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18" name="Rectangle 42"/>
          <p:cNvSpPr>
            <a:spLocks noChangeArrowheads="1"/>
          </p:cNvSpPr>
          <p:nvPr/>
        </p:nvSpPr>
        <p:spPr bwMode="auto">
          <a:xfrm>
            <a:off x="80772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3819" name="Rectangle 43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20" name="Rectangle 44"/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3821" name="Rectangle 45"/>
          <p:cNvSpPr>
            <a:spLocks noChangeArrowheads="1"/>
          </p:cNvSpPr>
          <p:nvPr/>
        </p:nvSpPr>
        <p:spPr bwMode="auto">
          <a:xfrm>
            <a:off x="16002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12</a:t>
            </a:r>
          </a:p>
        </p:txBody>
      </p:sp>
      <p:sp>
        <p:nvSpPr>
          <p:cNvPr id="2763822" name="Rectangle 46"/>
          <p:cNvSpPr>
            <a:spLocks noChangeArrowheads="1"/>
          </p:cNvSpPr>
          <p:nvPr/>
        </p:nvSpPr>
        <p:spPr bwMode="auto">
          <a:xfrm>
            <a:off x="34290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23" name="Rectangle 47"/>
          <p:cNvSpPr>
            <a:spLocks noChangeArrowheads="1"/>
          </p:cNvSpPr>
          <p:nvPr/>
        </p:nvSpPr>
        <p:spPr bwMode="auto">
          <a:xfrm>
            <a:off x="9144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3824" name="Rectangle 48"/>
          <p:cNvSpPr>
            <a:spLocks noChangeArrowheads="1"/>
          </p:cNvSpPr>
          <p:nvPr/>
        </p:nvSpPr>
        <p:spPr bwMode="auto">
          <a:xfrm>
            <a:off x="13716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25" name="Rectangle 49"/>
          <p:cNvSpPr>
            <a:spLocks noChangeArrowheads="1"/>
          </p:cNvSpPr>
          <p:nvPr/>
        </p:nvSpPr>
        <p:spPr bwMode="auto">
          <a:xfrm>
            <a:off x="11430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3826" name="Rectangle 50"/>
          <p:cNvSpPr>
            <a:spLocks noChangeArrowheads="1"/>
          </p:cNvSpPr>
          <p:nvPr/>
        </p:nvSpPr>
        <p:spPr bwMode="auto">
          <a:xfrm>
            <a:off x="18288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3827" name="Rectangle 51"/>
          <p:cNvSpPr>
            <a:spLocks noChangeArrowheads="1"/>
          </p:cNvSpPr>
          <p:nvPr/>
        </p:nvSpPr>
        <p:spPr bwMode="auto">
          <a:xfrm>
            <a:off x="20574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3828" name="Rectangle 52"/>
          <p:cNvSpPr>
            <a:spLocks noChangeArrowheads="1"/>
          </p:cNvSpPr>
          <p:nvPr/>
        </p:nvSpPr>
        <p:spPr bwMode="auto">
          <a:xfrm>
            <a:off x="29718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29" name="Rectangle 53"/>
          <p:cNvSpPr>
            <a:spLocks noChangeArrowheads="1"/>
          </p:cNvSpPr>
          <p:nvPr/>
        </p:nvSpPr>
        <p:spPr bwMode="auto">
          <a:xfrm>
            <a:off x="38862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3830" name="Rectangle 54"/>
          <p:cNvSpPr>
            <a:spLocks noChangeArrowheads="1"/>
          </p:cNvSpPr>
          <p:nvPr/>
        </p:nvSpPr>
        <p:spPr bwMode="auto">
          <a:xfrm>
            <a:off x="22860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31" name="Rectangle 55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3832" name="Rectangle 56"/>
          <p:cNvSpPr>
            <a:spLocks noChangeArrowheads="1"/>
          </p:cNvSpPr>
          <p:nvPr/>
        </p:nvSpPr>
        <p:spPr bwMode="auto">
          <a:xfrm>
            <a:off x="57912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3833" name="Rectangle 57"/>
          <p:cNvSpPr>
            <a:spLocks noChangeArrowheads="1"/>
          </p:cNvSpPr>
          <p:nvPr/>
        </p:nvSpPr>
        <p:spPr bwMode="auto">
          <a:xfrm>
            <a:off x="76200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34" name="Rectangle 58"/>
          <p:cNvSpPr>
            <a:spLocks noChangeArrowheads="1"/>
          </p:cNvSpPr>
          <p:nvPr/>
        </p:nvSpPr>
        <p:spPr bwMode="auto">
          <a:xfrm>
            <a:off x="51054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3835" name="Rectangle 59"/>
          <p:cNvSpPr>
            <a:spLocks noChangeArrowheads="1"/>
          </p:cNvSpPr>
          <p:nvPr/>
        </p:nvSpPr>
        <p:spPr bwMode="auto">
          <a:xfrm>
            <a:off x="55626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36" name="Rectangle 60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3837" name="Rectangle 61"/>
          <p:cNvSpPr>
            <a:spLocks noChangeArrowheads="1"/>
          </p:cNvSpPr>
          <p:nvPr/>
        </p:nvSpPr>
        <p:spPr bwMode="auto">
          <a:xfrm>
            <a:off x="60198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3838" name="Rectangle 62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12</a:t>
            </a:r>
          </a:p>
        </p:txBody>
      </p:sp>
      <p:sp>
        <p:nvSpPr>
          <p:cNvPr id="2763839" name="Rectangle 63"/>
          <p:cNvSpPr>
            <a:spLocks noChangeArrowheads="1"/>
          </p:cNvSpPr>
          <p:nvPr/>
        </p:nvSpPr>
        <p:spPr bwMode="auto">
          <a:xfrm>
            <a:off x="71628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763840" name="Rectangle 64"/>
          <p:cNvSpPr>
            <a:spLocks noChangeArrowheads="1"/>
          </p:cNvSpPr>
          <p:nvPr/>
        </p:nvSpPr>
        <p:spPr bwMode="auto">
          <a:xfrm>
            <a:off x="80772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3841" name="Rectangle 65"/>
          <p:cNvSpPr>
            <a:spLocks noChangeArrowheads="1"/>
          </p:cNvSpPr>
          <p:nvPr/>
        </p:nvSpPr>
        <p:spPr bwMode="auto">
          <a:xfrm>
            <a:off x="64770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42" name="Line 66"/>
          <p:cNvSpPr>
            <a:spLocks noChangeShapeType="1"/>
          </p:cNvSpPr>
          <p:nvPr/>
        </p:nvSpPr>
        <p:spPr bwMode="auto">
          <a:xfrm flipH="1">
            <a:off x="3810000" y="4343400"/>
            <a:ext cx="1066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43" name="Rectangle 67"/>
          <p:cNvSpPr>
            <a:spLocks noChangeArrowheads="1"/>
          </p:cNvSpPr>
          <p:nvPr/>
        </p:nvSpPr>
        <p:spPr bwMode="auto">
          <a:xfrm>
            <a:off x="67056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12</a:t>
            </a:r>
          </a:p>
        </p:txBody>
      </p:sp>
      <p:sp>
        <p:nvSpPr>
          <p:cNvPr id="2763844" name="Rectangle 68"/>
          <p:cNvSpPr>
            <a:spLocks noChangeArrowheads="1"/>
          </p:cNvSpPr>
          <p:nvPr/>
        </p:nvSpPr>
        <p:spPr bwMode="auto">
          <a:xfrm>
            <a:off x="57912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3845" name="Line 69"/>
          <p:cNvSpPr>
            <a:spLocks noChangeShapeType="1"/>
          </p:cNvSpPr>
          <p:nvPr/>
        </p:nvSpPr>
        <p:spPr bwMode="auto">
          <a:xfrm flipH="1">
            <a:off x="5867400" y="2819400"/>
            <a:ext cx="838200" cy="3810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46" name="Line 70"/>
          <p:cNvSpPr>
            <a:spLocks noChangeShapeType="1"/>
          </p:cNvSpPr>
          <p:nvPr/>
        </p:nvSpPr>
        <p:spPr bwMode="auto">
          <a:xfrm>
            <a:off x="1905000" y="5105400"/>
            <a:ext cx="3810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47" name="Text Box 71"/>
          <p:cNvSpPr txBox="1">
            <a:spLocks noChangeArrowheads="1"/>
          </p:cNvSpPr>
          <p:nvPr/>
        </p:nvSpPr>
        <p:spPr bwMode="auto">
          <a:xfrm>
            <a:off x="6400800" y="5181600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cs typeface="+mn-cs"/>
              </a:rPr>
              <a:t>Done</a:t>
            </a:r>
          </a:p>
        </p:txBody>
      </p:sp>
      <p:sp>
        <p:nvSpPr>
          <p:cNvPr id="2763848" name="Line 72"/>
          <p:cNvSpPr>
            <a:spLocks noChangeShapeType="1"/>
          </p:cNvSpPr>
          <p:nvPr/>
        </p:nvSpPr>
        <p:spPr bwMode="auto">
          <a:xfrm flipH="1" flipV="1">
            <a:off x="2667000" y="3124200"/>
            <a:ext cx="152400" cy="7620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49" name="Line 73"/>
          <p:cNvSpPr>
            <a:spLocks noChangeShapeType="1"/>
          </p:cNvSpPr>
          <p:nvPr/>
        </p:nvSpPr>
        <p:spPr bwMode="auto">
          <a:xfrm flipH="1">
            <a:off x="1752600" y="30480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0" name="Line 74"/>
          <p:cNvSpPr>
            <a:spLocks noChangeShapeType="1"/>
          </p:cNvSpPr>
          <p:nvPr/>
        </p:nvSpPr>
        <p:spPr bwMode="auto">
          <a:xfrm>
            <a:off x="2743200" y="30480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1" name="Line 75"/>
          <p:cNvSpPr>
            <a:spLocks noChangeShapeType="1"/>
          </p:cNvSpPr>
          <p:nvPr/>
        </p:nvSpPr>
        <p:spPr bwMode="auto">
          <a:xfrm flipH="1">
            <a:off x="1295400" y="3505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2" name="Line 76"/>
          <p:cNvSpPr>
            <a:spLocks noChangeShapeType="1"/>
          </p:cNvSpPr>
          <p:nvPr/>
        </p:nvSpPr>
        <p:spPr bwMode="auto">
          <a:xfrm>
            <a:off x="1828800" y="3505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3" name="Line 77"/>
          <p:cNvSpPr>
            <a:spLocks noChangeShapeType="1"/>
          </p:cNvSpPr>
          <p:nvPr/>
        </p:nvSpPr>
        <p:spPr bwMode="auto">
          <a:xfrm flipH="1">
            <a:off x="3124200" y="3505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4" name="Line 78"/>
          <p:cNvSpPr>
            <a:spLocks noChangeShapeType="1"/>
          </p:cNvSpPr>
          <p:nvPr/>
        </p:nvSpPr>
        <p:spPr bwMode="auto">
          <a:xfrm>
            <a:off x="3657600" y="3505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5" name="Line 79"/>
          <p:cNvSpPr>
            <a:spLocks noChangeShapeType="1"/>
          </p:cNvSpPr>
          <p:nvPr/>
        </p:nvSpPr>
        <p:spPr bwMode="auto">
          <a:xfrm flipH="1">
            <a:off x="1066800" y="3886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6" name="Line 80"/>
          <p:cNvSpPr>
            <a:spLocks noChangeShapeType="1"/>
          </p:cNvSpPr>
          <p:nvPr/>
        </p:nvSpPr>
        <p:spPr bwMode="auto">
          <a:xfrm>
            <a:off x="1371600" y="3886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7" name="Line 81"/>
          <p:cNvSpPr>
            <a:spLocks noChangeShapeType="1"/>
          </p:cNvSpPr>
          <p:nvPr/>
        </p:nvSpPr>
        <p:spPr bwMode="auto">
          <a:xfrm flipH="1">
            <a:off x="1981200" y="3886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8" name="Line 82"/>
          <p:cNvSpPr>
            <a:spLocks noChangeShapeType="1"/>
          </p:cNvSpPr>
          <p:nvPr/>
        </p:nvSpPr>
        <p:spPr bwMode="auto">
          <a:xfrm>
            <a:off x="2286000" y="3886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9" name="Line 83"/>
          <p:cNvSpPr>
            <a:spLocks noChangeShapeType="1"/>
          </p:cNvSpPr>
          <p:nvPr/>
        </p:nvSpPr>
        <p:spPr bwMode="auto">
          <a:xfrm flipH="1">
            <a:off x="2895600" y="3886200"/>
            <a:ext cx="1524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60" name="Rectangle 84"/>
          <p:cNvSpPr>
            <a:spLocks noChangeArrowheads="1"/>
          </p:cNvSpPr>
          <p:nvPr/>
        </p:nvSpPr>
        <p:spPr bwMode="auto">
          <a:xfrm>
            <a:off x="25146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solidFill>
                  <a:srgbClr val="969696"/>
                </a:solidFill>
                <a:cs typeface="+mn-cs"/>
              </a:rPr>
              <a:t>56</a:t>
            </a:r>
          </a:p>
        </p:txBody>
      </p:sp>
      <p:sp>
        <p:nvSpPr>
          <p:cNvPr id="2763861" name="Rectangle 85"/>
          <p:cNvSpPr>
            <a:spLocks noChangeArrowheads="1"/>
          </p:cNvSpPr>
          <p:nvPr/>
        </p:nvSpPr>
        <p:spPr bwMode="auto">
          <a:xfrm>
            <a:off x="16002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3862" name="Rectangle 86"/>
          <p:cNvSpPr>
            <a:spLocks noChangeArrowheads="1"/>
          </p:cNvSpPr>
          <p:nvPr/>
        </p:nvSpPr>
        <p:spPr bwMode="auto">
          <a:xfrm>
            <a:off x="34290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63" name="Rectangle 87"/>
          <p:cNvSpPr>
            <a:spLocks noChangeArrowheads="1"/>
          </p:cNvSpPr>
          <p:nvPr/>
        </p:nvSpPr>
        <p:spPr bwMode="auto">
          <a:xfrm>
            <a:off x="9144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3864" name="Rectangle 88"/>
          <p:cNvSpPr>
            <a:spLocks noChangeArrowheads="1"/>
          </p:cNvSpPr>
          <p:nvPr/>
        </p:nvSpPr>
        <p:spPr bwMode="auto">
          <a:xfrm>
            <a:off x="13716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65" name="Rectangle 89"/>
          <p:cNvSpPr>
            <a:spLocks noChangeArrowheads="1"/>
          </p:cNvSpPr>
          <p:nvPr/>
        </p:nvSpPr>
        <p:spPr bwMode="auto">
          <a:xfrm>
            <a:off x="11430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3866" name="Rectangle 90"/>
          <p:cNvSpPr>
            <a:spLocks noChangeArrowheads="1"/>
          </p:cNvSpPr>
          <p:nvPr/>
        </p:nvSpPr>
        <p:spPr bwMode="auto">
          <a:xfrm>
            <a:off x="18288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3867" name="Rectangle 91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3868" name="Rectangle 92"/>
          <p:cNvSpPr>
            <a:spLocks noChangeArrowheads="1"/>
          </p:cNvSpPr>
          <p:nvPr/>
        </p:nvSpPr>
        <p:spPr bwMode="auto">
          <a:xfrm>
            <a:off x="29718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69" name="Rectangle 93"/>
          <p:cNvSpPr>
            <a:spLocks noChangeArrowheads="1"/>
          </p:cNvSpPr>
          <p:nvPr/>
        </p:nvSpPr>
        <p:spPr bwMode="auto">
          <a:xfrm>
            <a:off x="38862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3870" name="Rectangle 94"/>
          <p:cNvSpPr>
            <a:spLocks noChangeArrowheads="1"/>
          </p:cNvSpPr>
          <p:nvPr/>
        </p:nvSpPr>
        <p:spPr bwMode="auto">
          <a:xfrm>
            <a:off x="22860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71" name="Rectangle 95"/>
          <p:cNvSpPr>
            <a:spLocks noChangeArrowheads="1"/>
          </p:cNvSpPr>
          <p:nvPr/>
        </p:nvSpPr>
        <p:spPr bwMode="auto">
          <a:xfrm>
            <a:off x="2743200" y="3962400"/>
            <a:ext cx="304800" cy="304800"/>
          </a:xfrm>
          <a:prstGeom prst="rect">
            <a:avLst/>
          </a:prstGeom>
          <a:solidFill>
            <a:srgbClr val="FFFF99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63872" name="Line 96"/>
          <p:cNvSpPr>
            <a:spLocks noChangeShapeType="1"/>
          </p:cNvSpPr>
          <p:nvPr/>
        </p:nvSpPr>
        <p:spPr bwMode="auto">
          <a:xfrm>
            <a:off x="4419600" y="3505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7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Binary Heap Algorithms [5/5]</a:t>
            </a:r>
          </a:p>
        </p:txBody>
      </p:sp>
      <p:sp>
        <p:nvSpPr>
          <p:cNvPr id="267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Heap insert and delete are usually given a random-access range. The item to insert or delete is last item of the range; the rest is a Heap.</a:t>
            </a:r>
          </a:p>
          <a:p>
            <a:pPr lvl="1" eaLnBrk="1" hangingPunct="1">
              <a:defRPr/>
            </a:pPr>
            <a:r>
              <a:rPr lang="en-US" sz="1600" smtClean="0"/>
              <a:t>Action of Heap insert:</a:t>
            </a:r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r>
              <a:rPr lang="en-US" sz="1600" smtClean="0"/>
              <a:t>Action of Heap delete:</a:t>
            </a:r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Note that Heap algorithms can do </a:t>
            </a:r>
            <a:r>
              <a:rPr lang="en-US" sz="1800" b="1" smtClean="0">
                <a:cs typeface="+mn-cs"/>
              </a:rPr>
              <a:t>all</a:t>
            </a:r>
            <a:r>
              <a:rPr lang="en-US" sz="1800" smtClean="0">
                <a:cs typeface="+mn-cs"/>
              </a:rPr>
              <a:t> their work using </a:t>
            </a:r>
            <a:r>
              <a:rPr lang="en-US" sz="1800" b="1" smtClean="0">
                <a:cs typeface="+mn-cs"/>
              </a:rPr>
              <a:t>swap</a:t>
            </a:r>
            <a:r>
              <a:rPr lang="en-US" sz="180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1600" smtClean="0"/>
              <a:t>This usually allows for both speed and safety.</a:t>
            </a:r>
          </a:p>
        </p:txBody>
      </p:sp>
      <p:sp>
        <p:nvSpPr>
          <p:cNvPr id="2677764" name="Rectangle 4"/>
          <p:cNvSpPr>
            <a:spLocks noChangeArrowheads="1"/>
          </p:cNvSpPr>
          <p:nvPr/>
        </p:nvSpPr>
        <p:spPr bwMode="auto">
          <a:xfrm>
            <a:off x="16002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65" name="Rectangle 5"/>
          <p:cNvSpPr>
            <a:spLocks noChangeArrowheads="1"/>
          </p:cNvSpPr>
          <p:nvPr/>
        </p:nvSpPr>
        <p:spPr bwMode="auto">
          <a:xfrm>
            <a:off x="19050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66" name="Rectangle 6"/>
          <p:cNvSpPr>
            <a:spLocks noChangeArrowheads="1"/>
          </p:cNvSpPr>
          <p:nvPr/>
        </p:nvSpPr>
        <p:spPr bwMode="auto">
          <a:xfrm>
            <a:off x="22098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67" name="Rectangle 7"/>
          <p:cNvSpPr>
            <a:spLocks noChangeArrowheads="1"/>
          </p:cNvSpPr>
          <p:nvPr/>
        </p:nvSpPr>
        <p:spPr bwMode="auto">
          <a:xfrm>
            <a:off x="25146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68" name="Rectangle 8"/>
          <p:cNvSpPr>
            <a:spLocks noChangeArrowheads="1"/>
          </p:cNvSpPr>
          <p:nvPr/>
        </p:nvSpPr>
        <p:spPr bwMode="auto">
          <a:xfrm>
            <a:off x="28194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69" name="Rectangle 9"/>
          <p:cNvSpPr>
            <a:spLocks noChangeArrowheads="1"/>
          </p:cNvSpPr>
          <p:nvPr/>
        </p:nvSpPr>
        <p:spPr bwMode="auto">
          <a:xfrm>
            <a:off x="31242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0" name="Rectangle 10"/>
          <p:cNvSpPr>
            <a:spLocks noChangeArrowheads="1"/>
          </p:cNvSpPr>
          <p:nvPr/>
        </p:nvSpPr>
        <p:spPr bwMode="auto">
          <a:xfrm>
            <a:off x="34290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1" name="AutoShape 11"/>
          <p:cNvSpPr>
            <a:spLocks/>
          </p:cNvSpPr>
          <p:nvPr/>
        </p:nvSpPr>
        <p:spPr bwMode="auto">
          <a:xfrm rot="-5400000">
            <a:off x="2438400" y="22098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772" name="Text Box 12"/>
          <p:cNvSpPr txBox="1">
            <a:spLocks noChangeArrowheads="1"/>
          </p:cNvSpPr>
          <p:nvPr/>
        </p:nvSpPr>
        <p:spPr bwMode="auto">
          <a:xfrm>
            <a:off x="1752600" y="3200400"/>
            <a:ext cx="1524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Given Heap</a:t>
            </a:r>
          </a:p>
        </p:txBody>
      </p:sp>
      <p:sp>
        <p:nvSpPr>
          <p:cNvPr id="2677773" name="Text Box 13"/>
          <p:cNvSpPr txBox="1">
            <a:spLocks noChangeArrowheads="1"/>
          </p:cNvSpPr>
          <p:nvPr/>
        </p:nvSpPr>
        <p:spPr bwMode="auto">
          <a:xfrm>
            <a:off x="3429000" y="3276600"/>
            <a:ext cx="17145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Item to insert</a:t>
            </a:r>
          </a:p>
        </p:txBody>
      </p:sp>
      <p:sp>
        <p:nvSpPr>
          <p:cNvPr id="2677774" name="Line 14"/>
          <p:cNvSpPr>
            <a:spLocks noChangeShapeType="1"/>
          </p:cNvSpPr>
          <p:nvPr/>
        </p:nvSpPr>
        <p:spPr bwMode="auto">
          <a:xfrm>
            <a:off x="4229100" y="28194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775" name="Rectangle 15"/>
          <p:cNvSpPr>
            <a:spLocks noChangeArrowheads="1"/>
          </p:cNvSpPr>
          <p:nvPr/>
        </p:nvSpPr>
        <p:spPr bwMode="auto">
          <a:xfrm>
            <a:off x="53340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6" name="Rectangle 16"/>
          <p:cNvSpPr>
            <a:spLocks noChangeArrowheads="1"/>
          </p:cNvSpPr>
          <p:nvPr/>
        </p:nvSpPr>
        <p:spPr bwMode="auto">
          <a:xfrm>
            <a:off x="56388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7" name="Rectangle 17"/>
          <p:cNvSpPr>
            <a:spLocks noChangeArrowheads="1"/>
          </p:cNvSpPr>
          <p:nvPr/>
        </p:nvSpPr>
        <p:spPr bwMode="auto">
          <a:xfrm>
            <a:off x="59436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8" name="Rectangle 18"/>
          <p:cNvSpPr>
            <a:spLocks noChangeArrowheads="1"/>
          </p:cNvSpPr>
          <p:nvPr/>
        </p:nvSpPr>
        <p:spPr bwMode="auto">
          <a:xfrm>
            <a:off x="62484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9" name="Rectangle 19"/>
          <p:cNvSpPr>
            <a:spLocks noChangeArrowheads="1"/>
          </p:cNvSpPr>
          <p:nvPr/>
        </p:nvSpPr>
        <p:spPr bwMode="auto">
          <a:xfrm>
            <a:off x="65532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0" name="Rectangle 20"/>
          <p:cNvSpPr>
            <a:spLocks noChangeArrowheads="1"/>
          </p:cNvSpPr>
          <p:nvPr/>
        </p:nvSpPr>
        <p:spPr bwMode="auto">
          <a:xfrm>
            <a:off x="68580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1" name="Rectangle 21"/>
          <p:cNvSpPr>
            <a:spLocks noChangeArrowheads="1"/>
          </p:cNvSpPr>
          <p:nvPr/>
        </p:nvSpPr>
        <p:spPr bwMode="auto">
          <a:xfrm>
            <a:off x="71628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2" name="AutoShape 22"/>
          <p:cNvSpPr>
            <a:spLocks/>
          </p:cNvSpPr>
          <p:nvPr/>
        </p:nvSpPr>
        <p:spPr bwMode="auto">
          <a:xfrm rot="-5400000">
            <a:off x="6324600" y="2057400"/>
            <a:ext cx="152400" cy="21336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783" name="Text Box 23"/>
          <p:cNvSpPr txBox="1">
            <a:spLocks noChangeArrowheads="1"/>
          </p:cNvSpPr>
          <p:nvPr/>
        </p:nvSpPr>
        <p:spPr bwMode="auto">
          <a:xfrm>
            <a:off x="5791200" y="312420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New Heap</a:t>
            </a:r>
          </a:p>
        </p:txBody>
      </p:sp>
      <p:sp>
        <p:nvSpPr>
          <p:cNvPr id="2677784" name="Rectangle 24"/>
          <p:cNvSpPr>
            <a:spLocks noChangeArrowheads="1"/>
          </p:cNvSpPr>
          <p:nvPr/>
        </p:nvSpPr>
        <p:spPr bwMode="auto">
          <a:xfrm>
            <a:off x="16002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5" name="Rectangle 25"/>
          <p:cNvSpPr>
            <a:spLocks noChangeArrowheads="1"/>
          </p:cNvSpPr>
          <p:nvPr/>
        </p:nvSpPr>
        <p:spPr bwMode="auto">
          <a:xfrm>
            <a:off x="19050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6" name="Rectangle 26"/>
          <p:cNvSpPr>
            <a:spLocks noChangeArrowheads="1"/>
          </p:cNvSpPr>
          <p:nvPr/>
        </p:nvSpPr>
        <p:spPr bwMode="auto">
          <a:xfrm>
            <a:off x="22098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7" name="Rectangle 27"/>
          <p:cNvSpPr>
            <a:spLocks noChangeArrowheads="1"/>
          </p:cNvSpPr>
          <p:nvPr/>
        </p:nvSpPr>
        <p:spPr bwMode="auto">
          <a:xfrm>
            <a:off x="25146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8" name="Rectangle 28"/>
          <p:cNvSpPr>
            <a:spLocks noChangeArrowheads="1"/>
          </p:cNvSpPr>
          <p:nvPr/>
        </p:nvSpPr>
        <p:spPr bwMode="auto">
          <a:xfrm>
            <a:off x="28194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9" name="Rectangle 29"/>
          <p:cNvSpPr>
            <a:spLocks noChangeArrowheads="1"/>
          </p:cNvSpPr>
          <p:nvPr/>
        </p:nvSpPr>
        <p:spPr bwMode="auto">
          <a:xfrm>
            <a:off x="31242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0" name="Rectangle 30"/>
          <p:cNvSpPr>
            <a:spLocks noChangeArrowheads="1"/>
          </p:cNvSpPr>
          <p:nvPr/>
        </p:nvSpPr>
        <p:spPr bwMode="auto">
          <a:xfrm>
            <a:off x="34290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1" name="AutoShape 31"/>
          <p:cNvSpPr>
            <a:spLocks/>
          </p:cNvSpPr>
          <p:nvPr/>
        </p:nvSpPr>
        <p:spPr bwMode="auto">
          <a:xfrm rot="-5400000">
            <a:off x="2590800" y="3886200"/>
            <a:ext cx="152400" cy="21336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792" name="Text Box 32"/>
          <p:cNvSpPr txBox="1">
            <a:spLocks noChangeArrowheads="1"/>
          </p:cNvSpPr>
          <p:nvPr/>
        </p:nvSpPr>
        <p:spPr bwMode="auto">
          <a:xfrm>
            <a:off x="1905000" y="5029200"/>
            <a:ext cx="1524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Given Heap</a:t>
            </a:r>
          </a:p>
        </p:txBody>
      </p:sp>
      <p:sp>
        <p:nvSpPr>
          <p:cNvPr id="2677793" name="Text Box 33"/>
          <p:cNvSpPr txBox="1">
            <a:spLocks noChangeArrowheads="1"/>
          </p:cNvSpPr>
          <p:nvPr/>
        </p:nvSpPr>
        <p:spPr bwMode="auto">
          <a:xfrm>
            <a:off x="7162800" y="5105400"/>
            <a:ext cx="1828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Item deleted</a:t>
            </a:r>
          </a:p>
        </p:txBody>
      </p:sp>
      <p:sp>
        <p:nvSpPr>
          <p:cNvPr id="2677794" name="Line 34"/>
          <p:cNvSpPr>
            <a:spLocks noChangeShapeType="1"/>
          </p:cNvSpPr>
          <p:nvPr/>
        </p:nvSpPr>
        <p:spPr bwMode="auto">
          <a:xfrm>
            <a:off x="4229100" y="4648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795" name="Rectangle 35"/>
          <p:cNvSpPr>
            <a:spLocks noChangeArrowheads="1"/>
          </p:cNvSpPr>
          <p:nvPr/>
        </p:nvSpPr>
        <p:spPr bwMode="auto">
          <a:xfrm>
            <a:off x="53340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6" name="Rectangle 36"/>
          <p:cNvSpPr>
            <a:spLocks noChangeArrowheads="1"/>
          </p:cNvSpPr>
          <p:nvPr/>
        </p:nvSpPr>
        <p:spPr bwMode="auto">
          <a:xfrm>
            <a:off x="56388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7" name="Rectangle 37"/>
          <p:cNvSpPr>
            <a:spLocks noChangeArrowheads="1"/>
          </p:cNvSpPr>
          <p:nvPr/>
        </p:nvSpPr>
        <p:spPr bwMode="auto">
          <a:xfrm>
            <a:off x="59436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8" name="Rectangle 38"/>
          <p:cNvSpPr>
            <a:spLocks noChangeArrowheads="1"/>
          </p:cNvSpPr>
          <p:nvPr/>
        </p:nvSpPr>
        <p:spPr bwMode="auto">
          <a:xfrm>
            <a:off x="62484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9" name="Rectangle 39"/>
          <p:cNvSpPr>
            <a:spLocks noChangeArrowheads="1"/>
          </p:cNvSpPr>
          <p:nvPr/>
        </p:nvSpPr>
        <p:spPr bwMode="auto">
          <a:xfrm>
            <a:off x="65532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800" name="Rectangle 40"/>
          <p:cNvSpPr>
            <a:spLocks noChangeArrowheads="1"/>
          </p:cNvSpPr>
          <p:nvPr/>
        </p:nvSpPr>
        <p:spPr bwMode="auto">
          <a:xfrm>
            <a:off x="68580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801" name="Rectangle 41"/>
          <p:cNvSpPr>
            <a:spLocks noChangeArrowheads="1"/>
          </p:cNvSpPr>
          <p:nvPr/>
        </p:nvSpPr>
        <p:spPr bwMode="auto">
          <a:xfrm>
            <a:off x="71628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802" name="AutoShape 42"/>
          <p:cNvSpPr>
            <a:spLocks/>
          </p:cNvSpPr>
          <p:nvPr/>
        </p:nvSpPr>
        <p:spPr bwMode="auto">
          <a:xfrm rot="-5400000">
            <a:off x="6172200" y="40386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3" name="Text Box 43"/>
          <p:cNvSpPr txBox="1">
            <a:spLocks noChangeArrowheads="1"/>
          </p:cNvSpPr>
          <p:nvPr/>
        </p:nvSpPr>
        <p:spPr bwMode="auto">
          <a:xfrm>
            <a:off x="5638800" y="502920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New Heap</a:t>
            </a:r>
          </a:p>
        </p:txBody>
      </p:sp>
      <p:sp>
        <p:nvSpPr>
          <p:cNvPr id="2677804" name="Line 44"/>
          <p:cNvSpPr>
            <a:spLocks noChangeShapeType="1"/>
          </p:cNvSpPr>
          <p:nvPr/>
        </p:nvSpPr>
        <p:spPr bwMode="auto">
          <a:xfrm>
            <a:off x="3733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5" name="Line 45"/>
          <p:cNvSpPr>
            <a:spLocks noChangeShapeType="1"/>
          </p:cNvSpPr>
          <p:nvPr/>
        </p:nvSpPr>
        <p:spPr bwMode="auto">
          <a:xfrm>
            <a:off x="3429000" y="2590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6" name="Line 46"/>
          <p:cNvSpPr>
            <a:spLocks noChangeShapeType="1"/>
          </p:cNvSpPr>
          <p:nvPr/>
        </p:nvSpPr>
        <p:spPr bwMode="auto">
          <a:xfrm>
            <a:off x="7467600" y="2590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7" name="Line 47"/>
          <p:cNvSpPr>
            <a:spLocks noChangeShapeType="1"/>
          </p:cNvSpPr>
          <p:nvPr/>
        </p:nvSpPr>
        <p:spPr bwMode="auto">
          <a:xfrm>
            <a:off x="7162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8" name="Line 48"/>
          <p:cNvSpPr>
            <a:spLocks noChangeShapeType="1"/>
          </p:cNvSpPr>
          <p:nvPr/>
        </p:nvSpPr>
        <p:spPr bwMode="auto">
          <a:xfrm flipH="1">
            <a:off x="7391400" y="4191000"/>
            <a:ext cx="152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9" name="Text Box 49"/>
          <p:cNvSpPr txBox="1">
            <a:spLocks noChangeArrowheads="1"/>
          </p:cNvSpPr>
          <p:nvPr/>
        </p:nvSpPr>
        <p:spPr bwMode="auto">
          <a:xfrm>
            <a:off x="7315200" y="3460750"/>
            <a:ext cx="1676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That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’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s where the swap puts it (right?).</a:t>
            </a:r>
          </a:p>
        </p:txBody>
      </p:sp>
      <p:sp>
        <p:nvSpPr>
          <p:cNvPr id="2677810" name="Line 50"/>
          <p:cNvSpPr>
            <a:spLocks noChangeShapeType="1"/>
          </p:cNvSpPr>
          <p:nvPr/>
        </p:nvSpPr>
        <p:spPr bwMode="auto">
          <a:xfrm flipH="1">
            <a:off x="3733800" y="2362200"/>
            <a:ext cx="3048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11" name="Text Box 51"/>
          <p:cNvSpPr txBox="1">
            <a:spLocks noChangeArrowheads="1"/>
          </p:cNvSpPr>
          <p:nvPr/>
        </p:nvSpPr>
        <p:spPr bwMode="auto">
          <a:xfrm>
            <a:off x="3962400" y="1844675"/>
            <a:ext cx="3124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That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’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s where we want to put the item, initially (right?).</a:t>
            </a:r>
          </a:p>
        </p:txBody>
      </p:sp>
      <p:sp>
        <p:nvSpPr>
          <p:cNvPr id="2677812" name="Line 52"/>
          <p:cNvSpPr>
            <a:spLocks noChangeShapeType="1"/>
          </p:cNvSpPr>
          <p:nvPr/>
        </p:nvSpPr>
        <p:spPr bwMode="auto">
          <a:xfrm flipH="1" flipV="1">
            <a:off x="3657600" y="3048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13" name="Line 53"/>
          <p:cNvSpPr>
            <a:spLocks noChangeShapeType="1"/>
          </p:cNvSpPr>
          <p:nvPr/>
        </p:nvSpPr>
        <p:spPr bwMode="auto">
          <a:xfrm flipH="1" flipV="1">
            <a:off x="7391400" y="48768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1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5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An Efficient </a:t>
            </a:r>
            <a:r>
              <a:rPr lang="ja-JP" altLang="en-US" smtClean="0">
                <a:latin typeface="Arial"/>
                <a:cs typeface="+mj-cs"/>
              </a:rPr>
              <a:t>“</a:t>
            </a:r>
            <a:r>
              <a:rPr lang="en-US" smtClean="0">
                <a:cs typeface="+mj-cs"/>
              </a:rPr>
              <a:t>Make</a:t>
            </a:r>
            <a:r>
              <a:rPr lang="ja-JP" altLang="en-US" smtClean="0">
                <a:latin typeface="Arial"/>
                <a:cs typeface="+mj-cs"/>
              </a:rPr>
              <a:t>”</a:t>
            </a:r>
            <a:r>
              <a:rPr lang="en-US" smtClean="0">
                <a:cs typeface="+mj-cs"/>
              </a:rPr>
              <a:t> Operation</a:t>
            </a:r>
          </a:p>
        </p:txBody>
      </p:sp>
      <p:sp>
        <p:nvSpPr>
          <p:cNvPr id="255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To turn a random-access range (array?) into a Heap, we </a:t>
            </a:r>
            <a:r>
              <a:rPr lang="en-US" sz="1600" i="1" dirty="0" smtClean="0">
                <a:cs typeface="+mn-cs"/>
              </a:rPr>
              <a:t>could</a:t>
            </a:r>
            <a:r>
              <a:rPr lang="en-US" sz="1600" dirty="0" smtClean="0">
                <a:cs typeface="+mn-cs"/>
              </a:rPr>
              <a:t> do </a:t>
            </a:r>
            <a:r>
              <a:rPr lang="en-US" sz="1600" i="1" dirty="0" smtClean="0">
                <a:cs typeface="+mn-cs"/>
              </a:rPr>
              <a:t>n</a:t>
            </a:r>
            <a:r>
              <a:rPr lang="en-US" sz="1600" dirty="0" smtClean="0">
                <a:cs typeface="+mn-cs"/>
              </a:rPr>
              <a:t>–1 Heap inserts.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Each insert operation is </a:t>
            </a:r>
            <a:r>
              <a:rPr lang="en-US" sz="1400" i="1" dirty="0" smtClean="0"/>
              <a:t>O</a:t>
            </a:r>
            <a:r>
              <a:rPr lang="en-US" sz="1400" dirty="0" smtClean="0"/>
              <a:t>(log </a:t>
            </a:r>
            <a:r>
              <a:rPr lang="en-US" sz="1400" i="1" dirty="0" smtClean="0"/>
              <a:t>n</a:t>
            </a:r>
            <a:r>
              <a:rPr lang="en-US" sz="1400" dirty="0" smtClean="0"/>
              <a:t>), and so making a Heap in this way is </a:t>
            </a:r>
            <a:r>
              <a:rPr lang="en-US" sz="1400" i="1" dirty="0" smtClean="0"/>
              <a:t>O</a:t>
            </a:r>
            <a:r>
              <a:rPr lang="en-US" sz="1400" dirty="0" smtClean="0"/>
              <a:t>(</a:t>
            </a:r>
            <a:r>
              <a:rPr lang="en-US" sz="1400" i="1" dirty="0" smtClean="0"/>
              <a:t>n</a:t>
            </a:r>
            <a:r>
              <a:rPr lang="en-US" sz="1400" dirty="0" smtClean="0"/>
              <a:t> log </a:t>
            </a:r>
            <a:r>
              <a:rPr lang="en-US" sz="1400" i="1" dirty="0" smtClean="0"/>
              <a:t>n</a:t>
            </a:r>
            <a:r>
              <a:rPr lang="en-US" sz="1400" dirty="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However, we can make a Heap </a:t>
            </a:r>
            <a:r>
              <a:rPr lang="en-US" sz="1600" b="1" dirty="0" smtClean="0">
                <a:cs typeface="+mn-cs"/>
              </a:rPr>
              <a:t>faster </a:t>
            </a:r>
            <a:r>
              <a:rPr lang="en-US" sz="1600" dirty="0" smtClean="0">
                <a:cs typeface="+mn-cs"/>
              </a:rPr>
              <a:t>than this.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Place each item into a partially-made Heap, in </a:t>
            </a:r>
            <a:r>
              <a:rPr lang="en-US" sz="1400" b="1" dirty="0" smtClean="0"/>
              <a:t>backwards order</a:t>
            </a:r>
            <a:r>
              <a:rPr lang="en-US" sz="1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Trickle each item </a:t>
            </a:r>
            <a:r>
              <a:rPr lang="en-US" sz="1400" i="1" dirty="0" smtClean="0"/>
              <a:t>down</a:t>
            </a:r>
            <a:r>
              <a:rPr lang="en-US" sz="1400" dirty="0" smtClean="0"/>
              <a:t> through its descendants.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200" dirty="0" smtClean="0"/>
              <a:t>For most items, there are not very many of these.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This Heap </a:t>
            </a:r>
            <a:r>
              <a:rPr lang="ja-JP" altLang="en-US" sz="1600" dirty="0" smtClean="0">
                <a:latin typeface="Arial"/>
                <a:cs typeface="+mn-cs"/>
              </a:rPr>
              <a:t>“</a:t>
            </a:r>
            <a:r>
              <a:rPr lang="en-US" sz="1600" dirty="0" smtClean="0">
                <a:cs typeface="+mn-cs"/>
              </a:rPr>
              <a:t>make</a:t>
            </a:r>
            <a:r>
              <a:rPr lang="ja-JP" altLang="en-US" sz="1600" dirty="0" smtClean="0">
                <a:latin typeface="Arial"/>
                <a:cs typeface="+mn-cs"/>
              </a:rPr>
              <a:t>”</a:t>
            </a:r>
            <a:r>
              <a:rPr lang="en-US" sz="1600" dirty="0" smtClean="0">
                <a:cs typeface="+mn-cs"/>
              </a:rPr>
              <a:t> method is linear time!</a:t>
            </a:r>
          </a:p>
        </p:txBody>
      </p:sp>
      <p:sp>
        <p:nvSpPr>
          <p:cNvPr id="2555908" name="Line 4"/>
          <p:cNvSpPr>
            <a:spLocks noChangeShapeType="1"/>
          </p:cNvSpPr>
          <p:nvPr/>
        </p:nvSpPr>
        <p:spPr bwMode="auto">
          <a:xfrm flipH="1">
            <a:off x="762000" y="3352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09" name="Line 5"/>
          <p:cNvSpPr>
            <a:spLocks noChangeShapeType="1"/>
          </p:cNvSpPr>
          <p:nvPr/>
        </p:nvSpPr>
        <p:spPr bwMode="auto">
          <a:xfrm>
            <a:off x="1295400" y="3352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10" name="Line 6"/>
          <p:cNvSpPr>
            <a:spLocks noChangeShapeType="1"/>
          </p:cNvSpPr>
          <p:nvPr/>
        </p:nvSpPr>
        <p:spPr bwMode="auto">
          <a:xfrm flipH="1">
            <a:off x="5334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11" name="Rectangle 7"/>
          <p:cNvSpPr>
            <a:spLocks noChangeArrowheads="1"/>
          </p:cNvSpPr>
          <p:nvPr/>
        </p:nvSpPr>
        <p:spPr bwMode="auto">
          <a:xfrm>
            <a:off x="381000" y="3810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4</a:t>
            </a:r>
          </a:p>
        </p:txBody>
      </p:sp>
      <p:sp>
        <p:nvSpPr>
          <p:cNvPr id="2555912" name="Rectangle 8"/>
          <p:cNvSpPr>
            <a:spLocks noChangeArrowheads="1"/>
          </p:cNvSpPr>
          <p:nvPr/>
        </p:nvSpPr>
        <p:spPr bwMode="auto">
          <a:xfrm>
            <a:off x="15240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3</a:t>
            </a:r>
          </a:p>
        </p:txBody>
      </p:sp>
      <p:sp>
        <p:nvSpPr>
          <p:cNvPr id="2555913" name="Rectangle 9"/>
          <p:cNvSpPr>
            <a:spLocks noChangeArrowheads="1"/>
          </p:cNvSpPr>
          <p:nvPr/>
        </p:nvSpPr>
        <p:spPr bwMode="auto">
          <a:xfrm>
            <a:off x="6096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9</a:t>
            </a:r>
          </a:p>
        </p:txBody>
      </p:sp>
      <p:sp>
        <p:nvSpPr>
          <p:cNvPr id="2555914" name="Rectangle 10"/>
          <p:cNvSpPr>
            <a:spLocks noChangeArrowheads="1"/>
          </p:cNvSpPr>
          <p:nvPr/>
        </p:nvSpPr>
        <p:spPr bwMode="auto">
          <a:xfrm>
            <a:off x="1066800" y="3048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</a:t>
            </a:r>
          </a:p>
        </p:txBody>
      </p:sp>
      <p:sp>
        <p:nvSpPr>
          <p:cNvPr id="2555915" name="Rectangle 11"/>
          <p:cNvSpPr>
            <a:spLocks noChangeArrowheads="1"/>
          </p:cNvSpPr>
          <p:nvPr/>
        </p:nvSpPr>
        <p:spPr bwMode="auto">
          <a:xfrm>
            <a:off x="838200" y="3810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3</a:t>
            </a:r>
          </a:p>
        </p:txBody>
      </p:sp>
      <p:sp>
        <p:nvSpPr>
          <p:cNvPr id="2555916" name="Rectangle 12"/>
          <p:cNvSpPr>
            <a:spLocks noChangeArrowheads="1"/>
          </p:cNvSpPr>
          <p:nvPr/>
        </p:nvSpPr>
        <p:spPr bwMode="auto">
          <a:xfrm>
            <a:off x="1295400" y="3810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8</a:t>
            </a:r>
          </a:p>
        </p:txBody>
      </p:sp>
      <p:sp>
        <p:nvSpPr>
          <p:cNvPr id="2555917" name="Line 13"/>
          <p:cNvSpPr>
            <a:spLocks noChangeShapeType="1"/>
          </p:cNvSpPr>
          <p:nvPr/>
        </p:nvSpPr>
        <p:spPr bwMode="auto">
          <a:xfrm>
            <a:off x="838200" y="3733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18" name="Line 14"/>
          <p:cNvSpPr>
            <a:spLocks noChangeShapeType="1"/>
          </p:cNvSpPr>
          <p:nvPr/>
        </p:nvSpPr>
        <p:spPr bwMode="auto">
          <a:xfrm flipH="1">
            <a:off x="14478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19" name="Line 15"/>
          <p:cNvSpPr>
            <a:spLocks noChangeShapeType="1"/>
          </p:cNvSpPr>
          <p:nvPr/>
        </p:nvSpPr>
        <p:spPr bwMode="auto">
          <a:xfrm>
            <a:off x="2133600" y="35814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20" name="Line 16"/>
          <p:cNvSpPr>
            <a:spLocks noChangeShapeType="1"/>
          </p:cNvSpPr>
          <p:nvPr/>
        </p:nvSpPr>
        <p:spPr bwMode="auto">
          <a:xfrm flipH="1">
            <a:off x="3048000" y="3352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21" name="Line 17"/>
          <p:cNvSpPr>
            <a:spLocks noChangeShapeType="1"/>
          </p:cNvSpPr>
          <p:nvPr/>
        </p:nvSpPr>
        <p:spPr bwMode="auto">
          <a:xfrm>
            <a:off x="3581400" y="3352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22" name="Line 18"/>
          <p:cNvSpPr>
            <a:spLocks noChangeShapeType="1"/>
          </p:cNvSpPr>
          <p:nvPr/>
        </p:nvSpPr>
        <p:spPr bwMode="auto">
          <a:xfrm flipH="1">
            <a:off x="28194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23" name="Rectangle 19"/>
          <p:cNvSpPr>
            <a:spLocks noChangeArrowheads="1"/>
          </p:cNvSpPr>
          <p:nvPr/>
        </p:nvSpPr>
        <p:spPr bwMode="auto">
          <a:xfrm>
            <a:off x="26670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555924" name="Rectangle 20"/>
          <p:cNvSpPr>
            <a:spLocks noChangeArrowheads="1"/>
          </p:cNvSpPr>
          <p:nvPr/>
        </p:nvSpPr>
        <p:spPr bwMode="auto">
          <a:xfrm>
            <a:off x="38100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3</a:t>
            </a:r>
          </a:p>
        </p:txBody>
      </p:sp>
      <p:sp>
        <p:nvSpPr>
          <p:cNvPr id="2555925" name="Rectangle 21"/>
          <p:cNvSpPr>
            <a:spLocks noChangeArrowheads="1"/>
          </p:cNvSpPr>
          <p:nvPr/>
        </p:nvSpPr>
        <p:spPr bwMode="auto">
          <a:xfrm>
            <a:off x="28956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9</a:t>
            </a:r>
          </a:p>
        </p:txBody>
      </p:sp>
      <p:sp>
        <p:nvSpPr>
          <p:cNvPr id="2555926" name="Rectangle 22"/>
          <p:cNvSpPr>
            <a:spLocks noChangeArrowheads="1"/>
          </p:cNvSpPr>
          <p:nvPr/>
        </p:nvSpPr>
        <p:spPr bwMode="auto">
          <a:xfrm>
            <a:off x="3352800" y="3048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</a:t>
            </a:r>
          </a:p>
        </p:txBody>
      </p:sp>
      <p:sp>
        <p:nvSpPr>
          <p:cNvPr id="2555927" name="Rectangle 23"/>
          <p:cNvSpPr>
            <a:spLocks noChangeArrowheads="1"/>
          </p:cNvSpPr>
          <p:nvPr/>
        </p:nvSpPr>
        <p:spPr bwMode="auto">
          <a:xfrm>
            <a:off x="31242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555928" name="Rectangle 24"/>
          <p:cNvSpPr>
            <a:spLocks noChangeArrowheads="1"/>
          </p:cNvSpPr>
          <p:nvPr/>
        </p:nvSpPr>
        <p:spPr bwMode="auto">
          <a:xfrm>
            <a:off x="35814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8</a:t>
            </a:r>
          </a:p>
        </p:txBody>
      </p:sp>
      <p:sp>
        <p:nvSpPr>
          <p:cNvPr id="2555929" name="Line 25"/>
          <p:cNvSpPr>
            <a:spLocks noChangeShapeType="1"/>
          </p:cNvSpPr>
          <p:nvPr/>
        </p:nvSpPr>
        <p:spPr bwMode="auto">
          <a:xfrm>
            <a:off x="3124200" y="3733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30" name="Line 26"/>
          <p:cNvSpPr>
            <a:spLocks noChangeShapeType="1"/>
          </p:cNvSpPr>
          <p:nvPr/>
        </p:nvSpPr>
        <p:spPr bwMode="auto">
          <a:xfrm flipH="1">
            <a:off x="37338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31" name="Line 27"/>
          <p:cNvSpPr>
            <a:spLocks noChangeShapeType="1"/>
          </p:cNvSpPr>
          <p:nvPr/>
        </p:nvSpPr>
        <p:spPr bwMode="auto">
          <a:xfrm flipH="1">
            <a:off x="5257800" y="3352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32" name="Line 28"/>
          <p:cNvSpPr>
            <a:spLocks noChangeShapeType="1"/>
          </p:cNvSpPr>
          <p:nvPr/>
        </p:nvSpPr>
        <p:spPr bwMode="auto">
          <a:xfrm>
            <a:off x="5791200" y="3352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33" name="Line 29"/>
          <p:cNvSpPr>
            <a:spLocks noChangeShapeType="1"/>
          </p:cNvSpPr>
          <p:nvPr/>
        </p:nvSpPr>
        <p:spPr bwMode="auto">
          <a:xfrm flipH="1">
            <a:off x="50292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34" name="Rectangle 30"/>
          <p:cNvSpPr>
            <a:spLocks noChangeArrowheads="1"/>
          </p:cNvSpPr>
          <p:nvPr/>
        </p:nvSpPr>
        <p:spPr bwMode="auto">
          <a:xfrm>
            <a:off x="48768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35" name="Rectangle 31"/>
          <p:cNvSpPr>
            <a:spLocks noChangeArrowheads="1"/>
          </p:cNvSpPr>
          <p:nvPr/>
        </p:nvSpPr>
        <p:spPr bwMode="auto">
          <a:xfrm>
            <a:off x="51054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9</a:t>
            </a:r>
          </a:p>
        </p:txBody>
      </p:sp>
      <p:sp>
        <p:nvSpPr>
          <p:cNvPr id="2555936" name="Rectangle 32"/>
          <p:cNvSpPr>
            <a:spLocks noChangeArrowheads="1"/>
          </p:cNvSpPr>
          <p:nvPr/>
        </p:nvSpPr>
        <p:spPr bwMode="auto">
          <a:xfrm>
            <a:off x="6019800" y="3429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555937" name="Rectangle 33"/>
          <p:cNvSpPr>
            <a:spLocks noChangeArrowheads="1"/>
          </p:cNvSpPr>
          <p:nvPr/>
        </p:nvSpPr>
        <p:spPr bwMode="auto">
          <a:xfrm>
            <a:off x="5562600" y="3048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</a:t>
            </a:r>
          </a:p>
        </p:txBody>
      </p:sp>
      <p:sp>
        <p:nvSpPr>
          <p:cNvPr id="2555938" name="Rectangle 34"/>
          <p:cNvSpPr>
            <a:spLocks noChangeArrowheads="1"/>
          </p:cNvSpPr>
          <p:nvPr/>
        </p:nvSpPr>
        <p:spPr bwMode="auto">
          <a:xfrm>
            <a:off x="53340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39" name="Rectangle 35"/>
          <p:cNvSpPr>
            <a:spLocks noChangeArrowheads="1"/>
          </p:cNvSpPr>
          <p:nvPr/>
        </p:nvSpPr>
        <p:spPr bwMode="auto">
          <a:xfrm>
            <a:off x="57912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40" name="Line 36"/>
          <p:cNvSpPr>
            <a:spLocks noChangeShapeType="1"/>
          </p:cNvSpPr>
          <p:nvPr/>
        </p:nvSpPr>
        <p:spPr bwMode="auto">
          <a:xfrm>
            <a:off x="5334000" y="3733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1" name="Line 37"/>
          <p:cNvSpPr>
            <a:spLocks noChangeShapeType="1"/>
          </p:cNvSpPr>
          <p:nvPr/>
        </p:nvSpPr>
        <p:spPr bwMode="auto">
          <a:xfrm flipH="1">
            <a:off x="59436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2" name="Line 38"/>
          <p:cNvSpPr>
            <a:spLocks noChangeShapeType="1"/>
          </p:cNvSpPr>
          <p:nvPr/>
        </p:nvSpPr>
        <p:spPr bwMode="auto">
          <a:xfrm>
            <a:off x="4343400" y="35814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3" name="Line 39"/>
          <p:cNvSpPr>
            <a:spLocks noChangeShapeType="1"/>
          </p:cNvSpPr>
          <p:nvPr/>
        </p:nvSpPr>
        <p:spPr bwMode="auto">
          <a:xfrm flipH="1">
            <a:off x="7467600" y="3352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4" name="Line 40"/>
          <p:cNvSpPr>
            <a:spLocks noChangeShapeType="1"/>
          </p:cNvSpPr>
          <p:nvPr/>
        </p:nvSpPr>
        <p:spPr bwMode="auto">
          <a:xfrm>
            <a:off x="8001000" y="3352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5" name="Line 41"/>
          <p:cNvSpPr>
            <a:spLocks noChangeShapeType="1"/>
          </p:cNvSpPr>
          <p:nvPr/>
        </p:nvSpPr>
        <p:spPr bwMode="auto">
          <a:xfrm flipH="1">
            <a:off x="72390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6" name="Rectangle 42"/>
          <p:cNvSpPr>
            <a:spLocks noChangeArrowheads="1"/>
          </p:cNvSpPr>
          <p:nvPr/>
        </p:nvSpPr>
        <p:spPr bwMode="auto">
          <a:xfrm>
            <a:off x="70866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47" name="Rectangle 43"/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9</a:t>
            </a:r>
          </a:p>
        </p:txBody>
      </p:sp>
      <p:sp>
        <p:nvSpPr>
          <p:cNvPr id="2555948" name="Rectangle 44"/>
          <p:cNvSpPr>
            <a:spLocks noChangeArrowheads="1"/>
          </p:cNvSpPr>
          <p:nvPr/>
        </p:nvSpPr>
        <p:spPr bwMode="auto">
          <a:xfrm>
            <a:off x="8229600" y="3429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49" name="Rectangle 45"/>
          <p:cNvSpPr>
            <a:spLocks noChangeArrowheads="1"/>
          </p:cNvSpPr>
          <p:nvPr/>
        </p:nvSpPr>
        <p:spPr bwMode="auto">
          <a:xfrm>
            <a:off x="7772400" y="3048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</a:t>
            </a:r>
          </a:p>
        </p:txBody>
      </p:sp>
      <p:sp>
        <p:nvSpPr>
          <p:cNvPr id="2555950" name="Rectangle 46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51" name="Rectangle 47"/>
          <p:cNvSpPr>
            <a:spLocks noChangeArrowheads="1"/>
          </p:cNvSpPr>
          <p:nvPr/>
        </p:nvSpPr>
        <p:spPr bwMode="auto">
          <a:xfrm>
            <a:off x="80010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555952" name="Line 48"/>
          <p:cNvSpPr>
            <a:spLocks noChangeShapeType="1"/>
          </p:cNvSpPr>
          <p:nvPr/>
        </p:nvSpPr>
        <p:spPr bwMode="auto">
          <a:xfrm>
            <a:off x="7543800" y="3733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3" name="Line 49"/>
          <p:cNvSpPr>
            <a:spLocks noChangeShapeType="1"/>
          </p:cNvSpPr>
          <p:nvPr/>
        </p:nvSpPr>
        <p:spPr bwMode="auto">
          <a:xfrm flipH="1">
            <a:off x="81534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4" name="Line 50"/>
          <p:cNvSpPr>
            <a:spLocks noChangeShapeType="1"/>
          </p:cNvSpPr>
          <p:nvPr/>
        </p:nvSpPr>
        <p:spPr bwMode="auto">
          <a:xfrm>
            <a:off x="6553200" y="35814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5" name="Line 51"/>
          <p:cNvSpPr>
            <a:spLocks noChangeShapeType="1"/>
          </p:cNvSpPr>
          <p:nvPr/>
        </p:nvSpPr>
        <p:spPr bwMode="auto">
          <a:xfrm flipH="1">
            <a:off x="762000" y="4800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6" name="Line 52"/>
          <p:cNvSpPr>
            <a:spLocks noChangeShapeType="1"/>
          </p:cNvSpPr>
          <p:nvPr/>
        </p:nvSpPr>
        <p:spPr bwMode="auto">
          <a:xfrm>
            <a:off x="1295400" y="4800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7" name="Line 53"/>
          <p:cNvSpPr>
            <a:spLocks noChangeShapeType="1"/>
          </p:cNvSpPr>
          <p:nvPr/>
        </p:nvSpPr>
        <p:spPr bwMode="auto">
          <a:xfrm flipH="1">
            <a:off x="5334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8" name="Rectangle 54"/>
          <p:cNvSpPr>
            <a:spLocks noChangeArrowheads="1"/>
          </p:cNvSpPr>
          <p:nvPr/>
        </p:nvSpPr>
        <p:spPr bwMode="auto">
          <a:xfrm>
            <a:off x="3810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59" name="Rectangle 55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60" name="Rectangle 56"/>
          <p:cNvSpPr>
            <a:spLocks noChangeArrowheads="1"/>
          </p:cNvSpPr>
          <p:nvPr/>
        </p:nvSpPr>
        <p:spPr bwMode="auto">
          <a:xfrm>
            <a:off x="6096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9</a:t>
            </a:r>
          </a:p>
        </p:txBody>
      </p:sp>
      <p:sp>
        <p:nvSpPr>
          <p:cNvPr id="2555961" name="Rectangle 57"/>
          <p:cNvSpPr>
            <a:spLocks noChangeArrowheads="1"/>
          </p:cNvSpPr>
          <p:nvPr/>
        </p:nvSpPr>
        <p:spPr bwMode="auto">
          <a:xfrm>
            <a:off x="1066800" y="44958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</a:t>
            </a:r>
          </a:p>
        </p:txBody>
      </p:sp>
      <p:sp>
        <p:nvSpPr>
          <p:cNvPr id="2555962" name="Rectangle 58"/>
          <p:cNvSpPr>
            <a:spLocks noChangeArrowheads="1"/>
          </p:cNvSpPr>
          <p:nvPr/>
        </p:nvSpPr>
        <p:spPr bwMode="auto">
          <a:xfrm>
            <a:off x="8382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63" name="Rectangle 59"/>
          <p:cNvSpPr>
            <a:spLocks noChangeArrowheads="1"/>
          </p:cNvSpPr>
          <p:nvPr/>
        </p:nvSpPr>
        <p:spPr bwMode="auto">
          <a:xfrm>
            <a:off x="12954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64" name="Line 60"/>
          <p:cNvSpPr>
            <a:spLocks noChangeShapeType="1"/>
          </p:cNvSpPr>
          <p:nvPr/>
        </p:nvSpPr>
        <p:spPr bwMode="auto">
          <a:xfrm>
            <a:off x="838200" y="5181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65" name="Line 61"/>
          <p:cNvSpPr>
            <a:spLocks noChangeShapeType="1"/>
          </p:cNvSpPr>
          <p:nvPr/>
        </p:nvSpPr>
        <p:spPr bwMode="auto">
          <a:xfrm flipH="1">
            <a:off x="14478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66" name="Line 62"/>
          <p:cNvSpPr>
            <a:spLocks noChangeShapeType="1"/>
          </p:cNvSpPr>
          <p:nvPr/>
        </p:nvSpPr>
        <p:spPr bwMode="auto">
          <a:xfrm>
            <a:off x="2133600" y="50292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67" name="Line 63"/>
          <p:cNvSpPr>
            <a:spLocks noChangeShapeType="1"/>
          </p:cNvSpPr>
          <p:nvPr/>
        </p:nvSpPr>
        <p:spPr bwMode="auto">
          <a:xfrm flipH="1">
            <a:off x="3048000" y="4800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68" name="Line 64"/>
          <p:cNvSpPr>
            <a:spLocks noChangeShapeType="1"/>
          </p:cNvSpPr>
          <p:nvPr/>
        </p:nvSpPr>
        <p:spPr bwMode="auto">
          <a:xfrm>
            <a:off x="3581400" y="4800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69" name="Line 65"/>
          <p:cNvSpPr>
            <a:spLocks noChangeShapeType="1"/>
          </p:cNvSpPr>
          <p:nvPr/>
        </p:nvSpPr>
        <p:spPr bwMode="auto">
          <a:xfrm flipH="1">
            <a:off x="28194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70" name="Rectangle 66"/>
          <p:cNvSpPr>
            <a:spLocks noChangeArrowheads="1"/>
          </p:cNvSpPr>
          <p:nvPr/>
        </p:nvSpPr>
        <p:spPr bwMode="auto">
          <a:xfrm>
            <a:off x="26670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71" name="Rectangle 67"/>
          <p:cNvSpPr>
            <a:spLocks noChangeArrowheads="1"/>
          </p:cNvSpPr>
          <p:nvPr/>
        </p:nvSpPr>
        <p:spPr bwMode="auto">
          <a:xfrm>
            <a:off x="38100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72" name="Rectangle 68"/>
          <p:cNvSpPr>
            <a:spLocks noChangeArrowheads="1"/>
          </p:cNvSpPr>
          <p:nvPr/>
        </p:nvSpPr>
        <p:spPr bwMode="auto">
          <a:xfrm>
            <a:off x="28956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55973" name="Rectangle 69"/>
          <p:cNvSpPr>
            <a:spLocks noChangeArrowheads="1"/>
          </p:cNvSpPr>
          <p:nvPr/>
        </p:nvSpPr>
        <p:spPr bwMode="auto">
          <a:xfrm>
            <a:off x="33528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555974" name="Rectangle 70"/>
          <p:cNvSpPr>
            <a:spLocks noChangeArrowheads="1"/>
          </p:cNvSpPr>
          <p:nvPr/>
        </p:nvSpPr>
        <p:spPr bwMode="auto">
          <a:xfrm>
            <a:off x="31242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75" name="Rectangle 71"/>
          <p:cNvSpPr>
            <a:spLocks noChangeArrowheads="1"/>
          </p:cNvSpPr>
          <p:nvPr/>
        </p:nvSpPr>
        <p:spPr bwMode="auto">
          <a:xfrm>
            <a:off x="35814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76" name="Line 72"/>
          <p:cNvSpPr>
            <a:spLocks noChangeShapeType="1"/>
          </p:cNvSpPr>
          <p:nvPr/>
        </p:nvSpPr>
        <p:spPr bwMode="auto">
          <a:xfrm>
            <a:off x="3124200" y="5181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77" name="Line 73"/>
          <p:cNvSpPr>
            <a:spLocks noChangeShapeType="1"/>
          </p:cNvSpPr>
          <p:nvPr/>
        </p:nvSpPr>
        <p:spPr bwMode="auto">
          <a:xfrm flipH="1">
            <a:off x="37338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78" name="Line 74"/>
          <p:cNvSpPr>
            <a:spLocks noChangeShapeType="1"/>
          </p:cNvSpPr>
          <p:nvPr/>
        </p:nvSpPr>
        <p:spPr bwMode="auto">
          <a:xfrm flipH="1">
            <a:off x="5257800" y="4800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79" name="Line 75"/>
          <p:cNvSpPr>
            <a:spLocks noChangeShapeType="1"/>
          </p:cNvSpPr>
          <p:nvPr/>
        </p:nvSpPr>
        <p:spPr bwMode="auto">
          <a:xfrm>
            <a:off x="5791200" y="4800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80" name="Line 76"/>
          <p:cNvSpPr>
            <a:spLocks noChangeShapeType="1"/>
          </p:cNvSpPr>
          <p:nvPr/>
        </p:nvSpPr>
        <p:spPr bwMode="auto">
          <a:xfrm flipH="1">
            <a:off x="50292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81" name="Rectangle 77"/>
          <p:cNvSpPr>
            <a:spLocks noChangeArrowheads="1"/>
          </p:cNvSpPr>
          <p:nvPr/>
        </p:nvSpPr>
        <p:spPr bwMode="auto">
          <a:xfrm>
            <a:off x="48768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82" name="Rectangle 78"/>
          <p:cNvSpPr>
            <a:spLocks noChangeArrowheads="1"/>
          </p:cNvSpPr>
          <p:nvPr/>
        </p:nvSpPr>
        <p:spPr bwMode="auto">
          <a:xfrm>
            <a:off x="60198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83" name="Rectangle 79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555984" name="Rectangle 80"/>
          <p:cNvSpPr>
            <a:spLocks noChangeArrowheads="1"/>
          </p:cNvSpPr>
          <p:nvPr/>
        </p:nvSpPr>
        <p:spPr bwMode="auto">
          <a:xfrm>
            <a:off x="55626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55985" name="Rectangle 81"/>
          <p:cNvSpPr>
            <a:spLocks noChangeArrowheads="1"/>
          </p:cNvSpPr>
          <p:nvPr/>
        </p:nvSpPr>
        <p:spPr bwMode="auto">
          <a:xfrm>
            <a:off x="53340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86" name="Rectangle 8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87" name="Line 83"/>
          <p:cNvSpPr>
            <a:spLocks noChangeShapeType="1"/>
          </p:cNvSpPr>
          <p:nvPr/>
        </p:nvSpPr>
        <p:spPr bwMode="auto">
          <a:xfrm>
            <a:off x="5334000" y="5181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88" name="Line 84"/>
          <p:cNvSpPr>
            <a:spLocks noChangeShapeType="1"/>
          </p:cNvSpPr>
          <p:nvPr/>
        </p:nvSpPr>
        <p:spPr bwMode="auto">
          <a:xfrm flipH="1">
            <a:off x="59436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89" name="Line 85"/>
          <p:cNvSpPr>
            <a:spLocks noChangeShapeType="1"/>
          </p:cNvSpPr>
          <p:nvPr/>
        </p:nvSpPr>
        <p:spPr bwMode="auto">
          <a:xfrm>
            <a:off x="4343400" y="50292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90" name="Line 86"/>
          <p:cNvSpPr>
            <a:spLocks noChangeShapeType="1"/>
          </p:cNvSpPr>
          <p:nvPr/>
        </p:nvSpPr>
        <p:spPr bwMode="auto">
          <a:xfrm flipH="1">
            <a:off x="7467600" y="4800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91" name="Line 87"/>
          <p:cNvSpPr>
            <a:spLocks noChangeShapeType="1"/>
          </p:cNvSpPr>
          <p:nvPr/>
        </p:nvSpPr>
        <p:spPr bwMode="auto">
          <a:xfrm>
            <a:off x="8001000" y="4800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92" name="Line 88"/>
          <p:cNvSpPr>
            <a:spLocks noChangeShapeType="1"/>
          </p:cNvSpPr>
          <p:nvPr/>
        </p:nvSpPr>
        <p:spPr bwMode="auto">
          <a:xfrm flipH="1">
            <a:off x="72390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93" name="Rectangle 89"/>
          <p:cNvSpPr>
            <a:spLocks noChangeArrowheads="1"/>
          </p:cNvSpPr>
          <p:nvPr/>
        </p:nvSpPr>
        <p:spPr bwMode="auto">
          <a:xfrm>
            <a:off x="70866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555994" name="Rectangle 90"/>
          <p:cNvSpPr>
            <a:spLocks noChangeArrowheads="1"/>
          </p:cNvSpPr>
          <p:nvPr/>
        </p:nvSpPr>
        <p:spPr bwMode="auto">
          <a:xfrm>
            <a:off x="82296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95" name="Rectangle 91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96" name="Rectangle 92"/>
          <p:cNvSpPr>
            <a:spLocks noChangeArrowheads="1"/>
          </p:cNvSpPr>
          <p:nvPr/>
        </p:nvSpPr>
        <p:spPr bwMode="auto">
          <a:xfrm>
            <a:off x="77724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55997" name="Rectangle 93"/>
          <p:cNvSpPr>
            <a:spLocks noChangeArrowheads="1"/>
          </p:cNvSpPr>
          <p:nvPr/>
        </p:nvSpPr>
        <p:spPr bwMode="auto">
          <a:xfrm>
            <a:off x="75438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98" name="Rectangle 94"/>
          <p:cNvSpPr>
            <a:spLocks noChangeArrowheads="1"/>
          </p:cNvSpPr>
          <p:nvPr/>
        </p:nvSpPr>
        <p:spPr bwMode="auto">
          <a:xfrm>
            <a:off x="80010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99" name="Line 95"/>
          <p:cNvSpPr>
            <a:spLocks noChangeShapeType="1"/>
          </p:cNvSpPr>
          <p:nvPr/>
        </p:nvSpPr>
        <p:spPr bwMode="auto">
          <a:xfrm>
            <a:off x="7543800" y="5181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00" name="Line 96"/>
          <p:cNvSpPr>
            <a:spLocks noChangeShapeType="1"/>
          </p:cNvSpPr>
          <p:nvPr/>
        </p:nvSpPr>
        <p:spPr bwMode="auto">
          <a:xfrm flipH="1">
            <a:off x="81534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01" name="Line 97"/>
          <p:cNvSpPr>
            <a:spLocks noChangeShapeType="1"/>
          </p:cNvSpPr>
          <p:nvPr/>
        </p:nvSpPr>
        <p:spPr bwMode="auto">
          <a:xfrm>
            <a:off x="6553200" y="50292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02" name="Rectangle 98"/>
          <p:cNvSpPr>
            <a:spLocks noChangeArrowheads="1"/>
          </p:cNvSpPr>
          <p:nvPr/>
        </p:nvSpPr>
        <p:spPr bwMode="auto">
          <a:xfrm>
            <a:off x="64770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6003" name="Rectangle 99"/>
          <p:cNvSpPr>
            <a:spLocks noChangeArrowheads="1"/>
          </p:cNvSpPr>
          <p:nvPr/>
        </p:nvSpPr>
        <p:spPr bwMode="auto">
          <a:xfrm>
            <a:off x="67818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56004" name="Rectangle 100"/>
          <p:cNvSpPr>
            <a:spLocks noChangeArrowheads="1"/>
          </p:cNvSpPr>
          <p:nvPr/>
        </p:nvSpPr>
        <p:spPr bwMode="auto">
          <a:xfrm>
            <a:off x="70866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6005" name="Rectangle 101"/>
          <p:cNvSpPr>
            <a:spLocks noChangeArrowheads="1"/>
          </p:cNvSpPr>
          <p:nvPr/>
        </p:nvSpPr>
        <p:spPr bwMode="auto">
          <a:xfrm>
            <a:off x="73914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6006" name="Rectangle 102"/>
          <p:cNvSpPr>
            <a:spLocks noChangeArrowheads="1"/>
          </p:cNvSpPr>
          <p:nvPr/>
        </p:nvSpPr>
        <p:spPr bwMode="auto">
          <a:xfrm>
            <a:off x="76962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6007" name="Rectangle 103"/>
          <p:cNvSpPr>
            <a:spLocks noChangeArrowheads="1"/>
          </p:cNvSpPr>
          <p:nvPr/>
        </p:nvSpPr>
        <p:spPr bwMode="auto">
          <a:xfrm>
            <a:off x="80010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6008" name="Rectangle 104"/>
          <p:cNvSpPr>
            <a:spLocks noChangeArrowheads="1"/>
          </p:cNvSpPr>
          <p:nvPr/>
        </p:nvSpPr>
        <p:spPr bwMode="auto">
          <a:xfrm>
            <a:off x="64770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56009" name="Rectangle 105"/>
          <p:cNvSpPr>
            <a:spLocks noChangeArrowheads="1"/>
          </p:cNvSpPr>
          <p:nvPr/>
        </p:nvSpPr>
        <p:spPr bwMode="auto">
          <a:xfrm>
            <a:off x="67818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6010" name="Rectangle 106"/>
          <p:cNvSpPr>
            <a:spLocks noChangeArrowheads="1"/>
          </p:cNvSpPr>
          <p:nvPr/>
        </p:nvSpPr>
        <p:spPr bwMode="auto">
          <a:xfrm>
            <a:off x="70866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6011" name="Rectangle 107"/>
          <p:cNvSpPr>
            <a:spLocks noChangeArrowheads="1"/>
          </p:cNvSpPr>
          <p:nvPr/>
        </p:nvSpPr>
        <p:spPr bwMode="auto">
          <a:xfrm>
            <a:off x="73914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6012" name="Rectangle 108"/>
          <p:cNvSpPr>
            <a:spLocks noChangeArrowheads="1"/>
          </p:cNvSpPr>
          <p:nvPr/>
        </p:nvSpPr>
        <p:spPr bwMode="auto">
          <a:xfrm>
            <a:off x="76962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6013" name="Rectangle 109"/>
          <p:cNvSpPr>
            <a:spLocks noChangeArrowheads="1"/>
          </p:cNvSpPr>
          <p:nvPr/>
        </p:nvSpPr>
        <p:spPr bwMode="auto">
          <a:xfrm>
            <a:off x="80010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6014" name="Text Box 110"/>
          <p:cNvSpPr txBox="1">
            <a:spLocks noChangeArrowheads="1"/>
          </p:cNvSpPr>
          <p:nvPr/>
        </p:nvSpPr>
        <p:spPr bwMode="auto">
          <a:xfrm>
            <a:off x="1752600" y="2971800"/>
            <a:ext cx="12192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solidFill>
                  <a:schemeClr val="accent2"/>
                </a:solidFill>
                <a:cs typeface="+mn-cs"/>
              </a:rPr>
              <a:t>Bottom items: no trickling necessary</a:t>
            </a:r>
          </a:p>
        </p:txBody>
      </p:sp>
      <p:sp>
        <p:nvSpPr>
          <p:cNvPr id="2556015" name="Line 111"/>
          <p:cNvSpPr>
            <a:spLocks noChangeShapeType="1"/>
          </p:cNvSpPr>
          <p:nvPr/>
        </p:nvSpPr>
        <p:spPr bwMode="auto">
          <a:xfrm>
            <a:off x="83058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16" name="Line 112"/>
          <p:cNvSpPr>
            <a:spLocks noChangeShapeType="1"/>
          </p:cNvSpPr>
          <p:nvPr/>
        </p:nvSpPr>
        <p:spPr bwMode="auto">
          <a:xfrm>
            <a:off x="6477000" y="5867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17" name="Line 113"/>
          <p:cNvSpPr>
            <a:spLocks noChangeShapeType="1"/>
          </p:cNvSpPr>
          <p:nvPr/>
        </p:nvSpPr>
        <p:spPr bwMode="auto">
          <a:xfrm flipH="1">
            <a:off x="8001000" y="23622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18" name="Line 114"/>
          <p:cNvSpPr>
            <a:spLocks noChangeShapeType="1"/>
          </p:cNvSpPr>
          <p:nvPr/>
        </p:nvSpPr>
        <p:spPr bwMode="auto">
          <a:xfrm flipH="1">
            <a:off x="6553200" y="58674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9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 Sort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289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Our last sorting algorithm is </a:t>
            </a:r>
            <a:r>
              <a:rPr lang="en-US" b="1" smtClean="0">
                <a:cs typeface="+mn-cs"/>
              </a:rPr>
              <a:t>Heap Sort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is a sort that uses Heap algorithms.</a:t>
            </a:r>
          </a:p>
          <a:p>
            <a:pPr lvl="1" eaLnBrk="1" hangingPunct="1">
              <a:defRPr/>
            </a:pPr>
            <a:r>
              <a:rPr lang="en-US" smtClean="0"/>
              <a:t>We can think of it as using a Priority Queue, where the priority of an item is its value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/>
              <a:t> except that the algorithm is in-place, using no separate data structure.</a:t>
            </a:r>
          </a:p>
          <a:p>
            <a:pPr lvl="1" eaLnBrk="1" hangingPunct="1">
              <a:defRPr/>
            </a:pPr>
            <a:r>
              <a:rPr lang="en-US" smtClean="0"/>
              <a:t>Procedure: Make a Heap, then delete all items, using the delete procedure that places the deleted item in the top spot.</a:t>
            </a:r>
          </a:p>
          <a:p>
            <a:pPr lvl="1" eaLnBrk="1" hangingPunct="1">
              <a:defRPr/>
            </a:pPr>
            <a:r>
              <a:rPr lang="en-US" smtClean="0"/>
              <a:t>We do a </a:t>
            </a:r>
            <a:r>
              <a:rPr lang="en-US" b="1" smtClean="0"/>
              <a:t>make</a:t>
            </a:r>
            <a:r>
              <a:rPr lang="en-US" smtClean="0"/>
              <a:t> operation, which is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), and </a:t>
            </a:r>
            <a:r>
              <a:rPr lang="en-US" i="1" smtClean="0"/>
              <a:t>n</a:t>
            </a:r>
            <a:r>
              <a:rPr lang="en-US" smtClean="0"/>
              <a:t> getFront/delete operations, each of which is </a:t>
            </a: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pPr lvl="1" eaLnBrk="1" hangingPunct="1">
              <a:defRPr/>
            </a:pPr>
            <a:r>
              <a:rPr lang="en-US" smtClean="0"/>
              <a:t>Total: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9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 Sort </a:t>
            </a:r>
            <a:r>
              <a:rPr lang="en-US" smtClean="0">
                <a:cs typeface="Times New Roman" charset="0"/>
              </a:rPr>
              <a:t>— Properties</a:t>
            </a:r>
          </a:p>
        </p:txBody>
      </p:sp>
      <p:sp>
        <p:nvSpPr>
          <p:cNvPr id="289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Heap Sort can be done in-place.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can create a Heap in a given array.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As each item is removed from the Heap, put it in the array element that is removed from the Heap.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Starting the delete by swapping root and last items does this.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Results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Ascending order, if we used a Maxheap.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Only constant additional memory required.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Reallocation is avoided.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Heap Sort uses less additional space than Introsort or array Merge Sort.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Sort: </a:t>
            </a:r>
            <a:r>
              <a:rPr lang="en-US" i="1" smtClean="0"/>
              <a:t>O</a:t>
            </a:r>
            <a:r>
              <a:rPr lang="en-US" smtClean="0"/>
              <a:t>(1).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Introsort: </a:t>
            </a: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Merge Sort on an array: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r>
              <a:rPr lang="en-US" i="1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Heap Sort also can easily be generalized.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Doing Heap inserts in the middle of the sort.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Stopping before the sort is completed.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1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0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 Sort </a:t>
            </a:r>
            <a:r>
              <a:rPr lang="en-US" smtClean="0">
                <a:cs typeface="Times New Roman" charset="0"/>
              </a:rPr>
              <a:t>— Illustration [1/2]</a:t>
            </a:r>
          </a:p>
        </p:txBody>
      </p:sp>
      <p:sp>
        <p:nvSpPr>
          <p:cNvPr id="290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Below: Heap make operation. Next slide: Heap deletion phase.</a:t>
            </a:r>
          </a:p>
        </p:txBody>
      </p:sp>
      <p:sp>
        <p:nvSpPr>
          <p:cNvPr id="2900996" name="Rectangle 4"/>
          <p:cNvSpPr>
            <a:spLocks noChangeArrowheads="1"/>
          </p:cNvSpPr>
          <p:nvPr/>
        </p:nvSpPr>
        <p:spPr bwMode="auto">
          <a:xfrm>
            <a:off x="17526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0997" name="Rectangle 5"/>
          <p:cNvSpPr>
            <a:spLocks noChangeArrowheads="1"/>
          </p:cNvSpPr>
          <p:nvPr/>
        </p:nvSpPr>
        <p:spPr bwMode="auto">
          <a:xfrm>
            <a:off x="20574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0998" name="Rectangle 6"/>
          <p:cNvSpPr>
            <a:spLocks noChangeArrowheads="1"/>
          </p:cNvSpPr>
          <p:nvPr/>
        </p:nvSpPr>
        <p:spPr bwMode="auto">
          <a:xfrm>
            <a:off x="23622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0999" name="Rectangle 7"/>
          <p:cNvSpPr>
            <a:spLocks noChangeArrowheads="1"/>
          </p:cNvSpPr>
          <p:nvPr/>
        </p:nvSpPr>
        <p:spPr bwMode="auto">
          <a:xfrm>
            <a:off x="26670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1000" name="Rectangle 8"/>
          <p:cNvSpPr>
            <a:spLocks noChangeArrowheads="1"/>
          </p:cNvSpPr>
          <p:nvPr/>
        </p:nvSpPr>
        <p:spPr bwMode="auto">
          <a:xfrm>
            <a:off x="17526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1001" name="Rectangle 9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1002" name="Rectangle 10"/>
          <p:cNvSpPr>
            <a:spLocks noChangeArrowheads="1"/>
          </p:cNvSpPr>
          <p:nvPr/>
        </p:nvSpPr>
        <p:spPr bwMode="auto">
          <a:xfrm>
            <a:off x="23622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1003" name="Rectangle 11"/>
          <p:cNvSpPr>
            <a:spLocks noChangeArrowheads="1"/>
          </p:cNvSpPr>
          <p:nvPr/>
        </p:nvSpPr>
        <p:spPr bwMode="auto">
          <a:xfrm>
            <a:off x="26670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901004" name="Text Box 12"/>
          <p:cNvSpPr txBox="1">
            <a:spLocks noChangeArrowheads="1"/>
          </p:cNvSpPr>
          <p:nvPr/>
        </p:nvSpPr>
        <p:spPr bwMode="auto">
          <a:xfrm>
            <a:off x="685800" y="2209800"/>
            <a:ext cx="838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Start</a:t>
            </a:r>
          </a:p>
        </p:txBody>
      </p:sp>
      <p:sp>
        <p:nvSpPr>
          <p:cNvPr id="2901005" name="Text Box 13"/>
          <p:cNvSpPr txBox="1">
            <a:spLocks noChangeArrowheads="1"/>
          </p:cNvSpPr>
          <p:nvPr/>
        </p:nvSpPr>
        <p:spPr bwMode="auto">
          <a:xfrm>
            <a:off x="457200" y="35814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Add 4</a:t>
            </a:r>
          </a:p>
        </p:txBody>
      </p:sp>
      <p:sp>
        <p:nvSpPr>
          <p:cNvPr id="2901006" name="Line 14"/>
          <p:cNvSpPr>
            <a:spLocks noChangeShapeType="1"/>
          </p:cNvSpPr>
          <p:nvPr/>
        </p:nvSpPr>
        <p:spPr bwMode="auto">
          <a:xfrm>
            <a:off x="2667000" y="3505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07" name="Line 15"/>
          <p:cNvSpPr>
            <a:spLocks noChangeShapeType="1"/>
          </p:cNvSpPr>
          <p:nvPr/>
        </p:nvSpPr>
        <p:spPr bwMode="auto">
          <a:xfrm>
            <a:off x="4572000" y="1676400"/>
            <a:ext cx="0" cy="4648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08" name="Line 16"/>
          <p:cNvSpPr>
            <a:spLocks noChangeShapeType="1"/>
          </p:cNvSpPr>
          <p:nvPr/>
        </p:nvSpPr>
        <p:spPr bwMode="auto">
          <a:xfrm flipH="1">
            <a:off x="2743200" y="35052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09" name="Line 17"/>
          <p:cNvSpPr>
            <a:spLocks noChangeShapeType="1"/>
          </p:cNvSpPr>
          <p:nvPr/>
        </p:nvSpPr>
        <p:spPr bwMode="auto">
          <a:xfrm flipH="1">
            <a:off x="3657600" y="2133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10" name="Line 18"/>
          <p:cNvSpPr>
            <a:spLocks noChangeShapeType="1"/>
          </p:cNvSpPr>
          <p:nvPr/>
        </p:nvSpPr>
        <p:spPr bwMode="auto">
          <a:xfrm>
            <a:off x="3962400" y="2133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11" name="Rectangle 19"/>
          <p:cNvSpPr>
            <a:spLocks noChangeArrowheads="1"/>
          </p:cNvSpPr>
          <p:nvPr/>
        </p:nvSpPr>
        <p:spPr bwMode="auto">
          <a:xfrm>
            <a:off x="3962400" y="22098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901012" name="Line 20"/>
          <p:cNvSpPr>
            <a:spLocks noChangeShapeType="1"/>
          </p:cNvSpPr>
          <p:nvPr/>
        </p:nvSpPr>
        <p:spPr bwMode="auto">
          <a:xfrm flipH="1">
            <a:off x="3429000" y="2514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13" name="Rectangle 21"/>
          <p:cNvSpPr>
            <a:spLocks noChangeArrowheads="1"/>
          </p:cNvSpPr>
          <p:nvPr/>
        </p:nvSpPr>
        <p:spPr bwMode="auto">
          <a:xfrm>
            <a:off x="3733800" y="18288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901014" name="Rectangle 22"/>
          <p:cNvSpPr>
            <a:spLocks noChangeArrowheads="1"/>
          </p:cNvSpPr>
          <p:nvPr/>
        </p:nvSpPr>
        <p:spPr bwMode="auto">
          <a:xfrm>
            <a:off x="3505200" y="22098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901015" name="Rectangle 23"/>
          <p:cNvSpPr>
            <a:spLocks noChangeArrowheads="1"/>
          </p:cNvSpPr>
          <p:nvPr/>
        </p:nvSpPr>
        <p:spPr bwMode="auto">
          <a:xfrm>
            <a:off x="3276600" y="25908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901016" name="Line 24"/>
          <p:cNvSpPr>
            <a:spLocks noChangeShapeType="1"/>
          </p:cNvSpPr>
          <p:nvPr/>
        </p:nvSpPr>
        <p:spPr bwMode="auto">
          <a:xfrm flipH="1">
            <a:off x="3657600" y="3505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17" name="Line 25"/>
          <p:cNvSpPr>
            <a:spLocks noChangeShapeType="1"/>
          </p:cNvSpPr>
          <p:nvPr/>
        </p:nvSpPr>
        <p:spPr bwMode="auto">
          <a:xfrm>
            <a:off x="3962400" y="3505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18" name="Rectangle 26"/>
          <p:cNvSpPr>
            <a:spLocks noChangeArrowheads="1"/>
          </p:cNvSpPr>
          <p:nvPr/>
        </p:nvSpPr>
        <p:spPr bwMode="auto">
          <a:xfrm>
            <a:off x="3962400" y="35814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901019" name="Line 27"/>
          <p:cNvSpPr>
            <a:spLocks noChangeShapeType="1"/>
          </p:cNvSpPr>
          <p:nvPr/>
        </p:nvSpPr>
        <p:spPr bwMode="auto">
          <a:xfrm flipH="1">
            <a:off x="3429000" y="3886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20" name="Rectangle 28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901021" name="Rectangle 29"/>
          <p:cNvSpPr>
            <a:spLocks noChangeArrowheads="1"/>
          </p:cNvSpPr>
          <p:nvPr/>
        </p:nvSpPr>
        <p:spPr bwMode="auto">
          <a:xfrm>
            <a:off x="3505200" y="35814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901022" name="Rectangle 30"/>
          <p:cNvSpPr>
            <a:spLocks noChangeArrowheads="1"/>
          </p:cNvSpPr>
          <p:nvPr/>
        </p:nvSpPr>
        <p:spPr bwMode="auto">
          <a:xfrm>
            <a:off x="32766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901023" name="Rectangle 31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1024" name="Rectangle 32"/>
          <p:cNvSpPr>
            <a:spLocks noChangeArrowheads="1"/>
          </p:cNvSpPr>
          <p:nvPr/>
        </p:nvSpPr>
        <p:spPr bwMode="auto">
          <a:xfrm>
            <a:off x="2057400" y="4953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1025" name="Rectangle 33"/>
          <p:cNvSpPr>
            <a:spLocks noChangeArrowheads="1"/>
          </p:cNvSpPr>
          <p:nvPr/>
        </p:nvSpPr>
        <p:spPr bwMode="auto">
          <a:xfrm>
            <a:off x="2362200" y="4953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901026" name="Rectangle 34"/>
          <p:cNvSpPr>
            <a:spLocks noChangeArrowheads="1"/>
          </p:cNvSpPr>
          <p:nvPr/>
        </p:nvSpPr>
        <p:spPr bwMode="auto">
          <a:xfrm>
            <a:off x="2667000" y="4953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1027" name="Text Box 35"/>
          <p:cNvSpPr txBox="1">
            <a:spLocks noChangeArrowheads="1"/>
          </p:cNvSpPr>
          <p:nvPr/>
        </p:nvSpPr>
        <p:spPr bwMode="auto">
          <a:xfrm>
            <a:off x="457200" y="49530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Add 1</a:t>
            </a:r>
          </a:p>
        </p:txBody>
      </p:sp>
      <p:sp>
        <p:nvSpPr>
          <p:cNvPr id="2901028" name="Line 36"/>
          <p:cNvSpPr>
            <a:spLocks noChangeShapeType="1"/>
          </p:cNvSpPr>
          <p:nvPr/>
        </p:nvSpPr>
        <p:spPr bwMode="auto">
          <a:xfrm>
            <a:off x="2362200" y="487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29" name="Line 37"/>
          <p:cNvSpPr>
            <a:spLocks noChangeShapeType="1"/>
          </p:cNvSpPr>
          <p:nvPr/>
        </p:nvSpPr>
        <p:spPr bwMode="auto">
          <a:xfrm flipH="1">
            <a:off x="2438400" y="48768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30" name="Line 38"/>
          <p:cNvSpPr>
            <a:spLocks noChangeShapeType="1"/>
          </p:cNvSpPr>
          <p:nvPr/>
        </p:nvSpPr>
        <p:spPr bwMode="auto">
          <a:xfrm flipH="1">
            <a:off x="3657600" y="4876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31" name="Line 39"/>
          <p:cNvSpPr>
            <a:spLocks noChangeShapeType="1"/>
          </p:cNvSpPr>
          <p:nvPr/>
        </p:nvSpPr>
        <p:spPr bwMode="auto">
          <a:xfrm>
            <a:off x="3962400" y="4876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32" name="Rectangle 40"/>
          <p:cNvSpPr>
            <a:spLocks noChangeArrowheads="1"/>
          </p:cNvSpPr>
          <p:nvPr/>
        </p:nvSpPr>
        <p:spPr bwMode="auto">
          <a:xfrm>
            <a:off x="3505200" y="49530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901033" name="Line 41"/>
          <p:cNvSpPr>
            <a:spLocks noChangeShapeType="1"/>
          </p:cNvSpPr>
          <p:nvPr/>
        </p:nvSpPr>
        <p:spPr bwMode="auto">
          <a:xfrm flipH="1">
            <a:off x="3429000" y="5257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34" name="Rectangle 42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901035" name="Rectangle 43"/>
          <p:cNvSpPr>
            <a:spLocks noChangeArrowheads="1"/>
          </p:cNvSpPr>
          <p:nvPr/>
        </p:nvSpPr>
        <p:spPr bwMode="auto">
          <a:xfrm>
            <a:off x="32766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1036" name="Rectangle 44"/>
          <p:cNvSpPr>
            <a:spLocks noChangeArrowheads="1"/>
          </p:cNvSpPr>
          <p:nvPr/>
        </p:nvSpPr>
        <p:spPr bwMode="auto">
          <a:xfrm>
            <a:off x="39624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901037" name="Rectangle 45"/>
          <p:cNvSpPr>
            <a:spLocks noChangeArrowheads="1"/>
          </p:cNvSpPr>
          <p:nvPr/>
        </p:nvSpPr>
        <p:spPr bwMode="auto">
          <a:xfrm>
            <a:off x="6096000" y="190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1038" name="Rectangle 46"/>
          <p:cNvSpPr>
            <a:spLocks noChangeArrowheads="1"/>
          </p:cNvSpPr>
          <p:nvPr/>
        </p:nvSpPr>
        <p:spPr bwMode="auto">
          <a:xfrm>
            <a:off x="6400800" y="190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901039" name="Rectangle 47"/>
          <p:cNvSpPr>
            <a:spLocks noChangeArrowheads="1"/>
          </p:cNvSpPr>
          <p:nvPr/>
        </p:nvSpPr>
        <p:spPr bwMode="auto">
          <a:xfrm>
            <a:off x="6705600" y="190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1040" name="Rectangle 48"/>
          <p:cNvSpPr>
            <a:spLocks noChangeArrowheads="1"/>
          </p:cNvSpPr>
          <p:nvPr/>
        </p:nvSpPr>
        <p:spPr bwMode="auto">
          <a:xfrm>
            <a:off x="7010400" y="190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1041" name="Text Box 49"/>
          <p:cNvSpPr txBox="1">
            <a:spLocks noChangeArrowheads="1"/>
          </p:cNvSpPr>
          <p:nvPr/>
        </p:nvSpPr>
        <p:spPr bwMode="auto">
          <a:xfrm>
            <a:off x="4800600" y="19050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Add 2</a:t>
            </a:r>
          </a:p>
        </p:txBody>
      </p:sp>
      <p:sp>
        <p:nvSpPr>
          <p:cNvPr id="2901042" name="Line 50"/>
          <p:cNvSpPr>
            <a:spLocks noChangeShapeType="1"/>
          </p:cNvSpPr>
          <p:nvPr/>
        </p:nvSpPr>
        <p:spPr bwMode="auto">
          <a:xfrm>
            <a:off x="6400800" y="182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43" name="Line 51"/>
          <p:cNvSpPr>
            <a:spLocks noChangeShapeType="1"/>
          </p:cNvSpPr>
          <p:nvPr/>
        </p:nvSpPr>
        <p:spPr bwMode="auto">
          <a:xfrm flipH="1">
            <a:off x="6477000" y="18288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44" name="Line 52"/>
          <p:cNvSpPr>
            <a:spLocks noChangeShapeType="1"/>
          </p:cNvSpPr>
          <p:nvPr/>
        </p:nvSpPr>
        <p:spPr bwMode="auto">
          <a:xfrm flipH="1">
            <a:off x="8001000" y="1828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45" name="Line 53"/>
          <p:cNvSpPr>
            <a:spLocks noChangeShapeType="1"/>
          </p:cNvSpPr>
          <p:nvPr/>
        </p:nvSpPr>
        <p:spPr bwMode="auto">
          <a:xfrm>
            <a:off x="8305800" y="1828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46" name="Line 54"/>
          <p:cNvSpPr>
            <a:spLocks noChangeShapeType="1"/>
          </p:cNvSpPr>
          <p:nvPr/>
        </p:nvSpPr>
        <p:spPr bwMode="auto">
          <a:xfrm flipH="1">
            <a:off x="7772400" y="2209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47" name="Rectangle 55"/>
          <p:cNvSpPr>
            <a:spLocks noChangeArrowheads="1"/>
          </p:cNvSpPr>
          <p:nvPr/>
        </p:nvSpPr>
        <p:spPr bwMode="auto">
          <a:xfrm>
            <a:off x="8077200" y="15240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901048" name="Rectangle 56"/>
          <p:cNvSpPr>
            <a:spLocks noChangeArrowheads="1"/>
          </p:cNvSpPr>
          <p:nvPr/>
        </p:nvSpPr>
        <p:spPr bwMode="auto">
          <a:xfrm>
            <a:off x="7620000" y="2286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1049" name="Rectangle 57"/>
          <p:cNvSpPr>
            <a:spLocks noChangeArrowheads="1"/>
          </p:cNvSpPr>
          <p:nvPr/>
        </p:nvSpPr>
        <p:spPr bwMode="auto">
          <a:xfrm>
            <a:off x="8305800" y="190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1050" name="Rectangle 58"/>
          <p:cNvSpPr>
            <a:spLocks noChangeArrowheads="1"/>
          </p:cNvSpPr>
          <p:nvPr/>
        </p:nvSpPr>
        <p:spPr bwMode="auto">
          <a:xfrm>
            <a:off x="7848600" y="190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901051" name="Line 59"/>
          <p:cNvSpPr>
            <a:spLocks noChangeShapeType="1"/>
          </p:cNvSpPr>
          <p:nvPr/>
        </p:nvSpPr>
        <p:spPr bwMode="auto">
          <a:xfrm flipV="1">
            <a:off x="8077200" y="2209800"/>
            <a:ext cx="0" cy="228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52" name="Line 60"/>
          <p:cNvSpPr>
            <a:spLocks noChangeShapeType="1"/>
          </p:cNvSpPr>
          <p:nvPr/>
        </p:nvSpPr>
        <p:spPr bwMode="auto">
          <a:xfrm flipH="1" flipV="1">
            <a:off x="7924800" y="2438400"/>
            <a:ext cx="152400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53" name="Text Box 61"/>
          <p:cNvSpPr txBox="1">
            <a:spLocks noChangeArrowheads="1"/>
          </p:cNvSpPr>
          <p:nvPr/>
        </p:nvSpPr>
        <p:spPr bwMode="auto">
          <a:xfrm>
            <a:off x="7543800" y="1981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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901054" name="Line 62"/>
          <p:cNvSpPr>
            <a:spLocks noChangeShapeType="1"/>
          </p:cNvSpPr>
          <p:nvPr/>
        </p:nvSpPr>
        <p:spPr bwMode="auto">
          <a:xfrm flipV="1">
            <a:off x="6553200" y="22113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55" name="Line 63"/>
          <p:cNvSpPr>
            <a:spLocks noChangeShapeType="1"/>
          </p:cNvSpPr>
          <p:nvPr/>
        </p:nvSpPr>
        <p:spPr bwMode="auto">
          <a:xfrm flipV="1">
            <a:off x="6553200" y="2362200"/>
            <a:ext cx="6096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56" name="Line 64"/>
          <p:cNvSpPr>
            <a:spLocks noChangeShapeType="1"/>
          </p:cNvSpPr>
          <p:nvPr/>
        </p:nvSpPr>
        <p:spPr bwMode="auto">
          <a:xfrm flipV="1">
            <a:off x="7162800" y="22098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57" name="Rectangle 65"/>
          <p:cNvSpPr>
            <a:spLocks noChangeArrowheads="1"/>
          </p:cNvSpPr>
          <p:nvPr/>
        </p:nvSpPr>
        <p:spPr bwMode="auto">
          <a:xfrm>
            <a:off x="6096000" y="3048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1058" name="Rectangle 66"/>
          <p:cNvSpPr>
            <a:spLocks noChangeArrowheads="1"/>
          </p:cNvSpPr>
          <p:nvPr/>
        </p:nvSpPr>
        <p:spPr bwMode="auto">
          <a:xfrm>
            <a:off x="6400800" y="3048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1059" name="Rectangle 67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1060" name="Rectangle 68"/>
          <p:cNvSpPr>
            <a:spLocks noChangeArrowheads="1"/>
          </p:cNvSpPr>
          <p:nvPr/>
        </p:nvSpPr>
        <p:spPr bwMode="auto">
          <a:xfrm>
            <a:off x="7010400" y="3048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901061" name="Line 69"/>
          <p:cNvSpPr>
            <a:spLocks noChangeShapeType="1"/>
          </p:cNvSpPr>
          <p:nvPr/>
        </p:nvSpPr>
        <p:spPr bwMode="auto">
          <a:xfrm>
            <a:off x="6400800" y="2971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62" name="Line 70"/>
          <p:cNvSpPr>
            <a:spLocks noChangeShapeType="1"/>
          </p:cNvSpPr>
          <p:nvPr/>
        </p:nvSpPr>
        <p:spPr bwMode="auto">
          <a:xfrm flipH="1">
            <a:off x="8001000" y="3048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63" name="Line 71"/>
          <p:cNvSpPr>
            <a:spLocks noChangeShapeType="1"/>
          </p:cNvSpPr>
          <p:nvPr/>
        </p:nvSpPr>
        <p:spPr bwMode="auto">
          <a:xfrm>
            <a:off x="8305800" y="3048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64" name="Line 72"/>
          <p:cNvSpPr>
            <a:spLocks noChangeShapeType="1"/>
          </p:cNvSpPr>
          <p:nvPr/>
        </p:nvSpPr>
        <p:spPr bwMode="auto">
          <a:xfrm flipH="1">
            <a:off x="7772400" y="3429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65" name="Rectangle 73"/>
          <p:cNvSpPr>
            <a:spLocks noChangeArrowheads="1"/>
          </p:cNvSpPr>
          <p:nvPr/>
        </p:nvSpPr>
        <p:spPr bwMode="auto">
          <a:xfrm>
            <a:off x="8077200" y="27432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901066" name="Rectangle 74"/>
          <p:cNvSpPr>
            <a:spLocks noChangeArrowheads="1"/>
          </p:cNvSpPr>
          <p:nvPr/>
        </p:nvSpPr>
        <p:spPr bwMode="auto">
          <a:xfrm>
            <a:off x="7620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901067" name="Rectangle 75"/>
          <p:cNvSpPr>
            <a:spLocks noChangeArrowheads="1"/>
          </p:cNvSpPr>
          <p:nvPr/>
        </p:nvSpPr>
        <p:spPr bwMode="auto">
          <a:xfrm>
            <a:off x="83058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1068" name="Rectangle 76"/>
          <p:cNvSpPr>
            <a:spLocks noChangeArrowheads="1"/>
          </p:cNvSpPr>
          <p:nvPr/>
        </p:nvSpPr>
        <p:spPr bwMode="auto">
          <a:xfrm>
            <a:off x="78486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1069" name="Rectangle 77"/>
          <p:cNvSpPr>
            <a:spLocks noChangeArrowheads="1"/>
          </p:cNvSpPr>
          <p:nvPr/>
        </p:nvSpPr>
        <p:spPr bwMode="auto">
          <a:xfrm>
            <a:off x="60960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901070" name="Rectangle 78"/>
          <p:cNvSpPr>
            <a:spLocks noChangeArrowheads="1"/>
          </p:cNvSpPr>
          <p:nvPr/>
        </p:nvSpPr>
        <p:spPr bwMode="auto">
          <a:xfrm>
            <a:off x="64008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1071" name="Rectangle 79"/>
          <p:cNvSpPr>
            <a:spLocks noChangeArrowheads="1"/>
          </p:cNvSpPr>
          <p:nvPr/>
        </p:nvSpPr>
        <p:spPr bwMode="auto">
          <a:xfrm>
            <a:off x="67056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1072" name="Rectangle 80"/>
          <p:cNvSpPr>
            <a:spLocks noChangeArrowheads="1"/>
          </p:cNvSpPr>
          <p:nvPr/>
        </p:nvSpPr>
        <p:spPr bwMode="auto">
          <a:xfrm>
            <a:off x="70104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1073" name="Line 81"/>
          <p:cNvSpPr>
            <a:spLocks noChangeShapeType="1"/>
          </p:cNvSpPr>
          <p:nvPr/>
        </p:nvSpPr>
        <p:spPr bwMode="auto">
          <a:xfrm>
            <a:off x="60960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74" name="Line 82"/>
          <p:cNvSpPr>
            <a:spLocks noChangeShapeType="1"/>
          </p:cNvSpPr>
          <p:nvPr/>
        </p:nvSpPr>
        <p:spPr bwMode="auto">
          <a:xfrm flipH="1">
            <a:off x="8001000" y="4419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75" name="Line 83"/>
          <p:cNvSpPr>
            <a:spLocks noChangeShapeType="1"/>
          </p:cNvSpPr>
          <p:nvPr/>
        </p:nvSpPr>
        <p:spPr bwMode="auto">
          <a:xfrm>
            <a:off x="8305800" y="4419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76" name="Line 84"/>
          <p:cNvSpPr>
            <a:spLocks noChangeShapeType="1"/>
          </p:cNvSpPr>
          <p:nvPr/>
        </p:nvSpPr>
        <p:spPr bwMode="auto">
          <a:xfrm flipH="1">
            <a:off x="7772400" y="4800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77" name="Rectangle 85"/>
          <p:cNvSpPr>
            <a:spLocks noChangeArrowheads="1"/>
          </p:cNvSpPr>
          <p:nvPr/>
        </p:nvSpPr>
        <p:spPr bwMode="auto">
          <a:xfrm>
            <a:off x="76200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1078" name="Rectangle 86"/>
          <p:cNvSpPr>
            <a:spLocks noChangeArrowheads="1"/>
          </p:cNvSpPr>
          <p:nvPr/>
        </p:nvSpPr>
        <p:spPr bwMode="auto">
          <a:xfrm>
            <a:off x="83058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1079" name="Rectangle 87"/>
          <p:cNvSpPr>
            <a:spLocks noChangeArrowheads="1"/>
          </p:cNvSpPr>
          <p:nvPr/>
        </p:nvSpPr>
        <p:spPr bwMode="auto">
          <a:xfrm>
            <a:off x="78486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1080" name="Text Box 88"/>
          <p:cNvSpPr txBox="1">
            <a:spLocks noChangeArrowheads="1"/>
          </p:cNvSpPr>
          <p:nvPr/>
        </p:nvSpPr>
        <p:spPr bwMode="auto">
          <a:xfrm>
            <a:off x="4800600" y="44958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Add 3</a:t>
            </a:r>
          </a:p>
        </p:txBody>
      </p:sp>
      <p:sp>
        <p:nvSpPr>
          <p:cNvPr id="2901081" name="Rectangle 89"/>
          <p:cNvSpPr>
            <a:spLocks noChangeArrowheads="1"/>
          </p:cNvSpPr>
          <p:nvPr/>
        </p:nvSpPr>
        <p:spPr bwMode="auto">
          <a:xfrm>
            <a:off x="80772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901082" name="Line 90"/>
          <p:cNvSpPr>
            <a:spLocks noChangeShapeType="1"/>
          </p:cNvSpPr>
          <p:nvPr/>
        </p:nvSpPr>
        <p:spPr bwMode="auto">
          <a:xfrm>
            <a:off x="533400" y="3048000"/>
            <a:ext cx="38100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83" name="Line 91"/>
          <p:cNvSpPr>
            <a:spLocks noChangeShapeType="1"/>
          </p:cNvSpPr>
          <p:nvPr/>
        </p:nvSpPr>
        <p:spPr bwMode="auto">
          <a:xfrm>
            <a:off x="533400" y="4419600"/>
            <a:ext cx="38100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84" name="Line 92"/>
          <p:cNvSpPr>
            <a:spLocks noChangeShapeType="1"/>
          </p:cNvSpPr>
          <p:nvPr/>
        </p:nvSpPr>
        <p:spPr bwMode="auto">
          <a:xfrm flipV="1">
            <a:off x="8229600" y="4419600"/>
            <a:ext cx="0" cy="533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85" name="Line 93"/>
          <p:cNvSpPr>
            <a:spLocks noChangeShapeType="1"/>
          </p:cNvSpPr>
          <p:nvPr/>
        </p:nvSpPr>
        <p:spPr bwMode="auto">
          <a:xfrm flipV="1">
            <a:off x="8001000" y="48006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86" name="Line 94"/>
          <p:cNvSpPr>
            <a:spLocks noChangeShapeType="1"/>
          </p:cNvSpPr>
          <p:nvPr/>
        </p:nvSpPr>
        <p:spPr bwMode="auto">
          <a:xfrm>
            <a:off x="8001000" y="4953000"/>
            <a:ext cx="228600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87" name="Text Box 95"/>
          <p:cNvSpPr txBox="1">
            <a:spLocks noChangeArrowheads="1"/>
          </p:cNvSpPr>
          <p:nvPr/>
        </p:nvSpPr>
        <p:spPr bwMode="auto">
          <a:xfrm>
            <a:off x="7772400" y="41910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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901088" name="Line 96"/>
          <p:cNvSpPr>
            <a:spLocks noChangeShapeType="1"/>
          </p:cNvSpPr>
          <p:nvPr/>
        </p:nvSpPr>
        <p:spPr bwMode="auto">
          <a:xfrm flipV="1">
            <a:off x="6248400" y="48021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89" name="Line 97"/>
          <p:cNvSpPr>
            <a:spLocks noChangeShapeType="1"/>
          </p:cNvSpPr>
          <p:nvPr/>
        </p:nvSpPr>
        <p:spPr bwMode="auto">
          <a:xfrm flipV="1">
            <a:off x="6248400" y="4953000"/>
            <a:ext cx="3048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90" name="Line 98"/>
          <p:cNvSpPr>
            <a:spLocks noChangeShapeType="1"/>
          </p:cNvSpPr>
          <p:nvPr/>
        </p:nvSpPr>
        <p:spPr bwMode="auto">
          <a:xfrm flipV="1">
            <a:off x="6553200" y="48006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91" name="Rectangle 99"/>
          <p:cNvSpPr>
            <a:spLocks noChangeArrowheads="1"/>
          </p:cNvSpPr>
          <p:nvPr/>
        </p:nvSpPr>
        <p:spPr bwMode="auto">
          <a:xfrm>
            <a:off x="6096000" y="571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1092" name="Rectangle 100"/>
          <p:cNvSpPr>
            <a:spLocks noChangeArrowheads="1"/>
          </p:cNvSpPr>
          <p:nvPr/>
        </p:nvSpPr>
        <p:spPr bwMode="auto">
          <a:xfrm>
            <a:off x="6400800" y="571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901093" name="Rectangle 101"/>
          <p:cNvSpPr>
            <a:spLocks noChangeArrowheads="1"/>
          </p:cNvSpPr>
          <p:nvPr/>
        </p:nvSpPr>
        <p:spPr bwMode="auto">
          <a:xfrm>
            <a:off x="6705600" y="571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1094" name="Rectangle 102"/>
          <p:cNvSpPr>
            <a:spLocks noChangeArrowheads="1"/>
          </p:cNvSpPr>
          <p:nvPr/>
        </p:nvSpPr>
        <p:spPr bwMode="auto">
          <a:xfrm>
            <a:off x="7010400" y="571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1095" name="Line 103"/>
          <p:cNvSpPr>
            <a:spLocks noChangeShapeType="1"/>
          </p:cNvSpPr>
          <p:nvPr/>
        </p:nvSpPr>
        <p:spPr bwMode="auto">
          <a:xfrm>
            <a:off x="6096000" y="56388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96" name="Line 104"/>
          <p:cNvSpPr>
            <a:spLocks noChangeShapeType="1"/>
          </p:cNvSpPr>
          <p:nvPr/>
        </p:nvSpPr>
        <p:spPr bwMode="auto">
          <a:xfrm flipH="1">
            <a:off x="8001000" y="5638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97" name="Line 105"/>
          <p:cNvSpPr>
            <a:spLocks noChangeShapeType="1"/>
          </p:cNvSpPr>
          <p:nvPr/>
        </p:nvSpPr>
        <p:spPr bwMode="auto">
          <a:xfrm>
            <a:off x="8305800" y="5638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98" name="Line 106"/>
          <p:cNvSpPr>
            <a:spLocks noChangeShapeType="1"/>
          </p:cNvSpPr>
          <p:nvPr/>
        </p:nvSpPr>
        <p:spPr bwMode="auto">
          <a:xfrm flipH="1">
            <a:off x="7772400" y="6019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099" name="Rectangle 107"/>
          <p:cNvSpPr>
            <a:spLocks noChangeArrowheads="1"/>
          </p:cNvSpPr>
          <p:nvPr/>
        </p:nvSpPr>
        <p:spPr bwMode="auto">
          <a:xfrm>
            <a:off x="7620000" y="6096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1100" name="Rectangle 108"/>
          <p:cNvSpPr>
            <a:spLocks noChangeArrowheads="1"/>
          </p:cNvSpPr>
          <p:nvPr/>
        </p:nvSpPr>
        <p:spPr bwMode="auto">
          <a:xfrm>
            <a:off x="83058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1101" name="Rectangle 109"/>
          <p:cNvSpPr>
            <a:spLocks noChangeArrowheads="1"/>
          </p:cNvSpPr>
          <p:nvPr/>
        </p:nvSpPr>
        <p:spPr bwMode="auto">
          <a:xfrm>
            <a:off x="78486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901102" name="Rectangle 110"/>
          <p:cNvSpPr>
            <a:spLocks noChangeArrowheads="1"/>
          </p:cNvSpPr>
          <p:nvPr/>
        </p:nvSpPr>
        <p:spPr bwMode="auto">
          <a:xfrm>
            <a:off x="80772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1103" name="Text Box 111"/>
          <p:cNvSpPr txBox="1">
            <a:spLocks noChangeArrowheads="1"/>
          </p:cNvSpPr>
          <p:nvPr/>
        </p:nvSpPr>
        <p:spPr bwMode="auto">
          <a:xfrm>
            <a:off x="4572000" y="5638800"/>
            <a:ext cx="1295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Now the entire array is a Heap.</a:t>
            </a:r>
          </a:p>
        </p:txBody>
      </p:sp>
      <p:sp>
        <p:nvSpPr>
          <p:cNvPr id="2901104" name="Line 112"/>
          <p:cNvSpPr>
            <a:spLocks noChangeShapeType="1"/>
          </p:cNvSpPr>
          <p:nvPr/>
        </p:nvSpPr>
        <p:spPr bwMode="auto">
          <a:xfrm>
            <a:off x="4876800" y="3962400"/>
            <a:ext cx="38100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105" name="Line 113"/>
          <p:cNvSpPr>
            <a:spLocks noChangeShapeType="1"/>
          </p:cNvSpPr>
          <p:nvPr/>
        </p:nvSpPr>
        <p:spPr bwMode="auto">
          <a:xfrm flipH="1">
            <a:off x="6172200" y="44196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106" name="Text Box 114"/>
          <p:cNvSpPr txBox="1">
            <a:spLocks noChangeArrowheads="1"/>
          </p:cNvSpPr>
          <p:nvPr/>
        </p:nvSpPr>
        <p:spPr bwMode="auto">
          <a:xfrm>
            <a:off x="7543800" y="5791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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901107" name="Line 115"/>
          <p:cNvSpPr>
            <a:spLocks noChangeShapeType="1"/>
          </p:cNvSpPr>
          <p:nvPr/>
        </p:nvSpPr>
        <p:spPr bwMode="auto">
          <a:xfrm>
            <a:off x="2971800" y="2133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108" name="Line 116"/>
          <p:cNvSpPr>
            <a:spLocks noChangeShapeType="1"/>
          </p:cNvSpPr>
          <p:nvPr/>
        </p:nvSpPr>
        <p:spPr bwMode="auto">
          <a:xfrm>
            <a:off x="2971800" y="3505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109" name="Line 117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110" name="Line 118"/>
          <p:cNvSpPr>
            <a:spLocks noChangeShapeType="1"/>
          </p:cNvSpPr>
          <p:nvPr/>
        </p:nvSpPr>
        <p:spPr bwMode="auto">
          <a:xfrm>
            <a:off x="7315200" y="182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111" name="Line 119"/>
          <p:cNvSpPr>
            <a:spLocks noChangeShapeType="1"/>
          </p:cNvSpPr>
          <p:nvPr/>
        </p:nvSpPr>
        <p:spPr bwMode="auto">
          <a:xfrm>
            <a:off x="7315200" y="2971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112" name="Line 120"/>
          <p:cNvSpPr>
            <a:spLocks noChangeShapeType="1"/>
          </p:cNvSpPr>
          <p:nvPr/>
        </p:nvSpPr>
        <p:spPr bwMode="auto">
          <a:xfrm>
            <a:off x="73152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113" name="Line 121"/>
          <p:cNvSpPr>
            <a:spLocks noChangeShapeType="1"/>
          </p:cNvSpPr>
          <p:nvPr/>
        </p:nvSpPr>
        <p:spPr bwMode="auto">
          <a:xfrm>
            <a:off x="7315200" y="563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114" name="Text Box 122"/>
          <p:cNvSpPr txBox="1">
            <a:spLocks noChangeArrowheads="1"/>
          </p:cNvSpPr>
          <p:nvPr/>
        </p:nvSpPr>
        <p:spPr bwMode="auto">
          <a:xfrm>
            <a:off x="304800" y="5791200"/>
            <a:ext cx="4191000" cy="54292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Note: This is what happens in memory. This is just a picture of the logical structure.</a:t>
            </a:r>
          </a:p>
        </p:txBody>
      </p:sp>
      <p:sp>
        <p:nvSpPr>
          <p:cNvPr id="2901115" name="Line 123"/>
          <p:cNvSpPr>
            <a:spLocks noChangeShapeType="1"/>
          </p:cNvSpPr>
          <p:nvPr/>
        </p:nvSpPr>
        <p:spPr bwMode="auto">
          <a:xfrm flipV="1">
            <a:off x="1371600" y="5334000"/>
            <a:ext cx="457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116" name="Line 124"/>
          <p:cNvSpPr>
            <a:spLocks noChangeShapeType="1"/>
          </p:cNvSpPr>
          <p:nvPr/>
        </p:nvSpPr>
        <p:spPr bwMode="auto">
          <a:xfrm flipH="1" flipV="1">
            <a:off x="4114800" y="5410200"/>
            <a:ext cx="76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1117" name="Text Box 125"/>
          <p:cNvSpPr txBox="1">
            <a:spLocks noChangeArrowheads="1"/>
          </p:cNvSpPr>
          <p:nvPr/>
        </p:nvSpPr>
        <p:spPr bwMode="auto">
          <a:xfrm>
            <a:off x="8305800" y="41910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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1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0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 Sort </a:t>
            </a:r>
            <a:r>
              <a:rPr lang="en-US" smtClean="0">
                <a:cs typeface="Times New Roman" charset="0"/>
              </a:rPr>
              <a:t>— Illustration [2/2]</a:t>
            </a:r>
          </a:p>
        </p:txBody>
      </p:sp>
      <p:sp>
        <p:nvSpPr>
          <p:cNvPr id="290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Heap deletion phase:</a:t>
            </a:r>
          </a:p>
        </p:txBody>
      </p:sp>
      <p:sp>
        <p:nvSpPr>
          <p:cNvPr id="2902020" name="Line 4"/>
          <p:cNvSpPr>
            <a:spLocks noChangeShapeType="1"/>
          </p:cNvSpPr>
          <p:nvPr/>
        </p:nvSpPr>
        <p:spPr bwMode="auto">
          <a:xfrm flipH="1">
            <a:off x="7772400" y="2286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21" name="Rectangle 5"/>
          <p:cNvSpPr>
            <a:spLocks noChangeArrowheads="1"/>
          </p:cNvSpPr>
          <p:nvPr/>
        </p:nvSpPr>
        <p:spPr bwMode="auto">
          <a:xfrm>
            <a:off x="7620000" y="2362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022" name="Rectangle 6"/>
          <p:cNvSpPr>
            <a:spLocks noChangeArrowheads="1"/>
          </p:cNvSpPr>
          <p:nvPr/>
        </p:nvSpPr>
        <p:spPr bwMode="auto">
          <a:xfrm>
            <a:off x="7848600" y="198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902023" name="Rectangle 7"/>
          <p:cNvSpPr>
            <a:spLocks noChangeArrowheads="1"/>
          </p:cNvSpPr>
          <p:nvPr/>
        </p:nvSpPr>
        <p:spPr bwMode="auto">
          <a:xfrm>
            <a:off x="6019800" y="213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902024" name="Rectangle 8"/>
          <p:cNvSpPr>
            <a:spLocks noChangeArrowheads="1"/>
          </p:cNvSpPr>
          <p:nvPr/>
        </p:nvSpPr>
        <p:spPr bwMode="auto">
          <a:xfrm>
            <a:off x="6324600" y="213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025" name="Rectangle 9"/>
          <p:cNvSpPr>
            <a:spLocks noChangeArrowheads="1"/>
          </p:cNvSpPr>
          <p:nvPr/>
        </p:nvSpPr>
        <p:spPr bwMode="auto">
          <a:xfrm>
            <a:off x="6629400" y="213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026" name="Rectangle 10"/>
          <p:cNvSpPr>
            <a:spLocks noChangeArrowheads="1"/>
          </p:cNvSpPr>
          <p:nvPr/>
        </p:nvSpPr>
        <p:spPr bwMode="auto">
          <a:xfrm>
            <a:off x="6934200" y="213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027" name="Line 11"/>
          <p:cNvSpPr>
            <a:spLocks noChangeShapeType="1"/>
          </p:cNvSpPr>
          <p:nvPr/>
        </p:nvSpPr>
        <p:spPr bwMode="auto">
          <a:xfrm>
            <a:off x="6629400" y="20574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28" name="Rectangle 12"/>
          <p:cNvSpPr>
            <a:spLocks noChangeArrowheads="1"/>
          </p:cNvSpPr>
          <p:nvPr/>
        </p:nvSpPr>
        <p:spPr bwMode="auto">
          <a:xfrm>
            <a:off x="78486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902029" name="Rectangle 13"/>
          <p:cNvSpPr>
            <a:spLocks noChangeArrowheads="1"/>
          </p:cNvSpPr>
          <p:nvPr/>
        </p:nvSpPr>
        <p:spPr bwMode="auto">
          <a:xfrm>
            <a:off x="60198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902030" name="Rectangle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031" name="Rectangle 15"/>
          <p:cNvSpPr>
            <a:spLocks noChangeArrowheads="1"/>
          </p:cNvSpPr>
          <p:nvPr/>
        </p:nvSpPr>
        <p:spPr bwMode="auto">
          <a:xfrm>
            <a:off x="66294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032" name="Rectangle 16"/>
          <p:cNvSpPr>
            <a:spLocks noChangeArrowheads="1"/>
          </p:cNvSpPr>
          <p:nvPr/>
        </p:nvSpPr>
        <p:spPr bwMode="auto">
          <a:xfrm>
            <a:off x="69342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033" name="Line 17"/>
          <p:cNvSpPr>
            <a:spLocks noChangeShapeType="1"/>
          </p:cNvSpPr>
          <p:nvPr/>
        </p:nvSpPr>
        <p:spPr bwMode="auto">
          <a:xfrm flipH="1">
            <a:off x="3657600" y="2133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34" name="Line 18"/>
          <p:cNvSpPr>
            <a:spLocks noChangeShapeType="1"/>
          </p:cNvSpPr>
          <p:nvPr/>
        </p:nvSpPr>
        <p:spPr bwMode="auto">
          <a:xfrm>
            <a:off x="3962400" y="2133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35" name="Rectangle 19"/>
          <p:cNvSpPr>
            <a:spLocks noChangeArrowheads="1"/>
          </p:cNvSpPr>
          <p:nvPr/>
        </p:nvSpPr>
        <p:spPr bwMode="auto">
          <a:xfrm>
            <a:off x="3505200" y="2209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036" name="Rectangle 20"/>
          <p:cNvSpPr>
            <a:spLocks noChangeArrowheads="1"/>
          </p:cNvSpPr>
          <p:nvPr/>
        </p:nvSpPr>
        <p:spPr bwMode="auto">
          <a:xfrm>
            <a:off x="3962400" y="2209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2037" name="Rectangle 21"/>
          <p:cNvSpPr>
            <a:spLocks noChangeArrowheads="1"/>
          </p:cNvSpPr>
          <p:nvPr/>
        </p:nvSpPr>
        <p:spPr bwMode="auto">
          <a:xfrm>
            <a:off x="3733800" y="1828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038" name="Rectangle 22"/>
          <p:cNvSpPr>
            <a:spLocks noChangeArrowheads="1"/>
          </p:cNvSpPr>
          <p:nvPr/>
        </p:nvSpPr>
        <p:spPr bwMode="auto">
          <a:xfrm>
            <a:off x="17526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039" name="Rectangle 23"/>
          <p:cNvSpPr>
            <a:spLocks noChangeArrowheads="1"/>
          </p:cNvSpPr>
          <p:nvPr/>
        </p:nvSpPr>
        <p:spPr bwMode="auto">
          <a:xfrm>
            <a:off x="20574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040" name="Rectangle 24"/>
          <p:cNvSpPr>
            <a:spLocks noChangeArrowheads="1"/>
          </p:cNvSpPr>
          <p:nvPr/>
        </p:nvSpPr>
        <p:spPr bwMode="auto">
          <a:xfrm>
            <a:off x="23622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2041" name="Rectangle 25"/>
          <p:cNvSpPr>
            <a:spLocks noChangeArrowheads="1"/>
          </p:cNvSpPr>
          <p:nvPr/>
        </p:nvSpPr>
        <p:spPr bwMode="auto">
          <a:xfrm>
            <a:off x="26670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042" name="Line 26"/>
          <p:cNvSpPr>
            <a:spLocks noChangeShapeType="1"/>
          </p:cNvSpPr>
          <p:nvPr/>
        </p:nvSpPr>
        <p:spPr bwMode="auto">
          <a:xfrm flipH="1">
            <a:off x="3429000" y="2514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43" name="Rectangle 27"/>
          <p:cNvSpPr>
            <a:spLocks noChangeArrowheads="1"/>
          </p:cNvSpPr>
          <p:nvPr/>
        </p:nvSpPr>
        <p:spPr bwMode="auto">
          <a:xfrm>
            <a:off x="3276600" y="2590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044" name="Line 28"/>
          <p:cNvSpPr>
            <a:spLocks noChangeShapeType="1"/>
          </p:cNvSpPr>
          <p:nvPr/>
        </p:nvSpPr>
        <p:spPr bwMode="auto">
          <a:xfrm>
            <a:off x="533400" y="3048000"/>
            <a:ext cx="38100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45" name="Text Box 29"/>
          <p:cNvSpPr txBox="1">
            <a:spLocks noChangeArrowheads="1"/>
          </p:cNvSpPr>
          <p:nvPr/>
        </p:nvSpPr>
        <p:spPr bwMode="auto">
          <a:xfrm>
            <a:off x="457200" y="22098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Start</a:t>
            </a:r>
          </a:p>
        </p:txBody>
      </p:sp>
      <p:sp>
        <p:nvSpPr>
          <p:cNvPr id="2902046" name="Text Box 30"/>
          <p:cNvSpPr txBox="1">
            <a:spLocks noChangeArrowheads="1"/>
          </p:cNvSpPr>
          <p:nvPr/>
        </p:nvSpPr>
        <p:spPr bwMode="auto">
          <a:xfrm>
            <a:off x="4724400" y="13716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Delete 3</a:t>
            </a:r>
          </a:p>
        </p:txBody>
      </p:sp>
      <p:sp>
        <p:nvSpPr>
          <p:cNvPr id="2902047" name="Line 31"/>
          <p:cNvSpPr>
            <a:spLocks noChangeShapeType="1"/>
          </p:cNvSpPr>
          <p:nvPr/>
        </p:nvSpPr>
        <p:spPr bwMode="auto">
          <a:xfrm flipH="1">
            <a:off x="3581400" y="4267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48" name="Line 32"/>
          <p:cNvSpPr>
            <a:spLocks noChangeShapeType="1"/>
          </p:cNvSpPr>
          <p:nvPr/>
        </p:nvSpPr>
        <p:spPr bwMode="auto">
          <a:xfrm>
            <a:off x="3886200" y="4267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49" name="Rectangle 33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050" name="Rectangle 34"/>
          <p:cNvSpPr>
            <a:spLocks noChangeArrowheads="1"/>
          </p:cNvSpPr>
          <p:nvPr/>
        </p:nvSpPr>
        <p:spPr bwMode="auto">
          <a:xfrm>
            <a:off x="3886200" y="4343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2051" name="Rectangle 35"/>
          <p:cNvSpPr>
            <a:spLocks noChangeArrowheads="1"/>
          </p:cNvSpPr>
          <p:nvPr/>
        </p:nvSpPr>
        <p:spPr bwMode="auto">
          <a:xfrm>
            <a:off x="36576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902052" name="Rectangle 36"/>
          <p:cNvSpPr>
            <a:spLocks noChangeArrowheads="1"/>
          </p:cNvSpPr>
          <p:nvPr/>
        </p:nvSpPr>
        <p:spPr bwMode="auto">
          <a:xfrm>
            <a:off x="1752600" y="4114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902053" name="Rectangle 37"/>
          <p:cNvSpPr>
            <a:spLocks noChangeArrowheads="1"/>
          </p:cNvSpPr>
          <p:nvPr/>
        </p:nvSpPr>
        <p:spPr bwMode="auto">
          <a:xfrm>
            <a:off x="2057400" y="4114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054" name="Rectangle 38"/>
          <p:cNvSpPr>
            <a:spLocks noChangeArrowheads="1"/>
          </p:cNvSpPr>
          <p:nvPr/>
        </p:nvSpPr>
        <p:spPr bwMode="auto">
          <a:xfrm>
            <a:off x="2362200" y="4114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2055" name="Rectangle 39"/>
          <p:cNvSpPr>
            <a:spLocks noChangeArrowheads="1"/>
          </p:cNvSpPr>
          <p:nvPr/>
        </p:nvSpPr>
        <p:spPr bwMode="auto">
          <a:xfrm>
            <a:off x="2667000" y="4114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056" name="Line 40"/>
          <p:cNvSpPr>
            <a:spLocks noChangeShapeType="1"/>
          </p:cNvSpPr>
          <p:nvPr/>
        </p:nvSpPr>
        <p:spPr bwMode="auto">
          <a:xfrm>
            <a:off x="2667000" y="40386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57" name="Text Box 41"/>
          <p:cNvSpPr txBox="1">
            <a:spLocks noChangeArrowheads="1"/>
          </p:cNvSpPr>
          <p:nvPr/>
        </p:nvSpPr>
        <p:spPr bwMode="auto">
          <a:xfrm>
            <a:off x="457200" y="32766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Delete 4</a:t>
            </a:r>
          </a:p>
        </p:txBody>
      </p:sp>
      <p:sp>
        <p:nvSpPr>
          <p:cNvPr id="2902058" name="Line 42"/>
          <p:cNvSpPr>
            <a:spLocks noChangeShapeType="1"/>
          </p:cNvSpPr>
          <p:nvPr/>
        </p:nvSpPr>
        <p:spPr bwMode="auto">
          <a:xfrm flipV="1">
            <a:off x="3810000" y="4267200"/>
            <a:ext cx="0" cy="533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59" name="Line 43"/>
          <p:cNvSpPr>
            <a:spLocks noChangeShapeType="1"/>
          </p:cNvSpPr>
          <p:nvPr/>
        </p:nvSpPr>
        <p:spPr bwMode="auto">
          <a:xfrm flipV="1">
            <a:off x="3581400" y="46482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60" name="Line 44"/>
          <p:cNvSpPr>
            <a:spLocks noChangeShapeType="1"/>
          </p:cNvSpPr>
          <p:nvPr/>
        </p:nvSpPr>
        <p:spPr bwMode="auto">
          <a:xfrm flipH="1">
            <a:off x="3581400" y="4800600"/>
            <a:ext cx="228600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61" name="Line 45"/>
          <p:cNvSpPr>
            <a:spLocks noChangeShapeType="1"/>
          </p:cNvSpPr>
          <p:nvPr/>
        </p:nvSpPr>
        <p:spPr bwMode="auto">
          <a:xfrm flipV="1">
            <a:off x="1905000" y="44211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62" name="Line 46"/>
          <p:cNvSpPr>
            <a:spLocks noChangeShapeType="1"/>
          </p:cNvSpPr>
          <p:nvPr/>
        </p:nvSpPr>
        <p:spPr bwMode="auto">
          <a:xfrm flipV="1">
            <a:off x="1905000" y="4572000"/>
            <a:ext cx="3048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63" name="Line 47"/>
          <p:cNvSpPr>
            <a:spLocks noChangeShapeType="1"/>
          </p:cNvSpPr>
          <p:nvPr/>
        </p:nvSpPr>
        <p:spPr bwMode="auto">
          <a:xfrm flipV="1">
            <a:off x="2209800" y="44196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64" name="Line 48"/>
          <p:cNvSpPr>
            <a:spLocks noChangeShapeType="1"/>
          </p:cNvSpPr>
          <p:nvPr/>
        </p:nvSpPr>
        <p:spPr bwMode="auto">
          <a:xfrm flipH="1">
            <a:off x="3581400" y="5257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65" name="Line 49"/>
          <p:cNvSpPr>
            <a:spLocks noChangeShapeType="1"/>
          </p:cNvSpPr>
          <p:nvPr/>
        </p:nvSpPr>
        <p:spPr bwMode="auto">
          <a:xfrm>
            <a:off x="3886200" y="5257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66" name="Rectangle 50"/>
          <p:cNvSpPr>
            <a:spLocks noChangeArrowheads="1"/>
          </p:cNvSpPr>
          <p:nvPr/>
        </p:nvSpPr>
        <p:spPr bwMode="auto">
          <a:xfrm>
            <a:off x="34290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902067" name="Rectangle 51"/>
          <p:cNvSpPr>
            <a:spLocks noChangeArrowheads="1"/>
          </p:cNvSpPr>
          <p:nvPr/>
        </p:nvSpPr>
        <p:spPr bwMode="auto">
          <a:xfrm>
            <a:off x="38862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2068" name="Rectangle 52"/>
          <p:cNvSpPr>
            <a:spLocks noChangeArrowheads="1"/>
          </p:cNvSpPr>
          <p:nvPr/>
        </p:nvSpPr>
        <p:spPr bwMode="auto">
          <a:xfrm>
            <a:off x="36576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069" name="Rectangle 53"/>
          <p:cNvSpPr>
            <a:spLocks noChangeArrowheads="1"/>
          </p:cNvSpPr>
          <p:nvPr/>
        </p:nvSpPr>
        <p:spPr bwMode="auto">
          <a:xfrm>
            <a:off x="17526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070" name="Rectangle 54"/>
          <p:cNvSpPr>
            <a:spLocks noChangeArrowheads="1"/>
          </p:cNvSpPr>
          <p:nvPr/>
        </p:nvSpPr>
        <p:spPr bwMode="auto">
          <a:xfrm>
            <a:off x="20574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902071" name="Rectangle 55"/>
          <p:cNvSpPr>
            <a:spLocks noChangeArrowheads="1"/>
          </p:cNvSpPr>
          <p:nvPr/>
        </p:nvSpPr>
        <p:spPr bwMode="auto">
          <a:xfrm>
            <a:off x="23622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2072" name="Rectangle 56"/>
          <p:cNvSpPr>
            <a:spLocks noChangeArrowheads="1"/>
          </p:cNvSpPr>
          <p:nvPr/>
        </p:nvSpPr>
        <p:spPr bwMode="auto">
          <a:xfrm>
            <a:off x="26670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073" name="Line 57"/>
          <p:cNvSpPr>
            <a:spLocks noChangeShapeType="1"/>
          </p:cNvSpPr>
          <p:nvPr/>
        </p:nvSpPr>
        <p:spPr bwMode="auto">
          <a:xfrm>
            <a:off x="2667000" y="50292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74" name="Line 58"/>
          <p:cNvSpPr>
            <a:spLocks noChangeShapeType="1"/>
          </p:cNvSpPr>
          <p:nvPr/>
        </p:nvSpPr>
        <p:spPr bwMode="auto">
          <a:xfrm>
            <a:off x="4800600" y="3657600"/>
            <a:ext cx="36576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75" name="Text Box 59"/>
          <p:cNvSpPr txBox="1">
            <a:spLocks noChangeArrowheads="1"/>
          </p:cNvSpPr>
          <p:nvPr/>
        </p:nvSpPr>
        <p:spPr bwMode="auto">
          <a:xfrm>
            <a:off x="4495800" y="5334000"/>
            <a:ext cx="12954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Delete 1</a:t>
            </a:r>
            <a:br>
              <a:rPr lang="en-US" sz="1600">
                <a:cs typeface="+mn-cs"/>
              </a:rPr>
            </a:br>
            <a:r>
              <a:rPr lang="en-US" sz="900">
                <a:cs typeface="+mn-cs"/>
              </a:rPr>
              <a:t>(does nothing;</a:t>
            </a:r>
            <a:br>
              <a:rPr lang="en-US" sz="900">
                <a:cs typeface="+mn-cs"/>
              </a:rPr>
            </a:br>
            <a:r>
              <a:rPr lang="en-US" sz="900">
                <a:cs typeface="+mn-cs"/>
              </a:rPr>
              <a:t>can be skipped)</a:t>
            </a:r>
          </a:p>
        </p:txBody>
      </p:sp>
      <p:sp>
        <p:nvSpPr>
          <p:cNvPr id="2902076" name="Line 60"/>
          <p:cNvSpPr>
            <a:spLocks noChangeShapeType="1"/>
          </p:cNvSpPr>
          <p:nvPr/>
        </p:nvSpPr>
        <p:spPr bwMode="auto">
          <a:xfrm>
            <a:off x="4800600" y="5105400"/>
            <a:ext cx="36576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77" name="Rectangle 61"/>
          <p:cNvSpPr>
            <a:spLocks noChangeArrowheads="1"/>
          </p:cNvSpPr>
          <p:nvPr/>
        </p:nvSpPr>
        <p:spPr bwMode="auto">
          <a:xfrm>
            <a:off x="6019800" y="1371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078" name="Rectangle 62"/>
          <p:cNvSpPr>
            <a:spLocks noChangeArrowheads="1"/>
          </p:cNvSpPr>
          <p:nvPr/>
        </p:nvSpPr>
        <p:spPr bwMode="auto">
          <a:xfrm>
            <a:off x="6324600" y="1371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079" name="Rectangle 63"/>
          <p:cNvSpPr>
            <a:spLocks noChangeArrowheads="1"/>
          </p:cNvSpPr>
          <p:nvPr/>
        </p:nvSpPr>
        <p:spPr bwMode="auto">
          <a:xfrm>
            <a:off x="6629400" y="1371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2080" name="Rectangle 64"/>
          <p:cNvSpPr>
            <a:spLocks noChangeArrowheads="1"/>
          </p:cNvSpPr>
          <p:nvPr/>
        </p:nvSpPr>
        <p:spPr bwMode="auto">
          <a:xfrm>
            <a:off x="6934200" y="1371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081" name="Line 65"/>
          <p:cNvSpPr>
            <a:spLocks noChangeShapeType="1"/>
          </p:cNvSpPr>
          <p:nvPr/>
        </p:nvSpPr>
        <p:spPr bwMode="auto">
          <a:xfrm flipV="1">
            <a:off x="6172200" y="16779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82" name="Line 66"/>
          <p:cNvSpPr>
            <a:spLocks noChangeShapeType="1"/>
          </p:cNvSpPr>
          <p:nvPr/>
        </p:nvSpPr>
        <p:spPr bwMode="auto">
          <a:xfrm flipV="1">
            <a:off x="6172200" y="1828800"/>
            <a:ext cx="6096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83" name="Line 67"/>
          <p:cNvSpPr>
            <a:spLocks noChangeShapeType="1"/>
          </p:cNvSpPr>
          <p:nvPr/>
        </p:nvSpPr>
        <p:spPr bwMode="auto">
          <a:xfrm flipV="1">
            <a:off x="6781800" y="16764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84" name="Rectangle 68"/>
          <p:cNvSpPr>
            <a:spLocks noChangeArrowheads="1"/>
          </p:cNvSpPr>
          <p:nvPr/>
        </p:nvSpPr>
        <p:spPr bwMode="auto">
          <a:xfrm>
            <a:off x="17526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085" name="Rectangle 69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086" name="Rectangle 70"/>
          <p:cNvSpPr>
            <a:spLocks noChangeArrowheads="1"/>
          </p:cNvSpPr>
          <p:nvPr/>
        </p:nvSpPr>
        <p:spPr bwMode="auto">
          <a:xfrm>
            <a:off x="23622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2087" name="Rectangle 71"/>
          <p:cNvSpPr>
            <a:spLocks noChangeArrowheads="1"/>
          </p:cNvSpPr>
          <p:nvPr/>
        </p:nvSpPr>
        <p:spPr bwMode="auto">
          <a:xfrm>
            <a:off x="26670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088" name="Line 72"/>
          <p:cNvSpPr>
            <a:spLocks noChangeShapeType="1"/>
          </p:cNvSpPr>
          <p:nvPr/>
        </p:nvSpPr>
        <p:spPr bwMode="auto">
          <a:xfrm flipV="1">
            <a:off x="1905000" y="35829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89" name="Line 73"/>
          <p:cNvSpPr>
            <a:spLocks noChangeShapeType="1"/>
          </p:cNvSpPr>
          <p:nvPr/>
        </p:nvSpPr>
        <p:spPr bwMode="auto">
          <a:xfrm flipV="1">
            <a:off x="1905000" y="3733800"/>
            <a:ext cx="9144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90" name="Line 74"/>
          <p:cNvSpPr>
            <a:spLocks noChangeShapeType="1"/>
          </p:cNvSpPr>
          <p:nvPr/>
        </p:nvSpPr>
        <p:spPr bwMode="auto">
          <a:xfrm flipV="1">
            <a:off x="2819400" y="35814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91" name="Rectangle 75"/>
          <p:cNvSpPr>
            <a:spLocks noChangeArrowheads="1"/>
          </p:cNvSpPr>
          <p:nvPr/>
        </p:nvSpPr>
        <p:spPr bwMode="auto">
          <a:xfrm>
            <a:off x="60198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092" name="Rectangle 76"/>
          <p:cNvSpPr>
            <a:spLocks noChangeArrowheads="1"/>
          </p:cNvSpPr>
          <p:nvPr/>
        </p:nvSpPr>
        <p:spPr bwMode="auto">
          <a:xfrm>
            <a:off x="63246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2093" name="Rectangle 77"/>
          <p:cNvSpPr>
            <a:spLocks noChangeArrowheads="1"/>
          </p:cNvSpPr>
          <p:nvPr/>
        </p:nvSpPr>
        <p:spPr bwMode="auto">
          <a:xfrm>
            <a:off x="66294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094" name="Rectangle 78"/>
          <p:cNvSpPr>
            <a:spLocks noChangeArrowheads="1"/>
          </p:cNvSpPr>
          <p:nvPr/>
        </p:nvSpPr>
        <p:spPr bwMode="auto">
          <a:xfrm>
            <a:off x="69342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095" name="Line 79"/>
          <p:cNvSpPr>
            <a:spLocks noChangeShapeType="1"/>
          </p:cNvSpPr>
          <p:nvPr/>
        </p:nvSpPr>
        <p:spPr bwMode="auto">
          <a:xfrm>
            <a:off x="6629400" y="38100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96" name="Text Box 80"/>
          <p:cNvSpPr txBox="1">
            <a:spLocks noChangeArrowheads="1"/>
          </p:cNvSpPr>
          <p:nvPr/>
        </p:nvSpPr>
        <p:spPr bwMode="auto">
          <a:xfrm>
            <a:off x="4724400" y="38862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Delete 2</a:t>
            </a:r>
          </a:p>
        </p:txBody>
      </p:sp>
      <p:sp>
        <p:nvSpPr>
          <p:cNvPr id="2902097" name="Line 81"/>
          <p:cNvSpPr>
            <a:spLocks noChangeShapeType="1"/>
          </p:cNvSpPr>
          <p:nvPr/>
        </p:nvSpPr>
        <p:spPr bwMode="auto">
          <a:xfrm flipV="1">
            <a:off x="6172200" y="41925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98" name="Line 82"/>
          <p:cNvSpPr>
            <a:spLocks noChangeShapeType="1"/>
          </p:cNvSpPr>
          <p:nvPr/>
        </p:nvSpPr>
        <p:spPr bwMode="auto">
          <a:xfrm flipV="1">
            <a:off x="6172200" y="4343400"/>
            <a:ext cx="3048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099" name="Line 83"/>
          <p:cNvSpPr>
            <a:spLocks noChangeShapeType="1"/>
          </p:cNvSpPr>
          <p:nvPr/>
        </p:nvSpPr>
        <p:spPr bwMode="auto">
          <a:xfrm flipV="1">
            <a:off x="6477000" y="41910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00" name="Line 84"/>
          <p:cNvSpPr>
            <a:spLocks noChangeShapeType="1"/>
          </p:cNvSpPr>
          <p:nvPr/>
        </p:nvSpPr>
        <p:spPr bwMode="auto">
          <a:xfrm>
            <a:off x="2971800" y="21336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01" name="Rectangle 85"/>
          <p:cNvSpPr>
            <a:spLocks noChangeArrowheads="1"/>
          </p:cNvSpPr>
          <p:nvPr/>
        </p:nvSpPr>
        <p:spPr bwMode="auto">
          <a:xfrm>
            <a:off x="60198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2102" name="Rectangle 86"/>
          <p:cNvSpPr>
            <a:spLocks noChangeArrowheads="1"/>
          </p:cNvSpPr>
          <p:nvPr/>
        </p:nvSpPr>
        <p:spPr bwMode="auto">
          <a:xfrm>
            <a:off x="63246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103" name="Rectangle 87"/>
          <p:cNvSpPr>
            <a:spLocks noChangeArrowheads="1"/>
          </p:cNvSpPr>
          <p:nvPr/>
        </p:nvSpPr>
        <p:spPr bwMode="auto">
          <a:xfrm>
            <a:off x="66294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104" name="Rectangle 88"/>
          <p:cNvSpPr>
            <a:spLocks noChangeArrowheads="1"/>
          </p:cNvSpPr>
          <p:nvPr/>
        </p:nvSpPr>
        <p:spPr bwMode="auto">
          <a:xfrm>
            <a:off x="69342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105" name="Line 89"/>
          <p:cNvSpPr>
            <a:spLocks noChangeShapeType="1"/>
          </p:cNvSpPr>
          <p:nvPr/>
        </p:nvSpPr>
        <p:spPr bwMode="auto">
          <a:xfrm>
            <a:off x="6324600" y="5257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06" name="Line 90"/>
          <p:cNvSpPr>
            <a:spLocks noChangeShapeType="1"/>
          </p:cNvSpPr>
          <p:nvPr/>
        </p:nvSpPr>
        <p:spPr bwMode="auto">
          <a:xfrm>
            <a:off x="2971800" y="3200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07" name="Line 91"/>
          <p:cNvSpPr>
            <a:spLocks noChangeShapeType="1"/>
          </p:cNvSpPr>
          <p:nvPr/>
        </p:nvSpPr>
        <p:spPr bwMode="auto">
          <a:xfrm>
            <a:off x="6934200" y="1295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08" name="Line 92"/>
          <p:cNvSpPr>
            <a:spLocks noChangeShapeType="1"/>
          </p:cNvSpPr>
          <p:nvPr/>
        </p:nvSpPr>
        <p:spPr bwMode="auto">
          <a:xfrm>
            <a:off x="4572000" y="1295400"/>
            <a:ext cx="0" cy="5105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09" name="Line 93"/>
          <p:cNvSpPr>
            <a:spLocks noChangeShapeType="1"/>
          </p:cNvSpPr>
          <p:nvPr/>
        </p:nvSpPr>
        <p:spPr bwMode="auto">
          <a:xfrm>
            <a:off x="63246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10" name="Text Box 94"/>
          <p:cNvSpPr txBox="1">
            <a:spLocks noChangeArrowheads="1"/>
          </p:cNvSpPr>
          <p:nvPr/>
        </p:nvSpPr>
        <p:spPr bwMode="auto">
          <a:xfrm>
            <a:off x="3886200" y="40386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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902111" name="Line 95"/>
          <p:cNvSpPr>
            <a:spLocks noChangeShapeType="1"/>
          </p:cNvSpPr>
          <p:nvPr/>
        </p:nvSpPr>
        <p:spPr bwMode="auto">
          <a:xfrm flipH="1" flipV="1">
            <a:off x="6400800" y="38100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12" name="Line 96"/>
          <p:cNvSpPr>
            <a:spLocks noChangeShapeType="1"/>
          </p:cNvSpPr>
          <p:nvPr/>
        </p:nvSpPr>
        <p:spPr bwMode="auto">
          <a:xfrm flipH="1" flipV="1">
            <a:off x="6705600" y="12954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13" name="Line 97"/>
          <p:cNvSpPr>
            <a:spLocks noChangeShapeType="1"/>
          </p:cNvSpPr>
          <p:nvPr/>
        </p:nvSpPr>
        <p:spPr bwMode="auto">
          <a:xfrm flipH="1" flipV="1">
            <a:off x="2743200" y="32004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14" name="Line 98"/>
          <p:cNvSpPr>
            <a:spLocks noChangeShapeType="1"/>
          </p:cNvSpPr>
          <p:nvPr/>
        </p:nvSpPr>
        <p:spPr bwMode="auto">
          <a:xfrm flipH="1" flipV="1">
            <a:off x="6096000" y="52578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15" name="Text Box 99"/>
          <p:cNvSpPr txBox="1">
            <a:spLocks noChangeArrowheads="1"/>
          </p:cNvSpPr>
          <p:nvPr/>
        </p:nvSpPr>
        <p:spPr bwMode="auto">
          <a:xfrm>
            <a:off x="3352800" y="40386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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902116" name="Text Box 100"/>
          <p:cNvSpPr txBox="1">
            <a:spLocks noChangeArrowheads="1"/>
          </p:cNvSpPr>
          <p:nvPr/>
        </p:nvSpPr>
        <p:spPr bwMode="auto">
          <a:xfrm>
            <a:off x="7391400" y="5791200"/>
            <a:ext cx="1066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Now the array is sorted.</a:t>
            </a:r>
          </a:p>
        </p:txBody>
      </p:sp>
      <p:sp>
        <p:nvSpPr>
          <p:cNvPr id="2902117" name="Line 101"/>
          <p:cNvSpPr>
            <a:spLocks noChangeShapeType="1"/>
          </p:cNvSpPr>
          <p:nvPr/>
        </p:nvSpPr>
        <p:spPr bwMode="auto">
          <a:xfrm>
            <a:off x="1752600" y="21336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18" name="Line 102"/>
          <p:cNvSpPr>
            <a:spLocks noChangeShapeType="1"/>
          </p:cNvSpPr>
          <p:nvPr/>
        </p:nvSpPr>
        <p:spPr bwMode="auto">
          <a:xfrm>
            <a:off x="1752600" y="32004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19" name="Line 103"/>
          <p:cNvSpPr>
            <a:spLocks noChangeShapeType="1"/>
          </p:cNvSpPr>
          <p:nvPr/>
        </p:nvSpPr>
        <p:spPr bwMode="auto">
          <a:xfrm>
            <a:off x="1752600" y="40386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20" name="Line 104"/>
          <p:cNvSpPr>
            <a:spLocks noChangeShapeType="1"/>
          </p:cNvSpPr>
          <p:nvPr/>
        </p:nvSpPr>
        <p:spPr bwMode="auto">
          <a:xfrm>
            <a:off x="1752600" y="50292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21" name="Line 105"/>
          <p:cNvSpPr>
            <a:spLocks noChangeShapeType="1"/>
          </p:cNvSpPr>
          <p:nvPr/>
        </p:nvSpPr>
        <p:spPr bwMode="auto">
          <a:xfrm>
            <a:off x="6019800" y="1295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22" name="Line 106"/>
          <p:cNvSpPr>
            <a:spLocks noChangeShapeType="1"/>
          </p:cNvSpPr>
          <p:nvPr/>
        </p:nvSpPr>
        <p:spPr bwMode="auto">
          <a:xfrm>
            <a:off x="6019800" y="2057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23" name="Line 107"/>
          <p:cNvSpPr>
            <a:spLocks noChangeShapeType="1"/>
          </p:cNvSpPr>
          <p:nvPr/>
        </p:nvSpPr>
        <p:spPr bwMode="auto">
          <a:xfrm>
            <a:off x="6019800" y="3810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24" name="Line 108"/>
          <p:cNvSpPr>
            <a:spLocks noChangeShapeType="1"/>
          </p:cNvSpPr>
          <p:nvPr/>
        </p:nvSpPr>
        <p:spPr bwMode="auto">
          <a:xfrm>
            <a:off x="60198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25" name="Text Box 109"/>
          <p:cNvSpPr txBox="1">
            <a:spLocks noChangeArrowheads="1"/>
          </p:cNvSpPr>
          <p:nvPr/>
        </p:nvSpPr>
        <p:spPr bwMode="auto">
          <a:xfrm>
            <a:off x="7543800" y="2057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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902126" name="Line 110"/>
          <p:cNvSpPr>
            <a:spLocks noChangeShapeType="1"/>
          </p:cNvSpPr>
          <p:nvPr/>
        </p:nvSpPr>
        <p:spPr bwMode="auto">
          <a:xfrm flipV="1">
            <a:off x="6172200" y="24399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27" name="Line 111"/>
          <p:cNvSpPr>
            <a:spLocks noChangeShapeType="1"/>
          </p:cNvSpPr>
          <p:nvPr/>
        </p:nvSpPr>
        <p:spPr bwMode="auto">
          <a:xfrm flipV="1">
            <a:off x="6172200" y="2590800"/>
            <a:ext cx="3048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28" name="Line 112"/>
          <p:cNvSpPr>
            <a:spLocks noChangeShapeType="1"/>
          </p:cNvSpPr>
          <p:nvPr/>
        </p:nvSpPr>
        <p:spPr bwMode="auto">
          <a:xfrm flipV="1">
            <a:off x="6477000" y="24384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29" name="Line 113"/>
          <p:cNvSpPr>
            <a:spLocks noChangeShapeType="1"/>
          </p:cNvSpPr>
          <p:nvPr/>
        </p:nvSpPr>
        <p:spPr bwMode="auto">
          <a:xfrm flipV="1">
            <a:off x="8077200" y="2286000"/>
            <a:ext cx="0" cy="228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30" name="Line 114"/>
          <p:cNvSpPr>
            <a:spLocks noChangeShapeType="1"/>
          </p:cNvSpPr>
          <p:nvPr/>
        </p:nvSpPr>
        <p:spPr bwMode="auto">
          <a:xfrm flipH="1" flipV="1">
            <a:off x="7924800" y="2514600"/>
            <a:ext cx="152400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31" name="Line 115"/>
          <p:cNvSpPr>
            <a:spLocks noChangeShapeType="1"/>
          </p:cNvSpPr>
          <p:nvPr/>
        </p:nvSpPr>
        <p:spPr bwMode="auto">
          <a:xfrm flipH="1">
            <a:off x="7772400" y="3124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32" name="Rectangle 116"/>
          <p:cNvSpPr>
            <a:spLocks noChangeArrowheads="1"/>
          </p:cNvSpPr>
          <p:nvPr/>
        </p:nvSpPr>
        <p:spPr bwMode="auto">
          <a:xfrm>
            <a:off x="76200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902133" name="Rectangle 117"/>
          <p:cNvSpPr>
            <a:spLocks noChangeArrowheads="1"/>
          </p:cNvSpPr>
          <p:nvPr/>
        </p:nvSpPr>
        <p:spPr bwMode="auto">
          <a:xfrm>
            <a:off x="7848600" y="2819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134" name="Rectangle 118"/>
          <p:cNvSpPr>
            <a:spLocks noChangeArrowheads="1"/>
          </p:cNvSpPr>
          <p:nvPr/>
        </p:nvSpPr>
        <p:spPr bwMode="auto">
          <a:xfrm>
            <a:off x="6019800" y="2971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135" name="Rectangle 119"/>
          <p:cNvSpPr>
            <a:spLocks noChangeArrowheads="1"/>
          </p:cNvSpPr>
          <p:nvPr/>
        </p:nvSpPr>
        <p:spPr bwMode="auto">
          <a:xfrm>
            <a:off x="6324600" y="2971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902136" name="Rectangle 120"/>
          <p:cNvSpPr>
            <a:spLocks noChangeArrowheads="1"/>
          </p:cNvSpPr>
          <p:nvPr/>
        </p:nvSpPr>
        <p:spPr bwMode="auto">
          <a:xfrm>
            <a:off x="6629400" y="2971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137" name="Rectangle 121"/>
          <p:cNvSpPr>
            <a:spLocks noChangeArrowheads="1"/>
          </p:cNvSpPr>
          <p:nvPr/>
        </p:nvSpPr>
        <p:spPr bwMode="auto">
          <a:xfrm>
            <a:off x="6934200" y="2971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138" name="Line 122"/>
          <p:cNvSpPr>
            <a:spLocks noChangeShapeType="1"/>
          </p:cNvSpPr>
          <p:nvPr/>
        </p:nvSpPr>
        <p:spPr bwMode="auto">
          <a:xfrm>
            <a:off x="6629400" y="28956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39" name="Line 123"/>
          <p:cNvSpPr>
            <a:spLocks noChangeShapeType="1"/>
          </p:cNvSpPr>
          <p:nvPr/>
        </p:nvSpPr>
        <p:spPr bwMode="auto">
          <a:xfrm>
            <a:off x="6019800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40" name="Rectangle 124"/>
          <p:cNvSpPr>
            <a:spLocks noChangeArrowheads="1"/>
          </p:cNvSpPr>
          <p:nvPr/>
        </p:nvSpPr>
        <p:spPr bwMode="auto">
          <a:xfrm>
            <a:off x="6019800" y="601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902141" name="Rectangle 125"/>
          <p:cNvSpPr>
            <a:spLocks noChangeArrowheads="1"/>
          </p:cNvSpPr>
          <p:nvPr/>
        </p:nvSpPr>
        <p:spPr bwMode="auto">
          <a:xfrm>
            <a:off x="6324600" y="601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02142" name="Rectangle 126"/>
          <p:cNvSpPr>
            <a:spLocks noChangeArrowheads="1"/>
          </p:cNvSpPr>
          <p:nvPr/>
        </p:nvSpPr>
        <p:spPr bwMode="auto">
          <a:xfrm>
            <a:off x="6629400" y="601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02143" name="Rectangle 127"/>
          <p:cNvSpPr>
            <a:spLocks noChangeArrowheads="1"/>
          </p:cNvSpPr>
          <p:nvPr/>
        </p:nvSpPr>
        <p:spPr bwMode="auto">
          <a:xfrm>
            <a:off x="6934200" y="601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02144" name="Line 128"/>
          <p:cNvSpPr>
            <a:spLocks noChangeShapeType="1"/>
          </p:cNvSpPr>
          <p:nvPr/>
        </p:nvSpPr>
        <p:spPr bwMode="auto">
          <a:xfrm>
            <a:off x="6019800" y="5943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45" name="Line 129"/>
          <p:cNvSpPr>
            <a:spLocks noChangeShapeType="1"/>
          </p:cNvSpPr>
          <p:nvPr/>
        </p:nvSpPr>
        <p:spPr bwMode="auto">
          <a:xfrm>
            <a:off x="6019800" y="5257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46" name="Line 130"/>
          <p:cNvSpPr>
            <a:spLocks noChangeShapeType="1"/>
          </p:cNvSpPr>
          <p:nvPr/>
        </p:nvSpPr>
        <p:spPr bwMode="auto">
          <a:xfrm flipV="1">
            <a:off x="6096000" y="56403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47" name="Line 131"/>
          <p:cNvSpPr>
            <a:spLocks noChangeShapeType="1"/>
          </p:cNvSpPr>
          <p:nvPr/>
        </p:nvSpPr>
        <p:spPr bwMode="auto">
          <a:xfrm flipV="1">
            <a:off x="6096000" y="5791200"/>
            <a:ext cx="1524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2148" name="Line 132"/>
          <p:cNvSpPr>
            <a:spLocks noChangeShapeType="1"/>
          </p:cNvSpPr>
          <p:nvPr/>
        </p:nvSpPr>
        <p:spPr bwMode="auto">
          <a:xfrm flipV="1">
            <a:off x="6248400" y="56388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0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 Sort </a:t>
            </a:r>
            <a:r>
              <a:rPr lang="en-US" smtClean="0">
                <a:cs typeface="Times New Roman" charset="0"/>
              </a:rPr>
              <a:t>— Analysis</a:t>
            </a:r>
          </a:p>
        </p:txBody>
      </p:sp>
      <p:sp>
        <p:nvSpPr>
          <p:cNvPr id="290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Efficiency </a:t>
            </a:r>
            <a:r>
              <a:rPr lang="en-US" smtClean="0">
                <a:cs typeface="+mn-cs"/>
                <a:sym typeface="Wingdings" charset="0"/>
              </a:rPr>
              <a:t></a:t>
            </a: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is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Requirements on Data </a:t>
            </a:r>
            <a:r>
              <a:rPr lang="en-US" smtClean="0">
                <a:cs typeface="+mn-cs"/>
                <a:sym typeface="Wingdings" charset="0"/>
              </a:rPr>
              <a:t></a:t>
            </a: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requires random-access data.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Space Usage </a:t>
            </a:r>
            <a:r>
              <a:rPr lang="en-US" smtClean="0">
                <a:cs typeface="+mn-cs"/>
                <a:sym typeface="Wingdings" charset="0"/>
              </a:rPr>
              <a:t></a:t>
            </a: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is in-place.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Stability </a:t>
            </a:r>
            <a:r>
              <a:rPr lang="en-US" smtClean="0">
                <a:cs typeface="+mn-cs"/>
                <a:sym typeface="Wingdings" charset="0"/>
              </a:rPr>
              <a:t></a:t>
            </a: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is not stable.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Performance on Nearly Sorted Data </a:t>
            </a:r>
            <a:r>
              <a:rPr lang="en-US" smtClean="0">
                <a:cs typeface="+mn-cs"/>
                <a:sym typeface="Wingdings" charset="0"/>
              </a:rPr>
              <a:t></a:t>
            </a: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is not significantly faster or slower for nearly sorted data.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can be generalized to handle sequences that are modified (in certain ways) in the middle of sorting.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Recall that Heap Sort is used by Introsort, when the depth of the Quicksort recursion exceeds the maximum allowed.</a:t>
            </a:r>
          </a:p>
        </p:txBody>
      </p:sp>
      <p:sp>
        <p:nvSpPr>
          <p:cNvPr id="2903044" name="Text Box 4"/>
          <p:cNvSpPr txBox="1">
            <a:spLocks noChangeArrowheads="1"/>
          </p:cNvSpPr>
          <p:nvPr/>
        </p:nvSpPr>
        <p:spPr bwMode="auto">
          <a:xfrm>
            <a:off x="6324600" y="1524000"/>
            <a:ext cx="24384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We have seen these together before (Iterative Merge Sort on a Linked List), but never for an array.</a:t>
            </a:r>
          </a:p>
        </p:txBody>
      </p:sp>
      <p:sp>
        <p:nvSpPr>
          <p:cNvPr id="2903045" name="Line 5"/>
          <p:cNvSpPr>
            <a:spLocks noChangeShapeType="1"/>
          </p:cNvSpPr>
          <p:nvPr/>
        </p:nvSpPr>
        <p:spPr bwMode="auto">
          <a:xfrm flipH="1" flipV="1">
            <a:off x="3886200" y="1600200"/>
            <a:ext cx="24384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03046" name="Line 6"/>
          <p:cNvSpPr>
            <a:spLocks noChangeShapeType="1"/>
          </p:cNvSpPr>
          <p:nvPr/>
        </p:nvSpPr>
        <p:spPr bwMode="auto">
          <a:xfrm flipH="1">
            <a:off x="3581400" y="2362200"/>
            <a:ext cx="27432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0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Thoughts</a:t>
            </a:r>
          </a:p>
        </p:txBody>
      </p:sp>
      <p:sp>
        <p:nvSpPr>
          <p:cNvPr id="290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practice, a Heap is not so much a data structure as it is an ordinary random-access sequence with a particular ordering property.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Associated with Heaps are a collection of algorithms that allow us to efficiently create Priority Queues and do comparison sorting.</a:t>
            </a:r>
          </a:p>
          <a:p>
            <a:pPr lvl="1" eaLnBrk="1" hangingPunct="1">
              <a:defRPr/>
            </a:pPr>
            <a:r>
              <a:rPr lang="en-US" smtClean="0"/>
              <a:t>These </a:t>
            </a:r>
            <a:r>
              <a:rPr lang="en-US" b="1" smtClean="0"/>
              <a:t>algorithms</a:t>
            </a:r>
            <a:r>
              <a:rPr lang="en-US" smtClean="0"/>
              <a:t> are the things to remember.</a:t>
            </a:r>
          </a:p>
          <a:p>
            <a:pPr lvl="1" eaLnBrk="1" hangingPunct="1">
              <a:defRPr/>
            </a:pPr>
            <a:r>
              <a:rPr lang="en-US" smtClean="0"/>
              <a:t>Thus the subject heading.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8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Heaps &amp; Priority Queues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 Algorithms</a:t>
            </a:r>
          </a:p>
        </p:txBody>
      </p:sp>
      <p:sp>
        <p:nvSpPr>
          <p:cNvPr id="278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The C++ STL includes several Heap algorithms.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These operate on ranges specified by pairs of random-access iterators.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b="1" smtClean="0"/>
              <a:t>Any</a:t>
            </a:r>
            <a:r>
              <a:rPr lang="en-US" sz="1400" smtClean="0"/>
              <a:t> random-access range can be a Heap: array, vector, deque, part of these, etc.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An STL Heap is a Maxheap with an optional client-specified comparison.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Heap algorithms are used by STL Priority Queues (</a:t>
            </a:r>
            <a:r>
              <a:rPr lang="en-US" sz="1600" b="1" smtClean="0">
                <a:latin typeface="Courier New" charset="0"/>
              </a:rPr>
              <a:t>std::priority_queue</a:t>
            </a:r>
            <a:r>
              <a:rPr lang="en-US" sz="160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Example: </a:t>
            </a:r>
            <a:r>
              <a:rPr lang="en-US" sz="1800" b="1" smtClean="0">
                <a:latin typeface="Courier New" charset="0"/>
                <a:cs typeface="+mn-cs"/>
              </a:rPr>
              <a:t>std::push_heap</a:t>
            </a:r>
            <a:r>
              <a:rPr lang="en-US" sz="1800" smtClean="0">
                <a:cs typeface="+mn-cs"/>
              </a:rPr>
              <a:t> (in </a:t>
            </a:r>
            <a:r>
              <a:rPr lang="en-US" sz="1800" b="1" smtClean="0">
                <a:latin typeface="Courier New" charset="0"/>
                <a:cs typeface="+mn-cs"/>
              </a:rPr>
              <a:t>&lt;algorithm&gt;</a:t>
            </a:r>
            <a:r>
              <a:rPr lang="en-US" sz="1800" smtClean="0">
                <a:cs typeface="+mn-cs"/>
              </a:rPr>
              <a:t>) inserts into an existing Heap.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Called as </a:t>
            </a:r>
            <a:r>
              <a:rPr lang="en-US" sz="1600" b="1" smtClean="0">
                <a:latin typeface="Courier New" charset="0"/>
              </a:rPr>
              <a:t>std::push_heap(</a:t>
            </a:r>
            <a:r>
              <a:rPr lang="en-US" sz="1600" i="1" smtClean="0"/>
              <a:t>first</a:t>
            </a:r>
            <a:r>
              <a:rPr lang="en-US" sz="1600" b="1" smtClean="0">
                <a:latin typeface="Courier New" charset="0"/>
              </a:rPr>
              <a:t>, </a:t>
            </a:r>
            <a:r>
              <a:rPr lang="en-US" sz="1600" i="1" smtClean="0"/>
              <a:t>last</a:t>
            </a:r>
            <a:r>
              <a:rPr lang="en-US" sz="1600" b="1" smtClean="0">
                <a:latin typeface="Courier New" charset="0"/>
              </a:rPr>
              <a:t>)</a:t>
            </a:r>
            <a:r>
              <a:rPr lang="en-US" sz="16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Assumes [</a:t>
            </a:r>
            <a:r>
              <a:rPr lang="en-US" sz="1600" i="1" smtClean="0"/>
              <a:t>first</a:t>
            </a:r>
            <a:r>
              <a:rPr lang="en-US" sz="1600" smtClean="0"/>
              <a:t>, </a:t>
            </a:r>
            <a:r>
              <a:rPr lang="en-US" sz="1600" i="1" smtClean="0"/>
              <a:t>last</a:t>
            </a:r>
            <a:r>
              <a:rPr lang="en-US" sz="1600" smtClean="0"/>
              <a:t>) is nonempty, and [</a:t>
            </a:r>
            <a:r>
              <a:rPr lang="en-US" sz="1600" i="1" smtClean="0"/>
              <a:t>first</a:t>
            </a:r>
            <a:r>
              <a:rPr lang="en-US" sz="1600" smtClean="0"/>
              <a:t>, </a:t>
            </a:r>
            <a:r>
              <a:rPr lang="en-US" sz="1600" i="1" smtClean="0"/>
              <a:t>last</a:t>
            </a:r>
            <a:r>
              <a:rPr lang="en-US" sz="1600" b="1" smtClean="0">
                <a:latin typeface="Courier New" charset="0"/>
              </a:rPr>
              <a:t>-1</a:t>
            </a:r>
            <a:r>
              <a:rPr lang="en-US" sz="1600" smtClean="0"/>
              <a:t>) is already a Heap.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Inserts </a:t>
            </a:r>
            <a:r>
              <a:rPr lang="en-US" sz="1600" b="1" smtClean="0">
                <a:latin typeface="Courier New" charset="0"/>
              </a:rPr>
              <a:t>*(</a:t>
            </a:r>
            <a:r>
              <a:rPr lang="en-US" sz="1600" i="1" smtClean="0"/>
              <a:t>last</a:t>
            </a:r>
            <a:r>
              <a:rPr lang="en-US" sz="1600" b="1" smtClean="0">
                <a:latin typeface="Courier New" charset="0"/>
              </a:rPr>
              <a:t>-1)</a:t>
            </a:r>
            <a:r>
              <a:rPr lang="en-US" sz="1600" smtClean="0"/>
              <a:t> into the Heap.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Similarly: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 </a:t>
            </a:r>
            <a:r>
              <a:rPr lang="en-US" sz="1600" b="1" smtClean="0">
                <a:latin typeface="Courier New" charset="0"/>
              </a:rPr>
              <a:t>std::pop_heap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Heap delete operation. Puts the deleted element in </a:t>
            </a:r>
            <a:r>
              <a:rPr lang="en-US" sz="1400" b="1" smtClean="0">
                <a:latin typeface="Courier New" charset="0"/>
              </a:rPr>
              <a:t>*(</a:t>
            </a:r>
            <a:r>
              <a:rPr lang="en-US" sz="1400" i="1" smtClean="0"/>
              <a:t>last</a:t>
            </a:r>
            <a:r>
              <a:rPr lang="en-US" sz="1400" b="1" smtClean="0">
                <a:latin typeface="Courier New" charset="0"/>
              </a:rPr>
              <a:t>-1)</a:t>
            </a:r>
            <a:r>
              <a:rPr lang="en-US" sz="14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 </a:t>
            </a:r>
            <a:r>
              <a:rPr lang="en-US" sz="1600" b="1" smtClean="0">
                <a:latin typeface="Courier New" charset="0"/>
              </a:rPr>
              <a:t>std::make_heap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Make a range into a Heap.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 </a:t>
            </a:r>
            <a:r>
              <a:rPr lang="en-US" sz="1600" b="1" smtClean="0">
                <a:latin typeface="Courier New" charset="0"/>
              </a:rPr>
              <a:t>std::sort_heap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Is given a Heap. Does a bunch of </a:t>
            </a:r>
            <a:r>
              <a:rPr lang="en-US" sz="1400" b="1" smtClean="0">
                <a:latin typeface="Courier New" charset="0"/>
              </a:rPr>
              <a:t>pop_heap</a:t>
            </a:r>
            <a:r>
              <a:rPr lang="en-US" sz="1400" smtClean="0"/>
              <a:t> calls.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Calling </a:t>
            </a:r>
            <a:r>
              <a:rPr lang="en-US" sz="1400" b="1" smtClean="0">
                <a:latin typeface="Courier New" charset="0"/>
              </a:rPr>
              <a:t>make_heap</a:t>
            </a:r>
            <a:r>
              <a:rPr lang="en-US" sz="1400" smtClean="0"/>
              <a:t> and then </a:t>
            </a:r>
            <a:r>
              <a:rPr lang="en-US" sz="1400" b="1" smtClean="0">
                <a:latin typeface="Courier New" charset="0"/>
              </a:rPr>
              <a:t>sort_heap</a:t>
            </a:r>
            <a:r>
              <a:rPr lang="en-US" sz="1400" smtClean="0"/>
              <a:t> does Heap Sort.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 </a:t>
            </a:r>
            <a:r>
              <a:rPr lang="en-US" sz="1600" b="1" smtClean="0">
                <a:latin typeface="Courier New" charset="0"/>
              </a:rPr>
              <a:t>std::is_heap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Tests whether a range is a Heap.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Where Are We?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The Big Problem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Our problem for much of the rest of the semester:</a:t>
            </a:r>
          </a:p>
          <a:p>
            <a:pPr lvl="1" eaLnBrk="1" hangingPunct="1">
              <a:defRPr/>
            </a:pPr>
            <a:r>
              <a:rPr lang="en-US" smtClean="0"/>
              <a:t>Store: a collection of data items, all of the same type.</a:t>
            </a:r>
          </a:p>
          <a:p>
            <a:pPr lvl="1" eaLnBrk="1" hangingPunct="1">
              <a:defRPr/>
            </a:pPr>
            <a:r>
              <a:rPr lang="en-US" smtClean="0"/>
              <a:t>Operations:</a:t>
            </a:r>
          </a:p>
          <a:p>
            <a:pPr lvl="2" eaLnBrk="1" hangingPunct="1">
              <a:defRPr/>
            </a:pPr>
            <a:r>
              <a:rPr lang="en-US" smtClean="0"/>
              <a:t>Access items [one item: retrieve/find, all items: traverse].</a:t>
            </a:r>
          </a:p>
          <a:p>
            <a:pPr lvl="2" eaLnBrk="1" hangingPunct="1">
              <a:defRPr/>
            </a:pPr>
            <a:r>
              <a:rPr lang="en-US" smtClean="0"/>
              <a:t>Add new item [insert].</a:t>
            </a:r>
          </a:p>
          <a:p>
            <a:pPr lvl="2" eaLnBrk="1" hangingPunct="1">
              <a:defRPr/>
            </a:pPr>
            <a:r>
              <a:rPr lang="en-US" smtClean="0"/>
              <a:t>Eliminate existing item [delete].</a:t>
            </a:r>
          </a:p>
          <a:p>
            <a:pPr lvl="1" eaLnBrk="1" hangingPunct="1">
              <a:defRPr/>
            </a:pPr>
            <a:r>
              <a:rPr lang="en-US" smtClean="0"/>
              <a:t>All this needs to be efficient in both time and space.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solution to this problem is a </a:t>
            </a:r>
            <a:r>
              <a:rPr lang="en-US" b="1" smtClean="0">
                <a:cs typeface="+mn-cs"/>
              </a:rPr>
              <a:t>container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Generic containers</a:t>
            </a:r>
            <a:r>
              <a:rPr lang="en-US" smtClean="0">
                <a:cs typeface="+mn-cs"/>
              </a:rPr>
              <a:t>: those in which client code can specify the type of data stored.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Heaps &amp; Priority Queues in the C++ STL</a:t>
            </a:r>
            <a:br>
              <a:rPr lang="en-US" smtClean="0">
                <a:cs typeface="+mj-cs"/>
              </a:rPr>
            </a:br>
            <a:r>
              <a:rPr lang="en-US" b="1" smtClean="0">
                <a:latin typeface="Courier New" charset="0"/>
                <a:cs typeface="+mj-cs"/>
              </a:rPr>
              <a:t>std::priority_queue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Introduction</a:t>
            </a:r>
          </a:p>
        </p:txBody>
      </p:sp>
      <p:sp>
        <p:nvSpPr>
          <p:cNvPr id="274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The STL has a Priority Queue: </a:t>
            </a:r>
            <a:r>
              <a:rPr lang="en-US" sz="1800" b="1" smtClean="0">
                <a:latin typeface="Courier New" charset="0"/>
                <a:cs typeface="+mn-cs"/>
              </a:rPr>
              <a:t>std::priority_queue</a:t>
            </a:r>
            <a:r>
              <a:rPr lang="en-US" sz="1800" smtClean="0">
                <a:cs typeface="+mn-cs"/>
              </a:rPr>
              <a:t>, in </a:t>
            </a:r>
            <a:r>
              <a:rPr lang="en-US" sz="1800" b="1" smtClean="0">
                <a:latin typeface="Courier New" charset="0"/>
                <a:cs typeface="+mn-cs"/>
              </a:rPr>
              <a:t>&lt;queue&gt;</a:t>
            </a:r>
            <a:r>
              <a:rPr lang="en-US" sz="1800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Once again, STL documentation calls </a:t>
            </a:r>
            <a:r>
              <a:rPr lang="en-US" sz="1600" b="1" smtClean="0">
                <a:latin typeface="Courier New" charset="0"/>
              </a:rPr>
              <a:t>std::priority_queue</a:t>
            </a:r>
            <a:r>
              <a:rPr lang="en-US" sz="1600" smtClean="0"/>
              <a:t> a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smtClean="0"/>
              <a:t>container adapter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, not a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smtClean="0"/>
              <a:t>container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As with </a:t>
            </a:r>
            <a:r>
              <a:rPr lang="en-US" sz="1800" b="1" smtClean="0">
                <a:latin typeface="Courier New" charset="0"/>
                <a:cs typeface="+mn-cs"/>
              </a:rPr>
              <a:t>std::stack</a:t>
            </a:r>
            <a:r>
              <a:rPr lang="en-US" sz="1800" smtClean="0">
                <a:cs typeface="+mn-cs"/>
              </a:rPr>
              <a:t> and </a:t>
            </a:r>
            <a:r>
              <a:rPr lang="en-US" sz="1800" b="1" smtClean="0">
                <a:latin typeface="Courier New" charset="0"/>
                <a:cs typeface="+mn-cs"/>
              </a:rPr>
              <a:t>std::queue</a:t>
            </a:r>
            <a:r>
              <a:rPr lang="en-US" sz="1800" smtClean="0">
                <a:cs typeface="+mn-cs"/>
              </a:rPr>
              <a:t>, </a:t>
            </a:r>
            <a:r>
              <a:rPr lang="en-US" sz="1800" b="1" smtClean="0">
                <a:latin typeface="Courier New" charset="0"/>
                <a:cs typeface="+mn-cs"/>
              </a:rPr>
              <a:t>std::priority_queue</a:t>
            </a:r>
            <a:r>
              <a:rPr lang="en-US" sz="1800" smtClean="0">
                <a:cs typeface="+mn-cs"/>
              </a:rPr>
              <a:t> is a wrapper around a container that you choose.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std::priority_queue&lt;T, </a:t>
            </a:r>
            <a:r>
              <a:rPr lang="en-US" sz="1800" i="1" smtClean="0">
                <a:solidFill>
                  <a:schemeClr val="hlink"/>
                </a:solidFill>
                <a:cs typeface="+mn-cs"/>
              </a:rPr>
              <a:t>container</a:t>
            </a: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&lt;T&gt; 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solidFill>
                <a:schemeClr val="hlink"/>
              </a:solidFill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ja-JP" altLang="en-US" sz="1600" smtClean="0">
                <a:latin typeface="Arial"/>
              </a:rPr>
              <a:t>“</a:t>
            </a:r>
            <a:r>
              <a:rPr lang="en-US" sz="1600" b="1" smtClean="0">
                <a:latin typeface="Courier New" charset="0"/>
              </a:rPr>
              <a:t>T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 is the value type.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ja-JP" altLang="en-US" sz="1600" smtClean="0">
                <a:latin typeface="Arial"/>
              </a:rPr>
              <a:t>“</a:t>
            </a:r>
            <a:r>
              <a:rPr lang="en-US" sz="1600" i="1" smtClean="0"/>
              <a:t>container</a:t>
            </a:r>
            <a:r>
              <a:rPr lang="en-US" sz="1600" b="1" smtClean="0">
                <a:latin typeface="Courier New" charset="0"/>
              </a:rPr>
              <a:t>&lt;T&gt;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 can be any standard-conforming </a:t>
            </a:r>
            <a:r>
              <a:rPr lang="en-US" sz="1600" b="1" smtClean="0"/>
              <a:t>random-access</a:t>
            </a:r>
            <a:r>
              <a:rPr lang="en-US" sz="1600" smtClean="0"/>
              <a:t> sequence container with value type </a:t>
            </a:r>
            <a:r>
              <a:rPr lang="en-US" sz="1600" b="1" smtClean="0">
                <a:latin typeface="Courier New" charset="0"/>
              </a:rPr>
              <a:t>T</a:t>
            </a:r>
            <a:r>
              <a:rPr lang="en-US" sz="16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In particular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i="1" smtClean="0"/>
              <a:t>container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 can be </a:t>
            </a:r>
            <a:r>
              <a:rPr lang="en-US" sz="1600" b="1" smtClean="0">
                <a:latin typeface="Courier New" charset="0"/>
              </a:rPr>
              <a:t>std::vector</a:t>
            </a:r>
            <a:r>
              <a:rPr lang="en-US" sz="1600" smtClean="0"/>
              <a:t>, </a:t>
            </a:r>
            <a:r>
              <a:rPr lang="en-US" sz="1600" b="1" smtClean="0">
                <a:latin typeface="Courier New" charset="0"/>
              </a:rPr>
              <a:t>std::deque</a:t>
            </a:r>
            <a:r>
              <a:rPr lang="en-US" sz="1600" smtClean="0"/>
              <a:t>, or </a:t>
            </a:r>
            <a:r>
              <a:rPr lang="en-US" sz="1600" b="1" smtClean="0">
                <a:latin typeface="Courier New" charset="0"/>
              </a:rPr>
              <a:t>std::basic_string</a:t>
            </a:r>
            <a:r>
              <a:rPr lang="en-US" sz="160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But not </a:t>
            </a:r>
            <a:r>
              <a:rPr lang="en-US" sz="1400" b="1" smtClean="0">
                <a:latin typeface="Courier New" charset="0"/>
              </a:rPr>
              <a:t>std::list</a:t>
            </a:r>
            <a:r>
              <a:rPr lang="en-US" sz="14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i="1" smtClean="0">
                <a:cs typeface="+mn-cs"/>
              </a:rPr>
              <a:t>container</a:t>
            </a:r>
            <a:r>
              <a:rPr lang="en-US" sz="1800" smtClean="0">
                <a:cs typeface="+mn-cs"/>
              </a:rPr>
              <a:t> defaults to </a:t>
            </a:r>
            <a:r>
              <a:rPr lang="en-US" sz="1800" b="1" smtClean="0">
                <a:latin typeface="Courier New" charset="0"/>
                <a:cs typeface="+mn-cs"/>
              </a:rPr>
              <a:t>std::vector</a:t>
            </a:r>
            <a:r>
              <a:rPr lang="en-US" sz="1800" smtClean="0"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std::priority_queue&lt;T&gt;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// = std::priority_queue&lt;T, std::vector&lt;T&gt; 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9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Heaps &amp; Priority Queues in the C++ STL</a:t>
            </a:r>
            <a:br>
              <a:rPr lang="en-US" smtClean="0">
                <a:cs typeface="+mj-cs"/>
              </a:rPr>
            </a:br>
            <a:r>
              <a:rPr lang="en-US" b="1" smtClean="0">
                <a:latin typeface="Courier New" charset="0"/>
                <a:cs typeface="+mj-cs"/>
              </a:rPr>
              <a:t>std::priority_queue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Members</a:t>
            </a:r>
          </a:p>
        </p:txBody>
      </p:sp>
      <p:sp>
        <p:nvSpPr>
          <p:cNvPr id="279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member function names used by </a:t>
            </a:r>
            <a:r>
              <a:rPr lang="en-US" b="1" smtClean="0">
                <a:latin typeface="Courier New" charset="0"/>
                <a:cs typeface="+mn-cs"/>
              </a:rPr>
              <a:t>std::priority_queue</a:t>
            </a:r>
            <a:r>
              <a:rPr lang="en-US" smtClean="0">
                <a:cs typeface="+mn-cs"/>
              </a:rPr>
              <a:t> are the same as those used by </a:t>
            </a:r>
            <a:r>
              <a:rPr lang="en-US" b="1" smtClean="0">
                <a:latin typeface="Courier New" charset="0"/>
                <a:cs typeface="+mn-cs"/>
              </a:rPr>
              <a:t>std::stack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Not those used by </a:t>
            </a:r>
            <a:r>
              <a:rPr lang="en-US" b="1" smtClean="0">
                <a:latin typeface="Courier New" charset="0"/>
              </a:rPr>
              <a:t>std::queue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Thus, </a:t>
            </a:r>
            <a:r>
              <a:rPr lang="en-US" b="1" smtClean="0">
                <a:latin typeface="Courier New" charset="0"/>
              </a:rPr>
              <a:t>std::priority_queue</a:t>
            </a:r>
            <a:r>
              <a:rPr lang="en-US" smtClean="0"/>
              <a:t> has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top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not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front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Given a variable </a:t>
            </a:r>
            <a:r>
              <a:rPr lang="en-US" b="1" smtClean="0">
                <a:latin typeface="Courier New" charset="0"/>
                <a:cs typeface="+mn-cs"/>
              </a:rPr>
              <a:t>pq</a:t>
            </a:r>
            <a:r>
              <a:rPr lang="en-US" smtClean="0">
                <a:cs typeface="+mn-cs"/>
              </a:rPr>
              <a:t> of type </a:t>
            </a:r>
            <a:r>
              <a:rPr lang="en-US" b="1" smtClean="0">
                <a:latin typeface="Courier New" charset="0"/>
                <a:cs typeface="+mn-cs"/>
              </a:rPr>
              <a:t>std::priority_queue&lt;T&gt;</a:t>
            </a:r>
            <a:r>
              <a:rPr lang="en-US" smtClean="0">
                <a:cs typeface="+mn-cs"/>
              </a:rPr>
              <a:t>, you can do:</a:t>
            </a:r>
          </a:p>
          <a:p>
            <a:pPr lvl="1" eaLnBrk="1" hangingPunct="1">
              <a:defRPr/>
            </a:pPr>
            <a:r>
              <a:rPr lang="en-US" smtClean="0"/>
              <a:t> </a:t>
            </a:r>
            <a:r>
              <a:rPr lang="en-US" b="1" smtClean="0">
                <a:latin typeface="Courier New" charset="0"/>
              </a:rPr>
              <a:t>pq.top()</a:t>
            </a:r>
          </a:p>
          <a:p>
            <a:pPr lvl="1" eaLnBrk="1" hangingPunct="1">
              <a:defRPr/>
            </a:pPr>
            <a:r>
              <a:rPr lang="en-US" smtClean="0"/>
              <a:t> </a:t>
            </a:r>
            <a:r>
              <a:rPr lang="en-US" b="1" smtClean="0">
                <a:latin typeface="Courier New" charset="0"/>
              </a:rPr>
              <a:t>pq.push(</a:t>
            </a:r>
            <a:r>
              <a:rPr lang="en-US" i="1" smtClean="0"/>
              <a:t>item</a:t>
            </a:r>
            <a:r>
              <a:rPr lang="en-US" b="1" smtClean="0">
                <a:latin typeface="Courier New" charset="0"/>
              </a:rPr>
              <a:t>)</a:t>
            </a:r>
            <a:endParaRPr lang="en-US" smtClean="0"/>
          </a:p>
          <a:p>
            <a:pPr lvl="2" eaLnBrk="1" hangingPunct="1"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i="1" smtClean="0"/>
              <a:t>item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is some value of type </a:t>
            </a:r>
            <a:r>
              <a:rPr lang="en-US" b="1" smtClean="0">
                <a:latin typeface="Courier New" charset="0"/>
              </a:rPr>
              <a:t>T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 </a:t>
            </a:r>
            <a:r>
              <a:rPr lang="en-US" b="1" smtClean="0">
                <a:latin typeface="Courier New" charset="0"/>
              </a:rPr>
              <a:t>pq.pop()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 </a:t>
            </a:r>
            <a:r>
              <a:rPr lang="en-US" b="1" smtClean="0">
                <a:latin typeface="Courier New" charset="0"/>
              </a:rPr>
              <a:t>pq.empty()</a:t>
            </a:r>
          </a:p>
          <a:p>
            <a:pPr lvl="1" eaLnBrk="1" hangingPunct="1">
              <a:defRPr/>
            </a:pPr>
            <a:r>
              <a:rPr lang="en-US" smtClean="0"/>
              <a:t> </a:t>
            </a:r>
            <a:r>
              <a:rPr lang="en-US" b="1" smtClean="0">
                <a:latin typeface="Courier New" charset="0"/>
              </a:rPr>
              <a:t>pq.size()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9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Heaps &amp; Priority Queues in the C++ STL</a:t>
            </a:r>
            <a:br>
              <a:rPr lang="en-US" smtClean="0">
                <a:cs typeface="+mj-cs"/>
              </a:rPr>
            </a:br>
            <a:r>
              <a:rPr lang="en-US" b="1" smtClean="0">
                <a:latin typeface="Courier New" charset="0"/>
                <a:cs typeface="+mj-cs"/>
              </a:rPr>
              <a:t>std::priority_queue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Comparison</a:t>
            </a:r>
          </a:p>
        </p:txBody>
      </p:sp>
      <p:sp>
        <p:nvSpPr>
          <p:cNvPr id="279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 do we specify an item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priority?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really don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t need to know an item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priority; we only need to know, given two items, which has the </a:t>
            </a:r>
            <a:r>
              <a:rPr lang="en-US" b="1" smtClean="0"/>
              <a:t>higher</a:t>
            </a:r>
            <a:r>
              <a:rPr lang="en-US" smtClean="0"/>
              <a:t> priority.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Thus, we use a comparison, which defaults to </a:t>
            </a:r>
            <a:r>
              <a:rPr lang="en-US" b="1" smtClean="0">
                <a:latin typeface="Courier New" charset="0"/>
              </a:rPr>
              <a:t>operator&lt;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 third, optional template parameter is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comparison object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std::priority_queue&lt;T, std::vector&lt;T&gt;,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            compare&gt;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Comparison objects work the same as those passed to STL sorting algorithms (</a:t>
            </a:r>
            <a:r>
              <a:rPr lang="en-US" b="1" smtClean="0">
                <a:latin typeface="Courier New" charset="0"/>
              </a:rPr>
              <a:t>std::sort</a:t>
            </a:r>
            <a:r>
              <a:rPr lang="en-US" smtClean="0"/>
              <a:t>, etc.) and STL Heap algorithms.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So, for example, a priority queue of </a:t>
            </a:r>
            <a:r>
              <a:rPr lang="en-US" b="1" smtClean="0">
                <a:latin typeface="Courier New" charset="0"/>
              </a:rPr>
              <a:t>int</a:t>
            </a:r>
            <a:r>
              <a:rPr lang="en-US" smtClean="0"/>
              <a:t>s whose highest priority items are those with the lowest value, would have the following type: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std::priority_queue&lt;int, std::vector&lt;int&gt;,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            std::greater&lt;int&gt;()&gt;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0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Recall: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to Tables</a:t>
            </a:r>
          </a:p>
        </p:txBody>
      </p:sp>
      <p:sp>
        <p:nvSpPr>
          <p:cNvPr id="290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Idea #1: Restricted Table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Perhaps we can do better if we do not implement a Table in its full generality.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Idea #2: Keep a Tree Balanced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Balanced Binary Search Trees look good, but how to keep them balanced efficiently?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Idea #3: </a:t>
            </a:r>
            <a:r>
              <a:rPr lang="ja-JP" altLang="en-US" sz="1600" smtClean="0">
                <a:latin typeface="Arial"/>
                <a:cs typeface="+mn-cs"/>
              </a:rPr>
              <a:t>“</a:t>
            </a:r>
            <a:r>
              <a:rPr lang="en-US" sz="1600" smtClean="0">
                <a:cs typeface="+mn-cs"/>
              </a:rPr>
              <a:t>Magic Functions</a:t>
            </a:r>
            <a:r>
              <a:rPr lang="ja-JP" altLang="en-US" sz="1600" smtClean="0">
                <a:latin typeface="Arial"/>
                <a:cs typeface="+mn-cs"/>
              </a:rPr>
              <a:t>”</a:t>
            </a:r>
            <a:endParaRPr lang="en-US" sz="160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Use an unsorted array of key-data pairs. Allow array items to be marked as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smtClean="0"/>
              <a:t>empty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Have a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smtClean="0"/>
              <a:t>magic function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 that tells the index of an item.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Retrieve/insert/delete in constant time? (Actually no, but this is still a worthwhile idea.)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We will look at what results from these ideas: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From idea #1: Priority Queues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From idea #2: Balanced search trees (2-3 Trees, Red-Black Trees, B-Trees, etc.)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From idea #3: Hash Tables</a:t>
            </a:r>
          </a:p>
        </p:txBody>
      </p:sp>
      <p:graphicFrame>
        <p:nvGraphicFramePr>
          <p:cNvPr id="2905134" name="Group 46"/>
          <p:cNvGraphicFramePr>
            <a:graphicFrameLocks noGrp="1"/>
          </p:cNvGraphicFramePr>
          <p:nvPr/>
        </p:nvGraphicFramePr>
        <p:xfrm>
          <a:off x="250825" y="1295400"/>
          <a:ext cx="8642350" cy="1646238"/>
        </p:xfrm>
        <a:graphic>
          <a:graphicData uri="http://schemas.openxmlformats.org/drawingml/2006/table">
            <a:tbl>
              <a:tblPr/>
              <a:tblGrid>
                <a:gridCol w="927100"/>
                <a:gridCol w="1230313"/>
                <a:gridCol w="1270000"/>
                <a:gridCol w="1138237"/>
                <a:gridCol w="1138238"/>
                <a:gridCol w="1260475"/>
                <a:gridCol w="1677987"/>
              </a:tblGrid>
              <a:tr h="731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Balanced (how?)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Constant???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Overview of Advanced Table Implementations</a:t>
            </a:r>
          </a:p>
        </p:txBody>
      </p:sp>
      <p:sp>
        <p:nvSpPr>
          <p:cNvPr id="274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will cover the following advanced Table implementations.</a:t>
            </a:r>
          </a:p>
          <a:p>
            <a:pPr lvl="1" eaLnBrk="1" hangingPunct="1">
              <a:defRPr/>
            </a:pPr>
            <a:r>
              <a:rPr lang="en-US" smtClean="0"/>
              <a:t>Balanced Search Trees</a:t>
            </a:r>
          </a:p>
          <a:p>
            <a:pPr lvl="2" eaLnBrk="1" hangingPunct="1">
              <a:defRPr/>
            </a:pPr>
            <a:r>
              <a:rPr lang="en-US" smtClean="0"/>
              <a:t>Binary Search Trees are hard to keep balanced, so to make things easier we allow more than 2 children:</a:t>
            </a:r>
          </a:p>
          <a:p>
            <a:pPr lvl="3" eaLnBrk="1" hangingPunct="1">
              <a:defRPr/>
            </a:pPr>
            <a:r>
              <a:rPr lang="en-US" b="1" smtClean="0"/>
              <a:t>2-3 Tree</a:t>
            </a:r>
          </a:p>
          <a:p>
            <a:pPr lvl="4" eaLnBrk="1" hangingPunct="1">
              <a:defRPr/>
            </a:pPr>
            <a:r>
              <a:rPr lang="en-US" smtClean="0"/>
              <a:t>Up to 3 children</a:t>
            </a:r>
          </a:p>
          <a:p>
            <a:pPr lvl="3" eaLnBrk="1" hangingPunct="1">
              <a:defRPr/>
            </a:pPr>
            <a:r>
              <a:rPr lang="en-US" b="1" smtClean="0"/>
              <a:t>2-3-4 Tree</a:t>
            </a:r>
          </a:p>
          <a:p>
            <a:pPr lvl="4" eaLnBrk="1" hangingPunct="1">
              <a:defRPr/>
            </a:pPr>
            <a:r>
              <a:rPr lang="en-US" smtClean="0"/>
              <a:t>Up to 4 children</a:t>
            </a:r>
          </a:p>
          <a:p>
            <a:pPr lvl="3" eaLnBrk="1" hangingPunct="1">
              <a:defRPr/>
            </a:pPr>
            <a:r>
              <a:rPr lang="en-US" b="1" smtClean="0"/>
              <a:t>Red-Black Tree</a:t>
            </a:r>
          </a:p>
          <a:p>
            <a:pPr lvl="4" eaLnBrk="1" hangingPunct="1">
              <a:defRPr/>
            </a:pPr>
            <a:r>
              <a:rPr lang="en-US" smtClean="0"/>
              <a:t>Binary-tree representation of a 2-3-4 tree</a:t>
            </a:r>
          </a:p>
          <a:p>
            <a:pPr lvl="2" eaLnBrk="1" hangingPunct="1">
              <a:defRPr/>
            </a:pPr>
            <a:r>
              <a:rPr lang="en-US" smtClean="0"/>
              <a:t>Or back up and try a balanced Binary Tree again:</a:t>
            </a:r>
          </a:p>
          <a:p>
            <a:pPr lvl="3" eaLnBrk="1" hangingPunct="1">
              <a:defRPr/>
            </a:pPr>
            <a:r>
              <a:rPr lang="en-US" b="1" smtClean="0"/>
              <a:t>AVL Tree</a:t>
            </a:r>
          </a:p>
          <a:p>
            <a:pPr lvl="1" eaLnBrk="1" hangingPunct="1">
              <a:defRPr/>
            </a:pPr>
            <a:r>
              <a:rPr lang="en-US" smtClean="0"/>
              <a:t>Alternatively, forget about trees entirely:</a:t>
            </a:r>
          </a:p>
          <a:p>
            <a:pPr lvl="2" eaLnBrk="1" hangingPunct="1">
              <a:defRPr/>
            </a:pPr>
            <a:r>
              <a:rPr lang="en-US" b="1" smtClean="0"/>
              <a:t>Hash Tables</a:t>
            </a:r>
          </a:p>
          <a:p>
            <a:pPr lvl="1" eaLnBrk="1" hangingPunct="1">
              <a:defRPr/>
            </a:pPr>
            <a:r>
              <a:rPr lang="en-US" smtClean="0"/>
              <a:t>Finally,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the Radix Sort of Table implementations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:</a:t>
            </a:r>
          </a:p>
          <a:p>
            <a:pPr lvl="2" eaLnBrk="1" hangingPunct="1">
              <a:defRPr/>
            </a:pPr>
            <a:r>
              <a:rPr lang="en-US" b="1" smtClean="0"/>
              <a:t>Prefix Tree</a:t>
            </a:r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9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&amp; Definition [1/3]</a:t>
            </a:r>
          </a:p>
        </p:txBody>
      </p:sp>
      <p:sp>
        <p:nvSpPr>
          <p:cNvPr id="279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Obviously (?) a Binary Search Tree is a useful idea. The problem is keeping it balanced.</a:t>
            </a:r>
          </a:p>
          <a:p>
            <a:pPr lvl="1" eaLnBrk="1" hangingPunct="1">
              <a:defRPr/>
            </a:pPr>
            <a:r>
              <a:rPr lang="en-US" smtClean="0"/>
              <a:t>Or at least keeping the height small.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It turns out that small height is much easier to maintain if we allow a node to have more than 2 children.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But if we do this, how do we maintain the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search tree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concept?</a:t>
            </a:r>
          </a:p>
          <a:p>
            <a:pPr lvl="1" eaLnBrk="1" hangingPunct="1">
              <a:defRPr/>
            </a:pPr>
            <a:r>
              <a:rPr lang="en-US" smtClean="0"/>
              <a:t>We generalize the idea of an inorder traversal.</a:t>
            </a:r>
          </a:p>
          <a:p>
            <a:pPr lvl="1" eaLnBrk="1" hangingPunct="1">
              <a:defRPr/>
            </a:pPr>
            <a:r>
              <a:rPr lang="en-US" smtClean="0"/>
              <a:t>For each pair of consecutive subtrees, a node has one data item lying between the values in these subtrees.</a:t>
            </a:r>
          </a:p>
        </p:txBody>
      </p:sp>
      <p:sp>
        <p:nvSpPr>
          <p:cNvPr id="2794500" name="Rectangle 4"/>
          <p:cNvSpPr>
            <a:spLocks noChangeArrowheads="1"/>
          </p:cNvSpPr>
          <p:nvPr/>
        </p:nvSpPr>
        <p:spPr bwMode="auto">
          <a:xfrm>
            <a:off x="3810000" y="556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794501" name="Line 5"/>
          <p:cNvSpPr>
            <a:spLocks noChangeShapeType="1"/>
          </p:cNvSpPr>
          <p:nvPr/>
        </p:nvSpPr>
        <p:spPr bwMode="auto">
          <a:xfrm>
            <a:off x="3962400" y="5334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4502" name="Line 6"/>
          <p:cNvSpPr>
            <a:spLocks noChangeShapeType="1"/>
          </p:cNvSpPr>
          <p:nvPr/>
        </p:nvSpPr>
        <p:spPr bwMode="auto">
          <a:xfrm flipH="1">
            <a:off x="3352800" y="5334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4503" name="Rectangle 7"/>
          <p:cNvSpPr>
            <a:spLocks noChangeArrowheads="1"/>
          </p:cNvSpPr>
          <p:nvPr/>
        </p:nvSpPr>
        <p:spPr bwMode="auto">
          <a:xfrm>
            <a:off x="4267200" y="556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794504" name="Line 8"/>
          <p:cNvSpPr>
            <a:spLocks noChangeShapeType="1"/>
          </p:cNvSpPr>
          <p:nvPr/>
        </p:nvSpPr>
        <p:spPr bwMode="auto">
          <a:xfrm>
            <a:off x="4191000" y="5334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4505" name="Rectangle 9"/>
          <p:cNvSpPr>
            <a:spLocks noChangeArrowheads="1"/>
          </p:cNvSpPr>
          <p:nvPr/>
        </p:nvSpPr>
        <p:spPr bwMode="auto">
          <a:xfrm>
            <a:off x="4495800" y="4495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794506" name="Line 10"/>
          <p:cNvSpPr>
            <a:spLocks noChangeShapeType="1"/>
          </p:cNvSpPr>
          <p:nvPr/>
        </p:nvSpPr>
        <p:spPr bwMode="auto">
          <a:xfrm flipH="1">
            <a:off x="3962400" y="48006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4507" name="Rectangle 11"/>
          <p:cNvSpPr>
            <a:spLocks noChangeArrowheads="1"/>
          </p:cNvSpPr>
          <p:nvPr/>
        </p:nvSpPr>
        <p:spPr bwMode="auto">
          <a:xfrm>
            <a:off x="5181600" y="5029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794508" name="Line 12"/>
          <p:cNvSpPr>
            <a:spLocks noChangeShapeType="1"/>
          </p:cNvSpPr>
          <p:nvPr/>
        </p:nvSpPr>
        <p:spPr bwMode="auto">
          <a:xfrm>
            <a:off x="4724400" y="48006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4509" name="Line 13"/>
          <p:cNvSpPr>
            <a:spLocks noChangeShapeType="1"/>
          </p:cNvSpPr>
          <p:nvPr/>
        </p:nvSpPr>
        <p:spPr bwMode="auto">
          <a:xfrm flipH="1">
            <a:off x="5029200" y="5334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4510" name="Rectangle 14"/>
          <p:cNvSpPr>
            <a:spLocks noChangeArrowheads="1"/>
          </p:cNvSpPr>
          <p:nvPr/>
        </p:nvSpPr>
        <p:spPr bwMode="auto">
          <a:xfrm>
            <a:off x="5486400" y="556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794511" name="Line 15"/>
          <p:cNvSpPr>
            <a:spLocks noChangeShapeType="1"/>
          </p:cNvSpPr>
          <p:nvPr/>
        </p:nvSpPr>
        <p:spPr bwMode="auto">
          <a:xfrm>
            <a:off x="5410200" y="5334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4512" name="Rectangle 16"/>
          <p:cNvSpPr>
            <a:spLocks noChangeArrowheads="1"/>
          </p:cNvSpPr>
          <p:nvPr/>
        </p:nvSpPr>
        <p:spPr bwMode="auto">
          <a:xfrm>
            <a:off x="30480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94513" name="Rectangle 17"/>
          <p:cNvSpPr>
            <a:spLocks noChangeArrowheads="1"/>
          </p:cNvSpPr>
          <p:nvPr/>
        </p:nvSpPr>
        <p:spPr bwMode="auto">
          <a:xfrm>
            <a:off x="33528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94514" name="Rectangle 18"/>
          <p:cNvSpPr>
            <a:spLocks noChangeArrowheads="1"/>
          </p:cNvSpPr>
          <p:nvPr/>
        </p:nvSpPr>
        <p:spPr bwMode="auto">
          <a:xfrm>
            <a:off x="30480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4515" name="Rectangle 19"/>
          <p:cNvSpPr>
            <a:spLocks noChangeArrowheads="1"/>
          </p:cNvSpPr>
          <p:nvPr/>
        </p:nvSpPr>
        <p:spPr bwMode="auto">
          <a:xfrm>
            <a:off x="36576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794516" name="Rectangle 20"/>
          <p:cNvSpPr>
            <a:spLocks noChangeArrowheads="1"/>
          </p:cNvSpPr>
          <p:nvPr/>
        </p:nvSpPr>
        <p:spPr bwMode="auto">
          <a:xfrm>
            <a:off x="39624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94517" name="Rectangle 21"/>
          <p:cNvSpPr>
            <a:spLocks noChangeArrowheads="1"/>
          </p:cNvSpPr>
          <p:nvPr/>
        </p:nvSpPr>
        <p:spPr bwMode="auto">
          <a:xfrm>
            <a:off x="3657600" y="5029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4518" name="Rectangle 22"/>
          <p:cNvSpPr>
            <a:spLocks noChangeArrowheads="1"/>
          </p:cNvSpPr>
          <p:nvPr/>
        </p:nvSpPr>
        <p:spPr bwMode="auto">
          <a:xfrm>
            <a:off x="47244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794519" name="Rectangle 23"/>
          <p:cNvSpPr>
            <a:spLocks noChangeArrowheads="1"/>
          </p:cNvSpPr>
          <p:nvPr/>
        </p:nvSpPr>
        <p:spPr bwMode="auto">
          <a:xfrm>
            <a:off x="50292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794520" name="Rectangle 24"/>
          <p:cNvSpPr>
            <a:spLocks noChangeArrowheads="1"/>
          </p:cNvSpPr>
          <p:nvPr/>
        </p:nvSpPr>
        <p:spPr bwMode="auto">
          <a:xfrm>
            <a:off x="47244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9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&amp; Definition [2/3]</a:t>
            </a:r>
          </a:p>
        </p:txBody>
      </p:sp>
      <p:sp>
        <p:nvSpPr>
          <p:cNvPr id="279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8006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Binary-Search-Tree style node is a </a:t>
            </a:r>
            <a:r>
              <a:rPr lang="en-US" b="1" smtClean="0">
                <a:cs typeface="+mn-cs"/>
              </a:rPr>
              <a:t>2-node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is a node with 2 subtrees and 1 data item.</a:t>
            </a:r>
          </a:p>
          <a:p>
            <a:pPr lvl="1" eaLnBrk="1" hangingPunct="1">
              <a:defRPr/>
            </a:pPr>
            <a:r>
              <a:rPr lang="en-US" smtClean="0"/>
              <a:t>The item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value lies between the values in the two subtrees.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2-3 Tree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we also allow a node to be a </a:t>
            </a:r>
            <a:r>
              <a:rPr lang="en-US" b="1" smtClean="0">
                <a:cs typeface="+mn-cs"/>
              </a:rPr>
              <a:t>3-node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is a node with 3 subtrees and 2 data items.</a:t>
            </a:r>
          </a:p>
          <a:p>
            <a:pPr lvl="1" eaLnBrk="1" hangingPunct="1">
              <a:defRPr/>
            </a:pPr>
            <a:r>
              <a:rPr lang="en-US" smtClean="0"/>
              <a:t>Each of the 2 data items has a value that lies between</a:t>
            </a:r>
            <a:br>
              <a:rPr lang="en-US" smtClean="0"/>
            </a:br>
            <a:r>
              <a:rPr lang="en-US" smtClean="0"/>
              <a:t>the values in the corresponding pair of consecutive subtrees.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Later, we will look at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2-3-4 trees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, which can also have </a:t>
            </a:r>
            <a:r>
              <a:rPr lang="en-US" b="1" smtClean="0">
                <a:cs typeface="+mn-cs"/>
              </a:rPr>
              <a:t>4-nodes</a:t>
            </a:r>
            <a:r>
              <a:rPr lang="en-US" smtClean="0">
                <a:cs typeface="+mn-cs"/>
              </a:rPr>
              <a:t>.</a:t>
            </a:r>
          </a:p>
        </p:txBody>
      </p:sp>
      <p:sp>
        <p:nvSpPr>
          <p:cNvPr id="2796548" name="Line 4"/>
          <p:cNvSpPr>
            <a:spLocks noChangeShapeType="1"/>
          </p:cNvSpPr>
          <p:nvPr/>
        </p:nvSpPr>
        <p:spPr bwMode="auto">
          <a:xfrm>
            <a:off x="7010400" y="1828800"/>
            <a:ext cx="228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49" name="Text Box 5"/>
          <p:cNvSpPr txBox="1">
            <a:spLocks noChangeArrowheads="1"/>
          </p:cNvSpPr>
          <p:nvPr/>
        </p:nvSpPr>
        <p:spPr bwMode="auto">
          <a:xfrm>
            <a:off x="6477000" y="12192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2-node</a:t>
            </a:r>
          </a:p>
        </p:txBody>
      </p:sp>
      <p:sp>
        <p:nvSpPr>
          <p:cNvPr id="2796550" name="Rectangle 6"/>
          <p:cNvSpPr>
            <a:spLocks noChangeArrowheads="1"/>
          </p:cNvSpPr>
          <p:nvPr/>
        </p:nvSpPr>
        <p:spPr bwMode="auto">
          <a:xfrm>
            <a:off x="6781800" y="152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96551" name="Line 7"/>
          <p:cNvSpPr>
            <a:spLocks noChangeShapeType="1"/>
          </p:cNvSpPr>
          <p:nvPr/>
        </p:nvSpPr>
        <p:spPr bwMode="auto">
          <a:xfrm flipH="1">
            <a:off x="6629400" y="1828800"/>
            <a:ext cx="228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52" name="Text Box 8"/>
          <p:cNvSpPr txBox="1">
            <a:spLocks noChangeArrowheads="1"/>
          </p:cNvSpPr>
          <p:nvPr/>
        </p:nvSpPr>
        <p:spPr bwMode="auto">
          <a:xfrm>
            <a:off x="6096000" y="22098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·≤10</a:t>
            </a:r>
          </a:p>
        </p:txBody>
      </p:sp>
      <p:sp>
        <p:nvSpPr>
          <p:cNvPr id="2796553" name="Text Box 9"/>
          <p:cNvSpPr txBox="1">
            <a:spLocks noChangeArrowheads="1"/>
          </p:cNvSpPr>
          <p:nvPr/>
        </p:nvSpPr>
        <p:spPr bwMode="auto">
          <a:xfrm>
            <a:off x="7010400" y="22098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10≤·</a:t>
            </a:r>
          </a:p>
        </p:txBody>
      </p:sp>
      <p:sp>
        <p:nvSpPr>
          <p:cNvPr id="2796554" name="Rectangle 10"/>
          <p:cNvSpPr>
            <a:spLocks noChangeArrowheads="1"/>
          </p:cNvSpPr>
          <p:nvPr/>
        </p:nvSpPr>
        <p:spPr bwMode="auto">
          <a:xfrm>
            <a:off x="6629400" y="3276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96555" name="Rectangle 11"/>
          <p:cNvSpPr>
            <a:spLocks noChangeArrowheads="1"/>
          </p:cNvSpPr>
          <p:nvPr/>
        </p:nvSpPr>
        <p:spPr bwMode="auto">
          <a:xfrm>
            <a:off x="6934200" y="3276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796556" name="Rectangle 12"/>
          <p:cNvSpPr>
            <a:spLocks noChangeArrowheads="1"/>
          </p:cNvSpPr>
          <p:nvPr/>
        </p:nvSpPr>
        <p:spPr bwMode="auto">
          <a:xfrm>
            <a:off x="6629400" y="3276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57" name="Text Box 13"/>
          <p:cNvSpPr txBox="1">
            <a:spLocks noChangeArrowheads="1"/>
          </p:cNvSpPr>
          <p:nvPr/>
        </p:nvSpPr>
        <p:spPr bwMode="auto">
          <a:xfrm>
            <a:off x="6477000" y="29718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3-node</a:t>
            </a:r>
          </a:p>
        </p:txBody>
      </p:sp>
      <p:sp>
        <p:nvSpPr>
          <p:cNvPr id="2796558" name="Line 14"/>
          <p:cNvSpPr>
            <a:spLocks noChangeShapeType="1"/>
          </p:cNvSpPr>
          <p:nvPr/>
        </p:nvSpPr>
        <p:spPr bwMode="auto">
          <a:xfrm flipH="1">
            <a:off x="6019800" y="3581400"/>
            <a:ext cx="685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59" name="Line 15"/>
          <p:cNvSpPr>
            <a:spLocks noChangeShapeType="1"/>
          </p:cNvSpPr>
          <p:nvPr/>
        </p:nvSpPr>
        <p:spPr bwMode="auto">
          <a:xfrm>
            <a:off x="7162800" y="3581400"/>
            <a:ext cx="685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0" name="Line 16"/>
          <p:cNvSpPr>
            <a:spLocks noChangeShapeType="1"/>
          </p:cNvSpPr>
          <p:nvPr/>
        </p:nvSpPr>
        <p:spPr bwMode="auto">
          <a:xfrm>
            <a:off x="6934200" y="3581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1" name="Text Box 17"/>
          <p:cNvSpPr txBox="1">
            <a:spLocks noChangeArrowheads="1"/>
          </p:cNvSpPr>
          <p:nvPr/>
        </p:nvSpPr>
        <p:spPr bwMode="auto">
          <a:xfrm>
            <a:off x="6477000" y="3962400"/>
            <a:ext cx="9144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3≤·≤9</a:t>
            </a:r>
          </a:p>
        </p:txBody>
      </p:sp>
      <p:sp>
        <p:nvSpPr>
          <p:cNvPr id="2796562" name="Text Box 18"/>
          <p:cNvSpPr txBox="1">
            <a:spLocks noChangeArrowheads="1"/>
          </p:cNvSpPr>
          <p:nvPr/>
        </p:nvSpPr>
        <p:spPr bwMode="auto">
          <a:xfrm>
            <a:off x="7543800" y="39624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9≤·</a:t>
            </a:r>
          </a:p>
        </p:txBody>
      </p:sp>
      <p:sp>
        <p:nvSpPr>
          <p:cNvPr id="2796563" name="Text Box 19"/>
          <p:cNvSpPr txBox="1">
            <a:spLocks noChangeArrowheads="1"/>
          </p:cNvSpPr>
          <p:nvPr/>
        </p:nvSpPr>
        <p:spPr bwMode="auto">
          <a:xfrm>
            <a:off x="5562600" y="39624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·≤3</a:t>
            </a:r>
          </a:p>
        </p:txBody>
      </p:sp>
      <p:sp>
        <p:nvSpPr>
          <p:cNvPr id="2796564" name="Rectangle 20"/>
          <p:cNvSpPr>
            <a:spLocks noChangeArrowheads="1"/>
          </p:cNvSpPr>
          <p:nvPr/>
        </p:nvSpPr>
        <p:spPr bwMode="auto">
          <a:xfrm>
            <a:off x="64770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96565" name="Rectangle 21"/>
          <p:cNvSpPr>
            <a:spLocks noChangeArrowheads="1"/>
          </p:cNvSpPr>
          <p:nvPr/>
        </p:nvSpPr>
        <p:spPr bwMode="auto">
          <a:xfrm>
            <a:off x="67818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96566" name="Text Box 22"/>
          <p:cNvSpPr txBox="1">
            <a:spLocks noChangeArrowheads="1"/>
          </p:cNvSpPr>
          <p:nvPr/>
        </p:nvSpPr>
        <p:spPr bwMode="auto">
          <a:xfrm>
            <a:off x="6477000" y="47244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4-node</a:t>
            </a:r>
          </a:p>
        </p:txBody>
      </p:sp>
      <p:sp>
        <p:nvSpPr>
          <p:cNvPr id="2796567" name="Line 23"/>
          <p:cNvSpPr>
            <a:spLocks noChangeShapeType="1"/>
          </p:cNvSpPr>
          <p:nvPr/>
        </p:nvSpPr>
        <p:spPr bwMode="auto">
          <a:xfrm flipH="1">
            <a:off x="5562600" y="5334000"/>
            <a:ext cx="990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8" name="Line 24"/>
          <p:cNvSpPr>
            <a:spLocks noChangeShapeType="1"/>
          </p:cNvSpPr>
          <p:nvPr/>
        </p:nvSpPr>
        <p:spPr bwMode="auto">
          <a:xfrm>
            <a:off x="7086600" y="5334000"/>
            <a:ext cx="304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9" name="Line 25"/>
          <p:cNvSpPr>
            <a:spLocks noChangeShapeType="1"/>
          </p:cNvSpPr>
          <p:nvPr/>
        </p:nvSpPr>
        <p:spPr bwMode="auto">
          <a:xfrm flipH="1">
            <a:off x="6477000" y="5334000"/>
            <a:ext cx="304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70" name="Text Box 26"/>
          <p:cNvSpPr txBox="1">
            <a:spLocks noChangeArrowheads="1"/>
          </p:cNvSpPr>
          <p:nvPr/>
        </p:nvSpPr>
        <p:spPr bwMode="auto">
          <a:xfrm>
            <a:off x="7010400" y="5715000"/>
            <a:ext cx="9144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5≤·≤7</a:t>
            </a:r>
          </a:p>
        </p:txBody>
      </p:sp>
      <p:sp>
        <p:nvSpPr>
          <p:cNvPr id="2796571" name="Text Box 27"/>
          <p:cNvSpPr txBox="1">
            <a:spLocks noChangeArrowheads="1"/>
          </p:cNvSpPr>
          <p:nvPr/>
        </p:nvSpPr>
        <p:spPr bwMode="auto">
          <a:xfrm>
            <a:off x="8077200" y="57150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7≤·</a:t>
            </a:r>
          </a:p>
        </p:txBody>
      </p:sp>
      <p:sp>
        <p:nvSpPr>
          <p:cNvPr id="2796572" name="Text Box 28"/>
          <p:cNvSpPr txBox="1">
            <a:spLocks noChangeArrowheads="1"/>
          </p:cNvSpPr>
          <p:nvPr/>
        </p:nvSpPr>
        <p:spPr bwMode="auto">
          <a:xfrm>
            <a:off x="5029200" y="57150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·≤2</a:t>
            </a:r>
          </a:p>
        </p:txBody>
      </p:sp>
      <p:sp>
        <p:nvSpPr>
          <p:cNvPr id="2796573" name="Rectangle 29"/>
          <p:cNvSpPr>
            <a:spLocks noChangeArrowheads="1"/>
          </p:cNvSpPr>
          <p:nvPr/>
        </p:nvSpPr>
        <p:spPr bwMode="auto">
          <a:xfrm>
            <a:off x="70866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796574" name="Rectangle 30"/>
          <p:cNvSpPr>
            <a:spLocks noChangeArrowheads="1"/>
          </p:cNvSpPr>
          <p:nvPr/>
        </p:nvSpPr>
        <p:spPr bwMode="auto">
          <a:xfrm>
            <a:off x="6477000" y="50292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75" name="Text Box 31"/>
          <p:cNvSpPr txBox="1">
            <a:spLocks noChangeArrowheads="1"/>
          </p:cNvSpPr>
          <p:nvPr/>
        </p:nvSpPr>
        <p:spPr bwMode="auto">
          <a:xfrm>
            <a:off x="5943600" y="5715000"/>
            <a:ext cx="9144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2≤·≤5</a:t>
            </a:r>
          </a:p>
        </p:txBody>
      </p:sp>
      <p:sp>
        <p:nvSpPr>
          <p:cNvPr id="2796576" name="Line 32"/>
          <p:cNvSpPr>
            <a:spLocks noChangeShapeType="1"/>
          </p:cNvSpPr>
          <p:nvPr/>
        </p:nvSpPr>
        <p:spPr bwMode="auto">
          <a:xfrm>
            <a:off x="7315200" y="5334000"/>
            <a:ext cx="990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77" name="Text Box 33"/>
          <p:cNvSpPr txBox="1">
            <a:spLocks noChangeArrowheads="1"/>
          </p:cNvSpPr>
          <p:nvPr/>
        </p:nvSpPr>
        <p:spPr bwMode="auto">
          <a:xfrm>
            <a:off x="5410200" y="1295400"/>
            <a:ext cx="1143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2 subtrees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1 item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ordering</a:t>
            </a:r>
            <a:endParaRPr lang="en-US" sz="1400">
              <a:cs typeface="Times New Roman" charset="0"/>
            </a:endParaRPr>
          </a:p>
        </p:txBody>
      </p:sp>
      <p:sp>
        <p:nvSpPr>
          <p:cNvPr id="2796578" name="Text Box 34"/>
          <p:cNvSpPr txBox="1">
            <a:spLocks noChangeArrowheads="1"/>
          </p:cNvSpPr>
          <p:nvPr/>
        </p:nvSpPr>
        <p:spPr bwMode="auto">
          <a:xfrm>
            <a:off x="5334000" y="3048000"/>
            <a:ext cx="1143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3 subtrees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2 items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ordering</a:t>
            </a:r>
            <a:endParaRPr lang="en-US" sz="1400">
              <a:cs typeface="Times New Roman" charset="0"/>
            </a:endParaRPr>
          </a:p>
        </p:txBody>
      </p:sp>
      <p:sp>
        <p:nvSpPr>
          <p:cNvPr id="2796579" name="Text Box 35"/>
          <p:cNvSpPr txBox="1">
            <a:spLocks noChangeArrowheads="1"/>
          </p:cNvSpPr>
          <p:nvPr/>
        </p:nvSpPr>
        <p:spPr bwMode="auto">
          <a:xfrm>
            <a:off x="5105400" y="4800600"/>
            <a:ext cx="1143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4 subtrees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3 items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ordering</a:t>
            </a:r>
            <a:endParaRPr lang="en-US" sz="1400">
              <a:cs typeface="Times New Roman" charset="0"/>
            </a:endParaRPr>
          </a:p>
        </p:txBody>
      </p:sp>
      <p:sp>
        <p:nvSpPr>
          <p:cNvPr id="2796580" name="Text Box 36"/>
          <p:cNvSpPr txBox="1">
            <a:spLocks noChangeArrowheads="1"/>
          </p:cNvSpPr>
          <p:nvPr/>
        </p:nvSpPr>
        <p:spPr bwMode="auto">
          <a:xfrm>
            <a:off x="7391400" y="1295400"/>
            <a:ext cx="1676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Like a Binary-Search-Tree node</a:t>
            </a:r>
            <a:endParaRPr lang="en-US" sz="1400">
              <a:cs typeface="Times New Roman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&amp; Definition [3/3]</a:t>
            </a:r>
          </a:p>
        </p:txBody>
      </p:sp>
      <p:sp>
        <p:nvSpPr>
          <p:cNvPr id="274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2-3 Search Tree</a:t>
            </a:r>
            <a:r>
              <a:rPr lang="en-US" smtClean="0">
                <a:cs typeface="+mn-cs"/>
              </a:rPr>
              <a:t> (generally we just say </a:t>
            </a:r>
            <a:r>
              <a:rPr lang="en-US" b="1" smtClean="0">
                <a:cs typeface="+mn-cs"/>
              </a:rPr>
              <a:t>2-3 Tree</a:t>
            </a:r>
            <a:r>
              <a:rPr lang="en-US" smtClean="0">
                <a:cs typeface="+mn-cs"/>
              </a:rPr>
              <a:t>) is a tree with the following properties.</a:t>
            </a:r>
          </a:p>
          <a:p>
            <a:pPr lvl="1" eaLnBrk="1" hangingPunct="1">
              <a:defRPr/>
            </a:pPr>
            <a:r>
              <a:rPr lang="en-US" smtClean="0"/>
              <a:t>All nodes contain either</a:t>
            </a:r>
            <a:br>
              <a:rPr lang="en-US" smtClean="0"/>
            </a:br>
            <a:r>
              <a:rPr lang="en-US" smtClean="0"/>
              <a:t>1 or 2 data items.</a:t>
            </a:r>
          </a:p>
          <a:p>
            <a:pPr lvl="2" eaLnBrk="1" hangingPunct="1">
              <a:defRPr/>
            </a:pPr>
            <a:r>
              <a:rPr lang="en-US" smtClean="0"/>
              <a:t>If 2 data items, then the</a:t>
            </a:r>
            <a:br>
              <a:rPr lang="en-US" smtClean="0"/>
            </a:br>
            <a:r>
              <a:rPr lang="en-US" smtClean="0"/>
              <a:t>first is ≤ the second.</a:t>
            </a:r>
          </a:p>
          <a:p>
            <a:pPr lvl="1" eaLnBrk="1" hangingPunct="1">
              <a:defRPr/>
            </a:pPr>
            <a:r>
              <a:rPr lang="en-US" smtClean="0"/>
              <a:t>All leaves are at the</a:t>
            </a:r>
            <a:br>
              <a:rPr lang="en-US" smtClean="0"/>
            </a:br>
            <a:r>
              <a:rPr lang="en-US" smtClean="0"/>
              <a:t>same level.</a:t>
            </a:r>
          </a:p>
          <a:p>
            <a:pPr lvl="1" eaLnBrk="1" hangingPunct="1">
              <a:defRPr/>
            </a:pPr>
            <a:r>
              <a:rPr lang="en-US" smtClean="0"/>
              <a:t>All non-leaves are either </a:t>
            </a:r>
            <a:r>
              <a:rPr lang="en-US" i="1" smtClean="0"/>
              <a:t>2-nodes</a:t>
            </a:r>
            <a:r>
              <a:rPr lang="en-US" smtClean="0"/>
              <a:t> or </a:t>
            </a:r>
            <a:r>
              <a:rPr lang="en-US" i="1" smtClean="0"/>
              <a:t>3-nodes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They must have the associated order properties.</a:t>
            </a:r>
          </a:p>
        </p:txBody>
      </p:sp>
      <p:sp>
        <p:nvSpPr>
          <p:cNvPr id="2747396" name="Rectangle 4"/>
          <p:cNvSpPr>
            <a:spLocks noChangeArrowheads="1"/>
          </p:cNvSpPr>
          <p:nvPr/>
        </p:nvSpPr>
        <p:spPr bwMode="auto">
          <a:xfrm>
            <a:off x="6324600" y="2895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747397" name="Line 5"/>
          <p:cNvSpPr>
            <a:spLocks noChangeShapeType="1"/>
          </p:cNvSpPr>
          <p:nvPr/>
        </p:nvSpPr>
        <p:spPr bwMode="auto">
          <a:xfrm>
            <a:off x="6477000" y="2667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398" name="Line 6"/>
          <p:cNvSpPr>
            <a:spLocks noChangeShapeType="1"/>
          </p:cNvSpPr>
          <p:nvPr/>
        </p:nvSpPr>
        <p:spPr bwMode="auto">
          <a:xfrm flipH="1">
            <a:off x="5867400" y="2667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399" name="Rectangle 7"/>
          <p:cNvSpPr>
            <a:spLocks noChangeArrowheads="1"/>
          </p:cNvSpPr>
          <p:nvPr/>
        </p:nvSpPr>
        <p:spPr bwMode="auto">
          <a:xfrm>
            <a:off x="6781800" y="2895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747400" name="Line 8"/>
          <p:cNvSpPr>
            <a:spLocks noChangeShapeType="1"/>
          </p:cNvSpPr>
          <p:nvPr/>
        </p:nvSpPr>
        <p:spPr bwMode="auto">
          <a:xfrm>
            <a:off x="6705600" y="2667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01" name="Rectangle 9"/>
          <p:cNvSpPr>
            <a:spLocks noChangeArrowheads="1"/>
          </p:cNvSpPr>
          <p:nvPr/>
        </p:nvSpPr>
        <p:spPr bwMode="auto">
          <a:xfrm>
            <a:off x="7010400" y="1828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747402" name="Line 10"/>
          <p:cNvSpPr>
            <a:spLocks noChangeShapeType="1"/>
          </p:cNvSpPr>
          <p:nvPr/>
        </p:nvSpPr>
        <p:spPr bwMode="auto">
          <a:xfrm flipH="1">
            <a:off x="6477000" y="21336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03" name="Rectangle 11"/>
          <p:cNvSpPr>
            <a:spLocks noChangeArrowheads="1"/>
          </p:cNvSpPr>
          <p:nvPr/>
        </p:nvSpPr>
        <p:spPr bwMode="auto">
          <a:xfrm>
            <a:off x="7696200" y="2362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747404" name="Line 12"/>
          <p:cNvSpPr>
            <a:spLocks noChangeShapeType="1"/>
          </p:cNvSpPr>
          <p:nvPr/>
        </p:nvSpPr>
        <p:spPr bwMode="auto">
          <a:xfrm>
            <a:off x="7239000" y="21336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05" name="Line 13"/>
          <p:cNvSpPr>
            <a:spLocks noChangeShapeType="1"/>
          </p:cNvSpPr>
          <p:nvPr/>
        </p:nvSpPr>
        <p:spPr bwMode="auto">
          <a:xfrm flipH="1">
            <a:off x="7543800" y="2667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06" name="Rectangle 14"/>
          <p:cNvSpPr>
            <a:spLocks noChangeArrowheads="1"/>
          </p:cNvSpPr>
          <p:nvPr/>
        </p:nvSpPr>
        <p:spPr bwMode="auto">
          <a:xfrm>
            <a:off x="8001000" y="2895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747407" name="Line 15"/>
          <p:cNvSpPr>
            <a:spLocks noChangeShapeType="1"/>
          </p:cNvSpPr>
          <p:nvPr/>
        </p:nvSpPr>
        <p:spPr bwMode="auto">
          <a:xfrm>
            <a:off x="7924800" y="2667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08" name="Rectangle 16"/>
          <p:cNvSpPr>
            <a:spLocks noChangeArrowheads="1"/>
          </p:cNvSpPr>
          <p:nvPr/>
        </p:nvSpPr>
        <p:spPr bwMode="auto">
          <a:xfrm>
            <a:off x="5562600" y="2895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47409" name="Rectangle 17"/>
          <p:cNvSpPr>
            <a:spLocks noChangeArrowheads="1"/>
          </p:cNvSpPr>
          <p:nvPr/>
        </p:nvSpPr>
        <p:spPr bwMode="auto">
          <a:xfrm>
            <a:off x="5867400" y="2895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47410" name="Rectangle 18"/>
          <p:cNvSpPr>
            <a:spLocks noChangeArrowheads="1"/>
          </p:cNvSpPr>
          <p:nvPr/>
        </p:nvSpPr>
        <p:spPr bwMode="auto">
          <a:xfrm>
            <a:off x="5562600" y="2895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11" name="Rectangle 19"/>
          <p:cNvSpPr>
            <a:spLocks noChangeArrowheads="1"/>
          </p:cNvSpPr>
          <p:nvPr/>
        </p:nvSpPr>
        <p:spPr bwMode="auto">
          <a:xfrm>
            <a:off x="6172200" y="2362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747412" name="Rectangle 20"/>
          <p:cNvSpPr>
            <a:spLocks noChangeArrowheads="1"/>
          </p:cNvSpPr>
          <p:nvPr/>
        </p:nvSpPr>
        <p:spPr bwMode="auto">
          <a:xfrm>
            <a:off x="6477000" y="2362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47413" name="Rectangle 21"/>
          <p:cNvSpPr>
            <a:spLocks noChangeArrowheads="1"/>
          </p:cNvSpPr>
          <p:nvPr/>
        </p:nvSpPr>
        <p:spPr bwMode="auto">
          <a:xfrm>
            <a:off x="6172200" y="2362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14" name="Rectangle 22"/>
          <p:cNvSpPr>
            <a:spLocks noChangeArrowheads="1"/>
          </p:cNvSpPr>
          <p:nvPr/>
        </p:nvSpPr>
        <p:spPr bwMode="auto">
          <a:xfrm>
            <a:off x="7239000" y="2895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747415" name="Rectangle 23"/>
          <p:cNvSpPr>
            <a:spLocks noChangeArrowheads="1"/>
          </p:cNvSpPr>
          <p:nvPr/>
        </p:nvSpPr>
        <p:spPr bwMode="auto">
          <a:xfrm>
            <a:off x="7543800" y="2895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747416" name="Rectangle 24"/>
          <p:cNvSpPr>
            <a:spLocks noChangeArrowheads="1"/>
          </p:cNvSpPr>
          <p:nvPr/>
        </p:nvSpPr>
        <p:spPr bwMode="auto">
          <a:xfrm>
            <a:off x="7239000" y="2895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9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Traverse &amp; Retrieve</a:t>
            </a:r>
          </a:p>
        </p:txBody>
      </p:sp>
      <p:sp>
        <p:nvSpPr>
          <p:cNvPr id="279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 do we </a:t>
            </a:r>
            <a:r>
              <a:rPr lang="en-US" b="1" smtClean="0">
                <a:cs typeface="+mn-cs"/>
              </a:rPr>
              <a:t>traverse</a:t>
            </a:r>
            <a:r>
              <a:rPr lang="en-US" smtClean="0">
                <a:cs typeface="+mn-cs"/>
              </a:rPr>
              <a:t> a 2-3 Tree?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generalize the procedure for doing an </a:t>
            </a:r>
            <a:r>
              <a:rPr lang="en-US" b="1" smtClean="0"/>
              <a:t>inorder traversal</a:t>
            </a:r>
            <a:r>
              <a:rPr lang="en-US" smtClean="0"/>
              <a:t> of a Binary Search Tree.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each leaf, go through the items in it.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each non-leaf 2-node: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Traverse subtree 1.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Do item.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Traverse subtree 2.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each non-leaf 3-node: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Traverse subtree 1.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Do item 1.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Traverse subtree 2.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Do item 2.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Traverse subtree 3.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This procedure lists all the items in sorted order.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 do we </a:t>
            </a:r>
            <a:r>
              <a:rPr lang="en-US" b="1" smtClean="0">
                <a:cs typeface="+mn-cs"/>
              </a:rPr>
              <a:t>retrieve</a:t>
            </a:r>
            <a:r>
              <a:rPr lang="en-US" smtClean="0">
                <a:cs typeface="+mn-cs"/>
              </a:rPr>
              <a:t> by key in a 2-3 Tree?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Start at the root and proceed downward, making comparisons, just as in a Binary Search Tree.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3-nodes make the procedure </a:t>
            </a:r>
            <a:r>
              <a:rPr lang="en-US" i="1" smtClean="0"/>
              <a:t>slightly</a:t>
            </a:r>
            <a:r>
              <a:rPr lang="en-US" smtClean="0"/>
              <a:t> more complex.</a:t>
            </a:r>
          </a:p>
        </p:txBody>
      </p:sp>
      <p:sp>
        <p:nvSpPr>
          <p:cNvPr id="2798596" name="Rectangle 4"/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798597" name="Line 5"/>
          <p:cNvSpPr>
            <a:spLocks noChangeShapeType="1"/>
          </p:cNvSpPr>
          <p:nvPr/>
        </p:nvSpPr>
        <p:spPr bwMode="auto">
          <a:xfrm>
            <a:off x="6400800" y="3429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598" name="Line 6"/>
          <p:cNvSpPr>
            <a:spLocks noChangeShapeType="1"/>
          </p:cNvSpPr>
          <p:nvPr/>
        </p:nvSpPr>
        <p:spPr bwMode="auto">
          <a:xfrm flipH="1">
            <a:off x="5791200" y="3429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599" name="Rectangle 7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798600" name="Line 8"/>
          <p:cNvSpPr>
            <a:spLocks noChangeShapeType="1"/>
          </p:cNvSpPr>
          <p:nvPr/>
        </p:nvSpPr>
        <p:spPr bwMode="auto">
          <a:xfrm>
            <a:off x="6629400" y="3429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01" name="Rectangle 9"/>
          <p:cNvSpPr>
            <a:spLocks noChangeArrowheads="1"/>
          </p:cNvSpPr>
          <p:nvPr/>
        </p:nvSpPr>
        <p:spPr bwMode="auto">
          <a:xfrm>
            <a:off x="6934200" y="2590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798602" name="Line 10"/>
          <p:cNvSpPr>
            <a:spLocks noChangeShapeType="1"/>
          </p:cNvSpPr>
          <p:nvPr/>
        </p:nvSpPr>
        <p:spPr bwMode="auto">
          <a:xfrm flipH="1">
            <a:off x="6400800" y="28956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03" name="Rectangle 11"/>
          <p:cNvSpPr>
            <a:spLocks noChangeArrowheads="1"/>
          </p:cNvSpPr>
          <p:nvPr/>
        </p:nvSpPr>
        <p:spPr bwMode="auto">
          <a:xfrm>
            <a:off x="7620000" y="3124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798604" name="Line 12"/>
          <p:cNvSpPr>
            <a:spLocks noChangeShapeType="1"/>
          </p:cNvSpPr>
          <p:nvPr/>
        </p:nvSpPr>
        <p:spPr bwMode="auto">
          <a:xfrm>
            <a:off x="7162800" y="28956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05" name="Line 13"/>
          <p:cNvSpPr>
            <a:spLocks noChangeShapeType="1"/>
          </p:cNvSpPr>
          <p:nvPr/>
        </p:nvSpPr>
        <p:spPr bwMode="auto">
          <a:xfrm flipH="1">
            <a:off x="7467600" y="3429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06" name="Rectangle 1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798607" name="Line 15"/>
          <p:cNvSpPr>
            <a:spLocks noChangeShapeType="1"/>
          </p:cNvSpPr>
          <p:nvPr/>
        </p:nvSpPr>
        <p:spPr bwMode="auto">
          <a:xfrm>
            <a:off x="7848600" y="3429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08" name="Rectangle 16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98609" name="Rectangle 17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98610" name="Rectangle 18"/>
          <p:cNvSpPr>
            <a:spLocks noChangeArrowheads="1"/>
          </p:cNvSpPr>
          <p:nvPr/>
        </p:nvSpPr>
        <p:spPr bwMode="auto">
          <a:xfrm>
            <a:off x="5486400" y="3657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11" name="Rectangle 19"/>
          <p:cNvSpPr>
            <a:spLocks noChangeArrowheads="1"/>
          </p:cNvSpPr>
          <p:nvPr/>
        </p:nvSpPr>
        <p:spPr bwMode="auto">
          <a:xfrm>
            <a:off x="6096000" y="3124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798612" name="Rectangle 20"/>
          <p:cNvSpPr>
            <a:spLocks noChangeArrowheads="1"/>
          </p:cNvSpPr>
          <p:nvPr/>
        </p:nvSpPr>
        <p:spPr bwMode="auto">
          <a:xfrm>
            <a:off x="6400800" y="3124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98613" name="Rectangle 21"/>
          <p:cNvSpPr>
            <a:spLocks noChangeArrowheads="1"/>
          </p:cNvSpPr>
          <p:nvPr/>
        </p:nvSpPr>
        <p:spPr bwMode="auto">
          <a:xfrm>
            <a:off x="6096000" y="3124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14" name="Rectangle 22"/>
          <p:cNvSpPr>
            <a:spLocks noChangeArrowheads="1"/>
          </p:cNvSpPr>
          <p:nvPr/>
        </p:nvSpPr>
        <p:spPr bwMode="auto">
          <a:xfrm>
            <a:off x="71628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798615" name="Rectangle 23"/>
          <p:cNvSpPr>
            <a:spLocks noChangeArrowheads="1"/>
          </p:cNvSpPr>
          <p:nvPr/>
        </p:nvSpPr>
        <p:spPr bwMode="auto">
          <a:xfrm>
            <a:off x="74676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798616" name="Rectangle 24"/>
          <p:cNvSpPr>
            <a:spLocks noChangeArrowheads="1"/>
          </p:cNvSpPr>
          <p:nvPr/>
        </p:nvSpPr>
        <p:spPr bwMode="auto">
          <a:xfrm>
            <a:off x="7162800" y="3657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Insert &amp; Delete</a:t>
            </a:r>
          </a:p>
        </p:txBody>
      </p:sp>
      <p:sp>
        <p:nvSpPr>
          <p:cNvPr id="274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 do we </a:t>
            </a:r>
            <a:r>
              <a:rPr lang="en-US" b="1" smtClean="0">
                <a:cs typeface="+mn-cs"/>
              </a:rPr>
              <a:t>insert</a:t>
            </a:r>
            <a:r>
              <a:rPr lang="en-US" smtClean="0">
                <a:cs typeface="+mn-cs"/>
              </a:rPr>
              <a:t> &amp; </a:t>
            </a:r>
            <a:r>
              <a:rPr lang="en-US" b="1" smtClean="0">
                <a:cs typeface="+mn-cs"/>
              </a:rPr>
              <a:t>delete</a:t>
            </a:r>
            <a:r>
              <a:rPr lang="en-US" smtClean="0">
                <a:cs typeface="+mn-cs"/>
              </a:rPr>
              <a:t> in a 2-3 Tree?</a:t>
            </a:r>
          </a:p>
          <a:p>
            <a:pPr lvl="1" eaLnBrk="1" hangingPunct="1">
              <a:defRPr/>
            </a:pPr>
            <a:r>
              <a:rPr lang="en-US" smtClean="0"/>
              <a:t>These are the tough problems.</a:t>
            </a:r>
          </a:p>
          <a:p>
            <a:pPr lvl="1" eaLnBrk="1" hangingPunct="1">
              <a:defRPr/>
            </a:pPr>
            <a:r>
              <a:rPr lang="en-US" smtClean="0"/>
              <a:t>It turns out that both have efficient [</a:t>
            </a: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)] algorithms, which is why we like 2-3 Trees.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2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Binary Search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Efficiency</a:t>
            </a:r>
          </a:p>
        </p:txBody>
      </p:sp>
      <p:sp>
        <p:nvSpPr>
          <p:cNvPr id="252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Binary Search Trees have poor worst-case performance.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But they have very good performance:</a:t>
            </a:r>
          </a:p>
          <a:p>
            <a:pPr lvl="1" eaLnBrk="1" hangingPunct="1">
              <a:defRPr/>
            </a:pPr>
            <a:r>
              <a:rPr lang="en-US" smtClean="0"/>
              <a:t>On average.</a:t>
            </a:r>
          </a:p>
          <a:p>
            <a:pPr lvl="1" eaLnBrk="1" hangingPunct="1">
              <a:defRPr/>
            </a:pPr>
            <a:r>
              <a:rPr lang="en-US" smtClean="0"/>
              <a:t>If balanced.</a:t>
            </a:r>
          </a:p>
          <a:p>
            <a:pPr lvl="2" eaLnBrk="1" hangingPunct="1">
              <a:defRPr/>
            </a:pPr>
            <a:r>
              <a:rPr lang="en-US" smtClean="0"/>
              <a:t>But we do not know an efficient way to make them </a:t>
            </a:r>
            <a:r>
              <a:rPr lang="en-US" i="1" smtClean="0"/>
              <a:t>stay</a:t>
            </a:r>
            <a:r>
              <a:rPr lang="en-US" smtClean="0"/>
              <a:t> balanced.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Can we efficiently keep a Binary Search Tree balanced?</a:t>
            </a:r>
          </a:p>
          <a:p>
            <a:pPr lvl="1" eaLnBrk="1" hangingPunct="1">
              <a:defRPr/>
            </a:pPr>
            <a:r>
              <a:rPr lang="en-US" smtClean="0"/>
              <a:t>We will look at this question again later.</a:t>
            </a:r>
          </a:p>
        </p:txBody>
      </p:sp>
      <p:graphicFrame>
        <p:nvGraphicFramePr>
          <p:cNvPr id="2529284" name="Group 4"/>
          <p:cNvGraphicFramePr>
            <a:graphicFrameLocks noGrp="1"/>
          </p:cNvGraphicFramePr>
          <p:nvPr/>
        </p:nvGraphicFramePr>
        <p:xfrm>
          <a:off x="2003425" y="1295400"/>
          <a:ext cx="5137150" cy="1736725"/>
        </p:xfrm>
        <a:graphic>
          <a:graphicData uri="http://schemas.openxmlformats.org/drawingml/2006/table">
            <a:tbl>
              <a:tblPr/>
              <a:tblGrid>
                <a:gridCol w="1030288"/>
                <a:gridCol w="1484312"/>
                <a:gridCol w="1325563"/>
                <a:gridCol w="1296987"/>
              </a:tblGrid>
              <a:tr h="731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B.S.T.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(balanced &amp; average case)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 Array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B.S.T.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(worst case)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7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Insert [1/4]</a:t>
            </a:r>
          </a:p>
        </p:txBody>
      </p:sp>
      <p:sp>
        <p:nvSpPr>
          <p:cNvPr id="287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Ideas in the 2-3 Tree </a:t>
            </a:r>
            <a:r>
              <a:rPr lang="en-US" b="1" smtClean="0">
                <a:cs typeface="+mn-cs"/>
              </a:rPr>
              <a:t>insert</a:t>
            </a:r>
            <a:r>
              <a:rPr lang="en-US" smtClean="0">
                <a:cs typeface="+mn-cs"/>
              </a:rPr>
              <a:t> algorithm:</a:t>
            </a:r>
          </a:p>
          <a:p>
            <a:pPr lvl="1" eaLnBrk="1" hangingPunct="1">
              <a:defRPr/>
            </a:pPr>
            <a:r>
              <a:rPr lang="en-US" smtClean="0"/>
              <a:t>Start by adding the item to the appropriate leaf.</a:t>
            </a:r>
          </a:p>
          <a:p>
            <a:pPr lvl="1" eaLnBrk="1" hangingPunct="1">
              <a:defRPr/>
            </a:pPr>
            <a:r>
              <a:rPr lang="en-US" smtClean="0"/>
              <a:t>Allow nodes to expand when legal.</a:t>
            </a:r>
          </a:p>
          <a:p>
            <a:pPr lvl="1" eaLnBrk="1" hangingPunct="1">
              <a:defRPr/>
            </a:pPr>
            <a:r>
              <a:rPr lang="en-US" smtClean="0"/>
              <a:t>If a node gets too big (3 items), split the subtree rooted at that node and propagate the </a:t>
            </a:r>
            <a:r>
              <a:rPr lang="en-US" b="1" smtClean="0"/>
              <a:t>middle</a:t>
            </a:r>
            <a:r>
              <a:rPr lang="en-US" smtClean="0"/>
              <a:t> item upward.</a:t>
            </a:r>
          </a:p>
          <a:p>
            <a:pPr lvl="1" eaLnBrk="1" hangingPunct="1">
              <a:defRPr/>
            </a:pPr>
            <a:r>
              <a:rPr lang="en-US" smtClean="0"/>
              <a:t>If we end up splitting the entire tree, then we create a new root node, and all the leaves advance one level simultaneously.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 1: Insert 10.</a:t>
            </a:r>
          </a:p>
        </p:txBody>
      </p:sp>
      <p:sp>
        <p:nvSpPr>
          <p:cNvPr id="2874372" name="Rectangle 4"/>
          <p:cNvSpPr>
            <a:spLocks noChangeArrowheads="1"/>
          </p:cNvSpPr>
          <p:nvPr/>
        </p:nvSpPr>
        <p:spPr bwMode="auto">
          <a:xfrm>
            <a:off x="20574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4373" name="Line 5"/>
          <p:cNvSpPr>
            <a:spLocks noChangeShapeType="1"/>
          </p:cNvSpPr>
          <p:nvPr/>
        </p:nvSpPr>
        <p:spPr bwMode="auto">
          <a:xfrm>
            <a:off x="2209800" y="4953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74" name="Line 6"/>
          <p:cNvSpPr>
            <a:spLocks noChangeShapeType="1"/>
          </p:cNvSpPr>
          <p:nvPr/>
        </p:nvSpPr>
        <p:spPr bwMode="auto">
          <a:xfrm flipH="1">
            <a:off x="1600200" y="4953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75" name="Rectangle 7"/>
          <p:cNvSpPr>
            <a:spLocks noChangeArrowheads="1"/>
          </p:cNvSpPr>
          <p:nvPr/>
        </p:nvSpPr>
        <p:spPr bwMode="auto">
          <a:xfrm>
            <a:off x="25146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4376" name="Line 8"/>
          <p:cNvSpPr>
            <a:spLocks noChangeShapeType="1"/>
          </p:cNvSpPr>
          <p:nvPr/>
        </p:nvSpPr>
        <p:spPr bwMode="auto">
          <a:xfrm>
            <a:off x="24384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77" name="Rectangle 9"/>
          <p:cNvSpPr>
            <a:spLocks noChangeArrowheads="1"/>
          </p:cNvSpPr>
          <p:nvPr/>
        </p:nvSpPr>
        <p:spPr bwMode="auto">
          <a:xfrm>
            <a:off x="2743200" y="4114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74378" name="Line 10"/>
          <p:cNvSpPr>
            <a:spLocks noChangeShapeType="1"/>
          </p:cNvSpPr>
          <p:nvPr/>
        </p:nvSpPr>
        <p:spPr bwMode="auto">
          <a:xfrm flipH="1">
            <a:off x="2209800" y="44196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79" name="Rectangle 11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874380" name="Line 12"/>
          <p:cNvSpPr>
            <a:spLocks noChangeShapeType="1"/>
          </p:cNvSpPr>
          <p:nvPr/>
        </p:nvSpPr>
        <p:spPr bwMode="auto">
          <a:xfrm>
            <a:off x="2971800" y="44196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81" name="Line 13"/>
          <p:cNvSpPr>
            <a:spLocks noChangeShapeType="1"/>
          </p:cNvSpPr>
          <p:nvPr/>
        </p:nvSpPr>
        <p:spPr bwMode="auto">
          <a:xfrm flipH="1">
            <a:off x="32766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82" name="Rectangle 14"/>
          <p:cNvSpPr>
            <a:spLocks noChangeArrowheads="1"/>
          </p:cNvSpPr>
          <p:nvPr/>
        </p:nvSpPr>
        <p:spPr bwMode="auto">
          <a:xfrm>
            <a:off x="37338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874383" name="Line 15"/>
          <p:cNvSpPr>
            <a:spLocks noChangeShapeType="1"/>
          </p:cNvSpPr>
          <p:nvPr/>
        </p:nvSpPr>
        <p:spPr bwMode="auto">
          <a:xfrm>
            <a:off x="36576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84" name="Rectangle 16"/>
          <p:cNvSpPr>
            <a:spLocks noChangeArrowheads="1"/>
          </p:cNvSpPr>
          <p:nvPr/>
        </p:nvSpPr>
        <p:spPr bwMode="auto">
          <a:xfrm>
            <a:off x="12954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4385" name="Rectangle 17"/>
          <p:cNvSpPr>
            <a:spLocks noChangeArrowheads="1"/>
          </p:cNvSpPr>
          <p:nvPr/>
        </p:nvSpPr>
        <p:spPr bwMode="auto">
          <a:xfrm>
            <a:off x="16002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4386" name="Rectangle 18"/>
          <p:cNvSpPr>
            <a:spLocks noChangeArrowheads="1"/>
          </p:cNvSpPr>
          <p:nvPr/>
        </p:nvSpPr>
        <p:spPr bwMode="auto">
          <a:xfrm>
            <a:off x="1295400" y="518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87" name="Rectangle 19"/>
          <p:cNvSpPr>
            <a:spLocks noChangeArrowheads="1"/>
          </p:cNvSpPr>
          <p:nvPr/>
        </p:nvSpPr>
        <p:spPr bwMode="auto">
          <a:xfrm>
            <a:off x="19050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4388" name="Rectangle 20"/>
          <p:cNvSpPr>
            <a:spLocks noChangeArrowheads="1"/>
          </p:cNvSpPr>
          <p:nvPr/>
        </p:nvSpPr>
        <p:spPr bwMode="auto">
          <a:xfrm>
            <a:off x="22098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4389" name="Rectangle 21"/>
          <p:cNvSpPr>
            <a:spLocks noChangeArrowheads="1"/>
          </p:cNvSpPr>
          <p:nvPr/>
        </p:nvSpPr>
        <p:spPr bwMode="auto">
          <a:xfrm>
            <a:off x="1905000" y="4648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90" name="Rectangle 22"/>
          <p:cNvSpPr>
            <a:spLocks noChangeArrowheads="1"/>
          </p:cNvSpPr>
          <p:nvPr/>
        </p:nvSpPr>
        <p:spPr bwMode="auto">
          <a:xfrm>
            <a:off x="29718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874391" name="Rectangle 23"/>
          <p:cNvSpPr>
            <a:spLocks noChangeArrowheads="1"/>
          </p:cNvSpPr>
          <p:nvPr/>
        </p:nvSpPr>
        <p:spPr bwMode="auto">
          <a:xfrm>
            <a:off x="32766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874392" name="Rectangle 24"/>
          <p:cNvSpPr>
            <a:spLocks noChangeArrowheads="1"/>
          </p:cNvSpPr>
          <p:nvPr/>
        </p:nvSpPr>
        <p:spPr bwMode="auto">
          <a:xfrm>
            <a:off x="2971800" y="518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93" name="Line 25"/>
          <p:cNvSpPr>
            <a:spLocks noChangeShapeType="1"/>
          </p:cNvSpPr>
          <p:nvPr/>
        </p:nvSpPr>
        <p:spPr bwMode="auto">
          <a:xfrm>
            <a:off x="6096000" y="4953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94" name="Line 26"/>
          <p:cNvSpPr>
            <a:spLocks noChangeShapeType="1"/>
          </p:cNvSpPr>
          <p:nvPr/>
        </p:nvSpPr>
        <p:spPr bwMode="auto">
          <a:xfrm flipH="1">
            <a:off x="5334000" y="49530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95" name="Rectangle 27"/>
          <p:cNvSpPr>
            <a:spLocks noChangeArrowheads="1"/>
          </p:cNvSpPr>
          <p:nvPr/>
        </p:nvSpPr>
        <p:spPr bwMode="auto">
          <a:xfrm>
            <a:off x="65532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4396" name="Line 28"/>
          <p:cNvSpPr>
            <a:spLocks noChangeShapeType="1"/>
          </p:cNvSpPr>
          <p:nvPr/>
        </p:nvSpPr>
        <p:spPr bwMode="auto">
          <a:xfrm>
            <a:off x="6324600" y="4953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97" name="Rectangle 29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74398" name="Line 30"/>
          <p:cNvSpPr>
            <a:spLocks noChangeShapeType="1"/>
          </p:cNvSpPr>
          <p:nvPr/>
        </p:nvSpPr>
        <p:spPr bwMode="auto">
          <a:xfrm flipH="1">
            <a:off x="6096000" y="44196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399" name="Rectangle 31"/>
          <p:cNvSpPr>
            <a:spLocks noChangeArrowheads="1"/>
          </p:cNvSpPr>
          <p:nvPr/>
        </p:nvSpPr>
        <p:spPr bwMode="auto">
          <a:xfrm>
            <a:off x="74676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874400" name="Line 32"/>
          <p:cNvSpPr>
            <a:spLocks noChangeShapeType="1"/>
          </p:cNvSpPr>
          <p:nvPr/>
        </p:nvSpPr>
        <p:spPr bwMode="auto">
          <a:xfrm>
            <a:off x="6934200" y="44196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401" name="Line 33"/>
          <p:cNvSpPr>
            <a:spLocks noChangeShapeType="1"/>
          </p:cNvSpPr>
          <p:nvPr/>
        </p:nvSpPr>
        <p:spPr bwMode="auto">
          <a:xfrm flipH="1">
            <a:off x="73152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402" name="Rectangle 34"/>
          <p:cNvSpPr>
            <a:spLocks noChangeArrowheads="1"/>
          </p:cNvSpPr>
          <p:nvPr/>
        </p:nvSpPr>
        <p:spPr bwMode="auto">
          <a:xfrm>
            <a:off x="77724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874403" name="Line 35"/>
          <p:cNvSpPr>
            <a:spLocks noChangeShapeType="1"/>
          </p:cNvSpPr>
          <p:nvPr/>
        </p:nvSpPr>
        <p:spPr bwMode="auto">
          <a:xfrm>
            <a:off x="76962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404" name="Rectangle 36"/>
          <p:cNvSpPr>
            <a:spLocks noChangeArrowheads="1"/>
          </p:cNvSpPr>
          <p:nvPr/>
        </p:nvSpPr>
        <p:spPr bwMode="auto">
          <a:xfrm>
            <a:off x="50292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4405" name="Rectangle 37"/>
          <p:cNvSpPr>
            <a:spLocks noChangeArrowheads="1"/>
          </p:cNvSpPr>
          <p:nvPr/>
        </p:nvSpPr>
        <p:spPr bwMode="auto">
          <a:xfrm>
            <a:off x="53340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4406" name="Rectangle 38"/>
          <p:cNvSpPr>
            <a:spLocks noChangeArrowheads="1"/>
          </p:cNvSpPr>
          <p:nvPr/>
        </p:nvSpPr>
        <p:spPr bwMode="auto">
          <a:xfrm>
            <a:off x="5029200" y="518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407" name="Rectangle 39"/>
          <p:cNvSpPr>
            <a:spLocks noChangeArrowheads="1"/>
          </p:cNvSpPr>
          <p:nvPr/>
        </p:nvSpPr>
        <p:spPr bwMode="auto">
          <a:xfrm>
            <a:off x="57912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4408" name="Rectangle 40"/>
          <p:cNvSpPr>
            <a:spLocks noChangeArrowheads="1"/>
          </p:cNvSpPr>
          <p:nvPr/>
        </p:nvSpPr>
        <p:spPr bwMode="auto">
          <a:xfrm>
            <a:off x="60960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4409" name="Rectangle 41"/>
          <p:cNvSpPr>
            <a:spLocks noChangeArrowheads="1"/>
          </p:cNvSpPr>
          <p:nvPr/>
        </p:nvSpPr>
        <p:spPr bwMode="auto">
          <a:xfrm>
            <a:off x="5791200" y="4648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410" name="Rectangle 42"/>
          <p:cNvSpPr>
            <a:spLocks noChangeArrowheads="1"/>
          </p:cNvSpPr>
          <p:nvPr/>
        </p:nvSpPr>
        <p:spPr bwMode="auto">
          <a:xfrm>
            <a:off x="70104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874411" name="Rectangle 43"/>
          <p:cNvSpPr>
            <a:spLocks noChangeArrowheads="1"/>
          </p:cNvSpPr>
          <p:nvPr/>
        </p:nvSpPr>
        <p:spPr bwMode="auto">
          <a:xfrm>
            <a:off x="73152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874412" name="Rectangle 44"/>
          <p:cNvSpPr>
            <a:spLocks noChangeArrowheads="1"/>
          </p:cNvSpPr>
          <p:nvPr/>
        </p:nvSpPr>
        <p:spPr bwMode="auto">
          <a:xfrm>
            <a:off x="7010400" y="518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413" name="Line 45"/>
          <p:cNvSpPr>
            <a:spLocks noChangeShapeType="1"/>
          </p:cNvSpPr>
          <p:nvPr/>
        </p:nvSpPr>
        <p:spPr bwMode="auto">
          <a:xfrm>
            <a:off x="4267200" y="4800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4414" name="Rectangle 46"/>
          <p:cNvSpPr>
            <a:spLocks noChangeArrowheads="1"/>
          </p:cNvSpPr>
          <p:nvPr/>
        </p:nvSpPr>
        <p:spPr bwMode="auto">
          <a:xfrm>
            <a:off x="57912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4415" name="Rectangle 47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10</a:t>
            </a:r>
          </a:p>
        </p:txBody>
      </p:sp>
      <p:sp>
        <p:nvSpPr>
          <p:cNvPr id="2874416" name="Rectangle 48"/>
          <p:cNvSpPr>
            <a:spLocks noChangeArrowheads="1"/>
          </p:cNvSpPr>
          <p:nvPr/>
        </p:nvSpPr>
        <p:spPr bwMode="auto">
          <a:xfrm>
            <a:off x="5791200" y="518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7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Insert [2/4]</a:t>
            </a:r>
          </a:p>
        </p:txBody>
      </p:sp>
      <p:sp>
        <p:nvSpPr>
          <p:cNvPr id="287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 2: Insert 5.</a:t>
            </a:r>
          </a:p>
          <a:p>
            <a:pPr lvl="1" eaLnBrk="1" hangingPunct="1">
              <a:defRPr/>
            </a:pPr>
            <a:r>
              <a:rPr lang="en-US" smtClean="0"/>
              <a:t>Over-full nodes are </a:t>
            </a:r>
            <a:r>
              <a:rPr lang="en-US" smtClean="0">
                <a:solidFill>
                  <a:srgbClr val="00CCFF"/>
                </a:solidFill>
              </a:rPr>
              <a:t>blue</a:t>
            </a:r>
            <a:r>
              <a:rPr lang="en-US" smtClean="0"/>
              <a:t>.</a:t>
            </a:r>
          </a:p>
        </p:txBody>
      </p:sp>
      <p:sp>
        <p:nvSpPr>
          <p:cNvPr id="2875396" name="Rectangle 4"/>
          <p:cNvSpPr>
            <a:spLocks noChangeArrowheads="1"/>
          </p:cNvSpPr>
          <p:nvPr/>
        </p:nvSpPr>
        <p:spPr bwMode="auto">
          <a:xfrm>
            <a:off x="60960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5397" name="Line 5"/>
          <p:cNvSpPr>
            <a:spLocks noChangeShapeType="1"/>
          </p:cNvSpPr>
          <p:nvPr/>
        </p:nvSpPr>
        <p:spPr bwMode="auto">
          <a:xfrm>
            <a:off x="1981200" y="2971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398" name="Line 6"/>
          <p:cNvSpPr>
            <a:spLocks noChangeShapeType="1"/>
          </p:cNvSpPr>
          <p:nvPr/>
        </p:nvSpPr>
        <p:spPr bwMode="auto">
          <a:xfrm flipH="1">
            <a:off x="1371600" y="2971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399" name="Rectangle 7"/>
          <p:cNvSpPr>
            <a:spLocks noChangeArrowheads="1"/>
          </p:cNvSpPr>
          <p:nvPr/>
        </p:nvSpPr>
        <p:spPr bwMode="auto">
          <a:xfrm>
            <a:off x="22860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5400" name="Line 8"/>
          <p:cNvSpPr>
            <a:spLocks noChangeShapeType="1"/>
          </p:cNvSpPr>
          <p:nvPr/>
        </p:nvSpPr>
        <p:spPr bwMode="auto">
          <a:xfrm>
            <a:off x="22098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1" name="Rectangle 9"/>
          <p:cNvSpPr>
            <a:spLocks noChangeArrowheads="1"/>
          </p:cNvSpPr>
          <p:nvPr/>
        </p:nvSpPr>
        <p:spPr bwMode="auto">
          <a:xfrm>
            <a:off x="2514600" y="2133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75402" name="Line 10"/>
          <p:cNvSpPr>
            <a:spLocks noChangeShapeType="1"/>
          </p:cNvSpPr>
          <p:nvPr/>
        </p:nvSpPr>
        <p:spPr bwMode="auto">
          <a:xfrm flipH="1">
            <a:off x="1981200" y="24384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3" name="Rectangle 11"/>
          <p:cNvSpPr>
            <a:spLocks noChangeArrowheads="1"/>
          </p:cNvSpPr>
          <p:nvPr/>
        </p:nvSpPr>
        <p:spPr bwMode="auto">
          <a:xfrm>
            <a:off x="3200400" y="2667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875404" name="Line 12"/>
          <p:cNvSpPr>
            <a:spLocks noChangeShapeType="1"/>
          </p:cNvSpPr>
          <p:nvPr/>
        </p:nvSpPr>
        <p:spPr bwMode="auto">
          <a:xfrm>
            <a:off x="2743200" y="24384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5" name="Line 13"/>
          <p:cNvSpPr>
            <a:spLocks noChangeShapeType="1"/>
          </p:cNvSpPr>
          <p:nvPr/>
        </p:nvSpPr>
        <p:spPr bwMode="auto">
          <a:xfrm flipH="1">
            <a:off x="30480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6" name="Rectangle 14"/>
          <p:cNvSpPr>
            <a:spLocks noChangeArrowheads="1"/>
          </p:cNvSpPr>
          <p:nvPr/>
        </p:nvSpPr>
        <p:spPr bwMode="auto">
          <a:xfrm>
            <a:off x="35052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875407" name="Line 15"/>
          <p:cNvSpPr>
            <a:spLocks noChangeShapeType="1"/>
          </p:cNvSpPr>
          <p:nvPr/>
        </p:nvSpPr>
        <p:spPr bwMode="auto">
          <a:xfrm>
            <a:off x="34290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8" name="Rectangle 16"/>
          <p:cNvSpPr>
            <a:spLocks noChangeArrowheads="1"/>
          </p:cNvSpPr>
          <p:nvPr/>
        </p:nvSpPr>
        <p:spPr bwMode="auto">
          <a:xfrm>
            <a:off x="10668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5409" name="Rectangle 17"/>
          <p:cNvSpPr>
            <a:spLocks noChangeArrowheads="1"/>
          </p:cNvSpPr>
          <p:nvPr/>
        </p:nvSpPr>
        <p:spPr bwMode="auto">
          <a:xfrm>
            <a:off x="13716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5410" name="Rectangle 18"/>
          <p:cNvSpPr>
            <a:spLocks noChangeArrowheads="1"/>
          </p:cNvSpPr>
          <p:nvPr/>
        </p:nvSpPr>
        <p:spPr bwMode="auto">
          <a:xfrm>
            <a:off x="1066800" y="3200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11" name="Rectangle 19"/>
          <p:cNvSpPr>
            <a:spLocks noChangeArrowheads="1"/>
          </p:cNvSpPr>
          <p:nvPr/>
        </p:nvSpPr>
        <p:spPr bwMode="auto">
          <a:xfrm>
            <a:off x="16764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5412" name="Rectangle 20"/>
          <p:cNvSpPr>
            <a:spLocks noChangeArrowheads="1"/>
          </p:cNvSpPr>
          <p:nvPr/>
        </p:nvSpPr>
        <p:spPr bwMode="auto">
          <a:xfrm>
            <a:off x="19812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5413" name="Rectangle 21"/>
          <p:cNvSpPr>
            <a:spLocks noChangeArrowheads="1"/>
          </p:cNvSpPr>
          <p:nvPr/>
        </p:nvSpPr>
        <p:spPr bwMode="auto">
          <a:xfrm>
            <a:off x="1676400" y="2667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14" name="Rectangle 22"/>
          <p:cNvSpPr>
            <a:spLocks noChangeArrowheads="1"/>
          </p:cNvSpPr>
          <p:nvPr/>
        </p:nvSpPr>
        <p:spPr bwMode="auto">
          <a:xfrm>
            <a:off x="27432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875415" name="Rectangle 23"/>
          <p:cNvSpPr>
            <a:spLocks noChangeArrowheads="1"/>
          </p:cNvSpPr>
          <p:nvPr/>
        </p:nvSpPr>
        <p:spPr bwMode="auto">
          <a:xfrm>
            <a:off x="30480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875416" name="Rectangle 24"/>
          <p:cNvSpPr>
            <a:spLocks noChangeArrowheads="1"/>
          </p:cNvSpPr>
          <p:nvPr/>
        </p:nvSpPr>
        <p:spPr bwMode="auto">
          <a:xfrm>
            <a:off x="2743200" y="3200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17" name="Line 25"/>
          <p:cNvSpPr>
            <a:spLocks noChangeShapeType="1"/>
          </p:cNvSpPr>
          <p:nvPr/>
        </p:nvSpPr>
        <p:spPr bwMode="auto">
          <a:xfrm>
            <a:off x="6096000" y="29718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18" name="Line 26"/>
          <p:cNvSpPr>
            <a:spLocks noChangeShapeType="1"/>
          </p:cNvSpPr>
          <p:nvPr/>
        </p:nvSpPr>
        <p:spPr bwMode="auto">
          <a:xfrm flipH="1">
            <a:off x="5486400" y="2971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19" name="Rectangle 27"/>
          <p:cNvSpPr>
            <a:spLocks noChangeArrowheads="1"/>
          </p:cNvSpPr>
          <p:nvPr/>
        </p:nvSpPr>
        <p:spPr bwMode="auto">
          <a:xfrm>
            <a:off x="65532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5420" name="Line 28"/>
          <p:cNvSpPr>
            <a:spLocks noChangeShapeType="1"/>
          </p:cNvSpPr>
          <p:nvPr/>
        </p:nvSpPr>
        <p:spPr bwMode="auto">
          <a:xfrm>
            <a:off x="6324600" y="2971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21" name="Rectangle 29"/>
          <p:cNvSpPr>
            <a:spLocks noChangeArrowheads="1"/>
          </p:cNvSpPr>
          <p:nvPr/>
        </p:nvSpPr>
        <p:spPr bwMode="auto">
          <a:xfrm>
            <a:off x="6705600" y="2133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75422" name="Line 30"/>
          <p:cNvSpPr>
            <a:spLocks noChangeShapeType="1"/>
          </p:cNvSpPr>
          <p:nvPr/>
        </p:nvSpPr>
        <p:spPr bwMode="auto">
          <a:xfrm flipH="1">
            <a:off x="6096000" y="24384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23" name="Rectangle 31"/>
          <p:cNvSpPr>
            <a:spLocks noChangeArrowheads="1"/>
          </p:cNvSpPr>
          <p:nvPr/>
        </p:nvSpPr>
        <p:spPr bwMode="auto">
          <a:xfrm>
            <a:off x="7467600" y="2667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875424" name="Line 32"/>
          <p:cNvSpPr>
            <a:spLocks noChangeShapeType="1"/>
          </p:cNvSpPr>
          <p:nvPr/>
        </p:nvSpPr>
        <p:spPr bwMode="auto">
          <a:xfrm>
            <a:off x="6934200" y="24384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25" name="Line 33"/>
          <p:cNvSpPr>
            <a:spLocks noChangeShapeType="1"/>
          </p:cNvSpPr>
          <p:nvPr/>
        </p:nvSpPr>
        <p:spPr bwMode="auto">
          <a:xfrm flipH="1">
            <a:off x="73152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26" name="Rectangle 34"/>
          <p:cNvSpPr>
            <a:spLocks noChangeArrowheads="1"/>
          </p:cNvSpPr>
          <p:nvPr/>
        </p:nvSpPr>
        <p:spPr bwMode="auto">
          <a:xfrm>
            <a:off x="77724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875427" name="Line 35"/>
          <p:cNvSpPr>
            <a:spLocks noChangeShapeType="1"/>
          </p:cNvSpPr>
          <p:nvPr/>
        </p:nvSpPr>
        <p:spPr bwMode="auto">
          <a:xfrm>
            <a:off x="76962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28" name="Rectangle 36"/>
          <p:cNvSpPr>
            <a:spLocks noChangeArrowheads="1"/>
          </p:cNvSpPr>
          <p:nvPr/>
        </p:nvSpPr>
        <p:spPr bwMode="auto">
          <a:xfrm>
            <a:off x="57912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5429" name="Rectangle 37"/>
          <p:cNvSpPr>
            <a:spLocks noChangeArrowheads="1"/>
          </p:cNvSpPr>
          <p:nvPr/>
        </p:nvSpPr>
        <p:spPr bwMode="auto">
          <a:xfrm>
            <a:off x="60960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5430" name="Rectangle 38"/>
          <p:cNvSpPr>
            <a:spLocks noChangeArrowheads="1"/>
          </p:cNvSpPr>
          <p:nvPr/>
        </p:nvSpPr>
        <p:spPr bwMode="auto">
          <a:xfrm>
            <a:off x="5791200" y="2667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31" name="Rectangle 39"/>
          <p:cNvSpPr>
            <a:spLocks noChangeArrowheads="1"/>
          </p:cNvSpPr>
          <p:nvPr/>
        </p:nvSpPr>
        <p:spPr bwMode="auto">
          <a:xfrm>
            <a:off x="70104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875432" name="Rectangle 40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875433" name="Rectangle 41"/>
          <p:cNvSpPr>
            <a:spLocks noChangeArrowheads="1"/>
          </p:cNvSpPr>
          <p:nvPr/>
        </p:nvSpPr>
        <p:spPr bwMode="auto">
          <a:xfrm>
            <a:off x="7010400" y="3200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34" name="Line 42"/>
          <p:cNvSpPr>
            <a:spLocks noChangeShapeType="1"/>
          </p:cNvSpPr>
          <p:nvPr/>
        </p:nvSpPr>
        <p:spPr bwMode="auto">
          <a:xfrm>
            <a:off x="4267200" y="28194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35" name="Rectangle 43"/>
          <p:cNvSpPr>
            <a:spLocks noChangeArrowheads="1"/>
          </p:cNvSpPr>
          <p:nvPr/>
        </p:nvSpPr>
        <p:spPr bwMode="auto">
          <a:xfrm>
            <a:off x="18288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5436" name="Rectangle 44"/>
          <p:cNvSpPr>
            <a:spLocks noChangeArrowheads="1"/>
          </p:cNvSpPr>
          <p:nvPr/>
        </p:nvSpPr>
        <p:spPr bwMode="auto">
          <a:xfrm>
            <a:off x="5029200" y="32004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5437" name="Rectangle 45"/>
          <p:cNvSpPr>
            <a:spLocks noChangeArrowheads="1"/>
          </p:cNvSpPr>
          <p:nvPr/>
        </p:nvSpPr>
        <p:spPr bwMode="auto">
          <a:xfrm>
            <a:off x="5334000" y="32004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5438" name="Rectangle 46"/>
          <p:cNvSpPr>
            <a:spLocks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5</a:t>
            </a:r>
          </a:p>
        </p:txBody>
      </p:sp>
      <p:sp>
        <p:nvSpPr>
          <p:cNvPr id="2875439" name="Rectangle 47"/>
          <p:cNvSpPr>
            <a:spLocks noChangeArrowheads="1"/>
          </p:cNvSpPr>
          <p:nvPr/>
        </p:nvSpPr>
        <p:spPr bwMode="auto">
          <a:xfrm>
            <a:off x="5029200" y="3200400"/>
            <a:ext cx="914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40" name="Rectangle 48"/>
          <p:cNvSpPr>
            <a:spLocks noChangeArrowheads="1"/>
          </p:cNvSpPr>
          <p:nvPr/>
        </p:nvSpPr>
        <p:spPr bwMode="auto">
          <a:xfrm>
            <a:off x="20574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5441" name="Line 49"/>
          <p:cNvSpPr>
            <a:spLocks noChangeShapeType="1"/>
          </p:cNvSpPr>
          <p:nvPr/>
        </p:nvSpPr>
        <p:spPr bwMode="auto">
          <a:xfrm>
            <a:off x="2133600" y="5181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42" name="Line 50"/>
          <p:cNvSpPr>
            <a:spLocks noChangeShapeType="1"/>
          </p:cNvSpPr>
          <p:nvPr/>
        </p:nvSpPr>
        <p:spPr bwMode="auto">
          <a:xfrm flipH="1">
            <a:off x="1371600" y="5181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43" name="Rectangle 51"/>
          <p:cNvSpPr>
            <a:spLocks noChangeArrowheads="1"/>
          </p:cNvSpPr>
          <p:nvPr/>
        </p:nvSpPr>
        <p:spPr bwMode="auto">
          <a:xfrm>
            <a:off x="25146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5444" name="Line 52"/>
          <p:cNvSpPr>
            <a:spLocks noChangeShapeType="1"/>
          </p:cNvSpPr>
          <p:nvPr/>
        </p:nvSpPr>
        <p:spPr bwMode="auto">
          <a:xfrm>
            <a:off x="2362200" y="51816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45" name="Rectangle 53"/>
          <p:cNvSpPr>
            <a:spLocks noChangeArrowheads="1"/>
          </p:cNvSpPr>
          <p:nvPr/>
        </p:nvSpPr>
        <p:spPr bwMode="auto">
          <a:xfrm>
            <a:off x="2667000" y="4343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75446" name="Line 54"/>
          <p:cNvSpPr>
            <a:spLocks noChangeShapeType="1"/>
          </p:cNvSpPr>
          <p:nvPr/>
        </p:nvSpPr>
        <p:spPr bwMode="auto">
          <a:xfrm flipH="1">
            <a:off x="1981200" y="46482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47" name="Rectangle 55"/>
          <p:cNvSpPr>
            <a:spLocks noChangeArrowheads="1"/>
          </p:cNvSpPr>
          <p:nvPr/>
        </p:nvSpPr>
        <p:spPr bwMode="auto">
          <a:xfrm>
            <a:off x="3429000" y="4876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875448" name="Line 56"/>
          <p:cNvSpPr>
            <a:spLocks noChangeShapeType="1"/>
          </p:cNvSpPr>
          <p:nvPr/>
        </p:nvSpPr>
        <p:spPr bwMode="auto">
          <a:xfrm>
            <a:off x="2895600" y="46482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49" name="Line 57"/>
          <p:cNvSpPr>
            <a:spLocks noChangeShapeType="1"/>
          </p:cNvSpPr>
          <p:nvPr/>
        </p:nvSpPr>
        <p:spPr bwMode="auto">
          <a:xfrm flipH="1">
            <a:off x="3276600" y="5181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50" name="Rectangle 58"/>
          <p:cNvSpPr>
            <a:spLocks noChangeArrowheads="1"/>
          </p:cNvSpPr>
          <p:nvPr/>
        </p:nvSpPr>
        <p:spPr bwMode="auto">
          <a:xfrm>
            <a:off x="37338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875451" name="Line 59"/>
          <p:cNvSpPr>
            <a:spLocks noChangeShapeType="1"/>
          </p:cNvSpPr>
          <p:nvPr/>
        </p:nvSpPr>
        <p:spPr bwMode="auto">
          <a:xfrm>
            <a:off x="3657600" y="5181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52" name="Rectangle 60"/>
          <p:cNvSpPr>
            <a:spLocks noChangeArrowheads="1"/>
          </p:cNvSpPr>
          <p:nvPr/>
        </p:nvSpPr>
        <p:spPr bwMode="auto">
          <a:xfrm>
            <a:off x="2971800" y="5410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875453" name="Rectangle 61"/>
          <p:cNvSpPr>
            <a:spLocks noChangeArrowheads="1"/>
          </p:cNvSpPr>
          <p:nvPr/>
        </p:nvSpPr>
        <p:spPr bwMode="auto">
          <a:xfrm>
            <a:off x="3276600" y="5410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875454" name="Rectangle 62"/>
          <p:cNvSpPr>
            <a:spLocks noChangeArrowheads="1"/>
          </p:cNvSpPr>
          <p:nvPr/>
        </p:nvSpPr>
        <p:spPr bwMode="auto">
          <a:xfrm>
            <a:off x="2971800" y="5410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55" name="Rectangle 6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875456" name="Rectangle 64"/>
          <p:cNvSpPr>
            <a:spLocks noChangeArrowheads="1"/>
          </p:cNvSpPr>
          <p:nvPr/>
        </p:nvSpPr>
        <p:spPr bwMode="auto">
          <a:xfrm>
            <a:off x="1828800" y="4876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5457" name="Rectangle 65"/>
          <p:cNvSpPr>
            <a:spLocks noChangeArrowheads="1"/>
          </p:cNvSpPr>
          <p:nvPr/>
        </p:nvSpPr>
        <p:spPr bwMode="auto">
          <a:xfrm>
            <a:off x="2133600" y="4876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5458" name="Rectangle 66"/>
          <p:cNvSpPr>
            <a:spLocks noChangeArrowheads="1"/>
          </p:cNvSpPr>
          <p:nvPr/>
        </p:nvSpPr>
        <p:spPr bwMode="auto">
          <a:xfrm>
            <a:off x="1524000" y="4876800"/>
            <a:ext cx="914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59" name="Line 67"/>
          <p:cNvSpPr>
            <a:spLocks noChangeShapeType="1"/>
          </p:cNvSpPr>
          <p:nvPr/>
        </p:nvSpPr>
        <p:spPr bwMode="auto">
          <a:xfrm flipH="1">
            <a:off x="1752600" y="5181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60" name="Rectangle 68"/>
          <p:cNvSpPr>
            <a:spLocks noChangeArrowheads="1"/>
          </p:cNvSpPr>
          <p:nvPr/>
        </p:nvSpPr>
        <p:spPr bwMode="auto">
          <a:xfrm>
            <a:off x="11430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5461" name="Rectangle 69"/>
          <p:cNvSpPr>
            <a:spLocks noChangeArrowheads="1"/>
          </p:cNvSpPr>
          <p:nvPr/>
        </p:nvSpPr>
        <p:spPr bwMode="auto">
          <a:xfrm>
            <a:off x="16002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5462" name="Rectangle 70"/>
          <p:cNvSpPr>
            <a:spLocks noChangeArrowheads="1"/>
          </p:cNvSpPr>
          <p:nvPr/>
        </p:nvSpPr>
        <p:spPr bwMode="auto">
          <a:xfrm>
            <a:off x="61722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5463" name="Line 71"/>
          <p:cNvSpPr>
            <a:spLocks noChangeShapeType="1"/>
          </p:cNvSpPr>
          <p:nvPr/>
        </p:nvSpPr>
        <p:spPr bwMode="auto">
          <a:xfrm flipH="1">
            <a:off x="6324600" y="5181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64" name="Line 72"/>
          <p:cNvSpPr>
            <a:spLocks noChangeShapeType="1"/>
          </p:cNvSpPr>
          <p:nvPr/>
        </p:nvSpPr>
        <p:spPr bwMode="auto">
          <a:xfrm flipH="1">
            <a:off x="5410200" y="5181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65" name="Rectangle 73"/>
          <p:cNvSpPr>
            <a:spLocks noChangeArrowheads="1"/>
          </p:cNvSpPr>
          <p:nvPr/>
        </p:nvSpPr>
        <p:spPr bwMode="auto">
          <a:xfrm>
            <a:off x="66294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5466" name="Line 74"/>
          <p:cNvSpPr>
            <a:spLocks noChangeShapeType="1"/>
          </p:cNvSpPr>
          <p:nvPr/>
        </p:nvSpPr>
        <p:spPr bwMode="auto">
          <a:xfrm>
            <a:off x="6629400" y="5181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67" name="Line 75"/>
          <p:cNvSpPr>
            <a:spLocks noChangeShapeType="1"/>
          </p:cNvSpPr>
          <p:nvPr/>
        </p:nvSpPr>
        <p:spPr bwMode="auto">
          <a:xfrm flipH="1">
            <a:off x="5638800" y="4648200"/>
            <a:ext cx="838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68" name="Rectangle 76"/>
          <p:cNvSpPr>
            <a:spLocks noChangeArrowheads="1"/>
          </p:cNvSpPr>
          <p:nvPr/>
        </p:nvSpPr>
        <p:spPr bwMode="auto">
          <a:xfrm>
            <a:off x="7543800" y="4876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875469" name="Line 77"/>
          <p:cNvSpPr>
            <a:spLocks noChangeShapeType="1"/>
          </p:cNvSpPr>
          <p:nvPr/>
        </p:nvSpPr>
        <p:spPr bwMode="auto">
          <a:xfrm>
            <a:off x="6934200" y="46482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70" name="Line 78"/>
          <p:cNvSpPr>
            <a:spLocks noChangeShapeType="1"/>
          </p:cNvSpPr>
          <p:nvPr/>
        </p:nvSpPr>
        <p:spPr bwMode="auto">
          <a:xfrm flipH="1">
            <a:off x="7391400" y="5181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71" name="Rectangle 79"/>
          <p:cNvSpPr>
            <a:spLocks noChangeArrowheads="1"/>
          </p:cNvSpPr>
          <p:nvPr/>
        </p:nvSpPr>
        <p:spPr bwMode="auto">
          <a:xfrm>
            <a:off x="78486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875472" name="Line 80"/>
          <p:cNvSpPr>
            <a:spLocks noChangeShapeType="1"/>
          </p:cNvSpPr>
          <p:nvPr/>
        </p:nvSpPr>
        <p:spPr bwMode="auto">
          <a:xfrm>
            <a:off x="7772400" y="5181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73" name="Rectangle 81"/>
          <p:cNvSpPr>
            <a:spLocks noChangeArrowheads="1"/>
          </p:cNvSpPr>
          <p:nvPr/>
        </p:nvSpPr>
        <p:spPr bwMode="auto">
          <a:xfrm>
            <a:off x="7086600" y="5410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875474" name="Rectangle 82"/>
          <p:cNvSpPr>
            <a:spLocks noChangeArrowheads="1"/>
          </p:cNvSpPr>
          <p:nvPr/>
        </p:nvSpPr>
        <p:spPr bwMode="auto">
          <a:xfrm>
            <a:off x="7391400" y="5410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875475" name="Rectangle 83"/>
          <p:cNvSpPr>
            <a:spLocks noChangeArrowheads="1"/>
          </p:cNvSpPr>
          <p:nvPr/>
        </p:nvSpPr>
        <p:spPr bwMode="auto">
          <a:xfrm>
            <a:off x="7086600" y="5410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76" name="Line 84"/>
          <p:cNvSpPr>
            <a:spLocks noChangeShapeType="1"/>
          </p:cNvSpPr>
          <p:nvPr/>
        </p:nvSpPr>
        <p:spPr bwMode="auto">
          <a:xfrm>
            <a:off x="5715000" y="5181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77" name="Rectangle 85"/>
          <p:cNvSpPr>
            <a:spLocks noChangeArrowheads="1"/>
          </p:cNvSpPr>
          <p:nvPr/>
        </p:nvSpPr>
        <p:spPr bwMode="auto">
          <a:xfrm>
            <a:off x="52578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5478" name="Rectangle 86"/>
          <p:cNvSpPr>
            <a:spLocks noChangeArrowheads="1"/>
          </p:cNvSpPr>
          <p:nvPr/>
        </p:nvSpPr>
        <p:spPr bwMode="auto">
          <a:xfrm>
            <a:off x="57150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5479" name="Rectangle 87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5480" name="Rectangle 88"/>
          <p:cNvSpPr>
            <a:spLocks noChangeArrowheads="1"/>
          </p:cNvSpPr>
          <p:nvPr/>
        </p:nvSpPr>
        <p:spPr bwMode="auto">
          <a:xfrm>
            <a:off x="5486400" y="4876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5481" name="Rectangle 89"/>
          <p:cNvSpPr>
            <a:spLocks noChangeArrowheads="1"/>
          </p:cNvSpPr>
          <p:nvPr/>
        </p:nvSpPr>
        <p:spPr bwMode="auto">
          <a:xfrm>
            <a:off x="6400800" y="4343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7</a:t>
            </a:r>
          </a:p>
        </p:txBody>
      </p:sp>
      <p:sp>
        <p:nvSpPr>
          <p:cNvPr id="2875482" name="Rectangle 90"/>
          <p:cNvSpPr>
            <a:spLocks noChangeArrowheads="1"/>
          </p:cNvSpPr>
          <p:nvPr/>
        </p:nvSpPr>
        <p:spPr bwMode="auto">
          <a:xfrm>
            <a:off x="6705600" y="4343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75483" name="Rectangle 91"/>
          <p:cNvSpPr>
            <a:spLocks noChangeArrowheads="1"/>
          </p:cNvSpPr>
          <p:nvPr/>
        </p:nvSpPr>
        <p:spPr bwMode="auto">
          <a:xfrm>
            <a:off x="6400800" y="43434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84" name="Line 92"/>
          <p:cNvSpPr>
            <a:spLocks noChangeShapeType="1"/>
          </p:cNvSpPr>
          <p:nvPr/>
        </p:nvSpPr>
        <p:spPr bwMode="auto">
          <a:xfrm flipH="1">
            <a:off x="6553200" y="4648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85" name="Line 93"/>
          <p:cNvSpPr>
            <a:spLocks noChangeShapeType="1"/>
          </p:cNvSpPr>
          <p:nvPr/>
        </p:nvSpPr>
        <p:spPr bwMode="auto">
          <a:xfrm flipV="1">
            <a:off x="5486400" y="2819400"/>
            <a:ext cx="2286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86" name="Line 94"/>
          <p:cNvSpPr>
            <a:spLocks noChangeShapeType="1"/>
          </p:cNvSpPr>
          <p:nvPr/>
        </p:nvSpPr>
        <p:spPr bwMode="auto">
          <a:xfrm flipV="1">
            <a:off x="2057400" y="4495800"/>
            <a:ext cx="5334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87" name="Line 95"/>
          <p:cNvSpPr>
            <a:spLocks noChangeShapeType="1"/>
          </p:cNvSpPr>
          <p:nvPr/>
        </p:nvSpPr>
        <p:spPr bwMode="auto">
          <a:xfrm>
            <a:off x="4267200" y="5029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88" name="Line 96"/>
          <p:cNvSpPr>
            <a:spLocks noChangeShapeType="1"/>
          </p:cNvSpPr>
          <p:nvPr/>
        </p:nvSpPr>
        <p:spPr bwMode="auto">
          <a:xfrm flipH="1">
            <a:off x="3581400" y="3733800"/>
            <a:ext cx="19812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7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Insert [3/4]</a:t>
            </a:r>
          </a:p>
        </p:txBody>
      </p:sp>
      <p:sp>
        <p:nvSpPr>
          <p:cNvPr id="287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 3: Insert 5.</a:t>
            </a:r>
          </a:p>
          <a:p>
            <a:pPr lvl="1" eaLnBrk="1" hangingPunct="1">
              <a:defRPr/>
            </a:pPr>
            <a:r>
              <a:rPr lang="en-US" smtClean="0"/>
              <a:t>Here we see how a 2-3 Tree increases in height.</a:t>
            </a:r>
          </a:p>
        </p:txBody>
      </p:sp>
      <p:sp>
        <p:nvSpPr>
          <p:cNvPr id="2876420" name="Rectangle 4"/>
          <p:cNvSpPr>
            <a:spLocks noChangeArrowheads="1"/>
          </p:cNvSpPr>
          <p:nvPr/>
        </p:nvSpPr>
        <p:spPr bwMode="auto">
          <a:xfrm>
            <a:off x="63246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6421" name="Line 5"/>
          <p:cNvSpPr>
            <a:spLocks noChangeShapeType="1"/>
          </p:cNvSpPr>
          <p:nvPr/>
        </p:nvSpPr>
        <p:spPr bwMode="auto">
          <a:xfrm>
            <a:off x="3124200" y="27432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22" name="Line 6"/>
          <p:cNvSpPr>
            <a:spLocks noChangeShapeType="1"/>
          </p:cNvSpPr>
          <p:nvPr/>
        </p:nvSpPr>
        <p:spPr bwMode="auto">
          <a:xfrm flipH="1">
            <a:off x="2514600" y="27432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23" name="Rectangle 7"/>
          <p:cNvSpPr>
            <a:spLocks noChangeArrowheads="1"/>
          </p:cNvSpPr>
          <p:nvPr/>
        </p:nvSpPr>
        <p:spPr bwMode="auto">
          <a:xfrm>
            <a:off x="34290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6424" name="Line 8"/>
          <p:cNvSpPr>
            <a:spLocks noChangeShapeType="1"/>
          </p:cNvSpPr>
          <p:nvPr/>
        </p:nvSpPr>
        <p:spPr bwMode="auto">
          <a:xfrm>
            <a:off x="3352800" y="2743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25" name="Rectangle 9"/>
          <p:cNvSpPr>
            <a:spLocks noChangeArrowheads="1"/>
          </p:cNvSpPr>
          <p:nvPr/>
        </p:nvSpPr>
        <p:spPr bwMode="auto">
          <a:xfrm>
            <a:off x="22098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6426" name="Rectangle 10"/>
          <p:cNvSpPr>
            <a:spLocks noChangeArrowheads="1"/>
          </p:cNvSpPr>
          <p:nvPr/>
        </p:nvSpPr>
        <p:spPr bwMode="auto">
          <a:xfrm>
            <a:off x="25146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6427" name="Rectangle 11"/>
          <p:cNvSpPr>
            <a:spLocks noChangeArrowheads="1"/>
          </p:cNvSpPr>
          <p:nvPr/>
        </p:nvSpPr>
        <p:spPr bwMode="auto">
          <a:xfrm>
            <a:off x="22098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28" name="Rectangle 12"/>
          <p:cNvSpPr>
            <a:spLocks noChangeArrowheads="1"/>
          </p:cNvSpPr>
          <p:nvPr/>
        </p:nvSpPr>
        <p:spPr bwMode="auto">
          <a:xfrm>
            <a:off x="28194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6429" name="Rectangle 13"/>
          <p:cNvSpPr>
            <a:spLocks noChangeArrowheads="1"/>
          </p:cNvSpPr>
          <p:nvPr/>
        </p:nvSpPr>
        <p:spPr bwMode="auto">
          <a:xfrm>
            <a:off x="31242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6430" name="Rectangle 14"/>
          <p:cNvSpPr>
            <a:spLocks noChangeArrowheads="1"/>
          </p:cNvSpPr>
          <p:nvPr/>
        </p:nvSpPr>
        <p:spPr bwMode="auto">
          <a:xfrm>
            <a:off x="2819400" y="2438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1" name="Line 15"/>
          <p:cNvSpPr>
            <a:spLocks noChangeShapeType="1"/>
          </p:cNvSpPr>
          <p:nvPr/>
        </p:nvSpPr>
        <p:spPr bwMode="auto">
          <a:xfrm>
            <a:off x="6324600" y="2743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2" name="Line 16"/>
          <p:cNvSpPr>
            <a:spLocks noChangeShapeType="1"/>
          </p:cNvSpPr>
          <p:nvPr/>
        </p:nvSpPr>
        <p:spPr bwMode="auto">
          <a:xfrm flipH="1">
            <a:off x="5715000" y="27432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3" name="Rectangle 17"/>
          <p:cNvSpPr>
            <a:spLocks noChangeArrowheads="1"/>
          </p:cNvSpPr>
          <p:nvPr/>
        </p:nvSpPr>
        <p:spPr bwMode="auto">
          <a:xfrm>
            <a:off x="67818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6434" name="Line 18"/>
          <p:cNvSpPr>
            <a:spLocks noChangeShapeType="1"/>
          </p:cNvSpPr>
          <p:nvPr/>
        </p:nvSpPr>
        <p:spPr bwMode="auto">
          <a:xfrm>
            <a:off x="6553200" y="27432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5" name="Rectangle 19"/>
          <p:cNvSpPr>
            <a:spLocks noChangeArrowheads="1"/>
          </p:cNvSpPr>
          <p:nvPr/>
        </p:nvSpPr>
        <p:spPr bwMode="auto">
          <a:xfrm>
            <a:off x="60198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6436" name="Rectangle 20"/>
          <p:cNvSpPr>
            <a:spLocks noChangeArrowheads="1"/>
          </p:cNvSpPr>
          <p:nvPr/>
        </p:nvSpPr>
        <p:spPr bwMode="auto">
          <a:xfrm>
            <a:off x="63246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6437" name="Rectangle 21"/>
          <p:cNvSpPr>
            <a:spLocks noChangeArrowheads="1"/>
          </p:cNvSpPr>
          <p:nvPr/>
        </p:nvSpPr>
        <p:spPr bwMode="auto">
          <a:xfrm>
            <a:off x="6019800" y="2438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8" name="Line 22"/>
          <p:cNvSpPr>
            <a:spLocks noChangeShapeType="1"/>
          </p:cNvSpPr>
          <p:nvPr/>
        </p:nvSpPr>
        <p:spPr bwMode="auto">
          <a:xfrm>
            <a:off x="4267200" y="2590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9" name="Rectangle 23"/>
          <p:cNvSpPr>
            <a:spLocks noChangeArrowheads="1"/>
          </p:cNvSpPr>
          <p:nvPr/>
        </p:nvSpPr>
        <p:spPr bwMode="auto">
          <a:xfrm>
            <a:off x="29718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6440" name="Rectangle 24"/>
          <p:cNvSpPr>
            <a:spLocks noChangeArrowheads="1"/>
          </p:cNvSpPr>
          <p:nvPr/>
        </p:nvSpPr>
        <p:spPr bwMode="auto">
          <a:xfrm>
            <a:off x="5257800" y="2971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6441" name="Rectangle 25"/>
          <p:cNvSpPr>
            <a:spLocks noChangeArrowheads="1"/>
          </p:cNvSpPr>
          <p:nvPr/>
        </p:nvSpPr>
        <p:spPr bwMode="auto">
          <a:xfrm>
            <a:off x="5562600" y="2971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6442" name="Rectangle 26"/>
          <p:cNvSpPr>
            <a:spLocks noChangeArrowheads="1"/>
          </p:cNvSpPr>
          <p:nvPr/>
        </p:nvSpPr>
        <p:spPr bwMode="auto">
          <a:xfrm>
            <a:off x="5867400" y="2971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5</a:t>
            </a:r>
          </a:p>
        </p:txBody>
      </p:sp>
      <p:sp>
        <p:nvSpPr>
          <p:cNvPr id="2876443" name="Rectangle 27"/>
          <p:cNvSpPr>
            <a:spLocks noChangeArrowheads="1"/>
          </p:cNvSpPr>
          <p:nvPr/>
        </p:nvSpPr>
        <p:spPr bwMode="auto">
          <a:xfrm>
            <a:off x="5257800" y="2971800"/>
            <a:ext cx="914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4" name="Rectangle 28"/>
          <p:cNvSpPr>
            <a:spLocks noChangeArrowheads="1"/>
          </p:cNvSpPr>
          <p:nvPr/>
        </p:nvSpPr>
        <p:spPr bwMode="auto">
          <a:xfrm>
            <a:off x="28956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6445" name="Line 29"/>
          <p:cNvSpPr>
            <a:spLocks noChangeShapeType="1"/>
          </p:cNvSpPr>
          <p:nvPr/>
        </p:nvSpPr>
        <p:spPr bwMode="auto">
          <a:xfrm>
            <a:off x="29718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6" name="Line 30"/>
          <p:cNvSpPr>
            <a:spLocks noChangeShapeType="1"/>
          </p:cNvSpPr>
          <p:nvPr/>
        </p:nvSpPr>
        <p:spPr bwMode="auto">
          <a:xfrm flipH="1">
            <a:off x="22098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7" name="Rectangle 31"/>
          <p:cNvSpPr>
            <a:spLocks noChangeArrowheads="1"/>
          </p:cNvSpPr>
          <p:nvPr/>
        </p:nvSpPr>
        <p:spPr bwMode="auto">
          <a:xfrm>
            <a:off x="33528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6448" name="Line 32"/>
          <p:cNvSpPr>
            <a:spLocks noChangeShapeType="1"/>
          </p:cNvSpPr>
          <p:nvPr/>
        </p:nvSpPr>
        <p:spPr bwMode="auto">
          <a:xfrm>
            <a:off x="3200400" y="49530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9" name="Rectangle 33"/>
          <p:cNvSpPr>
            <a:spLocks noChangeArrowheads="1"/>
          </p:cNvSpPr>
          <p:nvPr/>
        </p:nvSpPr>
        <p:spPr bwMode="auto">
          <a:xfrm>
            <a:off x="2362200" y="4648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876450" name="Rectangle 34"/>
          <p:cNvSpPr>
            <a:spLocks noChangeArrowheads="1"/>
          </p:cNvSpPr>
          <p:nvPr/>
        </p:nvSpPr>
        <p:spPr bwMode="auto">
          <a:xfrm>
            <a:off x="2667000" y="4648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6451" name="Rectangle 35"/>
          <p:cNvSpPr>
            <a:spLocks noChangeArrowheads="1"/>
          </p:cNvSpPr>
          <p:nvPr/>
        </p:nvSpPr>
        <p:spPr bwMode="auto">
          <a:xfrm>
            <a:off x="2971800" y="4648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6452" name="Rectangle 36"/>
          <p:cNvSpPr>
            <a:spLocks noChangeArrowheads="1"/>
          </p:cNvSpPr>
          <p:nvPr/>
        </p:nvSpPr>
        <p:spPr bwMode="auto">
          <a:xfrm>
            <a:off x="2362200" y="4648200"/>
            <a:ext cx="914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53" name="Line 37"/>
          <p:cNvSpPr>
            <a:spLocks noChangeShapeType="1"/>
          </p:cNvSpPr>
          <p:nvPr/>
        </p:nvSpPr>
        <p:spPr bwMode="auto">
          <a:xfrm flipH="1">
            <a:off x="25908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54" name="Rectangle 38"/>
          <p:cNvSpPr>
            <a:spLocks noChangeArrowheads="1"/>
          </p:cNvSpPr>
          <p:nvPr/>
        </p:nvSpPr>
        <p:spPr bwMode="auto">
          <a:xfrm>
            <a:off x="19812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6455" name="Rectangle 39"/>
          <p:cNvSpPr>
            <a:spLocks noChangeArrowheads="1"/>
          </p:cNvSpPr>
          <p:nvPr/>
        </p:nvSpPr>
        <p:spPr bwMode="auto">
          <a:xfrm>
            <a:off x="24384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6456" name="Rectangle 40"/>
          <p:cNvSpPr>
            <a:spLocks noChangeArrowheads="1"/>
          </p:cNvSpPr>
          <p:nvPr/>
        </p:nvSpPr>
        <p:spPr bwMode="auto">
          <a:xfrm>
            <a:off x="64008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6457" name="Line 41"/>
          <p:cNvSpPr>
            <a:spLocks noChangeShapeType="1"/>
          </p:cNvSpPr>
          <p:nvPr/>
        </p:nvSpPr>
        <p:spPr bwMode="auto">
          <a:xfrm flipH="1">
            <a:off x="6553200" y="4953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58" name="Line 42"/>
          <p:cNvSpPr>
            <a:spLocks noChangeShapeType="1"/>
          </p:cNvSpPr>
          <p:nvPr/>
        </p:nvSpPr>
        <p:spPr bwMode="auto">
          <a:xfrm flipH="1">
            <a:off x="5638800" y="4953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59" name="Rectangle 43"/>
          <p:cNvSpPr>
            <a:spLocks noChangeArrowheads="1"/>
          </p:cNvSpPr>
          <p:nvPr/>
        </p:nvSpPr>
        <p:spPr bwMode="auto">
          <a:xfrm>
            <a:off x="68580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6460" name="Line 44"/>
          <p:cNvSpPr>
            <a:spLocks noChangeShapeType="1"/>
          </p:cNvSpPr>
          <p:nvPr/>
        </p:nvSpPr>
        <p:spPr bwMode="auto">
          <a:xfrm>
            <a:off x="6858000" y="4953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61" name="Line 45"/>
          <p:cNvSpPr>
            <a:spLocks noChangeShapeType="1"/>
          </p:cNvSpPr>
          <p:nvPr/>
        </p:nvSpPr>
        <p:spPr bwMode="auto">
          <a:xfrm flipH="1">
            <a:off x="5867400" y="44196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62" name="Line 46"/>
          <p:cNvSpPr>
            <a:spLocks noChangeShapeType="1"/>
          </p:cNvSpPr>
          <p:nvPr/>
        </p:nvSpPr>
        <p:spPr bwMode="auto">
          <a:xfrm>
            <a:off x="5943600" y="4953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63" name="Rectangle 47"/>
          <p:cNvSpPr>
            <a:spLocks noChangeArrowheads="1"/>
          </p:cNvSpPr>
          <p:nvPr/>
        </p:nvSpPr>
        <p:spPr bwMode="auto">
          <a:xfrm>
            <a:off x="54864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6464" name="Rectangle 48"/>
          <p:cNvSpPr>
            <a:spLocks noChangeArrowheads="1"/>
          </p:cNvSpPr>
          <p:nvPr/>
        </p:nvSpPr>
        <p:spPr bwMode="auto">
          <a:xfrm>
            <a:off x="59436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6465" name="Rectangle 49"/>
          <p:cNvSpPr>
            <a:spLocks noChangeArrowheads="1"/>
          </p:cNvSpPr>
          <p:nvPr/>
        </p:nvSpPr>
        <p:spPr bwMode="auto">
          <a:xfrm>
            <a:off x="66294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6466" name="Rectangle 50"/>
          <p:cNvSpPr>
            <a:spLocks noChangeArrowheads="1"/>
          </p:cNvSpPr>
          <p:nvPr/>
        </p:nvSpPr>
        <p:spPr bwMode="auto">
          <a:xfrm>
            <a:off x="57150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6467" name="Rectangle 51"/>
          <p:cNvSpPr>
            <a:spLocks noChangeArrowheads="1"/>
          </p:cNvSpPr>
          <p:nvPr/>
        </p:nvSpPr>
        <p:spPr bwMode="auto">
          <a:xfrm>
            <a:off x="6172200" y="41148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7</a:t>
            </a:r>
          </a:p>
        </p:txBody>
      </p:sp>
      <p:sp>
        <p:nvSpPr>
          <p:cNvPr id="2876468" name="Line 52"/>
          <p:cNvSpPr>
            <a:spLocks noChangeShapeType="1"/>
          </p:cNvSpPr>
          <p:nvPr/>
        </p:nvSpPr>
        <p:spPr bwMode="auto">
          <a:xfrm>
            <a:off x="6400800" y="44196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69" name="Line 53"/>
          <p:cNvSpPr>
            <a:spLocks noChangeShapeType="1"/>
          </p:cNvSpPr>
          <p:nvPr/>
        </p:nvSpPr>
        <p:spPr bwMode="auto">
          <a:xfrm flipV="1">
            <a:off x="5715000" y="2590800"/>
            <a:ext cx="2286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70" name="Line 54"/>
          <p:cNvSpPr>
            <a:spLocks noChangeShapeType="1"/>
          </p:cNvSpPr>
          <p:nvPr/>
        </p:nvSpPr>
        <p:spPr bwMode="auto">
          <a:xfrm flipV="1">
            <a:off x="2819400" y="4267200"/>
            <a:ext cx="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71" name="Line 55"/>
          <p:cNvSpPr>
            <a:spLocks noChangeShapeType="1"/>
          </p:cNvSpPr>
          <p:nvPr/>
        </p:nvSpPr>
        <p:spPr bwMode="auto">
          <a:xfrm>
            <a:off x="4267200" y="4800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72" name="Line 56"/>
          <p:cNvSpPr>
            <a:spLocks noChangeShapeType="1"/>
          </p:cNvSpPr>
          <p:nvPr/>
        </p:nvSpPr>
        <p:spPr bwMode="auto">
          <a:xfrm flipH="1">
            <a:off x="3581400" y="3581400"/>
            <a:ext cx="19812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7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Insert [4/4]</a:t>
            </a:r>
          </a:p>
        </p:txBody>
      </p:sp>
      <p:sp>
        <p:nvSpPr>
          <p:cNvPr id="287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2-3 Tree </a:t>
            </a:r>
            <a:r>
              <a:rPr lang="en-US" b="1" smtClean="0">
                <a:cs typeface="+mn-cs"/>
              </a:rPr>
              <a:t>Insert</a:t>
            </a:r>
            <a:r>
              <a:rPr lang="en-US" smtClean="0">
                <a:cs typeface="+mn-cs"/>
              </a:rPr>
              <a:t> Algorithm (outline)</a:t>
            </a:r>
          </a:p>
          <a:p>
            <a:pPr lvl="1" eaLnBrk="1" hangingPunct="1">
              <a:defRPr/>
            </a:pPr>
            <a:r>
              <a:rPr lang="en-US" smtClean="0"/>
              <a:t>Find the leaf the new item goes in.</a:t>
            </a:r>
          </a:p>
          <a:p>
            <a:pPr lvl="2" eaLnBrk="1" hangingPunct="1">
              <a:defRPr/>
            </a:pPr>
            <a:r>
              <a:rPr lang="en-US" smtClean="0"/>
              <a:t>Note: In the process of finding this leaf, you may determine that the given key is already in the tree. If you do, act accordingly.</a:t>
            </a:r>
          </a:p>
          <a:p>
            <a:pPr lvl="1" eaLnBrk="1" hangingPunct="1">
              <a:defRPr/>
            </a:pPr>
            <a:r>
              <a:rPr lang="en-US" smtClean="0"/>
              <a:t>Add the item to the proper node.</a:t>
            </a:r>
          </a:p>
          <a:p>
            <a:pPr lvl="1" eaLnBrk="1" hangingPunct="1">
              <a:defRPr/>
            </a:pPr>
            <a:r>
              <a:rPr lang="en-US" smtClean="0"/>
              <a:t>If the node is overfull, then split it (dragging subtrees along, if necessary), and move the middle item up:</a:t>
            </a:r>
          </a:p>
          <a:p>
            <a:pPr lvl="2" eaLnBrk="1" hangingPunct="1">
              <a:defRPr/>
            </a:pPr>
            <a:r>
              <a:rPr lang="en-US" smtClean="0"/>
              <a:t>If there is no parent, then make a new root. Done.</a:t>
            </a:r>
          </a:p>
          <a:p>
            <a:pPr lvl="2" eaLnBrk="1" hangingPunct="1">
              <a:defRPr/>
            </a:pPr>
            <a:r>
              <a:rPr lang="en-US" smtClean="0"/>
              <a:t>Otherwise, add the moved-up item to the parent node. To add the item to the parent, do a recursive call to the insertion procedure.</a:t>
            </a:r>
          </a:p>
        </p:txBody>
      </p:sp>
      <p:sp>
        <p:nvSpPr>
          <p:cNvPr id="2877444" name="Line 4"/>
          <p:cNvSpPr>
            <a:spLocks noChangeShapeType="1"/>
          </p:cNvSpPr>
          <p:nvPr/>
        </p:nvSpPr>
        <p:spPr bwMode="auto">
          <a:xfrm flipV="1">
            <a:off x="7620000" y="3886200"/>
            <a:ext cx="12954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7445" name="Line 5"/>
          <p:cNvSpPr>
            <a:spLocks noChangeShapeType="1"/>
          </p:cNvSpPr>
          <p:nvPr/>
        </p:nvSpPr>
        <p:spPr bwMode="auto">
          <a:xfrm flipV="1">
            <a:off x="8915400" y="2667000"/>
            <a:ext cx="0" cy="1219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7446" name="Line 6"/>
          <p:cNvSpPr>
            <a:spLocks noChangeShapeType="1"/>
          </p:cNvSpPr>
          <p:nvPr/>
        </p:nvSpPr>
        <p:spPr bwMode="auto">
          <a:xfrm flipH="1" flipV="1">
            <a:off x="4876800" y="2514600"/>
            <a:ext cx="403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6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Tables &amp; Priority Queues</a:t>
            </a:r>
          </a:p>
        </p:txBody>
      </p:sp>
      <p:sp>
        <p:nvSpPr>
          <p:cNvPr id="286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Major Topics</a:t>
            </a:r>
          </a:p>
          <a:p>
            <a:pPr lvl="1" eaLnBrk="1" hangingPunct="1">
              <a:defRPr/>
            </a:pPr>
            <a:r>
              <a:rPr lang="en-US" smtClean="0"/>
              <a:t>Introduction to Tables</a:t>
            </a:r>
          </a:p>
          <a:p>
            <a:pPr lvl="1" eaLnBrk="1" hangingPunct="1">
              <a:defRPr/>
            </a:pPr>
            <a:r>
              <a:rPr lang="en-US" smtClean="0"/>
              <a:t>Priority Queues</a:t>
            </a:r>
          </a:p>
          <a:p>
            <a:pPr lvl="1" eaLnBrk="1" hangingPunct="1">
              <a:defRPr/>
            </a:pPr>
            <a:r>
              <a:rPr lang="en-US" smtClean="0"/>
              <a:t>Binary Heap algorithms</a:t>
            </a:r>
          </a:p>
          <a:p>
            <a:pPr lvl="1" eaLnBrk="1" hangingPunct="1">
              <a:defRPr/>
            </a:pPr>
            <a:r>
              <a:rPr lang="en-US" smtClean="0"/>
              <a:t>Heaps &amp; Priority Queues in the C++ STL</a:t>
            </a:r>
          </a:p>
          <a:p>
            <a:pPr lvl="1" eaLnBrk="1" hangingPunct="1">
              <a:defRPr/>
            </a:pPr>
            <a:r>
              <a:rPr lang="en-US" smtClean="0"/>
              <a:t>2-3 Trees</a:t>
            </a:r>
          </a:p>
          <a:p>
            <a:pPr lvl="1" eaLnBrk="1" hangingPunct="1">
              <a:defRPr/>
            </a:pPr>
            <a:r>
              <a:rPr lang="en-US" smtClean="0"/>
              <a:t>Other balanced search trees</a:t>
            </a:r>
          </a:p>
          <a:p>
            <a:pPr lvl="1" eaLnBrk="1" hangingPunct="1">
              <a:defRPr/>
            </a:pPr>
            <a:r>
              <a:rPr lang="en-US" smtClean="0"/>
              <a:t>Hash Tables</a:t>
            </a:r>
          </a:p>
          <a:p>
            <a:pPr lvl="1" eaLnBrk="1" hangingPunct="1">
              <a:defRPr/>
            </a:pPr>
            <a:r>
              <a:rPr lang="en-US" smtClean="0"/>
              <a:t>Prefix Trees</a:t>
            </a:r>
          </a:p>
          <a:p>
            <a:pPr lvl="1" eaLnBrk="1" hangingPunct="1">
              <a:defRPr/>
            </a:pPr>
            <a:r>
              <a:rPr lang="en-US" smtClean="0"/>
              <a:t>Tables in various languages</a:t>
            </a:r>
          </a:p>
        </p:txBody>
      </p:sp>
      <p:sp>
        <p:nvSpPr>
          <p:cNvPr id="2869252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2869253" name="Text Box 5"/>
          <p:cNvSpPr txBox="1">
            <a:spLocks noChangeArrowheads="1"/>
          </p:cNvSpPr>
          <p:nvPr/>
        </p:nvSpPr>
        <p:spPr bwMode="auto">
          <a:xfrm>
            <a:off x="228600" y="171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2869254" name="AutoShape 6"/>
          <p:cNvSpPr>
            <a:spLocks/>
          </p:cNvSpPr>
          <p:nvPr/>
        </p:nvSpPr>
        <p:spPr bwMode="auto">
          <a:xfrm>
            <a:off x="5715000" y="179705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55" name="Line 7"/>
          <p:cNvSpPr>
            <a:spLocks noChangeShapeType="1"/>
          </p:cNvSpPr>
          <p:nvPr/>
        </p:nvSpPr>
        <p:spPr bwMode="auto">
          <a:xfrm flipH="1">
            <a:off x="914400" y="1797050"/>
            <a:ext cx="4724400" cy="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56" name="Line 8"/>
          <p:cNvSpPr>
            <a:spLocks noChangeShapeType="1"/>
          </p:cNvSpPr>
          <p:nvPr/>
        </p:nvSpPr>
        <p:spPr bwMode="auto">
          <a:xfrm flipH="1" flipV="1">
            <a:off x="914400" y="2787650"/>
            <a:ext cx="4724400" cy="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57" name="AutoShape 9"/>
          <p:cNvSpPr>
            <a:spLocks/>
          </p:cNvSpPr>
          <p:nvPr/>
        </p:nvSpPr>
        <p:spPr bwMode="auto">
          <a:xfrm>
            <a:off x="5715000" y="278765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58" name="Line 10"/>
          <p:cNvSpPr>
            <a:spLocks noChangeShapeType="1"/>
          </p:cNvSpPr>
          <p:nvPr/>
        </p:nvSpPr>
        <p:spPr bwMode="auto">
          <a:xfrm flipH="1">
            <a:off x="914400" y="3397250"/>
            <a:ext cx="4724400" cy="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59" name="AutoShape 11"/>
          <p:cNvSpPr>
            <a:spLocks/>
          </p:cNvSpPr>
          <p:nvPr/>
        </p:nvSpPr>
        <p:spPr bwMode="auto">
          <a:xfrm>
            <a:off x="5715000" y="3397250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60" name="Line 12"/>
          <p:cNvSpPr>
            <a:spLocks noChangeShapeType="1"/>
          </p:cNvSpPr>
          <p:nvPr/>
        </p:nvSpPr>
        <p:spPr bwMode="auto">
          <a:xfrm flipH="1">
            <a:off x="914400" y="3778250"/>
            <a:ext cx="4724400" cy="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61" name="Text Box 13"/>
          <p:cNvSpPr txBox="1">
            <a:spLocks noChangeArrowheads="1"/>
          </p:cNvSpPr>
          <p:nvPr/>
        </p:nvSpPr>
        <p:spPr bwMode="auto">
          <a:xfrm>
            <a:off x="5867400" y="2133600"/>
            <a:ext cx="3124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Idea #1: Restricted Table</a:t>
            </a:r>
          </a:p>
        </p:txBody>
      </p:sp>
      <p:sp>
        <p:nvSpPr>
          <p:cNvPr id="2869262" name="Text Box 14"/>
          <p:cNvSpPr txBox="1">
            <a:spLocks noChangeArrowheads="1"/>
          </p:cNvSpPr>
          <p:nvPr/>
        </p:nvSpPr>
        <p:spPr bwMode="auto">
          <a:xfrm>
            <a:off x="5867400" y="2940050"/>
            <a:ext cx="3124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Idea #2: Keep a Tree Balanced</a:t>
            </a:r>
          </a:p>
        </p:txBody>
      </p:sp>
      <p:sp>
        <p:nvSpPr>
          <p:cNvPr id="2869263" name="Text Box 15"/>
          <p:cNvSpPr txBox="1">
            <a:spLocks noChangeArrowheads="1"/>
          </p:cNvSpPr>
          <p:nvPr/>
        </p:nvSpPr>
        <p:spPr bwMode="auto">
          <a:xfrm>
            <a:off x="5867400" y="3429000"/>
            <a:ext cx="3124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Idea #3: 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“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Magic Functions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”</a:t>
            </a:r>
            <a:endParaRPr lang="en-US" sz="14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869264" name="Text Box 16"/>
          <p:cNvSpPr txBox="1">
            <a:spLocks noChangeArrowheads="1"/>
          </p:cNvSpPr>
          <p:nvPr/>
        </p:nvSpPr>
        <p:spPr bwMode="auto">
          <a:xfrm>
            <a:off x="5867400" y="1484313"/>
            <a:ext cx="31242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Lots of lousy implementations</a:t>
            </a:r>
          </a:p>
        </p:txBody>
      </p:sp>
      <p:sp>
        <p:nvSpPr>
          <p:cNvPr id="2869265" name="Line 17"/>
          <p:cNvSpPr>
            <a:spLocks noChangeShapeType="1"/>
          </p:cNvSpPr>
          <p:nvPr/>
        </p:nvSpPr>
        <p:spPr bwMode="auto">
          <a:xfrm flipH="1">
            <a:off x="4724400" y="1636713"/>
            <a:ext cx="1143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66" name="Text Box 18"/>
          <p:cNvSpPr txBox="1">
            <a:spLocks noChangeArrowheads="1"/>
          </p:cNvSpPr>
          <p:nvPr/>
        </p:nvSpPr>
        <p:spPr bwMode="auto">
          <a:xfrm>
            <a:off x="2286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9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to Tables [1/2]</a:t>
            </a:r>
          </a:p>
        </p:txBody>
      </p:sp>
      <p:sp>
        <p:nvSpPr>
          <p:cNvPr id="259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are possible Table implementations?</a:t>
            </a:r>
          </a:p>
          <a:p>
            <a:pPr lvl="1" eaLnBrk="1" hangingPunct="1">
              <a:defRPr/>
            </a:pPr>
            <a:r>
              <a:rPr lang="en-US" smtClean="0"/>
              <a:t>A Sequence holding key-data pairs.</a:t>
            </a:r>
          </a:p>
          <a:p>
            <a:pPr lvl="2" eaLnBrk="1" hangingPunct="1">
              <a:defRPr/>
            </a:pPr>
            <a:r>
              <a:rPr lang="en-US" smtClean="0"/>
              <a:t>Sorted or unsorted.</a:t>
            </a:r>
          </a:p>
          <a:p>
            <a:pPr lvl="2" eaLnBrk="1" hangingPunct="1">
              <a:defRPr/>
            </a:pPr>
            <a:r>
              <a:rPr lang="en-US" smtClean="0"/>
              <a:t>Array-based or Linked-List-based.</a:t>
            </a:r>
          </a:p>
          <a:p>
            <a:pPr lvl="1" eaLnBrk="1" hangingPunct="1">
              <a:defRPr/>
            </a:pPr>
            <a:r>
              <a:rPr lang="en-US" smtClean="0"/>
              <a:t>A Binary Search Tree holding key-data pairs.</a:t>
            </a:r>
          </a:p>
          <a:p>
            <a:pPr lvl="2" eaLnBrk="1" hangingPunct="1">
              <a:defRPr/>
            </a:pPr>
            <a:r>
              <a:rPr lang="en-US" smtClean="0"/>
              <a:t>Implemented using a pointer-based Binary Tree.</a:t>
            </a:r>
          </a:p>
        </p:txBody>
      </p:sp>
      <p:graphicFrame>
        <p:nvGraphicFramePr>
          <p:cNvPr id="259994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7315200" y="1758950"/>
          <a:ext cx="1325563" cy="1219200"/>
        </p:xfrm>
        <a:graphic>
          <a:graphicData uri="http://schemas.openxmlformats.org/drawingml/2006/table">
            <a:tbl>
              <a:tblPr/>
              <a:tblGrid>
                <a:gridCol w="608013"/>
                <a:gridCol w="7175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9957" name="Rectangle 21"/>
          <p:cNvSpPr>
            <a:spLocks noChangeArrowheads="1"/>
          </p:cNvSpPr>
          <p:nvPr/>
        </p:nvSpPr>
        <p:spPr bwMode="auto">
          <a:xfrm>
            <a:off x="7315200" y="4756150"/>
            <a:ext cx="838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(4, Bob)</a:t>
            </a:r>
          </a:p>
        </p:txBody>
      </p:sp>
      <p:sp>
        <p:nvSpPr>
          <p:cNvPr id="2599958" name="Line 22"/>
          <p:cNvSpPr>
            <a:spLocks noChangeShapeType="1"/>
          </p:cNvSpPr>
          <p:nvPr/>
        </p:nvSpPr>
        <p:spPr bwMode="auto">
          <a:xfrm>
            <a:off x="8001000" y="5060950"/>
            <a:ext cx="1524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59" name="Line 23"/>
          <p:cNvSpPr>
            <a:spLocks noChangeShapeType="1"/>
          </p:cNvSpPr>
          <p:nvPr/>
        </p:nvSpPr>
        <p:spPr bwMode="auto">
          <a:xfrm flipH="1">
            <a:off x="7315200" y="5060950"/>
            <a:ext cx="1524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60" name="Rectangle 24"/>
          <p:cNvSpPr>
            <a:spLocks noChangeArrowheads="1"/>
          </p:cNvSpPr>
          <p:nvPr/>
        </p:nvSpPr>
        <p:spPr bwMode="auto">
          <a:xfrm>
            <a:off x="6781800" y="5213350"/>
            <a:ext cx="838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(2, Ed)</a:t>
            </a:r>
          </a:p>
        </p:txBody>
      </p:sp>
      <p:sp>
        <p:nvSpPr>
          <p:cNvPr id="2599961" name="Rectangle 25"/>
          <p:cNvSpPr>
            <a:spLocks noChangeArrowheads="1"/>
          </p:cNvSpPr>
          <p:nvPr/>
        </p:nvSpPr>
        <p:spPr bwMode="auto">
          <a:xfrm>
            <a:off x="7848600" y="5213350"/>
            <a:ext cx="838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(9, Ann)</a:t>
            </a:r>
          </a:p>
        </p:txBody>
      </p:sp>
      <p:sp>
        <p:nvSpPr>
          <p:cNvPr id="2599962" name="Text Box 26"/>
          <p:cNvSpPr txBox="1">
            <a:spLocks noChangeArrowheads="1"/>
          </p:cNvSpPr>
          <p:nvPr/>
        </p:nvSpPr>
        <p:spPr bwMode="auto">
          <a:xfrm>
            <a:off x="7467600" y="1233488"/>
            <a:ext cx="990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Table</a:t>
            </a:r>
          </a:p>
        </p:txBody>
      </p:sp>
      <p:sp>
        <p:nvSpPr>
          <p:cNvPr id="2599963" name="Text Box 27"/>
          <p:cNvSpPr txBox="1">
            <a:spLocks noChangeArrowheads="1"/>
          </p:cNvSpPr>
          <p:nvPr/>
        </p:nvSpPr>
        <p:spPr bwMode="auto">
          <a:xfrm>
            <a:off x="381000" y="3581400"/>
            <a:ext cx="2362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Array Implementations</a:t>
            </a:r>
          </a:p>
        </p:txBody>
      </p:sp>
      <p:sp>
        <p:nvSpPr>
          <p:cNvPr id="2599964" name="Text Box 28"/>
          <p:cNvSpPr txBox="1">
            <a:spLocks noChangeArrowheads="1"/>
          </p:cNvSpPr>
          <p:nvPr/>
        </p:nvSpPr>
        <p:spPr bwMode="auto">
          <a:xfrm>
            <a:off x="3581400" y="3581400"/>
            <a:ext cx="2362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Linked List Implementations</a:t>
            </a:r>
          </a:p>
        </p:txBody>
      </p:sp>
      <p:sp>
        <p:nvSpPr>
          <p:cNvPr id="2599965" name="Text Box 29"/>
          <p:cNvSpPr txBox="1">
            <a:spLocks noChangeArrowheads="1"/>
          </p:cNvSpPr>
          <p:nvPr/>
        </p:nvSpPr>
        <p:spPr bwMode="auto">
          <a:xfrm>
            <a:off x="6477000" y="3581400"/>
            <a:ext cx="2514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Binary Search Tree Implementation</a:t>
            </a:r>
          </a:p>
        </p:txBody>
      </p:sp>
      <p:sp>
        <p:nvSpPr>
          <p:cNvPr id="2599966" name="Rectangle 30"/>
          <p:cNvSpPr>
            <a:spLocks noChangeArrowheads="1"/>
          </p:cNvSpPr>
          <p:nvPr/>
        </p:nvSpPr>
        <p:spPr bwMode="auto">
          <a:xfrm>
            <a:off x="304800" y="55943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(4, Bob)</a:t>
            </a:r>
          </a:p>
        </p:txBody>
      </p:sp>
      <p:sp>
        <p:nvSpPr>
          <p:cNvPr id="2599967" name="Rectangle 31"/>
          <p:cNvSpPr>
            <a:spLocks noChangeArrowheads="1"/>
          </p:cNvSpPr>
          <p:nvPr/>
        </p:nvSpPr>
        <p:spPr bwMode="auto">
          <a:xfrm>
            <a:off x="1143000" y="55943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(9, Ann)</a:t>
            </a:r>
          </a:p>
        </p:txBody>
      </p:sp>
      <p:sp>
        <p:nvSpPr>
          <p:cNvPr id="2599968" name="Rectangle 32"/>
          <p:cNvSpPr>
            <a:spLocks noChangeArrowheads="1"/>
          </p:cNvSpPr>
          <p:nvPr/>
        </p:nvSpPr>
        <p:spPr bwMode="auto">
          <a:xfrm>
            <a:off x="1981200" y="55943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(2, Ed)</a:t>
            </a:r>
          </a:p>
        </p:txBody>
      </p:sp>
      <p:sp>
        <p:nvSpPr>
          <p:cNvPr id="2599969" name="Rectangle 33"/>
          <p:cNvSpPr>
            <a:spLocks noChangeArrowheads="1"/>
          </p:cNvSpPr>
          <p:nvPr/>
        </p:nvSpPr>
        <p:spPr bwMode="auto">
          <a:xfrm>
            <a:off x="3124200" y="55943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(4, Bob)</a:t>
            </a:r>
          </a:p>
        </p:txBody>
      </p:sp>
      <p:sp>
        <p:nvSpPr>
          <p:cNvPr id="2599970" name="Rectangle 34"/>
          <p:cNvSpPr>
            <a:spLocks noChangeArrowheads="1"/>
          </p:cNvSpPr>
          <p:nvPr/>
        </p:nvSpPr>
        <p:spPr bwMode="auto">
          <a:xfrm>
            <a:off x="3962400" y="55943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cs typeface="+mn-cs"/>
            </a:endParaRPr>
          </a:p>
        </p:txBody>
      </p:sp>
      <p:sp>
        <p:nvSpPr>
          <p:cNvPr id="2599971" name="Rectangle 35"/>
          <p:cNvSpPr>
            <a:spLocks noChangeArrowheads="1"/>
          </p:cNvSpPr>
          <p:nvPr/>
        </p:nvSpPr>
        <p:spPr bwMode="auto">
          <a:xfrm>
            <a:off x="3124200" y="55943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72" name="Line 36"/>
          <p:cNvSpPr>
            <a:spLocks noChangeShapeType="1"/>
          </p:cNvSpPr>
          <p:nvPr/>
        </p:nvSpPr>
        <p:spPr bwMode="auto">
          <a:xfrm>
            <a:off x="4038600" y="574675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73" name="Rectangle 37"/>
          <p:cNvSpPr>
            <a:spLocks noChangeArrowheads="1"/>
          </p:cNvSpPr>
          <p:nvPr/>
        </p:nvSpPr>
        <p:spPr bwMode="auto">
          <a:xfrm>
            <a:off x="4267200" y="55943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(9, Ann)</a:t>
            </a:r>
          </a:p>
        </p:txBody>
      </p:sp>
      <p:sp>
        <p:nvSpPr>
          <p:cNvPr id="2599974" name="Rectangle 38"/>
          <p:cNvSpPr>
            <a:spLocks noChangeArrowheads="1"/>
          </p:cNvSpPr>
          <p:nvPr/>
        </p:nvSpPr>
        <p:spPr bwMode="auto">
          <a:xfrm>
            <a:off x="5105400" y="55943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cs typeface="+mn-cs"/>
            </a:endParaRPr>
          </a:p>
        </p:txBody>
      </p:sp>
      <p:sp>
        <p:nvSpPr>
          <p:cNvPr id="2599975" name="Rectangle 39"/>
          <p:cNvSpPr>
            <a:spLocks noChangeArrowheads="1"/>
          </p:cNvSpPr>
          <p:nvPr/>
        </p:nvSpPr>
        <p:spPr bwMode="auto">
          <a:xfrm>
            <a:off x="4267200" y="55943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76" name="Line 40"/>
          <p:cNvSpPr>
            <a:spLocks noChangeShapeType="1"/>
          </p:cNvSpPr>
          <p:nvPr/>
        </p:nvSpPr>
        <p:spPr bwMode="auto">
          <a:xfrm>
            <a:off x="5181600" y="574675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77" name="Rectangle 41"/>
          <p:cNvSpPr>
            <a:spLocks noChangeArrowheads="1"/>
          </p:cNvSpPr>
          <p:nvPr/>
        </p:nvSpPr>
        <p:spPr bwMode="auto">
          <a:xfrm>
            <a:off x="5410200" y="55943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(2, Ed)</a:t>
            </a:r>
          </a:p>
        </p:txBody>
      </p:sp>
      <p:sp>
        <p:nvSpPr>
          <p:cNvPr id="2599978" name="Rectangle 42"/>
          <p:cNvSpPr>
            <a:spLocks noChangeArrowheads="1"/>
          </p:cNvSpPr>
          <p:nvPr/>
        </p:nvSpPr>
        <p:spPr bwMode="auto">
          <a:xfrm>
            <a:off x="6248400" y="55943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cs typeface="+mn-cs"/>
            </a:endParaRPr>
          </a:p>
        </p:txBody>
      </p:sp>
      <p:sp>
        <p:nvSpPr>
          <p:cNvPr id="2599979" name="Rectangle 43"/>
          <p:cNvSpPr>
            <a:spLocks noChangeArrowheads="1"/>
          </p:cNvSpPr>
          <p:nvPr/>
        </p:nvSpPr>
        <p:spPr bwMode="auto">
          <a:xfrm>
            <a:off x="5410200" y="55943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80" name="Line 44"/>
          <p:cNvSpPr>
            <a:spLocks noChangeShapeType="1"/>
          </p:cNvSpPr>
          <p:nvPr/>
        </p:nvSpPr>
        <p:spPr bwMode="auto">
          <a:xfrm flipV="1">
            <a:off x="6248400" y="5594350"/>
            <a:ext cx="152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81" name="Text Box 45"/>
          <p:cNvSpPr txBox="1">
            <a:spLocks noChangeArrowheads="1"/>
          </p:cNvSpPr>
          <p:nvPr/>
        </p:nvSpPr>
        <p:spPr bwMode="auto">
          <a:xfrm>
            <a:off x="228600" y="521335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Unsorted</a:t>
            </a:r>
          </a:p>
        </p:txBody>
      </p:sp>
      <p:sp>
        <p:nvSpPr>
          <p:cNvPr id="2599982" name="Text Box 46"/>
          <p:cNvSpPr txBox="1">
            <a:spLocks noChangeArrowheads="1"/>
          </p:cNvSpPr>
          <p:nvPr/>
        </p:nvSpPr>
        <p:spPr bwMode="auto">
          <a:xfrm>
            <a:off x="3048000" y="521335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Unsorted</a:t>
            </a:r>
          </a:p>
        </p:txBody>
      </p:sp>
      <p:sp>
        <p:nvSpPr>
          <p:cNvPr id="2599983" name="Rectangle 47"/>
          <p:cNvSpPr>
            <a:spLocks noChangeArrowheads="1"/>
          </p:cNvSpPr>
          <p:nvPr/>
        </p:nvSpPr>
        <p:spPr bwMode="auto">
          <a:xfrm>
            <a:off x="304800" y="47561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(2, Ed)</a:t>
            </a:r>
          </a:p>
        </p:txBody>
      </p:sp>
      <p:sp>
        <p:nvSpPr>
          <p:cNvPr id="2599984" name="Rectangle 48"/>
          <p:cNvSpPr>
            <a:spLocks noChangeArrowheads="1"/>
          </p:cNvSpPr>
          <p:nvPr/>
        </p:nvSpPr>
        <p:spPr bwMode="auto">
          <a:xfrm>
            <a:off x="1143000" y="47561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(4, Bob)</a:t>
            </a:r>
          </a:p>
        </p:txBody>
      </p:sp>
      <p:sp>
        <p:nvSpPr>
          <p:cNvPr id="2599985" name="Rectangle 49"/>
          <p:cNvSpPr>
            <a:spLocks noChangeArrowheads="1"/>
          </p:cNvSpPr>
          <p:nvPr/>
        </p:nvSpPr>
        <p:spPr bwMode="auto">
          <a:xfrm>
            <a:off x="1981200" y="47561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(9, Ann)</a:t>
            </a:r>
          </a:p>
        </p:txBody>
      </p:sp>
      <p:sp>
        <p:nvSpPr>
          <p:cNvPr id="2599986" name="Rectangle 50"/>
          <p:cNvSpPr>
            <a:spLocks noChangeArrowheads="1"/>
          </p:cNvSpPr>
          <p:nvPr/>
        </p:nvSpPr>
        <p:spPr bwMode="auto">
          <a:xfrm>
            <a:off x="3124200" y="47561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(2, Ed)</a:t>
            </a:r>
          </a:p>
        </p:txBody>
      </p:sp>
      <p:sp>
        <p:nvSpPr>
          <p:cNvPr id="2599987" name="Rectangle 51"/>
          <p:cNvSpPr>
            <a:spLocks noChangeArrowheads="1"/>
          </p:cNvSpPr>
          <p:nvPr/>
        </p:nvSpPr>
        <p:spPr bwMode="auto">
          <a:xfrm>
            <a:off x="3962400" y="47561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cs typeface="+mn-cs"/>
            </a:endParaRPr>
          </a:p>
        </p:txBody>
      </p:sp>
      <p:sp>
        <p:nvSpPr>
          <p:cNvPr id="2599988" name="Rectangle 52"/>
          <p:cNvSpPr>
            <a:spLocks noChangeArrowheads="1"/>
          </p:cNvSpPr>
          <p:nvPr/>
        </p:nvSpPr>
        <p:spPr bwMode="auto">
          <a:xfrm>
            <a:off x="3124200" y="47561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89" name="Line 53"/>
          <p:cNvSpPr>
            <a:spLocks noChangeShapeType="1"/>
          </p:cNvSpPr>
          <p:nvPr/>
        </p:nvSpPr>
        <p:spPr bwMode="auto">
          <a:xfrm>
            <a:off x="4038600" y="490855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90" name="Rectangle 54"/>
          <p:cNvSpPr>
            <a:spLocks noChangeArrowheads="1"/>
          </p:cNvSpPr>
          <p:nvPr/>
        </p:nvSpPr>
        <p:spPr bwMode="auto">
          <a:xfrm>
            <a:off x="4267200" y="47561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(4, Bob)</a:t>
            </a:r>
          </a:p>
        </p:txBody>
      </p:sp>
      <p:sp>
        <p:nvSpPr>
          <p:cNvPr id="2599991" name="Rectangle 55"/>
          <p:cNvSpPr>
            <a:spLocks noChangeArrowheads="1"/>
          </p:cNvSpPr>
          <p:nvPr/>
        </p:nvSpPr>
        <p:spPr bwMode="auto">
          <a:xfrm>
            <a:off x="5105400" y="47561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cs typeface="+mn-cs"/>
            </a:endParaRPr>
          </a:p>
        </p:txBody>
      </p:sp>
      <p:sp>
        <p:nvSpPr>
          <p:cNvPr id="2599992" name="Rectangle 56"/>
          <p:cNvSpPr>
            <a:spLocks noChangeArrowheads="1"/>
          </p:cNvSpPr>
          <p:nvPr/>
        </p:nvSpPr>
        <p:spPr bwMode="auto">
          <a:xfrm>
            <a:off x="4267200" y="47561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93" name="Line 57"/>
          <p:cNvSpPr>
            <a:spLocks noChangeShapeType="1"/>
          </p:cNvSpPr>
          <p:nvPr/>
        </p:nvSpPr>
        <p:spPr bwMode="auto">
          <a:xfrm>
            <a:off x="5181600" y="490855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94" name="Rectangle 58"/>
          <p:cNvSpPr>
            <a:spLocks noChangeArrowheads="1"/>
          </p:cNvSpPr>
          <p:nvPr/>
        </p:nvSpPr>
        <p:spPr bwMode="auto">
          <a:xfrm>
            <a:off x="5410200" y="47561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(9, Ann)</a:t>
            </a:r>
          </a:p>
        </p:txBody>
      </p:sp>
      <p:sp>
        <p:nvSpPr>
          <p:cNvPr id="2599995" name="Rectangle 59"/>
          <p:cNvSpPr>
            <a:spLocks noChangeArrowheads="1"/>
          </p:cNvSpPr>
          <p:nvPr/>
        </p:nvSpPr>
        <p:spPr bwMode="auto">
          <a:xfrm>
            <a:off x="6248400" y="47561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cs typeface="+mn-cs"/>
            </a:endParaRPr>
          </a:p>
        </p:txBody>
      </p:sp>
      <p:sp>
        <p:nvSpPr>
          <p:cNvPr id="2599996" name="Rectangle 60"/>
          <p:cNvSpPr>
            <a:spLocks noChangeArrowheads="1"/>
          </p:cNvSpPr>
          <p:nvPr/>
        </p:nvSpPr>
        <p:spPr bwMode="auto">
          <a:xfrm>
            <a:off x="5410200" y="47561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97" name="Line 61"/>
          <p:cNvSpPr>
            <a:spLocks noChangeShapeType="1"/>
          </p:cNvSpPr>
          <p:nvPr/>
        </p:nvSpPr>
        <p:spPr bwMode="auto">
          <a:xfrm flipV="1">
            <a:off x="6248400" y="4756150"/>
            <a:ext cx="152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99998" name="Text Box 62"/>
          <p:cNvSpPr txBox="1">
            <a:spLocks noChangeArrowheads="1"/>
          </p:cNvSpPr>
          <p:nvPr/>
        </p:nvSpPr>
        <p:spPr bwMode="auto">
          <a:xfrm>
            <a:off x="228600" y="437515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Sorted</a:t>
            </a:r>
          </a:p>
        </p:txBody>
      </p:sp>
      <p:sp>
        <p:nvSpPr>
          <p:cNvPr id="2599999" name="Text Box 63"/>
          <p:cNvSpPr txBox="1">
            <a:spLocks noChangeArrowheads="1"/>
          </p:cNvSpPr>
          <p:nvPr/>
        </p:nvSpPr>
        <p:spPr bwMode="auto">
          <a:xfrm>
            <a:off x="3048000" y="437515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Sorted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1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to Tables [2/2]</a:t>
            </a:r>
          </a:p>
        </p:txBody>
      </p:sp>
      <p:sp>
        <p:nvSpPr>
          <p:cNvPr id="261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Idea #1: Restricted Table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Perhaps we can do better if we do not implement a Table in its full generality.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Idea #2: Keep a Tree Balanced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Balanced Binary Search Trees look good, but how to keep them balanced efficiently?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Idea #3: </a:t>
            </a:r>
            <a:r>
              <a:rPr lang="ja-JP" altLang="en-US" sz="1600" smtClean="0">
                <a:latin typeface="Arial"/>
                <a:cs typeface="+mn-cs"/>
              </a:rPr>
              <a:t>“</a:t>
            </a:r>
            <a:r>
              <a:rPr lang="en-US" sz="1600" smtClean="0">
                <a:cs typeface="+mn-cs"/>
              </a:rPr>
              <a:t>Magic Functions</a:t>
            </a:r>
            <a:r>
              <a:rPr lang="ja-JP" altLang="en-US" sz="1600" smtClean="0">
                <a:latin typeface="Arial"/>
                <a:cs typeface="+mn-cs"/>
              </a:rPr>
              <a:t>”</a:t>
            </a:r>
            <a:endParaRPr lang="en-US" sz="160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Use an unsorted array of key-data pairs. Allow array items to be marked as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smtClean="0"/>
              <a:t>empty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Have a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smtClean="0"/>
              <a:t>magic function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 that tells the index of an item.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Retrieve/insert/delete in constant time? (Actually no, but this is still a worthwhile idea.)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We will look at what results from these ideas: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From idea #1: Priority Queues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From idea #2: Balanced search trees (2-3 Trees, Red-Black Trees, B-Trees, etc.)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From idea #3: Hash Tables</a:t>
            </a:r>
          </a:p>
        </p:txBody>
      </p:sp>
      <p:graphicFrame>
        <p:nvGraphicFramePr>
          <p:cNvPr id="2614276" name="Group 4"/>
          <p:cNvGraphicFramePr>
            <a:graphicFrameLocks noGrp="1"/>
          </p:cNvGraphicFramePr>
          <p:nvPr/>
        </p:nvGraphicFramePr>
        <p:xfrm>
          <a:off x="250825" y="1295400"/>
          <a:ext cx="8642350" cy="1646238"/>
        </p:xfrm>
        <a:graphic>
          <a:graphicData uri="http://schemas.openxmlformats.org/drawingml/2006/table">
            <a:tbl>
              <a:tblPr/>
              <a:tblGrid>
                <a:gridCol w="927100"/>
                <a:gridCol w="1230313"/>
                <a:gridCol w="1270000"/>
                <a:gridCol w="1138237"/>
                <a:gridCol w="1138238"/>
                <a:gridCol w="1260475"/>
                <a:gridCol w="1677987"/>
              </a:tblGrid>
              <a:tr h="731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Balanced (how?)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Constant???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6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Binary Heap Algorithms [1/5]</a:t>
            </a:r>
          </a:p>
        </p:txBody>
      </p:sp>
      <p:sp>
        <p:nvSpPr>
          <p:cNvPr id="276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b="1" dirty="0" smtClean="0">
                <a:cs typeface="+mn-cs"/>
              </a:rPr>
              <a:t>Binary Heap</a:t>
            </a:r>
            <a:r>
              <a:rPr lang="en-US" dirty="0" smtClean="0">
                <a:cs typeface="+mn-cs"/>
              </a:rPr>
              <a:t> (usually just </a:t>
            </a:r>
            <a:r>
              <a:rPr lang="en-US" b="1" dirty="0" smtClean="0">
                <a:cs typeface="+mn-cs"/>
              </a:rPr>
              <a:t>Heap</a:t>
            </a:r>
            <a:r>
              <a:rPr lang="en-US" dirty="0" smtClean="0">
                <a:cs typeface="+mn-cs"/>
              </a:rPr>
              <a:t>) is a complete Binary Tree in which </a:t>
            </a:r>
            <a:r>
              <a:rPr lang="en-US" i="1" dirty="0" smtClean="0">
                <a:cs typeface="+mn-cs"/>
              </a:rPr>
              <a:t>no</a:t>
            </a:r>
            <a:r>
              <a:rPr lang="en-US" dirty="0" smtClean="0">
                <a:cs typeface="+mn-cs"/>
              </a:rPr>
              <a:t> node has a data item that is less than the data item in either of its children.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In practice, we often use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Heap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to refer to the</a:t>
            </a:r>
            <a:br>
              <a:rPr lang="en-US" dirty="0" smtClean="0">
                <a:cs typeface="+mn-cs"/>
              </a:rPr>
            </a:br>
            <a:r>
              <a:rPr lang="en-US" dirty="0" smtClean="0">
                <a:cs typeface="+mn-cs"/>
              </a:rPr>
              <a:t>array-based complete Binary Tree</a:t>
            </a:r>
            <a:br>
              <a:rPr lang="en-US" dirty="0" smtClean="0">
                <a:cs typeface="+mn-cs"/>
              </a:rPr>
            </a:br>
            <a:r>
              <a:rPr lang="en-US" dirty="0" smtClean="0">
                <a:cs typeface="+mn-cs"/>
              </a:rPr>
              <a:t>implementation.</a:t>
            </a:r>
          </a:p>
        </p:txBody>
      </p:sp>
      <p:sp>
        <p:nvSpPr>
          <p:cNvPr id="2761732" name="Line 4"/>
          <p:cNvSpPr>
            <a:spLocks noChangeShapeType="1"/>
          </p:cNvSpPr>
          <p:nvPr/>
        </p:nvSpPr>
        <p:spPr bwMode="auto">
          <a:xfrm flipH="1">
            <a:off x="3505200" y="25908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3" name="Line 5"/>
          <p:cNvSpPr>
            <a:spLocks noChangeShapeType="1"/>
          </p:cNvSpPr>
          <p:nvPr/>
        </p:nvSpPr>
        <p:spPr bwMode="auto">
          <a:xfrm>
            <a:off x="4495800" y="25908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4" name="Line 6"/>
          <p:cNvSpPr>
            <a:spLocks noChangeShapeType="1"/>
          </p:cNvSpPr>
          <p:nvPr/>
        </p:nvSpPr>
        <p:spPr bwMode="auto">
          <a:xfrm flipH="1">
            <a:off x="3048000" y="3048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5" name="Line 7"/>
          <p:cNvSpPr>
            <a:spLocks noChangeShapeType="1"/>
          </p:cNvSpPr>
          <p:nvPr/>
        </p:nvSpPr>
        <p:spPr bwMode="auto">
          <a:xfrm>
            <a:off x="3581400" y="3048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6" name="Line 8"/>
          <p:cNvSpPr>
            <a:spLocks noChangeShapeType="1"/>
          </p:cNvSpPr>
          <p:nvPr/>
        </p:nvSpPr>
        <p:spPr bwMode="auto">
          <a:xfrm flipH="1">
            <a:off x="4876800" y="3048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7" name="Line 9"/>
          <p:cNvSpPr>
            <a:spLocks noChangeShapeType="1"/>
          </p:cNvSpPr>
          <p:nvPr/>
        </p:nvSpPr>
        <p:spPr bwMode="auto">
          <a:xfrm>
            <a:off x="5410200" y="3048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8" name="Line 10"/>
          <p:cNvSpPr>
            <a:spLocks noChangeShapeType="1"/>
          </p:cNvSpPr>
          <p:nvPr/>
        </p:nvSpPr>
        <p:spPr bwMode="auto">
          <a:xfrm flipH="1">
            <a:off x="2819400" y="3429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9" name="Line 11"/>
          <p:cNvSpPr>
            <a:spLocks noChangeShapeType="1"/>
          </p:cNvSpPr>
          <p:nvPr/>
        </p:nvSpPr>
        <p:spPr bwMode="auto">
          <a:xfrm>
            <a:off x="3124200" y="3429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40" name="Line 12"/>
          <p:cNvSpPr>
            <a:spLocks noChangeShapeType="1"/>
          </p:cNvSpPr>
          <p:nvPr/>
        </p:nvSpPr>
        <p:spPr bwMode="auto">
          <a:xfrm flipH="1">
            <a:off x="3733800" y="3429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41" name="Line 13"/>
          <p:cNvSpPr>
            <a:spLocks noChangeShapeType="1"/>
          </p:cNvSpPr>
          <p:nvPr/>
        </p:nvSpPr>
        <p:spPr bwMode="auto">
          <a:xfrm>
            <a:off x="4038600" y="3429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42" name="Line 14"/>
          <p:cNvSpPr>
            <a:spLocks noChangeShapeType="1"/>
          </p:cNvSpPr>
          <p:nvPr/>
        </p:nvSpPr>
        <p:spPr bwMode="auto">
          <a:xfrm flipH="1">
            <a:off x="4648200" y="3429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43" name="Rectangle 15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61744" name="Rectangle 16"/>
          <p:cNvSpPr>
            <a:spLocks noChangeArrowheads="1"/>
          </p:cNvSpPr>
          <p:nvPr/>
        </p:nvSpPr>
        <p:spPr bwMode="auto">
          <a:xfrm>
            <a:off x="33528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1745" name="Rectangle 17"/>
          <p:cNvSpPr>
            <a:spLocks noChangeArrowheads="1"/>
          </p:cNvSpPr>
          <p:nvPr/>
        </p:nvSpPr>
        <p:spPr bwMode="auto">
          <a:xfrm>
            <a:off x="51816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1746" name="Rectangle 18"/>
          <p:cNvSpPr>
            <a:spLocks noChangeArrowheads="1"/>
          </p:cNvSpPr>
          <p:nvPr/>
        </p:nvSpPr>
        <p:spPr bwMode="auto">
          <a:xfrm>
            <a:off x="2667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1747" name="Rectangle 19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1748" name="Rectangle 20"/>
          <p:cNvSpPr>
            <a:spLocks noChangeArrowheads="1"/>
          </p:cNvSpPr>
          <p:nvPr/>
        </p:nvSpPr>
        <p:spPr bwMode="auto">
          <a:xfrm>
            <a:off x="28956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1749" name="Rectangle 21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1750" name="Rectangle 22"/>
          <p:cNvSpPr>
            <a:spLocks noChangeArrowheads="1"/>
          </p:cNvSpPr>
          <p:nvPr/>
        </p:nvSpPr>
        <p:spPr bwMode="auto">
          <a:xfrm>
            <a:off x="38100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1751" name="Rectangle 23"/>
          <p:cNvSpPr>
            <a:spLocks noChangeArrowheads="1"/>
          </p:cNvSpPr>
          <p:nvPr/>
        </p:nvSpPr>
        <p:spPr bwMode="auto">
          <a:xfrm>
            <a:off x="47244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1752" name="Rectangle 24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1753" name="Rectangle 25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1754" name="Rectangle 26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61755" name="Rectangle 27"/>
          <p:cNvSpPr>
            <a:spLocks noChangeArrowheads="1"/>
          </p:cNvSpPr>
          <p:nvPr/>
        </p:nvSpPr>
        <p:spPr bwMode="auto">
          <a:xfrm>
            <a:off x="25146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61756" name="Rectangle 28"/>
          <p:cNvSpPr>
            <a:spLocks noChangeArrowheads="1"/>
          </p:cNvSpPr>
          <p:nvPr/>
        </p:nvSpPr>
        <p:spPr bwMode="auto">
          <a:xfrm>
            <a:off x="28194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1757" name="Rectangle 29"/>
          <p:cNvSpPr>
            <a:spLocks noChangeArrowheads="1"/>
          </p:cNvSpPr>
          <p:nvPr/>
        </p:nvSpPr>
        <p:spPr bwMode="auto">
          <a:xfrm>
            <a:off x="31242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1758" name="Rectangle 30"/>
          <p:cNvSpPr>
            <a:spLocks noChangeArrowheads="1"/>
          </p:cNvSpPr>
          <p:nvPr/>
        </p:nvSpPr>
        <p:spPr bwMode="auto">
          <a:xfrm>
            <a:off x="34290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1759" name="Rectangle 31"/>
          <p:cNvSpPr>
            <a:spLocks noChangeArrowheads="1"/>
          </p:cNvSpPr>
          <p:nvPr/>
        </p:nvSpPr>
        <p:spPr bwMode="auto">
          <a:xfrm>
            <a:off x="37338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1760" name="Rectangle 32"/>
          <p:cNvSpPr>
            <a:spLocks noChangeArrowheads="1"/>
          </p:cNvSpPr>
          <p:nvPr/>
        </p:nvSpPr>
        <p:spPr bwMode="auto">
          <a:xfrm>
            <a:off x="40386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1761" name="Rectangle 33"/>
          <p:cNvSpPr>
            <a:spLocks noChangeArrowheads="1"/>
          </p:cNvSpPr>
          <p:nvPr/>
        </p:nvSpPr>
        <p:spPr bwMode="auto">
          <a:xfrm>
            <a:off x="43434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1762" name="Rectangle 34"/>
          <p:cNvSpPr>
            <a:spLocks noChangeArrowheads="1"/>
          </p:cNvSpPr>
          <p:nvPr/>
        </p:nvSpPr>
        <p:spPr bwMode="auto">
          <a:xfrm>
            <a:off x="46482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1763" name="Rectangle 35"/>
          <p:cNvSpPr>
            <a:spLocks noChangeArrowheads="1"/>
          </p:cNvSpPr>
          <p:nvPr/>
        </p:nvSpPr>
        <p:spPr bwMode="auto">
          <a:xfrm>
            <a:off x="49530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1764" name="Rectangle 36"/>
          <p:cNvSpPr>
            <a:spLocks noChangeArrowheads="1"/>
          </p:cNvSpPr>
          <p:nvPr/>
        </p:nvSpPr>
        <p:spPr bwMode="auto">
          <a:xfrm>
            <a:off x="52578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1765" name="Rectangle 37"/>
          <p:cNvSpPr>
            <a:spLocks noChangeArrowheads="1"/>
          </p:cNvSpPr>
          <p:nvPr/>
        </p:nvSpPr>
        <p:spPr bwMode="auto">
          <a:xfrm>
            <a:off x="55626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1766" name="Rectangle 38"/>
          <p:cNvSpPr>
            <a:spLocks noChangeArrowheads="1"/>
          </p:cNvSpPr>
          <p:nvPr/>
        </p:nvSpPr>
        <p:spPr bwMode="auto">
          <a:xfrm>
            <a:off x="58674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61767" name="Rectangle 39"/>
          <p:cNvSpPr>
            <a:spLocks noChangeArrowheads="1"/>
          </p:cNvSpPr>
          <p:nvPr/>
        </p:nvSpPr>
        <p:spPr bwMode="auto">
          <a:xfrm>
            <a:off x="61722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61768" name="Line 40"/>
          <p:cNvSpPr>
            <a:spLocks noChangeShapeType="1"/>
          </p:cNvSpPr>
          <p:nvPr/>
        </p:nvSpPr>
        <p:spPr bwMode="auto">
          <a:xfrm>
            <a:off x="6172200" y="54864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69" name="Rectangle 41"/>
          <p:cNvSpPr>
            <a:spLocks noChangeArrowheads="1"/>
          </p:cNvSpPr>
          <p:nvPr/>
        </p:nvSpPr>
        <p:spPr bwMode="auto">
          <a:xfrm>
            <a:off x="64770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61770" name="Text Box 42"/>
          <p:cNvSpPr txBox="1">
            <a:spLocks noChangeArrowheads="1"/>
          </p:cNvSpPr>
          <p:nvPr/>
        </p:nvSpPr>
        <p:spPr bwMode="auto">
          <a:xfrm>
            <a:off x="7162800" y="35814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Logical Structure</a:t>
            </a:r>
          </a:p>
        </p:txBody>
      </p:sp>
      <p:sp>
        <p:nvSpPr>
          <p:cNvPr id="2761771" name="Text Box 43"/>
          <p:cNvSpPr txBox="1">
            <a:spLocks noChangeArrowheads="1"/>
          </p:cNvSpPr>
          <p:nvPr/>
        </p:nvSpPr>
        <p:spPr bwMode="auto">
          <a:xfrm>
            <a:off x="7162800" y="45720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Physical Structure</a:t>
            </a:r>
          </a:p>
        </p:txBody>
      </p:sp>
      <p:sp>
        <p:nvSpPr>
          <p:cNvPr id="2761772" name="Line 44"/>
          <p:cNvSpPr>
            <a:spLocks noChangeShapeType="1"/>
          </p:cNvSpPr>
          <p:nvPr/>
        </p:nvSpPr>
        <p:spPr bwMode="auto">
          <a:xfrm flipH="1" flipV="1">
            <a:off x="6477000" y="3657600"/>
            <a:ext cx="6858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73" name="Line 45"/>
          <p:cNvSpPr>
            <a:spLocks noChangeShapeType="1"/>
          </p:cNvSpPr>
          <p:nvPr/>
        </p:nvSpPr>
        <p:spPr bwMode="auto">
          <a:xfrm flipH="1">
            <a:off x="6705600" y="4953000"/>
            <a:ext cx="457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6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Binary Heap Algorithms [2/5]</a:t>
            </a:r>
          </a:p>
        </p:txBody>
      </p:sp>
      <p:sp>
        <p:nvSpPr>
          <p:cNvPr id="276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can use a Heap to implement a </a:t>
            </a:r>
            <a:r>
              <a:rPr lang="en-US" b="1" smtClean="0">
                <a:cs typeface="+mn-cs"/>
              </a:rPr>
              <a:t>Priority Queue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Like a Table, but retrieve/delete only highest key.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Retrieve is called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getFront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Key is called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priority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Insert </a:t>
            </a:r>
            <a:r>
              <a:rPr lang="en-US" i="1" smtClean="0"/>
              <a:t>any</a:t>
            </a:r>
            <a:r>
              <a:rPr lang="en-US" smtClean="0"/>
              <a:t> key-data pair.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Algorithms for the Three Primary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GetFront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Get the root node.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Constant time.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Insert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Add new node to end of Heap,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trickle up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Logarithmic time if no reallocate-and-copy required.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Linear time if it may be required. Note: Heaps often do </a:t>
            </a:r>
            <a:r>
              <a:rPr lang="en-US" i="1" smtClean="0"/>
              <a:t>not</a:t>
            </a:r>
            <a:r>
              <a:rPr lang="en-US" smtClean="0"/>
              <a:t> manage their own memory, in which case the reallocation will not be part of the Heap operation.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Delete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Swap first &amp; last items, reduce size of Heap,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trickle down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root.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Logarithmic time.</a:t>
            </a:r>
          </a:p>
        </p:txBody>
      </p:sp>
      <p:sp>
        <p:nvSpPr>
          <p:cNvPr id="2762756" name="Text Box 4"/>
          <p:cNvSpPr txBox="1">
            <a:spLocks noChangeArrowheads="1"/>
          </p:cNvSpPr>
          <p:nvPr/>
        </p:nvSpPr>
        <p:spPr bwMode="auto">
          <a:xfrm>
            <a:off x="5715000" y="6096000"/>
            <a:ext cx="2895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Faster than linear time!</a:t>
            </a:r>
          </a:p>
        </p:txBody>
      </p:sp>
      <p:sp>
        <p:nvSpPr>
          <p:cNvPr id="2762757" name="Line 5"/>
          <p:cNvSpPr>
            <a:spLocks noChangeShapeType="1"/>
          </p:cNvSpPr>
          <p:nvPr/>
        </p:nvSpPr>
        <p:spPr bwMode="auto">
          <a:xfrm flipH="1" flipV="1">
            <a:off x="3276600" y="6096000"/>
            <a:ext cx="2438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58" name="Line 6"/>
          <p:cNvSpPr>
            <a:spLocks noChangeShapeType="1"/>
          </p:cNvSpPr>
          <p:nvPr/>
        </p:nvSpPr>
        <p:spPr bwMode="auto">
          <a:xfrm flipH="1">
            <a:off x="5638800" y="22860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59" name="Line 7"/>
          <p:cNvSpPr>
            <a:spLocks noChangeShapeType="1"/>
          </p:cNvSpPr>
          <p:nvPr/>
        </p:nvSpPr>
        <p:spPr bwMode="auto">
          <a:xfrm>
            <a:off x="6629400" y="22860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0" name="Line 8"/>
          <p:cNvSpPr>
            <a:spLocks noChangeShapeType="1"/>
          </p:cNvSpPr>
          <p:nvPr/>
        </p:nvSpPr>
        <p:spPr bwMode="auto">
          <a:xfrm flipH="1">
            <a:off x="5181600" y="2743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1" name="Line 9"/>
          <p:cNvSpPr>
            <a:spLocks noChangeShapeType="1"/>
          </p:cNvSpPr>
          <p:nvPr/>
        </p:nvSpPr>
        <p:spPr bwMode="auto">
          <a:xfrm>
            <a:off x="5715000" y="2743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2" name="Line 10"/>
          <p:cNvSpPr>
            <a:spLocks noChangeShapeType="1"/>
          </p:cNvSpPr>
          <p:nvPr/>
        </p:nvSpPr>
        <p:spPr bwMode="auto">
          <a:xfrm flipH="1">
            <a:off x="7010400" y="2743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3" name="Line 11"/>
          <p:cNvSpPr>
            <a:spLocks noChangeShapeType="1"/>
          </p:cNvSpPr>
          <p:nvPr/>
        </p:nvSpPr>
        <p:spPr bwMode="auto">
          <a:xfrm>
            <a:off x="7543800" y="2743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4" name="Line 12"/>
          <p:cNvSpPr>
            <a:spLocks noChangeShapeType="1"/>
          </p:cNvSpPr>
          <p:nvPr/>
        </p:nvSpPr>
        <p:spPr bwMode="auto">
          <a:xfrm flipH="1">
            <a:off x="4953000" y="3124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5" name="Line 13"/>
          <p:cNvSpPr>
            <a:spLocks noChangeShapeType="1"/>
          </p:cNvSpPr>
          <p:nvPr/>
        </p:nvSpPr>
        <p:spPr bwMode="auto">
          <a:xfrm>
            <a:off x="5257800" y="3124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6" name="Line 14"/>
          <p:cNvSpPr>
            <a:spLocks noChangeShapeType="1"/>
          </p:cNvSpPr>
          <p:nvPr/>
        </p:nvSpPr>
        <p:spPr bwMode="auto">
          <a:xfrm flipH="1">
            <a:off x="5867400" y="3124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7" name="Line 15"/>
          <p:cNvSpPr>
            <a:spLocks noChangeShapeType="1"/>
          </p:cNvSpPr>
          <p:nvPr/>
        </p:nvSpPr>
        <p:spPr bwMode="auto">
          <a:xfrm>
            <a:off x="6172200" y="3124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8" name="Line 16"/>
          <p:cNvSpPr>
            <a:spLocks noChangeShapeType="1"/>
          </p:cNvSpPr>
          <p:nvPr/>
        </p:nvSpPr>
        <p:spPr bwMode="auto">
          <a:xfrm flipH="1">
            <a:off x="6781800" y="3124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9" name="Rectangle 17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62770" name="Rectangle 18"/>
          <p:cNvSpPr>
            <a:spLocks noChangeArrowheads="1"/>
          </p:cNvSpPr>
          <p:nvPr/>
        </p:nvSpPr>
        <p:spPr bwMode="auto">
          <a:xfrm>
            <a:off x="5486400" y="2438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2771" name="Rectangle 19"/>
          <p:cNvSpPr>
            <a:spLocks noChangeArrowheads="1"/>
          </p:cNvSpPr>
          <p:nvPr/>
        </p:nvSpPr>
        <p:spPr bwMode="auto">
          <a:xfrm>
            <a:off x="7315200" y="2438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2772" name="Rectangle 20"/>
          <p:cNvSpPr>
            <a:spLocks noChangeArrowheads="1"/>
          </p:cNvSpPr>
          <p:nvPr/>
        </p:nvSpPr>
        <p:spPr bwMode="auto">
          <a:xfrm>
            <a:off x="48006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2773" name="Rectangle 21"/>
          <p:cNvSpPr>
            <a:spLocks noChangeArrowheads="1"/>
          </p:cNvSpPr>
          <p:nvPr/>
        </p:nvSpPr>
        <p:spPr bwMode="auto">
          <a:xfrm>
            <a:off x="52578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2774" name="Rectangle 22"/>
          <p:cNvSpPr>
            <a:spLocks noChangeArrowheads="1"/>
          </p:cNvSpPr>
          <p:nvPr/>
        </p:nvSpPr>
        <p:spPr bwMode="auto">
          <a:xfrm>
            <a:off x="5029200" y="2819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2775" name="Rectangle 23"/>
          <p:cNvSpPr>
            <a:spLocks noChangeArrowheads="1"/>
          </p:cNvSpPr>
          <p:nvPr/>
        </p:nvSpPr>
        <p:spPr bwMode="auto">
          <a:xfrm>
            <a:off x="57150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2776" name="Rectangle 24"/>
          <p:cNvSpPr>
            <a:spLocks noChangeArrowheads="1"/>
          </p:cNvSpPr>
          <p:nvPr/>
        </p:nvSpPr>
        <p:spPr bwMode="auto">
          <a:xfrm>
            <a:off x="5943600" y="2819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2777" name="Rectangle 25"/>
          <p:cNvSpPr>
            <a:spLocks noChangeArrowheads="1"/>
          </p:cNvSpPr>
          <p:nvPr/>
        </p:nvSpPr>
        <p:spPr bwMode="auto">
          <a:xfrm>
            <a:off x="6858000" y="2819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2778" name="Rectangle 26"/>
          <p:cNvSpPr>
            <a:spLocks noChangeArrowheads="1"/>
          </p:cNvSpPr>
          <p:nvPr/>
        </p:nvSpPr>
        <p:spPr bwMode="auto">
          <a:xfrm>
            <a:off x="7772400" y="2819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2779" name="Rectangle 27"/>
          <p:cNvSpPr>
            <a:spLocks noChangeArrowheads="1"/>
          </p:cNvSpPr>
          <p:nvPr/>
        </p:nvSpPr>
        <p:spPr bwMode="auto">
          <a:xfrm>
            <a:off x="61722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2780" name="Rectangle 28"/>
          <p:cNvSpPr>
            <a:spLocks noChangeArrowheads="1"/>
          </p:cNvSpPr>
          <p:nvPr/>
        </p:nvSpPr>
        <p:spPr bwMode="auto">
          <a:xfrm>
            <a:off x="66294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62781" name="Rectangle 29"/>
          <p:cNvSpPr>
            <a:spLocks noChangeArrowheads="1"/>
          </p:cNvSpPr>
          <p:nvPr/>
        </p:nvSpPr>
        <p:spPr bwMode="auto">
          <a:xfrm>
            <a:off x="44958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62782" name="Rectangle 30"/>
          <p:cNvSpPr>
            <a:spLocks noChangeArrowheads="1"/>
          </p:cNvSpPr>
          <p:nvPr/>
        </p:nvSpPr>
        <p:spPr bwMode="auto">
          <a:xfrm>
            <a:off x="48006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2783" name="Rectangle 31"/>
          <p:cNvSpPr>
            <a:spLocks noChangeArrowheads="1"/>
          </p:cNvSpPr>
          <p:nvPr/>
        </p:nvSpPr>
        <p:spPr bwMode="auto">
          <a:xfrm>
            <a:off x="51054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2784" name="Rectangle 32"/>
          <p:cNvSpPr>
            <a:spLocks noChangeArrowheads="1"/>
          </p:cNvSpPr>
          <p:nvPr/>
        </p:nvSpPr>
        <p:spPr bwMode="auto">
          <a:xfrm>
            <a:off x="54102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2785" name="Rectangle 33"/>
          <p:cNvSpPr>
            <a:spLocks noChangeArrowheads="1"/>
          </p:cNvSpPr>
          <p:nvPr/>
        </p:nvSpPr>
        <p:spPr bwMode="auto">
          <a:xfrm>
            <a:off x="57150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2786" name="Rectangle 34"/>
          <p:cNvSpPr>
            <a:spLocks noChangeArrowheads="1"/>
          </p:cNvSpPr>
          <p:nvPr/>
        </p:nvSpPr>
        <p:spPr bwMode="auto">
          <a:xfrm>
            <a:off x="60198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2787" name="Rectangle 35"/>
          <p:cNvSpPr>
            <a:spLocks noChangeArrowheads="1"/>
          </p:cNvSpPr>
          <p:nvPr/>
        </p:nvSpPr>
        <p:spPr bwMode="auto">
          <a:xfrm>
            <a:off x="63246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2788" name="Rectangle 36"/>
          <p:cNvSpPr>
            <a:spLocks noChangeArrowheads="1"/>
          </p:cNvSpPr>
          <p:nvPr/>
        </p:nvSpPr>
        <p:spPr bwMode="auto">
          <a:xfrm>
            <a:off x="66294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2789" name="Rectangle 37"/>
          <p:cNvSpPr>
            <a:spLocks noChangeArrowheads="1"/>
          </p:cNvSpPr>
          <p:nvPr/>
        </p:nvSpPr>
        <p:spPr bwMode="auto">
          <a:xfrm>
            <a:off x="69342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2790" name="Rectangle 38"/>
          <p:cNvSpPr>
            <a:spLocks noChangeArrowheads="1"/>
          </p:cNvSpPr>
          <p:nvPr/>
        </p:nvSpPr>
        <p:spPr bwMode="auto">
          <a:xfrm>
            <a:off x="72390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2791" name="Rectangle 39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2792" name="Rectangle 40"/>
          <p:cNvSpPr>
            <a:spLocks noChangeArrowheads="1"/>
          </p:cNvSpPr>
          <p:nvPr/>
        </p:nvSpPr>
        <p:spPr bwMode="auto">
          <a:xfrm>
            <a:off x="78486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62793" name="Rectangle 41"/>
          <p:cNvSpPr>
            <a:spLocks noChangeArrowheads="1"/>
          </p:cNvSpPr>
          <p:nvPr/>
        </p:nvSpPr>
        <p:spPr bwMode="auto">
          <a:xfrm>
            <a:off x="81534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62794" name="Line 42"/>
          <p:cNvSpPr>
            <a:spLocks noChangeShapeType="1"/>
          </p:cNvSpPr>
          <p:nvPr/>
        </p:nvSpPr>
        <p:spPr bwMode="auto">
          <a:xfrm>
            <a:off x="8153400" y="37338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95" name="Rectangle 43"/>
          <p:cNvSpPr>
            <a:spLocks noChangeArrowheads="1"/>
          </p:cNvSpPr>
          <p:nvPr/>
        </p:nvSpPr>
        <p:spPr bwMode="auto">
          <a:xfrm>
            <a:off x="84582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April 2012</a:t>
            </a:r>
            <a:endParaRPr lang="en-US"/>
          </a:p>
        </p:txBody>
      </p:sp>
      <p:sp>
        <p:nvSpPr>
          <p:cNvPr id="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6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Binary Heap Algorithms [3/5]</a:t>
            </a:r>
          </a:p>
        </p:txBody>
      </p:sp>
      <p:sp>
        <p:nvSpPr>
          <p:cNvPr id="266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insert into a Heap, add new node at the end. Then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trickle up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If new value is greater than its parent, then swap them. Repeat at new position.</a:t>
            </a:r>
          </a:p>
        </p:txBody>
      </p:sp>
      <p:sp>
        <p:nvSpPr>
          <p:cNvPr id="2668548" name="Line 4"/>
          <p:cNvSpPr>
            <a:spLocks noChangeShapeType="1"/>
          </p:cNvSpPr>
          <p:nvPr/>
        </p:nvSpPr>
        <p:spPr bwMode="auto">
          <a:xfrm>
            <a:off x="4419600" y="3276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49" name="Line 5"/>
          <p:cNvSpPr>
            <a:spLocks noChangeShapeType="1"/>
          </p:cNvSpPr>
          <p:nvPr/>
        </p:nvSpPr>
        <p:spPr bwMode="auto">
          <a:xfrm flipH="1">
            <a:off x="1752600" y="28194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0" name="Line 6"/>
          <p:cNvSpPr>
            <a:spLocks noChangeShapeType="1"/>
          </p:cNvSpPr>
          <p:nvPr/>
        </p:nvSpPr>
        <p:spPr bwMode="auto">
          <a:xfrm>
            <a:off x="2743200" y="28194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1" name="Line 7"/>
          <p:cNvSpPr>
            <a:spLocks noChangeShapeType="1"/>
          </p:cNvSpPr>
          <p:nvPr/>
        </p:nvSpPr>
        <p:spPr bwMode="auto">
          <a:xfrm flipH="1">
            <a:off x="1295400" y="3276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2" name="Line 8"/>
          <p:cNvSpPr>
            <a:spLocks noChangeShapeType="1"/>
          </p:cNvSpPr>
          <p:nvPr/>
        </p:nvSpPr>
        <p:spPr bwMode="auto">
          <a:xfrm>
            <a:off x="1828800" y="3276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3" name="Line 9"/>
          <p:cNvSpPr>
            <a:spLocks noChangeShapeType="1"/>
          </p:cNvSpPr>
          <p:nvPr/>
        </p:nvSpPr>
        <p:spPr bwMode="auto">
          <a:xfrm flipH="1">
            <a:off x="3124200" y="3276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4" name="Line 10"/>
          <p:cNvSpPr>
            <a:spLocks noChangeShapeType="1"/>
          </p:cNvSpPr>
          <p:nvPr/>
        </p:nvSpPr>
        <p:spPr bwMode="auto">
          <a:xfrm>
            <a:off x="3657600" y="3276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5" name="Line 11"/>
          <p:cNvSpPr>
            <a:spLocks noChangeShapeType="1"/>
          </p:cNvSpPr>
          <p:nvPr/>
        </p:nvSpPr>
        <p:spPr bwMode="auto">
          <a:xfrm flipH="1">
            <a:off x="10668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6" name="Line 12"/>
          <p:cNvSpPr>
            <a:spLocks noChangeShapeType="1"/>
          </p:cNvSpPr>
          <p:nvPr/>
        </p:nvSpPr>
        <p:spPr bwMode="auto">
          <a:xfrm>
            <a:off x="13716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7" name="Line 13"/>
          <p:cNvSpPr>
            <a:spLocks noChangeShapeType="1"/>
          </p:cNvSpPr>
          <p:nvPr/>
        </p:nvSpPr>
        <p:spPr bwMode="auto">
          <a:xfrm flipH="1">
            <a:off x="19812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8" name="Line 14"/>
          <p:cNvSpPr>
            <a:spLocks noChangeShapeType="1"/>
          </p:cNvSpPr>
          <p:nvPr/>
        </p:nvSpPr>
        <p:spPr bwMode="auto">
          <a:xfrm>
            <a:off x="22860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9" name="Line 15"/>
          <p:cNvSpPr>
            <a:spLocks noChangeShapeType="1"/>
          </p:cNvSpPr>
          <p:nvPr/>
        </p:nvSpPr>
        <p:spPr bwMode="auto">
          <a:xfrm flipH="1">
            <a:off x="5943600" y="28194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0" name="Line 16"/>
          <p:cNvSpPr>
            <a:spLocks noChangeShapeType="1"/>
          </p:cNvSpPr>
          <p:nvPr/>
        </p:nvSpPr>
        <p:spPr bwMode="auto">
          <a:xfrm>
            <a:off x="6934200" y="28194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1" name="Line 17"/>
          <p:cNvSpPr>
            <a:spLocks noChangeShapeType="1"/>
          </p:cNvSpPr>
          <p:nvPr/>
        </p:nvSpPr>
        <p:spPr bwMode="auto">
          <a:xfrm flipH="1">
            <a:off x="5486400" y="3276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2" name="Line 18"/>
          <p:cNvSpPr>
            <a:spLocks noChangeShapeType="1"/>
          </p:cNvSpPr>
          <p:nvPr/>
        </p:nvSpPr>
        <p:spPr bwMode="auto">
          <a:xfrm>
            <a:off x="6019800" y="3276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3" name="Line 19"/>
          <p:cNvSpPr>
            <a:spLocks noChangeShapeType="1"/>
          </p:cNvSpPr>
          <p:nvPr/>
        </p:nvSpPr>
        <p:spPr bwMode="auto">
          <a:xfrm>
            <a:off x="7848600" y="3276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4" name="Line 20"/>
          <p:cNvSpPr>
            <a:spLocks noChangeShapeType="1"/>
          </p:cNvSpPr>
          <p:nvPr/>
        </p:nvSpPr>
        <p:spPr bwMode="auto">
          <a:xfrm flipH="1">
            <a:off x="52578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5" name="Line 21"/>
          <p:cNvSpPr>
            <a:spLocks noChangeShapeType="1"/>
          </p:cNvSpPr>
          <p:nvPr/>
        </p:nvSpPr>
        <p:spPr bwMode="auto">
          <a:xfrm>
            <a:off x="55626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6" name="Line 22"/>
          <p:cNvSpPr>
            <a:spLocks noChangeShapeType="1"/>
          </p:cNvSpPr>
          <p:nvPr/>
        </p:nvSpPr>
        <p:spPr bwMode="auto">
          <a:xfrm flipH="1">
            <a:off x="61722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7" name="Line 23"/>
          <p:cNvSpPr>
            <a:spLocks noChangeShapeType="1"/>
          </p:cNvSpPr>
          <p:nvPr/>
        </p:nvSpPr>
        <p:spPr bwMode="auto">
          <a:xfrm>
            <a:off x="64770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8" name="Line 24"/>
          <p:cNvSpPr>
            <a:spLocks noChangeShapeType="1"/>
          </p:cNvSpPr>
          <p:nvPr/>
        </p:nvSpPr>
        <p:spPr bwMode="auto">
          <a:xfrm flipH="1">
            <a:off x="3352800" y="46482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9" name="Line 25"/>
          <p:cNvSpPr>
            <a:spLocks noChangeShapeType="1"/>
          </p:cNvSpPr>
          <p:nvPr/>
        </p:nvSpPr>
        <p:spPr bwMode="auto">
          <a:xfrm>
            <a:off x="4343400" y="46482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0" name="Line 26"/>
          <p:cNvSpPr>
            <a:spLocks noChangeShapeType="1"/>
          </p:cNvSpPr>
          <p:nvPr/>
        </p:nvSpPr>
        <p:spPr bwMode="auto">
          <a:xfrm flipH="1">
            <a:off x="2895600" y="51054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1" name="Line 27"/>
          <p:cNvSpPr>
            <a:spLocks noChangeShapeType="1"/>
          </p:cNvSpPr>
          <p:nvPr/>
        </p:nvSpPr>
        <p:spPr bwMode="auto">
          <a:xfrm>
            <a:off x="3429000" y="51054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2" name="Line 28"/>
          <p:cNvSpPr>
            <a:spLocks noChangeShapeType="1"/>
          </p:cNvSpPr>
          <p:nvPr/>
        </p:nvSpPr>
        <p:spPr bwMode="auto">
          <a:xfrm flipH="1">
            <a:off x="4724400" y="51054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3" name="Line 29"/>
          <p:cNvSpPr>
            <a:spLocks noChangeShapeType="1"/>
          </p:cNvSpPr>
          <p:nvPr/>
        </p:nvSpPr>
        <p:spPr bwMode="auto">
          <a:xfrm>
            <a:off x="5257800" y="51054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4" name="Line 30"/>
          <p:cNvSpPr>
            <a:spLocks noChangeShapeType="1"/>
          </p:cNvSpPr>
          <p:nvPr/>
        </p:nvSpPr>
        <p:spPr bwMode="auto">
          <a:xfrm flipH="1">
            <a:off x="2667000" y="54864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5" name="Line 31"/>
          <p:cNvSpPr>
            <a:spLocks noChangeShapeType="1"/>
          </p:cNvSpPr>
          <p:nvPr/>
        </p:nvSpPr>
        <p:spPr bwMode="auto">
          <a:xfrm>
            <a:off x="2971800" y="54864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6" name="Line 32"/>
          <p:cNvSpPr>
            <a:spLocks noChangeShapeType="1"/>
          </p:cNvSpPr>
          <p:nvPr/>
        </p:nvSpPr>
        <p:spPr bwMode="auto">
          <a:xfrm flipH="1">
            <a:off x="3581400" y="54864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7" name="Line 33"/>
          <p:cNvSpPr>
            <a:spLocks noChangeShapeType="1"/>
          </p:cNvSpPr>
          <p:nvPr/>
        </p:nvSpPr>
        <p:spPr bwMode="auto">
          <a:xfrm>
            <a:off x="3886200" y="54864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8" name="Rectangle 34"/>
          <p:cNvSpPr>
            <a:spLocks noChangeArrowheads="1"/>
          </p:cNvSpPr>
          <p:nvPr/>
        </p:nvSpPr>
        <p:spPr bwMode="auto">
          <a:xfrm>
            <a:off x="2514600" y="2514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668579" name="Rectangle 35"/>
          <p:cNvSpPr>
            <a:spLocks noChangeArrowheads="1"/>
          </p:cNvSpPr>
          <p:nvPr/>
        </p:nvSpPr>
        <p:spPr bwMode="auto">
          <a:xfrm>
            <a:off x="1600200" y="2971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668580" name="Rectangle 36"/>
          <p:cNvSpPr>
            <a:spLocks noChangeArrowheads="1"/>
          </p:cNvSpPr>
          <p:nvPr/>
        </p:nvSpPr>
        <p:spPr bwMode="auto">
          <a:xfrm>
            <a:off x="3429000" y="2971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581" name="Rectangle 37"/>
          <p:cNvSpPr>
            <a:spLocks noChangeArrowheads="1"/>
          </p:cNvSpPr>
          <p:nvPr/>
        </p:nvSpPr>
        <p:spPr bwMode="auto">
          <a:xfrm>
            <a:off x="9144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668582" name="Rectangle 38"/>
          <p:cNvSpPr>
            <a:spLocks noChangeArrowheads="1"/>
          </p:cNvSpPr>
          <p:nvPr/>
        </p:nvSpPr>
        <p:spPr bwMode="auto">
          <a:xfrm>
            <a:off x="13716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583" name="Rectangle 39"/>
          <p:cNvSpPr>
            <a:spLocks noChangeArrowheads="1"/>
          </p:cNvSpPr>
          <p:nvPr/>
        </p:nvSpPr>
        <p:spPr bwMode="auto">
          <a:xfrm>
            <a:off x="11430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668584" name="Rectangle 40"/>
          <p:cNvSpPr>
            <a:spLocks noChangeArrowheads="1"/>
          </p:cNvSpPr>
          <p:nvPr/>
        </p:nvSpPr>
        <p:spPr bwMode="auto">
          <a:xfrm>
            <a:off x="18288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668585" name="Rectangle 41"/>
          <p:cNvSpPr>
            <a:spLocks noChangeArrowheads="1"/>
          </p:cNvSpPr>
          <p:nvPr/>
        </p:nvSpPr>
        <p:spPr bwMode="auto">
          <a:xfrm>
            <a:off x="20574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668586" name="Rectangle 42"/>
          <p:cNvSpPr>
            <a:spLocks noChangeArrowheads="1"/>
          </p:cNvSpPr>
          <p:nvPr/>
        </p:nvSpPr>
        <p:spPr bwMode="auto">
          <a:xfrm>
            <a:off x="29718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587" name="Rectangle 43"/>
          <p:cNvSpPr>
            <a:spLocks noChangeArrowheads="1"/>
          </p:cNvSpPr>
          <p:nvPr/>
        </p:nvSpPr>
        <p:spPr bwMode="auto">
          <a:xfrm>
            <a:off x="38862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668588" name="Rectangle 44"/>
          <p:cNvSpPr>
            <a:spLocks noChangeArrowheads="1"/>
          </p:cNvSpPr>
          <p:nvPr/>
        </p:nvSpPr>
        <p:spPr bwMode="auto">
          <a:xfrm>
            <a:off x="22860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589" name="Rectangle 45"/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668590" name="Rectangle 46"/>
          <p:cNvSpPr>
            <a:spLocks noChangeArrowheads="1"/>
          </p:cNvSpPr>
          <p:nvPr/>
        </p:nvSpPr>
        <p:spPr bwMode="auto">
          <a:xfrm>
            <a:off x="5791200" y="2971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668591" name="Rectangle 47"/>
          <p:cNvSpPr>
            <a:spLocks noChangeArrowheads="1"/>
          </p:cNvSpPr>
          <p:nvPr/>
        </p:nvSpPr>
        <p:spPr bwMode="auto">
          <a:xfrm>
            <a:off x="7620000" y="2971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592" name="Rectangle 48"/>
          <p:cNvSpPr>
            <a:spLocks noChangeArrowheads="1"/>
          </p:cNvSpPr>
          <p:nvPr/>
        </p:nvSpPr>
        <p:spPr bwMode="auto">
          <a:xfrm>
            <a:off x="51054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668593" name="Rectangle 49"/>
          <p:cNvSpPr>
            <a:spLocks noChangeArrowheads="1"/>
          </p:cNvSpPr>
          <p:nvPr/>
        </p:nvSpPr>
        <p:spPr bwMode="auto">
          <a:xfrm>
            <a:off x="55626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594" name="Rectangle 50"/>
          <p:cNvSpPr>
            <a:spLocks noChangeArrowheads="1"/>
          </p:cNvSpPr>
          <p:nvPr/>
        </p:nvSpPr>
        <p:spPr bwMode="auto">
          <a:xfrm>
            <a:off x="53340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668595" name="Rectangle 51"/>
          <p:cNvSpPr>
            <a:spLocks noChangeArrowheads="1"/>
          </p:cNvSpPr>
          <p:nvPr/>
        </p:nvSpPr>
        <p:spPr bwMode="auto">
          <a:xfrm>
            <a:off x="60198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668596" name="Rectangle 52"/>
          <p:cNvSpPr>
            <a:spLocks noChangeArrowheads="1"/>
          </p:cNvSpPr>
          <p:nvPr/>
        </p:nvSpPr>
        <p:spPr bwMode="auto">
          <a:xfrm>
            <a:off x="62484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668597" name="Rectangle 53"/>
          <p:cNvSpPr>
            <a:spLocks noChangeArrowheads="1"/>
          </p:cNvSpPr>
          <p:nvPr/>
        </p:nvSpPr>
        <p:spPr bwMode="auto">
          <a:xfrm>
            <a:off x="80772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668598" name="Rectangle 54"/>
          <p:cNvSpPr>
            <a:spLocks noChangeArrowheads="1"/>
          </p:cNvSpPr>
          <p:nvPr/>
        </p:nvSpPr>
        <p:spPr bwMode="auto">
          <a:xfrm>
            <a:off x="64770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599" name="Rectangle 55"/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668600" name="Rectangle 56"/>
          <p:cNvSpPr>
            <a:spLocks noChangeArrowheads="1"/>
          </p:cNvSpPr>
          <p:nvPr/>
        </p:nvSpPr>
        <p:spPr bwMode="auto">
          <a:xfrm>
            <a:off x="3200400" y="4800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668601" name="Rectangle 57"/>
          <p:cNvSpPr>
            <a:spLocks noChangeArrowheads="1"/>
          </p:cNvSpPr>
          <p:nvPr/>
        </p:nvSpPr>
        <p:spPr bwMode="auto">
          <a:xfrm>
            <a:off x="5029200" y="4800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32</a:t>
            </a:r>
          </a:p>
        </p:txBody>
      </p:sp>
      <p:sp>
        <p:nvSpPr>
          <p:cNvPr id="2668602" name="Rectangle 58"/>
          <p:cNvSpPr>
            <a:spLocks noChangeArrowheads="1"/>
          </p:cNvSpPr>
          <p:nvPr/>
        </p:nvSpPr>
        <p:spPr bwMode="auto">
          <a:xfrm>
            <a:off x="25146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668603" name="Rectangle 59"/>
          <p:cNvSpPr>
            <a:spLocks noChangeArrowheads="1"/>
          </p:cNvSpPr>
          <p:nvPr/>
        </p:nvSpPr>
        <p:spPr bwMode="auto">
          <a:xfrm>
            <a:off x="29718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604" name="Rectangle 60"/>
          <p:cNvSpPr>
            <a:spLocks noChangeArrowheads="1"/>
          </p:cNvSpPr>
          <p:nvPr/>
        </p:nvSpPr>
        <p:spPr bwMode="auto">
          <a:xfrm>
            <a:off x="27432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668605" name="Rectangle 61"/>
          <p:cNvSpPr>
            <a:spLocks noChangeArrowheads="1"/>
          </p:cNvSpPr>
          <p:nvPr/>
        </p:nvSpPr>
        <p:spPr bwMode="auto">
          <a:xfrm>
            <a:off x="34290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668606" name="Rectangle 62"/>
          <p:cNvSpPr>
            <a:spLocks noChangeArrowheads="1"/>
          </p:cNvSpPr>
          <p:nvPr/>
        </p:nvSpPr>
        <p:spPr bwMode="auto">
          <a:xfrm>
            <a:off x="36576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668607" name="Rectangle 63"/>
          <p:cNvSpPr>
            <a:spLocks noChangeArrowheads="1"/>
          </p:cNvSpPr>
          <p:nvPr/>
        </p:nvSpPr>
        <p:spPr bwMode="auto">
          <a:xfrm>
            <a:off x="45720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608" name="Rectangle 64"/>
          <p:cNvSpPr>
            <a:spLocks noChangeArrowheads="1"/>
          </p:cNvSpPr>
          <p:nvPr/>
        </p:nvSpPr>
        <p:spPr bwMode="auto">
          <a:xfrm>
            <a:off x="54864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668609" name="Rectangle 65"/>
          <p:cNvSpPr>
            <a:spLocks noChangeArrowheads="1"/>
          </p:cNvSpPr>
          <p:nvPr/>
        </p:nvSpPr>
        <p:spPr bwMode="auto">
          <a:xfrm>
            <a:off x="38862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610" name="Line 66"/>
          <p:cNvSpPr>
            <a:spLocks noChangeShapeType="1"/>
          </p:cNvSpPr>
          <p:nvPr/>
        </p:nvSpPr>
        <p:spPr bwMode="auto">
          <a:xfrm flipH="1">
            <a:off x="4572000" y="4114800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11" name="Line 67"/>
          <p:cNvSpPr>
            <a:spLocks noChangeShapeType="1"/>
          </p:cNvSpPr>
          <p:nvPr/>
        </p:nvSpPr>
        <p:spPr bwMode="auto">
          <a:xfrm flipH="1">
            <a:off x="28956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12" name="Rectangle 68"/>
          <p:cNvSpPr>
            <a:spLocks noChangeArrowheads="1"/>
          </p:cNvSpPr>
          <p:nvPr/>
        </p:nvSpPr>
        <p:spPr bwMode="auto">
          <a:xfrm>
            <a:off x="27432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668613" name="Line 69"/>
          <p:cNvSpPr>
            <a:spLocks noChangeShapeType="1"/>
          </p:cNvSpPr>
          <p:nvPr/>
        </p:nvSpPr>
        <p:spPr bwMode="auto">
          <a:xfrm>
            <a:off x="32004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14" name="Rectangle 70"/>
          <p:cNvSpPr>
            <a:spLocks noChangeArrowheads="1"/>
          </p:cNvSpPr>
          <p:nvPr/>
        </p:nvSpPr>
        <p:spPr bwMode="auto">
          <a:xfrm>
            <a:off x="3200400" y="3733800"/>
            <a:ext cx="304800" cy="3048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32</a:t>
            </a:r>
          </a:p>
        </p:txBody>
      </p:sp>
      <p:sp>
        <p:nvSpPr>
          <p:cNvPr id="2668615" name="Line 71"/>
          <p:cNvSpPr>
            <a:spLocks noChangeShapeType="1"/>
          </p:cNvSpPr>
          <p:nvPr/>
        </p:nvSpPr>
        <p:spPr bwMode="auto">
          <a:xfrm flipH="1">
            <a:off x="7315200" y="3276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16" name="Rectangle 72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32</a:t>
            </a:r>
          </a:p>
        </p:txBody>
      </p:sp>
      <p:sp>
        <p:nvSpPr>
          <p:cNvPr id="2668617" name="Line 73"/>
          <p:cNvSpPr>
            <a:spLocks noChangeShapeType="1"/>
          </p:cNvSpPr>
          <p:nvPr/>
        </p:nvSpPr>
        <p:spPr bwMode="auto">
          <a:xfrm flipH="1">
            <a:off x="70866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18" name="Rectangle 74"/>
          <p:cNvSpPr>
            <a:spLocks noChangeArrowheads="1"/>
          </p:cNvSpPr>
          <p:nvPr/>
        </p:nvSpPr>
        <p:spPr bwMode="auto">
          <a:xfrm>
            <a:off x="69342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668619" name="Line 75"/>
          <p:cNvSpPr>
            <a:spLocks noChangeShapeType="1"/>
          </p:cNvSpPr>
          <p:nvPr/>
        </p:nvSpPr>
        <p:spPr bwMode="auto">
          <a:xfrm>
            <a:off x="73914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20" name="Rectangle 76"/>
          <p:cNvSpPr>
            <a:spLocks noChangeArrowheads="1"/>
          </p:cNvSpPr>
          <p:nvPr/>
        </p:nvSpPr>
        <p:spPr bwMode="auto">
          <a:xfrm>
            <a:off x="73914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621" name="Line 77"/>
          <p:cNvSpPr>
            <a:spLocks noChangeShapeType="1"/>
          </p:cNvSpPr>
          <p:nvPr/>
        </p:nvSpPr>
        <p:spPr bwMode="auto">
          <a:xfrm flipH="1">
            <a:off x="4495800" y="54864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22" name="Rectangle 78"/>
          <p:cNvSpPr>
            <a:spLocks noChangeArrowheads="1"/>
          </p:cNvSpPr>
          <p:nvPr/>
        </p:nvSpPr>
        <p:spPr bwMode="auto">
          <a:xfrm>
            <a:off x="43434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668623" name="Line 79"/>
          <p:cNvSpPr>
            <a:spLocks noChangeShapeType="1"/>
          </p:cNvSpPr>
          <p:nvPr/>
        </p:nvSpPr>
        <p:spPr bwMode="auto">
          <a:xfrm>
            <a:off x="4800600" y="54864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24" name="Rectangle 80"/>
          <p:cNvSpPr>
            <a:spLocks noChangeArrowheads="1"/>
          </p:cNvSpPr>
          <p:nvPr/>
        </p:nvSpPr>
        <p:spPr bwMode="auto">
          <a:xfrm>
            <a:off x="48006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625" name="Line 81"/>
          <p:cNvSpPr>
            <a:spLocks noChangeShapeType="1"/>
          </p:cNvSpPr>
          <p:nvPr/>
        </p:nvSpPr>
        <p:spPr bwMode="auto">
          <a:xfrm>
            <a:off x="3276600" y="3505200"/>
            <a:ext cx="152400" cy="228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26" name="Line 82"/>
          <p:cNvSpPr>
            <a:spLocks noChangeShapeType="1"/>
          </p:cNvSpPr>
          <p:nvPr/>
        </p:nvSpPr>
        <p:spPr bwMode="auto">
          <a:xfrm flipH="1">
            <a:off x="7239000" y="3048000"/>
            <a:ext cx="3810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27" name="Text Box 83"/>
          <p:cNvSpPr txBox="1">
            <a:spLocks noChangeArrowheads="1"/>
          </p:cNvSpPr>
          <p:nvPr/>
        </p:nvSpPr>
        <p:spPr bwMode="auto">
          <a:xfrm>
            <a:off x="5181600" y="4572000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cs typeface="+mn-cs"/>
              </a:rPr>
              <a:t>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5724</TotalTime>
  <Words>3943</Words>
  <Application>Microsoft Macintosh PowerPoint</Application>
  <PresentationFormat>On-screen Show (4:3)</PresentationFormat>
  <Paragraphs>1008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Heap Algorithms Heaps &amp; Priority Queues in the C++ STL 2-3 Trees</vt:lpstr>
      <vt:lpstr>Review Where Are We? — The Big Problem</vt:lpstr>
      <vt:lpstr>Review Binary Search Trees — Efficiency</vt:lpstr>
      <vt:lpstr>Unit Overview Tables &amp; Priority Queues</vt:lpstr>
      <vt:lpstr>Review Introduction to Tables [1/2]</vt:lpstr>
      <vt:lpstr>Review Introduction to Tables [2/2]</vt:lpstr>
      <vt:lpstr>Review Binary Heap Algorithms [1/5]</vt:lpstr>
      <vt:lpstr>Review Binary Heap Algorithms [2/5]</vt:lpstr>
      <vt:lpstr>Review Binary Heap Algorithms [3/5]</vt:lpstr>
      <vt:lpstr>Review Binary Heap Algorithms [4/5]</vt:lpstr>
      <vt:lpstr>Review Binary Heap Algorithms [5/5]</vt:lpstr>
      <vt:lpstr>Binary Heap Algorithms An Efficient “Make” Operation</vt:lpstr>
      <vt:lpstr>Binary Heap Algorithms Heap Sort — Introduction</vt:lpstr>
      <vt:lpstr>Binary Heap Algorithms Heap Sort — Properties</vt:lpstr>
      <vt:lpstr>Binary Heap Algorithms Heap Sort — Illustration [1/2]</vt:lpstr>
      <vt:lpstr>Binary Heap Algorithms Heap Sort — Illustration [2/2]</vt:lpstr>
      <vt:lpstr>Binary Heap Algorithms Heap Sort — Analysis</vt:lpstr>
      <vt:lpstr>Binary Heap Algorithms Thoughts</vt:lpstr>
      <vt:lpstr>Heaps &amp; Priority Queues in the C++ STL Heap Algorithms</vt:lpstr>
      <vt:lpstr>Heaps &amp; Priority Queues in the C++ STL std::priority_queue — Introduction</vt:lpstr>
      <vt:lpstr>Heaps &amp; Priority Queues in the C++ STL std::priority_queue — Members</vt:lpstr>
      <vt:lpstr>Heaps &amp; Priority Queues in the C++ STL std::priority_queue — Comparison</vt:lpstr>
      <vt:lpstr>Recall: Introduction to Tables</vt:lpstr>
      <vt:lpstr>Overview of Advanced Table Implementations</vt:lpstr>
      <vt:lpstr>2-3 Trees Introduction &amp; Definition [1/3]</vt:lpstr>
      <vt:lpstr>2-3 Trees Introduction &amp; Definition [2/3]</vt:lpstr>
      <vt:lpstr>2-3 Trees Introduction &amp; Definition [3/3]</vt:lpstr>
      <vt:lpstr>2-3 Trees Operations — Traverse &amp; Retrieve</vt:lpstr>
      <vt:lpstr>2-3 Trees Operations — Insert &amp; Delete</vt:lpstr>
      <vt:lpstr>2-3 Trees Operations — Insert [1/4]</vt:lpstr>
      <vt:lpstr>2-3 Trees Operations — Insert [2/4]</vt:lpstr>
      <vt:lpstr>2-3 Trees Operations — Insert [3/4]</vt:lpstr>
      <vt:lpstr>2-3 Trees Operations — Insert [4/4]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Assignment 7; Heaps &amp; Priority Queues in the C++ STL; 2-3 Trees</dc:title>
  <dc:creator>Glenn G. Chappell</dc:creator>
  <cp:lastModifiedBy>Chris Hartman</cp:lastModifiedBy>
  <cp:revision>334</cp:revision>
  <cp:lastPrinted>2010-04-16T19:27:19Z</cp:lastPrinted>
  <dcterms:created xsi:type="dcterms:W3CDTF">2004-09-03T22:49:27Z</dcterms:created>
  <dcterms:modified xsi:type="dcterms:W3CDTF">2013-04-15T19:13:29Z</dcterms:modified>
</cp:coreProperties>
</file>