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1731" r:id="rId3"/>
    <p:sldId id="2201" r:id="rId4"/>
    <p:sldId id="2202" r:id="rId5"/>
    <p:sldId id="2203" r:id="rId6"/>
    <p:sldId id="2204" r:id="rId7"/>
    <p:sldId id="2205" r:id="rId8"/>
    <p:sldId id="1835" r:id="rId9"/>
    <p:sldId id="2023" r:id="rId10"/>
    <p:sldId id="2074" r:id="rId11"/>
    <p:sldId id="2026" r:id="rId12"/>
    <p:sldId id="2076" r:id="rId13"/>
    <p:sldId id="2189" r:id="rId14"/>
    <p:sldId id="2190" r:id="rId15"/>
    <p:sldId id="2191" r:id="rId16"/>
    <p:sldId id="2192" r:id="rId17"/>
    <p:sldId id="2193" r:id="rId18"/>
    <p:sldId id="2194" r:id="rId19"/>
    <p:sldId id="2195" r:id="rId20"/>
    <p:sldId id="2196" r:id="rId21"/>
    <p:sldId id="2197" r:id="rId22"/>
    <p:sldId id="2200" r:id="rId23"/>
    <p:sldId id="2198" r:id="rId24"/>
    <p:sldId id="2199" r:id="rId25"/>
    <p:sldId id="2039" r:id="rId26"/>
    <p:sldId id="2150" r:id="rId27"/>
    <p:sldId id="2151" r:id="rId28"/>
    <p:sldId id="2152" r:id="rId29"/>
    <p:sldId id="2168" r:id="rId30"/>
    <p:sldId id="2154" r:id="rId31"/>
    <p:sldId id="2155" r:id="rId32"/>
    <p:sldId id="2172" r:id="rId33"/>
    <p:sldId id="2157" r:id="rId34"/>
    <p:sldId id="2158" r:id="rId35"/>
    <p:sldId id="2159" r:id="rId36"/>
    <p:sldId id="2160" r:id="rId37"/>
    <p:sldId id="2185" r:id="rId38"/>
    <p:sldId id="2162" r:id="rId3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E0E0"/>
    <a:srgbClr val="FF8000"/>
    <a:srgbClr val="008000"/>
    <a:srgbClr val="00FF00"/>
    <a:srgbClr val="FFD48D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5EF1C9D4-26E8-B94D-B817-0D2C68681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4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CBDD3D8D-58A0-3C44-8FBE-453094981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7D1B07-D9D1-A448-9D89-A83565597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290A2-31DE-1D4C-8BEF-BAE8CECBE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59A5B-9F80-BF43-B376-B4CB64249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F771-0F07-0A4A-9B67-80CA1998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3ED0-1793-1A44-B9EF-7F6E6A22B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C9BDD-7AB7-E44F-B8B0-E981FF280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C848F-8165-D849-8B4E-3659467F3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9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C9551-8C67-B94A-B409-DB46E4F6F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23E8B-820B-6F45-ABFF-CE84B4EF2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229B4-8565-9949-B792-0BFAF5974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78992-FA2B-4D4B-9041-633FE8340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C7A8189D-85FD-8040-B6EE-B47133477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2-3 Trees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Other Balanced Search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Wednesday, April 17, 2013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600200" y="20574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folHlink"/>
                </a:solidFill>
                <a:cs typeface="+mn-cs"/>
              </a:rPr>
              <a:t>continued</a:t>
            </a:r>
            <a:endParaRPr lang="en-US" sz="20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Introduction &amp; Definition [1/2]</a:t>
            </a:r>
          </a:p>
        </p:txBody>
      </p:sp>
      <p:sp>
        <p:nvSpPr>
          <p:cNvPr id="279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8006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Binary-Search-Tree style node is a </a:t>
            </a:r>
            <a:r>
              <a:rPr lang="en-US" b="1" smtClean="0">
                <a:cs typeface="+mn-cs"/>
              </a:rPr>
              <a:t>2-node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node with 2 subtrees and 1 data item.</a:t>
            </a:r>
          </a:p>
          <a:p>
            <a:pPr lvl="1" eaLnBrk="1" hangingPunct="1">
              <a:defRPr/>
            </a:pPr>
            <a:r>
              <a:rPr lang="en-US" smtClean="0"/>
              <a:t>The item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value lies between the values in the two subtrees.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2-3 Tree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we also allow a node to be a </a:t>
            </a:r>
            <a:r>
              <a:rPr lang="en-US" b="1" smtClean="0">
                <a:cs typeface="+mn-cs"/>
              </a:rPr>
              <a:t>3-node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This is a node with 3 subtrees and 2 data items.</a:t>
            </a:r>
          </a:p>
          <a:p>
            <a:pPr lvl="1" eaLnBrk="1" hangingPunct="1">
              <a:defRPr/>
            </a:pPr>
            <a:r>
              <a:rPr lang="en-US" smtClean="0"/>
              <a:t>Each of the 2 data items has a value that lies between</a:t>
            </a:r>
            <a:br>
              <a:rPr lang="en-US" smtClean="0"/>
            </a:br>
            <a:r>
              <a:rPr lang="en-US" smtClean="0"/>
              <a:t>the values in the corresponding pair of consecutive subtrees.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Later, we will look at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2-3-4 trees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, which can also have </a:t>
            </a:r>
            <a:r>
              <a:rPr lang="en-US" b="1" smtClean="0">
                <a:cs typeface="+mn-cs"/>
              </a:rPr>
              <a:t>4-nodes</a:t>
            </a:r>
            <a:r>
              <a:rPr lang="en-US" smtClean="0">
                <a:cs typeface="+mn-cs"/>
              </a:rPr>
              <a:t>.</a:t>
            </a:r>
          </a:p>
        </p:txBody>
      </p:sp>
      <p:sp>
        <p:nvSpPr>
          <p:cNvPr id="2796548" name="Line 4"/>
          <p:cNvSpPr>
            <a:spLocks noChangeShapeType="1"/>
          </p:cNvSpPr>
          <p:nvPr/>
        </p:nvSpPr>
        <p:spPr bwMode="auto">
          <a:xfrm>
            <a:off x="7010400" y="1828800"/>
            <a:ext cx="228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49" name="Text Box 5"/>
          <p:cNvSpPr txBox="1">
            <a:spLocks noChangeArrowheads="1"/>
          </p:cNvSpPr>
          <p:nvPr/>
        </p:nvSpPr>
        <p:spPr bwMode="auto">
          <a:xfrm>
            <a:off x="6477000" y="12192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2-node</a:t>
            </a:r>
          </a:p>
        </p:txBody>
      </p:sp>
      <p:sp>
        <p:nvSpPr>
          <p:cNvPr id="2796550" name="Rectangle 6"/>
          <p:cNvSpPr>
            <a:spLocks noChangeArrowheads="1"/>
          </p:cNvSpPr>
          <p:nvPr/>
        </p:nvSpPr>
        <p:spPr bwMode="auto">
          <a:xfrm>
            <a:off x="6781800" y="152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96551" name="Line 7"/>
          <p:cNvSpPr>
            <a:spLocks noChangeShapeType="1"/>
          </p:cNvSpPr>
          <p:nvPr/>
        </p:nvSpPr>
        <p:spPr bwMode="auto">
          <a:xfrm flipH="1">
            <a:off x="6629400" y="1828800"/>
            <a:ext cx="228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2" name="Text Box 8"/>
          <p:cNvSpPr txBox="1">
            <a:spLocks noChangeArrowheads="1"/>
          </p:cNvSpPr>
          <p:nvPr/>
        </p:nvSpPr>
        <p:spPr bwMode="auto">
          <a:xfrm>
            <a:off x="6096000" y="22098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·≤10</a:t>
            </a:r>
          </a:p>
        </p:txBody>
      </p:sp>
      <p:sp>
        <p:nvSpPr>
          <p:cNvPr id="2796553" name="Text Box 9"/>
          <p:cNvSpPr txBox="1">
            <a:spLocks noChangeArrowheads="1"/>
          </p:cNvSpPr>
          <p:nvPr/>
        </p:nvSpPr>
        <p:spPr bwMode="auto">
          <a:xfrm>
            <a:off x="7010400" y="22098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10≤·</a:t>
            </a:r>
          </a:p>
        </p:txBody>
      </p:sp>
      <p:sp>
        <p:nvSpPr>
          <p:cNvPr id="2796554" name="Rectangle 10"/>
          <p:cNvSpPr>
            <a:spLocks noChangeArrowheads="1"/>
          </p:cNvSpPr>
          <p:nvPr/>
        </p:nvSpPr>
        <p:spPr bwMode="auto">
          <a:xfrm>
            <a:off x="6629400" y="3276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96555" name="Rectangle 11"/>
          <p:cNvSpPr>
            <a:spLocks noChangeArrowheads="1"/>
          </p:cNvSpPr>
          <p:nvPr/>
        </p:nvSpPr>
        <p:spPr bwMode="auto">
          <a:xfrm>
            <a:off x="6934200" y="3276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96556" name="Rectangle 12"/>
          <p:cNvSpPr>
            <a:spLocks noChangeArrowheads="1"/>
          </p:cNvSpPr>
          <p:nvPr/>
        </p:nvSpPr>
        <p:spPr bwMode="auto">
          <a:xfrm>
            <a:off x="6629400" y="3276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7" name="Text Box 13"/>
          <p:cNvSpPr txBox="1">
            <a:spLocks noChangeArrowheads="1"/>
          </p:cNvSpPr>
          <p:nvPr/>
        </p:nvSpPr>
        <p:spPr bwMode="auto">
          <a:xfrm>
            <a:off x="6477000" y="29718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3-node</a:t>
            </a:r>
          </a:p>
        </p:txBody>
      </p:sp>
      <p:sp>
        <p:nvSpPr>
          <p:cNvPr id="2796558" name="Line 14"/>
          <p:cNvSpPr>
            <a:spLocks noChangeShapeType="1"/>
          </p:cNvSpPr>
          <p:nvPr/>
        </p:nvSpPr>
        <p:spPr bwMode="auto">
          <a:xfrm flipH="1">
            <a:off x="6019800" y="3581400"/>
            <a:ext cx="685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59" name="Line 15"/>
          <p:cNvSpPr>
            <a:spLocks noChangeShapeType="1"/>
          </p:cNvSpPr>
          <p:nvPr/>
        </p:nvSpPr>
        <p:spPr bwMode="auto">
          <a:xfrm>
            <a:off x="7162800" y="3581400"/>
            <a:ext cx="685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0" name="Line 16"/>
          <p:cNvSpPr>
            <a:spLocks noChangeShapeType="1"/>
          </p:cNvSpPr>
          <p:nvPr/>
        </p:nvSpPr>
        <p:spPr bwMode="auto">
          <a:xfrm>
            <a:off x="6934200" y="3581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1" name="Text Box 17"/>
          <p:cNvSpPr txBox="1">
            <a:spLocks noChangeArrowheads="1"/>
          </p:cNvSpPr>
          <p:nvPr/>
        </p:nvSpPr>
        <p:spPr bwMode="auto">
          <a:xfrm>
            <a:off x="6477000" y="39624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3≤·≤9</a:t>
            </a:r>
          </a:p>
        </p:txBody>
      </p:sp>
      <p:sp>
        <p:nvSpPr>
          <p:cNvPr id="2796562" name="Text Box 18"/>
          <p:cNvSpPr txBox="1">
            <a:spLocks noChangeArrowheads="1"/>
          </p:cNvSpPr>
          <p:nvPr/>
        </p:nvSpPr>
        <p:spPr bwMode="auto">
          <a:xfrm>
            <a:off x="7543800" y="39624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9≤·</a:t>
            </a:r>
          </a:p>
        </p:txBody>
      </p:sp>
      <p:sp>
        <p:nvSpPr>
          <p:cNvPr id="2796563" name="Text Box 19"/>
          <p:cNvSpPr txBox="1">
            <a:spLocks noChangeArrowheads="1"/>
          </p:cNvSpPr>
          <p:nvPr/>
        </p:nvSpPr>
        <p:spPr bwMode="auto">
          <a:xfrm>
            <a:off x="5562600" y="39624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·≤3</a:t>
            </a:r>
          </a:p>
        </p:txBody>
      </p:sp>
      <p:sp>
        <p:nvSpPr>
          <p:cNvPr id="2796564" name="Rectangle 20"/>
          <p:cNvSpPr>
            <a:spLocks noChangeArrowheads="1"/>
          </p:cNvSpPr>
          <p:nvPr/>
        </p:nvSpPr>
        <p:spPr bwMode="auto">
          <a:xfrm>
            <a:off x="64770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96565" name="Rectangle 21"/>
          <p:cNvSpPr>
            <a:spLocks noChangeArrowheads="1"/>
          </p:cNvSpPr>
          <p:nvPr/>
        </p:nvSpPr>
        <p:spPr bwMode="auto">
          <a:xfrm>
            <a:off x="67818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96566" name="Text Box 22"/>
          <p:cNvSpPr txBox="1">
            <a:spLocks noChangeArrowheads="1"/>
          </p:cNvSpPr>
          <p:nvPr/>
        </p:nvSpPr>
        <p:spPr bwMode="auto">
          <a:xfrm>
            <a:off x="6477000" y="47244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4-node</a:t>
            </a:r>
          </a:p>
        </p:txBody>
      </p:sp>
      <p:sp>
        <p:nvSpPr>
          <p:cNvPr id="2796567" name="Line 23"/>
          <p:cNvSpPr>
            <a:spLocks noChangeShapeType="1"/>
          </p:cNvSpPr>
          <p:nvPr/>
        </p:nvSpPr>
        <p:spPr bwMode="auto">
          <a:xfrm flipH="1">
            <a:off x="5562600" y="5334000"/>
            <a:ext cx="990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8" name="Line 24"/>
          <p:cNvSpPr>
            <a:spLocks noChangeShapeType="1"/>
          </p:cNvSpPr>
          <p:nvPr/>
        </p:nvSpPr>
        <p:spPr bwMode="auto">
          <a:xfrm>
            <a:off x="7086600" y="5334000"/>
            <a:ext cx="304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69" name="Line 25"/>
          <p:cNvSpPr>
            <a:spLocks noChangeShapeType="1"/>
          </p:cNvSpPr>
          <p:nvPr/>
        </p:nvSpPr>
        <p:spPr bwMode="auto">
          <a:xfrm flipH="1">
            <a:off x="6477000" y="5334000"/>
            <a:ext cx="3048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0" name="Text Box 26"/>
          <p:cNvSpPr txBox="1">
            <a:spLocks noChangeArrowheads="1"/>
          </p:cNvSpPr>
          <p:nvPr/>
        </p:nvSpPr>
        <p:spPr bwMode="auto">
          <a:xfrm>
            <a:off x="7010400" y="57150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5≤·≤7</a:t>
            </a:r>
          </a:p>
        </p:txBody>
      </p:sp>
      <p:sp>
        <p:nvSpPr>
          <p:cNvPr id="2796571" name="Text Box 27"/>
          <p:cNvSpPr txBox="1">
            <a:spLocks noChangeArrowheads="1"/>
          </p:cNvSpPr>
          <p:nvPr/>
        </p:nvSpPr>
        <p:spPr bwMode="auto">
          <a:xfrm>
            <a:off x="8077200" y="57150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7≤·</a:t>
            </a:r>
          </a:p>
        </p:txBody>
      </p:sp>
      <p:sp>
        <p:nvSpPr>
          <p:cNvPr id="2796572" name="Text Box 28"/>
          <p:cNvSpPr txBox="1">
            <a:spLocks noChangeArrowheads="1"/>
          </p:cNvSpPr>
          <p:nvPr/>
        </p:nvSpPr>
        <p:spPr bwMode="auto">
          <a:xfrm>
            <a:off x="5029200" y="5715000"/>
            <a:ext cx="7620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·≤2</a:t>
            </a:r>
          </a:p>
        </p:txBody>
      </p:sp>
      <p:sp>
        <p:nvSpPr>
          <p:cNvPr id="2796573" name="Rectangle 29"/>
          <p:cNvSpPr>
            <a:spLocks noChangeArrowheads="1"/>
          </p:cNvSpPr>
          <p:nvPr/>
        </p:nvSpPr>
        <p:spPr bwMode="auto">
          <a:xfrm>
            <a:off x="7086600" y="5029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96574" name="Rectangle 30"/>
          <p:cNvSpPr>
            <a:spLocks noChangeArrowheads="1"/>
          </p:cNvSpPr>
          <p:nvPr/>
        </p:nvSpPr>
        <p:spPr bwMode="auto">
          <a:xfrm>
            <a:off x="6477000" y="50292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5" name="Text Box 31"/>
          <p:cNvSpPr txBox="1">
            <a:spLocks noChangeArrowheads="1"/>
          </p:cNvSpPr>
          <p:nvPr/>
        </p:nvSpPr>
        <p:spPr bwMode="auto">
          <a:xfrm>
            <a:off x="5943600" y="5715000"/>
            <a:ext cx="914400" cy="355600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2≤·≤5</a:t>
            </a:r>
          </a:p>
        </p:txBody>
      </p:sp>
      <p:sp>
        <p:nvSpPr>
          <p:cNvPr id="2796576" name="Line 32"/>
          <p:cNvSpPr>
            <a:spLocks noChangeShapeType="1"/>
          </p:cNvSpPr>
          <p:nvPr/>
        </p:nvSpPr>
        <p:spPr bwMode="auto">
          <a:xfrm>
            <a:off x="7315200" y="5334000"/>
            <a:ext cx="990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6577" name="Text Box 33"/>
          <p:cNvSpPr txBox="1">
            <a:spLocks noChangeArrowheads="1"/>
          </p:cNvSpPr>
          <p:nvPr/>
        </p:nvSpPr>
        <p:spPr bwMode="auto">
          <a:xfrm>
            <a:off x="5410200" y="12954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2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1 item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78" name="Text Box 34"/>
          <p:cNvSpPr txBox="1">
            <a:spLocks noChangeArrowheads="1"/>
          </p:cNvSpPr>
          <p:nvPr/>
        </p:nvSpPr>
        <p:spPr bwMode="auto">
          <a:xfrm>
            <a:off x="5334000" y="30480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3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2 items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79" name="Text Box 35"/>
          <p:cNvSpPr txBox="1">
            <a:spLocks noChangeArrowheads="1"/>
          </p:cNvSpPr>
          <p:nvPr/>
        </p:nvSpPr>
        <p:spPr bwMode="auto">
          <a:xfrm>
            <a:off x="5105400" y="4800600"/>
            <a:ext cx="1143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4 subtrees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3 items</a:t>
            </a:r>
            <a:br>
              <a:rPr lang="en-US" sz="1400">
                <a:cs typeface="+mn-cs"/>
              </a:rPr>
            </a:br>
            <a:r>
              <a:rPr lang="en-US" sz="1400">
                <a:cs typeface="+mn-cs"/>
              </a:rPr>
              <a:t>ordering</a:t>
            </a:r>
            <a:endParaRPr lang="en-US" sz="1400">
              <a:cs typeface="Times New Roman" charset="0"/>
            </a:endParaRPr>
          </a:p>
        </p:txBody>
      </p:sp>
      <p:sp>
        <p:nvSpPr>
          <p:cNvPr id="2796580" name="Text Box 36"/>
          <p:cNvSpPr txBox="1">
            <a:spLocks noChangeArrowheads="1"/>
          </p:cNvSpPr>
          <p:nvPr/>
        </p:nvSpPr>
        <p:spPr bwMode="auto">
          <a:xfrm>
            <a:off x="7391400" y="1295400"/>
            <a:ext cx="1676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Like a Binary-Search-Tree node</a:t>
            </a:r>
            <a:endParaRPr lang="en-US" sz="140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Introduction &amp; Definition [2/2]</a:t>
            </a:r>
          </a:p>
        </p:txBody>
      </p:sp>
      <p:sp>
        <p:nvSpPr>
          <p:cNvPr id="274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2-3 Search Tree</a:t>
            </a:r>
            <a:r>
              <a:rPr lang="en-US" smtClean="0">
                <a:cs typeface="+mn-cs"/>
              </a:rPr>
              <a:t> (generally we just say </a:t>
            </a:r>
            <a:r>
              <a:rPr lang="en-US" b="1" smtClean="0">
                <a:cs typeface="+mn-cs"/>
              </a:rPr>
              <a:t>2-3 Tree</a:t>
            </a:r>
            <a:r>
              <a:rPr lang="en-US" smtClean="0">
                <a:cs typeface="+mn-cs"/>
              </a:rPr>
              <a:t>) is a tree with the following properties.</a:t>
            </a:r>
          </a:p>
          <a:p>
            <a:pPr lvl="1" eaLnBrk="1" hangingPunct="1">
              <a:defRPr/>
            </a:pPr>
            <a:r>
              <a:rPr lang="en-US" smtClean="0"/>
              <a:t>All nodes contain either</a:t>
            </a:r>
            <a:br>
              <a:rPr lang="en-US" smtClean="0"/>
            </a:br>
            <a:r>
              <a:rPr lang="en-US" smtClean="0"/>
              <a:t>1 or 2 data items.</a:t>
            </a:r>
          </a:p>
          <a:p>
            <a:pPr lvl="2" eaLnBrk="1" hangingPunct="1">
              <a:defRPr/>
            </a:pPr>
            <a:r>
              <a:rPr lang="en-US" smtClean="0"/>
              <a:t>If 2 data items, then the</a:t>
            </a:r>
            <a:br>
              <a:rPr lang="en-US" smtClean="0"/>
            </a:br>
            <a:r>
              <a:rPr lang="en-US" smtClean="0"/>
              <a:t>first is ≤ the second.</a:t>
            </a:r>
          </a:p>
          <a:p>
            <a:pPr lvl="1" eaLnBrk="1" hangingPunct="1">
              <a:defRPr/>
            </a:pPr>
            <a:r>
              <a:rPr lang="en-US" smtClean="0"/>
              <a:t>All leaves are at the</a:t>
            </a:r>
            <a:br>
              <a:rPr lang="en-US" smtClean="0"/>
            </a:br>
            <a:r>
              <a:rPr lang="en-US" smtClean="0"/>
              <a:t>same level.</a:t>
            </a:r>
          </a:p>
          <a:p>
            <a:pPr lvl="1" eaLnBrk="1" hangingPunct="1">
              <a:defRPr/>
            </a:pPr>
            <a:r>
              <a:rPr lang="en-US" smtClean="0"/>
              <a:t>All non-leaves are either </a:t>
            </a:r>
            <a:r>
              <a:rPr lang="en-US" i="1" smtClean="0"/>
              <a:t>2-nodes</a:t>
            </a:r>
            <a:r>
              <a:rPr lang="en-US" smtClean="0"/>
              <a:t> or </a:t>
            </a:r>
            <a:r>
              <a:rPr lang="en-US" i="1" smtClean="0"/>
              <a:t>3-nodes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They must have the associated order properties.</a:t>
            </a:r>
          </a:p>
        </p:txBody>
      </p:sp>
      <p:sp>
        <p:nvSpPr>
          <p:cNvPr id="2747396" name="Rectangle 4"/>
          <p:cNvSpPr>
            <a:spLocks noChangeArrowheads="1"/>
          </p:cNvSpPr>
          <p:nvPr/>
        </p:nvSpPr>
        <p:spPr bwMode="auto">
          <a:xfrm>
            <a:off x="63246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47397" name="Line 5"/>
          <p:cNvSpPr>
            <a:spLocks noChangeShapeType="1"/>
          </p:cNvSpPr>
          <p:nvPr/>
        </p:nvSpPr>
        <p:spPr bwMode="auto">
          <a:xfrm>
            <a:off x="6477000" y="2667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398" name="Line 6"/>
          <p:cNvSpPr>
            <a:spLocks noChangeShapeType="1"/>
          </p:cNvSpPr>
          <p:nvPr/>
        </p:nvSpPr>
        <p:spPr bwMode="auto">
          <a:xfrm flipH="1">
            <a:off x="5867400" y="2667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399" name="Rectangle 7"/>
          <p:cNvSpPr>
            <a:spLocks noChangeArrowheads="1"/>
          </p:cNvSpPr>
          <p:nvPr/>
        </p:nvSpPr>
        <p:spPr bwMode="auto">
          <a:xfrm>
            <a:off x="67818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747400" name="Line 8"/>
          <p:cNvSpPr>
            <a:spLocks noChangeShapeType="1"/>
          </p:cNvSpPr>
          <p:nvPr/>
        </p:nvSpPr>
        <p:spPr bwMode="auto">
          <a:xfrm>
            <a:off x="6705600" y="2667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1" name="Rectangle 9"/>
          <p:cNvSpPr>
            <a:spLocks noChangeArrowheads="1"/>
          </p:cNvSpPr>
          <p:nvPr/>
        </p:nvSpPr>
        <p:spPr bwMode="auto">
          <a:xfrm>
            <a:off x="7010400" y="182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747402" name="Line 10"/>
          <p:cNvSpPr>
            <a:spLocks noChangeShapeType="1"/>
          </p:cNvSpPr>
          <p:nvPr/>
        </p:nvSpPr>
        <p:spPr bwMode="auto">
          <a:xfrm flipH="1">
            <a:off x="6477000" y="2133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3" name="Rectangle 11"/>
          <p:cNvSpPr>
            <a:spLocks noChangeArrowheads="1"/>
          </p:cNvSpPr>
          <p:nvPr/>
        </p:nvSpPr>
        <p:spPr bwMode="auto">
          <a:xfrm>
            <a:off x="7696200" y="2362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747404" name="Line 12"/>
          <p:cNvSpPr>
            <a:spLocks noChangeShapeType="1"/>
          </p:cNvSpPr>
          <p:nvPr/>
        </p:nvSpPr>
        <p:spPr bwMode="auto">
          <a:xfrm>
            <a:off x="7239000" y="2133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5" name="Line 13"/>
          <p:cNvSpPr>
            <a:spLocks noChangeShapeType="1"/>
          </p:cNvSpPr>
          <p:nvPr/>
        </p:nvSpPr>
        <p:spPr bwMode="auto">
          <a:xfrm flipH="1">
            <a:off x="7543800" y="2667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6" name="Rectangle 14"/>
          <p:cNvSpPr>
            <a:spLocks noChangeArrowheads="1"/>
          </p:cNvSpPr>
          <p:nvPr/>
        </p:nvSpPr>
        <p:spPr bwMode="auto">
          <a:xfrm>
            <a:off x="8001000" y="2895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747407" name="Line 15"/>
          <p:cNvSpPr>
            <a:spLocks noChangeShapeType="1"/>
          </p:cNvSpPr>
          <p:nvPr/>
        </p:nvSpPr>
        <p:spPr bwMode="auto">
          <a:xfrm>
            <a:off x="7924800" y="2667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08" name="Rectangle 16"/>
          <p:cNvSpPr>
            <a:spLocks noChangeArrowheads="1"/>
          </p:cNvSpPr>
          <p:nvPr/>
        </p:nvSpPr>
        <p:spPr bwMode="auto">
          <a:xfrm>
            <a:off x="55626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47409" name="Rectangle 17"/>
          <p:cNvSpPr>
            <a:spLocks noChangeArrowheads="1"/>
          </p:cNvSpPr>
          <p:nvPr/>
        </p:nvSpPr>
        <p:spPr bwMode="auto">
          <a:xfrm>
            <a:off x="58674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47410" name="Rectangle 18"/>
          <p:cNvSpPr>
            <a:spLocks noChangeArrowheads="1"/>
          </p:cNvSpPr>
          <p:nvPr/>
        </p:nvSpPr>
        <p:spPr bwMode="auto">
          <a:xfrm>
            <a:off x="5562600" y="2895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11" name="Rectangle 19"/>
          <p:cNvSpPr>
            <a:spLocks noChangeArrowheads="1"/>
          </p:cNvSpPr>
          <p:nvPr/>
        </p:nvSpPr>
        <p:spPr bwMode="auto">
          <a:xfrm>
            <a:off x="6172200" y="2362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47412" name="Rectangle 20"/>
          <p:cNvSpPr>
            <a:spLocks noChangeArrowheads="1"/>
          </p:cNvSpPr>
          <p:nvPr/>
        </p:nvSpPr>
        <p:spPr bwMode="auto">
          <a:xfrm>
            <a:off x="6477000" y="2362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47413" name="Rectangle 21"/>
          <p:cNvSpPr>
            <a:spLocks noChangeArrowheads="1"/>
          </p:cNvSpPr>
          <p:nvPr/>
        </p:nvSpPr>
        <p:spPr bwMode="auto">
          <a:xfrm>
            <a:off x="6172200" y="2362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47414" name="Rectangle 22"/>
          <p:cNvSpPr>
            <a:spLocks noChangeArrowheads="1"/>
          </p:cNvSpPr>
          <p:nvPr/>
        </p:nvSpPr>
        <p:spPr bwMode="auto">
          <a:xfrm>
            <a:off x="72390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747415" name="Rectangle 23"/>
          <p:cNvSpPr>
            <a:spLocks noChangeArrowheads="1"/>
          </p:cNvSpPr>
          <p:nvPr/>
        </p:nvSpPr>
        <p:spPr bwMode="auto">
          <a:xfrm>
            <a:off x="7543800" y="2895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747416" name="Rectangle 24"/>
          <p:cNvSpPr>
            <a:spLocks noChangeArrowheads="1"/>
          </p:cNvSpPr>
          <p:nvPr/>
        </p:nvSpPr>
        <p:spPr bwMode="auto">
          <a:xfrm>
            <a:off x="7239000" y="2895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9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Traverse &amp; Retrieve</a:t>
            </a:r>
          </a:p>
        </p:txBody>
      </p:sp>
      <p:sp>
        <p:nvSpPr>
          <p:cNvPr id="279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do we </a:t>
            </a:r>
            <a:r>
              <a:rPr lang="en-US" b="1" smtClean="0">
                <a:cs typeface="+mn-cs"/>
              </a:rPr>
              <a:t>traverse</a:t>
            </a:r>
            <a:r>
              <a:rPr lang="en-US" smtClean="0">
                <a:cs typeface="+mn-cs"/>
              </a:rPr>
              <a:t> a 2-3 Tree?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generalize the procedure for doing an </a:t>
            </a:r>
            <a:r>
              <a:rPr lang="en-US" b="1" smtClean="0"/>
              <a:t>inorder traversal</a:t>
            </a:r>
            <a:r>
              <a:rPr lang="en-US" smtClean="0"/>
              <a:t> of a Binary Search Tree.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each leaf, go through the items in it.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each non-leaf 2-node: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1.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Do item.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2.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each non-leaf 3-node: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1.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Do item 1.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2.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Do item 2.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Traverse subtree 3.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This procedure lists all the items in sorted order.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do we </a:t>
            </a:r>
            <a:r>
              <a:rPr lang="en-US" b="1" smtClean="0">
                <a:cs typeface="+mn-cs"/>
              </a:rPr>
              <a:t>retrieve</a:t>
            </a:r>
            <a:r>
              <a:rPr lang="en-US" smtClean="0">
                <a:cs typeface="+mn-cs"/>
              </a:rPr>
              <a:t> by key in a 2-3 Tree?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Start at the root and proceed downward, making comparisons, just as in a Binary Search Tree.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3-nodes make the procedure </a:t>
            </a:r>
            <a:r>
              <a:rPr lang="en-US" i="1" smtClean="0"/>
              <a:t>slightly</a:t>
            </a:r>
            <a:r>
              <a:rPr lang="en-US" smtClean="0"/>
              <a:t> more complex.</a:t>
            </a:r>
          </a:p>
        </p:txBody>
      </p:sp>
      <p:sp>
        <p:nvSpPr>
          <p:cNvPr id="2798596" name="Rectangle 4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798597" name="Line 5"/>
          <p:cNvSpPr>
            <a:spLocks noChangeShapeType="1"/>
          </p:cNvSpPr>
          <p:nvPr/>
        </p:nvSpPr>
        <p:spPr bwMode="auto">
          <a:xfrm>
            <a:off x="6400800" y="3429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598" name="Line 6"/>
          <p:cNvSpPr>
            <a:spLocks noChangeShapeType="1"/>
          </p:cNvSpPr>
          <p:nvPr/>
        </p:nvSpPr>
        <p:spPr bwMode="auto">
          <a:xfrm flipH="1">
            <a:off x="5791200" y="3429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599" name="Rectangle 7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798600" name="Line 8"/>
          <p:cNvSpPr>
            <a:spLocks noChangeShapeType="1"/>
          </p:cNvSpPr>
          <p:nvPr/>
        </p:nvSpPr>
        <p:spPr bwMode="auto">
          <a:xfrm>
            <a:off x="66294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1" name="Rectangle 9"/>
          <p:cNvSpPr>
            <a:spLocks noChangeArrowheads="1"/>
          </p:cNvSpPr>
          <p:nvPr/>
        </p:nvSpPr>
        <p:spPr bwMode="auto">
          <a:xfrm>
            <a:off x="6934200" y="2590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798602" name="Line 10"/>
          <p:cNvSpPr>
            <a:spLocks noChangeShapeType="1"/>
          </p:cNvSpPr>
          <p:nvPr/>
        </p:nvSpPr>
        <p:spPr bwMode="auto">
          <a:xfrm flipH="1">
            <a:off x="6400800" y="2895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3" name="Rectangle 11"/>
          <p:cNvSpPr>
            <a:spLocks noChangeArrowheads="1"/>
          </p:cNvSpPr>
          <p:nvPr/>
        </p:nvSpPr>
        <p:spPr bwMode="auto">
          <a:xfrm>
            <a:off x="7620000" y="3124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798604" name="Line 12"/>
          <p:cNvSpPr>
            <a:spLocks noChangeShapeType="1"/>
          </p:cNvSpPr>
          <p:nvPr/>
        </p:nvSpPr>
        <p:spPr bwMode="auto">
          <a:xfrm>
            <a:off x="7162800" y="2895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5" name="Line 13"/>
          <p:cNvSpPr>
            <a:spLocks noChangeShapeType="1"/>
          </p:cNvSpPr>
          <p:nvPr/>
        </p:nvSpPr>
        <p:spPr bwMode="auto">
          <a:xfrm flipH="1">
            <a:off x="74676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6" name="Rectangle 1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798607" name="Line 15"/>
          <p:cNvSpPr>
            <a:spLocks noChangeShapeType="1"/>
          </p:cNvSpPr>
          <p:nvPr/>
        </p:nvSpPr>
        <p:spPr bwMode="auto">
          <a:xfrm>
            <a:off x="7848600" y="3429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08" name="Rectangle 16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798609" name="Rectangle 17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798610" name="Rectangle 18"/>
          <p:cNvSpPr>
            <a:spLocks noChangeArrowheads="1"/>
          </p:cNvSpPr>
          <p:nvPr/>
        </p:nvSpPr>
        <p:spPr bwMode="auto">
          <a:xfrm>
            <a:off x="5486400" y="3657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11" name="Rectangle 19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798612" name="Rectangle 20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98613" name="Rectangle 21"/>
          <p:cNvSpPr>
            <a:spLocks noChangeArrowheads="1"/>
          </p:cNvSpPr>
          <p:nvPr/>
        </p:nvSpPr>
        <p:spPr bwMode="auto">
          <a:xfrm>
            <a:off x="6096000" y="3124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98614" name="Rectangle 22"/>
          <p:cNvSpPr>
            <a:spLocks noChangeArrowheads="1"/>
          </p:cNvSpPr>
          <p:nvPr/>
        </p:nvSpPr>
        <p:spPr bwMode="auto">
          <a:xfrm>
            <a:off x="71628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798615" name="Rectangle 23"/>
          <p:cNvSpPr>
            <a:spLocks noChangeArrowheads="1"/>
          </p:cNvSpPr>
          <p:nvPr/>
        </p:nvSpPr>
        <p:spPr bwMode="auto">
          <a:xfrm>
            <a:off x="74676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798616" name="Rectangle 24"/>
          <p:cNvSpPr>
            <a:spLocks noChangeArrowheads="1"/>
          </p:cNvSpPr>
          <p:nvPr/>
        </p:nvSpPr>
        <p:spPr bwMode="auto">
          <a:xfrm>
            <a:off x="7162800" y="3657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1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Insert [1/4]</a:t>
            </a:r>
          </a:p>
        </p:txBody>
      </p:sp>
      <p:sp>
        <p:nvSpPr>
          <p:cNvPr id="291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Ideas in the 2-3 Tree </a:t>
            </a:r>
            <a:r>
              <a:rPr lang="en-US" b="1" smtClean="0">
                <a:cs typeface="+mn-cs"/>
              </a:rPr>
              <a:t>insert</a:t>
            </a:r>
            <a:r>
              <a:rPr lang="en-US" smtClean="0">
                <a:cs typeface="+mn-cs"/>
              </a:rPr>
              <a:t> algorithm:</a:t>
            </a:r>
          </a:p>
          <a:p>
            <a:pPr lvl="1" eaLnBrk="1" hangingPunct="1">
              <a:defRPr/>
            </a:pPr>
            <a:r>
              <a:rPr lang="en-US" smtClean="0"/>
              <a:t>Start by adding the item to the appropriate leaf.</a:t>
            </a:r>
          </a:p>
          <a:p>
            <a:pPr lvl="1" eaLnBrk="1" hangingPunct="1">
              <a:defRPr/>
            </a:pPr>
            <a:r>
              <a:rPr lang="en-US" smtClean="0"/>
              <a:t>Allow nodes to expand when legal.</a:t>
            </a:r>
          </a:p>
          <a:p>
            <a:pPr lvl="1" eaLnBrk="1" hangingPunct="1">
              <a:defRPr/>
            </a:pPr>
            <a:r>
              <a:rPr lang="en-US" smtClean="0"/>
              <a:t>If a node gets too big (3 items), split the subtree rooted at that node and propagate the </a:t>
            </a:r>
            <a:r>
              <a:rPr lang="en-US" b="1" smtClean="0"/>
              <a:t>middle</a:t>
            </a:r>
            <a:r>
              <a:rPr lang="en-US" smtClean="0"/>
              <a:t> item upward.</a:t>
            </a:r>
          </a:p>
          <a:p>
            <a:pPr lvl="1" eaLnBrk="1" hangingPunct="1">
              <a:defRPr/>
            </a:pPr>
            <a:r>
              <a:rPr lang="en-US" smtClean="0"/>
              <a:t>If we end up splitting the entire tree, then we create a new root node, and all the leaves advance one level simultaneously.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 1: Insert 10.</a:t>
            </a:r>
          </a:p>
        </p:txBody>
      </p:sp>
      <p:sp>
        <p:nvSpPr>
          <p:cNvPr id="2915332" name="Rectangle 4"/>
          <p:cNvSpPr>
            <a:spLocks noChangeArrowheads="1"/>
          </p:cNvSpPr>
          <p:nvPr/>
        </p:nvSpPr>
        <p:spPr bwMode="auto">
          <a:xfrm>
            <a:off x="2057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5333" name="Line 5"/>
          <p:cNvSpPr>
            <a:spLocks noChangeShapeType="1"/>
          </p:cNvSpPr>
          <p:nvPr/>
        </p:nvSpPr>
        <p:spPr bwMode="auto">
          <a:xfrm>
            <a:off x="2209800" y="4953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34" name="Line 6"/>
          <p:cNvSpPr>
            <a:spLocks noChangeShapeType="1"/>
          </p:cNvSpPr>
          <p:nvPr/>
        </p:nvSpPr>
        <p:spPr bwMode="auto">
          <a:xfrm flipH="1">
            <a:off x="1600200" y="4953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35" name="Rectangle 7"/>
          <p:cNvSpPr>
            <a:spLocks noChangeArrowheads="1"/>
          </p:cNvSpPr>
          <p:nvPr/>
        </p:nvSpPr>
        <p:spPr bwMode="auto">
          <a:xfrm>
            <a:off x="25146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5336" name="Line 8"/>
          <p:cNvSpPr>
            <a:spLocks noChangeShapeType="1"/>
          </p:cNvSpPr>
          <p:nvPr/>
        </p:nvSpPr>
        <p:spPr bwMode="auto">
          <a:xfrm>
            <a:off x="24384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37" name="Rectangle 9"/>
          <p:cNvSpPr>
            <a:spLocks noChangeArrowheads="1"/>
          </p:cNvSpPr>
          <p:nvPr/>
        </p:nvSpPr>
        <p:spPr bwMode="auto">
          <a:xfrm>
            <a:off x="2743200" y="4114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5338" name="Line 10"/>
          <p:cNvSpPr>
            <a:spLocks noChangeShapeType="1"/>
          </p:cNvSpPr>
          <p:nvPr/>
        </p:nvSpPr>
        <p:spPr bwMode="auto">
          <a:xfrm flipH="1">
            <a:off x="2209800" y="44196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39" name="Rectangle 11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915340" name="Line 12"/>
          <p:cNvSpPr>
            <a:spLocks noChangeShapeType="1"/>
          </p:cNvSpPr>
          <p:nvPr/>
        </p:nvSpPr>
        <p:spPr bwMode="auto">
          <a:xfrm>
            <a:off x="2971800" y="4419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41" name="Line 13"/>
          <p:cNvSpPr>
            <a:spLocks noChangeShapeType="1"/>
          </p:cNvSpPr>
          <p:nvPr/>
        </p:nvSpPr>
        <p:spPr bwMode="auto">
          <a:xfrm flipH="1">
            <a:off x="32766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42" name="Rectangle 14"/>
          <p:cNvSpPr>
            <a:spLocks noChangeArrowheads="1"/>
          </p:cNvSpPr>
          <p:nvPr/>
        </p:nvSpPr>
        <p:spPr bwMode="auto">
          <a:xfrm>
            <a:off x="37338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15343" name="Line 15"/>
          <p:cNvSpPr>
            <a:spLocks noChangeShapeType="1"/>
          </p:cNvSpPr>
          <p:nvPr/>
        </p:nvSpPr>
        <p:spPr bwMode="auto">
          <a:xfrm>
            <a:off x="36576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44" name="Rectangle 16"/>
          <p:cNvSpPr>
            <a:spLocks noChangeArrowheads="1"/>
          </p:cNvSpPr>
          <p:nvPr/>
        </p:nvSpPr>
        <p:spPr bwMode="auto">
          <a:xfrm>
            <a:off x="12954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5345" name="Rectangle 17"/>
          <p:cNvSpPr>
            <a:spLocks noChangeArrowheads="1"/>
          </p:cNvSpPr>
          <p:nvPr/>
        </p:nvSpPr>
        <p:spPr bwMode="auto">
          <a:xfrm>
            <a:off x="1600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5346" name="Rectangle 18"/>
          <p:cNvSpPr>
            <a:spLocks noChangeArrowheads="1"/>
          </p:cNvSpPr>
          <p:nvPr/>
        </p:nvSpPr>
        <p:spPr bwMode="auto">
          <a:xfrm>
            <a:off x="12954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47" name="Rectangle 19"/>
          <p:cNvSpPr>
            <a:spLocks noChangeArrowheads="1"/>
          </p:cNvSpPr>
          <p:nvPr/>
        </p:nvSpPr>
        <p:spPr bwMode="auto">
          <a:xfrm>
            <a:off x="19050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5348" name="Rectangle 20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5349" name="Rectangle 21"/>
          <p:cNvSpPr>
            <a:spLocks noChangeArrowheads="1"/>
          </p:cNvSpPr>
          <p:nvPr/>
        </p:nvSpPr>
        <p:spPr bwMode="auto">
          <a:xfrm>
            <a:off x="19050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50" name="Rectangle 22"/>
          <p:cNvSpPr>
            <a:spLocks noChangeArrowheads="1"/>
          </p:cNvSpPr>
          <p:nvPr/>
        </p:nvSpPr>
        <p:spPr bwMode="auto">
          <a:xfrm>
            <a:off x="29718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15351" name="Rectangle 23"/>
          <p:cNvSpPr>
            <a:spLocks noChangeArrowheads="1"/>
          </p:cNvSpPr>
          <p:nvPr/>
        </p:nvSpPr>
        <p:spPr bwMode="auto">
          <a:xfrm>
            <a:off x="32766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15352" name="Rectangle 24"/>
          <p:cNvSpPr>
            <a:spLocks noChangeArrowheads="1"/>
          </p:cNvSpPr>
          <p:nvPr/>
        </p:nvSpPr>
        <p:spPr bwMode="auto">
          <a:xfrm>
            <a:off x="29718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53" name="Line 25"/>
          <p:cNvSpPr>
            <a:spLocks noChangeShapeType="1"/>
          </p:cNvSpPr>
          <p:nvPr/>
        </p:nvSpPr>
        <p:spPr bwMode="auto">
          <a:xfrm>
            <a:off x="6096000" y="4953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54" name="Line 26"/>
          <p:cNvSpPr>
            <a:spLocks noChangeShapeType="1"/>
          </p:cNvSpPr>
          <p:nvPr/>
        </p:nvSpPr>
        <p:spPr bwMode="auto">
          <a:xfrm flipH="1">
            <a:off x="5334000" y="49530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55" name="Rectangle 27"/>
          <p:cNvSpPr>
            <a:spLocks noChangeArrowheads="1"/>
          </p:cNvSpPr>
          <p:nvPr/>
        </p:nvSpPr>
        <p:spPr bwMode="auto">
          <a:xfrm>
            <a:off x="65532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5356" name="Line 28"/>
          <p:cNvSpPr>
            <a:spLocks noChangeShapeType="1"/>
          </p:cNvSpPr>
          <p:nvPr/>
        </p:nvSpPr>
        <p:spPr bwMode="auto">
          <a:xfrm>
            <a:off x="6324600" y="4953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57" name="Rectangle 29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5358" name="Line 30"/>
          <p:cNvSpPr>
            <a:spLocks noChangeShapeType="1"/>
          </p:cNvSpPr>
          <p:nvPr/>
        </p:nvSpPr>
        <p:spPr bwMode="auto">
          <a:xfrm flipH="1">
            <a:off x="6096000" y="4419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59" name="Rectangle 31"/>
          <p:cNvSpPr>
            <a:spLocks noChangeArrowheads="1"/>
          </p:cNvSpPr>
          <p:nvPr/>
        </p:nvSpPr>
        <p:spPr bwMode="auto">
          <a:xfrm>
            <a:off x="74676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915360" name="Line 32"/>
          <p:cNvSpPr>
            <a:spLocks noChangeShapeType="1"/>
          </p:cNvSpPr>
          <p:nvPr/>
        </p:nvSpPr>
        <p:spPr bwMode="auto">
          <a:xfrm>
            <a:off x="6934200" y="4419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61" name="Line 33"/>
          <p:cNvSpPr>
            <a:spLocks noChangeShapeType="1"/>
          </p:cNvSpPr>
          <p:nvPr/>
        </p:nvSpPr>
        <p:spPr bwMode="auto">
          <a:xfrm flipH="1">
            <a:off x="73152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62" name="Rectangle 34"/>
          <p:cNvSpPr>
            <a:spLocks noChangeArrowheads="1"/>
          </p:cNvSpPr>
          <p:nvPr/>
        </p:nvSpPr>
        <p:spPr bwMode="auto">
          <a:xfrm>
            <a:off x="7772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15363" name="Line 35"/>
          <p:cNvSpPr>
            <a:spLocks noChangeShapeType="1"/>
          </p:cNvSpPr>
          <p:nvPr/>
        </p:nvSpPr>
        <p:spPr bwMode="auto">
          <a:xfrm>
            <a:off x="76962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64" name="Rectangle 36"/>
          <p:cNvSpPr>
            <a:spLocks noChangeArrowheads="1"/>
          </p:cNvSpPr>
          <p:nvPr/>
        </p:nvSpPr>
        <p:spPr bwMode="auto">
          <a:xfrm>
            <a:off x="5029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5365" name="Rectangle 37"/>
          <p:cNvSpPr>
            <a:spLocks noChangeArrowheads="1"/>
          </p:cNvSpPr>
          <p:nvPr/>
        </p:nvSpPr>
        <p:spPr bwMode="auto">
          <a:xfrm>
            <a:off x="53340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5366" name="Rectangle 38"/>
          <p:cNvSpPr>
            <a:spLocks noChangeArrowheads="1"/>
          </p:cNvSpPr>
          <p:nvPr/>
        </p:nvSpPr>
        <p:spPr bwMode="auto">
          <a:xfrm>
            <a:off x="50292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67" name="Rectangle 39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5368" name="Rectangle 40"/>
          <p:cNvSpPr>
            <a:spLocks noChangeArrowheads="1"/>
          </p:cNvSpPr>
          <p:nvPr/>
        </p:nvSpPr>
        <p:spPr bwMode="auto">
          <a:xfrm>
            <a:off x="60960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5369" name="Rectangle 41"/>
          <p:cNvSpPr>
            <a:spLocks noChangeArrowheads="1"/>
          </p:cNvSpPr>
          <p:nvPr/>
        </p:nvSpPr>
        <p:spPr bwMode="auto">
          <a:xfrm>
            <a:off x="57912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70" name="Rectangle 42"/>
          <p:cNvSpPr>
            <a:spLocks noChangeArrowheads="1"/>
          </p:cNvSpPr>
          <p:nvPr/>
        </p:nvSpPr>
        <p:spPr bwMode="auto">
          <a:xfrm>
            <a:off x="70104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15371" name="Rectangle 43"/>
          <p:cNvSpPr>
            <a:spLocks noChangeArrowheads="1"/>
          </p:cNvSpPr>
          <p:nvPr/>
        </p:nvSpPr>
        <p:spPr bwMode="auto">
          <a:xfrm>
            <a:off x="7315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15372" name="Rectangle 44"/>
          <p:cNvSpPr>
            <a:spLocks noChangeArrowheads="1"/>
          </p:cNvSpPr>
          <p:nvPr/>
        </p:nvSpPr>
        <p:spPr bwMode="auto">
          <a:xfrm>
            <a:off x="70104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73" name="Line 45"/>
          <p:cNvSpPr>
            <a:spLocks noChangeShapeType="1"/>
          </p:cNvSpPr>
          <p:nvPr/>
        </p:nvSpPr>
        <p:spPr bwMode="auto">
          <a:xfrm>
            <a:off x="4267200" y="4800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5374" name="Rectangle 46"/>
          <p:cNvSpPr>
            <a:spLocks noChangeArrowheads="1"/>
          </p:cNvSpPr>
          <p:nvPr/>
        </p:nvSpPr>
        <p:spPr bwMode="auto">
          <a:xfrm>
            <a:off x="57912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5375" name="Rectangle 47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10</a:t>
            </a:r>
          </a:p>
        </p:txBody>
      </p:sp>
      <p:sp>
        <p:nvSpPr>
          <p:cNvPr id="2915376" name="Rectangle 48"/>
          <p:cNvSpPr>
            <a:spLocks noChangeArrowheads="1"/>
          </p:cNvSpPr>
          <p:nvPr/>
        </p:nvSpPr>
        <p:spPr bwMode="auto">
          <a:xfrm>
            <a:off x="5791200" y="5181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1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Insert [2/4]</a:t>
            </a:r>
          </a:p>
        </p:txBody>
      </p:sp>
      <p:sp>
        <p:nvSpPr>
          <p:cNvPr id="291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 2: Insert 5.</a:t>
            </a:r>
          </a:p>
          <a:p>
            <a:pPr lvl="1" eaLnBrk="1" hangingPunct="1">
              <a:defRPr/>
            </a:pPr>
            <a:r>
              <a:rPr lang="en-US" smtClean="0"/>
              <a:t>Over-full nodes are </a:t>
            </a:r>
            <a:r>
              <a:rPr lang="en-US" smtClean="0">
                <a:solidFill>
                  <a:srgbClr val="00CCFF"/>
                </a:solidFill>
              </a:rPr>
              <a:t>blue</a:t>
            </a:r>
            <a:r>
              <a:rPr lang="en-US" smtClean="0"/>
              <a:t>.</a:t>
            </a:r>
          </a:p>
        </p:txBody>
      </p:sp>
      <p:sp>
        <p:nvSpPr>
          <p:cNvPr id="2916356" name="Rectangle 4"/>
          <p:cNvSpPr>
            <a:spLocks noChangeArrowheads="1"/>
          </p:cNvSpPr>
          <p:nvPr/>
        </p:nvSpPr>
        <p:spPr bwMode="auto">
          <a:xfrm>
            <a:off x="60960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6357" name="Line 5"/>
          <p:cNvSpPr>
            <a:spLocks noChangeShapeType="1"/>
          </p:cNvSpPr>
          <p:nvPr/>
        </p:nvSpPr>
        <p:spPr bwMode="auto">
          <a:xfrm>
            <a:off x="1981200" y="2971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58" name="Line 6"/>
          <p:cNvSpPr>
            <a:spLocks noChangeShapeType="1"/>
          </p:cNvSpPr>
          <p:nvPr/>
        </p:nvSpPr>
        <p:spPr bwMode="auto">
          <a:xfrm flipH="1">
            <a:off x="13716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59" name="Rectangle 7"/>
          <p:cNvSpPr>
            <a:spLocks noChangeArrowheads="1"/>
          </p:cNvSpPr>
          <p:nvPr/>
        </p:nvSpPr>
        <p:spPr bwMode="auto">
          <a:xfrm>
            <a:off x="22860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6360" name="Line 8"/>
          <p:cNvSpPr>
            <a:spLocks noChangeShapeType="1"/>
          </p:cNvSpPr>
          <p:nvPr/>
        </p:nvSpPr>
        <p:spPr bwMode="auto">
          <a:xfrm>
            <a:off x="22098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61" name="Rectangle 9"/>
          <p:cNvSpPr>
            <a:spLocks noChangeArrowheads="1"/>
          </p:cNvSpPr>
          <p:nvPr/>
        </p:nvSpPr>
        <p:spPr bwMode="auto">
          <a:xfrm>
            <a:off x="2514600" y="2133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6362" name="Line 10"/>
          <p:cNvSpPr>
            <a:spLocks noChangeShapeType="1"/>
          </p:cNvSpPr>
          <p:nvPr/>
        </p:nvSpPr>
        <p:spPr bwMode="auto">
          <a:xfrm flipH="1">
            <a:off x="1981200" y="24384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63" name="Rectangle 11"/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916364" name="Line 12"/>
          <p:cNvSpPr>
            <a:spLocks noChangeShapeType="1"/>
          </p:cNvSpPr>
          <p:nvPr/>
        </p:nvSpPr>
        <p:spPr bwMode="auto">
          <a:xfrm>
            <a:off x="2743200" y="24384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65" name="Line 13"/>
          <p:cNvSpPr>
            <a:spLocks noChangeShapeType="1"/>
          </p:cNvSpPr>
          <p:nvPr/>
        </p:nvSpPr>
        <p:spPr bwMode="auto">
          <a:xfrm flipH="1">
            <a:off x="30480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66" name="Rectangle 14"/>
          <p:cNvSpPr>
            <a:spLocks noChangeArrowheads="1"/>
          </p:cNvSpPr>
          <p:nvPr/>
        </p:nvSpPr>
        <p:spPr bwMode="auto">
          <a:xfrm>
            <a:off x="35052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16367" name="Line 15"/>
          <p:cNvSpPr>
            <a:spLocks noChangeShapeType="1"/>
          </p:cNvSpPr>
          <p:nvPr/>
        </p:nvSpPr>
        <p:spPr bwMode="auto">
          <a:xfrm>
            <a:off x="34290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68" name="Rectangle 16"/>
          <p:cNvSpPr>
            <a:spLocks noChangeArrowheads="1"/>
          </p:cNvSpPr>
          <p:nvPr/>
        </p:nvSpPr>
        <p:spPr bwMode="auto">
          <a:xfrm>
            <a:off x="10668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6369" name="Rectangle 17"/>
          <p:cNvSpPr>
            <a:spLocks noChangeArrowheads="1"/>
          </p:cNvSpPr>
          <p:nvPr/>
        </p:nvSpPr>
        <p:spPr bwMode="auto">
          <a:xfrm>
            <a:off x="13716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6370" name="Rectangle 18"/>
          <p:cNvSpPr>
            <a:spLocks noChangeArrowheads="1"/>
          </p:cNvSpPr>
          <p:nvPr/>
        </p:nvSpPr>
        <p:spPr bwMode="auto">
          <a:xfrm>
            <a:off x="1066800" y="3200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71" name="Rectangle 19"/>
          <p:cNvSpPr>
            <a:spLocks noChangeArrowheads="1"/>
          </p:cNvSpPr>
          <p:nvPr/>
        </p:nvSpPr>
        <p:spPr bwMode="auto">
          <a:xfrm>
            <a:off x="16764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6372" name="Rectangle 20"/>
          <p:cNvSpPr>
            <a:spLocks noChangeArrowheads="1"/>
          </p:cNvSpPr>
          <p:nvPr/>
        </p:nvSpPr>
        <p:spPr bwMode="auto">
          <a:xfrm>
            <a:off x="1981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6373" name="Rectangle 21"/>
          <p:cNvSpPr>
            <a:spLocks noChangeArrowheads="1"/>
          </p:cNvSpPr>
          <p:nvPr/>
        </p:nvSpPr>
        <p:spPr bwMode="auto">
          <a:xfrm>
            <a:off x="1676400" y="2667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74" name="Rectangle 22"/>
          <p:cNvSpPr>
            <a:spLocks noChangeArrowheads="1"/>
          </p:cNvSpPr>
          <p:nvPr/>
        </p:nvSpPr>
        <p:spPr bwMode="auto">
          <a:xfrm>
            <a:off x="27432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16375" name="Rectangle 23"/>
          <p:cNvSpPr>
            <a:spLocks noChangeArrowheads="1"/>
          </p:cNvSpPr>
          <p:nvPr/>
        </p:nvSpPr>
        <p:spPr bwMode="auto">
          <a:xfrm>
            <a:off x="30480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16376" name="Rectangle 24"/>
          <p:cNvSpPr>
            <a:spLocks noChangeArrowheads="1"/>
          </p:cNvSpPr>
          <p:nvPr/>
        </p:nvSpPr>
        <p:spPr bwMode="auto">
          <a:xfrm>
            <a:off x="2743200" y="3200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77" name="Line 25"/>
          <p:cNvSpPr>
            <a:spLocks noChangeShapeType="1"/>
          </p:cNvSpPr>
          <p:nvPr/>
        </p:nvSpPr>
        <p:spPr bwMode="auto">
          <a:xfrm>
            <a:off x="6096000" y="29718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78" name="Line 26"/>
          <p:cNvSpPr>
            <a:spLocks noChangeShapeType="1"/>
          </p:cNvSpPr>
          <p:nvPr/>
        </p:nvSpPr>
        <p:spPr bwMode="auto">
          <a:xfrm flipH="1">
            <a:off x="54864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79" name="Rectangle 27"/>
          <p:cNvSpPr>
            <a:spLocks noChangeArrowheads="1"/>
          </p:cNvSpPr>
          <p:nvPr/>
        </p:nvSpPr>
        <p:spPr bwMode="auto">
          <a:xfrm>
            <a:off x="65532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6380" name="Line 28"/>
          <p:cNvSpPr>
            <a:spLocks noChangeShapeType="1"/>
          </p:cNvSpPr>
          <p:nvPr/>
        </p:nvSpPr>
        <p:spPr bwMode="auto">
          <a:xfrm>
            <a:off x="6324600" y="2971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81" name="Rectangle 29"/>
          <p:cNvSpPr>
            <a:spLocks noChangeArrowheads="1"/>
          </p:cNvSpPr>
          <p:nvPr/>
        </p:nvSpPr>
        <p:spPr bwMode="auto">
          <a:xfrm>
            <a:off x="6705600" y="2133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6382" name="Line 30"/>
          <p:cNvSpPr>
            <a:spLocks noChangeShapeType="1"/>
          </p:cNvSpPr>
          <p:nvPr/>
        </p:nvSpPr>
        <p:spPr bwMode="auto">
          <a:xfrm flipH="1">
            <a:off x="6096000" y="24384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83" name="Rectangle 31"/>
          <p:cNvSpPr>
            <a:spLocks noChangeArrowheads="1"/>
          </p:cNvSpPr>
          <p:nvPr/>
        </p:nvSpPr>
        <p:spPr bwMode="auto">
          <a:xfrm>
            <a:off x="7467600" y="2667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916384" name="Line 32"/>
          <p:cNvSpPr>
            <a:spLocks noChangeShapeType="1"/>
          </p:cNvSpPr>
          <p:nvPr/>
        </p:nvSpPr>
        <p:spPr bwMode="auto">
          <a:xfrm>
            <a:off x="6934200" y="24384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85" name="Line 33"/>
          <p:cNvSpPr>
            <a:spLocks noChangeShapeType="1"/>
          </p:cNvSpPr>
          <p:nvPr/>
        </p:nvSpPr>
        <p:spPr bwMode="auto">
          <a:xfrm flipH="1">
            <a:off x="73152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86" name="Rectangle 34"/>
          <p:cNvSpPr>
            <a:spLocks noChangeArrowheads="1"/>
          </p:cNvSpPr>
          <p:nvPr/>
        </p:nvSpPr>
        <p:spPr bwMode="auto">
          <a:xfrm>
            <a:off x="77724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16387" name="Line 35"/>
          <p:cNvSpPr>
            <a:spLocks noChangeShapeType="1"/>
          </p:cNvSpPr>
          <p:nvPr/>
        </p:nvSpPr>
        <p:spPr bwMode="auto">
          <a:xfrm>
            <a:off x="7696200" y="2971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88" name="Rectangle 36"/>
          <p:cNvSpPr>
            <a:spLocks noChangeArrowheads="1"/>
          </p:cNvSpPr>
          <p:nvPr/>
        </p:nvSpPr>
        <p:spPr bwMode="auto">
          <a:xfrm>
            <a:off x="57912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6389" name="Rectangle 37"/>
          <p:cNvSpPr>
            <a:spLocks noChangeArrowheads="1"/>
          </p:cNvSpPr>
          <p:nvPr/>
        </p:nvSpPr>
        <p:spPr bwMode="auto">
          <a:xfrm>
            <a:off x="6096000" y="2667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6390" name="Rectangle 38"/>
          <p:cNvSpPr>
            <a:spLocks noChangeArrowheads="1"/>
          </p:cNvSpPr>
          <p:nvPr/>
        </p:nvSpPr>
        <p:spPr bwMode="auto">
          <a:xfrm>
            <a:off x="5791200" y="2667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91" name="Rectangle 39"/>
          <p:cNvSpPr>
            <a:spLocks noChangeArrowheads="1"/>
          </p:cNvSpPr>
          <p:nvPr/>
        </p:nvSpPr>
        <p:spPr bwMode="auto">
          <a:xfrm>
            <a:off x="70104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16392" name="Rectangle 40"/>
          <p:cNvSpPr>
            <a:spLocks noChangeArrowheads="1"/>
          </p:cNvSpPr>
          <p:nvPr/>
        </p:nvSpPr>
        <p:spPr bwMode="auto">
          <a:xfrm>
            <a:off x="7315200" y="3200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16393" name="Rectangle 41"/>
          <p:cNvSpPr>
            <a:spLocks noChangeArrowheads="1"/>
          </p:cNvSpPr>
          <p:nvPr/>
        </p:nvSpPr>
        <p:spPr bwMode="auto">
          <a:xfrm>
            <a:off x="7010400" y="3200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94" name="Line 42"/>
          <p:cNvSpPr>
            <a:spLocks noChangeShapeType="1"/>
          </p:cNvSpPr>
          <p:nvPr/>
        </p:nvSpPr>
        <p:spPr bwMode="auto">
          <a:xfrm>
            <a:off x="4267200" y="2819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395" name="Rectangle 43"/>
          <p:cNvSpPr>
            <a:spLocks noChangeArrowheads="1"/>
          </p:cNvSpPr>
          <p:nvPr/>
        </p:nvSpPr>
        <p:spPr bwMode="auto">
          <a:xfrm>
            <a:off x="1828800" y="3200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6396" name="Rectangle 44"/>
          <p:cNvSpPr>
            <a:spLocks noChangeArrowheads="1"/>
          </p:cNvSpPr>
          <p:nvPr/>
        </p:nvSpPr>
        <p:spPr bwMode="auto">
          <a:xfrm>
            <a:off x="5029200" y="32004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6397" name="Rectangle 45"/>
          <p:cNvSpPr>
            <a:spLocks noChangeArrowheads="1"/>
          </p:cNvSpPr>
          <p:nvPr/>
        </p:nvSpPr>
        <p:spPr bwMode="auto">
          <a:xfrm>
            <a:off x="5334000" y="32004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6398" name="Rectangle 46"/>
          <p:cNvSpPr>
            <a:spLocks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2916399" name="Rectangle 47"/>
          <p:cNvSpPr>
            <a:spLocks noChangeArrowheads="1"/>
          </p:cNvSpPr>
          <p:nvPr/>
        </p:nvSpPr>
        <p:spPr bwMode="auto">
          <a:xfrm>
            <a:off x="5029200" y="32004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00" name="Rectangle 48"/>
          <p:cNvSpPr>
            <a:spLocks noChangeArrowheads="1"/>
          </p:cNvSpPr>
          <p:nvPr/>
        </p:nvSpPr>
        <p:spPr bwMode="auto">
          <a:xfrm>
            <a:off x="20574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6401" name="Line 49"/>
          <p:cNvSpPr>
            <a:spLocks noChangeShapeType="1"/>
          </p:cNvSpPr>
          <p:nvPr/>
        </p:nvSpPr>
        <p:spPr bwMode="auto">
          <a:xfrm>
            <a:off x="21336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02" name="Line 50"/>
          <p:cNvSpPr>
            <a:spLocks noChangeShapeType="1"/>
          </p:cNvSpPr>
          <p:nvPr/>
        </p:nvSpPr>
        <p:spPr bwMode="auto">
          <a:xfrm flipH="1">
            <a:off x="13716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03" name="Rectangle 51"/>
          <p:cNvSpPr>
            <a:spLocks noChangeArrowheads="1"/>
          </p:cNvSpPr>
          <p:nvPr/>
        </p:nvSpPr>
        <p:spPr bwMode="auto">
          <a:xfrm>
            <a:off x="25146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6404" name="Line 52"/>
          <p:cNvSpPr>
            <a:spLocks noChangeShapeType="1"/>
          </p:cNvSpPr>
          <p:nvPr/>
        </p:nvSpPr>
        <p:spPr bwMode="auto">
          <a:xfrm>
            <a:off x="2362200" y="51816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05" name="Rectangle 53"/>
          <p:cNvSpPr>
            <a:spLocks noChangeArrowheads="1"/>
          </p:cNvSpPr>
          <p:nvPr/>
        </p:nvSpPr>
        <p:spPr bwMode="auto">
          <a:xfrm>
            <a:off x="26670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6406" name="Line 54"/>
          <p:cNvSpPr>
            <a:spLocks noChangeShapeType="1"/>
          </p:cNvSpPr>
          <p:nvPr/>
        </p:nvSpPr>
        <p:spPr bwMode="auto">
          <a:xfrm flipH="1">
            <a:off x="1981200" y="4648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07" name="Rectangle 55"/>
          <p:cNvSpPr>
            <a:spLocks noChangeArrowheads="1"/>
          </p:cNvSpPr>
          <p:nvPr/>
        </p:nvSpPr>
        <p:spPr bwMode="auto">
          <a:xfrm>
            <a:off x="34290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916408" name="Line 56"/>
          <p:cNvSpPr>
            <a:spLocks noChangeShapeType="1"/>
          </p:cNvSpPr>
          <p:nvPr/>
        </p:nvSpPr>
        <p:spPr bwMode="auto">
          <a:xfrm>
            <a:off x="2895600" y="46482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09" name="Line 57"/>
          <p:cNvSpPr>
            <a:spLocks noChangeShapeType="1"/>
          </p:cNvSpPr>
          <p:nvPr/>
        </p:nvSpPr>
        <p:spPr bwMode="auto">
          <a:xfrm flipH="1">
            <a:off x="32766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10" name="Rectangle 58"/>
          <p:cNvSpPr>
            <a:spLocks noChangeArrowheads="1"/>
          </p:cNvSpPr>
          <p:nvPr/>
        </p:nvSpPr>
        <p:spPr bwMode="auto">
          <a:xfrm>
            <a:off x="37338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16411" name="Line 59"/>
          <p:cNvSpPr>
            <a:spLocks noChangeShapeType="1"/>
          </p:cNvSpPr>
          <p:nvPr/>
        </p:nvSpPr>
        <p:spPr bwMode="auto">
          <a:xfrm>
            <a:off x="36576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12" name="Rectangle 60"/>
          <p:cNvSpPr>
            <a:spLocks noChangeArrowheads="1"/>
          </p:cNvSpPr>
          <p:nvPr/>
        </p:nvSpPr>
        <p:spPr bwMode="auto">
          <a:xfrm>
            <a:off x="29718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16413" name="Rectangle 61"/>
          <p:cNvSpPr>
            <a:spLocks noChangeArrowheads="1"/>
          </p:cNvSpPr>
          <p:nvPr/>
        </p:nvSpPr>
        <p:spPr bwMode="auto">
          <a:xfrm>
            <a:off x="32766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16414" name="Rectangle 62"/>
          <p:cNvSpPr>
            <a:spLocks noChangeArrowheads="1"/>
          </p:cNvSpPr>
          <p:nvPr/>
        </p:nvSpPr>
        <p:spPr bwMode="auto">
          <a:xfrm>
            <a:off x="2971800" y="5410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15" name="Rectangle 6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916416" name="Rectangle 64"/>
          <p:cNvSpPr>
            <a:spLocks noChangeArrowheads="1"/>
          </p:cNvSpPr>
          <p:nvPr/>
        </p:nvSpPr>
        <p:spPr bwMode="auto">
          <a:xfrm>
            <a:off x="1828800" y="4876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6417" name="Rectangle 65"/>
          <p:cNvSpPr>
            <a:spLocks noChangeArrowheads="1"/>
          </p:cNvSpPr>
          <p:nvPr/>
        </p:nvSpPr>
        <p:spPr bwMode="auto">
          <a:xfrm>
            <a:off x="2133600" y="4876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6418" name="Rectangle 66"/>
          <p:cNvSpPr>
            <a:spLocks noChangeArrowheads="1"/>
          </p:cNvSpPr>
          <p:nvPr/>
        </p:nvSpPr>
        <p:spPr bwMode="auto">
          <a:xfrm>
            <a:off x="1524000" y="48768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19" name="Line 67"/>
          <p:cNvSpPr>
            <a:spLocks noChangeShapeType="1"/>
          </p:cNvSpPr>
          <p:nvPr/>
        </p:nvSpPr>
        <p:spPr bwMode="auto">
          <a:xfrm flipH="1">
            <a:off x="17526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20" name="Rectangle 68"/>
          <p:cNvSpPr>
            <a:spLocks noChangeArrowheads="1"/>
          </p:cNvSpPr>
          <p:nvPr/>
        </p:nvSpPr>
        <p:spPr bwMode="auto">
          <a:xfrm>
            <a:off x="11430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6421" name="Rectangle 69"/>
          <p:cNvSpPr>
            <a:spLocks noChangeArrowheads="1"/>
          </p:cNvSpPr>
          <p:nvPr/>
        </p:nvSpPr>
        <p:spPr bwMode="auto">
          <a:xfrm>
            <a:off x="16002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6422" name="Rectangle 70"/>
          <p:cNvSpPr>
            <a:spLocks noChangeArrowheads="1"/>
          </p:cNvSpPr>
          <p:nvPr/>
        </p:nvSpPr>
        <p:spPr bwMode="auto">
          <a:xfrm>
            <a:off x="61722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6423" name="Line 71"/>
          <p:cNvSpPr>
            <a:spLocks noChangeShapeType="1"/>
          </p:cNvSpPr>
          <p:nvPr/>
        </p:nvSpPr>
        <p:spPr bwMode="auto">
          <a:xfrm flipH="1">
            <a:off x="63246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24" name="Line 72"/>
          <p:cNvSpPr>
            <a:spLocks noChangeShapeType="1"/>
          </p:cNvSpPr>
          <p:nvPr/>
        </p:nvSpPr>
        <p:spPr bwMode="auto">
          <a:xfrm flipH="1">
            <a:off x="54102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25" name="Rectangle 73"/>
          <p:cNvSpPr>
            <a:spLocks noChangeArrowheads="1"/>
          </p:cNvSpPr>
          <p:nvPr/>
        </p:nvSpPr>
        <p:spPr bwMode="auto">
          <a:xfrm>
            <a:off x="66294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6426" name="Line 74"/>
          <p:cNvSpPr>
            <a:spLocks noChangeShapeType="1"/>
          </p:cNvSpPr>
          <p:nvPr/>
        </p:nvSpPr>
        <p:spPr bwMode="auto">
          <a:xfrm>
            <a:off x="66294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27" name="Line 75"/>
          <p:cNvSpPr>
            <a:spLocks noChangeShapeType="1"/>
          </p:cNvSpPr>
          <p:nvPr/>
        </p:nvSpPr>
        <p:spPr bwMode="auto">
          <a:xfrm flipH="1">
            <a:off x="5638800" y="4648200"/>
            <a:ext cx="838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28" name="Rectangle 76"/>
          <p:cNvSpPr>
            <a:spLocks noChangeArrowheads="1"/>
          </p:cNvSpPr>
          <p:nvPr/>
        </p:nvSpPr>
        <p:spPr bwMode="auto">
          <a:xfrm>
            <a:off x="75438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916429" name="Line 77"/>
          <p:cNvSpPr>
            <a:spLocks noChangeShapeType="1"/>
          </p:cNvSpPr>
          <p:nvPr/>
        </p:nvSpPr>
        <p:spPr bwMode="auto">
          <a:xfrm>
            <a:off x="6934200" y="4648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30" name="Line 78"/>
          <p:cNvSpPr>
            <a:spLocks noChangeShapeType="1"/>
          </p:cNvSpPr>
          <p:nvPr/>
        </p:nvSpPr>
        <p:spPr bwMode="auto">
          <a:xfrm flipH="1">
            <a:off x="73914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31" name="Rectangle 79"/>
          <p:cNvSpPr>
            <a:spLocks noChangeArrowheads="1"/>
          </p:cNvSpPr>
          <p:nvPr/>
        </p:nvSpPr>
        <p:spPr bwMode="auto">
          <a:xfrm>
            <a:off x="78486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16432" name="Line 80"/>
          <p:cNvSpPr>
            <a:spLocks noChangeShapeType="1"/>
          </p:cNvSpPr>
          <p:nvPr/>
        </p:nvSpPr>
        <p:spPr bwMode="auto">
          <a:xfrm>
            <a:off x="7772400" y="5181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33" name="Rectangle 81"/>
          <p:cNvSpPr>
            <a:spLocks noChangeArrowheads="1"/>
          </p:cNvSpPr>
          <p:nvPr/>
        </p:nvSpPr>
        <p:spPr bwMode="auto">
          <a:xfrm>
            <a:off x="70866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16434" name="Rectangle 82"/>
          <p:cNvSpPr>
            <a:spLocks noChangeArrowheads="1"/>
          </p:cNvSpPr>
          <p:nvPr/>
        </p:nvSpPr>
        <p:spPr bwMode="auto">
          <a:xfrm>
            <a:off x="7391400" y="5410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16435" name="Rectangle 83"/>
          <p:cNvSpPr>
            <a:spLocks noChangeArrowheads="1"/>
          </p:cNvSpPr>
          <p:nvPr/>
        </p:nvSpPr>
        <p:spPr bwMode="auto">
          <a:xfrm>
            <a:off x="7086600" y="5410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36" name="Line 84"/>
          <p:cNvSpPr>
            <a:spLocks noChangeShapeType="1"/>
          </p:cNvSpPr>
          <p:nvPr/>
        </p:nvSpPr>
        <p:spPr bwMode="auto">
          <a:xfrm>
            <a:off x="5715000" y="5181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37" name="Rectangle 85"/>
          <p:cNvSpPr>
            <a:spLocks noChangeArrowheads="1"/>
          </p:cNvSpPr>
          <p:nvPr/>
        </p:nvSpPr>
        <p:spPr bwMode="auto">
          <a:xfrm>
            <a:off x="52578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6438" name="Rectangle 86"/>
          <p:cNvSpPr>
            <a:spLocks noChangeArrowheads="1"/>
          </p:cNvSpPr>
          <p:nvPr/>
        </p:nvSpPr>
        <p:spPr bwMode="auto">
          <a:xfrm>
            <a:off x="57150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6439" name="Rectangle 87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6440" name="Rectangle 88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6441" name="Rectangle 89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916442" name="Rectangle 90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6443" name="Rectangle 91"/>
          <p:cNvSpPr>
            <a:spLocks noChangeArrowheads="1"/>
          </p:cNvSpPr>
          <p:nvPr/>
        </p:nvSpPr>
        <p:spPr bwMode="auto">
          <a:xfrm>
            <a:off x="6400800" y="4343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44" name="Line 92"/>
          <p:cNvSpPr>
            <a:spLocks noChangeShapeType="1"/>
          </p:cNvSpPr>
          <p:nvPr/>
        </p:nvSpPr>
        <p:spPr bwMode="auto">
          <a:xfrm flipH="1">
            <a:off x="6553200" y="4648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45" name="Line 93"/>
          <p:cNvSpPr>
            <a:spLocks noChangeShapeType="1"/>
          </p:cNvSpPr>
          <p:nvPr/>
        </p:nvSpPr>
        <p:spPr bwMode="auto">
          <a:xfrm flipV="1">
            <a:off x="5486400" y="2819400"/>
            <a:ext cx="2286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46" name="Line 94"/>
          <p:cNvSpPr>
            <a:spLocks noChangeShapeType="1"/>
          </p:cNvSpPr>
          <p:nvPr/>
        </p:nvSpPr>
        <p:spPr bwMode="auto">
          <a:xfrm flipV="1">
            <a:off x="2057400" y="4495800"/>
            <a:ext cx="5334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47" name="Line 95"/>
          <p:cNvSpPr>
            <a:spLocks noChangeShapeType="1"/>
          </p:cNvSpPr>
          <p:nvPr/>
        </p:nvSpPr>
        <p:spPr bwMode="auto">
          <a:xfrm>
            <a:off x="4267200" y="5029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6448" name="Line 96"/>
          <p:cNvSpPr>
            <a:spLocks noChangeShapeType="1"/>
          </p:cNvSpPr>
          <p:nvPr/>
        </p:nvSpPr>
        <p:spPr bwMode="auto">
          <a:xfrm flipH="1">
            <a:off x="3581400" y="3733800"/>
            <a:ext cx="19812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1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Insert [3/4]</a:t>
            </a:r>
          </a:p>
        </p:txBody>
      </p:sp>
      <p:sp>
        <p:nvSpPr>
          <p:cNvPr id="291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 3: Insert 5.</a:t>
            </a:r>
          </a:p>
          <a:p>
            <a:pPr lvl="1" eaLnBrk="1" hangingPunct="1">
              <a:defRPr/>
            </a:pPr>
            <a:r>
              <a:rPr lang="en-US" smtClean="0"/>
              <a:t>Here we see how a 2-3 Tree increases in height.</a:t>
            </a:r>
          </a:p>
        </p:txBody>
      </p:sp>
      <p:sp>
        <p:nvSpPr>
          <p:cNvPr id="2917380" name="Rectangle 4"/>
          <p:cNvSpPr>
            <a:spLocks noChangeArrowheads="1"/>
          </p:cNvSpPr>
          <p:nvPr/>
        </p:nvSpPr>
        <p:spPr bwMode="auto">
          <a:xfrm>
            <a:off x="63246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7381" name="Line 5"/>
          <p:cNvSpPr>
            <a:spLocks noChangeShapeType="1"/>
          </p:cNvSpPr>
          <p:nvPr/>
        </p:nvSpPr>
        <p:spPr bwMode="auto">
          <a:xfrm>
            <a:off x="3124200" y="2743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82" name="Line 6"/>
          <p:cNvSpPr>
            <a:spLocks noChangeShapeType="1"/>
          </p:cNvSpPr>
          <p:nvPr/>
        </p:nvSpPr>
        <p:spPr bwMode="auto">
          <a:xfrm flipH="1">
            <a:off x="2514600" y="2743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83" name="Rectangle 7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7384" name="Line 8"/>
          <p:cNvSpPr>
            <a:spLocks noChangeShapeType="1"/>
          </p:cNvSpPr>
          <p:nvPr/>
        </p:nvSpPr>
        <p:spPr bwMode="auto">
          <a:xfrm>
            <a:off x="33528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85" name="Rectangle 9"/>
          <p:cNvSpPr>
            <a:spLocks noChangeArrowheads="1"/>
          </p:cNvSpPr>
          <p:nvPr/>
        </p:nvSpPr>
        <p:spPr bwMode="auto">
          <a:xfrm>
            <a:off x="2209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7386" name="Rectangle 10"/>
          <p:cNvSpPr>
            <a:spLocks noChangeArrowheads="1"/>
          </p:cNvSpPr>
          <p:nvPr/>
        </p:nvSpPr>
        <p:spPr bwMode="auto">
          <a:xfrm>
            <a:off x="25146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7387" name="Rectangle 11"/>
          <p:cNvSpPr>
            <a:spLocks noChangeArrowheads="1"/>
          </p:cNvSpPr>
          <p:nvPr/>
        </p:nvSpPr>
        <p:spPr bwMode="auto">
          <a:xfrm>
            <a:off x="22098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88" name="Rectangle 12"/>
          <p:cNvSpPr>
            <a:spLocks noChangeArrowheads="1"/>
          </p:cNvSpPr>
          <p:nvPr/>
        </p:nvSpPr>
        <p:spPr bwMode="auto">
          <a:xfrm>
            <a:off x="28194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7389" name="Rectangle 13"/>
          <p:cNvSpPr>
            <a:spLocks noChangeArrowheads="1"/>
          </p:cNvSpPr>
          <p:nvPr/>
        </p:nvSpPr>
        <p:spPr bwMode="auto">
          <a:xfrm>
            <a:off x="31242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7390" name="Rectangle 14"/>
          <p:cNvSpPr>
            <a:spLocks noChangeArrowheads="1"/>
          </p:cNvSpPr>
          <p:nvPr/>
        </p:nvSpPr>
        <p:spPr bwMode="auto">
          <a:xfrm>
            <a:off x="2819400" y="2438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91" name="Line 15"/>
          <p:cNvSpPr>
            <a:spLocks noChangeShapeType="1"/>
          </p:cNvSpPr>
          <p:nvPr/>
        </p:nvSpPr>
        <p:spPr bwMode="auto">
          <a:xfrm>
            <a:off x="6324600" y="2743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92" name="Line 16"/>
          <p:cNvSpPr>
            <a:spLocks noChangeShapeType="1"/>
          </p:cNvSpPr>
          <p:nvPr/>
        </p:nvSpPr>
        <p:spPr bwMode="auto">
          <a:xfrm flipH="1">
            <a:off x="5715000" y="2743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93" name="Rectangle 17"/>
          <p:cNvSpPr>
            <a:spLocks noChangeArrowheads="1"/>
          </p:cNvSpPr>
          <p:nvPr/>
        </p:nvSpPr>
        <p:spPr bwMode="auto">
          <a:xfrm>
            <a:off x="67818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7394" name="Line 18"/>
          <p:cNvSpPr>
            <a:spLocks noChangeShapeType="1"/>
          </p:cNvSpPr>
          <p:nvPr/>
        </p:nvSpPr>
        <p:spPr bwMode="auto">
          <a:xfrm>
            <a:off x="6553200" y="2743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95" name="Rectangle 19"/>
          <p:cNvSpPr>
            <a:spLocks noChangeArrowheads="1"/>
          </p:cNvSpPr>
          <p:nvPr/>
        </p:nvSpPr>
        <p:spPr bwMode="auto">
          <a:xfrm>
            <a:off x="60198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7396" name="Rectangle 20"/>
          <p:cNvSpPr>
            <a:spLocks noChangeArrowheads="1"/>
          </p:cNvSpPr>
          <p:nvPr/>
        </p:nvSpPr>
        <p:spPr bwMode="auto">
          <a:xfrm>
            <a:off x="63246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7397" name="Rectangle 21"/>
          <p:cNvSpPr>
            <a:spLocks noChangeArrowheads="1"/>
          </p:cNvSpPr>
          <p:nvPr/>
        </p:nvSpPr>
        <p:spPr bwMode="auto">
          <a:xfrm>
            <a:off x="6019800" y="2438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98" name="Line 22"/>
          <p:cNvSpPr>
            <a:spLocks noChangeShapeType="1"/>
          </p:cNvSpPr>
          <p:nvPr/>
        </p:nvSpPr>
        <p:spPr bwMode="auto">
          <a:xfrm>
            <a:off x="4267200" y="2590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399" name="Rectangle 23"/>
          <p:cNvSpPr>
            <a:spLocks noChangeArrowheads="1"/>
          </p:cNvSpPr>
          <p:nvPr/>
        </p:nvSpPr>
        <p:spPr bwMode="auto">
          <a:xfrm>
            <a:off x="29718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7400" name="Rectangle 24"/>
          <p:cNvSpPr>
            <a:spLocks noChangeArrowheads="1"/>
          </p:cNvSpPr>
          <p:nvPr/>
        </p:nvSpPr>
        <p:spPr bwMode="auto">
          <a:xfrm>
            <a:off x="5257800" y="2971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7401" name="Rectangle 25"/>
          <p:cNvSpPr>
            <a:spLocks noChangeArrowheads="1"/>
          </p:cNvSpPr>
          <p:nvPr/>
        </p:nvSpPr>
        <p:spPr bwMode="auto">
          <a:xfrm>
            <a:off x="5562600" y="2971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7402" name="Rectangle 26"/>
          <p:cNvSpPr>
            <a:spLocks noChangeArrowheads="1"/>
          </p:cNvSpPr>
          <p:nvPr/>
        </p:nvSpPr>
        <p:spPr bwMode="auto">
          <a:xfrm>
            <a:off x="5867400" y="29718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2917403" name="Rectangle 27"/>
          <p:cNvSpPr>
            <a:spLocks noChangeArrowheads="1"/>
          </p:cNvSpPr>
          <p:nvPr/>
        </p:nvSpPr>
        <p:spPr bwMode="auto">
          <a:xfrm>
            <a:off x="5257800" y="29718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04" name="Rectangle 28"/>
          <p:cNvSpPr>
            <a:spLocks noChangeArrowheads="1"/>
          </p:cNvSpPr>
          <p:nvPr/>
        </p:nvSpPr>
        <p:spPr bwMode="auto">
          <a:xfrm>
            <a:off x="28956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7405" name="Line 29"/>
          <p:cNvSpPr>
            <a:spLocks noChangeShapeType="1"/>
          </p:cNvSpPr>
          <p:nvPr/>
        </p:nvSpPr>
        <p:spPr bwMode="auto">
          <a:xfrm>
            <a:off x="29718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06" name="Line 30"/>
          <p:cNvSpPr>
            <a:spLocks noChangeShapeType="1"/>
          </p:cNvSpPr>
          <p:nvPr/>
        </p:nvSpPr>
        <p:spPr bwMode="auto">
          <a:xfrm flipH="1">
            <a:off x="2209800" y="4953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07" name="Rectangle 31"/>
          <p:cNvSpPr>
            <a:spLocks noChangeArrowheads="1"/>
          </p:cNvSpPr>
          <p:nvPr/>
        </p:nvSpPr>
        <p:spPr bwMode="auto">
          <a:xfrm>
            <a:off x="33528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7408" name="Line 32"/>
          <p:cNvSpPr>
            <a:spLocks noChangeShapeType="1"/>
          </p:cNvSpPr>
          <p:nvPr/>
        </p:nvSpPr>
        <p:spPr bwMode="auto">
          <a:xfrm>
            <a:off x="3200400" y="49530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09" name="Rectangle 33"/>
          <p:cNvSpPr>
            <a:spLocks noChangeArrowheads="1"/>
          </p:cNvSpPr>
          <p:nvPr/>
        </p:nvSpPr>
        <p:spPr bwMode="auto">
          <a:xfrm>
            <a:off x="2362200" y="4648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</a:t>
            </a:r>
          </a:p>
        </p:txBody>
      </p:sp>
      <p:sp>
        <p:nvSpPr>
          <p:cNvPr id="2917410" name="Rectangle 34"/>
          <p:cNvSpPr>
            <a:spLocks noChangeArrowheads="1"/>
          </p:cNvSpPr>
          <p:nvPr/>
        </p:nvSpPr>
        <p:spPr bwMode="auto">
          <a:xfrm>
            <a:off x="2667000" y="4648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17411" name="Rectangle 35"/>
          <p:cNvSpPr>
            <a:spLocks noChangeArrowheads="1"/>
          </p:cNvSpPr>
          <p:nvPr/>
        </p:nvSpPr>
        <p:spPr bwMode="auto">
          <a:xfrm>
            <a:off x="2971800" y="4648200"/>
            <a:ext cx="304800" cy="304800"/>
          </a:xfrm>
          <a:prstGeom prst="rect">
            <a:avLst/>
          </a:prstGeom>
          <a:solidFill>
            <a:srgbClr val="00CC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7412" name="Rectangle 36"/>
          <p:cNvSpPr>
            <a:spLocks noChangeArrowheads="1"/>
          </p:cNvSpPr>
          <p:nvPr/>
        </p:nvSpPr>
        <p:spPr bwMode="auto">
          <a:xfrm>
            <a:off x="2362200" y="4648200"/>
            <a:ext cx="914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13" name="Line 37"/>
          <p:cNvSpPr>
            <a:spLocks noChangeShapeType="1"/>
          </p:cNvSpPr>
          <p:nvPr/>
        </p:nvSpPr>
        <p:spPr bwMode="auto">
          <a:xfrm flipH="1">
            <a:off x="25908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14" name="Rectangle 38"/>
          <p:cNvSpPr>
            <a:spLocks noChangeArrowheads="1"/>
          </p:cNvSpPr>
          <p:nvPr/>
        </p:nvSpPr>
        <p:spPr bwMode="auto">
          <a:xfrm>
            <a:off x="19812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7415" name="Rectangle 39"/>
          <p:cNvSpPr>
            <a:spLocks noChangeArrowheads="1"/>
          </p:cNvSpPr>
          <p:nvPr/>
        </p:nvSpPr>
        <p:spPr bwMode="auto">
          <a:xfrm>
            <a:off x="2438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7416" name="Rectangle 40"/>
          <p:cNvSpPr>
            <a:spLocks noChangeArrowheads="1"/>
          </p:cNvSpPr>
          <p:nvPr/>
        </p:nvSpPr>
        <p:spPr bwMode="auto">
          <a:xfrm>
            <a:off x="64008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17417" name="Line 41"/>
          <p:cNvSpPr>
            <a:spLocks noChangeShapeType="1"/>
          </p:cNvSpPr>
          <p:nvPr/>
        </p:nvSpPr>
        <p:spPr bwMode="auto">
          <a:xfrm flipH="1">
            <a:off x="65532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18" name="Line 42"/>
          <p:cNvSpPr>
            <a:spLocks noChangeShapeType="1"/>
          </p:cNvSpPr>
          <p:nvPr/>
        </p:nvSpPr>
        <p:spPr bwMode="auto">
          <a:xfrm flipH="1">
            <a:off x="56388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19" name="Rectangle 43"/>
          <p:cNvSpPr>
            <a:spLocks noChangeArrowheads="1"/>
          </p:cNvSpPr>
          <p:nvPr/>
        </p:nvSpPr>
        <p:spPr bwMode="auto">
          <a:xfrm>
            <a:off x="68580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17420" name="Line 44"/>
          <p:cNvSpPr>
            <a:spLocks noChangeShapeType="1"/>
          </p:cNvSpPr>
          <p:nvPr/>
        </p:nvSpPr>
        <p:spPr bwMode="auto">
          <a:xfrm>
            <a:off x="68580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21" name="Line 45"/>
          <p:cNvSpPr>
            <a:spLocks noChangeShapeType="1"/>
          </p:cNvSpPr>
          <p:nvPr/>
        </p:nvSpPr>
        <p:spPr bwMode="auto">
          <a:xfrm flipH="1">
            <a:off x="5867400" y="4419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22" name="Line 46"/>
          <p:cNvSpPr>
            <a:spLocks noChangeShapeType="1"/>
          </p:cNvSpPr>
          <p:nvPr/>
        </p:nvSpPr>
        <p:spPr bwMode="auto">
          <a:xfrm>
            <a:off x="5943600" y="4953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23" name="Rectangle 47"/>
          <p:cNvSpPr>
            <a:spLocks noChangeArrowheads="1"/>
          </p:cNvSpPr>
          <p:nvPr/>
        </p:nvSpPr>
        <p:spPr bwMode="auto">
          <a:xfrm>
            <a:off x="54864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17424" name="Rectangle 48"/>
          <p:cNvSpPr>
            <a:spLocks noChangeArrowheads="1"/>
          </p:cNvSpPr>
          <p:nvPr/>
        </p:nvSpPr>
        <p:spPr bwMode="auto">
          <a:xfrm>
            <a:off x="5943600" y="5181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7425" name="Rectangle 49"/>
          <p:cNvSpPr>
            <a:spLocks noChangeArrowheads="1"/>
          </p:cNvSpPr>
          <p:nvPr/>
        </p:nvSpPr>
        <p:spPr bwMode="auto">
          <a:xfrm>
            <a:off x="66294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17426" name="Rectangle 50"/>
          <p:cNvSpPr>
            <a:spLocks noChangeArrowheads="1"/>
          </p:cNvSpPr>
          <p:nvPr/>
        </p:nvSpPr>
        <p:spPr bwMode="auto">
          <a:xfrm>
            <a:off x="5715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17427" name="Rectangle 51"/>
          <p:cNvSpPr>
            <a:spLocks noChangeArrowheads="1"/>
          </p:cNvSpPr>
          <p:nvPr/>
        </p:nvSpPr>
        <p:spPr bwMode="auto">
          <a:xfrm>
            <a:off x="6172200" y="4114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917428" name="Line 52"/>
          <p:cNvSpPr>
            <a:spLocks noChangeShapeType="1"/>
          </p:cNvSpPr>
          <p:nvPr/>
        </p:nvSpPr>
        <p:spPr bwMode="auto">
          <a:xfrm>
            <a:off x="6400800" y="4419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29" name="Line 53"/>
          <p:cNvSpPr>
            <a:spLocks noChangeShapeType="1"/>
          </p:cNvSpPr>
          <p:nvPr/>
        </p:nvSpPr>
        <p:spPr bwMode="auto">
          <a:xfrm flipV="1">
            <a:off x="5715000" y="2590800"/>
            <a:ext cx="2286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30" name="Line 54"/>
          <p:cNvSpPr>
            <a:spLocks noChangeShapeType="1"/>
          </p:cNvSpPr>
          <p:nvPr/>
        </p:nvSpPr>
        <p:spPr bwMode="auto">
          <a:xfrm flipV="1">
            <a:off x="2819400" y="4267200"/>
            <a:ext cx="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31" name="Line 55"/>
          <p:cNvSpPr>
            <a:spLocks noChangeShapeType="1"/>
          </p:cNvSpPr>
          <p:nvPr/>
        </p:nvSpPr>
        <p:spPr bwMode="auto">
          <a:xfrm>
            <a:off x="4267200" y="4800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7432" name="Line 56"/>
          <p:cNvSpPr>
            <a:spLocks noChangeShapeType="1"/>
          </p:cNvSpPr>
          <p:nvPr/>
        </p:nvSpPr>
        <p:spPr bwMode="auto">
          <a:xfrm flipH="1">
            <a:off x="3581400" y="3581400"/>
            <a:ext cx="19812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1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Insert [4/4]</a:t>
            </a:r>
          </a:p>
        </p:txBody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2-3 Tree </a:t>
            </a:r>
            <a:r>
              <a:rPr lang="en-US" b="1" smtClean="0">
                <a:cs typeface="+mn-cs"/>
              </a:rPr>
              <a:t>Insert</a:t>
            </a:r>
            <a:r>
              <a:rPr lang="en-US" smtClean="0">
                <a:cs typeface="+mn-cs"/>
              </a:rPr>
              <a:t> Algorithm (outline)</a:t>
            </a:r>
          </a:p>
          <a:p>
            <a:pPr lvl="1" eaLnBrk="1" hangingPunct="1">
              <a:defRPr/>
            </a:pPr>
            <a:r>
              <a:rPr lang="en-US" smtClean="0"/>
              <a:t>Find the leaf the new item goes in.</a:t>
            </a:r>
          </a:p>
          <a:p>
            <a:pPr lvl="2" eaLnBrk="1" hangingPunct="1">
              <a:defRPr/>
            </a:pPr>
            <a:r>
              <a:rPr lang="en-US" smtClean="0"/>
              <a:t>Note: In the process of finding this leaf, you may determine that the given key is already in the tree. If you do, act accordingly.</a:t>
            </a:r>
          </a:p>
          <a:p>
            <a:pPr lvl="1" eaLnBrk="1" hangingPunct="1">
              <a:defRPr/>
            </a:pPr>
            <a:r>
              <a:rPr lang="en-US" smtClean="0"/>
              <a:t>Add the item to the proper node.</a:t>
            </a:r>
          </a:p>
          <a:p>
            <a:pPr lvl="1" eaLnBrk="1" hangingPunct="1">
              <a:defRPr/>
            </a:pPr>
            <a:r>
              <a:rPr lang="en-US" smtClean="0"/>
              <a:t>If the node is overfull, then split it (dragging subtrees along, if necessary), and move the middle item up:</a:t>
            </a:r>
          </a:p>
          <a:p>
            <a:pPr lvl="2" eaLnBrk="1" hangingPunct="1">
              <a:defRPr/>
            </a:pPr>
            <a:r>
              <a:rPr lang="en-US" smtClean="0"/>
              <a:t>If there is no parent, then make a new root. Done.</a:t>
            </a:r>
          </a:p>
          <a:p>
            <a:pPr lvl="2" eaLnBrk="1" hangingPunct="1">
              <a:defRPr/>
            </a:pPr>
            <a:r>
              <a:rPr lang="en-US" smtClean="0"/>
              <a:t>Otherwise, add the moved-up item to the parent node. To add the item to the parent, do a recursive call to the insertion procedure.</a:t>
            </a:r>
          </a:p>
        </p:txBody>
      </p:sp>
      <p:sp>
        <p:nvSpPr>
          <p:cNvPr id="2918404" name="Line 4"/>
          <p:cNvSpPr>
            <a:spLocks noChangeShapeType="1"/>
          </p:cNvSpPr>
          <p:nvPr/>
        </p:nvSpPr>
        <p:spPr bwMode="auto">
          <a:xfrm flipV="1">
            <a:off x="7620000" y="3886200"/>
            <a:ext cx="1295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8405" name="Line 5"/>
          <p:cNvSpPr>
            <a:spLocks noChangeShapeType="1"/>
          </p:cNvSpPr>
          <p:nvPr/>
        </p:nvSpPr>
        <p:spPr bwMode="auto">
          <a:xfrm flipV="1">
            <a:off x="8915400" y="2667000"/>
            <a:ext cx="0" cy="1219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8406" name="Line 6"/>
          <p:cNvSpPr>
            <a:spLocks noChangeShapeType="1"/>
          </p:cNvSpPr>
          <p:nvPr/>
        </p:nvSpPr>
        <p:spPr bwMode="auto">
          <a:xfrm flipH="1" flipV="1">
            <a:off x="4876800" y="2514600"/>
            <a:ext cx="403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1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[1/8]</a:t>
            </a:r>
          </a:p>
        </p:txBody>
      </p:sp>
      <p:sp>
        <p:nvSpPr>
          <p:cNvPr id="291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Deleting</a:t>
            </a:r>
            <a:r>
              <a:rPr lang="en-US" smtClean="0">
                <a:cs typeface="+mn-cs"/>
              </a:rPr>
              <a:t> from a 2-3 Tree is similar to inserting.</a:t>
            </a:r>
          </a:p>
          <a:p>
            <a:pPr lvl="1" eaLnBrk="1" hangingPunct="1">
              <a:defRPr/>
            </a:pPr>
            <a:r>
              <a:rPr lang="en-US" smtClean="0"/>
              <a:t>We will use the recursive-thinking idea to avoid describing every detail of the process.</a:t>
            </a:r>
          </a:p>
          <a:p>
            <a:pPr lvl="1" eaLnBrk="1" hangingPunct="1">
              <a:defRPr/>
            </a:pPr>
            <a:r>
              <a:rPr lang="en-US" smtClean="0"/>
              <a:t>We try to delete from a leaf. If it does not work, rearrange.</a:t>
            </a:r>
          </a:p>
          <a:p>
            <a:pPr lvl="1" eaLnBrk="1" hangingPunct="1">
              <a:defRPr/>
            </a:pPr>
            <a:r>
              <a:rPr lang="en-US" smtClean="0"/>
              <a:t>If that does not work, bring an item from the parent down. This is deleting from the parent. Recurse (or reduce the height and we are done).</a:t>
            </a:r>
          </a:p>
          <a:p>
            <a:pPr lvl="1" eaLnBrk="1" hangingPunct="1">
              <a:defRPr/>
            </a:pPr>
            <a:r>
              <a:rPr lang="en-US" smtClean="0"/>
              <a:t>As with inserting, we start at a leaf and work our way up.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/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[2/8]</a:t>
            </a:r>
          </a:p>
        </p:txBody>
      </p:sp>
      <p:sp>
        <p:nvSpPr>
          <p:cNvPr id="292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Observation</a:t>
            </a:r>
          </a:p>
          <a:p>
            <a:pPr lvl="1" eaLnBrk="1" hangingPunct="1">
              <a:defRPr/>
            </a:pPr>
            <a:r>
              <a:rPr lang="en-US" smtClean="0"/>
              <a:t>We can always start our deletion at a leaf.</a:t>
            </a:r>
          </a:p>
          <a:p>
            <a:pPr lvl="1" eaLnBrk="1" hangingPunct="1">
              <a:defRPr/>
            </a:pPr>
            <a:r>
              <a:rPr lang="en-US" smtClean="0"/>
              <a:t>If the item to be deleted is not in a leaf, swap it with its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inorder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successor.</a:t>
            </a:r>
          </a:p>
          <a:p>
            <a:pPr lvl="2" eaLnBrk="1" hangingPunct="1">
              <a:defRPr/>
            </a:pPr>
            <a:r>
              <a:rPr lang="en-US" smtClean="0"/>
              <a:t>It must have one. (Why?)</a:t>
            </a:r>
          </a:p>
          <a:p>
            <a:pPr lvl="1" eaLnBrk="1" hangingPunct="1">
              <a:defRPr/>
            </a:pPr>
            <a:r>
              <a:rPr lang="en-US" smtClean="0"/>
              <a:t>This swap operation comes </a:t>
            </a:r>
            <a:r>
              <a:rPr lang="en-US" b="1" smtClean="0"/>
              <a:t>before</a:t>
            </a:r>
            <a:r>
              <a:rPr lang="en-US" smtClean="0"/>
              <a:t> the</a:t>
            </a:r>
            <a:br>
              <a:rPr lang="en-US" smtClean="0"/>
            </a:br>
            <a:r>
              <a:rPr lang="en-US" smtClean="0"/>
              <a:t>recursive deletion procedure.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Easy Case</a:t>
            </a:r>
          </a:p>
          <a:p>
            <a:pPr lvl="1" eaLnBrk="1" hangingPunct="1">
              <a:defRPr/>
            </a:pPr>
            <a:r>
              <a:rPr lang="en-US" smtClean="0"/>
              <a:t>If the leaf containing the item to</a:t>
            </a:r>
            <a:br>
              <a:rPr lang="en-US" smtClean="0"/>
            </a:br>
            <a:r>
              <a:rPr lang="en-US" smtClean="0"/>
              <a:t>be deleted has another item</a:t>
            </a:r>
            <a:br>
              <a:rPr lang="en-US" smtClean="0"/>
            </a:br>
            <a:r>
              <a:rPr lang="en-US" smtClean="0"/>
              <a:t>in it, just delete the item.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</a:t>
            </a:r>
          </a:p>
          <a:p>
            <a:pPr lvl="1" eaLnBrk="1" hangingPunct="1">
              <a:defRPr/>
            </a:pPr>
            <a:r>
              <a:rPr lang="en-US" smtClean="0"/>
              <a:t>Delete 25.</a:t>
            </a:r>
          </a:p>
        </p:txBody>
      </p:sp>
      <p:sp>
        <p:nvSpPr>
          <p:cNvPr id="2920452" name="Line 4"/>
          <p:cNvSpPr>
            <a:spLocks noChangeShapeType="1"/>
          </p:cNvSpPr>
          <p:nvPr/>
        </p:nvSpPr>
        <p:spPr bwMode="auto">
          <a:xfrm>
            <a:off x="6553200" y="3657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53" name="Line 5"/>
          <p:cNvSpPr>
            <a:spLocks noChangeShapeType="1"/>
          </p:cNvSpPr>
          <p:nvPr/>
        </p:nvSpPr>
        <p:spPr bwMode="auto">
          <a:xfrm flipH="1">
            <a:off x="5943600" y="3657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54" name="Rectangle 6"/>
          <p:cNvSpPr>
            <a:spLocks noChangeArrowheads="1"/>
          </p:cNvSpPr>
          <p:nvPr/>
        </p:nvSpPr>
        <p:spPr bwMode="auto">
          <a:xfrm>
            <a:off x="68580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0455" name="Line 7"/>
          <p:cNvSpPr>
            <a:spLocks noChangeShapeType="1"/>
          </p:cNvSpPr>
          <p:nvPr/>
        </p:nvSpPr>
        <p:spPr bwMode="auto">
          <a:xfrm>
            <a:off x="6781800" y="3657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56" name="Rectangle 8"/>
          <p:cNvSpPr>
            <a:spLocks noChangeArrowheads="1"/>
          </p:cNvSpPr>
          <p:nvPr/>
        </p:nvSpPr>
        <p:spPr bwMode="auto">
          <a:xfrm>
            <a:off x="70866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0457" name="Line 9"/>
          <p:cNvSpPr>
            <a:spLocks noChangeShapeType="1"/>
          </p:cNvSpPr>
          <p:nvPr/>
        </p:nvSpPr>
        <p:spPr bwMode="auto">
          <a:xfrm flipH="1">
            <a:off x="6553200" y="31242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58" name="Rectangle 10"/>
          <p:cNvSpPr>
            <a:spLocks noChangeArrowheads="1"/>
          </p:cNvSpPr>
          <p:nvPr/>
        </p:nvSpPr>
        <p:spPr bwMode="auto">
          <a:xfrm>
            <a:off x="76200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25</a:t>
            </a:r>
          </a:p>
        </p:txBody>
      </p:sp>
      <p:sp>
        <p:nvSpPr>
          <p:cNvPr id="2920459" name="Line 11"/>
          <p:cNvSpPr>
            <a:spLocks noChangeShapeType="1"/>
          </p:cNvSpPr>
          <p:nvPr/>
        </p:nvSpPr>
        <p:spPr bwMode="auto">
          <a:xfrm>
            <a:off x="7315200" y="31242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60" name="Line 12"/>
          <p:cNvSpPr>
            <a:spLocks noChangeShapeType="1"/>
          </p:cNvSpPr>
          <p:nvPr/>
        </p:nvSpPr>
        <p:spPr bwMode="auto">
          <a:xfrm flipH="1">
            <a:off x="7467600" y="3657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61" name="Line 13"/>
          <p:cNvSpPr>
            <a:spLocks noChangeShapeType="1"/>
          </p:cNvSpPr>
          <p:nvPr/>
        </p:nvSpPr>
        <p:spPr bwMode="auto">
          <a:xfrm>
            <a:off x="7848600" y="3657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62" name="Rectangle 14"/>
          <p:cNvSpPr>
            <a:spLocks noChangeArrowheads="1"/>
          </p:cNvSpPr>
          <p:nvPr/>
        </p:nvSpPr>
        <p:spPr bwMode="auto">
          <a:xfrm>
            <a:off x="5638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0463" name="Rectangle 15"/>
          <p:cNvSpPr>
            <a:spLocks noChangeArrowheads="1"/>
          </p:cNvSpPr>
          <p:nvPr/>
        </p:nvSpPr>
        <p:spPr bwMode="auto">
          <a:xfrm>
            <a:off x="59436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0464" name="Rectangle 16"/>
          <p:cNvSpPr>
            <a:spLocks noChangeArrowheads="1"/>
          </p:cNvSpPr>
          <p:nvPr/>
        </p:nvSpPr>
        <p:spPr bwMode="auto">
          <a:xfrm>
            <a:off x="5638800" y="3886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65" name="Rectangle 17"/>
          <p:cNvSpPr>
            <a:spLocks noChangeArrowheads="1"/>
          </p:cNvSpPr>
          <p:nvPr/>
        </p:nvSpPr>
        <p:spPr bwMode="auto">
          <a:xfrm>
            <a:off x="6248400" y="3352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0466" name="Rectangle 18"/>
          <p:cNvSpPr>
            <a:spLocks noChangeArrowheads="1"/>
          </p:cNvSpPr>
          <p:nvPr/>
        </p:nvSpPr>
        <p:spPr bwMode="auto">
          <a:xfrm>
            <a:off x="6553200" y="3352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0467" name="Rectangle 19"/>
          <p:cNvSpPr>
            <a:spLocks noChangeArrowheads="1"/>
          </p:cNvSpPr>
          <p:nvPr/>
        </p:nvSpPr>
        <p:spPr bwMode="auto">
          <a:xfrm>
            <a:off x="6248400" y="3352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68" name="Rectangle 20"/>
          <p:cNvSpPr>
            <a:spLocks noChangeArrowheads="1"/>
          </p:cNvSpPr>
          <p:nvPr/>
        </p:nvSpPr>
        <p:spPr bwMode="auto">
          <a:xfrm>
            <a:off x="64008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0469" name="Rectangle 21"/>
          <p:cNvSpPr>
            <a:spLocks noChangeArrowheads="1"/>
          </p:cNvSpPr>
          <p:nvPr/>
        </p:nvSpPr>
        <p:spPr bwMode="auto">
          <a:xfrm>
            <a:off x="77724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0470" name="Rectangle 22"/>
          <p:cNvSpPr>
            <a:spLocks noChangeArrowheads="1"/>
          </p:cNvSpPr>
          <p:nvPr/>
        </p:nvSpPr>
        <p:spPr bwMode="auto">
          <a:xfrm>
            <a:off x="80772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0471" name="Rectangle 23"/>
          <p:cNvSpPr>
            <a:spLocks noChangeArrowheads="1"/>
          </p:cNvSpPr>
          <p:nvPr/>
        </p:nvSpPr>
        <p:spPr bwMode="auto">
          <a:xfrm>
            <a:off x="7772400" y="3886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72" name="Rectangle 24"/>
          <p:cNvSpPr>
            <a:spLocks noChangeArrowheads="1"/>
          </p:cNvSpPr>
          <p:nvPr/>
        </p:nvSpPr>
        <p:spPr bwMode="auto">
          <a:xfrm>
            <a:off x="7315200" y="3886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0473" name="Line 25"/>
          <p:cNvSpPr>
            <a:spLocks noChangeShapeType="1"/>
          </p:cNvSpPr>
          <p:nvPr/>
        </p:nvSpPr>
        <p:spPr bwMode="auto">
          <a:xfrm>
            <a:off x="3276600" y="5638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74" name="Line 26"/>
          <p:cNvSpPr>
            <a:spLocks noChangeShapeType="1"/>
          </p:cNvSpPr>
          <p:nvPr/>
        </p:nvSpPr>
        <p:spPr bwMode="auto">
          <a:xfrm flipH="1">
            <a:off x="2667000" y="5638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75" name="Rectangle 27"/>
          <p:cNvSpPr>
            <a:spLocks noChangeArrowheads="1"/>
          </p:cNvSpPr>
          <p:nvPr/>
        </p:nvSpPr>
        <p:spPr bwMode="auto">
          <a:xfrm>
            <a:off x="35814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0476" name="Line 28"/>
          <p:cNvSpPr>
            <a:spLocks noChangeShapeType="1"/>
          </p:cNvSpPr>
          <p:nvPr/>
        </p:nvSpPr>
        <p:spPr bwMode="auto">
          <a:xfrm>
            <a:off x="3505200" y="5638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77" name="Rectangle 29"/>
          <p:cNvSpPr>
            <a:spLocks noChangeArrowheads="1"/>
          </p:cNvSpPr>
          <p:nvPr/>
        </p:nvSpPr>
        <p:spPr bwMode="auto">
          <a:xfrm>
            <a:off x="38100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0478" name="Line 30"/>
          <p:cNvSpPr>
            <a:spLocks noChangeShapeType="1"/>
          </p:cNvSpPr>
          <p:nvPr/>
        </p:nvSpPr>
        <p:spPr bwMode="auto">
          <a:xfrm flipH="1">
            <a:off x="3276600" y="51054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79" name="Rectangle 31"/>
          <p:cNvSpPr>
            <a:spLocks noChangeArrowheads="1"/>
          </p:cNvSpPr>
          <p:nvPr/>
        </p:nvSpPr>
        <p:spPr bwMode="auto">
          <a:xfrm>
            <a:off x="43434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0480" name="Line 32"/>
          <p:cNvSpPr>
            <a:spLocks noChangeShapeType="1"/>
          </p:cNvSpPr>
          <p:nvPr/>
        </p:nvSpPr>
        <p:spPr bwMode="auto">
          <a:xfrm>
            <a:off x="4038600" y="51054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81" name="Line 33"/>
          <p:cNvSpPr>
            <a:spLocks noChangeShapeType="1"/>
          </p:cNvSpPr>
          <p:nvPr/>
        </p:nvSpPr>
        <p:spPr bwMode="auto">
          <a:xfrm flipH="1">
            <a:off x="4191000" y="5638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82" name="Line 34"/>
          <p:cNvSpPr>
            <a:spLocks noChangeShapeType="1"/>
          </p:cNvSpPr>
          <p:nvPr/>
        </p:nvSpPr>
        <p:spPr bwMode="auto">
          <a:xfrm>
            <a:off x="4572000" y="5638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83" name="Rectangle 35"/>
          <p:cNvSpPr>
            <a:spLocks noChangeArrowheads="1"/>
          </p:cNvSpPr>
          <p:nvPr/>
        </p:nvSpPr>
        <p:spPr bwMode="auto">
          <a:xfrm>
            <a:off x="23622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0484" name="Rectangle 36"/>
          <p:cNvSpPr>
            <a:spLocks noChangeArrowheads="1"/>
          </p:cNvSpPr>
          <p:nvPr/>
        </p:nvSpPr>
        <p:spPr bwMode="auto">
          <a:xfrm>
            <a:off x="26670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0485" name="Rectangle 37"/>
          <p:cNvSpPr>
            <a:spLocks noChangeArrowheads="1"/>
          </p:cNvSpPr>
          <p:nvPr/>
        </p:nvSpPr>
        <p:spPr bwMode="auto">
          <a:xfrm>
            <a:off x="2362200" y="5867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86" name="Rectangle 38"/>
          <p:cNvSpPr>
            <a:spLocks noChangeArrowheads="1"/>
          </p:cNvSpPr>
          <p:nvPr/>
        </p:nvSpPr>
        <p:spPr bwMode="auto">
          <a:xfrm>
            <a:off x="29718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0487" name="Rectangle 39"/>
          <p:cNvSpPr>
            <a:spLocks noChangeArrowheads="1"/>
          </p:cNvSpPr>
          <p:nvPr/>
        </p:nvSpPr>
        <p:spPr bwMode="auto">
          <a:xfrm>
            <a:off x="32766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0488" name="Rectangle 40"/>
          <p:cNvSpPr>
            <a:spLocks noChangeArrowheads="1"/>
          </p:cNvSpPr>
          <p:nvPr/>
        </p:nvSpPr>
        <p:spPr bwMode="auto">
          <a:xfrm>
            <a:off x="2971800" y="5334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89" name="Rectangle 41"/>
          <p:cNvSpPr>
            <a:spLocks noChangeArrowheads="1"/>
          </p:cNvSpPr>
          <p:nvPr/>
        </p:nvSpPr>
        <p:spPr bwMode="auto">
          <a:xfrm>
            <a:off x="31242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0490" name="Rectangle 42"/>
          <p:cNvSpPr>
            <a:spLocks noChangeArrowheads="1"/>
          </p:cNvSpPr>
          <p:nvPr/>
        </p:nvSpPr>
        <p:spPr bwMode="auto">
          <a:xfrm>
            <a:off x="44958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25</a:t>
            </a:r>
          </a:p>
        </p:txBody>
      </p:sp>
      <p:sp>
        <p:nvSpPr>
          <p:cNvPr id="2920491" name="Rectangle 43"/>
          <p:cNvSpPr>
            <a:spLocks noChangeArrowheads="1"/>
          </p:cNvSpPr>
          <p:nvPr/>
        </p:nvSpPr>
        <p:spPr bwMode="auto">
          <a:xfrm>
            <a:off x="48006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0492" name="Rectangle 44"/>
          <p:cNvSpPr>
            <a:spLocks noChangeArrowheads="1"/>
          </p:cNvSpPr>
          <p:nvPr/>
        </p:nvSpPr>
        <p:spPr bwMode="auto">
          <a:xfrm>
            <a:off x="4495800" y="5867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93" name="Rectangle 45"/>
          <p:cNvSpPr>
            <a:spLocks noChangeArrowheads="1"/>
          </p:cNvSpPr>
          <p:nvPr/>
        </p:nvSpPr>
        <p:spPr bwMode="auto">
          <a:xfrm>
            <a:off x="40386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0494" name="Line 46"/>
          <p:cNvSpPr>
            <a:spLocks noChangeShapeType="1"/>
          </p:cNvSpPr>
          <p:nvPr/>
        </p:nvSpPr>
        <p:spPr bwMode="auto">
          <a:xfrm>
            <a:off x="6934200" y="5638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95" name="Line 47"/>
          <p:cNvSpPr>
            <a:spLocks noChangeShapeType="1"/>
          </p:cNvSpPr>
          <p:nvPr/>
        </p:nvSpPr>
        <p:spPr bwMode="auto">
          <a:xfrm flipH="1">
            <a:off x="6324600" y="5638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96" name="Rectangle 48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0497" name="Line 49"/>
          <p:cNvSpPr>
            <a:spLocks noChangeShapeType="1"/>
          </p:cNvSpPr>
          <p:nvPr/>
        </p:nvSpPr>
        <p:spPr bwMode="auto">
          <a:xfrm>
            <a:off x="7162800" y="5638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98" name="Line 50"/>
          <p:cNvSpPr>
            <a:spLocks noChangeShapeType="1"/>
          </p:cNvSpPr>
          <p:nvPr/>
        </p:nvSpPr>
        <p:spPr bwMode="auto">
          <a:xfrm flipH="1">
            <a:off x="6934200" y="51054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499" name="Rectangle 51"/>
          <p:cNvSpPr>
            <a:spLocks noChangeArrowheads="1"/>
          </p:cNvSpPr>
          <p:nvPr/>
        </p:nvSpPr>
        <p:spPr bwMode="auto">
          <a:xfrm>
            <a:off x="60198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0500" name="Rectangle 52"/>
          <p:cNvSpPr>
            <a:spLocks noChangeArrowheads="1"/>
          </p:cNvSpPr>
          <p:nvPr/>
        </p:nvSpPr>
        <p:spPr bwMode="auto">
          <a:xfrm>
            <a:off x="6324600" y="5867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0501" name="Rectangle 53"/>
          <p:cNvSpPr>
            <a:spLocks noChangeArrowheads="1"/>
          </p:cNvSpPr>
          <p:nvPr/>
        </p:nvSpPr>
        <p:spPr bwMode="auto">
          <a:xfrm>
            <a:off x="6019800" y="5867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502" name="Rectangle 54"/>
          <p:cNvSpPr>
            <a:spLocks noChangeArrowheads="1"/>
          </p:cNvSpPr>
          <p:nvPr/>
        </p:nvSpPr>
        <p:spPr bwMode="auto">
          <a:xfrm>
            <a:off x="66294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0503" name="Rectangle 55"/>
          <p:cNvSpPr>
            <a:spLocks noChangeArrowheads="1"/>
          </p:cNvSpPr>
          <p:nvPr/>
        </p:nvSpPr>
        <p:spPr bwMode="auto">
          <a:xfrm>
            <a:off x="69342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0504" name="Rectangle 56"/>
          <p:cNvSpPr>
            <a:spLocks noChangeArrowheads="1"/>
          </p:cNvSpPr>
          <p:nvPr/>
        </p:nvSpPr>
        <p:spPr bwMode="auto">
          <a:xfrm>
            <a:off x="6629400" y="5334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505" name="Rectangle 57"/>
          <p:cNvSpPr>
            <a:spLocks noChangeArrowheads="1"/>
          </p:cNvSpPr>
          <p:nvPr/>
        </p:nvSpPr>
        <p:spPr bwMode="auto">
          <a:xfrm>
            <a:off x="67818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0506" name="Line 58"/>
          <p:cNvSpPr>
            <a:spLocks noChangeShapeType="1"/>
          </p:cNvSpPr>
          <p:nvPr/>
        </p:nvSpPr>
        <p:spPr bwMode="auto">
          <a:xfrm>
            <a:off x="7848600" y="3581400"/>
            <a:ext cx="76200" cy="381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507" name="Rectangle 59"/>
          <p:cNvSpPr>
            <a:spLocks noChangeArrowheads="1"/>
          </p:cNvSpPr>
          <p:nvPr/>
        </p:nvSpPr>
        <p:spPr bwMode="auto">
          <a:xfrm>
            <a:off x="74676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0508" name="Rectangle 60"/>
          <p:cNvSpPr>
            <a:spLocks noChangeArrowheads="1"/>
          </p:cNvSpPr>
          <p:nvPr/>
        </p:nvSpPr>
        <p:spPr bwMode="auto">
          <a:xfrm>
            <a:off x="80010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0509" name="Line 61"/>
          <p:cNvSpPr>
            <a:spLocks noChangeShapeType="1"/>
          </p:cNvSpPr>
          <p:nvPr/>
        </p:nvSpPr>
        <p:spPr bwMode="auto">
          <a:xfrm>
            <a:off x="7696200" y="51054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510" name="Line 62"/>
          <p:cNvSpPr>
            <a:spLocks noChangeShapeType="1"/>
          </p:cNvSpPr>
          <p:nvPr/>
        </p:nvSpPr>
        <p:spPr bwMode="auto">
          <a:xfrm flipH="1">
            <a:off x="7848600" y="5638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511" name="Line 63"/>
          <p:cNvSpPr>
            <a:spLocks noChangeShapeType="1"/>
          </p:cNvSpPr>
          <p:nvPr/>
        </p:nvSpPr>
        <p:spPr bwMode="auto">
          <a:xfrm>
            <a:off x="8229600" y="5638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512" name="Rectangle 64"/>
          <p:cNvSpPr>
            <a:spLocks noChangeArrowheads="1"/>
          </p:cNvSpPr>
          <p:nvPr/>
        </p:nvSpPr>
        <p:spPr bwMode="auto">
          <a:xfrm>
            <a:off x="76962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0513" name="Rectangle 65"/>
          <p:cNvSpPr>
            <a:spLocks noChangeArrowheads="1"/>
          </p:cNvSpPr>
          <p:nvPr/>
        </p:nvSpPr>
        <p:spPr bwMode="auto">
          <a:xfrm>
            <a:off x="8458200" y="5867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0514" name="Line 66"/>
          <p:cNvSpPr>
            <a:spLocks noChangeShapeType="1"/>
          </p:cNvSpPr>
          <p:nvPr/>
        </p:nvSpPr>
        <p:spPr bwMode="auto">
          <a:xfrm flipH="1">
            <a:off x="4267200" y="4343400"/>
            <a:ext cx="1295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0515" name="Line 67"/>
          <p:cNvSpPr>
            <a:spLocks noChangeShapeType="1"/>
          </p:cNvSpPr>
          <p:nvPr/>
        </p:nvSpPr>
        <p:spPr bwMode="auto">
          <a:xfrm>
            <a:off x="5257800" y="5486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[3/8]</a:t>
            </a:r>
          </a:p>
        </p:txBody>
      </p:sp>
      <p:sp>
        <p:nvSpPr>
          <p:cNvPr id="292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Semi-Easy Case</a:t>
            </a:r>
          </a:p>
          <a:p>
            <a:pPr lvl="1" eaLnBrk="1" hangingPunct="1">
              <a:defRPr/>
            </a:pPr>
            <a:r>
              <a:rPr lang="en-US" dirty="0" smtClean="0"/>
              <a:t>Suppose the item to be deleted is in a node that contains no other item.</a:t>
            </a:r>
          </a:p>
          <a:p>
            <a:pPr lvl="1" eaLnBrk="1" hangingPunct="1">
              <a:defRPr/>
            </a:pPr>
            <a:r>
              <a:rPr lang="en-US" dirty="0" smtClean="0"/>
              <a:t>If, next to this node, there is a sibling that contains 2 items, we can rearrange (rotate) using the parent.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Example: Delete 9.</a:t>
            </a:r>
          </a:p>
        </p:txBody>
      </p:sp>
      <p:sp>
        <p:nvSpPr>
          <p:cNvPr id="2921476" name="Line 4"/>
          <p:cNvSpPr>
            <a:spLocks noChangeShapeType="1"/>
          </p:cNvSpPr>
          <p:nvPr/>
        </p:nvSpPr>
        <p:spPr bwMode="auto">
          <a:xfrm>
            <a:off x="2362200" y="4419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77" name="Line 5"/>
          <p:cNvSpPr>
            <a:spLocks noChangeShapeType="1"/>
          </p:cNvSpPr>
          <p:nvPr/>
        </p:nvSpPr>
        <p:spPr bwMode="auto">
          <a:xfrm flipH="1">
            <a:off x="1752600" y="4419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78" name="Rectangle 6"/>
          <p:cNvSpPr>
            <a:spLocks noChangeArrowheads="1"/>
          </p:cNvSpPr>
          <p:nvPr/>
        </p:nvSpPr>
        <p:spPr bwMode="auto">
          <a:xfrm>
            <a:off x="2667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1479" name="Line 7"/>
          <p:cNvSpPr>
            <a:spLocks noChangeShapeType="1"/>
          </p:cNvSpPr>
          <p:nvPr/>
        </p:nvSpPr>
        <p:spPr bwMode="auto">
          <a:xfrm>
            <a:off x="2590800" y="4419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80" name="Rectangle 8"/>
          <p:cNvSpPr>
            <a:spLocks noChangeArrowheads="1"/>
          </p:cNvSpPr>
          <p:nvPr/>
        </p:nvSpPr>
        <p:spPr bwMode="auto">
          <a:xfrm>
            <a:off x="2895600" y="3581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1481" name="Line 9"/>
          <p:cNvSpPr>
            <a:spLocks noChangeShapeType="1"/>
          </p:cNvSpPr>
          <p:nvPr/>
        </p:nvSpPr>
        <p:spPr bwMode="auto">
          <a:xfrm flipH="1">
            <a:off x="2362200" y="38862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82" name="Rectangle 10"/>
          <p:cNvSpPr>
            <a:spLocks noChangeArrowheads="1"/>
          </p:cNvSpPr>
          <p:nvPr/>
        </p:nvSpPr>
        <p:spPr bwMode="auto">
          <a:xfrm>
            <a:off x="3429000" y="4114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921483" name="Line 11"/>
          <p:cNvSpPr>
            <a:spLocks noChangeShapeType="1"/>
          </p:cNvSpPr>
          <p:nvPr/>
        </p:nvSpPr>
        <p:spPr bwMode="auto">
          <a:xfrm>
            <a:off x="3124200" y="38862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84" name="Line 12"/>
          <p:cNvSpPr>
            <a:spLocks noChangeShapeType="1"/>
          </p:cNvSpPr>
          <p:nvPr/>
        </p:nvSpPr>
        <p:spPr bwMode="auto">
          <a:xfrm flipH="1">
            <a:off x="3276600" y="4419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85" name="Line 13"/>
          <p:cNvSpPr>
            <a:spLocks noChangeShapeType="1"/>
          </p:cNvSpPr>
          <p:nvPr/>
        </p:nvSpPr>
        <p:spPr bwMode="auto">
          <a:xfrm>
            <a:off x="3657600" y="4419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86" name="Rectangle 14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1487" name="Rectangle 15"/>
          <p:cNvSpPr>
            <a:spLocks noChangeArrowheads="1"/>
          </p:cNvSpPr>
          <p:nvPr/>
        </p:nvSpPr>
        <p:spPr bwMode="auto">
          <a:xfrm>
            <a:off x="1752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1488" name="Rectangle 16"/>
          <p:cNvSpPr>
            <a:spLocks noChangeArrowheads="1"/>
          </p:cNvSpPr>
          <p:nvPr/>
        </p:nvSpPr>
        <p:spPr bwMode="auto">
          <a:xfrm>
            <a:off x="14478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89" name="Rectangle 17"/>
          <p:cNvSpPr>
            <a:spLocks noChangeArrowheads="1"/>
          </p:cNvSpPr>
          <p:nvPr/>
        </p:nvSpPr>
        <p:spPr bwMode="auto">
          <a:xfrm>
            <a:off x="2057400" y="4114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1490" name="Rectangle 18"/>
          <p:cNvSpPr>
            <a:spLocks noChangeArrowheads="1"/>
          </p:cNvSpPr>
          <p:nvPr/>
        </p:nvSpPr>
        <p:spPr bwMode="auto">
          <a:xfrm>
            <a:off x="2362200" y="4114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1491" name="Rectangle 19"/>
          <p:cNvSpPr>
            <a:spLocks noChangeArrowheads="1"/>
          </p:cNvSpPr>
          <p:nvPr/>
        </p:nvSpPr>
        <p:spPr bwMode="auto">
          <a:xfrm>
            <a:off x="2057400" y="4114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92" name="Rectangle 20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9</a:t>
            </a:r>
          </a:p>
        </p:txBody>
      </p:sp>
      <p:sp>
        <p:nvSpPr>
          <p:cNvPr id="2921493" name="Rectangle 21"/>
          <p:cNvSpPr>
            <a:spLocks noChangeArrowheads="1"/>
          </p:cNvSpPr>
          <p:nvPr/>
        </p:nvSpPr>
        <p:spPr bwMode="auto">
          <a:xfrm>
            <a:off x="3581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1494" name="Rectangle 22"/>
          <p:cNvSpPr>
            <a:spLocks noChangeArrowheads="1"/>
          </p:cNvSpPr>
          <p:nvPr/>
        </p:nvSpPr>
        <p:spPr bwMode="auto">
          <a:xfrm>
            <a:off x="38862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1495" name="Rectangle 23"/>
          <p:cNvSpPr>
            <a:spLocks noChangeArrowheads="1"/>
          </p:cNvSpPr>
          <p:nvPr/>
        </p:nvSpPr>
        <p:spPr bwMode="auto">
          <a:xfrm>
            <a:off x="35814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96" name="Rectangle 24"/>
          <p:cNvSpPr>
            <a:spLocks noChangeArrowheads="1"/>
          </p:cNvSpPr>
          <p:nvPr/>
        </p:nvSpPr>
        <p:spPr bwMode="auto">
          <a:xfrm>
            <a:off x="31242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1497" name="Line 25"/>
          <p:cNvSpPr>
            <a:spLocks noChangeShapeType="1"/>
          </p:cNvSpPr>
          <p:nvPr/>
        </p:nvSpPr>
        <p:spPr bwMode="auto">
          <a:xfrm flipV="1">
            <a:off x="1905000" y="4495800"/>
            <a:ext cx="152400" cy="1524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98" name="Line 26"/>
          <p:cNvSpPr>
            <a:spLocks noChangeShapeType="1"/>
          </p:cNvSpPr>
          <p:nvPr/>
        </p:nvSpPr>
        <p:spPr bwMode="auto">
          <a:xfrm>
            <a:off x="2286000" y="4267200"/>
            <a:ext cx="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499" name="Line 27"/>
          <p:cNvSpPr>
            <a:spLocks noChangeShapeType="1"/>
          </p:cNvSpPr>
          <p:nvPr/>
        </p:nvSpPr>
        <p:spPr bwMode="auto">
          <a:xfrm>
            <a:off x="5867400" y="4419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00" name="Line 28"/>
          <p:cNvSpPr>
            <a:spLocks noChangeShapeType="1"/>
          </p:cNvSpPr>
          <p:nvPr/>
        </p:nvSpPr>
        <p:spPr bwMode="auto">
          <a:xfrm flipH="1">
            <a:off x="5105400" y="44196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01" name="Rectangle 29"/>
          <p:cNvSpPr>
            <a:spLocks noChangeArrowheads="1"/>
          </p:cNvSpPr>
          <p:nvPr/>
        </p:nvSpPr>
        <p:spPr bwMode="auto">
          <a:xfrm>
            <a:off x="61722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1502" name="Line 30"/>
          <p:cNvSpPr>
            <a:spLocks noChangeShapeType="1"/>
          </p:cNvSpPr>
          <p:nvPr/>
        </p:nvSpPr>
        <p:spPr bwMode="auto">
          <a:xfrm>
            <a:off x="6096000" y="4419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03" name="Rectangle 31"/>
          <p:cNvSpPr>
            <a:spLocks noChangeArrowheads="1"/>
          </p:cNvSpPr>
          <p:nvPr/>
        </p:nvSpPr>
        <p:spPr bwMode="auto">
          <a:xfrm>
            <a:off x="6400800" y="3581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1504" name="Line 32"/>
          <p:cNvSpPr>
            <a:spLocks noChangeShapeType="1"/>
          </p:cNvSpPr>
          <p:nvPr/>
        </p:nvSpPr>
        <p:spPr bwMode="auto">
          <a:xfrm flipH="1">
            <a:off x="5867400" y="38862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05" name="Rectangle 33"/>
          <p:cNvSpPr>
            <a:spLocks noChangeArrowheads="1"/>
          </p:cNvSpPr>
          <p:nvPr/>
        </p:nvSpPr>
        <p:spPr bwMode="auto">
          <a:xfrm>
            <a:off x="6934200" y="4114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921506" name="Line 34"/>
          <p:cNvSpPr>
            <a:spLocks noChangeShapeType="1"/>
          </p:cNvSpPr>
          <p:nvPr/>
        </p:nvSpPr>
        <p:spPr bwMode="auto">
          <a:xfrm>
            <a:off x="6629400" y="38862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07" name="Line 35"/>
          <p:cNvSpPr>
            <a:spLocks noChangeShapeType="1"/>
          </p:cNvSpPr>
          <p:nvPr/>
        </p:nvSpPr>
        <p:spPr bwMode="auto">
          <a:xfrm flipH="1">
            <a:off x="6781800" y="4419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08" name="Line 36"/>
          <p:cNvSpPr>
            <a:spLocks noChangeShapeType="1"/>
          </p:cNvSpPr>
          <p:nvPr/>
        </p:nvSpPr>
        <p:spPr bwMode="auto">
          <a:xfrm>
            <a:off x="7162800" y="4419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09" name="Rectangle 37"/>
          <p:cNvSpPr>
            <a:spLocks noChangeArrowheads="1"/>
          </p:cNvSpPr>
          <p:nvPr/>
        </p:nvSpPr>
        <p:spPr bwMode="auto">
          <a:xfrm>
            <a:off x="5562600" y="4114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1510" name="Rectangle 38"/>
          <p:cNvSpPr>
            <a:spLocks noChangeArrowheads="1"/>
          </p:cNvSpPr>
          <p:nvPr/>
        </p:nvSpPr>
        <p:spPr bwMode="auto">
          <a:xfrm>
            <a:off x="5867400" y="4114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1511" name="Rectangle 39"/>
          <p:cNvSpPr>
            <a:spLocks noChangeArrowheads="1"/>
          </p:cNvSpPr>
          <p:nvPr/>
        </p:nvSpPr>
        <p:spPr bwMode="auto">
          <a:xfrm>
            <a:off x="5562600" y="4114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12" name="Rectangle 40"/>
          <p:cNvSpPr>
            <a:spLocks noChangeArrowheads="1"/>
          </p:cNvSpPr>
          <p:nvPr/>
        </p:nvSpPr>
        <p:spPr bwMode="auto">
          <a:xfrm>
            <a:off x="5715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1513" name="Rectangle 41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1514" name="Rectangle 42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1515" name="Rectangle 43"/>
          <p:cNvSpPr>
            <a:spLocks noChangeArrowheads="1"/>
          </p:cNvSpPr>
          <p:nvPr/>
        </p:nvSpPr>
        <p:spPr bwMode="auto">
          <a:xfrm>
            <a:off x="70866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1516" name="Rectangle 44"/>
          <p:cNvSpPr>
            <a:spLocks noChangeArrowheads="1"/>
          </p:cNvSpPr>
          <p:nvPr/>
        </p:nvSpPr>
        <p:spPr bwMode="auto">
          <a:xfrm>
            <a:off x="66294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1517" name="Rectangle 45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1518" name="Line 46"/>
          <p:cNvSpPr>
            <a:spLocks noChangeShapeType="1"/>
          </p:cNvSpPr>
          <p:nvPr/>
        </p:nvSpPr>
        <p:spPr bwMode="auto">
          <a:xfrm>
            <a:off x="4267200" y="4267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Where Are We?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The Big Problem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problem for much of the rest of the semester:</a:t>
            </a:r>
          </a:p>
          <a:p>
            <a:pPr lvl="1" eaLnBrk="1" hangingPunct="1">
              <a:defRPr/>
            </a:pPr>
            <a:r>
              <a:rPr lang="en-US" smtClean="0"/>
              <a:t>Store: a collection of data items, all of the same type.</a:t>
            </a:r>
          </a:p>
          <a:p>
            <a:pPr lvl="1" eaLnBrk="1" hangingPunct="1">
              <a:defRPr/>
            </a:pPr>
            <a:r>
              <a:rPr lang="en-US" smtClean="0"/>
              <a:t>Operations:</a:t>
            </a:r>
          </a:p>
          <a:p>
            <a:pPr lvl="2" eaLnBrk="1" hangingPunct="1">
              <a:defRPr/>
            </a:pPr>
            <a:r>
              <a:rPr lang="en-US" smtClean="0"/>
              <a:t>Access items [one item: retrieve/find, all items: traverse].</a:t>
            </a:r>
          </a:p>
          <a:p>
            <a:pPr lvl="2" eaLnBrk="1" hangingPunct="1">
              <a:defRPr/>
            </a:pPr>
            <a:r>
              <a:rPr lang="en-US" smtClean="0"/>
              <a:t>Add new item [insert].</a:t>
            </a:r>
          </a:p>
          <a:p>
            <a:pPr lvl="2" eaLnBrk="1" hangingPunct="1">
              <a:defRPr/>
            </a:pPr>
            <a:r>
              <a:rPr lang="en-US" smtClean="0"/>
              <a:t>Eliminate existing item [delete].</a:t>
            </a:r>
          </a:p>
          <a:p>
            <a:pPr lvl="1" eaLnBrk="1" hangingPunct="1">
              <a:defRPr/>
            </a:pPr>
            <a:r>
              <a:rPr lang="en-US" smtClean="0"/>
              <a:t>All this needs to be efficient in both time and space.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solution to this problem is a </a:t>
            </a:r>
            <a:r>
              <a:rPr lang="en-US" b="1" smtClean="0">
                <a:cs typeface="+mn-cs"/>
              </a:rPr>
              <a:t>container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Generic containers</a:t>
            </a:r>
            <a:r>
              <a:rPr lang="en-US" smtClean="0">
                <a:cs typeface="+mn-cs"/>
              </a:rPr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[4/8]</a:t>
            </a:r>
          </a:p>
        </p:txBody>
      </p:sp>
      <p:sp>
        <p:nvSpPr>
          <p:cNvPr id="292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Hard Case</a:t>
            </a:r>
          </a:p>
          <a:p>
            <a:pPr lvl="1" eaLnBrk="1" hangingPunct="1">
              <a:defRPr/>
            </a:pPr>
            <a:r>
              <a:rPr lang="en-US" smtClean="0"/>
              <a:t>If the item to be deleted is in a node with no other item, and there are no nearby 2-item siblings, then we must bring down an item from the parent and place it in a nearby sibling node.</a:t>
            </a:r>
          </a:p>
          <a:p>
            <a:pPr lvl="1" eaLnBrk="1" hangingPunct="1">
              <a:defRPr/>
            </a:pPr>
            <a:r>
              <a:rPr lang="en-US" smtClean="0"/>
              <a:t>We need to join nodes/subtrees to make the invariants work.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Example: Delete 7.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the above example, recursively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delete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4 from the tree consisting of the first two levels. Since 4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node has another item in it, this is the easy case; we simply get rid of 4 (and then put it in the node containing 2).</a:t>
            </a:r>
          </a:p>
        </p:txBody>
      </p:sp>
      <p:sp>
        <p:nvSpPr>
          <p:cNvPr id="2922500" name="Line 4"/>
          <p:cNvSpPr>
            <a:spLocks noChangeShapeType="1"/>
          </p:cNvSpPr>
          <p:nvPr/>
        </p:nvSpPr>
        <p:spPr bwMode="auto">
          <a:xfrm>
            <a:off x="2286000" y="4114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01" name="Line 5"/>
          <p:cNvSpPr>
            <a:spLocks noChangeShapeType="1"/>
          </p:cNvSpPr>
          <p:nvPr/>
        </p:nvSpPr>
        <p:spPr bwMode="auto">
          <a:xfrm flipH="1">
            <a:off x="18288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02" name="Rectangle 6"/>
          <p:cNvSpPr>
            <a:spLocks noChangeArrowheads="1"/>
          </p:cNvSpPr>
          <p:nvPr/>
        </p:nvSpPr>
        <p:spPr bwMode="auto">
          <a:xfrm>
            <a:off x="25908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2503" name="Line 7"/>
          <p:cNvSpPr>
            <a:spLocks noChangeShapeType="1"/>
          </p:cNvSpPr>
          <p:nvPr/>
        </p:nvSpPr>
        <p:spPr bwMode="auto">
          <a:xfrm>
            <a:off x="25146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04" name="Rectangle 8"/>
          <p:cNvSpPr>
            <a:spLocks noChangeArrowheads="1"/>
          </p:cNvSpPr>
          <p:nvPr/>
        </p:nvSpPr>
        <p:spPr bwMode="auto">
          <a:xfrm>
            <a:off x="2819400" y="3276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2505" name="Line 9"/>
          <p:cNvSpPr>
            <a:spLocks noChangeShapeType="1"/>
          </p:cNvSpPr>
          <p:nvPr/>
        </p:nvSpPr>
        <p:spPr bwMode="auto">
          <a:xfrm flipH="1">
            <a:off x="2286000" y="35814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06" name="Rectangle 10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922507" name="Line 11"/>
          <p:cNvSpPr>
            <a:spLocks noChangeShapeType="1"/>
          </p:cNvSpPr>
          <p:nvPr/>
        </p:nvSpPr>
        <p:spPr bwMode="auto">
          <a:xfrm>
            <a:off x="3048000" y="35814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08" name="Line 12"/>
          <p:cNvSpPr>
            <a:spLocks noChangeShapeType="1"/>
          </p:cNvSpPr>
          <p:nvPr/>
        </p:nvSpPr>
        <p:spPr bwMode="auto">
          <a:xfrm flipH="1">
            <a:off x="32004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09" name="Line 13"/>
          <p:cNvSpPr>
            <a:spLocks noChangeShapeType="1"/>
          </p:cNvSpPr>
          <p:nvPr/>
        </p:nvSpPr>
        <p:spPr bwMode="auto">
          <a:xfrm>
            <a:off x="35814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10" name="Rectangle 14"/>
          <p:cNvSpPr>
            <a:spLocks noChangeArrowheads="1"/>
          </p:cNvSpPr>
          <p:nvPr/>
        </p:nvSpPr>
        <p:spPr bwMode="auto">
          <a:xfrm>
            <a:off x="1981200" y="3810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2511" name="Rectangle 15"/>
          <p:cNvSpPr>
            <a:spLocks noChangeArrowheads="1"/>
          </p:cNvSpPr>
          <p:nvPr/>
        </p:nvSpPr>
        <p:spPr bwMode="auto">
          <a:xfrm>
            <a:off x="2286000" y="3810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2512" name="Rectangle 16"/>
          <p:cNvSpPr>
            <a:spLocks noChangeArrowheads="1"/>
          </p:cNvSpPr>
          <p:nvPr/>
        </p:nvSpPr>
        <p:spPr bwMode="auto">
          <a:xfrm>
            <a:off x="1981200" y="3810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13" name="Rectangle 17"/>
          <p:cNvSpPr>
            <a:spLocks noChangeArrowheads="1"/>
          </p:cNvSpPr>
          <p:nvPr/>
        </p:nvSpPr>
        <p:spPr bwMode="auto">
          <a:xfrm>
            <a:off x="21336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7</a:t>
            </a:r>
          </a:p>
        </p:txBody>
      </p:sp>
      <p:sp>
        <p:nvSpPr>
          <p:cNvPr id="2922514" name="Rectangle 18"/>
          <p:cNvSpPr>
            <a:spLocks noChangeArrowheads="1"/>
          </p:cNvSpPr>
          <p:nvPr/>
        </p:nvSpPr>
        <p:spPr bwMode="auto">
          <a:xfrm>
            <a:off x="35052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2515" name="Rectangle 19"/>
          <p:cNvSpPr>
            <a:spLocks noChangeArrowheads="1"/>
          </p:cNvSpPr>
          <p:nvPr/>
        </p:nvSpPr>
        <p:spPr bwMode="auto">
          <a:xfrm>
            <a:off x="38100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2516" name="Rectangle 20"/>
          <p:cNvSpPr>
            <a:spLocks noChangeArrowheads="1"/>
          </p:cNvSpPr>
          <p:nvPr/>
        </p:nvSpPr>
        <p:spPr bwMode="auto">
          <a:xfrm>
            <a:off x="3505200" y="4343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17" name="Rectangle 21"/>
          <p:cNvSpPr>
            <a:spLocks noChangeArrowheads="1"/>
          </p:cNvSpPr>
          <p:nvPr/>
        </p:nvSpPr>
        <p:spPr bwMode="auto">
          <a:xfrm>
            <a:off x="30480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2518" name="Rectangle 22"/>
          <p:cNvSpPr>
            <a:spLocks noChangeArrowheads="1"/>
          </p:cNvSpPr>
          <p:nvPr/>
        </p:nvSpPr>
        <p:spPr bwMode="auto">
          <a:xfrm>
            <a:off x="16764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2519" name="Line 23"/>
          <p:cNvSpPr>
            <a:spLocks noChangeShapeType="1"/>
          </p:cNvSpPr>
          <p:nvPr/>
        </p:nvSpPr>
        <p:spPr bwMode="auto">
          <a:xfrm flipH="1">
            <a:off x="1981200" y="4038600"/>
            <a:ext cx="15240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20" name="Rectangle 24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922521" name="Line 25"/>
          <p:cNvSpPr>
            <a:spLocks noChangeShapeType="1"/>
          </p:cNvSpPr>
          <p:nvPr/>
        </p:nvSpPr>
        <p:spPr bwMode="auto">
          <a:xfrm>
            <a:off x="57912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22" name="Rectangle 26"/>
          <p:cNvSpPr>
            <a:spLocks noChangeArrowheads="1"/>
          </p:cNvSpPr>
          <p:nvPr/>
        </p:nvSpPr>
        <p:spPr bwMode="auto">
          <a:xfrm>
            <a:off x="6096000" y="3276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2523" name="Line 27"/>
          <p:cNvSpPr>
            <a:spLocks noChangeShapeType="1"/>
          </p:cNvSpPr>
          <p:nvPr/>
        </p:nvSpPr>
        <p:spPr bwMode="auto">
          <a:xfrm flipH="1">
            <a:off x="5715000" y="35814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24" name="Rectangle 28"/>
          <p:cNvSpPr>
            <a:spLocks noChangeArrowheads="1"/>
          </p:cNvSpPr>
          <p:nvPr/>
        </p:nvSpPr>
        <p:spPr bwMode="auto">
          <a:xfrm>
            <a:off x="6629400" y="3810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922525" name="Line 29"/>
          <p:cNvSpPr>
            <a:spLocks noChangeShapeType="1"/>
          </p:cNvSpPr>
          <p:nvPr/>
        </p:nvSpPr>
        <p:spPr bwMode="auto">
          <a:xfrm>
            <a:off x="6324600" y="35814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26" name="Line 30"/>
          <p:cNvSpPr>
            <a:spLocks noChangeShapeType="1"/>
          </p:cNvSpPr>
          <p:nvPr/>
        </p:nvSpPr>
        <p:spPr bwMode="auto">
          <a:xfrm flipH="1">
            <a:off x="64770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27" name="Line 31"/>
          <p:cNvSpPr>
            <a:spLocks noChangeShapeType="1"/>
          </p:cNvSpPr>
          <p:nvPr/>
        </p:nvSpPr>
        <p:spPr bwMode="auto">
          <a:xfrm>
            <a:off x="68580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28" name="Rectangle 32"/>
          <p:cNvSpPr>
            <a:spLocks noChangeArrowheads="1"/>
          </p:cNvSpPr>
          <p:nvPr/>
        </p:nvSpPr>
        <p:spPr bwMode="auto">
          <a:xfrm>
            <a:off x="67818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922529" name="Rectangle 33"/>
          <p:cNvSpPr>
            <a:spLocks noChangeArrowheads="1"/>
          </p:cNvSpPr>
          <p:nvPr/>
        </p:nvSpPr>
        <p:spPr bwMode="auto">
          <a:xfrm>
            <a:off x="70866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922530" name="Rectangle 34"/>
          <p:cNvSpPr>
            <a:spLocks noChangeArrowheads="1"/>
          </p:cNvSpPr>
          <p:nvPr/>
        </p:nvSpPr>
        <p:spPr bwMode="auto">
          <a:xfrm>
            <a:off x="6781800" y="4343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31" name="Rectangle 35"/>
          <p:cNvSpPr>
            <a:spLocks noChangeArrowheads="1"/>
          </p:cNvSpPr>
          <p:nvPr/>
        </p:nvSpPr>
        <p:spPr bwMode="auto">
          <a:xfrm>
            <a:off x="63246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922532" name="Rectangle 36"/>
          <p:cNvSpPr>
            <a:spLocks noChangeArrowheads="1"/>
          </p:cNvSpPr>
          <p:nvPr/>
        </p:nvSpPr>
        <p:spPr bwMode="auto">
          <a:xfrm>
            <a:off x="51054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2533" name="Rectangle 37"/>
          <p:cNvSpPr>
            <a:spLocks noChangeArrowheads="1"/>
          </p:cNvSpPr>
          <p:nvPr/>
        </p:nvSpPr>
        <p:spPr bwMode="auto">
          <a:xfrm>
            <a:off x="5410200" y="4343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2534" name="Rectangle 38"/>
          <p:cNvSpPr>
            <a:spLocks noChangeArrowheads="1"/>
          </p:cNvSpPr>
          <p:nvPr/>
        </p:nvSpPr>
        <p:spPr bwMode="auto">
          <a:xfrm>
            <a:off x="5105400" y="4343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35" name="Rectangle 39"/>
          <p:cNvSpPr>
            <a:spLocks noChangeArrowheads="1"/>
          </p:cNvSpPr>
          <p:nvPr/>
        </p:nvSpPr>
        <p:spPr bwMode="auto">
          <a:xfrm>
            <a:off x="5562600" y="3810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922536" name="Line 40"/>
          <p:cNvSpPr>
            <a:spLocks noChangeShapeType="1"/>
          </p:cNvSpPr>
          <p:nvPr/>
        </p:nvSpPr>
        <p:spPr bwMode="auto">
          <a:xfrm flipH="1">
            <a:off x="5410200" y="41148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2537" name="Line 41"/>
          <p:cNvSpPr>
            <a:spLocks noChangeShapeType="1"/>
          </p:cNvSpPr>
          <p:nvPr/>
        </p:nvSpPr>
        <p:spPr bwMode="auto">
          <a:xfrm>
            <a:off x="4267200" y="3962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[5/8]</a:t>
            </a:r>
          </a:p>
        </p:txBody>
      </p:sp>
      <p:sp>
        <p:nvSpPr>
          <p:cNvPr id="292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334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If we do a recursive delete above the leaf level, where do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orphaned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r>
              <a:rPr lang="en-US" sz="1800" smtClean="0">
                <a:cs typeface="+mn-cs"/>
              </a:rPr>
              <a:t> subtrees go?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Consider two Hard Case examples.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We delete 40. Why? Because one of its subtrees is going away. What do we do with the other subtree?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Answer: Make it a subtree of the item we bring down.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Consider a Semi-Easy Case example.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Again, we delete 40. One of its subtrees is going away. 30 is coming down to replace it. 20 is going up. What do we do with the right-subtree of 20?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Answer: Make it the left subtree of 30.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Idea: There is always exactly one spot available for an orphaned subtree. Put it in that spot.</a:t>
            </a:r>
          </a:p>
        </p:txBody>
      </p:sp>
      <p:sp>
        <p:nvSpPr>
          <p:cNvPr id="2923524" name="Rectangle 4"/>
          <p:cNvSpPr>
            <a:spLocks noChangeArrowheads="1"/>
          </p:cNvSpPr>
          <p:nvPr/>
        </p:nvSpPr>
        <p:spPr bwMode="auto">
          <a:xfrm>
            <a:off x="6172200" y="1219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23525" name="Line 5"/>
          <p:cNvSpPr>
            <a:spLocks noChangeShapeType="1"/>
          </p:cNvSpPr>
          <p:nvPr/>
        </p:nvSpPr>
        <p:spPr bwMode="auto">
          <a:xfrm flipH="1">
            <a:off x="6019800" y="1524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26" name="Line 6"/>
          <p:cNvSpPr>
            <a:spLocks noChangeShapeType="1"/>
          </p:cNvSpPr>
          <p:nvPr/>
        </p:nvSpPr>
        <p:spPr bwMode="auto">
          <a:xfrm>
            <a:off x="6400800" y="1524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27" name="Rectangle 7"/>
          <p:cNvSpPr>
            <a:spLocks noChangeArrowheads="1"/>
          </p:cNvSpPr>
          <p:nvPr/>
        </p:nvSpPr>
        <p:spPr bwMode="auto">
          <a:xfrm>
            <a:off x="58674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3528" name="Line 8"/>
          <p:cNvSpPr>
            <a:spLocks noChangeShapeType="1"/>
          </p:cNvSpPr>
          <p:nvPr/>
        </p:nvSpPr>
        <p:spPr bwMode="auto">
          <a:xfrm flipH="1">
            <a:off x="5867400" y="2057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29" name="Line 9"/>
          <p:cNvSpPr>
            <a:spLocks noChangeShapeType="1"/>
          </p:cNvSpPr>
          <p:nvPr/>
        </p:nvSpPr>
        <p:spPr bwMode="auto">
          <a:xfrm>
            <a:off x="6705600" y="2057400"/>
            <a:ext cx="762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30" name="Line 10"/>
          <p:cNvSpPr>
            <a:spLocks noChangeShapeType="1"/>
          </p:cNvSpPr>
          <p:nvPr/>
        </p:nvSpPr>
        <p:spPr bwMode="auto">
          <a:xfrm>
            <a:off x="6096000" y="2057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31" name="Line 11"/>
          <p:cNvSpPr>
            <a:spLocks noChangeShapeType="1"/>
          </p:cNvSpPr>
          <p:nvPr/>
        </p:nvSpPr>
        <p:spPr bwMode="auto">
          <a:xfrm flipH="1">
            <a:off x="6477000" y="2057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32" name="Rectangle 12"/>
          <p:cNvSpPr>
            <a:spLocks noChangeArrowheads="1"/>
          </p:cNvSpPr>
          <p:nvPr/>
        </p:nvSpPr>
        <p:spPr bwMode="auto">
          <a:xfrm>
            <a:off x="6477000" y="1752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40</a:t>
            </a:r>
          </a:p>
        </p:txBody>
      </p:sp>
      <p:sp>
        <p:nvSpPr>
          <p:cNvPr id="2923533" name="Line 13"/>
          <p:cNvSpPr>
            <a:spLocks noChangeShapeType="1"/>
          </p:cNvSpPr>
          <p:nvPr/>
        </p:nvSpPr>
        <p:spPr bwMode="auto">
          <a:xfrm>
            <a:off x="7086600" y="18288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34" name="Line 14"/>
          <p:cNvSpPr>
            <a:spLocks noChangeShapeType="1"/>
          </p:cNvSpPr>
          <p:nvPr/>
        </p:nvSpPr>
        <p:spPr bwMode="auto">
          <a:xfrm flipH="1">
            <a:off x="6172200" y="1524000"/>
            <a:ext cx="15240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35" name="Rectangle 15"/>
          <p:cNvSpPr>
            <a:spLocks noChangeArrowheads="1"/>
          </p:cNvSpPr>
          <p:nvPr/>
        </p:nvSpPr>
        <p:spPr bwMode="auto">
          <a:xfrm>
            <a:off x="7772400" y="175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3536" name="Rectangle 16"/>
          <p:cNvSpPr>
            <a:spLocks noChangeArrowheads="1"/>
          </p:cNvSpPr>
          <p:nvPr/>
        </p:nvSpPr>
        <p:spPr bwMode="auto">
          <a:xfrm>
            <a:off x="8077200" y="175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23537" name="Rectangle 17"/>
          <p:cNvSpPr>
            <a:spLocks noChangeArrowheads="1"/>
          </p:cNvSpPr>
          <p:nvPr/>
        </p:nvSpPr>
        <p:spPr bwMode="auto">
          <a:xfrm>
            <a:off x="7772400" y="175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38" name="Line 18"/>
          <p:cNvSpPr>
            <a:spLocks noChangeShapeType="1"/>
          </p:cNvSpPr>
          <p:nvPr/>
        </p:nvSpPr>
        <p:spPr bwMode="auto">
          <a:xfrm flipH="1">
            <a:off x="7772400" y="2057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39" name="Line 19"/>
          <p:cNvSpPr>
            <a:spLocks noChangeShapeType="1"/>
          </p:cNvSpPr>
          <p:nvPr/>
        </p:nvSpPr>
        <p:spPr bwMode="auto">
          <a:xfrm>
            <a:off x="8305800" y="2057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40" name="Line 20"/>
          <p:cNvSpPr>
            <a:spLocks noChangeShapeType="1"/>
          </p:cNvSpPr>
          <p:nvPr/>
        </p:nvSpPr>
        <p:spPr bwMode="auto">
          <a:xfrm>
            <a:off x="8077200" y="2057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41" name="Line 21"/>
          <p:cNvSpPr>
            <a:spLocks noChangeShapeType="1"/>
          </p:cNvSpPr>
          <p:nvPr/>
        </p:nvSpPr>
        <p:spPr bwMode="auto">
          <a:xfrm>
            <a:off x="7086600" y="32004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42" name="Rectangle 22"/>
          <p:cNvSpPr>
            <a:spLocks noChangeArrowheads="1"/>
          </p:cNvSpPr>
          <p:nvPr/>
        </p:nvSpPr>
        <p:spPr bwMode="auto">
          <a:xfrm>
            <a:off x="5943600" y="2590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23543" name="Rectangle 23"/>
          <p:cNvSpPr>
            <a:spLocks noChangeArrowheads="1"/>
          </p:cNvSpPr>
          <p:nvPr/>
        </p:nvSpPr>
        <p:spPr bwMode="auto">
          <a:xfrm>
            <a:off x="6248400" y="2590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23544" name="Rectangle 24"/>
          <p:cNvSpPr>
            <a:spLocks noChangeArrowheads="1"/>
          </p:cNvSpPr>
          <p:nvPr/>
        </p:nvSpPr>
        <p:spPr bwMode="auto">
          <a:xfrm>
            <a:off x="5943600" y="2590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45" name="Line 25"/>
          <p:cNvSpPr>
            <a:spLocks noChangeShapeType="1"/>
          </p:cNvSpPr>
          <p:nvPr/>
        </p:nvSpPr>
        <p:spPr bwMode="auto">
          <a:xfrm flipH="1">
            <a:off x="57912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46" name="Line 26"/>
          <p:cNvSpPr>
            <a:spLocks noChangeShapeType="1"/>
          </p:cNvSpPr>
          <p:nvPr/>
        </p:nvSpPr>
        <p:spPr bwMode="auto">
          <a:xfrm>
            <a:off x="64770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47" name="Line 27"/>
          <p:cNvSpPr>
            <a:spLocks noChangeShapeType="1"/>
          </p:cNvSpPr>
          <p:nvPr/>
        </p:nvSpPr>
        <p:spPr bwMode="auto">
          <a:xfrm>
            <a:off x="6248400" y="2895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48" name="Rectangle 28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3549" name="Line 29"/>
          <p:cNvSpPr>
            <a:spLocks noChangeShapeType="1"/>
          </p:cNvSpPr>
          <p:nvPr/>
        </p:nvSpPr>
        <p:spPr bwMode="auto">
          <a:xfrm flipH="1">
            <a:off x="56388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50" name="Line 30"/>
          <p:cNvSpPr>
            <a:spLocks noChangeShapeType="1"/>
          </p:cNvSpPr>
          <p:nvPr/>
        </p:nvSpPr>
        <p:spPr bwMode="auto">
          <a:xfrm>
            <a:off x="58674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51" name="Rectangle 31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40</a:t>
            </a:r>
          </a:p>
        </p:txBody>
      </p:sp>
      <p:sp>
        <p:nvSpPr>
          <p:cNvPr id="2923552" name="Rectangle 32"/>
          <p:cNvSpPr>
            <a:spLocks noChangeArrowheads="1"/>
          </p:cNvSpPr>
          <p:nvPr/>
        </p:nvSpPr>
        <p:spPr bwMode="auto">
          <a:xfrm>
            <a:off x="6553200" y="3124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60</a:t>
            </a:r>
          </a:p>
        </p:txBody>
      </p:sp>
      <p:sp>
        <p:nvSpPr>
          <p:cNvPr id="2923553" name="Line 33"/>
          <p:cNvSpPr>
            <a:spLocks noChangeShapeType="1"/>
          </p:cNvSpPr>
          <p:nvPr/>
        </p:nvSpPr>
        <p:spPr bwMode="auto">
          <a:xfrm flipH="1">
            <a:off x="65532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54" name="Line 34"/>
          <p:cNvSpPr>
            <a:spLocks noChangeShapeType="1"/>
          </p:cNvSpPr>
          <p:nvPr/>
        </p:nvSpPr>
        <p:spPr bwMode="auto">
          <a:xfrm>
            <a:off x="67818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55" name="Line 35"/>
          <p:cNvSpPr>
            <a:spLocks noChangeShapeType="1"/>
          </p:cNvSpPr>
          <p:nvPr/>
        </p:nvSpPr>
        <p:spPr bwMode="auto">
          <a:xfrm>
            <a:off x="8534400" y="28956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56" name="Rectangle 36"/>
          <p:cNvSpPr>
            <a:spLocks noChangeArrowheads="1"/>
          </p:cNvSpPr>
          <p:nvPr/>
        </p:nvSpPr>
        <p:spPr bwMode="auto">
          <a:xfrm>
            <a:off x="8610600" y="3124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60</a:t>
            </a:r>
          </a:p>
        </p:txBody>
      </p:sp>
      <p:sp>
        <p:nvSpPr>
          <p:cNvPr id="2923557" name="Line 37"/>
          <p:cNvSpPr>
            <a:spLocks noChangeShapeType="1"/>
          </p:cNvSpPr>
          <p:nvPr/>
        </p:nvSpPr>
        <p:spPr bwMode="auto">
          <a:xfrm flipH="1">
            <a:off x="86106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58" name="Line 38"/>
          <p:cNvSpPr>
            <a:spLocks noChangeShapeType="1"/>
          </p:cNvSpPr>
          <p:nvPr/>
        </p:nvSpPr>
        <p:spPr bwMode="auto">
          <a:xfrm>
            <a:off x="88392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59" name="Rectangle 39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3560" name="Rectangle 40"/>
          <p:cNvSpPr>
            <a:spLocks noChangeArrowheads="1"/>
          </p:cNvSpPr>
          <p:nvPr/>
        </p:nvSpPr>
        <p:spPr bwMode="auto">
          <a:xfrm>
            <a:off x="8077200" y="3124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23561" name="Rectangle 41"/>
          <p:cNvSpPr>
            <a:spLocks noChangeArrowheads="1"/>
          </p:cNvSpPr>
          <p:nvPr/>
        </p:nvSpPr>
        <p:spPr bwMode="auto">
          <a:xfrm>
            <a:off x="7772400" y="3124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62" name="Rectangle 42"/>
          <p:cNvSpPr>
            <a:spLocks noChangeArrowheads="1"/>
          </p:cNvSpPr>
          <p:nvPr/>
        </p:nvSpPr>
        <p:spPr bwMode="auto">
          <a:xfrm>
            <a:off x="8305800" y="2590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23563" name="Line 43"/>
          <p:cNvSpPr>
            <a:spLocks noChangeShapeType="1"/>
          </p:cNvSpPr>
          <p:nvPr/>
        </p:nvSpPr>
        <p:spPr bwMode="auto">
          <a:xfrm flipH="1">
            <a:off x="8077200" y="28956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64" name="Line 44"/>
          <p:cNvSpPr>
            <a:spLocks noChangeShapeType="1"/>
          </p:cNvSpPr>
          <p:nvPr/>
        </p:nvSpPr>
        <p:spPr bwMode="auto">
          <a:xfrm flipH="1">
            <a:off x="77724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65" name="Line 45"/>
          <p:cNvSpPr>
            <a:spLocks noChangeShapeType="1"/>
          </p:cNvSpPr>
          <p:nvPr/>
        </p:nvSpPr>
        <p:spPr bwMode="auto">
          <a:xfrm>
            <a:off x="8077200" y="3429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66" name="Line 46"/>
          <p:cNvSpPr>
            <a:spLocks noChangeShapeType="1"/>
          </p:cNvSpPr>
          <p:nvPr/>
        </p:nvSpPr>
        <p:spPr bwMode="auto">
          <a:xfrm>
            <a:off x="83058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67" name="Line 47"/>
          <p:cNvSpPr>
            <a:spLocks noChangeShapeType="1"/>
          </p:cNvSpPr>
          <p:nvPr/>
        </p:nvSpPr>
        <p:spPr bwMode="auto">
          <a:xfrm flipH="1">
            <a:off x="5943600" y="2895600"/>
            <a:ext cx="15240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68" name="Line 48"/>
          <p:cNvSpPr>
            <a:spLocks noChangeShapeType="1"/>
          </p:cNvSpPr>
          <p:nvPr/>
        </p:nvSpPr>
        <p:spPr bwMode="auto">
          <a:xfrm>
            <a:off x="6324600" y="3429000"/>
            <a:ext cx="762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69" name="Line 49"/>
          <p:cNvSpPr>
            <a:spLocks noChangeShapeType="1"/>
          </p:cNvSpPr>
          <p:nvPr/>
        </p:nvSpPr>
        <p:spPr bwMode="auto">
          <a:xfrm flipH="1">
            <a:off x="6096000" y="3429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70" name="Line 50"/>
          <p:cNvSpPr>
            <a:spLocks noChangeShapeType="1"/>
          </p:cNvSpPr>
          <p:nvPr/>
        </p:nvSpPr>
        <p:spPr bwMode="auto">
          <a:xfrm>
            <a:off x="6400800" y="4648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71" name="Rectangle 51"/>
          <p:cNvSpPr>
            <a:spLocks noChangeArrowheads="1"/>
          </p:cNvSpPr>
          <p:nvPr/>
        </p:nvSpPr>
        <p:spPr bwMode="auto">
          <a:xfrm>
            <a:off x="64770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40</a:t>
            </a:r>
          </a:p>
        </p:txBody>
      </p:sp>
      <p:sp>
        <p:nvSpPr>
          <p:cNvPr id="2923572" name="Line 52"/>
          <p:cNvSpPr>
            <a:spLocks noChangeShapeType="1"/>
          </p:cNvSpPr>
          <p:nvPr/>
        </p:nvSpPr>
        <p:spPr bwMode="auto">
          <a:xfrm flipH="1">
            <a:off x="64770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73" name="Rectangle 53"/>
          <p:cNvSpPr>
            <a:spLocks noChangeArrowheads="1"/>
          </p:cNvSpPr>
          <p:nvPr/>
        </p:nvSpPr>
        <p:spPr bwMode="auto">
          <a:xfrm>
            <a:off x="5638800" y="4876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23574" name="Rectangle 54"/>
          <p:cNvSpPr>
            <a:spLocks noChangeArrowheads="1"/>
          </p:cNvSpPr>
          <p:nvPr/>
        </p:nvSpPr>
        <p:spPr bwMode="auto">
          <a:xfrm>
            <a:off x="5943600" y="4876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3575" name="Rectangle 55"/>
          <p:cNvSpPr>
            <a:spLocks noChangeArrowheads="1"/>
          </p:cNvSpPr>
          <p:nvPr/>
        </p:nvSpPr>
        <p:spPr bwMode="auto">
          <a:xfrm>
            <a:off x="5638800" y="4876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76" name="Rectangle 56"/>
          <p:cNvSpPr>
            <a:spLocks noChangeArrowheads="1"/>
          </p:cNvSpPr>
          <p:nvPr/>
        </p:nvSpPr>
        <p:spPr bwMode="auto">
          <a:xfrm>
            <a:off x="61722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23577" name="Line 57"/>
          <p:cNvSpPr>
            <a:spLocks noChangeShapeType="1"/>
          </p:cNvSpPr>
          <p:nvPr/>
        </p:nvSpPr>
        <p:spPr bwMode="auto">
          <a:xfrm flipH="1">
            <a:off x="5943600" y="46482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78" name="Line 58"/>
          <p:cNvSpPr>
            <a:spLocks noChangeShapeType="1"/>
          </p:cNvSpPr>
          <p:nvPr/>
        </p:nvSpPr>
        <p:spPr bwMode="auto">
          <a:xfrm flipH="1">
            <a:off x="56388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79" name="Line 59"/>
          <p:cNvSpPr>
            <a:spLocks noChangeShapeType="1"/>
          </p:cNvSpPr>
          <p:nvPr/>
        </p:nvSpPr>
        <p:spPr bwMode="auto">
          <a:xfrm>
            <a:off x="5943600" y="5181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0" name="Line 60"/>
          <p:cNvSpPr>
            <a:spLocks noChangeShapeType="1"/>
          </p:cNvSpPr>
          <p:nvPr/>
        </p:nvSpPr>
        <p:spPr bwMode="auto">
          <a:xfrm>
            <a:off x="61722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1" name="Line 61"/>
          <p:cNvSpPr>
            <a:spLocks noChangeShapeType="1"/>
          </p:cNvSpPr>
          <p:nvPr/>
        </p:nvSpPr>
        <p:spPr bwMode="auto">
          <a:xfrm>
            <a:off x="6705600" y="5181600"/>
            <a:ext cx="762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2" name="Line 62"/>
          <p:cNvSpPr>
            <a:spLocks noChangeShapeType="1"/>
          </p:cNvSpPr>
          <p:nvPr/>
        </p:nvSpPr>
        <p:spPr bwMode="auto">
          <a:xfrm>
            <a:off x="6400800" y="4648200"/>
            <a:ext cx="7620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3" name="Line 63"/>
          <p:cNvSpPr>
            <a:spLocks noChangeShapeType="1"/>
          </p:cNvSpPr>
          <p:nvPr/>
        </p:nvSpPr>
        <p:spPr bwMode="auto">
          <a:xfrm flipV="1">
            <a:off x="6096000" y="4648200"/>
            <a:ext cx="2286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4" name="Line 64"/>
          <p:cNvSpPr>
            <a:spLocks noChangeShapeType="1"/>
          </p:cNvSpPr>
          <p:nvPr/>
        </p:nvSpPr>
        <p:spPr bwMode="auto">
          <a:xfrm>
            <a:off x="7086600" y="49530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5" name="Rectangle 65"/>
          <p:cNvSpPr>
            <a:spLocks noChangeArrowheads="1"/>
          </p:cNvSpPr>
          <p:nvPr/>
        </p:nvSpPr>
        <p:spPr bwMode="auto">
          <a:xfrm>
            <a:off x="8077200" y="4343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23586" name="Line 66"/>
          <p:cNvSpPr>
            <a:spLocks noChangeShapeType="1"/>
          </p:cNvSpPr>
          <p:nvPr/>
        </p:nvSpPr>
        <p:spPr bwMode="auto">
          <a:xfrm flipH="1">
            <a:off x="7924800" y="4648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7" name="Line 67"/>
          <p:cNvSpPr>
            <a:spLocks noChangeShapeType="1"/>
          </p:cNvSpPr>
          <p:nvPr/>
        </p:nvSpPr>
        <p:spPr bwMode="auto">
          <a:xfrm>
            <a:off x="8305800" y="4648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88" name="Rectangle 68"/>
          <p:cNvSpPr>
            <a:spLocks noChangeArrowheads="1"/>
          </p:cNvSpPr>
          <p:nvPr/>
        </p:nvSpPr>
        <p:spPr bwMode="auto">
          <a:xfrm>
            <a:off x="77724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23589" name="Line 69"/>
          <p:cNvSpPr>
            <a:spLocks noChangeShapeType="1"/>
          </p:cNvSpPr>
          <p:nvPr/>
        </p:nvSpPr>
        <p:spPr bwMode="auto">
          <a:xfrm flipH="1">
            <a:off x="77724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90" name="Line 70"/>
          <p:cNvSpPr>
            <a:spLocks noChangeShapeType="1"/>
          </p:cNvSpPr>
          <p:nvPr/>
        </p:nvSpPr>
        <p:spPr bwMode="auto">
          <a:xfrm>
            <a:off x="80010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91" name="Line 71"/>
          <p:cNvSpPr>
            <a:spLocks noChangeShapeType="1"/>
          </p:cNvSpPr>
          <p:nvPr/>
        </p:nvSpPr>
        <p:spPr bwMode="auto">
          <a:xfrm flipH="1">
            <a:off x="83820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3592" name="Rectangle 72"/>
          <p:cNvSpPr>
            <a:spLocks noChangeArrowheads="1"/>
          </p:cNvSpPr>
          <p:nvPr/>
        </p:nvSpPr>
        <p:spPr bwMode="auto">
          <a:xfrm>
            <a:off x="8382000" y="4876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23593" name="Line 73"/>
          <p:cNvSpPr>
            <a:spLocks noChangeShapeType="1"/>
          </p:cNvSpPr>
          <p:nvPr/>
        </p:nvSpPr>
        <p:spPr bwMode="auto">
          <a:xfrm>
            <a:off x="8610600" y="5181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[6/8]</a:t>
            </a:r>
          </a:p>
        </p:txBody>
      </p:sp>
      <p:sp>
        <p:nvSpPr>
          <p:cNvPr id="292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2-3 Tree </a:t>
            </a:r>
            <a:r>
              <a:rPr lang="en-US" b="1" smtClean="0">
                <a:cs typeface="+mn-cs"/>
              </a:rPr>
              <a:t>Delete</a:t>
            </a:r>
            <a:r>
              <a:rPr lang="en-US" smtClean="0">
                <a:cs typeface="+mn-cs"/>
              </a:rPr>
              <a:t> Algorithm (outline)</a:t>
            </a:r>
          </a:p>
          <a:p>
            <a:pPr lvl="1" eaLnBrk="1" hangingPunct="1">
              <a:defRPr/>
            </a:pPr>
            <a:r>
              <a:rPr lang="en-US" smtClean="0"/>
              <a:t>Find the node holding the given key.</a:t>
            </a:r>
          </a:p>
          <a:p>
            <a:pPr lvl="2" eaLnBrk="1" hangingPunct="1">
              <a:defRPr/>
            </a:pPr>
            <a:r>
              <a:rPr lang="en-US" smtClean="0"/>
              <a:t>Note: In the process of this search, you may determine that the given key is not in the tree. If you do, act accordingly.</a:t>
            </a:r>
          </a:p>
          <a:p>
            <a:pPr lvl="1" eaLnBrk="1" hangingPunct="1">
              <a:defRPr/>
            </a:pPr>
            <a:r>
              <a:rPr lang="en-US" smtClean="0"/>
              <a:t>If the above node is not a leaf, then swap its item with its successor in the traversal ordering. Continue with the deletion procedure: delete the given key from its new (leaf) node.</a:t>
            </a:r>
          </a:p>
          <a:p>
            <a:pPr lvl="1" eaLnBrk="1" hangingPunct="1">
              <a:defRPr/>
            </a:pPr>
            <a:r>
              <a:rPr lang="en-US" smtClean="0"/>
              <a:t>3 Cases</a:t>
            </a:r>
          </a:p>
          <a:p>
            <a:pPr lvl="2" eaLnBrk="1" hangingPunct="1">
              <a:defRPr/>
            </a:pPr>
            <a:r>
              <a:rPr lang="en-US" b="1" smtClean="0"/>
              <a:t>Easy Case</a:t>
            </a:r>
            <a:r>
              <a:rPr lang="en-US" smtClean="0"/>
              <a:t> (item shares a node with another item). Delete item. Done.</a:t>
            </a:r>
          </a:p>
          <a:p>
            <a:pPr lvl="2" eaLnBrk="1" hangingPunct="1">
              <a:defRPr/>
            </a:pPr>
            <a:r>
              <a:rPr lang="en-US" b="1" smtClean="0"/>
              <a:t>Semi-Easy Case</a:t>
            </a:r>
            <a:r>
              <a:rPr lang="en-US" smtClean="0"/>
              <a:t> (otherwise: item has a consecutive sibling holding 2 items). Do rotation: sibling item up, parent down, to replace the item to be deleted. Done.</a:t>
            </a:r>
          </a:p>
          <a:p>
            <a:pPr lvl="2" eaLnBrk="1" hangingPunct="1">
              <a:defRPr/>
            </a:pPr>
            <a:r>
              <a:rPr lang="en-US" b="1" smtClean="0"/>
              <a:t>Hard Case</a:t>
            </a:r>
            <a:r>
              <a:rPr lang="en-US" smtClean="0"/>
              <a:t> (otherwise). Eliminate the node holding the item, and move item from the parent down, adding it to consecutive sibling node. Eliminate item from parent using a recursive call to the deletion procedure (dragging subtrees along).</a:t>
            </a:r>
          </a:p>
        </p:txBody>
      </p:sp>
      <p:sp>
        <p:nvSpPr>
          <p:cNvPr id="2926596" name="Line 4"/>
          <p:cNvSpPr>
            <a:spLocks noChangeShapeType="1"/>
          </p:cNvSpPr>
          <p:nvPr/>
        </p:nvSpPr>
        <p:spPr bwMode="auto">
          <a:xfrm flipV="1">
            <a:off x="5334000" y="5334000"/>
            <a:ext cx="3581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6597" name="Line 5"/>
          <p:cNvSpPr>
            <a:spLocks noChangeShapeType="1"/>
          </p:cNvSpPr>
          <p:nvPr/>
        </p:nvSpPr>
        <p:spPr bwMode="auto">
          <a:xfrm flipV="1">
            <a:off x="8915400" y="3581400"/>
            <a:ext cx="0" cy="1752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6598" name="Line 6"/>
          <p:cNvSpPr>
            <a:spLocks noChangeShapeType="1"/>
          </p:cNvSpPr>
          <p:nvPr/>
        </p:nvSpPr>
        <p:spPr bwMode="auto">
          <a:xfrm flipH="1" flipV="1">
            <a:off x="1981200" y="3352800"/>
            <a:ext cx="69342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[7/8]</a:t>
            </a:r>
          </a:p>
        </p:txBody>
      </p:sp>
      <p:sp>
        <p:nvSpPr>
          <p:cNvPr id="292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few more examples.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Example: Delete 1.</a:t>
            </a:r>
          </a:p>
          <a:p>
            <a:pPr lvl="1" eaLnBrk="1" hangingPunct="1">
              <a:defRPr/>
            </a:pPr>
            <a:r>
              <a:rPr lang="en-US" smtClean="0"/>
              <a:t>1 is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Hard Case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so we bring down the parent (recursively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delete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2) and join it with 3 in a single node.</a:t>
            </a:r>
          </a:p>
          <a:p>
            <a:pPr lvl="1" eaLnBrk="1" hangingPunct="1">
              <a:defRPr/>
            </a:pPr>
            <a:r>
              <a:rPr lang="en-US" smtClean="0"/>
              <a:t>2 is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Semi-Easy Case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so rotate (6 to 4 to 2).</a:t>
            </a:r>
          </a:p>
          <a:p>
            <a:pPr lvl="1" eaLnBrk="1" hangingPunct="1">
              <a:defRPr/>
            </a:pPr>
            <a:r>
              <a:rPr lang="en-US" smtClean="0"/>
              <a:t>The 5 is orphaned. We make it the right child of 4.</a:t>
            </a:r>
          </a:p>
        </p:txBody>
      </p:sp>
      <p:sp>
        <p:nvSpPr>
          <p:cNvPr id="2924548" name="Line 4"/>
          <p:cNvSpPr>
            <a:spLocks noChangeShapeType="1"/>
          </p:cNvSpPr>
          <p:nvPr/>
        </p:nvSpPr>
        <p:spPr bwMode="auto">
          <a:xfrm>
            <a:off x="3352800" y="5105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49" name="Line 5"/>
          <p:cNvSpPr>
            <a:spLocks noChangeShapeType="1"/>
          </p:cNvSpPr>
          <p:nvPr/>
        </p:nvSpPr>
        <p:spPr bwMode="auto">
          <a:xfrm flipH="1">
            <a:off x="2895600" y="5105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50" name="Rectangle 6"/>
          <p:cNvSpPr>
            <a:spLocks noChangeArrowheads="1"/>
          </p:cNvSpPr>
          <p:nvPr/>
        </p:nvSpPr>
        <p:spPr bwMode="auto">
          <a:xfrm>
            <a:off x="36576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4551" name="Line 7"/>
          <p:cNvSpPr>
            <a:spLocks noChangeShapeType="1"/>
          </p:cNvSpPr>
          <p:nvPr/>
        </p:nvSpPr>
        <p:spPr bwMode="auto">
          <a:xfrm>
            <a:off x="3581400" y="5105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52" name="Rectangle 8"/>
          <p:cNvSpPr>
            <a:spLocks noChangeArrowheads="1"/>
          </p:cNvSpPr>
          <p:nvPr/>
        </p:nvSpPr>
        <p:spPr bwMode="auto">
          <a:xfrm>
            <a:off x="26670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4553" name="Line 9"/>
          <p:cNvSpPr>
            <a:spLocks noChangeShapeType="1"/>
          </p:cNvSpPr>
          <p:nvPr/>
        </p:nvSpPr>
        <p:spPr bwMode="auto">
          <a:xfrm flipH="1">
            <a:off x="2209800" y="45720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54" name="Rectangle 10"/>
          <p:cNvSpPr>
            <a:spLocks noChangeArrowheads="1"/>
          </p:cNvSpPr>
          <p:nvPr/>
        </p:nvSpPr>
        <p:spPr bwMode="auto">
          <a:xfrm>
            <a:off x="20574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4555" name="Line 11"/>
          <p:cNvSpPr>
            <a:spLocks noChangeShapeType="1"/>
          </p:cNvSpPr>
          <p:nvPr/>
        </p:nvSpPr>
        <p:spPr bwMode="auto">
          <a:xfrm>
            <a:off x="2895600" y="45720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56" name="Line 12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57" name="Line 13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58" name="Rectangle 14"/>
          <p:cNvSpPr>
            <a:spLocks noChangeArrowheads="1"/>
          </p:cNvSpPr>
          <p:nvPr/>
        </p:nvSpPr>
        <p:spPr bwMode="auto">
          <a:xfrm>
            <a:off x="3048000" y="4800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924559" name="Rectangle 15"/>
          <p:cNvSpPr>
            <a:spLocks noChangeArrowheads="1"/>
          </p:cNvSpPr>
          <p:nvPr/>
        </p:nvSpPr>
        <p:spPr bwMode="auto">
          <a:xfrm>
            <a:off x="3352800" y="4800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924560" name="Rectangle 16"/>
          <p:cNvSpPr>
            <a:spLocks noChangeArrowheads="1"/>
          </p:cNvSpPr>
          <p:nvPr/>
        </p:nvSpPr>
        <p:spPr bwMode="auto">
          <a:xfrm>
            <a:off x="3048000" y="4800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61" name="Rectangle 17"/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4562" name="Rectangle 18"/>
          <p:cNvSpPr>
            <a:spLocks noChangeArrowheads="1"/>
          </p:cNvSpPr>
          <p:nvPr/>
        </p:nvSpPr>
        <p:spPr bwMode="auto">
          <a:xfrm>
            <a:off x="18288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</a:t>
            </a:r>
          </a:p>
        </p:txBody>
      </p:sp>
      <p:sp>
        <p:nvSpPr>
          <p:cNvPr id="2924563" name="Rectangle 19"/>
          <p:cNvSpPr>
            <a:spLocks noChangeArrowheads="1"/>
          </p:cNvSpPr>
          <p:nvPr/>
        </p:nvSpPr>
        <p:spPr bwMode="auto">
          <a:xfrm>
            <a:off x="27432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4564" name="Rectangle 20"/>
          <p:cNvSpPr>
            <a:spLocks noChangeArrowheads="1"/>
          </p:cNvSpPr>
          <p:nvPr/>
        </p:nvSpPr>
        <p:spPr bwMode="auto">
          <a:xfrm>
            <a:off x="58674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4565" name="Line 21"/>
          <p:cNvSpPr>
            <a:spLocks noChangeShapeType="1"/>
          </p:cNvSpPr>
          <p:nvPr/>
        </p:nvSpPr>
        <p:spPr bwMode="auto">
          <a:xfrm>
            <a:off x="5791200" y="5105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66" name="Rectangle 22"/>
          <p:cNvSpPr>
            <a:spLocks noChangeArrowheads="1"/>
          </p:cNvSpPr>
          <p:nvPr/>
        </p:nvSpPr>
        <p:spPr bwMode="auto">
          <a:xfrm>
            <a:off x="60198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924567" name="Line 23"/>
          <p:cNvSpPr>
            <a:spLocks noChangeShapeType="1"/>
          </p:cNvSpPr>
          <p:nvPr/>
        </p:nvSpPr>
        <p:spPr bwMode="auto">
          <a:xfrm flipH="1">
            <a:off x="5715000" y="4572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68" name="Rectangle 24"/>
          <p:cNvSpPr>
            <a:spLocks noChangeArrowheads="1"/>
          </p:cNvSpPr>
          <p:nvPr/>
        </p:nvSpPr>
        <p:spPr bwMode="auto">
          <a:xfrm>
            <a:off x="65532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924569" name="Line 25"/>
          <p:cNvSpPr>
            <a:spLocks noChangeShapeType="1"/>
          </p:cNvSpPr>
          <p:nvPr/>
        </p:nvSpPr>
        <p:spPr bwMode="auto">
          <a:xfrm>
            <a:off x="6248400" y="45720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70" name="Line 26"/>
          <p:cNvSpPr>
            <a:spLocks noChangeShapeType="1"/>
          </p:cNvSpPr>
          <p:nvPr/>
        </p:nvSpPr>
        <p:spPr bwMode="auto">
          <a:xfrm flipH="1">
            <a:off x="64770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71" name="Line 27"/>
          <p:cNvSpPr>
            <a:spLocks noChangeShapeType="1"/>
          </p:cNvSpPr>
          <p:nvPr/>
        </p:nvSpPr>
        <p:spPr bwMode="auto">
          <a:xfrm>
            <a:off x="6781800" y="51054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72" name="Rectangle 28"/>
          <p:cNvSpPr>
            <a:spLocks noChangeArrowheads="1"/>
          </p:cNvSpPr>
          <p:nvPr/>
        </p:nvSpPr>
        <p:spPr bwMode="auto">
          <a:xfrm>
            <a:off x="63246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4573" name="Rectangle 29"/>
          <p:cNvSpPr>
            <a:spLocks noChangeArrowheads="1"/>
          </p:cNvSpPr>
          <p:nvPr/>
        </p:nvSpPr>
        <p:spPr bwMode="auto">
          <a:xfrm>
            <a:off x="51054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924574" name="Rectangle 30"/>
          <p:cNvSpPr>
            <a:spLocks noChangeArrowheads="1"/>
          </p:cNvSpPr>
          <p:nvPr/>
        </p:nvSpPr>
        <p:spPr bwMode="auto">
          <a:xfrm>
            <a:off x="5410200" y="5334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24575" name="Rectangle 31"/>
          <p:cNvSpPr>
            <a:spLocks noChangeArrowheads="1"/>
          </p:cNvSpPr>
          <p:nvPr/>
        </p:nvSpPr>
        <p:spPr bwMode="auto">
          <a:xfrm>
            <a:off x="5105400" y="5334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76" name="Rectangle 32"/>
          <p:cNvSpPr>
            <a:spLocks noChangeArrowheads="1"/>
          </p:cNvSpPr>
          <p:nvPr/>
        </p:nvSpPr>
        <p:spPr bwMode="auto">
          <a:xfrm>
            <a:off x="5562600" y="4800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4577" name="Line 33"/>
          <p:cNvSpPr>
            <a:spLocks noChangeShapeType="1"/>
          </p:cNvSpPr>
          <p:nvPr/>
        </p:nvSpPr>
        <p:spPr bwMode="auto">
          <a:xfrm flipH="1">
            <a:off x="5410200" y="5105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78" name="Line 34"/>
          <p:cNvSpPr>
            <a:spLocks noChangeShapeType="1"/>
          </p:cNvSpPr>
          <p:nvPr/>
        </p:nvSpPr>
        <p:spPr bwMode="auto">
          <a:xfrm>
            <a:off x="4267200" y="49530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79" name="Rectangle 35"/>
          <p:cNvSpPr>
            <a:spLocks noChangeArrowheads="1"/>
          </p:cNvSpPr>
          <p:nvPr/>
        </p:nvSpPr>
        <p:spPr bwMode="auto">
          <a:xfrm>
            <a:off x="22860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24580" name="Line 36"/>
          <p:cNvSpPr>
            <a:spLocks noChangeShapeType="1"/>
          </p:cNvSpPr>
          <p:nvPr/>
        </p:nvSpPr>
        <p:spPr bwMode="auto">
          <a:xfrm flipH="1" flipV="1">
            <a:off x="2895600" y="4572000"/>
            <a:ext cx="152400" cy="2286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81" name="Line 37"/>
          <p:cNvSpPr>
            <a:spLocks noChangeShapeType="1"/>
          </p:cNvSpPr>
          <p:nvPr/>
        </p:nvSpPr>
        <p:spPr bwMode="auto">
          <a:xfrm flipH="1">
            <a:off x="2362200" y="4572000"/>
            <a:ext cx="3810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4582" name="Rectangle 38"/>
          <p:cNvSpPr>
            <a:spLocks noChangeArrowheads="1"/>
          </p:cNvSpPr>
          <p:nvPr/>
        </p:nvSpPr>
        <p:spPr bwMode="auto">
          <a:xfrm>
            <a:off x="6781800" y="5334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4583" name="Line 39"/>
          <p:cNvSpPr>
            <a:spLocks noChangeShapeType="1"/>
          </p:cNvSpPr>
          <p:nvPr/>
        </p:nvSpPr>
        <p:spPr bwMode="auto">
          <a:xfrm>
            <a:off x="2209800" y="5029200"/>
            <a:ext cx="76200" cy="3048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2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Operations: </a:t>
            </a:r>
            <a:r>
              <a:rPr lang="en-US" smtClean="0">
                <a:cs typeface="Times New Roman" charset="0"/>
              </a:rPr>
              <a:t>Delete [8/8]</a:t>
            </a:r>
          </a:p>
        </p:txBody>
      </p:sp>
      <p:sp>
        <p:nvSpPr>
          <p:cNvPr id="292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Example: Delete 2.</a:t>
            </a:r>
          </a:p>
          <a:p>
            <a:pPr lvl="1" eaLnBrk="1" hangingPunct="1">
              <a:defRPr/>
            </a:pPr>
            <a:r>
              <a:rPr lang="en-US" smtClean="0"/>
              <a:t>This is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Easy Case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Example: Delete 3.</a:t>
            </a:r>
          </a:p>
          <a:p>
            <a:pPr lvl="1" eaLnBrk="1" hangingPunct="1">
              <a:defRPr/>
            </a:pPr>
            <a:r>
              <a:rPr lang="en-US" smtClean="0"/>
              <a:t>This is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Hard Case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 We need to bring down 4 and join it with 5.</a:t>
            </a:r>
          </a:p>
          <a:p>
            <a:pPr lvl="1" eaLnBrk="1" hangingPunct="1">
              <a:defRPr/>
            </a:pPr>
            <a:r>
              <a:rPr lang="en-US" smtClean="0"/>
              <a:t>4 is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Hard Case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 We need to bring down 6 and join it with 8.</a:t>
            </a:r>
          </a:p>
          <a:p>
            <a:pPr lvl="1" eaLnBrk="1" hangingPunct="1">
              <a:defRPr/>
            </a:pPr>
            <a:r>
              <a:rPr lang="en-US" smtClean="0"/>
              <a:t>6 is the root. We reduce the height of the tree.</a:t>
            </a:r>
          </a:p>
        </p:txBody>
      </p:sp>
      <p:sp>
        <p:nvSpPr>
          <p:cNvPr id="2925572" name="Rectangle 4"/>
          <p:cNvSpPr>
            <a:spLocks noChangeArrowheads="1"/>
          </p:cNvSpPr>
          <p:nvPr/>
        </p:nvSpPr>
        <p:spPr bwMode="auto">
          <a:xfrm>
            <a:off x="44196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5573" name="Line 5"/>
          <p:cNvSpPr>
            <a:spLocks noChangeShapeType="1"/>
          </p:cNvSpPr>
          <p:nvPr/>
        </p:nvSpPr>
        <p:spPr bwMode="auto">
          <a:xfrm>
            <a:off x="4343400" y="2286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74" name="Rectangle 6"/>
          <p:cNvSpPr>
            <a:spLocks noChangeArrowheads="1"/>
          </p:cNvSpPr>
          <p:nvPr/>
        </p:nvSpPr>
        <p:spPr bwMode="auto">
          <a:xfrm>
            <a:off x="4572000" y="1447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925575" name="Line 7"/>
          <p:cNvSpPr>
            <a:spLocks noChangeShapeType="1"/>
          </p:cNvSpPr>
          <p:nvPr/>
        </p:nvSpPr>
        <p:spPr bwMode="auto">
          <a:xfrm flipH="1">
            <a:off x="4267200" y="1752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76" name="Rectangle 8"/>
          <p:cNvSpPr>
            <a:spLocks noChangeArrowheads="1"/>
          </p:cNvSpPr>
          <p:nvPr/>
        </p:nvSpPr>
        <p:spPr bwMode="auto">
          <a:xfrm>
            <a:off x="5105400" y="1981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925577" name="Line 9"/>
          <p:cNvSpPr>
            <a:spLocks noChangeShapeType="1"/>
          </p:cNvSpPr>
          <p:nvPr/>
        </p:nvSpPr>
        <p:spPr bwMode="auto">
          <a:xfrm>
            <a:off x="4800600" y="17526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78" name="Line 10"/>
          <p:cNvSpPr>
            <a:spLocks noChangeShapeType="1"/>
          </p:cNvSpPr>
          <p:nvPr/>
        </p:nvSpPr>
        <p:spPr bwMode="auto">
          <a:xfrm flipH="1">
            <a:off x="5029200" y="2286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79" name="Line 11"/>
          <p:cNvSpPr>
            <a:spLocks noChangeShapeType="1"/>
          </p:cNvSpPr>
          <p:nvPr/>
        </p:nvSpPr>
        <p:spPr bwMode="auto">
          <a:xfrm>
            <a:off x="5334000" y="2286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80" name="Rectangle 12"/>
          <p:cNvSpPr>
            <a:spLocks noChangeArrowheads="1"/>
          </p:cNvSpPr>
          <p:nvPr/>
        </p:nvSpPr>
        <p:spPr bwMode="auto">
          <a:xfrm>
            <a:off x="48768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5581" name="Rectangle 13"/>
          <p:cNvSpPr>
            <a:spLocks noChangeArrowheads="1"/>
          </p:cNvSpPr>
          <p:nvPr/>
        </p:nvSpPr>
        <p:spPr bwMode="auto">
          <a:xfrm>
            <a:off x="36576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2</a:t>
            </a:r>
          </a:p>
        </p:txBody>
      </p:sp>
      <p:sp>
        <p:nvSpPr>
          <p:cNvPr id="2925582" name="Rectangle 14"/>
          <p:cNvSpPr>
            <a:spLocks noChangeArrowheads="1"/>
          </p:cNvSpPr>
          <p:nvPr/>
        </p:nvSpPr>
        <p:spPr bwMode="auto">
          <a:xfrm>
            <a:off x="39624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25583" name="Rectangle 15"/>
          <p:cNvSpPr>
            <a:spLocks noChangeArrowheads="1"/>
          </p:cNvSpPr>
          <p:nvPr/>
        </p:nvSpPr>
        <p:spPr bwMode="auto">
          <a:xfrm>
            <a:off x="3657600" y="2514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84" name="Rectangle 16"/>
          <p:cNvSpPr>
            <a:spLocks noChangeArrowheads="1"/>
          </p:cNvSpPr>
          <p:nvPr/>
        </p:nvSpPr>
        <p:spPr bwMode="auto">
          <a:xfrm>
            <a:off x="4114800" y="1981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5585" name="Line 17"/>
          <p:cNvSpPr>
            <a:spLocks noChangeShapeType="1"/>
          </p:cNvSpPr>
          <p:nvPr/>
        </p:nvSpPr>
        <p:spPr bwMode="auto">
          <a:xfrm flipH="1">
            <a:off x="3962400" y="2286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86" name="Line 18"/>
          <p:cNvSpPr>
            <a:spLocks noChangeShapeType="1"/>
          </p:cNvSpPr>
          <p:nvPr/>
        </p:nvSpPr>
        <p:spPr bwMode="auto">
          <a:xfrm>
            <a:off x="4267200" y="5257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87" name="Rectangle 19"/>
          <p:cNvSpPr>
            <a:spLocks noChangeArrowheads="1"/>
          </p:cNvSpPr>
          <p:nvPr/>
        </p:nvSpPr>
        <p:spPr bwMode="auto">
          <a:xfrm>
            <a:off x="53340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5588" name="Rectangle 20"/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5589" name="Line 21"/>
          <p:cNvSpPr>
            <a:spLocks noChangeShapeType="1"/>
          </p:cNvSpPr>
          <p:nvPr/>
        </p:nvSpPr>
        <p:spPr bwMode="auto">
          <a:xfrm>
            <a:off x="7239000" y="2286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90" name="Rectangle 22"/>
          <p:cNvSpPr>
            <a:spLocks noChangeArrowheads="1"/>
          </p:cNvSpPr>
          <p:nvPr/>
        </p:nvSpPr>
        <p:spPr bwMode="auto">
          <a:xfrm>
            <a:off x="7467600" y="1447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925591" name="Line 23"/>
          <p:cNvSpPr>
            <a:spLocks noChangeShapeType="1"/>
          </p:cNvSpPr>
          <p:nvPr/>
        </p:nvSpPr>
        <p:spPr bwMode="auto">
          <a:xfrm flipH="1">
            <a:off x="7162800" y="1752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92" name="Rectangle 24"/>
          <p:cNvSpPr>
            <a:spLocks noChangeArrowheads="1"/>
          </p:cNvSpPr>
          <p:nvPr/>
        </p:nvSpPr>
        <p:spPr bwMode="auto">
          <a:xfrm>
            <a:off x="7924800" y="1981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925593" name="Line 25"/>
          <p:cNvSpPr>
            <a:spLocks noChangeShapeType="1"/>
          </p:cNvSpPr>
          <p:nvPr/>
        </p:nvSpPr>
        <p:spPr bwMode="auto">
          <a:xfrm>
            <a:off x="7696200" y="17526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94" name="Line 26"/>
          <p:cNvSpPr>
            <a:spLocks noChangeShapeType="1"/>
          </p:cNvSpPr>
          <p:nvPr/>
        </p:nvSpPr>
        <p:spPr bwMode="auto">
          <a:xfrm flipH="1">
            <a:off x="7848600" y="2286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95" name="Line 27"/>
          <p:cNvSpPr>
            <a:spLocks noChangeShapeType="1"/>
          </p:cNvSpPr>
          <p:nvPr/>
        </p:nvSpPr>
        <p:spPr bwMode="auto">
          <a:xfrm>
            <a:off x="8153400" y="2286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96" name="Rectangle 28"/>
          <p:cNvSpPr>
            <a:spLocks noChangeArrowheads="1"/>
          </p:cNvSpPr>
          <p:nvPr/>
        </p:nvSpPr>
        <p:spPr bwMode="auto">
          <a:xfrm>
            <a:off x="76962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5597" name="Rectangle 29"/>
          <p:cNvSpPr>
            <a:spLocks noChangeArrowheads="1"/>
          </p:cNvSpPr>
          <p:nvPr/>
        </p:nvSpPr>
        <p:spPr bwMode="auto">
          <a:xfrm>
            <a:off x="7010400" y="1981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5598" name="Line 30"/>
          <p:cNvSpPr>
            <a:spLocks noChangeShapeType="1"/>
          </p:cNvSpPr>
          <p:nvPr/>
        </p:nvSpPr>
        <p:spPr bwMode="auto">
          <a:xfrm flipH="1">
            <a:off x="6934200" y="2286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599" name="Rectangle 31"/>
          <p:cNvSpPr>
            <a:spLocks noChangeArrowheads="1"/>
          </p:cNvSpPr>
          <p:nvPr/>
        </p:nvSpPr>
        <p:spPr bwMode="auto">
          <a:xfrm>
            <a:off x="81534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5600" name="Rectangle 32"/>
          <p:cNvSpPr>
            <a:spLocks noChangeArrowheads="1"/>
          </p:cNvSpPr>
          <p:nvPr/>
        </p:nvSpPr>
        <p:spPr bwMode="auto">
          <a:xfrm>
            <a:off x="6781800" y="2514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925601" name="Rectangle 33"/>
          <p:cNvSpPr>
            <a:spLocks noChangeArrowheads="1"/>
          </p:cNvSpPr>
          <p:nvPr/>
        </p:nvSpPr>
        <p:spPr bwMode="auto">
          <a:xfrm>
            <a:off x="2743200" y="563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5602" name="Line 34"/>
          <p:cNvSpPr>
            <a:spLocks noChangeShapeType="1"/>
          </p:cNvSpPr>
          <p:nvPr/>
        </p:nvSpPr>
        <p:spPr bwMode="auto">
          <a:xfrm>
            <a:off x="2743200" y="541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03" name="Rectangle 35"/>
          <p:cNvSpPr>
            <a:spLocks noChangeArrowheads="1"/>
          </p:cNvSpPr>
          <p:nvPr/>
        </p:nvSpPr>
        <p:spPr bwMode="auto">
          <a:xfrm>
            <a:off x="2971800" y="4572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925604" name="Line 36"/>
          <p:cNvSpPr>
            <a:spLocks noChangeShapeType="1"/>
          </p:cNvSpPr>
          <p:nvPr/>
        </p:nvSpPr>
        <p:spPr bwMode="auto">
          <a:xfrm flipH="1">
            <a:off x="2667000" y="4876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05" name="Rectangle 37"/>
          <p:cNvSpPr>
            <a:spLocks noChangeArrowheads="1"/>
          </p:cNvSpPr>
          <p:nvPr/>
        </p:nvSpPr>
        <p:spPr bwMode="auto">
          <a:xfrm>
            <a:off x="3429000" y="5105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925606" name="Line 38"/>
          <p:cNvSpPr>
            <a:spLocks noChangeShapeType="1"/>
          </p:cNvSpPr>
          <p:nvPr/>
        </p:nvSpPr>
        <p:spPr bwMode="auto">
          <a:xfrm>
            <a:off x="3200400" y="48768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07" name="Line 39"/>
          <p:cNvSpPr>
            <a:spLocks noChangeShapeType="1"/>
          </p:cNvSpPr>
          <p:nvPr/>
        </p:nvSpPr>
        <p:spPr bwMode="auto">
          <a:xfrm flipH="1">
            <a:off x="3352800" y="541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08" name="Line 40"/>
          <p:cNvSpPr>
            <a:spLocks noChangeShapeType="1"/>
          </p:cNvSpPr>
          <p:nvPr/>
        </p:nvSpPr>
        <p:spPr bwMode="auto">
          <a:xfrm>
            <a:off x="3657600" y="541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09" name="Rectangle 41"/>
          <p:cNvSpPr>
            <a:spLocks noChangeArrowheads="1"/>
          </p:cNvSpPr>
          <p:nvPr/>
        </p:nvSpPr>
        <p:spPr bwMode="auto">
          <a:xfrm>
            <a:off x="3200400" y="563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5610" name="Rectangle 42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5611" name="Line 43"/>
          <p:cNvSpPr>
            <a:spLocks noChangeShapeType="1"/>
          </p:cNvSpPr>
          <p:nvPr/>
        </p:nvSpPr>
        <p:spPr bwMode="auto">
          <a:xfrm flipH="1">
            <a:off x="2438400" y="5410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12" name="Rectangle 44"/>
          <p:cNvSpPr>
            <a:spLocks noChangeArrowheads="1"/>
          </p:cNvSpPr>
          <p:nvPr/>
        </p:nvSpPr>
        <p:spPr bwMode="auto">
          <a:xfrm>
            <a:off x="3657600" y="563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5613" name="Rectangle 45"/>
          <p:cNvSpPr>
            <a:spLocks noChangeArrowheads="1"/>
          </p:cNvSpPr>
          <p:nvPr/>
        </p:nvSpPr>
        <p:spPr bwMode="auto">
          <a:xfrm>
            <a:off x="2286000" y="563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</a:t>
            </a:r>
          </a:p>
        </p:txBody>
      </p:sp>
      <p:sp>
        <p:nvSpPr>
          <p:cNvPr id="2925614" name="Line 46"/>
          <p:cNvSpPr>
            <a:spLocks noChangeShapeType="1"/>
          </p:cNvSpPr>
          <p:nvPr/>
        </p:nvSpPr>
        <p:spPr bwMode="auto">
          <a:xfrm>
            <a:off x="2667000" y="5334000"/>
            <a:ext cx="7620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15" name="Line 47"/>
          <p:cNvSpPr>
            <a:spLocks noChangeShapeType="1"/>
          </p:cNvSpPr>
          <p:nvPr/>
        </p:nvSpPr>
        <p:spPr bwMode="auto">
          <a:xfrm>
            <a:off x="3124200" y="4800600"/>
            <a:ext cx="304800" cy="381000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16" name="Rectangle 48"/>
          <p:cNvSpPr>
            <a:spLocks noChangeArrowheads="1"/>
          </p:cNvSpPr>
          <p:nvPr/>
        </p:nvSpPr>
        <p:spPr bwMode="auto">
          <a:xfrm>
            <a:off x="57150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925617" name="Rectangle 49"/>
          <p:cNvSpPr>
            <a:spLocks noChangeArrowheads="1"/>
          </p:cNvSpPr>
          <p:nvPr/>
        </p:nvSpPr>
        <p:spPr bwMode="auto">
          <a:xfrm>
            <a:off x="60198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925618" name="Rectangle 50"/>
          <p:cNvSpPr>
            <a:spLocks noChangeArrowheads="1"/>
          </p:cNvSpPr>
          <p:nvPr/>
        </p:nvSpPr>
        <p:spPr bwMode="auto">
          <a:xfrm>
            <a:off x="57150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19" name="Rectangle 51"/>
          <p:cNvSpPr>
            <a:spLocks noChangeArrowheads="1"/>
          </p:cNvSpPr>
          <p:nvPr/>
        </p:nvSpPr>
        <p:spPr bwMode="auto">
          <a:xfrm>
            <a:off x="5105400" y="5638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925620" name="Rectangle 52"/>
          <p:cNvSpPr>
            <a:spLocks noChangeArrowheads="1"/>
          </p:cNvSpPr>
          <p:nvPr/>
        </p:nvSpPr>
        <p:spPr bwMode="auto">
          <a:xfrm>
            <a:off x="5410200" y="5638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25621" name="Rectangle 53"/>
          <p:cNvSpPr>
            <a:spLocks noChangeArrowheads="1"/>
          </p:cNvSpPr>
          <p:nvPr/>
        </p:nvSpPr>
        <p:spPr bwMode="auto">
          <a:xfrm>
            <a:off x="5105400" y="5638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22" name="Rectangle 54"/>
          <p:cNvSpPr>
            <a:spLocks noChangeArrowheads="1"/>
          </p:cNvSpPr>
          <p:nvPr/>
        </p:nvSpPr>
        <p:spPr bwMode="auto">
          <a:xfrm>
            <a:off x="5867400" y="563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925623" name="Rectangle 55"/>
          <p:cNvSpPr>
            <a:spLocks noChangeArrowheads="1"/>
          </p:cNvSpPr>
          <p:nvPr/>
        </p:nvSpPr>
        <p:spPr bwMode="auto">
          <a:xfrm>
            <a:off x="6324600" y="5638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925624" name="Line 56"/>
          <p:cNvSpPr>
            <a:spLocks noChangeShapeType="1"/>
          </p:cNvSpPr>
          <p:nvPr/>
        </p:nvSpPr>
        <p:spPr bwMode="auto">
          <a:xfrm>
            <a:off x="6248400" y="5410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25" name="Line 57"/>
          <p:cNvSpPr>
            <a:spLocks noChangeShapeType="1"/>
          </p:cNvSpPr>
          <p:nvPr/>
        </p:nvSpPr>
        <p:spPr bwMode="auto">
          <a:xfrm>
            <a:off x="6019800" y="54102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26" name="Line 58"/>
          <p:cNvSpPr>
            <a:spLocks noChangeShapeType="1"/>
          </p:cNvSpPr>
          <p:nvPr/>
        </p:nvSpPr>
        <p:spPr bwMode="auto">
          <a:xfrm flipH="1">
            <a:off x="5410200" y="5410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25627" name="Line 59"/>
          <p:cNvSpPr>
            <a:spLocks noChangeShapeType="1"/>
          </p:cNvSpPr>
          <p:nvPr/>
        </p:nvSpPr>
        <p:spPr bwMode="auto">
          <a:xfrm>
            <a:off x="5943600" y="2133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6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2-3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Times New Roman" charset="0"/>
              </a:rPr>
              <a:t>Efficiency</a:t>
            </a:r>
          </a:p>
        </p:txBody>
      </p:sp>
      <p:sp>
        <p:nvSpPr>
          <p:cNvPr id="276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is the order of the following operations for a 2-3 Tree?</a:t>
            </a:r>
          </a:p>
          <a:p>
            <a:pPr lvl="1" eaLnBrk="1" hangingPunct="1">
              <a:defRPr/>
            </a:pPr>
            <a:r>
              <a:rPr lang="en-US" smtClean="0"/>
              <a:t>Traverse</a:t>
            </a:r>
          </a:p>
          <a:p>
            <a:pPr lvl="2" eaLnBrk="1" hangingPunct="1">
              <a:defRPr/>
            </a:pP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[as usual].</a:t>
            </a:r>
            <a:endParaRPr lang="en-US" i="1" smtClean="0"/>
          </a:p>
          <a:p>
            <a:pPr lvl="1" eaLnBrk="1" hangingPunct="1">
              <a:defRPr/>
            </a:pPr>
            <a:r>
              <a:rPr lang="en-US" smtClean="0"/>
              <a:t>Retrieve</a:t>
            </a:r>
          </a:p>
          <a:p>
            <a:pPr lvl="2" eaLnBrk="1" hangingPunct="1">
              <a:defRPr/>
            </a:pP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2" eaLnBrk="1" hangingPunct="1">
              <a:defRPr/>
            </a:pPr>
            <a:r>
              <a:rPr lang="en-US" smtClean="0"/>
              <a:t>The number of steps is roughly proportional to the height of the tree.</a:t>
            </a:r>
          </a:p>
          <a:p>
            <a:pPr lvl="1" eaLnBrk="1" hangingPunct="1">
              <a:defRPr/>
            </a:pPr>
            <a:r>
              <a:rPr lang="en-US" smtClean="0"/>
              <a:t>Insert</a:t>
            </a:r>
          </a:p>
          <a:p>
            <a:pPr lvl="2" eaLnBrk="1" hangingPunct="1">
              <a:defRPr/>
            </a:pP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2" eaLnBrk="1" hangingPunct="1">
              <a:defRPr/>
            </a:pPr>
            <a:r>
              <a:rPr lang="en-US" smtClean="0"/>
              <a:t>Comments as for Retrieve.</a:t>
            </a:r>
          </a:p>
          <a:p>
            <a:pPr lvl="1" eaLnBrk="1" hangingPunct="1">
              <a:defRPr/>
            </a:pPr>
            <a:r>
              <a:rPr lang="en-US" smtClean="0"/>
              <a:t>Delete</a:t>
            </a:r>
          </a:p>
          <a:p>
            <a:pPr lvl="2" eaLnBrk="1" hangingPunct="1">
              <a:defRPr/>
            </a:pP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lvl="2" eaLnBrk="1" hangingPunct="1">
              <a:defRPr/>
            </a:pPr>
            <a:r>
              <a:rPr lang="en-US" smtClean="0"/>
              <a:t>Comments as for Retrieve.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is what we have been looking for.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2-3 Tree is a good basis for an implementation of a Table.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there are better bases.</a:t>
            </a:r>
          </a:p>
          <a:p>
            <a:pPr lvl="1" eaLnBrk="1" hangingPunct="1">
              <a:defRPr/>
            </a:pPr>
            <a:r>
              <a:rPr lang="en-US" smtClean="0"/>
              <a:t>Not necessarily a </a:t>
            </a:r>
            <a:r>
              <a:rPr lang="en-US" b="1" smtClean="0"/>
              <a:t>lot</a:t>
            </a:r>
            <a:r>
              <a:rPr lang="en-US" smtClean="0"/>
              <a:t> better, but better.</a:t>
            </a:r>
          </a:p>
        </p:txBody>
      </p:sp>
      <p:sp>
        <p:nvSpPr>
          <p:cNvPr id="2760708" name="Line 4"/>
          <p:cNvSpPr>
            <a:spLocks noChangeShapeType="1"/>
          </p:cNvSpPr>
          <p:nvPr/>
        </p:nvSpPr>
        <p:spPr bwMode="auto">
          <a:xfrm flipH="1">
            <a:off x="2438400" y="4267200"/>
            <a:ext cx="2971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0709" name="Text Box 5"/>
          <p:cNvSpPr txBox="1">
            <a:spLocks noChangeArrowheads="1"/>
          </p:cNvSpPr>
          <p:nvPr/>
        </p:nvSpPr>
        <p:spPr bwMode="auto">
          <a:xfrm>
            <a:off x="5410200" y="4038600"/>
            <a:ext cx="3276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This is the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first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time we have seen a delete-by-key that handles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any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given key and is faster than linear time.</a:t>
            </a:r>
          </a:p>
        </p:txBody>
      </p:sp>
      <p:sp>
        <p:nvSpPr>
          <p:cNvPr id="2760710" name="Text Box 6"/>
          <p:cNvSpPr txBox="1">
            <a:spLocks noChangeArrowheads="1"/>
          </p:cNvSpPr>
          <p:nvPr/>
        </p:nvSpPr>
        <p:spPr bwMode="auto">
          <a:xfrm>
            <a:off x="1600200" y="187325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folHlink"/>
                </a:solidFill>
                <a:cs typeface="+mn-cs"/>
              </a:rPr>
              <a:t>continued</a:t>
            </a:r>
            <a:endParaRPr lang="en-US" sz="200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Better Than a 2-3 Tree?</a:t>
            </a:r>
          </a:p>
        </p:txBody>
      </p:sp>
      <p:sp>
        <p:nvSpPr>
          <p:cNvPr id="287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Again, the Table operations retrieve, insert, and delete are all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 for a 2-3 Tree implementation.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do not know any structure in which all operations are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 [worst case], and at least one is faster.</a:t>
            </a:r>
          </a:p>
          <a:p>
            <a:pPr lvl="1" eaLnBrk="1" hangingPunct="1">
              <a:defRPr/>
            </a:pPr>
            <a:r>
              <a:rPr lang="en-US" smtClean="0"/>
              <a:t>Of course, we </a:t>
            </a:r>
            <a:r>
              <a:rPr lang="en-US" b="1" smtClean="0"/>
              <a:t>can</a:t>
            </a:r>
            <a:r>
              <a:rPr lang="en-US" smtClean="0"/>
              <a:t> make some operations better &amp; some worse. For example, for an unsorted Linked List implementation, Table insert is </a:t>
            </a:r>
            <a:r>
              <a:rPr lang="en-US" i="1" smtClean="0"/>
              <a:t>O</a:t>
            </a:r>
            <a:r>
              <a:rPr lang="en-US" smtClean="0"/>
              <a:t>(1), while Table retrieve &amp; delete are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we can make everything a </a:t>
            </a:r>
            <a:r>
              <a:rPr lang="en-US" b="1" smtClean="0">
                <a:cs typeface="+mn-cs"/>
              </a:rPr>
              <a:t>little</a:t>
            </a:r>
            <a:r>
              <a:rPr lang="en-US" smtClean="0">
                <a:cs typeface="+mn-cs"/>
              </a:rPr>
              <a:t> faster than a 2-3 Tree, although still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do this with other kinds of balanced search trees.</a:t>
            </a:r>
          </a:p>
          <a:p>
            <a:pPr lvl="1" eaLnBrk="1" hangingPunct="1">
              <a:defRPr/>
            </a:pPr>
            <a:r>
              <a:rPr lang="en-US" smtClean="0"/>
              <a:t>These are all similar to a 2-3 Tree.</a:t>
            </a:r>
          </a:p>
          <a:p>
            <a:pPr lvl="1" eaLnBrk="1" hangingPunct="1">
              <a:defRPr/>
            </a:pPr>
            <a:r>
              <a:rPr lang="en-US" smtClean="0"/>
              <a:t>Thus, we will not look at them in great detail.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2-3-4 Trees</a:t>
            </a:r>
          </a:p>
        </p:txBody>
      </p:sp>
      <p:sp>
        <p:nvSpPr>
          <p:cNvPr id="287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a </a:t>
            </a:r>
            <a:r>
              <a:rPr lang="en-US" b="1" smtClean="0">
                <a:cs typeface="+mn-cs"/>
              </a:rPr>
              <a:t>2-3-4 Tree</a:t>
            </a:r>
            <a:r>
              <a:rPr lang="en-US" smtClean="0">
                <a:cs typeface="+mn-cs"/>
              </a:rPr>
              <a:t>, we also allow 4-nodes.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insert and delete algorithms are not terribly different from those of a 2-3 Tree.</a:t>
            </a:r>
          </a:p>
          <a:p>
            <a:pPr lvl="1" eaLnBrk="1" hangingPunct="1">
              <a:defRPr/>
            </a:pPr>
            <a:r>
              <a:rPr lang="en-US" smtClean="0"/>
              <a:t>They are a little more complex.</a:t>
            </a:r>
          </a:p>
          <a:p>
            <a:pPr lvl="1" eaLnBrk="1" hangingPunct="1">
              <a:defRPr/>
            </a:pPr>
            <a:r>
              <a:rPr lang="en-US" smtClean="0"/>
              <a:t>And they tend to be a little faster.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Why not also allow 5-nodes (a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2-3-4-5 Tree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)?</a:t>
            </a:r>
          </a:p>
          <a:p>
            <a:pPr lvl="1" eaLnBrk="1" hangingPunct="1">
              <a:defRPr/>
            </a:pPr>
            <a:r>
              <a:rPr lang="en-US" smtClean="0"/>
              <a:t>Because the algorithms tend to be a little slower.</a:t>
            </a:r>
          </a:p>
        </p:txBody>
      </p:sp>
      <p:sp>
        <p:nvSpPr>
          <p:cNvPr id="2875396" name="Rectangle 4"/>
          <p:cNvSpPr>
            <a:spLocks noChangeArrowheads="1"/>
          </p:cNvSpPr>
          <p:nvPr/>
        </p:nvSpPr>
        <p:spPr bwMode="auto">
          <a:xfrm>
            <a:off x="39624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5397" name="Line 5"/>
          <p:cNvSpPr>
            <a:spLocks noChangeShapeType="1"/>
          </p:cNvSpPr>
          <p:nvPr/>
        </p:nvSpPr>
        <p:spPr bwMode="auto">
          <a:xfrm>
            <a:off x="4038600" y="27432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398" name="Line 6"/>
          <p:cNvSpPr>
            <a:spLocks noChangeShapeType="1"/>
          </p:cNvSpPr>
          <p:nvPr/>
        </p:nvSpPr>
        <p:spPr bwMode="auto">
          <a:xfrm flipH="1">
            <a:off x="32766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399" name="Rectangle 7"/>
          <p:cNvSpPr>
            <a:spLocks noChangeArrowheads="1"/>
          </p:cNvSpPr>
          <p:nvPr/>
        </p:nvSpPr>
        <p:spPr bwMode="auto">
          <a:xfrm>
            <a:off x="44196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5400" name="Line 8"/>
          <p:cNvSpPr>
            <a:spLocks noChangeShapeType="1"/>
          </p:cNvSpPr>
          <p:nvPr/>
        </p:nvSpPr>
        <p:spPr bwMode="auto">
          <a:xfrm>
            <a:off x="4267200" y="27432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1" name="Rectangle 9"/>
          <p:cNvSpPr>
            <a:spLocks noChangeArrowheads="1"/>
          </p:cNvSpPr>
          <p:nvPr/>
        </p:nvSpPr>
        <p:spPr bwMode="auto">
          <a:xfrm>
            <a:off x="4572000" y="1905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5402" name="Line 10"/>
          <p:cNvSpPr>
            <a:spLocks noChangeShapeType="1"/>
          </p:cNvSpPr>
          <p:nvPr/>
        </p:nvSpPr>
        <p:spPr bwMode="auto">
          <a:xfrm flipH="1">
            <a:off x="3886200" y="22098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3" name="Rectangle 11"/>
          <p:cNvSpPr>
            <a:spLocks noChangeArrowheads="1"/>
          </p:cNvSpPr>
          <p:nvPr/>
        </p:nvSpPr>
        <p:spPr bwMode="auto">
          <a:xfrm>
            <a:off x="5334000" y="2438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32</a:t>
            </a:r>
          </a:p>
        </p:txBody>
      </p:sp>
      <p:sp>
        <p:nvSpPr>
          <p:cNvPr id="2875404" name="Line 12"/>
          <p:cNvSpPr>
            <a:spLocks noChangeShapeType="1"/>
          </p:cNvSpPr>
          <p:nvPr/>
        </p:nvSpPr>
        <p:spPr bwMode="auto">
          <a:xfrm>
            <a:off x="4800600" y="2209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5" name="Line 13"/>
          <p:cNvSpPr>
            <a:spLocks noChangeShapeType="1"/>
          </p:cNvSpPr>
          <p:nvPr/>
        </p:nvSpPr>
        <p:spPr bwMode="auto">
          <a:xfrm flipH="1">
            <a:off x="51816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6" name="Rectangle 14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5407" name="Line 15"/>
          <p:cNvSpPr>
            <a:spLocks noChangeShapeType="1"/>
          </p:cNvSpPr>
          <p:nvPr/>
        </p:nvSpPr>
        <p:spPr bwMode="auto">
          <a:xfrm>
            <a:off x="5562600" y="2743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08" name="Rectangle 16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23</a:t>
            </a:r>
          </a:p>
        </p:txBody>
      </p:sp>
      <p:sp>
        <p:nvSpPr>
          <p:cNvPr id="2875409" name="Rectangle 17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5410" name="Rectangle 18"/>
          <p:cNvSpPr>
            <a:spLocks noChangeArrowheads="1"/>
          </p:cNvSpPr>
          <p:nvPr/>
        </p:nvSpPr>
        <p:spPr bwMode="auto">
          <a:xfrm>
            <a:off x="48768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1" name="Rectangle 19"/>
          <p:cNvSpPr>
            <a:spLocks noChangeArrowheads="1"/>
          </p:cNvSpPr>
          <p:nvPr/>
        </p:nvSpPr>
        <p:spPr bwMode="auto">
          <a:xfrm>
            <a:off x="34290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5412" name="Rectangle 20"/>
          <p:cNvSpPr>
            <a:spLocks noChangeArrowheads="1"/>
          </p:cNvSpPr>
          <p:nvPr/>
        </p:nvSpPr>
        <p:spPr bwMode="auto">
          <a:xfrm>
            <a:off x="37338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5413" name="Rectangle 21"/>
          <p:cNvSpPr>
            <a:spLocks noChangeArrowheads="1"/>
          </p:cNvSpPr>
          <p:nvPr/>
        </p:nvSpPr>
        <p:spPr bwMode="auto">
          <a:xfrm>
            <a:off x="4038600" y="2438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5414" name="Rectangle 22"/>
          <p:cNvSpPr>
            <a:spLocks noChangeArrowheads="1"/>
          </p:cNvSpPr>
          <p:nvPr/>
        </p:nvSpPr>
        <p:spPr bwMode="auto">
          <a:xfrm>
            <a:off x="3429000" y="24384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5" name="Line 23"/>
          <p:cNvSpPr>
            <a:spLocks noChangeShapeType="1"/>
          </p:cNvSpPr>
          <p:nvPr/>
        </p:nvSpPr>
        <p:spPr bwMode="auto">
          <a:xfrm flipH="1">
            <a:off x="3657600" y="27432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5416" name="Rectangle 24"/>
          <p:cNvSpPr>
            <a:spLocks noChangeArrowheads="1"/>
          </p:cNvSpPr>
          <p:nvPr/>
        </p:nvSpPr>
        <p:spPr bwMode="auto">
          <a:xfrm>
            <a:off x="30480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5417" name="Rectangle 25"/>
          <p:cNvSpPr>
            <a:spLocks noChangeArrowheads="1"/>
          </p:cNvSpPr>
          <p:nvPr/>
        </p:nvSpPr>
        <p:spPr bwMode="auto">
          <a:xfrm>
            <a:off x="3505200" y="2971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Red-Black Trees </a:t>
            </a:r>
            <a:r>
              <a:rPr lang="en-US" smtClean="0">
                <a:cs typeface="Times New Roman" charset="0"/>
              </a:rPr>
              <a:t>— Idea [1/3]</a:t>
            </a:r>
          </a:p>
        </p:txBody>
      </p:sp>
      <p:sp>
        <p:nvSpPr>
          <p:cNvPr id="287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It turns out that we can increase the efficiency of 2-3-4 Tree operations by representing the tree using a Binary Search Tree plus a little more information.</a:t>
            </a:r>
          </a:p>
          <a:p>
            <a:pPr lvl="1" eaLnBrk="1" hangingPunct="1">
              <a:defRPr/>
            </a:pPr>
            <a:r>
              <a:rPr lang="en-US" smtClean="0"/>
              <a:t>The representation we will discuss is called a </a:t>
            </a:r>
            <a:r>
              <a:rPr lang="en-US" b="1" smtClean="0"/>
              <a:t>Red-Black Tree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Consider the 4-node below. We can represent this part of the 2-3-4 Tree using only 2-nodes if we add two new nodes (shown in red).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 that the ordering property of the 2-3-4 Tree translates into the ordering property of a Binary Search Tree.</a:t>
            </a:r>
          </a:p>
        </p:txBody>
      </p:sp>
      <p:sp>
        <p:nvSpPr>
          <p:cNvPr id="2876420" name="Line 4"/>
          <p:cNvSpPr>
            <a:spLocks noChangeShapeType="1"/>
          </p:cNvSpPr>
          <p:nvPr/>
        </p:nvSpPr>
        <p:spPr bwMode="auto">
          <a:xfrm>
            <a:off x="2895600" y="4038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1" name="Line 5"/>
          <p:cNvSpPr>
            <a:spLocks noChangeShapeType="1"/>
          </p:cNvSpPr>
          <p:nvPr/>
        </p:nvSpPr>
        <p:spPr bwMode="auto">
          <a:xfrm flipH="1">
            <a:off x="2057400" y="40386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2" name="Rectangle 6"/>
          <p:cNvSpPr>
            <a:spLocks noChangeArrowheads="1"/>
          </p:cNvSpPr>
          <p:nvPr/>
        </p:nvSpPr>
        <p:spPr bwMode="auto">
          <a:xfrm>
            <a:off x="32766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6423" name="Line 7"/>
          <p:cNvSpPr>
            <a:spLocks noChangeShapeType="1"/>
          </p:cNvSpPr>
          <p:nvPr/>
        </p:nvSpPr>
        <p:spPr bwMode="auto">
          <a:xfrm>
            <a:off x="3124200" y="40386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4" name="Rectangle 8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6425" name="Rectangle 9"/>
          <p:cNvSpPr>
            <a:spLocks noChangeArrowheads="1"/>
          </p:cNvSpPr>
          <p:nvPr/>
        </p:nvSpPr>
        <p:spPr bwMode="auto">
          <a:xfrm>
            <a:off x="2590800" y="3733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6426" name="Rectangle 10"/>
          <p:cNvSpPr>
            <a:spLocks noChangeArrowheads="1"/>
          </p:cNvSpPr>
          <p:nvPr/>
        </p:nvSpPr>
        <p:spPr bwMode="auto">
          <a:xfrm>
            <a:off x="2895600" y="3733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6427" name="Rectangle 11"/>
          <p:cNvSpPr>
            <a:spLocks noChangeArrowheads="1"/>
          </p:cNvSpPr>
          <p:nvPr/>
        </p:nvSpPr>
        <p:spPr bwMode="auto">
          <a:xfrm>
            <a:off x="2286000" y="37338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8" name="Line 12"/>
          <p:cNvSpPr>
            <a:spLocks noChangeShapeType="1"/>
          </p:cNvSpPr>
          <p:nvPr/>
        </p:nvSpPr>
        <p:spPr bwMode="auto">
          <a:xfrm flipH="1">
            <a:off x="2514600" y="40386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29" name="Rectangle 13"/>
          <p:cNvSpPr>
            <a:spLocks noChangeArrowheads="1"/>
          </p:cNvSpPr>
          <p:nvPr/>
        </p:nvSpPr>
        <p:spPr bwMode="auto">
          <a:xfrm>
            <a:off x="19050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6430" name="Rectangle 14"/>
          <p:cNvSpPr>
            <a:spLocks noChangeArrowheads="1"/>
          </p:cNvSpPr>
          <p:nvPr/>
        </p:nvSpPr>
        <p:spPr bwMode="auto">
          <a:xfrm>
            <a:off x="23622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6431" name="Line 15"/>
          <p:cNvSpPr>
            <a:spLocks noChangeShapeType="1"/>
          </p:cNvSpPr>
          <p:nvPr/>
        </p:nvSpPr>
        <p:spPr bwMode="auto">
          <a:xfrm>
            <a:off x="21336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2" name="Line 16"/>
          <p:cNvSpPr>
            <a:spLocks noChangeShapeType="1"/>
          </p:cNvSpPr>
          <p:nvPr/>
        </p:nvSpPr>
        <p:spPr bwMode="auto">
          <a:xfrm flipH="1">
            <a:off x="19050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3" name="Line 17"/>
          <p:cNvSpPr>
            <a:spLocks noChangeShapeType="1"/>
          </p:cNvSpPr>
          <p:nvPr/>
        </p:nvSpPr>
        <p:spPr bwMode="auto">
          <a:xfrm>
            <a:off x="25908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4" name="Line 18"/>
          <p:cNvSpPr>
            <a:spLocks noChangeShapeType="1"/>
          </p:cNvSpPr>
          <p:nvPr/>
        </p:nvSpPr>
        <p:spPr bwMode="auto">
          <a:xfrm flipH="1">
            <a:off x="23622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5" name="Line 19"/>
          <p:cNvSpPr>
            <a:spLocks noChangeShapeType="1"/>
          </p:cNvSpPr>
          <p:nvPr/>
        </p:nvSpPr>
        <p:spPr bwMode="auto">
          <a:xfrm>
            <a:off x="35052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6" name="Line 20"/>
          <p:cNvSpPr>
            <a:spLocks noChangeShapeType="1"/>
          </p:cNvSpPr>
          <p:nvPr/>
        </p:nvSpPr>
        <p:spPr bwMode="auto">
          <a:xfrm flipH="1">
            <a:off x="32766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7" name="Rectangle 21"/>
          <p:cNvSpPr>
            <a:spLocks noChangeArrowheads="1"/>
          </p:cNvSpPr>
          <p:nvPr/>
        </p:nvSpPr>
        <p:spPr bwMode="auto">
          <a:xfrm>
            <a:off x="28194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6438" name="Line 22"/>
          <p:cNvSpPr>
            <a:spLocks noChangeShapeType="1"/>
          </p:cNvSpPr>
          <p:nvPr/>
        </p:nvSpPr>
        <p:spPr bwMode="auto">
          <a:xfrm>
            <a:off x="30480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39" name="Line 23"/>
          <p:cNvSpPr>
            <a:spLocks noChangeShapeType="1"/>
          </p:cNvSpPr>
          <p:nvPr/>
        </p:nvSpPr>
        <p:spPr bwMode="auto">
          <a:xfrm flipH="1">
            <a:off x="28194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0" name="Line 24"/>
          <p:cNvSpPr>
            <a:spLocks noChangeShapeType="1"/>
          </p:cNvSpPr>
          <p:nvPr/>
        </p:nvSpPr>
        <p:spPr bwMode="auto">
          <a:xfrm flipH="1">
            <a:off x="2743200" y="35814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1" name="Line 25"/>
          <p:cNvSpPr>
            <a:spLocks noChangeShapeType="1"/>
          </p:cNvSpPr>
          <p:nvPr/>
        </p:nvSpPr>
        <p:spPr bwMode="auto">
          <a:xfrm>
            <a:off x="42672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2" name="Line 26"/>
          <p:cNvSpPr>
            <a:spLocks noChangeShapeType="1"/>
          </p:cNvSpPr>
          <p:nvPr/>
        </p:nvSpPr>
        <p:spPr bwMode="auto">
          <a:xfrm flipH="1">
            <a:off x="5943600" y="3810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3" name="Line 27"/>
          <p:cNvSpPr>
            <a:spLocks noChangeShapeType="1"/>
          </p:cNvSpPr>
          <p:nvPr/>
        </p:nvSpPr>
        <p:spPr bwMode="auto">
          <a:xfrm>
            <a:off x="6477000" y="3810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4" name="Line 28"/>
          <p:cNvSpPr>
            <a:spLocks noChangeShapeType="1"/>
          </p:cNvSpPr>
          <p:nvPr/>
        </p:nvSpPr>
        <p:spPr bwMode="auto">
          <a:xfrm flipH="1">
            <a:off x="5715000" y="4267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5" name="Line 29"/>
          <p:cNvSpPr>
            <a:spLocks noChangeShapeType="1"/>
          </p:cNvSpPr>
          <p:nvPr/>
        </p:nvSpPr>
        <p:spPr bwMode="auto">
          <a:xfrm>
            <a:off x="6019800" y="4267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6" name="Line 30"/>
          <p:cNvSpPr>
            <a:spLocks noChangeShapeType="1"/>
          </p:cNvSpPr>
          <p:nvPr/>
        </p:nvSpPr>
        <p:spPr bwMode="auto">
          <a:xfrm flipH="1">
            <a:off x="6629400" y="4267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7" name="Line 31"/>
          <p:cNvSpPr>
            <a:spLocks noChangeShapeType="1"/>
          </p:cNvSpPr>
          <p:nvPr/>
        </p:nvSpPr>
        <p:spPr bwMode="auto">
          <a:xfrm>
            <a:off x="6934200" y="4267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48" name="Rectangle 32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6449" name="Rectangle 33"/>
          <p:cNvSpPr>
            <a:spLocks noChangeArrowheads="1"/>
          </p:cNvSpPr>
          <p:nvPr/>
        </p:nvSpPr>
        <p:spPr bwMode="auto">
          <a:xfrm>
            <a:off x="5791200" y="3962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76450" name="Rectangle 34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6451" name="Rectangle 35"/>
          <p:cNvSpPr>
            <a:spLocks noChangeArrowheads="1"/>
          </p:cNvSpPr>
          <p:nvPr/>
        </p:nvSpPr>
        <p:spPr bwMode="auto">
          <a:xfrm>
            <a:off x="5562600" y="4419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76452" name="Rectangle 36"/>
          <p:cNvSpPr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6453" name="Rectangle 37"/>
          <p:cNvSpPr>
            <a:spLocks noChangeArrowheads="1"/>
          </p:cNvSpPr>
          <p:nvPr/>
        </p:nvSpPr>
        <p:spPr bwMode="auto">
          <a:xfrm>
            <a:off x="6477000" y="4419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6454" name="Rectangle 38"/>
          <p:cNvSpPr>
            <a:spLocks noChangeArrowheads="1"/>
          </p:cNvSpPr>
          <p:nvPr/>
        </p:nvSpPr>
        <p:spPr bwMode="auto">
          <a:xfrm>
            <a:off x="6934200" y="4419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76455" name="Line 39"/>
          <p:cNvSpPr>
            <a:spLocks noChangeShapeType="1"/>
          </p:cNvSpPr>
          <p:nvPr/>
        </p:nvSpPr>
        <p:spPr bwMode="auto">
          <a:xfrm>
            <a:off x="57912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6" name="Line 40"/>
          <p:cNvSpPr>
            <a:spLocks noChangeShapeType="1"/>
          </p:cNvSpPr>
          <p:nvPr/>
        </p:nvSpPr>
        <p:spPr bwMode="auto">
          <a:xfrm flipH="1">
            <a:off x="55626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7" name="Line 41"/>
          <p:cNvSpPr>
            <a:spLocks noChangeShapeType="1"/>
          </p:cNvSpPr>
          <p:nvPr/>
        </p:nvSpPr>
        <p:spPr bwMode="auto">
          <a:xfrm>
            <a:off x="62484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8" name="Line 42"/>
          <p:cNvSpPr>
            <a:spLocks noChangeShapeType="1"/>
          </p:cNvSpPr>
          <p:nvPr/>
        </p:nvSpPr>
        <p:spPr bwMode="auto">
          <a:xfrm flipH="1">
            <a:off x="60198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59" name="Line 43"/>
          <p:cNvSpPr>
            <a:spLocks noChangeShapeType="1"/>
          </p:cNvSpPr>
          <p:nvPr/>
        </p:nvSpPr>
        <p:spPr bwMode="auto">
          <a:xfrm>
            <a:off x="71628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0" name="Line 44"/>
          <p:cNvSpPr>
            <a:spLocks noChangeShapeType="1"/>
          </p:cNvSpPr>
          <p:nvPr/>
        </p:nvSpPr>
        <p:spPr bwMode="auto">
          <a:xfrm flipH="1">
            <a:off x="69342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1" name="Line 45"/>
          <p:cNvSpPr>
            <a:spLocks noChangeShapeType="1"/>
          </p:cNvSpPr>
          <p:nvPr/>
        </p:nvSpPr>
        <p:spPr bwMode="auto">
          <a:xfrm>
            <a:off x="67056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2" name="Line 46"/>
          <p:cNvSpPr>
            <a:spLocks noChangeShapeType="1"/>
          </p:cNvSpPr>
          <p:nvPr/>
        </p:nvSpPr>
        <p:spPr bwMode="auto">
          <a:xfrm flipH="1">
            <a:off x="6477000" y="4724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6463" name="Line 47"/>
          <p:cNvSpPr>
            <a:spLocks noChangeShapeType="1"/>
          </p:cNvSpPr>
          <p:nvPr/>
        </p:nvSpPr>
        <p:spPr bwMode="auto">
          <a:xfrm flipH="1">
            <a:off x="6400800" y="33528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1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9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Red-Black Trees </a:t>
            </a:r>
            <a:r>
              <a:rPr lang="en-US" smtClean="0">
                <a:cs typeface="Times New Roman" charset="0"/>
              </a:rPr>
              <a:t>— Idea [2/3]</a:t>
            </a:r>
          </a:p>
        </p:txBody>
      </p:sp>
      <p:sp>
        <p:nvSpPr>
          <p:cNvPr id="289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Here again is our transformed 4-node.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also apply this process to a 3-node (in two different ways).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2-nodes are essentially left alone.</a:t>
            </a:r>
          </a:p>
        </p:txBody>
      </p:sp>
      <p:sp>
        <p:nvSpPr>
          <p:cNvPr id="2892804" name="Line 4"/>
          <p:cNvSpPr>
            <a:spLocks noChangeShapeType="1"/>
          </p:cNvSpPr>
          <p:nvPr/>
        </p:nvSpPr>
        <p:spPr bwMode="auto">
          <a:xfrm>
            <a:off x="2667000" y="2057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05" name="Line 5"/>
          <p:cNvSpPr>
            <a:spLocks noChangeShapeType="1"/>
          </p:cNvSpPr>
          <p:nvPr/>
        </p:nvSpPr>
        <p:spPr bwMode="auto">
          <a:xfrm flipH="1">
            <a:off x="1828800" y="20574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06" name="Rectangle 6"/>
          <p:cNvSpPr>
            <a:spLocks noChangeArrowheads="1"/>
          </p:cNvSpPr>
          <p:nvPr/>
        </p:nvSpPr>
        <p:spPr bwMode="auto">
          <a:xfrm>
            <a:off x="30480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92807" name="Line 7"/>
          <p:cNvSpPr>
            <a:spLocks noChangeShapeType="1"/>
          </p:cNvSpPr>
          <p:nvPr/>
        </p:nvSpPr>
        <p:spPr bwMode="auto">
          <a:xfrm>
            <a:off x="2895600" y="2057400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08" name="Rectangle 8"/>
          <p:cNvSpPr>
            <a:spLocks noChangeArrowheads="1"/>
          </p:cNvSpPr>
          <p:nvPr/>
        </p:nvSpPr>
        <p:spPr bwMode="auto">
          <a:xfrm>
            <a:off x="2057400" y="175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92809" name="Rectangle 9"/>
          <p:cNvSpPr>
            <a:spLocks noChangeArrowheads="1"/>
          </p:cNvSpPr>
          <p:nvPr/>
        </p:nvSpPr>
        <p:spPr bwMode="auto">
          <a:xfrm>
            <a:off x="2362200" y="175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92810" name="Rectangle 10"/>
          <p:cNvSpPr>
            <a:spLocks noChangeArrowheads="1"/>
          </p:cNvSpPr>
          <p:nvPr/>
        </p:nvSpPr>
        <p:spPr bwMode="auto">
          <a:xfrm>
            <a:off x="2667000" y="175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92811" name="Rectangle 11"/>
          <p:cNvSpPr>
            <a:spLocks noChangeArrowheads="1"/>
          </p:cNvSpPr>
          <p:nvPr/>
        </p:nvSpPr>
        <p:spPr bwMode="auto">
          <a:xfrm>
            <a:off x="2057400" y="17526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12" name="Line 12"/>
          <p:cNvSpPr>
            <a:spLocks noChangeShapeType="1"/>
          </p:cNvSpPr>
          <p:nvPr/>
        </p:nvSpPr>
        <p:spPr bwMode="auto">
          <a:xfrm flipH="1">
            <a:off x="2286000" y="20574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13" name="Rectangle 13"/>
          <p:cNvSpPr>
            <a:spLocks noChangeArrowheads="1"/>
          </p:cNvSpPr>
          <p:nvPr/>
        </p:nvSpPr>
        <p:spPr bwMode="auto">
          <a:xfrm>
            <a:off x="16764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92814" name="Rectangle 1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92815" name="Line 15"/>
          <p:cNvSpPr>
            <a:spLocks noChangeShapeType="1"/>
          </p:cNvSpPr>
          <p:nvPr/>
        </p:nvSpPr>
        <p:spPr bwMode="auto">
          <a:xfrm flipH="1">
            <a:off x="5715000" y="16764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16" name="Line 16"/>
          <p:cNvSpPr>
            <a:spLocks noChangeShapeType="1"/>
          </p:cNvSpPr>
          <p:nvPr/>
        </p:nvSpPr>
        <p:spPr bwMode="auto">
          <a:xfrm>
            <a:off x="6248400" y="16764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17" name="Line 17"/>
          <p:cNvSpPr>
            <a:spLocks noChangeShapeType="1"/>
          </p:cNvSpPr>
          <p:nvPr/>
        </p:nvSpPr>
        <p:spPr bwMode="auto">
          <a:xfrm flipH="1">
            <a:off x="5486400" y="2133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18" name="Line 18"/>
          <p:cNvSpPr>
            <a:spLocks noChangeShapeType="1"/>
          </p:cNvSpPr>
          <p:nvPr/>
        </p:nvSpPr>
        <p:spPr bwMode="auto">
          <a:xfrm>
            <a:off x="5791200" y="2133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19" name="Line 19"/>
          <p:cNvSpPr>
            <a:spLocks noChangeShapeType="1"/>
          </p:cNvSpPr>
          <p:nvPr/>
        </p:nvSpPr>
        <p:spPr bwMode="auto">
          <a:xfrm flipH="1">
            <a:off x="6400800" y="2133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20" name="Line 20"/>
          <p:cNvSpPr>
            <a:spLocks noChangeShapeType="1"/>
          </p:cNvSpPr>
          <p:nvPr/>
        </p:nvSpPr>
        <p:spPr bwMode="auto">
          <a:xfrm>
            <a:off x="6705600" y="2133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21" name="Rectangle 21"/>
          <p:cNvSpPr>
            <a:spLocks noChangeArrowheads="1"/>
          </p:cNvSpPr>
          <p:nvPr/>
        </p:nvSpPr>
        <p:spPr bwMode="auto">
          <a:xfrm>
            <a:off x="6019800" y="1371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92822" name="Rectangle 22"/>
          <p:cNvSpPr>
            <a:spLocks noChangeArrowheads="1"/>
          </p:cNvSpPr>
          <p:nvPr/>
        </p:nvSpPr>
        <p:spPr bwMode="auto">
          <a:xfrm>
            <a:off x="5562600" y="1828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92823" name="Rectangle 23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92824" name="Rectangle 24"/>
          <p:cNvSpPr>
            <a:spLocks noChangeArrowheads="1"/>
          </p:cNvSpPr>
          <p:nvPr/>
        </p:nvSpPr>
        <p:spPr bwMode="auto">
          <a:xfrm>
            <a:off x="5334000" y="2286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92825" name="Rectangle 25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92826" name="Rectangle 26"/>
          <p:cNvSpPr>
            <a:spLocks noChangeArrowheads="1"/>
          </p:cNvSpPr>
          <p:nvPr/>
        </p:nvSpPr>
        <p:spPr bwMode="auto">
          <a:xfrm>
            <a:off x="6248400" y="2286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92827" name="Rectangle 27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18</a:t>
            </a:r>
          </a:p>
        </p:txBody>
      </p:sp>
      <p:sp>
        <p:nvSpPr>
          <p:cNvPr id="2892828" name="Line 28"/>
          <p:cNvSpPr>
            <a:spLocks noChangeShapeType="1"/>
          </p:cNvSpPr>
          <p:nvPr/>
        </p:nvSpPr>
        <p:spPr bwMode="auto">
          <a:xfrm>
            <a:off x="19050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29" name="Line 29"/>
          <p:cNvSpPr>
            <a:spLocks noChangeShapeType="1"/>
          </p:cNvSpPr>
          <p:nvPr/>
        </p:nvSpPr>
        <p:spPr bwMode="auto">
          <a:xfrm flipH="1">
            <a:off x="16764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0" name="Line 30"/>
          <p:cNvSpPr>
            <a:spLocks noChangeShapeType="1"/>
          </p:cNvSpPr>
          <p:nvPr/>
        </p:nvSpPr>
        <p:spPr bwMode="auto">
          <a:xfrm>
            <a:off x="23622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1" name="Line 31"/>
          <p:cNvSpPr>
            <a:spLocks noChangeShapeType="1"/>
          </p:cNvSpPr>
          <p:nvPr/>
        </p:nvSpPr>
        <p:spPr bwMode="auto">
          <a:xfrm flipH="1">
            <a:off x="21336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2" name="Line 32"/>
          <p:cNvSpPr>
            <a:spLocks noChangeShapeType="1"/>
          </p:cNvSpPr>
          <p:nvPr/>
        </p:nvSpPr>
        <p:spPr bwMode="auto">
          <a:xfrm>
            <a:off x="32766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3" name="Line 33"/>
          <p:cNvSpPr>
            <a:spLocks noChangeShapeType="1"/>
          </p:cNvSpPr>
          <p:nvPr/>
        </p:nvSpPr>
        <p:spPr bwMode="auto">
          <a:xfrm flipH="1">
            <a:off x="30480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4" name="Rectangle 34"/>
          <p:cNvSpPr>
            <a:spLocks noChangeArrowheads="1"/>
          </p:cNvSpPr>
          <p:nvPr/>
        </p:nvSpPr>
        <p:spPr bwMode="auto">
          <a:xfrm>
            <a:off x="25908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92835" name="Line 35"/>
          <p:cNvSpPr>
            <a:spLocks noChangeShapeType="1"/>
          </p:cNvSpPr>
          <p:nvPr/>
        </p:nvSpPr>
        <p:spPr bwMode="auto">
          <a:xfrm>
            <a:off x="28194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6" name="Line 36"/>
          <p:cNvSpPr>
            <a:spLocks noChangeShapeType="1"/>
          </p:cNvSpPr>
          <p:nvPr/>
        </p:nvSpPr>
        <p:spPr bwMode="auto">
          <a:xfrm flipH="1">
            <a:off x="25908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7" name="Line 37"/>
          <p:cNvSpPr>
            <a:spLocks noChangeShapeType="1"/>
          </p:cNvSpPr>
          <p:nvPr/>
        </p:nvSpPr>
        <p:spPr bwMode="auto">
          <a:xfrm>
            <a:off x="55626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8" name="Line 38"/>
          <p:cNvSpPr>
            <a:spLocks noChangeShapeType="1"/>
          </p:cNvSpPr>
          <p:nvPr/>
        </p:nvSpPr>
        <p:spPr bwMode="auto">
          <a:xfrm flipH="1">
            <a:off x="53340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39" name="Line 39"/>
          <p:cNvSpPr>
            <a:spLocks noChangeShapeType="1"/>
          </p:cNvSpPr>
          <p:nvPr/>
        </p:nvSpPr>
        <p:spPr bwMode="auto">
          <a:xfrm>
            <a:off x="60198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0" name="Line 40"/>
          <p:cNvSpPr>
            <a:spLocks noChangeShapeType="1"/>
          </p:cNvSpPr>
          <p:nvPr/>
        </p:nvSpPr>
        <p:spPr bwMode="auto">
          <a:xfrm flipH="1">
            <a:off x="57912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1" name="Line 41"/>
          <p:cNvSpPr>
            <a:spLocks noChangeShapeType="1"/>
          </p:cNvSpPr>
          <p:nvPr/>
        </p:nvSpPr>
        <p:spPr bwMode="auto">
          <a:xfrm>
            <a:off x="69342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2" name="Line 42"/>
          <p:cNvSpPr>
            <a:spLocks noChangeShapeType="1"/>
          </p:cNvSpPr>
          <p:nvPr/>
        </p:nvSpPr>
        <p:spPr bwMode="auto">
          <a:xfrm flipH="1">
            <a:off x="67056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3" name="Line 43"/>
          <p:cNvSpPr>
            <a:spLocks noChangeShapeType="1"/>
          </p:cNvSpPr>
          <p:nvPr/>
        </p:nvSpPr>
        <p:spPr bwMode="auto">
          <a:xfrm>
            <a:off x="64770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4" name="Line 44"/>
          <p:cNvSpPr>
            <a:spLocks noChangeShapeType="1"/>
          </p:cNvSpPr>
          <p:nvPr/>
        </p:nvSpPr>
        <p:spPr bwMode="auto">
          <a:xfrm flipH="1">
            <a:off x="6248400" y="2590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5" name="Line 45"/>
          <p:cNvSpPr>
            <a:spLocks noChangeShapeType="1"/>
          </p:cNvSpPr>
          <p:nvPr/>
        </p:nvSpPr>
        <p:spPr bwMode="auto">
          <a:xfrm flipH="1">
            <a:off x="2514600" y="16002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6" name="Line 46"/>
          <p:cNvSpPr>
            <a:spLocks noChangeShapeType="1"/>
          </p:cNvSpPr>
          <p:nvPr/>
        </p:nvSpPr>
        <p:spPr bwMode="auto">
          <a:xfrm flipH="1">
            <a:off x="6172200" y="12192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7" name="Line 47"/>
          <p:cNvSpPr>
            <a:spLocks noChangeShapeType="1"/>
          </p:cNvSpPr>
          <p:nvPr/>
        </p:nvSpPr>
        <p:spPr bwMode="auto">
          <a:xfrm>
            <a:off x="4038600" y="2057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8" name="Line 48"/>
          <p:cNvSpPr>
            <a:spLocks noChangeShapeType="1"/>
          </p:cNvSpPr>
          <p:nvPr/>
        </p:nvSpPr>
        <p:spPr bwMode="auto">
          <a:xfrm>
            <a:off x="2971800" y="3962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49" name="Line 49"/>
          <p:cNvSpPr>
            <a:spLocks noChangeShapeType="1"/>
          </p:cNvSpPr>
          <p:nvPr/>
        </p:nvSpPr>
        <p:spPr bwMode="auto">
          <a:xfrm flipH="1">
            <a:off x="2286000" y="39624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50" name="Rectangle 5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92851" name="Rectangle 5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92852" name="Rectangle 52"/>
          <p:cNvSpPr>
            <a:spLocks noChangeArrowheads="1"/>
          </p:cNvSpPr>
          <p:nvPr/>
        </p:nvSpPr>
        <p:spPr bwMode="auto">
          <a:xfrm>
            <a:off x="2438400" y="3657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53" name="Line 53"/>
          <p:cNvSpPr>
            <a:spLocks noChangeShapeType="1"/>
          </p:cNvSpPr>
          <p:nvPr/>
        </p:nvSpPr>
        <p:spPr bwMode="auto">
          <a:xfrm flipH="1">
            <a:off x="2743200" y="3962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54" name="Rectangle 54"/>
          <p:cNvSpPr>
            <a:spLocks noChangeArrowheads="1"/>
          </p:cNvSpPr>
          <p:nvPr/>
        </p:nvSpPr>
        <p:spPr bwMode="auto">
          <a:xfrm>
            <a:off x="2133600" y="4191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92855" name="Rectangle 55"/>
          <p:cNvSpPr>
            <a:spLocks noChangeArrowheads="1"/>
          </p:cNvSpPr>
          <p:nvPr/>
        </p:nvSpPr>
        <p:spPr bwMode="auto">
          <a:xfrm>
            <a:off x="2590800" y="4191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92856" name="Line 56"/>
          <p:cNvSpPr>
            <a:spLocks noChangeShapeType="1"/>
          </p:cNvSpPr>
          <p:nvPr/>
        </p:nvSpPr>
        <p:spPr bwMode="auto">
          <a:xfrm flipH="1">
            <a:off x="5334000" y="3886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57" name="Line 57"/>
          <p:cNvSpPr>
            <a:spLocks noChangeShapeType="1"/>
          </p:cNvSpPr>
          <p:nvPr/>
        </p:nvSpPr>
        <p:spPr bwMode="auto">
          <a:xfrm>
            <a:off x="5867400" y="3886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58" name="Line 58"/>
          <p:cNvSpPr>
            <a:spLocks noChangeShapeType="1"/>
          </p:cNvSpPr>
          <p:nvPr/>
        </p:nvSpPr>
        <p:spPr bwMode="auto">
          <a:xfrm flipH="1">
            <a:off x="51054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59" name="Line 59"/>
          <p:cNvSpPr>
            <a:spLocks noChangeShapeType="1"/>
          </p:cNvSpPr>
          <p:nvPr/>
        </p:nvSpPr>
        <p:spPr bwMode="auto">
          <a:xfrm>
            <a:off x="54102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60" name="Rectangle 60"/>
          <p:cNvSpPr>
            <a:spLocks noChangeArrowheads="1"/>
          </p:cNvSpPr>
          <p:nvPr/>
        </p:nvSpPr>
        <p:spPr bwMode="auto">
          <a:xfrm>
            <a:off x="5638800" y="3581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92861" name="Rectangle 61"/>
          <p:cNvSpPr>
            <a:spLocks noChangeArrowheads="1"/>
          </p:cNvSpPr>
          <p:nvPr/>
        </p:nvSpPr>
        <p:spPr bwMode="auto">
          <a:xfrm>
            <a:off x="51816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92862" name="Rectangle 62"/>
          <p:cNvSpPr>
            <a:spLocks noChangeArrowheads="1"/>
          </p:cNvSpPr>
          <p:nvPr/>
        </p:nvSpPr>
        <p:spPr bwMode="auto">
          <a:xfrm>
            <a:off x="49530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92863" name="Rectangle 63"/>
          <p:cNvSpPr>
            <a:spLocks noChangeArrowheads="1"/>
          </p:cNvSpPr>
          <p:nvPr/>
        </p:nvSpPr>
        <p:spPr bwMode="auto">
          <a:xfrm>
            <a:off x="54102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92864" name="Rectangle 64"/>
          <p:cNvSpPr>
            <a:spLocks noChangeArrowheads="1"/>
          </p:cNvSpPr>
          <p:nvPr/>
        </p:nvSpPr>
        <p:spPr bwMode="auto">
          <a:xfrm>
            <a:off x="60960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92865" name="Line 65"/>
          <p:cNvSpPr>
            <a:spLocks noChangeShapeType="1"/>
          </p:cNvSpPr>
          <p:nvPr/>
        </p:nvSpPr>
        <p:spPr bwMode="auto">
          <a:xfrm>
            <a:off x="2362200" y="4495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66" name="Line 66"/>
          <p:cNvSpPr>
            <a:spLocks noChangeShapeType="1"/>
          </p:cNvSpPr>
          <p:nvPr/>
        </p:nvSpPr>
        <p:spPr bwMode="auto">
          <a:xfrm flipH="1">
            <a:off x="2133600" y="4495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67" name="Line 67"/>
          <p:cNvSpPr>
            <a:spLocks noChangeShapeType="1"/>
          </p:cNvSpPr>
          <p:nvPr/>
        </p:nvSpPr>
        <p:spPr bwMode="auto">
          <a:xfrm>
            <a:off x="2819400" y="4495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68" name="Line 68"/>
          <p:cNvSpPr>
            <a:spLocks noChangeShapeType="1"/>
          </p:cNvSpPr>
          <p:nvPr/>
        </p:nvSpPr>
        <p:spPr bwMode="auto">
          <a:xfrm flipH="1">
            <a:off x="2590800" y="4495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69" name="Rectangle 69"/>
          <p:cNvSpPr>
            <a:spLocks noChangeArrowheads="1"/>
          </p:cNvSpPr>
          <p:nvPr/>
        </p:nvSpPr>
        <p:spPr bwMode="auto">
          <a:xfrm>
            <a:off x="3048000" y="4191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92870" name="Line 70"/>
          <p:cNvSpPr>
            <a:spLocks noChangeShapeType="1"/>
          </p:cNvSpPr>
          <p:nvPr/>
        </p:nvSpPr>
        <p:spPr bwMode="auto">
          <a:xfrm>
            <a:off x="3276600" y="4495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1" name="Line 71"/>
          <p:cNvSpPr>
            <a:spLocks noChangeShapeType="1"/>
          </p:cNvSpPr>
          <p:nvPr/>
        </p:nvSpPr>
        <p:spPr bwMode="auto">
          <a:xfrm flipH="1">
            <a:off x="3048000" y="4495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2" name="Line 72"/>
          <p:cNvSpPr>
            <a:spLocks noChangeShapeType="1"/>
          </p:cNvSpPr>
          <p:nvPr/>
        </p:nvSpPr>
        <p:spPr bwMode="auto">
          <a:xfrm>
            <a:off x="51816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3" name="Line 73"/>
          <p:cNvSpPr>
            <a:spLocks noChangeShapeType="1"/>
          </p:cNvSpPr>
          <p:nvPr/>
        </p:nvSpPr>
        <p:spPr bwMode="auto">
          <a:xfrm flipH="1">
            <a:off x="49530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4" name="Line 74"/>
          <p:cNvSpPr>
            <a:spLocks noChangeShapeType="1"/>
          </p:cNvSpPr>
          <p:nvPr/>
        </p:nvSpPr>
        <p:spPr bwMode="auto">
          <a:xfrm>
            <a:off x="56388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5" name="Line 75"/>
          <p:cNvSpPr>
            <a:spLocks noChangeShapeType="1"/>
          </p:cNvSpPr>
          <p:nvPr/>
        </p:nvSpPr>
        <p:spPr bwMode="auto">
          <a:xfrm flipH="1">
            <a:off x="54102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6" name="Line 76"/>
          <p:cNvSpPr>
            <a:spLocks noChangeShapeType="1"/>
          </p:cNvSpPr>
          <p:nvPr/>
        </p:nvSpPr>
        <p:spPr bwMode="auto">
          <a:xfrm>
            <a:off x="6324600" y="4343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7" name="Line 77"/>
          <p:cNvSpPr>
            <a:spLocks noChangeShapeType="1"/>
          </p:cNvSpPr>
          <p:nvPr/>
        </p:nvSpPr>
        <p:spPr bwMode="auto">
          <a:xfrm flipH="1">
            <a:off x="6096000" y="4343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8" name="Line 78"/>
          <p:cNvSpPr>
            <a:spLocks noChangeShapeType="1"/>
          </p:cNvSpPr>
          <p:nvPr/>
        </p:nvSpPr>
        <p:spPr bwMode="auto">
          <a:xfrm flipH="1">
            <a:off x="2743200" y="35052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79" name="Line 79"/>
          <p:cNvSpPr>
            <a:spLocks noChangeShapeType="1"/>
          </p:cNvSpPr>
          <p:nvPr/>
        </p:nvSpPr>
        <p:spPr bwMode="auto">
          <a:xfrm flipH="1">
            <a:off x="5791200" y="34290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80" name="Line 80"/>
          <p:cNvSpPr>
            <a:spLocks noChangeShapeType="1"/>
          </p:cNvSpPr>
          <p:nvPr/>
        </p:nvSpPr>
        <p:spPr bwMode="auto">
          <a:xfrm>
            <a:off x="4038600" y="4038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81" name="Line 81"/>
          <p:cNvSpPr>
            <a:spLocks noChangeShapeType="1"/>
          </p:cNvSpPr>
          <p:nvPr/>
        </p:nvSpPr>
        <p:spPr bwMode="auto">
          <a:xfrm flipH="1">
            <a:off x="7315200" y="3886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82" name="Line 82"/>
          <p:cNvSpPr>
            <a:spLocks noChangeShapeType="1"/>
          </p:cNvSpPr>
          <p:nvPr/>
        </p:nvSpPr>
        <p:spPr bwMode="auto">
          <a:xfrm>
            <a:off x="7848600" y="3886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83" name="Line 83"/>
          <p:cNvSpPr>
            <a:spLocks noChangeShapeType="1"/>
          </p:cNvSpPr>
          <p:nvPr/>
        </p:nvSpPr>
        <p:spPr bwMode="auto">
          <a:xfrm flipH="1">
            <a:off x="80010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84" name="Line 84"/>
          <p:cNvSpPr>
            <a:spLocks noChangeShapeType="1"/>
          </p:cNvSpPr>
          <p:nvPr/>
        </p:nvSpPr>
        <p:spPr bwMode="auto">
          <a:xfrm>
            <a:off x="83058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85" name="Rectangle 85"/>
          <p:cNvSpPr>
            <a:spLocks noChangeArrowheads="1"/>
          </p:cNvSpPr>
          <p:nvPr/>
        </p:nvSpPr>
        <p:spPr bwMode="auto">
          <a:xfrm>
            <a:off x="7620000" y="3581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92886" name="Rectangle 86"/>
          <p:cNvSpPr>
            <a:spLocks noChangeArrowheads="1"/>
          </p:cNvSpPr>
          <p:nvPr/>
        </p:nvSpPr>
        <p:spPr bwMode="auto">
          <a:xfrm>
            <a:off x="80772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92887" name="Rectangle 87"/>
          <p:cNvSpPr>
            <a:spLocks noChangeArrowheads="1"/>
          </p:cNvSpPr>
          <p:nvPr/>
        </p:nvSpPr>
        <p:spPr bwMode="auto">
          <a:xfrm>
            <a:off x="78486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92888" name="Rectangle 88"/>
          <p:cNvSpPr>
            <a:spLocks noChangeArrowheads="1"/>
          </p:cNvSpPr>
          <p:nvPr/>
        </p:nvSpPr>
        <p:spPr bwMode="auto">
          <a:xfrm>
            <a:off x="83058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92889" name="Rectangle 89"/>
          <p:cNvSpPr>
            <a:spLocks noChangeArrowheads="1"/>
          </p:cNvSpPr>
          <p:nvPr/>
        </p:nvSpPr>
        <p:spPr bwMode="auto">
          <a:xfrm>
            <a:off x="71628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92890" name="Line 90"/>
          <p:cNvSpPr>
            <a:spLocks noChangeShapeType="1"/>
          </p:cNvSpPr>
          <p:nvPr/>
        </p:nvSpPr>
        <p:spPr bwMode="auto">
          <a:xfrm>
            <a:off x="80772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1" name="Line 91"/>
          <p:cNvSpPr>
            <a:spLocks noChangeShapeType="1"/>
          </p:cNvSpPr>
          <p:nvPr/>
        </p:nvSpPr>
        <p:spPr bwMode="auto">
          <a:xfrm flipH="1">
            <a:off x="78486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2" name="Line 92"/>
          <p:cNvSpPr>
            <a:spLocks noChangeShapeType="1"/>
          </p:cNvSpPr>
          <p:nvPr/>
        </p:nvSpPr>
        <p:spPr bwMode="auto">
          <a:xfrm>
            <a:off x="85344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3" name="Line 93"/>
          <p:cNvSpPr>
            <a:spLocks noChangeShapeType="1"/>
          </p:cNvSpPr>
          <p:nvPr/>
        </p:nvSpPr>
        <p:spPr bwMode="auto">
          <a:xfrm flipH="1">
            <a:off x="8305800" y="4800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4" name="Line 94"/>
          <p:cNvSpPr>
            <a:spLocks noChangeShapeType="1"/>
          </p:cNvSpPr>
          <p:nvPr/>
        </p:nvSpPr>
        <p:spPr bwMode="auto">
          <a:xfrm>
            <a:off x="7391400" y="4343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5" name="Line 95"/>
          <p:cNvSpPr>
            <a:spLocks noChangeShapeType="1"/>
          </p:cNvSpPr>
          <p:nvPr/>
        </p:nvSpPr>
        <p:spPr bwMode="auto">
          <a:xfrm flipH="1">
            <a:off x="7162800" y="4343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6" name="Line 96"/>
          <p:cNvSpPr>
            <a:spLocks noChangeShapeType="1"/>
          </p:cNvSpPr>
          <p:nvPr/>
        </p:nvSpPr>
        <p:spPr bwMode="auto">
          <a:xfrm flipH="1">
            <a:off x="7772400" y="34290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7" name="Text Box 97"/>
          <p:cNvSpPr txBox="1">
            <a:spLocks noChangeArrowheads="1"/>
          </p:cNvSpPr>
          <p:nvPr/>
        </p:nvSpPr>
        <p:spPr bwMode="auto">
          <a:xfrm>
            <a:off x="6553200" y="3810000"/>
            <a:ext cx="457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or</a:t>
            </a:r>
          </a:p>
        </p:txBody>
      </p:sp>
      <p:sp>
        <p:nvSpPr>
          <p:cNvPr id="2892898" name="Line 98"/>
          <p:cNvSpPr>
            <a:spLocks noChangeShapeType="1"/>
          </p:cNvSpPr>
          <p:nvPr/>
        </p:nvSpPr>
        <p:spPr bwMode="auto">
          <a:xfrm flipH="1">
            <a:off x="2743200" y="5715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899" name="Line 99"/>
          <p:cNvSpPr>
            <a:spLocks noChangeShapeType="1"/>
          </p:cNvSpPr>
          <p:nvPr/>
        </p:nvSpPr>
        <p:spPr bwMode="auto">
          <a:xfrm>
            <a:off x="3048000" y="5715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00" name="Rectangle 100"/>
          <p:cNvSpPr>
            <a:spLocks noChangeArrowheads="1"/>
          </p:cNvSpPr>
          <p:nvPr/>
        </p:nvSpPr>
        <p:spPr bwMode="auto">
          <a:xfrm>
            <a:off x="2590800" y="5943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92901" name="Rectangle 101"/>
          <p:cNvSpPr>
            <a:spLocks noChangeArrowheads="1"/>
          </p:cNvSpPr>
          <p:nvPr/>
        </p:nvSpPr>
        <p:spPr bwMode="auto">
          <a:xfrm>
            <a:off x="3048000" y="5943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92902" name="Line 102"/>
          <p:cNvSpPr>
            <a:spLocks noChangeShapeType="1"/>
          </p:cNvSpPr>
          <p:nvPr/>
        </p:nvSpPr>
        <p:spPr bwMode="auto">
          <a:xfrm>
            <a:off x="28194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03" name="Line 103"/>
          <p:cNvSpPr>
            <a:spLocks noChangeShapeType="1"/>
          </p:cNvSpPr>
          <p:nvPr/>
        </p:nvSpPr>
        <p:spPr bwMode="auto">
          <a:xfrm flipH="1">
            <a:off x="25908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04" name="Line 104"/>
          <p:cNvSpPr>
            <a:spLocks noChangeShapeType="1"/>
          </p:cNvSpPr>
          <p:nvPr/>
        </p:nvSpPr>
        <p:spPr bwMode="auto">
          <a:xfrm>
            <a:off x="32766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05" name="Line 105"/>
          <p:cNvSpPr>
            <a:spLocks noChangeShapeType="1"/>
          </p:cNvSpPr>
          <p:nvPr/>
        </p:nvSpPr>
        <p:spPr bwMode="auto">
          <a:xfrm flipH="1">
            <a:off x="30480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06" name="Rectangle 106"/>
          <p:cNvSpPr>
            <a:spLocks noChangeArrowheads="1"/>
          </p:cNvSpPr>
          <p:nvPr/>
        </p:nvSpPr>
        <p:spPr bwMode="auto">
          <a:xfrm>
            <a:off x="2819400" y="5410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92907" name="Line 107"/>
          <p:cNvSpPr>
            <a:spLocks noChangeShapeType="1"/>
          </p:cNvSpPr>
          <p:nvPr/>
        </p:nvSpPr>
        <p:spPr bwMode="auto">
          <a:xfrm flipH="1">
            <a:off x="2971800" y="52578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08" name="Line 108"/>
          <p:cNvSpPr>
            <a:spLocks noChangeShapeType="1"/>
          </p:cNvSpPr>
          <p:nvPr/>
        </p:nvSpPr>
        <p:spPr bwMode="auto">
          <a:xfrm>
            <a:off x="4038600" y="5791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09" name="Line 109"/>
          <p:cNvSpPr>
            <a:spLocks noChangeShapeType="1"/>
          </p:cNvSpPr>
          <p:nvPr/>
        </p:nvSpPr>
        <p:spPr bwMode="auto">
          <a:xfrm flipH="1">
            <a:off x="5486400" y="5715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10" name="Line 110"/>
          <p:cNvSpPr>
            <a:spLocks noChangeShapeType="1"/>
          </p:cNvSpPr>
          <p:nvPr/>
        </p:nvSpPr>
        <p:spPr bwMode="auto">
          <a:xfrm>
            <a:off x="5791200" y="5715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11" name="Rectangle 111"/>
          <p:cNvSpPr>
            <a:spLocks noChangeArrowheads="1"/>
          </p:cNvSpPr>
          <p:nvPr/>
        </p:nvSpPr>
        <p:spPr bwMode="auto">
          <a:xfrm>
            <a:off x="5334000" y="5943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892912" name="Rectangle 112"/>
          <p:cNvSpPr>
            <a:spLocks noChangeArrowheads="1"/>
          </p:cNvSpPr>
          <p:nvPr/>
        </p:nvSpPr>
        <p:spPr bwMode="auto">
          <a:xfrm>
            <a:off x="5791200" y="59436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92913" name="Line 113"/>
          <p:cNvSpPr>
            <a:spLocks noChangeShapeType="1"/>
          </p:cNvSpPr>
          <p:nvPr/>
        </p:nvSpPr>
        <p:spPr bwMode="auto">
          <a:xfrm>
            <a:off x="55626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14" name="Line 114"/>
          <p:cNvSpPr>
            <a:spLocks noChangeShapeType="1"/>
          </p:cNvSpPr>
          <p:nvPr/>
        </p:nvSpPr>
        <p:spPr bwMode="auto">
          <a:xfrm flipH="1">
            <a:off x="53340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15" name="Line 115"/>
          <p:cNvSpPr>
            <a:spLocks noChangeShapeType="1"/>
          </p:cNvSpPr>
          <p:nvPr/>
        </p:nvSpPr>
        <p:spPr bwMode="auto">
          <a:xfrm>
            <a:off x="60198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16" name="Line 116"/>
          <p:cNvSpPr>
            <a:spLocks noChangeShapeType="1"/>
          </p:cNvSpPr>
          <p:nvPr/>
        </p:nvSpPr>
        <p:spPr bwMode="auto">
          <a:xfrm flipH="1">
            <a:off x="5791200" y="62484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92917" name="Rectangle 117"/>
          <p:cNvSpPr>
            <a:spLocks noChangeArrowheads="1"/>
          </p:cNvSpPr>
          <p:nvPr/>
        </p:nvSpPr>
        <p:spPr bwMode="auto">
          <a:xfrm>
            <a:off x="5562600" y="54102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892918" name="Line 118"/>
          <p:cNvSpPr>
            <a:spLocks noChangeShapeType="1"/>
          </p:cNvSpPr>
          <p:nvPr/>
        </p:nvSpPr>
        <p:spPr bwMode="auto">
          <a:xfrm flipH="1">
            <a:off x="5715000" y="52578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21 November 2012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 311 Fall 2012</a:t>
            </a:r>
            <a:endParaRPr lang="en-US"/>
          </a:p>
        </p:txBody>
      </p:sp>
      <p:sp>
        <p:nvSpPr>
          <p:cNvPr id="276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[1/5]</a:t>
            </a:r>
          </a:p>
        </p:txBody>
      </p:sp>
      <p:sp>
        <p:nvSpPr>
          <p:cNvPr id="276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smtClean="0">
                <a:cs typeface="+mn-cs"/>
              </a:rPr>
              <a:t>Binary Heap</a:t>
            </a:r>
            <a:r>
              <a:rPr lang="en-US" dirty="0" smtClean="0">
                <a:cs typeface="+mn-cs"/>
              </a:rPr>
              <a:t> (usually just </a:t>
            </a:r>
            <a:r>
              <a:rPr lang="en-US" b="1" dirty="0" smtClean="0">
                <a:cs typeface="+mn-cs"/>
              </a:rPr>
              <a:t>Heap</a:t>
            </a:r>
            <a:r>
              <a:rPr lang="en-US" dirty="0" smtClean="0">
                <a:cs typeface="+mn-cs"/>
              </a:rPr>
              <a:t>) is a complete Binary Tree in which </a:t>
            </a:r>
            <a:r>
              <a:rPr lang="en-US" i="1" dirty="0" smtClean="0">
                <a:cs typeface="+mn-cs"/>
              </a:rPr>
              <a:t>no</a:t>
            </a:r>
            <a:r>
              <a:rPr lang="en-US" dirty="0" smtClean="0">
                <a:cs typeface="+mn-cs"/>
              </a:rPr>
              <a:t> node has a data item that is less than the data item in either of its children.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In practice, we often use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Heap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to refer to the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cs typeface="+mn-cs"/>
              </a:rPr>
              <a:t>array-based complete Binary Tree</a:t>
            </a:r>
            <a:br>
              <a:rPr lang="en-US" dirty="0" smtClean="0">
                <a:cs typeface="+mn-cs"/>
              </a:rPr>
            </a:br>
            <a:r>
              <a:rPr lang="en-US" dirty="0" smtClean="0">
                <a:cs typeface="+mn-cs"/>
              </a:rPr>
              <a:t>implementation.</a:t>
            </a:r>
          </a:p>
        </p:txBody>
      </p:sp>
      <p:sp>
        <p:nvSpPr>
          <p:cNvPr id="2761732" name="Line 4"/>
          <p:cNvSpPr>
            <a:spLocks noChangeShapeType="1"/>
          </p:cNvSpPr>
          <p:nvPr/>
        </p:nvSpPr>
        <p:spPr bwMode="auto">
          <a:xfrm flipH="1">
            <a:off x="3505200" y="2590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3" name="Line 5"/>
          <p:cNvSpPr>
            <a:spLocks noChangeShapeType="1"/>
          </p:cNvSpPr>
          <p:nvPr/>
        </p:nvSpPr>
        <p:spPr bwMode="auto">
          <a:xfrm>
            <a:off x="4495800" y="2590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4" name="Line 6"/>
          <p:cNvSpPr>
            <a:spLocks noChangeShapeType="1"/>
          </p:cNvSpPr>
          <p:nvPr/>
        </p:nvSpPr>
        <p:spPr bwMode="auto">
          <a:xfrm flipH="1">
            <a:off x="3048000" y="3048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5" name="Line 7"/>
          <p:cNvSpPr>
            <a:spLocks noChangeShapeType="1"/>
          </p:cNvSpPr>
          <p:nvPr/>
        </p:nvSpPr>
        <p:spPr bwMode="auto">
          <a:xfrm>
            <a:off x="3581400" y="3048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6" name="Line 8"/>
          <p:cNvSpPr>
            <a:spLocks noChangeShapeType="1"/>
          </p:cNvSpPr>
          <p:nvPr/>
        </p:nvSpPr>
        <p:spPr bwMode="auto">
          <a:xfrm flipH="1">
            <a:off x="4876800" y="3048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7" name="Line 9"/>
          <p:cNvSpPr>
            <a:spLocks noChangeShapeType="1"/>
          </p:cNvSpPr>
          <p:nvPr/>
        </p:nvSpPr>
        <p:spPr bwMode="auto">
          <a:xfrm>
            <a:off x="5410200" y="3048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8" name="Line 10"/>
          <p:cNvSpPr>
            <a:spLocks noChangeShapeType="1"/>
          </p:cNvSpPr>
          <p:nvPr/>
        </p:nvSpPr>
        <p:spPr bwMode="auto">
          <a:xfrm flipH="1">
            <a:off x="28194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39" name="Line 11"/>
          <p:cNvSpPr>
            <a:spLocks noChangeShapeType="1"/>
          </p:cNvSpPr>
          <p:nvPr/>
        </p:nvSpPr>
        <p:spPr bwMode="auto">
          <a:xfrm>
            <a:off x="3124200" y="3429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0" name="Line 12"/>
          <p:cNvSpPr>
            <a:spLocks noChangeShapeType="1"/>
          </p:cNvSpPr>
          <p:nvPr/>
        </p:nvSpPr>
        <p:spPr bwMode="auto">
          <a:xfrm flipH="1">
            <a:off x="37338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1" name="Line 13"/>
          <p:cNvSpPr>
            <a:spLocks noChangeShapeType="1"/>
          </p:cNvSpPr>
          <p:nvPr/>
        </p:nvSpPr>
        <p:spPr bwMode="auto">
          <a:xfrm>
            <a:off x="4038600" y="3429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2" name="Line 14"/>
          <p:cNvSpPr>
            <a:spLocks noChangeShapeType="1"/>
          </p:cNvSpPr>
          <p:nvPr/>
        </p:nvSpPr>
        <p:spPr bwMode="auto">
          <a:xfrm flipH="1">
            <a:off x="4648200" y="3429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43" name="Rectangle 15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1744" name="Rectangle 16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1745" name="Rectangle 17"/>
          <p:cNvSpPr>
            <a:spLocks noChangeArrowheads="1"/>
          </p:cNvSpPr>
          <p:nvPr/>
        </p:nvSpPr>
        <p:spPr bwMode="auto">
          <a:xfrm>
            <a:off x="51816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46" name="Rectangle 18"/>
          <p:cNvSpPr>
            <a:spLocks noChangeArrowheads="1"/>
          </p:cNvSpPr>
          <p:nvPr/>
        </p:nvSpPr>
        <p:spPr bwMode="auto">
          <a:xfrm>
            <a:off x="2667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1747" name="Rectangle 19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48" name="Rectangle 20"/>
          <p:cNvSpPr>
            <a:spLocks noChangeArrowheads="1"/>
          </p:cNvSpPr>
          <p:nvPr/>
        </p:nvSpPr>
        <p:spPr bwMode="auto">
          <a:xfrm>
            <a:off x="28956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1749" name="Rectangle 21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1750" name="Rectangle 22"/>
          <p:cNvSpPr>
            <a:spLocks noChangeArrowheads="1"/>
          </p:cNvSpPr>
          <p:nvPr/>
        </p:nvSpPr>
        <p:spPr bwMode="auto">
          <a:xfrm>
            <a:off x="38100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1751" name="Rectangle 23"/>
          <p:cNvSpPr>
            <a:spLocks noChangeArrowheads="1"/>
          </p:cNvSpPr>
          <p:nvPr/>
        </p:nvSpPr>
        <p:spPr bwMode="auto">
          <a:xfrm>
            <a:off x="47244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52" name="Rectangle 24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1753" name="Rectangle 25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54" name="Rectangle 26"/>
          <p:cNvSpPr>
            <a:spLocks noChangeArrowheads="1"/>
          </p:cNvSpPr>
          <p:nvPr/>
        </p:nvSpPr>
        <p:spPr bwMode="auto">
          <a:xfrm>
            <a:off x="4495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1755" name="Rectangle 27"/>
          <p:cNvSpPr>
            <a:spLocks noChangeArrowheads="1"/>
          </p:cNvSpPr>
          <p:nvPr/>
        </p:nvSpPr>
        <p:spPr bwMode="auto">
          <a:xfrm>
            <a:off x="25146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1756" name="Rectangle 28"/>
          <p:cNvSpPr>
            <a:spLocks noChangeArrowheads="1"/>
          </p:cNvSpPr>
          <p:nvPr/>
        </p:nvSpPr>
        <p:spPr bwMode="auto">
          <a:xfrm>
            <a:off x="28194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1757" name="Rectangle 29"/>
          <p:cNvSpPr>
            <a:spLocks noChangeArrowheads="1"/>
          </p:cNvSpPr>
          <p:nvPr/>
        </p:nvSpPr>
        <p:spPr bwMode="auto">
          <a:xfrm>
            <a:off x="31242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58" name="Rectangle 30"/>
          <p:cNvSpPr>
            <a:spLocks noChangeArrowheads="1"/>
          </p:cNvSpPr>
          <p:nvPr/>
        </p:nvSpPr>
        <p:spPr bwMode="auto">
          <a:xfrm>
            <a:off x="34290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1759" name="Rectangle 31"/>
          <p:cNvSpPr>
            <a:spLocks noChangeArrowheads="1"/>
          </p:cNvSpPr>
          <p:nvPr/>
        </p:nvSpPr>
        <p:spPr bwMode="auto">
          <a:xfrm>
            <a:off x="37338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1760" name="Rectangle 32"/>
          <p:cNvSpPr>
            <a:spLocks noChangeArrowheads="1"/>
          </p:cNvSpPr>
          <p:nvPr/>
        </p:nvSpPr>
        <p:spPr bwMode="auto">
          <a:xfrm>
            <a:off x="40386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1761" name="Rectangle 33"/>
          <p:cNvSpPr>
            <a:spLocks noChangeArrowheads="1"/>
          </p:cNvSpPr>
          <p:nvPr/>
        </p:nvSpPr>
        <p:spPr bwMode="auto">
          <a:xfrm>
            <a:off x="43434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1762" name="Rectangle 34"/>
          <p:cNvSpPr>
            <a:spLocks noChangeArrowheads="1"/>
          </p:cNvSpPr>
          <p:nvPr/>
        </p:nvSpPr>
        <p:spPr bwMode="auto">
          <a:xfrm>
            <a:off x="46482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1763" name="Rectangle 35"/>
          <p:cNvSpPr>
            <a:spLocks noChangeArrowheads="1"/>
          </p:cNvSpPr>
          <p:nvPr/>
        </p:nvSpPr>
        <p:spPr bwMode="auto">
          <a:xfrm>
            <a:off x="49530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64" name="Rectangle 36"/>
          <p:cNvSpPr>
            <a:spLocks noChangeArrowheads="1"/>
          </p:cNvSpPr>
          <p:nvPr/>
        </p:nvSpPr>
        <p:spPr bwMode="auto">
          <a:xfrm>
            <a:off x="52578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1765" name="Rectangle 37"/>
          <p:cNvSpPr>
            <a:spLocks noChangeArrowheads="1"/>
          </p:cNvSpPr>
          <p:nvPr/>
        </p:nvSpPr>
        <p:spPr bwMode="auto">
          <a:xfrm>
            <a:off x="55626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1766" name="Rectangle 38"/>
          <p:cNvSpPr>
            <a:spLocks noChangeArrowheads="1"/>
          </p:cNvSpPr>
          <p:nvPr/>
        </p:nvSpPr>
        <p:spPr bwMode="auto">
          <a:xfrm>
            <a:off x="58674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1767" name="Rectangle 39"/>
          <p:cNvSpPr>
            <a:spLocks noChangeArrowheads="1"/>
          </p:cNvSpPr>
          <p:nvPr/>
        </p:nvSpPr>
        <p:spPr bwMode="auto">
          <a:xfrm>
            <a:off x="61722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61768" name="Line 40"/>
          <p:cNvSpPr>
            <a:spLocks noChangeShapeType="1"/>
          </p:cNvSpPr>
          <p:nvPr/>
        </p:nvSpPr>
        <p:spPr bwMode="auto">
          <a:xfrm>
            <a:off x="6172200" y="5486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69" name="Rectangle 41"/>
          <p:cNvSpPr>
            <a:spLocks noChangeArrowheads="1"/>
          </p:cNvSpPr>
          <p:nvPr/>
        </p:nvSpPr>
        <p:spPr bwMode="auto">
          <a:xfrm>
            <a:off x="6477000" y="5562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61770" name="Text Box 42"/>
          <p:cNvSpPr txBox="1">
            <a:spLocks noChangeArrowheads="1"/>
          </p:cNvSpPr>
          <p:nvPr/>
        </p:nvSpPr>
        <p:spPr bwMode="auto">
          <a:xfrm>
            <a:off x="7162800" y="35814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Logical Structure</a:t>
            </a:r>
          </a:p>
        </p:txBody>
      </p:sp>
      <p:sp>
        <p:nvSpPr>
          <p:cNvPr id="2761771" name="Text Box 43"/>
          <p:cNvSpPr txBox="1">
            <a:spLocks noChangeArrowheads="1"/>
          </p:cNvSpPr>
          <p:nvPr/>
        </p:nvSpPr>
        <p:spPr bwMode="auto">
          <a:xfrm>
            <a:off x="7162800" y="45720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Physical Structure</a:t>
            </a:r>
          </a:p>
        </p:txBody>
      </p:sp>
      <p:sp>
        <p:nvSpPr>
          <p:cNvPr id="2761772" name="Line 44"/>
          <p:cNvSpPr>
            <a:spLocks noChangeShapeType="1"/>
          </p:cNvSpPr>
          <p:nvPr/>
        </p:nvSpPr>
        <p:spPr bwMode="auto">
          <a:xfrm flipH="1" flipV="1">
            <a:off x="6477000" y="3657600"/>
            <a:ext cx="685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1773" name="Line 45"/>
          <p:cNvSpPr>
            <a:spLocks noChangeShapeType="1"/>
          </p:cNvSpPr>
          <p:nvPr/>
        </p:nvSpPr>
        <p:spPr bwMode="auto">
          <a:xfrm flipH="1">
            <a:off x="6705600" y="4953000"/>
            <a:ext cx="457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29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Red-Black Trees </a:t>
            </a:r>
            <a:r>
              <a:rPr lang="en-US" smtClean="0">
                <a:cs typeface="Times New Roman" charset="0"/>
              </a:rPr>
              <a:t>— Idea [3/3]</a:t>
            </a:r>
          </a:p>
        </p:txBody>
      </p:sp>
      <p:sp>
        <p:nvSpPr>
          <p:cNvPr id="287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 </a:t>
            </a:r>
            <a:r>
              <a:rPr lang="en-US" sz="1800" b="1" smtClean="0">
                <a:cs typeface="+mn-cs"/>
              </a:rPr>
              <a:t>Red-Black Tree</a:t>
            </a:r>
            <a:r>
              <a:rPr lang="en-US" sz="1800" smtClean="0">
                <a:cs typeface="+mn-cs"/>
              </a:rPr>
              <a:t> is a Binary-Tree representation of a 2-3-4 Tree.</a:t>
            </a:r>
          </a:p>
          <a:p>
            <a:pPr lvl="1" eaLnBrk="1" hangingPunct="1">
              <a:defRPr/>
            </a:pPr>
            <a:r>
              <a:rPr lang="en-US" sz="1600" smtClean="0"/>
              <a:t>A R.B.T. is a Binary Search Tree in which each node is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>
                <a:solidFill>
                  <a:srgbClr val="FF0000"/>
                </a:solidFill>
              </a:rPr>
              <a:t>red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or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/>
              <a:t>black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Think of </a:t>
            </a:r>
            <a:r>
              <a:rPr lang="en-US" sz="1600" b="1" smtClean="0"/>
              <a:t>black</a:t>
            </a:r>
            <a:r>
              <a:rPr lang="en-US" sz="1600" smtClean="0"/>
              <a:t> nodes as representing 2-3-4 Tree nodes.</a:t>
            </a:r>
          </a:p>
          <a:p>
            <a:pPr lvl="1" eaLnBrk="1" hangingPunct="1">
              <a:defRPr/>
            </a:pPr>
            <a:r>
              <a:rPr lang="en-US" sz="1600" smtClean="0"/>
              <a:t>Think of </a:t>
            </a:r>
            <a:r>
              <a:rPr lang="en-US" sz="1600" b="1" smtClean="0">
                <a:solidFill>
                  <a:srgbClr val="FF0000"/>
                </a:solidFill>
              </a:rPr>
              <a:t>red</a:t>
            </a:r>
            <a:r>
              <a:rPr lang="en-US" sz="1600" smtClean="0"/>
              <a:t> nodes as being the extra ones required to make a Binary Tree out of the 2-3-4 Tree.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It is no longer true that every leaf is at the same level. However, given a node, every path from it down to a leaf goes through the same number of </a:t>
            </a:r>
            <a:r>
              <a:rPr lang="en-US" sz="1600" b="1" smtClean="0"/>
              <a:t>black</a:t>
            </a:r>
            <a:r>
              <a:rPr lang="en-US" sz="1600" smtClean="0"/>
              <a:t> nodes.</a:t>
            </a:r>
          </a:p>
        </p:txBody>
      </p:sp>
      <p:sp>
        <p:nvSpPr>
          <p:cNvPr id="2878468" name="Line 4"/>
          <p:cNvSpPr>
            <a:spLocks noChangeShapeType="1"/>
          </p:cNvSpPr>
          <p:nvPr/>
        </p:nvSpPr>
        <p:spPr bwMode="auto">
          <a:xfrm>
            <a:off x="1371600" y="3810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69" name="Line 5"/>
          <p:cNvSpPr>
            <a:spLocks noChangeShapeType="1"/>
          </p:cNvSpPr>
          <p:nvPr/>
        </p:nvSpPr>
        <p:spPr bwMode="auto">
          <a:xfrm flipH="1">
            <a:off x="381000" y="38100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70" name="Rectangle 6"/>
          <p:cNvSpPr>
            <a:spLocks noChangeArrowheads="1"/>
          </p:cNvSpPr>
          <p:nvPr/>
        </p:nvSpPr>
        <p:spPr bwMode="auto">
          <a:xfrm>
            <a:off x="1676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8471" name="Line 7"/>
          <p:cNvSpPr>
            <a:spLocks noChangeShapeType="1"/>
          </p:cNvSpPr>
          <p:nvPr/>
        </p:nvSpPr>
        <p:spPr bwMode="auto">
          <a:xfrm>
            <a:off x="1600200" y="3810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72" name="Rectangle 8"/>
          <p:cNvSpPr>
            <a:spLocks noChangeArrowheads="1"/>
          </p:cNvSpPr>
          <p:nvPr/>
        </p:nvSpPr>
        <p:spPr bwMode="auto">
          <a:xfrm>
            <a:off x="762000" y="3505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8473" name="Rectangle 9"/>
          <p:cNvSpPr>
            <a:spLocks noChangeArrowheads="1"/>
          </p:cNvSpPr>
          <p:nvPr/>
        </p:nvSpPr>
        <p:spPr bwMode="auto">
          <a:xfrm>
            <a:off x="1066800" y="3505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8474" name="Rectangle 10"/>
          <p:cNvSpPr>
            <a:spLocks noChangeArrowheads="1"/>
          </p:cNvSpPr>
          <p:nvPr/>
        </p:nvSpPr>
        <p:spPr bwMode="auto">
          <a:xfrm>
            <a:off x="1371600" y="3505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8475" name="Rectangle 11"/>
          <p:cNvSpPr>
            <a:spLocks noChangeArrowheads="1"/>
          </p:cNvSpPr>
          <p:nvPr/>
        </p:nvSpPr>
        <p:spPr bwMode="auto">
          <a:xfrm>
            <a:off x="762000" y="35052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76" name="Line 12"/>
          <p:cNvSpPr>
            <a:spLocks noChangeShapeType="1"/>
          </p:cNvSpPr>
          <p:nvPr/>
        </p:nvSpPr>
        <p:spPr bwMode="auto">
          <a:xfrm flipH="1">
            <a:off x="914400" y="3810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77" name="Rectangle 13"/>
          <p:cNvSpPr>
            <a:spLocks noChangeArrowheads="1"/>
          </p:cNvSpPr>
          <p:nvPr/>
        </p:nvSpPr>
        <p:spPr bwMode="auto">
          <a:xfrm>
            <a:off x="2286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8478" name="Rectangle 14"/>
          <p:cNvSpPr>
            <a:spLocks noChangeArrowheads="1"/>
          </p:cNvSpPr>
          <p:nvPr/>
        </p:nvSpPr>
        <p:spPr bwMode="auto">
          <a:xfrm>
            <a:off x="2819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878479" name="Line 15"/>
          <p:cNvSpPr>
            <a:spLocks noChangeShapeType="1"/>
          </p:cNvSpPr>
          <p:nvPr/>
        </p:nvSpPr>
        <p:spPr bwMode="auto">
          <a:xfrm flipH="1">
            <a:off x="5105400" y="3886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80" name="Line 16"/>
          <p:cNvSpPr>
            <a:spLocks noChangeShapeType="1"/>
          </p:cNvSpPr>
          <p:nvPr/>
        </p:nvSpPr>
        <p:spPr bwMode="auto">
          <a:xfrm>
            <a:off x="5638800" y="3886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81" name="Line 17"/>
          <p:cNvSpPr>
            <a:spLocks noChangeShapeType="1"/>
          </p:cNvSpPr>
          <p:nvPr/>
        </p:nvSpPr>
        <p:spPr bwMode="auto">
          <a:xfrm flipH="1">
            <a:off x="48768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82" name="Line 18"/>
          <p:cNvSpPr>
            <a:spLocks noChangeShapeType="1"/>
          </p:cNvSpPr>
          <p:nvPr/>
        </p:nvSpPr>
        <p:spPr bwMode="auto">
          <a:xfrm>
            <a:off x="51816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83" name="Line 19"/>
          <p:cNvSpPr>
            <a:spLocks noChangeShapeType="1"/>
          </p:cNvSpPr>
          <p:nvPr/>
        </p:nvSpPr>
        <p:spPr bwMode="auto">
          <a:xfrm flipH="1">
            <a:off x="57912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84" name="Line 20"/>
          <p:cNvSpPr>
            <a:spLocks noChangeShapeType="1"/>
          </p:cNvSpPr>
          <p:nvPr/>
        </p:nvSpPr>
        <p:spPr bwMode="auto">
          <a:xfrm>
            <a:off x="6096000" y="4343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85" name="Rectangle 21"/>
          <p:cNvSpPr>
            <a:spLocks noChangeArrowheads="1"/>
          </p:cNvSpPr>
          <p:nvPr/>
        </p:nvSpPr>
        <p:spPr bwMode="auto">
          <a:xfrm>
            <a:off x="1295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8486" name="Line 22"/>
          <p:cNvSpPr>
            <a:spLocks noChangeShapeType="1"/>
          </p:cNvSpPr>
          <p:nvPr/>
        </p:nvSpPr>
        <p:spPr bwMode="auto">
          <a:xfrm>
            <a:off x="4229100" y="3657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87" name="Rectangle 23"/>
          <p:cNvSpPr>
            <a:spLocks noChangeArrowheads="1"/>
          </p:cNvSpPr>
          <p:nvPr/>
        </p:nvSpPr>
        <p:spPr bwMode="auto">
          <a:xfrm>
            <a:off x="609600" y="4038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8488" name="Rectangle 24"/>
          <p:cNvSpPr>
            <a:spLocks noChangeArrowheads="1"/>
          </p:cNvSpPr>
          <p:nvPr/>
        </p:nvSpPr>
        <p:spPr bwMode="auto">
          <a:xfrm>
            <a:off x="914400" y="4038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8489" name="Rectangle 25"/>
          <p:cNvSpPr>
            <a:spLocks noChangeArrowheads="1"/>
          </p:cNvSpPr>
          <p:nvPr/>
        </p:nvSpPr>
        <p:spPr bwMode="auto">
          <a:xfrm>
            <a:off x="609600" y="4038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90" name="Rectangle 26"/>
          <p:cNvSpPr>
            <a:spLocks noChangeArrowheads="1"/>
          </p:cNvSpPr>
          <p:nvPr/>
        </p:nvSpPr>
        <p:spPr bwMode="auto">
          <a:xfrm>
            <a:off x="2438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878491" name="Rectangle 27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878492" name="Rectangle 28"/>
          <p:cNvSpPr>
            <a:spLocks noChangeArrowheads="1"/>
          </p:cNvSpPr>
          <p:nvPr/>
        </p:nvSpPr>
        <p:spPr bwMode="auto">
          <a:xfrm>
            <a:off x="3200400" y="40386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878493" name="Rectangle 29"/>
          <p:cNvSpPr>
            <a:spLocks noChangeArrowheads="1"/>
          </p:cNvSpPr>
          <p:nvPr/>
        </p:nvSpPr>
        <p:spPr bwMode="auto">
          <a:xfrm>
            <a:off x="3581400" y="4038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45</a:t>
            </a:r>
          </a:p>
        </p:txBody>
      </p:sp>
      <p:sp>
        <p:nvSpPr>
          <p:cNvPr id="2878494" name="Rectangle 30"/>
          <p:cNvSpPr>
            <a:spLocks noChangeArrowheads="1"/>
          </p:cNvSpPr>
          <p:nvPr/>
        </p:nvSpPr>
        <p:spPr bwMode="auto">
          <a:xfrm>
            <a:off x="3886200" y="4038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48</a:t>
            </a:r>
          </a:p>
        </p:txBody>
      </p:sp>
      <p:sp>
        <p:nvSpPr>
          <p:cNvPr id="2878495" name="Rectangle 31"/>
          <p:cNvSpPr>
            <a:spLocks noChangeArrowheads="1"/>
          </p:cNvSpPr>
          <p:nvPr/>
        </p:nvSpPr>
        <p:spPr bwMode="auto">
          <a:xfrm>
            <a:off x="2286000" y="3505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24</a:t>
            </a:r>
          </a:p>
        </p:txBody>
      </p:sp>
      <p:sp>
        <p:nvSpPr>
          <p:cNvPr id="2878496" name="Rectangle 32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8497" name="Rectangle 33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878498" name="Rectangle 34"/>
          <p:cNvSpPr>
            <a:spLocks noChangeArrowheads="1"/>
          </p:cNvSpPr>
          <p:nvPr/>
        </p:nvSpPr>
        <p:spPr bwMode="auto">
          <a:xfrm>
            <a:off x="3124200" y="3505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499" name="Line 35"/>
          <p:cNvSpPr>
            <a:spLocks noChangeShapeType="1"/>
          </p:cNvSpPr>
          <p:nvPr/>
        </p:nvSpPr>
        <p:spPr bwMode="auto">
          <a:xfrm flipH="1">
            <a:off x="2209800" y="38100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0" name="Line 36"/>
          <p:cNvSpPr>
            <a:spLocks noChangeShapeType="1"/>
          </p:cNvSpPr>
          <p:nvPr/>
        </p:nvSpPr>
        <p:spPr bwMode="auto">
          <a:xfrm>
            <a:off x="2514600" y="3810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1" name="Line 37"/>
          <p:cNvSpPr>
            <a:spLocks noChangeShapeType="1"/>
          </p:cNvSpPr>
          <p:nvPr/>
        </p:nvSpPr>
        <p:spPr bwMode="auto">
          <a:xfrm flipH="1">
            <a:off x="2971800" y="3810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2" name="Line 38"/>
          <p:cNvSpPr>
            <a:spLocks noChangeShapeType="1"/>
          </p:cNvSpPr>
          <p:nvPr/>
        </p:nvSpPr>
        <p:spPr bwMode="auto">
          <a:xfrm flipH="1">
            <a:off x="3352800" y="3810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3" name="Line 39"/>
          <p:cNvSpPr>
            <a:spLocks noChangeShapeType="1"/>
          </p:cNvSpPr>
          <p:nvPr/>
        </p:nvSpPr>
        <p:spPr bwMode="auto">
          <a:xfrm>
            <a:off x="3657600" y="38100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4" name="Rectangle 40"/>
          <p:cNvSpPr>
            <a:spLocks noChangeArrowheads="1"/>
          </p:cNvSpPr>
          <p:nvPr/>
        </p:nvSpPr>
        <p:spPr bwMode="auto">
          <a:xfrm>
            <a:off x="21336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8505" name="Rectangle 41"/>
          <p:cNvSpPr>
            <a:spLocks noChangeArrowheads="1"/>
          </p:cNvSpPr>
          <p:nvPr/>
        </p:nvSpPr>
        <p:spPr bwMode="auto">
          <a:xfrm>
            <a:off x="2438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8506" name="Line 42"/>
          <p:cNvSpPr>
            <a:spLocks noChangeShapeType="1"/>
          </p:cNvSpPr>
          <p:nvPr/>
        </p:nvSpPr>
        <p:spPr bwMode="auto">
          <a:xfrm flipH="1">
            <a:off x="1219200" y="3276600"/>
            <a:ext cx="990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7" name="Line 43"/>
          <p:cNvSpPr>
            <a:spLocks noChangeShapeType="1"/>
          </p:cNvSpPr>
          <p:nvPr/>
        </p:nvSpPr>
        <p:spPr bwMode="auto">
          <a:xfrm>
            <a:off x="2438400" y="32766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8" name="Line 44"/>
          <p:cNvSpPr>
            <a:spLocks noChangeShapeType="1"/>
          </p:cNvSpPr>
          <p:nvPr/>
        </p:nvSpPr>
        <p:spPr bwMode="auto">
          <a:xfrm>
            <a:off x="2667000" y="32766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09" name="Line 45"/>
          <p:cNvSpPr>
            <a:spLocks noChangeShapeType="1"/>
          </p:cNvSpPr>
          <p:nvPr/>
        </p:nvSpPr>
        <p:spPr bwMode="auto">
          <a:xfrm flipH="1">
            <a:off x="5105400" y="4800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0" name="Line 46"/>
          <p:cNvSpPr>
            <a:spLocks noChangeShapeType="1"/>
          </p:cNvSpPr>
          <p:nvPr/>
        </p:nvSpPr>
        <p:spPr bwMode="auto">
          <a:xfrm flipH="1">
            <a:off x="6477000" y="3886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1" name="Line 47"/>
          <p:cNvSpPr>
            <a:spLocks noChangeShapeType="1"/>
          </p:cNvSpPr>
          <p:nvPr/>
        </p:nvSpPr>
        <p:spPr bwMode="auto">
          <a:xfrm>
            <a:off x="6781800" y="3886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2" name="Line 48"/>
          <p:cNvSpPr>
            <a:spLocks noChangeShapeType="1"/>
          </p:cNvSpPr>
          <p:nvPr/>
        </p:nvSpPr>
        <p:spPr bwMode="auto">
          <a:xfrm flipH="1">
            <a:off x="7391400" y="3886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3" name="Line 49"/>
          <p:cNvSpPr>
            <a:spLocks noChangeShapeType="1"/>
          </p:cNvSpPr>
          <p:nvPr/>
        </p:nvSpPr>
        <p:spPr bwMode="auto">
          <a:xfrm>
            <a:off x="7696200" y="3886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4" name="Line 50"/>
          <p:cNvSpPr>
            <a:spLocks noChangeShapeType="1"/>
          </p:cNvSpPr>
          <p:nvPr/>
        </p:nvSpPr>
        <p:spPr bwMode="auto">
          <a:xfrm flipH="1">
            <a:off x="8305800" y="3886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5" name="Line 51"/>
          <p:cNvSpPr>
            <a:spLocks noChangeShapeType="1"/>
          </p:cNvSpPr>
          <p:nvPr/>
        </p:nvSpPr>
        <p:spPr bwMode="auto">
          <a:xfrm flipH="1">
            <a:off x="6096000" y="2971800"/>
            <a:ext cx="990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6" name="Line 52"/>
          <p:cNvSpPr>
            <a:spLocks noChangeShapeType="1"/>
          </p:cNvSpPr>
          <p:nvPr/>
        </p:nvSpPr>
        <p:spPr bwMode="auto">
          <a:xfrm>
            <a:off x="7239000" y="2971800"/>
            <a:ext cx="8382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17" name="Rectangle 53"/>
          <p:cNvSpPr>
            <a:spLocks noChangeArrowheads="1"/>
          </p:cNvSpPr>
          <p:nvPr/>
        </p:nvSpPr>
        <p:spPr bwMode="auto">
          <a:xfrm>
            <a:off x="7010400" y="2667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28</a:t>
            </a:r>
          </a:p>
        </p:txBody>
      </p:sp>
      <p:sp>
        <p:nvSpPr>
          <p:cNvPr id="2878518" name="Rectangle 54"/>
          <p:cNvSpPr>
            <a:spLocks noChangeArrowheads="1"/>
          </p:cNvSpPr>
          <p:nvPr/>
        </p:nvSpPr>
        <p:spPr bwMode="auto">
          <a:xfrm>
            <a:off x="49530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8519" name="Rectangle 55"/>
          <p:cNvSpPr>
            <a:spLocks noChangeArrowheads="1"/>
          </p:cNvSpPr>
          <p:nvPr/>
        </p:nvSpPr>
        <p:spPr bwMode="auto">
          <a:xfrm>
            <a:off x="58674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8520" name="Rectangle 56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8521" name="Rectangle 57"/>
          <p:cNvSpPr>
            <a:spLocks noChangeArrowheads="1"/>
          </p:cNvSpPr>
          <p:nvPr/>
        </p:nvSpPr>
        <p:spPr bwMode="auto">
          <a:xfrm>
            <a:off x="51816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8522" name="Rectangle 58"/>
          <p:cNvSpPr>
            <a:spLocks noChangeArrowheads="1"/>
          </p:cNvSpPr>
          <p:nvPr/>
        </p:nvSpPr>
        <p:spPr bwMode="auto">
          <a:xfrm>
            <a:off x="56388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8523" name="Rectangle 59"/>
          <p:cNvSpPr>
            <a:spLocks noChangeArrowheads="1"/>
          </p:cNvSpPr>
          <p:nvPr/>
        </p:nvSpPr>
        <p:spPr bwMode="auto">
          <a:xfrm>
            <a:off x="6096000" y="4495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8524" name="Rectangle 60"/>
          <p:cNvSpPr>
            <a:spLocks noChangeArrowheads="1"/>
          </p:cNvSpPr>
          <p:nvPr/>
        </p:nvSpPr>
        <p:spPr bwMode="auto">
          <a:xfrm>
            <a:off x="4953000" y="4953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8525" name="Rectangle 61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878526" name="Rectangle 62"/>
          <p:cNvSpPr>
            <a:spLocks noChangeArrowheads="1"/>
          </p:cNvSpPr>
          <p:nvPr/>
        </p:nvSpPr>
        <p:spPr bwMode="auto">
          <a:xfrm>
            <a:off x="67818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878527" name="Rectangle 63"/>
          <p:cNvSpPr>
            <a:spLocks noChangeArrowheads="1"/>
          </p:cNvSpPr>
          <p:nvPr/>
        </p:nvSpPr>
        <p:spPr bwMode="auto">
          <a:xfrm>
            <a:off x="72390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878528" name="Rectangle 64"/>
          <p:cNvSpPr>
            <a:spLocks noChangeArrowheads="1"/>
          </p:cNvSpPr>
          <p:nvPr/>
        </p:nvSpPr>
        <p:spPr bwMode="auto">
          <a:xfrm>
            <a:off x="76962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878529" name="Rectangle 65"/>
          <p:cNvSpPr>
            <a:spLocks noChangeArrowheads="1"/>
          </p:cNvSpPr>
          <p:nvPr/>
        </p:nvSpPr>
        <p:spPr bwMode="auto">
          <a:xfrm>
            <a:off x="81534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45</a:t>
            </a:r>
          </a:p>
        </p:txBody>
      </p:sp>
      <p:sp>
        <p:nvSpPr>
          <p:cNvPr id="2878530" name="Rectangle 66"/>
          <p:cNvSpPr>
            <a:spLocks noChangeArrowheads="1"/>
          </p:cNvSpPr>
          <p:nvPr/>
        </p:nvSpPr>
        <p:spPr bwMode="auto">
          <a:xfrm>
            <a:off x="21336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31" name="Rectangle 67"/>
          <p:cNvSpPr>
            <a:spLocks noChangeArrowheads="1"/>
          </p:cNvSpPr>
          <p:nvPr/>
        </p:nvSpPr>
        <p:spPr bwMode="auto">
          <a:xfrm>
            <a:off x="4191000" y="4038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878532" name="Rectangle 68"/>
          <p:cNvSpPr>
            <a:spLocks noChangeArrowheads="1"/>
          </p:cNvSpPr>
          <p:nvPr/>
        </p:nvSpPr>
        <p:spPr bwMode="auto">
          <a:xfrm>
            <a:off x="3581400" y="40386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33" name="Line 69"/>
          <p:cNvSpPr>
            <a:spLocks noChangeShapeType="1"/>
          </p:cNvSpPr>
          <p:nvPr/>
        </p:nvSpPr>
        <p:spPr bwMode="auto">
          <a:xfrm>
            <a:off x="8610600" y="3886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34" name="Rectangle 70"/>
          <p:cNvSpPr>
            <a:spLocks noChangeArrowheads="1"/>
          </p:cNvSpPr>
          <p:nvPr/>
        </p:nvSpPr>
        <p:spPr bwMode="auto">
          <a:xfrm>
            <a:off x="8610600" y="4038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878535" name="Line 71"/>
          <p:cNvSpPr>
            <a:spLocks noChangeShapeType="1"/>
          </p:cNvSpPr>
          <p:nvPr/>
        </p:nvSpPr>
        <p:spPr bwMode="auto">
          <a:xfrm flipH="1">
            <a:off x="5562600" y="3429000"/>
            <a:ext cx="4572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36" name="Line 72"/>
          <p:cNvSpPr>
            <a:spLocks noChangeShapeType="1"/>
          </p:cNvSpPr>
          <p:nvPr/>
        </p:nvSpPr>
        <p:spPr bwMode="auto">
          <a:xfrm>
            <a:off x="6172200" y="3429000"/>
            <a:ext cx="533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37" name="Line 73"/>
          <p:cNvSpPr>
            <a:spLocks noChangeShapeType="1"/>
          </p:cNvSpPr>
          <p:nvPr/>
        </p:nvSpPr>
        <p:spPr bwMode="auto">
          <a:xfrm flipH="1">
            <a:off x="7620000" y="3429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38" name="Line 74"/>
          <p:cNvSpPr>
            <a:spLocks noChangeShapeType="1"/>
          </p:cNvSpPr>
          <p:nvPr/>
        </p:nvSpPr>
        <p:spPr bwMode="auto">
          <a:xfrm>
            <a:off x="8153400" y="3429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8539" name="Rectangle 75"/>
          <p:cNvSpPr>
            <a:spLocks noChangeArrowheads="1"/>
          </p:cNvSpPr>
          <p:nvPr/>
        </p:nvSpPr>
        <p:spPr bwMode="auto">
          <a:xfrm>
            <a:off x="6553200" y="3581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24</a:t>
            </a:r>
          </a:p>
        </p:txBody>
      </p:sp>
      <p:sp>
        <p:nvSpPr>
          <p:cNvPr id="2878540" name="Rectangle 76"/>
          <p:cNvSpPr>
            <a:spLocks noChangeArrowheads="1"/>
          </p:cNvSpPr>
          <p:nvPr/>
        </p:nvSpPr>
        <p:spPr bwMode="auto">
          <a:xfrm>
            <a:off x="7924800" y="3124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42</a:t>
            </a:r>
          </a:p>
        </p:txBody>
      </p:sp>
      <p:sp>
        <p:nvSpPr>
          <p:cNvPr id="2878541" name="Rectangle 77"/>
          <p:cNvSpPr>
            <a:spLocks noChangeArrowheads="1"/>
          </p:cNvSpPr>
          <p:nvPr/>
        </p:nvSpPr>
        <p:spPr bwMode="auto">
          <a:xfrm>
            <a:off x="7467600" y="3581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35</a:t>
            </a:r>
          </a:p>
        </p:txBody>
      </p:sp>
      <p:sp>
        <p:nvSpPr>
          <p:cNvPr id="2878542" name="Rectangle 78"/>
          <p:cNvSpPr>
            <a:spLocks noChangeArrowheads="1"/>
          </p:cNvSpPr>
          <p:nvPr/>
        </p:nvSpPr>
        <p:spPr bwMode="auto">
          <a:xfrm>
            <a:off x="5410200" y="3581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8543" name="Rectangle 79"/>
          <p:cNvSpPr>
            <a:spLocks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78544" name="Rectangle 80"/>
          <p:cNvSpPr>
            <a:spLocks noChangeArrowheads="1"/>
          </p:cNvSpPr>
          <p:nvPr/>
        </p:nvSpPr>
        <p:spPr bwMode="auto">
          <a:xfrm>
            <a:off x="8382000" y="3581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48</a:t>
            </a:r>
          </a:p>
        </p:txBody>
      </p:sp>
      <p:sp>
        <p:nvSpPr>
          <p:cNvPr id="2878545" name="Text Box 81"/>
          <p:cNvSpPr txBox="1">
            <a:spLocks noChangeArrowheads="1"/>
          </p:cNvSpPr>
          <p:nvPr/>
        </p:nvSpPr>
        <p:spPr bwMode="auto">
          <a:xfrm>
            <a:off x="1676400" y="4648200"/>
            <a:ext cx="152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2-3-4 Tree</a:t>
            </a:r>
          </a:p>
        </p:txBody>
      </p:sp>
      <p:sp>
        <p:nvSpPr>
          <p:cNvPr id="2878546" name="Text Box 82"/>
          <p:cNvSpPr txBox="1">
            <a:spLocks noChangeArrowheads="1"/>
          </p:cNvSpPr>
          <p:nvPr/>
        </p:nvSpPr>
        <p:spPr bwMode="auto">
          <a:xfrm>
            <a:off x="6858000" y="46482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Red-Black Tree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7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Red-Black Trees </a:t>
            </a:r>
            <a:r>
              <a:rPr lang="en-US" smtClean="0">
                <a:cs typeface="Times New Roman" charset="0"/>
              </a:rPr>
              <a:t>— Variations</a:t>
            </a:r>
          </a:p>
        </p:txBody>
      </p:sp>
      <p:sp>
        <p:nvSpPr>
          <p:cNvPr id="287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Implementations of Red-Black Trees vary.</a:t>
            </a:r>
          </a:p>
          <a:p>
            <a:pPr lvl="1" eaLnBrk="1" hangingPunct="1">
              <a:defRPr/>
            </a:pPr>
            <a:r>
              <a:rPr lang="en-US" smtClean="0"/>
              <a:t>I have presented them as having red and</a:t>
            </a:r>
            <a:br>
              <a:rPr lang="en-US" smtClean="0"/>
            </a:br>
            <a:r>
              <a:rPr lang="en-US" smtClean="0"/>
              <a:t>black </a:t>
            </a:r>
            <a:r>
              <a:rPr lang="en-US" b="1" smtClean="0"/>
              <a:t>nodes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Some descriptions talks about red and</a:t>
            </a:r>
            <a:br>
              <a:rPr lang="en-US" smtClean="0"/>
            </a:br>
            <a:r>
              <a:rPr lang="en-US" smtClean="0"/>
              <a:t>black </a:t>
            </a:r>
            <a:r>
              <a:rPr lang="en-US" b="1" smtClean="0"/>
              <a:t>pointers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Note that the root is always</a:t>
            </a:r>
            <a:br>
              <a:rPr lang="en-US" smtClean="0"/>
            </a:br>
            <a:r>
              <a:rPr lang="en-US" smtClean="0"/>
              <a:t>black, so it does not matter</a:t>
            </a:r>
            <a:br>
              <a:rPr lang="en-US" smtClean="0"/>
            </a:br>
            <a:r>
              <a:rPr lang="en-US" smtClean="0"/>
              <a:t>whether the root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color is</a:t>
            </a:r>
            <a:br>
              <a:rPr lang="en-US" smtClean="0"/>
            </a:br>
            <a:r>
              <a:rPr lang="en-US" smtClean="0"/>
              <a:t>stored somewhere.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Some (most?) versions add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/>
              <a:t>null nodes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 the bottom.</a:t>
            </a:r>
          </a:p>
          <a:p>
            <a:pPr lvl="2" eaLnBrk="1" hangingPunct="1">
              <a:defRPr/>
            </a:pPr>
            <a:r>
              <a:rPr lang="en-US" smtClean="0"/>
              <a:t>Null nodes are black and have no data.</a:t>
            </a:r>
          </a:p>
          <a:p>
            <a:pPr lvl="2" eaLnBrk="1" hangingPunct="1">
              <a:defRPr/>
            </a:pPr>
            <a:r>
              <a:rPr lang="en-US" smtClean="0"/>
              <a:t>All leaves are null nodes, and all null</a:t>
            </a:r>
            <a:br>
              <a:rPr lang="en-US" smtClean="0"/>
            </a:br>
            <a:r>
              <a:rPr lang="en-US" smtClean="0"/>
              <a:t>nodes are leaves.</a:t>
            </a:r>
          </a:p>
        </p:txBody>
      </p:sp>
      <p:sp>
        <p:nvSpPr>
          <p:cNvPr id="2879492" name="Line 4"/>
          <p:cNvSpPr>
            <a:spLocks noChangeShapeType="1"/>
          </p:cNvSpPr>
          <p:nvPr/>
        </p:nvSpPr>
        <p:spPr bwMode="auto">
          <a:xfrm flipH="1">
            <a:off x="7086600" y="1524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3" name="Line 5"/>
          <p:cNvSpPr>
            <a:spLocks noChangeShapeType="1"/>
          </p:cNvSpPr>
          <p:nvPr/>
        </p:nvSpPr>
        <p:spPr bwMode="auto">
          <a:xfrm>
            <a:off x="7620000" y="1524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4" name="Line 6"/>
          <p:cNvSpPr>
            <a:spLocks noChangeShapeType="1"/>
          </p:cNvSpPr>
          <p:nvPr/>
        </p:nvSpPr>
        <p:spPr bwMode="auto">
          <a:xfrm flipH="1">
            <a:off x="68580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5" name="Line 7"/>
          <p:cNvSpPr>
            <a:spLocks noChangeShapeType="1"/>
          </p:cNvSpPr>
          <p:nvPr/>
        </p:nvSpPr>
        <p:spPr bwMode="auto">
          <a:xfrm>
            <a:off x="71628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6" name="Line 8"/>
          <p:cNvSpPr>
            <a:spLocks noChangeShapeType="1"/>
          </p:cNvSpPr>
          <p:nvPr/>
        </p:nvSpPr>
        <p:spPr bwMode="auto">
          <a:xfrm flipH="1">
            <a:off x="77724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7" name="Line 9"/>
          <p:cNvSpPr>
            <a:spLocks noChangeShapeType="1"/>
          </p:cNvSpPr>
          <p:nvPr/>
        </p:nvSpPr>
        <p:spPr bwMode="auto">
          <a:xfrm>
            <a:off x="8077200" y="1981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8" name="Line 10"/>
          <p:cNvSpPr>
            <a:spLocks noChangeShapeType="1"/>
          </p:cNvSpPr>
          <p:nvPr/>
        </p:nvSpPr>
        <p:spPr bwMode="auto">
          <a:xfrm flipH="1">
            <a:off x="7086600" y="2438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499" name="Rectangle 11"/>
          <p:cNvSpPr>
            <a:spLocks noChangeArrowheads="1"/>
          </p:cNvSpPr>
          <p:nvPr/>
        </p:nvSpPr>
        <p:spPr bwMode="auto">
          <a:xfrm>
            <a:off x="6934200" y="1676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9500" name="Rectangle 12"/>
          <p:cNvSpPr>
            <a:spLocks noChangeArrowheads="1"/>
          </p:cNvSpPr>
          <p:nvPr/>
        </p:nvSpPr>
        <p:spPr bwMode="auto">
          <a:xfrm>
            <a:off x="7848600" y="1676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9501" name="Rectangle 13"/>
          <p:cNvSpPr>
            <a:spLocks noChangeArrowheads="1"/>
          </p:cNvSpPr>
          <p:nvPr/>
        </p:nvSpPr>
        <p:spPr bwMode="auto">
          <a:xfrm>
            <a:off x="67056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9502" name="Rectangle 14"/>
          <p:cNvSpPr>
            <a:spLocks noChangeArrowheads="1"/>
          </p:cNvSpPr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9503" name="Rectangle 15"/>
          <p:cNvSpPr>
            <a:spLocks noChangeArrowheads="1"/>
          </p:cNvSpPr>
          <p:nvPr/>
        </p:nvSpPr>
        <p:spPr bwMode="auto">
          <a:xfrm>
            <a:off x="76200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9504" name="Rectangle 16"/>
          <p:cNvSpPr>
            <a:spLocks noChangeArrowheads="1"/>
          </p:cNvSpPr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9505" name="Rectangle 17"/>
          <p:cNvSpPr>
            <a:spLocks noChangeArrowheads="1"/>
          </p:cNvSpPr>
          <p:nvPr/>
        </p:nvSpPr>
        <p:spPr bwMode="auto">
          <a:xfrm>
            <a:off x="6934200" y="2590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9506" name="Rectangle 18"/>
          <p:cNvSpPr>
            <a:spLocks noChangeArrowheads="1"/>
          </p:cNvSpPr>
          <p:nvPr/>
        </p:nvSpPr>
        <p:spPr bwMode="auto">
          <a:xfrm>
            <a:off x="7391400" y="12192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9507" name="Line 19"/>
          <p:cNvSpPr>
            <a:spLocks noChangeShapeType="1"/>
          </p:cNvSpPr>
          <p:nvPr/>
        </p:nvSpPr>
        <p:spPr bwMode="auto">
          <a:xfrm flipH="1">
            <a:off x="6781800" y="4876800"/>
            <a:ext cx="609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08" name="Line 20"/>
          <p:cNvSpPr>
            <a:spLocks noChangeShapeType="1"/>
          </p:cNvSpPr>
          <p:nvPr/>
        </p:nvSpPr>
        <p:spPr bwMode="auto">
          <a:xfrm>
            <a:off x="7543800" y="4876800"/>
            <a:ext cx="533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09" name="Line 21"/>
          <p:cNvSpPr>
            <a:spLocks noChangeShapeType="1"/>
          </p:cNvSpPr>
          <p:nvPr/>
        </p:nvSpPr>
        <p:spPr bwMode="auto">
          <a:xfrm flipH="1">
            <a:off x="6400800" y="5257800"/>
            <a:ext cx="304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0" name="Line 22"/>
          <p:cNvSpPr>
            <a:spLocks noChangeShapeType="1"/>
          </p:cNvSpPr>
          <p:nvPr/>
        </p:nvSpPr>
        <p:spPr bwMode="auto">
          <a:xfrm>
            <a:off x="6858000" y="5257800"/>
            <a:ext cx="3048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1" name="Line 23"/>
          <p:cNvSpPr>
            <a:spLocks noChangeShapeType="1"/>
          </p:cNvSpPr>
          <p:nvPr/>
        </p:nvSpPr>
        <p:spPr bwMode="auto">
          <a:xfrm flipH="1">
            <a:off x="7772400" y="52578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2" name="Line 24"/>
          <p:cNvSpPr>
            <a:spLocks noChangeShapeType="1"/>
          </p:cNvSpPr>
          <p:nvPr/>
        </p:nvSpPr>
        <p:spPr bwMode="auto">
          <a:xfrm>
            <a:off x="8153400" y="52578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3" name="Line 25"/>
          <p:cNvSpPr>
            <a:spLocks noChangeShapeType="1"/>
          </p:cNvSpPr>
          <p:nvPr/>
        </p:nvSpPr>
        <p:spPr bwMode="auto">
          <a:xfrm flipH="1">
            <a:off x="6934200" y="56388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4" name="Line 26"/>
          <p:cNvSpPr>
            <a:spLocks noChangeShapeType="1"/>
          </p:cNvSpPr>
          <p:nvPr/>
        </p:nvSpPr>
        <p:spPr bwMode="auto">
          <a:xfrm flipH="1">
            <a:off x="62484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5" name="Line 27"/>
          <p:cNvSpPr>
            <a:spLocks noChangeShapeType="1"/>
          </p:cNvSpPr>
          <p:nvPr/>
        </p:nvSpPr>
        <p:spPr bwMode="auto">
          <a:xfrm>
            <a:off x="64770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6" name="Line 28"/>
          <p:cNvSpPr>
            <a:spLocks noChangeShapeType="1"/>
          </p:cNvSpPr>
          <p:nvPr/>
        </p:nvSpPr>
        <p:spPr bwMode="auto">
          <a:xfrm>
            <a:off x="72390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7" name="Line 29"/>
          <p:cNvSpPr>
            <a:spLocks noChangeShapeType="1"/>
          </p:cNvSpPr>
          <p:nvPr/>
        </p:nvSpPr>
        <p:spPr bwMode="auto">
          <a:xfrm flipH="1">
            <a:off x="82296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8" name="Line 30"/>
          <p:cNvSpPr>
            <a:spLocks noChangeShapeType="1"/>
          </p:cNvSpPr>
          <p:nvPr/>
        </p:nvSpPr>
        <p:spPr bwMode="auto">
          <a:xfrm>
            <a:off x="84582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19" name="Line 31"/>
          <p:cNvSpPr>
            <a:spLocks noChangeShapeType="1"/>
          </p:cNvSpPr>
          <p:nvPr/>
        </p:nvSpPr>
        <p:spPr bwMode="auto">
          <a:xfrm flipH="1">
            <a:off x="76200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0" name="Line 32"/>
          <p:cNvSpPr>
            <a:spLocks noChangeShapeType="1"/>
          </p:cNvSpPr>
          <p:nvPr/>
        </p:nvSpPr>
        <p:spPr bwMode="auto">
          <a:xfrm>
            <a:off x="7848600" y="5638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1" name="Line 33"/>
          <p:cNvSpPr>
            <a:spLocks noChangeShapeType="1"/>
          </p:cNvSpPr>
          <p:nvPr/>
        </p:nvSpPr>
        <p:spPr bwMode="auto">
          <a:xfrm flipH="1">
            <a:off x="6781800" y="6019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2" name="Line 34"/>
          <p:cNvSpPr>
            <a:spLocks noChangeShapeType="1"/>
          </p:cNvSpPr>
          <p:nvPr/>
        </p:nvSpPr>
        <p:spPr bwMode="auto">
          <a:xfrm>
            <a:off x="7010400" y="60198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3" name="Rectangle 35"/>
          <p:cNvSpPr>
            <a:spLocks noChangeArrowheads="1"/>
          </p:cNvSpPr>
          <p:nvPr/>
        </p:nvSpPr>
        <p:spPr bwMode="auto">
          <a:xfrm>
            <a:off x="5257800" y="41148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9524" name="Line 36"/>
          <p:cNvSpPr>
            <a:spLocks noChangeShapeType="1"/>
          </p:cNvSpPr>
          <p:nvPr/>
        </p:nvSpPr>
        <p:spPr bwMode="auto">
          <a:xfrm flipH="1">
            <a:off x="5410200" y="39624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25" name="Rectangle 37"/>
          <p:cNvSpPr>
            <a:spLocks noChangeArrowheads="1"/>
          </p:cNvSpPr>
          <p:nvPr/>
        </p:nvSpPr>
        <p:spPr bwMode="auto">
          <a:xfrm>
            <a:off x="5029200" y="36576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9526" name="Rectangle 38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9527" name="Rectangle 39"/>
          <p:cNvSpPr>
            <a:spLocks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9528" name="Rectangle 40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9529" name="Line 41"/>
          <p:cNvSpPr>
            <a:spLocks noChangeShapeType="1"/>
          </p:cNvSpPr>
          <p:nvPr/>
        </p:nvSpPr>
        <p:spPr bwMode="auto">
          <a:xfrm flipH="1">
            <a:off x="5181600" y="35052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0" name="Line 42"/>
          <p:cNvSpPr>
            <a:spLocks noChangeShapeType="1"/>
          </p:cNvSpPr>
          <p:nvPr/>
        </p:nvSpPr>
        <p:spPr bwMode="auto">
          <a:xfrm>
            <a:off x="5486400" y="35052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1" name="Line 43"/>
          <p:cNvSpPr>
            <a:spLocks noChangeShapeType="1"/>
          </p:cNvSpPr>
          <p:nvPr/>
        </p:nvSpPr>
        <p:spPr bwMode="auto">
          <a:xfrm flipH="1">
            <a:off x="6096000" y="35052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2" name="Line 44"/>
          <p:cNvSpPr>
            <a:spLocks noChangeShapeType="1"/>
          </p:cNvSpPr>
          <p:nvPr/>
        </p:nvSpPr>
        <p:spPr bwMode="auto">
          <a:xfrm>
            <a:off x="6400800" y="35052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3" name="Rectangle 45"/>
          <p:cNvSpPr>
            <a:spLocks noChangeArrowheads="1"/>
          </p:cNvSpPr>
          <p:nvPr/>
        </p:nvSpPr>
        <p:spPr bwMode="auto">
          <a:xfrm>
            <a:off x="5257800" y="32004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9534" name="Rectangle 46"/>
          <p:cNvSpPr>
            <a:spLocks noChangeArrowheads="1"/>
          </p:cNvSpPr>
          <p:nvPr/>
        </p:nvSpPr>
        <p:spPr bwMode="auto">
          <a:xfrm>
            <a:off x="6172200" y="32004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9535" name="Line 47"/>
          <p:cNvSpPr>
            <a:spLocks noChangeShapeType="1"/>
          </p:cNvSpPr>
          <p:nvPr/>
        </p:nvSpPr>
        <p:spPr bwMode="auto">
          <a:xfrm flipH="1">
            <a:off x="5410200" y="3048000"/>
            <a:ext cx="3810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6" name="Line 48"/>
          <p:cNvSpPr>
            <a:spLocks noChangeShapeType="1"/>
          </p:cNvSpPr>
          <p:nvPr/>
        </p:nvSpPr>
        <p:spPr bwMode="auto">
          <a:xfrm>
            <a:off x="5943600" y="3048000"/>
            <a:ext cx="3810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37" name="Rectangle 49"/>
          <p:cNvSpPr>
            <a:spLocks noChangeArrowheads="1"/>
          </p:cNvSpPr>
          <p:nvPr/>
        </p:nvSpPr>
        <p:spPr bwMode="auto">
          <a:xfrm>
            <a:off x="5715000" y="2743200"/>
            <a:ext cx="3048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9538" name="Rectangle 50"/>
          <p:cNvSpPr>
            <a:spLocks noChangeArrowheads="1"/>
          </p:cNvSpPr>
          <p:nvPr/>
        </p:nvSpPr>
        <p:spPr bwMode="auto">
          <a:xfrm>
            <a:off x="6629400" y="4953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79539" name="Rectangle 51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79540" name="Rectangle 52"/>
          <p:cNvSpPr>
            <a:spLocks noChangeArrowheads="1"/>
          </p:cNvSpPr>
          <p:nvPr/>
        </p:nvSpPr>
        <p:spPr bwMode="auto">
          <a:xfrm>
            <a:off x="62484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79541" name="Rectangle 53"/>
          <p:cNvSpPr>
            <a:spLocks noChangeArrowheads="1"/>
          </p:cNvSpPr>
          <p:nvPr/>
        </p:nvSpPr>
        <p:spPr bwMode="auto">
          <a:xfrm>
            <a:off x="70104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79542" name="Rectangle 54"/>
          <p:cNvSpPr>
            <a:spLocks noChangeArrowheads="1"/>
          </p:cNvSpPr>
          <p:nvPr/>
        </p:nvSpPr>
        <p:spPr bwMode="auto">
          <a:xfrm>
            <a:off x="76200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79543" name="Rectangle 55"/>
          <p:cNvSpPr>
            <a:spLocks noChangeArrowheads="1"/>
          </p:cNvSpPr>
          <p:nvPr/>
        </p:nvSpPr>
        <p:spPr bwMode="auto">
          <a:xfrm>
            <a:off x="8229600" y="5334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79544" name="Rectangle 56"/>
          <p:cNvSpPr>
            <a:spLocks noChangeArrowheads="1"/>
          </p:cNvSpPr>
          <p:nvPr/>
        </p:nvSpPr>
        <p:spPr bwMode="auto">
          <a:xfrm>
            <a:off x="6781800" y="5715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79545" name="Rectangle 57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79546" name="Rectangle 58"/>
          <p:cNvSpPr>
            <a:spLocks noChangeArrowheads="1"/>
          </p:cNvSpPr>
          <p:nvPr/>
        </p:nvSpPr>
        <p:spPr bwMode="auto">
          <a:xfrm>
            <a:off x="61722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47" name="Rectangle 59"/>
          <p:cNvSpPr>
            <a:spLocks noChangeArrowheads="1"/>
          </p:cNvSpPr>
          <p:nvPr/>
        </p:nvSpPr>
        <p:spPr bwMode="auto">
          <a:xfrm>
            <a:off x="72390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48" name="Rectangle 60"/>
          <p:cNvSpPr>
            <a:spLocks noChangeArrowheads="1"/>
          </p:cNvSpPr>
          <p:nvPr/>
        </p:nvSpPr>
        <p:spPr bwMode="auto">
          <a:xfrm>
            <a:off x="75438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49" name="Rectangle 61"/>
          <p:cNvSpPr>
            <a:spLocks noChangeArrowheads="1"/>
          </p:cNvSpPr>
          <p:nvPr/>
        </p:nvSpPr>
        <p:spPr bwMode="auto">
          <a:xfrm>
            <a:off x="78486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0" name="Rectangle 62"/>
          <p:cNvSpPr>
            <a:spLocks noChangeArrowheads="1"/>
          </p:cNvSpPr>
          <p:nvPr/>
        </p:nvSpPr>
        <p:spPr bwMode="auto">
          <a:xfrm>
            <a:off x="81534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1" name="Rectangle 63"/>
          <p:cNvSpPr>
            <a:spLocks noChangeArrowheads="1"/>
          </p:cNvSpPr>
          <p:nvPr/>
        </p:nvSpPr>
        <p:spPr bwMode="auto">
          <a:xfrm>
            <a:off x="84582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2" name="Rectangle 64"/>
          <p:cNvSpPr>
            <a:spLocks noChangeArrowheads="1"/>
          </p:cNvSpPr>
          <p:nvPr/>
        </p:nvSpPr>
        <p:spPr bwMode="auto">
          <a:xfrm>
            <a:off x="6705600" y="6096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3" name="Rectangle 65"/>
          <p:cNvSpPr>
            <a:spLocks noChangeArrowheads="1"/>
          </p:cNvSpPr>
          <p:nvPr/>
        </p:nvSpPr>
        <p:spPr bwMode="auto">
          <a:xfrm>
            <a:off x="7010400" y="6096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9554" name="Rectangle 66"/>
          <p:cNvSpPr>
            <a:spLocks noChangeArrowheads="1"/>
          </p:cNvSpPr>
          <p:nvPr/>
        </p:nvSpPr>
        <p:spPr bwMode="auto">
          <a:xfrm>
            <a:off x="6477000" y="5715000"/>
            <a:ext cx="152400" cy="152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9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Red-Black Trees </a:t>
            </a:r>
            <a:r>
              <a:rPr lang="en-US" smtClean="0">
                <a:cs typeface="Times New Roman" charset="0"/>
              </a:rPr>
              <a:t>— Usage</a:t>
            </a:r>
          </a:p>
        </p:txBody>
      </p:sp>
      <p:sp>
        <p:nvSpPr>
          <p:cNvPr id="289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How</a:t>
            </a:r>
            <a:r>
              <a:rPr lang="en-US" smtClean="0">
                <a:cs typeface="+mn-cs"/>
              </a:rPr>
              <a:t> do we use Red-Black Trees?</a:t>
            </a:r>
          </a:p>
          <a:p>
            <a:pPr lvl="1" eaLnBrk="1" hangingPunct="1">
              <a:defRPr/>
            </a:pPr>
            <a:r>
              <a:rPr lang="en-US" smtClean="0"/>
              <a:t>Retrieve and traverse are exactly the same as for Binary Search Trees. Just ignore the color.</a:t>
            </a:r>
          </a:p>
          <a:p>
            <a:pPr lvl="1" eaLnBrk="1" hangingPunct="1">
              <a:defRPr/>
            </a:pPr>
            <a:r>
              <a:rPr lang="en-US" smtClean="0"/>
              <a:t>Insert and delete algorithms are complicated (and will not be covered). They are based on </a:t>
            </a:r>
            <a:r>
              <a:rPr lang="en-US" i="1" smtClean="0"/>
              <a:t>rotations</a:t>
            </a:r>
            <a:r>
              <a:rPr lang="en-US" smtClean="0"/>
              <a:t>, which we will see when we cover AVL Trees (shortly).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Why</a:t>
            </a:r>
            <a:r>
              <a:rPr lang="en-US" smtClean="0">
                <a:cs typeface="+mn-cs"/>
              </a:rPr>
              <a:t> do we use Red-Black Trees?</a:t>
            </a:r>
          </a:p>
          <a:p>
            <a:pPr lvl="1" eaLnBrk="1" hangingPunct="1">
              <a:defRPr/>
            </a:pPr>
            <a:r>
              <a:rPr lang="en-US" smtClean="0"/>
              <a:t>Because they tend to be just a little more efficient than 2-3-4 Trees, which are just a little more efficient than 2-3 Trees.</a:t>
            </a:r>
          </a:p>
          <a:p>
            <a:pPr lvl="1" eaLnBrk="1" hangingPunct="1">
              <a:defRPr/>
            </a:pPr>
            <a:r>
              <a:rPr lang="en-US" smtClean="0"/>
              <a:t>All three have </a:t>
            </a: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 insert, delete, and retrieve.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Red-Black Trees are the most common basis for implementations of C++ STL Tables (</a:t>
            </a:r>
            <a:r>
              <a:rPr lang="en-US" b="1" smtClean="0">
                <a:latin typeface="Courier New" charset="0"/>
                <a:cs typeface="+mn-cs"/>
              </a:rPr>
              <a:t>std::set</a:t>
            </a:r>
            <a:r>
              <a:rPr lang="en-US" smtClean="0">
                <a:cs typeface="+mn-cs"/>
              </a:rPr>
              <a:t>, </a:t>
            </a:r>
            <a:r>
              <a:rPr lang="en-US" b="1" smtClean="0">
                <a:latin typeface="Courier New" charset="0"/>
                <a:cs typeface="+mn-cs"/>
              </a:rPr>
              <a:t>std::map</a:t>
            </a:r>
            <a:r>
              <a:rPr lang="en-US" smtClean="0">
                <a:cs typeface="+mn-cs"/>
              </a:rPr>
              <a:t>, etc.).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8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Red-Black Trees </a:t>
            </a:r>
            <a:r>
              <a:rPr lang="en-US" smtClean="0">
                <a:cs typeface="Times New Roman" charset="0"/>
              </a:rPr>
              <a:t>— Notes [1/2]</a:t>
            </a:r>
          </a:p>
        </p:txBody>
      </p:sp>
      <p:sp>
        <p:nvSpPr>
          <p:cNvPr id="288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Red-Black Tree is not necessarily a balanced Binary Tree, as we defined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balanced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earlier.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a Red-Black Tree with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 nodes cannot have height more than 2 log</a:t>
            </a:r>
            <a:r>
              <a:rPr lang="en-US" baseline="-25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(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 + 1).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the height is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), which makes the retrieve, insert, and delete operations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).</a:t>
            </a:r>
          </a:p>
        </p:txBody>
      </p:sp>
      <p:sp>
        <p:nvSpPr>
          <p:cNvPr id="2881540" name="Line 4"/>
          <p:cNvSpPr>
            <a:spLocks noChangeShapeType="1"/>
          </p:cNvSpPr>
          <p:nvPr/>
        </p:nvSpPr>
        <p:spPr bwMode="auto">
          <a:xfrm>
            <a:off x="1828800" y="3124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1" name="Line 5"/>
          <p:cNvSpPr>
            <a:spLocks noChangeShapeType="1"/>
          </p:cNvSpPr>
          <p:nvPr/>
        </p:nvSpPr>
        <p:spPr bwMode="auto">
          <a:xfrm flipH="1">
            <a:off x="762000" y="3124200"/>
            <a:ext cx="533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2" name="Line 6"/>
          <p:cNvSpPr>
            <a:spLocks noChangeShapeType="1"/>
          </p:cNvSpPr>
          <p:nvPr/>
        </p:nvSpPr>
        <p:spPr bwMode="auto">
          <a:xfrm>
            <a:off x="2057400" y="3124200"/>
            <a:ext cx="381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3" name="Line 7"/>
          <p:cNvSpPr>
            <a:spLocks noChangeShapeType="1"/>
          </p:cNvSpPr>
          <p:nvPr/>
        </p:nvSpPr>
        <p:spPr bwMode="auto">
          <a:xfrm flipH="1">
            <a:off x="1371600" y="3124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4" name="Line 8"/>
          <p:cNvSpPr>
            <a:spLocks noChangeShapeType="1"/>
          </p:cNvSpPr>
          <p:nvPr/>
        </p:nvSpPr>
        <p:spPr bwMode="auto">
          <a:xfrm flipH="1">
            <a:off x="5334000" y="2743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5" name="Line 9"/>
          <p:cNvSpPr>
            <a:spLocks noChangeShapeType="1"/>
          </p:cNvSpPr>
          <p:nvPr/>
        </p:nvSpPr>
        <p:spPr bwMode="auto">
          <a:xfrm>
            <a:off x="5867400" y="27432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6" name="Line 10"/>
          <p:cNvSpPr>
            <a:spLocks noChangeShapeType="1"/>
          </p:cNvSpPr>
          <p:nvPr/>
        </p:nvSpPr>
        <p:spPr bwMode="auto">
          <a:xfrm flipH="1">
            <a:off x="5105400" y="3200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7" name="Line 11"/>
          <p:cNvSpPr>
            <a:spLocks noChangeShapeType="1"/>
          </p:cNvSpPr>
          <p:nvPr/>
        </p:nvSpPr>
        <p:spPr bwMode="auto">
          <a:xfrm>
            <a:off x="5410200" y="3200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8" name="Line 12"/>
          <p:cNvSpPr>
            <a:spLocks noChangeShapeType="1"/>
          </p:cNvSpPr>
          <p:nvPr/>
        </p:nvSpPr>
        <p:spPr bwMode="auto">
          <a:xfrm flipH="1">
            <a:off x="6019800" y="3200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49" name="Line 13"/>
          <p:cNvSpPr>
            <a:spLocks noChangeShapeType="1"/>
          </p:cNvSpPr>
          <p:nvPr/>
        </p:nvSpPr>
        <p:spPr bwMode="auto">
          <a:xfrm>
            <a:off x="6324600" y="3200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0" name="Line 14"/>
          <p:cNvSpPr>
            <a:spLocks noChangeShapeType="1"/>
          </p:cNvSpPr>
          <p:nvPr/>
        </p:nvSpPr>
        <p:spPr bwMode="auto">
          <a:xfrm>
            <a:off x="3733800" y="2971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1" name="Line 15"/>
          <p:cNvSpPr>
            <a:spLocks noChangeShapeType="1"/>
          </p:cNvSpPr>
          <p:nvPr/>
        </p:nvSpPr>
        <p:spPr bwMode="auto">
          <a:xfrm flipH="1">
            <a:off x="2895600" y="3124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2" name="Line 16"/>
          <p:cNvSpPr>
            <a:spLocks noChangeShapeType="1"/>
          </p:cNvSpPr>
          <p:nvPr/>
        </p:nvSpPr>
        <p:spPr bwMode="auto">
          <a:xfrm>
            <a:off x="3200400" y="3124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3" name="Line 17"/>
          <p:cNvSpPr>
            <a:spLocks noChangeShapeType="1"/>
          </p:cNvSpPr>
          <p:nvPr/>
        </p:nvSpPr>
        <p:spPr bwMode="auto">
          <a:xfrm flipH="1">
            <a:off x="1676400" y="2590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4" name="Line 18"/>
          <p:cNvSpPr>
            <a:spLocks noChangeShapeType="1"/>
          </p:cNvSpPr>
          <p:nvPr/>
        </p:nvSpPr>
        <p:spPr bwMode="auto">
          <a:xfrm>
            <a:off x="2514600" y="2590800"/>
            <a:ext cx="609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5" name="Line 19"/>
          <p:cNvSpPr>
            <a:spLocks noChangeShapeType="1"/>
          </p:cNvSpPr>
          <p:nvPr/>
        </p:nvSpPr>
        <p:spPr bwMode="auto">
          <a:xfrm flipH="1">
            <a:off x="5334000" y="3657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6" name="Line 20"/>
          <p:cNvSpPr>
            <a:spLocks noChangeShapeType="1"/>
          </p:cNvSpPr>
          <p:nvPr/>
        </p:nvSpPr>
        <p:spPr bwMode="auto">
          <a:xfrm flipH="1">
            <a:off x="7239000" y="2743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7" name="Line 21"/>
          <p:cNvSpPr>
            <a:spLocks noChangeShapeType="1"/>
          </p:cNvSpPr>
          <p:nvPr/>
        </p:nvSpPr>
        <p:spPr bwMode="auto">
          <a:xfrm>
            <a:off x="7543800" y="2743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8" name="Line 22"/>
          <p:cNvSpPr>
            <a:spLocks noChangeShapeType="1"/>
          </p:cNvSpPr>
          <p:nvPr/>
        </p:nvSpPr>
        <p:spPr bwMode="auto">
          <a:xfrm flipH="1">
            <a:off x="5791200" y="2133600"/>
            <a:ext cx="990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59" name="Line 23"/>
          <p:cNvSpPr>
            <a:spLocks noChangeShapeType="1"/>
          </p:cNvSpPr>
          <p:nvPr/>
        </p:nvSpPr>
        <p:spPr bwMode="auto">
          <a:xfrm>
            <a:off x="6934200" y="2133600"/>
            <a:ext cx="533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60" name="Rectangle 24"/>
          <p:cNvSpPr>
            <a:spLocks noChangeArrowheads="1"/>
          </p:cNvSpPr>
          <p:nvPr/>
        </p:nvSpPr>
        <p:spPr bwMode="auto">
          <a:xfrm>
            <a:off x="6705600" y="1828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81561" name="Rectangle 25"/>
          <p:cNvSpPr>
            <a:spLocks noChangeArrowheads="1"/>
          </p:cNvSpPr>
          <p:nvPr/>
        </p:nvSpPr>
        <p:spPr bwMode="auto">
          <a:xfrm>
            <a:off x="5181600" y="2895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81562" name="Rectangle 26"/>
          <p:cNvSpPr>
            <a:spLocks noChangeArrowheads="1"/>
          </p:cNvSpPr>
          <p:nvPr/>
        </p:nvSpPr>
        <p:spPr bwMode="auto">
          <a:xfrm>
            <a:off x="6096000" y="2895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81563" name="Rectangle 27"/>
          <p:cNvSpPr>
            <a:spLocks noChangeArrowheads="1"/>
          </p:cNvSpPr>
          <p:nvPr/>
        </p:nvSpPr>
        <p:spPr bwMode="auto">
          <a:xfrm>
            <a:off x="4953000" y="3352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81564" name="Rectangle 28"/>
          <p:cNvSpPr>
            <a:spLocks noChangeArrowheads="1"/>
          </p:cNvSpPr>
          <p:nvPr/>
        </p:nvSpPr>
        <p:spPr bwMode="auto">
          <a:xfrm>
            <a:off x="5410200" y="3352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81565" name="Rectangle 29"/>
          <p:cNvSpPr>
            <a:spLocks noChangeArrowheads="1"/>
          </p:cNvSpPr>
          <p:nvPr/>
        </p:nvSpPr>
        <p:spPr bwMode="auto">
          <a:xfrm>
            <a:off x="5867400" y="3352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81566" name="Rectangle 30"/>
          <p:cNvSpPr>
            <a:spLocks noChangeArrowheads="1"/>
          </p:cNvSpPr>
          <p:nvPr/>
        </p:nvSpPr>
        <p:spPr bwMode="auto">
          <a:xfrm>
            <a:off x="6324600" y="33528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81567" name="Rectangle 31"/>
          <p:cNvSpPr>
            <a:spLocks noChangeArrowheads="1"/>
          </p:cNvSpPr>
          <p:nvPr/>
        </p:nvSpPr>
        <p:spPr bwMode="auto">
          <a:xfrm>
            <a:off x="5181600" y="38100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81568" name="Rectangle 32"/>
          <p:cNvSpPr>
            <a:spLocks noChangeArrowheads="1"/>
          </p:cNvSpPr>
          <p:nvPr/>
        </p:nvSpPr>
        <p:spPr bwMode="auto">
          <a:xfrm>
            <a:off x="7086600" y="2895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881569" name="Rectangle 33"/>
          <p:cNvSpPr>
            <a:spLocks noChangeArrowheads="1"/>
          </p:cNvSpPr>
          <p:nvPr/>
        </p:nvSpPr>
        <p:spPr bwMode="auto">
          <a:xfrm>
            <a:off x="7543800" y="28956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881570" name="Rectangle 34"/>
          <p:cNvSpPr>
            <a:spLocks noChangeArrowheads="1"/>
          </p:cNvSpPr>
          <p:nvPr/>
        </p:nvSpPr>
        <p:spPr bwMode="auto">
          <a:xfrm>
            <a:off x="7315200" y="2438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24</a:t>
            </a:r>
          </a:p>
        </p:txBody>
      </p:sp>
      <p:sp>
        <p:nvSpPr>
          <p:cNvPr id="2881571" name="Rectangle 35"/>
          <p:cNvSpPr>
            <a:spLocks noChangeArrowheads="1"/>
          </p:cNvSpPr>
          <p:nvPr/>
        </p:nvSpPr>
        <p:spPr bwMode="auto">
          <a:xfrm>
            <a:off x="5638800" y="2438400"/>
            <a:ext cx="304800" cy="304800"/>
          </a:xfrm>
          <a:prstGeom prst="rect">
            <a:avLst/>
          </a:prstGeom>
          <a:solidFill>
            <a:srgbClr val="FF99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81572" name="Rectangle 36"/>
          <p:cNvSpPr>
            <a:spLocks noChangeArrowheads="1"/>
          </p:cNvSpPr>
          <p:nvPr/>
        </p:nvSpPr>
        <p:spPr bwMode="auto">
          <a:xfrm>
            <a:off x="22860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19</a:t>
            </a:r>
          </a:p>
        </p:txBody>
      </p:sp>
      <p:sp>
        <p:nvSpPr>
          <p:cNvPr id="2881573" name="Rectangle 37"/>
          <p:cNvSpPr>
            <a:spLocks noChangeArrowheads="1"/>
          </p:cNvSpPr>
          <p:nvPr/>
        </p:nvSpPr>
        <p:spPr bwMode="auto">
          <a:xfrm>
            <a:off x="12192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881574" name="Rectangle 38"/>
          <p:cNvSpPr>
            <a:spLocks noChangeArrowheads="1"/>
          </p:cNvSpPr>
          <p:nvPr/>
        </p:nvSpPr>
        <p:spPr bwMode="auto">
          <a:xfrm>
            <a:off x="15240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881575" name="Rectangle 39"/>
          <p:cNvSpPr>
            <a:spLocks noChangeArrowheads="1"/>
          </p:cNvSpPr>
          <p:nvPr/>
        </p:nvSpPr>
        <p:spPr bwMode="auto">
          <a:xfrm>
            <a:off x="1828800" y="2819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15</a:t>
            </a:r>
          </a:p>
        </p:txBody>
      </p:sp>
      <p:sp>
        <p:nvSpPr>
          <p:cNvPr id="2881576" name="Rectangle 40"/>
          <p:cNvSpPr>
            <a:spLocks noChangeArrowheads="1"/>
          </p:cNvSpPr>
          <p:nvPr/>
        </p:nvSpPr>
        <p:spPr bwMode="auto">
          <a:xfrm>
            <a:off x="1219200" y="2819400"/>
            <a:ext cx="914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77" name="Rectangle 41"/>
          <p:cNvSpPr>
            <a:spLocks noChangeArrowheads="1"/>
          </p:cNvSpPr>
          <p:nvPr/>
        </p:nvSpPr>
        <p:spPr bwMode="auto">
          <a:xfrm>
            <a:off x="6096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881578" name="Rectangle 42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14</a:t>
            </a:r>
          </a:p>
        </p:txBody>
      </p:sp>
      <p:sp>
        <p:nvSpPr>
          <p:cNvPr id="2881579" name="Rectangle 43"/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881580" name="Rectangle 44"/>
          <p:cNvSpPr>
            <a:spLocks noChangeArrowheads="1"/>
          </p:cNvSpPr>
          <p:nvPr/>
        </p:nvSpPr>
        <p:spPr bwMode="auto">
          <a:xfrm>
            <a:off x="1371600" y="3352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881581" name="Rectangle 45"/>
          <p:cNvSpPr>
            <a:spLocks noChangeArrowheads="1"/>
          </p:cNvSpPr>
          <p:nvPr/>
        </p:nvSpPr>
        <p:spPr bwMode="auto">
          <a:xfrm>
            <a:off x="1066800" y="3352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82" name="Rectangle 46"/>
          <p:cNvSpPr>
            <a:spLocks noChangeArrowheads="1"/>
          </p:cNvSpPr>
          <p:nvPr/>
        </p:nvSpPr>
        <p:spPr bwMode="auto">
          <a:xfrm>
            <a:off x="32004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881583" name="Rectangle 47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881584" name="Rectangle 48"/>
          <p:cNvSpPr>
            <a:spLocks noChangeArrowheads="1"/>
          </p:cNvSpPr>
          <p:nvPr/>
        </p:nvSpPr>
        <p:spPr bwMode="auto">
          <a:xfrm>
            <a:off x="2971800" y="28194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24</a:t>
            </a:r>
          </a:p>
        </p:txBody>
      </p:sp>
      <p:sp>
        <p:nvSpPr>
          <p:cNvPr id="2881585" name="Rectangle 49"/>
          <p:cNvSpPr>
            <a:spLocks noChangeArrowheads="1"/>
          </p:cNvSpPr>
          <p:nvPr/>
        </p:nvSpPr>
        <p:spPr bwMode="auto">
          <a:xfrm>
            <a:off x="2286000" y="22860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81586" name="Rectangle 50"/>
          <p:cNvSpPr>
            <a:spLocks noChangeArrowheads="1"/>
          </p:cNvSpPr>
          <p:nvPr/>
        </p:nvSpPr>
        <p:spPr bwMode="auto">
          <a:xfrm>
            <a:off x="4800600" y="2286000"/>
            <a:ext cx="1981200" cy="19812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87" name="Rectangle 51"/>
          <p:cNvSpPr>
            <a:spLocks noChangeArrowheads="1"/>
          </p:cNvSpPr>
          <p:nvPr/>
        </p:nvSpPr>
        <p:spPr bwMode="auto">
          <a:xfrm>
            <a:off x="6934200" y="2286000"/>
            <a:ext cx="1066800" cy="10668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1588" name="Text Box 52"/>
          <p:cNvSpPr txBox="1">
            <a:spLocks noChangeArrowheads="1"/>
          </p:cNvSpPr>
          <p:nvPr/>
        </p:nvSpPr>
        <p:spPr bwMode="auto">
          <a:xfrm>
            <a:off x="4724400" y="42672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Height of subtree: 4</a:t>
            </a:r>
          </a:p>
        </p:txBody>
      </p:sp>
      <p:sp>
        <p:nvSpPr>
          <p:cNvPr id="2881589" name="Text Box 53"/>
          <p:cNvSpPr txBox="1">
            <a:spLocks noChangeArrowheads="1"/>
          </p:cNvSpPr>
          <p:nvPr/>
        </p:nvSpPr>
        <p:spPr bwMode="auto">
          <a:xfrm>
            <a:off x="6934200" y="3352800"/>
            <a:ext cx="2057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Height of subtree: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8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Red-Black Trees </a:t>
            </a:r>
            <a:r>
              <a:rPr lang="en-US" smtClean="0">
                <a:cs typeface="Times New Roman" charset="0"/>
              </a:rPr>
              <a:t>— Notes [2/2]</a:t>
            </a:r>
          </a:p>
        </p:txBody>
      </p:sp>
      <p:sp>
        <p:nvSpPr>
          <p:cNvPr id="288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practice, we </a:t>
            </a:r>
            <a:r>
              <a:rPr lang="en-US" i="1" smtClean="0">
                <a:cs typeface="+mn-cs"/>
              </a:rPr>
              <a:t>never</a:t>
            </a:r>
            <a:r>
              <a:rPr lang="en-US" smtClean="0">
                <a:cs typeface="+mn-cs"/>
              </a:rPr>
              <a:t> do the 2-3-4 Tree to Red-Black Tree conversion. Rather, we implement only a Red-Black Tree.</a:t>
            </a:r>
          </a:p>
          <a:p>
            <a:pPr lvl="1" eaLnBrk="1" hangingPunct="1">
              <a:defRPr/>
            </a:pPr>
            <a:r>
              <a:rPr lang="en-US" smtClean="0"/>
              <a:t>The conversion was illustrated here in order to explain where Red-Black Trees come from and how they work.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If you need an efficient balanced search tree for in-memory data, use a Red-Black Tree.</a:t>
            </a:r>
          </a:p>
          <a:p>
            <a:pPr lvl="1" eaLnBrk="1" hangingPunct="1">
              <a:defRPr/>
            </a:pPr>
            <a:r>
              <a:rPr lang="en-US" smtClean="0"/>
              <a:t>The insert &amp; delete algorithms get rather complex. Look up the details.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8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AVL Trees </a:t>
            </a:r>
            <a:r>
              <a:rPr lang="en-US" smtClean="0">
                <a:cs typeface="Times New Roman" charset="0"/>
              </a:rPr>
              <a:t>— Definition</a:t>
            </a:r>
          </a:p>
        </p:txBody>
      </p:sp>
      <p:sp>
        <p:nvSpPr>
          <p:cNvPr id="288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first kind of self-balancing search tree was the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AVL Tree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AVL trees are named after the authors of a 1962 paper describing them: Georgy Maximovich </a:t>
            </a:r>
            <a:r>
              <a:rPr lang="en-US" b="1" smtClean="0"/>
              <a:t>A</a:t>
            </a:r>
            <a:r>
              <a:rPr lang="en-US" smtClean="0"/>
              <a:t>delson-</a:t>
            </a:r>
            <a:r>
              <a:rPr lang="en-US" b="1" smtClean="0"/>
              <a:t>V</a:t>
            </a:r>
            <a:r>
              <a:rPr lang="en-US" smtClean="0"/>
              <a:t>elsky and Yevgeniy Mikhailovich </a:t>
            </a:r>
            <a:r>
              <a:rPr lang="en-US" b="1" smtClean="0"/>
              <a:t>L</a:t>
            </a:r>
            <a:r>
              <a:rPr lang="en-US" smtClean="0"/>
              <a:t>andis.</a:t>
            </a:r>
          </a:p>
          <a:p>
            <a:pPr lvl="1" eaLnBrk="1" hangingPunct="1">
              <a:defRPr/>
            </a:pPr>
            <a:r>
              <a:rPr lang="en-US" smtClean="0"/>
              <a:t>These days, AVL Trees are mostly a historical curiosity.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 </a:t>
            </a:r>
            <a:r>
              <a:rPr lang="en-US" b="1" smtClean="0">
                <a:cs typeface="+mn-cs"/>
              </a:rPr>
              <a:t>AVL Tree</a:t>
            </a:r>
            <a:r>
              <a:rPr lang="en-US" smtClean="0">
                <a:cs typeface="+mn-cs"/>
              </a:rPr>
              <a:t> is a balanced (in our original,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strict sense) Binary Search Tree in which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each node has an extra piece of data: its</a:t>
            </a:r>
            <a:br>
              <a:rPr lang="en-US" smtClean="0">
                <a:cs typeface="+mn-cs"/>
              </a:rPr>
            </a:b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balance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: left high [</a:t>
            </a:r>
            <a:r>
              <a:rPr lang="en-US" smtClean="0">
                <a:cs typeface="+mn-cs"/>
                <a:sym typeface="Symbol" charset="0"/>
              </a:rPr>
              <a:t></a:t>
            </a:r>
            <a:r>
              <a:rPr lang="en-US" smtClean="0">
                <a:cs typeface="+mn-cs"/>
              </a:rPr>
              <a:t>], right high [</a:t>
            </a:r>
            <a:r>
              <a:rPr lang="en-US" smtClean="0">
                <a:cs typeface="+mn-cs"/>
                <a:sym typeface="Symbol" charset="0"/>
              </a:rPr>
              <a:t></a:t>
            </a:r>
            <a:r>
              <a:rPr lang="en-US" smtClean="0">
                <a:cs typeface="+mn-cs"/>
              </a:rPr>
              <a:t>],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or even [=].</a:t>
            </a:r>
          </a:p>
          <a:p>
            <a:pPr lvl="1" eaLnBrk="1" hangingPunct="1">
              <a:defRPr/>
            </a:pPr>
            <a:r>
              <a:rPr lang="en-US" smtClean="0"/>
              <a:t>Recall: a Binary Tree is </a:t>
            </a:r>
            <a:r>
              <a:rPr lang="en-US" i="1" smtClean="0"/>
              <a:t>balanced</a:t>
            </a:r>
            <a:r>
              <a:rPr lang="en-US" smtClean="0"/>
              <a:t>, if, for</a:t>
            </a:r>
            <a:br>
              <a:rPr lang="en-US" smtClean="0"/>
            </a:br>
            <a:r>
              <a:rPr lang="en-US" smtClean="0"/>
              <a:t>each node in the tree, its two subtrees</a:t>
            </a:r>
            <a:br>
              <a:rPr lang="en-US" smtClean="0"/>
            </a:br>
            <a:r>
              <a:rPr lang="en-US" smtClean="0"/>
              <a:t>have heights differing by at most 1.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A-V &amp; L discovered logarithmic-time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algorithms to do insert and delete while maintaining the balanced property.</a:t>
            </a:r>
          </a:p>
        </p:txBody>
      </p:sp>
      <p:sp>
        <p:nvSpPr>
          <p:cNvPr id="2883588" name="Rectangle 4"/>
          <p:cNvSpPr>
            <a:spLocks noChangeArrowheads="1"/>
          </p:cNvSpPr>
          <p:nvPr/>
        </p:nvSpPr>
        <p:spPr bwMode="auto">
          <a:xfrm>
            <a:off x="7239000" y="37941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883589" name="Rectangle 5"/>
          <p:cNvSpPr>
            <a:spLocks noChangeArrowheads="1"/>
          </p:cNvSpPr>
          <p:nvPr/>
        </p:nvSpPr>
        <p:spPr bwMode="auto">
          <a:xfrm>
            <a:off x="7543800" y="37941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883590" name="Rectangle 6"/>
          <p:cNvSpPr>
            <a:spLocks noChangeArrowheads="1"/>
          </p:cNvSpPr>
          <p:nvPr/>
        </p:nvSpPr>
        <p:spPr bwMode="auto">
          <a:xfrm>
            <a:off x="7239000" y="37941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591" name="Line 7"/>
          <p:cNvSpPr>
            <a:spLocks noChangeShapeType="1"/>
          </p:cNvSpPr>
          <p:nvPr/>
        </p:nvSpPr>
        <p:spPr bwMode="auto">
          <a:xfrm flipH="1">
            <a:off x="7086600" y="4098925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592" name="Rectangle 8"/>
          <p:cNvSpPr>
            <a:spLocks noChangeArrowheads="1"/>
          </p:cNvSpPr>
          <p:nvPr/>
        </p:nvSpPr>
        <p:spPr bwMode="auto">
          <a:xfrm>
            <a:off x="76962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883593" name="Rectangle 9"/>
          <p:cNvSpPr>
            <a:spLocks noChangeArrowheads="1"/>
          </p:cNvSpPr>
          <p:nvPr/>
        </p:nvSpPr>
        <p:spPr bwMode="auto">
          <a:xfrm>
            <a:off x="80010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883594" name="Rectangle 10"/>
          <p:cNvSpPr>
            <a:spLocks noChangeArrowheads="1"/>
          </p:cNvSpPr>
          <p:nvPr/>
        </p:nvSpPr>
        <p:spPr bwMode="auto">
          <a:xfrm>
            <a:off x="7696200" y="43275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595" name="Line 11"/>
          <p:cNvSpPr>
            <a:spLocks noChangeShapeType="1"/>
          </p:cNvSpPr>
          <p:nvPr/>
        </p:nvSpPr>
        <p:spPr bwMode="auto">
          <a:xfrm>
            <a:off x="7696200" y="4098925"/>
            <a:ext cx="304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596" name="Rectangle 12"/>
          <p:cNvSpPr>
            <a:spLocks noChangeArrowheads="1"/>
          </p:cNvSpPr>
          <p:nvPr/>
        </p:nvSpPr>
        <p:spPr bwMode="auto">
          <a:xfrm>
            <a:off x="67818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883597" name="Rectangle 13"/>
          <p:cNvSpPr>
            <a:spLocks noChangeArrowheads="1"/>
          </p:cNvSpPr>
          <p:nvPr/>
        </p:nvSpPr>
        <p:spPr bwMode="auto">
          <a:xfrm>
            <a:off x="7086600" y="43275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883598" name="Rectangle 14"/>
          <p:cNvSpPr>
            <a:spLocks noChangeArrowheads="1"/>
          </p:cNvSpPr>
          <p:nvPr/>
        </p:nvSpPr>
        <p:spPr bwMode="auto">
          <a:xfrm>
            <a:off x="6781800" y="43275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599" name="Rectangle 15"/>
          <p:cNvSpPr>
            <a:spLocks noChangeArrowheads="1"/>
          </p:cNvSpPr>
          <p:nvPr/>
        </p:nvSpPr>
        <p:spPr bwMode="auto">
          <a:xfrm>
            <a:off x="64008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883600" name="Rectangle 16"/>
          <p:cNvSpPr>
            <a:spLocks noChangeArrowheads="1"/>
          </p:cNvSpPr>
          <p:nvPr/>
        </p:nvSpPr>
        <p:spPr bwMode="auto">
          <a:xfrm>
            <a:off x="67056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883601" name="Rectangle 17"/>
          <p:cNvSpPr>
            <a:spLocks noChangeArrowheads="1"/>
          </p:cNvSpPr>
          <p:nvPr/>
        </p:nvSpPr>
        <p:spPr bwMode="auto">
          <a:xfrm>
            <a:off x="6400800" y="48609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602" name="Rectangle 18"/>
          <p:cNvSpPr>
            <a:spLocks noChangeArrowheads="1"/>
          </p:cNvSpPr>
          <p:nvPr/>
        </p:nvSpPr>
        <p:spPr bwMode="auto">
          <a:xfrm>
            <a:off x="71628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883603" name="Rectangle 19"/>
          <p:cNvSpPr>
            <a:spLocks noChangeArrowheads="1"/>
          </p:cNvSpPr>
          <p:nvPr/>
        </p:nvSpPr>
        <p:spPr bwMode="auto">
          <a:xfrm>
            <a:off x="7467600" y="4860925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883604" name="Rectangle 20"/>
          <p:cNvSpPr>
            <a:spLocks noChangeArrowheads="1"/>
          </p:cNvSpPr>
          <p:nvPr/>
        </p:nvSpPr>
        <p:spPr bwMode="auto">
          <a:xfrm>
            <a:off x="7162800" y="4860925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605" name="Line 21"/>
          <p:cNvSpPr>
            <a:spLocks noChangeShapeType="1"/>
          </p:cNvSpPr>
          <p:nvPr/>
        </p:nvSpPr>
        <p:spPr bwMode="auto">
          <a:xfrm flipH="1">
            <a:off x="6705600" y="4632325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606" name="Line 22"/>
          <p:cNvSpPr>
            <a:spLocks noChangeShapeType="1"/>
          </p:cNvSpPr>
          <p:nvPr/>
        </p:nvSpPr>
        <p:spPr bwMode="auto">
          <a:xfrm>
            <a:off x="7239000" y="4632325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607" name="Text Box 23"/>
          <p:cNvSpPr txBox="1">
            <a:spLocks noChangeArrowheads="1"/>
          </p:cNvSpPr>
          <p:nvPr/>
        </p:nvSpPr>
        <p:spPr bwMode="auto">
          <a:xfrm>
            <a:off x="6172200" y="30480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Data item</a:t>
            </a:r>
          </a:p>
        </p:txBody>
      </p:sp>
      <p:sp>
        <p:nvSpPr>
          <p:cNvPr id="2883608" name="Text Box 24"/>
          <p:cNvSpPr txBox="1">
            <a:spLocks noChangeArrowheads="1"/>
          </p:cNvSpPr>
          <p:nvPr/>
        </p:nvSpPr>
        <p:spPr bwMode="auto">
          <a:xfrm>
            <a:off x="7543800" y="29718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Node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“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balance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”</a:t>
            </a:r>
            <a:endParaRPr lang="en-US" sz="14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883609" name="Line 25"/>
          <p:cNvSpPr>
            <a:spLocks noChangeShapeType="1"/>
          </p:cNvSpPr>
          <p:nvPr/>
        </p:nvSpPr>
        <p:spPr bwMode="auto">
          <a:xfrm>
            <a:off x="7162800" y="3336925"/>
            <a:ext cx="152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3610" name="Line 26"/>
          <p:cNvSpPr>
            <a:spLocks noChangeShapeType="1"/>
          </p:cNvSpPr>
          <p:nvPr/>
        </p:nvSpPr>
        <p:spPr bwMode="auto">
          <a:xfrm flipH="1">
            <a:off x="7772400" y="3489325"/>
            <a:ext cx="152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8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AVL Trees </a:t>
            </a:r>
            <a:r>
              <a:rPr lang="en-US" smtClean="0">
                <a:cs typeface="Times New Roman" charset="0"/>
              </a:rPr>
              <a:t>— Rotation</a:t>
            </a:r>
          </a:p>
        </p:txBody>
      </p:sp>
      <p:sp>
        <p:nvSpPr>
          <p:cNvPr id="288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not cover all of the details of the AVL Tree algorithms.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note that they rest on an operation known as </a:t>
            </a:r>
            <a:r>
              <a:rPr lang="en-US" b="1" smtClean="0"/>
              <a:t>rotation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Rotation is pictured below. For nodes labeled A, C, E, the subtrees of which they are the roots are moved along with them.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Note that we have seen something (roughly) like this before, in the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semi-easy case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of 2-3 Tree deletion.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we allow rotations, we can insert or delete using at most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(log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) operations, while maintaining the balanced property.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Thus, insert and delete (and, by the balanced property, retrieve) are</a:t>
            </a:r>
            <a:br>
              <a:rPr lang="en-US" smtClean="0"/>
            </a:br>
            <a:r>
              <a:rPr lang="en-US" i="1" smtClean="0"/>
              <a:t>O</a:t>
            </a:r>
            <a:r>
              <a:rPr lang="en-US" smtClean="0"/>
              <a:t>(log </a:t>
            </a:r>
            <a:r>
              <a:rPr lang="en-US" i="1" smtClean="0"/>
              <a:t>n</a:t>
            </a:r>
            <a:r>
              <a:rPr lang="en-US" smtClean="0"/>
              <a:t>) operations for an AVL Tree.</a:t>
            </a:r>
          </a:p>
        </p:txBody>
      </p:sp>
      <p:sp>
        <p:nvSpPr>
          <p:cNvPr id="2884612" name="Rectangle 4"/>
          <p:cNvSpPr>
            <a:spLocks noChangeArrowheads="1"/>
          </p:cNvSpPr>
          <p:nvPr/>
        </p:nvSpPr>
        <p:spPr bwMode="auto">
          <a:xfrm>
            <a:off x="5715000" y="3733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d</a:t>
            </a:r>
          </a:p>
        </p:txBody>
      </p:sp>
      <p:sp>
        <p:nvSpPr>
          <p:cNvPr id="2884613" name="Line 5"/>
          <p:cNvSpPr>
            <a:spLocks noChangeShapeType="1"/>
          </p:cNvSpPr>
          <p:nvPr/>
        </p:nvSpPr>
        <p:spPr bwMode="auto">
          <a:xfrm flipH="1">
            <a:off x="54102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14" name="Line 6"/>
          <p:cNvSpPr>
            <a:spLocks noChangeShapeType="1"/>
          </p:cNvSpPr>
          <p:nvPr/>
        </p:nvSpPr>
        <p:spPr bwMode="auto">
          <a:xfrm>
            <a:off x="57150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15" name="Rectangle 7"/>
          <p:cNvSpPr>
            <a:spLocks noChangeArrowheads="1"/>
          </p:cNvSpPr>
          <p:nvPr/>
        </p:nvSpPr>
        <p:spPr bwMode="auto">
          <a:xfrm>
            <a:off x="5486400" y="32004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b</a:t>
            </a:r>
          </a:p>
        </p:txBody>
      </p:sp>
      <p:sp>
        <p:nvSpPr>
          <p:cNvPr id="2884616" name="Line 8"/>
          <p:cNvSpPr>
            <a:spLocks noChangeShapeType="1"/>
          </p:cNvSpPr>
          <p:nvPr/>
        </p:nvSpPr>
        <p:spPr bwMode="auto">
          <a:xfrm flipH="1">
            <a:off x="5638800" y="30480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17" name="Rectangle 9"/>
          <p:cNvSpPr>
            <a:spLocks noChangeArrowheads="1"/>
          </p:cNvSpPr>
          <p:nvPr/>
        </p:nvSpPr>
        <p:spPr bwMode="auto">
          <a:xfrm>
            <a:off x="5257800" y="3733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A</a:t>
            </a:r>
          </a:p>
        </p:txBody>
      </p:sp>
      <p:sp>
        <p:nvSpPr>
          <p:cNvPr id="2884618" name="Line 10"/>
          <p:cNvSpPr>
            <a:spLocks noChangeShapeType="1"/>
          </p:cNvSpPr>
          <p:nvPr/>
        </p:nvSpPr>
        <p:spPr bwMode="auto">
          <a:xfrm flipH="1">
            <a:off x="52578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19" name="Line 11"/>
          <p:cNvSpPr>
            <a:spLocks noChangeShapeType="1"/>
          </p:cNvSpPr>
          <p:nvPr/>
        </p:nvSpPr>
        <p:spPr bwMode="auto">
          <a:xfrm>
            <a:off x="54864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0" name="Line 12"/>
          <p:cNvSpPr>
            <a:spLocks noChangeShapeType="1"/>
          </p:cNvSpPr>
          <p:nvPr/>
        </p:nvSpPr>
        <p:spPr bwMode="auto">
          <a:xfrm flipH="1">
            <a:off x="56388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1" name="Line 13"/>
          <p:cNvSpPr>
            <a:spLocks noChangeShapeType="1"/>
          </p:cNvSpPr>
          <p:nvPr/>
        </p:nvSpPr>
        <p:spPr bwMode="auto">
          <a:xfrm>
            <a:off x="59436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2" name="Rectangle 14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C</a:t>
            </a:r>
          </a:p>
        </p:txBody>
      </p:sp>
      <p:sp>
        <p:nvSpPr>
          <p:cNvPr id="2884623" name="Line 15"/>
          <p:cNvSpPr>
            <a:spLocks noChangeShapeType="1"/>
          </p:cNvSpPr>
          <p:nvPr/>
        </p:nvSpPr>
        <p:spPr bwMode="auto">
          <a:xfrm flipH="1">
            <a:off x="54864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4" name="Line 16"/>
          <p:cNvSpPr>
            <a:spLocks noChangeShapeType="1"/>
          </p:cNvSpPr>
          <p:nvPr/>
        </p:nvSpPr>
        <p:spPr bwMode="auto">
          <a:xfrm>
            <a:off x="57150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5" name="Rectangle 17"/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E</a:t>
            </a:r>
          </a:p>
        </p:txBody>
      </p:sp>
      <p:sp>
        <p:nvSpPr>
          <p:cNvPr id="2884626" name="Line 18"/>
          <p:cNvSpPr>
            <a:spLocks noChangeShapeType="1"/>
          </p:cNvSpPr>
          <p:nvPr/>
        </p:nvSpPr>
        <p:spPr bwMode="auto">
          <a:xfrm flipH="1">
            <a:off x="59436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7" name="Line 19"/>
          <p:cNvSpPr>
            <a:spLocks noChangeShapeType="1"/>
          </p:cNvSpPr>
          <p:nvPr/>
        </p:nvSpPr>
        <p:spPr bwMode="auto">
          <a:xfrm>
            <a:off x="61722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8" name="Line 20"/>
          <p:cNvSpPr>
            <a:spLocks noChangeShapeType="1"/>
          </p:cNvSpPr>
          <p:nvPr/>
        </p:nvSpPr>
        <p:spPr bwMode="auto">
          <a:xfrm flipH="1">
            <a:off x="32766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29" name="Line 21"/>
          <p:cNvSpPr>
            <a:spLocks noChangeShapeType="1"/>
          </p:cNvSpPr>
          <p:nvPr/>
        </p:nvSpPr>
        <p:spPr bwMode="auto">
          <a:xfrm>
            <a:off x="3581400" y="35052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30" name="Rectangle 22"/>
          <p:cNvSpPr>
            <a:spLocks noChangeArrowheads="1"/>
          </p:cNvSpPr>
          <p:nvPr/>
        </p:nvSpPr>
        <p:spPr bwMode="auto">
          <a:xfrm>
            <a:off x="3352800" y="32004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d</a:t>
            </a:r>
          </a:p>
        </p:txBody>
      </p:sp>
      <p:sp>
        <p:nvSpPr>
          <p:cNvPr id="2884631" name="Line 23"/>
          <p:cNvSpPr>
            <a:spLocks noChangeShapeType="1"/>
          </p:cNvSpPr>
          <p:nvPr/>
        </p:nvSpPr>
        <p:spPr bwMode="auto">
          <a:xfrm flipH="1">
            <a:off x="3505200" y="3048000"/>
            <a:ext cx="76200" cy="1524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32" name="Rectangle 24"/>
          <p:cNvSpPr>
            <a:spLocks noChangeArrowheads="1"/>
          </p:cNvSpPr>
          <p:nvPr/>
        </p:nvSpPr>
        <p:spPr bwMode="auto">
          <a:xfrm>
            <a:off x="3581400" y="37338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E</a:t>
            </a:r>
          </a:p>
        </p:txBody>
      </p:sp>
      <p:sp>
        <p:nvSpPr>
          <p:cNvPr id="2884633" name="Line 25"/>
          <p:cNvSpPr>
            <a:spLocks noChangeShapeType="1"/>
          </p:cNvSpPr>
          <p:nvPr/>
        </p:nvSpPr>
        <p:spPr bwMode="auto">
          <a:xfrm flipH="1">
            <a:off x="35814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34" name="Line 26"/>
          <p:cNvSpPr>
            <a:spLocks noChangeShapeType="1"/>
          </p:cNvSpPr>
          <p:nvPr/>
        </p:nvSpPr>
        <p:spPr bwMode="auto">
          <a:xfrm>
            <a:off x="3810000" y="40386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35" name="Rectangle 27"/>
          <p:cNvSpPr>
            <a:spLocks noChangeArrowheads="1"/>
          </p:cNvSpPr>
          <p:nvPr/>
        </p:nvSpPr>
        <p:spPr bwMode="auto">
          <a:xfrm>
            <a:off x="3124200" y="3733800"/>
            <a:ext cx="304800" cy="3048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b</a:t>
            </a:r>
          </a:p>
        </p:txBody>
      </p:sp>
      <p:sp>
        <p:nvSpPr>
          <p:cNvPr id="2884636" name="Line 28"/>
          <p:cNvSpPr>
            <a:spLocks noChangeShapeType="1"/>
          </p:cNvSpPr>
          <p:nvPr/>
        </p:nvSpPr>
        <p:spPr bwMode="auto">
          <a:xfrm flipH="1">
            <a:off x="30480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37" name="Line 29"/>
          <p:cNvSpPr>
            <a:spLocks noChangeShapeType="1"/>
          </p:cNvSpPr>
          <p:nvPr/>
        </p:nvSpPr>
        <p:spPr bwMode="auto">
          <a:xfrm>
            <a:off x="3352800" y="4038600"/>
            <a:ext cx="1524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38" name="Rectangle 30"/>
          <p:cNvSpPr>
            <a:spLocks noChangeArrowheads="1"/>
          </p:cNvSpPr>
          <p:nvPr/>
        </p:nvSpPr>
        <p:spPr bwMode="auto">
          <a:xfrm>
            <a:off x="28956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A</a:t>
            </a:r>
          </a:p>
        </p:txBody>
      </p:sp>
      <p:sp>
        <p:nvSpPr>
          <p:cNvPr id="2884639" name="Line 31"/>
          <p:cNvSpPr>
            <a:spLocks noChangeShapeType="1"/>
          </p:cNvSpPr>
          <p:nvPr/>
        </p:nvSpPr>
        <p:spPr bwMode="auto">
          <a:xfrm flipH="1">
            <a:off x="28956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40" name="Line 32"/>
          <p:cNvSpPr>
            <a:spLocks noChangeShapeType="1"/>
          </p:cNvSpPr>
          <p:nvPr/>
        </p:nvSpPr>
        <p:spPr bwMode="auto">
          <a:xfrm>
            <a:off x="31242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41" name="Rectangle 33"/>
          <p:cNvSpPr>
            <a:spLocks noChangeArrowheads="1"/>
          </p:cNvSpPr>
          <p:nvPr/>
        </p:nvSpPr>
        <p:spPr bwMode="auto">
          <a:xfrm>
            <a:off x="3352800" y="4267200"/>
            <a:ext cx="304800" cy="3048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C</a:t>
            </a:r>
          </a:p>
        </p:txBody>
      </p:sp>
      <p:sp>
        <p:nvSpPr>
          <p:cNvPr id="2884642" name="Line 34"/>
          <p:cNvSpPr>
            <a:spLocks noChangeShapeType="1"/>
          </p:cNvSpPr>
          <p:nvPr/>
        </p:nvSpPr>
        <p:spPr bwMode="auto">
          <a:xfrm flipH="1">
            <a:off x="33528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43" name="Line 35"/>
          <p:cNvSpPr>
            <a:spLocks noChangeShapeType="1"/>
          </p:cNvSpPr>
          <p:nvPr/>
        </p:nvSpPr>
        <p:spPr bwMode="auto">
          <a:xfrm>
            <a:off x="3581400" y="4572000"/>
            <a:ext cx="76200" cy="7620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44" name="Line 36"/>
          <p:cNvSpPr>
            <a:spLocks noChangeShapeType="1"/>
          </p:cNvSpPr>
          <p:nvPr/>
        </p:nvSpPr>
        <p:spPr bwMode="auto">
          <a:xfrm>
            <a:off x="4191000" y="38862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45" name="Line 37"/>
          <p:cNvSpPr>
            <a:spLocks noChangeShapeType="1"/>
          </p:cNvSpPr>
          <p:nvPr/>
        </p:nvSpPr>
        <p:spPr bwMode="auto">
          <a:xfrm flipV="1">
            <a:off x="3048000" y="37338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84646" name="Line 38"/>
          <p:cNvSpPr>
            <a:spLocks noChangeShapeType="1"/>
          </p:cNvSpPr>
          <p:nvPr/>
        </p:nvSpPr>
        <p:spPr bwMode="auto">
          <a:xfrm>
            <a:off x="3733800" y="32004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1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1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AVL Trees </a:t>
            </a:r>
            <a:r>
              <a:rPr lang="en-US" smtClean="0">
                <a:cs typeface="Times New Roman" charset="0"/>
              </a:rPr>
              <a:t>— Example</a:t>
            </a:r>
          </a:p>
        </p:txBody>
      </p:sp>
      <p:sp>
        <p:nvSpPr>
          <p:cNvPr id="291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Quick example of AVL Tree insert: Do Binary Search Tree insert, then proceed up to the root, adjusting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balances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and, if needed, rotating.</a:t>
            </a:r>
          </a:p>
          <a:p>
            <a:pPr lvl="1" eaLnBrk="1" hangingPunct="1">
              <a:defRPr/>
            </a:pPr>
            <a:r>
              <a:rPr lang="en-US" smtClean="0"/>
              <a:t>Below we illustrate Insert 5.</a:t>
            </a:r>
          </a:p>
        </p:txBody>
      </p:sp>
      <p:sp>
        <p:nvSpPr>
          <p:cNvPr id="2911236" name="Rectangle 4"/>
          <p:cNvSpPr>
            <a:spLocks noChangeArrowheads="1"/>
          </p:cNvSpPr>
          <p:nvPr/>
        </p:nvSpPr>
        <p:spPr bwMode="auto">
          <a:xfrm>
            <a:off x="75438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911237" name="Rectangle 5"/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38" name="Rectangle 6"/>
          <p:cNvSpPr>
            <a:spLocks noChangeArrowheads="1"/>
          </p:cNvSpPr>
          <p:nvPr/>
        </p:nvSpPr>
        <p:spPr bwMode="auto">
          <a:xfrm>
            <a:off x="7543800" y="5105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39" name="Line 7"/>
          <p:cNvSpPr>
            <a:spLocks noChangeShapeType="1"/>
          </p:cNvSpPr>
          <p:nvPr/>
        </p:nvSpPr>
        <p:spPr bwMode="auto">
          <a:xfrm flipH="1">
            <a:off x="74676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40" name="Rectangle 8"/>
          <p:cNvSpPr>
            <a:spLocks noChangeArrowheads="1"/>
          </p:cNvSpPr>
          <p:nvPr/>
        </p:nvSpPr>
        <p:spPr bwMode="auto">
          <a:xfrm>
            <a:off x="79248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11241" name="Rectangle 9"/>
          <p:cNvSpPr>
            <a:spLocks noChangeArrowheads="1"/>
          </p:cNvSpPr>
          <p:nvPr/>
        </p:nvSpPr>
        <p:spPr bwMode="auto">
          <a:xfrm>
            <a:off x="82296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42" name="Rectangle 10"/>
          <p:cNvSpPr>
            <a:spLocks noChangeArrowheads="1"/>
          </p:cNvSpPr>
          <p:nvPr/>
        </p:nvSpPr>
        <p:spPr bwMode="auto">
          <a:xfrm>
            <a:off x="79248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43" name="Line 11"/>
          <p:cNvSpPr>
            <a:spLocks noChangeShapeType="1"/>
          </p:cNvSpPr>
          <p:nvPr/>
        </p:nvSpPr>
        <p:spPr bwMode="auto">
          <a:xfrm>
            <a:off x="80010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44" name="Rectangle 12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1245" name="Rectangle 13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46" name="Rectangle 14"/>
          <p:cNvSpPr>
            <a:spLocks noChangeArrowheads="1"/>
          </p:cNvSpPr>
          <p:nvPr/>
        </p:nvSpPr>
        <p:spPr bwMode="auto">
          <a:xfrm>
            <a:off x="7086600" y="4648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47" name="Rectangle 15"/>
          <p:cNvSpPr>
            <a:spLocks noChangeArrowheads="1"/>
          </p:cNvSpPr>
          <p:nvPr/>
        </p:nvSpPr>
        <p:spPr bwMode="auto">
          <a:xfrm>
            <a:off x="66294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11248" name="Rectangle 16"/>
          <p:cNvSpPr>
            <a:spLocks noChangeArrowheads="1"/>
          </p:cNvSpPr>
          <p:nvPr/>
        </p:nvSpPr>
        <p:spPr bwMode="auto">
          <a:xfrm>
            <a:off x="69342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249" name="Rectangle 17"/>
          <p:cNvSpPr>
            <a:spLocks noChangeArrowheads="1"/>
          </p:cNvSpPr>
          <p:nvPr/>
        </p:nvSpPr>
        <p:spPr bwMode="auto">
          <a:xfrm>
            <a:off x="66294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50" name="Rectangle 18"/>
          <p:cNvSpPr>
            <a:spLocks noChangeArrowheads="1"/>
          </p:cNvSpPr>
          <p:nvPr/>
        </p:nvSpPr>
        <p:spPr bwMode="auto">
          <a:xfrm>
            <a:off x="71628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11251" name="Rectangle 19"/>
          <p:cNvSpPr>
            <a:spLocks noChangeArrowheads="1"/>
          </p:cNvSpPr>
          <p:nvPr/>
        </p:nvSpPr>
        <p:spPr bwMode="auto">
          <a:xfrm>
            <a:off x="74676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52" name="Rectangle 20"/>
          <p:cNvSpPr>
            <a:spLocks noChangeArrowheads="1"/>
          </p:cNvSpPr>
          <p:nvPr/>
        </p:nvSpPr>
        <p:spPr bwMode="auto">
          <a:xfrm>
            <a:off x="71628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53" name="Line 21"/>
          <p:cNvSpPr>
            <a:spLocks noChangeShapeType="1"/>
          </p:cNvSpPr>
          <p:nvPr/>
        </p:nvSpPr>
        <p:spPr bwMode="auto">
          <a:xfrm flipH="1">
            <a:off x="69342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54" name="Line 22"/>
          <p:cNvSpPr>
            <a:spLocks noChangeShapeType="1"/>
          </p:cNvSpPr>
          <p:nvPr/>
        </p:nvSpPr>
        <p:spPr bwMode="auto">
          <a:xfrm>
            <a:off x="75438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55" name="Rectangle 23"/>
          <p:cNvSpPr>
            <a:spLocks noChangeArrowheads="1"/>
          </p:cNvSpPr>
          <p:nvPr/>
        </p:nvSpPr>
        <p:spPr bwMode="auto">
          <a:xfrm>
            <a:off x="6248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1256" name="Rectangle 24"/>
          <p:cNvSpPr>
            <a:spLocks noChangeArrowheads="1"/>
          </p:cNvSpPr>
          <p:nvPr/>
        </p:nvSpPr>
        <p:spPr bwMode="auto">
          <a:xfrm>
            <a:off x="6553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57" name="Rectangle 25"/>
          <p:cNvSpPr>
            <a:spLocks noChangeArrowheads="1"/>
          </p:cNvSpPr>
          <p:nvPr/>
        </p:nvSpPr>
        <p:spPr bwMode="auto">
          <a:xfrm>
            <a:off x="6248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58" name="Line 26"/>
          <p:cNvSpPr>
            <a:spLocks noChangeShapeType="1"/>
          </p:cNvSpPr>
          <p:nvPr/>
        </p:nvSpPr>
        <p:spPr bwMode="auto">
          <a:xfrm flipH="1">
            <a:off x="65532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59" name="Rectangle 27"/>
          <p:cNvSpPr>
            <a:spLocks noChangeArrowheads="1"/>
          </p:cNvSpPr>
          <p:nvPr/>
        </p:nvSpPr>
        <p:spPr bwMode="auto">
          <a:xfrm>
            <a:off x="32004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5</a:t>
            </a:r>
          </a:p>
        </p:txBody>
      </p:sp>
      <p:sp>
        <p:nvSpPr>
          <p:cNvPr id="2911260" name="Rectangle 28"/>
          <p:cNvSpPr>
            <a:spLocks noChangeArrowheads="1"/>
          </p:cNvSpPr>
          <p:nvPr/>
        </p:nvSpPr>
        <p:spPr bwMode="auto">
          <a:xfrm>
            <a:off x="35052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=</a:t>
            </a:r>
          </a:p>
        </p:txBody>
      </p:sp>
      <p:sp>
        <p:nvSpPr>
          <p:cNvPr id="2911261" name="Line 29"/>
          <p:cNvSpPr>
            <a:spLocks noChangeShapeType="1"/>
          </p:cNvSpPr>
          <p:nvPr/>
        </p:nvSpPr>
        <p:spPr bwMode="auto">
          <a:xfrm flipH="1">
            <a:off x="3505200" y="37338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62" name="Rectangle 30"/>
          <p:cNvSpPr>
            <a:spLocks noChangeArrowheads="1"/>
          </p:cNvSpPr>
          <p:nvPr/>
        </p:nvSpPr>
        <p:spPr bwMode="auto">
          <a:xfrm>
            <a:off x="3200400" y="3886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63" name="Line 31"/>
          <p:cNvSpPr>
            <a:spLocks noChangeShapeType="1"/>
          </p:cNvSpPr>
          <p:nvPr/>
        </p:nvSpPr>
        <p:spPr bwMode="auto">
          <a:xfrm>
            <a:off x="2971800" y="3124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64" name="Line 32"/>
          <p:cNvSpPr>
            <a:spLocks noChangeShapeType="1"/>
          </p:cNvSpPr>
          <p:nvPr/>
        </p:nvSpPr>
        <p:spPr bwMode="auto">
          <a:xfrm>
            <a:off x="3048000" y="5257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65" name="Line 33"/>
          <p:cNvSpPr>
            <a:spLocks noChangeShapeType="1"/>
          </p:cNvSpPr>
          <p:nvPr/>
        </p:nvSpPr>
        <p:spPr bwMode="auto">
          <a:xfrm>
            <a:off x="5715000" y="5257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66" name="Line 34"/>
          <p:cNvSpPr>
            <a:spLocks noChangeShapeType="1"/>
          </p:cNvSpPr>
          <p:nvPr/>
        </p:nvSpPr>
        <p:spPr bwMode="auto">
          <a:xfrm flipH="1">
            <a:off x="2590800" y="4114800"/>
            <a:ext cx="3276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67" name="Text Box 35"/>
          <p:cNvSpPr txBox="1">
            <a:spLocks noChangeArrowheads="1"/>
          </p:cNvSpPr>
          <p:nvPr/>
        </p:nvSpPr>
        <p:spPr bwMode="auto">
          <a:xfrm>
            <a:off x="5562600" y="4876800"/>
            <a:ext cx="914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accent2"/>
                </a:solidFill>
                <a:cs typeface="+mn-cs"/>
              </a:rPr>
              <a:t>Rotate</a:t>
            </a:r>
          </a:p>
        </p:txBody>
      </p:sp>
      <p:sp>
        <p:nvSpPr>
          <p:cNvPr id="2911268" name="Rectangle 36"/>
          <p:cNvSpPr>
            <a:spLocks noChangeArrowheads="1"/>
          </p:cNvSpPr>
          <p:nvPr/>
        </p:nvSpPr>
        <p:spPr bwMode="auto">
          <a:xfrm>
            <a:off x="44196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911269" name="Rectangle 37"/>
          <p:cNvSpPr>
            <a:spLocks noChangeArrowheads="1"/>
          </p:cNvSpPr>
          <p:nvPr/>
        </p:nvSpPr>
        <p:spPr bwMode="auto">
          <a:xfrm>
            <a:off x="47244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270" name="Rectangle 38"/>
          <p:cNvSpPr>
            <a:spLocks noChangeArrowheads="1"/>
          </p:cNvSpPr>
          <p:nvPr/>
        </p:nvSpPr>
        <p:spPr bwMode="auto">
          <a:xfrm>
            <a:off x="4419600" y="2514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71" name="Line 39"/>
          <p:cNvSpPr>
            <a:spLocks noChangeShapeType="1"/>
          </p:cNvSpPr>
          <p:nvPr/>
        </p:nvSpPr>
        <p:spPr bwMode="auto">
          <a:xfrm flipH="1">
            <a:off x="42672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72" name="Rectangle 40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11273" name="Rectangle 41"/>
          <p:cNvSpPr>
            <a:spLocks noChangeArrowheads="1"/>
          </p:cNvSpPr>
          <p:nvPr/>
        </p:nvSpPr>
        <p:spPr bwMode="auto">
          <a:xfrm>
            <a:off x="51816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74" name="Rectangle 42"/>
          <p:cNvSpPr>
            <a:spLocks noChangeArrowheads="1"/>
          </p:cNvSpPr>
          <p:nvPr/>
        </p:nvSpPr>
        <p:spPr bwMode="auto">
          <a:xfrm>
            <a:off x="48768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75" name="Line 43"/>
          <p:cNvSpPr>
            <a:spLocks noChangeShapeType="1"/>
          </p:cNvSpPr>
          <p:nvPr/>
        </p:nvSpPr>
        <p:spPr bwMode="auto">
          <a:xfrm>
            <a:off x="48768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76" name="Rectangle 44"/>
          <p:cNvSpPr>
            <a:spLocks noChangeArrowheads="1"/>
          </p:cNvSpPr>
          <p:nvPr/>
        </p:nvSpPr>
        <p:spPr bwMode="auto">
          <a:xfrm>
            <a:off x="3962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1277" name="Rectangle 45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78" name="Rectangle 46"/>
          <p:cNvSpPr>
            <a:spLocks noChangeArrowheads="1"/>
          </p:cNvSpPr>
          <p:nvPr/>
        </p:nvSpPr>
        <p:spPr bwMode="auto">
          <a:xfrm>
            <a:off x="35814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11279" name="Rectangle 47"/>
          <p:cNvSpPr>
            <a:spLocks noChangeArrowheads="1"/>
          </p:cNvSpPr>
          <p:nvPr/>
        </p:nvSpPr>
        <p:spPr bwMode="auto">
          <a:xfrm>
            <a:off x="38862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80" name="Rectangle 48"/>
          <p:cNvSpPr>
            <a:spLocks noChangeArrowheads="1"/>
          </p:cNvSpPr>
          <p:nvPr/>
        </p:nvSpPr>
        <p:spPr bwMode="auto">
          <a:xfrm>
            <a:off x="39624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81" name="Rectangle 49"/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11282" name="Rectangle 50"/>
          <p:cNvSpPr>
            <a:spLocks noChangeArrowheads="1"/>
          </p:cNvSpPr>
          <p:nvPr/>
        </p:nvSpPr>
        <p:spPr bwMode="auto">
          <a:xfrm>
            <a:off x="46482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83" name="Rectangle 51"/>
          <p:cNvSpPr>
            <a:spLocks noChangeArrowheads="1"/>
          </p:cNvSpPr>
          <p:nvPr/>
        </p:nvSpPr>
        <p:spPr bwMode="auto">
          <a:xfrm>
            <a:off x="43434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84" name="Line 52"/>
          <p:cNvSpPr>
            <a:spLocks noChangeShapeType="1"/>
          </p:cNvSpPr>
          <p:nvPr/>
        </p:nvSpPr>
        <p:spPr bwMode="auto">
          <a:xfrm flipH="1">
            <a:off x="38862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85" name="Line 53"/>
          <p:cNvSpPr>
            <a:spLocks noChangeShapeType="1"/>
          </p:cNvSpPr>
          <p:nvPr/>
        </p:nvSpPr>
        <p:spPr bwMode="auto">
          <a:xfrm>
            <a:off x="44196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86" name="Rectangle 54"/>
          <p:cNvSpPr>
            <a:spLocks noChangeArrowheads="1"/>
          </p:cNvSpPr>
          <p:nvPr/>
        </p:nvSpPr>
        <p:spPr bwMode="auto">
          <a:xfrm>
            <a:off x="35814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87" name="Rectangle 55"/>
          <p:cNvSpPr>
            <a:spLocks noChangeArrowheads="1"/>
          </p:cNvSpPr>
          <p:nvPr/>
        </p:nvSpPr>
        <p:spPr bwMode="auto">
          <a:xfrm>
            <a:off x="16002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911288" name="Rectangle 56"/>
          <p:cNvSpPr>
            <a:spLocks noChangeArrowheads="1"/>
          </p:cNvSpPr>
          <p:nvPr/>
        </p:nvSpPr>
        <p:spPr bwMode="auto">
          <a:xfrm>
            <a:off x="19050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289" name="Rectangle 57"/>
          <p:cNvSpPr>
            <a:spLocks noChangeArrowheads="1"/>
          </p:cNvSpPr>
          <p:nvPr/>
        </p:nvSpPr>
        <p:spPr bwMode="auto">
          <a:xfrm>
            <a:off x="1600200" y="2514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90" name="Line 58"/>
          <p:cNvSpPr>
            <a:spLocks noChangeShapeType="1"/>
          </p:cNvSpPr>
          <p:nvPr/>
        </p:nvSpPr>
        <p:spPr bwMode="auto">
          <a:xfrm flipH="1">
            <a:off x="14478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91" name="Rectangle 59"/>
          <p:cNvSpPr>
            <a:spLocks noChangeArrowheads="1"/>
          </p:cNvSpPr>
          <p:nvPr/>
        </p:nvSpPr>
        <p:spPr bwMode="auto">
          <a:xfrm>
            <a:off x="2057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11292" name="Rectangle 60"/>
          <p:cNvSpPr>
            <a:spLocks noChangeArrowheads="1"/>
          </p:cNvSpPr>
          <p:nvPr/>
        </p:nvSpPr>
        <p:spPr bwMode="auto">
          <a:xfrm>
            <a:off x="23622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93" name="Rectangle 61"/>
          <p:cNvSpPr>
            <a:spLocks noChangeArrowheads="1"/>
          </p:cNvSpPr>
          <p:nvPr/>
        </p:nvSpPr>
        <p:spPr bwMode="auto">
          <a:xfrm>
            <a:off x="20574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94" name="Line 62"/>
          <p:cNvSpPr>
            <a:spLocks noChangeShapeType="1"/>
          </p:cNvSpPr>
          <p:nvPr/>
        </p:nvSpPr>
        <p:spPr bwMode="auto">
          <a:xfrm>
            <a:off x="20574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295" name="Rectangle 63"/>
          <p:cNvSpPr>
            <a:spLocks noChangeArrowheads="1"/>
          </p:cNvSpPr>
          <p:nvPr/>
        </p:nvSpPr>
        <p:spPr bwMode="auto">
          <a:xfrm>
            <a:off x="11430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1296" name="Rectangle 64"/>
          <p:cNvSpPr>
            <a:spLocks noChangeArrowheads="1"/>
          </p:cNvSpPr>
          <p:nvPr/>
        </p:nvSpPr>
        <p:spPr bwMode="auto">
          <a:xfrm>
            <a:off x="1447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97" name="Rectangle 65"/>
          <p:cNvSpPr>
            <a:spLocks noChangeArrowheads="1"/>
          </p:cNvSpPr>
          <p:nvPr/>
        </p:nvSpPr>
        <p:spPr bwMode="auto">
          <a:xfrm>
            <a:off x="762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11298" name="Rectangle 66"/>
          <p:cNvSpPr>
            <a:spLocks noChangeArrowheads="1"/>
          </p:cNvSpPr>
          <p:nvPr/>
        </p:nvSpPr>
        <p:spPr bwMode="auto">
          <a:xfrm>
            <a:off x="1066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299" name="Rectangle 67"/>
          <p:cNvSpPr>
            <a:spLocks noChangeArrowheads="1"/>
          </p:cNvSpPr>
          <p:nvPr/>
        </p:nvSpPr>
        <p:spPr bwMode="auto">
          <a:xfrm>
            <a:off x="11430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00" name="Rectangle 68"/>
          <p:cNvSpPr>
            <a:spLocks noChangeArrowheads="1"/>
          </p:cNvSpPr>
          <p:nvPr/>
        </p:nvSpPr>
        <p:spPr bwMode="auto">
          <a:xfrm>
            <a:off x="1524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11301" name="Rectangle 69"/>
          <p:cNvSpPr>
            <a:spLocks noChangeArrowheads="1"/>
          </p:cNvSpPr>
          <p:nvPr/>
        </p:nvSpPr>
        <p:spPr bwMode="auto">
          <a:xfrm>
            <a:off x="1828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02" name="Rectangle 70"/>
          <p:cNvSpPr>
            <a:spLocks noChangeArrowheads="1"/>
          </p:cNvSpPr>
          <p:nvPr/>
        </p:nvSpPr>
        <p:spPr bwMode="auto">
          <a:xfrm>
            <a:off x="1524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03" name="Line 71"/>
          <p:cNvSpPr>
            <a:spLocks noChangeShapeType="1"/>
          </p:cNvSpPr>
          <p:nvPr/>
        </p:nvSpPr>
        <p:spPr bwMode="auto">
          <a:xfrm flipH="1">
            <a:off x="10668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04" name="Line 72"/>
          <p:cNvSpPr>
            <a:spLocks noChangeShapeType="1"/>
          </p:cNvSpPr>
          <p:nvPr/>
        </p:nvSpPr>
        <p:spPr bwMode="auto">
          <a:xfrm>
            <a:off x="16002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05" name="Rectangle 73"/>
          <p:cNvSpPr>
            <a:spLocks noChangeArrowheads="1"/>
          </p:cNvSpPr>
          <p:nvPr/>
        </p:nvSpPr>
        <p:spPr bwMode="auto">
          <a:xfrm>
            <a:off x="762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06" name="Line 74"/>
          <p:cNvSpPr>
            <a:spLocks noChangeShapeType="1"/>
          </p:cNvSpPr>
          <p:nvPr/>
        </p:nvSpPr>
        <p:spPr bwMode="auto">
          <a:xfrm>
            <a:off x="5791200" y="3124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07" name="Rectangle 75"/>
          <p:cNvSpPr>
            <a:spLocks noChangeArrowheads="1"/>
          </p:cNvSpPr>
          <p:nvPr/>
        </p:nvSpPr>
        <p:spPr bwMode="auto">
          <a:xfrm>
            <a:off x="73152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911308" name="Rectangle 76"/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09" name="Rectangle 77"/>
          <p:cNvSpPr>
            <a:spLocks noChangeArrowheads="1"/>
          </p:cNvSpPr>
          <p:nvPr/>
        </p:nvSpPr>
        <p:spPr bwMode="auto">
          <a:xfrm>
            <a:off x="7315200" y="2514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10" name="Line 78"/>
          <p:cNvSpPr>
            <a:spLocks noChangeShapeType="1"/>
          </p:cNvSpPr>
          <p:nvPr/>
        </p:nvSpPr>
        <p:spPr bwMode="auto">
          <a:xfrm flipH="1">
            <a:off x="71628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11" name="Rectangle 79"/>
          <p:cNvSpPr>
            <a:spLocks noChangeArrowheads="1"/>
          </p:cNvSpPr>
          <p:nvPr/>
        </p:nvSpPr>
        <p:spPr bwMode="auto">
          <a:xfrm>
            <a:off x="77724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11312" name="Rectangle 80"/>
          <p:cNvSpPr>
            <a:spLocks noChangeArrowheads="1"/>
          </p:cNvSpPr>
          <p:nvPr/>
        </p:nvSpPr>
        <p:spPr bwMode="auto">
          <a:xfrm>
            <a:off x="80772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13" name="Rectangle 81"/>
          <p:cNvSpPr>
            <a:spLocks noChangeArrowheads="1"/>
          </p:cNvSpPr>
          <p:nvPr/>
        </p:nvSpPr>
        <p:spPr bwMode="auto">
          <a:xfrm>
            <a:off x="77724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14" name="Line 82"/>
          <p:cNvSpPr>
            <a:spLocks noChangeShapeType="1"/>
          </p:cNvSpPr>
          <p:nvPr/>
        </p:nvSpPr>
        <p:spPr bwMode="auto">
          <a:xfrm>
            <a:off x="7772400" y="28194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15" name="Rectangle 83"/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1316" name="Rectangle 84"/>
          <p:cNvSpPr>
            <a:spLocks noChangeArrowheads="1"/>
          </p:cNvSpPr>
          <p:nvPr/>
        </p:nvSpPr>
        <p:spPr bwMode="auto">
          <a:xfrm>
            <a:off x="7162800" y="2971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17" name="Rectangle 85"/>
          <p:cNvSpPr>
            <a:spLocks noChangeArrowheads="1"/>
          </p:cNvSpPr>
          <p:nvPr/>
        </p:nvSpPr>
        <p:spPr bwMode="auto">
          <a:xfrm>
            <a:off x="6477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11318" name="Rectangle 86"/>
          <p:cNvSpPr>
            <a:spLocks noChangeArrowheads="1"/>
          </p:cNvSpPr>
          <p:nvPr/>
        </p:nvSpPr>
        <p:spPr bwMode="auto">
          <a:xfrm>
            <a:off x="6781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19" name="Rectangle 87"/>
          <p:cNvSpPr>
            <a:spLocks noChangeArrowheads="1"/>
          </p:cNvSpPr>
          <p:nvPr/>
        </p:nvSpPr>
        <p:spPr bwMode="auto">
          <a:xfrm>
            <a:off x="6858000" y="2971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20" name="Rectangle 88"/>
          <p:cNvSpPr>
            <a:spLocks noChangeArrowheads="1"/>
          </p:cNvSpPr>
          <p:nvPr/>
        </p:nvSpPr>
        <p:spPr bwMode="auto">
          <a:xfrm>
            <a:off x="72390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11321" name="Rectangle 89"/>
          <p:cNvSpPr>
            <a:spLocks noChangeArrowheads="1"/>
          </p:cNvSpPr>
          <p:nvPr/>
        </p:nvSpPr>
        <p:spPr bwMode="auto">
          <a:xfrm>
            <a:off x="7543800" y="3429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22" name="Rectangle 90"/>
          <p:cNvSpPr>
            <a:spLocks noChangeArrowheads="1"/>
          </p:cNvSpPr>
          <p:nvPr/>
        </p:nvSpPr>
        <p:spPr bwMode="auto">
          <a:xfrm>
            <a:off x="7239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23" name="Line 91"/>
          <p:cNvSpPr>
            <a:spLocks noChangeShapeType="1"/>
          </p:cNvSpPr>
          <p:nvPr/>
        </p:nvSpPr>
        <p:spPr bwMode="auto">
          <a:xfrm flipH="1">
            <a:off x="67818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24" name="Line 92"/>
          <p:cNvSpPr>
            <a:spLocks noChangeShapeType="1"/>
          </p:cNvSpPr>
          <p:nvPr/>
        </p:nvSpPr>
        <p:spPr bwMode="auto">
          <a:xfrm>
            <a:off x="7315200" y="32766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25" name="Rectangle 93"/>
          <p:cNvSpPr>
            <a:spLocks noChangeArrowheads="1"/>
          </p:cNvSpPr>
          <p:nvPr/>
        </p:nvSpPr>
        <p:spPr bwMode="auto">
          <a:xfrm>
            <a:off x="60960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1326" name="Rectangle 94"/>
          <p:cNvSpPr>
            <a:spLocks noChangeArrowheads="1"/>
          </p:cNvSpPr>
          <p:nvPr/>
        </p:nvSpPr>
        <p:spPr bwMode="auto">
          <a:xfrm>
            <a:off x="6400800" y="3886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27" name="Rectangle 95"/>
          <p:cNvSpPr>
            <a:spLocks noChangeArrowheads="1"/>
          </p:cNvSpPr>
          <p:nvPr/>
        </p:nvSpPr>
        <p:spPr bwMode="auto">
          <a:xfrm>
            <a:off x="6096000" y="3886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28" name="Rectangle 96"/>
          <p:cNvSpPr>
            <a:spLocks noChangeArrowheads="1"/>
          </p:cNvSpPr>
          <p:nvPr/>
        </p:nvSpPr>
        <p:spPr bwMode="auto">
          <a:xfrm>
            <a:off x="6477000" y="34290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29" name="Rectangle 97"/>
          <p:cNvSpPr>
            <a:spLocks noChangeArrowheads="1"/>
          </p:cNvSpPr>
          <p:nvPr/>
        </p:nvSpPr>
        <p:spPr bwMode="auto">
          <a:xfrm>
            <a:off x="1752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911330" name="Rectangle 98"/>
          <p:cNvSpPr>
            <a:spLocks noChangeArrowheads="1"/>
          </p:cNvSpPr>
          <p:nvPr/>
        </p:nvSpPr>
        <p:spPr bwMode="auto">
          <a:xfrm>
            <a:off x="2057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31" name="Rectangle 99"/>
          <p:cNvSpPr>
            <a:spLocks noChangeArrowheads="1"/>
          </p:cNvSpPr>
          <p:nvPr/>
        </p:nvSpPr>
        <p:spPr bwMode="auto">
          <a:xfrm>
            <a:off x="1752600" y="46482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32" name="Line 100"/>
          <p:cNvSpPr>
            <a:spLocks noChangeShapeType="1"/>
          </p:cNvSpPr>
          <p:nvPr/>
        </p:nvSpPr>
        <p:spPr bwMode="auto">
          <a:xfrm flipH="1">
            <a:off x="16002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33" name="Rectangle 101"/>
          <p:cNvSpPr>
            <a:spLocks noChangeArrowheads="1"/>
          </p:cNvSpPr>
          <p:nvPr/>
        </p:nvSpPr>
        <p:spPr bwMode="auto">
          <a:xfrm>
            <a:off x="22098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11334" name="Rectangle 102"/>
          <p:cNvSpPr>
            <a:spLocks noChangeArrowheads="1"/>
          </p:cNvSpPr>
          <p:nvPr/>
        </p:nvSpPr>
        <p:spPr bwMode="auto">
          <a:xfrm>
            <a:off x="25146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35" name="Rectangle 103"/>
          <p:cNvSpPr>
            <a:spLocks noChangeArrowheads="1"/>
          </p:cNvSpPr>
          <p:nvPr/>
        </p:nvSpPr>
        <p:spPr bwMode="auto">
          <a:xfrm>
            <a:off x="22098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36" name="Line 104"/>
          <p:cNvSpPr>
            <a:spLocks noChangeShapeType="1"/>
          </p:cNvSpPr>
          <p:nvPr/>
        </p:nvSpPr>
        <p:spPr bwMode="auto">
          <a:xfrm>
            <a:off x="22098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37" name="Rectangle 105"/>
          <p:cNvSpPr>
            <a:spLocks noChangeArrowheads="1"/>
          </p:cNvSpPr>
          <p:nvPr/>
        </p:nvSpPr>
        <p:spPr bwMode="auto">
          <a:xfrm>
            <a:off x="12954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1338" name="Rectangle 106"/>
          <p:cNvSpPr>
            <a:spLocks noChangeArrowheads="1"/>
          </p:cNvSpPr>
          <p:nvPr/>
        </p:nvSpPr>
        <p:spPr bwMode="auto">
          <a:xfrm>
            <a:off x="16002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39" name="Rectangle 107"/>
          <p:cNvSpPr>
            <a:spLocks noChangeArrowheads="1"/>
          </p:cNvSpPr>
          <p:nvPr/>
        </p:nvSpPr>
        <p:spPr bwMode="auto">
          <a:xfrm>
            <a:off x="12954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40" name="Rectangle 108"/>
          <p:cNvSpPr>
            <a:spLocks noChangeArrowheads="1"/>
          </p:cNvSpPr>
          <p:nvPr/>
        </p:nvSpPr>
        <p:spPr bwMode="auto">
          <a:xfrm>
            <a:off x="914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11341" name="Rectangle 109"/>
          <p:cNvSpPr>
            <a:spLocks noChangeArrowheads="1"/>
          </p:cNvSpPr>
          <p:nvPr/>
        </p:nvSpPr>
        <p:spPr bwMode="auto">
          <a:xfrm>
            <a:off x="1219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42" name="Rectangle 110"/>
          <p:cNvSpPr>
            <a:spLocks noChangeArrowheads="1"/>
          </p:cNvSpPr>
          <p:nvPr/>
        </p:nvSpPr>
        <p:spPr bwMode="auto">
          <a:xfrm>
            <a:off x="914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43" name="Rectangle 111"/>
          <p:cNvSpPr>
            <a:spLocks noChangeArrowheads="1"/>
          </p:cNvSpPr>
          <p:nvPr/>
        </p:nvSpPr>
        <p:spPr bwMode="auto">
          <a:xfrm>
            <a:off x="1676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11344" name="Rectangle 112"/>
          <p:cNvSpPr>
            <a:spLocks noChangeArrowheads="1"/>
          </p:cNvSpPr>
          <p:nvPr/>
        </p:nvSpPr>
        <p:spPr bwMode="auto">
          <a:xfrm>
            <a:off x="1981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45" name="Rectangle 113"/>
          <p:cNvSpPr>
            <a:spLocks noChangeArrowheads="1"/>
          </p:cNvSpPr>
          <p:nvPr/>
        </p:nvSpPr>
        <p:spPr bwMode="auto">
          <a:xfrm>
            <a:off x="1676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46" name="Line 114"/>
          <p:cNvSpPr>
            <a:spLocks noChangeShapeType="1"/>
          </p:cNvSpPr>
          <p:nvPr/>
        </p:nvSpPr>
        <p:spPr bwMode="auto">
          <a:xfrm flipH="1">
            <a:off x="12192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47" name="Line 115"/>
          <p:cNvSpPr>
            <a:spLocks noChangeShapeType="1"/>
          </p:cNvSpPr>
          <p:nvPr/>
        </p:nvSpPr>
        <p:spPr bwMode="auto">
          <a:xfrm>
            <a:off x="17526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48" name="Rectangle 116"/>
          <p:cNvSpPr>
            <a:spLocks noChangeArrowheads="1"/>
          </p:cNvSpPr>
          <p:nvPr/>
        </p:nvSpPr>
        <p:spPr bwMode="auto">
          <a:xfrm>
            <a:off x="5334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1349" name="Rectangle 117"/>
          <p:cNvSpPr>
            <a:spLocks noChangeArrowheads="1"/>
          </p:cNvSpPr>
          <p:nvPr/>
        </p:nvSpPr>
        <p:spPr bwMode="auto">
          <a:xfrm>
            <a:off x="8382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50" name="Rectangle 118"/>
          <p:cNvSpPr>
            <a:spLocks noChangeArrowheads="1"/>
          </p:cNvSpPr>
          <p:nvPr/>
        </p:nvSpPr>
        <p:spPr bwMode="auto">
          <a:xfrm>
            <a:off x="533400" y="6019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51" name="Line 119"/>
          <p:cNvSpPr>
            <a:spLocks noChangeShapeType="1"/>
          </p:cNvSpPr>
          <p:nvPr/>
        </p:nvSpPr>
        <p:spPr bwMode="auto">
          <a:xfrm flipH="1">
            <a:off x="838200" y="58674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52" name="Line 120"/>
          <p:cNvSpPr>
            <a:spLocks noChangeShapeType="1"/>
          </p:cNvSpPr>
          <p:nvPr/>
        </p:nvSpPr>
        <p:spPr bwMode="auto">
          <a:xfrm>
            <a:off x="5105400" y="46482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53" name="Line 121"/>
          <p:cNvSpPr>
            <a:spLocks noChangeShapeType="1"/>
          </p:cNvSpPr>
          <p:nvPr/>
        </p:nvSpPr>
        <p:spPr bwMode="auto">
          <a:xfrm flipV="1">
            <a:off x="3886200" y="51054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54" name="Rectangle 122"/>
          <p:cNvSpPr>
            <a:spLocks noChangeArrowheads="1"/>
          </p:cNvSpPr>
          <p:nvPr/>
        </p:nvSpPr>
        <p:spPr bwMode="auto">
          <a:xfrm>
            <a:off x="44196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2911355" name="Rectangle 123"/>
          <p:cNvSpPr>
            <a:spLocks noChangeArrowheads="1"/>
          </p:cNvSpPr>
          <p:nvPr/>
        </p:nvSpPr>
        <p:spPr bwMode="auto">
          <a:xfrm>
            <a:off x="4724400" y="4648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56" name="Rectangle 124"/>
          <p:cNvSpPr>
            <a:spLocks noChangeArrowheads="1"/>
          </p:cNvSpPr>
          <p:nvPr/>
        </p:nvSpPr>
        <p:spPr bwMode="auto">
          <a:xfrm>
            <a:off x="4419600" y="46482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57" name="Line 125"/>
          <p:cNvSpPr>
            <a:spLocks noChangeShapeType="1"/>
          </p:cNvSpPr>
          <p:nvPr/>
        </p:nvSpPr>
        <p:spPr bwMode="auto">
          <a:xfrm flipH="1">
            <a:off x="42672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58" name="Rectangle 126"/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911359" name="Rectangle 127"/>
          <p:cNvSpPr>
            <a:spLocks noChangeArrowheads="1"/>
          </p:cNvSpPr>
          <p:nvPr/>
        </p:nvSpPr>
        <p:spPr bwMode="auto">
          <a:xfrm>
            <a:off x="51816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60" name="Rectangle 128"/>
          <p:cNvSpPr>
            <a:spLocks noChangeArrowheads="1"/>
          </p:cNvSpPr>
          <p:nvPr/>
        </p:nvSpPr>
        <p:spPr bwMode="auto">
          <a:xfrm>
            <a:off x="4876800" y="51054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61" name="Line 129"/>
          <p:cNvSpPr>
            <a:spLocks noChangeShapeType="1"/>
          </p:cNvSpPr>
          <p:nvPr/>
        </p:nvSpPr>
        <p:spPr bwMode="auto">
          <a:xfrm>
            <a:off x="4876800" y="4953000"/>
            <a:ext cx="304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62" name="Rectangle 130"/>
          <p:cNvSpPr>
            <a:spLocks noChangeArrowheads="1"/>
          </p:cNvSpPr>
          <p:nvPr/>
        </p:nvSpPr>
        <p:spPr bwMode="auto">
          <a:xfrm>
            <a:off x="39624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911363" name="Rectangle 131"/>
          <p:cNvSpPr>
            <a:spLocks noChangeArrowheads="1"/>
          </p:cNvSpPr>
          <p:nvPr/>
        </p:nvSpPr>
        <p:spPr bwMode="auto">
          <a:xfrm>
            <a:off x="4267200" y="51054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64" name="Rectangle 132"/>
          <p:cNvSpPr>
            <a:spLocks noChangeArrowheads="1"/>
          </p:cNvSpPr>
          <p:nvPr/>
        </p:nvSpPr>
        <p:spPr bwMode="auto">
          <a:xfrm>
            <a:off x="3962400" y="5105400"/>
            <a:ext cx="6096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65" name="Rectangle 133"/>
          <p:cNvSpPr>
            <a:spLocks noChangeArrowheads="1"/>
          </p:cNvSpPr>
          <p:nvPr/>
        </p:nvSpPr>
        <p:spPr bwMode="auto">
          <a:xfrm>
            <a:off x="3581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911366" name="Rectangle 134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cs typeface="+mn-cs"/>
                <a:sym typeface="Symbol" charset="0"/>
              </a:rPr>
              <a:t></a:t>
            </a:r>
          </a:p>
        </p:txBody>
      </p:sp>
      <p:sp>
        <p:nvSpPr>
          <p:cNvPr id="2911367" name="Rectangle 135"/>
          <p:cNvSpPr>
            <a:spLocks noChangeArrowheads="1"/>
          </p:cNvSpPr>
          <p:nvPr/>
        </p:nvSpPr>
        <p:spPr bwMode="auto">
          <a:xfrm>
            <a:off x="3581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68" name="Rectangle 136"/>
          <p:cNvSpPr>
            <a:spLocks noChangeArrowheads="1"/>
          </p:cNvSpPr>
          <p:nvPr/>
        </p:nvSpPr>
        <p:spPr bwMode="auto">
          <a:xfrm>
            <a:off x="43434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30</a:t>
            </a:r>
          </a:p>
        </p:txBody>
      </p:sp>
      <p:sp>
        <p:nvSpPr>
          <p:cNvPr id="2911369" name="Rectangle 137"/>
          <p:cNvSpPr>
            <a:spLocks noChangeArrowheads="1"/>
          </p:cNvSpPr>
          <p:nvPr/>
        </p:nvSpPr>
        <p:spPr bwMode="auto">
          <a:xfrm>
            <a:off x="4648200" y="55626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70" name="Rectangle 138"/>
          <p:cNvSpPr>
            <a:spLocks noChangeArrowheads="1"/>
          </p:cNvSpPr>
          <p:nvPr/>
        </p:nvSpPr>
        <p:spPr bwMode="auto">
          <a:xfrm>
            <a:off x="4343400" y="55626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71" name="Line 139"/>
          <p:cNvSpPr>
            <a:spLocks noChangeShapeType="1"/>
          </p:cNvSpPr>
          <p:nvPr/>
        </p:nvSpPr>
        <p:spPr bwMode="auto">
          <a:xfrm flipH="1">
            <a:off x="38862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72" name="Line 140"/>
          <p:cNvSpPr>
            <a:spLocks noChangeShapeType="1"/>
          </p:cNvSpPr>
          <p:nvPr/>
        </p:nvSpPr>
        <p:spPr bwMode="auto">
          <a:xfrm>
            <a:off x="4419600" y="5410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73" name="Rectangle 141"/>
          <p:cNvSpPr>
            <a:spLocks noChangeArrowheads="1"/>
          </p:cNvSpPr>
          <p:nvPr/>
        </p:nvSpPr>
        <p:spPr bwMode="auto">
          <a:xfrm>
            <a:off x="32004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911374" name="Rectangle 142"/>
          <p:cNvSpPr>
            <a:spLocks noChangeArrowheads="1"/>
          </p:cNvSpPr>
          <p:nvPr/>
        </p:nvSpPr>
        <p:spPr bwMode="auto">
          <a:xfrm>
            <a:off x="3505200" y="60198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=</a:t>
            </a:r>
          </a:p>
        </p:txBody>
      </p:sp>
      <p:sp>
        <p:nvSpPr>
          <p:cNvPr id="2911375" name="Rectangle 143"/>
          <p:cNvSpPr>
            <a:spLocks noChangeArrowheads="1"/>
          </p:cNvSpPr>
          <p:nvPr/>
        </p:nvSpPr>
        <p:spPr bwMode="auto">
          <a:xfrm>
            <a:off x="3200400" y="6019800"/>
            <a:ext cx="6096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76" name="Line 144"/>
          <p:cNvSpPr>
            <a:spLocks noChangeShapeType="1"/>
          </p:cNvSpPr>
          <p:nvPr/>
        </p:nvSpPr>
        <p:spPr bwMode="auto">
          <a:xfrm flipH="1">
            <a:off x="3505200" y="58674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77" name="Oval 145"/>
          <p:cNvSpPr>
            <a:spLocks noChangeArrowheads="1"/>
          </p:cNvSpPr>
          <p:nvPr/>
        </p:nvSpPr>
        <p:spPr bwMode="auto">
          <a:xfrm>
            <a:off x="4724400" y="46482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78" name="Oval 146"/>
          <p:cNvSpPr>
            <a:spLocks noChangeArrowheads="1"/>
          </p:cNvSpPr>
          <p:nvPr/>
        </p:nvSpPr>
        <p:spPr bwMode="auto">
          <a:xfrm>
            <a:off x="6781800" y="34290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79" name="Oval 147"/>
          <p:cNvSpPr>
            <a:spLocks noChangeArrowheads="1"/>
          </p:cNvSpPr>
          <p:nvPr/>
        </p:nvSpPr>
        <p:spPr bwMode="auto">
          <a:xfrm>
            <a:off x="1600200" y="51054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80" name="Line 148"/>
          <p:cNvSpPr>
            <a:spLocks noChangeShapeType="1"/>
          </p:cNvSpPr>
          <p:nvPr/>
        </p:nvSpPr>
        <p:spPr bwMode="auto">
          <a:xfrm flipV="1">
            <a:off x="6400800" y="37338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81" name="Line 149"/>
          <p:cNvSpPr>
            <a:spLocks noChangeShapeType="1"/>
          </p:cNvSpPr>
          <p:nvPr/>
        </p:nvSpPr>
        <p:spPr bwMode="auto">
          <a:xfrm flipV="1">
            <a:off x="1219200" y="5410200"/>
            <a:ext cx="228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82" name="Line 150"/>
          <p:cNvSpPr>
            <a:spLocks noChangeShapeType="1"/>
          </p:cNvSpPr>
          <p:nvPr/>
        </p:nvSpPr>
        <p:spPr bwMode="auto">
          <a:xfrm flipV="1">
            <a:off x="4267200" y="49530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83" name="Oval 15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84" name="Oval 152"/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11385" name="Text Box 153"/>
          <p:cNvSpPr txBox="1">
            <a:spLocks noChangeArrowheads="1"/>
          </p:cNvSpPr>
          <p:nvPr/>
        </p:nvSpPr>
        <p:spPr bwMode="auto">
          <a:xfrm>
            <a:off x="2819400" y="2514600"/>
            <a:ext cx="914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accent2"/>
                </a:solidFill>
                <a:cs typeface="+mn-cs"/>
              </a:rPr>
              <a:t>B.S.T.</a:t>
            </a:r>
            <a:br>
              <a:rPr lang="en-US" sz="1400">
                <a:solidFill>
                  <a:schemeClr val="accent2"/>
                </a:solidFill>
                <a:cs typeface="+mn-cs"/>
              </a:rPr>
            </a:br>
            <a:r>
              <a:rPr lang="en-US" sz="1400">
                <a:solidFill>
                  <a:schemeClr val="accent2"/>
                </a:solidFill>
                <a:cs typeface="+mn-cs"/>
              </a:rPr>
              <a:t>Insert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88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Other Balanced Search Trees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Wrap-Up</a:t>
            </a:r>
          </a:p>
        </p:txBody>
      </p:sp>
      <p:sp>
        <p:nvSpPr>
          <p:cNvPr id="288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All balanced search trees offer an implementation of the Table ADT in which the insert, delete, and retrieve operations are </a:t>
            </a:r>
            <a:r>
              <a:rPr lang="en-US" i="1" dirty="0" smtClean="0">
                <a:cs typeface="+mn-cs"/>
              </a:rPr>
              <a:t>O</a:t>
            </a:r>
            <a:r>
              <a:rPr lang="en-US" dirty="0" smtClean="0">
                <a:cs typeface="+mn-cs"/>
              </a:rPr>
              <a:t>(log </a:t>
            </a:r>
            <a:r>
              <a:rPr lang="en-US" i="1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Generally, the Red-Black Tree is agreed to have best </a:t>
            </a:r>
            <a:r>
              <a:rPr lang="en-US" b="1" dirty="0" smtClean="0">
                <a:cs typeface="+mn-cs"/>
              </a:rPr>
              <a:t>overall</a:t>
            </a:r>
            <a:r>
              <a:rPr lang="en-US" dirty="0" smtClean="0">
                <a:cs typeface="+mn-cs"/>
              </a:rPr>
              <a:t> performance.</a:t>
            </a:r>
          </a:p>
          <a:p>
            <a:pPr lvl="1" eaLnBrk="1" hangingPunct="1">
              <a:defRPr/>
            </a:pPr>
            <a:r>
              <a:rPr lang="en-US" dirty="0" smtClean="0"/>
              <a:t>It is the one that tends to be used to implement things like </a:t>
            </a:r>
            <a:r>
              <a:rPr lang="en-US" b="1" dirty="0" err="1" smtClean="0">
                <a:latin typeface="Courier New" charset="0"/>
              </a:rPr>
              <a:t>std</a:t>
            </a:r>
            <a:r>
              <a:rPr lang="en-US" b="1" dirty="0" smtClean="0">
                <a:latin typeface="Courier New" charset="0"/>
              </a:rPr>
              <a:t>::map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The word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overall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is important. For example, an AVL Tree has a faster retrieve operation than a Red-Black Tree.</a:t>
            </a:r>
          </a:p>
          <a:p>
            <a:pPr lvl="2" eaLnBrk="1" hangingPunct="1">
              <a:defRPr/>
            </a:pPr>
            <a:r>
              <a:rPr lang="en-US" dirty="0" smtClean="0"/>
              <a:t>But a sorted array has an even faster retrieve; no one uses AVL Trees.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Implementation details may be changed due to various trade-off</a:t>
            </a:r>
            <a:r>
              <a:rPr lang="ja-JP" altLang="en-US" dirty="0" smtClean="0">
                <a:latin typeface="Arial"/>
                <a:cs typeface="+mn-cs"/>
              </a:rPr>
              <a:t>’</a:t>
            </a:r>
            <a:r>
              <a:rPr lang="en-US" dirty="0" smtClean="0">
                <a:cs typeface="+mn-cs"/>
              </a:rPr>
              <a:t>s.</a:t>
            </a:r>
          </a:p>
          <a:p>
            <a:pPr lvl="1" eaLnBrk="1" hangingPunct="1">
              <a:defRPr/>
            </a:pPr>
            <a:r>
              <a:rPr lang="en-US" dirty="0" smtClean="0"/>
              <a:t>Space vs. time,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21 November 2012</a:t>
            </a:r>
            <a:endParaRPr lang="en-US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 311 Fall 2012</a:t>
            </a:r>
            <a:endParaRPr lang="en-US"/>
          </a:p>
        </p:txBody>
      </p:sp>
      <p:sp>
        <p:nvSpPr>
          <p:cNvPr id="276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[2/5]</a:t>
            </a:r>
          </a:p>
        </p:txBody>
      </p:sp>
      <p:sp>
        <p:nvSpPr>
          <p:cNvPr id="276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use a Heap to implement a </a:t>
            </a:r>
            <a:r>
              <a:rPr lang="en-US" b="1" smtClean="0">
                <a:cs typeface="+mn-cs"/>
              </a:rPr>
              <a:t>Priority Queue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Like a Table, but retrieve/delete only highest key.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Retrieve is called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getFront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Key is called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priority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 </a:t>
            </a:r>
            <a:r>
              <a:rPr lang="en-US" i="1" smtClean="0"/>
              <a:t>any</a:t>
            </a:r>
            <a:r>
              <a:rPr lang="en-US" smtClean="0"/>
              <a:t> key-data pair.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Algorithms for the Three Primary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GetFront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Get the root node.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Constant time.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Add new node to end of Heap,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trickle up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Logarithmic time if no reallocate-and-copy required.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Linear time if it may be required. Note: Heaps often do </a:t>
            </a:r>
            <a:r>
              <a:rPr lang="en-US" i="1" smtClean="0"/>
              <a:t>not</a:t>
            </a:r>
            <a:r>
              <a:rPr lang="en-US" smtClean="0"/>
              <a:t> manage their own memory, in which case the reallocation will not be part of the Heap operation.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Delete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Swap first &amp; last items, reduce size of Heap,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trickle down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root.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Logarithmic time.</a:t>
            </a:r>
          </a:p>
        </p:txBody>
      </p:sp>
      <p:sp>
        <p:nvSpPr>
          <p:cNvPr id="2762756" name="Text Box 4"/>
          <p:cNvSpPr txBox="1">
            <a:spLocks noChangeArrowheads="1"/>
          </p:cNvSpPr>
          <p:nvPr/>
        </p:nvSpPr>
        <p:spPr bwMode="auto">
          <a:xfrm>
            <a:off x="5715000" y="6096000"/>
            <a:ext cx="2895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Faster than linear time!</a:t>
            </a:r>
          </a:p>
        </p:txBody>
      </p:sp>
      <p:sp>
        <p:nvSpPr>
          <p:cNvPr id="2762757" name="Line 5"/>
          <p:cNvSpPr>
            <a:spLocks noChangeShapeType="1"/>
          </p:cNvSpPr>
          <p:nvPr/>
        </p:nvSpPr>
        <p:spPr bwMode="auto">
          <a:xfrm flipH="1" flipV="1">
            <a:off x="3276600" y="6096000"/>
            <a:ext cx="2438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58" name="Line 6"/>
          <p:cNvSpPr>
            <a:spLocks noChangeShapeType="1"/>
          </p:cNvSpPr>
          <p:nvPr/>
        </p:nvSpPr>
        <p:spPr bwMode="auto">
          <a:xfrm flipH="1">
            <a:off x="5638800" y="22860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59" name="Line 7"/>
          <p:cNvSpPr>
            <a:spLocks noChangeShapeType="1"/>
          </p:cNvSpPr>
          <p:nvPr/>
        </p:nvSpPr>
        <p:spPr bwMode="auto">
          <a:xfrm>
            <a:off x="6629400" y="22860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0" name="Line 8"/>
          <p:cNvSpPr>
            <a:spLocks noChangeShapeType="1"/>
          </p:cNvSpPr>
          <p:nvPr/>
        </p:nvSpPr>
        <p:spPr bwMode="auto">
          <a:xfrm flipH="1">
            <a:off x="5181600" y="2743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1" name="Line 9"/>
          <p:cNvSpPr>
            <a:spLocks noChangeShapeType="1"/>
          </p:cNvSpPr>
          <p:nvPr/>
        </p:nvSpPr>
        <p:spPr bwMode="auto">
          <a:xfrm>
            <a:off x="5715000" y="2743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2" name="Line 10"/>
          <p:cNvSpPr>
            <a:spLocks noChangeShapeType="1"/>
          </p:cNvSpPr>
          <p:nvPr/>
        </p:nvSpPr>
        <p:spPr bwMode="auto">
          <a:xfrm flipH="1">
            <a:off x="7010400" y="2743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3" name="Line 11"/>
          <p:cNvSpPr>
            <a:spLocks noChangeShapeType="1"/>
          </p:cNvSpPr>
          <p:nvPr/>
        </p:nvSpPr>
        <p:spPr bwMode="auto">
          <a:xfrm>
            <a:off x="7543800" y="2743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4" name="Line 12"/>
          <p:cNvSpPr>
            <a:spLocks noChangeShapeType="1"/>
          </p:cNvSpPr>
          <p:nvPr/>
        </p:nvSpPr>
        <p:spPr bwMode="auto">
          <a:xfrm flipH="1">
            <a:off x="49530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5" name="Line 13"/>
          <p:cNvSpPr>
            <a:spLocks noChangeShapeType="1"/>
          </p:cNvSpPr>
          <p:nvPr/>
        </p:nvSpPr>
        <p:spPr bwMode="auto">
          <a:xfrm>
            <a:off x="5257800" y="3124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6" name="Line 14"/>
          <p:cNvSpPr>
            <a:spLocks noChangeShapeType="1"/>
          </p:cNvSpPr>
          <p:nvPr/>
        </p:nvSpPr>
        <p:spPr bwMode="auto">
          <a:xfrm flipH="1">
            <a:off x="58674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7" name="Line 15"/>
          <p:cNvSpPr>
            <a:spLocks noChangeShapeType="1"/>
          </p:cNvSpPr>
          <p:nvPr/>
        </p:nvSpPr>
        <p:spPr bwMode="auto">
          <a:xfrm>
            <a:off x="6172200" y="3124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8" name="Line 16"/>
          <p:cNvSpPr>
            <a:spLocks noChangeShapeType="1"/>
          </p:cNvSpPr>
          <p:nvPr/>
        </p:nvSpPr>
        <p:spPr bwMode="auto">
          <a:xfrm flipH="1">
            <a:off x="6781800" y="3124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69" name="Rectangle 17"/>
          <p:cNvSpPr>
            <a:spLocks noChangeArrowheads="1"/>
          </p:cNvSpPr>
          <p:nvPr/>
        </p:nvSpPr>
        <p:spPr bwMode="auto">
          <a:xfrm>
            <a:off x="6400800" y="198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2770" name="Rectangle 18"/>
          <p:cNvSpPr>
            <a:spLocks noChangeArrowheads="1"/>
          </p:cNvSpPr>
          <p:nvPr/>
        </p:nvSpPr>
        <p:spPr bwMode="auto">
          <a:xfrm>
            <a:off x="5486400" y="2438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2771" name="Rectangle 19"/>
          <p:cNvSpPr>
            <a:spLocks noChangeArrowheads="1"/>
          </p:cNvSpPr>
          <p:nvPr/>
        </p:nvSpPr>
        <p:spPr bwMode="auto">
          <a:xfrm>
            <a:off x="7315200" y="2438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72" name="Rectangle 20"/>
          <p:cNvSpPr>
            <a:spLocks noChangeArrowheads="1"/>
          </p:cNvSpPr>
          <p:nvPr/>
        </p:nvSpPr>
        <p:spPr bwMode="auto">
          <a:xfrm>
            <a:off x="48006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2773" name="Rectangle 21"/>
          <p:cNvSpPr>
            <a:spLocks noChangeArrowheads="1"/>
          </p:cNvSpPr>
          <p:nvPr/>
        </p:nvSpPr>
        <p:spPr bwMode="auto">
          <a:xfrm>
            <a:off x="52578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74" name="Rectangle 22"/>
          <p:cNvSpPr>
            <a:spLocks noChangeArrowheads="1"/>
          </p:cNvSpPr>
          <p:nvPr/>
        </p:nvSpPr>
        <p:spPr bwMode="auto">
          <a:xfrm>
            <a:off x="50292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2775" name="Rectangle 23"/>
          <p:cNvSpPr>
            <a:spLocks noChangeArrowheads="1"/>
          </p:cNvSpPr>
          <p:nvPr/>
        </p:nvSpPr>
        <p:spPr bwMode="auto">
          <a:xfrm>
            <a:off x="5715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2776" name="Rectangle 24"/>
          <p:cNvSpPr>
            <a:spLocks noChangeArrowheads="1"/>
          </p:cNvSpPr>
          <p:nvPr/>
        </p:nvSpPr>
        <p:spPr bwMode="auto">
          <a:xfrm>
            <a:off x="59436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2777" name="Rectangle 25"/>
          <p:cNvSpPr>
            <a:spLocks noChangeArrowheads="1"/>
          </p:cNvSpPr>
          <p:nvPr/>
        </p:nvSpPr>
        <p:spPr bwMode="auto">
          <a:xfrm>
            <a:off x="68580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78" name="Rectangle 26"/>
          <p:cNvSpPr>
            <a:spLocks noChangeArrowheads="1"/>
          </p:cNvSpPr>
          <p:nvPr/>
        </p:nvSpPr>
        <p:spPr bwMode="auto">
          <a:xfrm>
            <a:off x="7772400" y="2819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2779" name="Rectangle 27"/>
          <p:cNvSpPr>
            <a:spLocks noChangeArrowheads="1"/>
          </p:cNvSpPr>
          <p:nvPr/>
        </p:nvSpPr>
        <p:spPr bwMode="auto">
          <a:xfrm>
            <a:off x="61722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80" name="Rectangle 28"/>
          <p:cNvSpPr>
            <a:spLocks noChangeArrowheads="1"/>
          </p:cNvSpPr>
          <p:nvPr/>
        </p:nvSpPr>
        <p:spPr bwMode="auto">
          <a:xfrm>
            <a:off x="66294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2781" name="Rectangle 29"/>
          <p:cNvSpPr>
            <a:spLocks noChangeArrowheads="1"/>
          </p:cNvSpPr>
          <p:nvPr/>
        </p:nvSpPr>
        <p:spPr bwMode="auto">
          <a:xfrm>
            <a:off x="44958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762782" name="Rectangle 30"/>
          <p:cNvSpPr>
            <a:spLocks noChangeArrowheads="1"/>
          </p:cNvSpPr>
          <p:nvPr/>
        </p:nvSpPr>
        <p:spPr bwMode="auto">
          <a:xfrm>
            <a:off x="48006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2783" name="Rectangle 31"/>
          <p:cNvSpPr>
            <a:spLocks noChangeArrowheads="1"/>
          </p:cNvSpPr>
          <p:nvPr/>
        </p:nvSpPr>
        <p:spPr bwMode="auto">
          <a:xfrm>
            <a:off x="51054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84" name="Rectangle 32"/>
          <p:cNvSpPr>
            <a:spLocks noChangeArrowheads="1"/>
          </p:cNvSpPr>
          <p:nvPr/>
        </p:nvSpPr>
        <p:spPr bwMode="auto">
          <a:xfrm>
            <a:off x="54102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2785" name="Rectangle 33"/>
          <p:cNvSpPr>
            <a:spLocks noChangeArrowheads="1"/>
          </p:cNvSpPr>
          <p:nvPr/>
        </p:nvSpPr>
        <p:spPr bwMode="auto">
          <a:xfrm>
            <a:off x="57150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2786" name="Rectangle 34"/>
          <p:cNvSpPr>
            <a:spLocks noChangeArrowheads="1"/>
          </p:cNvSpPr>
          <p:nvPr/>
        </p:nvSpPr>
        <p:spPr bwMode="auto">
          <a:xfrm>
            <a:off x="60198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2787" name="Rectangle 35"/>
          <p:cNvSpPr>
            <a:spLocks noChangeArrowheads="1"/>
          </p:cNvSpPr>
          <p:nvPr/>
        </p:nvSpPr>
        <p:spPr bwMode="auto">
          <a:xfrm>
            <a:off x="63246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2788" name="Rectangle 36"/>
          <p:cNvSpPr>
            <a:spLocks noChangeArrowheads="1"/>
          </p:cNvSpPr>
          <p:nvPr/>
        </p:nvSpPr>
        <p:spPr bwMode="auto">
          <a:xfrm>
            <a:off x="66294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2789" name="Rectangle 37"/>
          <p:cNvSpPr>
            <a:spLocks noChangeArrowheads="1"/>
          </p:cNvSpPr>
          <p:nvPr/>
        </p:nvSpPr>
        <p:spPr bwMode="auto">
          <a:xfrm>
            <a:off x="69342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90" name="Rectangle 38"/>
          <p:cNvSpPr>
            <a:spLocks noChangeArrowheads="1"/>
          </p:cNvSpPr>
          <p:nvPr/>
        </p:nvSpPr>
        <p:spPr bwMode="auto">
          <a:xfrm>
            <a:off x="72390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2791" name="Rectangle 39"/>
          <p:cNvSpPr>
            <a:spLocks noChangeArrowheads="1"/>
          </p:cNvSpPr>
          <p:nvPr/>
        </p:nvSpPr>
        <p:spPr bwMode="auto">
          <a:xfrm>
            <a:off x="75438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2792" name="Rectangle 40"/>
          <p:cNvSpPr>
            <a:spLocks noChangeArrowheads="1"/>
          </p:cNvSpPr>
          <p:nvPr/>
        </p:nvSpPr>
        <p:spPr bwMode="auto">
          <a:xfrm>
            <a:off x="78486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2793" name="Rectangle 41"/>
          <p:cNvSpPr>
            <a:spLocks noChangeArrowheads="1"/>
          </p:cNvSpPr>
          <p:nvPr/>
        </p:nvSpPr>
        <p:spPr bwMode="auto">
          <a:xfrm>
            <a:off x="81534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762794" name="Line 42"/>
          <p:cNvSpPr>
            <a:spLocks noChangeShapeType="1"/>
          </p:cNvSpPr>
          <p:nvPr/>
        </p:nvSpPr>
        <p:spPr bwMode="auto">
          <a:xfrm>
            <a:off x="8153400" y="37338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2795" name="Rectangle 43"/>
          <p:cNvSpPr>
            <a:spLocks noChangeArrowheads="1"/>
          </p:cNvSpPr>
          <p:nvPr/>
        </p:nvSpPr>
        <p:spPr bwMode="auto">
          <a:xfrm>
            <a:off x="8458200" y="3810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00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21 November 2012</a:t>
            </a:r>
            <a:endParaRPr lang="en-US"/>
          </a:p>
        </p:txBody>
      </p:sp>
      <p:sp>
        <p:nvSpPr>
          <p:cNvPr id="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 311 Fall 2012</a:t>
            </a:r>
            <a:endParaRPr lang="en-US"/>
          </a:p>
        </p:txBody>
      </p:sp>
      <p:sp>
        <p:nvSpPr>
          <p:cNvPr id="266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[3/5]</a:t>
            </a:r>
          </a:p>
        </p:txBody>
      </p:sp>
      <p:sp>
        <p:nvSpPr>
          <p:cNvPr id="266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insert into a Heap, add new node at the end. Then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trickle up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If new value is greater than its parent, then swap them. Repeat at new position.</a:t>
            </a:r>
          </a:p>
        </p:txBody>
      </p:sp>
      <p:sp>
        <p:nvSpPr>
          <p:cNvPr id="2668548" name="Line 4"/>
          <p:cNvSpPr>
            <a:spLocks noChangeShapeType="1"/>
          </p:cNvSpPr>
          <p:nvPr/>
        </p:nvSpPr>
        <p:spPr bwMode="auto">
          <a:xfrm>
            <a:off x="4419600" y="32766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49" name="Line 5"/>
          <p:cNvSpPr>
            <a:spLocks noChangeShapeType="1"/>
          </p:cNvSpPr>
          <p:nvPr/>
        </p:nvSpPr>
        <p:spPr bwMode="auto">
          <a:xfrm flipH="1">
            <a:off x="1752600" y="28194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0" name="Line 6"/>
          <p:cNvSpPr>
            <a:spLocks noChangeShapeType="1"/>
          </p:cNvSpPr>
          <p:nvPr/>
        </p:nvSpPr>
        <p:spPr bwMode="auto">
          <a:xfrm>
            <a:off x="2743200" y="28194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1" name="Line 7"/>
          <p:cNvSpPr>
            <a:spLocks noChangeShapeType="1"/>
          </p:cNvSpPr>
          <p:nvPr/>
        </p:nvSpPr>
        <p:spPr bwMode="auto">
          <a:xfrm flipH="1">
            <a:off x="12954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2" name="Line 8"/>
          <p:cNvSpPr>
            <a:spLocks noChangeShapeType="1"/>
          </p:cNvSpPr>
          <p:nvPr/>
        </p:nvSpPr>
        <p:spPr bwMode="auto">
          <a:xfrm>
            <a:off x="18288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3" name="Line 9"/>
          <p:cNvSpPr>
            <a:spLocks noChangeShapeType="1"/>
          </p:cNvSpPr>
          <p:nvPr/>
        </p:nvSpPr>
        <p:spPr bwMode="auto">
          <a:xfrm flipH="1">
            <a:off x="31242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4" name="Line 10"/>
          <p:cNvSpPr>
            <a:spLocks noChangeShapeType="1"/>
          </p:cNvSpPr>
          <p:nvPr/>
        </p:nvSpPr>
        <p:spPr bwMode="auto">
          <a:xfrm>
            <a:off x="36576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5" name="Line 11"/>
          <p:cNvSpPr>
            <a:spLocks noChangeShapeType="1"/>
          </p:cNvSpPr>
          <p:nvPr/>
        </p:nvSpPr>
        <p:spPr bwMode="auto">
          <a:xfrm flipH="1">
            <a:off x="10668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6" name="Line 12"/>
          <p:cNvSpPr>
            <a:spLocks noChangeShapeType="1"/>
          </p:cNvSpPr>
          <p:nvPr/>
        </p:nvSpPr>
        <p:spPr bwMode="auto">
          <a:xfrm>
            <a:off x="13716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7" name="Line 13"/>
          <p:cNvSpPr>
            <a:spLocks noChangeShapeType="1"/>
          </p:cNvSpPr>
          <p:nvPr/>
        </p:nvSpPr>
        <p:spPr bwMode="auto">
          <a:xfrm flipH="1">
            <a:off x="19812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8" name="Line 14"/>
          <p:cNvSpPr>
            <a:spLocks noChangeShapeType="1"/>
          </p:cNvSpPr>
          <p:nvPr/>
        </p:nvSpPr>
        <p:spPr bwMode="auto">
          <a:xfrm>
            <a:off x="22860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59" name="Line 15"/>
          <p:cNvSpPr>
            <a:spLocks noChangeShapeType="1"/>
          </p:cNvSpPr>
          <p:nvPr/>
        </p:nvSpPr>
        <p:spPr bwMode="auto">
          <a:xfrm flipH="1">
            <a:off x="5943600" y="28194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0" name="Line 16"/>
          <p:cNvSpPr>
            <a:spLocks noChangeShapeType="1"/>
          </p:cNvSpPr>
          <p:nvPr/>
        </p:nvSpPr>
        <p:spPr bwMode="auto">
          <a:xfrm>
            <a:off x="6934200" y="28194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1" name="Line 17"/>
          <p:cNvSpPr>
            <a:spLocks noChangeShapeType="1"/>
          </p:cNvSpPr>
          <p:nvPr/>
        </p:nvSpPr>
        <p:spPr bwMode="auto">
          <a:xfrm flipH="1">
            <a:off x="54864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2" name="Line 18"/>
          <p:cNvSpPr>
            <a:spLocks noChangeShapeType="1"/>
          </p:cNvSpPr>
          <p:nvPr/>
        </p:nvSpPr>
        <p:spPr bwMode="auto">
          <a:xfrm>
            <a:off x="60198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3" name="Line 19"/>
          <p:cNvSpPr>
            <a:spLocks noChangeShapeType="1"/>
          </p:cNvSpPr>
          <p:nvPr/>
        </p:nvSpPr>
        <p:spPr bwMode="auto">
          <a:xfrm>
            <a:off x="7848600" y="32766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4" name="Line 20"/>
          <p:cNvSpPr>
            <a:spLocks noChangeShapeType="1"/>
          </p:cNvSpPr>
          <p:nvPr/>
        </p:nvSpPr>
        <p:spPr bwMode="auto">
          <a:xfrm flipH="1">
            <a:off x="52578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5" name="Line 21"/>
          <p:cNvSpPr>
            <a:spLocks noChangeShapeType="1"/>
          </p:cNvSpPr>
          <p:nvPr/>
        </p:nvSpPr>
        <p:spPr bwMode="auto">
          <a:xfrm>
            <a:off x="55626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6" name="Line 22"/>
          <p:cNvSpPr>
            <a:spLocks noChangeShapeType="1"/>
          </p:cNvSpPr>
          <p:nvPr/>
        </p:nvSpPr>
        <p:spPr bwMode="auto">
          <a:xfrm flipH="1">
            <a:off x="61722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7" name="Line 23"/>
          <p:cNvSpPr>
            <a:spLocks noChangeShapeType="1"/>
          </p:cNvSpPr>
          <p:nvPr/>
        </p:nvSpPr>
        <p:spPr bwMode="auto">
          <a:xfrm>
            <a:off x="64770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8" name="Line 24"/>
          <p:cNvSpPr>
            <a:spLocks noChangeShapeType="1"/>
          </p:cNvSpPr>
          <p:nvPr/>
        </p:nvSpPr>
        <p:spPr bwMode="auto">
          <a:xfrm flipH="1">
            <a:off x="3352800" y="46482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69" name="Line 25"/>
          <p:cNvSpPr>
            <a:spLocks noChangeShapeType="1"/>
          </p:cNvSpPr>
          <p:nvPr/>
        </p:nvSpPr>
        <p:spPr bwMode="auto">
          <a:xfrm>
            <a:off x="4343400" y="46482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0" name="Line 26"/>
          <p:cNvSpPr>
            <a:spLocks noChangeShapeType="1"/>
          </p:cNvSpPr>
          <p:nvPr/>
        </p:nvSpPr>
        <p:spPr bwMode="auto">
          <a:xfrm flipH="1">
            <a:off x="2895600" y="51054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1" name="Line 27"/>
          <p:cNvSpPr>
            <a:spLocks noChangeShapeType="1"/>
          </p:cNvSpPr>
          <p:nvPr/>
        </p:nvSpPr>
        <p:spPr bwMode="auto">
          <a:xfrm>
            <a:off x="3429000" y="51054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2" name="Line 28"/>
          <p:cNvSpPr>
            <a:spLocks noChangeShapeType="1"/>
          </p:cNvSpPr>
          <p:nvPr/>
        </p:nvSpPr>
        <p:spPr bwMode="auto">
          <a:xfrm flipH="1">
            <a:off x="4724400" y="51054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3" name="Line 29"/>
          <p:cNvSpPr>
            <a:spLocks noChangeShapeType="1"/>
          </p:cNvSpPr>
          <p:nvPr/>
        </p:nvSpPr>
        <p:spPr bwMode="auto">
          <a:xfrm>
            <a:off x="5257800" y="51054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4" name="Line 30"/>
          <p:cNvSpPr>
            <a:spLocks noChangeShapeType="1"/>
          </p:cNvSpPr>
          <p:nvPr/>
        </p:nvSpPr>
        <p:spPr bwMode="auto">
          <a:xfrm flipH="1">
            <a:off x="2667000" y="54864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5" name="Line 31"/>
          <p:cNvSpPr>
            <a:spLocks noChangeShapeType="1"/>
          </p:cNvSpPr>
          <p:nvPr/>
        </p:nvSpPr>
        <p:spPr bwMode="auto">
          <a:xfrm>
            <a:off x="2971800" y="54864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6" name="Line 32"/>
          <p:cNvSpPr>
            <a:spLocks noChangeShapeType="1"/>
          </p:cNvSpPr>
          <p:nvPr/>
        </p:nvSpPr>
        <p:spPr bwMode="auto">
          <a:xfrm flipH="1">
            <a:off x="3581400" y="54864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7" name="Line 33"/>
          <p:cNvSpPr>
            <a:spLocks noChangeShapeType="1"/>
          </p:cNvSpPr>
          <p:nvPr/>
        </p:nvSpPr>
        <p:spPr bwMode="auto">
          <a:xfrm>
            <a:off x="3886200" y="54864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578" name="Rectangle 34"/>
          <p:cNvSpPr>
            <a:spLocks noChangeArrowheads="1"/>
          </p:cNvSpPr>
          <p:nvPr/>
        </p:nvSpPr>
        <p:spPr bwMode="auto">
          <a:xfrm>
            <a:off x="2514600" y="2514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68579" name="Rectangle 35"/>
          <p:cNvSpPr>
            <a:spLocks noChangeArrowheads="1"/>
          </p:cNvSpPr>
          <p:nvPr/>
        </p:nvSpPr>
        <p:spPr bwMode="auto">
          <a:xfrm>
            <a:off x="16002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68580" name="Rectangle 36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581" name="Rectangle 37"/>
          <p:cNvSpPr>
            <a:spLocks noChangeArrowheads="1"/>
          </p:cNvSpPr>
          <p:nvPr/>
        </p:nvSpPr>
        <p:spPr bwMode="auto">
          <a:xfrm>
            <a:off x="9144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68582" name="Rectangle 38"/>
          <p:cNvSpPr>
            <a:spLocks noChangeArrowheads="1"/>
          </p:cNvSpPr>
          <p:nvPr/>
        </p:nvSpPr>
        <p:spPr bwMode="auto">
          <a:xfrm>
            <a:off x="13716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83" name="Rectangle 39"/>
          <p:cNvSpPr>
            <a:spLocks noChangeArrowheads="1"/>
          </p:cNvSpPr>
          <p:nvPr/>
        </p:nvSpPr>
        <p:spPr bwMode="auto">
          <a:xfrm>
            <a:off x="11430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68584" name="Rectangle 40"/>
          <p:cNvSpPr>
            <a:spLocks noChangeArrowheads="1"/>
          </p:cNvSpPr>
          <p:nvPr/>
        </p:nvSpPr>
        <p:spPr bwMode="auto">
          <a:xfrm>
            <a:off x="18288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68585" name="Rectangle 41"/>
          <p:cNvSpPr>
            <a:spLocks noChangeArrowheads="1"/>
          </p:cNvSpPr>
          <p:nvPr/>
        </p:nvSpPr>
        <p:spPr bwMode="auto">
          <a:xfrm>
            <a:off x="20574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68586" name="Rectangle 42"/>
          <p:cNvSpPr>
            <a:spLocks noChangeArrowheads="1"/>
          </p:cNvSpPr>
          <p:nvPr/>
        </p:nvSpPr>
        <p:spPr bwMode="auto">
          <a:xfrm>
            <a:off x="29718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587" name="Rectangle 43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68588" name="Rectangle 44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89" name="Rectangle 45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68590" name="Rectangle 46"/>
          <p:cNvSpPr>
            <a:spLocks noChangeArrowheads="1"/>
          </p:cNvSpPr>
          <p:nvPr/>
        </p:nvSpPr>
        <p:spPr bwMode="auto">
          <a:xfrm>
            <a:off x="57912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68591" name="Rectangle 47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592" name="Rectangle 48"/>
          <p:cNvSpPr>
            <a:spLocks noChangeArrowheads="1"/>
          </p:cNvSpPr>
          <p:nvPr/>
        </p:nvSpPr>
        <p:spPr bwMode="auto">
          <a:xfrm>
            <a:off x="51054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68593" name="Rectangle 49"/>
          <p:cNvSpPr>
            <a:spLocks noChangeArrowheads="1"/>
          </p:cNvSpPr>
          <p:nvPr/>
        </p:nvSpPr>
        <p:spPr bwMode="auto">
          <a:xfrm>
            <a:off x="55626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94" name="Rectangle 50"/>
          <p:cNvSpPr>
            <a:spLocks noChangeArrowheads="1"/>
          </p:cNvSpPr>
          <p:nvPr/>
        </p:nvSpPr>
        <p:spPr bwMode="auto">
          <a:xfrm>
            <a:off x="53340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68595" name="Rectangle 51"/>
          <p:cNvSpPr>
            <a:spLocks noChangeArrowheads="1"/>
          </p:cNvSpPr>
          <p:nvPr/>
        </p:nvSpPr>
        <p:spPr bwMode="auto">
          <a:xfrm>
            <a:off x="60198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68596" name="Rectangle 52"/>
          <p:cNvSpPr>
            <a:spLocks noChangeArrowheads="1"/>
          </p:cNvSpPr>
          <p:nvPr/>
        </p:nvSpPr>
        <p:spPr bwMode="auto">
          <a:xfrm>
            <a:off x="62484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68597" name="Rectangle 53"/>
          <p:cNvSpPr>
            <a:spLocks noChangeArrowheads="1"/>
          </p:cNvSpPr>
          <p:nvPr/>
        </p:nvSpPr>
        <p:spPr bwMode="auto">
          <a:xfrm>
            <a:off x="80772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68598" name="Rectangle 54"/>
          <p:cNvSpPr>
            <a:spLocks noChangeArrowheads="1"/>
          </p:cNvSpPr>
          <p:nvPr/>
        </p:nvSpPr>
        <p:spPr bwMode="auto">
          <a:xfrm>
            <a:off x="64770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599" name="Rectangle 55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2668600" name="Rectangle 56"/>
          <p:cNvSpPr>
            <a:spLocks noChangeArrowheads="1"/>
          </p:cNvSpPr>
          <p:nvPr/>
        </p:nvSpPr>
        <p:spPr bwMode="auto">
          <a:xfrm>
            <a:off x="3200400" y="4800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668601" name="Rectangle 57"/>
          <p:cNvSpPr>
            <a:spLocks noChangeArrowheads="1"/>
          </p:cNvSpPr>
          <p:nvPr/>
        </p:nvSpPr>
        <p:spPr bwMode="auto">
          <a:xfrm>
            <a:off x="5029200" y="4800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668602" name="Rectangle 58"/>
          <p:cNvSpPr>
            <a:spLocks noChangeArrowheads="1"/>
          </p:cNvSpPr>
          <p:nvPr/>
        </p:nvSpPr>
        <p:spPr bwMode="auto">
          <a:xfrm>
            <a:off x="25146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668603" name="Rectangle 59"/>
          <p:cNvSpPr>
            <a:spLocks noChangeArrowheads="1"/>
          </p:cNvSpPr>
          <p:nvPr/>
        </p:nvSpPr>
        <p:spPr bwMode="auto">
          <a:xfrm>
            <a:off x="29718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604" name="Rectangle 60"/>
          <p:cNvSpPr>
            <a:spLocks noChangeArrowheads="1"/>
          </p:cNvSpPr>
          <p:nvPr/>
        </p:nvSpPr>
        <p:spPr bwMode="auto">
          <a:xfrm>
            <a:off x="27432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668605" name="Rectangle 61"/>
          <p:cNvSpPr>
            <a:spLocks noChangeArrowheads="1"/>
          </p:cNvSpPr>
          <p:nvPr/>
        </p:nvSpPr>
        <p:spPr bwMode="auto">
          <a:xfrm>
            <a:off x="34290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668606" name="Rectangle 62"/>
          <p:cNvSpPr>
            <a:spLocks noChangeArrowheads="1"/>
          </p:cNvSpPr>
          <p:nvPr/>
        </p:nvSpPr>
        <p:spPr bwMode="auto">
          <a:xfrm>
            <a:off x="36576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668607" name="Rectangle 63"/>
          <p:cNvSpPr>
            <a:spLocks noChangeArrowheads="1"/>
          </p:cNvSpPr>
          <p:nvPr/>
        </p:nvSpPr>
        <p:spPr bwMode="auto">
          <a:xfrm>
            <a:off x="45720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608" name="Rectangle 64"/>
          <p:cNvSpPr>
            <a:spLocks noChangeArrowheads="1"/>
          </p:cNvSpPr>
          <p:nvPr/>
        </p:nvSpPr>
        <p:spPr bwMode="auto">
          <a:xfrm>
            <a:off x="5486400" y="5181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668609" name="Rectangle 65"/>
          <p:cNvSpPr>
            <a:spLocks noChangeArrowheads="1"/>
          </p:cNvSpPr>
          <p:nvPr/>
        </p:nvSpPr>
        <p:spPr bwMode="auto">
          <a:xfrm>
            <a:off x="38862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668610" name="Line 66"/>
          <p:cNvSpPr>
            <a:spLocks noChangeShapeType="1"/>
          </p:cNvSpPr>
          <p:nvPr/>
        </p:nvSpPr>
        <p:spPr bwMode="auto">
          <a:xfrm flipH="1">
            <a:off x="4572000" y="4114800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1" name="Line 67"/>
          <p:cNvSpPr>
            <a:spLocks noChangeShapeType="1"/>
          </p:cNvSpPr>
          <p:nvPr/>
        </p:nvSpPr>
        <p:spPr bwMode="auto">
          <a:xfrm flipH="1">
            <a:off x="28956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2" name="Rectangle 68"/>
          <p:cNvSpPr>
            <a:spLocks noChangeArrowheads="1"/>
          </p:cNvSpPr>
          <p:nvPr/>
        </p:nvSpPr>
        <p:spPr bwMode="auto">
          <a:xfrm>
            <a:off x="27432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68613" name="Line 69"/>
          <p:cNvSpPr>
            <a:spLocks noChangeShapeType="1"/>
          </p:cNvSpPr>
          <p:nvPr/>
        </p:nvSpPr>
        <p:spPr bwMode="auto">
          <a:xfrm>
            <a:off x="32004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4" name="Rectangle 70"/>
          <p:cNvSpPr>
            <a:spLocks noChangeArrowheads="1"/>
          </p:cNvSpPr>
          <p:nvPr/>
        </p:nvSpPr>
        <p:spPr bwMode="auto">
          <a:xfrm>
            <a:off x="3200400" y="3733800"/>
            <a:ext cx="304800" cy="3048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668615" name="Line 71"/>
          <p:cNvSpPr>
            <a:spLocks noChangeShapeType="1"/>
          </p:cNvSpPr>
          <p:nvPr/>
        </p:nvSpPr>
        <p:spPr bwMode="auto">
          <a:xfrm flipH="1">
            <a:off x="7315200" y="32766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6" name="Rectangle 72"/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32</a:t>
            </a:r>
          </a:p>
        </p:txBody>
      </p:sp>
      <p:sp>
        <p:nvSpPr>
          <p:cNvPr id="2668617" name="Line 73"/>
          <p:cNvSpPr>
            <a:spLocks noChangeShapeType="1"/>
          </p:cNvSpPr>
          <p:nvPr/>
        </p:nvSpPr>
        <p:spPr bwMode="auto">
          <a:xfrm flipH="1">
            <a:off x="7086600" y="36576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18" name="Rectangle 74"/>
          <p:cNvSpPr>
            <a:spLocks noChangeArrowheads="1"/>
          </p:cNvSpPr>
          <p:nvPr/>
        </p:nvSpPr>
        <p:spPr bwMode="auto">
          <a:xfrm>
            <a:off x="69342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68619" name="Line 75"/>
          <p:cNvSpPr>
            <a:spLocks noChangeShapeType="1"/>
          </p:cNvSpPr>
          <p:nvPr/>
        </p:nvSpPr>
        <p:spPr bwMode="auto">
          <a:xfrm>
            <a:off x="7391400" y="36576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0" name="Rectangle 76"/>
          <p:cNvSpPr>
            <a:spLocks noChangeArrowheads="1"/>
          </p:cNvSpPr>
          <p:nvPr/>
        </p:nvSpPr>
        <p:spPr bwMode="auto">
          <a:xfrm>
            <a:off x="7391400" y="3733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621" name="Line 77"/>
          <p:cNvSpPr>
            <a:spLocks noChangeShapeType="1"/>
          </p:cNvSpPr>
          <p:nvPr/>
        </p:nvSpPr>
        <p:spPr bwMode="auto">
          <a:xfrm flipH="1">
            <a:off x="4495800" y="54864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2" name="Rectangle 78"/>
          <p:cNvSpPr>
            <a:spLocks noChangeArrowheads="1"/>
          </p:cNvSpPr>
          <p:nvPr/>
        </p:nvSpPr>
        <p:spPr bwMode="auto">
          <a:xfrm>
            <a:off x="43434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668623" name="Line 79"/>
          <p:cNvSpPr>
            <a:spLocks noChangeShapeType="1"/>
          </p:cNvSpPr>
          <p:nvPr/>
        </p:nvSpPr>
        <p:spPr bwMode="auto">
          <a:xfrm>
            <a:off x="4800600" y="54864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4" name="Rectangle 80"/>
          <p:cNvSpPr>
            <a:spLocks noChangeArrowheads="1"/>
          </p:cNvSpPr>
          <p:nvPr/>
        </p:nvSpPr>
        <p:spPr bwMode="auto">
          <a:xfrm>
            <a:off x="4800600" y="5562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668625" name="Line 81"/>
          <p:cNvSpPr>
            <a:spLocks noChangeShapeType="1"/>
          </p:cNvSpPr>
          <p:nvPr/>
        </p:nvSpPr>
        <p:spPr bwMode="auto">
          <a:xfrm>
            <a:off x="3276600" y="3505200"/>
            <a:ext cx="152400" cy="228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6" name="Line 82"/>
          <p:cNvSpPr>
            <a:spLocks noChangeShapeType="1"/>
          </p:cNvSpPr>
          <p:nvPr/>
        </p:nvSpPr>
        <p:spPr bwMode="auto">
          <a:xfrm flipH="1">
            <a:off x="7239000" y="3048000"/>
            <a:ext cx="3810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8627" name="Text Box 83"/>
          <p:cNvSpPr txBox="1">
            <a:spLocks noChangeArrowheads="1"/>
          </p:cNvSpPr>
          <p:nvPr/>
        </p:nvSpPr>
        <p:spPr bwMode="auto">
          <a:xfrm>
            <a:off x="5181600" y="4572000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cs typeface="+mn-cs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64374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21 November 2012</a:t>
            </a:r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 311 Fall 2012</a:t>
            </a:r>
            <a:endParaRPr lang="en-US"/>
          </a:p>
        </p:txBody>
      </p:sp>
      <p:sp>
        <p:nvSpPr>
          <p:cNvPr id="276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[4/5]</a:t>
            </a:r>
          </a:p>
        </p:txBody>
      </p:sp>
      <p:sp>
        <p:nvSpPr>
          <p:cNvPr id="276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To delete the root item from a Heap, swap root and last items, and reduce size of Heap by one. Then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trickle down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r>
              <a:rPr lang="en-US" sz="1800" smtClean="0">
                <a:cs typeface="+mn-cs"/>
              </a:rPr>
              <a:t> the new root item.</a:t>
            </a:r>
          </a:p>
          <a:p>
            <a:pPr lvl="1" eaLnBrk="1" hangingPunct="1">
              <a:defRPr/>
            </a:pPr>
            <a:r>
              <a:rPr lang="en-US" sz="1600" smtClean="0"/>
              <a:t>If the root is ≥ all its children, stop.</a:t>
            </a:r>
          </a:p>
          <a:p>
            <a:pPr lvl="1" eaLnBrk="1" hangingPunct="1">
              <a:defRPr/>
            </a:pPr>
            <a:r>
              <a:rPr lang="en-US" sz="1600" smtClean="0"/>
              <a:t>Otherwise, swap the root item with its </a:t>
            </a:r>
            <a:r>
              <a:rPr lang="en-US" sz="1600" b="1" smtClean="0"/>
              <a:t>largest</a:t>
            </a:r>
            <a:r>
              <a:rPr lang="en-US" sz="1600" smtClean="0"/>
              <a:t> child and recursively fix the proper subtree.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endParaRPr lang="en-US" sz="1600" smtClean="0"/>
          </a:p>
        </p:txBody>
      </p:sp>
      <p:sp>
        <p:nvSpPr>
          <p:cNvPr id="2763780" name="Line 4"/>
          <p:cNvSpPr>
            <a:spLocks noChangeShapeType="1"/>
          </p:cNvSpPr>
          <p:nvPr/>
        </p:nvSpPr>
        <p:spPr bwMode="auto">
          <a:xfrm>
            <a:off x="4419600" y="53340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1" name="Line 5"/>
          <p:cNvSpPr>
            <a:spLocks noChangeShapeType="1"/>
          </p:cNvSpPr>
          <p:nvPr/>
        </p:nvSpPr>
        <p:spPr bwMode="auto">
          <a:xfrm flipH="1">
            <a:off x="5943600" y="30480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2" name="Line 6"/>
          <p:cNvSpPr>
            <a:spLocks noChangeShapeType="1"/>
          </p:cNvSpPr>
          <p:nvPr/>
        </p:nvSpPr>
        <p:spPr bwMode="auto">
          <a:xfrm>
            <a:off x="6934200" y="30480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3" name="Line 7"/>
          <p:cNvSpPr>
            <a:spLocks noChangeShapeType="1"/>
          </p:cNvSpPr>
          <p:nvPr/>
        </p:nvSpPr>
        <p:spPr bwMode="auto">
          <a:xfrm flipH="1">
            <a:off x="54864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4" name="Line 8"/>
          <p:cNvSpPr>
            <a:spLocks noChangeShapeType="1"/>
          </p:cNvSpPr>
          <p:nvPr/>
        </p:nvSpPr>
        <p:spPr bwMode="auto">
          <a:xfrm>
            <a:off x="60198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5" name="Line 9"/>
          <p:cNvSpPr>
            <a:spLocks noChangeShapeType="1"/>
          </p:cNvSpPr>
          <p:nvPr/>
        </p:nvSpPr>
        <p:spPr bwMode="auto">
          <a:xfrm flipH="1">
            <a:off x="73152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6" name="Line 10"/>
          <p:cNvSpPr>
            <a:spLocks noChangeShapeType="1"/>
          </p:cNvSpPr>
          <p:nvPr/>
        </p:nvSpPr>
        <p:spPr bwMode="auto">
          <a:xfrm>
            <a:off x="78486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7" name="Line 11"/>
          <p:cNvSpPr>
            <a:spLocks noChangeShapeType="1"/>
          </p:cNvSpPr>
          <p:nvPr/>
        </p:nvSpPr>
        <p:spPr bwMode="auto">
          <a:xfrm flipH="1">
            <a:off x="52578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8" name="Line 12"/>
          <p:cNvSpPr>
            <a:spLocks noChangeShapeType="1"/>
          </p:cNvSpPr>
          <p:nvPr/>
        </p:nvSpPr>
        <p:spPr bwMode="auto">
          <a:xfrm>
            <a:off x="55626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89" name="Line 13"/>
          <p:cNvSpPr>
            <a:spLocks noChangeShapeType="1"/>
          </p:cNvSpPr>
          <p:nvPr/>
        </p:nvSpPr>
        <p:spPr bwMode="auto">
          <a:xfrm flipH="1">
            <a:off x="61722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0" name="Line 14"/>
          <p:cNvSpPr>
            <a:spLocks noChangeShapeType="1"/>
          </p:cNvSpPr>
          <p:nvPr/>
        </p:nvSpPr>
        <p:spPr bwMode="auto">
          <a:xfrm>
            <a:off x="64770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1" name="Line 15"/>
          <p:cNvSpPr>
            <a:spLocks noChangeShapeType="1"/>
          </p:cNvSpPr>
          <p:nvPr/>
        </p:nvSpPr>
        <p:spPr bwMode="auto">
          <a:xfrm flipH="1">
            <a:off x="1752600" y="4876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2" name="Line 16"/>
          <p:cNvSpPr>
            <a:spLocks noChangeShapeType="1"/>
          </p:cNvSpPr>
          <p:nvPr/>
        </p:nvSpPr>
        <p:spPr bwMode="auto">
          <a:xfrm>
            <a:off x="2743200" y="4876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3" name="Line 17"/>
          <p:cNvSpPr>
            <a:spLocks noChangeShapeType="1"/>
          </p:cNvSpPr>
          <p:nvPr/>
        </p:nvSpPr>
        <p:spPr bwMode="auto">
          <a:xfrm flipH="1">
            <a:off x="12954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4" name="Line 18"/>
          <p:cNvSpPr>
            <a:spLocks noChangeShapeType="1"/>
          </p:cNvSpPr>
          <p:nvPr/>
        </p:nvSpPr>
        <p:spPr bwMode="auto">
          <a:xfrm>
            <a:off x="18288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5" name="Line 19"/>
          <p:cNvSpPr>
            <a:spLocks noChangeShapeType="1"/>
          </p:cNvSpPr>
          <p:nvPr/>
        </p:nvSpPr>
        <p:spPr bwMode="auto">
          <a:xfrm flipH="1">
            <a:off x="31242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6" name="Line 20"/>
          <p:cNvSpPr>
            <a:spLocks noChangeShapeType="1"/>
          </p:cNvSpPr>
          <p:nvPr/>
        </p:nvSpPr>
        <p:spPr bwMode="auto">
          <a:xfrm>
            <a:off x="36576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7" name="Line 21"/>
          <p:cNvSpPr>
            <a:spLocks noChangeShapeType="1"/>
          </p:cNvSpPr>
          <p:nvPr/>
        </p:nvSpPr>
        <p:spPr bwMode="auto">
          <a:xfrm flipH="1">
            <a:off x="10668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8" name="Line 22"/>
          <p:cNvSpPr>
            <a:spLocks noChangeShapeType="1"/>
          </p:cNvSpPr>
          <p:nvPr/>
        </p:nvSpPr>
        <p:spPr bwMode="auto">
          <a:xfrm>
            <a:off x="13716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799" name="Line 23"/>
          <p:cNvSpPr>
            <a:spLocks noChangeShapeType="1"/>
          </p:cNvSpPr>
          <p:nvPr/>
        </p:nvSpPr>
        <p:spPr bwMode="auto">
          <a:xfrm flipH="1">
            <a:off x="19812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0" name="Line 24"/>
          <p:cNvSpPr>
            <a:spLocks noChangeShapeType="1"/>
          </p:cNvSpPr>
          <p:nvPr/>
        </p:nvSpPr>
        <p:spPr bwMode="auto">
          <a:xfrm>
            <a:off x="22860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1" name="Line 25"/>
          <p:cNvSpPr>
            <a:spLocks noChangeShapeType="1"/>
          </p:cNvSpPr>
          <p:nvPr/>
        </p:nvSpPr>
        <p:spPr bwMode="auto">
          <a:xfrm flipH="1">
            <a:off x="5943600" y="48768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2" name="Line 26"/>
          <p:cNvSpPr>
            <a:spLocks noChangeShapeType="1"/>
          </p:cNvSpPr>
          <p:nvPr/>
        </p:nvSpPr>
        <p:spPr bwMode="auto">
          <a:xfrm>
            <a:off x="6934200" y="48768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3" name="Line 27"/>
          <p:cNvSpPr>
            <a:spLocks noChangeShapeType="1"/>
          </p:cNvSpPr>
          <p:nvPr/>
        </p:nvSpPr>
        <p:spPr bwMode="auto">
          <a:xfrm flipH="1">
            <a:off x="54864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4" name="Line 28"/>
          <p:cNvSpPr>
            <a:spLocks noChangeShapeType="1"/>
          </p:cNvSpPr>
          <p:nvPr/>
        </p:nvSpPr>
        <p:spPr bwMode="auto">
          <a:xfrm>
            <a:off x="60198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5" name="Line 29"/>
          <p:cNvSpPr>
            <a:spLocks noChangeShapeType="1"/>
          </p:cNvSpPr>
          <p:nvPr/>
        </p:nvSpPr>
        <p:spPr bwMode="auto">
          <a:xfrm flipH="1">
            <a:off x="7315200" y="53340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6" name="Line 30"/>
          <p:cNvSpPr>
            <a:spLocks noChangeShapeType="1"/>
          </p:cNvSpPr>
          <p:nvPr/>
        </p:nvSpPr>
        <p:spPr bwMode="auto">
          <a:xfrm>
            <a:off x="7848600" y="53340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7" name="Line 31"/>
          <p:cNvSpPr>
            <a:spLocks noChangeShapeType="1"/>
          </p:cNvSpPr>
          <p:nvPr/>
        </p:nvSpPr>
        <p:spPr bwMode="auto">
          <a:xfrm flipH="1">
            <a:off x="52578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8" name="Line 32"/>
          <p:cNvSpPr>
            <a:spLocks noChangeShapeType="1"/>
          </p:cNvSpPr>
          <p:nvPr/>
        </p:nvSpPr>
        <p:spPr bwMode="auto">
          <a:xfrm>
            <a:off x="55626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09" name="Line 33"/>
          <p:cNvSpPr>
            <a:spLocks noChangeShapeType="1"/>
          </p:cNvSpPr>
          <p:nvPr/>
        </p:nvSpPr>
        <p:spPr bwMode="auto">
          <a:xfrm flipH="1">
            <a:off x="6172200" y="57150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10" name="Line 34"/>
          <p:cNvSpPr>
            <a:spLocks noChangeShapeType="1"/>
          </p:cNvSpPr>
          <p:nvPr/>
        </p:nvSpPr>
        <p:spPr bwMode="auto">
          <a:xfrm>
            <a:off x="6477000" y="57150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11" name="Rectangle 35"/>
          <p:cNvSpPr>
            <a:spLocks noChangeArrowheads="1"/>
          </p:cNvSpPr>
          <p:nvPr/>
        </p:nvSpPr>
        <p:spPr bwMode="auto">
          <a:xfrm>
            <a:off x="7620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12" name="Rectangle 36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13" name="Rectangle 37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14" name="Rectangle 38"/>
          <p:cNvSpPr>
            <a:spLocks noChangeArrowheads="1"/>
          </p:cNvSpPr>
          <p:nvPr/>
        </p:nvSpPr>
        <p:spPr bwMode="auto">
          <a:xfrm>
            <a:off x="5334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15" name="Rectangle 39"/>
          <p:cNvSpPr>
            <a:spLocks noChangeArrowheads="1"/>
          </p:cNvSpPr>
          <p:nvPr/>
        </p:nvSpPr>
        <p:spPr bwMode="auto">
          <a:xfrm>
            <a:off x="60198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16" name="Rectangle 40"/>
          <p:cNvSpPr>
            <a:spLocks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17" name="Rectangle 41"/>
          <p:cNvSpPr>
            <a:spLocks noChangeArrowheads="1"/>
          </p:cNvSpPr>
          <p:nvPr/>
        </p:nvSpPr>
        <p:spPr bwMode="auto">
          <a:xfrm>
            <a:off x="7162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18" name="Rectangle 42"/>
          <p:cNvSpPr>
            <a:spLocks noChangeArrowheads="1"/>
          </p:cNvSpPr>
          <p:nvPr/>
        </p:nvSpPr>
        <p:spPr bwMode="auto">
          <a:xfrm>
            <a:off x="8077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19" name="Rectangle 43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20" name="Rectangle 44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21" name="Rectangle 45"/>
          <p:cNvSpPr>
            <a:spLocks noChangeArrowheads="1"/>
          </p:cNvSpPr>
          <p:nvPr/>
        </p:nvSpPr>
        <p:spPr bwMode="auto">
          <a:xfrm>
            <a:off x="16002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63822" name="Rectangle 46"/>
          <p:cNvSpPr>
            <a:spLocks noChangeArrowheads="1"/>
          </p:cNvSpPr>
          <p:nvPr/>
        </p:nvSpPr>
        <p:spPr bwMode="auto">
          <a:xfrm>
            <a:off x="34290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23" name="Rectangle 47"/>
          <p:cNvSpPr>
            <a:spLocks noChangeArrowheads="1"/>
          </p:cNvSpPr>
          <p:nvPr/>
        </p:nvSpPr>
        <p:spPr bwMode="auto">
          <a:xfrm>
            <a:off x="9144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24" name="Rectangle 48"/>
          <p:cNvSpPr>
            <a:spLocks noChangeArrowheads="1"/>
          </p:cNvSpPr>
          <p:nvPr/>
        </p:nvSpPr>
        <p:spPr bwMode="auto">
          <a:xfrm>
            <a:off x="13716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25" name="Rectangle 49"/>
          <p:cNvSpPr>
            <a:spLocks noChangeArrowheads="1"/>
          </p:cNvSpPr>
          <p:nvPr/>
        </p:nvSpPr>
        <p:spPr bwMode="auto">
          <a:xfrm>
            <a:off x="11430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26" name="Rectangle 50"/>
          <p:cNvSpPr>
            <a:spLocks noChangeArrowheads="1"/>
          </p:cNvSpPr>
          <p:nvPr/>
        </p:nvSpPr>
        <p:spPr bwMode="auto">
          <a:xfrm>
            <a:off x="18288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27" name="Rectangle 51"/>
          <p:cNvSpPr>
            <a:spLocks noChangeArrowheads="1"/>
          </p:cNvSpPr>
          <p:nvPr/>
        </p:nvSpPr>
        <p:spPr bwMode="auto">
          <a:xfrm>
            <a:off x="20574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28" name="Rectangle 52"/>
          <p:cNvSpPr>
            <a:spLocks noChangeArrowheads="1"/>
          </p:cNvSpPr>
          <p:nvPr/>
        </p:nvSpPr>
        <p:spPr bwMode="auto">
          <a:xfrm>
            <a:off x="29718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29" name="Rectangle 53"/>
          <p:cNvSpPr>
            <a:spLocks noChangeArrowheads="1"/>
          </p:cNvSpPr>
          <p:nvPr/>
        </p:nvSpPr>
        <p:spPr bwMode="auto">
          <a:xfrm>
            <a:off x="38862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30" name="Rectangle 54"/>
          <p:cNvSpPr>
            <a:spLocks noChangeArrowheads="1"/>
          </p:cNvSpPr>
          <p:nvPr/>
        </p:nvSpPr>
        <p:spPr bwMode="auto">
          <a:xfrm>
            <a:off x="22860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31" name="Rectangle 55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32" name="Rectangle 56"/>
          <p:cNvSpPr>
            <a:spLocks noChangeArrowheads="1"/>
          </p:cNvSpPr>
          <p:nvPr/>
        </p:nvSpPr>
        <p:spPr bwMode="auto">
          <a:xfrm>
            <a:off x="57912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33" name="Rectangle 57"/>
          <p:cNvSpPr>
            <a:spLocks noChangeArrowheads="1"/>
          </p:cNvSpPr>
          <p:nvPr/>
        </p:nvSpPr>
        <p:spPr bwMode="auto">
          <a:xfrm>
            <a:off x="76200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34" name="Rectangle 58"/>
          <p:cNvSpPr>
            <a:spLocks noChangeArrowheads="1"/>
          </p:cNvSpPr>
          <p:nvPr/>
        </p:nvSpPr>
        <p:spPr bwMode="auto">
          <a:xfrm>
            <a:off x="51054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35" name="Rectangle 59"/>
          <p:cNvSpPr>
            <a:spLocks noChangeArrowheads="1"/>
          </p:cNvSpPr>
          <p:nvPr/>
        </p:nvSpPr>
        <p:spPr bwMode="auto">
          <a:xfrm>
            <a:off x="55626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36" name="Rectangle 60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37" name="Rectangle 61"/>
          <p:cNvSpPr>
            <a:spLocks noChangeArrowheads="1"/>
          </p:cNvSpPr>
          <p:nvPr/>
        </p:nvSpPr>
        <p:spPr bwMode="auto">
          <a:xfrm>
            <a:off x="60198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38" name="Rectangle 62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63839" name="Rectangle 63"/>
          <p:cNvSpPr>
            <a:spLocks noChangeArrowheads="1"/>
          </p:cNvSpPr>
          <p:nvPr/>
        </p:nvSpPr>
        <p:spPr bwMode="auto">
          <a:xfrm>
            <a:off x="71628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20</a:t>
            </a:r>
          </a:p>
        </p:txBody>
      </p:sp>
      <p:sp>
        <p:nvSpPr>
          <p:cNvPr id="2763840" name="Rectangle 64"/>
          <p:cNvSpPr>
            <a:spLocks noChangeArrowheads="1"/>
          </p:cNvSpPr>
          <p:nvPr/>
        </p:nvSpPr>
        <p:spPr bwMode="auto">
          <a:xfrm>
            <a:off x="80772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41" name="Rectangle 65"/>
          <p:cNvSpPr>
            <a:spLocks noChangeArrowheads="1"/>
          </p:cNvSpPr>
          <p:nvPr/>
        </p:nvSpPr>
        <p:spPr bwMode="auto">
          <a:xfrm>
            <a:off x="6477000" y="5791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42" name="Line 66"/>
          <p:cNvSpPr>
            <a:spLocks noChangeShapeType="1"/>
          </p:cNvSpPr>
          <p:nvPr/>
        </p:nvSpPr>
        <p:spPr bwMode="auto">
          <a:xfrm flipH="1">
            <a:off x="3810000" y="4343400"/>
            <a:ext cx="1066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3" name="Rectangle 67"/>
          <p:cNvSpPr>
            <a:spLocks noChangeArrowheads="1"/>
          </p:cNvSpPr>
          <p:nvPr/>
        </p:nvSpPr>
        <p:spPr bwMode="auto">
          <a:xfrm>
            <a:off x="67056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cs typeface="+mn-cs"/>
              </a:rPr>
              <a:t>12</a:t>
            </a:r>
          </a:p>
        </p:txBody>
      </p:sp>
      <p:sp>
        <p:nvSpPr>
          <p:cNvPr id="2763844" name="Rectangle 68"/>
          <p:cNvSpPr>
            <a:spLocks noChangeArrowheads="1"/>
          </p:cNvSpPr>
          <p:nvPr/>
        </p:nvSpPr>
        <p:spPr bwMode="auto">
          <a:xfrm>
            <a:off x="57912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45" name="Line 69"/>
          <p:cNvSpPr>
            <a:spLocks noChangeShapeType="1"/>
          </p:cNvSpPr>
          <p:nvPr/>
        </p:nvSpPr>
        <p:spPr bwMode="auto">
          <a:xfrm flipH="1">
            <a:off x="5867400" y="2819400"/>
            <a:ext cx="838200" cy="381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6" name="Line 70"/>
          <p:cNvSpPr>
            <a:spLocks noChangeShapeType="1"/>
          </p:cNvSpPr>
          <p:nvPr/>
        </p:nvSpPr>
        <p:spPr bwMode="auto">
          <a:xfrm>
            <a:off x="1905000" y="5105400"/>
            <a:ext cx="38100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7" name="Text Box 71"/>
          <p:cNvSpPr txBox="1">
            <a:spLocks noChangeArrowheads="1"/>
          </p:cNvSpPr>
          <p:nvPr/>
        </p:nvSpPr>
        <p:spPr bwMode="auto">
          <a:xfrm>
            <a:off x="6400800" y="5181600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cs typeface="+mn-cs"/>
              </a:rPr>
              <a:t>Done</a:t>
            </a:r>
          </a:p>
        </p:txBody>
      </p:sp>
      <p:sp>
        <p:nvSpPr>
          <p:cNvPr id="2763848" name="Line 72"/>
          <p:cNvSpPr>
            <a:spLocks noChangeShapeType="1"/>
          </p:cNvSpPr>
          <p:nvPr/>
        </p:nvSpPr>
        <p:spPr bwMode="auto">
          <a:xfrm flipH="1" flipV="1">
            <a:off x="2667000" y="3124200"/>
            <a:ext cx="152400" cy="7620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49" name="Line 73"/>
          <p:cNvSpPr>
            <a:spLocks noChangeShapeType="1"/>
          </p:cNvSpPr>
          <p:nvPr/>
        </p:nvSpPr>
        <p:spPr bwMode="auto">
          <a:xfrm flipH="1">
            <a:off x="1752600" y="3048000"/>
            <a:ext cx="838200" cy="152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0" name="Line 74"/>
          <p:cNvSpPr>
            <a:spLocks noChangeShapeType="1"/>
          </p:cNvSpPr>
          <p:nvPr/>
        </p:nvSpPr>
        <p:spPr bwMode="auto">
          <a:xfrm>
            <a:off x="2743200" y="3048000"/>
            <a:ext cx="838200" cy="1524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1" name="Line 75"/>
          <p:cNvSpPr>
            <a:spLocks noChangeShapeType="1"/>
          </p:cNvSpPr>
          <p:nvPr/>
        </p:nvSpPr>
        <p:spPr bwMode="auto">
          <a:xfrm flipH="1">
            <a:off x="12954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2" name="Line 76"/>
          <p:cNvSpPr>
            <a:spLocks noChangeShapeType="1"/>
          </p:cNvSpPr>
          <p:nvPr/>
        </p:nvSpPr>
        <p:spPr bwMode="auto">
          <a:xfrm>
            <a:off x="18288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3" name="Line 77"/>
          <p:cNvSpPr>
            <a:spLocks noChangeShapeType="1"/>
          </p:cNvSpPr>
          <p:nvPr/>
        </p:nvSpPr>
        <p:spPr bwMode="auto">
          <a:xfrm flipH="1">
            <a:off x="3124200" y="3505200"/>
            <a:ext cx="3810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4" name="Line 78"/>
          <p:cNvSpPr>
            <a:spLocks noChangeShapeType="1"/>
          </p:cNvSpPr>
          <p:nvPr/>
        </p:nvSpPr>
        <p:spPr bwMode="auto">
          <a:xfrm>
            <a:off x="3657600" y="3505200"/>
            <a:ext cx="3810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5" name="Line 79"/>
          <p:cNvSpPr>
            <a:spLocks noChangeShapeType="1"/>
          </p:cNvSpPr>
          <p:nvPr/>
        </p:nvSpPr>
        <p:spPr bwMode="auto">
          <a:xfrm flipH="1">
            <a:off x="10668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6" name="Line 80"/>
          <p:cNvSpPr>
            <a:spLocks noChangeShapeType="1"/>
          </p:cNvSpPr>
          <p:nvPr/>
        </p:nvSpPr>
        <p:spPr bwMode="auto">
          <a:xfrm>
            <a:off x="13716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7" name="Line 81"/>
          <p:cNvSpPr>
            <a:spLocks noChangeShapeType="1"/>
          </p:cNvSpPr>
          <p:nvPr/>
        </p:nvSpPr>
        <p:spPr bwMode="auto">
          <a:xfrm flipH="1">
            <a:off x="1981200" y="3886200"/>
            <a:ext cx="152400" cy="76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8" name="Line 82"/>
          <p:cNvSpPr>
            <a:spLocks noChangeShapeType="1"/>
          </p:cNvSpPr>
          <p:nvPr/>
        </p:nvSpPr>
        <p:spPr bwMode="auto">
          <a:xfrm>
            <a:off x="2286000" y="3886200"/>
            <a:ext cx="152400" cy="762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59" name="Line 83"/>
          <p:cNvSpPr>
            <a:spLocks noChangeShapeType="1"/>
          </p:cNvSpPr>
          <p:nvPr/>
        </p:nvSpPr>
        <p:spPr bwMode="auto">
          <a:xfrm flipH="1">
            <a:off x="2895600" y="3886200"/>
            <a:ext cx="1524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3860" name="Rectangle 84"/>
          <p:cNvSpPr>
            <a:spLocks noChangeArrowheads="1"/>
          </p:cNvSpPr>
          <p:nvPr/>
        </p:nvSpPr>
        <p:spPr bwMode="auto">
          <a:xfrm>
            <a:off x="2514600" y="2743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rgbClr val="969696"/>
                </a:solidFill>
                <a:cs typeface="+mn-cs"/>
              </a:rPr>
              <a:t>56</a:t>
            </a:r>
          </a:p>
        </p:txBody>
      </p:sp>
      <p:sp>
        <p:nvSpPr>
          <p:cNvPr id="2763861" name="Rectangle 85"/>
          <p:cNvSpPr>
            <a:spLocks noChangeArrowheads="1"/>
          </p:cNvSpPr>
          <p:nvPr/>
        </p:nvSpPr>
        <p:spPr bwMode="auto">
          <a:xfrm>
            <a:off x="16002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50</a:t>
            </a:r>
          </a:p>
        </p:txBody>
      </p:sp>
      <p:sp>
        <p:nvSpPr>
          <p:cNvPr id="2763862" name="Rectangle 86"/>
          <p:cNvSpPr>
            <a:spLocks noChangeArrowheads="1"/>
          </p:cNvSpPr>
          <p:nvPr/>
        </p:nvSpPr>
        <p:spPr bwMode="auto">
          <a:xfrm>
            <a:off x="3429000" y="3200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63" name="Rectangle 87"/>
          <p:cNvSpPr>
            <a:spLocks noChangeArrowheads="1"/>
          </p:cNvSpPr>
          <p:nvPr/>
        </p:nvSpPr>
        <p:spPr bwMode="auto">
          <a:xfrm>
            <a:off x="9144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763864" name="Rectangle 88"/>
          <p:cNvSpPr>
            <a:spLocks noChangeArrowheads="1"/>
          </p:cNvSpPr>
          <p:nvPr/>
        </p:nvSpPr>
        <p:spPr bwMode="auto">
          <a:xfrm>
            <a:off x="13716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65" name="Rectangle 89"/>
          <p:cNvSpPr>
            <a:spLocks noChangeArrowheads="1"/>
          </p:cNvSpPr>
          <p:nvPr/>
        </p:nvSpPr>
        <p:spPr bwMode="auto">
          <a:xfrm>
            <a:off x="11430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763866" name="Rectangle 90"/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2763867" name="Rectangle 91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22</a:t>
            </a:r>
          </a:p>
        </p:txBody>
      </p:sp>
      <p:sp>
        <p:nvSpPr>
          <p:cNvPr id="2763868" name="Rectangle 92"/>
          <p:cNvSpPr>
            <a:spLocks noChangeArrowheads="1"/>
          </p:cNvSpPr>
          <p:nvPr/>
        </p:nvSpPr>
        <p:spPr bwMode="auto">
          <a:xfrm>
            <a:off x="29718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25</a:t>
            </a:r>
          </a:p>
        </p:txBody>
      </p:sp>
      <p:sp>
        <p:nvSpPr>
          <p:cNvPr id="2763869" name="Rectangle 93"/>
          <p:cNvSpPr>
            <a:spLocks noChangeArrowheads="1"/>
          </p:cNvSpPr>
          <p:nvPr/>
        </p:nvSpPr>
        <p:spPr bwMode="auto">
          <a:xfrm>
            <a:off x="3886200" y="3581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11</a:t>
            </a:r>
          </a:p>
        </p:txBody>
      </p:sp>
      <p:sp>
        <p:nvSpPr>
          <p:cNvPr id="2763870" name="Rectangle 94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763871" name="Rectangle 95"/>
          <p:cNvSpPr>
            <a:spLocks noChangeArrowheads="1"/>
          </p:cNvSpPr>
          <p:nvPr/>
        </p:nvSpPr>
        <p:spPr bwMode="auto">
          <a:xfrm>
            <a:off x="2743200" y="3962400"/>
            <a:ext cx="304800" cy="304800"/>
          </a:xfrm>
          <a:prstGeom prst="rect">
            <a:avLst/>
          </a:prstGeom>
          <a:solidFill>
            <a:srgbClr val="FFFF99"/>
          </a:solidFill>
          <a:ln w="38100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12</a:t>
            </a:r>
          </a:p>
        </p:txBody>
      </p:sp>
      <p:sp>
        <p:nvSpPr>
          <p:cNvPr id="2763872" name="Line 96"/>
          <p:cNvSpPr>
            <a:spLocks noChangeShapeType="1"/>
          </p:cNvSpPr>
          <p:nvPr/>
        </p:nvSpPr>
        <p:spPr bwMode="auto">
          <a:xfrm>
            <a:off x="4419600" y="3505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9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21 November 2012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 311 Fall 2012</a:t>
            </a:r>
            <a:endParaRPr lang="en-US"/>
          </a:p>
        </p:txBody>
      </p:sp>
      <p:sp>
        <p:nvSpPr>
          <p:cNvPr id="267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Binary Heap Algorithms [5/5]</a:t>
            </a:r>
          </a:p>
        </p:txBody>
      </p:sp>
      <p:sp>
        <p:nvSpPr>
          <p:cNvPr id="267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Heap insert and delete are usually given a random-access range. The item to insert or delete is last item of the range; the rest is a Heap.</a:t>
            </a:r>
          </a:p>
          <a:p>
            <a:pPr lvl="1" eaLnBrk="1" hangingPunct="1">
              <a:defRPr/>
            </a:pPr>
            <a:r>
              <a:rPr lang="en-US" sz="1600" smtClean="0"/>
              <a:t>Action of Heap insert: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Action of Heap delete: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Note that Heap algorithms can do </a:t>
            </a:r>
            <a:r>
              <a:rPr lang="en-US" sz="1800" b="1" smtClean="0">
                <a:cs typeface="+mn-cs"/>
              </a:rPr>
              <a:t>all</a:t>
            </a:r>
            <a:r>
              <a:rPr lang="en-US" sz="1800" smtClean="0">
                <a:cs typeface="+mn-cs"/>
              </a:rPr>
              <a:t> their work using </a:t>
            </a:r>
            <a:r>
              <a:rPr lang="en-US" sz="1800" b="1" smtClean="0">
                <a:cs typeface="+mn-cs"/>
              </a:rPr>
              <a:t>swap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This usually allows for both speed and safety.</a:t>
            </a:r>
          </a:p>
        </p:txBody>
      </p:sp>
      <p:sp>
        <p:nvSpPr>
          <p:cNvPr id="2677764" name="Rectangle 4"/>
          <p:cNvSpPr>
            <a:spLocks noChangeArrowheads="1"/>
          </p:cNvSpPr>
          <p:nvPr/>
        </p:nvSpPr>
        <p:spPr bwMode="auto">
          <a:xfrm>
            <a:off x="1600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5" name="Rectangle 5"/>
          <p:cNvSpPr>
            <a:spLocks noChangeArrowheads="1"/>
          </p:cNvSpPr>
          <p:nvPr/>
        </p:nvSpPr>
        <p:spPr bwMode="auto">
          <a:xfrm>
            <a:off x="1905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6" name="Rectangle 6"/>
          <p:cNvSpPr>
            <a:spLocks noChangeArrowheads="1"/>
          </p:cNvSpPr>
          <p:nvPr/>
        </p:nvSpPr>
        <p:spPr bwMode="auto">
          <a:xfrm>
            <a:off x="2209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7" name="Rectangle 7"/>
          <p:cNvSpPr>
            <a:spLocks noChangeArrowheads="1"/>
          </p:cNvSpPr>
          <p:nvPr/>
        </p:nvSpPr>
        <p:spPr bwMode="auto">
          <a:xfrm>
            <a:off x="25146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8" name="Rectangle 8"/>
          <p:cNvSpPr>
            <a:spLocks noChangeArrowheads="1"/>
          </p:cNvSpPr>
          <p:nvPr/>
        </p:nvSpPr>
        <p:spPr bwMode="auto">
          <a:xfrm>
            <a:off x="28194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69" name="Rectangle 9"/>
          <p:cNvSpPr>
            <a:spLocks noChangeArrowheads="1"/>
          </p:cNvSpPr>
          <p:nvPr/>
        </p:nvSpPr>
        <p:spPr bwMode="auto">
          <a:xfrm>
            <a:off x="3124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0" name="Rectangle 10"/>
          <p:cNvSpPr>
            <a:spLocks noChangeArrowheads="1"/>
          </p:cNvSpPr>
          <p:nvPr/>
        </p:nvSpPr>
        <p:spPr bwMode="auto">
          <a:xfrm>
            <a:off x="3429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1" name="AutoShape 11"/>
          <p:cNvSpPr>
            <a:spLocks/>
          </p:cNvSpPr>
          <p:nvPr/>
        </p:nvSpPr>
        <p:spPr bwMode="auto">
          <a:xfrm rot="-5400000">
            <a:off x="2438400" y="22098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72" name="Text Box 12"/>
          <p:cNvSpPr txBox="1">
            <a:spLocks noChangeArrowheads="1"/>
          </p:cNvSpPr>
          <p:nvPr/>
        </p:nvSpPr>
        <p:spPr bwMode="auto">
          <a:xfrm>
            <a:off x="1752600" y="3200400"/>
            <a:ext cx="152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Given Heap</a:t>
            </a:r>
          </a:p>
        </p:txBody>
      </p:sp>
      <p:sp>
        <p:nvSpPr>
          <p:cNvPr id="2677773" name="Text Box 13"/>
          <p:cNvSpPr txBox="1">
            <a:spLocks noChangeArrowheads="1"/>
          </p:cNvSpPr>
          <p:nvPr/>
        </p:nvSpPr>
        <p:spPr bwMode="auto">
          <a:xfrm>
            <a:off x="3429000" y="3276600"/>
            <a:ext cx="17145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 to insert</a:t>
            </a:r>
          </a:p>
        </p:txBody>
      </p:sp>
      <p:sp>
        <p:nvSpPr>
          <p:cNvPr id="2677774" name="Line 14"/>
          <p:cNvSpPr>
            <a:spLocks noChangeShapeType="1"/>
          </p:cNvSpPr>
          <p:nvPr/>
        </p:nvSpPr>
        <p:spPr bwMode="auto">
          <a:xfrm>
            <a:off x="4229100" y="28194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75" name="Rectangle 15"/>
          <p:cNvSpPr>
            <a:spLocks noChangeArrowheads="1"/>
          </p:cNvSpPr>
          <p:nvPr/>
        </p:nvSpPr>
        <p:spPr bwMode="auto">
          <a:xfrm>
            <a:off x="5334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6" name="Rectangle 16"/>
          <p:cNvSpPr>
            <a:spLocks noChangeArrowheads="1"/>
          </p:cNvSpPr>
          <p:nvPr/>
        </p:nvSpPr>
        <p:spPr bwMode="auto">
          <a:xfrm>
            <a:off x="5638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7" name="Rectangle 17"/>
          <p:cNvSpPr>
            <a:spLocks noChangeArrowheads="1"/>
          </p:cNvSpPr>
          <p:nvPr/>
        </p:nvSpPr>
        <p:spPr bwMode="auto">
          <a:xfrm>
            <a:off x="59436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8" name="Rectangle 18"/>
          <p:cNvSpPr>
            <a:spLocks noChangeArrowheads="1"/>
          </p:cNvSpPr>
          <p:nvPr/>
        </p:nvSpPr>
        <p:spPr bwMode="auto">
          <a:xfrm>
            <a:off x="62484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79" name="Rectangle 19"/>
          <p:cNvSpPr>
            <a:spLocks noChangeArrowheads="1"/>
          </p:cNvSpPr>
          <p:nvPr/>
        </p:nvSpPr>
        <p:spPr bwMode="auto">
          <a:xfrm>
            <a:off x="65532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0" name="Rectangle 20"/>
          <p:cNvSpPr>
            <a:spLocks noChangeArrowheads="1"/>
          </p:cNvSpPr>
          <p:nvPr/>
        </p:nvSpPr>
        <p:spPr bwMode="auto">
          <a:xfrm>
            <a:off x="68580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1" name="Rectangle 21"/>
          <p:cNvSpPr>
            <a:spLocks noChangeArrowheads="1"/>
          </p:cNvSpPr>
          <p:nvPr/>
        </p:nvSpPr>
        <p:spPr bwMode="auto">
          <a:xfrm>
            <a:off x="7162800" y="2667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2" name="AutoShape 22"/>
          <p:cNvSpPr>
            <a:spLocks/>
          </p:cNvSpPr>
          <p:nvPr/>
        </p:nvSpPr>
        <p:spPr bwMode="auto">
          <a:xfrm rot="-5400000">
            <a:off x="6324600" y="205740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83" name="Text Box 23"/>
          <p:cNvSpPr txBox="1">
            <a:spLocks noChangeArrowheads="1"/>
          </p:cNvSpPr>
          <p:nvPr/>
        </p:nvSpPr>
        <p:spPr bwMode="auto">
          <a:xfrm>
            <a:off x="5791200" y="312420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New Heap</a:t>
            </a:r>
          </a:p>
        </p:txBody>
      </p:sp>
      <p:sp>
        <p:nvSpPr>
          <p:cNvPr id="2677784" name="Rectangle 24"/>
          <p:cNvSpPr>
            <a:spLocks noChangeArrowheads="1"/>
          </p:cNvSpPr>
          <p:nvPr/>
        </p:nvSpPr>
        <p:spPr bwMode="auto">
          <a:xfrm>
            <a:off x="16002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5" name="Rectangle 25"/>
          <p:cNvSpPr>
            <a:spLocks noChangeArrowheads="1"/>
          </p:cNvSpPr>
          <p:nvPr/>
        </p:nvSpPr>
        <p:spPr bwMode="auto">
          <a:xfrm>
            <a:off x="1905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6" name="Rectangle 26"/>
          <p:cNvSpPr>
            <a:spLocks noChangeArrowheads="1"/>
          </p:cNvSpPr>
          <p:nvPr/>
        </p:nvSpPr>
        <p:spPr bwMode="auto">
          <a:xfrm>
            <a:off x="2209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7" name="Rectangle 27"/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8" name="Rectangle 28"/>
          <p:cNvSpPr>
            <a:spLocks noChangeArrowheads="1"/>
          </p:cNvSpPr>
          <p:nvPr/>
        </p:nvSpPr>
        <p:spPr bwMode="auto">
          <a:xfrm>
            <a:off x="28194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89" name="Rectangle 29"/>
          <p:cNvSpPr>
            <a:spLocks noChangeArrowheads="1"/>
          </p:cNvSpPr>
          <p:nvPr/>
        </p:nvSpPr>
        <p:spPr bwMode="auto">
          <a:xfrm>
            <a:off x="31242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0" name="Rectangle 30"/>
          <p:cNvSpPr>
            <a:spLocks noChangeArrowheads="1"/>
          </p:cNvSpPr>
          <p:nvPr/>
        </p:nvSpPr>
        <p:spPr bwMode="auto">
          <a:xfrm>
            <a:off x="3429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1" name="AutoShape 31"/>
          <p:cNvSpPr>
            <a:spLocks/>
          </p:cNvSpPr>
          <p:nvPr/>
        </p:nvSpPr>
        <p:spPr bwMode="auto">
          <a:xfrm rot="-5400000">
            <a:off x="2590800" y="3886200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92" name="Text Box 32"/>
          <p:cNvSpPr txBox="1">
            <a:spLocks noChangeArrowheads="1"/>
          </p:cNvSpPr>
          <p:nvPr/>
        </p:nvSpPr>
        <p:spPr bwMode="auto">
          <a:xfrm>
            <a:off x="1905000" y="5029200"/>
            <a:ext cx="152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Given Heap</a:t>
            </a:r>
          </a:p>
        </p:txBody>
      </p:sp>
      <p:sp>
        <p:nvSpPr>
          <p:cNvPr id="2677793" name="Text Box 33"/>
          <p:cNvSpPr txBox="1">
            <a:spLocks noChangeArrowheads="1"/>
          </p:cNvSpPr>
          <p:nvPr/>
        </p:nvSpPr>
        <p:spPr bwMode="auto">
          <a:xfrm>
            <a:off x="7162800" y="5105400"/>
            <a:ext cx="1828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Item deleted</a:t>
            </a:r>
          </a:p>
        </p:txBody>
      </p:sp>
      <p:sp>
        <p:nvSpPr>
          <p:cNvPr id="2677794" name="Line 34"/>
          <p:cNvSpPr>
            <a:spLocks noChangeShapeType="1"/>
          </p:cNvSpPr>
          <p:nvPr/>
        </p:nvSpPr>
        <p:spPr bwMode="auto">
          <a:xfrm>
            <a:off x="4229100" y="46482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795" name="Rectangle 35"/>
          <p:cNvSpPr>
            <a:spLocks noChangeArrowheads="1"/>
          </p:cNvSpPr>
          <p:nvPr/>
        </p:nvSpPr>
        <p:spPr bwMode="auto">
          <a:xfrm>
            <a:off x="5334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6" name="Rectangle 36"/>
          <p:cNvSpPr>
            <a:spLocks noChangeArrowheads="1"/>
          </p:cNvSpPr>
          <p:nvPr/>
        </p:nvSpPr>
        <p:spPr bwMode="auto">
          <a:xfrm>
            <a:off x="5638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7" name="Rectangle 37"/>
          <p:cNvSpPr>
            <a:spLocks noChangeArrowheads="1"/>
          </p:cNvSpPr>
          <p:nvPr/>
        </p:nvSpPr>
        <p:spPr bwMode="auto">
          <a:xfrm>
            <a:off x="59436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8" name="Rectangle 38"/>
          <p:cNvSpPr>
            <a:spLocks noChangeArrowheads="1"/>
          </p:cNvSpPr>
          <p:nvPr/>
        </p:nvSpPr>
        <p:spPr bwMode="auto">
          <a:xfrm>
            <a:off x="62484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799" name="Rectangle 39"/>
          <p:cNvSpPr>
            <a:spLocks noChangeArrowheads="1"/>
          </p:cNvSpPr>
          <p:nvPr/>
        </p:nvSpPr>
        <p:spPr bwMode="auto">
          <a:xfrm>
            <a:off x="65532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800" name="Rectangle 40"/>
          <p:cNvSpPr>
            <a:spLocks noChangeArrowheads="1"/>
          </p:cNvSpPr>
          <p:nvPr/>
        </p:nvSpPr>
        <p:spPr bwMode="auto">
          <a:xfrm>
            <a:off x="68580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801" name="Rectangle 41"/>
          <p:cNvSpPr>
            <a:spLocks noChangeArrowheads="1"/>
          </p:cNvSpPr>
          <p:nvPr/>
        </p:nvSpPr>
        <p:spPr bwMode="auto">
          <a:xfrm>
            <a:off x="7162800" y="4495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677802" name="AutoShape 42"/>
          <p:cNvSpPr>
            <a:spLocks/>
          </p:cNvSpPr>
          <p:nvPr/>
        </p:nvSpPr>
        <p:spPr bwMode="auto">
          <a:xfrm rot="-5400000">
            <a:off x="6172200" y="4038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3" name="Text Box 43"/>
          <p:cNvSpPr txBox="1">
            <a:spLocks noChangeArrowheads="1"/>
          </p:cNvSpPr>
          <p:nvPr/>
        </p:nvSpPr>
        <p:spPr bwMode="auto">
          <a:xfrm>
            <a:off x="5638800" y="5029200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New Heap</a:t>
            </a:r>
          </a:p>
        </p:txBody>
      </p:sp>
      <p:sp>
        <p:nvSpPr>
          <p:cNvPr id="2677804" name="Line 44"/>
          <p:cNvSpPr>
            <a:spLocks noChangeShapeType="1"/>
          </p:cNvSpPr>
          <p:nvPr/>
        </p:nvSpPr>
        <p:spPr bwMode="auto">
          <a:xfrm>
            <a:off x="3733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5" name="Line 45"/>
          <p:cNvSpPr>
            <a:spLocks noChangeShapeType="1"/>
          </p:cNvSpPr>
          <p:nvPr/>
        </p:nvSpPr>
        <p:spPr bwMode="auto">
          <a:xfrm>
            <a:off x="3429000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6" name="Line 46"/>
          <p:cNvSpPr>
            <a:spLocks noChangeShapeType="1"/>
          </p:cNvSpPr>
          <p:nvPr/>
        </p:nvSpPr>
        <p:spPr bwMode="auto">
          <a:xfrm>
            <a:off x="7467600" y="2590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7" name="Line 47"/>
          <p:cNvSpPr>
            <a:spLocks noChangeShapeType="1"/>
          </p:cNvSpPr>
          <p:nvPr/>
        </p:nvSpPr>
        <p:spPr bwMode="auto">
          <a:xfrm>
            <a:off x="7162800" y="4419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8" name="Line 48"/>
          <p:cNvSpPr>
            <a:spLocks noChangeShapeType="1"/>
          </p:cNvSpPr>
          <p:nvPr/>
        </p:nvSpPr>
        <p:spPr bwMode="auto">
          <a:xfrm flipH="1">
            <a:off x="7391400" y="4191000"/>
            <a:ext cx="152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09" name="Text Box 49"/>
          <p:cNvSpPr txBox="1">
            <a:spLocks noChangeArrowheads="1"/>
          </p:cNvSpPr>
          <p:nvPr/>
        </p:nvSpPr>
        <p:spPr bwMode="auto">
          <a:xfrm>
            <a:off x="7315200" y="3460750"/>
            <a:ext cx="1676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That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where the swap puts it (right?).</a:t>
            </a:r>
          </a:p>
        </p:txBody>
      </p:sp>
      <p:sp>
        <p:nvSpPr>
          <p:cNvPr id="2677810" name="Line 50"/>
          <p:cNvSpPr>
            <a:spLocks noChangeShapeType="1"/>
          </p:cNvSpPr>
          <p:nvPr/>
        </p:nvSpPr>
        <p:spPr bwMode="auto">
          <a:xfrm flipH="1">
            <a:off x="3733800" y="23622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11" name="Text Box 51"/>
          <p:cNvSpPr txBox="1">
            <a:spLocks noChangeArrowheads="1"/>
          </p:cNvSpPr>
          <p:nvPr/>
        </p:nvSpPr>
        <p:spPr bwMode="auto">
          <a:xfrm>
            <a:off x="3962400" y="1844675"/>
            <a:ext cx="3124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That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s where we want to put the item, initially (right?).</a:t>
            </a:r>
          </a:p>
        </p:txBody>
      </p:sp>
      <p:sp>
        <p:nvSpPr>
          <p:cNvPr id="2677812" name="Line 52"/>
          <p:cNvSpPr>
            <a:spLocks noChangeShapeType="1"/>
          </p:cNvSpPr>
          <p:nvPr/>
        </p:nvSpPr>
        <p:spPr bwMode="auto">
          <a:xfrm flipH="1" flipV="1">
            <a:off x="3657600" y="3048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7813" name="Line 53"/>
          <p:cNvSpPr>
            <a:spLocks noChangeShapeType="1"/>
          </p:cNvSpPr>
          <p:nvPr/>
        </p:nvSpPr>
        <p:spPr bwMode="auto">
          <a:xfrm flipH="1" flipV="1">
            <a:off x="7391400" y="48768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06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52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Binary Search Trees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Efficiency</a:t>
            </a:r>
          </a:p>
        </p:txBody>
      </p:sp>
      <p:sp>
        <p:nvSpPr>
          <p:cNvPr id="252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Binary Search Trees have poor worst-case performance.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they have very good performance:</a:t>
            </a:r>
          </a:p>
          <a:p>
            <a:pPr lvl="1" eaLnBrk="1" hangingPunct="1">
              <a:defRPr/>
            </a:pPr>
            <a:r>
              <a:rPr lang="en-US" smtClean="0"/>
              <a:t>On average.</a:t>
            </a:r>
          </a:p>
          <a:p>
            <a:pPr lvl="1" eaLnBrk="1" hangingPunct="1">
              <a:defRPr/>
            </a:pPr>
            <a:r>
              <a:rPr lang="en-US" smtClean="0"/>
              <a:t>If balanced.</a:t>
            </a:r>
          </a:p>
          <a:p>
            <a:pPr lvl="2" eaLnBrk="1" hangingPunct="1">
              <a:defRPr/>
            </a:pPr>
            <a:r>
              <a:rPr lang="en-US" smtClean="0"/>
              <a:t>But we do not know an efficient way to make them </a:t>
            </a:r>
            <a:r>
              <a:rPr lang="en-US" i="1" smtClean="0"/>
              <a:t>stay</a:t>
            </a:r>
            <a:r>
              <a:rPr lang="en-US" smtClean="0"/>
              <a:t> balanced.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Can we efficiently keep a Binary Search Tree balanced?</a:t>
            </a:r>
          </a:p>
          <a:p>
            <a:pPr lvl="1" eaLnBrk="1" hangingPunct="1">
              <a:defRPr/>
            </a:pPr>
            <a:r>
              <a:rPr lang="en-US" smtClean="0"/>
              <a:t>We will look at this question again later.</a:t>
            </a:r>
          </a:p>
        </p:txBody>
      </p:sp>
      <p:graphicFrame>
        <p:nvGraphicFramePr>
          <p:cNvPr id="2529284" name="Group 4"/>
          <p:cNvGraphicFramePr>
            <a:graphicFrameLocks noGrp="1"/>
          </p:cNvGraphicFramePr>
          <p:nvPr/>
        </p:nvGraphicFramePr>
        <p:xfrm>
          <a:off x="2003425" y="1295400"/>
          <a:ext cx="5137150" cy="1736725"/>
        </p:xfrm>
        <a:graphic>
          <a:graphicData uri="http://schemas.openxmlformats.org/drawingml/2006/table">
            <a:tbl>
              <a:tblPr/>
              <a:tblGrid>
                <a:gridCol w="1030288"/>
                <a:gridCol w="1484312"/>
                <a:gridCol w="1325563"/>
                <a:gridCol w="1296987"/>
              </a:tblGrid>
              <a:tr h="731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(balanced &amp; average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Sorted Array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B.S.T.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(worst case)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 April,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74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Overview of Advanced Table Implementations</a:t>
            </a:r>
          </a:p>
        </p:txBody>
      </p:sp>
      <p:sp>
        <p:nvSpPr>
          <p:cNvPr id="274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cover the following advanced Table implementations.</a:t>
            </a:r>
          </a:p>
          <a:p>
            <a:pPr lvl="1" eaLnBrk="1" hangingPunct="1">
              <a:defRPr/>
            </a:pPr>
            <a:r>
              <a:rPr lang="en-US" smtClean="0"/>
              <a:t>Balanced Search Trees</a:t>
            </a:r>
          </a:p>
          <a:p>
            <a:pPr lvl="2" eaLnBrk="1" hangingPunct="1">
              <a:defRPr/>
            </a:pPr>
            <a:r>
              <a:rPr lang="en-US" smtClean="0"/>
              <a:t>Binary Search Trees are hard to keep balanced, so to make things easier we allow more than 2 children:</a:t>
            </a:r>
          </a:p>
          <a:p>
            <a:pPr lvl="3" eaLnBrk="1" hangingPunct="1">
              <a:defRPr/>
            </a:pPr>
            <a:r>
              <a:rPr lang="en-US" b="1" smtClean="0"/>
              <a:t>2-3 Tree</a:t>
            </a:r>
          </a:p>
          <a:p>
            <a:pPr lvl="4" eaLnBrk="1" hangingPunct="1">
              <a:defRPr/>
            </a:pPr>
            <a:r>
              <a:rPr lang="en-US" smtClean="0"/>
              <a:t>Up to 3 children</a:t>
            </a:r>
          </a:p>
          <a:p>
            <a:pPr lvl="3" eaLnBrk="1" hangingPunct="1">
              <a:defRPr/>
            </a:pPr>
            <a:r>
              <a:rPr lang="en-US" b="1" smtClean="0"/>
              <a:t>2-3-4 Tree</a:t>
            </a:r>
          </a:p>
          <a:p>
            <a:pPr lvl="4" eaLnBrk="1" hangingPunct="1">
              <a:defRPr/>
            </a:pPr>
            <a:r>
              <a:rPr lang="en-US" smtClean="0"/>
              <a:t>Up to 4 children</a:t>
            </a:r>
          </a:p>
          <a:p>
            <a:pPr lvl="3" eaLnBrk="1" hangingPunct="1">
              <a:defRPr/>
            </a:pPr>
            <a:r>
              <a:rPr lang="en-US" b="1" smtClean="0"/>
              <a:t>Red-Black Tree</a:t>
            </a:r>
          </a:p>
          <a:p>
            <a:pPr lvl="4" eaLnBrk="1" hangingPunct="1">
              <a:defRPr/>
            </a:pPr>
            <a:r>
              <a:rPr lang="en-US" smtClean="0"/>
              <a:t>Binary-tree representation of a 2-3-4 tree</a:t>
            </a:r>
          </a:p>
          <a:p>
            <a:pPr lvl="2" eaLnBrk="1" hangingPunct="1">
              <a:defRPr/>
            </a:pPr>
            <a:r>
              <a:rPr lang="en-US" smtClean="0"/>
              <a:t>Or back up and try a balanced Binary Tree again:</a:t>
            </a:r>
          </a:p>
          <a:p>
            <a:pPr lvl="3" eaLnBrk="1" hangingPunct="1">
              <a:defRPr/>
            </a:pPr>
            <a:r>
              <a:rPr lang="en-US" b="1" smtClean="0"/>
              <a:t>AVL Tree</a:t>
            </a:r>
          </a:p>
          <a:p>
            <a:pPr lvl="1" eaLnBrk="1" hangingPunct="1">
              <a:defRPr/>
            </a:pPr>
            <a:r>
              <a:rPr lang="en-US" smtClean="0"/>
              <a:t>Alternatively, forget about trees entirely:</a:t>
            </a:r>
          </a:p>
          <a:p>
            <a:pPr lvl="2" eaLnBrk="1" hangingPunct="1">
              <a:defRPr/>
            </a:pPr>
            <a:r>
              <a:rPr lang="en-US" b="1" smtClean="0"/>
              <a:t>Hash Tables</a:t>
            </a:r>
          </a:p>
          <a:p>
            <a:pPr lvl="1" eaLnBrk="1" hangingPunct="1">
              <a:defRPr/>
            </a:pPr>
            <a:r>
              <a:rPr lang="en-US" smtClean="0"/>
              <a:t>Finally,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the Radix Sort of Table implementations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:</a:t>
            </a:r>
          </a:p>
          <a:p>
            <a:pPr lvl="2" eaLnBrk="1" hangingPunct="1">
              <a:defRPr/>
            </a:pPr>
            <a:r>
              <a:rPr lang="en-US" b="1" smtClean="0"/>
              <a:t>Prefix Tree</a:t>
            </a:r>
            <a:endParaRPr lang="en-US" smtClean="0"/>
          </a:p>
        </p:txBody>
      </p:sp>
      <p:sp>
        <p:nvSpPr>
          <p:cNvPr id="2744324" name="Text Box 4"/>
          <p:cNvSpPr txBox="1">
            <a:spLocks noChangeArrowheads="1"/>
          </p:cNvSpPr>
          <p:nvPr/>
        </p:nvSpPr>
        <p:spPr bwMode="auto">
          <a:xfrm>
            <a:off x="914400" y="2317750"/>
            <a:ext cx="762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(part) </a:t>
            </a:r>
            <a:endParaRPr lang="en-US" sz="1800">
              <a:solidFill>
                <a:schemeClr val="folHlink"/>
              </a:solidFill>
              <a:cs typeface="+mn-cs"/>
              <a:sym typeface="Wingdings 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14254</TotalTime>
  <Words>4364</Words>
  <Application>Microsoft Macintosh PowerPoint</Application>
  <PresentationFormat>On-screen Show (4:3)</PresentationFormat>
  <Paragraphs>1132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2-3 Trees Other Balanced Search Trees</vt:lpstr>
      <vt:lpstr>Review Where Are We? — The Big Problem</vt:lpstr>
      <vt:lpstr>Review Binary Heap Algorithms [1/5]</vt:lpstr>
      <vt:lpstr>Review Binary Heap Algorithms [2/5]</vt:lpstr>
      <vt:lpstr>Review Binary Heap Algorithms [3/5]</vt:lpstr>
      <vt:lpstr>Review Binary Heap Algorithms [4/5]</vt:lpstr>
      <vt:lpstr>Review Binary Heap Algorithms [5/5]</vt:lpstr>
      <vt:lpstr>Review Binary Search Trees — Efficiency</vt:lpstr>
      <vt:lpstr>Overview of Advanced Table Implementations</vt:lpstr>
      <vt:lpstr>Review 2-3 Trees — Introduction &amp; Definition [1/2]</vt:lpstr>
      <vt:lpstr>Review 2-3 Trees — Introduction &amp; Definition [2/2]</vt:lpstr>
      <vt:lpstr>Review 2-3 Trees — Operations: Traverse &amp; Retrieve</vt:lpstr>
      <vt:lpstr>Review 2-3 Trees — Operations: Insert [1/4]</vt:lpstr>
      <vt:lpstr>Review 2-3 Trees — Operations: Insert [2/4]</vt:lpstr>
      <vt:lpstr>Review 2-3 Trees — Operations: Insert [3/4]</vt:lpstr>
      <vt:lpstr>Review 2-3 Trees — Operations: Insert [4/4]</vt:lpstr>
      <vt:lpstr>2-3 Trees — Operations: Delete [1/8]</vt:lpstr>
      <vt:lpstr> 2-3 Trees — Operations: Delete [2/8]</vt:lpstr>
      <vt:lpstr>2-3 Trees — Operations: Delete [3/8]</vt:lpstr>
      <vt:lpstr>2-3 Trees — Operations: Delete [4/8]</vt:lpstr>
      <vt:lpstr>2-3 Trees — Operations: Delete [5/8]</vt:lpstr>
      <vt:lpstr>2-3 Trees — Operations: Delete [6/8]</vt:lpstr>
      <vt:lpstr>2-3 Trees — Operations: Delete [7/8]</vt:lpstr>
      <vt:lpstr>2-3 Trees — Operations: Delete [8/8]</vt:lpstr>
      <vt:lpstr>2-3 Trees Efficiency</vt:lpstr>
      <vt:lpstr>Other Balanced Search Trees Better Than a 2-3 Tree?</vt:lpstr>
      <vt:lpstr>Other Balanced Search Trees 2-3-4 Trees</vt:lpstr>
      <vt:lpstr>Other Balanced Search Trees Red-Black Trees — Idea [1/3]</vt:lpstr>
      <vt:lpstr>Other Balanced Search Trees Red-Black Trees — Idea [2/3]</vt:lpstr>
      <vt:lpstr>Other Balanced Search Trees Red-Black Trees — Idea [3/3]</vt:lpstr>
      <vt:lpstr>Other Balanced Search Trees Red-Black Trees — Variations</vt:lpstr>
      <vt:lpstr>Other Balanced Search Trees Red-Black Trees — Usage</vt:lpstr>
      <vt:lpstr>Other Balanced Search Trees Red-Black Trees — Notes [1/2]</vt:lpstr>
      <vt:lpstr>Other Balanced Search Trees Red-Black Trees — Notes [2/2]</vt:lpstr>
      <vt:lpstr>Other Balanced Search Trees AVL Trees — Definition</vt:lpstr>
      <vt:lpstr>Other Balanced Search Trees AVL Trees — Rotation</vt:lpstr>
      <vt:lpstr>Other Balanced Search Trees AVL Trees — Example</vt:lpstr>
      <vt:lpstr>Other Balanced Search Trees Wrap-Up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Trees; Other Balanced Search Trees</dc:title>
  <dc:creator>Glenn G. Chappell</dc:creator>
  <cp:lastModifiedBy>Chris Hartman</cp:lastModifiedBy>
  <cp:revision>330</cp:revision>
  <dcterms:created xsi:type="dcterms:W3CDTF">2004-09-03T22:49:27Z</dcterms:created>
  <dcterms:modified xsi:type="dcterms:W3CDTF">2013-04-19T18:59:18Z</dcterms:modified>
</cp:coreProperties>
</file>