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1731" r:id="rId3"/>
    <p:sldId id="2145" r:id="rId4"/>
    <p:sldId id="1905" r:id="rId5"/>
    <p:sldId id="2023" r:id="rId6"/>
    <p:sldId id="2074" r:id="rId7"/>
    <p:sldId id="2202" r:id="rId8"/>
    <p:sldId id="2203" r:id="rId9"/>
    <p:sldId id="2204" r:id="rId10"/>
    <p:sldId id="2263" r:id="rId11"/>
    <p:sldId id="2264" r:id="rId12"/>
    <p:sldId id="2265" r:id="rId13"/>
    <p:sldId id="2266" r:id="rId14"/>
    <p:sldId id="2151" r:id="rId15"/>
    <p:sldId id="2205" r:id="rId16"/>
    <p:sldId id="2155" r:id="rId17"/>
    <p:sldId id="2206" r:id="rId18"/>
    <p:sldId id="2288" r:id="rId19"/>
    <p:sldId id="2289" r:id="rId20"/>
    <p:sldId id="2290" r:id="rId21"/>
    <p:sldId id="2291" r:id="rId22"/>
    <p:sldId id="2292" r:id="rId23"/>
    <p:sldId id="2267" r:id="rId24"/>
    <p:sldId id="2268" r:id="rId25"/>
    <p:sldId id="2269" r:id="rId26"/>
    <p:sldId id="2270" r:id="rId27"/>
    <p:sldId id="2271" r:id="rId28"/>
    <p:sldId id="2272" r:id="rId29"/>
    <p:sldId id="2273" r:id="rId30"/>
    <p:sldId id="2274" r:id="rId31"/>
    <p:sldId id="2275" r:id="rId32"/>
    <p:sldId id="2276" r:id="rId33"/>
    <p:sldId id="2277" r:id="rId34"/>
    <p:sldId id="2278" r:id="rId3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E0E0E0"/>
    <a:srgbClr val="FF8000"/>
    <a:srgbClr val="008000"/>
    <a:srgbClr val="00FF00"/>
    <a:srgbClr val="FFD48D"/>
    <a:srgbClr val="FF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8B514C20-163D-1745-A27D-61D61B23D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73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55CC52A2-09CD-3C4E-8B8A-9EB528D06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42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DD90-B8FB-694F-B59C-E72117626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6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B7B23-2E83-A04F-8C88-D54281BDC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D3F6E-8E0D-744A-9C4A-E7A2CA1FD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8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C9971-0029-2845-8BC4-3829906E2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2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04358-3D54-0A45-B0E5-01E6BB044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F221C-93A8-C344-813D-893FF7525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9604E-7E7D-1C41-BA65-B24AA03A2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8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B5DAB-6A10-7343-A050-05226A869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1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0AFA4-35CD-0C4D-8D27-3F4B0356B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8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045B8-0987-7F46-BF35-B3BBD9751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F0DD7-1B94-7A41-A5D2-C596297F9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2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1DD28692-A7F6-1F4A-9874-0158D9FFC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Tables in Various Languages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Friday, April 19, 2013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cmhartman@alaska.edu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Based on material by Glenn G. Chappell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01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AVL Trees </a:t>
            </a:r>
            <a:r>
              <a:rPr lang="en-US" smtClean="0">
                <a:cs typeface="Times New Roman" charset="0"/>
              </a:rPr>
              <a:t>— Definition</a:t>
            </a:r>
          </a:p>
        </p:txBody>
      </p:sp>
      <p:sp>
        <p:nvSpPr>
          <p:cNvPr id="301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first kind of self-balancing search tree was the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AVL Tree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AVL trees are named after the authors of a 1962 paper describing them: Georgy Maximovich </a:t>
            </a:r>
            <a:r>
              <a:rPr lang="en-US" b="1" smtClean="0"/>
              <a:t>A</a:t>
            </a:r>
            <a:r>
              <a:rPr lang="en-US" smtClean="0"/>
              <a:t>delson-</a:t>
            </a:r>
            <a:r>
              <a:rPr lang="en-US" b="1" smtClean="0"/>
              <a:t>V</a:t>
            </a:r>
            <a:r>
              <a:rPr lang="en-US" smtClean="0"/>
              <a:t>elsky and Yevgeniy Mikhailovich </a:t>
            </a:r>
            <a:r>
              <a:rPr lang="en-US" b="1" smtClean="0"/>
              <a:t>L</a:t>
            </a:r>
            <a:r>
              <a:rPr lang="en-US" smtClean="0"/>
              <a:t>andis.</a:t>
            </a:r>
          </a:p>
          <a:p>
            <a:pPr lvl="1" eaLnBrk="1" hangingPunct="1">
              <a:defRPr/>
            </a:pPr>
            <a:r>
              <a:rPr lang="en-US" smtClean="0"/>
              <a:t>These days, AVL Trees are mostly a historical curiosity.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An </a:t>
            </a:r>
            <a:r>
              <a:rPr lang="en-US" b="1" smtClean="0">
                <a:cs typeface="+mn-cs"/>
              </a:rPr>
              <a:t>AVL Tree</a:t>
            </a:r>
            <a:r>
              <a:rPr lang="en-US" smtClean="0">
                <a:cs typeface="+mn-cs"/>
              </a:rPr>
              <a:t> is a balanced (in our original,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strict sense) Binary Search Tree in which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each node has an extra piece of data: its</a:t>
            </a:r>
            <a:br>
              <a:rPr lang="en-US" smtClean="0">
                <a:cs typeface="+mn-cs"/>
              </a:rPr>
            </a:b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balance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: left high [</a:t>
            </a:r>
            <a:r>
              <a:rPr lang="en-US" smtClean="0">
                <a:cs typeface="+mn-cs"/>
                <a:sym typeface="Symbol" charset="0"/>
              </a:rPr>
              <a:t></a:t>
            </a:r>
            <a:r>
              <a:rPr lang="en-US" smtClean="0">
                <a:cs typeface="+mn-cs"/>
              </a:rPr>
              <a:t>], right high [</a:t>
            </a:r>
            <a:r>
              <a:rPr lang="en-US" smtClean="0">
                <a:cs typeface="+mn-cs"/>
                <a:sym typeface="Symbol" charset="0"/>
              </a:rPr>
              <a:t></a:t>
            </a:r>
            <a:r>
              <a:rPr lang="en-US" smtClean="0">
                <a:cs typeface="+mn-cs"/>
              </a:rPr>
              <a:t>],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or even [=].</a:t>
            </a:r>
          </a:p>
          <a:p>
            <a:pPr lvl="1" eaLnBrk="1" hangingPunct="1">
              <a:defRPr/>
            </a:pPr>
            <a:r>
              <a:rPr lang="en-US" smtClean="0"/>
              <a:t>Recall: a Binary Tree is </a:t>
            </a:r>
            <a:r>
              <a:rPr lang="en-US" i="1" smtClean="0"/>
              <a:t>balanced</a:t>
            </a:r>
            <a:r>
              <a:rPr lang="en-US" smtClean="0"/>
              <a:t>, if, for</a:t>
            </a:r>
            <a:br>
              <a:rPr lang="en-US" smtClean="0"/>
            </a:br>
            <a:r>
              <a:rPr lang="en-US" smtClean="0"/>
              <a:t>each node in the tree, its two subtrees</a:t>
            </a:r>
            <a:br>
              <a:rPr lang="en-US" smtClean="0"/>
            </a:br>
            <a:r>
              <a:rPr lang="en-US" smtClean="0"/>
              <a:t>have heights differing by at most 1.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A-V &amp; L discovered logarithmic-time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algorithms to do insert and delete while maintaining the balanced property.</a:t>
            </a:r>
          </a:p>
        </p:txBody>
      </p:sp>
      <p:sp>
        <p:nvSpPr>
          <p:cNvPr id="3014660" name="Rectangle 4"/>
          <p:cNvSpPr>
            <a:spLocks noChangeArrowheads="1"/>
          </p:cNvSpPr>
          <p:nvPr/>
        </p:nvSpPr>
        <p:spPr bwMode="auto">
          <a:xfrm>
            <a:off x="7239000" y="37941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3014661" name="Rectangle 5"/>
          <p:cNvSpPr>
            <a:spLocks noChangeArrowheads="1"/>
          </p:cNvSpPr>
          <p:nvPr/>
        </p:nvSpPr>
        <p:spPr bwMode="auto">
          <a:xfrm>
            <a:off x="7543800" y="37941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3014662" name="Rectangle 6"/>
          <p:cNvSpPr>
            <a:spLocks noChangeArrowheads="1"/>
          </p:cNvSpPr>
          <p:nvPr/>
        </p:nvSpPr>
        <p:spPr bwMode="auto">
          <a:xfrm>
            <a:off x="7239000" y="3794125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4663" name="Line 7"/>
          <p:cNvSpPr>
            <a:spLocks noChangeShapeType="1"/>
          </p:cNvSpPr>
          <p:nvPr/>
        </p:nvSpPr>
        <p:spPr bwMode="auto">
          <a:xfrm flipH="1">
            <a:off x="7086600" y="4098925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4664" name="Rectangle 8"/>
          <p:cNvSpPr>
            <a:spLocks noChangeArrowheads="1"/>
          </p:cNvSpPr>
          <p:nvPr/>
        </p:nvSpPr>
        <p:spPr bwMode="auto">
          <a:xfrm>
            <a:off x="7696200" y="43275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3014665" name="Rectangle 9"/>
          <p:cNvSpPr>
            <a:spLocks noChangeArrowheads="1"/>
          </p:cNvSpPr>
          <p:nvPr/>
        </p:nvSpPr>
        <p:spPr bwMode="auto">
          <a:xfrm>
            <a:off x="8001000" y="43275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4666" name="Rectangle 10"/>
          <p:cNvSpPr>
            <a:spLocks noChangeArrowheads="1"/>
          </p:cNvSpPr>
          <p:nvPr/>
        </p:nvSpPr>
        <p:spPr bwMode="auto">
          <a:xfrm>
            <a:off x="7696200" y="4327525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4667" name="Line 11"/>
          <p:cNvSpPr>
            <a:spLocks noChangeShapeType="1"/>
          </p:cNvSpPr>
          <p:nvPr/>
        </p:nvSpPr>
        <p:spPr bwMode="auto">
          <a:xfrm>
            <a:off x="7696200" y="4098925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4668" name="Rectangle 12"/>
          <p:cNvSpPr>
            <a:spLocks noChangeArrowheads="1"/>
          </p:cNvSpPr>
          <p:nvPr/>
        </p:nvSpPr>
        <p:spPr bwMode="auto">
          <a:xfrm>
            <a:off x="6781800" y="43275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3014669" name="Rectangle 13"/>
          <p:cNvSpPr>
            <a:spLocks noChangeArrowheads="1"/>
          </p:cNvSpPr>
          <p:nvPr/>
        </p:nvSpPr>
        <p:spPr bwMode="auto">
          <a:xfrm>
            <a:off x="7086600" y="43275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4670" name="Rectangle 14"/>
          <p:cNvSpPr>
            <a:spLocks noChangeArrowheads="1"/>
          </p:cNvSpPr>
          <p:nvPr/>
        </p:nvSpPr>
        <p:spPr bwMode="auto">
          <a:xfrm>
            <a:off x="6781800" y="4327525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4671" name="Rectangle 15"/>
          <p:cNvSpPr>
            <a:spLocks noChangeArrowheads="1"/>
          </p:cNvSpPr>
          <p:nvPr/>
        </p:nvSpPr>
        <p:spPr bwMode="auto">
          <a:xfrm>
            <a:off x="6400800" y="48609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3014672" name="Rectangle 16"/>
          <p:cNvSpPr>
            <a:spLocks noChangeArrowheads="1"/>
          </p:cNvSpPr>
          <p:nvPr/>
        </p:nvSpPr>
        <p:spPr bwMode="auto">
          <a:xfrm>
            <a:off x="6705600" y="48609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4673" name="Rectangle 17"/>
          <p:cNvSpPr>
            <a:spLocks noChangeArrowheads="1"/>
          </p:cNvSpPr>
          <p:nvPr/>
        </p:nvSpPr>
        <p:spPr bwMode="auto">
          <a:xfrm>
            <a:off x="6400800" y="4860925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4674" name="Rectangle 18"/>
          <p:cNvSpPr>
            <a:spLocks noChangeArrowheads="1"/>
          </p:cNvSpPr>
          <p:nvPr/>
        </p:nvSpPr>
        <p:spPr bwMode="auto">
          <a:xfrm>
            <a:off x="7162800" y="48609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3014675" name="Rectangle 19"/>
          <p:cNvSpPr>
            <a:spLocks noChangeArrowheads="1"/>
          </p:cNvSpPr>
          <p:nvPr/>
        </p:nvSpPr>
        <p:spPr bwMode="auto">
          <a:xfrm>
            <a:off x="7467600" y="48609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4676" name="Rectangle 20"/>
          <p:cNvSpPr>
            <a:spLocks noChangeArrowheads="1"/>
          </p:cNvSpPr>
          <p:nvPr/>
        </p:nvSpPr>
        <p:spPr bwMode="auto">
          <a:xfrm>
            <a:off x="7162800" y="4860925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4677" name="Line 21"/>
          <p:cNvSpPr>
            <a:spLocks noChangeShapeType="1"/>
          </p:cNvSpPr>
          <p:nvPr/>
        </p:nvSpPr>
        <p:spPr bwMode="auto">
          <a:xfrm flipH="1">
            <a:off x="6705600" y="4632325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4678" name="Line 22"/>
          <p:cNvSpPr>
            <a:spLocks noChangeShapeType="1"/>
          </p:cNvSpPr>
          <p:nvPr/>
        </p:nvSpPr>
        <p:spPr bwMode="auto">
          <a:xfrm>
            <a:off x="7239000" y="4632325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4679" name="Text Box 23"/>
          <p:cNvSpPr txBox="1">
            <a:spLocks noChangeArrowheads="1"/>
          </p:cNvSpPr>
          <p:nvPr/>
        </p:nvSpPr>
        <p:spPr bwMode="auto">
          <a:xfrm>
            <a:off x="6172200" y="3048000"/>
            <a:ext cx="1295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Data item</a:t>
            </a:r>
          </a:p>
        </p:txBody>
      </p:sp>
      <p:sp>
        <p:nvSpPr>
          <p:cNvPr id="3014680" name="Text Box 24"/>
          <p:cNvSpPr txBox="1">
            <a:spLocks noChangeArrowheads="1"/>
          </p:cNvSpPr>
          <p:nvPr/>
        </p:nvSpPr>
        <p:spPr bwMode="auto">
          <a:xfrm>
            <a:off x="7543800" y="2971800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Node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’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s 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“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balance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”</a:t>
            </a:r>
            <a:endParaRPr lang="en-US" sz="14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3014681" name="Line 25"/>
          <p:cNvSpPr>
            <a:spLocks noChangeShapeType="1"/>
          </p:cNvSpPr>
          <p:nvPr/>
        </p:nvSpPr>
        <p:spPr bwMode="auto">
          <a:xfrm>
            <a:off x="7162800" y="3336925"/>
            <a:ext cx="1524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4682" name="Line 26"/>
          <p:cNvSpPr>
            <a:spLocks noChangeShapeType="1"/>
          </p:cNvSpPr>
          <p:nvPr/>
        </p:nvSpPr>
        <p:spPr bwMode="auto">
          <a:xfrm flipH="1">
            <a:off x="7772400" y="3489325"/>
            <a:ext cx="1524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01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AVL Trees </a:t>
            </a:r>
            <a:r>
              <a:rPr lang="en-US" smtClean="0">
                <a:cs typeface="Times New Roman" charset="0"/>
              </a:rPr>
              <a:t>— Rotation</a:t>
            </a:r>
          </a:p>
        </p:txBody>
      </p:sp>
      <p:sp>
        <p:nvSpPr>
          <p:cNvPr id="301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will not cover all of the details of the AVL Tree algorithms.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We note that they rest on an operation known as </a:t>
            </a:r>
            <a:r>
              <a:rPr lang="en-US" b="1" smtClean="0"/>
              <a:t>rotation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Rotation is pictured below. For nodes labeled A, C, E, the subtrees of which they are the roots are moved along with them.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Note that we have seen something (roughly) like this before, in the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semi-easy case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of 2-3 Tree deletion.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When we allow rotations, we can insert or delete using at most </a:t>
            </a:r>
            <a:r>
              <a:rPr lang="en-US" i="1" smtClean="0">
                <a:cs typeface="+mn-cs"/>
              </a:rPr>
              <a:t>O</a:t>
            </a:r>
            <a:r>
              <a:rPr lang="en-US" smtClean="0">
                <a:cs typeface="+mn-cs"/>
              </a:rPr>
              <a:t>(log </a:t>
            </a:r>
            <a:r>
              <a:rPr lang="en-US" i="1" smtClean="0">
                <a:cs typeface="+mn-cs"/>
              </a:rPr>
              <a:t>n</a:t>
            </a:r>
            <a:r>
              <a:rPr lang="en-US" smtClean="0">
                <a:cs typeface="+mn-cs"/>
              </a:rPr>
              <a:t>) operations, while maintaining the balanced property.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Thus, insert and delete (and, by the balanced property, retrieve) are</a:t>
            </a:r>
            <a:br>
              <a:rPr lang="en-US" smtClean="0"/>
            </a:br>
            <a:r>
              <a:rPr lang="en-US" i="1" smtClean="0"/>
              <a:t>O</a:t>
            </a:r>
            <a:r>
              <a:rPr lang="en-US" smtClean="0"/>
              <a:t>(log </a:t>
            </a:r>
            <a:r>
              <a:rPr lang="en-US" i="1" smtClean="0"/>
              <a:t>n</a:t>
            </a:r>
            <a:r>
              <a:rPr lang="en-US" smtClean="0"/>
              <a:t>) operations for an AVL Tree.</a:t>
            </a:r>
          </a:p>
        </p:txBody>
      </p:sp>
      <p:sp>
        <p:nvSpPr>
          <p:cNvPr id="3015684" name="Rectangle 4"/>
          <p:cNvSpPr>
            <a:spLocks noChangeArrowheads="1"/>
          </p:cNvSpPr>
          <p:nvPr/>
        </p:nvSpPr>
        <p:spPr bwMode="auto">
          <a:xfrm>
            <a:off x="5715000" y="37338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d</a:t>
            </a:r>
          </a:p>
        </p:txBody>
      </p:sp>
      <p:sp>
        <p:nvSpPr>
          <p:cNvPr id="3015685" name="Line 5"/>
          <p:cNvSpPr>
            <a:spLocks noChangeShapeType="1"/>
          </p:cNvSpPr>
          <p:nvPr/>
        </p:nvSpPr>
        <p:spPr bwMode="auto">
          <a:xfrm flipH="1">
            <a:off x="5410200" y="3505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686" name="Line 6"/>
          <p:cNvSpPr>
            <a:spLocks noChangeShapeType="1"/>
          </p:cNvSpPr>
          <p:nvPr/>
        </p:nvSpPr>
        <p:spPr bwMode="auto">
          <a:xfrm>
            <a:off x="5715000" y="3505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687" name="Rectangle 7"/>
          <p:cNvSpPr>
            <a:spLocks noChangeArrowheads="1"/>
          </p:cNvSpPr>
          <p:nvPr/>
        </p:nvSpPr>
        <p:spPr bwMode="auto">
          <a:xfrm>
            <a:off x="5486400" y="32004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b</a:t>
            </a:r>
          </a:p>
        </p:txBody>
      </p:sp>
      <p:sp>
        <p:nvSpPr>
          <p:cNvPr id="3015688" name="Line 8"/>
          <p:cNvSpPr>
            <a:spLocks noChangeShapeType="1"/>
          </p:cNvSpPr>
          <p:nvPr/>
        </p:nvSpPr>
        <p:spPr bwMode="auto">
          <a:xfrm flipH="1">
            <a:off x="5638800" y="3048000"/>
            <a:ext cx="76200" cy="1524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689" name="Rectangle 9"/>
          <p:cNvSpPr>
            <a:spLocks noChangeArrowheads="1"/>
          </p:cNvSpPr>
          <p:nvPr/>
        </p:nvSpPr>
        <p:spPr bwMode="auto">
          <a:xfrm>
            <a:off x="5257800" y="3733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A</a:t>
            </a:r>
          </a:p>
        </p:txBody>
      </p:sp>
      <p:sp>
        <p:nvSpPr>
          <p:cNvPr id="3015690" name="Line 10"/>
          <p:cNvSpPr>
            <a:spLocks noChangeShapeType="1"/>
          </p:cNvSpPr>
          <p:nvPr/>
        </p:nvSpPr>
        <p:spPr bwMode="auto">
          <a:xfrm flipH="1">
            <a:off x="5257800" y="40386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691" name="Line 11"/>
          <p:cNvSpPr>
            <a:spLocks noChangeShapeType="1"/>
          </p:cNvSpPr>
          <p:nvPr/>
        </p:nvSpPr>
        <p:spPr bwMode="auto">
          <a:xfrm>
            <a:off x="5486400" y="40386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692" name="Line 12"/>
          <p:cNvSpPr>
            <a:spLocks noChangeShapeType="1"/>
          </p:cNvSpPr>
          <p:nvPr/>
        </p:nvSpPr>
        <p:spPr bwMode="auto">
          <a:xfrm flipH="1">
            <a:off x="5638800" y="4038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693" name="Line 13"/>
          <p:cNvSpPr>
            <a:spLocks noChangeShapeType="1"/>
          </p:cNvSpPr>
          <p:nvPr/>
        </p:nvSpPr>
        <p:spPr bwMode="auto">
          <a:xfrm>
            <a:off x="5943600" y="4038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694" name="Rectangle 14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C</a:t>
            </a:r>
          </a:p>
        </p:txBody>
      </p:sp>
      <p:sp>
        <p:nvSpPr>
          <p:cNvPr id="3015695" name="Line 15"/>
          <p:cNvSpPr>
            <a:spLocks noChangeShapeType="1"/>
          </p:cNvSpPr>
          <p:nvPr/>
        </p:nvSpPr>
        <p:spPr bwMode="auto">
          <a:xfrm flipH="1">
            <a:off x="54864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696" name="Line 16"/>
          <p:cNvSpPr>
            <a:spLocks noChangeShapeType="1"/>
          </p:cNvSpPr>
          <p:nvPr/>
        </p:nvSpPr>
        <p:spPr bwMode="auto">
          <a:xfrm>
            <a:off x="57150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697" name="Rectangle 17"/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E</a:t>
            </a:r>
          </a:p>
        </p:txBody>
      </p:sp>
      <p:sp>
        <p:nvSpPr>
          <p:cNvPr id="3015698" name="Line 18"/>
          <p:cNvSpPr>
            <a:spLocks noChangeShapeType="1"/>
          </p:cNvSpPr>
          <p:nvPr/>
        </p:nvSpPr>
        <p:spPr bwMode="auto">
          <a:xfrm flipH="1">
            <a:off x="59436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699" name="Line 19"/>
          <p:cNvSpPr>
            <a:spLocks noChangeShapeType="1"/>
          </p:cNvSpPr>
          <p:nvPr/>
        </p:nvSpPr>
        <p:spPr bwMode="auto">
          <a:xfrm>
            <a:off x="61722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700" name="Line 20"/>
          <p:cNvSpPr>
            <a:spLocks noChangeShapeType="1"/>
          </p:cNvSpPr>
          <p:nvPr/>
        </p:nvSpPr>
        <p:spPr bwMode="auto">
          <a:xfrm flipH="1">
            <a:off x="3276600" y="3505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701" name="Line 21"/>
          <p:cNvSpPr>
            <a:spLocks noChangeShapeType="1"/>
          </p:cNvSpPr>
          <p:nvPr/>
        </p:nvSpPr>
        <p:spPr bwMode="auto">
          <a:xfrm>
            <a:off x="3581400" y="3505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702" name="Rectangle 22"/>
          <p:cNvSpPr>
            <a:spLocks noChangeArrowheads="1"/>
          </p:cNvSpPr>
          <p:nvPr/>
        </p:nvSpPr>
        <p:spPr bwMode="auto">
          <a:xfrm>
            <a:off x="3352800" y="32004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d</a:t>
            </a:r>
          </a:p>
        </p:txBody>
      </p:sp>
      <p:sp>
        <p:nvSpPr>
          <p:cNvPr id="3015703" name="Line 23"/>
          <p:cNvSpPr>
            <a:spLocks noChangeShapeType="1"/>
          </p:cNvSpPr>
          <p:nvPr/>
        </p:nvSpPr>
        <p:spPr bwMode="auto">
          <a:xfrm flipH="1">
            <a:off x="3505200" y="3048000"/>
            <a:ext cx="76200" cy="1524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704" name="Rectangle 24"/>
          <p:cNvSpPr>
            <a:spLocks noChangeArrowheads="1"/>
          </p:cNvSpPr>
          <p:nvPr/>
        </p:nvSpPr>
        <p:spPr bwMode="auto">
          <a:xfrm>
            <a:off x="3581400" y="3733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E</a:t>
            </a:r>
          </a:p>
        </p:txBody>
      </p:sp>
      <p:sp>
        <p:nvSpPr>
          <p:cNvPr id="3015705" name="Line 25"/>
          <p:cNvSpPr>
            <a:spLocks noChangeShapeType="1"/>
          </p:cNvSpPr>
          <p:nvPr/>
        </p:nvSpPr>
        <p:spPr bwMode="auto">
          <a:xfrm flipH="1">
            <a:off x="3581400" y="40386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706" name="Line 26"/>
          <p:cNvSpPr>
            <a:spLocks noChangeShapeType="1"/>
          </p:cNvSpPr>
          <p:nvPr/>
        </p:nvSpPr>
        <p:spPr bwMode="auto">
          <a:xfrm>
            <a:off x="3810000" y="40386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707" name="Rectangle 27"/>
          <p:cNvSpPr>
            <a:spLocks noChangeArrowheads="1"/>
          </p:cNvSpPr>
          <p:nvPr/>
        </p:nvSpPr>
        <p:spPr bwMode="auto">
          <a:xfrm>
            <a:off x="3124200" y="37338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b</a:t>
            </a:r>
          </a:p>
        </p:txBody>
      </p:sp>
      <p:sp>
        <p:nvSpPr>
          <p:cNvPr id="3015708" name="Line 28"/>
          <p:cNvSpPr>
            <a:spLocks noChangeShapeType="1"/>
          </p:cNvSpPr>
          <p:nvPr/>
        </p:nvSpPr>
        <p:spPr bwMode="auto">
          <a:xfrm flipH="1">
            <a:off x="3048000" y="4038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709" name="Line 29"/>
          <p:cNvSpPr>
            <a:spLocks noChangeShapeType="1"/>
          </p:cNvSpPr>
          <p:nvPr/>
        </p:nvSpPr>
        <p:spPr bwMode="auto">
          <a:xfrm>
            <a:off x="3352800" y="4038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710" name="Rectangle 30"/>
          <p:cNvSpPr>
            <a:spLocks noChangeArrowheads="1"/>
          </p:cNvSpPr>
          <p:nvPr/>
        </p:nvSpPr>
        <p:spPr bwMode="auto">
          <a:xfrm>
            <a:off x="2895600" y="4267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A</a:t>
            </a:r>
          </a:p>
        </p:txBody>
      </p:sp>
      <p:sp>
        <p:nvSpPr>
          <p:cNvPr id="3015711" name="Line 31"/>
          <p:cNvSpPr>
            <a:spLocks noChangeShapeType="1"/>
          </p:cNvSpPr>
          <p:nvPr/>
        </p:nvSpPr>
        <p:spPr bwMode="auto">
          <a:xfrm flipH="1">
            <a:off x="28956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712" name="Line 32"/>
          <p:cNvSpPr>
            <a:spLocks noChangeShapeType="1"/>
          </p:cNvSpPr>
          <p:nvPr/>
        </p:nvSpPr>
        <p:spPr bwMode="auto">
          <a:xfrm>
            <a:off x="31242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713" name="Rectangle 33"/>
          <p:cNvSpPr>
            <a:spLocks noChangeArrowheads="1"/>
          </p:cNvSpPr>
          <p:nvPr/>
        </p:nvSpPr>
        <p:spPr bwMode="auto">
          <a:xfrm>
            <a:off x="3352800" y="4267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C</a:t>
            </a:r>
          </a:p>
        </p:txBody>
      </p:sp>
      <p:sp>
        <p:nvSpPr>
          <p:cNvPr id="3015714" name="Line 34"/>
          <p:cNvSpPr>
            <a:spLocks noChangeShapeType="1"/>
          </p:cNvSpPr>
          <p:nvPr/>
        </p:nvSpPr>
        <p:spPr bwMode="auto">
          <a:xfrm flipH="1">
            <a:off x="33528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715" name="Line 35"/>
          <p:cNvSpPr>
            <a:spLocks noChangeShapeType="1"/>
          </p:cNvSpPr>
          <p:nvPr/>
        </p:nvSpPr>
        <p:spPr bwMode="auto">
          <a:xfrm>
            <a:off x="35814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716" name="Line 36"/>
          <p:cNvSpPr>
            <a:spLocks noChangeShapeType="1"/>
          </p:cNvSpPr>
          <p:nvPr/>
        </p:nvSpPr>
        <p:spPr bwMode="auto">
          <a:xfrm>
            <a:off x="4191000" y="3886200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717" name="Line 37"/>
          <p:cNvSpPr>
            <a:spLocks noChangeShapeType="1"/>
          </p:cNvSpPr>
          <p:nvPr/>
        </p:nvSpPr>
        <p:spPr bwMode="auto">
          <a:xfrm flipV="1">
            <a:off x="3048000" y="3733800"/>
            <a:ext cx="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5718" name="Line 38"/>
          <p:cNvSpPr>
            <a:spLocks noChangeShapeType="1"/>
          </p:cNvSpPr>
          <p:nvPr/>
        </p:nvSpPr>
        <p:spPr bwMode="auto">
          <a:xfrm>
            <a:off x="3733800" y="3200400"/>
            <a:ext cx="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1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01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AVL Trees </a:t>
            </a:r>
            <a:r>
              <a:rPr lang="en-US" smtClean="0">
                <a:cs typeface="Times New Roman" charset="0"/>
              </a:rPr>
              <a:t>— Example</a:t>
            </a:r>
          </a:p>
        </p:txBody>
      </p:sp>
      <p:sp>
        <p:nvSpPr>
          <p:cNvPr id="301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Quick example of AVL Tree insert: Do Binary Search Tree insert, then proceed up to the root, adjusting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balances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and, if needed, rotating.</a:t>
            </a:r>
          </a:p>
          <a:p>
            <a:pPr lvl="1" eaLnBrk="1" hangingPunct="1">
              <a:defRPr/>
            </a:pPr>
            <a:r>
              <a:rPr lang="en-US" smtClean="0"/>
              <a:t>Below we illustrate Insert 5.</a:t>
            </a:r>
          </a:p>
        </p:txBody>
      </p:sp>
      <p:sp>
        <p:nvSpPr>
          <p:cNvPr id="3016708" name="Rectangle 4"/>
          <p:cNvSpPr>
            <a:spLocks noChangeArrowheads="1"/>
          </p:cNvSpPr>
          <p:nvPr/>
        </p:nvSpPr>
        <p:spPr bwMode="auto">
          <a:xfrm>
            <a:off x="75438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3016709" name="Rectangle 5"/>
          <p:cNvSpPr>
            <a:spLocks noChangeArrowheads="1"/>
          </p:cNvSpPr>
          <p:nvPr/>
        </p:nvSpPr>
        <p:spPr bwMode="auto">
          <a:xfrm>
            <a:off x="78486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10" name="Rectangle 6"/>
          <p:cNvSpPr>
            <a:spLocks noChangeArrowheads="1"/>
          </p:cNvSpPr>
          <p:nvPr/>
        </p:nvSpPr>
        <p:spPr bwMode="auto">
          <a:xfrm>
            <a:off x="7543800" y="51054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11" name="Line 7"/>
          <p:cNvSpPr>
            <a:spLocks noChangeShapeType="1"/>
          </p:cNvSpPr>
          <p:nvPr/>
        </p:nvSpPr>
        <p:spPr bwMode="auto">
          <a:xfrm flipH="1">
            <a:off x="7467600" y="5410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12" name="Rectangle 8"/>
          <p:cNvSpPr>
            <a:spLocks noChangeArrowheads="1"/>
          </p:cNvSpPr>
          <p:nvPr/>
        </p:nvSpPr>
        <p:spPr bwMode="auto">
          <a:xfrm>
            <a:off x="79248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3016713" name="Rectangle 9"/>
          <p:cNvSpPr>
            <a:spLocks noChangeArrowheads="1"/>
          </p:cNvSpPr>
          <p:nvPr/>
        </p:nvSpPr>
        <p:spPr bwMode="auto">
          <a:xfrm>
            <a:off x="82296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14" name="Rectangle 10"/>
          <p:cNvSpPr>
            <a:spLocks noChangeArrowheads="1"/>
          </p:cNvSpPr>
          <p:nvPr/>
        </p:nvSpPr>
        <p:spPr bwMode="auto">
          <a:xfrm>
            <a:off x="7924800" y="556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15" name="Line 11"/>
          <p:cNvSpPr>
            <a:spLocks noChangeShapeType="1"/>
          </p:cNvSpPr>
          <p:nvPr/>
        </p:nvSpPr>
        <p:spPr bwMode="auto">
          <a:xfrm>
            <a:off x="8001000" y="5410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16" name="Rectangle 12"/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3016717" name="Rectangle 13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18" name="Rectangle 14"/>
          <p:cNvSpPr>
            <a:spLocks noChangeArrowheads="1"/>
          </p:cNvSpPr>
          <p:nvPr/>
        </p:nvSpPr>
        <p:spPr bwMode="auto">
          <a:xfrm>
            <a:off x="7086600" y="46482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19" name="Rectangle 15"/>
          <p:cNvSpPr>
            <a:spLocks noChangeArrowheads="1"/>
          </p:cNvSpPr>
          <p:nvPr/>
        </p:nvSpPr>
        <p:spPr bwMode="auto">
          <a:xfrm>
            <a:off x="66294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3016720" name="Rectangle 16"/>
          <p:cNvSpPr>
            <a:spLocks noChangeArrowheads="1"/>
          </p:cNvSpPr>
          <p:nvPr/>
        </p:nvSpPr>
        <p:spPr bwMode="auto">
          <a:xfrm>
            <a:off x="69342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3016721" name="Rectangle 17"/>
          <p:cNvSpPr>
            <a:spLocks noChangeArrowheads="1"/>
          </p:cNvSpPr>
          <p:nvPr/>
        </p:nvSpPr>
        <p:spPr bwMode="auto">
          <a:xfrm>
            <a:off x="6629400" y="5105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22" name="Rectangle 18"/>
          <p:cNvSpPr>
            <a:spLocks noChangeArrowheads="1"/>
          </p:cNvSpPr>
          <p:nvPr/>
        </p:nvSpPr>
        <p:spPr bwMode="auto">
          <a:xfrm>
            <a:off x="71628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3016723" name="Rectangle 19"/>
          <p:cNvSpPr>
            <a:spLocks noChangeArrowheads="1"/>
          </p:cNvSpPr>
          <p:nvPr/>
        </p:nvSpPr>
        <p:spPr bwMode="auto">
          <a:xfrm>
            <a:off x="74676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24" name="Rectangle 20"/>
          <p:cNvSpPr>
            <a:spLocks noChangeArrowheads="1"/>
          </p:cNvSpPr>
          <p:nvPr/>
        </p:nvSpPr>
        <p:spPr bwMode="auto">
          <a:xfrm>
            <a:off x="7162800" y="556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25" name="Line 21"/>
          <p:cNvSpPr>
            <a:spLocks noChangeShapeType="1"/>
          </p:cNvSpPr>
          <p:nvPr/>
        </p:nvSpPr>
        <p:spPr bwMode="auto">
          <a:xfrm flipH="1">
            <a:off x="6934200" y="49530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26" name="Line 22"/>
          <p:cNvSpPr>
            <a:spLocks noChangeShapeType="1"/>
          </p:cNvSpPr>
          <p:nvPr/>
        </p:nvSpPr>
        <p:spPr bwMode="auto">
          <a:xfrm>
            <a:off x="7543800" y="49530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27" name="Rectangle 23"/>
          <p:cNvSpPr>
            <a:spLocks noChangeArrowheads="1"/>
          </p:cNvSpPr>
          <p:nvPr/>
        </p:nvSpPr>
        <p:spPr bwMode="auto">
          <a:xfrm>
            <a:off x="62484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3016728" name="Rectangle 24"/>
          <p:cNvSpPr>
            <a:spLocks noChangeArrowheads="1"/>
          </p:cNvSpPr>
          <p:nvPr/>
        </p:nvSpPr>
        <p:spPr bwMode="auto">
          <a:xfrm>
            <a:off x="65532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29" name="Rectangle 25"/>
          <p:cNvSpPr>
            <a:spLocks noChangeArrowheads="1"/>
          </p:cNvSpPr>
          <p:nvPr/>
        </p:nvSpPr>
        <p:spPr bwMode="auto">
          <a:xfrm>
            <a:off x="6248400" y="556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30" name="Line 26"/>
          <p:cNvSpPr>
            <a:spLocks noChangeShapeType="1"/>
          </p:cNvSpPr>
          <p:nvPr/>
        </p:nvSpPr>
        <p:spPr bwMode="auto">
          <a:xfrm flipH="1">
            <a:off x="6553200" y="5410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31" name="Rectangle 27"/>
          <p:cNvSpPr>
            <a:spLocks noChangeArrowheads="1"/>
          </p:cNvSpPr>
          <p:nvPr/>
        </p:nvSpPr>
        <p:spPr bwMode="auto">
          <a:xfrm>
            <a:off x="3200400" y="3886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5</a:t>
            </a:r>
          </a:p>
        </p:txBody>
      </p:sp>
      <p:sp>
        <p:nvSpPr>
          <p:cNvPr id="3016732" name="Rectangle 28"/>
          <p:cNvSpPr>
            <a:spLocks noChangeArrowheads="1"/>
          </p:cNvSpPr>
          <p:nvPr/>
        </p:nvSpPr>
        <p:spPr bwMode="auto">
          <a:xfrm>
            <a:off x="3505200" y="3886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=</a:t>
            </a:r>
          </a:p>
        </p:txBody>
      </p:sp>
      <p:sp>
        <p:nvSpPr>
          <p:cNvPr id="3016733" name="Line 29"/>
          <p:cNvSpPr>
            <a:spLocks noChangeShapeType="1"/>
          </p:cNvSpPr>
          <p:nvPr/>
        </p:nvSpPr>
        <p:spPr bwMode="auto">
          <a:xfrm flipH="1">
            <a:off x="3505200" y="37338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34" name="Rectangle 30"/>
          <p:cNvSpPr>
            <a:spLocks noChangeArrowheads="1"/>
          </p:cNvSpPr>
          <p:nvPr/>
        </p:nvSpPr>
        <p:spPr bwMode="auto">
          <a:xfrm>
            <a:off x="3200400" y="38862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35" name="Line 31"/>
          <p:cNvSpPr>
            <a:spLocks noChangeShapeType="1"/>
          </p:cNvSpPr>
          <p:nvPr/>
        </p:nvSpPr>
        <p:spPr bwMode="auto">
          <a:xfrm>
            <a:off x="2971800" y="3124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36" name="Line 32"/>
          <p:cNvSpPr>
            <a:spLocks noChangeShapeType="1"/>
          </p:cNvSpPr>
          <p:nvPr/>
        </p:nvSpPr>
        <p:spPr bwMode="auto">
          <a:xfrm>
            <a:off x="3048000" y="52578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37" name="Line 33"/>
          <p:cNvSpPr>
            <a:spLocks noChangeShapeType="1"/>
          </p:cNvSpPr>
          <p:nvPr/>
        </p:nvSpPr>
        <p:spPr bwMode="auto">
          <a:xfrm>
            <a:off x="5715000" y="52578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38" name="Line 34"/>
          <p:cNvSpPr>
            <a:spLocks noChangeShapeType="1"/>
          </p:cNvSpPr>
          <p:nvPr/>
        </p:nvSpPr>
        <p:spPr bwMode="auto">
          <a:xfrm flipH="1">
            <a:off x="2590800" y="4114800"/>
            <a:ext cx="3276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39" name="Text Box 35"/>
          <p:cNvSpPr txBox="1">
            <a:spLocks noChangeArrowheads="1"/>
          </p:cNvSpPr>
          <p:nvPr/>
        </p:nvSpPr>
        <p:spPr bwMode="auto">
          <a:xfrm>
            <a:off x="5562600" y="4876800"/>
            <a:ext cx="914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accent2"/>
                </a:solidFill>
                <a:cs typeface="+mn-cs"/>
              </a:rPr>
              <a:t>Rotate</a:t>
            </a:r>
          </a:p>
        </p:txBody>
      </p:sp>
      <p:sp>
        <p:nvSpPr>
          <p:cNvPr id="3016740" name="Rectangle 36"/>
          <p:cNvSpPr>
            <a:spLocks noChangeArrowheads="1"/>
          </p:cNvSpPr>
          <p:nvPr/>
        </p:nvSpPr>
        <p:spPr bwMode="auto">
          <a:xfrm>
            <a:off x="4419600" y="2514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3016741" name="Rectangle 37"/>
          <p:cNvSpPr>
            <a:spLocks noChangeArrowheads="1"/>
          </p:cNvSpPr>
          <p:nvPr/>
        </p:nvSpPr>
        <p:spPr bwMode="auto">
          <a:xfrm>
            <a:off x="4724400" y="2514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3016742" name="Rectangle 38"/>
          <p:cNvSpPr>
            <a:spLocks noChangeArrowheads="1"/>
          </p:cNvSpPr>
          <p:nvPr/>
        </p:nvSpPr>
        <p:spPr bwMode="auto">
          <a:xfrm>
            <a:off x="4419600" y="2514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43" name="Line 39"/>
          <p:cNvSpPr>
            <a:spLocks noChangeShapeType="1"/>
          </p:cNvSpPr>
          <p:nvPr/>
        </p:nvSpPr>
        <p:spPr bwMode="auto">
          <a:xfrm flipH="1">
            <a:off x="4267200" y="28194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44" name="Rectangle 40"/>
          <p:cNvSpPr>
            <a:spLocks noChangeArrowheads="1"/>
          </p:cNvSpPr>
          <p:nvPr/>
        </p:nvSpPr>
        <p:spPr bwMode="auto">
          <a:xfrm>
            <a:off x="48768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3016745" name="Rectangle 41"/>
          <p:cNvSpPr>
            <a:spLocks noChangeArrowheads="1"/>
          </p:cNvSpPr>
          <p:nvPr/>
        </p:nvSpPr>
        <p:spPr bwMode="auto">
          <a:xfrm>
            <a:off x="51816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46" name="Rectangle 42"/>
          <p:cNvSpPr>
            <a:spLocks noChangeArrowheads="1"/>
          </p:cNvSpPr>
          <p:nvPr/>
        </p:nvSpPr>
        <p:spPr bwMode="auto">
          <a:xfrm>
            <a:off x="48768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47" name="Line 43"/>
          <p:cNvSpPr>
            <a:spLocks noChangeShapeType="1"/>
          </p:cNvSpPr>
          <p:nvPr/>
        </p:nvSpPr>
        <p:spPr bwMode="auto">
          <a:xfrm>
            <a:off x="4876800" y="28194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48" name="Rectangle 44"/>
          <p:cNvSpPr>
            <a:spLocks noChangeArrowheads="1"/>
          </p:cNvSpPr>
          <p:nvPr/>
        </p:nvSpPr>
        <p:spPr bwMode="auto">
          <a:xfrm>
            <a:off x="39624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3016749" name="Rectangle 45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50" name="Rectangle 46"/>
          <p:cNvSpPr>
            <a:spLocks noChangeArrowheads="1"/>
          </p:cNvSpPr>
          <p:nvPr/>
        </p:nvSpPr>
        <p:spPr bwMode="auto">
          <a:xfrm>
            <a:off x="35814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3016751" name="Rectangle 47"/>
          <p:cNvSpPr>
            <a:spLocks noChangeArrowheads="1"/>
          </p:cNvSpPr>
          <p:nvPr/>
        </p:nvSpPr>
        <p:spPr bwMode="auto">
          <a:xfrm>
            <a:off x="38862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52" name="Rectangle 48"/>
          <p:cNvSpPr>
            <a:spLocks noChangeArrowheads="1"/>
          </p:cNvSpPr>
          <p:nvPr/>
        </p:nvSpPr>
        <p:spPr bwMode="auto">
          <a:xfrm>
            <a:off x="39624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53" name="Rectangle 49"/>
          <p:cNvSpPr>
            <a:spLocks noChangeArrowheads="1"/>
          </p:cNvSpPr>
          <p:nvPr/>
        </p:nvSpPr>
        <p:spPr bwMode="auto">
          <a:xfrm>
            <a:off x="43434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3016754" name="Rectangle 50"/>
          <p:cNvSpPr>
            <a:spLocks noChangeArrowheads="1"/>
          </p:cNvSpPr>
          <p:nvPr/>
        </p:nvSpPr>
        <p:spPr bwMode="auto">
          <a:xfrm>
            <a:off x="46482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55" name="Rectangle 51"/>
          <p:cNvSpPr>
            <a:spLocks noChangeArrowheads="1"/>
          </p:cNvSpPr>
          <p:nvPr/>
        </p:nvSpPr>
        <p:spPr bwMode="auto">
          <a:xfrm>
            <a:off x="4343400" y="3429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56" name="Line 52"/>
          <p:cNvSpPr>
            <a:spLocks noChangeShapeType="1"/>
          </p:cNvSpPr>
          <p:nvPr/>
        </p:nvSpPr>
        <p:spPr bwMode="auto">
          <a:xfrm flipH="1">
            <a:off x="3886200" y="32766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57" name="Line 53"/>
          <p:cNvSpPr>
            <a:spLocks noChangeShapeType="1"/>
          </p:cNvSpPr>
          <p:nvPr/>
        </p:nvSpPr>
        <p:spPr bwMode="auto">
          <a:xfrm>
            <a:off x="4419600" y="32766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58" name="Rectangle 54"/>
          <p:cNvSpPr>
            <a:spLocks noChangeArrowheads="1"/>
          </p:cNvSpPr>
          <p:nvPr/>
        </p:nvSpPr>
        <p:spPr bwMode="auto">
          <a:xfrm>
            <a:off x="3581400" y="3429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59" name="Rectangle 55"/>
          <p:cNvSpPr>
            <a:spLocks noChangeArrowheads="1"/>
          </p:cNvSpPr>
          <p:nvPr/>
        </p:nvSpPr>
        <p:spPr bwMode="auto">
          <a:xfrm>
            <a:off x="1600200" y="2514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3016760" name="Rectangle 56"/>
          <p:cNvSpPr>
            <a:spLocks noChangeArrowheads="1"/>
          </p:cNvSpPr>
          <p:nvPr/>
        </p:nvSpPr>
        <p:spPr bwMode="auto">
          <a:xfrm>
            <a:off x="1905000" y="2514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3016761" name="Rectangle 57"/>
          <p:cNvSpPr>
            <a:spLocks noChangeArrowheads="1"/>
          </p:cNvSpPr>
          <p:nvPr/>
        </p:nvSpPr>
        <p:spPr bwMode="auto">
          <a:xfrm>
            <a:off x="1600200" y="2514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62" name="Line 58"/>
          <p:cNvSpPr>
            <a:spLocks noChangeShapeType="1"/>
          </p:cNvSpPr>
          <p:nvPr/>
        </p:nvSpPr>
        <p:spPr bwMode="auto">
          <a:xfrm flipH="1">
            <a:off x="1447800" y="28194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63" name="Rectangle 59"/>
          <p:cNvSpPr>
            <a:spLocks noChangeArrowheads="1"/>
          </p:cNvSpPr>
          <p:nvPr/>
        </p:nvSpPr>
        <p:spPr bwMode="auto">
          <a:xfrm>
            <a:off x="20574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3016764" name="Rectangle 60"/>
          <p:cNvSpPr>
            <a:spLocks noChangeArrowheads="1"/>
          </p:cNvSpPr>
          <p:nvPr/>
        </p:nvSpPr>
        <p:spPr bwMode="auto">
          <a:xfrm>
            <a:off x="23622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65" name="Rectangle 61"/>
          <p:cNvSpPr>
            <a:spLocks noChangeArrowheads="1"/>
          </p:cNvSpPr>
          <p:nvPr/>
        </p:nvSpPr>
        <p:spPr bwMode="auto">
          <a:xfrm>
            <a:off x="20574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66" name="Line 62"/>
          <p:cNvSpPr>
            <a:spLocks noChangeShapeType="1"/>
          </p:cNvSpPr>
          <p:nvPr/>
        </p:nvSpPr>
        <p:spPr bwMode="auto">
          <a:xfrm>
            <a:off x="2057400" y="28194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67" name="Rectangle 63"/>
          <p:cNvSpPr>
            <a:spLocks noChangeArrowheads="1"/>
          </p:cNvSpPr>
          <p:nvPr/>
        </p:nvSpPr>
        <p:spPr bwMode="auto">
          <a:xfrm>
            <a:off x="11430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3016768" name="Rectangle 64"/>
          <p:cNvSpPr>
            <a:spLocks noChangeArrowheads="1"/>
          </p:cNvSpPr>
          <p:nvPr/>
        </p:nvSpPr>
        <p:spPr bwMode="auto">
          <a:xfrm>
            <a:off x="14478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69" name="Rectangle 65"/>
          <p:cNvSpPr>
            <a:spLocks noChangeArrowheads="1"/>
          </p:cNvSpPr>
          <p:nvPr/>
        </p:nvSpPr>
        <p:spPr bwMode="auto">
          <a:xfrm>
            <a:off x="7620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3016770" name="Rectangle 66"/>
          <p:cNvSpPr>
            <a:spLocks noChangeArrowheads="1"/>
          </p:cNvSpPr>
          <p:nvPr/>
        </p:nvSpPr>
        <p:spPr bwMode="auto">
          <a:xfrm>
            <a:off x="10668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71" name="Rectangle 67"/>
          <p:cNvSpPr>
            <a:spLocks noChangeArrowheads="1"/>
          </p:cNvSpPr>
          <p:nvPr/>
        </p:nvSpPr>
        <p:spPr bwMode="auto">
          <a:xfrm>
            <a:off x="11430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72" name="Rectangle 68"/>
          <p:cNvSpPr>
            <a:spLocks noChangeArrowheads="1"/>
          </p:cNvSpPr>
          <p:nvPr/>
        </p:nvSpPr>
        <p:spPr bwMode="auto">
          <a:xfrm>
            <a:off x="15240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3016773" name="Rectangle 69"/>
          <p:cNvSpPr>
            <a:spLocks noChangeArrowheads="1"/>
          </p:cNvSpPr>
          <p:nvPr/>
        </p:nvSpPr>
        <p:spPr bwMode="auto">
          <a:xfrm>
            <a:off x="18288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74" name="Rectangle 70"/>
          <p:cNvSpPr>
            <a:spLocks noChangeArrowheads="1"/>
          </p:cNvSpPr>
          <p:nvPr/>
        </p:nvSpPr>
        <p:spPr bwMode="auto">
          <a:xfrm>
            <a:off x="1524000" y="3429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75" name="Line 71"/>
          <p:cNvSpPr>
            <a:spLocks noChangeShapeType="1"/>
          </p:cNvSpPr>
          <p:nvPr/>
        </p:nvSpPr>
        <p:spPr bwMode="auto">
          <a:xfrm flipH="1">
            <a:off x="1066800" y="32766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76" name="Line 72"/>
          <p:cNvSpPr>
            <a:spLocks noChangeShapeType="1"/>
          </p:cNvSpPr>
          <p:nvPr/>
        </p:nvSpPr>
        <p:spPr bwMode="auto">
          <a:xfrm>
            <a:off x="1600200" y="32766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77" name="Rectangle 73"/>
          <p:cNvSpPr>
            <a:spLocks noChangeArrowheads="1"/>
          </p:cNvSpPr>
          <p:nvPr/>
        </p:nvSpPr>
        <p:spPr bwMode="auto">
          <a:xfrm>
            <a:off x="762000" y="3429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78" name="Line 74"/>
          <p:cNvSpPr>
            <a:spLocks noChangeShapeType="1"/>
          </p:cNvSpPr>
          <p:nvPr/>
        </p:nvSpPr>
        <p:spPr bwMode="auto">
          <a:xfrm>
            <a:off x="5791200" y="3124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79" name="Rectangle 75"/>
          <p:cNvSpPr>
            <a:spLocks noChangeArrowheads="1"/>
          </p:cNvSpPr>
          <p:nvPr/>
        </p:nvSpPr>
        <p:spPr bwMode="auto">
          <a:xfrm>
            <a:off x="7315200" y="2514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3016780" name="Rectangle 76"/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3016781" name="Rectangle 77"/>
          <p:cNvSpPr>
            <a:spLocks noChangeArrowheads="1"/>
          </p:cNvSpPr>
          <p:nvPr/>
        </p:nvSpPr>
        <p:spPr bwMode="auto">
          <a:xfrm>
            <a:off x="7315200" y="2514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82" name="Line 78"/>
          <p:cNvSpPr>
            <a:spLocks noChangeShapeType="1"/>
          </p:cNvSpPr>
          <p:nvPr/>
        </p:nvSpPr>
        <p:spPr bwMode="auto">
          <a:xfrm flipH="1">
            <a:off x="7162800" y="28194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83" name="Rectangle 79"/>
          <p:cNvSpPr>
            <a:spLocks noChangeArrowheads="1"/>
          </p:cNvSpPr>
          <p:nvPr/>
        </p:nvSpPr>
        <p:spPr bwMode="auto">
          <a:xfrm>
            <a:off x="77724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3016784" name="Rectangle 80"/>
          <p:cNvSpPr>
            <a:spLocks noChangeArrowheads="1"/>
          </p:cNvSpPr>
          <p:nvPr/>
        </p:nvSpPr>
        <p:spPr bwMode="auto">
          <a:xfrm>
            <a:off x="80772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85" name="Rectangle 81"/>
          <p:cNvSpPr>
            <a:spLocks noChangeArrowheads="1"/>
          </p:cNvSpPr>
          <p:nvPr/>
        </p:nvSpPr>
        <p:spPr bwMode="auto">
          <a:xfrm>
            <a:off x="77724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86" name="Line 82"/>
          <p:cNvSpPr>
            <a:spLocks noChangeShapeType="1"/>
          </p:cNvSpPr>
          <p:nvPr/>
        </p:nvSpPr>
        <p:spPr bwMode="auto">
          <a:xfrm>
            <a:off x="7772400" y="28194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87" name="Rectangle 83"/>
          <p:cNvSpPr>
            <a:spLocks noChangeArrowheads="1"/>
          </p:cNvSpPr>
          <p:nvPr/>
        </p:nvSpPr>
        <p:spPr bwMode="auto">
          <a:xfrm>
            <a:off x="68580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3016788" name="Rectangle 84"/>
          <p:cNvSpPr>
            <a:spLocks noChangeArrowheads="1"/>
          </p:cNvSpPr>
          <p:nvPr/>
        </p:nvSpPr>
        <p:spPr bwMode="auto">
          <a:xfrm>
            <a:off x="71628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89" name="Rectangle 85"/>
          <p:cNvSpPr>
            <a:spLocks noChangeArrowheads="1"/>
          </p:cNvSpPr>
          <p:nvPr/>
        </p:nvSpPr>
        <p:spPr bwMode="auto">
          <a:xfrm>
            <a:off x="64770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3016790" name="Rectangle 86"/>
          <p:cNvSpPr>
            <a:spLocks noChangeArrowheads="1"/>
          </p:cNvSpPr>
          <p:nvPr/>
        </p:nvSpPr>
        <p:spPr bwMode="auto">
          <a:xfrm>
            <a:off x="67818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3016791" name="Rectangle 87"/>
          <p:cNvSpPr>
            <a:spLocks noChangeArrowheads="1"/>
          </p:cNvSpPr>
          <p:nvPr/>
        </p:nvSpPr>
        <p:spPr bwMode="auto">
          <a:xfrm>
            <a:off x="68580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92" name="Rectangle 88"/>
          <p:cNvSpPr>
            <a:spLocks noChangeArrowheads="1"/>
          </p:cNvSpPr>
          <p:nvPr/>
        </p:nvSpPr>
        <p:spPr bwMode="auto">
          <a:xfrm>
            <a:off x="72390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3016793" name="Rectangle 89"/>
          <p:cNvSpPr>
            <a:spLocks noChangeArrowheads="1"/>
          </p:cNvSpPr>
          <p:nvPr/>
        </p:nvSpPr>
        <p:spPr bwMode="auto">
          <a:xfrm>
            <a:off x="75438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94" name="Rectangle 90"/>
          <p:cNvSpPr>
            <a:spLocks noChangeArrowheads="1"/>
          </p:cNvSpPr>
          <p:nvPr/>
        </p:nvSpPr>
        <p:spPr bwMode="auto">
          <a:xfrm>
            <a:off x="7239000" y="3429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95" name="Line 91"/>
          <p:cNvSpPr>
            <a:spLocks noChangeShapeType="1"/>
          </p:cNvSpPr>
          <p:nvPr/>
        </p:nvSpPr>
        <p:spPr bwMode="auto">
          <a:xfrm flipH="1">
            <a:off x="6781800" y="32766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96" name="Line 92"/>
          <p:cNvSpPr>
            <a:spLocks noChangeShapeType="1"/>
          </p:cNvSpPr>
          <p:nvPr/>
        </p:nvSpPr>
        <p:spPr bwMode="auto">
          <a:xfrm>
            <a:off x="7315200" y="32766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797" name="Rectangle 93"/>
          <p:cNvSpPr>
            <a:spLocks noChangeArrowheads="1"/>
          </p:cNvSpPr>
          <p:nvPr/>
        </p:nvSpPr>
        <p:spPr bwMode="auto">
          <a:xfrm>
            <a:off x="6096000" y="3886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3016798" name="Rectangle 94"/>
          <p:cNvSpPr>
            <a:spLocks noChangeArrowheads="1"/>
          </p:cNvSpPr>
          <p:nvPr/>
        </p:nvSpPr>
        <p:spPr bwMode="auto">
          <a:xfrm>
            <a:off x="6400800" y="3886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799" name="Rectangle 95"/>
          <p:cNvSpPr>
            <a:spLocks noChangeArrowheads="1"/>
          </p:cNvSpPr>
          <p:nvPr/>
        </p:nvSpPr>
        <p:spPr bwMode="auto">
          <a:xfrm>
            <a:off x="6096000" y="3886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00" name="Rectangle 96"/>
          <p:cNvSpPr>
            <a:spLocks noChangeArrowheads="1"/>
          </p:cNvSpPr>
          <p:nvPr/>
        </p:nvSpPr>
        <p:spPr bwMode="auto">
          <a:xfrm>
            <a:off x="6477000" y="3429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01" name="Rectangle 97"/>
          <p:cNvSpPr>
            <a:spLocks noChangeArrowheads="1"/>
          </p:cNvSpPr>
          <p:nvPr/>
        </p:nvSpPr>
        <p:spPr bwMode="auto">
          <a:xfrm>
            <a:off x="17526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3016802" name="Rectangle 98"/>
          <p:cNvSpPr>
            <a:spLocks noChangeArrowheads="1"/>
          </p:cNvSpPr>
          <p:nvPr/>
        </p:nvSpPr>
        <p:spPr bwMode="auto">
          <a:xfrm>
            <a:off x="20574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3016803" name="Rectangle 99"/>
          <p:cNvSpPr>
            <a:spLocks noChangeArrowheads="1"/>
          </p:cNvSpPr>
          <p:nvPr/>
        </p:nvSpPr>
        <p:spPr bwMode="auto">
          <a:xfrm>
            <a:off x="1752600" y="4648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04" name="Line 100"/>
          <p:cNvSpPr>
            <a:spLocks noChangeShapeType="1"/>
          </p:cNvSpPr>
          <p:nvPr/>
        </p:nvSpPr>
        <p:spPr bwMode="auto">
          <a:xfrm flipH="1">
            <a:off x="1600200" y="49530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05" name="Rectangle 101"/>
          <p:cNvSpPr>
            <a:spLocks noChangeArrowheads="1"/>
          </p:cNvSpPr>
          <p:nvPr/>
        </p:nvSpPr>
        <p:spPr bwMode="auto">
          <a:xfrm>
            <a:off x="22098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3016806" name="Rectangle 102"/>
          <p:cNvSpPr>
            <a:spLocks noChangeArrowheads="1"/>
          </p:cNvSpPr>
          <p:nvPr/>
        </p:nvSpPr>
        <p:spPr bwMode="auto">
          <a:xfrm>
            <a:off x="25146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807" name="Rectangle 103"/>
          <p:cNvSpPr>
            <a:spLocks noChangeArrowheads="1"/>
          </p:cNvSpPr>
          <p:nvPr/>
        </p:nvSpPr>
        <p:spPr bwMode="auto">
          <a:xfrm>
            <a:off x="2209800" y="5105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08" name="Line 104"/>
          <p:cNvSpPr>
            <a:spLocks noChangeShapeType="1"/>
          </p:cNvSpPr>
          <p:nvPr/>
        </p:nvSpPr>
        <p:spPr bwMode="auto">
          <a:xfrm>
            <a:off x="2209800" y="49530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09" name="Rectangle 105"/>
          <p:cNvSpPr>
            <a:spLocks noChangeArrowheads="1"/>
          </p:cNvSpPr>
          <p:nvPr/>
        </p:nvSpPr>
        <p:spPr bwMode="auto">
          <a:xfrm>
            <a:off x="12954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3016810" name="Rectangle 106"/>
          <p:cNvSpPr>
            <a:spLocks noChangeArrowheads="1"/>
          </p:cNvSpPr>
          <p:nvPr/>
        </p:nvSpPr>
        <p:spPr bwMode="auto">
          <a:xfrm>
            <a:off x="16002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3016811" name="Rectangle 107"/>
          <p:cNvSpPr>
            <a:spLocks noChangeArrowheads="1"/>
          </p:cNvSpPr>
          <p:nvPr/>
        </p:nvSpPr>
        <p:spPr bwMode="auto">
          <a:xfrm>
            <a:off x="1295400" y="5105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12" name="Rectangle 108"/>
          <p:cNvSpPr>
            <a:spLocks noChangeArrowheads="1"/>
          </p:cNvSpPr>
          <p:nvPr/>
        </p:nvSpPr>
        <p:spPr bwMode="auto">
          <a:xfrm>
            <a:off x="9144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3016813" name="Rectangle 109"/>
          <p:cNvSpPr>
            <a:spLocks noChangeArrowheads="1"/>
          </p:cNvSpPr>
          <p:nvPr/>
        </p:nvSpPr>
        <p:spPr bwMode="auto">
          <a:xfrm>
            <a:off x="12192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3016814" name="Rectangle 110"/>
          <p:cNvSpPr>
            <a:spLocks noChangeArrowheads="1"/>
          </p:cNvSpPr>
          <p:nvPr/>
        </p:nvSpPr>
        <p:spPr bwMode="auto">
          <a:xfrm>
            <a:off x="914400" y="556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15" name="Rectangle 111"/>
          <p:cNvSpPr>
            <a:spLocks noChangeArrowheads="1"/>
          </p:cNvSpPr>
          <p:nvPr/>
        </p:nvSpPr>
        <p:spPr bwMode="auto">
          <a:xfrm>
            <a:off x="16764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3016816" name="Rectangle 112"/>
          <p:cNvSpPr>
            <a:spLocks noChangeArrowheads="1"/>
          </p:cNvSpPr>
          <p:nvPr/>
        </p:nvSpPr>
        <p:spPr bwMode="auto">
          <a:xfrm>
            <a:off x="19812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817" name="Rectangle 113"/>
          <p:cNvSpPr>
            <a:spLocks noChangeArrowheads="1"/>
          </p:cNvSpPr>
          <p:nvPr/>
        </p:nvSpPr>
        <p:spPr bwMode="auto">
          <a:xfrm>
            <a:off x="1676400" y="556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18" name="Line 114"/>
          <p:cNvSpPr>
            <a:spLocks noChangeShapeType="1"/>
          </p:cNvSpPr>
          <p:nvPr/>
        </p:nvSpPr>
        <p:spPr bwMode="auto">
          <a:xfrm flipH="1">
            <a:off x="1219200" y="5410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19" name="Line 115"/>
          <p:cNvSpPr>
            <a:spLocks noChangeShapeType="1"/>
          </p:cNvSpPr>
          <p:nvPr/>
        </p:nvSpPr>
        <p:spPr bwMode="auto">
          <a:xfrm>
            <a:off x="1752600" y="5410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20" name="Rectangle 116"/>
          <p:cNvSpPr>
            <a:spLocks noChangeArrowheads="1"/>
          </p:cNvSpPr>
          <p:nvPr/>
        </p:nvSpPr>
        <p:spPr bwMode="auto">
          <a:xfrm>
            <a:off x="533400" y="6019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3016821" name="Rectangle 117"/>
          <p:cNvSpPr>
            <a:spLocks noChangeArrowheads="1"/>
          </p:cNvSpPr>
          <p:nvPr/>
        </p:nvSpPr>
        <p:spPr bwMode="auto">
          <a:xfrm>
            <a:off x="838200" y="6019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822" name="Rectangle 118"/>
          <p:cNvSpPr>
            <a:spLocks noChangeArrowheads="1"/>
          </p:cNvSpPr>
          <p:nvPr/>
        </p:nvSpPr>
        <p:spPr bwMode="auto">
          <a:xfrm>
            <a:off x="533400" y="6019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23" name="Line 119"/>
          <p:cNvSpPr>
            <a:spLocks noChangeShapeType="1"/>
          </p:cNvSpPr>
          <p:nvPr/>
        </p:nvSpPr>
        <p:spPr bwMode="auto">
          <a:xfrm flipH="1">
            <a:off x="838200" y="58674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24" name="Line 120"/>
          <p:cNvSpPr>
            <a:spLocks noChangeShapeType="1"/>
          </p:cNvSpPr>
          <p:nvPr/>
        </p:nvSpPr>
        <p:spPr bwMode="auto">
          <a:xfrm>
            <a:off x="5105400" y="4648200"/>
            <a:ext cx="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25" name="Line 121"/>
          <p:cNvSpPr>
            <a:spLocks noChangeShapeType="1"/>
          </p:cNvSpPr>
          <p:nvPr/>
        </p:nvSpPr>
        <p:spPr bwMode="auto">
          <a:xfrm flipV="1">
            <a:off x="3886200" y="5105400"/>
            <a:ext cx="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26" name="Rectangle 122"/>
          <p:cNvSpPr>
            <a:spLocks noChangeArrowheads="1"/>
          </p:cNvSpPr>
          <p:nvPr/>
        </p:nvSpPr>
        <p:spPr bwMode="auto">
          <a:xfrm>
            <a:off x="44196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3016827" name="Rectangle 123"/>
          <p:cNvSpPr>
            <a:spLocks noChangeArrowheads="1"/>
          </p:cNvSpPr>
          <p:nvPr/>
        </p:nvSpPr>
        <p:spPr bwMode="auto">
          <a:xfrm>
            <a:off x="47244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3016828" name="Rectangle 124"/>
          <p:cNvSpPr>
            <a:spLocks noChangeArrowheads="1"/>
          </p:cNvSpPr>
          <p:nvPr/>
        </p:nvSpPr>
        <p:spPr bwMode="auto">
          <a:xfrm>
            <a:off x="4419600" y="46482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29" name="Line 125"/>
          <p:cNvSpPr>
            <a:spLocks noChangeShapeType="1"/>
          </p:cNvSpPr>
          <p:nvPr/>
        </p:nvSpPr>
        <p:spPr bwMode="auto">
          <a:xfrm flipH="1">
            <a:off x="4267200" y="49530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30" name="Rectangle 126"/>
          <p:cNvSpPr>
            <a:spLocks noChangeArrowheads="1"/>
          </p:cNvSpPr>
          <p:nvPr/>
        </p:nvSpPr>
        <p:spPr bwMode="auto">
          <a:xfrm>
            <a:off x="48768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3016831" name="Rectangle 127"/>
          <p:cNvSpPr>
            <a:spLocks noChangeArrowheads="1"/>
          </p:cNvSpPr>
          <p:nvPr/>
        </p:nvSpPr>
        <p:spPr bwMode="auto">
          <a:xfrm>
            <a:off x="51816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832" name="Rectangle 128"/>
          <p:cNvSpPr>
            <a:spLocks noChangeArrowheads="1"/>
          </p:cNvSpPr>
          <p:nvPr/>
        </p:nvSpPr>
        <p:spPr bwMode="auto">
          <a:xfrm>
            <a:off x="4876800" y="5105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33" name="Line 129"/>
          <p:cNvSpPr>
            <a:spLocks noChangeShapeType="1"/>
          </p:cNvSpPr>
          <p:nvPr/>
        </p:nvSpPr>
        <p:spPr bwMode="auto">
          <a:xfrm>
            <a:off x="4876800" y="49530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34" name="Rectangle 130"/>
          <p:cNvSpPr>
            <a:spLocks noChangeArrowheads="1"/>
          </p:cNvSpPr>
          <p:nvPr/>
        </p:nvSpPr>
        <p:spPr bwMode="auto">
          <a:xfrm>
            <a:off x="39624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3016835" name="Rectangle 131"/>
          <p:cNvSpPr>
            <a:spLocks noChangeArrowheads="1"/>
          </p:cNvSpPr>
          <p:nvPr/>
        </p:nvSpPr>
        <p:spPr bwMode="auto">
          <a:xfrm>
            <a:off x="42672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3016836" name="Rectangle 132"/>
          <p:cNvSpPr>
            <a:spLocks noChangeArrowheads="1"/>
          </p:cNvSpPr>
          <p:nvPr/>
        </p:nvSpPr>
        <p:spPr bwMode="auto">
          <a:xfrm>
            <a:off x="3962400" y="51054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37" name="Rectangle 133"/>
          <p:cNvSpPr>
            <a:spLocks noChangeArrowheads="1"/>
          </p:cNvSpPr>
          <p:nvPr/>
        </p:nvSpPr>
        <p:spPr bwMode="auto">
          <a:xfrm>
            <a:off x="35814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3016838" name="Rectangle 134"/>
          <p:cNvSpPr>
            <a:spLocks noChangeArrowheads="1"/>
          </p:cNvSpPr>
          <p:nvPr/>
        </p:nvSpPr>
        <p:spPr bwMode="auto">
          <a:xfrm>
            <a:off x="38862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3016839" name="Rectangle 135"/>
          <p:cNvSpPr>
            <a:spLocks noChangeArrowheads="1"/>
          </p:cNvSpPr>
          <p:nvPr/>
        </p:nvSpPr>
        <p:spPr bwMode="auto">
          <a:xfrm>
            <a:off x="3581400" y="556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40" name="Rectangle 136"/>
          <p:cNvSpPr>
            <a:spLocks noChangeArrowheads="1"/>
          </p:cNvSpPr>
          <p:nvPr/>
        </p:nvSpPr>
        <p:spPr bwMode="auto">
          <a:xfrm>
            <a:off x="43434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3016841" name="Rectangle 137"/>
          <p:cNvSpPr>
            <a:spLocks noChangeArrowheads="1"/>
          </p:cNvSpPr>
          <p:nvPr/>
        </p:nvSpPr>
        <p:spPr bwMode="auto">
          <a:xfrm>
            <a:off x="46482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842" name="Rectangle 138"/>
          <p:cNvSpPr>
            <a:spLocks noChangeArrowheads="1"/>
          </p:cNvSpPr>
          <p:nvPr/>
        </p:nvSpPr>
        <p:spPr bwMode="auto">
          <a:xfrm>
            <a:off x="4343400" y="556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43" name="Line 139"/>
          <p:cNvSpPr>
            <a:spLocks noChangeShapeType="1"/>
          </p:cNvSpPr>
          <p:nvPr/>
        </p:nvSpPr>
        <p:spPr bwMode="auto">
          <a:xfrm flipH="1">
            <a:off x="3886200" y="5410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44" name="Line 140"/>
          <p:cNvSpPr>
            <a:spLocks noChangeShapeType="1"/>
          </p:cNvSpPr>
          <p:nvPr/>
        </p:nvSpPr>
        <p:spPr bwMode="auto">
          <a:xfrm>
            <a:off x="4419600" y="5410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45" name="Rectangle 141"/>
          <p:cNvSpPr>
            <a:spLocks noChangeArrowheads="1"/>
          </p:cNvSpPr>
          <p:nvPr/>
        </p:nvSpPr>
        <p:spPr bwMode="auto">
          <a:xfrm>
            <a:off x="3200400" y="6019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3016846" name="Rectangle 142"/>
          <p:cNvSpPr>
            <a:spLocks noChangeArrowheads="1"/>
          </p:cNvSpPr>
          <p:nvPr/>
        </p:nvSpPr>
        <p:spPr bwMode="auto">
          <a:xfrm>
            <a:off x="3505200" y="6019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3016847" name="Rectangle 143"/>
          <p:cNvSpPr>
            <a:spLocks noChangeArrowheads="1"/>
          </p:cNvSpPr>
          <p:nvPr/>
        </p:nvSpPr>
        <p:spPr bwMode="auto">
          <a:xfrm>
            <a:off x="3200400" y="6019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48" name="Line 144"/>
          <p:cNvSpPr>
            <a:spLocks noChangeShapeType="1"/>
          </p:cNvSpPr>
          <p:nvPr/>
        </p:nvSpPr>
        <p:spPr bwMode="auto">
          <a:xfrm flipH="1">
            <a:off x="3505200" y="58674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49" name="Oval 145"/>
          <p:cNvSpPr>
            <a:spLocks noChangeArrowheads="1"/>
          </p:cNvSpPr>
          <p:nvPr/>
        </p:nvSpPr>
        <p:spPr bwMode="auto">
          <a:xfrm>
            <a:off x="4724400" y="4648200"/>
            <a:ext cx="3048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50" name="Oval 146"/>
          <p:cNvSpPr>
            <a:spLocks noChangeArrowheads="1"/>
          </p:cNvSpPr>
          <p:nvPr/>
        </p:nvSpPr>
        <p:spPr bwMode="auto">
          <a:xfrm>
            <a:off x="6781800" y="3429000"/>
            <a:ext cx="3048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51" name="Oval 147"/>
          <p:cNvSpPr>
            <a:spLocks noChangeArrowheads="1"/>
          </p:cNvSpPr>
          <p:nvPr/>
        </p:nvSpPr>
        <p:spPr bwMode="auto">
          <a:xfrm>
            <a:off x="1600200" y="5105400"/>
            <a:ext cx="3048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52" name="Line 148"/>
          <p:cNvSpPr>
            <a:spLocks noChangeShapeType="1"/>
          </p:cNvSpPr>
          <p:nvPr/>
        </p:nvSpPr>
        <p:spPr bwMode="auto">
          <a:xfrm flipV="1">
            <a:off x="6400800" y="3733800"/>
            <a:ext cx="228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53" name="Line 149"/>
          <p:cNvSpPr>
            <a:spLocks noChangeShapeType="1"/>
          </p:cNvSpPr>
          <p:nvPr/>
        </p:nvSpPr>
        <p:spPr bwMode="auto">
          <a:xfrm flipV="1">
            <a:off x="1219200" y="5410200"/>
            <a:ext cx="228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54" name="Line 150"/>
          <p:cNvSpPr>
            <a:spLocks noChangeShapeType="1"/>
          </p:cNvSpPr>
          <p:nvPr/>
        </p:nvSpPr>
        <p:spPr bwMode="auto">
          <a:xfrm flipV="1">
            <a:off x="4267200" y="4953000"/>
            <a:ext cx="3048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55" name="Oval 151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56" name="Oval 152"/>
          <p:cNvSpPr>
            <a:spLocks noChangeArrowheads="1"/>
          </p:cNvSpPr>
          <p:nvPr/>
        </p:nvSpPr>
        <p:spPr bwMode="auto">
          <a:xfrm>
            <a:off x="7848600" y="5105400"/>
            <a:ext cx="3048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6857" name="Text Box 153"/>
          <p:cNvSpPr txBox="1">
            <a:spLocks noChangeArrowheads="1"/>
          </p:cNvSpPr>
          <p:nvPr/>
        </p:nvSpPr>
        <p:spPr bwMode="auto">
          <a:xfrm>
            <a:off x="2819400" y="2514600"/>
            <a:ext cx="914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accent2"/>
                </a:solidFill>
                <a:cs typeface="+mn-cs"/>
              </a:rPr>
              <a:t>B.S.T.</a:t>
            </a:r>
            <a:br>
              <a:rPr lang="en-US" sz="1400">
                <a:solidFill>
                  <a:schemeClr val="accent2"/>
                </a:solidFill>
                <a:cs typeface="+mn-cs"/>
              </a:rPr>
            </a:br>
            <a:r>
              <a:rPr lang="en-US" sz="1400">
                <a:solidFill>
                  <a:schemeClr val="accent2"/>
                </a:solidFill>
                <a:cs typeface="+mn-cs"/>
              </a:rPr>
              <a:t>Insert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01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Wrap-Up</a:t>
            </a:r>
          </a:p>
        </p:txBody>
      </p:sp>
      <p:sp>
        <p:nvSpPr>
          <p:cNvPr id="301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All balanced search trees offer an implementation of the Table ADT in which the insert, delete, and retrieve operations are </a:t>
            </a:r>
            <a:r>
              <a:rPr lang="en-US" i="1" smtClean="0">
                <a:cs typeface="+mn-cs"/>
              </a:rPr>
              <a:t>O</a:t>
            </a:r>
            <a:r>
              <a:rPr lang="en-US" smtClean="0">
                <a:cs typeface="+mn-cs"/>
              </a:rPr>
              <a:t>(log </a:t>
            </a:r>
            <a:r>
              <a:rPr lang="en-US" i="1" smtClean="0">
                <a:cs typeface="+mn-cs"/>
              </a:rPr>
              <a:t>n</a:t>
            </a:r>
            <a:r>
              <a:rPr lang="en-US" smtClean="0">
                <a:cs typeface="+mn-cs"/>
              </a:rPr>
              <a:t>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Generally, the Red-Black Tree is agreed to have best </a:t>
            </a:r>
            <a:r>
              <a:rPr lang="en-US" b="1" smtClean="0">
                <a:cs typeface="+mn-cs"/>
              </a:rPr>
              <a:t>overall</a:t>
            </a:r>
            <a:r>
              <a:rPr lang="en-US" smtClean="0">
                <a:cs typeface="+mn-cs"/>
              </a:rPr>
              <a:t> performance.</a:t>
            </a:r>
          </a:p>
          <a:p>
            <a:pPr lvl="1" eaLnBrk="1" hangingPunct="1">
              <a:defRPr/>
            </a:pPr>
            <a:r>
              <a:rPr lang="en-US" smtClean="0"/>
              <a:t>It is the one that tends to be used to implement things like </a:t>
            </a:r>
            <a:r>
              <a:rPr lang="en-US" b="1" smtClean="0">
                <a:latin typeface="Courier New" charset="0"/>
              </a:rPr>
              <a:t>std::map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The word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overall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is important. For example, an AVL Tree has a faster retrieve operation than a Red-Black Tree.</a:t>
            </a:r>
          </a:p>
          <a:p>
            <a:pPr lvl="2" eaLnBrk="1" hangingPunct="1">
              <a:defRPr/>
            </a:pPr>
            <a:r>
              <a:rPr lang="en-US" smtClean="0"/>
              <a:t>But a sorted array has an even faster retrieve; no one uses AVL Trees.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Implementation details may be changed due to various trade-off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s.</a:t>
            </a:r>
          </a:p>
          <a:p>
            <a:pPr lvl="1" eaLnBrk="1" hangingPunct="1">
              <a:defRPr/>
            </a:pPr>
            <a:r>
              <a:rPr lang="en-US" smtClean="0"/>
              <a:t>Space vs. time, 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7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Other Balanced Search Trees [1/4]</a:t>
            </a:r>
          </a:p>
        </p:txBody>
      </p:sp>
      <p:sp>
        <p:nvSpPr>
          <p:cNvPr id="287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a </a:t>
            </a:r>
            <a:r>
              <a:rPr lang="en-US" b="1" smtClean="0">
                <a:cs typeface="+mn-cs"/>
              </a:rPr>
              <a:t>2-3-4 Tree</a:t>
            </a:r>
            <a:r>
              <a:rPr lang="en-US" smtClean="0">
                <a:cs typeface="+mn-cs"/>
              </a:rPr>
              <a:t>, we also allow 4-nodes.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insert and delete algorithms are not terribly different from those of a 2-3 Tree.</a:t>
            </a:r>
          </a:p>
          <a:p>
            <a:pPr lvl="1" eaLnBrk="1" hangingPunct="1">
              <a:defRPr/>
            </a:pPr>
            <a:r>
              <a:rPr lang="en-US" smtClean="0"/>
              <a:t>They are a little more complex.</a:t>
            </a:r>
          </a:p>
          <a:p>
            <a:pPr lvl="1" eaLnBrk="1" hangingPunct="1">
              <a:defRPr/>
            </a:pPr>
            <a:r>
              <a:rPr lang="en-US" smtClean="0"/>
              <a:t>And they tend to be a little faster.</a:t>
            </a:r>
          </a:p>
        </p:txBody>
      </p:sp>
      <p:sp>
        <p:nvSpPr>
          <p:cNvPr id="2875396" name="Rectangle 4"/>
          <p:cNvSpPr>
            <a:spLocks noChangeArrowheads="1"/>
          </p:cNvSpPr>
          <p:nvPr/>
        </p:nvSpPr>
        <p:spPr bwMode="auto">
          <a:xfrm>
            <a:off x="39624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5397" name="Line 5"/>
          <p:cNvSpPr>
            <a:spLocks noChangeShapeType="1"/>
          </p:cNvSpPr>
          <p:nvPr/>
        </p:nvSpPr>
        <p:spPr bwMode="auto">
          <a:xfrm>
            <a:off x="4038600" y="27432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398" name="Line 6"/>
          <p:cNvSpPr>
            <a:spLocks noChangeShapeType="1"/>
          </p:cNvSpPr>
          <p:nvPr/>
        </p:nvSpPr>
        <p:spPr bwMode="auto">
          <a:xfrm flipH="1">
            <a:off x="3276600" y="27432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399" name="Rectangle 7"/>
          <p:cNvSpPr>
            <a:spLocks noChangeArrowheads="1"/>
          </p:cNvSpPr>
          <p:nvPr/>
        </p:nvSpPr>
        <p:spPr bwMode="auto">
          <a:xfrm>
            <a:off x="44196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875400" name="Line 8"/>
          <p:cNvSpPr>
            <a:spLocks noChangeShapeType="1"/>
          </p:cNvSpPr>
          <p:nvPr/>
        </p:nvSpPr>
        <p:spPr bwMode="auto">
          <a:xfrm>
            <a:off x="4267200" y="27432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01" name="Rectangle 9"/>
          <p:cNvSpPr>
            <a:spLocks noChangeArrowheads="1"/>
          </p:cNvSpPr>
          <p:nvPr/>
        </p:nvSpPr>
        <p:spPr bwMode="auto">
          <a:xfrm>
            <a:off x="4572000" y="1905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875402" name="Line 10"/>
          <p:cNvSpPr>
            <a:spLocks noChangeShapeType="1"/>
          </p:cNvSpPr>
          <p:nvPr/>
        </p:nvSpPr>
        <p:spPr bwMode="auto">
          <a:xfrm flipH="1">
            <a:off x="3886200" y="2209800"/>
            <a:ext cx="762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03" name="Rectangle 11"/>
          <p:cNvSpPr>
            <a:spLocks noChangeArrowheads="1"/>
          </p:cNvSpPr>
          <p:nvPr/>
        </p:nvSpPr>
        <p:spPr bwMode="auto">
          <a:xfrm>
            <a:off x="5334000" y="2438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875404" name="Line 12"/>
          <p:cNvSpPr>
            <a:spLocks noChangeShapeType="1"/>
          </p:cNvSpPr>
          <p:nvPr/>
        </p:nvSpPr>
        <p:spPr bwMode="auto">
          <a:xfrm>
            <a:off x="4800600" y="22098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05" name="Line 13"/>
          <p:cNvSpPr>
            <a:spLocks noChangeShapeType="1"/>
          </p:cNvSpPr>
          <p:nvPr/>
        </p:nvSpPr>
        <p:spPr bwMode="auto">
          <a:xfrm flipH="1">
            <a:off x="5181600" y="27432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06" name="Rectangle 14"/>
          <p:cNvSpPr>
            <a:spLocks noChangeArrowheads="1"/>
          </p:cNvSpPr>
          <p:nvPr/>
        </p:nvSpPr>
        <p:spPr bwMode="auto">
          <a:xfrm>
            <a:off x="56388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875407" name="Line 15"/>
          <p:cNvSpPr>
            <a:spLocks noChangeShapeType="1"/>
          </p:cNvSpPr>
          <p:nvPr/>
        </p:nvSpPr>
        <p:spPr bwMode="auto">
          <a:xfrm>
            <a:off x="5562600" y="27432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08" name="Rectangle 16"/>
          <p:cNvSpPr>
            <a:spLocks noChangeArrowheads="1"/>
          </p:cNvSpPr>
          <p:nvPr/>
        </p:nvSpPr>
        <p:spPr bwMode="auto">
          <a:xfrm>
            <a:off x="48768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875409" name="Rectangle 17"/>
          <p:cNvSpPr>
            <a:spLocks noChangeArrowheads="1"/>
          </p:cNvSpPr>
          <p:nvPr/>
        </p:nvSpPr>
        <p:spPr bwMode="auto">
          <a:xfrm>
            <a:off x="51816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875410" name="Rectangle 18"/>
          <p:cNvSpPr>
            <a:spLocks noChangeArrowheads="1"/>
          </p:cNvSpPr>
          <p:nvPr/>
        </p:nvSpPr>
        <p:spPr bwMode="auto">
          <a:xfrm>
            <a:off x="48768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11" name="Rectangle 19"/>
          <p:cNvSpPr>
            <a:spLocks noChangeArrowheads="1"/>
          </p:cNvSpPr>
          <p:nvPr/>
        </p:nvSpPr>
        <p:spPr bwMode="auto">
          <a:xfrm>
            <a:off x="3429000" y="2438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75412" name="Rectangle 20"/>
          <p:cNvSpPr>
            <a:spLocks noChangeArrowheads="1"/>
          </p:cNvSpPr>
          <p:nvPr/>
        </p:nvSpPr>
        <p:spPr bwMode="auto">
          <a:xfrm>
            <a:off x="3733800" y="2438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5413" name="Rectangle 21"/>
          <p:cNvSpPr>
            <a:spLocks noChangeArrowheads="1"/>
          </p:cNvSpPr>
          <p:nvPr/>
        </p:nvSpPr>
        <p:spPr bwMode="auto">
          <a:xfrm>
            <a:off x="4038600" y="2438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5414" name="Rectangle 22"/>
          <p:cNvSpPr>
            <a:spLocks noChangeArrowheads="1"/>
          </p:cNvSpPr>
          <p:nvPr/>
        </p:nvSpPr>
        <p:spPr bwMode="auto">
          <a:xfrm>
            <a:off x="3429000" y="24384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15" name="Line 23"/>
          <p:cNvSpPr>
            <a:spLocks noChangeShapeType="1"/>
          </p:cNvSpPr>
          <p:nvPr/>
        </p:nvSpPr>
        <p:spPr bwMode="auto">
          <a:xfrm flipH="1">
            <a:off x="3657600" y="27432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16" name="Rectangle 24"/>
          <p:cNvSpPr>
            <a:spLocks noChangeArrowheads="1"/>
          </p:cNvSpPr>
          <p:nvPr/>
        </p:nvSpPr>
        <p:spPr bwMode="auto">
          <a:xfrm>
            <a:off x="30480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75417" name="Rectangle 25"/>
          <p:cNvSpPr>
            <a:spLocks noChangeArrowheads="1"/>
          </p:cNvSpPr>
          <p:nvPr/>
        </p:nvSpPr>
        <p:spPr bwMode="auto">
          <a:xfrm>
            <a:off x="35052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3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Other Balanced Search Trees [2/4]</a:t>
            </a:r>
          </a:p>
        </p:txBody>
      </p:sp>
      <p:sp>
        <p:nvSpPr>
          <p:cNvPr id="293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very efficient kind of balanced search tree is a </a:t>
            </a:r>
            <a:r>
              <a:rPr lang="en-US" b="1" smtClean="0">
                <a:cs typeface="+mn-cs"/>
              </a:rPr>
              <a:t>Red-Black Tree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This is a Binary-Search Tree representation of a 2-3-4 tree.</a:t>
            </a:r>
          </a:p>
          <a:p>
            <a:pPr lvl="1" eaLnBrk="1" hangingPunct="1">
              <a:defRPr/>
            </a:pPr>
            <a:r>
              <a:rPr lang="en-US" smtClean="0"/>
              <a:t>Each node in a Red-Black Tree is either </a:t>
            </a:r>
            <a:r>
              <a:rPr lang="en-US" b="1" smtClean="0">
                <a:solidFill>
                  <a:srgbClr val="FF0000"/>
                </a:solidFill>
              </a:rPr>
              <a:t>red</a:t>
            </a:r>
            <a:r>
              <a:rPr lang="en-US" smtClean="0"/>
              <a:t> or </a:t>
            </a:r>
            <a:r>
              <a:rPr lang="en-US" b="1" smtClean="0"/>
              <a:t>black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Each node in the 2-3-4 Tree corresponds to a </a:t>
            </a:r>
            <a:r>
              <a:rPr lang="en-US" b="1" smtClean="0"/>
              <a:t>black node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The </a:t>
            </a:r>
            <a:r>
              <a:rPr lang="en-US" b="1" smtClean="0">
                <a:solidFill>
                  <a:srgbClr val="FF0000"/>
                </a:solidFill>
              </a:rPr>
              <a:t>red nodes</a:t>
            </a:r>
            <a:r>
              <a:rPr lang="en-US" smtClean="0"/>
              <a:t> are the extra ones we need to add.</a:t>
            </a:r>
          </a:p>
          <a:p>
            <a:pPr lvl="1" eaLnBrk="1" hangingPunct="1">
              <a:defRPr/>
            </a:pPr>
            <a:r>
              <a:rPr lang="en-US" smtClean="0"/>
              <a:t>Red-Black Trees may not be balanced (in the strict sense). However, each path from the root to a leaf must pass through the same number of </a:t>
            </a:r>
            <a:r>
              <a:rPr lang="en-US" b="1" smtClean="0"/>
              <a:t>black nodes</a:t>
            </a:r>
            <a:r>
              <a:rPr lang="en-US" smtClean="0"/>
              <a:t>.</a:t>
            </a:r>
          </a:p>
        </p:txBody>
      </p:sp>
      <p:sp>
        <p:nvSpPr>
          <p:cNvPr id="2931716" name="Text Box 4"/>
          <p:cNvSpPr txBox="1">
            <a:spLocks noChangeArrowheads="1"/>
          </p:cNvSpPr>
          <p:nvPr/>
        </p:nvSpPr>
        <p:spPr bwMode="auto">
          <a:xfrm>
            <a:off x="2133600" y="5638800"/>
            <a:ext cx="1371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2-3-4 tree</a:t>
            </a:r>
          </a:p>
        </p:txBody>
      </p:sp>
      <p:sp>
        <p:nvSpPr>
          <p:cNvPr id="2931717" name="Text Box 5"/>
          <p:cNvSpPr txBox="1">
            <a:spLocks noChangeArrowheads="1"/>
          </p:cNvSpPr>
          <p:nvPr/>
        </p:nvSpPr>
        <p:spPr bwMode="auto">
          <a:xfrm>
            <a:off x="6019800" y="5638800"/>
            <a:ext cx="1981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Corresponding Red-Black Tree</a:t>
            </a:r>
          </a:p>
        </p:txBody>
      </p:sp>
      <p:sp>
        <p:nvSpPr>
          <p:cNvPr id="2931718" name="Line 6"/>
          <p:cNvSpPr>
            <a:spLocks noChangeShapeType="1"/>
          </p:cNvSpPr>
          <p:nvPr/>
        </p:nvSpPr>
        <p:spPr bwMode="auto">
          <a:xfrm>
            <a:off x="2286000" y="4800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19" name="Line 7"/>
          <p:cNvSpPr>
            <a:spLocks noChangeShapeType="1"/>
          </p:cNvSpPr>
          <p:nvPr/>
        </p:nvSpPr>
        <p:spPr bwMode="auto">
          <a:xfrm flipH="1">
            <a:off x="1219200" y="4800600"/>
            <a:ext cx="533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20" name="Line 8"/>
          <p:cNvSpPr>
            <a:spLocks noChangeShapeType="1"/>
          </p:cNvSpPr>
          <p:nvPr/>
        </p:nvSpPr>
        <p:spPr bwMode="auto">
          <a:xfrm>
            <a:off x="2514600" y="48006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21" name="Line 9"/>
          <p:cNvSpPr>
            <a:spLocks noChangeShapeType="1"/>
          </p:cNvSpPr>
          <p:nvPr/>
        </p:nvSpPr>
        <p:spPr bwMode="auto">
          <a:xfrm flipH="1">
            <a:off x="1828800" y="4800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22" name="Line 10"/>
          <p:cNvSpPr>
            <a:spLocks noChangeShapeType="1"/>
          </p:cNvSpPr>
          <p:nvPr/>
        </p:nvSpPr>
        <p:spPr bwMode="auto">
          <a:xfrm flipH="1">
            <a:off x="5562600" y="44958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23" name="Line 11"/>
          <p:cNvSpPr>
            <a:spLocks noChangeShapeType="1"/>
          </p:cNvSpPr>
          <p:nvPr/>
        </p:nvSpPr>
        <p:spPr bwMode="auto">
          <a:xfrm>
            <a:off x="6096000" y="44958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24" name="Line 12"/>
          <p:cNvSpPr>
            <a:spLocks noChangeShapeType="1"/>
          </p:cNvSpPr>
          <p:nvPr/>
        </p:nvSpPr>
        <p:spPr bwMode="auto">
          <a:xfrm flipH="1">
            <a:off x="5334000" y="49530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25" name="Line 13"/>
          <p:cNvSpPr>
            <a:spLocks noChangeShapeType="1"/>
          </p:cNvSpPr>
          <p:nvPr/>
        </p:nvSpPr>
        <p:spPr bwMode="auto">
          <a:xfrm>
            <a:off x="5638800" y="49530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26" name="Line 14"/>
          <p:cNvSpPr>
            <a:spLocks noChangeShapeType="1"/>
          </p:cNvSpPr>
          <p:nvPr/>
        </p:nvSpPr>
        <p:spPr bwMode="auto">
          <a:xfrm flipH="1">
            <a:off x="6248400" y="49530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27" name="Line 15"/>
          <p:cNvSpPr>
            <a:spLocks noChangeShapeType="1"/>
          </p:cNvSpPr>
          <p:nvPr/>
        </p:nvSpPr>
        <p:spPr bwMode="auto">
          <a:xfrm>
            <a:off x="6553200" y="49530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28" name="Line 16"/>
          <p:cNvSpPr>
            <a:spLocks noChangeShapeType="1"/>
          </p:cNvSpPr>
          <p:nvPr/>
        </p:nvSpPr>
        <p:spPr bwMode="auto">
          <a:xfrm>
            <a:off x="4267200" y="4648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29" name="Line 17"/>
          <p:cNvSpPr>
            <a:spLocks noChangeShapeType="1"/>
          </p:cNvSpPr>
          <p:nvPr/>
        </p:nvSpPr>
        <p:spPr bwMode="auto">
          <a:xfrm flipH="1">
            <a:off x="3352800" y="4800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30" name="Line 18"/>
          <p:cNvSpPr>
            <a:spLocks noChangeShapeType="1"/>
          </p:cNvSpPr>
          <p:nvPr/>
        </p:nvSpPr>
        <p:spPr bwMode="auto">
          <a:xfrm>
            <a:off x="3657600" y="4800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31" name="Line 19"/>
          <p:cNvSpPr>
            <a:spLocks noChangeShapeType="1"/>
          </p:cNvSpPr>
          <p:nvPr/>
        </p:nvSpPr>
        <p:spPr bwMode="auto">
          <a:xfrm flipH="1">
            <a:off x="2133600" y="42672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32" name="Line 20"/>
          <p:cNvSpPr>
            <a:spLocks noChangeShapeType="1"/>
          </p:cNvSpPr>
          <p:nvPr/>
        </p:nvSpPr>
        <p:spPr bwMode="auto">
          <a:xfrm>
            <a:off x="2971800" y="42672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33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34" name="Line 22"/>
          <p:cNvSpPr>
            <a:spLocks noChangeShapeType="1"/>
          </p:cNvSpPr>
          <p:nvPr/>
        </p:nvSpPr>
        <p:spPr bwMode="auto">
          <a:xfrm flipH="1">
            <a:off x="7467600" y="44958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35" name="Line 23"/>
          <p:cNvSpPr>
            <a:spLocks noChangeShapeType="1"/>
          </p:cNvSpPr>
          <p:nvPr/>
        </p:nvSpPr>
        <p:spPr bwMode="auto">
          <a:xfrm>
            <a:off x="7772400" y="44958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36" name="Line 24"/>
          <p:cNvSpPr>
            <a:spLocks noChangeShapeType="1"/>
          </p:cNvSpPr>
          <p:nvPr/>
        </p:nvSpPr>
        <p:spPr bwMode="auto">
          <a:xfrm flipH="1">
            <a:off x="6019800" y="3962400"/>
            <a:ext cx="838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37" name="Line 25"/>
          <p:cNvSpPr>
            <a:spLocks noChangeShapeType="1"/>
          </p:cNvSpPr>
          <p:nvPr/>
        </p:nvSpPr>
        <p:spPr bwMode="auto">
          <a:xfrm>
            <a:off x="7010400" y="39624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38" name="Rectangle 26"/>
          <p:cNvSpPr>
            <a:spLocks noChangeArrowheads="1"/>
          </p:cNvSpPr>
          <p:nvPr/>
        </p:nvSpPr>
        <p:spPr bwMode="auto">
          <a:xfrm>
            <a:off x="6781800" y="3657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31739" name="Rectangle 27"/>
          <p:cNvSpPr>
            <a:spLocks noChangeArrowheads="1"/>
          </p:cNvSpPr>
          <p:nvPr/>
        </p:nvSpPr>
        <p:spPr bwMode="auto">
          <a:xfrm>
            <a:off x="5410200" y="46482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31740" name="Rectangle 28"/>
          <p:cNvSpPr>
            <a:spLocks noChangeArrowheads="1"/>
          </p:cNvSpPr>
          <p:nvPr/>
        </p:nvSpPr>
        <p:spPr bwMode="auto">
          <a:xfrm>
            <a:off x="6324600" y="46482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15</a:t>
            </a:r>
          </a:p>
        </p:txBody>
      </p:sp>
      <p:sp>
        <p:nvSpPr>
          <p:cNvPr id="2931741" name="Rectangle 29"/>
          <p:cNvSpPr>
            <a:spLocks noChangeArrowheads="1"/>
          </p:cNvSpPr>
          <p:nvPr/>
        </p:nvSpPr>
        <p:spPr bwMode="auto">
          <a:xfrm>
            <a:off x="5181600" y="5105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31742" name="Rectangle 30"/>
          <p:cNvSpPr>
            <a:spLocks noChangeArrowheads="1"/>
          </p:cNvSpPr>
          <p:nvPr/>
        </p:nvSpPr>
        <p:spPr bwMode="auto">
          <a:xfrm>
            <a:off x="5638800" y="5105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31743" name="Rectangle 31"/>
          <p:cNvSpPr>
            <a:spLocks noChangeArrowheads="1"/>
          </p:cNvSpPr>
          <p:nvPr/>
        </p:nvSpPr>
        <p:spPr bwMode="auto">
          <a:xfrm>
            <a:off x="6096000" y="5105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14</a:t>
            </a:r>
          </a:p>
        </p:txBody>
      </p:sp>
      <p:sp>
        <p:nvSpPr>
          <p:cNvPr id="2931744" name="Rectangle 32"/>
          <p:cNvSpPr>
            <a:spLocks noChangeArrowheads="1"/>
          </p:cNvSpPr>
          <p:nvPr/>
        </p:nvSpPr>
        <p:spPr bwMode="auto">
          <a:xfrm>
            <a:off x="6553200" y="5105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19</a:t>
            </a:r>
          </a:p>
        </p:txBody>
      </p:sp>
      <p:sp>
        <p:nvSpPr>
          <p:cNvPr id="2931745" name="Rectangle 33"/>
          <p:cNvSpPr>
            <a:spLocks noChangeArrowheads="1"/>
          </p:cNvSpPr>
          <p:nvPr/>
        </p:nvSpPr>
        <p:spPr bwMode="auto">
          <a:xfrm>
            <a:off x="5410200" y="5562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31746" name="Rectangle 34"/>
          <p:cNvSpPr>
            <a:spLocks noChangeArrowheads="1"/>
          </p:cNvSpPr>
          <p:nvPr/>
        </p:nvSpPr>
        <p:spPr bwMode="auto">
          <a:xfrm>
            <a:off x="7315200" y="46482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931747" name="Rectangle 35"/>
          <p:cNvSpPr>
            <a:spLocks noChangeArrowheads="1"/>
          </p:cNvSpPr>
          <p:nvPr/>
        </p:nvSpPr>
        <p:spPr bwMode="auto">
          <a:xfrm>
            <a:off x="7772400" y="46482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931748" name="Rectangle 36"/>
          <p:cNvSpPr>
            <a:spLocks noChangeArrowheads="1"/>
          </p:cNvSpPr>
          <p:nvPr/>
        </p:nvSpPr>
        <p:spPr bwMode="auto">
          <a:xfrm>
            <a:off x="7543800" y="4191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24</a:t>
            </a:r>
          </a:p>
        </p:txBody>
      </p:sp>
      <p:sp>
        <p:nvSpPr>
          <p:cNvPr id="2931749" name="Rectangle 37"/>
          <p:cNvSpPr>
            <a:spLocks noChangeArrowheads="1"/>
          </p:cNvSpPr>
          <p:nvPr/>
        </p:nvSpPr>
        <p:spPr bwMode="auto">
          <a:xfrm>
            <a:off x="5867400" y="4191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31750" name="Rectangle 38"/>
          <p:cNvSpPr>
            <a:spLocks noChangeArrowheads="1"/>
          </p:cNvSpPr>
          <p:nvPr/>
        </p:nvSpPr>
        <p:spPr bwMode="auto">
          <a:xfrm>
            <a:off x="2743200" y="5029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19</a:t>
            </a:r>
          </a:p>
        </p:txBody>
      </p:sp>
      <p:sp>
        <p:nvSpPr>
          <p:cNvPr id="2931751" name="Rectangle 39"/>
          <p:cNvSpPr>
            <a:spLocks noChangeArrowheads="1"/>
          </p:cNvSpPr>
          <p:nvPr/>
        </p:nvSpPr>
        <p:spPr bwMode="auto">
          <a:xfrm>
            <a:off x="1676400" y="4495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31752" name="Rectangle 40"/>
          <p:cNvSpPr>
            <a:spLocks noChangeArrowheads="1"/>
          </p:cNvSpPr>
          <p:nvPr/>
        </p:nvSpPr>
        <p:spPr bwMode="auto">
          <a:xfrm>
            <a:off x="1981200" y="4495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31753" name="Rectangle 41"/>
          <p:cNvSpPr>
            <a:spLocks noChangeArrowheads="1"/>
          </p:cNvSpPr>
          <p:nvPr/>
        </p:nvSpPr>
        <p:spPr bwMode="auto">
          <a:xfrm>
            <a:off x="2286000" y="4495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15</a:t>
            </a:r>
          </a:p>
        </p:txBody>
      </p:sp>
      <p:sp>
        <p:nvSpPr>
          <p:cNvPr id="2931754" name="Rectangle 42"/>
          <p:cNvSpPr>
            <a:spLocks noChangeArrowheads="1"/>
          </p:cNvSpPr>
          <p:nvPr/>
        </p:nvSpPr>
        <p:spPr bwMode="auto">
          <a:xfrm>
            <a:off x="1676400" y="44958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55" name="Rectangle 43"/>
          <p:cNvSpPr>
            <a:spLocks noChangeArrowheads="1"/>
          </p:cNvSpPr>
          <p:nvPr/>
        </p:nvSpPr>
        <p:spPr bwMode="auto">
          <a:xfrm>
            <a:off x="1066800" y="5029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31756" name="Rectangle 44"/>
          <p:cNvSpPr>
            <a:spLocks noChangeArrowheads="1"/>
          </p:cNvSpPr>
          <p:nvPr/>
        </p:nvSpPr>
        <p:spPr bwMode="auto">
          <a:xfrm>
            <a:off x="2286000" y="5029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14</a:t>
            </a:r>
          </a:p>
        </p:txBody>
      </p:sp>
      <p:sp>
        <p:nvSpPr>
          <p:cNvPr id="2931757" name="Rectangle 45"/>
          <p:cNvSpPr>
            <a:spLocks noChangeArrowheads="1"/>
          </p:cNvSpPr>
          <p:nvPr/>
        </p:nvSpPr>
        <p:spPr bwMode="auto">
          <a:xfrm>
            <a:off x="1524000" y="5029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31758" name="Rectangle 46"/>
          <p:cNvSpPr>
            <a:spLocks noChangeArrowheads="1"/>
          </p:cNvSpPr>
          <p:nvPr/>
        </p:nvSpPr>
        <p:spPr bwMode="auto">
          <a:xfrm>
            <a:off x="1828800" y="5029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31759" name="Rectangle 47"/>
          <p:cNvSpPr>
            <a:spLocks noChangeArrowheads="1"/>
          </p:cNvSpPr>
          <p:nvPr/>
        </p:nvSpPr>
        <p:spPr bwMode="auto">
          <a:xfrm>
            <a:off x="1524000" y="5029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1760" name="Rectangle 48"/>
          <p:cNvSpPr>
            <a:spLocks noChangeArrowheads="1"/>
          </p:cNvSpPr>
          <p:nvPr/>
        </p:nvSpPr>
        <p:spPr bwMode="auto">
          <a:xfrm>
            <a:off x="3657600" y="5029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931761" name="Rectangle 49"/>
          <p:cNvSpPr>
            <a:spLocks noChangeArrowheads="1"/>
          </p:cNvSpPr>
          <p:nvPr/>
        </p:nvSpPr>
        <p:spPr bwMode="auto">
          <a:xfrm>
            <a:off x="3200400" y="5029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931762" name="Rectangle 50"/>
          <p:cNvSpPr>
            <a:spLocks noChangeArrowheads="1"/>
          </p:cNvSpPr>
          <p:nvPr/>
        </p:nvSpPr>
        <p:spPr bwMode="auto">
          <a:xfrm>
            <a:off x="3429000" y="4495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24</a:t>
            </a:r>
          </a:p>
        </p:txBody>
      </p:sp>
      <p:sp>
        <p:nvSpPr>
          <p:cNvPr id="2931763" name="Rectangle 51"/>
          <p:cNvSpPr>
            <a:spLocks noChangeArrowheads="1"/>
          </p:cNvSpPr>
          <p:nvPr/>
        </p:nvSpPr>
        <p:spPr bwMode="auto">
          <a:xfrm>
            <a:off x="2743200" y="3962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7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Other Balanced Search Trees [3/4]</a:t>
            </a:r>
          </a:p>
        </p:txBody>
      </p:sp>
      <p:sp>
        <p:nvSpPr>
          <p:cNvPr id="287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Implementations of Red-Black Trees vary.</a:t>
            </a:r>
          </a:p>
          <a:p>
            <a:pPr lvl="1" eaLnBrk="1" hangingPunct="1">
              <a:defRPr/>
            </a:pPr>
            <a:r>
              <a:rPr lang="en-US" smtClean="0"/>
              <a:t>I have presented them as having red and</a:t>
            </a:r>
            <a:br>
              <a:rPr lang="en-US" smtClean="0"/>
            </a:br>
            <a:r>
              <a:rPr lang="en-US" smtClean="0"/>
              <a:t>black </a:t>
            </a:r>
            <a:r>
              <a:rPr lang="en-US" b="1" smtClean="0"/>
              <a:t>nodes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The text talks about red and</a:t>
            </a:r>
            <a:br>
              <a:rPr lang="en-US" smtClean="0"/>
            </a:br>
            <a:r>
              <a:rPr lang="en-US" smtClean="0"/>
              <a:t>black </a:t>
            </a:r>
            <a:r>
              <a:rPr lang="en-US" b="1" smtClean="0"/>
              <a:t>pointers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Note that the root is always</a:t>
            </a:r>
            <a:br>
              <a:rPr lang="en-US" smtClean="0"/>
            </a:br>
            <a:r>
              <a:rPr lang="en-US" smtClean="0"/>
              <a:t>black, so it does not matter</a:t>
            </a:r>
            <a:br>
              <a:rPr lang="en-US" smtClean="0"/>
            </a:br>
            <a:r>
              <a:rPr lang="en-US" smtClean="0"/>
              <a:t>whether the root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color is</a:t>
            </a:r>
            <a:br>
              <a:rPr lang="en-US" smtClean="0"/>
            </a:br>
            <a:r>
              <a:rPr lang="en-US" smtClean="0"/>
              <a:t>stored somewhere.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Some (most?) versions add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/>
              <a:t>null nodes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at the bottom.</a:t>
            </a:r>
          </a:p>
          <a:p>
            <a:pPr lvl="2" eaLnBrk="1" hangingPunct="1">
              <a:defRPr/>
            </a:pPr>
            <a:r>
              <a:rPr lang="en-US" smtClean="0"/>
              <a:t>Null nodes are black and have no data.</a:t>
            </a:r>
          </a:p>
          <a:p>
            <a:pPr lvl="2" eaLnBrk="1" hangingPunct="1">
              <a:defRPr/>
            </a:pPr>
            <a:r>
              <a:rPr lang="en-US" smtClean="0"/>
              <a:t>All leaves are null nodes, and all null</a:t>
            </a:r>
            <a:br>
              <a:rPr lang="en-US" smtClean="0"/>
            </a:br>
            <a:r>
              <a:rPr lang="en-US" smtClean="0"/>
              <a:t>nodes are leaves.</a:t>
            </a:r>
          </a:p>
        </p:txBody>
      </p:sp>
      <p:sp>
        <p:nvSpPr>
          <p:cNvPr id="2879492" name="Line 4"/>
          <p:cNvSpPr>
            <a:spLocks noChangeShapeType="1"/>
          </p:cNvSpPr>
          <p:nvPr/>
        </p:nvSpPr>
        <p:spPr bwMode="auto">
          <a:xfrm flipH="1">
            <a:off x="7086600" y="15240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493" name="Line 5"/>
          <p:cNvSpPr>
            <a:spLocks noChangeShapeType="1"/>
          </p:cNvSpPr>
          <p:nvPr/>
        </p:nvSpPr>
        <p:spPr bwMode="auto">
          <a:xfrm>
            <a:off x="7620000" y="15240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494" name="Line 6"/>
          <p:cNvSpPr>
            <a:spLocks noChangeShapeType="1"/>
          </p:cNvSpPr>
          <p:nvPr/>
        </p:nvSpPr>
        <p:spPr bwMode="auto">
          <a:xfrm flipH="1">
            <a:off x="6858000" y="1981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495" name="Line 7"/>
          <p:cNvSpPr>
            <a:spLocks noChangeShapeType="1"/>
          </p:cNvSpPr>
          <p:nvPr/>
        </p:nvSpPr>
        <p:spPr bwMode="auto">
          <a:xfrm>
            <a:off x="7162800" y="1981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496" name="Line 8"/>
          <p:cNvSpPr>
            <a:spLocks noChangeShapeType="1"/>
          </p:cNvSpPr>
          <p:nvPr/>
        </p:nvSpPr>
        <p:spPr bwMode="auto">
          <a:xfrm flipH="1">
            <a:off x="7772400" y="1981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497" name="Line 9"/>
          <p:cNvSpPr>
            <a:spLocks noChangeShapeType="1"/>
          </p:cNvSpPr>
          <p:nvPr/>
        </p:nvSpPr>
        <p:spPr bwMode="auto">
          <a:xfrm>
            <a:off x="8077200" y="1981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498" name="Line 10"/>
          <p:cNvSpPr>
            <a:spLocks noChangeShapeType="1"/>
          </p:cNvSpPr>
          <p:nvPr/>
        </p:nvSpPr>
        <p:spPr bwMode="auto">
          <a:xfrm flipH="1">
            <a:off x="7086600" y="24384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499" name="Rectangle 11"/>
          <p:cNvSpPr>
            <a:spLocks noChangeArrowheads="1"/>
          </p:cNvSpPr>
          <p:nvPr/>
        </p:nvSpPr>
        <p:spPr bwMode="auto">
          <a:xfrm>
            <a:off x="6934200" y="1676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79500" name="Rectangle 12"/>
          <p:cNvSpPr>
            <a:spLocks noChangeArrowheads="1"/>
          </p:cNvSpPr>
          <p:nvPr/>
        </p:nvSpPr>
        <p:spPr bwMode="auto">
          <a:xfrm>
            <a:off x="7848600" y="1676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15</a:t>
            </a:r>
          </a:p>
        </p:txBody>
      </p:sp>
      <p:sp>
        <p:nvSpPr>
          <p:cNvPr id="2879501" name="Rectangle 13"/>
          <p:cNvSpPr>
            <a:spLocks noChangeArrowheads="1"/>
          </p:cNvSpPr>
          <p:nvPr/>
        </p:nvSpPr>
        <p:spPr bwMode="auto">
          <a:xfrm>
            <a:off x="6705600" y="2133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879502" name="Rectangle 14"/>
          <p:cNvSpPr>
            <a:spLocks noChangeArrowheads="1"/>
          </p:cNvSpPr>
          <p:nvPr/>
        </p:nvSpPr>
        <p:spPr bwMode="auto">
          <a:xfrm>
            <a:off x="7162800" y="2133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9503" name="Rectangle 15"/>
          <p:cNvSpPr>
            <a:spLocks noChangeArrowheads="1"/>
          </p:cNvSpPr>
          <p:nvPr/>
        </p:nvSpPr>
        <p:spPr bwMode="auto">
          <a:xfrm>
            <a:off x="7620000" y="2133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14</a:t>
            </a:r>
          </a:p>
        </p:txBody>
      </p:sp>
      <p:sp>
        <p:nvSpPr>
          <p:cNvPr id="2879504" name="Rectangle 16"/>
          <p:cNvSpPr>
            <a:spLocks noChangeArrowheads="1"/>
          </p:cNvSpPr>
          <p:nvPr/>
        </p:nvSpPr>
        <p:spPr bwMode="auto">
          <a:xfrm>
            <a:off x="8077200" y="2133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19</a:t>
            </a:r>
          </a:p>
        </p:txBody>
      </p:sp>
      <p:sp>
        <p:nvSpPr>
          <p:cNvPr id="2879505" name="Rectangle 17"/>
          <p:cNvSpPr>
            <a:spLocks noChangeArrowheads="1"/>
          </p:cNvSpPr>
          <p:nvPr/>
        </p:nvSpPr>
        <p:spPr bwMode="auto">
          <a:xfrm>
            <a:off x="6934200" y="2590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9506" name="Rectangle 18"/>
          <p:cNvSpPr>
            <a:spLocks noChangeArrowheads="1"/>
          </p:cNvSpPr>
          <p:nvPr/>
        </p:nvSpPr>
        <p:spPr bwMode="auto">
          <a:xfrm>
            <a:off x="7391400" y="12192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9507" name="Line 19"/>
          <p:cNvSpPr>
            <a:spLocks noChangeShapeType="1"/>
          </p:cNvSpPr>
          <p:nvPr/>
        </p:nvSpPr>
        <p:spPr bwMode="auto">
          <a:xfrm flipH="1">
            <a:off x="6781800" y="4876800"/>
            <a:ext cx="6096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08" name="Line 20"/>
          <p:cNvSpPr>
            <a:spLocks noChangeShapeType="1"/>
          </p:cNvSpPr>
          <p:nvPr/>
        </p:nvSpPr>
        <p:spPr bwMode="auto">
          <a:xfrm>
            <a:off x="7543800" y="4876800"/>
            <a:ext cx="533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09" name="Line 21"/>
          <p:cNvSpPr>
            <a:spLocks noChangeShapeType="1"/>
          </p:cNvSpPr>
          <p:nvPr/>
        </p:nvSpPr>
        <p:spPr bwMode="auto">
          <a:xfrm flipH="1">
            <a:off x="6400800" y="5257800"/>
            <a:ext cx="3048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0" name="Line 22"/>
          <p:cNvSpPr>
            <a:spLocks noChangeShapeType="1"/>
          </p:cNvSpPr>
          <p:nvPr/>
        </p:nvSpPr>
        <p:spPr bwMode="auto">
          <a:xfrm>
            <a:off x="6858000" y="5257800"/>
            <a:ext cx="3048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1" name="Line 23"/>
          <p:cNvSpPr>
            <a:spLocks noChangeShapeType="1"/>
          </p:cNvSpPr>
          <p:nvPr/>
        </p:nvSpPr>
        <p:spPr bwMode="auto">
          <a:xfrm flipH="1">
            <a:off x="7772400" y="5257800"/>
            <a:ext cx="2286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2" name="Line 24"/>
          <p:cNvSpPr>
            <a:spLocks noChangeShapeType="1"/>
          </p:cNvSpPr>
          <p:nvPr/>
        </p:nvSpPr>
        <p:spPr bwMode="auto">
          <a:xfrm>
            <a:off x="8153400" y="5257800"/>
            <a:ext cx="2286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3" name="Line 25"/>
          <p:cNvSpPr>
            <a:spLocks noChangeShapeType="1"/>
          </p:cNvSpPr>
          <p:nvPr/>
        </p:nvSpPr>
        <p:spPr bwMode="auto">
          <a:xfrm flipH="1">
            <a:off x="6934200" y="56388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4" name="Line 26"/>
          <p:cNvSpPr>
            <a:spLocks noChangeShapeType="1"/>
          </p:cNvSpPr>
          <p:nvPr/>
        </p:nvSpPr>
        <p:spPr bwMode="auto">
          <a:xfrm flipH="1">
            <a:off x="6248400" y="5638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5" name="Line 27"/>
          <p:cNvSpPr>
            <a:spLocks noChangeShapeType="1"/>
          </p:cNvSpPr>
          <p:nvPr/>
        </p:nvSpPr>
        <p:spPr bwMode="auto">
          <a:xfrm>
            <a:off x="6477000" y="5638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6" name="Line 28"/>
          <p:cNvSpPr>
            <a:spLocks noChangeShapeType="1"/>
          </p:cNvSpPr>
          <p:nvPr/>
        </p:nvSpPr>
        <p:spPr bwMode="auto">
          <a:xfrm>
            <a:off x="7239000" y="5638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7" name="Line 29"/>
          <p:cNvSpPr>
            <a:spLocks noChangeShapeType="1"/>
          </p:cNvSpPr>
          <p:nvPr/>
        </p:nvSpPr>
        <p:spPr bwMode="auto">
          <a:xfrm flipH="1">
            <a:off x="8229600" y="5638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8" name="Line 30"/>
          <p:cNvSpPr>
            <a:spLocks noChangeShapeType="1"/>
          </p:cNvSpPr>
          <p:nvPr/>
        </p:nvSpPr>
        <p:spPr bwMode="auto">
          <a:xfrm>
            <a:off x="8458200" y="5638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9" name="Line 31"/>
          <p:cNvSpPr>
            <a:spLocks noChangeShapeType="1"/>
          </p:cNvSpPr>
          <p:nvPr/>
        </p:nvSpPr>
        <p:spPr bwMode="auto">
          <a:xfrm flipH="1">
            <a:off x="7620000" y="5638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20" name="Line 32"/>
          <p:cNvSpPr>
            <a:spLocks noChangeShapeType="1"/>
          </p:cNvSpPr>
          <p:nvPr/>
        </p:nvSpPr>
        <p:spPr bwMode="auto">
          <a:xfrm>
            <a:off x="7848600" y="5638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21" name="Line 33"/>
          <p:cNvSpPr>
            <a:spLocks noChangeShapeType="1"/>
          </p:cNvSpPr>
          <p:nvPr/>
        </p:nvSpPr>
        <p:spPr bwMode="auto">
          <a:xfrm flipH="1">
            <a:off x="6781800" y="6019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22" name="Line 34"/>
          <p:cNvSpPr>
            <a:spLocks noChangeShapeType="1"/>
          </p:cNvSpPr>
          <p:nvPr/>
        </p:nvSpPr>
        <p:spPr bwMode="auto">
          <a:xfrm>
            <a:off x="7010400" y="6019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23" name="Rectangle 35"/>
          <p:cNvSpPr>
            <a:spLocks noChangeArrowheads="1"/>
          </p:cNvSpPr>
          <p:nvPr/>
        </p:nvSpPr>
        <p:spPr bwMode="auto">
          <a:xfrm>
            <a:off x="4953000" y="4038600"/>
            <a:ext cx="3048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9524" name="Line 36"/>
          <p:cNvSpPr>
            <a:spLocks noChangeShapeType="1"/>
          </p:cNvSpPr>
          <p:nvPr/>
        </p:nvSpPr>
        <p:spPr bwMode="auto">
          <a:xfrm flipH="1">
            <a:off x="5105400" y="3886200"/>
            <a:ext cx="1524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25" name="Rectangle 37"/>
          <p:cNvSpPr>
            <a:spLocks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879526" name="Rectangle 38"/>
          <p:cNvSpPr>
            <a:spLocks noChangeArrowheads="1"/>
          </p:cNvSpPr>
          <p:nvPr/>
        </p:nvSpPr>
        <p:spPr bwMode="auto">
          <a:xfrm>
            <a:off x="5181600" y="3581400"/>
            <a:ext cx="3048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9527" name="Rectangle 39"/>
          <p:cNvSpPr>
            <a:spLocks noChangeArrowheads="1"/>
          </p:cNvSpPr>
          <p:nvPr/>
        </p:nvSpPr>
        <p:spPr bwMode="auto">
          <a:xfrm>
            <a:off x="5638800" y="3581400"/>
            <a:ext cx="3048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14</a:t>
            </a:r>
          </a:p>
        </p:txBody>
      </p:sp>
      <p:sp>
        <p:nvSpPr>
          <p:cNvPr id="2879528" name="Rectangle 40"/>
          <p:cNvSpPr>
            <a:spLocks noChangeArrowheads="1"/>
          </p:cNvSpPr>
          <p:nvPr/>
        </p:nvSpPr>
        <p:spPr bwMode="auto">
          <a:xfrm>
            <a:off x="6096000" y="3581400"/>
            <a:ext cx="3048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19</a:t>
            </a:r>
          </a:p>
        </p:txBody>
      </p:sp>
      <p:sp>
        <p:nvSpPr>
          <p:cNvPr id="2879529" name="Line 41"/>
          <p:cNvSpPr>
            <a:spLocks noChangeShapeType="1"/>
          </p:cNvSpPr>
          <p:nvPr/>
        </p:nvSpPr>
        <p:spPr bwMode="auto">
          <a:xfrm flipH="1">
            <a:off x="4876800" y="34290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30" name="Line 42"/>
          <p:cNvSpPr>
            <a:spLocks noChangeShapeType="1"/>
          </p:cNvSpPr>
          <p:nvPr/>
        </p:nvSpPr>
        <p:spPr bwMode="auto">
          <a:xfrm>
            <a:off x="5181600" y="34290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31" name="Line 43"/>
          <p:cNvSpPr>
            <a:spLocks noChangeShapeType="1"/>
          </p:cNvSpPr>
          <p:nvPr/>
        </p:nvSpPr>
        <p:spPr bwMode="auto">
          <a:xfrm flipH="1">
            <a:off x="5791200" y="34290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32" name="Line 44"/>
          <p:cNvSpPr>
            <a:spLocks noChangeShapeType="1"/>
          </p:cNvSpPr>
          <p:nvPr/>
        </p:nvSpPr>
        <p:spPr bwMode="auto">
          <a:xfrm>
            <a:off x="6096000" y="34290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33" name="Rectangle 45"/>
          <p:cNvSpPr>
            <a:spLocks noChangeArrowheads="1"/>
          </p:cNvSpPr>
          <p:nvPr/>
        </p:nvSpPr>
        <p:spPr bwMode="auto">
          <a:xfrm>
            <a:off x="4953000" y="3124200"/>
            <a:ext cx="3048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79534" name="Rectangle 46"/>
          <p:cNvSpPr>
            <a:spLocks noChangeArrowheads="1"/>
          </p:cNvSpPr>
          <p:nvPr/>
        </p:nvSpPr>
        <p:spPr bwMode="auto">
          <a:xfrm>
            <a:off x="5867400" y="3124200"/>
            <a:ext cx="3048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15</a:t>
            </a:r>
          </a:p>
        </p:txBody>
      </p:sp>
      <p:sp>
        <p:nvSpPr>
          <p:cNvPr id="2879535" name="Line 47"/>
          <p:cNvSpPr>
            <a:spLocks noChangeShapeType="1"/>
          </p:cNvSpPr>
          <p:nvPr/>
        </p:nvSpPr>
        <p:spPr bwMode="auto">
          <a:xfrm flipH="1">
            <a:off x="5105400" y="2971800"/>
            <a:ext cx="3810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36" name="Line 48"/>
          <p:cNvSpPr>
            <a:spLocks noChangeShapeType="1"/>
          </p:cNvSpPr>
          <p:nvPr/>
        </p:nvSpPr>
        <p:spPr bwMode="auto">
          <a:xfrm>
            <a:off x="5638800" y="2971800"/>
            <a:ext cx="3810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37" name="Rectangle 49"/>
          <p:cNvSpPr>
            <a:spLocks noChangeArrowheads="1"/>
          </p:cNvSpPr>
          <p:nvPr/>
        </p:nvSpPr>
        <p:spPr bwMode="auto">
          <a:xfrm>
            <a:off x="5410200" y="2667000"/>
            <a:ext cx="3048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9538" name="Rectangle 50"/>
          <p:cNvSpPr>
            <a:spLocks noChangeArrowheads="1"/>
          </p:cNvSpPr>
          <p:nvPr/>
        </p:nvSpPr>
        <p:spPr bwMode="auto">
          <a:xfrm>
            <a:off x="6629400" y="4953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79539" name="Rectangle 51"/>
          <p:cNvSpPr>
            <a:spLocks noChangeArrowheads="1"/>
          </p:cNvSpPr>
          <p:nvPr/>
        </p:nvSpPr>
        <p:spPr bwMode="auto">
          <a:xfrm>
            <a:off x="7924800" y="4953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15</a:t>
            </a:r>
          </a:p>
        </p:txBody>
      </p:sp>
      <p:sp>
        <p:nvSpPr>
          <p:cNvPr id="2879540" name="Rectangle 52"/>
          <p:cNvSpPr>
            <a:spLocks noChangeArrowheads="1"/>
          </p:cNvSpPr>
          <p:nvPr/>
        </p:nvSpPr>
        <p:spPr bwMode="auto">
          <a:xfrm>
            <a:off x="6248400" y="5334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879541" name="Rectangle 53"/>
          <p:cNvSpPr>
            <a:spLocks noChangeArrowheads="1"/>
          </p:cNvSpPr>
          <p:nvPr/>
        </p:nvSpPr>
        <p:spPr bwMode="auto">
          <a:xfrm>
            <a:off x="7010400" y="5334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9542" name="Rectangle 54"/>
          <p:cNvSpPr>
            <a:spLocks noChangeArrowheads="1"/>
          </p:cNvSpPr>
          <p:nvPr/>
        </p:nvSpPr>
        <p:spPr bwMode="auto">
          <a:xfrm>
            <a:off x="7620000" y="5334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14</a:t>
            </a:r>
          </a:p>
        </p:txBody>
      </p:sp>
      <p:sp>
        <p:nvSpPr>
          <p:cNvPr id="2879543" name="Rectangle 55"/>
          <p:cNvSpPr>
            <a:spLocks noChangeArrowheads="1"/>
          </p:cNvSpPr>
          <p:nvPr/>
        </p:nvSpPr>
        <p:spPr bwMode="auto">
          <a:xfrm>
            <a:off x="8229600" y="5334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19</a:t>
            </a:r>
          </a:p>
        </p:txBody>
      </p:sp>
      <p:sp>
        <p:nvSpPr>
          <p:cNvPr id="2879544" name="Rectangle 56"/>
          <p:cNvSpPr>
            <a:spLocks noChangeArrowheads="1"/>
          </p:cNvSpPr>
          <p:nvPr/>
        </p:nvSpPr>
        <p:spPr bwMode="auto">
          <a:xfrm>
            <a:off x="6781800" y="5715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9545" name="Rectangle 57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9546" name="Rectangle 58"/>
          <p:cNvSpPr>
            <a:spLocks noChangeArrowheads="1"/>
          </p:cNvSpPr>
          <p:nvPr/>
        </p:nvSpPr>
        <p:spPr bwMode="auto">
          <a:xfrm>
            <a:off x="6172200" y="5715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47" name="Rectangle 59"/>
          <p:cNvSpPr>
            <a:spLocks noChangeArrowheads="1"/>
          </p:cNvSpPr>
          <p:nvPr/>
        </p:nvSpPr>
        <p:spPr bwMode="auto">
          <a:xfrm>
            <a:off x="7239000" y="5715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48" name="Rectangle 60"/>
          <p:cNvSpPr>
            <a:spLocks noChangeArrowheads="1"/>
          </p:cNvSpPr>
          <p:nvPr/>
        </p:nvSpPr>
        <p:spPr bwMode="auto">
          <a:xfrm>
            <a:off x="7543800" y="5715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49" name="Rectangle 61"/>
          <p:cNvSpPr>
            <a:spLocks noChangeArrowheads="1"/>
          </p:cNvSpPr>
          <p:nvPr/>
        </p:nvSpPr>
        <p:spPr bwMode="auto">
          <a:xfrm>
            <a:off x="7848600" y="5715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50" name="Rectangle 62"/>
          <p:cNvSpPr>
            <a:spLocks noChangeArrowheads="1"/>
          </p:cNvSpPr>
          <p:nvPr/>
        </p:nvSpPr>
        <p:spPr bwMode="auto">
          <a:xfrm>
            <a:off x="8153400" y="5715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51" name="Rectangle 63"/>
          <p:cNvSpPr>
            <a:spLocks noChangeArrowheads="1"/>
          </p:cNvSpPr>
          <p:nvPr/>
        </p:nvSpPr>
        <p:spPr bwMode="auto">
          <a:xfrm>
            <a:off x="8458200" y="5715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52" name="Rectangle 64"/>
          <p:cNvSpPr>
            <a:spLocks noChangeArrowheads="1"/>
          </p:cNvSpPr>
          <p:nvPr/>
        </p:nvSpPr>
        <p:spPr bwMode="auto">
          <a:xfrm>
            <a:off x="6705600" y="6096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53" name="Rectangle 65"/>
          <p:cNvSpPr>
            <a:spLocks noChangeArrowheads="1"/>
          </p:cNvSpPr>
          <p:nvPr/>
        </p:nvSpPr>
        <p:spPr bwMode="auto">
          <a:xfrm>
            <a:off x="7010400" y="6096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54" name="Rectangle 66"/>
          <p:cNvSpPr>
            <a:spLocks noChangeArrowheads="1"/>
          </p:cNvSpPr>
          <p:nvPr/>
        </p:nvSpPr>
        <p:spPr bwMode="auto">
          <a:xfrm>
            <a:off x="6477000" y="5715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3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Other Balanced Search Trees [4/4]</a:t>
            </a:r>
          </a:p>
        </p:txBody>
      </p:sp>
      <p:sp>
        <p:nvSpPr>
          <p:cNvPr id="293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All balanced search trees (2-3 Trees, 2-3-4 Trees, Red-Black Trees, AVL Trees, etc.) have:</a:t>
            </a:r>
          </a:p>
          <a:p>
            <a:pPr lvl="1">
              <a:defRPr/>
            </a:pPr>
            <a:r>
              <a:rPr lang="en-US" i="1" smtClean="0"/>
              <a:t>O</a:t>
            </a:r>
            <a:r>
              <a:rPr lang="en-US" smtClean="0"/>
              <a:t>(log </a:t>
            </a:r>
            <a:r>
              <a:rPr lang="en-US" i="1" smtClean="0"/>
              <a:t>n</a:t>
            </a:r>
            <a:r>
              <a:rPr lang="en-US" smtClean="0"/>
              <a:t>) retrieve, insert, delete.</a:t>
            </a:r>
          </a:p>
          <a:p>
            <a:pPr lvl="1">
              <a:defRPr/>
            </a:pP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traverse (sorted).</a:t>
            </a:r>
          </a:p>
          <a:p>
            <a:pPr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Retrieve &amp; Sorted Traverse</a:t>
            </a:r>
          </a:p>
          <a:p>
            <a:pPr lvl="1">
              <a:defRPr/>
            </a:pPr>
            <a:r>
              <a:rPr lang="en-US" smtClean="0"/>
              <a:t>For Red-Black Trees and AVL Trees, use the B.S.T. algorithms (traverse = inorder traverse).</a:t>
            </a:r>
          </a:p>
          <a:p>
            <a:pPr lvl="1">
              <a:defRPr/>
            </a:pPr>
            <a:r>
              <a:rPr lang="en-US" smtClean="0"/>
              <a:t>For 2-3 Trees and 2-3-4 Trees, use the obvious generalization of the B.S.T. algorithms.</a:t>
            </a:r>
          </a:p>
          <a:p>
            <a:pPr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Insert &amp; Delete</a:t>
            </a:r>
          </a:p>
          <a:p>
            <a:pPr lvl="1">
              <a:defRPr/>
            </a:pPr>
            <a:r>
              <a:rPr lang="en-US" smtClean="0"/>
              <a:t>These are more complicated.</a:t>
            </a:r>
          </a:p>
          <a:p>
            <a:pPr lvl="1">
              <a:defRPr/>
            </a:pPr>
            <a:r>
              <a:rPr lang="en-US" smtClean="0"/>
              <a:t>For 2-3 Trees, we looked at the algorithms in some detail.</a:t>
            </a:r>
          </a:p>
          <a:p>
            <a:pPr lvl="1">
              <a:defRPr/>
            </a:pPr>
            <a:r>
              <a:rPr lang="en-US" smtClean="0"/>
              <a:t>The 2-3-4 Tree algorithms are similar, generally requiring fewer operations.</a:t>
            </a:r>
          </a:p>
          <a:p>
            <a:pPr lvl="1">
              <a:defRPr/>
            </a:pPr>
            <a:r>
              <a:rPr lang="en-US" smtClean="0"/>
              <a:t>For Red-Black Trees, do something similar, but fancier.</a:t>
            </a:r>
          </a:p>
        </p:txBody>
      </p:sp>
      <p:sp>
        <p:nvSpPr>
          <p:cNvPr id="2932740" name="AutoShape 4"/>
          <p:cNvSpPr>
            <a:spLocks noChangeArrowheads="1"/>
          </p:cNvSpPr>
          <p:nvPr/>
        </p:nvSpPr>
        <p:spPr bwMode="auto">
          <a:xfrm>
            <a:off x="6661150" y="1119188"/>
            <a:ext cx="22098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2741" name="Text Box 5"/>
          <p:cNvSpPr txBox="1">
            <a:spLocks noChangeArrowheads="1"/>
          </p:cNvSpPr>
          <p:nvPr/>
        </p:nvSpPr>
        <p:spPr bwMode="auto">
          <a:xfrm>
            <a:off x="6477000" y="1524000"/>
            <a:ext cx="2590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Best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overall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performance for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in-memory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data, when we mix up retrieves, inserts, and deletes.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64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Notes on Assignment 7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Introduction</a:t>
            </a:r>
          </a:p>
        </p:txBody>
      </p:sp>
      <p:sp>
        <p:nvSpPr>
          <p:cNvPr id="264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In Assignment 7, you are to write a simple Binary Search Tree (class </a:t>
            </a:r>
            <a:r>
              <a:rPr lang="en-US" sz="1800" b="1">
                <a:latin typeface="Courier New" charset="0"/>
                <a:cs typeface="+mn-cs"/>
              </a:rPr>
              <a:t>BSTree</a:t>
            </a:r>
            <a:r>
              <a:rPr lang="en-US">
                <a:cs typeface="+mn-cs"/>
              </a:rPr>
              <a:t>), with copying, retrieve, insert (but not delete!), and the three standard traversals.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Here are some ideas about writing the code.</a:t>
            </a: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This is a </a:t>
            </a:r>
            <a:r>
              <a:rPr lang="en-US" b="1">
                <a:cs typeface="+mn-cs"/>
              </a:rPr>
              <a:t>node-based structure</a:t>
            </a:r>
            <a:r>
              <a:rPr lang="en-US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/>
              <a:t>The general organization should be much like the Linked List you wrote: a class for the data structure as a whole, and a node class that the client code never sees.</a:t>
            </a:r>
          </a:p>
          <a:p>
            <a:pPr lvl="1" eaLnBrk="1" hangingPunct="1">
              <a:defRPr/>
            </a:pPr>
            <a:r>
              <a:rPr lang="en-US"/>
              <a:t>The node class should have three data members: a data item, and two child pointers: left &amp; right. Each of these pointers is NULL if there is no child.</a:t>
            </a:r>
          </a:p>
          <a:p>
            <a:pPr lvl="1" eaLnBrk="1" hangingPunct="1">
              <a:defRPr/>
            </a:pPr>
            <a:r>
              <a:rPr lang="en-US"/>
              <a:t>Class </a:t>
            </a:r>
            <a:r>
              <a:rPr lang="en-US" b="1">
                <a:latin typeface="Courier New" charset="0"/>
              </a:rPr>
              <a:t>BSTree</a:t>
            </a:r>
            <a:r>
              <a:rPr lang="en-US"/>
              <a:t> should have two data members: root pointer (pointer to a node) and size.</a:t>
            </a:r>
          </a:p>
        </p:txBody>
      </p:sp>
    </p:spTree>
    <p:extLst>
      <p:ext uri="{BB962C8B-B14F-4D97-AF65-F5344CB8AC3E}">
        <p14:creationId xmlns:p14="http://schemas.microsoft.com/office/powerpoint/2010/main" val="69405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64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Notes on Assignment 7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Helper Functions 1</a:t>
            </a:r>
          </a:p>
        </p:txBody>
      </p:sp>
      <p:sp>
        <p:nvSpPr>
          <p:cNvPr id="264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Some useful private helper functions to write: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copy</a:t>
            </a:r>
          </a:p>
          <a:p>
            <a:pPr lvl="1" eaLnBrk="1" hangingPunct="1">
              <a:defRPr/>
            </a:pPr>
            <a:r>
              <a:rPr lang="en-US" dirty="0"/>
              <a:t>Copying is easy to do recursively. But your copy constructor cannot be recursive. So write a private recursive helper function </a:t>
            </a:r>
            <a:r>
              <a:rPr lang="en-US" b="1" dirty="0">
                <a:latin typeface="Courier New" charset="0"/>
              </a:rPr>
              <a:t>copy</a:t>
            </a:r>
            <a:r>
              <a:rPr lang="en-US" dirty="0"/>
              <a:t>.</a:t>
            </a:r>
          </a:p>
          <a:p>
            <a:pPr lvl="1" eaLnBrk="1" hangingPunct="1">
              <a:defRPr/>
            </a:pPr>
            <a:r>
              <a:rPr lang="en-US" dirty="0"/>
              <a:t>Function </a:t>
            </a:r>
            <a:r>
              <a:rPr lang="en-US" b="1" dirty="0">
                <a:latin typeface="Courier New" charset="0"/>
              </a:rPr>
              <a:t>copy</a:t>
            </a:r>
            <a:r>
              <a:rPr lang="en-US" dirty="0"/>
              <a:t> takes a pointer to a node, copies the tree rooted at that node, and then returns a pointer to the root of the new tree.</a:t>
            </a:r>
          </a:p>
          <a:p>
            <a:pPr lvl="1" eaLnBrk="1" hangingPunct="1">
              <a:defRPr/>
            </a:pPr>
            <a:r>
              <a:rPr lang="en-US" dirty="0"/>
              <a:t>Do this recursively:</a:t>
            </a:r>
          </a:p>
          <a:p>
            <a:pPr lvl="2" eaLnBrk="1" hangingPunct="1">
              <a:defRPr/>
            </a:pPr>
            <a:r>
              <a:rPr lang="en-US" dirty="0"/>
              <a:t>If the given pointer is NULL, return NULL (base case). Otherwise, return a new node whose data is the same as the data in the given node, and whose left and right child pointers are gotten by recursive calls to </a:t>
            </a:r>
            <a:r>
              <a:rPr lang="en-US" b="1" dirty="0">
                <a:latin typeface="Courier New" charset="0"/>
              </a:rPr>
              <a:t>copy</a:t>
            </a:r>
            <a:r>
              <a:rPr lang="en-US" dirty="0"/>
              <a:t> on the given node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left &amp; right child pointers</a:t>
            </a:r>
            <a:r>
              <a:rPr lang="en-US" dirty="0" smtClean="0"/>
              <a:t>.</a:t>
            </a:r>
          </a:p>
          <a:p>
            <a:pPr lvl="1" eaLnBrk="1" hangingPunct="1">
              <a:defRPr/>
            </a:pPr>
            <a:r>
              <a:rPr lang="en-US" dirty="0" smtClean="0"/>
              <a:t>Make sure to think about exception safety – no memory leaks!</a:t>
            </a: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swap</a:t>
            </a:r>
          </a:p>
          <a:p>
            <a:pPr lvl="1" eaLnBrk="1" hangingPunct="1">
              <a:defRPr/>
            </a:pPr>
            <a:r>
              <a:rPr lang="en-US" dirty="0"/>
              <a:t>As usual: call </a:t>
            </a:r>
            <a:r>
              <a:rPr lang="en-US" b="1" dirty="0" err="1">
                <a:latin typeface="Courier New" charset="0"/>
              </a:rPr>
              <a:t>std</a:t>
            </a:r>
            <a:r>
              <a:rPr lang="en-US" b="1" dirty="0">
                <a:latin typeface="Courier New" charset="0"/>
              </a:rPr>
              <a:t>::swap</a:t>
            </a:r>
            <a:r>
              <a:rPr lang="en-US" dirty="0"/>
              <a:t> on each data member.</a:t>
            </a:r>
          </a:p>
        </p:txBody>
      </p:sp>
    </p:spTree>
    <p:extLst>
      <p:ext uri="{BB962C8B-B14F-4D97-AF65-F5344CB8AC3E}">
        <p14:creationId xmlns:p14="http://schemas.microsoft.com/office/powerpoint/2010/main" val="141523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0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Where Are We?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The Big Problem</a:t>
            </a:r>
          </a:p>
        </p:txBody>
      </p:sp>
      <p:sp>
        <p:nvSpPr>
          <p:cNvPr id="240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Our problem for much of the rest of the semester:</a:t>
            </a:r>
          </a:p>
          <a:p>
            <a:pPr lvl="1" eaLnBrk="1" hangingPunct="1">
              <a:defRPr/>
            </a:pPr>
            <a:r>
              <a:rPr lang="en-US" smtClean="0"/>
              <a:t>Store: a collection of data items, all of the same type.</a:t>
            </a:r>
          </a:p>
          <a:p>
            <a:pPr lvl="1" eaLnBrk="1" hangingPunct="1">
              <a:defRPr/>
            </a:pPr>
            <a:r>
              <a:rPr lang="en-US" smtClean="0"/>
              <a:t>Operations:</a:t>
            </a:r>
          </a:p>
          <a:p>
            <a:pPr lvl="2" eaLnBrk="1" hangingPunct="1">
              <a:defRPr/>
            </a:pPr>
            <a:r>
              <a:rPr lang="en-US" smtClean="0"/>
              <a:t>Access items [one item: retrieve/find, all items: traverse].</a:t>
            </a:r>
          </a:p>
          <a:p>
            <a:pPr lvl="2" eaLnBrk="1" hangingPunct="1">
              <a:defRPr/>
            </a:pPr>
            <a:r>
              <a:rPr lang="en-US" smtClean="0"/>
              <a:t>Add new item [insert].</a:t>
            </a:r>
          </a:p>
          <a:p>
            <a:pPr lvl="2" eaLnBrk="1" hangingPunct="1">
              <a:defRPr/>
            </a:pPr>
            <a:r>
              <a:rPr lang="en-US" smtClean="0"/>
              <a:t>Eliminate existing item [delete].</a:t>
            </a:r>
          </a:p>
          <a:p>
            <a:pPr lvl="1" eaLnBrk="1" hangingPunct="1">
              <a:defRPr/>
            </a:pPr>
            <a:r>
              <a:rPr lang="en-US" smtClean="0"/>
              <a:t>All this needs to be efficient in both time and space.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solution to this problem is a </a:t>
            </a:r>
            <a:r>
              <a:rPr lang="en-US" b="1" smtClean="0">
                <a:cs typeface="+mn-cs"/>
              </a:rPr>
              <a:t>container</a:t>
            </a:r>
            <a:r>
              <a:rPr lang="en-US" smtClean="0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Generic containers</a:t>
            </a:r>
            <a:r>
              <a:rPr lang="en-US" smtClean="0">
                <a:cs typeface="+mn-cs"/>
              </a:rPr>
              <a:t>: those in which client code can specify the type of data stored.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64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Notes on Assignment 7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Helper Functions 2</a:t>
            </a:r>
          </a:p>
        </p:txBody>
      </p:sp>
      <p:sp>
        <p:nvSpPr>
          <p:cNvPr id="264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Some useful private helper functions to write: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find</a:t>
            </a:r>
          </a:p>
          <a:p>
            <a:pPr lvl="1" eaLnBrk="1" hangingPunct="1">
              <a:defRPr/>
            </a:pPr>
            <a:r>
              <a:rPr lang="en-US" dirty="0"/>
              <a:t>Finding is easy to do recursively, but what should we pass and return?</a:t>
            </a:r>
          </a:p>
          <a:p>
            <a:pPr lvl="1" eaLnBrk="1" hangingPunct="1">
              <a:defRPr/>
            </a:pPr>
            <a:r>
              <a:rPr lang="en-US" dirty="0"/>
              <a:t>Pass: The root of a </a:t>
            </a:r>
            <a:r>
              <a:rPr lang="en-US" dirty="0" err="1"/>
              <a:t>subtree</a:t>
            </a:r>
            <a:r>
              <a:rPr lang="en-US" dirty="0"/>
              <a:t> to search, and a key to find.</a:t>
            </a:r>
          </a:p>
          <a:p>
            <a:pPr lvl="1" eaLnBrk="1" hangingPunct="1">
              <a:defRPr/>
            </a:pPr>
            <a:r>
              <a:rPr lang="en-US" dirty="0"/>
              <a:t>Return: A pointer pointing at the node where the data is (or should be). But </a:t>
            </a:r>
            <a:r>
              <a:rPr lang="en-US" sz="2000" b="1" dirty="0">
                <a:latin typeface="Courier New" charset="0"/>
              </a:rPr>
              <a:t>insert</a:t>
            </a:r>
            <a:r>
              <a:rPr lang="en-US" dirty="0"/>
              <a:t> needs to change this. Returning a reference to this pointer will make everything easy.</a:t>
            </a:r>
          </a:p>
          <a:p>
            <a:pPr lvl="1" eaLnBrk="1" hangingPunct="1">
              <a:defRPr/>
            </a:pPr>
            <a:r>
              <a:rPr lang="en-US" dirty="0"/>
              <a:t>Function </a:t>
            </a:r>
            <a:r>
              <a:rPr lang="en-US" sz="2000" b="1" dirty="0">
                <a:latin typeface="Courier New" charset="0"/>
              </a:rPr>
              <a:t>find</a:t>
            </a:r>
            <a:r>
              <a:rPr lang="en-US" dirty="0"/>
              <a:t> takes a pointer to the root of a (sub)tree and a key, and returns a reference to a pointer to a node.</a:t>
            </a:r>
          </a:p>
          <a:p>
            <a:pPr lvl="1" eaLnBrk="1" hangingPunct="1">
              <a:defRPr/>
            </a:pPr>
            <a:r>
              <a:rPr lang="en-US" dirty="0"/>
              <a:t>We need </a:t>
            </a:r>
            <a:r>
              <a:rPr lang="en-US" dirty="0" err="1"/>
              <a:t>const</a:t>
            </a:r>
            <a:r>
              <a:rPr lang="en-US" dirty="0"/>
              <a:t> and non-</a:t>
            </a:r>
            <a:r>
              <a:rPr lang="en-US" dirty="0" err="1"/>
              <a:t>const</a:t>
            </a:r>
            <a:r>
              <a:rPr lang="en-US" dirty="0"/>
              <a:t> versions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1400" dirty="0"/>
              <a:t>		Node * &amp; find(Node * &amp; root,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Keytype</a:t>
            </a:r>
            <a:r>
              <a:rPr lang="en-US" sz="1400" dirty="0"/>
              <a:t>&amp; key)</a:t>
            </a:r>
            <a:endParaRPr lang="en-US" sz="1200" dirty="0"/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1400" dirty="0"/>
              <a:t>		</a:t>
            </a:r>
            <a:r>
              <a:rPr lang="en-US" sz="1400" dirty="0" err="1"/>
              <a:t>const</a:t>
            </a:r>
            <a:r>
              <a:rPr lang="en-US" sz="1400" dirty="0"/>
              <a:t> Node * </a:t>
            </a:r>
            <a:r>
              <a:rPr lang="en-US" sz="1400" dirty="0" smtClean="0"/>
              <a:t> </a:t>
            </a:r>
            <a:r>
              <a:rPr lang="en-US" sz="1400" dirty="0" smtClean="0"/>
              <a:t>find</a:t>
            </a:r>
            <a:r>
              <a:rPr lang="en-US" sz="1400" dirty="0"/>
              <a:t>(</a:t>
            </a:r>
            <a:r>
              <a:rPr lang="en-US" sz="1400" dirty="0" err="1"/>
              <a:t>const</a:t>
            </a:r>
            <a:r>
              <a:rPr lang="en-US" sz="1400" dirty="0"/>
              <a:t> Node </a:t>
            </a:r>
            <a:r>
              <a:rPr lang="en-US" sz="1400"/>
              <a:t>* </a:t>
            </a:r>
            <a:r>
              <a:rPr lang="en-US" sz="1400" smtClean="0"/>
              <a:t> </a:t>
            </a:r>
            <a:r>
              <a:rPr lang="en-US" sz="1400" dirty="0" smtClean="0"/>
              <a:t>root</a:t>
            </a:r>
            <a:r>
              <a:rPr lang="en-US" sz="1400" dirty="0"/>
              <a:t>,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Keytype</a:t>
            </a:r>
            <a:r>
              <a:rPr lang="en-US" sz="1400" dirty="0"/>
              <a:t> &amp; key) </a:t>
            </a:r>
            <a:r>
              <a:rPr lang="en-US" sz="1400" dirty="0" err="1"/>
              <a:t>const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4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64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Notes on Assignment 7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Ideas for Writing Functions [1/2]</a:t>
            </a:r>
          </a:p>
        </p:txBody>
      </p:sp>
      <p:sp>
        <p:nvSpPr>
          <p:cNvPr id="264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Copy constructor</a:t>
            </a:r>
          </a:p>
          <a:p>
            <a:pPr lvl="1" eaLnBrk="1" hangingPunct="1">
              <a:defRPr/>
            </a:pPr>
            <a:r>
              <a:rPr lang="en-US" dirty="0"/>
              <a:t>Do everything in an initializer list. Set the </a:t>
            </a:r>
            <a:r>
              <a:rPr lang="en-US" dirty="0" smtClean="0"/>
              <a:t>root pointer </a:t>
            </a:r>
            <a:r>
              <a:rPr lang="en-US" dirty="0"/>
              <a:t>to the result of calling helper function </a:t>
            </a:r>
            <a:r>
              <a:rPr lang="en-US" b="1" dirty="0">
                <a:latin typeface="Courier New" charset="0"/>
              </a:rPr>
              <a:t>copy</a:t>
            </a:r>
            <a:r>
              <a:rPr lang="en-US" dirty="0"/>
              <a:t> on the other object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</a:t>
            </a:r>
            <a:r>
              <a:rPr lang="en-US" dirty="0" smtClean="0"/>
              <a:t>root pointer</a:t>
            </a:r>
            <a:r>
              <a:rPr lang="en-US" dirty="0"/>
              <a:t>. Set size to the other object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size.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Copy assignment operator</a:t>
            </a:r>
          </a:p>
          <a:p>
            <a:pPr lvl="1" eaLnBrk="1" hangingPunct="1">
              <a:defRPr/>
            </a:pPr>
            <a:r>
              <a:rPr lang="en-US" dirty="0"/>
              <a:t>Use the swap trick.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retrieve</a:t>
            </a:r>
          </a:p>
          <a:p>
            <a:pPr lvl="1" eaLnBrk="1" hangingPunct="1">
              <a:defRPr/>
            </a:pPr>
            <a:r>
              <a:rPr lang="en-US" dirty="0"/>
              <a:t>Call helper function </a:t>
            </a:r>
            <a:r>
              <a:rPr lang="en-US" b="1" dirty="0">
                <a:latin typeface="Courier New" charset="0"/>
              </a:rPr>
              <a:t>find</a:t>
            </a:r>
            <a:r>
              <a:rPr lang="en-US" dirty="0"/>
              <a:t> with the root of your tree and the given key. Return </a:t>
            </a:r>
            <a:r>
              <a:rPr lang="en-US" b="1" dirty="0">
                <a:latin typeface="Courier New" charset="0"/>
              </a:rPr>
              <a:t>true</a:t>
            </a:r>
            <a:r>
              <a:rPr lang="en-US" dirty="0"/>
              <a:t> if </a:t>
            </a:r>
            <a:r>
              <a:rPr lang="en-US" b="1" dirty="0">
                <a:latin typeface="Courier New" charset="0"/>
              </a:rPr>
              <a:t>find</a:t>
            </a:r>
            <a:r>
              <a:rPr lang="en-US" dirty="0"/>
              <a:t> returns a non-NULL value. Otherwise, return </a:t>
            </a:r>
            <a:r>
              <a:rPr lang="en-US" b="1" dirty="0">
                <a:latin typeface="Courier New" charset="0"/>
              </a:rPr>
              <a:t>false</a:t>
            </a:r>
            <a:r>
              <a:rPr lang="en-US" dirty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insert</a:t>
            </a:r>
          </a:p>
          <a:p>
            <a:pPr lvl="1" eaLnBrk="1" hangingPunct="1">
              <a:defRPr/>
            </a:pPr>
            <a:r>
              <a:rPr lang="en-US" dirty="0"/>
              <a:t>Call helper function </a:t>
            </a:r>
            <a:r>
              <a:rPr lang="en-US" b="1" dirty="0">
                <a:latin typeface="Courier New" charset="0"/>
              </a:rPr>
              <a:t>find</a:t>
            </a:r>
            <a:r>
              <a:rPr lang="en-US" dirty="0"/>
              <a:t> with the given key. Return </a:t>
            </a:r>
            <a:r>
              <a:rPr lang="en-US" b="1" dirty="0">
                <a:latin typeface="Courier New" charset="0"/>
              </a:rPr>
              <a:t>false</a:t>
            </a:r>
            <a:r>
              <a:rPr lang="en-US" dirty="0"/>
              <a:t> if </a:t>
            </a:r>
            <a:r>
              <a:rPr lang="en-US" b="1" dirty="0">
                <a:latin typeface="Courier New" charset="0"/>
              </a:rPr>
              <a:t>find</a:t>
            </a:r>
            <a:r>
              <a:rPr lang="en-US" dirty="0"/>
              <a:t> returns a non-NULL value. Otherwise, set the given pointer to point to a new node holding the given key, increment size, and return </a:t>
            </a:r>
            <a:r>
              <a:rPr lang="en-US" b="1" dirty="0">
                <a:latin typeface="Courier New" charset="0"/>
              </a:rPr>
              <a:t>true</a:t>
            </a:r>
            <a:r>
              <a:rPr lang="en-US" dirty="0" smtClean="0"/>
              <a:t>. (be careful to use the reference find() returns, not a copy of it. In particular “</a:t>
            </a:r>
            <a:r>
              <a:rPr lang="en-US" b="1" dirty="0">
                <a:latin typeface="Courier New" charset="0"/>
              </a:rPr>
              <a:t>Node *here = find(…); </a:t>
            </a:r>
            <a:r>
              <a:rPr lang="en-US" b="1" dirty="0" smtClean="0">
                <a:latin typeface="Courier New" charset="0"/>
              </a:rPr>
              <a:t>here </a:t>
            </a:r>
            <a:r>
              <a:rPr lang="en-US" b="1" dirty="0">
                <a:latin typeface="Courier New" charset="0"/>
              </a:rPr>
              <a:t>= </a:t>
            </a:r>
            <a:r>
              <a:rPr lang="en-US" b="1" dirty="0" smtClean="0">
                <a:latin typeface="Courier New" charset="0"/>
              </a:rPr>
              <a:t>new Node(…);</a:t>
            </a:r>
            <a:r>
              <a:rPr lang="en-US" dirty="0" smtClean="0"/>
              <a:t>” would not work.)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8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64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Notes on Assignment 7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Ideas for Writing Functions [2/2]</a:t>
            </a:r>
          </a:p>
        </p:txBody>
      </p:sp>
      <p:sp>
        <p:nvSpPr>
          <p:cNvPr id="264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preorderTraverse</a:t>
            </a:r>
          </a:p>
          <a:p>
            <a:pPr lvl="1" eaLnBrk="1" hangingPunct="1">
              <a:defRPr/>
            </a:pPr>
            <a:r>
              <a:rPr lang="en-US"/>
              <a:t>Take the iterator </a:t>
            </a:r>
            <a:r>
              <a:rPr lang="en-US" b="1"/>
              <a:t>by value</a:t>
            </a:r>
            <a:r>
              <a:rPr lang="en-US"/>
              <a:t>. Then call a private helper function with the given iterator and the head pointer.</a:t>
            </a:r>
          </a:p>
          <a:p>
            <a:pPr lvl="1" eaLnBrk="1" hangingPunct="1">
              <a:defRPr/>
            </a:pPr>
            <a:r>
              <a:rPr lang="en-US"/>
              <a:t>Private helper function: takes iterator </a:t>
            </a:r>
            <a:r>
              <a:rPr lang="en-US" b="1"/>
              <a:t>by reference</a:t>
            </a:r>
            <a:r>
              <a:rPr lang="en-US"/>
              <a:t> (since it modifies the iterator) and a pointer to a node. If the pointer is NULL, return. Otherwise, do </a:t>
            </a:r>
            <a:r>
              <a:rPr lang="en-US" b="1">
                <a:latin typeface="Courier New" charset="0"/>
              </a:rPr>
              <a:t>*</a:t>
            </a:r>
            <a:r>
              <a:rPr lang="en-US" i="1"/>
              <a:t>iterator</a:t>
            </a:r>
            <a:r>
              <a:rPr lang="en-US" b="1">
                <a:latin typeface="Courier New" charset="0"/>
              </a:rPr>
              <a:t>++ = </a:t>
            </a:r>
            <a:r>
              <a:rPr lang="en-US" i="1"/>
              <a:t>pointer</a:t>
            </a:r>
            <a:r>
              <a:rPr lang="en-US" b="1">
                <a:latin typeface="Courier New" charset="0"/>
              </a:rPr>
              <a:t>-&gt;data_</a:t>
            </a:r>
            <a:r>
              <a:rPr lang="en-US"/>
              <a:t>, and then make two recursive calls:</a:t>
            </a:r>
          </a:p>
          <a:p>
            <a:pPr lvl="2" eaLnBrk="1" hangingPunct="1">
              <a:defRPr/>
            </a:pPr>
            <a:r>
              <a:rPr lang="en-US"/>
              <a:t>One taking </a:t>
            </a:r>
            <a:r>
              <a:rPr lang="en-US" i="1"/>
              <a:t>iterator</a:t>
            </a:r>
            <a:r>
              <a:rPr lang="en-US"/>
              <a:t> and </a:t>
            </a:r>
            <a:r>
              <a:rPr lang="en-US" i="1"/>
              <a:t>pointer</a:t>
            </a:r>
            <a:r>
              <a:rPr lang="en-US" b="1">
                <a:latin typeface="Courier New" charset="0"/>
              </a:rPr>
              <a:t>-&gt;left</a:t>
            </a:r>
            <a:r>
              <a:rPr lang="en-US"/>
              <a:t>.</a:t>
            </a:r>
            <a:endParaRPr lang="en-US" b="1">
              <a:latin typeface="Courier New" charset="0"/>
            </a:endParaRPr>
          </a:p>
          <a:p>
            <a:pPr lvl="2" eaLnBrk="1" hangingPunct="1">
              <a:defRPr/>
            </a:pPr>
            <a:r>
              <a:rPr lang="en-US"/>
              <a:t>One taking </a:t>
            </a:r>
            <a:r>
              <a:rPr lang="en-US" i="1"/>
              <a:t>iterator</a:t>
            </a:r>
            <a:r>
              <a:rPr lang="en-US"/>
              <a:t> and </a:t>
            </a:r>
            <a:r>
              <a:rPr lang="en-US" i="1"/>
              <a:t>pointer</a:t>
            </a:r>
            <a:r>
              <a:rPr lang="en-US" b="1">
                <a:latin typeface="Courier New" charset="0"/>
              </a:rPr>
              <a:t>-&gt;right</a:t>
            </a:r>
            <a:r>
              <a:rPr lang="en-US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inorderTraverse</a:t>
            </a:r>
            <a:r>
              <a:rPr lang="en-US">
                <a:cs typeface="+mn-cs"/>
              </a:rPr>
              <a:t>, </a:t>
            </a:r>
            <a:r>
              <a:rPr lang="en-US" b="1">
                <a:latin typeface="Courier New" charset="0"/>
                <a:cs typeface="+mn-cs"/>
              </a:rPr>
              <a:t>postorderTraverse</a:t>
            </a:r>
          </a:p>
          <a:p>
            <a:pPr lvl="1" eaLnBrk="1" hangingPunct="1">
              <a:defRPr/>
            </a:pPr>
            <a:r>
              <a:rPr lang="en-US"/>
              <a:t>Write the same way as function </a:t>
            </a:r>
            <a:r>
              <a:rPr lang="en-US" b="1">
                <a:latin typeface="Courier New" charset="0"/>
              </a:rPr>
              <a:t>preorderTraverse</a:t>
            </a:r>
            <a:r>
              <a:rPr lang="en-US"/>
              <a:t>, but do the </a:t>
            </a:r>
            <a:r>
              <a:rPr lang="en-US" b="1">
                <a:latin typeface="Courier New" charset="0"/>
              </a:rPr>
              <a:t>*</a:t>
            </a:r>
            <a:r>
              <a:rPr lang="en-US" i="1"/>
              <a:t>iterator</a:t>
            </a:r>
            <a:r>
              <a:rPr lang="en-US" b="1">
                <a:latin typeface="Courier New" charset="0"/>
              </a:rPr>
              <a:t>++ = </a:t>
            </a:r>
            <a:r>
              <a:rPr lang="en-US" i="1"/>
              <a:t>pointer</a:t>
            </a:r>
            <a:r>
              <a:rPr lang="en-US" b="1">
                <a:latin typeface="Courier New" charset="0"/>
              </a:rPr>
              <a:t>-&gt;data_</a:t>
            </a:r>
            <a:r>
              <a:rPr lang="en-US"/>
              <a:t> operation in the appropriate place.</a:t>
            </a:r>
          </a:p>
          <a:p>
            <a:pPr lvl="1" eaLnBrk="1" hangingPunct="1">
              <a:defRPr/>
            </a:pPr>
            <a:r>
              <a:rPr lang="en-US"/>
              <a:t>Note that these will require </a:t>
            </a:r>
            <a:r>
              <a:rPr lang="en-US" i="1"/>
              <a:t>different</a:t>
            </a:r>
            <a:r>
              <a:rPr lang="en-US"/>
              <a:t> helper functions.</a:t>
            </a:r>
          </a:p>
          <a:p>
            <a:pPr lvl="2" eaLnBrk="1" hangingPunct="1">
              <a:defRPr/>
            </a:pPr>
            <a:r>
              <a:rPr lang="en-US"/>
              <a:t>Or possibly one helper function that takes a parameter to know when to do 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visit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05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3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Overview</a:t>
            </a:r>
          </a:p>
        </p:txBody>
      </p:sp>
      <p:sp>
        <p:nvSpPr>
          <p:cNvPr id="313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now take a brief look at Table usage in various languages, beginning with C++.</a:t>
            </a:r>
          </a:p>
          <a:p>
            <a:pPr lvl="1" eaLnBrk="1" hangingPunct="1">
              <a:defRPr/>
            </a:pPr>
            <a:r>
              <a:rPr lang="en-US" smtClean="0"/>
              <a:t>C++ STL</a:t>
            </a:r>
          </a:p>
          <a:p>
            <a:pPr lvl="2" eaLnBrk="1" hangingPunct="1">
              <a:defRPr/>
            </a:pPr>
            <a:r>
              <a:rPr lang="en-US" smtClean="0"/>
              <a:t>Sets: </a:t>
            </a:r>
            <a:r>
              <a:rPr lang="en-US" b="1" smtClean="0">
                <a:latin typeface="Courier New" charset="0"/>
              </a:rPr>
              <a:t>std::set</a:t>
            </a:r>
            <a:r>
              <a:rPr lang="en-US" smtClean="0"/>
              <a:t>.</a:t>
            </a:r>
            <a:endParaRPr lang="en-US" b="1" smtClean="0">
              <a:latin typeface="Courier New" charset="0"/>
            </a:endParaRPr>
          </a:p>
          <a:p>
            <a:pPr lvl="2" eaLnBrk="1" hangingPunct="1">
              <a:defRPr/>
            </a:pPr>
            <a:r>
              <a:rPr lang="en-US" smtClean="0"/>
              <a:t>Maps: </a:t>
            </a:r>
            <a:r>
              <a:rPr lang="en-US" b="1" smtClean="0">
                <a:latin typeface="Courier New" charset="0"/>
              </a:rPr>
              <a:t>std::map</a:t>
            </a:r>
            <a:r>
              <a:rPr lang="en-US" smtClean="0"/>
              <a:t>.</a:t>
            </a:r>
            <a:endParaRPr lang="en-US" b="1" smtClean="0">
              <a:latin typeface="Courier New" charset="0"/>
            </a:endParaRPr>
          </a:p>
          <a:p>
            <a:pPr lvl="2" eaLnBrk="1" hangingPunct="1">
              <a:defRPr/>
            </a:pPr>
            <a:r>
              <a:rPr lang="en-US" smtClean="0"/>
              <a:t>Other Tables.</a:t>
            </a:r>
          </a:p>
          <a:p>
            <a:pPr lvl="2" eaLnBrk="1" hangingPunct="1">
              <a:defRPr/>
            </a:pPr>
            <a:r>
              <a:rPr lang="en-US" smtClean="0"/>
              <a:t>Set algorithms.</a:t>
            </a:r>
          </a:p>
          <a:p>
            <a:pPr lvl="1" eaLnBrk="1" hangingPunct="1">
              <a:defRPr/>
            </a:pPr>
            <a:r>
              <a:rPr lang="en-US" smtClean="0"/>
              <a:t>Other Languages</a:t>
            </a:r>
          </a:p>
          <a:p>
            <a:pPr lvl="2" eaLnBrk="1" hangingPunct="1">
              <a:defRPr/>
            </a:pPr>
            <a:r>
              <a:rPr lang="en-US" smtClean="0"/>
              <a:t>Python.</a:t>
            </a:r>
          </a:p>
          <a:p>
            <a:pPr lvl="2" eaLnBrk="1" hangingPunct="1">
              <a:defRPr/>
            </a:pPr>
            <a:r>
              <a:rPr lang="en-US" smtClean="0"/>
              <a:t>Perl.</a:t>
            </a:r>
          </a:p>
          <a:p>
            <a:pPr lvl="2" eaLnBrk="1" hangingPunct="1">
              <a:defRPr/>
            </a:pPr>
            <a:r>
              <a:rPr lang="en-US" smtClean="0"/>
              <a:t>Lisp.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3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Tables in Various Languages 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C++ STL: </a:t>
            </a:r>
            <a:r>
              <a:rPr lang="en-US" dirty="0" smtClean="0">
                <a:cs typeface="Times New Roman" charset="0"/>
              </a:rPr>
              <a:t>Refresher — </a:t>
            </a:r>
            <a:r>
              <a:rPr lang="en-US" b="1" dirty="0" err="1" smtClean="0">
                <a:latin typeface="Courier New" charset="0"/>
                <a:cs typeface="Times New Roman" charset="0"/>
              </a:rPr>
              <a:t>std</a:t>
            </a:r>
            <a:r>
              <a:rPr lang="en-US" b="1" dirty="0" smtClean="0">
                <a:latin typeface="Courier New" charset="0"/>
                <a:cs typeface="Times New Roman" charset="0"/>
              </a:rPr>
              <a:t>::pair</a:t>
            </a:r>
            <a:r>
              <a:rPr lang="en-US" dirty="0" smtClean="0">
                <a:cs typeface="Times New Roman" charset="0"/>
              </a:rPr>
              <a:t> [1/2]</a:t>
            </a:r>
          </a:p>
        </p:txBody>
      </p:sp>
      <p:sp>
        <p:nvSpPr>
          <p:cNvPr id="313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C++ STL contains a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pair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template: </a:t>
            </a:r>
            <a:r>
              <a:rPr lang="en-US" b="1" smtClean="0">
                <a:latin typeface="Courier New" charset="0"/>
                <a:cs typeface="+mn-cs"/>
              </a:rPr>
              <a:t>std::pair</a:t>
            </a:r>
            <a:r>
              <a:rPr lang="en-US" smtClean="0">
                <a:cs typeface="+mn-cs"/>
              </a:rPr>
              <a:t>, in </a:t>
            </a:r>
            <a:r>
              <a:rPr lang="en-US" b="1" smtClean="0">
                <a:latin typeface="Courier New" charset="0"/>
                <a:cs typeface="+mn-cs"/>
              </a:rPr>
              <a:t>&lt;utility&gt;</a:t>
            </a:r>
            <a:r>
              <a:rPr lang="en-US" smtClean="0">
                <a:cs typeface="+mn-cs"/>
              </a:rPr>
              <a:t>. It acts as if it is declared roughly like this:</a:t>
            </a:r>
          </a:p>
          <a:p>
            <a:pPr lvl="1" eaLnBrk="1" hangingPunct="1">
              <a:defRPr/>
            </a:pPr>
            <a:r>
              <a:rPr lang="en-US" smtClean="0"/>
              <a:t>Note the public data members.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template&lt;typename T, typename U&gt;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struct pair 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T first;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U second;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};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Other members, including </a:t>
            </a:r>
            <a:r>
              <a:rPr lang="en-US" b="1" smtClean="0">
                <a:latin typeface="Courier New" charset="0"/>
                <a:cs typeface="+mn-cs"/>
              </a:rPr>
              <a:t>operator&lt;</a:t>
            </a:r>
            <a:r>
              <a:rPr lang="en-US" smtClean="0">
                <a:cs typeface="+mn-cs"/>
              </a:rPr>
              <a:t> and </a:t>
            </a:r>
            <a:r>
              <a:rPr lang="en-US" b="1" smtClean="0">
                <a:latin typeface="Courier New" charset="0"/>
                <a:cs typeface="+mn-cs"/>
              </a:rPr>
              <a:t>operator==</a:t>
            </a:r>
            <a:r>
              <a:rPr lang="en-US" smtClean="0">
                <a:cs typeface="+mn-cs"/>
              </a:rPr>
              <a:t>, exist.</a:t>
            </a:r>
          </a:p>
          <a:p>
            <a:pPr lvl="1" eaLnBrk="1" hangingPunct="1">
              <a:defRPr/>
            </a:pPr>
            <a:r>
              <a:rPr lang="en-US" smtClean="0"/>
              <a:t>So you can put a </a:t>
            </a:r>
            <a:r>
              <a:rPr lang="en-US" b="1" smtClean="0">
                <a:latin typeface="Courier New" charset="0"/>
              </a:rPr>
              <a:t>std::pair</a:t>
            </a:r>
            <a:r>
              <a:rPr lang="en-US" smtClean="0"/>
              <a:t> into a sorted container, as long as types </a:t>
            </a:r>
            <a:r>
              <a:rPr lang="en-US" b="1" smtClean="0">
                <a:latin typeface="Courier New" charset="0"/>
              </a:rPr>
              <a:t>T</a:t>
            </a:r>
            <a:r>
              <a:rPr lang="en-US" smtClean="0"/>
              <a:t> and </a:t>
            </a:r>
            <a:r>
              <a:rPr lang="en-US" b="1" smtClean="0">
                <a:latin typeface="Courier New" charset="0"/>
              </a:rPr>
              <a:t>U</a:t>
            </a:r>
            <a:r>
              <a:rPr lang="en-US" smtClean="0"/>
              <a:t> have </a:t>
            </a:r>
            <a:r>
              <a:rPr lang="en-US" b="1" smtClean="0">
                <a:latin typeface="Courier New" charset="0"/>
              </a:rPr>
              <a:t>operator&lt;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You can also do </a:t>
            </a:r>
            <a:r>
              <a:rPr lang="en-US" b="1" smtClean="0">
                <a:latin typeface="Courier New" charset="0"/>
              </a:rPr>
              <a:t>std::find</a:t>
            </a:r>
            <a:r>
              <a:rPr lang="en-US" smtClean="0"/>
              <a:t> (Sequential Search) to look for a </a:t>
            </a:r>
            <a:r>
              <a:rPr lang="en-US" b="1" smtClean="0">
                <a:latin typeface="Courier New" charset="0"/>
              </a:rPr>
              <a:t>std::pair</a:t>
            </a:r>
            <a:r>
              <a:rPr lang="en-US" smtClean="0"/>
              <a:t>, as long as types </a:t>
            </a:r>
            <a:r>
              <a:rPr lang="en-US" b="1" smtClean="0">
                <a:latin typeface="Courier New" charset="0"/>
              </a:rPr>
              <a:t>T</a:t>
            </a:r>
            <a:r>
              <a:rPr lang="en-US" smtClean="0"/>
              <a:t> and </a:t>
            </a:r>
            <a:r>
              <a:rPr lang="en-US" b="1" smtClean="0">
                <a:latin typeface="Courier New" charset="0"/>
              </a:rPr>
              <a:t>U</a:t>
            </a:r>
            <a:r>
              <a:rPr lang="en-US" smtClean="0"/>
              <a:t> have </a:t>
            </a:r>
            <a:r>
              <a:rPr lang="en-US" b="1" smtClean="0">
                <a:latin typeface="Courier New" charset="0"/>
              </a:rPr>
              <a:t>operator==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3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</a:t>
            </a:r>
            <a:r>
              <a:rPr lang="en-US" smtClean="0">
                <a:cs typeface="Times New Roman" charset="0"/>
              </a:rPr>
              <a:t>Aside — </a:t>
            </a:r>
            <a:r>
              <a:rPr lang="en-US" b="1" smtClean="0">
                <a:latin typeface="Courier New" charset="0"/>
                <a:cs typeface="Times New Roman" charset="0"/>
              </a:rPr>
              <a:t>std::pair</a:t>
            </a:r>
            <a:r>
              <a:rPr lang="en-US" smtClean="0">
                <a:cs typeface="Times New Roman" charset="0"/>
              </a:rPr>
              <a:t> [2/2]</a:t>
            </a:r>
          </a:p>
        </p:txBody>
      </p:sp>
      <p:sp>
        <p:nvSpPr>
          <p:cNvPr id="313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Example: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std::pair&lt;int, double&gt; p;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p.first = 3;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p.second = 4.5;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// Or we can do the above using a ctor: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std::pair&lt;int, double&gt; p2(3, 4.5);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="1" smtClean="0"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What do we use a </a:t>
            </a:r>
            <a:r>
              <a:rPr lang="en-US" b="1" smtClean="0">
                <a:latin typeface="Courier New" charset="0"/>
                <a:cs typeface="+mn-cs"/>
              </a:rPr>
              <a:t>std::pair</a:t>
            </a:r>
            <a:r>
              <a:rPr lang="en-US" smtClean="0">
                <a:cs typeface="+mn-cs"/>
              </a:rPr>
              <a:t> for?</a:t>
            </a:r>
            <a:endParaRPr lang="en-US" smtClean="0">
              <a:latin typeface="Courier New" charset="0"/>
              <a:cs typeface="+mn-cs"/>
            </a:endParaRPr>
          </a:p>
          <a:p>
            <a:pPr lvl="1" eaLnBrk="1" hangingPunct="1">
              <a:defRPr/>
            </a:pPr>
            <a:r>
              <a:rPr lang="en-US" smtClean="0"/>
              <a:t>To return more than one value from a function.</a:t>
            </a:r>
          </a:p>
          <a:p>
            <a:pPr lvl="2" eaLnBrk="1" hangingPunct="1">
              <a:defRPr/>
            </a:pPr>
            <a:r>
              <a:rPr lang="en-US" smtClean="0"/>
              <a:t>Remember </a:t>
            </a:r>
            <a:r>
              <a:rPr lang="en-US" b="1" smtClean="0">
                <a:latin typeface="Courier New" charset="0"/>
              </a:rPr>
              <a:t>fibo3.cpp</a:t>
            </a:r>
            <a:r>
              <a:rPr lang="en-US" smtClean="0"/>
              <a:t>?</a:t>
            </a:r>
          </a:p>
          <a:p>
            <a:pPr lvl="1" eaLnBrk="1" hangingPunct="1">
              <a:defRPr/>
            </a:pPr>
            <a:r>
              <a:rPr lang="en-US" smtClean="0"/>
              <a:t>To specify a range, using two iterators.</a:t>
            </a:r>
          </a:p>
          <a:p>
            <a:pPr lvl="2" eaLnBrk="1" hangingPunct="1">
              <a:defRPr/>
            </a:pPr>
            <a:r>
              <a:rPr lang="en-US" smtClean="0"/>
              <a:t>As in the return value of </a:t>
            </a:r>
            <a:r>
              <a:rPr lang="en-US" b="1" smtClean="0">
                <a:latin typeface="Courier New" charset="0"/>
              </a:rPr>
              <a:t>std::equal_range</a:t>
            </a:r>
            <a:r>
              <a:rPr lang="en-US" smtClean="0"/>
              <a:t>, a Binary Search variation.</a:t>
            </a:r>
          </a:p>
          <a:p>
            <a:pPr lvl="1" eaLnBrk="1" hangingPunct="1">
              <a:defRPr/>
            </a:pPr>
            <a:r>
              <a:rPr lang="en-US" smtClean="0"/>
              <a:t>To store a key-data pair.</a:t>
            </a:r>
          </a:p>
          <a:p>
            <a:pPr lvl="2" eaLnBrk="1" hangingPunct="1">
              <a:defRPr/>
            </a:pPr>
            <a:r>
              <a:rPr lang="en-US" smtClean="0"/>
              <a:t>For use in a Table implementation.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</a:t>
            </a:r>
            <a:r>
              <a:rPr lang="en-US" b="1" smtClean="0">
                <a:latin typeface="Courier New" charset="0"/>
                <a:cs typeface="+mj-cs"/>
              </a:rPr>
              <a:t>std::set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 Introduction</a:t>
            </a:r>
          </a:p>
        </p:txBody>
      </p:sp>
      <p:sp>
        <p:nvSpPr>
          <p:cNvPr id="314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The simplest STL Table implementation is </a:t>
            </a:r>
            <a:r>
              <a:rPr lang="en-US" sz="1600" b="1" smtClean="0">
                <a:latin typeface="Courier New" charset="0"/>
                <a:cs typeface="+mn-cs"/>
              </a:rPr>
              <a:t>std::set</a:t>
            </a:r>
            <a:r>
              <a:rPr lang="en-US" sz="1600" smtClean="0">
                <a:cs typeface="+mn-cs"/>
              </a:rPr>
              <a:t>, in </a:t>
            </a:r>
            <a:r>
              <a:rPr lang="en-US" sz="1600" b="1" smtClean="0">
                <a:latin typeface="Courier New" charset="0"/>
                <a:cs typeface="+mn-cs"/>
              </a:rPr>
              <a:t>&lt;set&gt;</a:t>
            </a:r>
            <a:r>
              <a:rPr lang="en-US" sz="1600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z="1400" smtClean="0"/>
              <a:t>The key type and value type are the same.</a:t>
            </a:r>
          </a:p>
          <a:p>
            <a:pPr lvl="2" eaLnBrk="1" hangingPunct="1">
              <a:defRPr/>
            </a:pPr>
            <a:r>
              <a:rPr lang="en-US" sz="1200" smtClean="0"/>
              <a:t>That is, the key is the whole data item.</a:t>
            </a:r>
          </a:p>
          <a:p>
            <a:pPr lvl="1" eaLnBrk="1" hangingPunct="1">
              <a:defRPr/>
            </a:pPr>
            <a:r>
              <a:rPr lang="en-US" sz="1400" smtClean="0"/>
              <a:t>Duplicate (equivalent) keys are not allowed.</a:t>
            </a:r>
          </a:p>
          <a:p>
            <a:pPr lvl="2" eaLnBrk="1" hangingPunct="1">
              <a:defRPr/>
            </a:pPr>
            <a:r>
              <a:rPr lang="en-US" sz="1200" smtClean="0"/>
              <a:t>Thus, all you can say about a value is whether or not it is in the structure.</a:t>
            </a:r>
          </a:p>
          <a:p>
            <a:pPr lvl="2" eaLnBrk="1" hangingPunct="1">
              <a:defRPr/>
            </a:pPr>
            <a:r>
              <a:rPr lang="en-US" sz="1200" smtClean="0"/>
              <a:t>In short, it is just what it says it is: a set.</a:t>
            </a:r>
          </a:p>
          <a:p>
            <a:pPr lvl="1" eaLnBrk="1" hangingPunct="1">
              <a:defRPr/>
            </a:pPr>
            <a:r>
              <a:rPr lang="en-US" sz="1400" smtClean="0"/>
              <a:t>The specification was put together with a balanced search tree in mind. Most implementations use a Red-Black Tree.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Declare a set as follows: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std::set&lt;</a:t>
            </a:r>
            <a:r>
              <a:rPr lang="en-US" sz="1600" i="1" smtClean="0">
                <a:solidFill>
                  <a:schemeClr val="hlink"/>
                </a:solidFill>
                <a:cs typeface="+mn-cs"/>
              </a:rPr>
              <a:t>valuetype</a:t>
            </a: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&gt; s;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smtClean="0">
              <a:solidFill>
                <a:schemeClr val="hlink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An optional template parameter specifies the comparison used.</a:t>
            </a:r>
          </a:p>
          <a:p>
            <a:pPr lvl="1" eaLnBrk="1" hangingPunct="1">
              <a:defRPr/>
            </a:pPr>
            <a:r>
              <a:rPr lang="en-US" sz="1400" smtClean="0"/>
              <a:t>This is done just as for sorting, Heap algorithms, etc.</a:t>
            </a:r>
          </a:p>
          <a:p>
            <a:pPr lvl="1" eaLnBrk="1" hangingPunct="1">
              <a:defRPr/>
            </a:pPr>
            <a:r>
              <a:rPr lang="en-US" sz="1400" smtClean="0"/>
              <a:t>The default is to use </a:t>
            </a:r>
            <a:r>
              <a:rPr lang="en-US" sz="1400" b="1" smtClean="0">
                <a:latin typeface="Courier New" charset="0"/>
              </a:rPr>
              <a:t>operator&lt;</a:t>
            </a:r>
            <a:r>
              <a:rPr lang="en-US" sz="1400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std::set&lt;</a:t>
            </a:r>
            <a:r>
              <a:rPr lang="en-US" sz="1600" i="1" smtClean="0">
                <a:solidFill>
                  <a:schemeClr val="hlink"/>
                </a:solidFill>
                <a:cs typeface="+mn-cs"/>
              </a:rPr>
              <a:t>valuetype</a:t>
            </a: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, </a:t>
            </a:r>
            <a:r>
              <a:rPr lang="en-US" sz="1600" i="1" smtClean="0">
                <a:solidFill>
                  <a:schemeClr val="hlink"/>
                </a:solidFill>
                <a:cs typeface="+mn-cs"/>
              </a:rPr>
              <a:t>comparison</a:t>
            </a: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&gt; s;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</a:t>
            </a:r>
            <a:r>
              <a:rPr lang="en-US" b="1" smtClean="0">
                <a:latin typeface="Courier New" charset="0"/>
                <a:cs typeface="+mj-cs"/>
              </a:rPr>
              <a:t>std::set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 Iterators</a:t>
            </a:r>
          </a:p>
        </p:txBody>
      </p:sp>
      <p:sp>
        <p:nvSpPr>
          <p:cNvPr id="314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latin typeface="Courier New" charset="0"/>
                <a:cs typeface="+mn-cs"/>
              </a:rPr>
              <a:t>std::set::iterator</a:t>
            </a:r>
            <a:r>
              <a:rPr lang="en-US" smtClean="0">
                <a:cs typeface="+mn-cs"/>
              </a:rPr>
              <a:t> is a bidirectional iterator.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Items appear in sorted order.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So a </a:t>
            </a:r>
            <a:r>
              <a:rPr lang="en-US" b="1" smtClean="0">
                <a:latin typeface="Courier New" charset="0"/>
              </a:rPr>
              <a:t>std::set</a:t>
            </a:r>
            <a:r>
              <a:rPr lang="en-US" smtClean="0"/>
              <a:t> is pretty nearly a SortedSequence, right?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latin typeface="Courier New" charset="0"/>
                <a:cs typeface="+mn-cs"/>
              </a:rPr>
              <a:t>std::set::iterator</a:t>
            </a:r>
            <a:r>
              <a:rPr lang="en-US" smtClean="0">
                <a:cs typeface="+mn-cs"/>
              </a:rPr>
              <a:t> is not a </a:t>
            </a:r>
            <a:r>
              <a:rPr lang="en-US" b="1" smtClean="0">
                <a:cs typeface="+mn-cs"/>
              </a:rPr>
              <a:t>mutable iterator</a:t>
            </a:r>
            <a:r>
              <a:rPr lang="en-US" smtClean="0">
                <a:cs typeface="+mn-cs"/>
              </a:rPr>
              <a:t>, that is, one cannot do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b="1" smtClean="0">
                <a:latin typeface="Courier New" charset="0"/>
                <a:cs typeface="+mn-cs"/>
              </a:rPr>
              <a:t>*iter = v;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Why not?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Because items are stored in sorted order. Changing an item might break this invariant.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Iterators and references are valid until the item is erased.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What does this tell us about the implementation?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Clearly, </a:t>
            </a:r>
            <a:r>
              <a:rPr lang="en-US" i="1" smtClean="0"/>
              <a:t>references</a:t>
            </a:r>
            <a:r>
              <a:rPr lang="en-US" smtClean="0"/>
              <a:t> stay valid, because this is a node-based structure.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 Red-Black tree can be reorganized by an insertion or deletion. Thus, </a:t>
            </a:r>
            <a:r>
              <a:rPr lang="en-US" i="1" smtClean="0"/>
              <a:t>iterators</a:t>
            </a:r>
            <a:r>
              <a:rPr lang="en-US" smtClean="0"/>
              <a:t> must </a:t>
            </a:r>
            <a:r>
              <a:rPr lang="en-US" i="1" smtClean="0"/>
              <a:t>not</a:t>
            </a:r>
            <a:r>
              <a:rPr lang="en-US" smtClean="0"/>
              <a:t> store information about the structure of the tree (as they do in a </a:t>
            </a:r>
            <a:r>
              <a:rPr lang="en-US" b="1" smtClean="0">
                <a:latin typeface="Courier New" charset="0"/>
              </a:rPr>
              <a:t>std::deque</a:t>
            </a:r>
            <a:r>
              <a:rPr lang="en-US" smtClean="0"/>
              <a:t>).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So we must be able to find our way around the tree starting at a leaf. This means the tree must have </a:t>
            </a:r>
            <a:r>
              <a:rPr lang="en-US" b="1" smtClean="0"/>
              <a:t>parent pointers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Conclusion: Give the tree parent pointers, and make the iterator a wrapper around a pointer.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</a:t>
            </a:r>
            <a:r>
              <a:rPr lang="en-US" b="1" smtClean="0">
                <a:latin typeface="Courier New" charset="0"/>
                <a:cs typeface="+mj-cs"/>
              </a:rPr>
              <a:t>std::set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 Major Operations [1/2]</a:t>
            </a:r>
          </a:p>
        </p:txBody>
      </p:sp>
      <p:sp>
        <p:nvSpPr>
          <p:cNvPr id="314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Table Insert (</a:t>
            </a:r>
            <a:r>
              <a:rPr lang="en-US" b="1" smtClean="0">
                <a:latin typeface="Courier New" charset="0"/>
                <a:cs typeface="+mn-cs"/>
              </a:rPr>
              <a:t>insert</a:t>
            </a:r>
            <a:r>
              <a:rPr lang="en-US" smtClean="0">
                <a:cs typeface="+mn-cs"/>
              </a:rPr>
              <a:t>)</a:t>
            </a:r>
          </a:p>
          <a:p>
            <a:pPr lvl="1" eaLnBrk="1" hangingPunct="1">
              <a:defRPr/>
            </a:pPr>
            <a:r>
              <a:rPr lang="en-US" smtClean="0"/>
              <a:t>Given an item.</a:t>
            </a:r>
          </a:p>
          <a:p>
            <a:pPr lvl="1" eaLnBrk="1" hangingPunct="1">
              <a:defRPr/>
            </a:pPr>
            <a:r>
              <a:rPr lang="en-US" smtClean="0"/>
              <a:t>Inserts given item into the set.</a:t>
            </a:r>
          </a:p>
          <a:p>
            <a:pPr lvl="1" eaLnBrk="1" hangingPunct="1">
              <a:defRPr/>
            </a:pPr>
            <a:r>
              <a:rPr lang="en-US" b="1" smtClean="0"/>
              <a:t>Does nothing</a:t>
            </a:r>
            <a:r>
              <a:rPr lang="en-US" smtClean="0"/>
              <a:t> if an equivalent item (key) is already in the set.</a:t>
            </a:r>
          </a:p>
          <a:p>
            <a:pPr lvl="1" eaLnBrk="1" hangingPunct="1">
              <a:defRPr/>
            </a:pPr>
            <a:r>
              <a:rPr lang="en-US" smtClean="0"/>
              <a:t>Returns a </a:t>
            </a:r>
            <a:r>
              <a:rPr lang="en-US" b="1" smtClean="0">
                <a:latin typeface="Courier New" charset="0"/>
              </a:rPr>
              <a:t>std::pair&lt;</a:t>
            </a:r>
            <a:r>
              <a:rPr lang="en-US" i="1" smtClean="0"/>
              <a:t>iterator</a:t>
            </a:r>
            <a:r>
              <a:rPr lang="en-US" b="1" smtClean="0">
                <a:latin typeface="Courier New" charset="0"/>
              </a:rPr>
              <a:t>, bool&gt;</a:t>
            </a:r>
            <a:r>
              <a:rPr lang="en-US" smtClean="0"/>
              <a:t>. The iterator points to the inserted item or the already present item. The </a:t>
            </a:r>
            <a:r>
              <a:rPr lang="en-US" b="1" smtClean="0">
                <a:latin typeface="Courier New" charset="0"/>
              </a:rPr>
              <a:t>bool</a:t>
            </a:r>
            <a:r>
              <a:rPr lang="en-US" smtClean="0"/>
              <a:t> is </a:t>
            </a:r>
            <a:r>
              <a:rPr lang="en-US" b="1" smtClean="0">
                <a:latin typeface="Courier New" charset="0"/>
              </a:rPr>
              <a:t>true</a:t>
            </a:r>
            <a:r>
              <a:rPr lang="en-US" smtClean="0"/>
              <a:t> if the insertion happened.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std::set&lt;int&gt; s;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s.insert(3);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if (!s.insert(4).second)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cout &lt;&lt; "4 was already present" &lt;&lt; endl;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</a:t>
            </a:r>
            <a:r>
              <a:rPr lang="en-US" b="1" smtClean="0">
                <a:latin typeface="Courier New" charset="0"/>
                <a:cs typeface="+mj-cs"/>
              </a:rPr>
              <a:t>std::set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 Major Operations [2/2]</a:t>
            </a:r>
          </a:p>
        </p:txBody>
      </p:sp>
      <p:sp>
        <p:nvSpPr>
          <p:cNvPr id="314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Table Delete (</a:t>
            </a:r>
            <a:r>
              <a:rPr lang="en-US" sz="1800" b="1" smtClean="0">
                <a:latin typeface="Courier New" charset="0"/>
                <a:cs typeface="+mn-cs"/>
              </a:rPr>
              <a:t>erase</a:t>
            </a:r>
            <a:r>
              <a:rPr lang="en-US" sz="1800" smtClean="0">
                <a:cs typeface="+mn-cs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Given a key </a:t>
            </a:r>
            <a:r>
              <a:rPr lang="en-US" sz="1600" b="1" smtClean="0"/>
              <a:t>or</a:t>
            </a:r>
            <a:r>
              <a:rPr lang="en-US" sz="1600" smtClean="0"/>
              <a:t> an iterator.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Deletes the proper item (if any) from the set.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s.erase(3);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s.erase(s.begin());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6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Table Retrieve (</a:t>
            </a:r>
            <a:r>
              <a:rPr lang="en-US" sz="1800" b="1" smtClean="0">
                <a:latin typeface="Courier New" charset="0"/>
                <a:cs typeface="+mn-cs"/>
              </a:rPr>
              <a:t>find</a:t>
            </a:r>
            <a:r>
              <a:rPr lang="en-US" sz="1800" smtClean="0">
                <a:cs typeface="+mn-cs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Given a key.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Retrieves: returns an iterator, which either points to the item or is </a:t>
            </a:r>
            <a:r>
              <a:rPr lang="en-US" sz="1600" b="1" smtClean="0">
                <a:latin typeface="Courier New" charset="0"/>
              </a:rPr>
              <a:t>end()</a:t>
            </a:r>
            <a:r>
              <a:rPr lang="en-US" sz="16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If (s.find(3) != s.end())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cout &lt;&lt; "3 was found" &lt;&lt; endl;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Why not just use </a:t>
            </a:r>
            <a:r>
              <a:rPr lang="en-US" sz="1600" b="1" smtClean="0">
                <a:latin typeface="Courier New" charset="0"/>
              </a:rPr>
              <a:t>std::find</a:t>
            </a:r>
            <a:r>
              <a:rPr lang="en-US" sz="1600" smtClean="0"/>
              <a:t> or </a:t>
            </a:r>
            <a:r>
              <a:rPr lang="en-US" sz="1600" b="1" smtClean="0">
                <a:latin typeface="Courier New" charset="0"/>
              </a:rPr>
              <a:t>std::binary_search</a:t>
            </a:r>
            <a:r>
              <a:rPr lang="en-US" sz="1600" smtClean="0"/>
              <a:t> (or a variation)?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They both work.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Both are linear time, the former because it always is, the latter because this is not random-access data. However, </a:t>
            </a:r>
            <a:r>
              <a:rPr lang="en-US" sz="1400" b="1" smtClean="0">
                <a:latin typeface="Courier New" charset="0"/>
              </a:rPr>
              <a:t>set&lt;K&gt;::find</a:t>
            </a:r>
            <a:r>
              <a:rPr lang="en-US" sz="1400" smtClean="0"/>
              <a:t> is logarithmic time.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6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Unit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Tables &amp; Priority Queues</a:t>
            </a:r>
          </a:p>
        </p:txBody>
      </p:sp>
      <p:sp>
        <p:nvSpPr>
          <p:cNvPr id="286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Major Topics</a:t>
            </a:r>
          </a:p>
          <a:p>
            <a:pPr lvl="1" eaLnBrk="1" hangingPunct="1">
              <a:defRPr/>
            </a:pPr>
            <a:r>
              <a:rPr lang="en-US" smtClean="0"/>
              <a:t>Introduction to Tables</a:t>
            </a:r>
          </a:p>
          <a:p>
            <a:pPr lvl="1" eaLnBrk="1" hangingPunct="1">
              <a:defRPr/>
            </a:pPr>
            <a:r>
              <a:rPr lang="en-US" smtClean="0"/>
              <a:t>Priority Queues</a:t>
            </a:r>
          </a:p>
          <a:p>
            <a:pPr lvl="1" eaLnBrk="1" hangingPunct="1">
              <a:defRPr/>
            </a:pPr>
            <a:r>
              <a:rPr lang="en-US" smtClean="0"/>
              <a:t>Binary Heap algorithms</a:t>
            </a:r>
          </a:p>
          <a:p>
            <a:pPr lvl="1" eaLnBrk="1" hangingPunct="1">
              <a:defRPr/>
            </a:pPr>
            <a:r>
              <a:rPr lang="en-US" smtClean="0"/>
              <a:t>Heaps &amp; Priority Queues in the C++ STL</a:t>
            </a:r>
          </a:p>
          <a:p>
            <a:pPr lvl="1" eaLnBrk="1" hangingPunct="1">
              <a:defRPr/>
            </a:pPr>
            <a:r>
              <a:rPr lang="en-US" smtClean="0"/>
              <a:t>2-3 Trees</a:t>
            </a:r>
          </a:p>
          <a:p>
            <a:pPr lvl="1" eaLnBrk="1" hangingPunct="1">
              <a:defRPr/>
            </a:pPr>
            <a:r>
              <a:rPr lang="en-US" smtClean="0"/>
              <a:t>Other balanced search trees</a:t>
            </a:r>
          </a:p>
          <a:p>
            <a:pPr lvl="1" eaLnBrk="1" hangingPunct="1">
              <a:defRPr/>
            </a:pPr>
            <a:r>
              <a:rPr lang="en-US" smtClean="0"/>
              <a:t>Hash Tables</a:t>
            </a:r>
          </a:p>
          <a:p>
            <a:pPr lvl="1" eaLnBrk="1" hangingPunct="1">
              <a:defRPr/>
            </a:pPr>
            <a:r>
              <a:rPr lang="en-US" smtClean="0"/>
              <a:t>Prefix Trees</a:t>
            </a:r>
          </a:p>
        </p:txBody>
      </p:sp>
      <p:sp>
        <p:nvSpPr>
          <p:cNvPr id="2869252" name="Text Box 4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2869253" name="Text Box 5"/>
          <p:cNvSpPr txBox="1">
            <a:spLocks noChangeArrowheads="1"/>
          </p:cNvSpPr>
          <p:nvPr/>
        </p:nvSpPr>
        <p:spPr bwMode="auto">
          <a:xfrm>
            <a:off x="228600" y="17176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2869254" name="AutoShape 6"/>
          <p:cNvSpPr>
            <a:spLocks/>
          </p:cNvSpPr>
          <p:nvPr/>
        </p:nvSpPr>
        <p:spPr bwMode="auto">
          <a:xfrm>
            <a:off x="5715000" y="179705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55" name="Line 7"/>
          <p:cNvSpPr>
            <a:spLocks noChangeShapeType="1"/>
          </p:cNvSpPr>
          <p:nvPr/>
        </p:nvSpPr>
        <p:spPr bwMode="auto">
          <a:xfrm flipH="1">
            <a:off x="914400" y="1797050"/>
            <a:ext cx="4724400" cy="0"/>
          </a:xfrm>
          <a:prstGeom prst="line">
            <a:avLst/>
          </a:prstGeom>
          <a:noFill/>
          <a:ln w="15875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56" name="Line 8"/>
          <p:cNvSpPr>
            <a:spLocks noChangeShapeType="1"/>
          </p:cNvSpPr>
          <p:nvPr/>
        </p:nvSpPr>
        <p:spPr bwMode="auto">
          <a:xfrm flipH="1" flipV="1">
            <a:off x="914400" y="2787650"/>
            <a:ext cx="4724400" cy="0"/>
          </a:xfrm>
          <a:prstGeom prst="line">
            <a:avLst/>
          </a:prstGeom>
          <a:noFill/>
          <a:ln w="15875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57" name="AutoShape 9"/>
          <p:cNvSpPr>
            <a:spLocks/>
          </p:cNvSpPr>
          <p:nvPr/>
        </p:nvSpPr>
        <p:spPr bwMode="auto">
          <a:xfrm>
            <a:off x="5715000" y="278765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58" name="Line 10"/>
          <p:cNvSpPr>
            <a:spLocks noChangeShapeType="1"/>
          </p:cNvSpPr>
          <p:nvPr/>
        </p:nvSpPr>
        <p:spPr bwMode="auto">
          <a:xfrm flipH="1">
            <a:off x="914400" y="3397250"/>
            <a:ext cx="4724400" cy="0"/>
          </a:xfrm>
          <a:prstGeom prst="line">
            <a:avLst/>
          </a:prstGeom>
          <a:noFill/>
          <a:ln w="15875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59" name="AutoShape 11"/>
          <p:cNvSpPr>
            <a:spLocks/>
          </p:cNvSpPr>
          <p:nvPr/>
        </p:nvSpPr>
        <p:spPr bwMode="auto">
          <a:xfrm>
            <a:off x="5715000" y="3397250"/>
            <a:ext cx="152400" cy="381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60" name="Line 12"/>
          <p:cNvSpPr>
            <a:spLocks noChangeShapeType="1"/>
          </p:cNvSpPr>
          <p:nvPr/>
        </p:nvSpPr>
        <p:spPr bwMode="auto">
          <a:xfrm flipH="1">
            <a:off x="914400" y="3778250"/>
            <a:ext cx="4724400" cy="0"/>
          </a:xfrm>
          <a:prstGeom prst="line">
            <a:avLst/>
          </a:prstGeom>
          <a:noFill/>
          <a:ln w="15875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61" name="Text Box 13"/>
          <p:cNvSpPr txBox="1">
            <a:spLocks noChangeArrowheads="1"/>
          </p:cNvSpPr>
          <p:nvPr/>
        </p:nvSpPr>
        <p:spPr bwMode="auto">
          <a:xfrm>
            <a:off x="5867400" y="2133600"/>
            <a:ext cx="3124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Idea #1: Restricted Table</a:t>
            </a:r>
          </a:p>
        </p:txBody>
      </p:sp>
      <p:sp>
        <p:nvSpPr>
          <p:cNvPr id="2869262" name="Text Box 14"/>
          <p:cNvSpPr txBox="1">
            <a:spLocks noChangeArrowheads="1"/>
          </p:cNvSpPr>
          <p:nvPr/>
        </p:nvSpPr>
        <p:spPr bwMode="auto">
          <a:xfrm>
            <a:off x="5867400" y="2940050"/>
            <a:ext cx="3124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Idea #2: Keep a Tree Balanced</a:t>
            </a:r>
          </a:p>
        </p:txBody>
      </p:sp>
      <p:sp>
        <p:nvSpPr>
          <p:cNvPr id="2869263" name="Text Box 15"/>
          <p:cNvSpPr txBox="1">
            <a:spLocks noChangeArrowheads="1"/>
          </p:cNvSpPr>
          <p:nvPr/>
        </p:nvSpPr>
        <p:spPr bwMode="auto">
          <a:xfrm>
            <a:off x="5867400" y="3429000"/>
            <a:ext cx="3124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Idea #3: 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“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Magic Functions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”</a:t>
            </a:r>
            <a:endParaRPr lang="en-US" sz="14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2869264" name="Text Box 16"/>
          <p:cNvSpPr txBox="1">
            <a:spLocks noChangeArrowheads="1"/>
          </p:cNvSpPr>
          <p:nvPr/>
        </p:nvSpPr>
        <p:spPr bwMode="auto">
          <a:xfrm>
            <a:off x="5867400" y="1484313"/>
            <a:ext cx="31242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Lots of lousy implementations</a:t>
            </a:r>
          </a:p>
        </p:txBody>
      </p:sp>
      <p:sp>
        <p:nvSpPr>
          <p:cNvPr id="2869265" name="Line 17"/>
          <p:cNvSpPr>
            <a:spLocks noChangeShapeType="1"/>
          </p:cNvSpPr>
          <p:nvPr/>
        </p:nvSpPr>
        <p:spPr bwMode="auto">
          <a:xfrm flipH="1">
            <a:off x="4724400" y="1636713"/>
            <a:ext cx="1143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66" name="Text Box 18"/>
          <p:cNvSpPr txBox="1">
            <a:spLocks noChangeArrowheads="1"/>
          </p:cNvSpPr>
          <p:nvPr/>
        </p:nvSpPr>
        <p:spPr bwMode="auto">
          <a:xfrm>
            <a:off x="228600" y="20494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2869269" name="Text Box 21"/>
          <p:cNvSpPr txBox="1">
            <a:spLocks noChangeArrowheads="1"/>
          </p:cNvSpPr>
          <p:nvPr/>
        </p:nvSpPr>
        <p:spPr bwMode="auto">
          <a:xfrm>
            <a:off x="228600" y="23749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2869272" name="Text Box 24"/>
          <p:cNvSpPr txBox="1">
            <a:spLocks noChangeArrowheads="1"/>
          </p:cNvSpPr>
          <p:nvPr/>
        </p:nvSpPr>
        <p:spPr bwMode="auto">
          <a:xfrm>
            <a:off x="228600" y="27114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2869273" name="Text Box 25"/>
          <p:cNvSpPr txBox="1">
            <a:spLocks noChangeArrowheads="1"/>
          </p:cNvSpPr>
          <p:nvPr/>
        </p:nvSpPr>
        <p:spPr bwMode="auto">
          <a:xfrm>
            <a:off x="228600" y="30400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</a:t>
            </a:r>
            <a:r>
              <a:rPr lang="en-US" b="1" smtClean="0">
                <a:latin typeface="Courier New" charset="0"/>
                <a:cs typeface="+mj-cs"/>
              </a:rPr>
              <a:t>std::set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 Other Operations</a:t>
            </a:r>
          </a:p>
        </p:txBody>
      </p:sp>
      <p:sp>
        <p:nvSpPr>
          <p:cNvPr id="314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There are many other members in </a:t>
            </a:r>
            <a:r>
              <a:rPr lang="en-US" b="1" smtClean="0">
                <a:latin typeface="Courier New" charset="0"/>
                <a:cs typeface="+mn-cs"/>
              </a:rPr>
              <a:t>std::set</a:t>
            </a:r>
            <a:r>
              <a:rPr lang="en-US" smtClean="0">
                <a:cs typeface="+mn-cs"/>
              </a:rPr>
              <a:t>, including range insert &amp; erase, etc.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One interesting member function is </a:t>
            </a:r>
            <a:r>
              <a:rPr lang="en-US" b="1" smtClean="0">
                <a:latin typeface="Courier New" charset="0"/>
                <a:cs typeface="+mn-cs"/>
              </a:rPr>
              <a:t>insert</a:t>
            </a:r>
            <a:r>
              <a:rPr lang="en-US" smtClean="0">
                <a:cs typeface="+mn-cs"/>
              </a:rPr>
              <a:t> with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hint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This works like regular </a:t>
            </a:r>
            <a:r>
              <a:rPr lang="en-US" b="1" smtClean="0">
                <a:latin typeface="Courier New" charset="0"/>
              </a:rPr>
              <a:t>insert</a:t>
            </a:r>
            <a:r>
              <a:rPr lang="en-US" smtClean="0"/>
              <a:t>, but it is given a second parameter: an iterator. It returns an iterator to the item.</a:t>
            </a:r>
          </a:p>
          <a:p>
            <a:pPr lvl="1" eaLnBrk="1" hangingPunct="1">
              <a:defRPr/>
            </a:pPr>
            <a:r>
              <a:rPr lang="en-US" smtClean="0"/>
              <a:t>The second parameter (iterator) is a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hint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as to where the item should be inserted.</a:t>
            </a:r>
          </a:p>
          <a:p>
            <a:pPr lvl="1" eaLnBrk="1" hangingPunct="1">
              <a:defRPr/>
            </a:pPr>
            <a:r>
              <a:rPr lang="en-US" smtClean="0"/>
              <a:t>The code </a:t>
            </a:r>
            <a:r>
              <a:rPr lang="en-US" i="1" smtClean="0"/>
              <a:t>may</a:t>
            </a:r>
            <a:r>
              <a:rPr lang="en-US" smtClean="0"/>
              <a:t> ignore the hint, but it probably uses it.</a:t>
            </a:r>
          </a:p>
          <a:p>
            <a:pPr lvl="1" eaLnBrk="1" hangingPunct="1">
              <a:defRPr/>
            </a:pPr>
            <a:r>
              <a:rPr lang="en-US" smtClean="0"/>
              <a:t>How do you think this is typically implemented?</a:t>
            </a:r>
          </a:p>
          <a:p>
            <a:pPr lvl="2" eaLnBrk="1" hangingPunct="1">
              <a:defRPr/>
            </a:pPr>
            <a:r>
              <a:rPr lang="en-US" smtClean="0"/>
              <a:t>Probably the inorder traversal property of a Red-Black Tree is used to look for locations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near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the given one.</a:t>
            </a:r>
          </a:p>
          <a:p>
            <a:pPr lvl="1" eaLnBrk="1" hangingPunct="1">
              <a:defRPr/>
            </a:pPr>
            <a:r>
              <a:rPr lang="en-US" smtClean="0"/>
              <a:t>What is a good hint to give?</a:t>
            </a:r>
          </a:p>
          <a:p>
            <a:pPr lvl="2" eaLnBrk="1" hangingPunct="1">
              <a:defRPr/>
            </a:pPr>
            <a:r>
              <a:rPr lang="en-US" smtClean="0"/>
              <a:t>If you are inserting items in sorted order, a good hint is an iterator to the last item inserted.</a:t>
            </a:r>
          </a:p>
          <a:p>
            <a:pPr lvl="1" eaLnBrk="1" hangingPunct="1">
              <a:defRPr/>
            </a:pPr>
            <a:r>
              <a:rPr lang="en-US" smtClean="0"/>
              <a:t>What is the likely effect of giving a bad hint?</a:t>
            </a:r>
          </a:p>
          <a:p>
            <a:pPr lvl="2" eaLnBrk="1" hangingPunct="1">
              <a:defRPr/>
            </a:pPr>
            <a:r>
              <a:rPr lang="en-US" smtClean="0"/>
              <a:t>Slower behavior [but still </a:t>
            </a:r>
            <a:r>
              <a:rPr lang="en-US" i="1" smtClean="0"/>
              <a:t>O</a:t>
            </a:r>
            <a:r>
              <a:rPr lang="en-US" smtClean="0"/>
              <a:t>(log </a:t>
            </a:r>
            <a:r>
              <a:rPr lang="en-US" i="1" smtClean="0"/>
              <a:t>n</a:t>
            </a:r>
            <a:r>
              <a:rPr lang="en-US" smtClean="0"/>
              <a:t>), as the Standard requires].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</a:t>
            </a:r>
            <a:r>
              <a:rPr lang="en-US" b="1" smtClean="0">
                <a:latin typeface="Courier New" charset="0"/>
                <a:cs typeface="+mj-cs"/>
              </a:rPr>
              <a:t>std::map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 Introduction</a:t>
            </a:r>
          </a:p>
        </p:txBody>
      </p:sp>
      <p:sp>
        <p:nvSpPr>
          <p:cNvPr id="314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other main Table available in C++ is </a:t>
            </a:r>
            <a:r>
              <a:rPr lang="en-US" b="1" smtClean="0">
                <a:latin typeface="Courier New" charset="0"/>
                <a:cs typeface="+mn-cs"/>
              </a:rPr>
              <a:t>std::map</a:t>
            </a:r>
            <a:r>
              <a:rPr lang="en-US" smtClean="0">
                <a:cs typeface="+mn-cs"/>
              </a:rPr>
              <a:t>, in </a:t>
            </a:r>
            <a:r>
              <a:rPr lang="en-US" b="1" smtClean="0">
                <a:latin typeface="Courier New" charset="0"/>
                <a:cs typeface="+mn-cs"/>
              </a:rPr>
              <a:t>&lt;map&gt;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key and data types are specified separately.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value type is a pair: </a:t>
            </a:r>
            <a:r>
              <a:rPr lang="en-US" b="1" smtClean="0">
                <a:latin typeface="Courier New" charset="0"/>
              </a:rPr>
              <a:t>std::pair&lt;</a:t>
            </a:r>
            <a:r>
              <a:rPr lang="en-US" i="1" smtClean="0"/>
              <a:t>keytype</a:t>
            </a:r>
            <a:r>
              <a:rPr lang="en-US" b="1" smtClean="0">
                <a:latin typeface="Courier New" charset="0"/>
              </a:rPr>
              <a:t>, </a:t>
            </a:r>
            <a:r>
              <a:rPr lang="en-US" i="1" smtClean="0"/>
              <a:t>datatype</a:t>
            </a:r>
            <a:r>
              <a:rPr lang="en-US" b="1" smtClean="0">
                <a:latin typeface="Courier New" charset="0"/>
              </a:rPr>
              <a:t>&gt;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As with </a:t>
            </a:r>
            <a:r>
              <a:rPr lang="en-US" b="1" smtClean="0">
                <a:latin typeface="Courier New" charset="0"/>
              </a:rPr>
              <a:t>std::set</a:t>
            </a:r>
            <a:r>
              <a:rPr lang="en-US" smtClean="0"/>
              <a:t>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Duplicate (equivalent) keys are not allowed.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The specification was put together with a balanced search tree in mind. The implementation is usually a Red-Black Tree.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An optional comparison can be specified. It defaults to using </a:t>
            </a:r>
            <a:r>
              <a:rPr lang="en-US" b="1" smtClean="0">
                <a:latin typeface="Courier New" charset="0"/>
              </a:rPr>
              <a:t>operator&lt;</a:t>
            </a:r>
            <a:r>
              <a:rPr lang="en-US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Declaration: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std::map&lt;</a:t>
            </a:r>
            <a:r>
              <a:rPr lang="en-US" i="1" smtClean="0">
                <a:solidFill>
                  <a:schemeClr val="hlink"/>
                </a:solidFill>
                <a:cs typeface="+mn-cs"/>
              </a:rPr>
              <a:t>keytype</a:t>
            </a: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, </a:t>
            </a:r>
            <a:r>
              <a:rPr lang="en-US" i="1" smtClean="0">
                <a:solidFill>
                  <a:schemeClr val="hlink"/>
                </a:solidFill>
                <a:cs typeface="+mn-cs"/>
              </a:rPr>
              <a:t>datatype</a:t>
            </a: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&gt; m;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std::map&lt;</a:t>
            </a:r>
            <a:r>
              <a:rPr lang="en-US" i="1" smtClean="0">
                <a:solidFill>
                  <a:schemeClr val="hlink"/>
                </a:solidFill>
                <a:cs typeface="+mn-cs"/>
              </a:rPr>
              <a:t>keytype</a:t>
            </a: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, </a:t>
            </a:r>
            <a:r>
              <a:rPr lang="en-US" i="1" smtClean="0">
                <a:solidFill>
                  <a:schemeClr val="hlink"/>
                </a:solidFill>
                <a:cs typeface="+mn-cs"/>
              </a:rPr>
              <a:t>datatype</a:t>
            </a: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, </a:t>
            </a:r>
            <a:r>
              <a:rPr lang="en-US" i="1" smtClean="0">
                <a:solidFill>
                  <a:schemeClr val="hlink"/>
                </a:solidFill>
                <a:cs typeface="+mn-cs"/>
              </a:rPr>
              <a:t>comparison</a:t>
            </a: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&gt; m2;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Major operations in </a:t>
            </a:r>
            <a:r>
              <a:rPr lang="en-US" b="1" smtClean="0">
                <a:latin typeface="Courier New" charset="0"/>
                <a:cs typeface="+mn-cs"/>
              </a:rPr>
              <a:t>std::map</a:t>
            </a:r>
            <a:r>
              <a:rPr lang="en-US" smtClean="0">
                <a:cs typeface="+mn-cs"/>
              </a:rPr>
              <a:t> are much the same as for </a:t>
            </a:r>
            <a:r>
              <a:rPr lang="en-US" b="1" smtClean="0">
                <a:latin typeface="Courier New" charset="0"/>
                <a:cs typeface="+mn-cs"/>
              </a:rPr>
              <a:t>std::set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Insert operation: member function </a:t>
            </a:r>
            <a:r>
              <a:rPr lang="en-US" b="1" smtClean="0">
                <a:latin typeface="Courier New" charset="0"/>
              </a:rPr>
              <a:t>insert</a:t>
            </a:r>
            <a:r>
              <a:rPr lang="en-US" smtClean="0"/>
              <a:t>, given item.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Delete operation: member function </a:t>
            </a:r>
            <a:r>
              <a:rPr lang="en-US" b="1" smtClean="0">
                <a:latin typeface="Courier New" charset="0"/>
              </a:rPr>
              <a:t>erase</a:t>
            </a:r>
            <a:r>
              <a:rPr lang="en-US" smtClean="0"/>
              <a:t>, given key or iterator.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Retrieve operation: member function </a:t>
            </a:r>
            <a:r>
              <a:rPr lang="en-US" b="1" smtClean="0">
                <a:latin typeface="Courier New" charset="0"/>
              </a:rPr>
              <a:t>find</a:t>
            </a:r>
            <a:r>
              <a:rPr lang="en-US" smtClean="0"/>
              <a:t>, given key.</a:t>
            </a:r>
            <a:endParaRPr lang="en-US" b="1" smtClean="0">
              <a:solidFill>
                <a:schemeClr val="hlink"/>
              </a:solidFill>
              <a:latin typeface="Courier New" charset="0"/>
            </a:endParaRPr>
          </a:p>
        </p:txBody>
      </p:sp>
      <p:sp>
        <p:nvSpPr>
          <p:cNvPr id="3145732" name="AutoShape 4"/>
          <p:cNvSpPr>
            <a:spLocks noChangeArrowheads="1"/>
          </p:cNvSpPr>
          <p:nvPr/>
        </p:nvSpPr>
        <p:spPr bwMode="auto">
          <a:xfrm>
            <a:off x="6705600" y="5334000"/>
            <a:ext cx="609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45733" name="AutoShape 5"/>
          <p:cNvSpPr>
            <a:spLocks noChangeArrowheads="1"/>
          </p:cNvSpPr>
          <p:nvPr/>
        </p:nvSpPr>
        <p:spPr bwMode="auto">
          <a:xfrm>
            <a:off x="6629400" y="5670550"/>
            <a:ext cx="5334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45734" name="Text Box 6"/>
          <p:cNvSpPr txBox="1">
            <a:spLocks noChangeArrowheads="1"/>
          </p:cNvSpPr>
          <p:nvPr/>
        </p:nvSpPr>
        <p:spPr bwMode="auto">
          <a:xfrm>
            <a:off x="7772400" y="5334000"/>
            <a:ext cx="1219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Different!</a:t>
            </a:r>
          </a:p>
        </p:txBody>
      </p:sp>
      <p:sp>
        <p:nvSpPr>
          <p:cNvPr id="3145735" name="Line 7"/>
          <p:cNvSpPr>
            <a:spLocks noChangeShapeType="1"/>
          </p:cNvSpPr>
          <p:nvPr/>
        </p:nvSpPr>
        <p:spPr bwMode="auto">
          <a:xfrm flipH="1">
            <a:off x="7391400" y="5486400"/>
            <a:ext cx="381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45736" name="Line 8"/>
          <p:cNvSpPr>
            <a:spLocks noChangeShapeType="1"/>
          </p:cNvSpPr>
          <p:nvPr/>
        </p:nvSpPr>
        <p:spPr bwMode="auto">
          <a:xfrm flipH="1">
            <a:off x="7239000" y="5562600"/>
            <a:ext cx="5334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</a:t>
            </a:r>
            <a:r>
              <a:rPr lang="en-US" b="1" smtClean="0">
                <a:latin typeface="Courier New" charset="0"/>
                <a:cs typeface="+mj-cs"/>
              </a:rPr>
              <a:t>std::map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Bracket Operator [1/3]</a:t>
            </a:r>
          </a:p>
        </p:txBody>
      </p:sp>
      <p:sp>
        <p:nvSpPr>
          <p:cNvPr id="314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very convenient operation is: </a:t>
            </a:r>
            <a:r>
              <a:rPr lang="en-US" i="1" smtClean="0">
                <a:cs typeface="+mn-cs"/>
              </a:rPr>
              <a:t>datatype</a:t>
            </a:r>
            <a:r>
              <a:rPr lang="en-US" b="1" smtClean="0">
                <a:latin typeface="Courier New" charset="0"/>
                <a:cs typeface="+mn-cs"/>
              </a:rPr>
              <a:t> &amp; operator[](</a:t>
            </a:r>
            <a:r>
              <a:rPr lang="en-US" i="1" smtClean="0">
                <a:cs typeface="+mn-cs"/>
              </a:rPr>
              <a:t>key</a:t>
            </a:r>
            <a:r>
              <a:rPr lang="en-US" b="1" smtClean="0">
                <a:latin typeface="Courier New" charset="0"/>
                <a:cs typeface="+mn-cs"/>
              </a:rPr>
              <a:t>)</a:t>
            </a:r>
            <a:endParaRPr lang="en-US" smtClean="0">
              <a:cs typeface="+mn-cs"/>
            </a:endParaRPr>
          </a:p>
          <a:p>
            <a:pPr lvl="1" eaLnBrk="1" hangingPunct="1">
              <a:defRPr/>
            </a:pPr>
            <a:r>
              <a:rPr lang="en-US" smtClean="0"/>
              <a:t>This allows a map to be used like an array. Examples: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std::map&lt;std::string, int&gt; m;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m["abc"] = 7;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cout &lt;&lt; m["abc"] &lt;&lt; endl;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m["abc"] += 2;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lvl="1" eaLnBrk="1" hangingPunct="1">
              <a:defRPr/>
            </a:pPr>
            <a:r>
              <a:rPr lang="en-US" smtClean="0"/>
              <a:t>This can be defined as follows (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k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is the given key):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(*((m.insert(make_pair(k, data_type()))).first)).second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solidFill>
                <a:srgbClr val="FF0000"/>
              </a:solidFill>
              <a:cs typeface="+mn-cs"/>
            </a:endParaRPr>
          </a:p>
          <a:p>
            <a:pPr lvl="2" eaLnBrk="1" hangingPunct="1">
              <a:defRPr/>
            </a:pP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Make sure key </a:t>
            </a:r>
            <a:r>
              <a:rPr lang="en-US" b="1" smtClean="0">
                <a:latin typeface="Courier New" charset="0"/>
              </a:rPr>
              <a:t>k</a:t>
            </a:r>
            <a:r>
              <a:rPr lang="en-US" smtClean="0"/>
              <a:t> is in the map, and give me the associated data.</a:t>
            </a:r>
            <a:r>
              <a:rPr lang="ja-JP" altLang="en-US" smtClean="0">
                <a:latin typeface="Arial"/>
              </a:rPr>
              <a:t>”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</a:t>
            </a:r>
            <a:r>
              <a:rPr lang="en-US" b="1" smtClean="0">
                <a:latin typeface="Courier New" charset="0"/>
                <a:cs typeface="+mj-cs"/>
              </a:rPr>
              <a:t>std::map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Bracket Operator [2/3]</a:t>
            </a:r>
          </a:p>
        </p:txBody>
      </p:sp>
      <p:sp>
        <p:nvSpPr>
          <p:cNvPr id="314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More </a:t>
            </a:r>
            <a:r>
              <a:rPr lang="en-US" b="1" dirty="0" smtClean="0">
                <a:latin typeface="Courier New" charset="0"/>
                <a:cs typeface="+mn-cs"/>
              </a:rPr>
              <a:t>operator[]</a:t>
            </a:r>
            <a:r>
              <a:rPr lang="en-US" dirty="0" smtClean="0">
                <a:cs typeface="+mn-cs"/>
              </a:rPr>
              <a:t> examples: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::map&lt;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int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,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int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&gt; m2;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m2[0] = 34;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m2[123456789] = 28;  // Very little memory used!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::map&lt;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::string,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::string&gt; id;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id["Hubert Gump"] = "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abc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";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cout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&lt;&lt; id["Fred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Smurg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"] &lt;&lt;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endl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// The above line inserts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//    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::pair&lt;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::string,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::string&gt;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//                 ("Fred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Smurg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",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std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::string())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// into the map. (Right?)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4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Tables in Various Languages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C++ STL: </a:t>
            </a:r>
            <a:r>
              <a:rPr lang="en-US" b="1" smtClean="0">
                <a:latin typeface="Courier New" charset="0"/>
                <a:cs typeface="+mj-cs"/>
              </a:rPr>
              <a:t>std::map</a:t>
            </a:r>
            <a:r>
              <a:rPr lang="en-US" smtClean="0">
                <a:cs typeface="+mj-cs"/>
              </a:rPr>
              <a:t>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Bracket Operator [3/3]</a:t>
            </a:r>
          </a:p>
        </p:txBody>
      </p:sp>
      <p:sp>
        <p:nvSpPr>
          <p:cNvPr id="314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A </a:t>
            </a:r>
            <a:r>
              <a:rPr lang="en-US" sz="1800" b="1" smtClean="0">
                <a:latin typeface="Courier New" charset="0"/>
                <a:cs typeface="+mn-cs"/>
              </a:rPr>
              <a:t>map</a:t>
            </a:r>
            <a:r>
              <a:rPr lang="ja-JP" altLang="en-US" sz="1800" smtClean="0">
                <a:latin typeface="Arial"/>
                <a:cs typeface="+mn-cs"/>
              </a:rPr>
              <a:t>’</a:t>
            </a:r>
            <a:r>
              <a:rPr lang="en-US" sz="1800" smtClean="0">
                <a:cs typeface="+mn-cs"/>
              </a:rPr>
              <a:t>s </a:t>
            </a:r>
            <a:r>
              <a:rPr lang="en-US" sz="1800" b="1" smtClean="0">
                <a:latin typeface="Courier New" charset="0"/>
                <a:cs typeface="+mn-cs"/>
              </a:rPr>
              <a:t>operator[] </a:t>
            </a:r>
            <a:r>
              <a:rPr lang="en-US" sz="1800" smtClean="0">
                <a:cs typeface="+mn-cs"/>
              </a:rPr>
              <a:t>is very convenient and useful. However 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This </a:t>
            </a:r>
            <a:r>
              <a:rPr lang="en-US" sz="1600" b="1" smtClean="0">
                <a:latin typeface="Courier New" charset="0"/>
              </a:rPr>
              <a:t>operator[]</a:t>
            </a:r>
            <a:r>
              <a:rPr lang="en-US" sz="1600" smtClean="0"/>
              <a:t> </a:t>
            </a:r>
            <a:r>
              <a:rPr lang="en-US" sz="1600" b="1" smtClean="0"/>
              <a:t>always</a:t>
            </a:r>
            <a:r>
              <a:rPr lang="en-US" sz="1600" smtClean="0"/>
              <a:t> </a:t>
            </a:r>
            <a:r>
              <a:rPr lang="en-US" sz="1600" b="1" smtClean="0"/>
              <a:t>inserts</a:t>
            </a:r>
            <a:r>
              <a:rPr lang="en-US" sz="1600" smtClean="0"/>
              <a:t>. Thus, it has no </a:t>
            </a:r>
            <a:r>
              <a:rPr lang="en-US" sz="1600" b="1" smtClean="0">
                <a:latin typeface="Courier New" charset="0"/>
              </a:rPr>
              <a:t>const</a:t>
            </a:r>
            <a:r>
              <a:rPr lang="en-US" sz="1600" smtClean="0"/>
              <a:t> version.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printEntry(const std::map&lt;std::string, int&gt; &amp; m1)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cout &lt;&lt; m1["abc"] &lt;&lt; endl;  // DOES NOT COMPILE!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Because of this insertion, </a:t>
            </a:r>
            <a:r>
              <a:rPr lang="en-US" sz="1600" b="1" smtClean="0">
                <a:latin typeface="Courier New" charset="0"/>
              </a:rPr>
              <a:t>operator[]</a:t>
            </a:r>
            <a:r>
              <a:rPr lang="en-US" sz="1600" smtClean="0"/>
              <a:t> is generally </a:t>
            </a:r>
            <a:r>
              <a:rPr lang="en-US" sz="1600" i="1" smtClean="0"/>
              <a:t>not</a:t>
            </a:r>
            <a:r>
              <a:rPr lang="en-US" sz="1600" smtClean="0"/>
              <a:t> a good way to check whether a given key is already in the map. Instead, use </a:t>
            </a:r>
            <a:r>
              <a:rPr lang="en-US" sz="1600" b="1" smtClean="0">
                <a:latin typeface="Courier New" charset="0"/>
              </a:rPr>
              <a:t>map&lt;K,D&gt;::find</a:t>
            </a:r>
            <a:r>
              <a:rPr lang="en-US" sz="16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std::map&lt;Foo, Bar&gt; m2;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Foo theKey;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// I want to test whether theKey lies in m2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if (m2.find(theKey) != m2.end())  // GOOD way to test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if (m2[theKey] == …)              // BAD way to test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61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to Tables</a:t>
            </a:r>
          </a:p>
        </p:txBody>
      </p:sp>
      <p:sp>
        <p:nvSpPr>
          <p:cNvPr id="261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Idea #1: Restricted Table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Perhaps we can do better if we do not implement a Table in its full generality.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Idea #2: Keep a Tree Balanced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Balanced Binary Search Trees look good, but how to keep them balanced efficiently?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Idea #3: </a:t>
            </a:r>
            <a:r>
              <a:rPr lang="ja-JP" altLang="en-US" sz="1600" smtClean="0">
                <a:latin typeface="Arial"/>
                <a:cs typeface="+mn-cs"/>
              </a:rPr>
              <a:t>“</a:t>
            </a:r>
            <a:r>
              <a:rPr lang="en-US" sz="1600" smtClean="0">
                <a:cs typeface="+mn-cs"/>
              </a:rPr>
              <a:t>Magic Functions</a:t>
            </a:r>
            <a:r>
              <a:rPr lang="ja-JP" altLang="en-US" sz="1600" smtClean="0">
                <a:latin typeface="Arial"/>
                <a:cs typeface="+mn-cs"/>
              </a:rPr>
              <a:t>”</a:t>
            </a:r>
            <a:endParaRPr lang="en-US" sz="1600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Use an unsorted array of key-data pairs. Allow array items to be marked as </a:t>
            </a:r>
            <a:r>
              <a:rPr lang="ja-JP" altLang="en-US" sz="1400" smtClean="0">
                <a:latin typeface="Arial"/>
              </a:rPr>
              <a:t>“</a:t>
            </a:r>
            <a:r>
              <a:rPr lang="en-US" sz="1400" smtClean="0"/>
              <a:t>empty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Have a </a:t>
            </a:r>
            <a:r>
              <a:rPr lang="ja-JP" altLang="en-US" sz="1400" smtClean="0">
                <a:latin typeface="Arial"/>
              </a:rPr>
              <a:t>“</a:t>
            </a:r>
            <a:r>
              <a:rPr lang="en-US" sz="1400" smtClean="0"/>
              <a:t>magic function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 that tells the index of an item.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Retrieve/insert/delete in constant time? (Actually no, but this is still a worthwhile idea.)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We will look at what results from these ideas: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From idea #1: Priority Queues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From idea #2: Balanced search trees (2-3 Trees, Red-Black Trees, B-Trees, etc.)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From idea #3: Hash Tables</a:t>
            </a:r>
          </a:p>
        </p:txBody>
      </p:sp>
      <p:graphicFrame>
        <p:nvGraphicFramePr>
          <p:cNvPr id="2614276" name="Group 4"/>
          <p:cNvGraphicFramePr>
            <a:graphicFrameLocks noGrp="1"/>
          </p:cNvGraphicFramePr>
          <p:nvPr/>
        </p:nvGraphicFramePr>
        <p:xfrm>
          <a:off x="250825" y="1295400"/>
          <a:ext cx="8642350" cy="1646238"/>
        </p:xfrm>
        <a:graphic>
          <a:graphicData uri="http://schemas.openxmlformats.org/drawingml/2006/table">
            <a:tbl>
              <a:tblPr/>
              <a:tblGrid>
                <a:gridCol w="927100"/>
                <a:gridCol w="1230313"/>
                <a:gridCol w="1270000"/>
                <a:gridCol w="1138237"/>
                <a:gridCol w="1138238"/>
                <a:gridCol w="1260475"/>
                <a:gridCol w="1677987"/>
              </a:tblGrid>
              <a:tr h="731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Array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Unsorted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Array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Unsorted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Tree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Balanced (how?)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Tree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Retrieve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Constant???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Delete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Overview of Advanced Table Implementations</a:t>
            </a:r>
          </a:p>
        </p:txBody>
      </p:sp>
      <p:sp>
        <p:nvSpPr>
          <p:cNvPr id="274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We will cover the following advanced Table implementations.</a:t>
            </a:r>
          </a:p>
          <a:p>
            <a:pPr lvl="1" eaLnBrk="1" hangingPunct="1">
              <a:defRPr/>
            </a:pPr>
            <a:r>
              <a:rPr lang="en-US" dirty="0" smtClean="0"/>
              <a:t>Balanced Search Trees</a:t>
            </a:r>
          </a:p>
          <a:p>
            <a:pPr lvl="2" eaLnBrk="1" hangingPunct="1">
              <a:defRPr/>
            </a:pPr>
            <a:r>
              <a:rPr lang="en-US" dirty="0" smtClean="0"/>
              <a:t>Binary Search Trees are hard to keep balanced, so to make things easier we allow more than 2 children:</a:t>
            </a:r>
          </a:p>
          <a:p>
            <a:pPr lvl="3" eaLnBrk="1" hangingPunct="1">
              <a:defRPr/>
            </a:pPr>
            <a:r>
              <a:rPr lang="en-US" b="1" dirty="0" smtClean="0"/>
              <a:t>2-3 Tree</a:t>
            </a:r>
          </a:p>
          <a:p>
            <a:pPr lvl="4" eaLnBrk="1" hangingPunct="1">
              <a:defRPr/>
            </a:pPr>
            <a:r>
              <a:rPr lang="en-US" dirty="0" smtClean="0"/>
              <a:t>Up to 3 children</a:t>
            </a:r>
          </a:p>
          <a:p>
            <a:pPr lvl="3" eaLnBrk="1" hangingPunct="1">
              <a:defRPr/>
            </a:pPr>
            <a:r>
              <a:rPr lang="en-US" b="1" dirty="0" smtClean="0"/>
              <a:t>2-3-4 Tree</a:t>
            </a:r>
          </a:p>
          <a:p>
            <a:pPr lvl="4" eaLnBrk="1" hangingPunct="1">
              <a:defRPr/>
            </a:pPr>
            <a:r>
              <a:rPr lang="en-US" dirty="0" smtClean="0"/>
              <a:t>Up to 4 children</a:t>
            </a:r>
          </a:p>
          <a:p>
            <a:pPr lvl="3" eaLnBrk="1" hangingPunct="1">
              <a:defRPr/>
            </a:pPr>
            <a:r>
              <a:rPr lang="en-US" b="1" dirty="0" smtClean="0"/>
              <a:t>Red-Black Tree</a:t>
            </a:r>
          </a:p>
          <a:p>
            <a:pPr lvl="4" eaLnBrk="1" hangingPunct="1">
              <a:defRPr/>
            </a:pPr>
            <a:r>
              <a:rPr lang="en-US" dirty="0" smtClean="0"/>
              <a:t>Binary-tree representation of a 2-3-4 tree</a:t>
            </a:r>
          </a:p>
          <a:p>
            <a:pPr lvl="2" eaLnBrk="1" hangingPunct="1">
              <a:defRPr/>
            </a:pPr>
            <a:r>
              <a:rPr lang="en-US" dirty="0" smtClean="0"/>
              <a:t>Or back up and try a balanced Binary Tree again:</a:t>
            </a:r>
          </a:p>
          <a:p>
            <a:pPr lvl="3" eaLnBrk="1" hangingPunct="1">
              <a:defRPr/>
            </a:pPr>
            <a:r>
              <a:rPr lang="en-US" b="1" dirty="0" smtClean="0"/>
              <a:t>AVL Tree</a:t>
            </a:r>
          </a:p>
          <a:p>
            <a:pPr lvl="1" eaLnBrk="1" hangingPunct="1">
              <a:defRPr/>
            </a:pPr>
            <a:r>
              <a:rPr lang="en-US" dirty="0" smtClean="0"/>
              <a:t>Alternatively, forget about trees entirely:</a:t>
            </a:r>
          </a:p>
          <a:p>
            <a:pPr lvl="2" eaLnBrk="1" hangingPunct="1">
              <a:defRPr/>
            </a:pPr>
            <a:r>
              <a:rPr lang="en-US" b="1" dirty="0" smtClean="0"/>
              <a:t>Hash Tables</a:t>
            </a:r>
          </a:p>
          <a:p>
            <a:pPr lvl="1" eaLnBrk="1" hangingPunct="1">
              <a:defRPr/>
            </a:pPr>
            <a:r>
              <a:rPr lang="en-US" dirty="0" smtClean="0"/>
              <a:t>Finally,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the Radix Sort of Table implementations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:</a:t>
            </a:r>
          </a:p>
          <a:p>
            <a:pPr lvl="2" eaLnBrk="1" hangingPunct="1">
              <a:defRPr/>
            </a:pPr>
            <a:r>
              <a:rPr lang="en-US" b="1" dirty="0" smtClean="0"/>
              <a:t>Prefix Tree</a:t>
            </a:r>
            <a:endParaRPr lang="en-US" dirty="0" smtClean="0"/>
          </a:p>
        </p:txBody>
      </p:sp>
      <p:sp>
        <p:nvSpPr>
          <p:cNvPr id="2744324" name="Text Box 4"/>
          <p:cNvSpPr txBox="1">
            <a:spLocks noChangeArrowheads="1"/>
          </p:cNvSpPr>
          <p:nvPr/>
        </p:nvSpPr>
        <p:spPr bwMode="auto">
          <a:xfrm>
            <a:off x="914400" y="2262188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solidFill>
                  <a:schemeClr val="folHlink"/>
                </a:solidFill>
                <a:cs typeface="+mn-cs"/>
                <a:sym typeface="Wingdings 2" charset="0"/>
              </a:rPr>
              <a:t></a:t>
            </a:r>
          </a:p>
        </p:txBody>
      </p:sp>
      <p:sp>
        <p:nvSpPr>
          <p:cNvPr id="2744327" name="Text Box 7"/>
          <p:cNvSpPr txBox="1">
            <a:spLocks noChangeArrowheads="1"/>
          </p:cNvSpPr>
          <p:nvPr/>
        </p:nvSpPr>
        <p:spPr bwMode="auto">
          <a:xfrm>
            <a:off x="914400" y="277495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solidFill>
                  <a:schemeClr val="folHlink"/>
                </a:solidFill>
                <a:cs typeface="+mn-cs"/>
                <a:sym typeface="Wingdings 2" charset="0"/>
              </a:rPr>
              <a:t></a:t>
            </a:r>
          </a:p>
        </p:txBody>
      </p:sp>
      <p:sp>
        <p:nvSpPr>
          <p:cNvPr id="2744328" name="Text Box 8"/>
          <p:cNvSpPr txBox="1">
            <a:spLocks noChangeArrowheads="1"/>
          </p:cNvSpPr>
          <p:nvPr/>
        </p:nvSpPr>
        <p:spPr bwMode="auto">
          <a:xfrm>
            <a:off x="914400" y="32766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 dirty="0">
                <a:solidFill>
                  <a:schemeClr val="folHlink"/>
                </a:solidFill>
                <a:cs typeface="+mn-cs"/>
                <a:sym typeface="Wingdings 2" charset="0"/>
              </a:rPr>
              <a:t>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62000" y="41148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 dirty="0">
                <a:solidFill>
                  <a:schemeClr val="folHlink"/>
                </a:solidFill>
                <a:cs typeface="+mn-cs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9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2-3 Trees [1/4]</a:t>
            </a:r>
          </a:p>
        </p:txBody>
      </p:sp>
      <p:sp>
        <p:nvSpPr>
          <p:cNvPr id="279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4800600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Binary-Search-Tree style node is a </a:t>
            </a:r>
            <a:r>
              <a:rPr lang="en-US" b="1" smtClean="0">
                <a:cs typeface="+mn-cs"/>
              </a:rPr>
              <a:t>2-node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This is a node with 2 subtrees and 1 data item.</a:t>
            </a:r>
          </a:p>
          <a:p>
            <a:pPr lvl="1" eaLnBrk="1" hangingPunct="1">
              <a:defRPr/>
            </a:pPr>
            <a:r>
              <a:rPr lang="en-US" smtClean="0"/>
              <a:t>The item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value lies between the values in the two subtrees.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a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2-3 Tree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we also allow a node to be a </a:t>
            </a:r>
            <a:r>
              <a:rPr lang="en-US" b="1" smtClean="0">
                <a:cs typeface="+mn-cs"/>
              </a:rPr>
              <a:t>3-node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This is a node with 3 subtrees and 2 data items.</a:t>
            </a:r>
          </a:p>
          <a:p>
            <a:pPr lvl="1" eaLnBrk="1" hangingPunct="1">
              <a:defRPr/>
            </a:pPr>
            <a:r>
              <a:rPr lang="en-US" smtClean="0"/>
              <a:t>Each of the 2 data items has a value that lies between</a:t>
            </a:r>
            <a:br>
              <a:rPr lang="en-US" smtClean="0"/>
            </a:br>
            <a:r>
              <a:rPr lang="en-US" smtClean="0"/>
              <a:t>the values in the corresponding pair of consecutive subtrees.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Later, we will look at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2-3-4 trees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, which can also have </a:t>
            </a:r>
            <a:r>
              <a:rPr lang="en-US" b="1" smtClean="0">
                <a:cs typeface="+mn-cs"/>
              </a:rPr>
              <a:t>4-nodes</a:t>
            </a:r>
            <a:r>
              <a:rPr lang="en-US" smtClean="0">
                <a:cs typeface="+mn-cs"/>
              </a:rPr>
              <a:t>.</a:t>
            </a:r>
          </a:p>
        </p:txBody>
      </p:sp>
      <p:sp>
        <p:nvSpPr>
          <p:cNvPr id="2796548" name="Line 4"/>
          <p:cNvSpPr>
            <a:spLocks noChangeShapeType="1"/>
          </p:cNvSpPr>
          <p:nvPr/>
        </p:nvSpPr>
        <p:spPr bwMode="auto">
          <a:xfrm>
            <a:off x="7010400" y="1828800"/>
            <a:ext cx="228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49" name="Text Box 5"/>
          <p:cNvSpPr txBox="1">
            <a:spLocks noChangeArrowheads="1"/>
          </p:cNvSpPr>
          <p:nvPr/>
        </p:nvSpPr>
        <p:spPr bwMode="auto">
          <a:xfrm>
            <a:off x="6477000" y="1219200"/>
            <a:ext cx="914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2-node</a:t>
            </a:r>
          </a:p>
        </p:txBody>
      </p:sp>
      <p:sp>
        <p:nvSpPr>
          <p:cNvPr id="2796550" name="Rectangle 6"/>
          <p:cNvSpPr>
            <a:spLocks noChangeArrowheads="1"/>
          </p:cNvSpPr>
          <p:nvPr/>
        </p:nvSpPr>
        <p:spPr bwMode="auto">
          <a:xfrm>
            <a:off x="6781800" y="152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96551" name="Line 7"/>
          <p:cNvSpPr>
            <a:spLocks noChangeShapeType="1"/>
          </p:cNvSpPr>
          <p:nvPr/>
        </p:nvSpPr>
        <p:spPr bwMode="auto">
          <a:xfrm flipH="1">
            <a:off x="6629400" y="1828800"/>
            <a:ext cx="228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52" name="Text Box 8"/>
          <p:cNvSpPr txBox="1">
            <a:spLocks noChangeArrowheads="1"/>
          </p:cNvSpPr>
          <p:nvPr/>
        </p:nvSpPr>
        <p:spPr bwMode="auto">
          <a:xfrm>
            <a:off x="6096000" y="22098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·≤10</a:t>
            </a:r>
          </a:p>
        </p:txBody>
      </p:sp>
      <p:sp>
        <p:nvSpPr>
          <p:cNvPr id="2796553" name="Text Box 9"/>
          <p:cNvSpPr txBox="1">
            <a:spLocks noChangeArrowheads="1"/>
          </p:cNvSpPr>
          <p:nvPr/>
        </p:nvSpPr>
        <p:spPr bwMode="auto">
          <a:xfrm>
            <a:off x="7010400" y="22098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10≤·</a:t>
            </a:r>
          </a:p>
        </p:txBody>
      </p:sp>
      <p:sp>
        <p:nvSpPr>
          <p:cNvPr id="2796554" name="Rectangle 10"/>
          <p:cNvSpPr>
            <a:spLocks noChangeArrowheads="1"/>
          </p:cNvSpPr>
          <p:nvPr/>
        </p:nvSpPr>
        <p:spPr bwMode="auto">
          <a:xfrm>
            <a:off x="6629400" y="3276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96555" name="Rectangle 11"/>
          <p:cNvSpPr>
            <a:spLocks noChangeArrowheads="1"/>
          </p:cNvSpPr>
          <p:nvPr/>
        </p:nvSpPr>
        <p:spPr bwMode="auto">
          <a:xfrm>
            <a:off x="6934200" y="3276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796556" name="Rectangle 12"/>
          <p:cNvSpPr>
            <a:spLocks noChangeArrowheads="1"/>
          </p:cNvSpPr>
          <p:nvPr/>
        </p:nvSpPr>
        <p:spPr bwMode="auto">
          <a:xfrm>
            <a:off x="6629400" y="3276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57" name="Text Box 13"/>
          <p:cNvSpPr txBox="1">
            <a:spLocks noChangeArrowheads="1"/>
          </p:cNvSpPr>
          <p:nvPr/>
        </p:nvSpPr>
        <p:spPr bwMode="auto">
          <a:xfrm>
            <a:off x="6477000" y="2971800"/>
            <a:ext cx="914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3-node</a:t>
            </a:r>
          </a:p>
        </p:txBody>
      </p:sp>
      <p:sp>
        <p:nvSpPr>
          <p:cNvPr id="2796558" name="Line 14"/>
          <p:cNvSpPr>
            <a:spLocks noChangeShapeType="1"/>
          </p:cNvSpPr>
          <p:nvPr/>
        </p:nvSpPr>
        <p:spPr bwMode="auto">
          <a:xfrm flipH="1">
            <a:off x="6019800" y="3581400"/>
            <a:ext cx="6858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59" name="Line 15"/>
          <p:cNvSpPr>
            <a:spLocks noChangeShapeType="1"/>
          </p:cNvSpPr>
          <p:nvPr/>
        </p:nvSpPr>
        <p:spPr bwMode="auto">
          <a:xfrm>
            <a:off x="7162800" y="3581400"/>
            <a:ext cx="6858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60" name="Line 16"/>
          <p:cNvSpPr>
            <a:spLocks noChangeShapeType="1"/>
          </p:cNvSpPr>
          <p:nvPr/>
        </p:nvSpPr>
        <p:spPr bwMode="auto">
          <a:xfrm>
            <a:off x="6934200" y="3581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61" name="Text Box 17"/>
          <p:cNvSpPr txBox="1">
            <a:spLocks noChangeArrowheads="1"/>
          </p:cNvSpPr>
          <p:nvPr/>
        </p:nvSpPr>
        <p:spPr bwMode="auto">
          <a:xfrm>
            <a:off x="6477000" y="3962400"/>
            <a:ext cx="9144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3≤·≤9</a:t>
            </a:r>
          </a:p>
        </p:txBody>
      </p:sp>
      <p:sp>
        <p:nvSpPr>
          <p:cNvPr id="2796562" name="Text Box 18"/>
          <p:cNvSpPr txBox="1">
            <a:spLocks noChangeArrowheads="1"/>
          </p:cNvSpPr>
          <p:nvPr/>
        </p:nvSpPr>
        <p:spPr bwMode="auto">
          <a:xfrm>
            <a:off x="7543800" y="39624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9≤·</a:t>
            </a:r>
          </a:p>
        </p:txBody>
      </p:sp>
      <p:sp>
        <p:nvSpPr>
          <p:cNvPr id="2796563" name="Text Box 19"/>
          <p:cNvSpPr txBox="1">
            <a:spLocks noChangeArrowheads="1"/>
          </p:cNvSpPr>
          <p:nvPr/>
        </p:nvSpPr>
        <p:spPr bwMode="auto">
          <a:xfrm>
            <a:off x="5562600" y="39624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·≤3</a:t>
            </a:r>
          </a:p>
        </p:txBody>
      </p:sp>
      <p:sp>
        <p:nvSpPr>
          <p:cNvPr id="2796564" name="Rectangle 20"/>
          <p:cNvSpPr>
            <a:spLocks noChangeArrowheads="1"/>
          </p:cNvSpPr>
          <p:nvPr/>
        </p:nvSpPr>
        <p:spPr bwMode="auto">
          <a:xfrm>
            <a:off x="6477000" y="5029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96565" name="Rectangle 21"/>
          <p:cNvSpPr>
            <a:spLocks noChangeArrowheads="1"/>
          </p:cNvSpPr>
          <p:nvPr/>
        </p:nvSpPr>
        <p:spPr bwMode="auto">
          <a:xfrm>
            <a:off x="6781800" y="5029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96566" name="Text Box 22"/>
          <p:cNvSpPr txBox="1">
            <a:spLocks noChangeArrowheads="1"/>
          </p:cNvSpPr>
          <p:nvPr/>
        </p:nvSpPr>
        <p:spPr bwMode="auto">
          <a:xfrm>
            <a:off x="6477000" y="4724400"/>
            <a:ext cx="914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4-node</a:t>
            </a:r>
          </a:p>
        </p:txBody>
      </p:sp>
      <p:sp>
        <p:nvSpPr>
          <p:cNvPr id="2796567" name="Line 23"/>
          <p:cNvSpPr>
            <a:spLocks noChangeShapeType="1"/>
          </p:cNvSpPr>
          <p:nvPr/>
        </p:nvSpPr>
        <p:spPr bwMode="auto">
          <a:xfrm flipH="1">
            <a:off x="5562600" y="5334000"/>
            <a:ext cx="990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68" name="Line 24"/>
          <p:cNvSpPr>
            <a:spLocks noChangeShapeType="1"/>
          </p:cNvSpPr>
          <p:nvPr/>
        </p:nvSpPr>
        <p:spPr bwMode="auto">
          <a:xfrm>
            <a:off x="7086600" y="5334000"/>
            <a:ext cx="3048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69" name="Line 25"/>
          <p:cNvSpPr>
            <a:spLocks noChangeShapeType="1"/>
          </p:cNvSpPr>
          <p:nvPr/>
        </p:nvSpPr>
        <p:spPr bwMode="auto">
          <a:xfrm flipH="1">
            <a:off x="6477000" y="5334000"/>
            <a:ext cx="3048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70" name="Text Box 26"/>
          <p:cNvSpPr txBox="1">
            <a:spLocks noChangeArrowheads="1"/>
          </p:cNvSpPr>
          <p:nvPr/>
        </p:nvSpPr>
        <p:spPr bwMode="auto">
          <a:xfrm>
            <a:off x="7010400" y="5715000"/>
            <a:ext cx="9144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5≤·≤7</a:t>
            </a:r>
          </a:p>
        </p:txBody>
      </p:sp>
      <p:sp>
        <p:nvSpPr>
          <p:cNvPr id="2796571" name="Text Box 27"/>
          <p:cNvSpPr txBox="1">
            <a:spLocks noChangeArrowheads="1"/>
          </p:cNvSpPr>
          <p:nvPr/>
        </p:nvSpPr>
        <p:spPr bwMode="auto">
          <a:xfrm>
            <a:off x="8077200" y="57150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7≤·</a:t>
            </a:r>
          </a:p>
        </p:txBody>
      </p:sp>
      <p:sp>
        <p:nvSpPr>
          <p:cNvPr id="2796572" name="Text Box 28"/>
          <p:cNvSpPr txBox="1">
            <a:spLocks noChangeArrowheads="1"/>
          </p:cNvSpPr>
          <p:nvPr/>
        </p:nvSpPr>
        <p:spPr bwMode="auto">
          <a:xfrm>
            <a:off x="5029200" y="57150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·≤2</a:t>
            </a:r>
          </a:p>
        </p:txBody>
      </p:sp>
      <p:sp>
        <p:nvSpPr>
          <p:cNvPr id="2796573" name="Rectangle 29"/>
          <p:cNvSpPr>
            <a:spLocks noChangeArrowheads="1"/>
          </p:cNvSpPr>
          <p:nvPr/>
        </p:nvSpPr>
        <p:spPr bwMode="auto">
          <a:xfrm>
            <a:off x="7086600" y="5029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796574" name="Rectangle 30"/>
          <p:cNvSpPr>
            <a:spLocks noChangeArrowheads="1"/>
          </p:cNvSpPr>
          <p:nvPr/>
        </p:nvSpPr>
        <p:spPr bwMode="auto">
          <a:xfrm>
            <a:off x="6477000" y="50292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75" name="Text Box 31"/>
          <p:cNvSpPr txBox="1">
            <a:spLocks noChangeArrowheads="1"/>
          </p:cNvSpPr>
          <p:nvPr/>
        </p:nvSpPr>
        <p:spPr bwMode="auto">
          <a:xfrm>
            <a:off x="5943600" y="5715000"/>
            <a:ext cx="9144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2≤·≤5</a:t>
            </a:r>
          </a:p>
        </p:txBody>
      </p:sp>
      <p:sp>
        <p:nvSpPr>
          <p:cNvPr id="2796576" name="Line 32"/>
          <p:cNvSpPr>
            <a:spLocks noChangeShapeType="1"/>
          </p:cNvSpPr>
          <p:nvPr/>
        </p:nvSpPr>
        <p:spPr bwMode="auto">
          <a:xfrm>
            <a:off x="7315200" y="5334000"/>
            <a:ext cx="990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77" name="Text Box 33"/>
          <p:cNvSpPr txBox="1">
            <a:spLocks noChangeArrowheads="1"/>
          </p:cNvSpPr>
          <p:nvPr/>
        </p:nvSpPr>
        <p:spPr bwMode="auto">
          <a:xfrm>
            <a:off x="5410200" y="1295400"/>
            <a:ext cx="11430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2 subtrees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1 item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ordering</a:t>
            </a:r>
            <a:endParaRPr lang="en-US" sz="1400">
              <a:cs typeface="Times New Roman" charset="0"/>
            </a:endParaRPr>
          </a:p>
        </p:txBody>
      </p:sp>
      <p:sp>
        <p:nvSpPr>
          <p:cNvPr id="2796578" name="Text Box 34"/>
          <p:cNvSpPr txBox="1">
            <a:spLocks noChangeArrowheads="1"/>
          </p:cNvSpPr>
          <p:nvPr/>
        </p:nvSpPr>
        <p:spPr bwMode="auto">
          <a:xfrm>
            <a:off x="5334000" y="3048000"/>
            <a:ext cx="11430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3 subtrees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2 items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ordering</a:t>
            </a:r>
            <a:endParaRPr lang="en-US" sz="1400">
              <a:cs typeface="Times New Roman" charset="0"/>
            </a:endParaRPr>
          </a:p>
        </p:txBody>
      </p:sp>
      <p:sp>
        <p:nvSpPr>
          <p:cNvPr id="2796579" name="Text Box 35"/>
          <p:cNvSpPr txBox="1">
            <a:spLocks noChangeArrowheads="1"/>
          </p:cNvSpPr>
          <p:nvPr/>
        </p:nvSpPr>
        <p:spPr bwMode="auto">
          <a:xfrm>
            <a:off x="5105400" y="4800600"/>
            <a:ext cx="11430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4 subtrees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3 items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ordering</a:t>
            </a:r>
            <a:endParaRPr lang="en-US" sz="1400">
              <a:cs typeface="Times New Roman" charset="0"/>
            </a:endParaRPr>
          </a:p>
        </p:txBody>
      </p:sp>
      <p:sp>
        <p:nvSpPr>
          <p:cNvPr id="2796580" name="Text Box 36"/>
          <p:cNvSpPr txBox="1">
            <a:spLocks noChangeArrowheads="1"/>
          </p:cNvSpPr>
          <p:nvPr/>
        </p:nvSpPr>
        <p:spPr bwMode="auto">
          <a:xfrm>
            <a:off x="7391400" y="1295400"/>
            <a:ext cx="1676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Like a Binary-Search-Tree node</a:t>
            </a:r>
            <a:endParaRPr lang="en-US" sz="1400"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2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[2/4]</a:t>
            </a:r>
          </a:p>
        </p:txBody>
      </p:sp>
      <p:sp>
        <p:nvSpPr>
          <p:cNvPr id="292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cs typeface="+mn-cs"/>
              </a:rPr>
              <a:t>2-3 Search Tree</a:t>
            </a:r>
            <a:r>
              <a:rPr lang="en-US" smtClean="0">
                <a:cs typeface="+mn-cs"/>
              </a:rPr>
              <a:t> (generally we just say </a:t>
            </a:r>
            <a:r>
              <a:rPr lang="en-US" b="1" smtClean="0">
                <a:cs typeface="+mn-cs"/>
              </a:rPr>
              <a:t>2-3 Tree</a:t>
            </a:r>
            <a:r>
              <a:rPr lang="en-US" smtClean="0">
                <a:cs typeface="+mn-cs"/>
              </a:rPr>
              <a:t>) is a tree with the following properties.</a:t>
            </a:r>
          </a:p>
          <a:p>
            <a:pPr lvl="1" eaLnBrk="1" hangingPunct="1">
              <a:defRPr/>
            </a:pPr>
            <a:r>
              <a:rPr lang="en-US" smtClean="0"/>
              <a:t>All nodes contain either</a:t>
            </a:r>
            <a:br>
              <a:rPr lang="en-US" smtClean="0"/>
            </a:br>
            <a:r>
              <a:rPr lang="en-US" smtClean="0"/>
              <a:t>1 or 2 data items.</a:t>
            </a:r>
          </a:p>
          <a:p>
            <a:pPr lvl="2" eaLnBrk="1" hangingPunct="1">
              <a:defRPr/>
            </a:pPr>
            <a:r>
              <a:rPr lang="en-US" smtClean="0"/>
              <a:t>If 2 data items, then the</a:t>
            </a:r>
            <a:br>
              <a:rPr lang="en-US" smtClean="0"/>
            </a:br>
            <a:r>
              <a:rPr lang="en-US" smtClean="0"/>
              <a:t>first is ≤ the second.</a:t>
            </a:r>
          </a:p>
          <a:p>
            <a:pPr lvl="1" eaLnBrk="1" hangingPunct="1">
              <a:defRPr/>
            </a:pPr>
            <a:r>
              <a:rPr lang="en-US" smtClean="0"/>
              <a:t>All leaves are at the</a:t>
            </a:r>
            <a:br>
              <a:rPr lang="en-US" smtClean="0"/>
            </a:br>
            <a:r>
              <a:rPr lang="en-US" smtClean="0"/>
              <a:t>same level.</a:t>
            </a:r>
          </a:p>
          <a:p>
            <a:pPr lvl="1" eaLnBrk="1" hangingPunct="1">
              <a:defRPr/>
            </a:pPr>
            <a:r>
              <a:rPr lang="en-US" smtClean="0"/>
              <a:t>All non-leaves are either </a:t>
            </a:r>
            <a:r>
              <a:rPr lang="en-US" i="1" smtClean="0"/>
              <a:t>2-nodes</a:t>
            </a:r>
            <a:r>
              <a:rPr lang="en-US" smtClean="0"/>
              <a:t> or </a:t>
            </a:r>
            <a:r>
              <a:rPr lang="en-US" i="1" smtClean="0"/>
              <a:t>3-nodes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They must have the associated order properties.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To </a:t>
            </a:r>
            <a:r>
              <a:rPr lang="en-US" b="1" smtClean="0">
                <a:cs typeface="+mn-cs"/>
              </a:rPr>
              <a:t>retrieve</a:t>
            </a:r>
            <a:r>
              <a:rPr lang="en-US" smtClean="0">
                <a:cs typeface="+mn-cs"/>
              </a:rPr>
              <a:t> in a 2-3 Tree:</a:t>
            </a:r>
          </a:p>
          <a:p>
            <a:pPr lvl="1" eaLnBrk="1" hangingPunct="1">
              <a:defRPr/>
            </a:pPr>
            <a:r>
              <a:rPr lang="en-US" smtClean="0"/>
              <a:t>Begin at the root, and go down, using the order properties, until the item is found, or clearly not in the tree.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To </a:t>
            </a:r>
            <a:r>
              <a:rPr lang="en-US" b="1" smtClean="0">
                <a:cs typeface="+mn-cs"/>
              </a:rPr>
              <a:t>traverse</a:t>
            </a:r>
            <a:r>
              <a:rPr lang="en-US" smtClean="0">
                <a:cs typeface="+mn-cs"/>
              </a:rPr>
              <a:t> a 2-3 Tree:</a:t>
            </a:r>
          </a:p>
          <a:p>
            <a:pPr lvl="1" eaLnBrk="1" hangingPunct="1">
              <a:defRPr/>
            </a:pPr>
            <a:r>
              <a:rPr lang="en-US" smtClean="0"/>
              <a:t>Use the appropriate generalization of inorder traversal.</a:t>
            </a:r>
          </a:p>
          <a:p>
            <a:pPr lvl="1" eaLnBrk="1" hangingPunct="1">
              <a:defRPr/>
            </a:pPr>
            <a:r>
              <a:rPr lang="en-US" smtClean="0"/>
              <a:t>Items are visited in sorted order.</a:t>
            </a:r>
          </a:p>
        </p:txBody>
      </p:sp>
      <p:sp>
        <p:nvSpPr>
          <p:cNvPr id="2928644" name="Rectangle 4"/>
          <p:cNvSpPr>
            <a:spLocks noChangeArrowheads="1"/>
          </p:cNvSpPr>
          <p:nvPr/>
        </p:nvSpPr>
        <p:spPr bwMode="auto">
          <a:xfrm>
            <a:off x="63246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28645" name="Line 5"/>
          <p:cNvSpPr>
            <a:spLocks noChangeShapeType="1"/>
          </p:cNvSpPr>
          <p:nvPr/>
        </p:nvSpPr>
        <p:spPr bwMode="auto">
          <a:xfrm>
            <a:off x="6477000" y="2590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8646" name="Line 6"/>
          <p:cNvSpPr>
            <a:spLocks noChangeShapeType="1"/>
          </p:cNvSpPr>
          <p:nvPr/>
        </p:nvSpPr>
        <p:spPr bwMode="auto">
          <a:xfrm flipH="1">
            <a:off x="5867400" y="25908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8647" name="Rectangle 7"/>
          <p:cNvSpPr>
            <a:spLocks noChangeArrowheads="1"/>
          </p:cNvSpPr>
          <p:nvPr/>
        </p:nvSpPr>
        <p:spPr bwMode="auto">
          <a:xfrm>
            <a:off x="6781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28648" name="Line 8"/>
          <p:cNvSpPr>
            <a:spLocks noChangeShapeType="1"/>
          </p:cNvSpPr>
          <p:nvPr/>
        </p:nvSpPr>
        <p:spPr bwMode="auto">
          <a:xfrm>
            <a:off x="6705600" y="2590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8649" name="Rectangle 9"/>
          <p:cNvSpPr>
            <a:spLocks noChangeArrowheads="1"/>
          </p:cNvSpPr>
          <p:nvPr/>
        </p:nvSpPr>
        <p:spPr bwMode="auto">
          <a:xfrm>
            <a:off x="7010400" y="1752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28650" name="Line 10"/>
          <p:cNvSpPr>
            <a:spLocks noChangeShapeType="1"/>
          </p:cNvSpPr>
          <p:nvPr/>
        </p:nvSpPr>
        <p:spPr bwMode="auto">
          <a:xfrm flipH="1">
            <a:off x="6477000" y="20574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8651" name="Rectangle 11"/>
          <p:cNvSpPr>
            <a:spLocks noChangeArrowheads="1"/>
          </p:cNvSpPr>
          <p:nvPr/>
        </p:nvSpPr>
        <p:spPr bwMode="auto">
          <a:xfrm>
            <a:off x="7696200" y="2286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928652" name="Line 12"/>
          <p:cNvSpPr>
            <a:spLocks noChangeShapeType="1"/>
          </p:cNvSpPr>
          <p:nvPr/>
        </p:nvSpPr>
        <p:spPr bwMode="auto">
          <a:xfrm>
            <a:off x="7239000" y="20574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8653" name="Line 13"/>
          <p:cNvSpPr>
            <a:spLocks noChangeShapeType="1"/>
          </p:cNvSpPr>
          <p:nvPr/>
        </p:nvSpPr>
        <p:spPr bwMode="auto">
          <a:xfrm flipH="1">
            <a:off x="7543800" y="2590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8654" name="Rectangle 14"/>
          <p:cNvSpPr>
            <a:spLocks noChangeArrowheads="1"/>
          </p:cNvSpPr>
          <p:nvPr/>
        </p:nvSpPr>
        <p:spPr bwMode="auto">
          <a:xfrm>
            <a:off x="80010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928655" name="Line 15"/>
          <p:cNvSpPr>
            <a:spLocks noChangeShapeType="1"/>
          </p:cNvSpPr>
          <p:nvPr/>
        </p:nvSpPr>
        <p:spPr bwMode="auto">
          <a:xfrm>
            <a:off x="7924800" y="2590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8656" name="Rectangle 16"/>
          <p:cNvSpPr>
            <a:spLocks noChangeArrowheads="1"/>
          </p:cNvSpPr>
          <p:nvPr/>
        </p:nvSpPr>
        <p:spPr bwMode="auto">
          <a:xfrm>
            <a:off x="5562600" y="2819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28657" name="Rectangle 17"/>
          <p:cNvSpPr>
            <a:spLocks noChangeArrowheads="1"/>
          </p:cNvSpPr>
          <p:nvPr/>
        </p:nvSpPr>
        <p:spPr bwMode="auto">
          <a:xfrm>
            <a:off x="5867400" y="2819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8658" name="Rectangle 18"/>
          <p:cNvSpPr>
            <a:spLocks noChangeArrowheads="1"/>
          </p:cNvSpPr>
          <p:nvPr/>
        </p:nvSpPr>
        <p:spPr bwMode="auto">
          <a:xfrm>
            <a:off x="5562600" y="2819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8659" name="Rectangle 19"/>
          <p:cNvSpPr>
            <a:spLocks noChangeArrowheads="1"/>
          </p:cNvSpPr>
          <p:nvPr/>
        </p:nvSpPr>
        <p:spPr bwMode="auto">
          <a:xfrm>
            <a:off x="6172200" y="2286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8660" name="Rectangle 20"/>
          <p:cNvSpPr>
            <a:spLocks noChangeArrowheads="1"/>
          </p:cNvSpPr>
          <p:nvPr/>
        </p:nvSpPr>
        <p:spPr bwMode="auto">
          <a:xfrm>
            <a:off x="6477000" y="2286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28661" name="Rectangle 21"/>
          <p:cNvSpPr>
            <a:spLocks noChangeArrowheads="1"/>
          </p:cNvSpPr>
          <p:nvPr/>
        </p:nvSpPr>
        <p:spPr bwMode="auto">
          <a:xfrm>
            <a:off x="6172200" y="2286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8662" name="Rectangle 22"/>
          <p:cNvSpPr>
            <a:spLocks noChangeArrowheads="1"/>
          </p:cNvSpPr>
          <p:nvPr/>
        </p:nvSpPr>
        <p:spPr bwMode="auto">
          <a:xfrm>
            <a:off x="7239000" y="2819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928663" name="Rectangle 23"/>
          <p:cNvSpPr>
            <a:spLocks noChangeArrowheads="1"/>
          </p:cNvSpPr>
          <p:nvPr/>
        </p:nvSpPr>
        <p:spPr bwMode="auto">
          <a:xfrm>
            <a:off x="7543800" y="2819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928664" name="Rectangle 24"/>
          <p:cNvSpPr>
            <a:spLocks noChangeArrowheads="1"/>
          </p:cNvSpPr>
          <p:nvPr/>
        </p:nvSpPr>
        <p:spPr bwMode="auto">
          <a:xfrm>
            <a:off x="7239000" y="2819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2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[3/4]</a:t>
            </a:r>
          </a:p>
        </p:txBody>
      </p:sp>
      <p:sp>
        <p:nvSpPr>
          <p:cNvPr id="292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To </a:t>
            </a:r>
            <a:r>
              <a:rPr lang="en-US" b="1" smtClean="0">
                <a:cs typeface="+mn-cs"/>
              </a:rPr>
              <a:t>insert</a:t>
            </a:r>
            <a:r>
              <a:rPr lang="en-US" smtClean="0">
                <a:cs typeface="+mn-cs"/>
              </a:rPr>
              <a:t> in a 2-3 Tree:</a:t>
            </a:r>
          </a:p>
          <a:p>
            <a:pPr lvl="1" eaLnBrk="1" hangingPunct="1">
              <a:defRPr/>
            </a:pPr>
            <a:r>
              <a:rPr lang="en-US" smtClean="0"/>
              <a:t>Find the leaf that the new item should go in.</a:t>
            </a:r>
          </a:p>
          <a:p>
            <a:pPr lvl="1" eaLnBrk="1" hangingPunct="1">
              <a:defRPr/>
            </a:pPr>
            <a:r>
              <a:rPr lang="en-US" smtClean="0"/>
              <a:t>If it fits, then simply put it in.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Otherwise, there is an overfull node. Split it, and move the middle item up, either recursively inserting it in the parent, or else creating a new root.</a:t>
            </a:r>
          </a:p>
        </p:txBody>
      </p:sp>
      <p:sp>
        <p:nvSpPr>
          <p:cNvPr id="2929668" name="Rectangle 4"/>
          <p:cNvSpPr>
            <a:spLocks noChangeArrowheads="1"/>
          </p:cNvSpPr>
          <p:nvPr/>
        </p:nvSpPr>
        <p:spPr bwMode="auto">
          <a:xfrm>
            <a:off x="34290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29669" name="Line 5"/>
          <p:cNvSpPr>
            <a:spLocks noChangeShapeType="1"/>
          </p:cNvSpPr>
          <p:nvPr/>
        </p:nvSpPr>
        <p:spPr bwMode="auto">
          <a:xfrm>
            <a:off x="1371600" y="51054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670" name="Line 6"/>
          <p:cNvSpPr>
            <a:spLocks noChangeShapeType="1"/>
          </p:cNvSpPr>
          <p:nvPr/>
        </p:nvSpPr>
        <p:spPr bwMode="auto">
          <a:xfrm flipH="1">
            <a:off x="762000" y="51054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671" name="Rectangle 7"/>
          <p:cNvSpPr>
            <a:spLocks noChangeArrowheads="1"/>
          </p:cNvSpPr>
          <p:nvPr/>
        </p:nvSpPr>
        <p:spPr bwMode="auto">
          <a:xfrm>
            <a:off x="16764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29672" name="Line 8"/>
          <p:cNvSpPr>
            <a:spLocks noChangeShapeType="1"/>
          </p:cNvSpPr>
          <p:nvPr/>
        </p:nvSpPr>
        <p:spPr bwMode="auto">
          <a:xfrm>
            <a:off x="1600200" y="51054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673" name="Rectangle 9"/>
          <p:cNvSpPr>
            <a:spLocks noChangeArrowheads="1"/>
          </p:cNvSpPr>
          <p:nvPr/>
        </p:nvSpPr>
        <p:spPr bwMode="auto">
          <a:xfrm>
            <a:off x="457200" y="5334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29674" name="Rectangle 10"/>
          <p:cNvSpPr>
            <a:spLocks noChangeArrowheads="1"/>
          </p:cNvSpPr>
          <p:nvPr/>
        </p:nvSpPr>
        <p:spPr bwMode="auto">
          <a:xfrm>
            <a:off x="762000" y="5334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9675" name="Rectangle 11"/>
          <p:cNvSpPr>
            <a:spLocks noChangeArrowheads="1"/>
          </p:cNvSpPr>
          <p:nvPr/>
        </p:nvSpPr>
        <p:spPr bwMode="auto">
          <a:xfrm>
            <a:off x="457200" y="5334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676" name="Rectangle 12"/>
          <p:cNvSpPr>
            <a:spLocks noChangeArrowheads="1"/>
          </p:cNvSpPr>
          <p:nvPr/>
        </p:nvSpPr>
        <p:spPr bwMode="auto">
          <a:xfrm>
            <a:off x="1066800" y="4800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9677" name="Rectangle 13"/>
          <p:cNvSpPr>
            <a:spLocks noChangeArrowheads="1"/>
          </p:cNvSpPr>
          <p:nvPr/>
        </p:nvSpPr>
        <p:spPr bwMode="auto">
          <a:xfrm>
            <a:off x="1371600" y="4800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29678" name="Rectangle 14"/>
          <p:cNvSpPr>
            <a:spLocks noChangeArrowheads="1"/>
          </p:cNvSpPr>
          <p:nvPr/>
        </p:nvSpPr>
        <p:spPr bwMode="auto">
          <a:xfrm>
            <a:off x="1066800" y="4800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679" name="Line 15"/>
          <p:cNvSpPr>
            <a:spLocks noChangeShapeType="1"/>
          </p:cNvSpPr>
          <p:nvPr/>
        </p:nvSpPr>
        <p:spPr bwMode="auto">
          <a:xfrm>
            <a:off x="3429000" y="51054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680" name="Line 16"/>
          <p:cNvSpPr>
            <a:spLocks noChangeShapeType="1"/>
          </p:cNvSpPr>
          <p:nvPr/>
        </p:nvSpPr>
        <p:spPr bwMode="auto">
          <a:xfrm flipH="1">
            <a:off x="2819400" y="51054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681" name="Rectangle 17"/>
          <p:cNvSpPr>
            <a:spLocks noChangeArrowheads="1"/>
          </p:cNvSpPr>
          <p:nvPr/>
        </p:nvSpPr>
        <p:spPr bwMode="auto">
          <a:xfrm>
            <a:off x="38862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29682" name="Line 18"/>
          <p:cNvSpPr>
            <a:spLocks noChangeShapeType="1"/>
          </p:cNvSpPr>
          <p:nvPr/>
        </p:nvSpPr>
        <p:spPr bwMode="auto">
          <a:xfrm>
            <a:off x="3657600" y="51054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683" name="Rectangle 19"/>
          <p:cNvSpPr>
            <a:spLocks noChangeArrowheads="1"/>
          </p:cNvSpPr>
          <p:nvPr/>
        </p:nvSpPr>
        <p:spPr bwMode="auto">
          <a:xfrm>
            <a:off x="3124200" y="4800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9684" name="Rectangle 20"/>
          <p:cNvSpPr>
            <a:spLocks noChangeArrowheads="1"/>
          </p:cNvSpPr>
          <p:nvPr/>
        </p:nvSpPr>
        <p:spPr bwMode="auto">
          <a:xfrm>
            <a:off x="3429000" y="4800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29685" name="Rectangle 21"/>
          <p:cNvSpPr>
            <a:spLocks noChangeArrowheads="1"/>
          </p:cNvSpPr>
          <p:nvPr/>
        </p:nvSpPr>
        <p:spPr bwMode="auto">
          <a:xfrm>
            <a:off x="3124200" y="4800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686" name="Line 22"/>
          <p:cNvSpPr>
            <a:spLocks noChangeShapeType="1"/>
          </p:cNvSpPr>
          <p:nvPr/>
        </p:nvSpPr>
        <p:spPr bwMode="auto">
          <a:xfrm>
            <a:off x="1981200" y="49530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687" name="Rectangle 23"/>
          <p:cNvSpPr>
            <a:spLocks noChangeArrowheads="1"/>
          </p:cNvSpPr>
          <p:nvPr/>
        </p:nvSpPr>
        <p:spPr bwMode="auto">
          <a:xfrm>
            <a:off x="12192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29688" name="Rectangle 24"/>
          <p:cNvSpPr>
            <a:spLocks noChangeArrowheads="1"/>
          </p:cNvSpPr>
          <p:nvPr/>
        </p:nvSpPr>
        <p:spPr bwMode="auto">
          <a:xfrm>
            <a:off x="2362200" y="53340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29689" name="Rectangle 25"/>
          <p:cNvSpPr>
            <a:spLocks noChangeArrowheads="1"/>
          </p:cNvSpPr>
          <p:nvPr/>
        </p:nvSpPr>
        <p:spPr bwMode="auto">
          <a:xfrm>
            <a:off x="2667000" y="53340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9690" name="Rectangle 26"/>
          <p:cNvSpPr>
            <a:spLocks noChangeArrowheads="1"/>
          </p:cNvSpPr>
          <p:nvPr/>
        </p:nvSpPr>
        <p:spPr bwMode="auto">
          <a:xfrm>
            <a:off x="2971800" y="53340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5</a:t>
            </a:r>
          </a:p>
        </p:txBody>
      </p:sp>
      <p:sp>
        <p:nvSpPr>
          <p:cNvPr id="2929691" name="Rectangle 27"/>
          <p:cNvSpPr>
            <a:spLocks noChangeArrowheads="1"/>
          </p:cNvSpPr>
          <p:nvPr/>
        </p:nvSpPr>
        <p:spPr bwMode="auto">
          <a:xfrm>
            <a:off x="2362200" y="5334000"/>
            <a:ext cx="914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692" name="Rectangle 28"/>
          <p:cNvSpPr>
            <a:spLocks noChangeArrowheads="1"/>
          </p:cNvSpPr>
          <p:nvPr/>
        </p:nvSpPr>
        <p:spPr bwMode="auto">
          <a:xfrm>
            <a:off x="55626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29693" name="Line 29"/>
          <p:cNvSpPr>
            <a:spLocks noChangeShapeType="1"/>
          </p:cNvSpPr>
          <p:nvPr/>
        </p:nvSpPr>
        <p:spPr bwMode="auto">
          <a:xfrm>
            <a:off x="5638800" y="51054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694" name="Line 30"/>
          <p:cNvSpPr>
            <a:spLocks noChangeShapeType="1"/>
          </p:cNvSpPr>
          <p:nvPr/>
        </p:nvSpPr>
        <p:spPr bwMode="auto">
          <a:xfrm flipH="1">
            <a:off x="4876800" y="51054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695" name="Rectangle 31"/>
          <p:cNvSpPr>
            <a:spLocks noChangeArrowheads="1"/>
          </p:cNvSpPr>
          <p:nvPr/>
        </p:nvSpPr>
        <p:spPr bwMode="auto">
          <a:xfrm>
            <a:off x="60198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29696" name="Line 32"/>
          <p:cNvSpPr>
            <a:spLocks noChangeShapeType="1"/>
          </p:cNvSpPr>
          <p:nvPr/>
        </p:nvSpPr>
        <p:spPr bwMode="auto">
          <a:xfrm>
            <a:off x="5867400" y="51054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697" name="Rectangle 33"/>
          <p:cNvSpPr>
            <a:spLocks noChangeArrowheads="1"/>
          </p:cNvSpPr>
          <p:nvPr/>
        </p:nvSpPr>
        <p:spPr bwMode="auto">
          <a:xfrm>
            <a:off x="5029200" y="48006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4</a:t>
            </a:r>
          </a:p>
        </p:txBody>
      </p:sp>
      <p:sp>
        <p:nvSpPr>
          <p:cNvPr id="2929698" name="Rectangle 34"/>
          <p:cNvSpPr>
            <a:spLocks noChangeArrowheads="1"/>
          </p:cNvSpPr>
          <p:nvPr/>
        </p:nvSpPr>
        <p:spPr bwMode="auto">
          <a:xfrm>
            <a:off x="5334000" y="48006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9699" name="Rectangle 35"/>
          <p:cNvSpPr>
            <a:spLocks noChangeArrowheads="1"/>
          </p:cNvSpPr>
          <p:nvPr/>
        </p:nvSpPr>
        <p:spPr bwMode="auto">
          <a:xfrm>
            <a:off x="5638800" y="48006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29700" name="Rectangle 36"/>
          <p:cNvSpPr>
            <a:spLocks noChangeArrowheads="1"/>
          </p:cNvSpPr>
          <p:nvPr/>
        </p:nvSpPr>
        <p:spPr bwMode="auto">
          <a:xfrm>
            <a:off x="5029200" y="4800600"/>
            <a:ext cx="914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01" name="Line 37"/>
          <p:cNvSpPr>
            <a:spLocks noChangeShapeType="1"/>
          </p:cNvSpPr>
          <p:nvPr/>
        </p:nvSpPr>
        <p:spPr bwMode="auto">
          <a:xfrm flipH="1">
            <a:off x="5257800" y="51054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02" name="Rectangle 38"/>
          <p:cNvSpPr>
            <a:spLocks noChangeArrowheads="1"/>
          </p:cNvSpPr>
          <p:nvPr/>
        </p:nvSpPr>
        <p:spPr bwMode="auto">
          <a:xfrm>
            <a:off x="46482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29703" name="Rectangle 39"/>
          <p:cNvSpPr>
            <a:spLocks noChangeArrowheads="1"/>
          </p:cNvSpPr>
          <p:nvPr/>
        </p:nvSpPr>
        <p:spPr bwMode="auto">
          <a:xfrm>
            <a:off x="51054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29704" name="Rectangle 40"/>
          <p:cNvSpPr>
            <a:spLocks noChangeArrowheads="1"/>
          </p:cNvSpPr>
          <p:nvPr/>
        </p:nvSpPr>
        <p:spPr bwMode="auto">
          <a:xfrm>
            <a:off x="79248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29705" name="Line 41"/>
          <p:cNvSpPr>
            <a:spLocks noChangeShapeType="1"/>
          </p:cNvSpPr>
          <p:nvPr/>
        </p:nvSpPr>
        <p:spPr bwMode="auto">
          <a:xfrm flipH="1">
            <a:off x="8077200" y="51054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06" name="Line 42"/>
          <p:cNvSpPr>
            <a:spLocks noChangeShapeType="1"/>
          </p:cNvSpPr>
          <p:nvPr/>
        </p:nvSpPr>
        <p:spPr bwMode="auto">
          <a:xfrm flipH="1">
            <a:off x="7162800" y="51054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07" name="Rectangle 43"/>
          <p:cNvSpPr>
            <a:spLocks noChangeArrowheads="1"/>
          </p:cNvSpPr>
          <p:nvPr/>
        </p:nvSpPr>
        <p:spPr bwMode="auto">
          <a:xfrm>
            <a:off x="83820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29708" name="Line 44"/>
          <p:cNvSpPr>
            <a:spLocks noChangeShapeType="1"/>
          </p:cNvSpPr>
          <p:nvPr/>
        </p:nvSpPr>
        <p:spPr bwMode="auto">
          <a:xfrm>
            <a:off x="8382000" y="51054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09" name="Line 45"/>
          <p:cNvSpPr>
            <a:spLocks noChangeShapeType="1"/>
          </p:cNvSpPr>
          <p:nvPr/>
        </p:nvSpPr>
        <p:spPr bwMode="auto">
          <a:xfrm flipH="1">
            <a:off x="7391400" y="45720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10" name="Line 46"/>
          <p:cNvSpPr>
            <a:spLocks noChangeShapeType="1"/>
          </p:cNvSpPr>
          <p:nvPr/>
        </p:nvSpPr>
        <p:spPr bwMode="auto">
          <a:xfrm>
            <a:off x="7467600" y="51054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11" name="Rectangle 47"/>
          <p:cNvSpPr>
            <a:spLocks noChangeArrowheads="1"/>
          </p:cNvSpPr>
          <p:nvPr/>
        </p:nvSpPr>
        <p:spPr bwMode="auto">
          <a:xfrm>
            <a:off x="70104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29712" name="Rectangle 48"/>
          <p:cNvSpPr>
            <a:spLocks noChangeArrowheads="1"/>
          </p:cNvSpPr>
          <p:nvPr/>
        </p:nvSpPr>
        <p:spPr bwMode="auto">
          <a:xfrm>
            <a:off x="74676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29713" name="Rectangle 49"/>
          <p:cNvSpPr>
            <a:spLocks noChangeArrowheads="1"/>
          </p:cNvSpPr>
          <p:nvPr/>
        </p:nvSpPr>
        <p:spPr bwMode="auto">
          <a:xfrm>
            <a:off x="8153400" y="4800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29714" name="Rectangle 50"/>
          <p:cNvSpPr>
            <a:spLocks noChangeArrowheads="1"/>
          </p:cNvSpPr>
          <p:nvPr/>
        </p:nvSpPr>
        <p:spPr bwMode="auto">
          <a:xfrm>
            <a:off x="7239000" y="4800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9715" name="Rectangle 51"/>
          <p:cNvSpPr>
            <a:spLocks noChangeArrowheads="1"/>
          </p:cNvSpPr>
          <p:nvPr/>
        </p:nvSpPr>
        <p:spPr bwMode="auto">
          <a:xfrm>
            <a:off x="7696200" y="42672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7</a:t>
            </a:r>
          </a:p>
        </p:txBody>
      </p:sp>
      <p:sp>
        <p:nvSpPr>
          <p:cNvPr id="2929716" name="Line 52"/>
          <p:cNvSpPr>
            <a:spLocks noChangeShapeType="1"/>
          </p:cNvSpPr>
          <p:nvPr/>
        </p:nvSpPr>
        <p:spPr bwMode="auto">
          <a:xfrm>
            <a:off x="7924800" y="45720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17" name="Line 53"/>
          <p:cNvSpPr>
            <a:spLocks noChangeShapeType="1"/>
          </p:cNvSpPr>
          <p:nvPr/>
        </p:nvSpPr>
        <p:spPr bwMode="auto">
          <a:xfrm flipV="1">
            <a:off x="2895600" y="4953000"/>
            <a:ext cx="152400" cy="3048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18" name="Line 54"/>
          <p:cNvSpPr>
            <a:spLocks noChangeShapeType="1"/>
          </p:cNvSpPr>
          <p:nvPr/>
        </p:nvSpPr>
        <p:spPr bwMode="auto">
          <a:xfrm flipV="1">
            <a:off x="5486400" y="4419600"/>
            <a:ext cx="0" cy="3048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19" name="Line 55"/>
          <p:cNvSpPr>
            <a:spLocks noChangeShapeType="1"/>
          </p:cNvSpPr>
          <p:nvPr/>
        </p:nvSpPr>
        <p:spPr bwMode="auto">
          <a:xfrm>
            <a:off x="4038600" y="49530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20" name="Line 56"/>
          <p:cNvSpPr>
            <a:spLocks noChangeShapeType="1"/>
          </p:cNvSpPr>
          <p:nvPr/>
        </p:nvSpPr>
        <p:spPr bwMode="auto">
          <a:xfrm>
            <a:off x="6248400" y="49530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21" name="Line 57"/>
          <p:cNvSpPr>
            <a:spLocks noChangeShapeType="1"/>
          </p:cNvSpPr>
          <p:nvPr/>
        </p:nvSpPr>
        <p:spPr bwMode="auto">
          <a:xfrm>
            <a:off x="7772400" y="2590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22" name="Line 58"/>
          <p:cNvSpPr>
            <a:spLocks noChangeShapeType="1"/>
          </p:cNvSpPr>
          <p:nvPr/>
        </p:nvSpPr>
        <p:spPr bwMode="auto">
          <a:xfrm flipH="1">
            <a:off x="7162800" y="25908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23" name="Rectangle 59"/>
          <p:cNvSpPr>
            <a:spLocks noChangeArrowheads="1"/>
          </p:cNvSpPr>
          <p:nvPr/>
        </p:nvSpPr>
        <p:spPr bwMode="auto">
          <a:xfrm>
            <a:off x="80772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29724" name="Line 60"/>
          <p:cNvSpPr>
            <a:spLocks noChangeShapeType="1"/>
          </p:cNvSpPr>
          <p:nvPr/>
        </p:nvSpPr>
        <p:spPr bwMode="auto">
          <a:xfrm>
            <a:off x="8001000" y="2590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25" name="Rectangle 61"/>
          <p:cNvSpPr>
            <a:spLocks noChangeArrowheads="1"/>
          </p:cNvSpPr>
          <p:nvPr/>
        </p:nvSpPr>
        <p:spPr bwMode="auto">
          <a:xfrm>
            <a:off x="6858000" y="2819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929726" name="Rectangle 62"/>
          <p:cNvSpPr>
            <a:spLocks noChangeArrowheads="1"/>
          </p:cNvSpPr>
          <p:nvPr/>
        </p:nvSpPr>
        <p:spPr bwMode="auto">
          <a:xfrm>
            <a:off x="7162800" y="2819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9727" name="Rectangle 63"/>
          <p:cNvSpPr>
            <a:spLocks noChangeArrowheads="1"/>
          </p:cNvSpPr>
          <p:nvPr/>
        </p:nvSpPr>
        <p:spPr bwMode="auto">
          <a:xfrm>
            <a:off x="6858000" y="2819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28" name="Rectangle 64"/>
          <p:cNvSpPr>
            <a:spLocks noChangeArrowheads="1"/>
          </p:cNvSpPr>
          <p:nvPr/>
        </p:nvSpPr>
        <p:spPr bwMode="auto">
          <a:xfrm>
            <a:off x="7467600" y="2286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9729" name="Rectangle 65"/>
          <p:cNvSpPr>
            <a:spLocks noChangeArrowheads="1"/>
          </p:cNvSpPr>
          <p:nvPr/>
        </p:nvSpPr>
        <p:spPr bwMode="auto">
          <a:xfrm>
            <a:off x="7772400" y="2286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29730" name="Rectangle 66"/>
          <p:cNvSpPr>
            <a:spLocks noChangeArrowheads="1"/>
          </p:cNvSpPr>
          <p:nvPr/>
        </p:nvSpPr>
        <p:spPr bwMode="auto">
          <a:xfrm>
            <a:off x="7467600" y="2286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31" name="Rectangle 67"/>
          <p:cNvSpPr>
            <a:spLocks noChangeArrowheads="1"/>
          </p:cNvSpPr>
          <p:nvPr/>
        </p:nvSpPr>
        <p:spPr bwMode="auto">
          <a:xfrm>
            <a:off x="76200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29732" name="Line 68"/>
          <p:cNvSpPr>
            <a:spLocks noChangeShapeType="1"/>
          </p:cNvSpPr>
          <p:nvPr/>
        </p:nvSpPr>
        <p:spPr bwMode="auto">
          <a:xfrm>
            <a:off x="5105400" y="2590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33" name="Line 69"/>
          <p:cNvSpPr>
            <a:spLocks noChangeShapeType="1"/>
          </p:cNvSpPr>
          <p:nvPr/>
        </p:nvSpPr>
        <p:spPr bwMode="auto">
          <a:xfrm flipH="1">
            <a:off x="4648200" y="2590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34" name="Rectangle 70"/>
          <p:cNvSpPr>
            <a:spLocks noChangeArrowheads="1"/>
          </p:cNvSpPr>
          <p:nvPr/>
        </p:nvSpPr>
        <p:spPr bwMode="auto">
          <a:xfrm>
            <a:off x="54102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29735" name="Line 71"/>
          <p:cNvSpPr>
            <a:spLocks noChangeShapeType="1"/>
          </p:cNvSpPr>
          <p:nvPr/>
        </p:nvSpPr>
        <p:spPr bwMode="auto">
          <a:xfrm>
            <a:off x="5334000" y="2590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36" name="Rectangle 72"/>
          <p:cNvSpPr>
            <a:spLocks noChangeArrowheads="1"/>
          </p:cNvSpPr>
          <p:nvPr/>
        </p:nvSpPr>
        <p:spPr bwMode="auto">
          <a:xfrm>
            <a:off x="4800600" y="2286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9737" name="Rectangle 73"/>
          <p:cNvSpPr>
            <a:spLocks noChangeArrowheads="1"/>
          </p:cNvSpPr>
          <p:nvPr/>
        </p:nvSpPr>
        <p:spPr bwMode="auto">
          <a:xfrm>
            <a:off x="5105400" y="2286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29738" name="Rectangle 74"/>
          <p:cNvSpPr>
            <a:spLocks noChangeArrowheads="1"/>
          </p:cNvSpPr>
          <p:nvPr/>
        </p:nvSpPr>
        <p:spPr bwMode="auto">
          <a:xfrm>
            <a:off x="4800600" y="2286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39" name="Rectangle 75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29740" name="Rectangle 76"/>
          <p:cNvSpPr>
            <a:spLocks noChangeArrowheads="1"/>
          </p:cNvSpPr>
          <p:nvPr/>
        </p:nvSpPr>
        <p:spPr bwMode="auto">
          <a:xfrm>
            <a:off x="4495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9741" name="Line 77"/>
          <p:cNvSpPr>
            <a:spLocks noChangeShapeType="1"/>
          </p:cNvSpPr>
          <p:nvPr/>
        </p:nvSpPr>
        <p:spPr bwMode="auto">
          <a:xfrm>
            <a:off x="6019800" y="2514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42" name="Text Box 78"/>
          <p:cNvSpPr txBox="1">
            <a:spLocks noChangeArrowheads="1"/>
          </p:cNvSpPr>
          <p:nvPr/>
        </p:nvSpPr>
        <p:spPr bwMode="auto">
          <a:xfrm>
            <a:off x="3429000" y="2819400"/>
            <a:ext cx="457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929743" name="Line 79"/>
          <p:cNvSpPr>
            <a:spLocks noChangeShapeType="1"/>
          </p:cNvSpPr>
          <p:nvPr/>
        </p:nvSpPr>
        <p:spPr bwMode="auto">
          <a:xfrm>
            <a:off x="3886200" y="2971800"/>
            <a:ext cx="457200" cy="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9744" name="Text Box 80"/>
          <p:cNvSpPr txBox="1">
            <a:spLocks noChangeArrowheads="1"/>
          </p:cNvSpPr>
          <p:nvPr/>
        </p:nvSpPr>
        <p:spPr bwMode="auto">
          <a:xfrm>
            <a:off x="304800" y="4572000"/>
            <a:ext cx="457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>
                <a:cs typeface="+mn-cs"/>
              </a:rPr>
              <a:t>5</a:t>
            </a:r>
          </a:p>
        </p:txBody>
      </p:sp>
      <p:sp>
        <p:nvSpPr>
          <p:cNvPr id="2929745" name="Line 81"/>
          <p:cNvSpPr>
            <a:spLocks noChangeShapeType="1"/>
          </p:cNvSpPr>
          <p:nvPr/>
        </p:nvSpPr>
        <p:spPr bwMode="auto">
          <a:xfrm>
            <a:off x="609600" y="4876800"/>
            <a:ext cx="381000" cy="3810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19 April, 2013</a:t>
            </a:r>
            <a:endParaRPr lang="en-US"/>
          </a:p>
        </p:txBody>
      </p:sp>
      <p:sp>
        <p:nvSpPr>
          <p:cNvPr id="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3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[4/4]</a:t>
            </a:r>
            <a:endParaRPr lang="en-US" smtClean="0">
              <a:cs typeface="+mj-cs"/>
            </a:endParaRPr>
          </a:p>
        </p:txBody>
      </p:sp>
      <p:sp>
        <p:nvSpPr>
          <p:cNvPr id="293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4343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To </a:t>
            </a:r>
            <a:r>
              <a:rPr lang="en-US" sz="1800" b="1" smtClean="0">
                <a:cs typeface="+mn-cs"/>
              </a:rPr>
              <a:t>delete</a:t>
            </a:r>
            <a:r>
              <a:rPr lang="en-US" sz="1800" smtClean="0">
                <a:cs typeface="+mn-cs"/>
              </a:rPr>
              <a:t> in a 2-3 Tree: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Find the item. If it is not in a leaf, swap with its successor.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Do the recursive delete-a-leaf procedure.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To delete-a-leaf: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smtClean="0"/>
              <a:t>Easy Case</a:t>
            </a:r>
            <a:r>
              <a:rPr lang="en-US" sz="1600" smtClean="0"/>
              <a:t>: If the item is in a node with another item, simply remove it.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smtClean="0"/>
              <a:t>Semi-Easy Case</a:t>
            </a:r>
            <a:r>
              <a:rPr lang="en-US" sz="1600" smtClean="0"/>
              <a:t>: Otherwise, if the node has a consecutive sibling with two items, do a rotation with the parent.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smtClean="0"/>
              <a:t>Hard Case</a:t>
            </a:r>
            <a:r>
              <a:rPr lang="en-US" sz="1600" smtClean="0"/>
              <a:t>: Otherwise, bring the parent down, combining it with a consecutive sibling.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Use recursive delete-a-leaf on the parent.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When doing a recursive </a:t>
            </a:r>
            <a:r>
              <a:rPr lang="ja-JP" altLang="en-US" sz="1800" smtClean="0">
                <a:latin typeface="Arial"/>
                <a:cs typeface="+mn-cs"/>
              </a:rPr>
              <a:t>“</a:t>
            </a:r>
            <a:r>
              <a:rPr lang="en-US" sz="1800" smtClean="0">
                <a:cs typeface="+mn-cs"/>
              </a:rPr>
              <a:t>delete-a-leaf</a:t>
            </a:r>
            <a:r>
              <a:rPr lang="ja-JP" altLang="en-US" sz="1800" smtClean="0">
                <a:latin typeface="Arial"/>
                <a:cs typeface="+mn-cs"/>
              </a:rPr>
              <a:t>”</a:t>
            </a:r>
            <a:r>
              <a:rPr lang="en-US" sz="1800" smtClean="0">
                <a:cs typeface="+mn-cs"/>
              </a:rPr>
              <a:t> on a non-leaf node, drag along subtrees.</a:t>
            </a:r>
          </a:p>
        </p:txBody>
      </p:sp>
      <p:sp>
        <p:nvSpPr>
          <p:cNvPr id="2930692" name="Line 4"/>
          <p:cNvSpPr>
            <a:spLocks noChangeShapeType="1"/>
          </p:cNvSpPr>
          <p:nvPr/>
        </p:nvSpPr>
        <p:spPr bwMode="auto">
          <a:xfrm>
            <a:off x="5638800" y="16764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693" name="Line 5"/>
          <p:cNvSpPr>
            <a:spLocks noChangeShapeType="1"/>
          </p:cNvSpPr>
          <p:nvPr/>
        </p:nvSpPr>
        <p:spPr bwMode="auto">
          <a:xfrm flipH="1">
            <a:off x="5029200" y="16764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694" name="Rectangle 6"/>
          <p:cNvSpPr>
            <a:spLocks noChangeArrowheads="1"/>
          </p:cNvSpPr>
          <p:nvPr/>
        </p:nvSpPr>
        <p:spPr bwMode="auto">
          <a:xfrm>
            <a:off x="5943600" y="1905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30695" name="Line 7"/>
          <p:cNvSpPr>
            <a:spLocks noChangeShapeType="1"/>
          </p:cNvSpPr>
          <p:nvPr/>
        </p:nvSpPr>
        <p:spPr bwMode="auto">
          <a:xfrm>
            <a:off x="5867400" y="16764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696" name="Rectangle 8"/>
          <p:cNvSpPr>
            <a:spLocks noChangeArrowheads="1"/>
          </p:cNvSpPr>
          <p:nvPr/>
        </p:nvSpPr>
        <p:spPr bwMode="auto">
          <a:xfrm>
            <a:off x="4724400" y="190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30697" name="Rectangle 9"/>
          <p:cNvSpPr>
            <a:spLocks noChangeArrowheads="1"/>
          </p:cNvSpPr>
          <p:nvPr/>
        </p:nvSpPr>
        <p:spPr bwMode="auto">
          <a:xfrm>
            <a:off x="5029200" y="190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30698" name="Rectangle 10"/>
          <p:cNvSpPr>
            <a:spLocks noChangeArrowheads="1"/>
          </p:cNvSpPr>
          <p:nvPr/>
        </p:nvSpPr>
        <p:spPr bwMode="auto">
          <a:xfrm>
            <a:off x="4724400" y="1905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699" name="Rectangle 11"/>
          <p:cNvSpPr>
            <a:spLocks noChangeArrowheads="1"/>
          </p:cNvSpPr>
          <p:nvPr/>
        </p:nvSpPr>
        <p:spPr bwMode="auto">
          <a:xfrm>
            <a:off x="5334000" y="137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7</a:t>
            </a:r>
          </a:p>
        </p:txBody>
      </p:sp>
      <p:sp>
        <p:nvSpPr>
          <p:cNvPr id="2930700" name="Rectangle 12"/>
          <p:cNvSpPr>
            <a:spLocks noChangeArrowheads="1"/>
          </p:cNvSpPr>
          <p:nvPr/>
        </p:nvSpPr>
        <p:spPr bwMode="auto">
          <a:xfrm>
            <a:off x="5638800" y="137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30701" name="Rectangle 13"/>
          <p:cNvSpPr>
            <a:spLocks noChangeArrowheads="1"/>
          </p:cNvSpPr>
          <p:nvPr/>
        </p:nvSpPr>
        <p:spPr bwMode="auto">
          <a:xfrm>
            <a:off x="5334000" y="1371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02" name="Rectangle 14"/>
          <p:cNvSpPr>
            <a:spLocks noChangeArrowheads="1"/>
          </p:cNvSpPr>
          <p:nvPr/>
        </p:nvSpPr>
        <p:spPr bwMode="auto">
          <a:xfrm>
            <a:off x="5486400" y="1905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30703" name="Line 15"/>
          <p:cNvSpPr>
            <a:spLocks noChangeShapeType="1"/>
          </p:cNvSpPr>
          <p:nvPr/>
        </p:nvSpPr>
        <p:spPr bwMode="auto">
          <a:xfrm>
            <a:off x="5562600" y="1676400"/>
            <a:ext cx="0" cy="228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04" name="Line 16"/>
          <p:cNvSpPr>
            <a:spLocks noChangeShapeType="1"/>
          </p:cNvSpPr>
          <p:nvPr/>
        </p:nvSpPr>
        <p:spPr bwMode="auto">
          <a:xfrm>
            <a:off x="8001000" y="16764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05" name="Line 17"/>
          <p:cNvSpPr>
            <a:spLocks noChangeShapeType="1"/>
          </p:cNvSpPr>
          <p:nvPr/>
        </p:nvSpPr>
        <p:spPr bwMode="auto">
          <a:xfrm flipH="1">
            <a:off x="7391400" y="16764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06" name="Rectangle 18"/>
          <p:cNvSpPr>
            <a:spLocks noChangeArrowheads="1"/>
          </p:cNvSpPr>
          <p:nvPr/>
        </p:nvSpPr>
        <p:spPr bwMode="auto">
          <a:xfrm>
            <a:off x="8305800" y="1905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30707" name="Line 19"/>
          <p:cNvSpPr>
            <a:spLocks noChangeShapeType="1"/>
          </p:cNvSpPr>
          <p:nvPr/>
        </p:nvSpPr>
        <p:spPr bwMode="auto">
          <a:xfrm>
            <a:off x="8229600" y="16764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08" name="Rectangle 20"/>
          <p:cNvSpPr>
            <a:spLocks noChangeArrowheads="1"/>
          </p:cNvSpPr>
          <p:nvPr/>
        </p:nvSpPr>
        <p:spPr bwMode="auto">
          <a:xfrm>
            <a:off x="7086600" y="190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30709" name="Rectangle 21"/>
          <p:cNvSpPr>
            <a:spLocks noChangeArrowheads="1"/>
          </p:cNvSpPr>
          <p:nvPr/>
        </p:nvSpPr>
        <p:spPr bwMode="auto">
          <a:xfrm>
            <a:off x="7391400" y="1905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30710" name="Rectangle 22"/>
          <p:cNvSpPr>
            <a:spLocks noChangeArrowheads="1"/>
          </p:cNvSpPr>
          <p:nvPr/>
        </p:nvSpPr>
        <p:spPr bwMode="auto">
          <a:xfrm>
            <a:off x="7086600" y="1905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11" name="Rectangle 23"/>
          <p:cNvSpPr>
            <a:spLocks noChangeArrowheads="1"/>
          </p:cNvSpPr>
          <p:nvPr/>
        </p:nvSpPr>
        <p:spPr bwMode="auto">
          <a:xfrm>
            <a:off x="7696200" y="137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30712" name="Rectangle 24"/>
          <p:cNvSpPr>
            <a:spLocks noChangeArrowheads="1"/>
          </p:cNvSpPr>
          <p:nvPr/>
        </p:nvSpPr>
        <p:spPr bwMode="auto">
          <a:xfrm>
            <a:off x="8001000" y="137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30713" name="Rectangle 25"/>
          <p:cNvSpPr>
            <a:spLocks noChangeArrowheads="1"/>
          </p:cNvSpPr>
          <p:nvPr/>
        </p:nvSpPr>
        <p:spPr bwMode="auto">
          <a:xfrm>
            <a:off x="7696200" y="1371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14" name="Rectangle 26"/>
          <p:cNvSpPr>
            <a:spLocks noChangeArrowheads="1"/>
          </p:cNvSpPr>
          <p:nvPr/>
        </p:nvSpPr>
        <p:spPr bwMode="auto">
          <a:xfrm>
            <a:off x="7848600" y="1905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7</a:t>
            </a:r>
          </a:p>
        </p:txBody>
      </p:sp>
      <p:sp>
        <p:nvSpPr>
          <p:cNvPr id="2930715" name="Line 27"/>
          <p:cNvSpPr>
            <a:spLocks noChangeShapeType="1"/>
          </p:cNvSpPr>
          <p:nvPr/>
        </p:nvSpPr>
        <p:spPr bwMode="auto">
          <a:xfrm>
            <a:off x="6400800" y="29718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16" name="Line 28"/>
          <p:cNvSpPr>
            <a:spLocks noChangeShapeType="1"/>
          </p:cNvSpPr>
          <p:nvPr/>
        </p:nvSpPr>
        <p:spPr bwMode="auto">
          <a:xfrm>
            <a:off x="5638800" y="2971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17" name="Line 29"/>
          <p:cNvSpPr>
            <a:spLocks noChangeShapeType="1"/>
          </p:cNvSpPr>
          <p:nvPr/>
        </p:nvSpPr>
        <p:spPr bwMode="auto">
          <a:xfrm flipH="1">
            <a:off x="5029200" y="29718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18" name="Rectangle 30"/>
          <p:cNvSpPr>
            <a:spLocks noChangeArrowheads="1"/>
          </p:cNvSpPr>
          <p:nvPr/>
        </p:nvSpPr>
        <p:spPr bwMode="auto">
          <a:xfrm>
            <a:off x="59436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30719" name="Line 31"/>
          <p:cNvSpPr>
            <a:spLocks noChangeShapeType="1"/>
          </p:cNvSpPr>
          <p:nvPr/>
        </p:nvSpPr>
        <p:spPr bwMode="auto">
          <a:xfrm>
            <a:off x="5867400" y="2971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20" name="Rectangle 32"/>
          <p:cNvSpPr>
            <a:spLocks noChangeArrowheads="1"/>
          </p:cNvSpPr>
          <p:nvPr/>
        </p:nvSpPr>
        <p:spPr bwMode="auto">
          <a:xfrm>
            <a:off x="4724400" y="3200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30721" name="Rectangle 33"/>
          <p:cNvSpPr>
            <a:spLocks noChangeArrowheads="1"/>
          </p:cNvSpPr>
          <p:nvPr/>
        </p:nvSpPr>
        <p:spPr bwMode="auto">
          <a:xfrm>
            <a:off x="5029200" y="3200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4</a:t>
            </a:r>
          </a:p>
        </p:txBody>
      </p:sp>
      <p:sp>
        <p:nvSpPr>
          <p:cNvPr id="2930722" name="Rectangle 34"/>
          <p:cNvSpPr>
            <a:spLocks noChangeArrowheads="1"/>
          </p:cNvSpPr>
          <p:nvPr/>
        </p:nvSpPr>
        <p:spPr bwMode="auto">
          <a:xfrm>
            <a:off x="4724400" y="3200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23" name="Rectangle 35"/>
          <p:cNvSpPr>
            <a:spLocks noChangeArrowheads="1"/>
          </p:cNvSpPr>
          <p:nvPr/>
        </p:nvSpPr>
        <p:spPr bwMode="auto">
          <a:xfrm>
            <a:off x="53340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30724" name="Rectangle 36"/>
          <p:cNvSpPr>
            <a:spLocks noChangeArrowheads="1"/>
          </p:cNvSpPr>
          <p:nvPr/>
        </p:nvSpPr>
        <p:spPr bwMode="auto">
          <a:xfrm>
            <a:off x="56388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30725" name="Rectangle 37"/>
          <p:cNvSpPr>
            <a:spLocks noChangeArrowheads="1"/>
          </p:cNvSpPr>
          <p:nvPr/>
        </p:nvSpPr>
        <p:spPr bwMode="auto">
          <a:xfrm>
            <a:off x="5334000" y="2667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26" name="Rectangle 38"/>
          <p:cNvSpPr>
            <a:spLocks noChangeArrowheads="1"/>
          </p:cNvSpPr>
          <p:nvPr/>
        </p:nvSpPr>
        <p:spPr bwMode="auto">
          <a:xfrm>
            <a:off x="54864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30727" name="Line 39"/>
          <p:cNvSpPr>
            <a:spLocks noChangeShapeType="1"/>
          </p:cNvSpPr>
          <p:nvPr/>
        </p:nvSpPr>
        <p:spPr bwMode="auto">
          <a:xfrm>
            <a:off x="8001000" y="2971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28" name="Line 40"/>
          <p:cNvSpPr>
            <a:spLocks noChangeShapeType="1"/>
          </p:cNvSpPr>
          <p:nvPr/>
        </p:nvSpPr>
        <p:spPr bwMode="auto">
          <a:xfrm flipH="1">
            <a:off x="7391400" y="29718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29" name="Rectangle 41"/>
          <p:cNvSpPr>
            <a:spLocks noChangeArrowheads="1"/>
          </p:cNvSpPr>
          <p:nvPr/>
        </p:nvSpPr>
        <p:spPr bwMode="auto">
          <a:xfrm>
            <a:off x="83058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30730" name="Line 42"/>
          <p:cNvSpPr>
            <a:spLocks noChangeShapeType="1"/>
          </p:cNvSpPr>
          <p:nvPr/>
        </p:nvSpPr>
        <p:spPr bwMode="auto">
          <a:xfrm>
            <a:off x="8229600" y="2971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31" name="Rectangle 43"/>
          <p:cNvSpPr>
            <a:spLocks noChangeArrowheads="1"/>
          </p:cNvSpPr>
          <p:nvPr/>
        </p:nvSpPr>
        <p:spPr bwMode="auto">
          <a:xfrm>
            <a:off x="76962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30732" name="Rectangle 44"/>
          <p:cNvSpPr>
            <a:spLocks noChangeArrowheads="1"/>
          </p:cNvSpPr>
          <p:nvPr/>
        </p:nvSpPr>
        <p:spPr bwMode="auto">
          <a:xfrm>
            <a:off x="80010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30733" name="Rectangle 45"/>
          <p:cNvSpPr>
            <a:spLocks noChangeArrowheads="1"/>
          </p:cNvSpPr>
          <p:nvPr/>
        </p:nvSpPr>
        <p:spPr bwMode="auto">
          <a:xfrm>
            <a:off x="7696200" y="2667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34" name="Rectangle 46"/>
          <p:cNvSpPr>
            <a:spLocks noChangeArrowheads="1"/>
          </p:cNvSpPr>
          <p:nvPr/>
        </p:nvSpPr>
        <p:spPr bwMode="auto">
          <a:xfrm>
            <a:off x="78486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30735" name="Rectangle 47"/>
          <p:cNvSpPr>
            <a:spLocks noChangeArrowheads="1"/>
          </p:cNvSpPr>
          <p:nvPr/>
        </p:nvSpPr>
        <p:spPr bwMode="auto">
          <a:xfrm>
            <a:off x="72390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30736" name="Line 48"/>
          <p:cNvSpPr>
            <a:spLocks noChangeShapeType="1"/>
          </p:cNvSpPr>
          <p:nvPr/>
        </p:nvSpPr>
        <p:spPr bwMode="auto">
          <a:xfrm>
            <a:off x="6400800" y="16764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37" name="Line 49"/>
          <p:cNvSpPr>
            <a:spLocks noChangeShapeType="1"/>
          </p:cNvSpPr>
          <p:nvPr/>
        </p:nvSpPr>
        <p:spPr bwMode="auto">
          <a:xfrm>
            <a:off x="5638800" y="42672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38" name="Line 50"/>
          <p:cNvSpPr>
            <a:spLocks noChangeShapeType="1"/>
          </p:cNvSpPr>
          <p:nvPr/>
        </p:nvSpPr>
        <p:spPr bwMode="auto">
          <a:xfrm flipH="1">
            <a:off x="5029200" y="42672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39" name="Rectangle 51"/>
          <p:cNvSpPr>
            <a:spLocks noChangeArrowheads="1"/>
          </p:cNvSpPr>
          <p:nvPr/>
        </p:nvSpPr>
        <p:spPr bwMode="auto">
          <a:xfrm>
            <a:off x="5943600" y="4495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30740" name="Line 52"/>
          <p:cNvSpPr>
            <a:spLocks noChangeShapeType="1"/>
          </p:cNvSpPr>
          <p:nvPr/>
        </p:nvSpPr>
        <p:spPr bwMode="auto">
          <a:xfrm>
            <a:off x="5867400" y="42672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41" name="Rectangle 53"/>
          <p:cNvSpPr>
            <a:spLocks noChangeArrowheads="1"/>
          </p:cNvSpPr>
          <p:nvPr/>
        </p:nvSpPr>
        <p:spPr bwMode="auto">
          <a:xfrm>
            <a:off x="4724400" y="4495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30742" name="Rectangle 54"/>
          <p:cNvSpPr>
            <a:spLocks noChangeArrowheads="1"/>
          </p:cNvSpPr>
          <p:nvPr/>
        </p:nvSpPr>
        <p:spPr bwMode="auto">
          <a:xfrm>
            <a:off x="5029200" y="4495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30743" name="Rectangle 55"/>
          <p:cNvSpPr>
            <a:spLocks noChangeArrowheads="1"/>
          </p:cNvSpPr>
          <p:nvPr/>
        </p:nvSpPr>
        <p:spPr bwMode="auto">
          <a:xfrm>
            <a:off x="4724400" y="4495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44" name="Rectangle 56"/>
          <p:cNvSpPr>
            <a:spLocks noChangeArrowheads="1"/>
          </p:cNvSpPr>
          <p:nvPr/>
        </p:nvSpPr>
        <p:spPr bwMode="auto">
          <a:xfrm>
            <a:off x="5334000" y="3962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30745" name="Rectangle 57"/>
          <p:cNvSpPr>
            <a:spLocks noChangeArrowheads="1"/>
          </p:cNvSpPr>
          <p:nvPr/>
        </p:nvSpPr>
        <p:spPr bwMode="auto">
          <a:xfrm>
            <a:off x="5638800" y="3962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30746" name="Rectangle 58"/>
          <p:cNvSpPr>
            <a:spLocks noChangeArrowheads="1"/>
          </p:cNvSpPr>
          <p:nvPr/>
        </p:nvSpPr>
        <p:spPr bwMode="auto">
          <a:xfrm>
            <a:off x="5334000" y="3962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47" name="Rectangle 59"/>
          <p:cNvSpPr>
            <a:spLocks noChangeArrowheads="1"/>
          </p:cNvSpPr>
          <p:nvPr/>
        </p:nvSpPr>
        <p:spPr bwMode="auto">
          <a:xfrm>
            <a:off x="5486400" y="4495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9</a:t>
            </a:r>
          </a:p>
        </p:txBody>
      </p:sp>
      <p:sp>
        <p:nvSpPr>
          <p:cNvPr id="2930748" name="Line 60"/>
          <p:cNvSpPr>
            <a:spLocks noChangeShapeType="1"/>
          </p:cNvSpPr>
          <p:nvPr/>
        </p:nvSpPr>
        <p:spPr bwMode="auto">
          <a:xfrm flipV="1">
            <a:off x="5257800" y="4267200"/>
            <a:ext cx="228600" cy="3048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49" name="Line 61"/>
          <p:cNvSpPr>
            <a:spLocks noChangeShapeType="1"/>
          </p:cNvSpPr>
          <p:nvPr/>
        </p:nvSpPr>
        <p:spPr bwMode="auto">
          <a:xfrm flipH="1">
            <a:off x="5562600" y="4191000"/>
            <a:ext cx="0" cy="3048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50" name="Line 62"/>
          <p:cNvSpPr>
            <a:spLocks noChangeShapeType="1"/>
          </p:cNvSpPr>
          <p:nvPr/>
        </p:nvSpPr>
        <p:spPr bwMode="auto">
          <a:xfrm>
            <a:off x="6400800" y="4267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51" name="Line 63"/>
          <p:cNvSpPr>
            <a:spLocks noChangeShapeType="1"/>
          </p:cNvSpPr>
          <p:nvPr/>
        </p:nvSpPr>
        <p:spPr bwMode="auto">
          <a:xfrm>
            <a:off x="8001000" y="42672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52" name="Line 64"/>
          <p:cNvSpPr>
            <a:spLocks noChangeShapeType="1"/>
          </p:cNvSpPr>
          <p:nvPr/>
        </p:nvSpPr>
        <p:spPr bwMode="auto">
          <a:xfrm flipH="1">
            <a:off x="7391400" y="42672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53" name="Rectangle 65"/>
          <p:cNvSpPr>
            <a:spLocks noChangeArrowheads="1"/>
          </p:cNvSpPr>
          <p:nvPr/>
        </p:nvSpPr>
        <p:spPr bwMode="auto">
          <a:xfrm>
            <a:off x="8305800" y="4495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30754" name="Line 66"/>
          <p:cNvSpPr>
            <a:spLocks noChangeShapeType="1"/>
          </p:cNvSpPr>
          <p:nvPr/>
        </p:nvSpPr>
        <p:spPr bwMode="auto">
          <a:xfrm>
            <a:off x="8229600" y="42672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55" name="Rectangle 67"/>
          <p:cNvSpPr>
            <a:spLocks noChangeArrowheads="1"/>
          </p:cNvSpPr>
          <p:nvPr/>
        </p:nvSpPr>
        <p:spPr bwMode="auto">
          <a:xfrm>
            <a:off x="7696200" y="3962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30756" name="Rectangle 68"/>
          <p:cNvSpPr>
            <a:spLocks noChangeArrowheads="1"/>
          </p:cNvSpPr>
          <p:nvPr/>
        </p:nvSpPr>
        <p:spPr bwMode="auto">
          <a:xfrm>
            <a:off x="8001000" y="3962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30757" name="Rectangle 69"/>
          <p:cNvSpPr>
            <a:spLocks noChangeArrowheads="1"/>
          </p:cNvSpPr>
          <p:nvPr/>
        </p:nvSpPr>
        <p:spPr bwMode="auto">
          <a:xfrm>
            <a:off x="7696200" y="3962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58" name="Rectangle 70"/>
          <p:cNvSpPr>
            <a:spLocks noChangeArrowheads="1"/>
          </p:cNvSpPr>
          <p:nvPr/>
        </p:nvSpPr>
        <p:spPr bwMode="auto">
          <a:xfrm>
            <a:off x="7848600" y="4495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30759" name="Rectangle 71"/>
          <p:cNvSpPr>
            <a:spLocks noChangeArrowheads="1"/>
          </p:cNvSpPr>
          <p:nvPr/>
        </p:nvSpPr>
        <p:spPr bwMode="auto">
          <a:xfrm>
            <a:off x="7239000" y="4495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30760" name="Line 72"/>
          <p:cNvSpPr>
            <a:spLocks noChangeShapeType="1"/>
          </p:cNvSpPr>
          <p:nvPr/>
        </p:nvSpPr>
        <p:spPr bwMode="auto">
          <a:xfrm>
            <a:off x="5638800" y="55626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61" name="Line 73"/>
          <p:cNvSpPr>
            <a:spLocks noChangeShapeType="1"/>
          </p:cNvSpPr>
          <p:nvPr/>
        </p:nvSpPr>
        <p:spPr bwMode="auto">
          <a:xfrm flipH="1">
            <a:off x="5029200" y="55626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62" name="Rectangle 74"/>
          <p:cNvSpPr>
            <a:spLocks noChangeArrowheads="1"/>
          </p:cNvSpPr>
          <p:nvPr/>
        </p:nvSpPr>
        <p:spPr bwMode="auto">
          <a:xfrm>
            <a:off x="5943600" y="5791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18</a:t>
            </a:r>
          </a:p>
        </p:txBody>
      </p:sp>
      <p:sp>
        <p:nvSpPr>
          <p:cNvPr id="2930763" name="Line 75"/>
          <p:cNvSpPr>
            <a:spLocks noChangeShapeType="1"/>
          </p:cNvSpPr>
          <p:nvPr/>
        </p:nvSpPr>
        <p:spPr bwMode="auto">
          <a:xfrm>
            <a:off x="5867400" y="5562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64" name="Rectangle 76"/>
          <p:cNvSpPr>
            <a:spLocks noChangeArrowheads="1"/>
          </p:cNvSpPr>
          <p:nvPr/>
        </p:nvSpPr>
        <p:spPr bwMode="auto">
          <a:xfrm>
            <a:off x="4724400" y="5791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30765" name="Rectangle 77"/>
          <p:cNvSpPr>
            <a:spLocks noChangeArrowheads="1"/>
          </p:cNvSpPr>
          <p:nvPr/>
        </p:nvSpPr>
        <p:spPr bwMode="auto">
          <a:xfrm>
            <a:off x="5029200" y="5791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30766" name="Rectangle 78"/>
          <p:cNvSpPr>
            <a:spLocks noChangeArrowheads="1"/>
          </p:cNvSpPr>
          <p:nvPr/>
        </p:nvSpPr>
        <p:spPr bwMode="auto">
          <a:xfrm>
            <a:off x="4724400" y="5791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67" name="Rectangle 79"/>
          <p:cNvSpPr>
            <a:spLocks noChangeArrowheads="1"/>
          </p:cNvSpPr>
          <p:nvPr/>
        </p:nvSpPr>
        <p:spPr bwMode="auto">
          <a:xfrm>
            <a:off x="5334000" y="5257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30768" name="Rectangle 80"/>
          <p:cNvSpPr>
            <a:spLocks noChangeArrowheads="1"/>
          </p:cNvSpPr>
          <p:nvPr/>
        </p:nvSpPr>
        <p:spPr bwMode="auto">
          <a:xfrm>
            <a:off x="5638800" y="5257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30769" name="Rectangle 81"/>
          <p:cNvSpPr>
            <a:spLocks noChangeArrowheads="1"/>
          </p:cNvSpPr>
          <p:nvPr/>
        </p:nvSpPr>
        <p:spPr bwMode="auto">
          <a:xfrm>
            <a:off x="5334000" y="5257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70" name="Rectangle 82"/>
          <p:cNvSpPr>
            <a:spLocks noChangeArrowheads="1"/>
          </p:cNvSpPr>
          <p:nvPr/>
        </p:nvSpPr>
        <p:spPr bwMode="auto">
          <a:xfrm>
            <a:off x="5486400" y="5791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30771" name="Line 83"/>
          <p:cNvSpPr>
            <a:spLocks noChangeShapeType="1"/>
          </p:cNvSpPr>
          <p:nvPr/>
        </p:nvSpPr>
        <p:spPr bwMode="auto">
          <a:xfrm>
            <a:off x="6400800" y="5562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72" name="Line 84"/>
          <p:cNvSpPr>
            <a:spLocks noChangeShapeType="1"/>
          </p:cNvSpPr>
          <p:nvPr/>
        </p:nvSpPr>
        <p:spPr bwMode="auto">
          <a:xfrm flipH="1">
            <a:off x="7620000" y="55626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73" name="Line 85"/>
          <p:cNvSpPr>
            <a:spLocks noChangeShapeType="1"/>
          </p:cNvSpPr>
          <p:nvPr/>
        </p:nvSpPr>
        <p:spPr bwMode="auto">
          <a:xfrm>
            <a:off x="8077200" y="55626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74" name="Rectangle 86"/>
          <p:cNvSpPr>
            <a:spLocks noChangeArrowheads="1"/>
          </p:cNvSpPr>
          <p:nvPr/>
        </p:nvSpPr>
        <p:spPr bwMode="auto">
          <a:xfrm>
            <a:off x="7315200" y="5791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30775" name="Rectangle 87"/>
          <p:cNvSpPr>
            <a:spLocks noChangeArrowheads="1"/>
          </p:cNvSpPr>
          <p:nvPr/>
        </p:nvSpPr>
        <p:spPr bwMode="auto">
          <a:xfrm>
            <a:off x="7620000" y="5791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30776" name="Rectangle 88"/>
          <p:cNvSpPr>
            <a:spLocks noChangeArrowheads="1"/>
          </p:cNvSpPr>
          <p:nvPr/>
        </p:nvSpPr>
        <p:spPr bwMode="auto">
          <a:xfrm>
            <a:off x="7315200" y="5791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77" name="Rectangle 89"/>
          <p:cNvSpPr>
            <a:spLocks noChangeArrowheads="1"/>
          </p:cNvSpPr>
          <p:nvPr/>
        </p:nvSpPr>
        <p:spPr bwMode="auto">
          <a:xfrm>
            <a:off x="7848600" y="5257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30778" name="Line 90"/>
          <p:cNvSpPr>
            <a:spLocks noChangeShapeType="1"/>
          </p:cNvSpPr>
          <p:nvPr/>
        </p:nvSpPr>
        <p:spPr bwMode="auto">
          <a:xfrm flipH="1">
            <a:off x="5715000" y="5486400"/>
            <a:ext cx="76200" cy="3048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79" name="Rectangle 91"/>
          <p:cNvSpPr>
            <a:spLocks noChangeArrowheads="1"/>
          </p:cNvSpPr>
          <p:nvPr/>
        </p:nvSpPr>
        <p:spPr bwMode="auto">
          <a:xfrm>
            <a:off x="8077200" y="5791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30780" name="Rectangle 92"/>
          <p:cNvSpPr>
            <a:spLocks noChangeArrowheads="1"/>
          </p:cNvSpPr>
          <p:nvPr/>
        </p:nvSpPr>
        <p:spPr bwMode="auto">
          <a:xfrm>
            <a:off x="8382000" y="5791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30781" name="Rectangle 93"/>
          <p:cNvSpPr>
            <a:spLocks noChangeArrowheads="1"/>
          </p:cNvSpPr>
          <p:nvPr/>
        </p:nvSpPr>
        <p:spPr bwMode="auto">
          <a:xfrm>
            <a:off x="8077200" y="5791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30782" name="Line 94"/>
          <p:cNvSpPr>
            <a:spLocks noChangeShapeType="1"/>
          </p:cNvSpPr>
          <p:nvPr/>
        </p:nvSpPr>
        <p:spPr bwMode="auto">
          <a:xfrm>
            <a:off x="8534400" y="1676400"/>
            <a:ext cx="457200" cy="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11660</TotalTime>
  <Words>4601</Words>
  <Application>Microsoft Macintosh PowerPoint</Application>
  <PresentationFormat>On-screen Show (4:3)</PresentationFormat>
  <Paragraphs>784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Tables in Various Languages</vt:lpstr>
      <vt:lpstr>Review Where Are We? — The Big Problem</vt:lpstr>
      <vt:lpstr>Unit Overview Tables &amp; Priority Queues</vt:lpstr>
      <vt:lpstr>Review Introduction to Tables</vt:lpstr>
      <vt:lpstr>Overview of Advanced Table Implementations</vt:lpstr>
      <vt:lpstr>Review 2-3 Trees [1/4]</vt:lpstr>
      <vt:lpstr>Review 2-3 Trees [2/4]</vt:lpstr>
      <vt:lpstr>Review 2-3 Trees [3/4]</vt:lpstr>
      <vt:lpstr>Review 2-3 Trees [4/4]</vt:lpstr>
      <vt:lpstr>Other Balanced Search Trees AVL Trees — Definition</vt:lpstr>
      <vt:lpstr>Other Balanced Search Trees AVL Trees — Rotation</vt:lpstr>
      <vt:lpstr>Other Balanced Search Trees AVL Trees — Example</vt:lpstr>
      <vt:lpstr>Other Balanced Search Trees Wrap-Up</vt:lpstr>
      <vt:lpstr>Review Other Balanced Search Trees [1/4]</vt:lpstr>
      <vt:lpstr>Review Other Balanced Search Trees [2/4]</vt:lpstr>
      <vt:lpstr>Review Other Balanced Search Trees [3/4]</vt:lpstr>
      <vt:lpstr>Review Other Balanced Search Trees [4/4]</vt:lpstr>
      <vt:lpstr>Notes on Assignment 7 Introduction</vt:lpstr>
      <vt:lpstr>Notes on Assignment 7 Helper Functions 1</vt:lpstr>
      <vt:lpstr>Notes on Assignment 7 Helper Functions 2</vt:lpstr>
      <vt:lpstr>Notes on Assignment 7 Ideas for Writing Functions [1/2]</vt:lpstr>
      <vt:lpstr>Notes on Assignment 7 Ideas for Writing Functions [2/2]</vt:lpstr>
      <vt:lpstr>Tables in Various Languages Overview</vt:lpstr>
      <vt:lpstr>Tables in Various Languages  C++ STL: Refresher — std::pair [1/2]</vt:lpstr>
      <vt:lpstr>Tables in Various Languages  C++ STL: Aside — std::pair [2/2]</vt:lpstr>
      <vt:lpstr>Tables in Various Languages  C++ STL: std::set — Introduction</vt:lpstr>
      <vt:lpstr>Tables in Various Languages  C++ STL: std::set — Iterators</vt:lpstr>
      <vt:lpstr>Tables in Various Languages  C++ STL: std::set — Major Operations [1/2]</vt:lpstr>
      <vt:lpstr>Tables in Various Languages  C++ STL: std::set — Major Operations [2/2]</vt:lpstr>
      <vt:lpstr>Tables in Various Languages  C++ STL: std::set — Other Operations</vt:lpstr>
      <vt:lpstr>Tables in Various Languages  C++ STL: std::map — Introduction</vt:lpstr>
      <vt:lpstr>Tables in Various Languages  C++ STL: std::map — Bracket Operator [1/3]</vt:lpstr>
      <vt:lpstr>Tables in Various Languages  C++ STL: std::map — Bracket Operator [2/3]</vt:lpstr>
      <vt:lpstr>Tables in Various Languages  C++ STL: std::map — Bracket Operator [3/3]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Glenn G. Chappell</dc:creator>
  <cp:lastModifiedBy>Chris Hartman</cp:lastModifiedBy>
  <cp:revision>351</cp:revision>
  <cp:lastPrinted>2013-04-24T19:17:41Z</cp:lastPrinted>
  <dcterms:created xsi:type="dcterms:W3CDTF">2004-09-03T22:49:27Z</dcterms:created>
  <dcterms:modified xsi:type="dcterms:W3CDTF">2013-05-02T23:21:49Z</dcterms:modified>
</cp:coreProperties>
</file>