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1731" r:id="rId3"/>
    <p:sldId id="2401" r:id="rId4"/>
    <p:sldId id="2393" r:id="rId5"/>
    <p:sldId id="2394" r:id="rId6"/>
    <p:sldId id="2400" r:id="rId7"/>
    <p:sldId id="2395" r:id="rId8"/>
    <p:sldId id="2396" r:id="rId9"/>
    <p:sldId id="2397" r:id="rId10"/>
    <p:sldId id="2398" r:id="rId11"/>
    <p:sldId id="2399" r:id="rId12"/>
    <p:sldId id="2385" r:id="rId13"/>
    <p:sldId id="2386" r:id="rId14"/>
    <p:sldId id="2387" r:id="rId15"/>
    <p:sldId id="2388" r:id="rId16"/>
    <p:sldId id="2389" r:id="rId17"/>
    <p:sldId id="2390" r:id="rId18"/>
    <p:sldId id="2391" r:id="rId19"/>
    <p:sldId id="2392" r:id="rId20"/>
    <p:sldId id="2023" r:id="rId21"/>
    <p:sldId id="2373" r:id="rId22"/>
    <p:sldId id="2374" r:id="rId23"/>
    <p:sldId id="2375" r:id="rId24"/>
    <p:sldId id="2376" r:id="rId25"/>
    <p:sldId id="2377" r:id="rId26"/>
    <p:sldId id="2378" r:id="rId27"/>
    <p:sldId id="2379" r:id="rId28"/>
    <p:sldId id="2380" r:id="rId29"/>
    <p:sldId id="2339" r:id="rId30"/>
    <p:sldId id="2323" r:id="rId31"/>
    <p:sldId id="2324" r:id="rId32"/>
    <p:sldId id="2325" r:id="rId33"/>
    <p:sldId id="2326" r:id="rId34"/>
    <p:sldId id="2327" r:id="rId35"/>
    <p:sldId id="2328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BF4E597E-DBDB-AA4E-A848-D2F7A781A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67CC611A-0BF4-3844-9A5F-A6C22065B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4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D94C3-7E20-EB47-B0BB-70767C240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8D61-10DA-9C44-9207-5AB4A4408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1738-836A-174B-A2C7-EF9482C4A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37E2B-3489-6F4D-8A3D-174F1B125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FC0C-8CD0-0B48-BBD8-10D937116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D43AB-4A53-1D40-9484-1D1A92418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A1F07-42B0-3C44-ADEC-9C280F2D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F9FE-BAE5-EB47-93B8-6E45C2C48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4B775-8EFE-7A41-B9DE-F47E0D37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D98C3-E633-484B-8B86-D80752743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0AB1-B856-B84A-8703-433BD4347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26FFB29-ADA8-8145-9CE2-4982C61A9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Tables in Various </a:t>
            </a:r>
            <a:r>
              <a:rPr lang="en-US" dirty="0" smtClean="0"/>
              <a:t>Languages (cont.)</a:t>
            </a:r>
            <a:br>
              <a:rPr lang="en-US" dirty="0" smtClean="0"/>
            </a:br>
            <a:r>
              <a:rPr lang="en-US" dirty="0" smtClean="0">
                <a:cs typeface="+mj-cs"/>
              </a:rPr>
              <a:t>Hash Tables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Monday, April 22,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Bracket Operator [2/3]</a:t>
            </a:r>
          </a:p>
        </p:txBody>
      </p:sp>
      <p:sp>
        <p:nvSpPr>
          <p:cNvPr id="314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More </a:t>
            </a:r>
            <a:r>
              <a:rPr lang="en-US" b="1" dirty="0" smtClean="0">
                <a:latin typeface="Courier New" charset="0"/>
                <a:cs typeface="+mn-cs"/>
              </a:rPr>
              <a:t>operator[]</a:t>
            </a:r>
            <a:r>
              <a:rPr lang="en-US" dirty="0" smtClean="0">
                <a:cs typeface="+mn-cs"/>
              </a:rPr>
              <a:t> examples: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::map&lt;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&gt; m2;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m2[0] = 34;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m2[123456789] = 28;  // Very little memory used!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::map&lt;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::string&gt; id;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id["Hubert Gump"] = "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abc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";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cout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&lt;&lt; id["Fred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Smurg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"] &lt;&lt;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endl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The above line inserts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   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::pair&lt;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::string&gt;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                ("Fred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Smurg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",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::string())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into the map. (Right?)</a:t>
            </a:r>
          </a:p>
        </p:txBody>
      </p:sp>
    </p:spTree>
    <p:extLst>
      <p:ext uri="{BB962C8B-B14F-4D97-AF65-F5344CB8AC3E}">
        <p14:creationId xmlns:p14="http://schemas.microsoft.com/office/powerpoint/2010/main" val="21845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Bracket Operator [3/3]</a:t>
            </a:r>
          </a:p>
        </p:txBody>
      </p:sp>
      <p:sp>
        <p:nvSpPr>
          <p:cNvPr id="314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 </a:t>
            </a:r>
            <a:r>
              <a:rPr lang="en-US" sz="1800" b="1" smtClean="0">
                <a:latin typeface="Courier New" charset="0"/>
                <a:cs typeface="+mn-cs"/>
              </a:rPr>
              <a:t>map</a:t>
            </a:r>
            <a:r>
              <a:rPr lang="ja-JP" altLang="en-US" sz="1800" smtClean="0">
                <a:latin typeface="Arial"/>
                <a:cs typeface="+mn-cs"/>
              </a:rPr>
              <a:t>’</a:t>
            </a:r>
            <a:r>
              <a:rPr lang="en-US" sz="1800" smtClean="0">
                <a:cs typeface="+mn-cs"/>
              </a:rPr>
              <a:t>s </a:t>
            </a:r>
            <a:r>
              <a:rPr lang="en-US" sz="1800" b="1" smtClean="0">
                <a:latin typeface="Courier New" charset="0"/>
                <a:cs typeface="+mn-cs"/>
              </a:rPr>
              <a:t>operator[] </a:t>
            </a:r>
            <a:r>
              <a:rPr lang="en-US" sz="1800" smtClean="0">
                <a:cs typeface="+mn-cs"/>
              </a:rPr>
              <a:t>is very convenient and useful. However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This </a:t>
            </a:r>
            <a:r>
              <a:rPr lang="en-US" sz="1600" b="1" smtClean="0">
                <a:latin typeface="Courier New" charset="0"/>
              </a:rPr>
              <a:t>operator[]</a:t>
            </a:r>
            <a:r>
              <a:rPr lang="en-US" sz="1600" smtClean="0"/>
              <a:t> </a:t>
            </a:r>
            <a:r>
              <a:rPr lang="en-US" sz="1600" b="1" smtClean="0"/>
              <a:t>always</a:t>
            </a:r>
            <a:r>
              <a:rPr lang="en-US" sz="1600" smtClean="0"/>
              <a:t> </a:t>
            </a:r>
            <a:r>
              <a:rPr lang="en-US" sz="1600" b="1" smtClean="0"/>
              <a:t>inserts</a:t>
            </a:r>
            <a:r>
              <a:rPr lang="en-US" sz="1600" smtClean="0"/>
              <a:t>. Thus, it has no </a:t>
            </a:r>
            <a:r>
              <a:rPr lang="en-US" sz="1600" b="1" smtClean="0">
                <a:latin typeface="Courier New" charset="0"/>
              </a:rPr>
              <a:t>const</a:t>
            </a:r>
            <a:r>
              <a:rPr lang="en-US" sz="1600" smtClean="0"/>
              <a:t> version.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printEntry(const std::map&lt;std::string, int&gt; &amp; m1)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cout &lt;&lt; m1["abc"] &lt;&lt; endl;  // DOES NOT COMPILE!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Because of this insertion, </a:t>
            </a:r>
            <a:r>
              <a:rPr lang="en-US" sz="1600" b="1" smtClean="0">
                <a:latin typeface="Courier New" charset="0"/>
              </a:rPr>
              <a:t>operator[]</a:t>
            </a:r>
            <a:r>
              <a:rPr lang="en-US" sz="1600" smtClean="0"/>
              <a:t> is generally </a:t>
            </a:r>
            <a:r>
              <a:rPr lang="en-US" sz="1600" i="1" smtClean="0"/>
              <a:t>not</a:t>
            </a:r>
            <a:r>
              <a:rPr lang="en-US" sz="1600" smtClean="0"/>
              <a:t> a good way to check whether a given key is already in the map. Instead, use </a:t>
            </a:r>
            <a:r>
              <a:rPr lang="en-US" sz="1600" b="1" smtClean="0">
                <a:latin typeface="Courier New" charset="0"/>
              </a:rPr>
              <a:t>map&lt;K,D&gt;::find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std::map&lt;Foo, Bar&gt; m2;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theKey;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 want to test whether theKey lies in m2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if (m2.find(theKey) != m2.end())  // GOOD way to test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if (m2[theKey] == …)              // BAD way to test</a:t>
            </a:r>
          </a:p>
        </p:txBody>
      </p:sp>
    </p:spTree>
    <p:extLst>
      <p:ext uri="{BB962C8B-B14F-4D97-AF65-F5344CB8AC3E}">
        <p14:creationId xmlns:p14="http://schemas.microsoft.com/office/powerpoint/2010/main" val="130360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Iterators</a:t>
            </a:r>
          </a:p>
        </p:txBody>
      </p:sp>
      <p:sp>
        <p:nvSpPr>
          <p:cNvPr id="314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Iterators for </a:t>
            </a:r>
            <a:r>
              <a:rPr lang="en-US" b="1" smtClean="0">
                <a:latin typeface="Courier New" charset="0"/>
                <a:cs typeface="+mn-cs"/>
              </a:rPr>
              <a:t>std::map</a:t>
            </a:r>
            <a:r>
              <a:rPr lang="en-US" smtClean="0">
                <a:cs typeface="+mn-cs"/>
              </a:rPr>
              <a:t> are much as for </a:t>
            </a:r>
            <a:r>
              <a:rPr lang="en-US" b="1" smtClean="0">
                <a:latin typeface="Courier New" charset="0"/>
                <a:cs typeface="+mn-cs"/>
              </a:rPr>
              <a:t>std::set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They are bidirectional iterators.</a:t>
            </a:r>
          </a:p>
          <a:p>
            <a:pPr lvl="1" eaLnBrk="1" hangingPunct="1">
              <a:defRPr/>
            </a:pPr>
            <a:r>
              <a:rPr lang="en-US" smtClean="0"/>
              <a:t>Items appear in sorted order, by key.</a:t>
            </a:r>
          </a:p>
          <a:p>
            <a:pPr lvl="1" eaLnBrk="1" hangingPunct="1">
              <a:defRPr/>
            </a:pPr>
            <a:r>
              <a:rPr lang="en-US" smtClean="0"/>
              <a:t>They are not </a:t>
            </a:r>
            <a:r>
              <a:rPr lang="en-US" b="1" smtClean="0"/>
              <a:t>mutable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Thus, no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*iter = v;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one can do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latin typeface="Courier New" charset="0"/>
                <a:cs typeface="+mn-cs"/>
              </a:rPr>
              <a:t>(*iter).second = d;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makes sense,</a:t>
            </a:r>
            <a:br>
              <a:rPr lang="en-US" smtClean="0"/>
            </a:br>
            <a:r>
              <a:rPr lang="en-US" smtClean="0"/>
              <a:t>because the data part does not</a:t>
            </a:r>
            <a:br>
              <a:rPr lang="en-US" smtClean="0"/>
            </a:br>
            <a:r>
              <a:rPr lang="en-US" smtClean="0"/>
              <a:t>affect the organization of the structure.</a:t>
            </a:r>
          </a:p>
          <a:p>
            <a:pPr lvl="1" eaLnBrk="1" hangingPunct="1">
              <a:defRPr/>
            </a:pPr>
            <a:r>
              <a:rPr lang="en-US" smtClean="0"/>
              <a:t>But how can we disallow the former,</a:t>
            </a:r>
            <a:br>
              <a:rPr lang="en-US" smtClean="0"/>
            </a:br>
            <a:r>
              <a:rPr lang="en-US" smtClean="0"/>
              <a:t>while allowing the latter?</a:t>
            </a:r>
          </a:p>
          <a:p>
            <a:pPr lvl="1" eaLnBrk="1" hangingPunct="1">
              <a:defRPr/>
            </a:pPr>
            <a:r>
              <a:rPr lang="en-US" smtClean="0"/>
              <a:t>Answer: The value type is</a:t>
            </a:r>
            <a:br>
              <a:rPr lang="en-US" smtClean="0"/>
            </a:br>
            <a:r>
              <a:rPr lang="en-US" b="1" smtClean="0">
                <a:latin typeface="Courier New" charset="0"/>
              </a:rPr>
              <a:t>std::pair&lt;const key_type, data_type&gt;</a:t>
            </a:r>
            <a:r>
              <a:rPr lang="en-US" smtClean="0"/>
              <a:t>.</a:t>
            </a:r>
          </a:p>
        </p:txBody>
      </p:sp>
      <p:sp>
        <p:nvSpPr>
          <p:cNvPr id="3149828" name="Text Box 4"/>
          <p:cNvSpPr txBox="1">
            <a:spLocks noChangeArrowheads="1"/>
          </p:cNvSpPr>
          <p:nvPr/>
        </p:nvSpPr>
        <p:spPr bwMode="auto">
          <a:xfrm>
            <a:off x="6019800" y="3733800"/>
            <a:ext cx="20574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Note: This is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okay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but we usually write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iter-&gt;second = d;</a:t>
            </a:r>
          </a:p>
        </p:txBody>
      </p:sp>
      <p:sp>
        <p:nvSpPr>
          <p:cNvPr id="3149829" name="Line 5"/>
          <p:cNvSpPr>
            <a:spLocks noChangeShapeType="1"/>
          </p:cNvSpPr>
          <p:nvPr/>
        </p:nvSpPr>
        <p:spPr bwMode="auto">
          <a:xfrm flipH="1" flipV="1">
            <a:off x="5486400" y="3352800"/>
            <a:ext cx="5334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9830" name="AutoShape 6"/>
          <p:cNvSpPr>
            <a:spLocks/>
          </p:cNvSpPr>
          <p:nvPr/>
        </p:nvSpPr>
        <p:spPr bwMode="auto">
          <a:xfrm rot="-5400000">
            <a:off x="4495800" y="1752600"/>
            <a:ext cx="228600" cy="2819400"/>
          </a:xfrm>
          <a:prstGeom prst="leftBrace">
            <a:avLst>
              <a:gd name="adj1" fmla="val 102778"/>
              <a:gd name="adj2" fmla="val 78977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90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5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Other STL Tables</a:t>
            </a:r>
          </a:p>
        </p:txBody>
      </p:sp>
      <p:sp>
        <p:nvSpPr>
          <p:cNvPr id="315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C++ STL also has </a:t>
            </a:r>
            <a:r>
              <a:rPr lang="en-US" b="1" dirty="0" err="1" smtClean="0">
                <a:latin typeface="Courier New" charset="0"/>
                <a:cs typeface="+mn-cs"/>
              </a:rPr>
              <a:t>std</a:t>
            </a:r>
            <a:r>
              <a:rPr lang="en-US" b="1" dirty="0" smtClean="0">
                <a:latin typeface="Courier New" charset="0"/>
                <a:cs typeface="+mn-cs"/>
              </a:rPr>
              <a:t>::</a:t>
            </a:r>
            <a:r>
              <a:rPr lang="en-US" b="1" dirty="0" err="1" smtClean="0">
                <a:latin typeface="Courier New" charset="0"/>
                <a:cs typeface="+mn-cs"/>
              </a:rPr>
              <a:t>multiset</a:t>
            </a:r>
            <a:r>
              <a:rPr lang="en-US" dirty="0" smtClean="0">
                <a:cs typeface="+mn-cs"/>
              </a:rPr>
              <a:t> and </a:t>
            </a:r>
            <a:r>
              <a:rPr lang="en-US" b="1" dirty="0" err="1" smtClean="0">
                <a:latin typeface="Courier New" charset="0"/>
                <a:cs typeface="+mn-cs"/>
              </a:rPr>
              <a:t>std</a:t>
            </a:r>
            <a:r>
              <a:rPr lang="en-US" b="1" dirty="0" smtClean="0">
                <a:latin typeface="Courier New" charset="0"/>
                <a:cs typeface="+mn-cs"/>
              </a:rPr>
              <a:t>::</a:t>
            </a:r>
            <a:r>
              <a:rPr lang="en-US" b="1" dirty="0" err="1" smtClean="0">
                <a:latin typeface="Courier New" charset="0"/>
                <a:cs typeface="+mn-cs"/>
              </a:rPr>
              <a:t>multimap</a:t>
            </a:r>
            <a:r>
              <a:rPr lang="en-US" dirty="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These are much the same as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::set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::map</a:t>
            </a:r>
            <a:r>
              <a:rPr lang="en-US" dirty="0" smtClean="0"/>
              <a:t>, except that duplicate (equivalent) keys are allowed.</a:t>
            </a:r>
          </a:p>
          <a:p>
            <a:pPr lvl="1" eaLnBrk="1" hangingPunct="1">
              <a:defRPr/>
            </a:pPr>
            <a:r>
              <a:rPr lang="en-US" dirty="0" smtClean="0"/>
              <a:t>There is no </a:t>
            </a:r>
            <a:r>
              <a:rPr lang="en-US" b="1" dirty="0" smtClean="0">
                <a:latin typeface="Courier New" charset="0"/>
              </a:rPr>
              <a:t>operator[]</a:t>
            </a:r>
            <a:r>
              <a:rPr lang="en-US" dirty="0" smtClean="0"/>
              <a:t> in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multimap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Retrieve operations typically involve either returning a range or else counting the number of matching items.</a:t>
            </a:r>
          </a:p>
          <a:p>
            <a:pPr lvl="1" eaLnBrk="1" hangingPunct="1">
              <a:defRPr/>
            </a:pPr>
            <a:r>
              <a:rPr lang="en-US" dirty="0" smtClean="0"/>
              <a:t>See the doc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2003 C++ Standard includes no Hash Tables.</a:t>
            </a:r>
          </a:p>
          <a:p>
            <a:pPr lvl="1" eaLnBrk="1" hangingPunct="1">
              <a:defRPr/>
            </a:pPr>
            <a:r>
              <a:rPr lang="en-US" dirty="0" smtClean="0"/>
              <a:t>However, many STL implementations include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hash_set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hash_map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hash_multiset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hash_multimap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These are nonstandard and (sadly) their interfaces vary a bit from one implementation to another.</a:t>
            </a:r>
          </a:p>
          <a:p>
            <a:pPr lvl="1" eaLnBrk="1" hangingPunct="1">
              <a:defRPr/>
            </a:pPr>
            <a:r>
              <a:rPr lang="en-US" dirty="0" smtClean="0"/>
              <a:t>The C++11 standard includes Hash-Table-based classes as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unsorted_set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unsorted_map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82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5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Set Algorithms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5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STL contains special algorithms that deal with </a:t>
            </a:r>
            <a:r>
              <a:rPr lang="en-US" b="1" smtClean="0">
                <a:cs typeface="+mn-cs"/>
              </a:rPr>
              <a:t>sorted sequences</a:t>
            </a:r>
            <a:r>
              <a:rPr lang="en-US" smtClean="0">
                <a:cs typeface="+mn-cs"/>
              </a:rPr>
              <a:t> that may not be random-access: the </a:t>
            </a:r>
            <a:r>
              <a:rPr lang="en-US" b="1" smtClean="0">
                <a:cs typeface="+mn-cs"/>
              </a:rPr>
              <a:t>set algorithms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These are </a:t>
            </a:r>
            <a:r>
              <a:rPr lang="en-US" b="1" smtClean="0">
                <a:latin typeface="Courier New" charset="0"/>
              </a:rPr>
              <a:t>includes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set_union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set_intersection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set_difference</a:t>
            </a:r>
            <a:r>
              <a:rPr lang="en-US" smtClean="0"/>
              <a:t>, and </a:t>
            </a:r>
            <a:r>
              <a:rPr lang="en-US" b="1" smtClean="0">
                <a:latin typeface="Courier New" charset="0"/>
              </a:rPr>
              <a:t>set_symmetric_difference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Each of these takes two sorted sequences, each specified with two input iterators.</a:t>
            </a:r>
          </a:p>
          <a:p>
            <a:pPr lvl="1" eaLnBrk="1" hangingPunct="1">
              <a:defRPr/>
            </a:pPr>
            <a:r>
              <a:rPr lang="en-US" smtClean="0"/>
              <a:t>Function </a:t>
            </a:r>
            <a:r>
              <a:rPr lang="en-US" b="1" smtClean="0">
                <a:latin typeface="Courier New" charset="0"/>
              </a:rPr>
              <a:t>includes</a:t>
            </a:r>
            <a:r>
              <a:rPr lang="en-US" smtClean="0"/>
              <a:t> returns a </a:t>
            </a:r>
            <a:r>
              <a:rPr lang="en-US" b="1" smtClean="0">
                <a:latin typeface="Courier New" charset="0"/>
              </a:rPr>
              <a:t>bool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For the others, the output is another sequence, written to a given output iterator (the 5</a:t>
            </a:r>
            <a:r>
              <a:rPr lang="en-US" baseline="30000" smtClean="0"/>
              <a:t>th</a:t>
            </a:r>
            <a:r>
              <a:rPr lang="en-US" smtClean="0"/>
              <a:t> parameter).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can we find the intersection of two </a:t>
            </a:r>
            <a:r>
              <a:rPr lang="en-US" b="1" smtClean="0">
                <a:latin typeface="Courier New" charset="0"/>
                <a:cs typeface="+mn-cs"/>
              </a:rPr>
              <a:t>set</a:t>
            </a:r>
            <a:r>
              <a:rPr lang="en-US" smtClean="0">
                <a:cs typeface="+mn-cs"/>
              </a:rPr>
              <a:t>s and store the result as another </a:t>
            </a:r>
            <a:r>
              <a:rPr lang="en-US" b="1" smtClean="0">
                <a:latin typeface="Courier New" charset="0"/>
                <a:cs typeface="+mn-cs"/>
              </a:rPr>
              <a:t>set</a:t>
            </a:r>
            <a:r>
              <a:rPr lang="en-US" smtClean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mtClean="0"/>
              <a:t>It helps to use a special kind of iterator that does insertion.</a:t>
            </a:r>
          </a:p>
        </p:txBody>
      </p:sp>
    </p:spTree>
    <p:extLst>
      <p:ext uri="{BB962C8B-B14F-4D97-AF65-F5344CB8AC3E}">
        <p14:creationId xmlns:p14="http://schemas.microsoft.com/office/powerpoint/2010/main" val="348104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5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Set Algorithms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Aside: Inserters</a:t>
            </a:r>
          </a:p>
        </p:txBody>
      </p:sp>
      <p:sp>
        <p:nvSpPr>
          <p:cNvPr id="315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C++ STL offers several iterators that insert into containers.</a:t>
            </a:r>
          </a:p>
          <a:p>
            <a:pPr lvl="1" eaLnBrk="1" hangingPunct="1">
              <a:defRPr/>
            </a:pPr>
            <a:r>
              <a:rPr lang="en-US" sz="1400" smtClean="0"/>
              <a:t>All are defined in the header </a:t>
            </a:r>
            <a:r>
              <a:rPr lang="en-US" sz="1400" b="1" smtClean="0">
                <a:latin typeface="Courier New" charset="0"/>
              </a:rPr>
              <a:t>&lt;iterator&gt;</a:t>
            </a:r>
            <a:r>
              <a:rPr lang="en-US" sz="1400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 </a:t>
            </a:r>
            <a:r>
              <a:rPr lang="en-US" sz="1600" b="1" smtClean="0">
                <a:cs typeface="+mn-cs"/>
              </a:rPr>
              <a:t>back insertion iterator</a:t>
            </a:r>
            <a:r>
              <a:rPr lang="en-US" sz="1600" smtClean="0">
                <a:cs typeface="+mn-cs"/>
              </a:rPr>
              <a:t> calls the </a:t>
            </a:r>
            <a:r>
              <a:rPr lang="en-US" sz="1600" b="1" smtClean="0">
                <a:latin typeface="Courier New" charset="0"/>
                <a:cs typeface="+mn-cs"/>
              </a:rPr>
              <a:t>push_back</a:t>
            </a:r>
            <a:r>
              <a:rPr lang="en-US" sz="1600" smtClean="0">
                <a:cs typeface="+mn-cs"/>
              </a:rPr>
              <a:t> member function.</a:t>
            </a:r>
          </a:p>
          <a:p>
            <a:pPr lvl="1" eaLnBrk="1" hangingPunct="1">
              <a:defRPr/>
            </a:pPr>
            <a:r>
              <a:rPr lang="en-US" sz="1400" smtClean="0"/>
              <a:t>Function </a:t>
            </a:r>
            <a:r>
              <a:rPr lang="en-US" sz="1400" b="1" smtClean="0">
                <a:latin typeface="Courier New" charset="0"/>
              </a:rPr>
              <a:t>std::back_inserter</a:t>
            </a:r>
            <a:r>
              <a:rPr lang="en-US" sz="1400" smtClean="0"/>
              <a:t> returns such an iterator. This takes one parameter: the container, which must have a </a:t>
            </a:r>
            <a:r>
              <a:rPr lang="en-US" sz="1400" b="1" smtClean="0">
                <a:latin typeface="Courier New" charset="0"/>
              </a:rPr>
              <a:t>push_back</a:t>
            </a:r>
            <a:r>
              <a:rPr lang="en-US" sz="1400" smtClean="0"/>
              <a:t> member.</a:t>
            </a:r>
          </a:p>
          <a:p>
            <a:pPr lvl="1" eaLnBrk="1" hangingPunct="1">
              <a:defRPr/>
            </a:pPr>
            <a:r>
              <a:rPr lang="en-US" sz="1400" smtClean="0"/>
              <a:t>Say </a:t>
            </a:r>
            <a:r>
              <a:rPr lang="en-US" sz="1400" b="1" smtClean="0">
                <a:latin typeface="Courier New" charset="0"/>
              </a:rPr>
              <a:t>v </a:t>
            </a:r>
            <a:r>
              <a:rPr lang="en-US" sz="1400" smtClean="0"/>
              <a:t>is a </a:t>
            </a:r>
            <a:r>
              <a:rPr lang="en-US" sz="1400" b="1" smtClean="0">
                <a:latin typeface="Courier New" charset="0"/>
              </a:rPr>
              <a:t>vector&lt;int&gt;</a:t>
            </a:r>
            <a:r>
              <a:rPr lang="en-US" sz="1400" smtClean="0"/>
              <a:t>. Then </a:t>
            </a:r>
            <a:r>
              <a:rPr lang="en-US" sz="1400" b="1" smtClean="0">
                <a:latin typeface="Courier New" charset="0"/>
              </a:rPr>
              <a:t>std::back_inserter(v)</a:t>
            </a:r>
            <a:r>
              <a:rPr lang="en-US" sz="1400" smtClean="0"/>
              <a:t> returns an iterator.</a:t>
            </a:r>
          </a:p>
          <a:p>
            <a:pPr lvl="2" eaLnBrk="1" hangingPunct="1">
              <a:defRPr/>
            </a:pPr>
            <a:r>
              <a:rPr lang="en-US" sz="1200" smtClean="0"/>
              <a:t>Doing </a:t>
            </a:r>
            <a:r>
              <a:rPr lang="ja-JP" altLang="en-US" sz="1200" smtClean="0">
                <a:latin typeface="Arial"/>
              </a:rPr>
              <a:t>“</a:t>
            </a:r>
            <a:r>
              <a:rPr lang="en-US" sz="1200" b="1" smtClean="0">
                <a:latin typeface="Courier New" charset="0"/>
              </a:rPr>
              <a:t>*</a:t>
            </a:r>
            <a:r>
              <a:rPr lang="en-US" sz="1200" i="1" smtClean="0"/>
              <a:t>iter</a:t>
            </a:r>
            <a:r>
              <a:rPr lang="en-US" sz="1200" b="1" smtClean="0">
                <a:latin typeface="Courier New" charset="0"/>
              </a:rPr>
              <a:t>++ = </a:t>
            </a:r>
            <a:r>
              <a:rPr lang="en-US" sz="1200" i="1" smtClean="0"/>
              <a:t>item</a:t>
            </a:r>
            <a:r>
              <a:rPr lang="en-US" sz="1200" b="1" smtClean="0">
                <a:latin typeface="Courier New" charset="0"/>
              </a:rPr>
              <a:t>;</a:t>
            </a:r>
            <a:r>
              <a:rPr lang="ja-JP" altLang="en-US" sz="1200" smtClean="0">
                <a:latin typeface="Arial"/>
              </a:rPr>
              <a:t>”</a:t>
            </a:r>
            <a:r>
              <a:rPr lang="en-US" sz="1200" smtClean="0"/>
              <a:t> with this iterator does </a:t>
            </a:r>
            <a:r>
              <a:rPr lang="ja-JP" altLang="en-US" sz="1200" smtClean="0">
                <a:latin typeface="Arial"/>
              </a:rPr>
              <a:t>“</a:t>
            </a:r>
            <a:r>
              <a:rPr lang="en-US" sz="1200" b="1" smtClean="0">
                <a:latin typeface="Courier New" charset="0"/>
              </a:rPr>
              <a:t>v.push_back(</a:t>
            </a:r>
            <a:r>
              <a:rPr lang="en-US" sz="1200" i="1" smtClean="0"/>
              <a:t>item</a:t>
            </a:r>
            <a:r>
              <a:rPr lang="en-US" sz="1200" b="1" smtClean="0">
                <a:latin typeface="Courier New" charset="0"/>
              </a:rPr>
              <a:t>);</a:t>
            </a:r>
            <a:r>
              <a:rPr lang="ja-JP" altLang="en-US" sz="1200" smtClean="0">
                <a:latin typeface="Arial"/>
              </a:rPr>
              <a:t>”</a:t>
            </a:r>
            <a:endParaRPr lang="en-US" sz="1200" smtClean="0"/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std::copy(iter1, iter2, std::back_inserter(v));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defRPr/>
            </a:pPr>
            <a:r>
              <a:rPr lang="en-US" sz="1400" smtClean="0"/>
              <a:t>The above </a:t>
            </a:r>
            <a:r>
              <a:rPr lang="en-US" sz="1400" b="1" smtClean="0"/>
              <a:t>inserts</a:t>
            </a:r>
            <a:r>
              <a:rPr lang="en-US" sz="1400" smtClean="0"/>
              <a:t> a copy of range [</a:t>
            </a:r>
            <a:r>
              <a:rPr lang="en-US" sz="1400" b="1" smtClean="0">
                <a:latin typeface="Courier New" charset="0"/>
              </a:rPr>
              <a:t>iter1</a:t>
            </a:r>
            <a:r>
              <a:rPr lang="en-US" sz="1400" smtClean="0"/>
              <a:t>, </a:t>
            </a:r>
            <a:r>
              <a:rPr lang="en-US" sz="1400" b="1" smtClean="0">
                <a:latin typeface="Courier New" charset="0"/>
              </a:rPr>
              <a:t>iter2</a:t>
            </a:r>
            <a:r>
              <a:rPr lang="en-US" sz="1400" smtClean="0"/>
              <a:t>) at the end of </a:t>
            </a:r>
            <a:r>
              <a:rPr lang="en-US" sz="1400" b="1" smtClean="0">
                <a:latin typeface="Courier New" charset="0"/>
              </a:rPr>
              <a:t>v</a:t>
            </a:r>
            <a:r>
              <a:rPr lang="en-US" sz="1400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There is also </a:t>
            </a:r>
            <a:r>
              <a:rPr lang="en-US" sz="1600" b="1" smtClean="0">
                <a:latin typeface="Courier New" charset="0"/>
                <a:cs typeface="+mn-cs"/>
              </a:rPr>
              <a:t>std::front_inserter</a:t>
            </a:r>
            <a:r>
              <a:rPr lang="en-US" sz="1600" smtClean="0">
                <a:cs typeface="+mn-cs"/>
              </a:rPr>
              <a:t>, for doing </a:t>
            </a:r>
            <a:r>
              <a:rPr lang="en-US" sz="1600" b="1" smtClean="0">
                <a:latin typeface="Courier New" charset="0"/>
                <a:cs typeface="+mn-cs"/>
              </a:rPr>
              <a:t>push_front</a:t>
            </a:r>
            <a:r>
              <a:rPr lang="en-US" sz="1600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And there is </a:t>
            </a:r>
            <a:r>
              <a:rPr lang="en-US" sz="1600" b="1" smtClean="0">
                <a:latin typeface="Courier New" charset="0"/>
                <a:cs typeface="+mn-cs"/>
              </a:rPr>
              <a:t>std::inserter</a:t>
            </a:r>
            <a:r>
              <a:rPr lang="en-US" sz="1600" smtClean="0">
                <a:cs typeface="+mn-cs"/>
              </a:rPr>
              <a:t>, which takes two parameters: a container </a:t>
            </a:r>
            <a:r>
              <a:rPr lang="en-US" sz="1600" i="1" smtClean="0">
                <a:cs typeface="+mn-cs"/>
              </a:rPr>
              <a:t>c</a:t>
            </a:r>
            <a:r>
              <a:rPr lang="en-US" sz="1600" smtClean="0">
                <a:cs typeface="+mn-cs"/>
              </a:rPr>
              <a:t> and an iterator </a:t>
            </a:r>
            <a:r>
              <a:rPr lang="en-US" sz="1600" i="1" smtClean="0">
                <a:cs typeface="+mn-cs"/>
              </a:rPr>
              <a:t>pos</a:t>
            </a:r>
            <a:r>
              <a:rPr lang="en-US" sz="1600" smtClean="0">
                <a:cs typeface="+mn-cs"/>
              </a:rPr>
              <a:t> into container </a:t>
            </a:r>
            <a:r>
              <a:rPr lang="en-US" sz="1600" i="1" smtClean="0">
                <a:cs typeface="+mn-cs"/>
              </a:rPr>
              <a:t>c</a:t>
            </a:r>
            <a:r>
              <a:rPr lang="en-US" sz="1600" smtClean="0">
                <a:cs typeface="+mn-cs"/>
              </a:rPr>
              <a:t>. It returns an iterator that does</a:t>
            </a:r>
            <a:br>
              <a:rPr lang="en-US" sz="1600" smtClean="0">
                <a:cs typeface="+mn-cs"/>
              </a:rPr>
            </a:br>
            <a:r>
              <a:rPr lang="en-US" sz="1600" i="1" smtClean="0">
                <a:cs typeface="+mn-cs"/>
              </a:rPr>
              <a:t>pos</a:t>
            </a:r>
            <a:r>
              <a:rPr lang="en-US" sz="1600" b="1" smtClean="0">
                <a:latin typeface="Courier New" charset="0"/>
                <a:cs typeface="+mn-cs"/>
              </a:rPr>
              <a:t> = </a:t>
            </a:r>
            <a:r>
              <a:rPr lang="en-US" sz="1600" i="1" smtClean="0">
                <a:cs typeface="+mn-cs"/>
              </a:rPr>
              <a:t>c</a:t>
            </a:r>
            <a:r>
              <a:rPr lang="en-US" sz="1600" b="1" smtClean="0">
                <a:latin typeface="Courier New" charset="0"/>
                <a:cs typeface="+mn-cs"/>
              </a:rPr>
              <a:t>.insert(</a:t>
            </a:r>
            <a:r>
              <a:rPr lang="en-US" sz="1600" i="1" smtClean="0">
                <a:cs typeface="+mn-cs"/>
              </a:rPr>
              <a:t>item</a:t>
            </a:r>
            <a:r>
              <a:rPr lang="en-US" sz="1600" b="1" smtClean="0">
                <a:latin typeface="Courier New" charset="0"/>
                <a:cs typeface="+mn-cs"/>
              </a:rPr>
              <a:t>, </a:t>
            </a:r>
            <a:r>
              <a:rPr lang="en-US" sz="1600" i="1" smtClean="0">
                <a:cs typeface="+mn-cs"/>
              </a:rPr>
              <a:t>pos</a:t>
            </a:r>
            <a:r>
              <a:rPr lang="en-US" sz="1600" b="1" smtClean="0">
                <a:latin typeface="Courier New" charset="0"/>
                <a:cs typeface="+mn-cs"/>
              </a:rPr>
              <a:t>);</a:t>
            </a:r>
          </a:p>
          <a:p>
            <a:pPr lvl="1" eaLnBrk="1" hangingPunct="1">
              <a:defRPr/>
            </a:pPr>
            <a:r>
              <a:rPr lang="en-US" sz="1400" smtClean="0"/>
              <a:t>Note: insert-with-hint for sets &amp; maps looks like the above.</a:t>
            </a:r>
          </a:p>
        </p:txBody>
      </p:sp>
    </p:spTree>
    <p:extLst>
      <p:ext uri="{BB962C8B-B14F-4D97-AF65-F5344CB8AC3E}">
        <p14:creationId xmlns:p14="http://schemas.microsoft.com/office/powerpoint/2010/main" val="253618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5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Set Algorithms </a:t>
            </a:r>
            <a:r>
              <a:rPr lang="en-US" smtClean="0">
                <a:cs typeface="Times New Roman" charset="0"/>
              </a:rPr>
              <a:t>— Usage</a:t>
            </a:r>
          </a:p>
        </p:txBody>
      </p:sp>
      <p:sp>
        <p:nvSpPr>
          <p:cNvPr id="315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Again, how can we find the intersection of two </a:t>
            </a:r>
            <a:r>
              <a:rPr lang="en-US" sz="1600" b="1" smtClean="0">
                <a:latin typeface="Courier New" charset="0"/>
                <a:cs typeface="+mn-cs"/>
              </a:rPr>
              <a:t>set</a:t>
            </a:r>
            <a:r>
              <a:rPr lang="en-US" sz="1600" smtClean="0">
                <a:cs typeface="+mn-cs"/>
              </a:rPr>
              <a:t>s, and store the result as another </a:t>
            </a:r>
            <a:r>
              <a:rPr lang="en-US" sz="1600" b="1" smtClean="0">
                <a:latin typeface="Courier New" charset="0"/>
                <a:cs typeface="+mn-cs"/>
              </a:rPr>
              <a:t>set</a:t>
            </a:r>
            <a:r>
              <a:rPr lang="en-US" sz="1600" smtClean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z="1400" smtClean="0"/>
              <a:t>Use </a:t>
            </a:r>
            <a:r>
              <a:rPr lang="en-US" sz="1400" b="1" smtClean="0">
                <a:latin typeface="Courier New" charset="0"/>
              </a:rPr>
              <a:t>std::set_intersection</a:t>
            </a:r>
            <a:r>
              <a:rPr lang="en-US" sz="1400" smtClean="0"/>
              <a:t>. This takes two sorted sequences and writes the result, as a sorted sequence, to a given output iterator.</a:t>
            </a:r>
          </a:p>
          <a:p>
            <a:pPr lvl="1" eaLnBrk="1" hangingPunct="1">
              <a:defRPr/>
            </a:pPr>
            <a:r>
              <a:rPr lang="en-US" sz="1400" smtClean="0"/>
              <a:t>For the inputs, use the begin &amp; end member functions of the two given sets.</a:t>
            </a:r>
          </a:p>
          <a:p>
            <a:pPr lvl="1" eaLnBrk="1" hangingPunct="1">
              <a:defRPr/>
            </a:pPr>
            <a:r>
              <a:rPr lang="en-US" sz="1400" smtClean="0"/>
              <a:t>For the output, use an inserter (special iterator) for a third set.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&lt;set&gt;        // for std::set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&lt;algorithm&gt;  // for std::set_intersection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&lt;iterator&gt;   // for std::inserter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std::set&lt;Foo&gt; s1, s2, s3;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solidFill>
                  <a:schemeClr val="hlink"/>
                </a:solidFill>
                <a:cs typeface="+mn-cs"/>
              </a:rPr>
              <a:t>[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Here, we initialize sets </a:t>
            </a: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s1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 and </a:t>
            </a: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s2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.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]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Now, we want s3 to be the set intersection of s1, s2.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std::set_intersection(s1.begin(), s1.end(),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  s2.begin(), s2.end(),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  std::inserter(s3, s3.begin()));</a:t>
            </a:r>
            <a:endParaRPr lang="en-US" sz="1600" i="1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83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2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Languages </a:t>
            </a:r>
            <a:r>
              <a:rPr lang="en-US" smtClean="0">
                <a:cs typeface="Times New Roman" charset="0"/>
              </a:rPr>
              <a:t>— Python</a:t>
            </a:r>
          </a:p>
        </p:txBody>
      </p:sp>
      <p:sp>
        <p:nvSpPr>
          <p:cNvPr id="302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Python includes a Table type, called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dictionary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or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dict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Dictionaries are used for many things in Python.</a:t>
            </a:r>
          </a:p>
          <a:p>
            <a:pPr lvl="2" eaLnBrk="1" hangingPunct="1">
              <a:defRPr/>
            </a:pPr>
            <a:r>
              <a:rPr lang="en-US" smtClean="0"/>
              <a:t>They are used for function look-up, which is done at runtime.</a:t>
            </a:r>
          </a:p>
          <a:p>
            <a:pPr lvl="1" eaLnBrk="1" hangingPunct="1">
              <a:defRPr/>
            </a:pPr>
            <a:r>
              <a:rPr lang="en-US" smtClean="0"/>
              <a:t>Dictionaries are Hash-Table based.</a:t>
            </a:r>
          </a:p>
          <a:p>
            <a:pPr lvl="2" eaLnBrk="1" hangingPunct="1">
              <a:defRPr/>
            </a:pPr>
            <a:r>
              <a:rPr lang="en-US" smtClean="0"/>
              <a:t>Built-in types have hash functions provided.</a:t>
            </a:r>
          </a:p>
          <a:p>
            <a:pPr lvl="2" eaLnBrk="1" hangingPunct="1">
              <a:defRPr/>
            </a:pPr>
            <a:r>
              <a:rPr lang="en-US" smtClean="0"/>
              <a:t>User-defined types can specify their own hash functions.</a:t>
            </a:r>
          </a:p>
          <a:p>
            <a:pPr lvl="1" eaLnBrk="1" hangingPunct="1">
              <a:defRPr/>
            </a:pPr>
            <a:r>
              <a:rPr lang="en-US" smtClean="0"/>
              <a:t>Example: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d = { 1:"one", "hi":"ho", "two":2 }  # d is a dict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x = d[1]  # x should now be "one"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if 1 in d: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print "1 was found"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for k in d:                          # Loop over keys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print("key:", k, "data:", d[k])</a:t>
            </a:r>
          </a:p>
        </p:txBody>
      </p:sp>
    </p:spTree>
    <p:extLst>
      <p:ext uri="{BB962C8B-B14F-4D97-AF65-F5344CB8AC3E}">
        <p14:creationId xmlns:p14="http://schemas.microsoft.com/office/powerpoint/2010/main" val="373541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3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Languages </a:t>
            </a:r>
            <a:r>
              <a:rPr lang="en-US" smtClean="0">
                <a:cs typeface="Times New Roman" charset="0"/>
              </a:rPr>
              <a:t>— Perl</a:t>
            </a:r>
          </a:p>
        </p:txBody>
      </p:sp>
      <p:sp>
        <p:nvSpPr>
          <p:cNvPr id="303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Perl has had Tables for a long time.</a:t>
            </a:r>
          </a:p>
          <a:p>
            <a:pPr lvl="1" eaLnBrk="1" hangingPunct="1">
              <a:defRPr/>
            </a:pPr>
            <a:r>
              <a:rPr lang="en-US" smtClean="0"/>
              <a:t>A Perl Table implementation is called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hash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These are Hash-Table based, of course.</a:t>
            </a:r>
          </a:p>
          <a:p>
            <a:pPr lvl="2" eaLnBrk="1" hangingPunct="1">
              <a:defRPr/>
            </a:pPr>
            <a:r>
              <a:rPr lang="en-US" smtClean="0"/>
              <a:t>Example: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$H{1} = "one";         # H is a hash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$H{"hi"} = "ho";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$H{"two"} = 2;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print $H{"hi"}, "\n";  # Prints "ho"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@A = keys %H;          # Array of keys of hash H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foreach $K (keys %H)   # Loop over keys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print "key: ", $K, " data: ", $H{$K}, "\n"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3030020" name="Text Box 4"/>
          <p:cNvSpPr txBox="1">
            <a:spLocks noChangeArrowheads="1"/>
          </p:cNvSpPr>
          <p:nvPr/>
        </p:nvSpPr>
        <p:spPr bwMode="auto">
          <a:xfrm>
            <a:off x="6553200" y="2819400"/>
            <a:ext cx="1905000" cy="7461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Note: The syntax is different in Perl version 6.</a:t>
            </a:r>
          </a:p>
        </p:txBody>
      </p:sp>
    </p:spTree>
    <p:extLst>
      <p:ext uri="{BB962C8B-B14F-4D97-AF65-F5344CB8AC3E}">
        <p14:creationId xmlns:p14="http://schemas.microsoft.com/office/powerpoint/2010/main" val="28469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3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Languages </a:t>
            </a:r>
            <a:r>
              <a:rPr lang="en-US" smtClean="0">
                <a:cs typeface="Times New Roman" charset="0"/>
              </a:rPr>
              <a:t>— Lisp</a:t>
            </a:r>
          </a:p>
        </p:txBody>
      </p:sp>
      <p:sp>
        <p:nvSpPr>
          <p:cNvPr id="303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Lisp has had Tables for a long, long time.</a:t>
            </a:r>
          </a:p>
          <a:p>
            <a:pPr lvl="1" eaLnBrk="1" hangingPunct="1">
              <a:defRPr/>
            </a:pPr>
            <a:r>
              <a:rPr lang="en-US" smtClean="0"/>
              <a:t>Remember that Lisp uses Binary-Tree-based lists of lists for </a:t>
            </a:r>
            <a:r>
              <a:rPr lang="en-US" b="1" smtClean="0"/>
              <a:t>everything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Thus, we cannot expect Lisp to have a special Table type.</a:t>
            </a:r>
          </a:p>
          <a:p>
            <a:pPr lvl="2" eaLnBrk="1" hangingPunct="1">
              <a:defRPr/>
            </a:pPr>
            <a:r>
              <a:rPr lang="en-US" smtClean="0"/>
              <a:t>There are, however conventions for expressing Tables as lists.</a:t>
            </a:r>
          </a:p>
          <a:p>
            <a:pPr lvl="1" eaLnBrk="1" hangingPunct="1">
              <a:defRPr/>
            </a:pPr>
            <a:r>
              <a:rPr lang="en-US" smtClean="0"/>
              <a:t>One kind: </a:t>
            </a:r>
            <a:r>
              <a:rPr lang="en-US" b="1" smtClean="0"/>
              <a:t>property list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Constructed as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( </a:t>
            </a:r>
            <a:r>
              <a:rPr lang="en-US" i="1" smtClean="0"/>
              <a:t>key1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data1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key2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data2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key3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data3</a:t>
            </a:r>
            <a:r>
              <a:rPr lang="en-US" b="1" smtClean="0">
                <a:latin typeface="Courier New" charset="0"/>
              </a:rPr>
              <a:t> )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Example: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( 1 one hi ho two 2 )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Another kind : </a:t>
            </a:r>
            <a:r>
              <a:rPr lang="en-US" b="1" smtClean="0"/>
              <a:t>association list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Something like this: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(( </a:t>
            </a:r>
            <a:r>
              <a:rPr lang="en-US" i="1" smtClean="0"/>
              <a:t>key1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data1</a:t>
            </a:r>
            <a:r>
              <a:rPr lang="en-US" b="1" smtClean="0">
                <a:latin typeface="Courier New" charset="0"/>
              </a:rPr>
              <a:t> ) ( </a:t>
            </a:r>
            <a:r>
              <a:rPr lang="en-US" i="1" smtClean="0"/>
              <a:t>key2</a:t>
            </a:r>
            <a:r>
              <a:rPr lang="en-US" b="1" smtClean="0">
                <a:latin typeface="Courier New" charset="0"/>
              </a:rPr>
              <a:t> </a:t>
            </a:r>
            <a:r>
              <a:rPr lang="en-US" i="1" smtClean="0"/>
              <a:t>data2</a:t>
            </a:r>
            <a:r>
              <a:rPr lang="en-US" b="1" smtClean="0">
                <a:latin typeface="Courier New" charset="0"/>
              </a:rPr>
              <a:t> ))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3" eaLnBrk="1" hangingPunct="1">
              <a:defRPr/>
            </a:pPr>
            <a:r>
              <a:rPr lang="en-US" smtClean="0"/>
              <a:t>I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m told that the implementation uses memory a bit more efficiently, replacing pointers with values.</a:t>
            </a:r>
          </a:p>
          <a:p>
            <a:pPr lvl="1" eaLnBrk="1" hangingPunct="1">
              <a:defRPr/>
            </a:pPr>
            <a:r>
              <a:rPr lang="en-US" smtClean="0"/>
              <a:t>Of course, these do not have very efficient operations.</a:t>
            </a:r>
          </a:p>
          <a:p>
            <a:pPr lvl="2" eaLnBrk="1" hangingPunct="1">
              <a:defRPr/>
            </a:pPr>
            <a:r>
              <a:rPr lang="en-US" smtClean="0"/>
              <a:t>But they also predate much of the intense research on key-based look-up in the 1960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s. So we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ll forgive them. </a:t>
            </a:r>
            <a:r>
              <a:rPr lang="en-US" b="1" smtClean="0"/>
              <a:t>Maybe.</a:t>
            </a:r>
          </a:p>
          <a:p>
            <a:pPr lvl="2" eaLnBrk="1" hangingPunct="1">
              <a:defRPr/>
            </a:pPr>
            <a:r>
              <a:rPr lang="en-US" smtClean="0"/>
              <a:t>Also note that, while there is no efficient built-in Table, one can certainly write one. And people have.</a:t>
            </a:r>
          </a:p>
        </p:txBody>
      </p:sp>
    </p:spTree>
    <p:extLst>
      <p:ext uri="{BB962C8B-B14F-4D97-AF65-F5344CB8AC3E}">
        <p14:creationId xmlns:p14="http://schemas.microsoft.com/office/powerpoint/2010/main" val="1539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Where Are We?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 smtClean="0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 smtClean="0"/>
              <a:t>Operations:</a:t>
            </a:r>
          </a:p>
          <a:p>
            <a:pPr lvl="2" eaLnBrk="1" hangingPunct="1">
              <a:defRPr/>
            </a:pPr>
            <a:r>
              <a:rPr lang="en-US" smtClean="0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 smtClean="0"/>
              <a:t>Add new item [insert].</a:t>
            </a:r>
          </a:p>
          <a:p>
            <a:pPr lvl="2" eaLnBrk="1" hangingPunct="1">
              <a:defRPr/>
            </a:pPr>
            <a:r>
              <a:rPr lang="en-US" smtClean="0"/>
              <a:t>Eliminate existing item [delete].</a:t>
            </a:r>
          </a:p>
          <a:p>
            <a:pPr lvl="1" eaLnBrk="1" hangingPunct="1">
              <a:defRPr/>
            </a:pPr>
            <a:r>
              <a:rPr lang="en-US" smtClean="0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solution to this problem is a </a:t>
            </a:r>
            <a:r>
              <a:rPr lang="en-US" b="1" smtClean="0">
                <a:cs typeface="+mn-cs"/>
              </a:rPr>
              <a:t>container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Generic containers</a:t>
            </a:r>
            <a:r>
              <a:rPr lang="en-US" smtClean="0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Overview of Advanced Table Implementations</a:t>
            </a:r>
          </a:p>
        </p:txBody>
      </p:sp>
      <p:sp>
        <p:nvSpPr>
          <p:cNvPr id="27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cover the following advanced Table implementations.</a:t>
            </a:r>
          </a:p>
          <a:p>
            <a:pPr lvl="1" eaLnBrk="1" hangingPunct="1">
              <a:defRPr/>
            </a:pPr>
            <a:r>
              <a:rPr lang="en-US" smtClean="0"/>
              <a:t>Balanced Search Trees</a:t>
            </a:r>
          </a:p>
          <a:p>
            <a:pPr lvl="2" eaLnBrk="1" hangingPunct="1">
              <a:defRPr/>
            </a:pPr>
            <a:r>
              <a:rPr lang="en-US" smtClean="0"/>
              <a:t>Binary Search Trees are hard to keep balanced, so to make things easier we allow more than 2 children:</a:t>
            </a:r>
          </a:p>
          <a:p>
            <a:pPr lvl="3" eaLnBrk="1" hangingPunct="1">
              <a:defRPr/>
            </a:pPr>
            <a:r>
              <a:rPr lang="en-US" b="1" smtClean="0"/>
              <a:t>2-3 Tree</a:t>
            </a:r>
          </a:p>
          <a:p>
            <a:pPr lvl="4" eaLnBrk="1" hangingPunct="1">
              <a:defRPr/>
            </a:pPr>
            <a:r>
              <a:rPr lang="en-US" smtClean="0"/>
              <a:t>Up to 3 children</a:t>
            </a:r>
          </a:p>
          <a:p>
            <a:pPr lvl="3" eaLnBrk="1" hangingPunct="1">
              <a:defRPr/>
            </a:pPr>
            <a:r>
              <a:rPr lang="en-US" b="1" smtClean="0"/>
              <a:t>2-3-4 Tree</a:t>
            </a:r>
          </a:p>
          <a:p>
            <a:pPr lvl="4" eaLnBrk="1" hangingPunct="1">
              <a:defRPr/>
            </a:pPr>
            <a:r>
              <a:rPr lang="en-US" smtClean="0"/>
              <a:t>Up to 4 children</a:t>
            </a:r>
          </a:p>
          <a:p>
            <a:pPr lvl="3" eaLnBrk="1" hangingPunct="1">
              <a:defRPr/>
            </a:pPr>
            <a:r>
              <a:rPr lang="en-US" b="1" smtClean="0"/>
              <a:t>Red-Black Tree</a:t>
            </a:r>
          </a:p>
          <a:p>
            <a:pPr lvl="4" eaLnBrk="1" hangingPunct="1">
              <a:defRPr/>
            </a:pPr>
            <a:r>
              <a:rPr lang="en-US" smtClean="0"/>
              <a:t>Binary-tree representation of a 2-3-4 tree</a:t>
            </a:r>
          </a:p>
          <a:p>
            <a:pPr lvl="2" eaLnBrk="1" hangingPunct="1">
              <a:defRPr/>
            </a:pPr>
            <a:r>
              <a:rPr lang="en-US" smtClean="0"/>
              <a:t>Or back up and try a balanced Binary Tree again:</a:t>
            </a:r>
          </a:p>
          <a:p>
            <a:pPr lvl="3" eaLnBrk="1" hangingPunct="1">
              <a:defRPr/>
            </a:pPr>
            <a:r>
              <a:rPr lang="en-US" b="1" smtClean="0"/>
              <a:t>AVL Tree</a:t>
            </a:r>
          </a:p>
          <a:p>
            <a:pPr lvl="1" eaLnBrk="1" hangingPunct="1">
              <a:defRPr/>
            </a:pPr>
            <a:r>
              <a:rPr lang="en-US" smtClean="0"/>
              <a:t>Alternatively, forget about trees entirely:</a:t>
            </a:r>
          </a:p>
          <a:p>
            <a:pPr lvl="2" eaLnBrk="1" hangingPunct="1">
              <a:defRPr/>
            </a:pPr>
            <a:r>
              <a:rPr lang="en-US" b="1" smtClean="0"/>
              <a:t>Hash Tables</a:t>
            </a:r>
          </a:p>
          <a:p>
            <a:pPr lvl="1" eaLnBrk="1" hangingPunct="1">
              <a:defRPr/>
            </a:pPr>
            <a:r>
              <a:rPr lang="en-US" smtClean="0"/>
              <a:t>Finally,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the Radix Sort of Table implementations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:</a:t>
            </a:r>
          </a:p>
          <a:p>
            <a:pPr lvl="2" eaLnBrk="1" hangingPunct="1">
              <a:defRPr/>
            </a:pPr>
            <a:r>
              <a:rPr lang="en-US" b="1" smtClean="0"/>
              <a:t>Prefix Tree</a:t>
            </a:r>
            <a:endParaRPr lang="en-US" smtClean="0"/>
          </a:p>
        </p:txBody>
      </p:sp>
      <p:sp>
        <p:nvSpPr>
          <p:cNvPr id="2744324" name="Text Box 4"/>
          <p:cNvSpPr txBox="1">
            <a:spLocks noChangeArrowheads="1"/>
          </p:cNvSpPr>
          <p:nvPr/>
        </p:nvSpPr>
        <p:spPr bwMode="auto">
          <a:xfrm>
            <a:off x="914400" y="226218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27" name="Text Box 7"/>
          <p:cNvSpPr txBox="1">
            <a:spLocks noChangeArrowheads="1"/>
          </p:cNvSpPr>
          <p:nvPr/>
        </p:nvSpPr>
        <p:spPr bwMode="auto">
          <a:xfrm>
            <a:off x="914400" y="27749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28" name="Text Box 8"/>
          <p:cNvSpPr txBox="1">
            <a:spLocks noChangeArrowheads="1"/>
          </p:cNvSpPr>
          <p:nvPr/>
        </p:nvSpPr>
        <p:spPr bwMode="auto">
          <a:xfrm>
            <a:off x="914400" y="3276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32" name="Text Box 12"/>
          <p:cNvSpPr txBox="1">
            <a:spLocks noChangeArrowheads="1"/>
          </p:cNvSpPr>
          <p:nvPr/>
        </p:nvSpPr>
        <p:spPr bwMode="auto">
          <a:xfrm>
            <a:off x="914400" y="408622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[1/4]</a:t>
            </a:r>
          </a:p>
        </p:txBody>
      </p:sp>
      <p:sp>
        <p:nvSpPr>
          <p:cNvPr id="293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Balanced search trees allow the 3 primary Table operations to be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). Is there an even more efficient implementation?</a:t>
            </a:r>
          </a:p>
          <a:p>
            <a:pPr lvl="1" eaLnBrk="1" hangingPunct="1">
              <a:defRPr/>
            </a:pPr>
            <a:r>
              <a:rPr lang="en-US" smtClean="0"/>
              <a:t>Kind of. It depends what we mean by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more efficient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Idea: implement a Table as an unsorted array of key-data pairs.</a:t>
            </a:r>
          </a:p>
          <a:p>
            <a:pPr lvl="1" eaLnBrk="1" hangingPunct="1">
              <a:defRPr/>
            </a:pPr>
            <a:r>
              <a:rPr lang="en-US" smtClean="0"/>
              <a:t>Delete-by-index is fast, if we allow </a:t>
            </a:r>
            <a:r>
              <a:rPr lang="en-US" b="1" smtClean="0"/>
              <a:t>gaps</a:t>
            </a:r>
            <a:r>
              <a:rPr lang="en-US" smtClean="0"/>
              <a:t> in our data.</a:t>
            </a:r>
          </a:p>
          <a:p>
            <a:pPr lvl="2" eaLnBrk="1" hangingPunct="1">
              <a:defRPr/>
            </a:pPr>
            <a:r>
              <a:rPr lang="en-US" smtClean="0"/>
              <a:t>To delete an item at a given index, set it to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EMPTY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 Constant time.</a:t>
            </a:r>
          </a:p>
          <a:p>
            <a:pPr lvl="2" eaLnBrk="1" hangingPunct="1">
              <a:defRPr/>
            </a:pPr>
            <a:r>
              <a:rPr lang="en-US" smtClean="0"/>
              <a:t>However, to do </a:t>
            </a:r>
            <a:r>
              <a:rPr lang="en-US" i="1" smtClean="0"/>
              <a:t>Table</a:t>
            </a:r>
            <a:r>
              <a:rPr lang="en-US" smtClean="0"/>
              <a:t> delete (by key) we must find (retrieve) the item …</a:t>
            </a:r>
          </a:p>
          <a:p>
            <a:pPr lvl="1" eaLnBrk="1" hangingPunct="1">
              <a:defRPr/>
            </a:pPr>
            <a:r>
              <a:rPr lang="en-US" smtClean="0"/>
              <a:t>Insert is fast, if we allow duplicate keys.</a:t>
            </a:r>
          </a:p>
          <a:p>
            <a:pPr lvl="2" eaLnBrk="1" hangingPunct="1">
              <a:defRPr/>
            </a:pPr>
            <a:r>
              <a:rPr lang="en-US" smtClean="0"/>
              <a:t>If no reallocation, constant time.</a:t>
            </a:r>
          </a:p>
          <a:p>
            <a:pPr lvl="2" eaLnBrk="1" hangingPunct="1">
              <a:defRPr/>
            </a:pPr>
            <a:r>
              <a:rPr lang="en-US" smtClean="0"/>
              <a:t>However, to insert when we do not allow duplicate keys, we need to find (retrieve) the item, so we can replace it. And, unfortunately …</a:t>
            </a:r>
          </a:p>
          <a:p>
            <a:pPr lvl="1" eaLnBrk="1" hangingPunct="1">
              <a:defRPr/>
            </a:pPr>
            <a:r>
              <a:rPr lang="en-US" smtClean="0"/>
              <a:t>Retrieve is </a:t>
            </a:r>
            <a:r>
              <a:rPr lang="en-US" b="1" smtClean="0"/>
              <a:t>slow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), in fact (Sequential Search).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</a:t>
            </a:r>
            <a:r>
              <a:rPr lang="en-US" b="1" smtClean="0">
                <a:cs typeface="+mn-cs"/>
              </a:rPr>
              <a:t>speeding up</a:t>
            </a:r>
            <a:r>
              <a:rPr lang="en-US" smtClean="0">
                <a:cs typeface="+mn-cs"/>
              </a:rPr>
              <a:t> </a:t>
            </a:r>
            <a:r>
              <a:rPr lang="en-US" b="1" smtClean="0">
                <a:cs typeface="+mn-cs"/>
              </a:rPr>
              <a:t>retrieve</a:t>
            </a:r>
            <a:r>
              <a:rPr lang="en-US" smtClean="0">
                <a:cs typeface="+mn-cs"/>
              </a:rPr>
              <a:t> might make </a:t>
            </a:r>
            <a:r>
              <a:rPr lang="en-US" i="1" smtClean="0">
                <a:cs typeface="+mn-cs"/>
              </a:rPr>
              <a:t>everything</a:t>
            </a:r>
            <a:r>
              <a:rPr lang="en-US" smtClean="0">
                <a:cs typeface="+mn-cs"/>
              </a:rPr>
              <a:t> fast …</a:t>
            </a:r>
          </a:p>
        </p:txBody>
      </p:sp>
      <p:sp>
        <p:nvSpPr>
          <p:cNvPr id="2933764" name="Rectangle 4"/>
          <p:cNvSpPr>
            <a:spLocks noChangeArrowheads="1"/>
          </p:cNvSpPr>
          <p:nvPr/>
        </p:nvSpPr>
        <p:spPr bwMode="auto">
          <a:xfrm>
            <a:off x="1828800" y="53340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33765" name="Rectangle 5"/>
          <p:cNvSpPr>
            <a:spLocks noChangeArrowheads="1"/>
          </p:cNvSpPr>
          <p:nvPr/>
        </p:nvSpPr>
        <p:spPr bwMode="auto">
          <a:xfrm>
            <a:off x="2743200" y="53340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2933766" name="Rectangle 6"/>
          <p:cNvSpPr>
            <a:spLocks noChangeArrowheads="1"/>
          </p:cNvSpPr>
          <p:nvPr/>
        </p:nvSpPr>
        <p:spPr bwMode="auto">
          <a:xfrm>
            <a:off x="3657600" y="53340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33767" name="Rectangle 7"/>
          <p:cNvSpPr>
            <a:spLocks noChangeArrowheads="1"/>
          </p:cNvSpPr>
          <p:nvPr/>
        </p:nvSpPr>
        <p:spPr bwMode="auto">
          <a:xfrm>
            <a:off x="4572000" y="53340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33768" name="Rectangle 8"/>
          <p:cNvSpPr>
            <a:spLocks noChangeArrowheads="1"/>
          </p:cNvSpPr>
          <p:nvPr/>
        </p:nvSpPr>
        <p:spPr bwMode="auto">
          <a:xfrm>
            <a:off x="5486400" y="53340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2933769" name="Rectangle 9"/>
          <p:cNvSpPr>
            <a:spLocks noChangeArrowheads="1"/>
          </p:cNvSpPr>
          <p:nvPr/>
        </p:nvSpPr>
        <p:spPr bwMode="auto">
          <a:xfrm>
            <a:off x="6400800" y="53340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33770" name="Rectangle 10"/>
          <p:cNvSpPr>
            <a:spLocks noChangeArrowheads="1"/>
          </p:cNvSpPr>
          <p:nvPr/>
        </p:nvSpPr>
        <p:spPr bwMode="auto">
          <a:xfrm>
            <a:off x="914400" y="53340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33771" name="Rectangle 11"/>
          <p:cNvSpPr>
            <a:spLocks noChangeArrowheads="1"/>
          </p:cNvSpPr>
          <p:nvPr/>
        </p:nvSpPr>
        <p:spPr bwMode="auto">
          <a:xfrm>
            <a:off x="7315200" y="53340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33772" name="Line 12"/>
          <p:cNvSpPr>
            <a:spLocks noChangeShapeType="1"/>
          </p:cNvSpPr>
          <p:nvPr/>
        </p:nvSpPr>
        <p:spPr bwMode="auto">
          <a:xfrm>
            <a:off x="914400" y="525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6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[2/4]</a:t>
            </a:r>
          </a:p>
        </p:txBody>
      </p:sp>
      <p:sp>
        <p:nvSpPr>
          <p:cNvPr id="296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if we had a magic function which, given a key, returned the index of the item?</a:t>
            </a:r>
          </a:p>
          <a:p>
            <a:pPr lvl="1" eaLnBrk="1" hangingPunct="1">
              <a:defRPr/>
            </a:pPr>
            <a:r>
              <a:rPr lang="en-US" smtClean="0"/>
              <a:t>Then all three operations (insert, delete, retrieve) would be constant time!</a:t>
            </a:r>
          </a:p>
          <a:p>
            <a:pPr lvl="2" eaLnBrk="1" hangingPunct="1">
              <a:defRPr/>
            </a:pPr>
            <a:r>
              <a:rPr lang="en-US" smtClean="0"/>
              <a:t>Okay, maybe </a:t>
            </a:r>
            <a:r>
              <a:rPr lang="en-US" i="1" smtClean="0"/>
              <a:t>amortized</a:t>
            </a:r>
            <a:r>
              <a:rPr lang="en-US" smtClean="0"/>
              <a:t> constant time for insert.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Unfortunately, such a function is generally impractical. Given reasonable constraints it is often </a:t>
            </a:r>
            <a:r>
              <a:rPr lang="en-US" b="1" smtClean="0">
                <a:cs typeface="+mn-cs"/>
              </a:rPr>
              <a:t>impossible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Think: What if there are more possible keys than array locations?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we can try. This is the basic idea behind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Hash Table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</p:txBody>
      </p:sp>
      <p:sp>
        <p:nvSpPr>
          <p:cNvPr id="2963460" name="Rectangle 4"/>
          <p:cNvSpPr>
            <a:spLocks noChangeArrowheads="1"/>
          </p:cNvSpPr>
          <p:nvPr/>
        </p:nvSpPr>
        <p:spPr bwMode="auto">
          <a:xfrm>
            <a:off x="18288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1" name="Rectangle 5"/>
          <p:cNvSpPr>
            <a:spLocks noChangeArrowheads="1"/>
          </p:cNvSpPr>
          <p:nvPr/>
        </p:nvSpPr>
        <p:spPr bwMode="auto">
          <a:xfrm>
            <a:off x="2743200" y="16764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2963462" name="Rectangle 6"/>
          <p:cNvSpPr>
            <a:spLocks noChangeArrowheads="1"/>
          </p:cNvSpPr>
          <p:nvPr/>
        </p:nvSpPr>
        <p:spPr bwMode="auto">
          <a:xfrm>
            <a:off x="36576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3" name="Rectangle 7"/>
          <p:cNvSpPr>
            <a:spLocks noChangeArrowheads="1"/>
          </p:cNvSpPr>
          <p:nvPr/>
        </p:nvSpPr>
        <p:spPr bwMode="auto">
          <a:xfrm>
            <a:off x="45720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4" name="Rectangle 8"/>
          <p:cNvSpPr>
            <a:spLocks noChangeArrowheads="1"/>
          </p:cNvSpPr>
          <p:nvPr/>
        </p:nvSpPr>
        <p:spPr bwMode="auto">
          <a:xfrm>
            <a:off x="5486400" y="16764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2963465" name="Rectangle 9"/>
          <p:cNvSpPr>
            <a:spLocks noChangeArrowheads="1"/>
          </p:cNvSpPr>
          <p:nvPr/>
        </p:nvSpPr>
        <p:spPr bwMode="auto">
          <a:xfrm>
            <a:off x="64008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6" name="Rectangle 10"/>
          <p:cNvSpPr>
            <a:spLocks noChangeArrowheads="1"/>
          </p:cNvSpPr>
          <p:nvPr/>
        </p:nvSpPr>
        <p:spPr bwMode="auto">
          <a:xfrm>
            <a:off x="9144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7" name="Rectangle 11"/>
          <p:cNvSpPr>
            <a:spLocks noChangeArrowheads="1"/>
          </p:cNvSpPr>
          <p:nvPr/>
        </p:nvSpPr>
        <p:spPr bwMode="auto">
          <a:xfrm>
            <a:off x="73152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8" name="Line 12"/>
          <p:cNvSpPr>
            <a:spLocks noChangeShapeType="1"/>
          </p:cNvSpPr>
          <p:nvPr/>
        </p:nvSpPr>
        <p:spPr bwMode="auto">
          <a:xfrm>
            <a:off x="914400" y="1600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69" name="Rectangle 13"/>
          <p:cNvSpPr>
            <a:spLocks noChangeArrowheads="1"/>
          </p:cNvSpPr>
          <p:nvPr/>
        </p:nvSpPr>
        <p:spPr bwMode="auto">
          <a:xfrm>
            <a:off x="2971800" y="2438400"/>
            <a:ext cx="914400" cy="457200"/>
          </a:xfrm>
          <a:prstGeom prst="rect">
            <a:avLst/>
          </a:prstGeom>
          <a:solidFill>
            <a:srgbClr val="DBB7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function</a:t>
            </a:r>
          </a:p>
        </p:txBody>
      </p:sp>
      <p:sp>
        <p:nvSpPr>
          <p:cNvPr id="2963470" name="Line 14"/>
          <p:cNvSpPr>
            <a:spLocks noChangeShapeType="1"/>
          </p:cNvSpPr>
          <p:nvPr/>
        </p:nvSpPr>
        <p:spPr bwMode="auto">
          <a:xfrm>
            <a:off x="2514600" y="2667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1" name="Text Box 15"/>
          <p:cNvSpPr txBox="1">
            <a:spLocks noChangeArrowheads="1"/>
          </p:cNvSpPr>
          <p:nvPr/>
        </p:nvSpPr>
        <p:spPr bwMode="auto">
          <a:xfrm>
            <a:off x="1981200" y="25146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>
                <a:cs typeface="+mn-cs"/>
              </a:rPr>
              <a:t>key</a:t>
            </a:r>
          </a:p>
        </p:txBody>
      </p:sp>
      <p:sp>
        <p:nvSpPr>
          <p:cNvPr id="2963472" name="Line 16"/>
          <p:cNvSpPr>
            <a:spLocks noChangeShapeType="1"/>
          </p:cNvSpPr>
          <p:nvPr/>
        </p:nvSpPr>
        <p:spPr bwMode="auto">
          <a:xfrm flipV="1">
            <a:off x="6629400" y="2057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3" name="Line 17"/>
          <p:cNvSpPr>
            <a:spLocks noChangeShapeType="1"/>
          </p:cNvSpPr>
          <p:nvPr/>
        </p:nvSpPr>
        <p:spPr bwMode="auto">
          <a:xfrm>
            <a:off x="38862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4" name="Line 18"/>
          <p:cNvSpPr>
            <a:spLocks noChangeShapeType="1"/>
          </p:cNvSpPr>
          <p:nvPr/>
        </p:nvSpPr>
        <p:spPr bwMode="auto">
          <a:xfrm>
            <a:off x="5105400" y="26670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990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>
                <a:cs typeface="+mn-cs"/>
              </a:rPr>
              <a:t>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[3/4]</a:t>
            </a:r>
          </a:p>
        </p:txBody>
      </p:sp>
      <p:sp>
        <p:nvSpPr>
          <p:cNvPr id="293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hash function</a:t>
            </a:r>
            <a:r>
              <a:rPr lang="en-US" smtClean="0">
                <a:cs typeface="+mn-cs"/>
              </a:rPr>
              <a:t> is a function that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wants to be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our perfect location generator from the last slide.</a:t>
            </a:r>
          </a:p>
          <a:p>
            <a:pPr lvl="1" eaLnBrk="1" hangingPunct="1">
              <a:defRPr/>
            </a:pPr>
            <a:r>
              <a:rPr lang="en-US" smtClean="0"/>
              <a:t>Typically, we take a key as input, and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mess it up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so that the output (location) bears no resemblance to the input (key).</a:t>
            </a:r>
          </a:p>
          <a:p>
            <a:pPr lvl="1" eaLnBrk="1" hangingPunct="1">
              <a:defRPr/>
            </a:pPr>
            <a:r>
              <a:rPr lang="en-US" smtClean="0"/>
              <a:t>Thus the name: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hash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Hash Table</a:t>
            </a:r>
            <a:r>
              <a:rPr lang="en-US" smtClean="0">
                <a:cs typeface="+mn-cs"/>
              </a:rPr>
              <a:t> is a data structure in which items are stored according to the location specified by a hash function.</a:t>
            </a:r>
          </a:p>
          <a:p>
            <a:pPr lvl="1" eaLnBrk="1" hangingPunct="1">
              <a:defRPr/>
            </a:pPr>
            <a:r>
              <a:rPr lang="en-US" smtClean="0"/>
              <a:t>Typically the items are stored in an array.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a hash function does not need to be magic, only </a:t>
            </a:r>
            <a:r>
              <a:rPr lang="en-US" b="1" smtClean="0">
                <a:cs typeface="+mn-cs"/>
              </a:rPr>
              <a:t>consistent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The reason it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knows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where an item is stored in the array, is that we asked the function where to put the item when it was inserted.</a:t>
            </a:r>
          </a:p>
          <a:p>
            <a:pPr lvl="1" eaLnBrk="1" hangingPunct="1">
              <a:defRPr/>
            </a:pPr>
            <a:r>
              <a:rPr lang="en-US" smtClean="0"/>
              <a:t>As long as the function is </a:t>
            </a:r>
            <a:r>
              <a:rPr lang="en-US" b="1" smtClean="0"/>
              <a:t>deterministic</a:t>
            </a:r>
            <a:r>
              <a:rPr lang="en-US" smtClean="0"/>
              <a:t> (always gives same output for same input) it will work.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well-designed Hash Table gives us an implementation of the Table ADT which is very fast </a:t>
            </a:r>
            <a:r>
              <a:rPr lang="en-US" b="1" smtClean="0">
                <a:cs typeface="+mn-cs"/>
              </a:rPr>
              <a:t>most of the time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Worst-case performance can be poor, however.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[4/4]</a:t>
            </a:r>
          </a:p>
        </p:txBody>
      </p:sp>
      <p:sp>
        <p:nvSpPr>
          <p:cNvPr id="293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problem with Hash Tables is this:</a:t>
            </a:r>
          </a:p>
          <a:p>
            <a:pPr lvl="1" eaLnBrk="1" hangingPunct="1">
              <a:defRPr/>
            </a:pPr>
            <a:r>
              <a:rPr lang="en-US" smtClean="0"/>
              <a:t>For a Hash Table to be worth using, it needs to have fewer locations in it than the number of possible keys.</a:t>
            </a:r>
          </a:p>
          <a:p>
            <a:pPr lvl="2" eaLnBrk="1" hangingPunct="1">
              <a:defRPr/>
            </a:pPr>
            <a:r>
              <a:rPr lang="en-US" smtClean="0"/>
              <a:t>Otherwise, just use an array indexed by key.</a:t>
            </a:r>
          </a:p>
          <a:p>
            <a:pPr lvl="2" eaLnBrk="1" hangingPunct="1">
              <a:defRPr/>
            </a:pPr>
            <a:r>
              <a:rPr lang="en-US" smtClean="0"/>
              <a:t>Typical key sets are large, however. Consider the number of possible 20-character strings (with the printable ASCII set, about 4.4 * 10</a:t>
            </a:r>
            <a:r>
              <a:rPr lang="en-US" baseline="30000" smtClean="0"/>
              <a:t>39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smtClean="0"/>
              <a:t>Thus, items with different keys </a:t>
            </a:r>
            <a:r>
              <a:rPr lang="en-US" i="1" smtClean="0"/>
              <a:t>may</a:t>
            </a:r>
            <a:r>
              <a:rPr lang="en-US" smtClean="0"/>
              <a:t> have the same hashed value.</a:t>
            </a:r>
          </a:p>
          <a:p>
            <a:pPr lvl="1" eaLnBrk="1" hangingPunct="1">
              <a:defRPr/>
            </a:pPr>
            <a:r>
              <a:rPr lang="en-US" smtClean="0"/>
              <a:t>When this happens, we have a </a:t>
            </a:r>
            <a:r>
              <a:rPr lang="en-US" b="1" smtClean="0"/>
              <a:t>collision</a:t>
            </a:r>
            <a:r>
              <a:rPr lang="en-US" smtClean="0"/>
              <a:t>. Dealing with it is called </a:t>
            </a:r>
            <a:r>
              <a:rPr lang="en-US" b="1" smtClean="0"/>
              <a:t>collision resolution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Later we will discuss various collision-resolution methods.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general:</a:t>
            </a:r>
          </a:p>
          <a:p>
            <a:pPr lvl="1" eaLnBrk="1" hangingPunct="1">
              <a:defRPr/>
            </a:pPr>
            <a:r>
              <a:rPr lang="en-US" smtClean="0"/>
              <a:t>Collisions are not a big problem as long as they are rare.</a:t>
            </a:r>
          </a:p>
          <a:p>
            <a:pPr lvl="1" eaLnBrk="1" hangingPunct="1">
              <a:defRPr/>
            </a:pPr>
            <a:r>
              <a:rPr lang="en-US" smtClean="0"/>
              <a:t>But we cannot </a:t>
            </a:r>
            <a:r>
              <a:rPr lang="en-US" i="1" smtClean="0"/>
              <a:t>guarantee</a:t>
            </a:r>
            <a:r>
              <a:rPr lang="en-US" smtClean="0"/>
              <a:t> that they are rare.</a:t>
            </a:r>
          </a:p>
          <a:p>
            <a:pPr lvl="1" eaLnBrk="1" hangingPunct="1">
              <a:defRPr/>
            </a:pPr>
            <a:r>
              <a:rPr lang="en-US" smtClean="0"/>
              <a:t>In fact, it is possible that, for </a:t>
            </a:r>
            <a:r>
              <a:rPr lang="en-US" i="1" smtClean="0"/>
              <a:t>every</a:t>
            </a:r>
            <a:r>
              <a:rPr lang="en-US" smtClean="0"/>
              <a:t> item we insert, the hash function has the same output. (Ick.)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6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[1/4]</a:t>
            </a:r>
          </a:p>
        </p:txBody>
      </p:sp>
      <p:sp>
        <p:nvSpPr>
          <p:cNvPr id="296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problem of collisions is why we need hash functions to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mess up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their input, so that the output has no resemblance to the input.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While patterns in the input are common, these should not lead to patterns in the output.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An ideal hash function spreads the keys around, so that collisions are rare.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hash function </a:t>
            </a:r>
            <a:r>
              <a:rPr lang="en-US" b="1" dirty="0" smtClean="0">
                <a:cs typeface="+mn-cs"/>
              </a:rPr>
              <a:t>must</a:t>
            </a:r>
            <a:r>
              <a:rPr lang="en-US" dirty="0" smtClean="0">
                <a:cs typeface="+mn-cs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Take a valid key and return a nonnegative integer.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Be </a:t>
            </a:r>
            <a:r>
              <a:rPr lang="en-US" b="1" dirty="0" smtClean="0"/>
              <a:t>deterministic</a:t>
            </a:r>
            <a:r>
              <a:rPr lang="en-US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Its value depends only on its input (the key). Using the same input multiple times results in the same output each time.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good</a:t>
            </a:r>
            <a:r>
              <a:rPr lang="en-US" dirty="0" smtClean="0">
                <a:cs typeface="+mn-cs"/>
              </a:rPr>
              <a:t> hash function (for hash table purposes):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Can be computed quickly. (For cryptographic hashing, we actually want slow </a:t>
            </a:r>
            <a:r>
              <a:rPr lang="en-US" smtClean="0"/>
              <a:t>hash functions!)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Spreads out its results evenly over the possible output values.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Turns patterns in its input into random-looking output.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For example, consecutive keys should generally not produce consecutive output values.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[2/4]</a:t>
            </a:r>
          </a:p>
        </p:txBody>
      </p:sp>
      <p:sp>
        <p:nvSpPr>
          <p:cNvPr id="293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output of a hash function should be an integer. What if the input is not an integer?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Strings can be converted to integers character by character. After that, the problem is similar to that of an integer with many digits.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about client-specified key types?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cannot put client-specified key types into a Hash Table unless an appropriate hash function is also provided.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Note: In a key-data pair, the key is the one we send to the hash function, and so client-specified data types are no problem at all.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about different key types, using different hash functions, in the same Hash Table?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 problem.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Assuming we can figure out how to get different types into one array. This is easy in (say) Python, and a bit tricky (but possible) in C++.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On the other hand, we usually cannot </a:t>
            </a:r>
            <a:r>
              <a:rPr lang="en-US" b="1" smtClean="0"/>
              <a:t>compare</a:t>
            </a:r>
            <a:r>
              <a:rPr lang="en-US" smtClean="0"/>
              <a:t> different types.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Thus, a Hash Table is often an appropriate implementation when multiple key types are to be stored in the same Table, while a balanced search tree might not work as well.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[3/4]</a:t>
            </a:r>
          </a:p>
        </p:txBody>
      </p:sp>
      <p:sp>
        <p:nvSpPr>
          <p:cNvPr id="293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Now we look at a few ideas involved in good hash functions. The actual design of a top-notch hash function is beyond the scope of this class. (If you need one, lots of good ones are freely available.)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Given an integer with many digits, one approach to hash function design is to form some function of the digits.</a:t>
            </a:r>
          </a:p>
          <a:p>
            <a:pPr lvl="1" eaLnBrk="1" hangingPunct="1">
              <a:defRPr/>
            </a:pPr>
            <a:r>
              <a:rPr lang="en-US" smtClean="0"/>
              <a:t>For example, add them up.</a:t>
            </a:r>
          </a:p>
          <a:p>
            <a:pPr lvl="1" eaLnBrk="1" hangingPunct="1">
              <a:defRPr/>
            </a:pPr>
            <a:r>
              <a:rPr lang="en-US" smtClean="0"/>
              <a:t>Better yet, do</a:t>
            </a:r>
            <a:br>
              <a:rPr lang="en-US" smtClean="0"/>
            </a:br>
            <a:r>
              <a:rPr lang="en-US" smtClean="0"/>
              <a:t>1 * (1</a:t>
            </a:r>
            <a:r>
              <a:rPr lang="en-US" baseline="30000" smtClean="0"/>
              <a:t>st</a:t>
            </a:r>
            <a:r>
              <a:rPr lang="en-US" smtClean="0"/>
              <a:t> digit) + 2 * (2</a:t>
            </a:r>
            <a:r>
              <a:rPr lang="en-US" baseline="30000" smtClean="0"/>
              <a:t>nd</a:t>
            </a:r>
            <a:r>
              <a:rPr lang="en-US" smtClean="0"/>
              <a:t> digit) + …</a:t>
            </a:r>
          </a:p>
          <a:p>
            <a:pPr lvl="1" eaLnBrk="1" hangingPunct="1">
              <a:defRPr/>
            </a:pPr>
            <a:r>
              <a:rPr lang="en-US" smtClean="0"/>
              <a:t>Bitwise operators (shift, xor, etc.) can be helpful, too.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Typically, client-provided hash functions output a large-ish integer (32-bit, say).</a:t>
            </a:r>
          </a:p>
          <a:p>
            <a:pPr lvl="1" eaLnBrk="1" hangingPunct="1">
              <a:defRPr/>
            </a:pPr>
            <a:r>
              <a:rPr lang="en-US" smtClean="0"/>
              <a:t>If a Hash-Table implementation needs smaller values, then it can send the large values through its own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4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[4/4]</a:t>
            </a:r>
          </a:p>
        </p:txBody>
      </p:sp>
      <p:sp>
        <p:nvSpPr>
          <p:cNvPr id="294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One way to help get the evenly-spread-out property is to use modular arithmetic and give the Hash Table a prime number of locations.</a:t>
            </a:r>
          </a:p>
          <a:p>
            <a:pPr lvl="1" eaLnBrk="1" hangingPunct="1">
              <a:defRPr/>
            </a:pPr>
            <a:r>
              <a:rPr lang="en-US" sz="1600" dirty="0" smtClean="0"/>
              <a:t>A prime number is an integer greater than 1 that is only divisible by itself and 1. The first few are 2, 3, 5, 7, …. Primes used as sizes of Hash Tables will be much larger.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hash_func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key_type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&amp; k)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table_size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= …; // Hash Table size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         // (a prime number)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unsigned long value =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client_hash_func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(k); // may be large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return value %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table_size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However, some kinds of hash functions allow for other Table sizes.</a:t>
            </a:r>
          </a:p>
          <a:p>
            <a:pPr lvl="1" eaLnBrk="1" hangingPunct="1">
              <a:defRPr/>
            </a:pPr>
            <a:r>
              <a:rPr lang="en-US" sz="1600" dirty="0" smtClean="0"/>
              <a:t>Powers of 2?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2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2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Recall that a </a:t>
            </a:r>
            <a:r>
              <a:rPr lang="en-US" b="1" smtClean="0">
                <a:cs typeface="+mn-cs"/>
              </a:rPr>
              <a:t>collision</a:t>
            </a:r>
            <a:r>
              <a:rPr lang="en-US" smtClean="0">
                <a:cs typeface="+mn-cs"/>
              </a:rPr>
              <a:t> is when the hash function produces the same output for different keys.</a:t>
            </a:r>
          </a:p>
          <a:p>
            <a:pPr lvl="1" eaLnBrk="1" hangingPunct="1">
              <a:defRPr/>
            </a:pPr>
            <a:r>
              <a:rPr lang="en-US" smtClean="0"/>
              <a:t>We cannot guarantee that collisions will be rare.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How collisions are resolved is the primary design decision involved in a Hash Table.</a:t>
            </a:r>
          </a:p>
          <a:p>
            <a:pPr lvl="1" eaLnBrk="1" hangingPunct="1">
              <a:defRPr/>
            </a:pPr>
            <a:r>
              <a:rPr lang="en-US" smtClean="0"/>
              <a:t>Different collision-resolution methods result in different Hash-Table implementations.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Two categories of collision-resolution methods:</a:t>
            </a:r>
          </a:p>
          <a:p>
            <a:pPr lvl="1" eaLnBrk="1" hangingPunct="1">
              <a:defRPr/>
            </a:pPr>
            <a:r>
              <a:rPr lang="en-US" smtClean="0"/>
              <a:t>Open Addressing</a:t>
            </a:r>
          </a:p>
          <a:p>
            <a:pPr lvl="2" eaLnBrk="1" hangingPunct="1">
              <a:defRPr/>
            </a:pPr>
            <a:r>
              <a:rPr lang="en-US" smtClean="0"/>
              <a:t>The Hash Table is essentially an array of data items. Thus, each location can store </a:t>
            </a:r>
            <a:r>
              <a:rPr lang="en-US" b="1" smtClean="0"/>
              <a:t>one data item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If we get a collision, we look for another spot.</a:t>
            </a:r>
          </a:p>
          <a:p>
            <a:pPr lvl="1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Buckets</a:t>
            </a:r>
            <a:r>
              <a:rPr lang="ja-JP" altLang="en-US" smtClean="0">
                <a:latin typeface="Arial"/>
              </a:rPr>
              <a:t>”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Each location in the array is a data structure capable of storing </a:t>
            </a:r>
            <a:r>
              <a:rPr lang="en-US" b="1" smtClean="0"/>
              <a:t>multiple data items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In this case, a location in the array is called a </a:t>
            </a:r>
            <a:r>
              <a:rPr lang="en-US" b="1" smtClean="0"/>
              <a:t>bucket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Tables in Various Languages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Review: C</a:t>
            </a:r>
            <a:r>
              <a:rPr lang="en-US" dirty="0" smtClean="0">
                <a:cs typeface="+mj-cs"/>
              </a:rPr>
              <a:t>++ STL: </a:t>
            </a:r>
            <a:r>
              <a:rPr lang="en-US" b="1" dirty="0" err="1" smtClean="0">
                <a:latin typeface="Courier New" charset="0"/>
                <a:cs typeface="+mj-cs"/>
              </a:rPr>
              <a:t>std</a:t>
            </a:r>
            <a:r>
              <a:rPr lang="en-US" b="1" dirty="0" smtClean="0">
                <a:latin typeface="Courier New" charset="0"/>
                <a:cs typeface="+mj-cs"/>
              </a:rPr>
              <a:t>::set</a:t>
            </a:r>
            <a:r>
              <a:rPr lang="en-US" dirty="0" smtClean="0">
                <a:cs typeface="+mj-cs"/>
              </a:rPr>
              <a:t> </a:t>
            </a:r>
            <a:r>
              <a:rPr lang="en-US" dirty="0" smtClean="0">
                <a:cs typeface="Times New Roman" charset="0"/>
              </a:rPr>
              <a:t>— Iterators</a:t>
            </a:r>
          </a:p>
        </p:txBody>
      </p:sp>
      <p:sp>
        <p:nvSpPr>
          <p:cNvPr id="314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err="1" smtClean="0">
                <a:latin typeface="Courier New" charset="0"/>
                <a:cs typeface="+mn-cs"/>
              </a:rPr>
              <a:t>std</a:t>
            </a:r>
            <a:r>
              <a:rPr lang="en-US" b="1" dirty="0" smtClean="0">
                <a:latin typeface="Courier New" charset="0"/>
                <a:cs typeface="+mn-cs"/>
              </a:rPr>
              <a:t>::set::iterator</a:t>
            </a:r>
            <a:r>
              <a:rPr lang="en-US" dirty="0" smtClean="0">
                <a:cs typeface="+mn-cs"/>
              </a:rPr>
              <a:t> is a bidirectional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Items appear in sorted order.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So a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::set</a:t>
            </a:r>
            <a:r>
              <a:rPr lang="en-US" dirty="0" smtClean="0"/>
              <a:t> is pretty nearly a </a:t>
            </a:r>
            <a:r>
              <a:rPr lang="en-US" dirty="0" err="1" smtClean="0"/>
              <a:t>SortedSequence</a:t>
            </a:r>
            <a:r>
              <a:rPr lang="en-US" dirty="0" smtClean="0"/>
              <a:t>, right?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err="1" smtClean="0">
                <a:latin typeface="Courier New" charset="0"/>
                <a:cs typeface="+mn-cs"/>
              </a:rPr>
              <a:t>std</a:t>
            </a:r>
            <a:r>
              <a:rPr lang="en-US" b="1" dirty="0" smtClean="0">
                <a:latin typeface="Courier New" charset="0"/>
                <a:cs typeface="+mn-cs"/>
              </a:rPr>
              <a:t>::set::iterator</a:t>
            </a:r>
            <a:r>
              <a:rPr lang="en-US" dirty="0" smtClean="0">
                <a:cs typeface="+mn-cs"/>
              </a:rPr>
              <a:t> is not a </a:t>
            </a:r>
            <a:r>
              <a:rPr lang="en-US" b="1" dirty="0" smtClean="0">
                <a:cs typeface="+mn-cs"/>
              </a:rPr>
              <a:t>mutable iterator</a:t>
            </a:r>
            <a:r>
              <a:rPr lang="en-US" dirty="0" smtClean="0">
                <a:cs typeface="+mn-cs"/>
              </a:rPr>
              <a:t>, that is, one cannot do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b="1" dirty="0" smtClean="0">
                <a:latin typeface="Courier New" charset="0"/>
                <a:cs typeface="+mn-cs"/>
              </a:rPr>
              <a:t>*</a:t>
            </a:r>
            <a:r>
              <a:rPr lang="en-US" b="1" dirty="0" err="1" smtClean="0">
                <a:latin typeface="Courier New" charset="0"/>
                <a:cs typeface="+mn-cs"/>
              </a:rPr>
              <a:t>iter</a:t>
            </a:r>
            <a:r>
              <a:rPr lang="en-US" b="1" dirty="0" smtClean="0">
                <a:latin typeface="Courier New" charset="0"/>
                <a:cs typeface="+mn-cs"/>
              </a:rPr>
              <a:t> = v;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Why not?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Because items are stored in sorted order. Changing an item might break this invariant.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Iterators and references are valid until the item is erased.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What does this tell us about the implementation?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Clearly, </a:t>
            </a:r>
            <a:r>
              <a:rPr lang="en-US" i="1" dirty="0" smtClean="0"/>
              <a:t>references</a:t>
            </a:r>
            <a:r>
              <a:rPr lang="en-US" dirty="0" smtClean="0"/>
              <a:t> stay valid, because this is a node-based structure.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A Red-Black tree can be reorganized by an insertion or deletion. Thus, </a:t>
            </a:r>
            <a:r>
              <a:rPr lang="en-US" i="1" dirty="0" smtClean="0"/>
              <a:t>iterators</a:t>
            </a:r>
            <a:r>
              <a:rPr lang="en-US" dirty="0" smtClean="0"/>
              <a:t> must </a:t>
            </a:r>
            <a:r>
              <a:rPr lang="en-US" i="1" dirty="0" smtClean="0"/>
              <a:t>not</a:t>
            </a:r>
            <a:r>
              <a:rPr lang="en-US" dirty="0" smtClean="0"/>
              <a:t> store information about the structure of the tree (as they do in a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</a:t>
            </a:r>
            <a:r>
              <a:rPr lang="en-US" b="1" dirty="0" err="1" smtClean="0">
                <a:latin typeface="Courier New" charset="0"/>
              </a:rPr>
              <a:t>deque</a:t>
            </a:r>
            <a:r>
              <a:rPr lang="en-US" dirty="0" smtClean="0"/>
              <a:t>).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So we must be able to find our way around the tree starting at a leaf. This means the tree must have </a:t>
            </a:r>
            <a:r>
              <a:rPr lang="en-US" b="1" dirty="0" smtClean="0"/>
              <a:t>parent pointers</a:t>
            </a:r>
            <a:r>
              <a:rPr lang="en-US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Conclusion: Give the tree parent pointers, and make the iterator a wrapper around a pointer.</a:t>
            </a:r>
          </a:p>
        </p:txBody>
      </p:sp>
    </p:spTree>
    <p:extLst>
      <p:ext uri="{BB962C8B-B14F-4D97-AF65-F5344CB8AC3E}">
        <p14:creationId xmlns:p14="http://schemas.microsoft.com/office/powerpoint/2010/main" val="218426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[1/4]</a:t>
            </a:r>
          </a:p>
        </p:txBody>
      </p:sp>
      <p:sp>
        <p:nvSpPr>
          <p:cNvPr id="311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</a:t>
            </a:r>
            <a:r>
              <a:rPr lang="en-US" b="1" smtClean="0">
                <a:cs typeface="+mn-cs"/>
              </a:rPr>
              <a:t>open addressing</a:t>
            </a:r>
            <a:r>
              <a:rPr lang="en-US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smtClean="0"/>
              <a:t>The Hash Table is essentially an array of data items.</a:t>
            </a:r>
          </a:p>
          <a:p>
            <a:pPr lvl="1" eaLnBrk="1" hangingPunct="1">
              <a:defRPr/>
            </a:pPr>
            <a:r>
              <a:rPr lang="en-US" smtClean="0"/>
              <a:t>Each location can be marked as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/>
              <a:t>empty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inserting or retrieving (including the retrieve done as part of a delete), we look at a sequence of locations.</a:t>
            </a:r>
          </a:p>
          <a:p>
            <a:pPr lvl="1" eaLnBrk="1" hangingPunct="1">
              <a:defRPr/>
            </a:pPr>
            <a:r>
              <a:rPr lang="en-US" smtClean="0"/>
              <a:t>The first is the location given by the hash function.</a:t>
            </a:r>
          </a:p>
          <a:p>
            <a:pPr lvl="1" eaLnBrk="1" hangingPunct="1">
              <a:defRPr/>
            </a:pPr>
            <a:r>
              <a:rPr lang="en-US" smtClean="0"/>
              <a:t>We continue looking until we find the given key or we are sure it is not present.</a:t>
            </a:r>
          </a:p>
          <a:p>
            <a:pPr lvl="1" eaLnBrk="1" hangingPunct="1">
              <a:defRPr/>
            </a:pPr>
            <a:r>
              <a:rPr lang="en-US" smtClean="0"/>
              <a:t>Each time we view a location, we are doing a </a:t>
            </a:r>
            <a:r>
              <a:rPr lang="en-US" b="1" smtClean="0"/>
              <a:t>probe</a:t>
            </a:r>
            <a:r>
              <a:rPr lang="en-US" smtClean="0"/>
              <a:t>. The entire sequence of locations to view is called the </a:t>
            </a:r>
            <a:r>
              <a:rPr lang="en-US" b="1" smtClean="0"/>
              <a:t>probe sequence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[2/4]</a:t>
            </a:r>
          </a:p>
        </p:txBody>
      </p:sp>
      <p:sp>
        <p:nvSpPr>
          <p:cNvPr id="311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simplest probe sequence is the one in which we look at location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, then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+1, then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+2, etc. This is </a:t>
            </a:r>
            <a:r>
              <a:rPr lang="en-US" b="1" smtClean="0">
                <a:cs typeface="+mn-cs"/>
              </a:rPr>
              <a:t>linear probing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Linear probing tends to form </a:t>
            </a:r>
            <a:r>
              <a:rPr lang="en-US" b="1" smtClean="0"/>
              <a:t>clusters</a:t>
            </a:r>
            <a:r>
              <a:rPr lang="en-US" smtClean="0"/>
              <a:t>, which slow things down.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avoid clusters, we can use </a:t>
            </a:r>
            <a:r>
              <a:rPr lang="en-US" b="1" smtClean="0">
                <a:cs typeface="+mn-cs"/>
              </a:rPr>
              <a:t>quadratic probing</a:t>
            </a:r>
            <a:r>
              <a:rPr lang="en-US" smtClean="0">
                <a:cs typeface="+mn-cs"/>
              </a:rPr>
              <a:t>, which has the probe sequence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+1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+2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, etc.</a:t>
            </a:r>
          </a:p>
        </p:txBody>
      </p:sp>
      <p:sp>
        <p:nvSpPr>
          <p:cNvPr id="3112964" name="Rectangle 4"/>
          <p:cNvSpPr>
            <a:spLocks noChangeArrowheads="1"/>
          </p:cNvSpPr>
          <p:nvPr/>
        </p:nvSpPr>
        <p:spPr bwMode="auto">
          <a:xfrm>
            <a:off x="25146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5" name="Rectangle 5"/>
          <p:cNvSpPr>
            <a:spLocks noChangeArrowheads="1"/>
          </p:cNvSpPr>
          <p:nvPr/>
        </p:nvSpPr>
        <p:spPr bwMode="auto">
          <a:xfrm>
            <a:off x="28194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6" name="Rectangle 6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7" name="Rectangle 7"/>
          <p:cNvSpPr>
            <a:spLocks noChangeArrowheads="1"/>
          </p:cNvSpPr>
          <p:nvPr/>
        </p:nvSpPr>
        <p:spPr bwMode="auto">
          <a:xfrm>
            <a:off x="34290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8" name="Rectangle 8"/>
          <p:cNvSpPr>
            <a:spLocks noChangeArrowheads="1"/>
          </p:cNvSpPr>
          <p:nvPr/>
        </p:nvSpPr>
        <p:spPr bwMode="auto">
          <a:xfrm>
            <a:off x="37338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9" name="Rectangle 9"/>
          <p:cNvSpPr>
            <a:spLocks noChangeArrowheads="1"/>
          </p:cNvSpPr>
          <p:nvPr/>
        </p:nvSpPr>
        <p:spPr bwMode="auto">
          <a:xfrm>
            <a:off x="4038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0" name="Rectangle 10"/>
          <p:cNvSpPr>
            <a:spLocks noChangeArrowheads="1"/>
          </p:cNvSpPr>
          <p:nvPr/>
        </p:nvSpPr>
        <p:spPr bwMode="auto">
          <a:xfrm>
            <a:off x="43434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1" name="Rectangle 11"/>
          <p:cNvSpPr>
            <a:spLocks noChangeArrowheads="1"/>
          </p:cNvSpPr>
          <p:nvPr/>
        </p:nvSpPr>
        <p:spPr bwMode="auto">
          <a:xfrm>
            <a:off x="46482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2" name="Rectangle 12"/>
          <p:cNvSpPr>
            <a:spLocks noChangeArrowheads="1"/>
          </p:cNvSpPr>
          <p:nvPr/>
        </p:nvSpPr>
        <p:spPr bwMode="auto">
          <a:xfrm>
            <a:off x="49530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3" name="Rectangle 13"/>
          <p:cNvSpPr>
            <a:spLocks noChangeArrowheads="1"/>
          </p:cNvSpPr>
          <p:nvPr/>
        </p:nvSpPr>
        <p:spPr bwMode="auto">
          <a:xfrm>
            <a:off x="52578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4" name="Rectangle 14"/>
          <p:cNvSpPr>
            <a:spLocks noChangeArrowheads="1"/>
          </p:cNvSpPr>
          <p:nvPr/>
        </p:nvSpPr>
        <p:spPr bwMode="auto">
          <a:xfrm>
            <a:off x="5562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5" name="Rectangle 15"/>
          <p:cNvSpPr>
            <a:spLocks noChangeArrowheads="1"/>
          </p:cNvSpPr>
          <p:nvPr/>
        </p:nvSpPr>
        <p:spPr bwMode="auto">
          <a:xfrm>
            <a:off x="58674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6" name="Rectangle 16"/>
          <p:cNvSpPr>
            <a:spLocks noChangeArrowheads="1"/>
          </p:cNvSpPr>
          <p:nvPr/>
        </p:nvSpPr>
        <p:spPr bwMode="auto">
          <a:xfrm>
            <a:off x="61722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7" name="Rectangle 17"/>
          <p:cNvSpPr>
            <a:spLocks noChangeArrowheads="1"/>
          </p:cNvSpPr>
          <p:nvPr/>
        </p:nvSpPr>
        <p:spPr bwMode="auto">
          <a:xfrm>
            <a:off x="64770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8" name="Rectangle 18"/>
          <p:cNvSpPr>
            <a:spLocks noChangeArrowheads="1"/>
          </p:cNvSpPr>
          <p:nvPr/>
        </p:nvSpPr>
        <p:spPr bwMode="auto">
          <a:xfrm>
            <a:off x="67818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9" name="Rectangle 19"/>
          <p:cNvSpPr>
            <a:spLocks noChangeArrowheads="1"/>
          </p:cNvSpPr>
          <p:nvPr/>
        </p:nvSpPr>
        <p:spPr bwMode="auto">
          <a:xfrm>
            <a:off x="990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0" name="Rectangle 20"/>
          <p:cNvSpPr>
            <a:spLocks noChangeArrowheads="1"/>
          </p:cNvSpPr>
          <p:nvPr/>
        </p:nvSpPr>
        <p:spPr bwMode="auto">
          <a:xfrm>
            <a:off x="12954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1" name="Rectangle 21"/>
          <p:cNvSpPr>
            <a:spLocks noChangeArrowheads="1"/>
          </p:cNvSpPr>
          <p:nvPr/>
        </p:nvSpPr>
        <p:spPr bwMode="auto">
          <a:xfrm>
            <a:off x="19050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2" name="Rectangle 22"/>
          <p:cNvSpPr>
            <a:spLocks noChangeArrowheads="1"/>
          </p:cNvSpPr>
          <p:nvPr/>
        </p:nvSpPr>
        <p:spPr bwMode="auto">
          <a:xfrm>
            <a:off x="22098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3" name="Rectangle 23"/>
          <p:cNvSpPr>
            <a:spLocks noChangeArrowheads="1"/>
          </p:cNvSpPr>
          <p:nvPr/>
        </p:nvSpPr>
        <p:spPr bwMode="auto">
          <a:xfrm>
            <a:off x="7086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4" name="Rectangle 24"/>
          <p:cNvSpPr>
            <a:spLocks noChangeArrowheads="1"/>
          </p:cNvSpPr>
          <p:nvPr/>
        </p:nvSpPr>
        <p:spPr bwMode="auto">
          <a:xfrm>
            <a:off x="80010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5" name="Rectangle 25"/>
          <p:cNvSpPr>
            <a:spLocks noChangeArrowheads="1"/>
          </p:cNvSpPr>
          <p:nvPr/>
        </p:nvSpPr>
        <p:spPr bwMode="auto">
          <a:xfrm>
            <a:off x="76962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6" name="Rectangle 26"/>
          <p:cNvSpPr>
            <a:spLocks noChangeArrowheads="1"/>
          </p:cNvSpPr>
          <p:nvPr/>
        </p:nvSpPr>
        <p:spPr bwMode="auto">
          <a:xfrm>
            <a:off x="83058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7" name="Line 27"/>
          <p:cNvSpPr>
            <a:spLocks noChangeShapeType="1"/>
          </p:cNvSpPr>
          <p:nvPr/>
        </p:nvSpPr>
        <p:spPr bwMode="auto">
          <a:xfrm>
            <a:off x="9906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2988" name="Rectangle 28"/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9" name="Rectangle 29"/>
          <p:cNvSpPr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90" name="Text Box 30"/>
          <p:cNvSpPr txBox="1">
            <a:spLocks noChangeArrowheads="1"/>
          </p:cNvSpPr>
          <p:nvPr/>
        </p:nvSpPr>
        <p:spPr bwMode="auto">
          <a:xfrm>
            <a:off x="2133600" y="36576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3112991" name="Text Box 31"/>
          <p:cNvSpPr txBox="1">
            <a:spLocks noChangeArrowheads="1"/>
          </p:cNvSpPr>
          <p:nvPr/>
        </p:nvSpPr>
        <p:spPr bwMode="auto">
          <a:xfrm>
            <a:off x="3581400" y="3657600"/>
            <a:ext cx="1143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Non-empty</a:t>
            </a:r>
          </a:p>
        </p:txBody>
      </p:sp>
      <p:sp>
        <p:nvSpPr>
          <p:cNvPr id="3112992" name="Rectangle 32"/>
          <p:cNvSpPr>
            <a:spLocks noChangeArrowheads="1"/>
          </p:cNvSpPr>
          <p:nvPr/>
        </p:nvSpPr>
        <p:spPr bwMode="auto">
          <a:xfrm>
            <a:off x="73914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93" name="Rectangle 33"/>
          <p:cNvSpPr>
            <a:spLocks noChangeArrowheads="1"/>
          </p:cNvSpPr>
          <p:nvPr/>
        </p:nvSpPr>
        <p:spPr bwMode="auto">
          <a:xfrm>
            <a:off x="16002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94" name="AutoShape 34"/>
          <p:cNvSpPr>
            <a:spLocks/>
          </p:cNvSpPr>
          <p:nvPr/>
        </p:nvSpPr>
        <p:spPr bwMode="auto">
          <a:xfrm rot="5400000">
            <a:off x="2400300" y="19431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2995" name="Text Box 35"/>
          <p:cNvSpPr txBox="1">
            <a:spLocks noChangeArrowheads="1"/>
          </p:cNvSpPr>
          <p:nvPr/>
        </p:nvSpPr>
        <p:spPr bwMode="auto">
          <a:xfrm>
            <a:off x="1981200" y="24384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Cluster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[3/4]</a:t>
            </a:r>
          </a:p>
        </p:txBody>
      </p:sp>
      <p:sp>
        <p:nvSpPr>
          <p:cNvPr id="311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Fancier techniques involve using a secondary hash function when a collision occurs.</a:t>
            </a:r>
          </a:p>
          <a:p>
            <a:pPr lvl="1" eaLnBrk="1" hangingPunct="1">
              <a:defRPr/>
            </a:pPr>
            <a:r>
              <a:rPr lang="en-US" smtClean="0"/>
              <a:t>These generally go under the name of </a:t>
            </a:r>
            <a:r>
              <a:rPr lang="en-US" b="1" smtClean="0"/>
              <a:t>double hashing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For example, do a variation of linear probing with a step size other than 1. The step size is given by the second hash function.</a:t>
            </a:r>
          </a:p>
          <a:p>
            <a:pPr lvl="1" eaLnBrk="1" hangingPunct="1">
              <a:defRPr/>
            </a:pPr>
            <a:r>
              <a:rPr lang="en-US" smtClean="0"/>
              <a:t>Or, just use the second hash function to give a second location, after which one of the simpler probe sequences is used.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[4/4]</a:t>
            </a:r>
          </a:p>
        </p:txBody>
      </p:sp>
      <p:sp>
        <p:nvSpPr>
          <p:cNvPr id="311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Open addressing leads to a problem: How to be sure a key is </a:t>
            </a:r>
            <a:r>
              <a:rPr lang="en-US" sz="1800" b="1" smtClean="0">
                <a:cs typeface="+mn-cs"/>
              </a:rPr>
              <a:t>not</a:t>
            </a:r>
            <a:r>
              <a:rPr lang="en-US" sz="1800" smtClean="0">
                <a:cs typeface="+mn-cs"/>
              </a:rPr>
              <a:t> present?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In the Hash Table above, retrieve 3 (not present). Use linear probing.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Begin at the arrow, look until we find an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empty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, return NOT FOUND.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Now insert 3 and then delete 1.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Again retrieve 3. Using the above strategy, we return NOT FOUND. </a:t>
            </a:r>
            <a:r>
              <a:rPr lang="en-US" sz="1800" smtClean="0">
                <a:cs typeface="+mn-cs"/>
                <a:sym typeface="Wingdings" charset="0"/>
              </a:rPr>
              <a:t></a:t>
            </a: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Solution: Allow </a:t>
            </a:r>
            <a:r>
              <a:rPr lang="en-US" sz="1800" b="1" smtClean="0">
                <a:cs typeface="+mn-cs"/>
              </a:rPr>
              <a:t>DELETED</a:t>
            </a:r>
            <a:r>
              <a:rPr lang="en-US" sz="1800" smtClean="0">
                <a:cs typeface="+mn-cs"/>
              </a:rPr>
              <a:t> marks. Stop when we find given key or EMPTY.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But now, the array can fill up with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deleted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marks, which slows it down.</a:t>
            </a:r>
          </a:p>
        </p:txBody>
      </p:sp>
      <p:sp>
        <p:nvSpPr>
          <p:cNvPr id="3115012" name="Rectangle 4"/>
          <p:cNvSpPr>
            <a:spLocks noChangeArrowheads="1"/>
          </p:cNvSpPr>
          <p:nvPr/>
        </p:nvSpPr>
        <p:spPr bwMode="auto">
          <a:xfrm>
            <a:off x="24384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3" name="Rectangle 5"/>
          <p:cNvSpPr>
            <a:spLocks noChangeArrowheads="1"/>
          </p:cNvSpPr>
          <p:nvPr/>
        </p:nvSpPr>
        <p:spPr bwMode="auto">
          <a:xfrm>
            <a:off x="27432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4" name="Rectangle 6"/>
          <p:cNvSpPr>
            <a:spLocks noChangeArrowheads="1"/>
          </p:cNvSpPr>
          <p:nvPr/>
        </p:nvSpPr>
        <p:spPr bwMode="auto">
          <a:xfrm>
            <a:off x="30480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5" name="Rectangle 7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6" name="Rectangle 8"/>
          <p:cNvSpPr>
            <a:spLocks noChangeArrowheads="1"/>
          </p:cNvSpPr>
          <p:nvPr/>
        </p:nvSpPr>
        <p:spPr bwMode="auto">
          <a:xfrm>
            <a:off x="36576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7" name="Rectangle 9"/>
          <p:cNvSpPr>
            <a:spLocks noChangeArrowheads="1"/>
          </p:cNvSpPr>
          <p:nvPr/>
        </p:nvSpPr>
        <p:spPr bwMode="auto">
          <a:xfrm>
            <a:off x="3962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8" name="Rectangle 10"/>
          <p:cNvSpPr>
            <a:spLocks noChangeArrowheads="1"/>
          </p:cNvSpPr>
          <p:nvPr/>
        </p:nvSpPr>
        <p:spPr bwMode="auto">
          <a:xfrm>
            <a:off x="42672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9" name="Rectangle 11"/>
          <p:cNvSpPr>
            <a:spLocks noChangeArrowheads="1"/>
          </p:cNvSpPr>
          <p:nvPr/>
        </p:nvSpPr>
        <p:spPr bwMode="auto">
          <a:xfrm>
            <a:off x="45720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0" name="Rectangle 12"/>
          <p:cNvSpPr>
            <a:spLocks noChangeArrowheads="1"/>
          </p:cNvSpPr>
          <p:nvPr/>
        </p:nvSpPr>
        <p:spPr bwMode="auto">
          <a:xfrm>
            <a:off x="48768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1" name="Rectangle 13"/>
          <p:cNvSpPr>
            <a:spLocks noChangeArrowheads="1"/>
          </p:cNvSpPr>
          <p:nvPr/>
        </p:nvSpPr>
        <p:spPr bwMode="auto">
          <a:xfrm>
            <a:off x="51816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2" name="Rectangle 14"/>
          <p:cNvSpPr>
            <a:spLocks noChangeArrowheads="1"/>
          </p:cNvSpPr>
          <p:nvPr/>
        </p:nvSpPr>
        <p:spPr bwMode="auto">
          <a:xfrm>
            <a:off x="5486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3" name="Rectangle 15"/>
          <p:cNvSpPr>
            <a:spLocks noChangeArrowheads="1"/>
          </p:cNvSpPr>
          <p:nvPr/>
        </p:nvSpPr>
        <p:spPr bwMode="auto">
          <a:xfrm>
            <a:off x="57912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4" name="Rectangle 16"/>
          <p:cNvSpPr>
            <a:spLocks noChangeArrowheads="1"/>
          </p:cNvSpPr>
          <p:nvPr/>
        </p:nvSpPr>
        <p:spPr bwMode="auto">
          <a:xfrm>
            <a:off x="60960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5" name="Rectangle 17"/>
          <p:cNvSpPr>
            <a:spLocks noChangeArrowheads="1"/>
          </p:cNvSpPr>
          <p:nvPr/>
        </p:nvSpPr>
        <p:spPr bwMode="auto">
          <a:xfrm>
            <a:off x="64008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6" name="Rectangle 18"/>
          <p:cNvSpPr>
            <a:spLocks noChangeArrowheads="1"/>
          </p:cNvSpPr>
          <p:nvPr/>
        </p:nvSpPr>
        <p:spPr bwMode="auto">
          <a:xfrm>
            <a:off x="67056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7" name="Rectangle 19"/>
          <p:cNvSpPr>
            <a:spLocks noChangeArrowheads="1"/>
          </p:cNvSpPr>
          <p:nvPr/>
        </p:nvSpPr>
        <p:spPr bwMode="auto">
          <a:xfrm>
            <a:off x="914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8" name="Rectangle 20"/>
          <p:cNvSpPr>
            <a:spLocks noChangeArrowheads="1"/>
          </p:cNvSpPr>
          <p:nvPr/>
        </p:nvSpPr>
        <p:spPr bwMode="auto">
          <a:xfrm>
            <a:off x="12192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9" name="Rectangle 21"/>
          <p:cNvSpPr>
            <a:spLocks noChangeArrowheads="1"/>
          </p:cNvSpPr>
          <p:nvPr/>
        </p:nvSpPr>
        <p:spPr bwMode="auto">
          <a:xfrm>
            <a:off x="18288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0" name="Rectangle 22"/>
          <p:cNvSpPr>
            <a:spLocks noChangeArrowheads="1"/>
          </p:cNvSpPr>
          <p:nvPr/>
        </p:nvSpPr>
        <p:spPr bwMode="auto">
          <a:xfrm>
            <a:off x="21336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3115031" name="Rectangle 23"/>
          <p:cNvSpPr>
            <a:spLocks noChangeArrowheads="1"/>
          </p:cNvSpPr>
          <p:nvPr/>
        </p:nvSpPr>
        <p:spPr bwMode="auto">
          <a:xfrm>
            <a:off x="7010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2" name="Rectangle 24"/>
          <p:cNvSpPr>
            <a:spLocks noChangeArrowheads="1"/>
          </p:cNvSpPr>
          <p:nvPr/>
        </p:nvSpPr>
        <p:spPr bwMode="auto">
          <a:xfrm>
            <a:off x="79248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3" name="Rectangle 25"/>
          <p:cNvSpPr>
            <a:spLocks noChangeArrowheads="1"/>
          </p:cNvSpPr>
          <p:nvPr/>
        </p:nvSpPr>
        <p:spPr bwMode="auto">
          <a:xfrm>
            <a:off x="76200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4" name="Rectangle 26"/>
          <p:cNvSpPr>
            <a:spLocks noChangeArrowheads="1"/>
          </p:cNvSpPr>
          <p:nvPr/>
        </p:nvSpPr>
        <p:spPr bwMode="auto">
          <a:xfrm>
            <a:off x="82296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5" name="Line 27"/>
          <p:cNvSpPr>
            <a:spLocks noChangeShapeType="1"/>
          </p:cNvSpPr>
          <p:nvPr/>
        </p:nvSpPr>
        <p:spPr bwMode="auto">
          <a:xfrm>
            <a:off x="914400" y="15240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36" name="Rectangle 28"/>
          <p:cNvSpPr>
            <a:spLocks noChangeArrowheads="1"/>
          </p:cNvSpPr>
          <p:nvPr/>
        </p:nvSpPr>
        <p:spPr bwMode="auto">
          <a:xfrm>
            <a:off x="73152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7" name="Rectangle 29"/>
          <p:cNvSpPr>
            <a:spLocks noChangeArrowheads="1"/>
          </p:cNvSpPr>
          <p:nvPr/>
        </p:nvSpPr>
        <p:spPr bwMode="auto">
          <a:xfrm>
            <a:off x="15240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8" name="Text Box 30"/>
          <p:cNvSpPr txBox="1">
            <a:spLocks noChangeArrowheads="1"/>
          </p:cNvSpPr>
          <p:nvPr/>
        </p:nvSpPr>
        <p:spPr bwMode="auto">
          <a:xfrm>
            <a:off x="2133600" y="1905000"/>
            <a:ext cx="2286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Hashed location for 3.</a:t>
            </a:r>
          </a:p>
        </p:txBody>
      </p:sp>
      <p:sp>
        <p:nvSpPr>
          <p:cNvPr id="3115039" name="Rectangle 31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0" name="Rectangle 32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1" name="Rectangle 33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2" name="Rectangle 34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3" name="Rectangle 35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4" name="Rectangle 36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5" name="Rectangle 37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6" name="Rectangle 38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7" name="Rectangle 39"/>
          <p:cNvSpPr>
            <a:spLocks noChangeArrowheads="1"/>
          </p:cNvSpPr>
          <p:nvPr/>
        </p:nvSpPr>
        <p:spPr bwMode="auto">
          <a:xfrm>
            <a:off x="5181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8" name="Rectangle 40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9" name="Rectangle 41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0" name="Rectangle 42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1" name="Rectangle 43"/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2" name="Rectangle 44"/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3" name="Rectangle 45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4" name="Rectangle 46"/>
          <p:cNvSpPr>
            <a:spLocks noChangeArrowheads="1"/>
          </p:cNvSpPr>
          <p:nvPr/>
        </p:nvSpPr>
        <p:spPr bwMode="auto">
          <a:xfrm>
            <a:off x="1219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5" name="Rectangle 47"/>
          <p:cNvSpPr>
            <a:spLocks noChangeArrowheads="1"/>
          </p:cNvSpPr>
          <p:nvPr/>
        </p:nvSpPr>
        <p:spPr bwMode="auto">
          <a:xfrm>
            <a:off x="18288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6" name="Rectangle 48"/>
          <p:cNvSpPr>
            <a:spLocks noChangeArrowheads="1"/>
          </p:cNvSpPr>
          <p:nvPr/>
        </p:nvSpPr>
        <p:spPr bwMode="auto">
          <a:xfrm>
            <a:off x="7010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7" name="Rectangle 49"/>
          <p:cNvSpPr>
            <a:spLocks noChangeArrowheads="1"/>
          </p:cNvSpPr>
          <p:nvPr/>
        </p:nvSpPr>
        <p:spPr bwMode="auto">
          <a:xfrm>
            <a:off x="7924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8" name="Rectangle 50"/>
          <p:cNvSpPr>
            <a:spLocks noChangeArrowheads="1"/>
          </p:cNvSpPr>
          <p:nvPr/>
        </p:nvSpPr>
        <p:spPr bwMode="auto">
          <a:xfrm>
            <a:off x="7620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9" name="Rectangle 51"/>
          <p:cNvSpPr>
            <a:spLocks noChangeArrowheads="1"/>
          </p:cNvSpPr>
          <p:nvPr/>
        </p:nvSpPr>
        <p:spPr bwMode="auto">
          <a:xfrm>
            <a:off x="8229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0" name="Line 52"/>
          <p:cNvSpPr>
            <a:spLocks noChangeShapeType="1"/>
          </p:cNvSpPr>
          <p:nvPr/>
        </p:nvSpPr>
        <p:spPr bwMode="auto">
          <a:xfrm>
            <a:off x="914400" y="34290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1" name="Rectangle 53"/>
          <p:cNvSpPr>
            <a:spLocks noChangeArrowheads="1"/>
          </p:cNvSpPr>
          <p:nvPr/>
        </p:nvSpPr>
        <p:spPr bwMode="auto">
          <a:xfrm>
            <a:off x="73152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2" name="Rectangle 54"/>
          <p:cNvSpPr>
            <a:spLocks noChangeArrowheads="1"/>
          </p:cNvSpPr>
          <p:nvPr/>
        </p:nvSpPr>
        <p:spPr bwMode="auto">
          <a:xfrm>
            <a:off x="15240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3" name="Rectangle 55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3115064" name="Rectangle 56"/>
          <p:cNvSpPr>
            <a:spLocks noChangeArrowheads="1"/>
          </p:cNvSpPr>
          <p:nvPr/>
        </p:nvSpPr>
        <p:spPr bwMode="auto">
          <a:xfrm>
            <a:off x="2133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5" name="Line 57"/>
          <p:cNvSpPr>
            <a:spLocks noChangeShapeType="1"/>
          </p:cNvSpPr>
          <p:nvPr/>
        </p:nvSpPr>
        <p:spPr bwMode="auto">
          <a:xfrm flipH="1" flipV="1">
            <a:off x="1676400" y="2057400"/>
            <a:ext cx="4556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6" name="Line 58"/>
          <p:cNvSpPr>
            <a:spLocks noChangeShapeType="1"/>
          </p:cNvSpPr>
          <p:nvPr/>
        </p:nvSpPr>
        <p:spPr bwMode="auto">
          <a:xfrm flipV="1">
            <a:off x="16764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7" name="Line 59"/>
          <p:cNvSpPr>
            <a:spLocks noChangeShapeType="1"/>
          </p:cNvSpPr>
          <p:nvPr/>
        </p:nvSpPr>
        <p:spPr bwMode="auto">
          <a:xfrm flipV="1">
            <a:off x="1676400" y="3810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8" name="Rectangle 60"/>
          <p:cNvSpPr>
            <a:spLocks noChangeArrowheads="1"/>
          </p:cNvSpPr>
          <p:nvPr/>
        </p:nvSpPr>
        <p:spPr bwMode="auto">
          <a:xfrm>
            <a:off x="24384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9" name="Rectangle 61"/>
          <p:cNvSpPr>
            <a:spLocks noChangeArrowheads="1"/>
          </p:cNvSpPr>
          <p:nvPr/>
        </p:nvSpPr>
        <p:spPr bwMode="auto">
          <a:xfrm>
            <a:off x="27432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0" name="Rectangle 62"/>
          <p:cNvSpPr>
            <a:spLocks noChangeArrowheads="1"/>
          </p:cNvSpPr>
          <p:nvPr/>
        </p:nvSpPr>
        <p:spPr bwMode="auto">
          <a:xfrm>
            <a:off x="30480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1" name="Rectangle 63"/>
          <p:cNvSpPr>
            <a:spLocks noChangeArrowheads="1"/>
          </p:cNvSpPr>
          <p:nvPr/>
        </p:nvSpPr>
        <p:spPr bwMode="auto">
          <a:xfrm>
            <a:off x="21336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2" name="Rectangle 64"/>
          <p:cNvSpPr>
            <a:spLocks noChangeArrowheads="1"/>
          </p:cNvSpPr>
          <p:nvPr/>
        </p:nvSpPr>
        <p:spPr bwMode="auto">
          <a:xfrm>
            <a:off x="36576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3" name="Rectangle 65"/>
          <p:cNvSpPr>
            <a:spLocks noChangeArrowheads="1"/>
          </p:cNvSpPr>
          <p:nvPr/>
        </p:nvSpPr>
        <p:spPr bwMode="auto">
          <a:xfrm>
            <a:off x="3962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4" name="Rectangle 66"/>
          <p:cNvSpPr>
            <a:spLocks noChangeArrowheads="1"/>
          </p:cNvSpPr>
          <p:nvPr/>
        </p:nvSpPr>
        <p:spPr bwMode="auto">
          <a:xfrm>
            <a:off x="42672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5" name="Rectangle 67"/>
          <p:cNvSpPr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6" name="Rectangle 68"/>
          <p:cNvSpPr>
            <a:spLocks noChangeArrowheads="1"/>
          </p:cNvSpPr>
          <p:nvPr/>
        </p:nvSpPr>
        <p:spPr bwMode="auto">
          <a:xfrm>
            <a:off x="48768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7" name="Rectangle 69"/>
          <p:cNvSpPr>
            <a:spLocks noChangeArrowheads="1"/>
          </p:cNvSpPr>
          <p:nvPr/>
        </p:nvSpPr>
        <p:spPr bwMode="auto">
          <a:xfrm>
            <a:off x="54864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8" name="Rectangle 7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9" name="Rectangle 71"/>
          <p:cNvSpPr>
            <a:spLocks noChangeArrowheads="1"/>
          </p:cNvSpPr>
          <p:nvPr/>
        </p:nvSpPr>
        <p:spPr bwMode="auto">
          <a:xfrm>
            <a:off x="64008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0" name="Rectangle 72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1" name="Rectangle 73"/>
          <p:cNvSpPr>
            <a:spLocks noChangeArrowheads="1"/>
          </p:cNvSpPr>
          <p:nvPr/>
        </p:nvSpPr>
        <p:spPr bwMode="auto">
          <a:xfrm>
            <a:off x="914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2" name="Rectangle 74"/>
          <p:cNvSpPr>
            <a:spLocks noChangeArrowheads="1"/>
          </p:cNvSpPr>
          <p:nvPr/>
        </p:nvSpPr>
        <p:spPr bwMode="auto">
          <a:xfrm>
            <a:off x="18288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3" name="Rectangle 75"/>
          <p:cNvSpPr>
            <a:spLocks noChangeArrowheads="1"/>
          </p:cNvSpPr>
          <p:nvPr/>
        </p:nvSpPr>
        <p:spPr bwMode="auto">
          <a:xfrm>
            <a:off x="7010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4" name="Rectangle 76"/>
          <p:cNvSpPr>
            <a:spLocks noChangeArrowheads="1"/>
          </p:cNvSpPr>
          <p:nvPr/>
        </p:nvSpPr>
        <p:spPr bwMode="auto">
          <a:xfrm>
            <a:off x="82296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5" name="Line 77"/>
          <p:cNvSpPr>
            <a:spLocks noChangeShapeType="1"/>
          </p:cNvSpPr>
          <p:nvPr/>
        </p:nvSpPr>
        <p:spPr bwMode="auto">
          <a:xfrm>
            <a:off x="914400" y="48768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86" name="Rectangle 78"/>
          <p:cNvSpPr>
            <a:spLocks noChangeArrowheads="1"/>
          </p:cNvSpPr>
          <p:nvPr/>
        </p:nvSpPr>
        <p:spPr bwMode="auto">
          <a:xfrm>
            <a:off x="73152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7" name="Rectangle 79"/>
          <p:cNvSpPr>
            <a:spLocks noChangeArrowheads="1"/>
          </p:cNvSpPr>
          <p:nvPr/>
        </p:nvSpPr>
        <p:spPr bwMode="auto">
          <a:xfrm>
            <a:off x="15240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8" name="Rectangle 80"/>
          <p:cNvSpPr>
            <a:spLocks noChangeArrowheads="1"/>
          </p:cNvSpPr>
          <p:nvPr/>
        </p:nvSpPr>
        <p:spPr bwMode="auto">
          <a:xfrm>
            <a:off x="17526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9" name="Rectangle 81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0" name="Text Box 82"/>
          <p:cNvSpPr txBox="1">
            <a:spLocks noChangeArrowheads="1"/>
          </p:cNvSpPr>
          <p:nvPr/>
        </p:nvSpPr>
        <p:spPr bwMode="auto">
          <a:xfrm>
            <a:off x="2057400" y="54102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3115091" name="Text Box 83"/>
          <p:cNvSpPr txBox="1">
            <a:spLocks noChangeArrowheads="1"/>
          </p:cNvSpPr>
          <p:nvPr/>
        </p:nvSpPr>
        <p:spPr bwMode="auto">
          <a:xfrm>
            <a:off x="4953000" y="5410200"/>
            <a:ext cx="1066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Non-empty</a:t>
            </a:r>
          </a:p>
        </p:txBody>
      </p:sp>
      <p:sp>
        <p:nvSpPr>
          <p:cNvPr id="3115092" name="Rectangle 84"/>
          <p:cNvSpPr>
            <a:spLocks noChangeArrowheads="1"/>
          </p:cNvSpPr>
          <p:nvPr/>
        </p:nvSpPr>
        <p:spPr bwMode="auto">
          <a:xfrm>
            <a:off x="4648200" y="541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3" name="Text Box 85"/>
          <p:cNvSpPr txBox="1">
            <a:spLocks noChangeArrowheads="1"/>
          </p:cNvSpPr>
          <p:nvPr/>
        </p:nvSpPr>
        <p:spPr bwMode="auto">
          <a:xfrm>
            <a:off x="3505200" y="5410200"/>
            <a:ext cx="9144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DELETED</a:t>
            </a:r>
          </a:p>
        </p:txBody>
      </p:sp>
      <p:sp>
        <p:nvSpPr>
          <p:cNvPr id="3115094" name="Rectangle 86"/>
          <p:cNvSpPr>
            <a:spLocks noChangeArrowheads="1"/>
          </p:cNvSpPr>
          <p:nvPr/>
        </p:nvSpPr>
        <p:spPr bwMode="auto">
          <a:xfrm>
            <a:off x="33528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3115095" name="Rectangle 87"/>
          <p:cNvSpPr>
            <a:spLocks noChangeArrowheads="1"/>
          </p:cNvSpPr>
          <p:nvPr/>
        </p:nvSpPr>
        <p:spPr bwMode="auto">
          <a:xfrm>
            <a:off x="42672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6" name="Rectangle 88"/>
          <p:cNvSpPr>
            <a:spLocks noChangeArrowheads="1"/>
          </p:cNvSpPr>
          <p:nvPr/>
        </p:nvSpPr>
        <p:spPr bwMode="auto">
          <a:xfrm>
            <a:off x="39624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7" name="Rectangle 89"/>
          <p:cNvSpPr>
            <a:spLocks noChangeArrowheads="1"/>
          </p:cNvSpPr>
          <p:nvPr/>
        </p:nvSpPr>
        <p:spPr bwMode="auto">
          <a:xfrm>
            <a:off x="76200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8" name="Rectangle 90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9" name="Rectangle 91"/>
          <p:cNvSpPr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100" name="Rectangle 92"/>
          <p:cNvSpPr>
            <a:spLocks noChangeArrowheads="1"/>
          </p:cNvSpPr>
          <p:nvPr/>
        </p:nvSpPr>
        <p:spPr bwMode="auto">
          <a:xfrm>
            <a:off x="57912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101" name="Rectangle 93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102" name="Rectangle 9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</a:t>
            </a:r>
            <a:r>
              <a:rPr lang="ja-JP" altLang="en-US" smtClean="0">
                <a:cs typeface="Times New Roman" charset="0"/>
              </a:rPr>
              <a:t>“</a:t>
            </a:r>
            <a:r>
              <a:rPr lang="en-US" smtClean="0">
                <a:cs typeface="Times New Roman" charset="0"/>
              </a:rPr>
              <a:t>Buckets</a:t>
            </a:r>
            <a:r>
              <a:rPr lang="ja-JP" altLang="en-US" smtClean="0">
                <a:cs typeface="Times New Roman" charset="0"/>
              </a:rPr>
              <a:t>”</a:t>
            </a:r>
            <a:r>
              <a:rPr lang="en-US" smtClean="0">
                <a:cs typeface="Times New Roman" charset="0"/>
              </a:rPr>
              <a:t> [1/2]</a:t>
            </a:r>
          </a:p>
        </p:txBody>
      </p:sp>
      <p:sp>
        <p:nvSpPr>
          <p:cNvPr id="311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Another collision-resolution idea is to make the Hash Table an array of data structures.</a:t>
            </a:r>
          </a:p>
          <a:p>
            <a:pPr lvl="1" eaLnBrk="1" hangingPunct="1">
              <a:defRPr/>
            </a:pPr>
            <a:r>
              <a:rPr lang="en-US" smtClean="0"/>
              <a:t>Each structure can hold multiple data items.</a:t>
            </a:r>
          </a:p>
          <a:p>
            <a:pPr lvl="1" eaLnBrk="1" hangingPunct="1">
              <a:defRPr/>
            </a:pPr>
            <a:r>
              <a:rPr lang="en-US" smtClean="0"/>
              <a:t>We call the locations in the Hash Table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buckets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Very common: Make each bucket a Linked List. This is called </a:t>
            </a:r>
            <a:r>
              <a:rPr lang="en-US" b="1" smtClean="0">
                <a:cs typeface="+mn-cs"/>
              </a:rPr>
              <a:t>separate chaining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Why do we </a:t>
            </a:r>
            <a:r>
              <a:rPr lang="en-US" i="1" smtClean="0"/>
              <a:t>not</a:t>
            </a:r>
            <a:r>
              <a:rPr lang="en-US" smtClean="0"/>
              <a:t> need (or even want) a Doubly Linked List?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Why not make each bucket a Red-Black Tree?</a:t>
            </a:r>
          </a:p>
        </p:txBody>
      </p:sp>
      <p:sp>
        <p:nvSpPr>
          <p:cNvPr id="3116036" name="Rectangle 4"/>
          <p:cNvSpPr>
            <a:spLocks noChangeArrowheads="1"/>
          </p:cNvSpPr>
          <p:nvPr/>
        </p:nvSpPr>
        <p:spPr bwMode="auto">
          <a:xfrm>
            <a:off x="2362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37" name="Rectangle 5"/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38" name="Rectangle 6"/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39" name="Rectangle 7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0" name="Rectangle 8"/>
          <p:cNvSpPr>
            <a:spLocks noChangeArrowheads="1"/>
          </p:cNvSpPr>
          <p:nvPr/>
        </p:nvSpPr>
        <p:spPr bwMode="auto">
          <a:xfrm>
            <a:off x="3886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1" name="Rectangle 9"/>
          <p:cNvSpPr>
            <a:spLocks noChangeArrowheads="1"/>
          </p:cNvSpPr>
          <p:nvPr/>
        </p:nvSpPr>
        <p:spPr bwMode="auto">
          <a:xfrm>
            <a:off x="4191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2" name="Rectangle 10"/>
          <p:cNvSpPr>
            <a:spLocks noChangeArrowheads="1"/>
          </p:cNvSpPr>
          <p:nvPr/>
        </p:nvSpPr>
        <p:spPr bwMode="auto">
          <a:xfrm>
            <a:off x="4495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3" name="Rectangle 11"/>
          <p:cNvSpPr>
            <a:spLocks noChangeArrowheads="1"/>
          </p:cNvSpPr>
          <p:nvPr/>
        </p:nvSpPr>
        <p:spPr bwMode="auto">
          <a:xfrm>
            <a:off x="4800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4" name="Rectangle 12"/>
          <p:cNvSpPr>
            <a:spLocks noChangeArrowheads="1"/>
          </p:cNvSpPr>
          <p:nvPr/>
        </p:nvSpPr>
        <p:spPr bwMode="auto">
          <a:xfrm>
            <a:off x="5105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5" name="Rectangle 13"/>
          <p:cNvSpPr>
            <a:spLocks noChangeArrowheads="1"/>
          </p:cNvSpPr>
          <p:nvPr/>
        </p:nvSpPr>
        <p:spPr bwMode="auto">
          <a:xfrm>
            <a:off x="5410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6" name="Rectangle 14"/>
          <p:cNvSpPr>
            <a:spLocks noChangeArrowheads="1"/>
          </p:cNvSpPr>
          <p:nvPr/>
        </p:nvSpPr>
        <p:spPr bwMode="auto">
          <a:xfrm>
            <a:off x="5715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7" name="Rectangle 15"/>
          <p:cNvSpPr>
            <a:spLocks noChangeArrowheads="1"/>
          </p:cNvSpPr>
          <p:nvPr/>
        </p:nvSpPr>
        <p:spPr bwMode="auto">
          <a:xfrm>
            <a:off x="6019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8" name="Rectangle 16"/>
          <p:cNvSpPr>
            <a:spLocks noChangeArrowheads="1"/>
          </p:cNvSpPr>
          <p:nvPr/>
        </p:nvSpPr>
        <p:spPr bwMode="auto">
          <a:xfrm>
            <a:off x="6324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9" name="Rectangle 17"/>
          <p:cNvSpPr>
            <a:spLocks noChangeArrowheads="1"/>
          </p:cNvSpPr>
          <p:nvPr/>
        </p:nvSpPr>
        <p:spPr bwMode="auto">
          <a:xfrm>
            <a:off x="6629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0" name="Rectangle 18"/>
          <p:cNvSpPr>
            <a:spLocks noChangeArrowheads="1"/>
          </p:cNvSpPr>
          <p:nvPr/>
        </p:nvSpPr>
        <p:spPr bwMode="auto">
          <a:xfrm>
            <a:off x="838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1" name="Rectangle 19"/>
          <p:cNvSpPr>
            <a:spLocks noChangeArrowheads="1"/>
          </p:cNvSpPr>
          <p:nvPr/>
        </p:nvSpPr>
        <p:spPr bwMode="auto">
          <a:xfrm>
            <a:off x="1143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2" name="Rectangle 20"/>
          <p:cNvSpPr>
            <a:spLocks noChangeArrowheads="1"/>
          </p:cNvSpPr>
          <p:nvPr/>
        </p:nvSpPr>
        <p:spPr bwMode="auto">
          <a:xfrm>
            <a:off x="1752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3" name="Rectangle 21"/>
          <p:cNvSpPr>
            <a:spLocks noChangeArrowheads="1"/>
          </p:cNvSpPr>
          <p:nvPr/>
        </p:nvSpPr>
        <p:spPr bwMode="auto">
          <a:xfrm>
            <a:off x="6934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4" name="Rectangle 22"/>
          <p:cNvSpPr>
            <a:spLocks noChangeArrowheads="1"/>
          </p:cNvSpPr>
          <p:nvPr/>
        </p:nvSpPr>
        <p:spPr bwMode="auto">
          <a:xfrm>
            <a:off x="7848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5" name="Rectangle 23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6" name="Rectangle 24"/>
          <p:cNvSpPr>
            <a:spLocks noChangeArrowheads="1"/>
          </p:cNvSpPr>
          <p:nvPr/>
        </p:nvSpPr>
        <p:spPr bwMode="auto">
          <a:xfrm>
            <a:off x="8153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7" name="Line 25"/>
          <p:cNvSpPr>
            <a:spLocks noChangeShapeType="1"/>
          </p:cNvSpPr>
          <p:nvPr/>
        </p:nvSpPr>
        <p:spPr bwMode="auto">
          <a:xfrm>
            <a:off x="838200" y="3581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58" name="Rectangle 26"/>
          <p:cNvSpPr>
            <a:spLocks noChangeArrowheads="1"/>
          </p:cNvSpPr>
          <p:nvPr/>
        </p:nvSpPr>
        <p:spPr bwMode="auto">
          <a:xfrm>
            <a:off x="7239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9" name="Rectangle 27"/>
          <p:cNvSpPr>
            <a:spLocks noChangeArrowheads="1"/>
          </p:cNvSpPr>
          <p:nvPr/>
        </p:nvSpPr>
        <p:spPr bwMode="auto">
          <a:xfrm>
            <a:off x="1447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0" name="Rectangle 28"/>
          <p:cNvSpPr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6061" name="Rectangle 29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2" name="Line 30"/>
          <p:cNvSpPr>
            <a:spLocks noChangeShapeType="1"/>
          </p:cNvSpPr>
          <p:nvPr/>
        </p:nvSpPr>
        <p:spPr bwMode="auto">
          <a:xfrm>
            <a:off x="12954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3" name="Rectangle 31"/>
          <p:cNvSpPr>
            <a:spLocks noChangeArrowheads="1"/>
          </p:cNvSpPr>
          <p:nvPr/>
        </p:nvSpPr>
        <p:spPr bwMode="auto">
          <a:xfrm>
            <a:off x="11430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4" name="Line 32"/>
          <p:cNvSpPr>
            <a:spLocks noChangeShapeType="1"/>
          </p:cNvSpPr>
          <p:nvPr/>
        </p:nvSpPr>
        <p:spPr bwMode="auto">
          <a:xfrm>
            <a:off x="12954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5" name="Rectangle 33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6" name="Line 34"/>
          <p:cNvSpPr>
            <a:spLocks noChangeShapeType="1"/>
          </p:cNvSpPr>
          <p:nvPr/>
        </p:nvSpPr>
        <p:spPr bwMode="auto">
          <a:xfrm>
            <a:off x="19050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7" name="Rectangle 35"/>
          <p:cNvSpPr>
            <a:spLocks noChangeArrowheads="1"/>
          </p:cNvSpPr>
          <p:nvPr/>
        </p:nvSpPr>
        <p:spPr bwMode="auto">
          <a:xfrm>
            <a:off x="17526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8" name="Line 36"/>
          <p:cNvSpPr>
            <a:spLocks noChangeShapeType="1"/>
          </p:cNvSpPr>
          <p:nvPr/>
        </p:nvSpPr>
        <p:spPr bwMode="auto">
          <a:xfrm>
            <a:off x="37338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9" name="Rectangle 37"/>
          <p:cNvSpPr>
            <a:spLocks noChangeArrowheads="1"/>
          </p:cNvSpPr>
          <p:nvPr/>
        </p:nvSpPr>
        <p:spPr bwMode="auto">
          <a:xfrm>
            <a:off x="35814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0" name="Line 38"/>
          <p:cNvSpPr>
            <a:spLocks noChangeShapeType="1"/>
          </p:cNvSpPr>
          <p:nvPr/>
        </p:nvSpPr>
        <p:spPr bwMode="auto">
          <a:xfrm>
            <a:off x="37338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1" name="Rectangle 39"/>
          <p:cNvSpPr>
            <a:spLocks noChangeArrowheads="1"/>
          </p:cNvSpPr>
          <p:nvPr/>
        </p:nvSpPr>
        <p:spPr bwMode="auto">
          <a:xfrm>
            <a:off x="35814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2" name="Line 40"/>
          <p:cNvSpPr>
            <a:spLocks noChangeShapeType="1"/>
          </p:cNvSpPr>
          <p:nvPr/>
        </p:nvSpPr>
        <p:spPr bwMode="auto">
          <a:xfrm>
            <a:off x="3733800" y="4876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3" name="Rectangle 41"/>
          <p:cNvSpPr>
            <a:spLocks noChangeArrowheads="1"/>
          </p:cNvSpPr>
          <p:nvPr/>
        </p:nvSpPr>
        <p:spPr bwMode="auto">
          <a:xfrm>
            <a:off x="35814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4" name="Line 42"/>
          <p:cNvSpPr>
            <a:spLocks noChangeShapeType="1"/>
          </p:cNvSpPr>
          <p:nvPr/>
        </p:nvSpPr>
        <p:spPr bwMode="auto">
          <a:xfrm>
            <a:off x="64770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5" name="Rectangle 43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6" name="Line 44"/>
          <p:cNvSpPr>
            <a:spLocks noChangeShapeType="1"/>
          </p:cNvSpPr>
          <p:nvPr/>
        </p:nvSpPr>
        <p:spPr bwMode="auto">
          <a:xfrm>
            <a:off x="64770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7" name="Rectangle 45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8" name="Line 46"/>
          <p:cNvSpPr>
            <a:spLocks noChangeShapeType="1"/>
          </p:cNvSpPr>
          <p:nvPr/>
        </p:nvSpPr>
        <p:spPr bwMode="auto">
          <a:xfrm>
            <a:off x="6477000" y="4876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9" name="Rectangle 47"/>
          <p:cNvSpPr>
            <a:spLocks noChangeArrowheads="1"/>
          </p:cNvSpPr>
          <p:nvPr/>
        </p:nvSpPr>
        <p:spPr bwMode="auto">
          <a:xfrm>
            <a:off x="63246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80" name="Line 48"/>
          <p:cNvSpPr>
            <a:spLocks noChangeShapeType="1"/>
          </p:cNvSpPr>
          <p:nvPr/>
        </p:nvSpPr>
        <p:spPr bwMode="auto">
          <a:xfrm>
            <a:off x="73914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81" name="Rectangle 49"/>
          <p:cNvSpPr>
            <a:spLocks noChangeArrowheads="1"/>
          </p:cNvSpPr>
          <p:nvPr/>
        </p:nvSpPr>
        <p:spPr bwMode="auto">
          <a:xfrm>
            <a:off x="72390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82" name="Line 50"/>
          <p:cNvSpPr>
            <a:spLocks noChangeShapeType="1"/>
          </p:cNvSpPr>
          <p:nvPr/>
        </p:nvSpPr>
        <p:spPr bwMode="auto">
          <a:xfrm>
            <a:off x="46482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83" name="Rectangle 51"/>
          <p:cNvSpPr>
            <a:spLocks noChangeArrowheads="1"/>
          </p:cNvSpPr>
          <p:nvPr/>
        </p:nvSpPr>
        <p:spPr bwMode="auto">
          <a:xfrm>
            <a:off x="44958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84" name="Line 52"/>
          <p:cNvSpPr>
            <a:spLocks noChangeShapeType="1"/>
          </p:cNvSpPr>
          <p:nvPr/>
        </p:nvSpPr>
        <p:spPr bwMode="auto">
          <a:xfrm>
            <a:off x="46482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85" name="Rectangle 53"/>
          <p:cNvSpPr>
            <a:spLocks noChangeArrowheads="1"/>
          </p:cNvSpPr>
          <p:nvPr/>
        </p:nvSpPr>
        <p:spPr bwMode="auto">
          <a:xfrm>
            <a:off x="44958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</a:t>
            </a:r>
            <a:r>
              <a:rPr lang="ja-JP" altLang="en-US" smtClean="0">
                <a:cs typeface="Times New Roman" charset="0"/>
              </a:rPr>
              <a:t>“</a:t>
            </a:r>
            <a:r>
              <a:rPr lang="en-US" smtClean="0">
                <a:cs typeface="Times New Roman" charset="0"/>
              </a:rPr>
              <a:t>Buckets</a:t>
            </a:r>
            <a:r>
              <a:rPr lang="ja-JP" altLang="en-US" smtClean="0">
                <a:cs typeface="Times New Roman" charset="0"/>
              </a:rPr>
              <a:t>”</a:t>
            </a:r>
            <a:r>
              <a:rPr lang="en-US" smtClean="0">
                <a:cs typeface="Times New Roman" charset="0"/>
              </a:rPr>
              <a:t> [2/2]</a:t>
            </a:r>
          </a:p>
        </p:txBody>
      </p:sp>
      <p:sp>
        <p:nvSpPr>
          <p:cNvPr id="311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Idea: use an array-based Linked List for each bucket.</a:t>
            </a:r>
          </a:p>
          <a:p>
            <a:pPr lvl="1" eaLnBrk="1" hangingPunct="1">
              <a:defRPr/>
            </a:pPr>
            <a:r>
              <a:rPr lang="en-US" smtClean="0"/>
              <a:t>The Hash Table can be a big array divided into two sections:</a:t>
            </a:r>
          </a:p>
          <a:p>
            <a:pPr lvl="2" eaLnBrk="1" hangingPunct="1">
              <a:defRPr/>
            </a:pPr>
            <a:r>
              <a:rPr lang="en-US" smtClean="0"/>
              <a:t>One section for the heads of the buckets.</a:t>
            </a:r>
          </a:p>
          <a:p>
            <a:pPr lvl="3" eaLnBrk="1" hangingPunct="1">
              <a:defRPr/>
            </a:pPr>
            <a:r>
              <a:rPr lang="en-US" smtClean="0"/>
              <a:t>This section is indexed using the output of the hash function.</a:t>
            </a:r>
          </a:p>
          <a:p>
            <a:pPr lvl="2" eaLnBrk="1" hangingPunct="1">
              <a:defRPr/>
            </a:pPr>
            <a:r>
              <a:rPr lang="en-US" smtClean="0"/>
              <a:t>One section for the rest of the nodes in the buckets.</a:t>
            </a:r>
          </a:p>
          <a:p>
            <a:pPr lvl="1" eaLnBrk="1" hangingPunct="1">
              <a:defRPr/>
            </a:pPr>
            <a:r>
              <a:rPr lang="en-US" smtClean="0"/>
              <a:t>Each node is an array element.</a:t>
            </a:r>
          </a:p>
          <a:p>
            <a:pPr lvl="1" eaLnBrk="1" hangingPunct="1">
              <a:defRPr/>
            </a:pPr>
            <a:r>
              <a:rPr lang="en-US" smtClean="0"/>
              <a:t>Pointers are replaced by array indices.</a:t>
            </a:r>
          </a:p>
          <a:p>
            <a:pPr lvl="1" eaLnBrk="1" hangingPunct="1">
              <a:defRPr/>
            </a:pPr>
            <a:r>
              <a:rPr lang="en-US" smtClean="0"/>
              <a:t>Efficiency is much the same as for a pointer-based Linked List.</a:t>
            </a:r>
          </a:p>
          <a:p>
            <a:pPr lvl="2" eaLnBrk="1" hangingPunct="1">
              <a:defRPr/>
            </a:pPr>
            <a:r>
              <a:rPr lang="en-US" smtClean="0"/>
              <a:t>But memory-management overhead is reduced.</a:t>
            </a:r>
          </a:p>
        </p:txBody>
      </p:sp>
      <p:sp>
        <p:nvSpPr>
          <p:cNvPr id="3117060" name="Rectangle 4"/>
          <p:cNvSpPr>
            <a:spLocks noChangeArrowheads="1"/>
          </p:cNvSpPr>
          <p:nvPr/>
        </p:nvSpPr>
        <p:spPr bwMode="auto">
          <a:xfrm>
            <a:off x="2133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1" name="Rectangle 5"/>
          <p:cNvSpPr>
            <a:spLocks noChangeArrowheads="1"/>
          </p:cNvSpPr>
          <p:nvPr/>
        </p:nvSpPr>
        <p:spPr bwMode="auto">
          <a:xfrm>
            <a:off x="24384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74</a:t>
            </a:r>
          </a:p>
        </p:txBody>
      </p:sp>
      <p:sp>
        <p:nvSpPr>
          <p:cNvPr id="3117062" name="Rectangle 6"/>
          <p:cNvSpPr>
            <a:spLocks noChangeArrowheads="1"/>
          </p:cNvSpPr>
          <p:nvPr/>
        </p:nvSpPr>
        <p:spPr bwMode="auto">
          <a:xfrm>
            <a:off x="27432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3" name="Rectangle 7"/>
          <p:cNvSpPr>
            <a:spLocks noChangeArrowheads="1"/>
          </p:cNvSpPr>
          <p:nvPr/>
        </p:nvSpPr>
        <p:spPr bwMode="auto">
          <a:xfrm>
            <a:off x="33528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3117064" name="Rectangle 8"/>
          <p:cNvSpPr>
            <a:spLocks noChangeArrowheads="1"/>
          </p:cNvSpPr>
          <p:nvPr/>
        </p:nvSpPr>
        <p:spPr bwMode="auto">
          <a:xfrm>
            <a:off x="3657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5" name="Rectangle 9"/>
          <p:cNvSpPr>
            <a:spLocks noChangeArrowheads="1"/>
          </p:cNvSpPr>
          <p:nvPr/>
        </p:nvSpPr>
        <p:spPr bwMode="auto">
          <a:xfrm>
            <a:off x="39624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6" name="Rectangle 10"/>
          <p:cNvSpPr>
            <a:spLocks noChangeArrowheads="1"/>
          </p:cNvSpPr>
          <p:nvPr/>
        </p:nvSpPr>
        <p:spPr bwMode="auto">
          <a:xfrm>
            <a:off x="4267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37</a:t>
            </a:r>
          </a:p>
        </p:txBody>
      </p:sp>
      <p:sp>
        <p:nvSpPr>
          <p:cNvPr id="3117067" name="Rectangle 11"/>
          <p:cNvSpPr>
            <a:spLocks noChangeArrowheads="1"/>
          </p:cNvSpPr>
          <p:nvPr/>
        </p:nvSpPr>
        <p:spPr bwMode="auto">
          <a:xfrm>
            <a:off x="4572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8" name="Rectangle 12"/>
          <p:cNvSpPr>
            <a:spLocks noChangeArrowheads="1"/>
          </p:cNvSpPr>
          <p:nvPr/>
        </p:nvSpPr>
        <p:spPr bwMode="auto">
          <a:xfrm>
            <a:off x="48768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26</a:t>
            </a:r>
          </a:p>
        </p:txBody>
      </p:sp>
      <p:sp>
        <p:nvSpPr>
          <p:cNvPr id="3117069" name="Rectangle 13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0" name="Rectangle 14"/>
          <p:cNvSpPr>
            <a:spLocks noChangeArrowheads="1"/>
          </p:cNvSpPr>
          <p:nvPr/>
        </p:nvSpPr>
        <p:spPr bwMode="auto">
          <a:xfrm>
            <a:off x="54864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117071" name="Rectangle 15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3117072" name="Rectangle 16"/>
          <p:cNvSpPr>
            <a:spLocks noChangeArrowheads="1"/>
          </p:cNvSpPr>
          <p:nvPr/>
        </p:nvSpPr>
        <p:spPr bwMode="auto">
          <a:xfrm>
            <a:off x="6096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3" name="Rectangle 17"/>
          <p:cNvSpPr>
            <a:spLocks noChangeArrowheads="1"/>
          </p:cNvSpPr>
          <p:nvPr/>
        </p:nvSpPr>
        <p:spPr bwMode="auto">
          <a:xfrm>
            <a:off x="64008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4" name="Rectangle 18"/>
          <p:cNvSpPr>
            <a:spLocks noChangeArrowheads="1"/>
          </p:cNvSpPr>
          <p:nvPr/>
        </p:nvSpPr>
        <p:spPr bwMode="auto">
          <a:xfrm>
            <a:off x="1524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5" name="Rectangle 19"/>
          <p:cNvSpPr>
            <a:spLocks noChangeArrowheads="1"/>
          </p:cNvSpPr>
          <p:nvPr/>
        </p:nvSpPr>
        <p:spPr bwMode="auto">
          <a:xfrm>
            <a:off x="6705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6" name="Rectangle 20"/>
          <p:cNvSpPr>
            <a:spLocks noChangeArrowheads="1"/>
          </p:cNvSpPr>
          <p:nvPr/>
        </p:nvSpPr>
        <p:spPr bwMode="auto">
          <a:xfrm>
            <a:off x="7620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7" name="Rectangle 21"/>
          <p:cNvSpPr>
            <a:spLocks noChangeArrowheads="1"/>
          </p:cNvSpPr>
          <p:nvPr/>
        </p:nvSpPr>
        <p:spPr bwMode="auto">
          <a:xfrm>
            <a:off x="7315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90</a:t>
            </a:r>
          </a:p>
        </p:txBody>
      </p:sp>
      <p:sp>
        <p:nvSpPr>
          <p:cNvPr id="3117078" name="Rectangle 22"/>
          <p:cNvSpPr>
            <a:spLocks noChangeArrowheads="1"/>
          </p:cNvSpPr>
          <p:nvPr/>
        </p:nvSpPr>
        <p:spPr bwMode="auto">
          <a:xfrm>
            <a:off x="79248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9" name="Rectangle 23"/>
          <p:cNvSpPr>
            <a:spLocks noChangeArrowheads="1"/>
          </p:cNvSpPr>
          <p:nvPr/>
        </p:nvSpPr>
        <p:spPr bwMode="auto">
          <a:xfrm>
            <a:off x="70104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117080" name="Rectangle 24"/>
          <p:cNvSpPr>
            <a:spLocks noChangeArrowheads="1"/>
          </p:cNvSpPr>
          <p:nvPr/>
        </p:nvSpPr>
        <p:spPr bwMode="auto">
          <a:xfrm>
            <a:off x="1219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60</a:t>
            </a:r>
          </a:p>
        </p:txBody>
      </p:sp>
      <p:sp>
        <p:nvSpPr>
          <p:cNvPr id="3117081" name="Rectangle 25"/>
          <p:cNvSpPr>
            <a:spLocks noChangeArrowheads="1"/>
          </p:cNvSpPr>
          <p:nvPr/>
        </p:nvSpPr>
        <p:spPr bwMode="auto">
          <a:xfrm>
            <a:off x="30480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36</a:t>
            </a:r>
          </a:p>
        </p:txBody>
      </p:sp>
      <p:sp>
        <p:nvSpPr>
          <p:cNvPr id="3117082" name="Rectangle 26"/>
          <p:cNvSpPr>
            <a:spLocks noChangeArrowheads="1"/>
          </p:cNvSpPr>
          <p:nvPr/>
        </p:nvSpPr>
        <p:spPr bwMode="auto">
          <a:xfrm>
            <a:off x="18288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83" name="Line 27"/>
          <p:cNvSpPr>
            <a:spLocks noChangeShapeType="1"/>
          </p:cNvSpPr>
          <p:nvPr/>
        </p:nvSpPr>
        <p:spPr bwMode="auto">
          <a:xfrm>
            <a:off x="1219200" y="4648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4" name="Line 28"/>
          <p:cNvSpPr>
            <a:spLocks noChangeShapeType="1"/>
          </p:cNvSpPr>
          <p:nvPr/>
        </p:nvSpPr>
        <p:spPr bwMode="auto">
          <a:xfrm>
            <a:off x="4267200" y="4648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5" name="Arc 29"/>
          <p:cNvSpPr>
            <a:spLocks/>
          </p:cNvSpPr>
          <p:nvPr/>
        </p:nvSpPr>
        <p:spPr bwMode="auto">
          <a:xfrm rot="-10800000">
            <a:off x="3505200" y="49530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6" name="Line 30"/>
          <p:cNvSpPr>
            <a:spLocks noChangeShapeType="1"/>
          </p:cNvSpPr>
          <p:nvPr/>
        </p:nvSpPr>
        <p:spPr bwMode="auto">
          <a:xfrm>
            <a:off x="3733800" y="5181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7" name="Arc 31"/>
          <p:cNvSpPr>
            <a:spLocks/>
          </p:cNvSpPr>
          <p:nvPr/>
        </p:nvSpPr>
        <p:spPr bwMode="auto">
          <a:xfrm flipV="1">
            <a:off x="4267200" y="5029200"/>
            <a:ext cx="1524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8" name="Arc 32"/>
          <p:cNvSpPr>
            <a:spLocks/>
          </p:cNvSpPr>
          <p:nvPr/>
        </p:nvSpPr>
        <p:spPr bwMode="auto">
          <a:xfrm rot="-10800000">
            <a:off x="3200400" y="49530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9" name="Line 33"/>
          <p:cNvSpPr>
            <a:spLocks noChangeShapeType="1"/>
          </p:cNvSpPr>
          <p:nvPr/>
        </p:nvSpPr>
        <p:spPr bwMode="auto">
          <a:xfrm>
            <a:off x="3505200" y="5257800"/>
            <a:ext cx="2209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0" name="Arc 34"/>
          <p:cNvSpPr>
            <a:spLocks/>
          </p:cNvSpPr>
          <p:nvPr/>
        </p:nvSpPr>
        <p:spPr bwMode="auto">
          <a:xfrm flipV="1">
            <a:off x="5715000" y="50292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1" name="Arc 35"/>
          <p:cNvSpPr>
            <a:spLocks/>
          </p:cNvSpPr>
          <p:nvPr/>
        </p:nvSpPr>
        <p:spPr bwMode="auto">
          <a:xfrm rot="-10800000">
            <a:off x="1371600" y="4953000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2" name="Line 36"/>
          <p:cNvSpPr>
            <a:spLocks noChangeShapeType="1"/>
          </p:cNvSpPr>
          <p:nvPr/>
        </p:nvSpPr>
        <p:spPr bwMode="auto">
          <a:xfrm>
            <a:off x="1752600" y="5334000"/>
            <a:ext cx="3581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3" name="Arc 37"/>
          <p:cNvSpPr>
            <a:spLocks/>
          </p:cNvSpPr>
          <p:nvPr/>
        </p:nvSpPr>
        <p:spPr bwMode="auto">
          <a:xfrm flipV="1">
            <a:off x="5334000" y="50292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4" name="Arc 38"/>
          <p:cNvSpPr>
            <a:spLocks/>
          </p:cNvSpPr>
          <p:nvPr/>
        </p:nvSpPr>
        <p:spPr bwMode="auto">
          <a:xfrm rot="-21600000">
            <a:off x="7315200" y="44958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5" name="Arc 39"/>
          <p:cNvSpPr>
            <a:spLocks/>
          </p:cNvSpPr>
          <p:nvPr/>
        </p:nvSpPr>
        <p:spPr bwMode="auto">
          <a:xfrm rot="10800000" flipV="1">
            <a:off x="5638800" y="44958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6" name="Line 40"/>
          <p:cNvSpPr>
            <a:spLocks noChangeShapeType="1"/>
          </p:cNvSpPr>
          <p:nvPr/>
        </p:nvSpPr>
        <p:spPr bwMode="auto">
          <a:xfrm>
            <a:off x="5943600" y="44958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7" name="Arc 41"/>
          <p:cNvSpPr>
            <a:spLocks/>
          </p:cNvSpPr>
          <p:nvPr/>
        </p:nvSpPr>
        <p:spPr bwMode="auto">
          <a:xfrm rot="-10800000" flipH="1" flipV="1">
            <a:off x="7315200" y="4572000"/>
            <a:ext cx="1524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8" name="Line 42"/>
          <p:cNvSpPr>
            <a:spLocks noChangeShapeType="1"/>
          </p:cNvSpPr>
          <p:nvPr/>
        </p:nvSpPr>
        <p:spPr bwMode="auto">
          <a:xfrm>
            <a:off x="5181600" y="4572000"/>
            <a:ext cx="5334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9" name="Arc 43"/>
          <p:cNvSpPr>
            <a:spLocks/>
          </p:cNvSpPr>
          <p:nvPr/>
        </p:nvSpPr>
        <p:spPr bwMode="auto">
          <a:xfrm flipH="1">
            <a:off x="7162800" y="4572000"/>
            <a:ext cx="1524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100" name="Arc 44"/>
          <p:cNvSpPr>
            <a:spLocks/>
          </p:cNvSpPr>
          <p:nvPr/>
        </p:nvSpPr>
        <p:spPr bwMode="auto">
          <a:xfrm rot="-10800000" flipH="1" flipV="1">
            <a:off x="5715000" y="45720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101" name="Arc 45"/>
          <p:cNvSpPr>
            <a:spLocks/>
          </p:cNvSpPr>
          <p:nvPr/>
        </p:nvSpPr>
        <p:spPr bwMode="auto">
          <a:xfrm flipH="1">
            <a:off x="5029200" y="4572000"/>
            <a:ext cx="1524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Tables in Various Languages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Review: C</a:t>
            </a:r>
            <a:r>
              <a:rPr lang="en-US" dirty="0" smtClean="0">
                <a:cs typeface="+mj-cs"/>
              </a:rPr>
              <a:t>++ STL: </a:t>
            </a:r>
            <a:r>
              <a:rPr lang="en-US" b="1" dirty="0" err="1" smtClean="0">
                <a:latin typeface="Courier New" charset="0"/>
                <a:cs typeface="+mj-cs"/>
              </a:rPr>
              <a:t>std</a:t>
            </a:r>
            <a:r>
              <a:rPr lang="en-US" b="1" dirty="0" smtClean="0">
                <a:latin typeface="Courier New" charset="0"/>
                <a:cs typeface="+mj-cs"/>
              </a:rPr>
              <a:t>::set</a:t>
            </a:r>
            <a:r>
              <a:rPr lang="en-US" dirty="0" smtClean="0">
                <a:cs typeface="+mj-cs"/>
              </a:rPr>
              <a:t> </a:t>
            </a:r>
            <a:r>
              <a:rPr lang="en-US" dirty="0" smtClean="0">
                <a:cs typeface="Times New Roman" charset="0"/>
              </a:rPr>
              <a:t>— Major Operations [1/2]</a:t>
            </a:r>
          </a:p>
        </p:txBody>
      </p:sp>
      <p:sp>
        <p:nvSpPr>
          <p:cNvPr id="314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Table Insert (</a:t>
            </a:r>
            <a:r>
              <a:rPr lang="en-US" b="1" smtClean="0">
                <a:latin typeface="Courier New" charset="0"/>
                <a:cs typeface="+mn-cs"/>
              </a:rPr>
              <a:t>insert</a:t>
            </a:r>
            <a:r>
              <a:rPr lang="en-US" smtClean="0">
                <a:cs typeface="+mn-cs"/>
              </a:rPr>
              <a:t>)</a:t>
            </a:r>
          </a:p>
          <a:p>
            <a:pPr lvl="1" eaLnBrk="1" hangingPunct="1">
              <a:defRPr/>
            </a:pPr>
            <a:r>
              <a:rPr lang="en-US" smtClean="0"/>
              <a:t>Given an item.</a:t>
            </a:r>
          </a:p>
          <a:p>
            <a:pPr lvl="1" eaLnBrk="1" hangingPunct="1">
              <a:defRPr/>
            </a:pPr>
            <a:r>
              <a:rPr lang="en-US" smtClean="0"/>
              <a:t>Inserts given item into the set.</a:t>
            </a:r>
          </a:p>
          <a:p>
            <a:pPr lvl="1" eaLnBrk="1" hangingPunct="1">
              <a:defRPr/>
            </a:pPr>
            <a:r>
              <a:rPr lang="en-US" b="1" smtClean="0"/>
              <a:t>Does nothing</a:t>
            </a:r>
            <a:r>
              <a:rPr lang="en-US" smtClean="0"/>
              <a:t> if an equivalent item (key) is already in the set.</a:t>
            </a:r>
          </a:p>
          <a:p>
            <a:pPr lvl="1" eaLnBrk="1" hangingPunct="1">
              <a:defRPr/>
            </a:pPr>
            <a:r>
              <a:rPr lang="en-US" smtClean="0"/>
              <a:t>Returns a </a:t>
            </a:r>
            <a:r>
              <a:rPr lang="en-US" b="1" smtClean="0">
                <a:latin typeface="Courier New" charset="0"/>
              </a:rPr>
              <a:t>std::pair&lt;</a:t>
            </a:r>
            <a:r>
              <a:rPr lang="en-US" i="1" smtClean="0"/>
              <a:t>iterator</a:t>
            </a:r>
            <a:r>
              <a:rPr lang="en-US" b="1" smtClean="0">
                <a:latin typeface="Courier New" charset="0"/>
              </a:rPr>
              <a:t>, bool&gt;</a:t>
            </a:r>
            <a:r>
              <a:rPr lang="en-US" smtClean="0"/>
              <a:t>. The iterator points to the inserted item or the already present item. The </a:t>
            </a:r>
            <a:r>
              <a:rPr lang="en-US" b="1" smtClean="0">
                <a:latin typeface="Courier New" charset="0"/>
              </a:rPr>
              <a:t>bool</a:t>
            </a:r>
            <a:r>
              <a:rPr lang="en-US" smtClean="0"/>
              <a:t> is </a:t>
            </a:r>
            <a:r>
              <a:rPr lang="en-US" b="1" smtClean="0">
                <a:latin typeface="Courier New" charset="0"/>
              </a:rPr>
              <a:t>true</a:t>
            </a:r>
            <a:r>
              <a:rPr lang="en-US" smtClean="0"/>
              <a:t> if the insertion happened.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std::set&lt;int&gt; s;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s.insert(3);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if (!s.insert(4).second)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cout &lt;&lt; "4 was already present"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10650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Tables in Various Languages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Review: C</a:t>
            </a:r>
            <a:r>
              <a:rPr lang="en-US" dirty="0" smtClean="0">
                <a:cs typeface="+mj-cs"/>
              </a:rPr>
              <a:t>++ STL: </a:t>
            </a:r>
            <a:r>
              <a:rPr lang="en-US" b="1" dirty="0" err="1" smtClean="0">
                <a:latin typeface="Courier New" charset="0"/>
                <a:cs typeface="+mj-cs"/>
              </a:rPr>
              <a:t>std</a:t>
            </a:r>
            <a:r>
              <a:rPr lang="en-US" b="1" dirty="0" smtClean="0">
                <a:latin typeface="Courier New" charset="0"/>
                <a:cs typeface="+mj-cs"/>
              </a:rPr>
              <a:t>::set</a:t>
            </a:r>
            <a:r>
              <a:rPr lang="en-US" dirty="0" smtClean="0">
                <a:cs typeface="+mj-cs"/>
              </a:rPr>
              <a:t> </a:t>
            </a:r>
            <a:r>
              <a:rPr lang="en-US" dirty="0" smtClean="0">
                <a:cs typeface="Times New Roman" charset="0"/>
              </a:rPr>
              <a:t>— Major Operations [2/2]</a:t>
            </a:r>
          </a:p>
        </p:txBody>
      </p:sp>
      <p:sp>
        <p:nvSpPr>
          <p:cNvPr id="314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Table Delete (</a:t>
            </a:r>
            <a:r>
              <a:rPr lang="en-US" sz="1800" b="1" dirty="0" smtClean="0">
                <a:latin typeface="Courier New" charset="0"/>
                <a:cs typeface="+mn-cs"/>
              </a:rPr>
              <a:t>erase</a:t>
            </a:r>
            <a:r>
              <a:rPr lang="en-US" sz="1800" dirty="0" smtClean="0">
                <a:cs typeface="+mn-cs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Given a key </a:t>
            </a:r>
            <a:r>
              <a:rPr lang="en-US" sz="1600" b="1" dirty="0" smtClean="0"/>
              <a:t>or</a:t>
            </a:r>
            <a:r>
              <a:rPr lang="en-US" sz="1600" dirty="0" smtClean="0"/>
              <a:t> an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Deletes the proper item (if any) from the set.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s.erase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(3);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s.erase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s.begin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());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Table Retrieve (</a:t>
            </a:r>
            <a:r>
              <a:rPr lang="en-US" sz="1800" b="1" dirty="0" smtClean="0">
                <a:latin typeface="Courier New" charset="0"/>
                <a:cs typeface="+mn-cs"/>
              </a:rPr>
              <a:t>find</a:t>
            </a:r>
            <a:r>
              <a:rPr lang="en-US" sz="1800" dirty="0" smtClean="0">
                <a:cs typeface="+mn-cs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Given a key.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Retrieves: returns an iterator, which either points to the item or is </a:t>
            </a:r>
            <a:r>
              <a:rPr lang="en-US" sz="1600" b="1" dirty="0" smtClean="0">
                <a:latin typeface="Courier New" charset="0"/>
              </a:rPr>
              <a:t>end()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If 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s.find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(3) !=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s.end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cout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&lt;&lt; "3 was found" &lt;&lt;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endl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Why not just use </a:t>
            </a:r>
            <a:r>
              <a:rPr lang="en-US" sz="1600" b="1" dirty="0" err="1" smtClean="0">
                <a:latin typeface="Courier New" charset="0"/>
              </a:rPr>
              <a:t>std</a:t>
            </a:r>
            <a:r>
              <a:rPr lang="en-US" sz="1600" b="1" dirty="0" smtClean="0">
                <a:latin typeface="Courier New" charset="0"/>
              </a:rPr>
              <a:t>::find</a:t>
            </a:r>
            <a:r>
              <a:rPr lang="en-US" sz="1600" dirty="0" smtClean="0"/>
              <a:t> or </a:t>
            </a:r>
            <a:r>
              <a:rPr lang="en-US" sz="1600" b="1" dirty="0" err="1" smtClean="0">
                <a:latin typeface="Courier New" charset="0"/>
              </a:rPr>
              <a:t>std</a:t>
            </a:r>
            <a:r>
              <a:rPr lang="en-US" sz="1600" b="1" dirty="0" smtClean="0">
                <a:latin typeface="Courier New" charset="0"/>
              </a:rPr>
              <a:t>::</a:t>
            </a:r>
            <a:r>
              <a:rPr lang="en-US" sz="1600" b="1" dirty="0" err="1" smtClean="0">
                <a:latin typeface="Courier New" charset="0"/>
              </a:rPr>
              <a:t>binary_search</a:t>
            </a:r>
            <a:r>
              <a:rPr lang="en-US" sz="1600" dirty="0" smtClean="0"/>
              <a:t> (or a variation)</a:t>
            </a:r>
            <a:r>
              <a:rPr lang="en-US" sz="1600" dirty="0" smtClean="0"/>
              <a:t>?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178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Tables in Various Languages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Review: C</a:t>
            </a:r>
            <a:r>
              <a:rPr lang="en-US" dirty="0" smtClean="0">
                <a:cs typeface="+mj-cs"/>
              </a:rPr>
              <a:t>++ STL: </a:t>
            </a:r>
            <a:r>
              <a:rPr lang="en-US" b="1" dirty="0" err="1" smtClean="0">
                <a:latin typeface="Courier New" charset="0"/>
                <a:cs typeface="+mj-cs"/>
              </a:rPr>
              <a:t>std</a:t>
            </a:r>
            <a:r>
              <a:rPr lang="en-US" b="1" dirty="0" smtClean="0">
                <a:latin typeface="Courier New" charset="0"/>
                <a:cs typeface="+mj-cs"/>
              </a:rPr>
              <a:t>::set</a:t>
            </a:r>
            <a:r>
              <a:rPr lang="en-US" dirty="0" smtClean="0">
                <a:cs typeface="+mj-cs"/>
              </a:rPr>
              <a:t> </a:t>
            </a:r>
            <a:r>
              <a:rPr lang="en-US" dirty="0" smtClean="0">
                <a:cs typeface="Times New Roman" charset="0"/>
              </a:rPr>
              <a:t>— Major Operations [2/2]</a:t>
            </a:r>
          </a:p>
        </p:txBody>
      </p:sp>
      <p:sp>
        <p:nvSpPr>
          <p:cNvPr id="314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Table Delete (</a:t>
            </a:r>
            <a:r>
              <a:rPr lang="en-US" sz="1800" b="1" dirty="0" smtClean="0">
                <a:latin typeface="Courier New" charset="0"/>
                <a:cs typeface="+mn-cs"/>
              </a:rPr>
              <a:t>erase</a:t>
            </a:r>
            <a:r>
              <a:rPr lang="en-US" sz="1800" dirty="0" smtClean="0">
                <a:cs typeface="+mn-cs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Given a key </a:t>
            </a:r>
            <a:r>
              <a:rPr lang="en-US" sz="1600" b="1" dirty="0" smtClean="0"/>
              <a:t>or</a:t>
            </a:r>
            <a:r>
              <a:rPr lang="en-US" sz="1600" dirty="0" smtClean="0"/>
              <a:t> an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Deletes the proper item (if any) from the set.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s.erase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(3);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s.erase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s.begin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());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Table Retrieve (</a:t>
            </a:r>
            <a:r>
              <a:rPr lang="en-US" sz="1800" b="1" dirty="0" smtClean="0">
                <a:latin typeface="Courier New" charset="0"/>
                <a:cs typeface="+mn-cs"/>
              </a:rPr>
              <a:t>find</a:t>
            </a:r>
            <a:r>
              <a:rPr lang="en-US" sz="1800" dirty="0" smtClean="0">
                <a:cs typeface="+mn-cs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Given a key.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Retrieves: returns an iterator, which either points to the item or is </a:t>
            </a:r>
            <a:r>
              <a:rPr lang="en-US" sz="1600" b="1" dirty="0" smtClean="0">
                <a:latin typeface="Courier New" charset="0"/>
              </a:rPr>
              <a:t>end()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If 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s.find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(3) !=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s.end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cout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&lt;&lt; "3 was found" &lt;&lt;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endl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Why not just use </a:t>
            </a:r>
            <a:r>
              <a:rPr lang="en-US" sz="1600" b="1" dirty="0" err="1" smtClean="0">
                <a:latin typeface="Courier New" charset="0"/>
              </a:rPr>
              <a:t>std</a:t>
            </a:r>
            <a:r>
              <a:rPr lang="en-US" sz="1600" b="1" dirty="0" smtClean="0">
                <a:latin typeface="Courier New" charset="0"/>
              </a:rPr>
              <a:t>::find</a:t>
            </a:r>
            <a:r>
              <a:rPr lang="en-US" sz="1600" dirty="0" smtClean="0"/>
              <a:t> or </a:t>
            </a:r>
            <a:r>
              <a:rPr lang="en-US" sz="1600" b="1" dirty="0" err="1" smtClean="0">
                <a:latin typeface="Courier New" charset="0"/>
              </a:rPr>
              <a:t>std</a:t>
            </a:r>
            <a:r>
              <a:rPr lang="en-US" sz="1600" b="1" dirty="0" smtClean="0">
                <a:latin typeface="Courier New" charset="0"/>
              </a:rPr>
              <a:t>::</a:t>
            </a:r>
            <a:r>
              <a:rPr lang="en-US" sz="1600" b="1" dirty="0" err="1" smtClean="0">
                <a:latin typeface="Courier New" charset="0"/>
              </a:rPr>
              <a:t>binary_search</a:t>
            </a:r>
            <a:r>
              <a:rPr lang="en-US" sz="1600" dirty="0" smtClean="0"/>
              <a:t> (or a variation)?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They both work.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Both are linear time, the former because it always is, the latter because this is not random-access data. However, </a:t>
            </a:r>
            <a:r>
              <a:rPr lang="en-US" sz="1400" b="1" dirty="0" smtClean="0">
                <a:latin typeface="Courier New" charset="0"/>
              </a:rPr>
              <a:t>set&lt;K&gt;::find</a:t>
            </a:r>
            <a:r>
              <a:rPr lang="en-US" sz="1400" dirty="0" smtClean="0"/>
              <a:t> is logarithmic time.</a:t>
            </a:r>
          </a:p>
        </p:txBody>
      </p:sp>
    </p:spTree>
    <p:extLst>
      <p:ext uri="{BB962C8B-B14F-4D97-AF65-F5344CB8AC3E}">
        <p14:creationId xmlns:p14="http://schemas.microsoft.com/office/powerpoint/2010/main" val="21588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std::set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Other Operations</a:t>
            </a:r>
          </a:p>
        </p:txBody>
      </p:sp>
      <p:sp>
        <p:nvSpPr>
          <p:cNvPr id="314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There are many other members in </a:t>
            </a:r>
            <a:r>
              <a:rPr lang="en-US" b="1" smtClean="0">
                <a:latin typeface="Courier New" charset="0"/>
                <a:cs typeface="+mn-cs"/>
              </a:rPr>
              <a:t>std::set</a:t>
            </a:r>
            <a:r>
              <a:rPr lang="en-US" smtClean="0">
                <a:cs typeface="+mn-cs"/>
              </a:rPr>
              <a:t>, including range insert &amp; erase, etc.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interesting member function is </a:t>
            </a:r>
            <a:r>
              <a:rPr lang="en-US" b="1" smtClean="0">
                <a:latin typeface="Courier New" charset="0"/>
                <a:cs typeface="+mn-cs"/>
              </a:rPr>
              <a:t>insert</a:t>
            </a:r>
            <a:r>
              <a:rPr lang="en-US" smtClean="0">
                <a:cs typeface="+mn-cs"/>
              </a:rPr>
              <a:t> with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hint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works like regular </a:t>
            </a:r>
            <a:r>
              <a:rPr lang="en-US" b="1" smtClean="0">
                <a:latin typeface="Courier New" charset="0"/>
              </a:rPr>
              <a:t>insert</a:t>
            </a:r>
            <a:r>
              <a:rPr lang="en-US" smtClean="0"/>
              <a:t>, but it is given a second parameter: an iterator. It returns an iterator to the item.</a:t>
            </a:r>
          </a:p>
          <a:p>
            <a:pPr lvl="1" eaLnBrk="1" hangingPunct="1">
              <a:defRPr/>
            </a:pPr>
            <a:r>
              <a:rPr lang="en-US" smtClean="0"/>
              <a:t>The second parameter (iterator) is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hint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as to where the item should be inserted.</a:t>
            </a:r>
          </a:p>
          <a:p>
            <a:pPr lvl="1" eaLnBrk="1" hangingPunct="1">
              <a:defRPr/>
            </a:pPr>
            <a:r>
              <a:rPr lang="en-US" smtClean="0"/>
              <a:t>The code </a:t>
            </a:r>
            <a:r>
              <a:rPr lang="en-US" i="1" smtClean="0"/>
              <a:t>may</a:t>
            </a:r>
            <a:r>
              <a:rPr lang="en-US" smtClean="0"/>
              <a:t> ignore the hint, but it probably uses it.</a:t>
            </a:r>
          </a:p>
          <a:p>
            <a:pPr lvl="1" eaLnBrk="1" hangingPunct="1">
              <a:defRPr/>
            </a:pPr>
            <a:r>
              <a:rPr lang="en-US" smtClean="0"/>
              <a:t>How do you think this is typically implemented?</a:t>
            </a:r>
          </a:p>
          <a:p>
            <a:pPr lvl="2" eaLnBrk="1" hangingPunct="1">
              <a:defRPr/>
            </a:pPr>
            <a:r>
              <a:rPr lang="en-US" smtClean="0"/>
              <a:t>Probably the inorder traversal property of a Red-Black Tree is used to look for locations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near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the given one.</a:t>
            </a:r>
          </a:p>
          <a:p>
            <a:pPr lvl="1" eaLnBrk="1" hangingPunct="1">
              <a:defRPr/>
            </a:pPr>
            <a:r>
              <a:rPr lang="en-US" smtClean="0"/>
              <a:t>What is a good hint to give?</a:t>
            </a:r>
          </a:p>
          <a:p>
            <a:pPr lvl="2" eaLnBrk="1" hangingPunct="1">
              <a:defRPr/>
            </a:pPr>
            <a:r>
              <a:rPr lang="en-US" smtClean="0"/>
              <a:t>If you are inserting items in sorted order, a good hint is an iterator to the last item inserted.</a:t>
            </a:r>
          </a:p>
          <a:p>
            <a:pPr lvl="1" eaLnBrk="1" hangingPunct="1">
              <a:defRPr/>
            </a:pPr>
            <a:r>
              <a:rPr lang="en-US" smtClean="0"/>
              <a:t>What is the likely effect of giving a bad hint?</a:t>
            </a:r>
          </a:p>
          <a:p>
            <a:pPr lvl="2" eaLnBrk="1" hangingPunct="1">
              <a:defRPr/>
            </a:pPr>
            <a:r>
              <a:rPr lang="en-US" smtClean="0"/>
              <a:t>Slower behavior [but still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), as the Standard requires].</a:t>
            </a:r>
          </a:p>
        </p:txBody>
      </p:sp>
    </p:spTree>
    <p:extLst>
      <p:ext uri="{BB962C8B-B14F-4D97-AF65-F5344CB8AC3E}">
        <p14:creationId xmlns:p14="http://schemas.microsoft.com/office/powerpoint/2010/main" val="113244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4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other main Table available in C++ is </a:t>
            </a:r>
            <a:r>
              <a:rPr lang="en-US" b="1" smtClean="0">
                <a:latin typeface="Courier New" charset="0"/>
                <a:cs typeface="+mn-cs"/>
              </a:rPr>
              <a:t>std::map</a:t>
            </a:r>
            <a:r>
              <a:rPr lang="en-US" smtClean="0">
                <a:cs typeface="+mn-cs"/>
              </a:rPr>
              <a:t>, in </a:t>
            </a:r>
            <a:r>
              <a:rPr lang="en-US" b="1" smtClean="0">
                <a:latin typeface="Courier New" charset="0"/>
                <a:cs typeface="+mn-cs"/>
              </a:rPr>
              <a:t>&lt;map&gt;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key and data types are specified separately.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value type is a pair: </a:t>
            </a:r>
            <a:r>
              <a:rPr lang="en-US" b="1" smtClean="0">
                <a:latin typeface="Courier New" charset="0"/>
              </a:rPr>
              <a:t>std::pair&lt;</a:t>
            </a:r>
            <a:r>
              <a:rPr lang="en-US" i="1" smtClean="0"/>
              <a:t>keytype</a:t>
            </a:r>
            <a:r>
              <a:rPr lang="en-US" b="1" smtClean="0">
                <a:latin typeface="Courier New" charset="0"/>
              </a:rPr>
              <a:t>, </a:t>
            </a:r>
            <a:r>
              <a:rPr lang="en-US" i="1" smtClean="0"/>
              <a:t>datatype</a:t>
            </a:r>
            <a:r>
              <a:rPr lang="en-US" b="1" smtClean="0">
                <a:latin typeface="Courier New" charset="0"/>
              </a:rPr>
              <a:t>&gt;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As with </a:t>
            </a:r>
            <a:r>
              <a:rPr lang="en-US" b="1" smtClean="0">
                <a:latin typeface="Courier New" charset="0"/>
              </a:rPr>
              <a:t>std::set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Duplicate (equivalent) keys are not allowed.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The specification was put together with a balanced search tree in mind. The implementation is usually a Red-Black Tree.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An optional comparison can be specified. It defaults to using </a:t>
            </a:r>
            <a:r>
              <a:rPr lang="en-US" b="1" smtClean="0">
                <a:latin typeface="Courier New" charset="0"/>
              </a:rPr>
              <a:t>operator&lt;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Declaration: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keytype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datatype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&gt; m;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keytype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datatype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comparison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&gt; m2;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operations in </a:t>
            </a:r>
            <a:r>
              <a:rPr lang="en-US" b="1" smtClean="0">
                <a:latin typeface="Courier New" charset="0"/>
                <a:cs typeface="+mn-cs"/>
              </a:rPr>
              <a:t>std::map</a:t>
            </a:r>
            <a:r>
              <a:rPr lang="en-US" smtClean="0">
                <a:cs typeface="+mn-cs"/>
              </a:rPr>
              <a:t> are much the same as for </a:t>
            </a:r>
            <a:r>
              <a:rPr lang="en-US" b="1" smtClean="0">
                <a:latin typeface="Courier New" charset="0"/>
                <a:cs typeface="+mn-cs"/>
              </a:rPr>
              <a:t>std::set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 operation: member function </a:t>
            </a:r>
            <a:r>
              <a:rPr lang="en-US" b="1" smtClean="0">
                <a:latin typeface="Courier New" charset="0"/>
              </a:rPr>
              <a:t>insert</a:t>
            </a:r>
            <a:r>
              <a:rPr lang="en-US" smtClean="0"/>
              <a:t>, given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Delete operation: member function </a:t>
            </a:r>
            <a:r>
              <a:rPr lang="en-US" b="1" smtClean="0">
                <a:latin typeface="Courier New" charset="0"/>
              </a:rPr>
              <a:t>erase</a:t>
            </a:r>
            <a:r>
              <a:rPr lang="en-US" smtClean="0"/>
              <a:t>, given key or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Retrieve operation: member function </a:t>
            </a:r>
            <a:r>
              <a:rPr lang="en-US" b="1" smtClean="0">
                <a:latin typeface="Courier New" charset="0"/>
              </a:rPr>
              <a:t>find</a:t>
            </a:r>
            <a:r>
              <a:rPr lang="en-US" smtClean="0"/>
              <a:t>, given key.</a:t>
            </a:r>
            <a:endParaRPr lang="en-US" b="1" smtClean="0">
              <a:solidFill>
                <a:schemeClr val="hlink"/>
              </a:solidFill>
              <a:latin typeface="Courier New" charset="0"/>
            </a:endParaRPr>
          </a:p>
        </p:txBody>
      </p:sp>
      <p:sp>
        <p:nvSpPr>
          <p:cNvPr id="3145732" name="AutoShape 4"/>
          <p:cNvSpPr>
            <a:spLocks noChangeArrowheads="1"/>
          </p:cNvSpPr>
          <p:nvPr/>
        </p:nvSpPr>
        <p:spPr bwMode="auto">
          <a:xfrm>
            <a:off x="67056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5733" name="AutoShape 5"/>
          <p:cNvSpPr>
            <a:spLocks noChangeArrowheads="1"/>
          </p:cNvSpPr>
          <p:nvPr/>
        </p:nvSpPr>
        <p:spPr bwMode="auto">
          <a:xfrm>
            <a:off x="6629400" y="5670550"/>
            <a:ext cx="5334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5734" name="Text Box 6"/>
          <p:cNvSpPr txBox="1">
            <a:spLocks noChangeArrowheads="1"/>
          </p:cNvSpPr>
          <p:nvPr/>
        </p:nvSpPr>
        <p:spPr bwMode="auto">
          <a:xfrm>
            <a:off x="7772400" y="53340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Different!</a:t>
            </a:r>
          </a:p>
        </p:txBody>
      </p:sp>
      <p:sp>
        <p:nvSpPr>
          <p:cNvPr id="3145735" name="Line 7"/>
          <p:cNvSpPr>
            <a:spLocks noChangeShapeType="1"/>
          </p:cNvSpPr>
          <p:nvPr/>
        </p:nvSpPr>
        <p:spPr bwMode="auto">
          <a:xfrm flipH="1">
            <a:off x="7391400" y="54864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5736" name="Line 8"/>
          <p:cNvSpPr>
            <a:spLocks noChangeShapeType="1"/>
          </p:cNvSpPr>
          <p:nvPr/>
        </p:nvSpPr>
        <p:spPr bwMode="auto">
          <a:xfrm flipH="1">
            <a:off x="7239000" y="5562600"/>
            <a:ext cx="533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95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Bracket Operator [1/3]</a:t>
            </a:r>
          </a:p>
        </p:txBody>
      </p:sp>
      <p:sp>
        <p:nvSpPr>
          <p:cNvPr id="314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very convenient operation is: </a:t>
            </a:r>
            <a:r>
              <a:rPr lang="en-US" i="1" smtClean="0">
                <a:cs typeface="+mn-cs"/>
              </a:rPr>
              <a:t>datatype</a:t>
            </a:r>
            <a:r>
              <a:rPr lang="en-US" b="1" smtClean="0">
                <a:latin typeface="Courier New" charset="0"/>
                <a:cs typeface="+mn-cs"/>
              </a:rPr>
              <a:t> &amp; operator[](</a:t>
            </a:r>
            <a:r>
              <a:rPr lang="en-US" i="1" smtClean="0">
                <a:cs typeface="+mn-cs"/>
              </a:rPr>
              <a:t>key</a:t>
            </a:r>
            <a:r>
              <a:rPr lang="en-US" b="1" smtClean="0">
                <a:latin typeface="Courier New" charset="0"/>
                <a:cs typeface="+mn-cs"/>
              </a:rPr>
              <a:t>)</a:t>
            </a: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This allows a map to be used like an array. Examples: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std::map&lt;std::string, int&gt; m;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m["abc"] = 7;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cout &lt;&lt; m["abc"] &lt;&lt; endl;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m["abc"] += 2;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This can be defined as follows (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k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is the given key):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(*((m.insert(make_pair(k, data_type()))).first)).second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solidFill>
                <a:srgbClr val="FF0000"/>
              </a:solidFill>
              <a:cs typeface="+mn-cs"/>
            </a:endParaRPr>
          </a:p>
          <a:p>
            <a:pPr lvl="2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Make sure key </a:t>
            </a:r>
            <a:r>
              <a:rPr lang="en-US" b="1" smtClean="0">
                <a:latin typeface="Courier New" charset="0"/>
              </a:rPr>
              <a:t>k</a:t>
            </a:r>
            <a:r>
              <a:rPr lang="en-US" smtClean="0"/>
              <a:t> is in the map, and give me the associated data.</a:t>
            </a:r>
            <a:r>
              <a:rPr lang="ja-JP" altLang="en-US" smtClean="0">
                <a:latin typeface="Arial"/>
              </a:rPr>
              <a:t>”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418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5172</Words>
  <Application>Microsoft Macintosh PowerPoint</Application>
  <PresentationFormat>On-screen Show (4:3)</PresentationFormat>
  <Paragraphs>557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Tables in Various Languages (cont.) Hash Tables</vt:lpstr>
      <vt:lpstr>Review Where Are We? — The Big Problem</vt:lpstr>
      <vt:lpstr>Tables in Various Languages  Review: C++ STL: std::set — Iterators</vt:lpstr>
      <vt:lpstr>Tables in Various Languages  Review: C++ STL: std::set — Major Operations [1/2]</vt:lpstr>
      <vt:lpstr>Tables in Various Languages  Review: C++ STL: std::set — Major Operations [2/2]</vt:lpstr>
      <vt:lpstr>Tables in Various Languages  Review: C++ STL: std::set — Major Operations [2/2]</vt:lpstr>
      <vt:lpstr>Tables in Various Languages  C++ STL: std::set — Other Operations</vt:lpstr>
      <vt:lpstr>Tables in Various Languages  C++ STL: std::map — Introduction</vt:lpstr>
      <vt:lpstr>Tables in Various Languages  C++ STL: std::map — Bracket Operator [1/3]</vt:lpstr>
      <vt:lpstr>Tables in Various Languages  C++ STL: std::map — Bracket Operator [2/3]</vt:lpstr>
      <vt:lpstr>Tables in Various Languages  C++ STL: std::map — Bracket Operator [3/3]</vt:lpstr>
      <vt:lpstr>Tables in Various Languages  C++ STL: std::map — Iterators</vt:lpstr>
      <vt:lpstr>Tables in Various Languages  C++ STL: Other STL Tables</vt:lpstr>
      <vt:lpstr>Tables in Various Languages  C++ STL: Set Algorithms — Introduction</vt:lpstr>
      <vt:lpstr>Tables in Various Languages  C++ STL: Set Algorithms — Aside: Inserters</vt:lpstr>
      <vt:lpstr>Tables in Various Languages  C++ STL: Set Algorithms — Usage</vt:lpstr>
      <vt:lpstr>Tables in Various Languages  Other Languages — Python</vt:lpstr>
      <vt:lpstr>Tables in Various Languages  Other Languages — Perl</vt:lpstr>
      <vt:lpstr>Tables in Various Languages  Other Languages — Lisp</vt:lpstr>
      <vt:lpstr>Overview of Advanced Table Implementations</vt:lpstr>
      <vt:lpstr>Hash Tables Introduction [1/4]</vt:lpstr>
      <vt:lpstr>Hash Tables Introduction [2/4]</vt:lpstr>
      <vt:lpstr>Hash Tables Introduction [3/4]</vt:lpstr>
      <vt:lpstr>Hash Tables Introduction [4/4]</vt:lpstr>
      <vt:lpstr>Hash Tables Good Hash Functions [1/4]</vt:lpstr>
      <vt:lpstr>Hash Tables Good Hash Functions [2/4]</vt:lpstr>
      <vt:lpstr>Hash Tables Good Hash Functions [3/4]</vt:lpstr>
      <vt:lpstr>Hash Tables Good Hash Functions [4/4]</vt:lpstr>
      <vt:lpstr>Hash Tables Collision Resolution — Introduction</vt:lpstr>
      <vt:lpstr>Hash Tables Collision Resolution — Open Addressing [1/4]</vt:lpstr>
      <vt:lpstr>Hash Tables Collision Resolution — Open Addressing [2/4]</vt:lpstr>
      <vt:lpstr>Hash Tables Collision Resolution — Open Addressing [3/4]</vt:lpstr>
      <vt:lpstr>Hash Tables Collision Resolution — Open Addressing [4/4]</vt:lpstr>
      <vt:lpstr>Hash Tables Collision Resolution — “Buckets” [1/2]</vt:lpstr>
      <vt:lpstr>Hash Tables Collision Resolution — “Buckets” [2/2]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Tables; Prefix Trees</dc:title>
  <dc:creator>Glenn G. Chappell</dc:creator>
  <cp:lastModifiedBy>Chris Hartman</cp:lastModifiedBy>
  <cp:revision>350</cp:revision>
  <dcterms:created xsi:type="dcterms:W3CDTF">2004-09-03T22:49:27Z</dcterms:created>
  <dcterms:modified xsi:type="dcterms:W3CDTF">2013-04-22T19:41:48Z</dcterms:modified>
</cp:coreProperties>
</file>