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1731" r:id="rId3"/>
    <p:sldId id="2023" r:id="rId4"/>
    <p:sldId id="2374" r:id="rId5"/>
    <p:sldId id="2375" r:id="rId6"/>
    <p:sldId id="2376" r:id="rId7"/>
    <p:sldId id="2377" r:id="rId8"/>
    <p:sldId id="2378" r:id="rId9"/>
    <p:sldId id="2379" r:id="rId10"/>
    <p:sldId id="2380" r:id="rId11"/>
    <p:sldId id="2381" r:id="rId12"/>
    <p:sldId id="2382" r:id="rId13"/>
    <p:sldId id="2383" r:id="rId14"/>
    <p:sldId id="2384" r:id="rId15"/>
    <p:sldId id="2385" r:id="rId16"/>
    <p:sldId id="2386" r:id="rId17"/>
    <p:sldId id="2387" r:id="rId18"/>
    <p:sldId id="2329" r:id="rId19"/>
    <p:sldId id="2340" r:id="rId20"/>
    <p:sldId id="2341" r:id="rId21"/>
    <p:sldId id="2342" r:id="rId22"/>
    <p:sldId id="2343" r:id="rId23"/>
    <p:sldId id="2344" r:id="rId24"/>
    <p:sldId id="2345" r:id="rId25"/>
    <p:sldId id="2346" r:id="rId2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E0E0E0"/>
    <a:srgbClr val="FF8000"/>
    <a:srgbClr val="008000"/>
    <a:srgbClr val="00FF00"/>
    <a:srgbClr val="FFD48D"/>
    <a:srgbClr val="FF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2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BF4E597E-DBDB-AA4E-A848-D2F7A781A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74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67CC611A-0BF4-3844-9A5F-A6C22065B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94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D94C3-7E20-EB47-B0BB-70767C240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8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18D61-10DA-9C44-9207-5AB4A4408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9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01738-836A-174B-A2C7-EF9482C4A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37E2B-3489-6F4D-8A3D-174F1B125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6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0FC0C-8CD0-0B48-BBD8-10D937116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D43AB-4A53-1D40-9484-1D1A92418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A1F07-42B0-3C44-ADEC-9C280F2DF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7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3F9FE-BAE5-EB47-93B8-6E45C2C48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4B775-8EFE-7A41-B9DE-F47E0D3704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D98C3-E633-484B-8B86-D80752743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2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50AB1-B856-B84A-8703-433BD43477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4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926FFB29-ADA8-8145-9CE2-4982C61A9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Hash Tables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CS 311 Data Structures and Algorithms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Wednesday, April 24, 2013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Chris Hartman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cmhartman@alaska.edu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Based on material by Glenn G. Chappell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4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Good Hash Functions [4/4]</a:t>
            </a:r>
          </a:p>
        </p:txBody>
      </p:sp>
      <p:sp>
        <p:nvSpPr>
          <p:cNvPr id="294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One way to help get the evenly-spread-out property is to use modular arithmetic and give the Hash Table a prime number of locations.</a:t>
            </a:r>
          </a:p>
          <a:p>
            <a:pPr lvl="1" eaLnBrk="1" hangingPunct="1">
              <a:defRPr/>
            </a:pPr>
            <a:r>
              <a:rPr lang="en-US" sz="1600" dirty="0" smtClean="0"/>
              <a:t>A prime number is an integer greater than 1 that is only divisible by itself and 1. The first few are 2, 3, 5, 7, …. Primes used as sizes of Hash Tables will be much larger.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800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int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hash_func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(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const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key_type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&amp; k)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const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int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table_size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= …; // Hash Table size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                          // (a prime number)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unsigned long value =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client_hash_func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(k); // may be large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   return value % </a:t>
            </a:r>
            <a:r>
              <a:rPr lang="en-US" sz="1800" b="1" dirty="0" err="1" smtClean="0">
                <a:solidFill>
                  <a:schemeClr val="hlink"/>
                </a:solidFill>
                <a:latin typeface="Courier New" charset="0"/>
                <a:cs typeface="+mn-cs"/>
              </a:rPr>
              <a:t>table_size</a:t>
            </a: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dirty="0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800" b="1" dirty="0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dirty="0" smtClean="0">
                <a:cs typeface="+mn-cs"/>
              </a:rPr>
              <a:t>However, some kinds of hash functions allow for other Table sizes.</a:t>
            </a:r>
          </a:p>
          <a:p>
            <a:pPr lvl="1" eaLnBrk="1" hangingPunct="1">
              <a:defRPr/>
            </a:pPr>
            <a:r>
              <a:rPr lang="en-US" sz="1600" dirty="0" smtClean="0"/>
              <a:t>Powers of 2?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37E2B-3489-6F4D-8A3D-174F1B1259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6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2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Collision Resolution </a:t>
            </a:r>
            <a:r>
              <a:rPr lang="en-US" smtClean="0">
                <a:cs typeface="Times New Roman" charset="0"/>
              </a:rPr>
              <a:t>— Introduction</a:t>
            </a:r>
          </a:p>
        </p:txBody>
      </p:sp>
      <p:sp>
        <p:nvSpPr>
          <p:cNvPr id="312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Recall that a </a:t>
            </a:r>
            <a:r>
              <a:rPr lang="en-US" b="1" smtClean="0">
                <a:cs typeface="+mn-cs"/>
              </a:rPr>
              <a:t>collision</a:t>
            </a:r>
            <a:r>
              <a:rPr lang="en-US" smtClean="0">
                <a:cs typeface="+mn-cs"/>
              </a:rPr>
              <a:t> is when the hash function produces the same output for different keys.</a:t>
            </a:r>
          </a:p>
          <a:p>
            <a:pPr lvl="1" eaLnBrk="1" hangingPunct="1">
              <a:defRPr/>
            </a:pPr>
            <a:r>
              <a:rPr lang="en-US" smtClean="0"/>
              <a:t>We cannot guarantee that collisions will be rare.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How collisions are resolved is the primary design decision involved in a Hash Table.</a:t>
            </a:r>
          </a:p>
          <a:p>
            <a:pPr lvl="1" eaLnBrk="1" hangingPunct="1">
              <a:defRPr/>
            </a:pPr>
            <a:r>
              <a:rPr lang="en-US" smtClean="0"/>
              <a:t>Different collision-resolution methods result in different Hash-Table implementations.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Two categories of collision-resolution methods:</a:t>
            </a:r>
          </a:p>
          <a:p>
            <a:pPr lvl="1" eaLnBrk="1" hangingPunct="1">
              <a:defRPr/>
            </a:pPr>
            <a:r>
              <a:rPr lang="en-US" smtClean="0"/>
              <a:t>Open Addressing</a:t>
            </a:r>
          </a:p>
          <a:p>
            <a:pPr lvl="2" eaLnBrk="1" hangingPunct="1">
              <a:defRPr/>
            </a:pPr>
            <a:r>
              <a:rPr lang="en-US" smtClean="0"/>
              <a:t>The Hash Table is essentially an array of data items. Thus, each location can store </a:t>
            </a:r>
            <a:r>
              <a:rPr lang="en-US" b="1" smtClean="0"/>
              <a:t>one data item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If we get a collision, we look for another spot.</a:t>
            </a:r>
          </a:p>
          <a:p>
            <a:pPr lvl="1" eaLnBrk="1" hangingPunct="1">
              <a:defRPr/>
            </a:pP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Buckets</a:t>
            </a:r>
            <a:r>
              <a:rPr lang="ja-JP" altLang="en-US" smtClean="0">
                <a:latin typeface="Arial"/>
              </a:rPr>
              <a:t>”</a:t>
            </a: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Each location in the array is a data structure capable of storing </a:t>
            </a:r>
            <a:r>
              <a:rPr lang="en-US" b="1" smtClean="0"/>
              <a:t>multiple data items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In this case, a location in the array is called a </a:t>
            </a:r>
            <a:r>
              <a:rPr lang="en-US" b="1" smtClean="0"/>
              <a:t>bucket</a:t>
            </a:r>
            <a:r>
              <a:rPr lang="en-US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37E2B-3489-6F4D-8A3D-174F1B1259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8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1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Collision Resolution </a:t>
            </a:r>
            <a:r>
              <a:rPr lang="en-US" smtClean="0">
                <a:cs typeface="Times New Roman" charset="0"/>
              </a:rPr>
              <a:t>— Open Addressing [1/4]</a:t>
            </a:r>
          </a:p>
        </p:txBody>
      </p:sp>
      <p:sp>
        <p:nvSpPr>
          <p:cNvPr id="311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</a:t>
            </a:r>
            <a:r>
              <a:rPr lang="en-US" b="1" smtClean="0">
                <a:cs typeface="+mn-cs"/>
              </a:rPr>
              <a:t>open addressing</a:t>
            </a:r>
            <a:r>
              <a:rPr lang="en-US" smtClean="0">
                <a:cs typeface="+mn-cs"/>
              </a:rPr>
              <a:t>:</a:t>
            </a:r>
          </a:p>
          <a:p>
            <a:pPr lvl="1" eaLnBrk="1" hangingPunct="1">
              <a:defRPr/>
            </a:pPr>
            <a:r>
              <a:rPr lang="en-US" smtClean="0"/>
              <a:t>The Hash Table is essentially an array of data items.</a:t>
            </a:r>
          </a:p>
          <a:p>
            <a:pPr lvl="1" eaLnBrk="1" hangingPunct="1">
              <a:defRPr/>
            </a:pPr>
            <a:r>
              <a:rPr lang="en-US" smtClean="0"/>
              <a:t>Each location can be marked as </a:t>
            </a:r>
            <a:r>
              <a:rPr lang="ja-JP" altLang="en-US" smtClean="0">
                <a:latin typeface="Arial"/>
              </a:rPr>
              <a:t>“</a:t>
            </a:r>
            <a:r>
              <a:rPr lang="en-US" b="1" smtClean="0"/>
              <a:t>empty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When inserting or retrieving (including the retrieve done as part of a delete), we look at a sequence of locations.</a:t>
            </a:r>
          </a:p>
          <a:p>
            <a:pPr lvl="1" eaLnBrk="1" hangingPunct="1">
              <a:defRPr/>
            </a:pPr>
            <a:r>
              <a:rPr lang="en-US" smtClean="0"/>
              <a:t>The first is the location given by the hash function.</a:t>
            </a:r>
          </a:p>
          <a:p>
            <a:pPr lvl="1" eaLnBrk="1" hangingPunct="1">
              <a:defRPr/>
            </a:pPr>
            <a:r>
              <a:rPr lang="en-US" smtClean="0"/>
              <a:t>We continue looking until we find the given key or we are sure it is not present.</a:t>
            </a:r>
          </a:p>
          <a:p>
            <a:pPr lvl="1" eaLnBrk="1" hangingPunct="1">
              <a:defRPr/>
            </a:pPr>
            <a:r>
              <a:rPr lang="en-US" smtClean="0"/>
              <a:t>Each time we view a location, we are doing a </a:t>
            </a:r>
            <a:r>
              <a:rPr lang="en-US" b="1" smtClean="0"/>
              <a:t>probe</a:t>
            </a:r>
            <a:r>
              <a:rPr lang="en-US" smtClean="0"/>
              <a:t>. The entire sequence of locations to view is called the </a:t>
            </a:r>
            <a:r>
              <a:rPr lang="en-US" b="1" smtClean="0"/>
              <a:t>probe sequence</a:t>
            </a:r>
            <a:r>
              <a:rPr lang="en-US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37E2B-3489-6F4D-8A3D-174F1B1259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85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1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Collision Resolution </a:t>
            </a:r>
            <a:r>
              <a:rPr lang="en-US" smtClean="0">
                <a:cs typeface="Times New Roman" charset="0"/>
              </a:rPr>
              <a:t>— Open Addressing [2/4]</a:t>
            </a:r>
          </a:p>
        </p:txBody>
      </p:sp>
      <p:sp>
        <p:nvSpPr>
          <p:cNvPr id="311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simplest probe sequence is the one in which we look at location </a:t>
            </a:r>
            <a:r>
              <a:rPr lang="en-US" i="1" smtClean="0">
                <a:cs typeface="+mn-cs"/>
              </a:rPr>
              <a:t>t</a:t>
            </a:r>
            <a:r>
              <a:rPr lang="en-US" smtClean="0">
                <a:cs typeface="+mn-cs"/>
              </a:rPr>
              <a:t>, then </a:t>
            </a:r>
            <a:r>
              <a:rPr lang="en-US" i="1" smtClean="0">
                <a:cs typeface="+mn-cs"/>
              </a:rPr>
              <a:t>t</a:t>
            </a:r>
            <a:r>
              <a:rPr lang="en-US" smtClean="0">
                <a:cs typeface="+mn-cs"/>
              </a:rPr>
              <a:t>+1, then </a:t>
            </a:r>
            <a:r>
              <a:rPr lang="en-US" i="1" smtClean="0">
                <a:cs typeface="+mn-cs"/>
              </a:rPr>
              <a:t>t</a:t>
            </a:r>
            <a:r>
              <a:rPr lang="en-US" smtClean="0">
                <a:cs typeface="+mn-cs"/>
              </a:rPr>
              <a:t>+2, etc. This is </a:t>
            </a:r>
            <a:r>
              <a:rPr lang="en-US" b="1" smtClean="0">
                <a:cs typeface="+mn-cs"/>
              </a:rPr>
              <a:t>linear probing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Linear probing tends to form </a:t>
            </a:r>
            <a:r>
              <a:rPr lang="en-US" b="1" smtClean="0"/>
              <a:t>clusters</a:t>
            </a:r>
            <a:r>
              <a:rPr lang="en-US" smtClean="0"/>
              <a:t>, which slow things down.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To avoid clusters, we can use </a:t>
            </a:r>
            <a:r>
              <a:rPr lang="en-US" b="1" smtClean="0">
                <a:cs typeface="+mn-cs"/>
              </a:rPr>
              <a:t>quadratic probing</a:t>
            </a:r>
            <a:r>
              <a:rPr lang="en-US" smtClean="0">
                <a:cs typeface="+mn-cs"/>
              </a:rPr>
              <a:t>, which has the probe sequence </a:t>
            </a:r>
            <a:r>
              <a:rPr lang="en-US" i="1" smtClean="0">
                <a:cs typeface="+mn-cs"/>
              </a:rPr>
              <a:t>t</a:t>
            </a:r>
            <a:r>
              <a:rPr lang="en-US" smtClean="0">
                <a:cs typeface="+mn-cs"/>
              </a:rPr>
              <a:t>, </a:t>
            </a:r>
            <a:r>
              <a:rPr lang="en-US" i="1" smtClean="0">
                <a:cs typeface="+mn-cs"/>
              </a:rPr>
              <a:t>t</a:t>
            </a:r>
            <a:r>
              <a:rPr lang="en-US" smtClean="0">
                <a:cs typeface="+mn-cs"/>
              </a:rPr>
              <a:t>+1</a:t>
            </a:r>
            <a:r>
              <a:rPr lang="en-US" baseline="30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, </a:t>
            </a:r>
            <a:r>
              <a:rPr lang="en-US" i="1" smtClean="0">
                <a:cs typeface="+mn-cs"/>
              </a:rPr>
              <a:t>t</a:t>
            </a:r>
            <a:r>
              <a:rPr lang="en-US" smtClean="0">
                <a:cs typeface="+mn-cs"/>
              </a:rPr>
              <a:t>+2</a:t>
            </a:r>
            <a:r>
              <a:rPr lang="en-US" baseline="30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, </a:t>
            </a:r>
            <a:r>
              <a:rPr lang="en-US" i="1" smtClean="0">
                <a:cs typeface="+mn-cs"/>
              </a:rPr>
              <a:t>t</a:t>
            </a:r>
            <a:r>
              <a:rPr lang="en-US" smtClean="0">
                <a:cs typeface="+mn-cs"/>
              </a:rPr>
              <a:t>+3</a:t>
            </a:r>
            <a:r>
              <a:rPr lang="en-US" baseline="30000" smtClean="0">
                <a:cs typeface="+mn-cs"/>
              </a:rPr>
              <a:t>2</a:t>
            </a:r>
            <a:r>
              <a:rPr lang="en-US" smtClean="0">
                <a:cs typeface="+mn-cs"/>
              </a:rPr>
              <a:t>, etc.</a:t>
            </a:r>
          </a:p>
        </p:txBody>
      </p:sp>
      <p:sp>
        <p:nvSpPr>
          <p:cNvPr id="3112964" name="Rectangle 4"/>
          <p:cNvSpPr>
            <a:spLocks noChangeArrowheads="1"/>
          </p:cNvSpPr>
          <p:nvPr/>
        </p:nvSpPr>
        <p:spPr bwMode="auto">
          <a:xfrm>
            <a:off x="25146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65" name="Rectangle 5"/>
          <p:cNvSpPr>
            <a:spLocks noChangeArrowheads="1"/>
          </p:cNvSpPr>
          <p:nvPr/>
        </p:nvSpPr>
        <p:spPr bwMode="auto">
          <a:xfrm>
            <a:off x="28194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66" name="Rectangle 6"/>
          <p:cNvSpPr>
            <a:spLocks noChangeArrowheads="1"/>
          </p:cNvSpPr>
          <p:nvPr/>
        </p:nvSpPr>
        <p:spPr bwMode="auto">
          <a:xfrm>
            <a:off x="31242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67" name="Rectangle 7"/>
          <p:cNvSpPr>
            <a:spLocks noChangeArrowheads="1"/>
          </p:cNvSpPr>
          <p:nvPr/>
        </p:nvSpPr>
        <p:spPr bwMode="auto">
          <a:xfrm>
            <a:off x="34290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68" name="Rectangle 8"/>
          <p:cNvSpPr>
            <a:spLocks noChangeArrowheads="1"/>
          </p:cNvSpPr>
          <p:nvPr/>
        </p:nvSpPr>
        <p:spPr bwMode="auto">
          <a:xfrm>
            <a:off x="37338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69" name="Rectangle 9"/>
          <p:cNvSpPr>
            <a:spLocks noChangeArrowheads="1"/>
          </p:cNvSpPr>
          <p:nvPr/>
        </p:nvSpPr>
        <p:spPr bwMode="auto">
          <a:xfrm>
            <a:off x="40386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0" name="Rectangle 10"/>
          <p:cNvSpPr>
            <a:spLocks noChangeArrowheads="1"/>
          </p:cNvSpPr>
          <p:nvPr/>
        </p:nvSpPr>
        <p:spPr bwMode="auto">
          <a:xfrm>
            <a:off x="43434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1" name="Rectangle 11"/>
          <p:cNvSpPr>
            <a:spLocks noChangeArrowheads="1"/>
          </p:cNvSpPr>
          <p:nvPr/>
        </p:nvSpPr>
        <p:spPr bwMode="auto">
          <a:xfrm>
            <a:off x="46482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2" name="Rectangle 12"/>
          <p:cNvSpPr>
            <a:spLocks noChangeArrowheads="1"/>
          </p:cNvSpPr>
          <p:nvPr/>
        </p:nvSpPr>
        <p:spPr bwMode="auto">
          <a:xfrm>
            <a:off x="49530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3" name="Rectangle 13"/>
          <p:cNvSpPr>
            <a:spLocks noChangeArrowheads="1"/>
          </p:cNvSpPr>
          <p:nvPr/>
        </p:nvSpPr>
        <p:spPr bwMode="auto">
          <a:xfrm>
            <a:off x="52578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4" name="Rectangle 14"/>
          <p:cNvSpPr>
            <a:spLocks noChangeArrowheads="1"/>
          </p:cNvSpPr>
          <p:nvPr/>
        </p:nvSpPr>
        <p:spPr bwMode="auto">
          <a:xfrm>
            <a:off x="55626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5" name="Rectangle 15"/>
          <p:cNvSpPr>
            <a:spLocks noChangeArrowheads="1"/>
          </p:cNvSpPr>
          <p:nvPr/>
        </p:nvSpPr>
        <p:spPr bwMode="auto">
          <a:xfrm>
            <a:off x="58674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6" name="Rectangle 16"/>
          <p:cNvSpPr>
            <a:spLocks noChangeArrowheads="1"/>
          </p:cNvSpPr>
          <p:nvPr/>
        </p:nvSpPr>
        <p:spPr bwMode="auto">
          <a:xfrm>
            <a:off x="61722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7" name="Rectangle 17"/>
          <p:cNvSpPr>
            <a:spLocks noChangeArrowheads="1"/>
          </p:cNvSpPr>
          <p:nvPr/>
        </p:nvSpPr>
        <p:spPr bwMode="auto">
          <a:xfrm>
            <a:off x="64770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8" name="Rectangle 18"/>
          <p:cNvSpPr>
            <a:spLocks noChangeArrowheads="1"/>
          </p:cNvSpPr>
          <p:nvPr/>
        </p:nvSpPr>
        <p:spPr bwMode="auto">
          <a:xfrm>
            <a:off x="67818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79" name="Rectangle 19"/>
          <p:cNvSpPr>
            <a:spLocks noChangeArrowheads="1"/>
          </p:cNvSpPr>
          <p:nvPr/>
        </p:nvSpPr>
        <p:spPr bwMode="auto">
          <a:xfrm>
            <a:off x="9906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80" name="Rectangle 20"/>
          <p:cNvSpPr>
            <a:spLocks noChangeArrowheads="1"/>
          </p:cNvSpPr>
          <p:nvPr/>
        </p:nvSpPr>
        <p:spPr bwMode="auto">
          <a:xfrm>
            <a:off x="12954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81" name="Rectangle 21"/>
          <p:cNvSpPr>
            <a:spLocks noChangeArrowheads="1"/>
          </p:cNvSpPr>
          <p:nvPr/>
        </p:nvSpPr>
        <p:spPr bwMode="auto">
          <a:xfrm>
            <a:off x="19050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82" name="Rectangle 22"/>
          <p:cNvSpPr>
            <a:spLocks noChangeArrowheads="1"/>
          </p:cNvSpPr>
          <p:nvPr/>
        </p:nvSpPr>
        <p:spPr bwMode="auto">
          <a:xfrm>
            <a:off x="22098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83" name="Rectangle 23"/>
          <p:cNvSpPr>
            <a:spLocks noChangeArrowheads="1"/>
          </p:cNvSpPr>
          <p:nvPr/>
        </p:nvSpPr>
        <p:spPr bwMode="auto">
          <a:xfrm>
            <a:off x="70866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84" name="Rectangle 24"/>
          <p:cNvSpPr>
            <a:spLocks noChangeArrowheads="1"/>
          </p:cNvSpPr>
          <p:nvPr/>
        </p:nvSpPr>
        <p:spPr bwMode="auto">
          <a:xfrm>
            <a:off x="80010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85" name="Rectangle 25"/>
          <p:cNvSpPr>
            <a:spLocks noChangeArrowheads="1"/>
          </p:cNvSpPr>
          <p:nvPr/>
        </p:nvSpPr>
        <p:spPr bwMode="auto">
          <a:xfrm>
            <a:off x="76962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86" name="Rectangle 26"/>
          <p:cNvSpPr>
            <a:spLocks noChangeArrowheads="1"/>
          </p:cNvSpPr>
          <p:nvPr/>
        </p:nvSpPr>
        <p:spPr bwMode="auto">
          <a:xfrm>
            <a:off x="8305800" y="3048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87" name="Line 27"/>
          <p:cNvSpPr>
            <a:spLocks noChangeShapeType="1"/>
          </p:cNvSpPr>
          <p:nvPr/>
        </p:nvSpPr>
        <p:spPr bwMode="auto">
          <a:xfrm>
            <a:off x="990600" y="2971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2988" name="Rectangle 28"/>
          <p:cNvSpPr>
            <a:spLocks noChangeArrowheads="1"/>
          </p:cNvSpPr>
          <p:nvPr/>
        </p:nvSpPr>
        <p:spPr bwMode="auto">
          <a:xfrm>
            <a:off x="18288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89" name="Rectangle 29"/>
          <p:cNvSpPr>
            <a:spLocks noChangeArrowheads="1"/>
          </p:cNvSpPr>
          <p:nvPr/>
        </p:nvSpPr>
        <p:spPr bwMode="auto">
          <a:xfrm>
            <a:off x="3276600" y="36576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90" name="Text Box 30"/>
          <p:cNvSpPr txBox="1">
            <a:spLocks noChangeArrowheads="1"/>
          </p:cNvSpPr>
          <p:nvPr/>
        </p:nvSpPr>
        <p:spPr bwMode="auto">
          <a:xfrm>
            <a:off x="2133600" y="36576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>
                <a:cs typeface="+mn-cs"/>
              </a:rPr>
              <a:t>EMPTY</a:t>
            </a:r>
          </a:p>
        </p:txBody>
      </p:sp>
      <p:sp>
        <p:nvSpPr>
          <p:cNvPr id="3112991" name="Text Box 31"/>
          <p:cNvSpPr txBox="1">
            <a:spLocks noChangeArrowheads="1"/>
          </p:cNvSpPr>
          <p:nvPr/>
        </p:nvSpPr>
        <p:spPr bwMode="auto">
          <a:xfrm>
            <a:off x="3581400" y="3657600"/>
            <a:ext cx="1143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>
                <a:cs typeface="+mn-cs"/>
              </a:rPr>
              <a:t>Non-empty</a:t>
            </a:r>
          </a:p>
        </p:txBody>
      </p:sp>
      <p:sp>
        <p:nvSpPr>
          <p:cNvPr id="3112992" name="Rectangle 32"/>
          <p:cNvSpPr>
            <a:spLocks noChangeArrowheads="1"/>
          </p:cNvSpPr>
          <p:nvPr/>
        </p:nvSpPr>
        <p:spPr bwMode="auto">
          <a:xfrm>
            <a:off x="73914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93" name="Rectangle 33"/>
          <p:cNvSpPr>
            <a:spLocks noChangeArrowheads="1"/>
          </p:cNvSpPr>
          <p:nvPr/>
        </p:nvSpPr>
        <p:spPr bwMode="auto">
          <a:xfrm>
            <a:off x="1600200" y="3048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2994" name="AutoShape 34"/>
          <p:cNvSpPr>
            <a:spLocks/>
          </p:cNvSpPr>
          <p:nvPr/>
        </p:nvSpPr>
        <p:spPr bwMode="auto">
          <a:xfrm rot="5400000">
            <a:off x="2400300" y="19431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2995" name="Text Box 35"/>
          <p:cNvSpPr txBox="1">
            <a:spLocks noChangeArrowheads="1"/>
          </p:cNvSpPr>
          <p:nvPr/>
        </p:nvSpPr>
        <p:spPr bwMode="auto">
          <a:xfrm>
            <a:off x="1981200" y="2438400"/>
            <a:ext cx="1066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Cluster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37E2B-3489-6F4D-8A3D-174F1B1259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1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Collision Resolution </a:t>
            </a:r>
            <a:r>
              <a:rPr lang="en-US" smtClean="0">
                <a:cs typeface="Times New Roman" charset="0"/>
              </a:rPr>
              <a:t>— Open Addressing [3/4]</a:t>
            </a:r>
          </a:p>
        </p:txBody>
      </p:sp>
      <p:sp>
        <p:nvSpPr>
          <p:cNvPr id="311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Fancier techniques involve using a secondary hash function when a collision occurs.</a:t>
            </a:r>
          </a:p>
          <a:p>
            <a:pPr lvl="1" eaLnBrk="1" hangingPunct="1">
              <a:defRPr/>
            </a:pPr>
            <a:r>
              <a:rPr lang="en-US" smtClean="0"/>
              <a:t>These generally go under the name of </a:t>
            </a:r>
            <a:r>
              <a:rPr lang="en-US" b="1" smtClean="0"/>
              <a:t>double hashing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For example, do a variation of linear probing with a step size other than 1. The step size is given by the second hash function.</a:t>
            </a:r>
          </a:p>
          <a:p>
            <a:pPr lvl="1" eaLnBrk="1" hangingPunct="1">
              <a:defRPr/>
            </a:pPr>
            <a:r>
              <a:rPr lang="en-US" smtClean="0"/>
              <a:t>Or, just use the second hash function to give a second location, after which one of the simpler probe sequences is used.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37E2B-3489-6F4D-8A3D-174F1B1259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01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1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Collision Resolution </a:t>
            </a:r>
            <a:r>
              <a:rPr lang="en-US" smtClean="0">
                <a:cs typeface="Times New Roman" charset="0"/>
              </a:rPr>
              <a:t>— Open Addressing [4/4]</a:t>
            </a:r>
          </a:p>
        </p:txBody>
      </p:sp>
      <p:sp>
        <p:nvSpPr>
          <p:cNvPr id="311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Open addressing leads to a problem: How to be sure a key is </a:t>
            </a:r>
            <a:r>
              <a:rPr lang="en-US" sz="1800" b="1" smtClean="0">
                <a:cs typeface="+mn-cs"/>
              </a:rPr>
              <a:t>not</a:t>
            </a:r>
            <a:r>
              <a:rPr lang="en-US" sz="1800" smtClean="0">
                <a:cs typeface="+mn-cs"/>
              </a:rPr>
              <a:t> present?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In the Hash Table above, retrieve 3 (not present). Use linear probing.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Begin at the arrow, look until we find an </a:t>
            </a:r>
            <a:r>
              <a:rPr lang="ja-JP" altLang="en-US" sz="1600" smtClean="0">
                <a:latin typeface="Arial"/>
              </a:rPr>
              <a:t>“</a:t>
            </a:r>
            <a:r>
              <a:rPr lang="en-US" sz="1600" smtClean="0"/>
              <a:t>empty</a:t>
            </a:r>
            <a:r>
              <a:rPr lang="ja-JP" altLang="en-US" sz="1600" smtClean="0">
                <a:latin typeface="Arial"/>
              </a:rPr>
              <a:t>”</a:t>
            </a:r>
            <a:r>
              <a:rPr lang="en-US" sz="1600" smtClean="0"/>
              <a:t>, return NOT FOUND.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Now insert 3 and then delete 1.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Again retrieve 3. Using the above strategy, we return NOT FOUND. </a:t>
            </a:r>
            <a:r>
              <a:rPr lang="en-US" sz="1800" smtClean="0">
                <a:cs typeface="+mn-cs"/>
                <a:sym typeface="Wingdings" charset="0"/>
              </a:rPr>
              <a:t></a:t>
            </a: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Solution: Allow </a:t>
            </a:r>
            <a:r>
              <a:rPr lang="en-US" sz="1800" b="1" smtClean="0">
                <a:cs typeface="+mn-cs"/>
              </a:rPr>
              <a:t>DELETED</a:t>
            </a:r>
            <a:r>
              <a:rPr lang="en-US" sz="1800" smtClean="0">
                <a:cs typeface="+mn-cs"/>
              </a:rPr>
              <a:t> marks. Stop when we find given key or EMPTY.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But now, the array can fill up with </a:t>
            </a:r>
            <a:r>
              <a:rPr lang="ja-JP" altLang="en-US" sz="1800" smtClean="0">
                <a:latin typeface="Arial"/>
                <a:cs typeface="+mn-cs"/>
              </a:rPr>
              <a:t>“</a:t>
            </a:r>
            <a:r>
              <a:rPr lang="en-US" sz="1800" smtClean="0">
                <a:cs typeface="+mn-cs"/>
              </a:rPr>
              <a:t>deleted</a:t>
            </a:r>
            <a:r>
              <a:rPr lang="ja-JP" altLang="en-US" sz="1800" smtClean="0">
                <a:latin typeface="Arial"/>
                <a:cs typeface="+mn-cs"/>
              </a:rPr>
              <a:t>”</a:t>
            </a:r>
            <a:r>
              <a:rPr lang="en-US" sz="1800" smtClean="0">
                <a:cs typeface="+mn-cs"/>
              </a:rPr>
              <a:t> marks, which slows it down.</a:t>
            </a:r>
          </a:p>
        </p:txBody>
      </p:sp>
      <p:sp>
        <p:nvSpPr>
          <p:cNvPr id="3115012" name="Rectangle 4"/>
          <p:cNvSpPr>
            <a:spLocks noChangeArrowheads="1"/>
          </p:cNvSpPr>
          <p:nvPr/>
        </p:nvSpPr>
        <p:spPr bwMode="auto">
          <a:xfrm>
            <a:off x="24384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13" name="Rectangle 5"/>
          <p:cNvSpPr>
            <a:spLocks noChangeArrowheads="1"/>
          </p:cNvSpPr>
          <p:nvPr/>
        </p:nvSpPr>
        <p:spPr bwMode="auto">
          <a:xfrm>
            <a:off x="27432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14" name="Rectangle 6"/>
          <p:cNvSpPr>
            <a:spLocks noChangeArrowheads="1"/>
          </p:cNvSpPr>
          <p:nvPr/>
        </p:nvSpPr>
        <p:spPr bwMode="auto">
          <a:xfrm>
            <a:off x="30480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15" name="Rectangle 7"/>
          <p:cNvSpPr>
            <a:spLocks noChangeArrowheads="1"/>
          </p:cNvSpPr>
          <p:nvPr/>
        </p:nvSpPr>
        <p:spPr bwMode="auto">
          <a:xfrm>
            <a:off x="33528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16" name="Rectangle 8"/>
          <p:cNvSpPr>
            <a:spLocks noChangeArrowheads="1"/>
          </p:cNvSpPr>
          <p:nvPr/>
        </p:nvSpPr>
        <p:spPr bwMode="auto">
          <a:xfrm>
            <a:off x="36576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17" name="Rectangle 9"/>
          <p:cNvSpPr>
            <a:spLocks noChangeArrowheads="1"/>
          </p:cNvSpPr>
          <p:nvPr/>
        </p:nvSpPr>
        <p:spPr bwMode="auto">
          <a:xfrm>
            <a:off x="39624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18" name="Rectangle 10"/>
          <p:cNvSpPr>
            <a:spLocks noChangeArrowheads="1"/>
          </p:cNvSpPr>
          <p:nvPr/>
        </p:nvSpPr>
        <p:spPr bwMode="auto">
          <a:xfrm>
            <a:off x="42672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19" name="Rectangle 11"/>
          <p:cNvSpPr>
            <a:spLocks noChangeArrowheads="1"/>
          </p:cNvSpPr>
          <p:nvPr/>
        </p:nvSpPr>
        <p:spPr bwMode="auto">
          <a:xfrm>
            <a:off x="45720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0" name="Rectangle 12"/>
          <p:cNvSpPr>
            <a:spLocks noChangeArrowheads="1"/>
          </p:cNvSpPr>
          <p:nvPr/>
        </p:nvSpPr>
        <p:spPr bwMode="auto">
          <a:xfrm>
            <a:off x="48768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1" name="Rectangle 13"/>
          <p:cNvSpPr>
            <a:spLocks noChangeArrowheads="1"/>
          </p:cNvSpPr>
          <p:nvPr/>
        </p:nvSpPr>
        <p:spPr bwMode="auto">
          <a:xfrm>
            <a:off x="51816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2" name="Rectangle 14"/>
          <p:cNvSpPr>
            <a:spLocks noChangeArrowheads="1"/>
          </p:cNvSpPr>
          <p:nvPr/>
        </p:nvSpPr>
        <p:spPr bwMode="auto">
          <a:xfrm>
            <a:off x="54864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3" name="Rectangle 15"/>
          <p:cNvSpPr>
            <a:spLocks noChangeArrowheads="1"/>
          </p:cNvSpPr>
          <p:nvPr/>
        </p:nvSpPr>
        <p:spPr bwMode="auto">
          <a:xfrm>
            <a:off x="57912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4" name="Rectangle 16"/>
          <p:cNvSpPr>
            <a:spLocks noChangeArrowheads="1"/>
          </p:cNvSpPr>
          <p:nvPr/>
        </p:nvSpPr>
        <p:spPr bwMode="auto">
          <a:xfrm>
            <a:off x="60960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5" name="Rectangle 17"/>
          <p:cNvSpPr>
            <a:spLocks noChangeArrowheads="1"/>
          </p:cNvSpPr>
          <p:nvPr/>
        </p:nvSpPr>
        <p:spPr bwMode="auto">
          <a:xfrm>
            <a:off x="64008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6" name="Rectangle 18"/>
          <p:cNvSpPr>
            <a:spLocks noChangeArrowheads="1"/>
          </p:cNvSpPr>
          <p:nvPr/>
        </p:nvSpPr>
        <p:spPr bwMode="auto">
          <a:xfrm>
            <a:off x="67056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7" name="Rectangle 19"/>
          <p:cNvSpPr>
            <a:spLocks noChangeArrowheads="1"/>
          </p:cNvSpPr>
          <p:nvPr/>
        </p:nvSpPr>
        <p:spPr bwMode="auto">
          <a:xfrm>
            <a:off x="9144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8" name="Rectangle 20"/>
          <p:cNvSpPr>
            <a:spLocks noChangeArrowheads="1"/>
          </p:cNvSpPr>
          <p:nvPr/>
        </p:nvSpPr>
        <p:spPr bwMode="auto">
          <a:xfrm>
            <a:off x="12192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29" name="Rectangle 21"/>
          <p:cNvSpPr>
            <a:spLocks noChangeArrowheads="1"/>
          </p:cNvSpPr>
          <p:nvPr/>
        </p:nvSpPr>
        <p:spPr bwMode="auto">
          <a:xfrm>
            <a:off x="18288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30" name="Rectangle 22"/>
          <p:cNvSpPr>
            <a:spLocks noChangeArrowheads="1"/>
          </p:cNvSpPr>
          <p:nvPr/>
        </p:nvSpPr>
        <p:spPr bwMode="auto">
          <a:xfrm>
            <a:off x="21336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3115031" name="Rectangle 23"/>
          <p:cNvSpPr>
            <a:spLocks noChangeArrowheads="1"/>
          </p:cNvSpPr>
          <p:nvPr/>
        </p:nvSpPr>
        <p:spPr bwMode="auto">
          <a:xfrm>
            <a:off x="70104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32" name="Rectangle 24"/>
          <p:cNvSpPr>
            <a:spLocks noChangeArrowheads="1"/>
          </p:cNvSpPr>
          <p:nvPr/>
        </p:nvSpPr>
        <p:spPr bwMode="auto">
          <a:xfrm>
            <a:off x="79248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33" name="Rectangle 25"/>
          <p:cNvSpPr>
            <a:spLocks noChangeArrowheads="1"/>
          </p:cNvSpPr>
          <p:nvPr/>
        </p:nvSpPr>
        <p:spPr bwMode="auto">
          <a:xfrm>
            <a:off x="76200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34" name="Rectangle 26"/>
          <p:cNvSpPr>
            <a:spLocks noChangeArrowheads="1"/>
          </p:cNvSpPr>
          <p:nvPr/>
        </p:nvSpPr>
        <p:spPr bwMode="auto">
          <a:xfrm>
            <a:off x="8229600" y="160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35" name="Line 27"/>
          <p:cNvSpPr>
            <a:spLocks noChangeShapeType="1"/>
          </p:cNvSpPr>
          <p:nvPr/>
        </p:nvSpPr>
        <p:spPr bwMode="auto">
          <a:xfrm>
            <a:off x="914400" y="15240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5036" name="Rectangle 28"/>
          <p:cNvSpPr>
            <a:spLocks noChangeArrowheads="1"/>
          </p:cNvSpPr>
          <p:nvPr/>
        </p:nvSpPr>
        <p:spPr bwMode="auto">
          <a:xfrm>
            <a:off x="73152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37" name="Rectangle 29"/>
          <p:cNvSpPr>
            <a:spLocks noChangeArrowheads="1"/>
          </p:cNvSpPr>
          <p:nvPr/>
        </p:nvSpPr>
        <p:spPr bwMode="auto">
          <a:xfrm>
            <a:off x="1524000" y="160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38" name="Text Box 30"/>
          <p:cNvSpPr txBox="1">
            <a:spLocks noChangeArrowheads="1"/>
          </p:cNvSpPr>
          <p:nvPr/>
        </p:nvSpPr>
        <p:spPr bwMode="auto">
          <a:xfrm>
            <a:off x="2133600" y="1905000"/>
            <a:ext cx="2286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Hashed location for 3.</a:t>
            </a:r>
          </a:p>
        </p:txBody>
      </p:sp>
      <p:sp>
        <p:nvSpPr>
          <p:cNvPr id="3115039" name="Rectangle 31"/>
          <p:cNvSpPr>
            <a:spLocks noChangeArrowheads="1"/>
          </p:cNvSpPr>
          <p:nvPr/>
        </p:nvSpPr>
        <p:spPr bwMode="auto">
          <a:xfrm>
            <a:off x="24384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0" name="Rectangle 32"/>
          <p:cNvSpPr>
            <a:spLocks noChangeArrowheads="1"/>
          </p:cNvSpPr>
          <p:nvPr/>
        </p:nvSpPr>
        <p:spPr bwMode="auto">
          <a:xfrm>
            <a:off x="27432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1" name="Rectangle 33"/>
          <p:cNvSpPr>
            <a:spLocks noChangeArrowheads="1"/>
          </p:cNvSpPr>
          <p:nvPr/>
        </p:nvSpPr>
        <p:spPr bwMode="auto">
          <a:xfrm>
            <a:off x="30480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2" name="Rectangle 34"/>
          <p:cNvSpPr>
            <a:spLocks noChangeArrowheads="1"/>
          </p:cNvSpPr>
          <p:nvPr/>
        </p:nvSpPr>
        <p:spPr bwMode="auto">
          <a:xfrm>
            <a:off x="36576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3" name="Rectangle 35"/>
          <p:cNvSpPr>
            <a:spLocks noChangeArrowheads="1"/>
          </p:cNvSpPr>
          <p:nvPr/>
        </p:nvSpPr>
        <p:spPr bwMode="auto">
          <a:xfrm>
            <a:off x="39624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4" name="Rectangle 36"/>
          <p:cNvSpPr>
            <a:spLocks noChangeArrowheads="1"/>
          </p:cNvSpPr>
          <p:nvPr/>
        </p:nvSpPr>
        <p:spPr bwMode="auto">
          <a:xfrm>
            <a:off x="42672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5" name="Rectangle 37"/>
          <p:cNvSpPr>
            <a:spLocks noChangeArrowheads="1"/>
          </p:cNvSpPr>
          <p:nvPr/>
        </p:nvSpPr>
        <p:spPr bwMode="auto">
          <a:xfrm>
            <a:off x="45720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6" name="Rectangle 38"/>
          <p:cNvSpPr>
            <a:spLocks noChangeArrowheads="1"/>
          </p:cNvSpPr>
          <p:nvPr/>
        </p:nvSpPr>
        <p:spPr bwMode="auto">
          <a:xfrm>
            <a:off x="48768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7" name="Rectangle 39"/>
          <p:cNvSpPr>
            <a:spLocks noChangeArrowheads="1"/>
          </p:cNvSpPr>
          <p:nvPr/>
        </p:nvSpPr>
        <p:spPr bwMode="auto">
          <a:xfrm>
            <a:off x="51816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8" name="Rectangle 40"/>
          <p:cNvSpPr>
            <a:spLocks noChangeArrowheads="1"/>
          </p:cNvSpPr>
          <p:nvPr/>
        </p:nvSpPr>
        <p:spPr bwMode="auto">
          <a:xfrm>
            <a:off x="54864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49" name="Rectangle 41"/>
          <p:cNvSpPr>
            <a:spLocks noChangeArrowheads="1"/>
          </p:cNvSpPr>
          <p:nvPr/>
        </p:nvSpPr>
        <p:spPr bwMode="auto">
          <a:xfrm>
            <a:off x="57912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0" name="Rectangle 42"/>
          <p:cNvSpPr>
            <a:spLocks noChangeArrowheads="1"/>
          </p:cNvSpPr>
          <p:nvPr/>
        </p:nvSpPr>
        <p:spPr bwMode="auto">
          <a:xfrm>
            <a:off x="60960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1" name="Rectangle 43"/>
          <p:cNvSpPr>
            <a:spLocks noChangeArrowheads="1"/>
          </p:cNvSpPr>
          <p:nvPr/>
        </p:nvSpPr>
        <p:spPr bwMode="auto">
          <a:xfrm>
            <a:off x="64008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2" name="Rectangle 44"/>
          <p:cNvSpPr>
            <a:spLocks noChangeArrowheads="1"/>
          </p:cNvSpPr>
          <p:nvPr/>
        </p:nvSpPr>
        <p:spPr bwMode="auto">
          <a:xfrm>
            <a:off x="67056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3" name="Rectangle 45"/>
          <p:cNvSpPr>
            <a:spLocks noChangeArrowheads="1"/>
          </p:cNvSpPr>
          <p:nvPr/>
        </p:nvSpPr>
        <p:spPr bwMode="auto">
          <a:xfrm>
            <a:off x="9144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4" name="Rectangle 46"/>
          <p:cNvSpPr>
            <a:spLocks noChangeArrowheads="1"/>
          </p:cNvSpPr>
          <p:nvPr/>
        </p:nvSpPr>
        <p:spPr bwMode="auto">
          <a:xfrm>
            <a:off x="12192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5" name="Rectangle 47"/>
          <p:cNvSpPr>
            <a:spLocks noChangeArrowheads="1"/>
          </p:cNvSpPr>
          <p:nvPr/>
        </p:nvSpPr>
        <p:spPr bwMode="auto">
          <a:xfrm>
            <a:off x="18288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6" name="Rectangle 48"/>
          <p:cNvSpPr>
            <a:spLocks noChangeArrowheads="1"/>
          </p:cNvSpPr>
          <p:nvPr/>
        </p:nvSpPr>
        <p:spPr bwMode="auto">
          <a:xfrm>
            <a:off x="70104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7" name="Rectangle 49"/>
          <p:cNvSpPr>
            <a:spLocks noChangeArrowheads="1"/>
          </p:cNvSpPr>
          <p:nvPr/>
        </p:nvSpPr>
        <p:spPr bwMode="auto">
          <a:xfrm>
            <a:off x="79248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8" name="Rectangle 50"/>
          <p:cNvSpPr>
            <a:spLocks noChangeArrowheads="1"/>
          </p:cNvSpPr>
          <p:nvPr/>
        </p:nvSpPr>
        <p:spPr bwMode="auto">
          <a:xfrm>
            <a:off x="76200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59" name="Rectangle 51"/>
          <p:cNvSpPr>
            <a:spLocks noChangeArrowheads="1"/>
          </p:cNvSpPr>
          <p:nvPr/>
        </p:nvSpPr>
        <p:spPr bwMode="auto">
          <a:xfrm>
            <a:off x="82296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60" name="Line 52"/>
          <p:cNvSpPr>
            <a:spLocks noChangeShapeType="1"/>
          </p:cNvSpPr>
          <p:nvPr/>
        </p:nvSpPr>
        <p:spPr bwMode="auto">
          <a:xfrm>
            <a:off x="914400" y="34290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5061" name="Rectangle 53"/>
          <p:cNvSpPr>
            <a:spLocks noChangeArrowheads="1"/>
          </p:cNvSpPr>
          <p:nvPr/>
        </p:nvSpPr>
        <p:spPr bwMode="auto">
          <a:xfrm>
            <a:off x="73152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62" name="Rectangle 54"/>
          <p:cNvSpPr>
            <a:spLocks noChangeArrowheads="1"/>
          </p:cNvSpPr>
          <p:nvPr/>
        </p:nvSpPr>
        <p:spPr bwMode="auto">
          <a:xfrm>
            <a:off x="15240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63" name="Rectangle 55"/>
          <p:cNvSpPr>
            <a:spLocks noChangeArrowheads="1"/>
          </p:cNvSpPr>
          <p:nvPr/>
        </p:nvSpPr>
        <p:spPr bwMode="auto">
          <a:xfrm>
            <a:off x="3352800" y="3505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3115064" name="Rectangle 56"/>
          <p:cNvSpPr>
            <a:spLocks noChangeArrowheads="1"/>
          </p:cNvSpPr>
          <p:nvPr/>
        </p:nvSpPr>
        <p:spPr bwMode="auto">
          <a:xfrm>
            <a:off x="2133600" y="3505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65" name="Line 57"/>
          <p:cNvSpPr>
            <a:spLocks noChangeShapeType="1"/>
          </p:cNvSpPr>
          <p:nvPr/>
        </p:nvSpPr>
        <p:spPr bwMode="auto">
          <a:xfrm flipH="1" flipV="1">
            <a:off x="1676400" y="2057400"/>
            <a:ext cx="45561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5066" name="Line 58"/>
          <p:cNvSpPr>
            <a:spLocks noChangeShapeType="1"/>
          </p:cNvSpPr>
          <p:nvPr/>
        </p:nvSpPr>
        <p:spPr bwMode="auto">
          <a:xfrm flipV="1">
            <a:off x="1676400" y="1905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5067" name="Line 59"/>
          <p:cNvSpPr>
            <a:spLocks noChangeShapeType="1"/>
          </p:cNvSpPr>
          <p:nvPr/>
        </p:nvSpPr>
        <p:spPr bwMode="auto">
          <a:xfrm flipV="1">
            <a:off x="1676400" y="38100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5068" name="Rectangle 60"/>
          <p:cNvSpPr>
            <a:spLocks noChangeArrowheads="1"/>
          </p:cNvSpPr>
          <p:nvPr/>
        </p:nvSpPr>
        <p:spPr bwMode="auto">
          <a:xfrm>
            <a:off x="24384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69" name="Rectangle 61"/>
          <p:cNvSpPr>
            <a:spLocks noChangeArrowheads="1"/>
          </p:cNvSpPr>
          <p:nvPr/>
        </p:nvSpPr>
        <p:spPr bwMode="auto">
          <a:xfrm>
            <a:off x="27432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0" name="Rectangle 62"/>
          <p:cNvSpPr>
            <a:spLocks noChangeArrowheads="1"/>
          </p:cNvSpPr>
          <p:nvPr/>
        </p:nvSpPr>
        <p:spPr bwMode="auto">
          <a:xfrm>
            <a:off x="30480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1" name="Rectangle 63"/>
          <p:cNvSpPr>
            <a:spLocks noChangeArrowheads="1"/>
          </p:cNvSpPr>
          <p:nvPr/>
        </p:nvSpPr>
        <p:spPr bwMode="auto">
          <a:xfrm>
            <a:off x="21336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2" name="Rectangle 64"/>
          <p:cNvSpPr>
            <a:spLocks noChangeArrowheads="1"/>
          </p:cNvSpPr>
          <p:nvPr/>
        </p:nvSpPr>
        <p:spPr bwMode="auto">
          <a:xfrm>
            <a:off x="36576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3" name="Rectangle 65"/>
          <p:cNvSpPr>
            <a:spLocks noChangeArrowheads="1"/>
          </p:cNvSpPr>
          <p:nvPr/>
        </p:nvSpPr>
        <p:spPr bwMode="auto">
          <a:xfrm>
            <a:off x="39624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4" name="Rectangle 66"/>
          <p:cNvSpPr>
            <a:spLocks noChangeArrowheads="1"/>
          </p:cNvSpPr>
          <p:nvPr/>
        </p:nvSpPr>
        <p:spPr bwMode="auto">
          <a:xfrm>
            <a:off x="42672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5" name="Rectangle 67"/>
          <p:cNvSpPr>
            <a:spLocks noChangeArrowheads="1"/>
          </p:cNvSpPr>
          <p:nvPr/>
        </p:nvSpPr>
        <p:spPr bwMode="auto">
          <a:xfrm>
            <a:off x="45720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6" name="Rectangle 68"/>
          <p:cNvSpPr>
            <a:spLocks noChangeArrowheads="1"/>
          </p:cNvSpPr>
          <p:nvPr/>
        </p:nvSpPr>
        <p:spPr bwMode="auto">
          <a:xfrm>
            <a:off x="48768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7" name="Rectangle 69"/>
          <p:cNvSpPr>
            <a:spLocks noChangeArrowheads="1"/>
          </p:cNvSpPr>
          <p:nvPr/>
        </p:nvSpPr>
        <p:spPr bwMode="auto">
          <a:xfrm>
            <a:off x="54864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8" name="Rectangle 70"/>
          <p:cNvSpPr>
            <a:spLocks noChangeArrowheads="1"/>
          </p:cNvSpPr>
          <p:nvPr/>
        </p:nvSpPr>
        <p:spPr bwMode="auto">
          <a:xfrm>
            <a:off x="60960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79" name="Rectangle 71"/>
          <p:cNvSpPr>
            <a:spLocks noChangeArrowheads="1"/>
          </p:cNvSpPr>
          <p:nvPr/>
        </p:nvSpPr>
        <p:spPr bwMode="auto">
          <a:xfrm>
            <a:off x="64008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80" name="Rectangle 72"/>
          <p:cNvSpPr>
            <a:spLocks noChangeArrowheads="1"/>
          </p:cNvSpPr>
          <p:nvPr/>
        </p:nvSpPr>
        <p:spPr bwMode="auto">
          <a:xfrm>
            <a:off x="67056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81" name="Rectangle 73"/>
          <p:cNvSpPr>
            <a:spLocks noChangeArrowheads="1"/>
          </p:cNvSpPr>
          <p:nvPr/>
        </p:nvSpPr>
        <p:spPr bwMode="auto">
          <a:xfrm>
            <a:off x="9144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82" name="Rectangle 74"/>
          <p:cNvSpPr>
            <a:spLocks noChangeArrowheads="1"/>
          </p:cNvSpPr>
          <p:nvPr/>
        </p:nvSpPr>
        <p:spPr bwMode="auto">
          <a:xfrm>
            <a:off x="18288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83" name="Rectangle 75"/>
          <p:cNvSpPr>
            <a:spLocks noChangeArrowheads="1"/>
          </p:cNvSpPr>
          <p:nvPr/>
        </p:nvSpPr>
        <p:spPr bwMode="auto">
          <a:xfrm>
            <a:off x="70104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84" name="Rectangle 76"/>
          <p:cNvSpPr>
            <a:spLocks noChangeArrowheads="1"/>
          </p:cNvSpPr>
          <p:nvPr/>
        </p:nvSpPr>
        <p:spPr bwMode="auto">
          <a:xfrm>
            <a:off x="8229600" y="4953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85" name="Line 77"/>
          <p:cNvSpPr>
            <a:spLocks noChangeShapeType="1"/>
          </p:cNvSpPr>
          <p:nvPr/>
        </p:nvSpPr>
        <p:spPr bwMode="auto">
          <a:xfrm>
            <a:off x="914400" y="48768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5086" name="Rectangle 78"/>
          <p:cNvSpPr>
            <a:spLocks noChangeArrowheads="1"/>
          </p:cNvSpPr>
          <p:nvPr/>
        </p:nvSpPr>
        <p:spPr bwMode="auto">
          <a:xfrm>
            <a:off x="73152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87" name="Rectangle 79"/>
          <p:cNvSpPr>
            <a:spLocks noChangeArrowheads="1"/>
          </p:cNvSpPr>
          <p:nvPr/>
        </p:nvSpPr>
        <p:spPr bwMode="auto">
          <a:xfrm>
            <a:off x="15240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88" name="Rectangle 80"/>
          <p:cNvSpPr>
            <a:spLocks noChangeArrowheads="1"/>
          </p:cNvSpPr>
          <p:nvPr/>
        </p:nvSpPr>
        <p:spPr bwMode="auto">
          <a:xfrm>
            <a:off x="1752600" y="5410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89" name="Rectangle 81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90" name="Text Box 82"/>
          <p:cNvSpPr txBox="1">
            <a:spLocks noChangeArrowheads="1"/>
          </p:cNvSpPr>
          <p:nvPr/>
        </p:nvSpPr>
        <p:spPr bwMode="auto">
          <a:xfrm>
            <a:off x="2057400" y="54102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>
                <a:cs typeface="+mn-cs"/>
              </a:rPr>
              <a:t>EMPTY</a:t>
            </a:r>
          </a:p>
        </p:txBody>
      </p:sp>
      <p:sp>
        <p:nvSpPr>
          <p:cNvPr id="3115091" name="Text Box 83"/>
          <p:cNvSpPr txBox="1">
            <a:spLocks noChangeArrowheads="1"/>
          </p:cNvSpPr>
          <p:nvPr/>
        </p:nvSpPr>
        <p:spPr bwMode="auto">
          <a:xfrm>
            <a:off x="4953000" y="5410200"/>
            <a:ext cx="1066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>
                <a:cs typeface="+mn-cs"/>
              </a:rPr>
              <a:t>Non-empty</a:t>
            </a:r>
          </a:p>
        </p:txBody>
      </p:sp>
      <p:sp>
        <p:nvSpPr>
          <p:cNvPr id="3115092" name="Rectangle 84"/>
          <p:cNvSpPr>
            <a:spLocks noChangeArrowheads="1"/>
          </p:cNvSpPr>
          <p:nvPr/>
        </p:nvSpPr>
        <p:spPr bwMode="auto">
          <a:xfrm>
            <a:off x="4648200" y="54102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93" name="Text Box 85"/>
          <p:cNvSpPr txBox="1">
            <a:spLocks noChangeArrowheads="1"/>
          </p:cNvSpPr>
          <p:nvPr/>
        </p:nvSpPr>
        <p:spPr bwMode="auto">
          <a:xfrm>
            <a:off x="3505200" y="5410200"/>
            <a:ext cx="9144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>
                <a:cs typeface="+mn-cs"/>
              </a:rPr>
              <a:t>DELETED</a:t>
            </a:r>
          </a:p>
        </p:txBody>
      </p:sp>
      <p:sp>
        <p:nvSpPr>
          <p:cNvPr id="3115094" name="Rectangle 86"/>
          <p:cNvSpPr>
            <a:spLocks noChangeArrowheads="1"/>
          </p:cNvSpPr>
          <p:nvPr/>
        </p:nvSpPr>
        <p:spPr bwMode="auto">
          <a:xfrm>
            <a:off x="3352800" y="49530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3115095" name="Rectangle 87"/>
          <p:cNvSpPr>
            <a:spLocks noChangeArrowheads="1"/>
          </p:cNvSpPr>
          <p:nvPr/>
        </p:nvSpPr>
        <p:spPr bwMode="auto">
          <a:xfrm>
            <a:off x="42672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96" name="Rectangle 88"/>
          <p:cNvSpPr>
            <a:spLocks noChangeArrowheads="1"/>
          </p:cNvSpPr>
          <p:nvPr/>
        </p:nvSpPr>
        <p:spPr bwMode="auto">
          <a:xfrm>
            <a:off x="39624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97" name="Rectangle 89"/>
          <p:cNvSpPr>
            <a:spLocks noChangeArrowheads="1"/>
          </p:cNvSpPr>
          <p:nvPr/>
        </p:nvSpPr>
        <p:spPr bwMode="auto">
          <a:xfrm>
            <a:off x="76200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98" name="Rectangle 90"/>
          <p:cNvSpPr>
            <a:spLocks noChangeArrowheads="1"/>
          </p:cNvSpPr>
          <p:nvPr/>
        </p:nvSpPr>
        <p:spPr bwMode="auto">
          <a:xfrm>
            <a:off x="79248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099" name="Rectangle 91"/>
          <p:cNvSpPr>
            <a:spLocks noChangeArrowheads="1"/>
          </p:cNvSpPr>
          <p:nvPr/>
        </p:nvSpPr>
        <p:spPr bwMode="auto">
          <a:xfrm>
            <a:off x="45720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100" name="Rectangle 92"/>
          <p:cNvSpPr>
            <a:spLocks noChangeArrowheads="1"/>
          </p:cNvSpPr>
          <p:nvPr/>
        </p:nvSpPr>
        <p:spPr bwMode="auto">
          <a:xfrm>
            <a:off x="57912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101" name="Rectangle 93"/>
          <p:cNvSpPr>
            <a:spLocks noChangeArrowheads="1"/>
          </p:cNvSpPr>
          <p:nvPr/>
        </p:nvSpPr>
        <p:spPr bwMode="auto">
          <a:xfrm>
            <a:off x="51816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5102" name="Rectangle 94"/>
          <p:cNvSpPr>
            <a:spLocks noChangeArrowheads="1"/>
          </p:cNvSpPr>
          <p:nvPr/>
        </p:nvSpPr>
        <p:spPr bwMode="auto">
          <a:xfrm>
            <a:off x="1219200" y="4953000"/>
            <a:ext cx="304800" cy="304800"/>
          </a:xfrm>
          <a:prstGeom prst="rect">
            <a:avLst/>
          </a:prstGeom>
          <a:solidFill>
            <a:srgbClr val="0000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37E2B-3489-6F4D-8A3D-174F1B1259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40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1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Collision Resolution </a:t>
            </a:r>
            <a:r>
              <a:rPr lang="en-US" smtClean="0">
                <a:cs typeface="Times New Roman" charset="0"/>
              </a:rPr>
              <a:t>— </a:t>
            </a:r>
            <a:r>
              <a:rPr lang="ja-JP" altLang="en-US" smtClean="0">
                <a:cs typeface="Times New Roman" charset="0"/>
              </a:rPr>
              <a:t>“</a:t>
            </a:r>
            <a:r>
              <a:rPr lang="en-US" smtClean="0">
                <a:cs typeface="Times New Roman" charset="0"/>
              </a:rPr>
              <a:t>Buckets</a:t>
            </a:r>
            <a:r>
              <a:rPr lang="ja-JP" altLang="en-US" smtClean="0">
                <a:cs typeface="Times New Roman" charset="0"/>
              </a:rPr>
              <a:t>”</a:t>
            </a:r>
            <a:r>
              <a:rPr lang="en-US" smtClean="0">
                <a:cs typeface="Times New Roman" charset="0"/>
              </a:rPr>
              <a:t> [1/2]</a:t>
            </a:r>
          </a:p>
        </p:txBody>
      </p:sp>
      <p:sp>
        <p:nvSpPr>
          <p:cNvPr id="311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Another collision-resolution idea is to make the Hash Table an array of data structures.</a:t>
            </a:r>
          </a:p>
          <a:p>
            <a:pPr lvl="1" eaLnBrk="1" hangingPunct="1">
              <a:defRPr/>
            </a:pPr>
            <a:r>
              <a:rPr lang="en-US" smtClean="0"/>
              <a:t>Each structure can hold multiple data items.</a:t>
            </a:r>
          </a:p>
          <a:p>
            <a:pPr lvl="1" eaLnBrk="1" hangingPunct="1">
              <a:defRPr/>
            </a:pPr>
            <a:r>
              <a:rPr lang="en-US" smtClean="0"/>
              <a:t>We call the locations in the Hash Table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buckets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Very common: Make each bucket a Linked List. This is called </a:t>
            </a:r>
            <a:r>
              <a:rPr lang="en-US" b="1" smtClean="0">
                <a:cs typeface="+mn-cs"/>
              </a:rPr>
              <a:t>separate chaining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Why do we </a:t>
            </a:r>
            <a:r>
              <a:rPr lang="en-US" i="1" smtClean="0"/>
              <a:t>not</a:t>
            </a:r>
            <a:r>
              <a:rPr lang="en-US" smtClean="0"/>
              <a:t> need (or even want) a Doubly Linked List?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Why not make each bucket a Red-Black Tree?</a:t>
            </a:r>
          </a:p>
        </p:txBody>
      </p:sp>
      <p:sp>
        <p:nvSpPr>
          <p:cNvPr id="3116036" name="Rectangle 4"/>
          <p:cNvSpPr>
            <a:spLocks noChangeArrowheads="1"/>
          </p:cNvSpPr>
          <p:nvPr/>
        </p:nvSpPr>
        <p:spPr bwMode="auto">
          <a:xfrm>
            <a:off x="23622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37" name="Rectangle 5"/>
          <p:cNvSpPr>
            <a:spLocks noChangeArrowheads="1"/>
          </p:cNvSpPr>
          <p:nvPr/>
        </p:nvSpPr>
        <p:spPr bwMode="auto">
          <a:xfrm>
            <a:off x="26670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38" name="Rectangle 6"/>
          <p:cNvSpPr>
            <a:spLocks noChangeArrowheads="1"/>
          </p:cNvSpPr>
          <p:nvPr/>
        </p:nvSpPr>
        <p:spPr bwMode="auto">
          <a:xfrm>
            <a:off x="29718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39" name="Rectangle 7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0" name="Rectangle 8"/>
          <p:cNvSpPr>
            <a:spLocks noChangeArrowheads="1"/>
          </p:cNvSpPr>
          <p:nvPr/>
        </p:nvSpPr>
        <p:spPr bwMode="auto">
          <a:xfrm>
            <a:off x="38862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1" name="Rectangle 9"/>
          <p:cNvSpPr>
            <a:spLocks noChangeArrowheads="1"/>
          </p:cNvSpPr>
          <p:nvPr/>
        </p:nvSpPr>
        <p:spPr bwMode="auto">
          <a:xfrm>
            <a:off x="41910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2" name="Rectangle 10"/>
          <p:cNvSpPr>
            <a:spLocks noChangeArrowheads="1"/>
          </p:cNvSpPr>
          <p:nvPr/>
        </p:nvSpPr>
        <p:spPr bwMode="auto">
          <a:xfrm>
            <a:off x="44958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3" name="Rectangle 11"/>
          <p:cNvSpPr>
            <a:spLocks noChangeArrowheads="1"/>
          </p:cNvSpPr>
          <p:nvPr/>
        </p:nvSpPr>
        <p:spPr bwMode="auto">
          <a:xfrm>
            <a:off x="48006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4" name="Rectangle 12"/>
          <p:cNvSpPr>
            <a:spLocks noChangeArrowheads="1"/>
          </p:cNvSpPr>
          <p:nvPr/>
        </p:nvSpPr>
        <p:spPr bwMode="auto">
          <a:xfrm>
            <a:off x="51054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5" name="Rectangle 13"/>
          <p:cNvSpPr>
            <a:spLocks noChangeArrowheads="1"/>
          </p:cNvSpPr>
          <p:nvPr/>
        </p:nvSpPr>
        <p:spPr bwMode="auto">
          <a:xfrm>
            <a:off x="54102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6" name="Rectangle 14"/>
          <p:cNvSpPr>
            <a:spLocks noChangeArrowheads="1"/>
          </p:cNvSpPr>
          <p:nvPr/>
        </p:nvSpPr>
        <p:spPr bwMode="auto">
          <a:xfrm>
            <a:off x="57150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7" name="Rectangle 15"/>
          <p:cNvSpPr>
            <a:spLocks noChangeArrowheads="1"/>
          </p:cNvSpPr>
          <p:nvPr/>
        </p:nvSpPr>
        <p:spPr bwMode="auto">
          <a:xfrm>
            <a:off x="60198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8" name="Rectangle 16"/>
          <p:cNvSpPr>
            <a:spLocks noChangeArrowheads="1"/>
          </p:cNvSpPr>
          <p:nvPr/>
        </p:nvSpPr>
        <p:spPr bwMode="auto">
          <a:xfrm>
            <a:off x="63246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49" name="Rectangle 17"/>
          <p:cNvSpPr>
            <a:spLocks noChangeArrowheads="1"/>
          </p:cNvSpPr>
          <p:nvPr/>
        </p:nvSpPr>
        <p:spPr bwMode="auto">
          <a:xfrm>
            <a:off x="66294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50" name="Rectangle 18"/>
          <p:cNvSpPr>
            <a:spLocks noChangeArrowheads="1"/>
          </p:cNvSpPr>
          <p:nvPr/>
        </p:nvSpPr>
        <p:spPr bwMode="auto">
          <a:xfrm>
            <a:off x="8382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51" name="Rectangle 19"/>
          <p:cNvSpPr>
            <a:spLocks noChangeArrowheads="1"/>
          </p:cNvSpPr>
          <p:nvPr/>
        </p:nvSpPr>
        <p:spPr bwMode="auto">
          <a:xfrm>
            <a:off x="11430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52" name="Rectangle 20"/>
          <p:cNvSpPr>
            <a:spLocks noChangeArrowheads="1"/>
          </p:cNvSpPr>
          <p:nvPr/>
        </p:nvSpPr>
        <p:spPr bwMode="auto">
          <a:xfrm>
            <a:off x="17526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53" name="Rectangle 21"/>
          <p:cNvSpPr>
            <a:spLocks noChangeArrowheads="1"/>
          </p:cNvSpPr>
          <p:nvPr/>
        </p:nvSpPr>
        <p:spPr bwMode="auto">
          <a:xfrm>
            <a:off x="69342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54" name="Rectangle 22"/>
          <p:cNvSpPr>
            <a:spLocks noChangeArrowheads="1"/>
          </p:cNvSpPr>
          <p:nvPr/>
        </p:nvSpPr>
        <p:spPr bwMode="auto">
          <a:xfrm>
            <a:off x="78486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55" name="Rectangle 23"/>
          <p:cNvSpPr>
            <a:spLocks noChangeArrowheads="1"/>
          </p:cNvSpPr>
          <p:nvPr/>
        </p:nvSpPr>
        <p:spPr bwMode="auto">
          <a:xfrm>
            <a:off x="75438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56" name="Rectangle 24"/>
          <p:cNvSpPr>
            <a:spLocks noChangeArrowheads="1"/>
          </p:cNvSpPr>
          <p:nvPr/>
        </p:nvSpPr>
        <p:spPr bwMode="auto">
          <a:xfrm>
            <a:off x="81534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57" name="Line 25"/>
          <p:cNvSpPr>
            <a:spLocks noChangeShapeType="1"/>
          </p:cNvSpPr>
          <p:nvPr/>
        </p:nvSpPr>
        <p:spPr bwMode="auto">
          <a:xfrm>
            <a:off x="838200" y="35814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58" name="Rectangle 26"/>
          <p:cNvSpPr>
            <a:spLocks noChangeArrowheads="1"/>
          </p:cNvSpPr>
          <p:nvPr/>
        </p:nvSpPr>
        <p:spPr bwMode="auto">
          <a:xfrm>
            <a:off x="72390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59" name="Rectangle 27"/>
          <p:cNvSpPr>
            <a:spLocks noChangeArrowheads="1"/>
          </p:cNvSpPr>
          <p:nvPr/>
        </p:nvSpPr>
        <p:spPr bwMode="auto">
          <a:xfrm>
            <a:off x="14478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60" name="Rectangle 28"/>
          <p:cNvSpPr>
            <a:spLocks noChangeArrowheads="1"/>
          </p:cNvSpPr>
          <p:nvPr/>
        </p:nvSpPr>
        <p:spPr bwMode="auto">
          <a:xfrm>
            <a:off x="32766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6061" name="Rectangle 29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62" name="Line 30"/>
          <p:cNvSpPr>
            <a:spLocks noChangeShapeType="1"/>
          </p:cNvSpPr>
          <p:nvPr/>
        </p:nvSpPr>
        <p:spPr bwMode="auto">
          <a:xfrm>
            <a:off x="1295400" y="39624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63" name="Rectangle 31"/>
          <p:cNvSpPr>
            <a:spLocks noChangeArrowheads="1"/>
          </p:cNvSpPr>
          <p:nvPr/>
        </p:nvSpPr>
        <p:spPr bwMode="auto">
          <a:xfrm>
            <a:off x="1143000" y="4114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64" name="Line 32"/>
          <p:cNvSpPr>
            <a:spLocks noChangeShapeType="1"/>
          </p:cNvSpPr>
          <p:nvPr/>
        </p:nvSpPr>
        <p:spPr bwMode="auto">
          <a:xfrm>
            <a:off x="1295400" y="44196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65" name="Rectangle 33"/>
          <p:cNvSpPr>
            <a:spLocks noChangeArrowheads="1"/>
          </p:cNvSpPr>
          <p:nvPr/>
        </p:nvSpPr>
        <p:spPr bwMode="auto">
          <a:xfrm>
            <a:off x="11430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66" name="Line 34"/>
          <p:cNvSpPr>
            <a:spLocks noChangeShapeType="1"/>
          </p:cNvSpPr>
          <p:nvPr/>
        </p:nvSpPr>
        <p:spPr bwMode="auto">
          <a:xfrm>
            <a:off x="1905000" y="39624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67" name="Rectangle 35"/>
          <p:cNvSpPr>
            <a:spLocks noChangeArrowheads="1"/>
          </p:cNvSpPr>
          <p:nvPr/>
        </p:nvSpPr>
        <p:spPr bwMode="auto">
          <a:xfrm>
            <a:off x="1752600" y="4114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68" name="Line 36"/>
          <p:cNvSpPr>
            <a:spLocks noChangeShapeType="1"/>
          </p:cNvSpPr>
          <p:nvPr/>
        </p:nvSpPr>
        <p:spPr bwMode="auto">
          <a:xfrm>
            <a:off x="3733800" y="39624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69" name="Rectangle 37"/>
          <p:cNvSpPr>
            <a:spLocks noChangeArrowheads="1"/>
          </p:cNvSpPr>
          <p:nvPr/>
        </p:nvSpPr>
        <p:spPr bwMode="auto">
          <a:xfrm>
            <a:off x="3581400" y="4114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70" name="Line 38"/>
          <p:cNvSpPr>
            <a:spLocks noChangeShapeType="1"/>
          </p:cNvSpPr>
          <p:nvPr/>
        </p:nvSpPr>
        <p:spPr bwMode="auto">
          <a:xfrm>
            <a:off x="3733800" y="44196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71" name="Rectangle 39"/>
          <p:cNvSpPr>
            <a:spLocks noChangeArrowheads="1"/>
          </p:cNvSpPr>
          <p:nvPr/>
        </p:nvSpPr>
        <p:spPr bwMode="auto">
          <a:xfrm>
            <a:off x="35814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72" name="Line 40"/>
          <p:cNvSpPr>
            <a:spLocks noChangeShapeType="1"/>
          </p:cNvSpPr>
          <p:nvPr/>
        </p:nvSpPr>
        <p:spPr bwMode="auto">
          <a:xfrm>
            <a:off x="3733800" y="48768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73" name="Rectangle 41"/>
          <p:cNvSpPr>
            <a:spLocks noChangeArrowheads="1"/>
          </p:cNvSpPr>
          <p:nvPr/>
        </p:nvSpPr>
        <p:spPr bwMode="auto">
          <a:xfrm>
            <a:off x="3581400" y="5029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74" name="Line 42"/>
          <p:cNvSpPr>
            <a:spLocks noChangeShapeType="1"/>
          </p:cNvSpPr>
          <p:nvPr/>
        </p:nvSpPr>
        <p:spPr bwMode="auto">
          <a:xfrm>
            <a:off x="6477000" y="39624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75" name="Rectangle 43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76" name="Line 44"/>
          <p:cNvSpPr>
            <a:spLocks noChangeShapeType="1"/>
          </p:cNvSpPr>
          <p:nvPr/>
        </p:nvSpPr>
        <p:spPr bwMode="auto">
          <a:xfrm>
            <a:off x="6477000" y="44196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77" name="Rectangle 45"/>
          <p:cNvSpPr>
            <a:spLocks noChangeArrowheads="1"/>
          </p:cNvSpPr>
          <p:nvPr/>
        </p:nvSpPr>
        <p:spPr bwMode="auto">
          <a:xfrm>
            <a:off x="63246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78" name="Line 46"/>
          <p:cNvSpPr>
            <a:spLocks noChangeShapeType="1"/>
          </p:cNvSpPr>
          <p:nvPr/>
        </p:nvSpPr>
        <p:spPr bwMode="auto">
          <a:xfrm>
            <a:off x="6477000" y="48768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79" name="Rectangle 47"/>
          <p:cNvSpPr>
            <a:spLocks noChangeArrowheads="1"/>
          </p:cNvSpPr>
          <p:nvPr/>
        </p:nvSpPr>
        <p:spPr bwMode="auto">
          <a:xfrm>
            <a:off x="6324600" y="50292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80" name="Line 48"/>
          <p:cNvSpPr>
            <a:spLocks noChangeShapeType="1"/>
          </p:cNvSpPr>
          <p:nvPr/>
        </p:nvSpPr>
        <p:spPr bwMode="auto">
          <a:xfrm>
            <a:off x="7391400" y="39624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81" name="Rectangle 49"/>
          <p:cNvSpPr>
            <a:spLocks noChangeArrowheads="1"/>
          </p:cNvSpPr>
          <p:nvPr/>
        </p:nvSpPr>
        <p:spPr bwMode="auto">
          <a:xfrm>
            <a:off x="7239000" y="4114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82" name="Line 50"/>
          <p:cNvSpPr>
            <a:spLocks noChangeShapeType="1"/>
          </p:cNvSpPr>
          <p:nvPr/>
        </p:nvSpPr>
        <p:spPr bwMode="auto">
          <a:xfrm>
            <a:off x="4648200" y="39624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83" name="Rectangle 51"/>
          <p:cNvSpPr>
            <a:spLocks noChangeArrowheads="1"/>
          </p:cNvSpPr>
          <p:nvPr/>
        </p:nvSpPr>
        <p:spPr bwMode="auto">
          <a:xfrm>
            <a:off x="4495800" y="41148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3116084" name="Line 52"/>
          <p:cNvSpPr>
            <a:spLocks noChangeShapeType="1"/>
          </p:cNvSpPr>
          <p:nvPr/>
        </p:nvSpPr>
        <p:spPr bwMode="auto">
          <a:xfrm>
            <a:off x="4648200" y="44196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6085" name="Rectangle 53"/>
          <p:cNvSpPr>
            <a:spLocks noChangeArrowheads="1"/>
          </p:cNvSpPr>
          <p:nvPr/>
        </p:nvSpPr>
        <p:spPr bwMode="auto">
          <a:xfrm>
            <a:off x="4495800" y="45720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00"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37E2B-3489-6F4D-8A3D-174F1B1259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1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11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Collision Resolution </a:t>
            </a:r>
            <a:r>
              <a:rPr lang="en-US" smtClean="0">
                <a:cs typeface="Times New Roman" charset="0"/>
              </a:rPr>
              <a:t>— </a:t>
            </a:r>
            <a:r>
              <a:rPr lang="ja-JP" altLang="en-US" smtClean="0">
                <a:cs typeface="Times New Roman" charset="0"/>
              </a:rPr>
              <a:t>“</a:t>
            </a:r>
            <a:r>
              <a:rPr lang="en-US" smtClean="0">
                <a:cs typeface="Times New Roman" charset="0"/>
              </a:rPr>
              <a:t>Buckets</a:t>
            </a:r>
            <a:r>
              <a:rPr lang="ja-JP" altLang="en-US" smtClean="0">
                <a:cs typeface="Times New Roman" charset="0"/>
              </a:rPr>
              <a:t>”</a:t>
            </a:r>
            <a:r>
              <a:rPr lang="en-US" smtClean="0">
                <a:cs typeface="Times New Roman" charset="0"/>
              </a:rPr>
              <a:t> [2/2]</a:t>
            </a:r>
          </a:p>
        </p:txBody>
      </p:sp>
      <p:sp>
        <p:nvSpPr>
          <p:cNvPr id="311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Idea: use an array-based Linked List for each bucket.</a:t>
            </a:r>
          </a:p>
          <a:p>
            <a:pPr lvl="1" eaLnBrk="1" hangingPunct="1">
              <a:defRPr/>
            </a:pPr>
            <a:r>
              <a:rPr lang="en-US" smtClean="0"/>
              <a:t>The Hash Table can be a big array divided into two sections:</a:t>
            </a:r>
          </a:p>
          <a:p>
            <a:pPr lvl="2" eaLnBrk="1" hangingPunct="1">
              <a:defRPr/>
            </a:pPr>
            <a:r>
              <a:rPr lang="en-US" smtClean="0"/>
              <a:t>One section for the heads of the buckets.</a:t>
            </a:r>
          </a:p>
          <a:p>
            <a:pPr lvl="3" eaLnBrk="1" hangingPunct="1">
              <a:defRPr/>
            </a:pPr>
            <a:r>
              <a:rPr lang="en-US" smtClean="0"/>
              <a:t>This section is indexed using the output of the hash function.</a:t>
            </a:r>
          </a:p>
          <a:p>
            <a:pPr lvl="2" eaLnBrk="1" hangingPunct="1">
              <a:defRPr/>
            </a:pPr>
            <a:r>
              <a:rPr lang="en-US" smtClean="0"/>
              <a:t>One section for the rest of the nodes in the buckets.</a:t>
            </a:r>
          </a:p>
          <a:p>
            <a:pPr lvl="1" eaLnBrk="1" hangingPunct="1">
              <a:defRPr/>
            </a:pPr>
            <a:r>
              <a:rPr lang="en-US" smtClean="0"/>
              <a:t>Each node is an array element.</a:t>
            </a:r>
          </a:p>
          <a:p>
            <a:pPr lvl="1" eaLnBrk="1" hangingPunct="1">
              <a:defRPr/>
            </a:pPr>
            <a:r>
              <a:rPr lang="en-US" smtClean="0"/>
              <a:t>Pointers are replaced by array indices.</a:t>
            </a:r>
          </a:p>
          <a:p>
            <a:pPr lvl="1" eaLnBrk="1" hangingPunct="1">
              <a:defRPr/>
            </a:pPr>
            <a:r>
              <a:rPr lang="en-US" smtClean="0"/>
              <a:t>Efficiency is much the same as for a pointer-based Linked List.</a:t>
            </a:r>
          </a:p>
          <a:p>
            <a:pPr lvl="2" eaLnBrk="1" hangingPunct="1">
              <a:defRPr/>
            </a:pPr>
            <a:r>
              <a:rPr lang="en-US" smtClean="0"/>
              <a:t>But memory-management overhead is reduced.</a:t>
            </a:r>
          </a:p>
        </p:txBody>
      </p:sp>
      <p:sp>
        <p:nvSpPr>
          <p:cNvPr id="3117060" name="Rectangle 4"/>
          <p:cNvSpPr>
            <a:spLocks noChangeArrowheads="1"/>
          </p:cNvSpPr>
          <p:nvPr/>
        </p:nvSpPr>
        <p:spPr bwMode="auto">
          <a:xfrm>
            <a:off x="21336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61" name="Rectangle 5"/>
          <p:cNvSpPr>
            <a:spLocks noChangeArrowheads="1"/>
          </p:cNvSpPr>
          <p:nvPr/>
        </p:nvSpPr>
        <p:spPr bwMode="auto">
          <a:xfrm>
            <a:off x="24384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74</a:t>
            </a:r>
          </a:p>
        </p:txBody>
      </p:sp>
      <p:sp>
        <p:nvSpPr>
          <p:cNvPr id="3117062" name="Rectangle 6"/>
          <p:cNvSpPr>
            <a:spLocks noChangeArrowheads="1"/>
          </p:cNvSpPr>
          <p:nvPr/>
        </p:nvSpPr>
        <p:spPr bwMode="auto">
          <a:xfrm>
            <a:off x="27432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63" name="Rectangle 7"/>
          <p:cNvSpPr>
            <a:spLocks noChangeArrowheads="1"/>
          </p:cNvSpPr>
          <p:nvPr/>
        </p:nvSpPr>
        <p:spPr bwMode="auto">
          <a:xfrm>
            <a:off x="33528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3117064" name="Rectangle 8"/>
          <p:cNvSpPr>
            <a:spLocks noChangeArrowheads="1"/>
          </p:cNvSpPr>
          <p:nvPr/>
        </p:nvSpPr>
        <p:spPr bwMode="auto">
          <a:xfrm>
            <a:off x="36576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65" name="Rectangle 9"/>
          <p:cNvSpPr>
            <a:spLocks noChangeArrowheads="1"/>
          </p:cNvSpPr>
          <p:nvPr/>
        </p:nvSpPr>
        <p:spPr bwMode="auto">
          <a:xfrm>
            <a:off x="39624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66" name="Rectangle 10"/>
          <p:cNvSpPr>
            <a:spLocks noChangeArrowheads="1"/>
          </p:cNvSpPr>
          <p:nvPr/>
        </p:nvSpPr>
        <p:spPr bwMode="auto">
          <a:xfrm>
            <a:off x="42672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37</a:t>
            </a:r>
          </a:p>
        </p:txBody>
      </p:sp>
      <p:sp>
        <p:nvSpPr>
          <p:cNvPr id="3117067" name="Rectangle 11"/>
          <p:cNvSpPr>
            <a:spLocks noChangeArrowheads="1"/>
          </p:cNvSpPr>
          <p:nvPr/>
        </p:nvSpPr>
        <p:spPr bwMode="auto">
          <a:xfrm>
            <a:off x="45720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68" name="Rectangle 12"/>
          <p:cNvSpPr>
            <a:spLocks noChangeArrowheads="1"/>
          </p:cNvSpPr>
          <p:nvPr/>
        </p:nvSpPr>
        <p:spPr bwMode="auto">
          <a:xfrm>
            <a:off x="48768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26</a:t>
            </a:r>
          </a:p>
        </p:txBody>
      </p:sp>
      <p:sp>
        <p:nvSpPr>
          <p:cNvPr id="3117069" name="Rectangle 13"/>
          <p:cNvSpPr>
            <a:spLocks noChangeArrowheads="1"/>
          </p:cNvSpPr>
          <p:nvPr/>
        </p:nvSpPr>
        <p:spPr bwMode="auto">
          <a:xfrm>
            <a:off x="51816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70" name="Rectangle 14"/>
          <p:cNvSpPr>
            <a:spLocks noChangeArrowheads="1"/>
          </p:cNvSpPr>
          <p:nvPr/>
        </p:nvSpPr>
        <p:spPr bwMode="auto">
          <a:xfrm>
            <a:off x="54864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40</a:t>
            </a:r>
          </a:p>
        </p:txBody>
      </p:sp>
      <p:sp>
        <p:nvSpPr>
          <p:cNvPr id="3117071" name="Rectangle 15"/>
          <p:cNvSpPr>
            <a:spLocks noChangeArrowheads="1"/>
          </p:cNvSpPr>
          <p:nvPr/>
        </p:nvSpPr>
        <p:spPr bwMode="auto">
          <a:xfrm>
            <a:off x="57912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56</a:t>
            </a:r>
          </a:p>
        </p:txBody>
      </p:sp>
      <p:sp>
        <p:nvSpPr>
          <p:cNvPr id="3117072" name="Rectangle 16"/>
          <p:cNvSpPr>
            <a:spLocks noChangeArrowheads="1"/>
          </p:cNvSpPr>
          <p:nvPr/>
        </p:nvSpPr>
        <p:spPr bwMode="auto">
          <a:xfrm>
            <a:off x="60960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73" name="Rectangle 17"/>
          <p:cNvSpPr>
            <a:spLocks noChangeArrowheads="1"/>
          </p:cNvSpPr>
          <p:nvPr/>
        </p:nvSpPr>
        <p:spPr bwMode="auto">
          <a:xfrm>
            <a:off x="64008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74" name="Rectangle 18"/>
          <p:cNvSpPr>
            <a:spLocks noChangeArrowheads="1"/>
          </p:cNvSpPr>
          <p:nvPr/>
        </p:nvSpPr>
        <p:spPr bwMode="auto">
          <a:xfrm>
            <a:off x="15240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75" name="Rectangle 19"/>
          <p:cNvSpPr>
            <a:spLocks noChangeArrowheads="1"/>
          </p:cNvSpPr>
          <p:nvPr/>
        </p:nvSpPr>
        <p:spPr bwMode="auto">
          <a:xfrm>
            <a:off x="67056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76" name="Rectangle 20"/>
          <p:cNvSpPr>
            <a:spLocks noChangeArrowheads="1"/>
          </p:cNvSpPr>
          <p:nvPr/>
        </p:nvSpPr>
        <p:spPr bwMode="auto">
          <a:xfrm>
            <a:off x="76200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77" name="Rectangle 21"/>
          <p:cNvSpPr>
            <a:spLocks noChangeArrowheads="1"/>
          </p:cNvSpPr>
          <p:nvPr/>
        </p:nvSpPr>
        <p:spPr bwMode="auto">
          <a:xfrm>
            <a:off x="73152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90</a:t>
            </a:r>
          </a:p>
        </p:txBody>
      </p:sp>
      <p:sp>
        <p:nvSpPr>
          <p:cNvPr id="3117078" name="Rectangle 22"/>
          <p:cNvSpPr>
            <a:spLocks noChangeArrowheads="1"/>
          </p:cNvSpPr>
          <p:nvPr/>
        </p:nvSpPr>
        <p:spPr bwMode="auto">
          <a:xfrm>
            <a:off x="79248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79" name="Rectangle 23"/>
          <p:cNvSpPr>
            <a:spLocks noChangeArrowheads="1"/>
          </p:cNvSpPr>
          <p:nvPr/>
        </p:nvSpPr>
        <p:spPr bwMode="auto">
          <a:xfrm>
            <a:off x="70104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10</a:t>
            </a:r>
          </a:p>
        </p:txBody>
      </p:sp>
      <p:sp>
        <p:nvSpPr>
          <p:cNvPr id="3117080" name="Rectangle 24"/>
          <p:cNvSpPr>
            <a:spLocks noChangeArrowheads="1"/>
          </p:cNvSpPr>
          <p:nvPr/>
        </p:nvSpPr>
        <p:spPr bwMode="auto">
          <a:xfrm>
            <a:off x="12192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60</a:t>
            </a:r>
          </a:p>
        </p:txBody>
      </p:sp>
      <p:sp>
        <p:nvSpPr>
          <p:cNvPr id="3117081" name="Rectangle 25"/>
          <p:cNvSpPr>
            <a:spLocks noChangeArrowheads="1"/>
          </p:cNvSpPr>
          <p:nvPr/>
        </p:nvSpPr>
        <p:spPr bwMode="auto">
          <a:xfrm>
            <a:off x="3048000" y="4724400"/>
            <a:ext cx="304800" cy="3048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36</a:t>
            </a:r>
          </a:p>
        </p:txBody>
      </p:sp>
      <p:sp>
        <p:nvSpPr>
          <p:cNvPr id="3117082" name="Rectangle 26"/>
          <p:cNvSpPr>
            <a:spLocks noChangeArrowheads="1"/>
          </p:cNvSpPr>
          <p:nvPr/>
        </p:nvSpPr>
        <p:spPr bwMode="auto">
          <a:xfrm>
            <a:off x="1828800" y="4724400"/>
            <a:ext cx="3048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17083" name="Line 27"/>
          <p:cNvSpPr>
            <a:spLocks noChangeShapeType="1"/>
          </p:cNvSpPr>
          <p:nvPr/>
        </p:nvSpPr>
        <p:spPr bwMode="auto">
          <a:xfrm>
            <a:off x="1219200" y="46482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84" name="Line 28"/>
          <p:cNvSpPr>
            <a:spLocks noChangeShapeType="1"/>
          </p:cNvSpPr>
          <p:nvPr/>
        </p:nvSpPr>
        <p:spPr bwMode="auto">
          <a:xfrm>
            <a:off x="4267200" y="4648200"/>
            <a:ext cx="1588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85" name="Arc 29"/>
          <p:cNvSpPr>
            <a:spLocks/>
          </p:cNvSpPr>
          <p:nvPr/>
        </p:nvSpPr>
        <p:spPr bwMode="auto">
          <a:xfrm rot="-10800000">
            <a:off x="3505200" y="4953000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86" name="Line 30"/>
          <p:cNvSpPr>
            <a:spLocks noChangeShapeType="1"/>
          </p:cNvSpPr>
          <p:nvPr/>
        </p:nvSpPr>
        <p:spPr bwMode="auto">
          <a:xfrm>
            <a:off x="3733800" y="5181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87" name="Arc 31"/>
          <p:cNvSpPr>
            <a:spLocks/>
          </p:cNvSpPr>
          <p:nvPr/>
        </p:nvSpPr>
        <p:spPr bwMode="auto">
          <a:xfrm flipV="1">
            <a:off x="4267200" y="5029200"/>
            <a:ext cx="1524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88" name="Arc 32"/>
          <p:cNvSpPr>
            <a:spLocks/>
          </p:cNvSpPr>
          <p:nvPr/>
        </p:nvSpPr>
        <p:spPr bwMode="auto">
          <a:xfrm rot="-10800000">
            <a:off x="3200400" y="4953000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89" name="Line 33"/>
          <p:cNvSpPr>
            <a:spLocks noChangeShapeType="1"/>
          </p:cNvSpPr>
          <p:nvPr/>
        </p:nvSpPr>
        <p:spPr bwMode="auto">
          <a:xfrm>
            <a:off x="3505200" y="5257800"/>
            <a:ext cx="2209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0" name="Arc 34"/>
          <p:cNvSpPr>
            <a:spLocks/>
          </p:cNvSpPr>
          <p:nvPr/>
        </p:nvSpPr>
        <p:spPr bwMode="auto">
          <a:xfrm flipV="1">
            <a:off x="5715000" y="5029200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1" name="Arc 35"/>
          <p:cNvSpPr>
            <a:spLocks/>
          </p:cNvSpPr>
          <p:nvPr/>
        </p:nvSpPr>
        <p:spPr bwMode="auto">
          <a:xfrm rot="-10800000">
            <a:off x="1371600" y="4953000"/>
            <a:ext cx="3810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2" name="Line 36"/>
          <p:cNvSpPr>
            <a:spLocks noChangeShapeType="1"/>
          </p:cNvSpPr>
          <p:nvPr/>
        </p:nvSpPr>
        <p:spPr bwMode="auto">
          <a:xfrm>
            <a:off x="1752600" y="5334000"/>
            <a:ext cx="3581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3" name="Arc 37"/>
          <p:cNvSpPr>
            <a:spLocks/>
          </p:cNvSpPr>
          <p:nvPr/>
        </p:nvSpPr>
        <p:spPr bwMode="auto">
          <a:xfrm flipV="1">
            <a:off x="5334000" y="5029200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4" name="Arc 38"/>
          <p:cNvSpPr>
            <a:spLocks/>
          </p:cNvSpPr>
          <p:nvPr/>
        </p:nvSpPr>
        <p:spPr bwMode="auto">
          <a:xfrm rot="-21600000">
            <a:off x="7315200" y="4495800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5" name="Arc 39"/>
          <p:cNvSpPr>
            <a:spLocks/>
          </p:cNvSpPr>
          <p:nvPr/>
        </p:nvSpPr>
        <p:spPr bwMode="auto">
          <a:xfrm rot="10800000" flipV="1">
            <a:off x="5638800" y="4495800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6" name="Line 40"/>
          <p:cNvSpPr>
            <a:spLocks noChangeShapeType="1"/>
          </p:cNvSpPr>
          <p:nvPr/>
        </p:nvSpPr>
        <p:spPr bwMode="auto">
          <a:xfrm>
            <a:off x="5943600" y="4495800"/>
            <a:ext cx="1371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7" name="Arc 41"/>
          <p:cNvSpPr>
            <a:spLocks/>
          </p:cNvSpPr>
          <p:nvPr/>
        </p:nvSpPr>
        <p:spPr bwMode="auto">
          <a:xfrm rot="-10800000" flipH="1" flipV="1">
            <a:off x="7315200" y="4572000"/>
            <a:ext cx="1524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8" name="Line 42"/>
          <p:cNvSpPr>
            <a:spLocks noChangeShapeType="1"/>
          </p:cNvSpPr>
          <p:nvPr/>
        </p:nvSpPr>
        <p:spPr bwMode="auto">
          <a:xfrm>
            <a:off x="5181600" y="4572000"/>
            <a:ext cx="5334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099" name="Arc 43"/>
          <p:cNvSpPr>
            <a:spLocks/>
          </p:cNvSpPr>
          <p:nvPr/>
        </p:nvSpPr>
        <p:spPr bwMode="auto">
          <a:xfrm flipH="1">
            <a:off x="7162800" y="4572000"/>
            <a:ext cx="1524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100" name="Arc 44"/>
          <p:cNvSpPr>
            <a:spLocks/>
          </p:cNvSpPr>
          <p:nvPr/>
        </p:nvSpPr>
        <p:spPr bwMode="auto">
          <a:xfrm rot="-10800000" flipH="1" flipV="1">
            <a:off x="5715000" y="4572000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17101" name="Arc 45"/>
          <p:cNvSpPr>
            <a:spLocks/>
          </p:cNvSpPr>
          <p:nvPr/>
        </p:nvSpPr>
        <p:spPr bwMode="auto">
          <a:xfrm flipH="1">
            <a:off x="5029200" y="4572000"/>
            <a:ext cx="1524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37E2B-3489-6F4D-8A3D-174F1B1259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3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42591-4826-3A42-8CAD-CEFC8002F6A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11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Table-Remake</a:t>
            </a:r>
          </a:p>
        </p:txBody>
      </p:sp>
      <p:sp>
        <p:nvSpPr>
          <p:cNvPr id="311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Sometimes it is necessary to remake the Hash Table.</a:t>
            </a:r>
          </a:p>
          <a:p>
            <a:pPr lvl="1" eaLnBrk="1" hangingPunct="1">
              <a:defRPr/>
            </a:pPr>
            <a:r>
              <a:rPr lang="en-US" smtClean="0"/>
              <a:t>The Hash Table may fill up, requiring a larger array.</a:t>
            </a:r>
          </a:p>
          <a:p>
            <a:pPr lvl="1" eaLnBrk="1" hangingPunct="1">
              <a:defRPr/>
            </a:pPr>
            <a:r>
              <a:rPr lang="en-US" smtClean="0"/>
              <a:t>All implementations have performance degradation as the number of data items rises.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these cases, we need to do a reallocate-and-copy, as we did with smart arrays.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Here, however, the copy can be very time-consuming.</a:t>
            </a:r>
          </a:p>
          <a:p>
            <a:pPr lvl="1" eaLnBrk="1" hangingPunct="1">
              <a:defRPr/>
            </a:pPr>
            <a:r>
              <a:rPr lang="en-US" smtClean="0"/>
              <a:t>We need to traverse the entire table, possibly including empty locations.</a:t>
            </a:r>
          </a:p>
          <a:p>
            <a:pPr lvl="1" eaLnBrk="1" hangingPunct="1">
              <a:defRPr/>
            </a:pPr>
            <a:r>
              <a:rPr lang="en-US" smtClean="0"/>
              <a:t>We need to call the hash function for every key present.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This is one of the downsides of Hash Tables.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2D8CA-4A83-9949-92E8-A2322AC08C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13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Efficiency </a:t>
            </a:r>
            <a:r>
              <a:rPr lang="en-US" smtClean="0">
                <a:cs typeface="Times New Roman" charset="0"/>
              </a:rPr>
              <a:t>— Introduction</a:t>
            </a:r>
          </a:p>
        </p:txBody>
      </p:sp>
      <p:sp>
        <p:nvSpPr>
          <p:cNvPr id="313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 dirty="0" smtClean="0">
                <a:cs typeface="+mn-cs"/>
              </a:rPr>
              <a:t>A </a:t>
            </a:r>
            <a:r>
              <a:rPr lang="en-US" sz="1600" b="1" dirty="0" smtClean="0">
                <a:cs typeface="+mn-cs"/>
              </a:rPr>
              <a:t>perfect hash function</a:t>
            </a:r>
            <a:r>
              <a:rPr lang="en-US" sz="1600" dirty="0" smtClean="0">
                <a:cs typeface="+mn-cs"/>
              </a:rPr>
              <a:t> (one without collisions) results in insert, delete, and retrieve operations that are </a:t>
            </a:r>
            <a:r>
              <a:rPr lang="en-US" sz="1600" i="1" dirty="0" smtClean="0">
                <a:cs typeface="+mn-cs"/>
              </a:rPr>
              <a:t>O</a:t>
            </a:r>
            <a:r>
              <a:rPr lang="en-US" sz="1600" dirty="0" smtClean="0">
                <a:cs typeface="+mn-cs"/>
              </a:rPr>
              <a:t>(1).</a:t>
            </a:r>
          </a:p>
          <a:p>
            <a:pPr lvl="1" eaLnBrk="1" hangingPunct="1">
              <a:defRPr/>
            </a:pPr>
            <a:r>
              <a:rPr lang="en-US" sz="1400" dirty="0" smtClean="0"/>
              <a:t>In practice, we </a:t>
            </a:r>
            <a:r>
              <a:rPr lang="en-US" sz="1400" b="1" dirty="0" smtClean="0"/>
              <a:t>cannot</a:t>
            </a:r>
            <a:r>
              <a:rPr lang="en-US" sz="1400" dirty="0" smtClean="0"/>
              <a:t> guarantee this, </a:t>
            </a:r>
            <a:r>
              <a:rPr lang="en-US" sz="1400" i="1" dirty="0" smtClean="0"/>
              <a:t>if</a:t>
            </a:r>
            <a:r>
              <a:rPr lang="en-US" sz="1400" dirty="0" smtClean="0"/>
              <a:t> we allow insert &amp; delete operations.</a:t>
            </a:r>
          </a:p>
          <a:p>
            <a:pPr lvl="1" eaLnBrk="1" hangingPunct="1">
              <a:defRPr/>
            </a:pPr>
            <a:r>
              <a:rPr lang="en-US" sz="1400" dirty="0" smtClean="0"/>
              <a:t>But this might be a good idea, for a fixed data set (no insert/delete).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dirty="0" smtClean="0">
                <a:cs typeface="+mn-cs"/>
              </a:rPr>
              <a:t>In the </a:t>
            </a:r>
            <a:r>
              <a:rPr lang="en-US" sz="1600" b="1" dirty="0" smtClean="0">
                <a:cs typeface="+mn-cs"/>
              </a:rPr>
              <a:t>worst case</a:t>
            </a:r>
            <a:r>
              <a:rPr lang="en-US" sz="1600" dirty="0" smtClean="0">
                <a:cs typeface="+mn-cs"/>
              </a:rPr>
              <a:t>, all items get the same hashed value, and so collisions happen nearly all the time.</a:t>
            </a:r>
          </a:p>
          <a:p>
            <a:pPr lvl="1" eaLnBrk="1" hangingPunct="1">
              <a:defRPr/>
            </a:pPr>
            <a:r>
              <a:rPr lang="en-US" sz="1400" dirty="0" smtClean="0"/>
              <a:t>Thus, retrieve is linear time (worst case), for most implementations.</a:t>
            </a:r>
          </a:p>
          <a:p>
            <a:pPr lvl="1" eaLnBrk="1" hangingPunct="1">
              <a:defRPr/>
            </a:pPr>
            <a:r>
              <a:rPr lang="en-US" sz="1400" i="1" dirty="0" smtClean="0"/>
              <a:t>But what if our buckets are Red-Black Trees?</a:t>
            </a:r>
            <a:endParaRPr lang="en-US" sz="1400" dirty="0" smtClean="0"/>
          </a:p>
          <a:p>
            <a:pPr eaLnBrk="1" hangingPunct="1">
              <a:buFont typeface="Wingdings" charset="0"/>
              <a:buNone/>
              <a:defRPr/>
            </a:pPr>
            <a:r>
              <a:rPr lang="en-US" sz="1600" dirty="0" smtClean="0">
                <a:cs typeface="+mn-cs"/>
              </a:rPr>
              <a:t>However, we generally use a Hash Table when we are interested in </a:t>
            </a:r>
            <a:r>
              <a:rPr lang="en-US" sz="1600" b="1" dirty="0" smtClean="0">
                <a:cs typeface="+mn-cs"/>
              </a:rPr>
              <a:t>average-case</a:t>
            </a:r>
            <a:r>
              <a:rPr lang="en-US" sz="1600" dirty="0" smtClean="0">
                <a:cs typeface="+mn-cs"/>
              </a:rPr>
              <a:t> performance.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dirty="0" smtClean="0">
                <a:cs typeface="+mn-cs"/>
              </a:rPr>
              <a:t>The average-case performance of a Hash Table can be analyzed based on the </a:t>
            </a:r>
            <a:r>
              <a:rPr lang="en-US" sz="1600" b="1" dirty="0" smtClean="0">
                <a:cs typeface="+mn-cs"/>
              </a:rPr>
              <a:t>load factor</a:t>
            </a:r>
            <a:r>
              <a:rPr lang="en-US" sz="1600" dirty="0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z="1400" dirty="0" smtClean="0"/>
              <a:t>The </a:t>
            </a:r>
            <a:r>
              <a:rPr lang="en-US" sz="1400" i="1" dirty="0" smtClean="0"/>
              <a:t>load factor</a:t>
            </a:r>
            <a:r>
              <a:rPr lang="en-US" sz="1400" dirty="0" smtClean="0"/>
              <a:t>, denoted by </a:t>
            </a:r>
            <a:r>
              <a:rPr lang="en-US" sz="1400" dirty="0" smtClean="0">
                <a:cs typeface="Times New Roman" charset="0"/>
                <a:sym typeface="Symbol" charset="0"/>
              </a:rPr>
              <a:t></a:t>
            </a:r>
            <a:r>
              <a:rPr lang="en-US" sz="1400" dirty="0" smtClean="0">
                <a:cs typeface="Times New Roman" charset="0"/>
              </a:rPr>
              <a:t>, is:</a:t>
            </a:r>
            <a:br>
              <a:rPr lang="en-US" sz="1400" dirty="0" smtClean="0">
                <a:cs typeface="Times New Roman" charset="0"/>
              </a:rPr>
            </a:br>
            <a:r>
              <a:rPr lang="en-US" sz="1400" dirty="0" smtClean="0">
                <a:cs typeface="Times New Roman" charset="0"/>
              </a:rPr>
              <a:t>(# of items present) / (# of locations in table)</a:t>
            </a:r>
          </a:p>
          <a:p>
            <a:pPr lvl="1" eaLnBrk="1" hangingPunct="1">
              <a:defRPr/>
            </a:pPr>
            <a:r>
              <a:rPr lang="en-US" sz="1400" dirty="0" smtClean="0">
                <a:cs typeface="Times New Roman" charset="0"/>
              </a:rPr>
              <a:t>We generally want </a:t>
            </a:r>
            <a:r>
              <a:rPr lang="en-US" sz="1400" dirty="0" smtClean="0">
                <a:cs typeface="Times New Roman" charset="0"/>
                <a:sym typeface="Symbol" charset="0"/>
              </a:rPr>
              <a:t></a:t>
            </a:r>
            <a:r>
              <a:rPr lang="en-US" sz="1400" dirty="0" smtClean="0">
                <a:cs typeface="Times New Roman" charset="0"/>
              </a:rPr>
              <a:t> to be small. In the following slides, we will assume </a:t>
            </a:r>
            <a:r>
              <a:rPr lang="en-US" sz="1400" dirty="0" smtClean="0">
                <a:cs typeface="Times New Roman" charset="0"/>
                <a:sym typeface="Symbol" charset="0"/>
              </a:rPr>
              <a:t></a:t>
            </a:r>
            <a:r>
              <a:rPr lang="en-US" sz="1400" dirty="0" smtClean="0">
                <a:cs typeface="Times New Roman" charset="0"/>
              </a:rPr>
              <a:t> is significantly less than 1 (less than 2/3, maybe?).</a:t>
            </a:r>
          </a:p>
          <a:p>
            <a:pPr lvl="1" eaLnBrk="1" hangingPunct="1">
              <a:defRPr/>
            </a:pPr>
            <a:r>
              <a:rPr lang="en-US" sz="1400" dirty="0" smtClean="0">
                <a:cs typeface="Times New Roman" charset="0"/>
              </a:rPr>
              <a:t>We will also assume, </a:t>
            </a:r>
            <a:r>
              <a:rPr lang="en-US" sz="1400" i="1" dirty="0" smtClean="0">
                <a:cs typeface="Times New Roman" charset="0"/>
              </a:rPr>
              <a:t>for now</a:t>
            </a:r>
            <a:r>
              <a:rPr lang="en-US" sz="1400" dirty="0" smtClean="0">
                <a:cs typeface="Times New Roman" charset="0"/>
              </a:rPr>
              <a:t>, that no Table-remake is required.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C9F358-1198-884F-8099-9AE56847E13D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40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Where Are We?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The Big Problem</a:t>
            </a:r>
          </a:p>
        </p:txBody>
      </p:sp>
      <p:sp>
        <p:nvSpPr>
          <p:cNvPr id="240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Our problem for much of the rest of the semester:</a:t>
            </a:r>
          </a:p>
          <a:p>
            <a:pPr lvl="1" eaLnBrk="1" hangingPunct="1">
              <a:defRPr/>
            </a:pPr>
            <a:r>
              <a:rPr lang="en-US" smtClean="0"/>
              <a:t>Store: a collection of data items, all of the same type.</a:t>
            </a:r>
          </a:p>
          <a:p>
            <a:pPr lvl="1" eaLnBrk="1" hangingPunct="1">
              <a:defRPr/>
            </a:pPr>
            <a:r>
              <a:rPr lang="en-US" smtClean="0"/>
              <a:t>Operations:</a:t>
            </a:r>
          </a:p>
          <a:p>
            <a:pPr lvl="2" eaLnBrk="1" hangingPunct="1">
              <a:defRPr/>
            </a:pPr>
            <a:r>
              <a:rPr lang="en-US" smtClean="0"/>
              <a:t>Access items [one item: retrieve/find, all items: traverse].</a:t>
            </a:r>
          </a:p>
          <a:p>
            <a:pPr lvl="2" eaLnBrk="1" hangingPunct="1">
              <a:defRPr/>
            </a:pPr>
            <a:r>
              <a:rPr lang="en-US" smtClean="0"/>
              <a:t>Add new item [insert].</a:t>
            </a:r>
          </a:p>
          <a:p>
            <a:pPr lvl="2" eaLnBrk="1" hangingPunct="1">
              <a:defRPr/>
            </a:pPr>
            <a:r>
              <a:rPr lang="en-US" smtClean="0"/>
              <a:t>Eliminate existing item [delete].</a:t>
            </a:r>
          </a:p>
          <a:p>
            <a:pPr lvl="1" eaLnBrk="1" hangingPunct="1">
              <a:defRPr/>
            </a:pPr>
            <a:r>
              <a:rPr lang="en-US" smtClean="0"/>
              <a:t>All this needs to be efficient in both time and space.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solution to this problem is a </a:t>
            </a:r>
            <a:r>
              <a:rPr lang="en-US" b="1" smtClean="0">
                <a:cs typeface="+mn-cs"/>
              </a:rPr>
              <a:t>container</a:t>
            </a:r>
            <a:r>
              <a:rPr lang="en-US" smtClean="0">
                <a:cs typeface="+mn-cs"/>
              </a:rPr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cs typeface="+mn-cs"/>
              </a:rPr>
              <a:t>Generic containers</a:t>
            </a:r>
            <a:r>
              <a:rPr lang="en-US" smtClean="0">
                <a:cs typeface="+mn-cs"/>
              </a:rPr>
              <a:t>: those in which client code can specify the type of data stored.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AB5771-CA06-324D-A07B-76E46EE185E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13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Efficiency </a:t>
            </a:r>
            <a:r>
              <a:rPr lang="en-US" smtClean="0">
                <a:cs typeface="Times New Roman" charset="0"/>
              </a:rPr>
              <a:t>— Separate Chaining</a:t>
            </a:r>
          </a:p>
        </p:txBody>
      </p:sp>
      <p:sp>
        <p:nvSpPr>
          <p:cNvPr id="313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For example, consider separate chaining.</a:t>
            </a:r>
          </a:p>
          <a:p>
            <a:pPr lvl="1" eaLnBrk="1" hangingPunct="1">
              <a:defRPr/>
            </a:pPr>
            <a:r>
              <a:rPr lang="en-US" smtClean="0"/>
              <a:t>Worst Case</a:t>
            </a:r>
          </a:p>
          <a:p>
            <a:pPr lvl="2" eaLnBrk="1" hangingPunct="1">
              <a:defRPr/>
            </a:pPr>
            <a:r>
              <a:rPr lang="en-US" smtClean="0"/>
              <a:t>Insert is constant time, assuming we do not search.</a:t>
            </a:r>
          </a:p>
          <a:p>
            <a:pPr lvl="3" eaLnBrk="1" hangingPunct="1">
              <a:defRPr/>
            </a:pPr>
            <a:r>
              <a:rPr lang="en-US" smtClean="0"/>
              <a:t>We can avoid a search, if we allow duplicate keys.</a:t>
            </a:r>
          </a:p>
          <a:p>
            <a:pPr lvl="2" eaLnBrk="1" hangingPunct="1">
              <a:defRPr/>
            </a:pPr>
            <a:r>
              <a:rPr lang="en-US" smtClean="0"/>
              <a:t>Retrieve and delete require a search: linear time.</a:t>
            </a:r>
          </a:p>
          <a:p>
            <a:pPr lvl="2" eaLnBrk="1" hangingPunct="1">
              <a:defRPr/>
            </a:pPr>
            <a:r>
              <a:rPr lang="en-US" smtClean="0"/>
              <a:t>Similarly, if we do not allow duplicate keys, then insert requires a search, and so is linear time.</a:t>
            </a:r>
          </a:p>
          <a:p>
            <a:pPr lvl="1" eaLnBrk="1" hangingPunct="1">
              <a:defRPr/>
            </a:pPr>
            <a:r>
              <a:rPr lang="en-US" smtClean="0"/>
              <a:t>Average Case</a:t>
            </a:r>
          </a:p>
          <a:p>
            <a:pPr lvl="2" eaLnBrk="1" hangingPunct="1">
              <a:defRPr/>
            </a:pPr>
            <a:r>
              <a:rPr lang="en-US" smtClean="0"/>
              <a:t>The average number of items in a bucket is </a:t>
            </a:r>
            <a:r>
              <a:rPr lang="en-US" smtClean="0">
                <a:cs typeface="Times New Roman" charset="0"/>
                <a:sym typeface="Symbol" charset="0"/>
              </a:rPr>
              <a:t></a:t>
            </a:r>
            <a:r>
              <a:rPr lang="en-US" smtClean="0">
                <a:cs typeface="Times New Roman" charset="0"/>
              </a:rPr>
              <a:t> (the load factor).</a:t>
            </a:r>
          </a:p>
          <a:p>
            <a:pPr lvl="2" eaLnBrk="1" hangingPunct="1">
              <a:defRPr/>
            </a:pPr>
            <a:r>
              <a:rPr lang="en-US" smtClean="0">
                <a:cs typeface="Times New Roman" charset="0"/>
              </a:rPr>
              <a:t>Thus, the average number of comparisons required for a search resulting in NOT FOUND is </a:t>
            </a:r>
            <a:r>
              <a:rPr lang="en-US" smtClean="0">
                <a:cs typeface="Times New Roman" charset="0"/>
                <a:sym typeface="Symbol" charset="0"/>
              </a:rPr>
              <a:t></a:t>
            </a:r>
            <a:r>
              <a:rPr lang="en-US" smtClean="0">
                <a:cs typeface="Times New Roman" charset="0"/>
              </a:rPr>
              <a:t>.</a:t>
            </a:r>
          </a:p>
          <a:p>
            <a:pPr lvl="2" eaLnBrk="1" hangingPunct="1">
              <a:defRPr/>
            </a:pPr>
            <a:r>
              <a:rPr lang="en-US" smtClean="0">
                <a:cs typeface="Times New Roman" charset="0"/>
              </a:rPr>
              <a:t>The average number of comparisons required for a search resulting in FOUND is </a:t>
            </a:r>
            <a:r>
              <a:rPr lang="en-US" i="1" smtClean="0">
                <a:cs typeface="Times New Roman" charset="0"/>
              </a:rPr>
              <a:t>approximately</a:t>
            </a:r>
            <a:r>
              <a:rPr lang="en-US" smtClean="0">
                <a:cs typeface="Times New Roman" charset="0"/>
              </a:rPr>
              <a:t> 1 + </a:t>
            </a:r>
            <a:r>
              <a:rPr lang="en-US" smtClean="0">
                <a:cs typeface="Times New Roman" charset="0"/>
                <a:sym typeface="Symbol" charset="0"/>
              </a:rPr>
              <a:t></a:t>
            </a:r>
            <a:r>
              <a:rPr lang="en-US" smtClean="0">
                <a:cs typeface="Times New Roman" charset="0"/>
              </a:rPr>
              <a:t> /2.</a:t>
            </a:r>
          </a:p>
          <a:p>
            <a:pPr lvl="2" eaLnBrk="1" hangingPunct="1">
              <a:defRPr/>
            </a:pPr>
            <a:r>
              <a:rPr lang="en-US" smtClean="0">
                <a:cs typeface="Times New Roman" charset="0"/>
              </a:rPr>
              <a:t>This applies to operations requiring a search: retrieve and delete certainly, insert maybe. Insert without search is constant time.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1603C6-3D3E-0B4E-96A9-376F7D48EF46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13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Efficiency </a:t>
            </a:r>
            <a:r>
              <a:rPr lang="en-US" smtClean="0">
                <a:cs typeface="Times New Roman" charset="0"/>
              </a:rPr>
              <a:t>— Open Addressing</a:t>
            </a:r>
          </a:p>
        </p:txBody>
      </p:sp>
      <p:sp>
        <p:nvSpPr>
          <p:cNvPr id="313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With open addressing, retrieve, insert, and delete all require a search, even if duplicate keys are allowed.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Worst Case</a:t>
            </a:r>
          </a:p>
          <a:p>
            <a:pPr lvl="1" eaLnBrk="1" hangingPunct="1">
              <a:defRPr/>
            </a:pPr>
            <a:r>
              <a:rPr lang="en-US" smtClean="0"/>
              <a:t>Linear time.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Average Case</a:t>
            </a:r>
          </a:p>
          <a:p>
            <a:pPr lvl="1" eaLnBrk="1" hangingPunct="1">
              <a:defRPr/>
            </a:pPr>
            <a:r>
              <a:rPr lang="en-US" smtClean="0"/>
              <a:t>For linear probing:</a:t>
            </a:r>
          </a:p>
          <a:p>
            <a:pPr lvl="2" eaLnBrk="1" hangingPunct="1">
              <a:defRPr/>
            </a:pPr>
            <a:r>
              <a:rPr lang="en-US" smtClean="0"/>
              <a:t>NOT FOUND: (1/2)[1+1/(1–</a:t>
            </a:r>
            <a:r>
              <a:rPr lang="en-US" smtClean="0">
                <a:cs typeface="Times New Roman" charset="0"/>
                <a:sym typeface="Symbol" charset="0"/>
              </a:rPr>
              <a:t></a:t>
            </a:r>
            <a:r>
              <a:rPr lang="en-US" smtClean="0">
                <a:cs typeface="Times New Roman" charset="0"/>
              </a:rPr>
              <a:t>)]</a:t>
            </a:r>
            <a:r>
              <a:rPr lang="en-US" baseline="30000" smtClean="0">
                <a:cs typeface="Times New Roman" charset="0"/>
              </a:rPr>
              <a:t>2</a:t>
            </a:r>
            <a:r>
              <a:rPr lang="en-US" smtClean="0">
                <a:cs typeface="Times New Roman" charset="0"/>
              </a:rPr>
              <a:t>.</a:t>
            </a:r>
          </a:p>
          <a:p>
            <a:pPr lvl="2" eaLnBrk="1" hangingPunct="1">
              <a:defRPr/>
            </a:pPr>
            <a:r>
              <a:rPr lang="en-US" smtClean="0">
                <a:cs typeface="Times New Roman" charset="0"/>
              </a:rPr>
              <a:t>FOUND: </a:t>
            </a:r>
            <a:r>
              <a:rPr lang="en-US" smtClean="0"/>
              <a:t>(1/2)[1+1/(1–</a:t>
            </a:r>
            <a:r>
              <a:rPr lang="en-US" smtClean="0">
                <a:cs typeface="Times New Roman" charset="0"/>
                <a:sym typeface="Symbol" charset="0"/>
              </a:rPr>
              <a:t></a:t>
            </a:r>
            <a:r>
              <a:rPr lang="en-US" smtClean="0">
                <a:cs typeface="Times New Roman" charset="0"/>
              </a:rPr>
              <a:t>)].</a:t>
            </a:r>
          </a:p>
          <a:p>
            <a:pPr lvl="1" eaLnBrk="1" hangingPunct="1">
              <a:defRPr/>
            </a:pPr>
            <a:r>
              <a:rPr lang="en-US" smtClean="0">
                <a:cs typeface="Times New Roman" charset="0"/>
              </a:rPr>
              <a:t>For quadratic probing:</a:t>
            </a:r>
          </a:p>
          <a:p>
            <a:pPr lvl="2" eaLnBrk="1" hangingPunct="1">
              <a:defRPr/>
            </a:pPr>
            <a:r>
              <a:rPr lang="en-US" smtClean="0">
                <a:cs typeface="Times New Roman" charset="0"/>
              </a:rPr>
              <a:t>NOT FOUND: 1/(1–</a:t>
            </a:r>
            <a:r>
              <a:rPr lang="en-US" smtClean="0">
                <a:cs typeface="Times New Roman" charset="0"/>
                <a:sym typeface="Symbol" charset="0"/>
              </a:rPr>
              <a:t></a:t>
            </a:r>
            <a:r>
              <a:rPr lang="en-US" smtClean="0">
                <a:cs typeface="Times New Roman" charset="0"/>
              </a:rPr>
              <a:t>).</a:t>
            </a:r>
          </a:p>
          <a:p>
            <a:pPr lvl="2" eaLnBrk="1" hangingPunct="1">
              <a:defRPr/>
            </a:pPr>
            <a:r>
              <a:rPr lang="en-US" smtClean="0">
                <a:cs typeface="Times New Roman" charset="0"/>
              </a:rPr>
              <a:t>FOUND: -ln(1–</a:t>
            </a:r>
            <a:r>
              <a:rPr lang="en-US" smtClean="0">
                <a:cs typeface="Times New Roman" charset="0"/>
                <a:sym typeface="Symbol" charset="0"/>
              </a:rPr>
              <a:t></a:t>
            </a:r>
            <a:r>
              <a:rPr lang="en-US" smtClean="0">
                <a:cs typeface="Times New Roman" charset="0"/>
              </a:rPr>
              <a:t>)/ </a:t>
            </a:r>
            <a:r>
              <a:rPr lang="en-US" smtClean="0">
                <a:cs typeface="Times New Roman" charset="0"/>
                <a:sym typeface="Symbol" charset="0"/>
              </a:rPr>
              <a:t></a:t>
            </a:r>
            <a:r>
              <a:rPr lang="en-US" smtClean="0">
                <a:cs typeface="Times New Roman" charset="0"/>
              </a:rPr>
              <a:t>.</a:t>
            </a:r>
          </a:p>
          <a:p>
            <a:pPr lvl="1" eaLnBrk="1" hangingPunct="1">
              <a:defRPr/>
            </a:pPr>
            <a:r>
              <a:rPr lang="en-US" smtClean="0">
                <a:cs typeface="Times New Roman" charset="0"/>
              </a:rPr>
              <a:t>Again:</a:t>
            </a:r>
          </a:p>
          <a:p>
            <a:pPr lvl="2" eaLnBrk="1" hangingPunct="1">
              <a:defRPr/>
            </a:pPr>
            <a:r>
              <a:rPr lang="en-US" smtClean="0">
                <a:cs typeface="Times New Roman" charset="0"/>
              </a:rPr>
              <a:t>We assume </a:t>
            </a:r>
            <a:r>
              <a:rPr lang="en-US" smtClean="0">
                <a:cs typeface="Times New Roman" charset="0"/>
                <a:sym typeface="Symbol" charset="0"/>
              </a:rPr>
              <a:t></a:t>
            </a:r>
            <a:r>
              <a:rPr lang="en-US" smtClean="0">
                <a:cs typeface="Times New Roman" charset="0"/>
              </a:rPr>
              <a:t> is significantly less than 1, and that the Table-remake operation is not done.</a:t>
            </a:r>
          </a:p>
          <a:p>
            <a:pPr lvl="2" eaLnBrk="1" hangingPunct="1">
              <a:defRPr/>
            </a:pPr>
            <a:r>
              <a:rPr lang="en-US" smtClean="0">
                <a:cs typeface="Times New Roman" charset="0"/>
              </a:rPr>
              <a:t>The efficiency of insert, delete, and retrieve is essentially the same in all cases.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6381C4-69ED-894E-8C6E-FDFF182ECF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13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Efficiency </a:t>
            </a:r>
            <a:r>
              <a:rPr lang="en-US" smtClean="0">
                <a:cs typeface="Times New Roman" charset="0"/>
              </a:rPr>
              <a:t>— Traverse</a:t>
            </a:r>
          </a:p>
        </p:txBody>
      </p:sp>
      <p:sp>
        <p:nvSpPr>
          <p:cNvPr id="313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Hash Table </a:t>
            </a:r>
            <a:r>
              <a:rPr lang="en-US" b="1" smtClean="0">
                <a:cs typeface="+mn-cs"/>
              </a:rPr>
              <a:t>traverse</a:t>
            </a:r>
            <a:r>
              <a:rPr lang="en-US" smtClean="0">
                <a:cs typeface="+mn-cs"/>
              </a:rPr>
              <a:t> can be slow, because of the empty locations.</a:t>
            </a:r>
          </a:p>
          <a:p>
            <a:pPr lvl="1" eaLnBrk="1" hangingPunct="1">
              <a:defRPr/>
            </a:pPr>
            <a:r>
              <a:rPr lang="en-US" smtClean="0"/>
              <a:t>Assume:</a:t>
            </a:r>
          </a:p>
          <a:p>
            <a:pPr lvl="2" eaLnBrk="1" hangingPunct="1">
              <a:defRPr/>
            </a:pPr>
            <a:r>
              <a:rPr lang="en-US" smtClean="0"/>
              <a:t>Either open addressing is used, or else buckets are implemented using structures that can be traversed in linear time.</a:t>
            </a:r>
          </a:p>
          <a:p>
            <a:pPr lvl="2" eaLnBrk="1" hangingPunct="1">
              <a:defRPr/>
            </a:pPr>
            <a:r>
              <a:rPr lang="en-US" smtClean="0"/>
              <a:t>We do not want a sorted traverse.</a:t>
            </a:r>
          </a:p>
          <a:p>
            <a:pPr lvl="1" eaLnBrk="1" hangingPunct="1">
              <a:defRPr/>
            </a:pPr>
            <a:r>
              <a:rPr lang="en-US" smtClean="0"/>
              <a:t>Then traverse is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 + </a:t>
            </a:r>
            <a:r>
              <a:rPr lang="en-US" i="1" smtClean="0"/>
              <a:t>b</a:t>
            </a:r>
            <a:r>
              <a:rPr lang="en-US" smtClean="0"/>
              <a:t>), where </a:t>
            </a:r>
            <a:r>
              <a:rPr lang="en-US" i="1" smtClean="0"/>
              <a:t>n</a:t>
            </a:r>
            <a:r>
              <a:rPr lang="en-US" smtClean="0"/>
              <a:t> is the number of </a:t>
            </a:r>
            <a:r>
              <a:rPr lang="en-US" b="1" smtClean="0"/>
              <a:t>items</a:t>
            </a:r>
            <a:r>
              <a:rPr lang="en-US" smtClean="0"/>
              <a:t> in the Hash Table, and </a:t>
            </a:r>
            <a:r>
              <a:rPr lang="en-US" i="1" smtClean="0"/>
              <a:t>b</a:t>
            </a:r>
            <a:r>
              <a:rPr lang="en-US" smtClean="0"/>
              <a:t> is the number of </a:t>
            </a:r>
            <a:r>
              <a:rPr lang="en-US" b="1" smtClean="0"/>
              <a:t>locations</a:t>
            </a:r>
            <a:r>
              <a:rPr lang="en-US" smtClean="0"/>
              <a:t> (buckets?).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speed-up: Use an auxiliary Doubly Linked List containing all stored key-data pairs.</a:t>
            </a:r>
          </a:p>
          <a:p>
            <a:pPr lvl="1" eaLnBrk="1" hangingPunct="1">
              <a:defRPr/>
            </a:pPr>
            <a:r>
              <a:rPr lang="en-US" smtClean="0"/>
              <a:t>Each key-data pair gets two pointers (previous node, next node).</a:t>
            </a:r>
          </a:p>
          <a:p>
            <a:pPr lvl="1" eaLnBrk="1" hangingPunct="1">
              <a:defRPr/>
            </a:pPr>
            <a:r>
              <a:rPr lang="en-US" smtClean="0"/>
              <a:t>Table insert &amp; delete modify the Linked List.</a:t>
            </a:r>
          </a:p>
          <a:p>
            <a:pPr lvl="1" eaLnBrk="1" hangingPunct="1">
              <a:defRPr/>
            </a:pPr>
            <a:r>
              <a:rPr lang="en-US" smtClean="0"/>
              <a:t>Table traverse uses the Linked List. Result: traverse is </a:t>
            </a:r>
            <a:r>
              <a:rPr lang="en-US" i="1" smtClean="0"/>
              <a:t>O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).</a:t>
            </a:r>
          </a:p>
        </p:txBody>
      </p:sp>
      <p:sp>
        <p:nvSpPr>
          <p:cNvPr id="3133444" name="Rectangle 4"/>
          <p:cNvSpPr>
            <a:spLocks noChangeArrowheads="1"/>
          </p:cNvSpPr>
          <p:nvPr/>
        </p:nvSpPr>
        <p:spPr bwMode="auto">
          <a:xfrm>
            <a:off x="2362200" y="5257800"/>
            <a:ext cx="304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45" name="Rectangle 5"/>
          <p:cNvSpPr>
            <a:spLocks noChangeArrowheads="1"/>
          </p:cNvSpPr>
          <p:nvPr/>
        </p:nvSpPr>
        <p:spPr bwMode="auto">
          <a:xfrm>
            <a:off x="2667000" y="5257800"/>
            <a:ext cx="304800" cy="4572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46" name="Rectangle 6"/>
          <p:cNvSpPr>
            <a:spLocks noChangeArrowheads="1"/>
          </p:cNvSpPr>
          <p:nvPr/>
        </p:nvSpPr>
        <p:spPr bwMode="auto">
          <a:xfrm>
            <a:off x="3581400" y="5257800"/>
            <a:ext cx="304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47" name="Rectangle 7"/>
          <p:cNvSpPr>
            <a:spLocks noChangeArrowheads="1"/>
          </p:cNvSpPr>
          <p:nvPr/>
        </p:nvSpPr>
        <p:spPr bwMode="auto">
          <a:xfrm>
            <a:off x="3886200" y="5257800"/>
            <a:ext cx="304800" cy="4572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3133448" name="Rectangle 8"/>
          <p:cNvSpPr>
            <a:spLocks noChangeArrowheads="1"/>
          </p:cNvSpPr>
          <p:nvPr/>
        </p:nvSpPr>
        <p:spPr bwMode="auto">
          <a:xfrm>
            <a:off x="4191000" y="5257800"/>
            <a:ext cx="304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49" name="Rectangle 9"/>
          <p:cNvSpPr>
            <a:spLocks noChangeArrowheads="1"/>
          </p:cNvSpPr>
          <p:nvPr/>
        </p:nvSpPr>
        <p:spPr bwMode="auto">
          <a:xfrm>
            <a:off x="4495800" y="5257800"/>
            <a:ext cx="304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50" name="Rectangle 10"/>
          <p:cNvSpPr>
            <a:spLocks noChangeArrowheads="1"/>
          </p:cNvSpPr>
          <p:nvPr/>
        </p:nvSpPr>
        <p:spPr bwMode="auto">
          <a:xfrm>
            <a:off x="5715000" y="5257800"/>
            <a:ext cx="304800" cy="457200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51" name="Rectangle 11"/>
          <p:cNvSpPr>
            <a:spLocks noChangeArrowheads="1"/>
          </p:cNvSpPr>
          <p:nvPr/>
        </p:nvSpPr>
        <p:spPr bwMode="auto">
          <a:xfrm>
            <a:off x="5410200" y="5257800"/>
            <a:ext cx="304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52" name="Rectangle 12"/>
          <p:cNvSpPr>
            <a:spLocks noChangeArrowheads="1"/>
          </p:cNvSpPr>
          <p:nvPr/>
        </p:nvSpPr>
        <p:spPr bwMode="auto">
          <a:xfrm>
            <a:off x="3276600" y="5257800"/>
            <a:ext cx="304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53" name="Rectangle 13"/>
          <p:cNvSpPr>
            <a:spLocks noChangeArrowheads="1"/>
          </p:cNvSpPr>
          <p:nvPr/>
        </p:nvSpPr>
        <p:spPr bwMode="auto">
          <a:xfrm>
            <a:off x="4800600" y="5257800"/>
            <a:ext cx="304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54" name="Rectangle 14"/>
          <p:cNvSpPr>
            <a:spLocks noChangeArrowheads="1"/>
          </p:cNvSpPr>
          <p:nvPr/>
        </p:nvSpPr>
        <p:spPr bwMode="auto">
          <a:xfrm>
            <a:off x="6019800" y="5257800"/>
            <a:ext cx="304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55" name="Rectangle 15"/>
          <p:cNvSpPr>
            <a:spLocks noChangeArrowheads="1"/>
          </p:cNvSpPr>
          <p:nvPr/>
        </p:nvSpPr>
        <p:spPr bwMode="auto">
          <a:xfrm>
            <a:off x="6324600" y="5257800"/>
            <a:ext cx="304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56" name="Rectangle 16"/>
          <p:cNvSpPr>
            <a:spLocks noChangeArrowheads="1"/>
          </p:cNvSpPr>
          <p:nvPr/>
        </p:nvSpPr>
        <p:spPr bwMode="auto">
          <a:xfrm>
            <a:off x="6629400" y="5257800"/>
            <a:ext cx="304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57" name="Line 17"/>
          <p:cNvSpPr>
            <a:spLocks noChangeShapeType="1"/>
          </p:cNvSpPr>
          <p:nvPr/>
        </p:nvSpPr>
        <p:spPr bwMode="auto">
          <a:xfrm>
            <a:off x="2362200" y="5181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58" name="Rectangle 18"/>
          <p:cNvSpPr>
            <a:spLocks noChangeArrowheads="1"/>
          </p:cNvSpPr>
          <p:nvPr/>
        </p:nvSpPr>
        <p:spPr bwMode="auto">
          <a:xfrm>
            <a:off x="23622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59" name="Rectangle 19"/>
          <p:cNvSpPr>
            <a:spLocks noChangeArrowheads="1"/>
          </p:cNvSpPr>
          <p:nvPr/>
        </p:nvSpPr>
        <p:spPr bwMode="auto">
          <a:xfrm>
            <a:off x="25146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60" name="Rectangle 20"/>
          <p:cNvSpPr>
            <a:spLocks noChangeArrowheads="1"/>
          </p:cNvSpPr>
          <p:nvPr/>
        </p:nvSpPr>
        <p:spPr bwMode="auto">
          <a:xfrm>
            <a:off x="2362200" y="52578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61" name="Rectangle 21"/>
          <p:cNvSpPr>
            <a:spLocks noChangeArrowheads="1"/>
          </p:cNvSpPr>
          <p:nvPr/>
        </p:nvSpPr>
        <p:spPr bwMode="auto">
          <a:xfrm>
            <a:off x="2362200" y="5257800"/>
            <a:ext cx="3048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62" name="Rectangle 22"/>
          <p:cNvSpPr>
            <a:spLocks noChangeArrowheads="1"/>
          </p:cNvSpPr>
          <p:nvPr/>
        </p:nvSpPr>
        <p:spPr bwMode="auto">
          <a:xfrm>
            <a:off x="26670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63" name="Rectangle 23"/>
          <p:cNvSpPr>
            <a:spLocks noChangeArrowheads="1"/>
          </p:cNvSpPr>
          <p:nvPr/>
        </p:nvSpPr>
        <p:spPr bwMode="auto">
          <a:xfrm>
            <a:off x="28194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64" name="Rectangle 24"/>
          <p:cNvSpPr>
            <a:spLocks noChangeArrowheads="1"/>
          </p:cNvSpPr>
          <p:nvPr/>
        </p:nvSpPr>
        <p:spPr bwMode="auto">
          <a:xfrm>
            <a:off x="2667000" y="52578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3133465" name="Rectangle 25"/>
          <p:cNvSpPr>
            <a:spLocks noChangeArrowheads="1"/>
          </p:cNvSpPr>
          <p:nvPr/>
        </p:nvSpPr>
        <p:spPr bwMode="auto">
          <a:xfrm>
            <a:off x="2667000" y="5257800"/>
            <a:ext cx="3048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66" name="Rectangle 26"/>
          <p:cNvSpPr>
            <a:spLocks noChangeArrowheads="1"/>
          </p:cNvSpPr>
          <p:nvPr/>
        </p:nvSpPr>
        <p:spPr bwMode="auto">
          <a:xfrm>
            <a:off x="32766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67" name="Rectangle 27"/>
          <p:cNvSpPr>
            <a:spLocks noChangeArrowheads="1"/>
          </p:cNvSpPr>
          <p:nvPr/>
        </p:nvSpPr>
        <p:spPr bwMode="auto">
          <a:xfrm>
            <a:off x="34290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68" name="Rectangle 28"/>
          <p:cNvSpPr>
            <a:spLocks noChangeArrowheads="1"/>
          </p:cNvSpPr>
          <p:nvPr/>
        </p:nvSpPr>
        <p:spPr bwMode="auto">
          <a:xfrm>
            <a:off x="3276600" y="52578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69" name="Rectangle 29"/>
          <p:cNvSpPr>
            <a:spLocks noChangeArrowheads="1"/>
          </p:cNvSpPr>
          <p:nvPr/>
        </p:nvSpPr>
        <p:spPr bwMode="auto">
          <a:xfrm>
            <a:off x="3276600" y="5257800"/>
            <a:ext cx="3048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70" name="Rectangle 30"/>
          <p:cNvSpPr>
            <a:spLocks noChangeArrowheads="1"/>
          </p:cNvSpPr>
          <p:nvPr/>
        </p:nvSpPr>
        <p:spPr bwMode="auto">
          <a:xfrm>
            <a:off x="35814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71" name="Rectangle 31"/>
          <p:cNvSpPr>
            <a:spLocks noChangeArrowheads="1"/>
          </p:cNvSpPr>
          <p:nvPr/>
        </p:nvSpPr>
        <p:spPr bwMode="auto">
          <a:xfrm>
            <a:off x="37338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72" name="Rectangle 32"/>
          <p:cNvSpPr>
            <a:spLocks noChangeArrowheads="1"/>
          </p:cNvSpPr>
          <p:nvPr/>
        </p:nvSpPr>
        <p:spPr bwMode="auto">
          <a:xfrm>
            <a:off x="3581400" y="52578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73" name="Rectangle 33"/>
          <p:cNvSpPr>
            <a:spLocks noChangeArrowheads="1"/>
          </p:cNvSpPr>
          <p:nvPr/>
        </p:nvSpPr>
        <p:spPr bwMode="auto">
          <a:xfrm>
            <a:off x="3581400" y="5257800"/>
            <a:ext cx="3048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74" name="Rectangle 34"/>
          <p:cNvSpPr>
            <a:spLocks noChangeArrowheads="1"/>
          </p:cNvSpPr>
          <p:nvPr/>
        </p:nvSpPr>
        <p:spPr bwMode="auto">
          <a:xfrm>
            <a:off x="38862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75" name="Rectangle 35"/>
          <p:cNvSpPr>
            <a:spLocks noChangeArrowheads="1"/>
          </p:cNvSpPr>
          <p:nvPr/>
        </p:nvSpPr>
        <p:spPr bwMode="auto">
          <a:xfrm>
            <a:off x="40386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76" name="Rectangle 36"/>
          <p:cNvSpPr>
            <a:spLocks noChangeArrowheads="1"/>
          </p:cNvSpPr>
          <p:nvPr/>
        </p:nvSpPr>
        <p:spPr bwMode="auto">
          <a:xfrm>
            <a:off x="3886200" y="52578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3133477" name="Rectangle 37"/>
          <p:cNvSpPr>
            <a:spLocks noChangeArrowheads="1"/>
          </p:cNvSpPr>
          <p:nvPr/>
        </p:nvSpPr>
        <p:spPr bwMode="auto">
          <a:xfrm>
            <a:off x="3886200" y="5257800"/>
            <a:ext cx="3048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78" name="Rectangle 38"/>
          <p:cNvSpPr>
            <a:spLocks noChangeArrowheads="1"/>
          </p:cNvSpPr>
          <p:nvPr/>
        </p:nvSpPr>
        <p:spPr bwMode="auto">
          <a:xfrm>
            <a:off x="41910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79" name="Rectangle 39"/>
          <p:cNvSpPr>
            <a:spLocks noChangeArrowheads="1"/>
          </p:cNvSpPr>
          <p:nvPr/>
        </p:nvSpPr>
        <p:spPr bwMode="auto">
          <a:xfrm>
            <a:off x="43434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80" name="Rectangle 40"/>
          <p:cNvSpPr>
            <a:spLocks noChangeArrowheads="1"/>
          </p:cNvSpPr>
          <p:nvPr/>
        </p:nvSpPr>
        <p:spPr bwMode="auto">
          <a:xfrm>
            <a:off x="4191000" y="52578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81" name="Rectangle 41"/>
          <p:cNvSpPr>
            <a:spLocks noChangeArrowheads="1"/>
          </p:cNvSpPr>
          <p:nvPr/>
        </p:nvSpPr>
        <p:spPr bwMode="auto">
          <a:xfrm>
            <a:off x="4191000" y="5257800"/>
            <a:ext cx="3048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82" name="Rectangle 42"/>
          <p:cNvSpPr>
            <a:spLocks noChangeArrowheads="1"/>
          </p:cNvSpPr>
          <p:nvPr/>
        </p:nvSpPr>
        <p:spPr bwMode="auto">
          <a:xfrm>
            <a:off x="44958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83" name="Rectangle 43"/>
          <p:cNvSpPr>
            <a:spLocks noChangeArrowheads="1"/>
          </p:cNvSpPr>
          <p:nvPr/>
        </p:nvSpPr>
        <p:spPr bwMode="auto">
          <a:xfrm>
            <a:off x="46482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84" name="Rectangle 44"/>
          <p:cNvSpPr>
            <a:spLocks noChangeArrowheads="1"/>
          </p:cNvSpPr>
          <p:nvPr/>
        </p:nvSpPr>
        <p:spPr bwMode="auto">
          <a:xfrm>
            <a:off x="4495800" y="52578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85" name="Rectangle 45"/>
          <p:cNvSpPr>
            <a:spLocks noChangeArrowheads="1"/>
          </p:cNvSpPr>
          <p:nvPr/>
        </p:nvSpPr>
        <p:spPr bwMode="auto">
          <a:xfrm>
            <a:off x="4495800" y="5257800"/>
            <a:ext cx="3048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86" name="Rectangle 46"/>
          <p:cNvSpPr>
            <a:spLocks noChangeArrowheads="1"/>
          </p:cNvSpPr>
          <p:nvPr/>
        </p:nvSpPr>
        <p:spPr bwMode="auto">
          <a:xfrm>
            <a:off x="48006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87" name="Rectangle 47"/>
          <p:cNvSpPr>
            <a:spLocks noChangeArrowheads="1"/>
          </p:cNvSpPr>
          <p:nvPr/>
        </p:nvSpPr>
        <p:spPr bwMode="auto">
          <a:xfrm>
            <a:off x="49530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88" name="Rectangle 48"/>
          <p:cNvSpPr>
            <a:spLocks noChangeArrowheads="1"/>
          </p:cNvSpPr>
          <p:nvPr/>
        </p:nvSpPr>
        <p:spPr bwMode="auto">
          <a:xfrm>
            <a:off x="4800600" y="52578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89" name="Rectangle 49"/>
          <p:cNvSpPr>
            <a:spLocks noChangeArrowheads="1"/>
          </p:cNvSpPr>
          <p:nvPr/>
        </p:nvSpPr>
        <p:spPr bwMode="auto">
          <a:xfrm>
            <a:off x="4800600" y="5257800"/>
            <a:ext cx="3048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90" name="Rectangle 50"/>
          <p:cNvSpPr>
            <a:spLocks noChangeArrowheads="1"/>
          </p:cNvSpPr>
          <p:nvPr/>
        </p:nvSpPr>
        <p:spPr bwMode="auto">
          <a:xfrm>
            <a:off x="54102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91" name="Rectangle 51"/>
          <p:cNvSpPr>
            <a:spLocks noChangeArrowheads="1"/>
          </p:cNvSpPr>
          <p:nvPr/>
        </p:nvSpPr>
        <p:spPr bwMode="auto">
          <a:xfrm>
            <a:off x="55626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92" name="Rectangle 52"/>
          <p:cNvSpPr>
            <a:spLocks noChangeArrowheads="1"/>
          </p:cNvSpPr>
          <p:nvPr/>
        </p:nvSpPr>
        <p:spPr bwMode="auto">
          <a:xfrm>
            <a:off x="5410200" y="52578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93" name="Rectangle 53"/>
          <p:cNvSpPr>
            <a:spLocks noChangeArrowheads="1"/>
          </p:cNvSpPr>
          <p:nvPr/>
        </p:nvSpPr>
        <p:spPr bwMode="auto">
          <a:xfrm>
            <a:off x="5410200" y="5257800"/>
            <a:ext cx="3048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94" name="Rectangle 54"/>
          <p:cNvSpPr>
            <a:spLocks noChangeArrowheads="1"/>
          </p:cNvSpPr>
          <p:nvPr/>
        </p:nvSpPr>
        <p:spPr bwMode="auto">
          <a:xfrm>
            <a:off x="57150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95" name="Rectangle 55"/>
          <p:cNvSpPr>
            <a:spLocks noChangeArrowheads="1"/>
          </p:cNvSpPr>
          <p:nvPr/>
        </p:nvSpPr>
        <p:spPr bwMode="auto">
          <a:xfrm>
            <a:off x="58674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96" name="Rectangle 56"/>
          <p:cNvSpPr>
            <a:spLocks noChangeArrowheads="1"/>
          </p:cNvSpPr>
          <p:nvPr/>
        </p:nvSpPr>
        <p:spPr bwMode="auto">
          <a:xfrm>
            <a:off x="5715000" y="52578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3133497" name="Rectangle 57"/>
          <p:cNvSpPr>
            <a:spLocks noChangeArrowheads="1"/>
          </p:cNvSpPr>
          <p:nvPr/>
        </p:nvSpPr>
        <p:spPr bwMode="auto">
          <a:xfrm>
            <a:off x="5715000" y="5257800"/>
            <a:ext cx="3048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498" name="Rectangle 58"/>
          <p:cNvSpPr>
            <a:spLocks noChangeArrowheads="1"/>
          </p:cNvSpPr>
          <p:nvPr/>
        </p:nvSpPr>
        <p:spPr bwMode="auto">
          <a:xfrm>
            <a:off x="60198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499" name="Rectangle 59"/>
          <p:cNvSpPr>
            <a:spLocks noChangeArrowheads="1"/>
          </p:cNvSpPr>
          <p:nvPr/>
        </p:nvSpPr>
        <p:spPr bwMode="auto">
          <a:xfrm>
            <a:off x="61722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500" name="Rectangle 60"/>
          <p:cNvSpPr>
            <a:spLocks noChangeArrowheads="1"/>
          </p:cNvSpPr>
          <p:nvPr/>
        </p:nvSpPr>
        <p:spPr bwMode="auto">
          <a:xfrm>
            <a:off x="6019800" y="52578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501" name="Rectangle 61"/>
          <p:cNvSpPr>
            <a:spLocks noChangeArrowheads="1"/>
          </p:cNvSpPr>
          <p:nvPr/>
        </p:nvSpPr>
        <p:spPr bwMode="auto">
          <a:xfrm>
            <a:off x="6019800" y="5257800"/>
            <a:ext cx="3048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02" name="Rectangle 62"/>
          <p:cNvSpPr>
            <a:spLocks noChangeArrowheads="1"/>
          </p:cNvSpPr>
          <p:nvPr/>
        </p:nvSpPr>
        <p:spPr bwMode="auto">
          <a:xfrm>
            <a:off x="63246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503" name="Rectangle 63"/>
          <p:cNvSpPr>
            <a:spLocks noChangeArrowheads="1"/>
          </p:cNvSpPr>
          <p:nvPr/>
        </p:nvSpPr>
        <p:spPr bwMode="auto">
          <a:xfrm>
            <a:off x="64770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504" name="Rectangle 64"/>
          <p:cNvSpPr>
            <a:spLocks noChangeArrowheads="1"/>
          </p:cNvSpPr>
          <p:nvPr/>
        </p:nvSpPr>
        <p:spPr bwMode="auto">
          <a:xfrm>
            <a:off x="6324600" y="52578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505" name="Rectangle 65"/>
          <p:cNvSpPr>
            <a:spLocks noChangeArrowheads="1"/>
          </p:cNvSpPr>
          <p:nvPr/>
        </p:nvSpPr>
        <p:spPr bwMode="auto">
          <a:xfrm>
            <a:off x="6324600" y="5257800"/>
            <a:ext cx="3048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06" name="Rectangle 66"/>
          <p:cNvSpPr>
            <a:spLocks noChangeArrowheads="1"/>
          </p:cNvSpPr>
          <p:nvPr/>
        </p:nvSpPr>
        <p:spPr bwMode="auto">
          <a:xfrm>
            <a:off x="66294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507" name="Rectangle 67"/>
          <p:cNvSpPr>
            <a:spLocks noChangeArrowheads="1"/>
          </p:cNvSpPr>
          <p:nvPr/>
        </p:nvSpPr>
        <p:spPr bwMode="auto">
          <a:xfrm>
            <a:off x="67818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508" name="Rectangle 68"/>
          <p:cNvSpPr>
            <a:spLocks noChangeArrowheads="1"/>
          </p:cNvSpPr>
          <p:nvPr/>
        </p:nvSpPr>
        <p:spPr bwMode="auto">
          <a:xfrm>
            <a:off x="6629400" y="52578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509" name="Rectangle 69"/>
          <p:cNvSpPr>
            <a:spLocks noChangeArrowheads="1"/>
          </p:cNvSpPr>
          <p:nvPr/>
        </p:nvSpPr>
        <p:spPr bwMode="auto">
          <a:xfrm>
            <a:off x="6629400" y="5257800"/>
            <a:ext cx="3048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10" name="Line 70"/>
          <p:cNvSpPr>
            <a:spLocks noChangeShapeType="1"/>
          </p:cNvSpPr>
          <p:nvPr/>
        </p:nvSpPr>
        <p:spPr bwMode="auto">
          <a:xfrm flipV="1">
            <a:off x="3886200" y="55626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11" name="Line 71"/>
          <p:cNvSpPr>
            <a:spLocks noChangeShapeType="1"/>
          </p:cNvSpPr>
          <p:nvPr/>
        </p:nvSpPr>
        <p:spPr bwMode="auto">
          <a:xfrm flipV="1">
            <a:off x="2819400" y="5562600"/>
            <a:ext cx="152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12" name="Arc 72"/>
          <p:cNvSpPr>
            <a:spLocks/>
          </p:cNvSpPr>
          <p:nvPr/>
        </p:nvSpPr>
        <p:spPr bwMode="auto">
          <a:xfrm rot="-10800000">
            <a:off x="2743200" y="5638800"/>
            <a:ext cx="304800" cy="533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13" name="Line 73"/>
          <p:cNvSpPr>
            <a:spLocks noChangeShapeType="1"/>
          </p:cNvSpPr>
          <p:nvPr/>
        </p:nvSpPr>
        <p:spPr bwMode="auto">
          <a:xfrm>
            <a:off x="3048000" y="6172200"/>
            <a:ext cx="2590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14" name="Arc 74"/>
          <p:cNvSpPr>
            <a:spLocks/>
          </p:cNvSpPr>
          <p:nvPr/>
        </p:nvSpPr>
        <p:spPr bwMode="auto">
          <a:xfrm flipV="1">
            <a:off x="5638800" y="5715000"/>
            <a:ext cx="228600" cy="457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15" name="Rectangle 75"/>
          <p:cNvSpPr>
            <a:spLocks noChangeArrowheads="1"/>
          </p:cNvSpPr>
          <p:nvPr/>
        </p:nvSpPr>
        <p:spPr bwMode="auto">
          <a:xfrm>
            <a:off x="5105400" y="5257800"/>
            <a:ext cx="304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16" name="Rectangle 76"/>
          <p:cNvSpPr>
            <a:spLocks noChangeArrowheads="1"/>
          </p:cNvSpPr>
          <p:nvPr/>
        </p:nvSpPr>
        <p:spPr bwMode="auto">
          <a:xfrm>
            <a:off x="51054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517" name="Rectangle 77"/>
          <p:cNvSpPr>
            <a:spLocks noChangeArrowheads="1"/>
          </p:cNvSpPr>
          <p:nvPr/>
        </p:nvSpPr>
        <p:spPr bwMode="auto">
          <a:xfrm>
            <a:off x="52578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518" name="Rectangle 78"/>
          <p:cNvSpPr>
            <a:spLocks noChangeArrowheads="1"/>
          </p:cNvSpPr>
          <p:nvPr/>
        </p:nvSpPr>
        <p:spPr bwMode="auto">
          <a:xfrm>
            <a:off x="5105400" y="52578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519" name="Rectangle 79"/>
          <p:cNvSpPr>
            <a:spLocks noChangeArrowheads="1"/>
          </p:cNvSpPr>
          <p:nvPr/>
        </p:nvSpPr>
        <p:spPr bwMode="auto">
          <a:xfrm>
            <a:off x="5105400" y="5257800"/>
            <a:ext cx="3048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20" name="Rectangle 80"/>
          <p:cNvSpPr>
            <a:spLocks noChangeArrowheads="1"/>
          </p:cNvSpPr>
          <p:nvPr/>
        </p:nvSpPr>
        <p:spPr bwMode="auto">
          <a:xfrm>
            <a:off x="2971800" y="5257800"/>
            <a:ext cx="304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21" name="Rectangle 81"/>
          <p:cNvSpPr>
            <a:spLocks noChangeArrowheads="1"/>
          </p:cNvSpPr>
          <p:nvPr/>
        </p:nvSpPr>
        <p:spPr bwMode="auto">
          <a:xfrm>
            <a:off x="29718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522" name="Rectangle 82"/>
          <p:cNvSpPr>
            <a:spLocks noChangeArrowheads="1"/>
          </p:cNvSpPr>
          <p:nvPr/>
        </p:nvSpPr>
        <p:spPr bwMode="auto">
          <a:xfrm>
            <a:off x="3124200" y="5562600"/>
            <a:ext cx="152400" cy="1524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523" name="Rectangle 83"/>
          <p:cNvSpPr>
            <a:spLocks noChangeArrowheads="1"/>
          </p:cNvSpPr>
          <p:nvPr/>
        </p:nvSpPr>
        <p:spPr bwMode="auto">
          <a:xfrm>
            <a:off x="2971800" y="5257800"/>
            <a:ext cx="304800" cy="30480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3133524" name="Rectangle 84"/>
          <p:cNvSpPr>
            <a:spLocks noChangeArrowheads="1"/>
          </p:cNvSpPr>
          <p:nvPr/>
        </p:nvSpPr>
        <p:spPr bwMode="auto">
          <a:xfrm>
            <a:off x="2971800" y="5257800"/>
            <a:ext cx="3048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25" name="Arc 85"/>
          <p:cNvSpPr>
            <a:spLocks/>
          </p:cNvSpPr>
          <p:nvPr/>
        </p:nvSpPr>
        <p:spPr bwMode="auto">
          <a:xfrm rot="10800000" flipH="1">
            <a:off x="5791200" y="5638800"/>
            <a:ext cx="152400" cy="457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26" name="Line 86"/>
          <p:cNvSpPr>
            <a:spLocks noChangeShapeType="1"/>
          </p:cNvSpPr>
          <p:nvPr/>
        </p:nvSpPr>
        <p:spPr bwMode="auto">
          <a:xfrm>
            <a:off x="3048000" y="6096000"/>
            <a:ext cx="27432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27" name="Arc 87"/>
          <p:cNvSpPr>
            <a:spLocks/>
          </p:cNvSpPr>
          <p:nvPr/>
        </p:nvSpPr>
        <p:spPr bwMode="auto">
          <a:xfrm rot="-21600000" flipH="1" flipV="1">
            <a:off x="2819400" y="5715000"/>
            <a:ext cx="2286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28" name="Arc 88"/>
          <p:cNvSpPr>
            <a:spLocks/>
          </p:cNvSpPr>
          <p:nvPr/>
        </p:nvSpPr>
        <p:spPr bwMode="auto">
          <a:xfrm rot="10800000" flipH="1">
            <a:off x="5486400" y="5638800"/>
            <a:ext cx="3048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29" name="Line 89"/>
          <p:cNvSpPr>
            <a:spLocks noChangeShapeType="1"/>
          </p:cNvSpPr>
          <p:nvPr/>
        </p:nvSpPr>
        <p:spPr bwMode="auto">
          <a:xfrm flipV="1">
            <a:off x="4267200" y="5867400"/>
            <a:ext cx="12192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30" name="Arc 90"/>
          <p:cNvSpPr>
            <a:spLocks/>
          </p:cNvSpPr>
          <p:nvPr/>
        </p:nvSpPr>
        <p:spPr bwMode="auto">
          <a:xfrm rot="-21600000" flipH="1" flipV="1">
            <a:off x="4038600" y="5715000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31" name="Rectangle 91"/>
          <p:cNvSpPr>
            <a:spLocks noChangeArrowheads="1"/>
          </p:cNvSpPr>
          <p:nvPr/>
        </p:nvSpPr>
        <p:spPr bwMode="auto">
          <a:xfrm>
            <a:off x="1981200" y="5562600"/>
            <a:ext cx="152400" cy="1524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32" name="Arc 92"/>
          <p:cNvSpPr>
            <a:spLocks/>
          </p:cNvSpPr>
          <p:nvPr/>
        </p:nvSpPr>
        <p:spPr bwMode="auto">
          <a:xfrm flipV="1">
            <a:off x="3733800" y="5715000"/>
            <a:ext cx="2286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33" name="Arc 93"/>
          <p:cNvSpPr>
            <a:spLocks/>
          </p:cNvSpPr>
          <p:nvPr/>
        </p:nvSpPr>
        <p:spPr bwMode="auto">
          <a:xfrm rot="-10800000">
            <a:off x="2057400" y="5638800"/>
            <a:ext cx="2286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34" name="Line 94"/>
          <p:cNvSpPr>
            <a:spLocks noChangeShapeType="1"/>
          </p:cNvSpPr>
          <p:nvPr/>
        </p:nvSpPr>
        <p:spPr bwMode="auto">
          <a:xfrm flipV="1">
            <a:off x="2286000" y="5867400"/>
            <a:ext cx="1447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35" name="Arc 95"/>
          <p:cNvSpPr>
            <a:spLocks/>
          </p:cNvSpPr>
          <p:nvPr/>
        </p:nvSpPr>
        <p:spPr bwMode="auto">
          <a:xfrm rot="-10800000">
            <a:off x="4114800" y="5638800"/>
            <a:ext cx="304800" cy="152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36" name="Line 96"/>
          <p:cNvSpPr>
            <a:spLocks noChangeShapeType="1"/>
          </p:cNvSpPr>
          <p:nvPr/>
        </p:nvSpPr>
        <p:spPr bwMode="auto">
          <a:xfrm>
            <a:off x="4419600" y="5791200"/>
            <a:ext cx="1066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37" name="Arc 97"/>
          <p:cNvSpPr>
            <a:spLocks/>
          </p:cNvSpPr>
          <p:nvPr/>
        </p:nvSpPr>
        <p:spPr bwMode="auto">
          <a:xfrm flipV="1">
            <a:off x="5486400" y="5715000"/>
            <a:ext cx="228600" cy="76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3538" name="Text Box 98"/>
          <p:cNvSpPr txBox="1">
            <a:spLocks noChangeArrowheads="1"/>
          </p:cNvSpPr>
          <p:nvPr/>
        </p:nvSpPr>
        <p:spPr bwMode="auto">
          <a:xfrm>
            <a:off x="304800" y="5486400"/>
            <a:ext cx="1676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Linked List head</a:t>
            </a:r>
          </a:p>
        </p:txBody>
      </p:sp>
      <p:sp>
        <p:nvSpPr>
          <p:cNvPr id="3133539" name="Text Box 99"/>
          <p:cNvSpPr txBox="1">
            <a:spLocks noChangeArrowheads="1"/>
          </p:cNvSpPr>
          <p:nvPr/>
        </p:nvSpPr>
        <p:spPr bwMode="auto">
          <a:xfrm>
            <a:off x="6934200" y="5257800"/>
            <a:ext cx="1676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Hash Table data</a:t>
            </a:r>
          </a:p>
        </p:txBody>
      </p:sp>
      <p:sp>
        <p:nvSpPr>
          <p:cNvPr id="3133540" name="Text Box 100"/>
          <p:cNvSpPr txBox="1">
            <a:spLocks noChangeArrowheads="1"/>
          </p:cNvSpPr>
          <p:nvPr/>
        </p:nvSpPr>
        <p:spPr bwMode="auto">
          <a:xfrm>
            <a:off x="6934200" y="5562600"/>
            <a:ext cx="1676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Pointers</a:t>
            </a:r>
          </a:p>
        </p:txBody>
      </p:sp>
      <p:sp>
        <p:nvSpPr>
          <p:cNvPr id="3133541" name="Line 101"/>
          <p:cNvSpPr>
            <a:spLocks noChangeShapeType="1"/>
          </p:cNvSpPr>
          <p:nvPr/>
        </p:nvSpPr>
        <p:spPr bwMode="auto">
          <a:xfrm>
            <a:off x="7010400" y="5562600"/>
            <a:ext cx="533400" cy="0"/>
          </a:xfrm>
          <a:prstGeom prst="line">
            <a:avLst/>
          </a:prstGeom>
          <a:noFill/>
          <a:ln w="254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3D8F8-6B27-5D42-A24C-BF0F688EB63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13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Efficiency </a:t>
            </a:r>
            <a:r>
              <a:rPr lang="en-US" smtClean="0">
                <a:cs typeface="Times New Roman" charset="0"/>
              </a:rPr>
              <a:t>— Issues</a:t>
            </a:r>
          </a:p>
        </p:txBody>
      </p:sp>
      <p:sp>
        <p:nvSpPr>
          <p:cNvPr id="313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Table-remake operation has a similar effect on Hash-Table efficiency to that of reallocate-and-copy on a smart array.</a:t>
            </a:r>
          </a:p>
          <a:p>
            <a:pPr lvl="1" eaLnBrk="1" hangingPunct="1">
              <a:defRPr/>
            </a:pPr>
            <a:r>
              <a:rPr lang="en-US" smtClean="0"/>
              <a:t>Constant time becomes amortized constant time.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All reasonable implementations of a Hash Table have </a:t>
            </a:r>
            <a:r>
              <a:rPr lang="en-US" b="1" smtClean="0">
                <a:cs typeface="+mn-cs"/>
              </a:rPr>
              <a:t>average-case</a:t>
            </a:r>
            <a:r>
              <a:rPr lang="en-US" smtClean="0">
                <a:cs typeface="+mn-cs"/>
              </a:rPr>
              <a:t> performance of constant time for retrieve and delete, and also for insert, if no Table-remake is required.</a:t>
            </a:r>
          </a:p>
          <a:p>
            <a:pPr lvl="1" eaLnBrk="1" hangingPunct="1">
              <a:defRPr/>
            </a:pPr>
            <a:r>
              <a:rPr lang="en-US" smtClean="0"/>
              <a:t>For the insert operation, this becomes an average case of amortized constant time, if Table-remake operations are done intelligently.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common Hash Table implementations, </a:t>
            </a:r>
            <a:r>
              <a:rPr lang="en-US" b="1" smtClean="0">
                <a:cs typeface="+mn-cs"/>
              </a:rPr>
              <a:t>worst-case</a:t>
            </a:r>
            <a:r>
              <a:rPr lang="en-US" smtClean="0">
                <a:cs typeface="+mn-cs"/>
              </a:rPr>
              <a:t> performance is linear time for retrieve and delete, and also for insert, if duplicate keys are not allowed.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An important issue is whether a </a:t>
            </a:r>
            <a:r>
              <a:rPr lang="en-US" b="1" smtClean="0">
                <a:cs typeface="+mn-cs"/>
              </a:rPr>
              <a:t>malicious user</a:t>
            </a:r>
            <a:r>
              <a:rPr lang="en-US" smtClean="0">
                <a:cs typeface="+mn-cs"/>
              </a:rPr>
              <a:t> can force worst-case performance.</a:t>
            </a:r>
          </a:p>
          <a:p>
            <a:pPr lvl="1" eaLnBrk="1" hangingPunct="1">
              <a:defRPr/>
            </a:pPr>
            <a:r>
              <a:rPr lang="en-US" smtClean="0"/>
              <a:t>A well-chosen hash function makes this difficult.</a:t>
            </a:r>
          </a:p>
          <a:p>
            <a:pPr lvl="1" eaLnBrk="1" hangingPunct="1">
              <a:defRPr/>
            </a:pPr>
            <a:r>
              <a:rPr lang="en-US" smtClean="0"/>
              <a:t>The design of such a function is beyond the scope of this class, but information and implementations are not hard to find.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62C2D4-BC17-C044-812F-ED5D9496A30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13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Efficiency — Comparison</a:t>
            </a:r>
          </a:p>
        </p:txBody>
      </p:sp>
      <p:sp>
        <p:nvSpPr>
          <p:cNvPr id="313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*Priority Queue retrieve &amp; delete are not Table operations in their full generality. Only the item with the highest priority can be retrieved/deleted.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**This is logarithmic if (1) the PQ does not manage its own memory, or (2) enough memory is preallocated. Otherwise, occasional linear-time reallocate-and-copy may be required. Time per-operation, averaged over many consecutive operations, will be logarithmic. Thus, </a:t>
            </a:r>
            <a:r>
              <a:rPr lang="ja-JP" altLang="en-US" sz="1600" smtClean="0">
                <a:latin typeface="Arial"/>
                <a:cs typeface="+mn-cs"/>
              </a:rPr>
              <a:t>“</a:t>
            </a:r>
            <a:r>
              <a:rPr lang="en-US" sz="1600" smtClean="0">
                <a:cs typeface="+mn-cs"/>
              </a:rPr>
              <a:t>amortized logarithmic</a:t>
            </a:r>
            <a:r>
              <a:rPr lang="ja-JP" altLang="en-US" sz="1600" smtClean="0">
                <a:latin typeface="Arial"/>
                <a:cs typeface="+mn-cs"/>
              </a:rPr>
              <a:t>”</a:t>
            </a:r>
            <a:r>
              <a:rPr lang="en-US" sz="1600" smtClean="0">
                <a:cs typeface="+mn-cs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***Hash Table insert is constant time in a </a:t>
            </a:r>
            <a:r>
              <a:rPr lang="ja-JP" altLang="en-US" sz="1600" smtClean="0">
                <a:latin typeface="Arial"/>
                <a:cs typeface="+mn-cs"/>
              </a:rPr>
              <a:t>“</a:t>
            </a:r>
            <a:r>
              <a:rPr lang="en-US" sz="1600" smtClean="0">
                <a:cs typeface="+mn-cs"/>
              </a:rPr>
              <a:t>double average</a:t>
            </a:r>
            <a:r>
              <a:rPr lang="ja-JP" altLang="en-US" sz="1600" smtClean="0">
                <a:latin typeface="Arial"/>
                <a:cs typeface="+mn-cs"/>
              </a:rPr>
              <a:t>”</a:t>
            </a:r>
            <a:r>
              <a:rPr lang="en-US" sz="1600" smtClean="0">
                <a:cs typeface="+mn-cs"/>
              </a:rPr>
              <a:t> sense: when averaged </a:t>
            </a:r>
            <a:r>
              <a:rPr lang="en-US" sz="1600" i="1" smtClean="0">
                <a:cs typeface="+mn-cs"/>
              </a:rPr>
              <a:t>both</a:t>
            </a:r>
            <a:r>
              <a:rPr lang="en-US" sz="1600" smtClean="0">
                <a:cs typeface="+mn-cs"/>
              </a:rPr>
              <a:t> over all possible inputs </a:t>
            </a:r>
            <a:r>
              <a:rPr lang="en-US" sz="1600" i="1" smtClean="0">
                <a:cs typeface="+mn-cs"/>
              </a:rPr>
              <a:t>and</a:t>
            </a:r>
            <a:r>
              <a:rPr lang="en-US" sz="1600" smtClean="0">
                <a:cs typeface="+mn-cs"/>
              </a:rPr>
              <a:t> over a large number of consecutive operations.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****This is amortized constant time if </a:t>
            </a:r>
            <a:r>
              <a:rPr lang="en-US" sz="1600" i="1" smtClean="0">
                <a:cs typeface="+mn-cs"/>
              </a:rPr>
              <a:t>both</a:t>
            </a:r>
            <a:r>
              <a:rPr lang="en-US" sz="1600" smtClean="0">
                <a:cs typeface="+mn-cs"/>
              </a:rPr>
              <a:t> of the following are true: (1) separate chaining is used, and (2) duplicate keys are allowed.</a:t>
            </a:r>
          </a:p>
        </p:txBody>
      </p:sp>
      <p:graphicFrame>
        <p:nvGraphicFramePr>
          <p:cNvPr id="3135492" name="Group 4"/>
          <p:cNvGraphicFramePr>
            <a:graphicFrameLocks noGrp="1"/>
          </p:cNvGraphicFramePr>
          <p:nvPr/>
        </p:nvGraphicFramePr>
        <p:xfrm>
          <a:off x="887413" y="1676400"/>
          <a:ext cx="7369175" cy="1828800"/>
        </p:xfrm>
        <a:graphic>
          <a:graphicData uri="http://schemas.openxmlformats.org/drawingml/2006/table">
            <a:tbl>
              <a:tblPr/>
              <a:tblGrid>
                <a:gridCol w="1030287"/>
                <a:gridCol w="1663700"/>
                <a:gridCol w="1735138"/>
                <a:gridCol w="1531937"/>
                <a:gridCol w="1408113"/>
              </a:tblGrid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Priority Queue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using Heap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Red-Black Tree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Hash Table: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average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Hash Table: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worst 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Retrieve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(Amortized)**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Amortized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constant***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Linear****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Delete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35524" name="AutoShape 36"/>
          <p:cNvSpPr>
            <a:spLocks/>
          </p:cNvSpPr>
          <p:nvPr/>
        </p:nvSpPr>
        <p:spPr bwMode="auto">
          <a:xfrm rot="5400000">
            <a:off x="2667000" y="6858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5525" name="AutoShape 37"/>
          <p:cNvSpPr>
            <a:spLocks/>
          </p:cNvSpPr>
          <p:nvPr/>
        </p:nvSpPr>
        <p:spPr bwMode="auto">
          <a:xfrm rot="5400000">
            <a:off x="4381500" y="723900"/>
            <a:ext cx="152400" cy="1600200"/>
          </a:xfrm>
          <a:prstGeom prst="leftBrace">
            <a:avLst>
              <a:gd name="adj1" fmla="val 87500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5526" name="AutoShape 38"/>
          <p:cNvSpPr>
            <a:spLocks/>
          </p:cNvSpPr>
          <p:nvPr/>
        </p:nvSpPr>
        <p:spPr bwMode="auto">
          <a:xfrm rot="5400000">
            <a:off x="6705600" y="76200"/>
            <a:ext cx="152400" cy="2895600"/>
          </a:xfrm>
          <a:prstGeom prst="leftBrace">
            <a:avLst>
              <a:gd name="adj1" fmla="val 1583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35527" name="Text Box 39"/>
          <p:cNvSpPr txBox="1">
            <a:spLocks noChangeArrowheads="1"/>
          </p:cNvSpPr>
          <p:nvPr/>
        </p:nvSpPr>
        <p:spPr bwMode="auto">
          <a:xfrm>
            <a:off x="1981200" y="1143000"/>
            <a:ext cx="1524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Idea #1</a:t>
            </a:r>
          </a:p>
        </p:txBody>
      </p:sp>
      <p:sp>
        <p:nvSpPr>
          <p:cNvPr id="3135528" name="Text Box 40"/>
          <p:cNvSpPr txBox="1">
            <a:spLocks noChangeArrowheads="1"/>
          </p:cNvSpPr>
          <p:nvPr/>
        </p:nvSpPr>
        <p:spPr bwMode="auto">
          <a:xfrm>
            <a:off x="3733800" y="1143000"/>
            <a:ext cx="1447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Idea #2</a:t>
            </a:r>
          </a:p>
        </p:txBody>
      </p:sp>
      <p:sp>
        <p:nvSpPr>
          <p:cNvPr id="3135529" name="Text Box 41"/>
          <p:cNvSpPr txBox="1">
            <a:spLocks noChangeArrowheads="1"/>
          </p:cNvSpPr>
          <p:nvPr/>
        </p:nvSpPr>
        <p:spPr bwMode="auto">
          <a:xfrm>
            <a:off x="6019800" y="1143000"/>
            <a:ext cx="1524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Idea #3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A5FE3-66AB-AC49-AA03-6DCBBB13182C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13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Efficiency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Conclusion</a:t>
            </a:r>
          </a:p>
        </p:txBody>
      </p:sp>
      <p:sp>
        <p:nvSpPr>
          <p:cNvPr id="313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We have another example of average-case vs. worst-case efficiency trade-off.</a:t>
            </a:r>
          </a:p>
          <a:p>
            <a:pPr lvl="1" eaLnBrk="1" hangingPunct="1">
              <a:defRPr/>
            </a:pPr>
            <a:r>
              <a:rPr lang="en-US" dirty="0" smtClean="0"/>
              <a:t>One that we saw was Quicksort vs.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log </a:t>
            </a:r>
            <a:r>
              <a:rPr lang="en-US" i="1" dirty="0" smtClean="0"/>
              <a:t>n</a:t>
            </a:r>
            <a:r>
              <a:rPr lang="en-US" dirty="0" smtClean="0"/>
              <a:t>) sorts. But we do not need to worry about that any more.</a:t>
            </a:r>
          </a:p>
          <a:p>
            <a:pPr lvl="1" eaLnBrk="1" hangingPunct="1">
              <a:defRPr/>
            </a:pPr>
            <a:r>
              <a:rPr lang="en-US" dirty="0" smtClean="0"/>
              <a:t>However, Hash Tables vs. balanced search trees is still an issue.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Hash Tables have very good performance for 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smtClean="0">
                <a:cs typeface="+mn-cs"/>
              </a:rPr>
              <a:t>typical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r>
              <a:rPr lang="en-US" dirty="0" smtClean="0">
                <a:cs typeface="+mn-cs"/>
              </a:rPr>
              <a:t> situations.</a:t>
            </a:r>
          </a:p>
          <a:p>
            <a:pPr lvl="1" eaLnBrk="1" hangingPunct="1">
              <a:defRPr/>
            </a:pPr>
            <a:r>
              <a:rPr lang="en-US" dirty="0" smtClean="0"/>
              <a:t>Its occasional drawbacks can be serious.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dirty="0" smtClean="0">
                <a:cs typeface="+mn-cs"/>
              </a:rPr>
              <a:t>When using a Hash Table, do so intelligently.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6D215-25E0-F149-9F6B-EA82A162402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274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Overview of Advanced Table Implementations</a:t>
            </a:r>
          </a:p>
        </p:txBody>
      </p:sp>
      <p:sp>
        <p:nvSpPr>
          <p:cNvPr id="274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will cover the following advanced Table implementations.</a:t>
            </a:r>
          </a:p>
          <a:p>
            <a:pPr lvl="1" eaLnBrk="1" hangingPunct="1">
              <a:defRPr/>
            </a:pPr>
            <a:r>
              <a:rPr lang="en-US" smtClean="0"/>
              <a:t>Balanced Search Trees</a:t>
            </a:r>
          </a:p>
          <a:p>
            <a:pPr lvl="2" eaLnBrk="1" hangingPunct="1">
              <a:defRPr/>
            </a:pPr>
            <a:r>
              <a:rPr lang="en-US" smtClean="0"/>
              <a:t>Binary Search Trees are hard to keep balanced, so to make things easier we allow more than 2 children:</a:t>
            </a:r>
          </a:p>
          <a:p>
            <a:pPr lvl="3" eaLnBrk="1" hangingPunct="1">
              <a:defRPr/>
            </a:pPr>
            <a:r>
              <a:rPr lang="en-US" b="1" smtClean="0"/>
              <a:t>2-3 Tree</a:t>
            </a:r>
          </a:p>
          <a:p>
            <a:pPr lvl="4" eaLnBrk="1" hangingPunct="1">
              <a:defRPr/>
            </a:pPr>
            <a:r>
              <a:rPr lang="en-US" smtClean="0"/>
              <a:t>Up to 3 children</a:t>
            </a:r>
          </a:p>
          <a:p>
            <a:pPr lvl="3" eaLnBrk="1" hangingPunct="1">
              <a:defRPr/>
            </a:pPr>
            <a:r>
              <a:rPr lang="en-US" b="1" smtClean="0"/>
              <a:t>2-3-4 Tree</a:t>
            </a:r>
          </a:p>
          <a:p>
            <a:pPr lvl="4" eaLnBrk="1" hangingPunct="1">
              <a:defRPr/>
            </a:pPr>
            <a:r>
              <a:rPr lang="en-US" smtClean="0"/>
              <a:t>Up to 4 children</a:t>
            </a:r>
          </a:p>
          <a:p>
            <a:pPr lvl="3" eaLnBrk="1" hangingPunct="1">
              <a:defRPr/>
            </a:pPr>
            <a:r>
              <a:rPr lang="en-US" b="1" smtClean="0"/>
              <a:t>Red-Black Tree</a:t>
            </a:r>
          </a:p>
          <a:p>
            <a:pPr lvl="4" eaLnBrk="1" hangingPunct="1">
              <a:defRPr/>
            </a:pPr>
            <a:r>
              <a:rPr lang="en-US" smtClean="0"/>
              <a:t>Binary-tree representation of a 2-3-4 tree</a:t>
            </a:r>
          </a:p>
          <a:p>
            <a:pPr lvl="2" eaLnBrk="1" hangingPunct="1">
              <a:defRPr/>
            </a:pPr>
            <a:r>
              <a:rPr lang="en-US" smtClean="0"/>
              <a:t>Or back up and try a balanced Binary Tree again:</a:t>
            </a:r>
          </a:p>
          <a:p>
            <a:pPr lvl="3" eaLnBrk="1" hangingPunct="1">
              <a:defRPr/>
            </a:pPr>
            <a:r>
              <a:rPr lang="en-US" b="1" smtClean="0"/>
              <a:t>AVL Tree</a:t>
            </a:r>
          </a:p>
          <a:p>
            <a:pPr lvl="1" eaLnBrk="1" hangingPunct="1">
              <a:defRPr/>
            </a:pPr>
            <a:r>
              <a:rPr lang="en-US" smtClean="0"/>
              <a:t>Alternatively, forget about trees entirely:</a:t>
            </a:r>
          </a:p>
          <a:p>
            <a:pPr lvl="2" eaLnBrk="1" hangingPunct="1">
              <a:defRPr/>
            </a:pPr>
            <a:r>
              <a:rPr lang="en-US" b="1" smtClean="0"/>
              <a:t>Hash Tables</a:t>
            </a:r>
          </a:p>
          <a:p>
            <a:pPr lvl="1" eaLnBrk="1" hangingPunct="1">
              <a:defRPr/>
            </a:pPr>
            <a:r>
              <a:rPr lang="en-US" smtClean="0"/>
              <a:t>Finally,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the Radix Sort of Table implementations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:</a:t>
            </a:r>
          </a:p>
          <a:p>
            <a:pPr lvl="2" eaLnBrk="1" hangingPunct="1">
              <a:defRPr/>
            </a:pPr>
            <a:r>
              <a:rPr lang="en-US" b="1" smtClean="0"/>
              <a:t>Prefix Tree</a:t>
            </a:r>
            <a:endParaRPr lang="en-US" smtClean="0"/>
          </a:p>
        </p:txBody>
      </p:sp>
      <p:sp>
        <p:nvSpPr>
          <p:cNvPr id="2744324" name="Text Box 4"/>
          <p:cNvSpPr txBox="1">
            <a:spLocks noChangeArrowheads="1"/>
          </p:cNvSpPr>
          <p:nvPr/>
        </p:nvSpPr>
        <p:spPr bwMode="auto">
          <a:xfrm>
            <a:off x="914400" y="2262188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solidFill>
                  <a:schemeClr val="folHlink"/>
                </a:solidFill>
                <a:cs typeface="+mn-cs"/>
                <a:sym typeface="Wingdings 2" charset="0"/>
              </a:rPr>
              <a:t></a:t>
            </a:r>
          </a:p>
        </p:txBody>
      </p:sp>
      <p:sp>
        <p:nvSpPr>
          <p:cNvPr id="2744327" name="Text Box 7"/>
          <p:cNvSpPr txBox="1">
            <a:spLocks noChangeArrowheads="1"/>
          </p:cNvSpPr>
          <p:nvPr/>
        </p:nvSpPr>
        <p:spPr bwMode="auto">
          <a:xfrm>
            <a:off x="914400" y="277495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solidFill>
                  <a:schemeClr val="folHlink"/>
                </a:solidFill>
                <a:cs typeface="+mn-cs"/>
                <a:sym typeface="Wingdings 2" charset="0"/>
              </a:rPr>
              <a:t></a:t>
            </a:r>
          </a:p>
        </p:txBody>
      </p:sp>
      <p:sp>
        <p:nvSpPr>
          <p:cNvPr id="2744328" name="Text Box 8"/>
          <p:cNvSpPr txBox="1">
            <a:spLocks noChangeArrowheads="1"/>
          </p:cNvSpPr>
          <p:nvPr/>
        </p:nvSpPr>
        <p:spPr bwMode="auto">
          <a:xfrm>
            <a:off x="914400" y="32766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solidFill>
                  <a:schemeClr val="folHlink"/>
                </a:solidFill>
                <a:cs typeface="+mn-cs"/>
                <a:sym typeface="Wingdings 2" charset="0"/>
              </a:rPr>
              <a:t></a:t>
            </a:r>
          </a:p>
        </p:txBody>
      </p:sp>
      <p:sp>
        <p:nvSpPr>
          <p:cNvPr id="2744332" name="Text Box 12"/>
          <p:cNvSpPr txBox="1">
            <a:spLocks noChangeArrowheads="1"/>
          </p:cNvSpPr>
          <p:nvPr/>
        </p:nvSpPr>
        <p:spPr bwMode="auto">
          <a:xfrm>
            <a:off x="914400" y="4086225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solidFill>
                  <a:schemeClr val="folHlink"/>
                </a:solidFill>
                <a:cs typeface="+mn-cs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6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Hash Tables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Review [</a:t>
            </a:r>
            <a:r>
              <a:rPr lang="en-US" dirty="0">
                <a:cs typeface="+mj-cs"/>
              </a:rPr>
              <a:t>1</a:t>
            </a:r>
            <a:r>
              <a:rPr lang="en-US" dirty="0" smtClean="0">
                <a:cs typeface="+mj-cs"/>
              </a:rPr>
              <a:t>/</a:t>
            </a:r>
            <a:r>
              <a:rPr lang="en-US" dirty="0">
                <a:cs typeface="+mj-cs"/>
              </a:rPr>
              <a:t>3</a:t>
            </a:r>
            <a:r>
              <a:rPr lang="en-US" dirty="0" smtClean="0">
                <a:cs typeface="+mj-cs"/>
              </a:rPr>
              <a:t>]</a:t>
            </a:r>
          </a:p>
        </p:txBody>
      </p:sp>
      <p:sp>
        <p:nvSpPr>
          <p:cNvPr id="296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What if we had a magic function which, given a key, returned the index of the item?</a:t>
            </a:r>
          </a:p>
          <a:p>
            <a:pPr lvl="1" eaLnBrk="1" hangingPunct="1">
              <a:defRPr/>
            </a:pPr>
            <a:r>
              <a:rPr lang="en-US" smtClean="0"/>
              <a:t>Then all three operations (insert, delete, retrieve) would be constant time!</a:t>
            </a:r>
          </a:p>
          <a:p>
            <a:pPr lvl="2" eaLnBrk="1" hangingPunct="1">
              <a:defRPr/>
            </a:pPr>
            <a:r>
              <a:rPr lang="en-US" smtClean="0"/>
              <a:t>Okay, maybe </a:t>
            </a:r>
            <a:r>
              <a:rPr lang="en-US" i="1" smtClean="0"/>
              <a:t>amortized</a:t>
            </a:r>
            <a:r>
              <a:rPr lang="en-US" smtClean="0"/>
              <a:t> constant time for insert.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Unfortunately, such a function is generally impractical. Given reasonable constraints it is often </a:t>
            </a:r>
            <a:r>
              <a:rPr lang="en-US" b="1" smtClean="0">
                <a:cs typeface="+mn-cs"/>
              </a:rPr>
              <a:t>impossible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Think: What if there are more possible keys than array locations?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But we can try. This is the basic idea behind a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Hash Table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.</a:t>
            </a:r>
          </a:p>
        </p:txBody>
      </p:sp>
      <p:sp>
        <p:nvSpPr>
          <p:cNvPr id="2963460" name="Rectangle 4"/>
          <p:cNvSpPr>
            <a:spLocks noChangeArrowheads="1"/>
          </p:cNvSpPr>
          <p:nvPr/>
        </p:nvSpPr>
        <p:spPr bwMode="auto">
          <a:xfrm>
            <a:off x="1828800" y="16764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(</a:t>
            </a:r>
            <a:r>
              <a:rPr lang="en-US" sz="1200" i="1">
                <a:cs typeface="+mn-cs"/>
              </a:rPr>
              <a:t>key</a:t>
            </a:r>
            <a:r>
              <a:rPr lang="en-US" sz="1200">
                <a:cs typeface="+mn-cs"/>
              </a:rPr>
              <a:t>, </a:t>
            </a:r>
            <a:r>
              <a:rPr lang="en-US" sz="1200" i="1">
                <a:cs typeface="+mn-cs"/>
              </a:rPr>
              <a:t>data</a:t>
            </a:r>
            <a:r>
              <a:rPr lang="en-US" sz="1200">
                <a:cs typeface="+mn-cs"/>
              </a:rPr>
              <a:t>)</a:t>
            </a:r>
          </a:p>
        </p:txBody>
      </p:sp>
      <p:sp>
        <p:nvSpPr>
          <p:cNvPr id="2963461" name="Rectangle 5"/>
          <p:cNvSpPr>
            <a:spLocks noChangeArrowheads="1"/>
          </p:cNvSpPr>
          <p:nvPr/>
        </p:nvSpPr>
        <p:spPr bwMode="auto">
          <a:xfrm>
            <a:off x="2743200" y="1676400"/>
            <a:ext cx="9144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EMPTY</a:t>
            </a:r>
          </a:p>
        </p:txBody>
      </p:sp>
      <p:sp>
        <p:nvSpPr>
          <p:cNvPr id="2963462" name="Rectangle 6"/>
          <p:cNvSpPr>
            <a:spLocks noChangeArrowheads="1"/>
          </p:cNvSpPr>
          <p:nvPr/>
        </p:nvSpPr>
        <p:spPr bwMode="auto">
          <a:xfrm>
            <a:off x="3657600" y="16764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(</a:t>
            </a:r>
            <a:r>
              <a:rPr lang="en-US" sz="1200" i="1">
                <a:cs typeface="+mn-cs"/>
              </a:rPr>
              <a:t>key</a:t>
            </a:r>
            <a:r>
              <a:rPr lang="en-US" sz="1200">
                <a:cs typeface="+mn-cs"/>
              </a:rPr>
              <a:t>, </a:t>
            </a:r>
            <a:r>
              <a:rPr lang="en-US" sz="1200" i="1">
                <a:cs typeface="+mn-cs"/>
              </a:rPr>
              <a:t>data</a:t>
            </a:r>
            <a:r>
              <a:rPr lang="en-US" sz="1200">
                <a:cs typeface="+mn-cs"/>
              </a:rPr>
              <a:t>)</a:t>
            </a:r>
          </a:p>
        </p:txBody>
      </p:sp>
      <p:sp>
        <p:nvSpPr>
          <p:cNvPr id="2963463" name="Rectangle 7"/>
          <p:cNvSpPr>
            <a:spLocks noChangeArrowheads="1"/>
          </p:cNvSpPr>
          <p:nvPr/>
        </p:nvSpPr>
        <p:spPr bwMode="auto">
          <a:xfrm>
            <a:off x="4572000" y="16764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(</a:t>
            </a:r>
            <a:r>
              <a:rPr lang="en-US" sz="1200" i="1">
                <a:cs typeface="+mn-cs"/>
              </a:rPr>
              <a:t>key</a:t>
            </a:r>
            <a:r>
              <a:rPr lang="en-US" sz="1200">
                <a:cs typeface="+mn-cs"/>
              </a:rPr>
              <a:t>, </a:t>
            </a:r>
            <a:r>
              <a:rPr lang="en-US" sz="1200" i="1">
                <a:cs typeface="+mn-cs"/>
              </a:rPr>
              <a:t>data</a:t>
            </a:r>
            <a:r>
              <a:rPr lang="en-US" sz="1200">
                <a:cs typeface="+mn-cs"/>
              </a:rPr>
              <a:t>)</a:t>
            </a:r>
          </a:p>
        </p:txBody>
      </p:sp>
      <p:sp>
        <p:nvSpPr>
          <p:cNvPr id="2963464" name="Rectangle 8"/>
          <p:cNvSpPr>
            <a:spLocks noChangeArrowheads="1"/>
          </p:cNvSpPr>
          <p:nvPr/>
        </p:nvSpPr>
        <p:spPr bwMode="auto">
          <a:xfrm>
            <a:off x="5486400" y="1676400"/>
            <a:ext cx="9144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EMPTY</a:t>
            </a:r>
          </a:p>
        </p:txBody>
      </p:sp>
      <p:sp>
        <p:nvSpPr>
          <p:cNvPr id="2963465" name="Rectangle 9"/>
          <p:cNvSpPr>
            <a:spLocks noChangeArrowheads="1"/>
          </p:cNvSpPr>
          <p:nvPr/>
        </p:nvSpPr>
        <p:spPr bwMode="auto">
          <a:xfrm>
            <a:off x="6400800" y="16764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(</a:t>
            </a:r>
            <a:r>
              <a:rPr lang="en-US" sz="1200" i="1">
                <a:cs typeface="+mn-cs"/>
              </a:rPr>
              <a:t>key</a:t>
            </a:r>
            <a:r>
              <a:rPr lang="en-US" sz="1200">
                <a:cs typeface="+mn-cs"/>
              </a:rPr>
              <a:t>, </a:t>
            </a:r>
            <a:r>
              <a:rPr lang="en-US" sz="1200" i="1">
                <a:cs typeface="+mn-cs"/>
              </a:rPr>
              <a:t>data</a:t>
            </a:r>
            <a:r>
              <a:rPr lang="en-US" sz="1200">
                <a:cs typeface="+mn-cs"/>
              </a:rPr>
              <a:t>)</a:t>
            </a:r>
          </a:p>
        </p:txBody>
      </p:sp>
      <p:sp>
        <p:nvSpPr>
          <p:cNvPr id="2963466" name="Rectangle 10"/>
          <p:cNvSpPr>
            <a:spLocks noChangeArrowheads="1"/>
          </p:cNvSpPr>
          <p:nvPr/>
        </p:nvSpPr>
        <p:spPr bwMode="auto">
          <a:xfrm>
            <a:off x="914400" y="16764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(</a:t>
            </a:r>
            <a:r>
              <a:rPr lang="en-US" sz="1200" i="1">
                <a:cs typeface="+mn-cs"/>
              </a:rPr>
              <a:t>key</a:t>
            </a:r>
            <a:r>
              <a:rPr lang="en-US" sz="1200">
                <a:cs typeface="+mn-cs"/>
              </a:rPr>
              <a:t>, </a:t>
            </a:r>
            <a:r>
              <a:rPr lang="en-US" sz="1200" i="1">
                <a:cs typeface="+mn-cs"/>
              </a:rPr>
              <a:t>data</a:t>
            </a:r>
            <a:r>
              <a:rPr lang="en-US" sz="1200">
                <a:cs typeface="+mn-cs"/>
              </a:rPr>
              <a:t>)</a:t>
            </a:r>
          </a:p>
        </p:txBody>
      </p:sp>
      <p:sp>
        <p:nvSpPr>
          <p:cNvPr id="2963467" name="Rectangle 11"/>
          <p:cNvSpPr>
            <a:spLocks noChangeArrowheads="1"/>
          </p:cNvSpPr>
          <p:nvPr/>
        </p:nvSpPr>
        <p:spPr bwMode="auto">
          <a:xfrm>
            <a:off x="7315200" y="1676400"/>
            <a:ext cx="914400" cy="381000"/>
          </a:xfrm>
          <a:prstGeom prst="rect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200">
                <a:cs typeface="+mn-cs"/>
              </a:rPr>
              <a:t>(</a:t>
            </a:r>
            <a:r>
              <a:rPr lang="en-US" sz="1200" i="1">
                <a:cs typeface="+mn-cs"/>
              </a:rPr>
              <a:t>key</a:t>
            </a:r>
            <a:r>
              <a:rPr lang="en-US" sz="1200">
                <a:cs typeface="+mn-cs"/>
              </a:rPr>
              <a:t>, </a:t>
            </a:r>
            <a:r>
              <a:rPr lang="en-US" sz="1200" i="1">
                <a:cs typeface="+mn-cs"/>
              </a:rPr>
              <a:t>data</a:t>
            </a:r>
            <a:r>
              <a:rPr lang="en-US" sz="1200">
                <a:cs typeface="+mn-cs"/>
              </a:rPr>
              <a:t>)</a:t>
            </a:r>
          </a:p>
        </p:txBody>
      </p:sp>
      <p:sp>
        <p:nvSpPr>
          <p:cNvPr id="2963468" name="Line 12"/>
          <p:cNvSpPr>
            <a:spLocks noChangeShapeType="1"/>
          </p:cNvSpPr>
          <p:nvPr/>
        </p:nvSpPr>
        <p:spPr bwMode="auto">
          <a:xfrm>
            <a:off x="914400" y="1600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3469" name="Rectangle 13"/>
          <p:cNvSpPr>
            <a:spLocks noChangeArrowheads="1"/>
          </p:cNvSpPr>
          <p:nvPr/>
        </p:nvSpPr>
        <p:spPr bwMode="auto">
          <a:xfrm>
            <a:off x="2971800" y="2438400"/>
            <a:ext cx="914400" cy="457200"/>
          </a:xfrm>
          <a:prstGeom prst="rect">
            <a:avLst/>
          </a:prstGeom>
          <a:solidFill>
            <a:srgbClr val="DBB7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function</a:t>
            </a:r>
          </a:p>
        </p:txBody>
      </p:sp>
      <p:sp>
        <p:nvSpPr>
          <p:cNvPr id="2963470" name="Line 14"/>
          <p:cNvSpPr>
            <a:spLocks noChangeShapeType="1"/>
          </p:cNvSpPr>
          <p:nvPr/>
        </p:nvSpPr>
        <p:spPr bwMode="auto">
          <a:xfrm>
            <a:off x="2514600" y="2667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3471" name="Text Box 15"/>
          <p:cNvSpPr txBox="1">
            <a:spLocks noChangeArrowheads="1"/>
          </p:cNvSpPr>
          <p:nvPr/>
        </p:nvSpPr>
        <p:spPr bwMode="auto">
          <a:xfrm>
            <a:off x="1981200" y="2514600"/>
            <a:ext cx="609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i="1">
                <a:cs typeface="+mn-cs"/>
              </a:rPr>
              <a:t>key</a:t>
            </a:r>
          </a:p>
        </p:txBody>
      </p:sp>
      <p:sp>
        <p:nvSpPr>
          <p:cNvPr id="2963472" name="Line 16"/>
          <p:cNvSpPr>
            <a:spLocks noChangeShapeType="1"/>
          </p:cNvSpPr>
          <p:nvPr/>
        </p:nvSpPr>
        <p:spPr bwMode="auto">
          <a:xfrm flipV="1">
            <a:off x="6629400" y="20574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3473" name="Line 17"/>
          <p:cNvSpPr>
            <a:spLocks noChangeShapeType="1"/>
          </p:cNvSpPr>
          <p:nvPr/>
        </p:nvSpPr>
        <p:spPr bwMode="auto">
          <a:xfrm>
            <a:off x="3886200" y="2667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3474" name="Line 18"/>
          <p:cNvSpPr>
            <a:spLocks noChangeShapeType="1"/>
          </p:cNvSpPr>
          <p:nvPr/>
        </p:nvSpPr>
        <p:spPr bwMode="auto">
          <a:xfrm>
            <a:off x="5105400" y="2667000"/>
            <a:ext cx="1524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63475" name="Text Box 19"/>
          <p:cNvSpPr txBox="1">
            <a:spLocks noChangeArrowheads="1"/>
          </p:cNvSpPr>
          <p:nvPr/>
        </p:nvSpPr>
        <p:spPr bwMode="auto">
          <a:xfrm>
            <a:off x="4191000" y="2514600"/>
            <a:ext cx="990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i="1">
                <a:cs typeface="+mn-cs"/>
              </a:rPr>
              <a:t>location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BE887-411C-C947-8383-924F72F39FF3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3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Hash Tables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Review [</a:t>
            </a:r>
            <a:r>
              <a:rPr lang="en-US" dirty="0">
                <a:cs typeface="+mj-cs"/>
              </a:rPr>
              <a:t>2</a:t>
            </a:r>
            <a:r>
              <a:rPr lang="en-US" dirty="0" smtClean="0">
                <a:cs typeface="+mj-cs"/>
              </a:rPr>
              <a:t>/</a:t>
            </a:r>
            <a:r>
              <a:rPr lang="en-US" dirty="0">
                <a:cs typeface="+mj-cs"/>
              </a:rPr>
              <a:t>3</a:t>
            </a:r>
            <a:r>
              <a:rPr lang="en-US" dirty="0" smtClean="0">
                <a:cs typeface="+mj-cs"/>
              </a:rPr>
              <a:t>]</a:t>
            </a:r>
          </a:p>
        </p:txBody>
      </p:sp>
      <p:sp>
        <p:nvSpPr>
          <p:cNvPr id="293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</a:t>
            </a:r>
            <a:r>
              <a:rPr lang="en-US" b="1" smtClean="0">
                <a:cs typeface="+mn-cs"/>
              </a:rPr>
              <a:t>hash function</a:t>
            </a:r>
            <a:r>
              <a:rPr lang="en-US" smtClean="0">
                <a:cs typeface="+mn-cs"/>
              </a:rPr>
              <a:t> is a function that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wants to be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our perfect location generator from the last slide.</a:t>
            </a:r>
          </a:p>
          <a:p>
            <a:pPr lvl="1" eaLnBrk="1" hangingPunct="1">
              <a:defRPr/>
            </a:pPr>
            <a:r>
              <a:rPr lang="en-US" smtClean="0"/>
              <a:t>Typically, we take a key as input, and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mess it up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, so that the output (location) bears no resemblance to the input (key).</a:t>
            </a:r>
          </a:p>
          <a:p>
            <a:pPr lvl="1" eaLnBrk="1" hangingPunct="1">
              <a:defRPr/>
            </a:pPr>
            <a:r>
              <a:rPr lang="en-US" smtClean="0"/>
              <a:t>Thus the name: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hash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</a:t>
            </a:r>
            <a:r>
              <a:rPr lang="en-US" b="1" smtClean="0">
                <a:cs typeface="+mn-cs"/>
              </a:rPr>
              <a:t>Hash Table</a:t>
            </a:r>
            <a:r>
              <a:rPr lang="en-US" smtClean="0">
                <a:cs typeface="+mn-cs"/>
              </a:rPr>
              <a:t> is a data structure in which items are stored according to the location specified by a hash function.</a:t>
            </a:r>
          </a:p>
          <a:p>
            <a:pPr lvl="1" eaLnBrk="1" hangingPunct="1">
              <a:defRPr/>
            </a:pPr>
            <a:r>
              <a:rPr lang="en-US" smtClean="0"/>
              <a:t>Typically the items are stored in an array.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Thus, a hash function does not need to be magic, only </a:t>
            </a:r>
            <a:r>
              <a:rPr lang="en-US" b="1" smtClean="0">
                <a:cs typeface="+mn-cs"/>
              </a:rPr>
              <a:t>consistent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The reason it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knows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where an item is stored in the array, is that we asked the function where to put the item when it was inserted.</a:t>
            </a:r>
          </a:p>
          <a:p>
            <a:pPr lvl="1" eaLnBrk="1" hangingPunct="1">
              <a:defRPr/>
            </a:pPr>
            <a:r>
              <a:rPr lang="en-US" smtClean="0"/>
              <a:t>As long as the function is </a:t>
            </a:r>
            <a:r>
              <a:rPr lang="en-US" b="1" smtClean="0"/>
              <a:t>deterministic</a:t>
            </a:r>
            <a:r>
              <a:rPr lang="en-US" smtClean="0"/>
              <a:t> (always gives same output for same input) it will work.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well-designed Hash Table gives us an implementation of the Table ADT which is very fast </a:t>
            </a:r>
            <a:r>
              <a:rPr lang="en-US" b="1" smtClean="0">
                <a:cs typeface="+mn-cs"/>
              </a:rPr>
              <a:t>most of the time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Worst-case performance can be poor, however.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09130-685F-E649-A09C-B7DF968E67C0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3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Hash Tables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Review [</a:t>
            </a:r>
            <a:r>
              <a:rPr lang="en-US" dirty="0">
                <a:cs typeface="+mj-cs"/>
              </a:rPr>
              <a:t>3</a:t>
            </a:r>
            <a:r>
              <a:rPr lang="en-US" dirty="0" smtClean="0">
                <a:cs typeface="+mj-cs"/>
              </a:rPr>
              <a:t>/</a:t>
            </a:r>
            <a:r>
              <a:rPr lang="en-US" dirty="0">
                <a:cs typeface="+mj-cs"/>
              </a:rPr>
              <a:t>3</a:t>
            </a:r>
            <a:r>
              <a:rPr lang="en-US" dirty="0" smtClean="0">
                <a:cs typeface="+mj-cs"/>
              </a:rPr>
              <a:t>]</a:t>
            </a:r>
          </a:p>
        </p:txBody>
      </p:sp>
      <p:sp>
        <p:nvSpPr>
          <p:cNvPr id="293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The problem with Hash Tables is this:</a:t>
            </a:r>
          </a:p>
          <a:p>
            <a:pPr lvl="1" eaLnBrk="1" hangingPunct="1">
              <a:defRPr/>
            </a:pPr>
            <a:r>
              <a:rPr lang="en-US" dirty="0" smtClean="0"/>
              <a:t>For a Hash Table to be worth using, it needs to have fewer locations in it than the number of possible keys.</a:t>
            </a:r>
          </a:p>
          <a:p>
            <a:pPr lvl="2" eaLnBrk="1" hangingPunct="1">
              <a:defRPr/>
            </a:pPr>
            <a:r>
              <a:rPr lang="en-US" dirty="0" smtClean="0"/>
              <a:t>Otherwise, just use an array indexed by key.</a:t>
            </a:r>
          </a:p>
          <a:p>
            <a:pPr lvl="2" eaLnBrk="1" hangingPunct="1">
              <a:defRPr/>
            </a:pPr>
            <a:r>
              <a:rPr lang="en-US" dirty="0" smtClean="0"/>
              <a:t>Typical key sets are large, however. Consider the number of possible 20-character strings (with the printable ASCII set, about 4.4 * 10</a:t>
            </a:r>
            <a:r>
              <a:rPr lang="en-US" baseline="30000" dirty="0" smtClean="0"/>
              <a:t>39</a:t>
            </a:r>
            <a:r>
              <a:rPr lang="en-US" dirty="0" smtClean="0"/>
              <a:t>).</a:t>
            </a:r>
          </a:p>
          <a:p>
            <a:pPr lvl="1" eaLnBrk="1" hangingPunct="1">
              <a:defRPr/>
            </a:pPr>
            <a:r>
              <a:rPr lang="en-US" dirty="0" smtClean="0"/>
              <a:t>Thus, items with different keys </a:t>
            </a:r>
            <a:r>
              <a:rPr lang="en-US" i="1" dirty="0" smtClean="0"/>
              <a:t>may</a:t>
            </a:r>
            <a:r>
              <a:rPr lang="en-US" dirty="0" smtClean="0"/>
              <a:t> have the same hashed value.</a:t>
            </a:r>
          </a:p>
          <a:p>
            <a:pPr lvl="1" eaLnBrk="1" hangingPunct="1">
              <a:defRPr/>
            </a:pPr>
            <a:r>
              <a:rPr lang="en-US" dirty="0" smtClean="0"/>
              <a:t>When this happens, we have a </a:t>
            </a:r>
            <a:r>
              <a:rPr lang="en-US" b="1" dirty="0" smtClean="0"/>
              <a:t>collision</a:t>
            </a:r>
            <a:r>
              <a:rPr lang="en-US" dirty="0" smtClean="0"/>
              <a:t>. Dealing with it is called </a:t>
            </a:r>
            <a:r>
              <a:rPr lang="en-US" b="1" dirty="0" smtClean="0"/>
              <a:t>collision resolution</a:t>
            </a:r>
            <a:r>
              <a:rPr lang="en-US" dirty="0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Now we will discuss various collision-resolution methods.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In general:</a:t>
            </a:r>
          </a:p>
          <a:p>
            <a:pPr lvl="1" eaLnBrk="1" hangingPunct="1">
              <a:defRPr/>
            </a:pPr>
            <a:r>
              <a:rPr lang="en-US" dirty="0" smtClean="0"/>
              <a:t>Collisions are not a big problem as long as they are rare.</a:t>
            </a:r>
          </a:p>
          <a:p>
            <a:pPr lvl="1" eaLnBrk="1" hangingPunct="1">
              <a:defRPr/>
            </a:pPr>
            <a:r>
              <a:rPr lang="en-US" dirty="0" smtClean="0"/>
              <a:t>But we cannot </a:t>
            </a:r>
            <a:r>
              <a:rPr lang="en-US" i="1" dirty="0" smtClean="0"/>
              <a:t>guarantee</a:t>
            </a:r>
            <a:r>
              <a:rPr lang="en-US" dirty="0" smtClean="0"/>
              <a:t> that they are rare.</a:t>
            </a:r>
          </a:p>
          <a:p>
            <a:pPr lvl="1" eaLnBrk="1" hangingPunct="1">
              <a:defRPr/>
            </a:pPr>
            <a:r>
              <a:rPr lang="en-US" dirty="0" smtClean="0"/>
              <a:t>In fact, it is possible that, for </a:t>
            </a:r>
            <a:r>
              <a:rPr lang="en-US" i="1" dirty="0" smtClean="0"/>
              <a:t>every</a:t>
            </a:r>
            <a:r>
              <a:rPr lang="en-US" dirty="0" smtClean="0"/>
              <a:t> item we insert, the hash function has the same output. (Ick.)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F7EF4-58FD-774F-88E8-365DEF9B2A1C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6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Good Hash Functions [1/4]</a:t>
            </a:r>
          </a:p>
        </p:txBody>
      </p:sp>
      <p:sp>
        <p:nvSpPr>
          <p:cNvPr id="296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The problem of collisions is why we need hash functions to 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smtClean="0">
                <a:cs typeface="+mn-cs"/>
              </a:rPr>
              <a:t>mess up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r>
              <a:rPr lang="en-US" dirty="0" smtClean="0">
                <a:cs typeface="+mn-cs"/>
              </a:rPr>
              <a:t> their input, so that the output has no resemblance to the input.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While patterns in the input are common, these should not lead to patterns in the output.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An ideal hash function spreads the keys around, so that collisions are rare.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A hash function </a:t>
            </a:r>
            <a:r>
              <a:rPr lang="en-US" b="1" dirty="0" smtClean="0">
                <a:cs typeface="+mn-cs"/>
              </a:rPr>
              <a:t>must</a:t>
            </a:r>
            <a:r>
              <a:rPr lang="en-US" dirty="0" smtClean="0">
                <a:cs typeface="+mn-cs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Take a valid key and return a nonnegative integer.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Be </a:t>
            </a:r>
            <a:r>
              <a:rPr lang="en-US" b="1" dirty="0" smtClean="0"/>
              <a:t>deterministic</a:t>
            </a:r>
            <a:r>
              <a:rPr lang="en-US" dirty="0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Its value depends only on its input (the key). Using the same input multiple times results in the same output each time.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A </a:t>
            </a:r>
            <a:r>
              <a:rPr lang="en-US" b="1" dirty="0" smtClean="0">
                <a:cs typeface="+mn-cs"/>
              </a:rPr>
              <a:t>good</a:t>
            </a:r>
            <a:r>
              <a:rPr lang="en-US" dirty="0" smtClean="0">
                <a:cs typeface="+mn-cs"/>
              </a:rPr>
              <a:t> hash function (for hash table purposes):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Can be computed quickly. (For cryptographic hashing, we actually want slow </a:t>
            </a:r>
            <a:r>
              <a:rPr lang="en-US" smtClean="0"/>
              <a:t>hash functions!)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Spreads out its results evenly over the possible output values.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Turns patterns in its input into random-looking output.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For example, consecutive keys should generally not produce consecutive output values.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37E2B-3489-6F4D-8A3D-174F1B1259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0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3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Good Hash Functions [2/4]</a:t>
            </a:r>
          </a:p>
        </p:txBody>
      </p:sp>
      <p:sp>
        <p:nvSpPr>
          <p:cNvPr id="293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output of a hash function should be an integer. What if the input is not an integer?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Strings can be converted to integers character by character. After that, the problem is similar to that of an integer with many digits.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What about client-specified key types?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We cannot put client-specified key types into a Hash Table unless an appropriate hash function is also provided.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Note: In a key-data pair, the key is the one we send to the hash function, and so client-specified data types are no problem at all.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What about different key types, using different hash functions, in the same Hash Table?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No problem.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Assuming we can figure out how to get different types into one array. This is easy in (say) Python, and a bit tricky (but possible) in C++.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On the other hand, we usually cannot </a:t>
            </a:r>
            <a:r>
              <a:rPr lang="en-US" b="1" smtClean="0"/>
              <a:t>compare</a:t>
            </a:r>
            <a:r>
              <a:rPr lang="en-US" smtClean="0"/>
              <a:t> different types.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Thus, a Hash Table is often an appropriate implementation when multiple key types are to be stored in the same Table, while a balanced search tree might not work as well.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37E2B-3489-6F4D-8A3D-174F1B1259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76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93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Hash Tables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Good Hash Functions [3/4]</a:t>
            </a:r>
          </a:p>
        </p:txBody>
      </p:sp>
      <p:sp>
        <p:nvSpPr>
          <p:cNvPr id="293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Now we look at a few ideas involved in good hash functions. The actual design of a top-notch hash function is beyond the scope of this class. (If you need one, lots of good ones are freely available.)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Given an integer with many digits, one approach to hash function design is to form some function of the digits.</a:t>
            </a:r>
          </a:p>
          <a:p>
            <a:pPr lvl="1" eaLnBrk="1" hangingPunct="1">
              <a:defRPr/>
            </a:pPr>
            <a:r>
              <a:rPr lang="en-US" smtClean="0"/>
              <a:t>For example, add them up.</a:t>
            </a:r>
          </a:p>
          <a:p>
            <a:pPr lvl="1" eaLnBrk="1" hangingPunct="1">
              <a:defRPr/>
            </a:pPr>
            <a:r>
              <a:rPr lang="en-US" smtClean="0"/>
              <a:t>Better yet, do</a:t>
            </a:r>
            <a:br>
              <a:rPr lang="en-US" smtClean="0"/>
            </a:br>
            <a:r>
              <a:rPr lang="en-US" smtClean="0"/>
              <a:t>1 * (1</a:t>
            </a:r>
            <a:r>
              <a:rPr lang="en-US" baseline="30000" smtClean="0"/>
              <a:t>st</a:t>
            </a:r>
            <a:r>
              <a:rPr lang="en-US" smtClean="0"/>
              <a:t> digit) + 2 * (2</a:t>
            </a:r>
            <a:r>
              <a:rPr lang="en-US" baseline="30000" smtClean="0"/>
              <a:t>nd</a:t>
            </a:r>
            <a:r>
              <a:rPr lang="en-US" smtClean="0"/>
              <a:t> digit) + …</a:t>
            </a:r>
          </a:p>
          <a:p>
            <a:pPr lvl="1" eaLnBrk="1" hangingPunct="1">
              <a:defRPr/>
            </a:pPr>
            <a:r>
              <a:rPr lang="en-US" smtClean="0"/>
              <a:t>Bitwise operators (shift, xor, etc.) can be helpful, too.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Typically, client-provided hash functions output a large-ish integer (32-bit, say).</a:t>
            </a:r>
          </a:p>
          <a:p>
            <a:pPr lvl="1" eaLnBrk="1" hangingPunct="1">
              <a:defRPr/>
            </a:pPr>
            <a:r>
              <a:rPr lang="en-US" smtClean="0"/>
              <a:t>If a Hash-Table implementation needs smaller values, then it can send the large values through its own function.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37E2B-3489-6F4D-8A3D-174F1B1259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2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9289</TotalTime>
  <Words>3423</Words>
  <Application>Microsoft Macintosh PowerPoint</Application>
  <PresentationFormat>On-screen Show (4:3)</PresentationFormat>
  <Paragraphs>418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Hash Tables (cont.)</vt:lpstr>
      <vt:lpstr>Review Where Are We? — The Big Problem</vt:lpstr>
      <vt:lpstr>Overview of Advanced Table Implementations</vt:lpstr>
      <vt:lpstr>Hash Tables Review [1/3]</vt:lpstr>
      <vt:lpstr>Hash Tables Review [2/3]</vt:lpstr>
      <vt:lpstr>Hash Tables Review [3/3]</vt:lpstr>
      <vt:lpstr>Hash Tables Good Hash Functions [1/4]</vt:lpstr>
      <vt:lpstr>Hash Tables Good Hash Functions [2/4]</vt:lpstr>
      <vt:lpstr>Hash Tables Good Hash Functions [3/4]</vt:lpstr>
      <vt:lpstr>Hash Tables Good Hash Functions [4/4]</vt:lpstr>
      <vt:lpstr>Hash Tables Collision Resolution — Introduction</vt:lpstr>
      <vt:lpstr>Hash Tables Collision Resolution — Open Addressing [1/4]</vt:lpstr>
      <vt:lpstr>Hash Tables Collision Resolution — Open Addressing [2/4]</vt:lpstr>
      <vt:lpstr>Hash Tables Collision Resolution — Open Addressing [3/4]</vt:lpstr>
      <vt:lpstr>Hash Tables Collision Resolution — Open Addressing [4/4]</vt:lpstr>
      <vt:lpstr>Hash Tables Collision Resolution — “Buckets” [1/2]</vt:lpstr>
      <vt:lpstr>Hash Tables Collision Resolution — “Buckets” [2/2]</vt:lpstr>
      <vt:lpstr>Hash Tables Table-Remake</vt:lpstr>
      <vt:lpstr>Hash Tables Efficiency — Introduction</vt:lpstr>
      <vt:lpstr>Hash Tables Efficiency — Separate Chaining</vt:lpstr>
      <vt:lpstr>Hash Tables Efficiency — Open Addressing</vt:lpstr>
      <vt:lpstr>Hash Tables Efficiency — Traverse</vt:lpstr>
      <vt:lpstr>Hash Tables Efficiency — Issues</vt:lpstr>
      <vt:lpstr>Hash Tables Efficiency — Comparison</vt:lpstr>
      <vt:lpstr>Hash Tables Efficiency — Conclusion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Tables; Prefix Trees</dc:title>
  <dc:creator>Glenn G. Chappell</dc:creator>
  <cp:lastModifiedBy>Chris Hartman</cp:lastModifiedBy>
  <cp:revision>350</cp:revision>
  <cp:lastPrinted>2012-05-02T18:42:12Z</cp:lastPrinted>
  <dcterms:created xsi:type="dcterms:W3CDTF">2004-09-03T22:49:27Z</dcterms:created>
  <dcterms:modified xsi:type="dcterms:W3CDTF">2013-04-25T21:32:40Z</dcterms:modified>
</cp:coreProperties>
</file>