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399" r:id="rId3"/>
    <p:sldId id="2400" r:id="rId4"/>
    <p:sldId id="2401" r:id="rId5"/>
    <p:sldId id="2402" r:id="rId6"/>
    <p:sldId id="2403" r:id="rId7"/>
    <p:sldId id="2404" r:id="rId8"/>
    <p:sldId id="2381" r:id="rId9"/>
    <p:sldId id="2382" r:id="rId10"/>
    <p:sldId id="2334" r:id="rId11"/>
    <p:sldId id="2335" r:id="rId12"/>
    <p:sldId id="2336" r:id="rId13"/>
    <p:sldId id="2337" r:id="rId14"/>
    <p:sldId id="2398" r:id="rId15"/>
    <p:sldId id="2338" r:id="rId16"/>
    <p:sldId id="2383" r:id="rId17"/>
    <p:sldId id="2384" r:id="rId18"/>
    <p:sldId id="2385" r:id="rId19"/>
    <p:sldId id="2386" r:id="rId20"/>
    <p:sldId id="2387" r:id="rId21"/>
    <p:sldId id="2388" r:id="rId22"/>
    <p:sldId id="2389" r:id="rId23"/>
    <p:sldId id="2390" r:id="rId24"/>
    <p:sldId id="2391" r:id="rId25"/>
    <p:sldId id="2392" r:id="rId26"/>
    <p:sldId id="2393" r:id="rId27"/>
    <p:sldId id="2394" r:id="rId28"/>
    <p:sldId id="2395" r:id="rId29"/>
    <p:sldId id="2396" r:id="rId30"/>
    <p:sldId id="2397" r:id="rId3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0E0E0"/>
    <a:srgbClr val="FF8000"/>
    <a:srgbClr val="008000"/>
    <a:srgbClr val="00FF00"/>
    <a:srgbClr val="FFD48D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Relationship Id="rId2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BF4E597E-DBDB-AA4E-A848-D2F7A781A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67CC611A-0BF4-3844-9A5F-A6C22065B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94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D94C3-7E20-EB47-B0BB-70767C240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18D61-10DA-9C44-9207-5AB4A4408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01738-836A-174B-A2C7-EF9482C4A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37E2B-3489-6F4D-8A3D-174F1B125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6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0FC0C-8CD0-0B48-BBD8-10D937116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D43AB-4A53-1D40-9484-1D1A92418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A1F07-42B0-3C44-ADEC-9C280F2DF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3F9FE-BAE5-EB47-93B8-6E45C2C48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4B775-8EFE-7A41-B9DE-F47E0D370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D98C3-E633-484B-8B86-D80752743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50AB1-B856-B84A-8703-433BD4347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26FFB29-ADA8-8145-9CE2-4982C61A9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Hash Tables in C++11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Prefix Trees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Monday, April 29, 2013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cmhartman@alaska.edu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6107D-8AF1-D447-A095-4FF679C255C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12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Prefix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Times New Roman" charset="0"/>
              </a:rPr>
              <a:t>Background</a:t>
            </a:r>
          </a:p>
        </p:txBody>
      </p:sp>
      <p:sp>
        <p:nvSpPr>
          <p:cNvPr id="312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7162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Consider a list of words.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In practice, our list might be </a:t>
            </a:r>
            <a:r>
              <a:rPr lang="en-US" i="1" dirty="0" smtClean="0"/>
              <a:t>much</a:t>
            </a:r>
            <a:r>
              <a:rPr lang="en-US" dirty="0" smtClean="0"/>
              <a:t> longer.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Alphabetically order the words. Each is likely to have many letters in common with its predecessor.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That is, consecutive words tend to have a </a:t>
            </a:r>
            <a:r>
              <a:rPr lang="en-US" b="1" dirty="0" smtClean="0"/>
              <a:t>prefix</a:t>
            </a:r>
            <a:r>
              <a:rPr lang="en-US" dirty="0" smtClean="0"/>
              <a:t> in common.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One easy way to take advantage of this is to store each word as a number followed by letters.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This method is very suitable for use in a text file that is loaded all at once.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But it does not support fast look-up by key (word).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 method more suited for in-memory use is a </a:t>
            </a:r>
            <a:r>
              <a:rPr lang="en-US" b="1" dirty="0" smtClean="0">
                <a:cs typeface="+mn-cs"/>
              </a:rPr>
              <a:t>Prefix Tree</a:t>
            </a:r>
            <a:r>
              <a:rPr lang="en-US" dirty="0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Also (and, sadly, more commonly) called a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err="1" smtClean="0"/>
              <a:t>Trie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For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err="1" smtClean="0"/>
              <a:t>reTRIEval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.</a:t>
            </a:r>
            <a:endParaRPr lang="en-US" dirty="0" smtClean="0">
              <a:sym typeface="Wingdings" charset="0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sym typeface="Wingdings" charset="0"/>
              </a:rPr>
              <a:t>You</a:t>
            </a:r>
            <a:r>
              <a:rPr lang="en-US" dirty="0" smtClean="0">
                <a:latin typeface="Arial"/>
                <a:sym typeface="Wingdings" charset="0"/>
              </a:rPr>
              <a:t>’</a:t>
            </a:r>
            <a:r>
              <a:rPr lang="en-US" dirty="0" smtClean="0">
                <a:sym typeface="Wingdings" charset="0"/>
              </a:rPr>
              <a:t>re supposed to say </a:t>
            </a:r>
            <a:r>
              <a:rPr lang="ja-JP" altLang="en-US" dirty="0" smtClean="0">
                <a:latin typeface="Arial"/>
                <a:sym typeface="Wingdings" charset="0"/>
              </a:rPr>
              <a:t>“</a:t>
            </a:r>
            <a:r>
              <a:rPr lang="en-US" dirty="0" smtClean="0">
                <a:sym typeface="Wingdings" charset="0"/>
              </a:rPr>
              <a:t>TREE</a:t>
            </a:r>
            <a:r>
              <a:rPr lang="ja-JP" altLang="en-US" dirty="0" smtClean="0">
                <a:latin typeface="Arial"/>
                <a:sym typeface="Wingdings" charset="0"/>
              </a:rPr>
              <a:t>”</a:t>
            </a:r>
            <a:r>
              <a:rPr lang="en-US" dirty="0" smtClean="0">
                <a:sym typeface="Wingdings" charset="0"/>
              </a:rPr>
              <a:t>. 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sym typeface="Wingdings" charset="0"/>
              </a:rPr>
              <a:t>I</a:t>
            </a:r>
            <a:r>
              <a:rPr lang="en-US" dirty="0" smtClean="0">
                <a:latin typeface="Arial"/>
                <a:sym typeface="Wingdings" charset="0"/>
              </a:rPr>
              <a:t>’</a:t>
            </a:r>
            <a:r>
              <a:rPr lang="en-US" dirty="0" smtClean="0">
                <a:sym typeface="Wingdings" charset="0"/>
              </a:rPr>
              <a:t>ve heard </a:t>
            </a:r>
            <a:r>
              <a:rPr lang="ja-JP" altLang="en-US" dirty="0" smtClean="0">
                <a:latin typeface="Arial"/>
                <a:sym typeface="Wingdings" charset="0"/>
              </a:rPr>
              <a:t>“</a:t>
            </a:r>
            <a:r>
              <a:rPr lang="en-US" dirty="0" smtClean="0">
                <a:sym typeface="Wingdings" charset="0"/>
              </a:rPr>
              <a:t>TRY</a:t>
            </a:r>
            <a:r>
              <a:rPr lang="ja-JP" altLang="en-US" dirty="0" smtClean="0">
                <a:latin typeface="Arial"/>
                <a:sym typeface="Wingdings" charset="0"/>
              </a:rPr>
              <a:t>”</a:t>
            </a:r>
            <a:r>
              <a:rPr lang="en-US" dirty="0" smtClean="0">
                <a:sym typeface="Wingdings" charset="0"/>
              </a:rPr>
              <a:t>. 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sym typeface="Wingdings" charset="0"/>
              </a:rPr>
              <a:t>Ick.</a:t>
            </a:r>
          </a:p>
        </p:txBody>
      </p:sp>
      <p:sp>
        <p:nvSpPr>
          <p:cNvPr id="3123204" name="Text Box 4"/>
          <p:cNvSpPr txBox="1">
            <a:spLocks noChangeArrowheads="1"/>
          </p:cNvSpPr>
          <p:nvPr/>
        </p:nvSpPr>
        <p:spPr bwMode="auto">
          <a:xfrm>
            <a:off x="7696200" y="1219200"/>
            <a:ext cx="990600" cy="17748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dig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dog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dot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dote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doting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eggs</a:t>
            </a:r>
          </a:p>
        </p:txBody>
      </p:sp>
      <p:sp>
        <p:nvSpPr>
          <p:cNvPr id="3123205" name="Text Box 5"/>
          <p:cNvSpPr txBox="1">
            <a:spLocks noChangeArrowheads="1"/>
          </p:cNvSpPr>
          <p:nvPr/>
        </p:nvSpPr>
        <p:spPr bwMode="auto">
          <a:xfrm>
            <a:off x="7696200" y="3502025"/>
            <a:ext cx="990600" cy="17748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0dig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1og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2t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3e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3ing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0eggs</a:t>
            </a:r>
          </a:p>
        </p:txBody>
      </p:sp>
      <p:sp>
        <p:nvSpPr>
          <p:cNvPr id="3123206" name="Line 6"/>
          <p:cNvSpPr>
            <a:spLocks noChangeShapeType="1"/>
          </p:cNvSpPr>
          <p:nvPr/>
        </p:nvSpPr>
        <p:spPr bwMode="auto">
          <a:xfrm>
            <a:off x="81534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3207" name="Text Box 7"/>
          <p:cNvSpPr txBox="1">
            <a:spLocks noChangeArrowheads="1"/>
          </p:cNvSpPr>
          <p:nvPr/>
        </p:nvSpPr>
        <p:spPr bwMode="auto">
          <a:xfrm>
            <a:off x="7620000" y="5807075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cs typeface="+mn-cs"/>
              </a:rPr>
              <a:t>Not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a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Prefix Tree!</a:t>
            </a:r>
          </a:p>
        </p:txBody>
      </p:sp>
      <p:sp>
        <p:nvSpPr>
          <p:cNvPr id="3123208" name="Line 8"/>
          <p:cNvSpPr>
            <a:spLocks noChangeShapeType="1"/>
          </p:cNvSpPr>
          <p:nvPr/>
        </p:nvSpPr>
        <p:spPr bwMode="auto">
          <a:xfrm flipV="1">
            <a:off x="8001000" y="54102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B5BBBF-3D06-4740-8B03-B6627B78AE5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12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Prefix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Times New Roman" charset="0"/>
              </a:rPr>
              <a:t>Definition [1/2]</a:t>
            </a:r>
          </a:p>
        </p:txBody>
      </p:sp>
      <p:sp>
        <p:nvSpPr>
          <p:cNvPr id="312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cs typeface="+mn-cs"/>
              </a:rPr>
              <a:t>Prefix Tree</a:t>
            </a:r>
            <a:r>
              <a:rPr lang="en-US" smtClean="0">
                <a:cs typeface="+mn-cs"/>
              </a:rPr>
              <a:t> (or </a:t>
            </a:r>
            <a:r>
              <a:rPr lang="en-US" b="1" smtClean="0">
                <a:cs typeface="+mn-cs"/>
              </a:rPr>
              <a:t>Trie</a:t>
            </a:r>
            <a:r>
              <a:rPr lang="en-US" smtClean="0">
                <a:cs typeface="+mn-cs"/>
              </a:rPr>
              <a:t>) is a Table implementation in which the keys are strings.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We use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string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in a general sense,</a:t>
            </a:r>
            <a:br>
              <a:rPr lang="en-US" smtClean="0"/>
            </a:br>
            <a:r>
              <a:rPr lang="en-US" smtClean="0"/>
              <a:t>as in our discussion of Radix Sort.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 nonnegative integer is a string of digits.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quintessential key type is </a:t>
            </a:r>
            <a:r>
              <a:rPr lang="en-US" b="1" smtClean="0"/>
              <a:t>words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as in the previous slide.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A Prefix Tree is space-efficient when</a:t>
            </a:r>
            <a:br>
              <a:rPr lang="en-US" smtClean="0"/>
            </a:br>
            <a:r>
              <a:rPr lang="en-US" smtClean="0"/>
              <a:t>keys tend to share prefixes.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Prefix Tree is a kind of tree.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Each node can have one child for each</a:t>
            </a:r>
            <a:br>
              <a:rPr lang="en-US" smtClean="0"/>
            </a:br>
            <a:r>
              <a:rPr lang="en-US" smtClean="0"/>
              <a:t>possible character.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Each node also contains a Boolean value,</a:t>
            </a:r>
            <a:br>
              <a:rPr lang="en-US" smtClean="0"/>
            </a:br>
            <a:r>
              <a:rPr lang="en-US" smtClean="0"/>
              <a:t>indicating whether it represents a stored key.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Duplicate keys are not allowed.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Lastly, each node can hold the data associated</a:t>
            </a:r>
            <a:br>
              <a:rPr lang="en-US" smtClean="0"/>
            </a:br>
            <a:r>
              <a:rPr lang="en-US" smtClean="0"/>
              <a:t>with a key.</a:t>
            </a:r>
          </a:p>
        </p:txBody>
      </p:sp>
      <p:sp>
        <p:nvSpPr>
          <p:cNvPr id="3124228" name="Rectangle 4"/>
          <p:cNvSpPr>
            <a:spLocks noChangeArrowheads="1"/>
          </p:cNvSpPr>
          <p:nvPr/>
        </p:nvSpPr>
        <p:spPr bwMode="auto">
          <a:xfrm>
            <a:off x="7391400" y="20574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29" name="Rectangle 5"/>
          <p:cNvSpPr>
            <a:spLocks noChangeArrowheads="1"/>
          </p:cNvSpPr>
          <p:nvPr/>
        </p:nvSpPr>
        <p:spPr bwMode="auto">
          <a:xfrm>
            <a:off x="7010400" y="25908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30" name="Rectangle 6"/>
          <p:cNvSpPr>
            <a:spLocks noChangeArrowheads="1"/>
          </p:cNvSpPr>
          <p:nvPr/>
        </p:nvSpPr>
        <p:spPr bwMode="auto">
          <a:xfrm>
            <a:off x="6705600" y="31242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31" name="Rectangle 7"/>
          <p:cNvSpPr>
            <a:spLocks noChangeArrowheads="1"/>
          </p:cNvSpPr>
          <p:nvPr/>
        </p:nvSpPr>
        <p:spPr bwMode="auto">
          <a:xfrm>
            <a:off x="6477000" y="36576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32" name="Rectangle 8"/>
          <p:cNvSpPr>
            <a:spLocks noChangeArrowheads="1"/>
          </p:cNvSpPr>
          <p:nvPr/>
        </p:nvSpPr>
        <p:spPr bwMode="auto">
          <a:xfrm>
            <a:off x="7772400" y="25908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33" name="Rectangle 9"/>
          <p:cNvSpPr>
            <a:spLocks noChangeArrowheads="1"/>
          </p:cNvSpPr>
          <p:nvPr/>
        </p:nvSpPr>
        <p:spPr bwMode="auto">
          <a:xfrm>
            <a:off x="7315200" y="31242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34" name="Rectangle 10"/>
          <p:cNvSpPr>
            <a:spLocks noChangeArrowheads="1"/>
          </p:cNvSpPr>
          <p:nvPr/>
        </p:nvSpPr>
        <p:spPr bwMode="auto">
          <a:xfrm>
            <a:off x="7086600" y="36576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35" name="Rectangle 11"/>
          <p:cNvSpPr>
            <a:spLocks noChangeArrowheads="1"/>
          </p:cNvSpPr>
          <p:nvPr/>
        </p:nvSpPr>
        <p:spPr bwMode="auto">
          <a:xfrm>
            <a:off x="7543800" y="36576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36" name="Rectangle 12"/>
          <p:cNvSpPr>
            <a:spLocks noChangeArrowheads="1"/>
          </p:cNvSpPr>
          <p:nvPr/>
        </p:nvSpPr>
        <p:spPr bwMode="auto">
          <a:xfrm>
            <a:off x="7772400" y="41910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37" name="Rectangle 13"/>
          <p:cNvSpPr>
            <a:spLocks noChangeArrowheads="1"/>
          </p:cNvSpPr>
          <p:nvPr/>
        </p:nvSpPr>
        <p:spPr bwMode="auto">
          <a:xfrm>
            <a:off x="7315200" y="41910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38" name="Rectangle 14"/>
          <p:cNvSpPr>
            <a:spLocks noChangeArrowheads="1"/>
          </p:cNvSpPr>
          <p:nvPr/>
        </p:nvSpPr>
        <p:spPr bwMode="auto">
          <a:xfrm>
            <a:off x="8001000" y="31242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39" name="Rectangle 15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40" name="Rectangle 16"/>
          <p:cNvSpPr>
            <a:spLocks noChangeArrowheads="1"/>
          </p:cNvSpPr>
          <p:nvPr/>
        </p:nvSpPr>
        <p:spPr bwMode="auto">
          <a:xfrm>
            <a:off x="8458200" y="41910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41" name="Rectangle 17"/>
          <p:cNvSpPr>
            <a:spLocks noChangeArrowheads="1"/>
          </p:cNvSpPr>
          <p:nvPr/>
        </p:nvSpPr>
        <p:spPr bwMode="auto">
          <a:xfrm>
            <a:off x="7772400" y="47244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42" name="Rectangle 18"/>
          <p:cNvSpPr>
            <a:spLocks noChangeArrowheads="1"/>
          </p:cNvSpPr>
          <p:nvPr/>
        </p:nvSpPr>
        <p:spPr bwMode="auto">
          <a:xfrm>
            <a:off x="7772400" y="52578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43" name="Oval 19"/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44" name="Oval 20"/>
          <p:cNvSpPr>
            <a:spLocks noChangeArrowheads="1"/>
          </p:cNvSpPr>
          <p:nvPr/>
        </p:nvSpPr>
        <p:spPr bwMode="auto">
          <a:xfrm>
            <a:off x="78486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45" name="Oval 21"/>
          <p:cNvSpPr>
            <a:spLocks noChangeArrowheads="1"/>
          </p:cNvSpPr>
          <p:nvPr/>
        </p:nvSpPr>
        <p:spPr bwMode="auto">
          <a:xfrm>
            <a:off x="8534400" y="426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46" name="Oval 22"/>
          <p:cNvSpPr>
            <a:spLocks noChangeArrowheads="1"/>
          </p:cNvSpPr>
          <p:nvPr/>
        </p:nvSpPr>
        <p:spPr bwMode="auto">
          <a:xfrm>
            <a:off x="7391400" y="426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47" name="Oval 23"/>
          <p:cNvSpPr>
            <a:spLocks noChangeArrowheads="1"/>
          </p:cNvSpPr>
          <p:nvPr/>
        </p:nvSpPr>
        <p:spPr bwMode="auto">
          <a:xfrm>
            <a:off x="71628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48" name="Oval 24"/>
          <p:cNvSpPr>
            <a:spLocks noChangeArrowheads="1"/>
          </p:cNvSpPr>
          <p:nvPr/>
        </p:nvSpPr>
        <p:spPr bwMode="auto">
          <a:xfrm>
            <a:off x="76200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49" name="Line 25"/>
          <p:cNvSpPr>
            <a:spLocks noChangeShapeType="1"/>
          </p:cNvSpPr>
          <p:nvPr/>
        </p:nvSpPr>
        <p:spPr bwMode="auto">
          <a:xfrm flipH="1">
            <a:off x="7162800" y="23622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50" name="Line 26"/>
          <p:cNvSpPr>
            <a:spLocks noChangeShapeType="1"/>
          </p:cNvSpPr>
          <p:nvPr/>
        </p:nvSpPr>
        <p:spPr bwMode="auto">
          <a:xfrm flipH="1">
            <a:off x="6858000" y="2895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51" name="Line 27"/>
          <p:cNvSpPr>
            <a:spLocks noChangeShapeType="1"/>
          </p:cNvSpPr>
          <p:nvPr/>
        </p:nvSpPr>
        <p:spPr bwMode="auto">
          <a:xfrm flipH="1">
            <a:off x="6629400" y="3429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52" name="Line 28"/>
          <p:cNvSpPr>
            <a:spLocks noChangeShapeType="1"/>
          </p:cNvSpPr>
          <p:nvPr/>
        </p:nvSpPr>
        <p:spPr bwMode="auto">
          <a:xfrm>
            <a:off x="7620000" y="23622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53" name="Line 29"/>
          <p:cNvSpPr>
            <a:spLocks noChangeShapeType="1"/>
          </p:cNvSpPr>
          <p:nvPr/>
        </p:nvSpPr>
        <p:spPr bwMode="auto">
          <a:xfrm>
            <a:off x="7239000" y="2895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54" name="Line 30"/>
          <p:cNvSpPr>
            <a:spLocks noChangeShapeType="1"/>
          </p:cNvSpPr>
          <p:nvPr/>
        </p:nvSpPr>
        <p:spPr bwMode="auto">
          <a:xfrm flipH="1">
            <a:off x="7239000" y="3429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55" name="Line 31"/>
          <p:cNvSpPr>
            <a:spLocks noChangeShapeType="1"/>
          </p:cNvSpPr>
          <p:nvPr/>
        </p:nvSpPr>
        <p:spPr bwMode="auto">
          <a:xfrm>
            <a:off x="7543800" y="3429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56" name="Line 32"/>
          <p:cNvSpPr>
            <a:spLocks noChangeShapeType="1"/>
          </p:cNvSpPr>
          <p:nvPr/>
        </p:nvSpPr>
        <p:spPr bwMode="auto">
          <a:xfrm flipH="1">
            <a:off x="7467600" y="39624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57" name="Line 33"/>
          <p:cNvSpPr>
            <a:spLocks noChangeShapeType="1"/>
          </p:cNvSpPr>
          <p:nvPr/>
        </p:nvSpPr>
        <p:spPr bwMode="auto">
          <a:xfrm>
            <a:off x="7772400" y="39624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58" name="Line 34"/>
          <p:cNvSpPr>
            <a:spLocks noChangeShapeType="1"/>
          </p:cNvSpPr>
          <p:nvPr/>
        </p:nvSpPr>
        <p:spPr bwMode="auto">
          <a:xfrm flipH="1">
            <a:off x="7924800" y="4495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59" name="Line 35"/>
          <p:cNvSpPr>
            <a:spLocks noChangeShapeType="1"/>
          </p:cNvSpPr>
          <p:nvPr/>
        </p:nvSpPr>
        <p:spPr bwMode="auto">
          <a:xfrm flipH="1">
            <a:off x="7924800" y="50292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60" name="Line 36"/>
          <p:cNvSpPr>
            <a:spLocks noChangeShapeType="1"/>
          </p:cNvSpPr>
          <p:nvPr/>
        </p:nvSpPr>
        <p:spPr bwMode="auto">
          <a:xfrm>
            <a:off x="7924800" y="2895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61" name="Line 37"/>
          <p:cNvSpPr>
            <a:spLocks noChangeShapeType="1"/>
          </p:cNvSpPr>
          <p:nvPr/>
        </p:nvSpPr>
        <p:spPr bwMode="auto">
          <a:xfrm>
            <a:off x="8382000" y="39624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62" name="Line 38"/>
          <p:cNvSpPr>
            <a:spLocks noChangeShapeType="1"/>
          </p:cNvSpPr>
          <p:nvPr/>
        </p:nvSpPr>
        <p:spPr bwMode="auto">
          <a:xfrm>
            <a:off x="8153400" y="3429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263" name="Text Box 39"/>
          <p:cNvSpPr txBox="1">
            <a:spLocks noChangeArrowheads="1"/>
          </p:cNvSpPr>
          <p:nvPr/>
        </p:nvSpPr>
        <p:spPr bwMode="auto">
          <a:xfrm>
            <a:off x="7010400" y="22860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d</a:t>
            </a:r>
          </a:p>
        </p:txBody>
      </p:sp>
      <p:sp>
        <p:nvSpPr>
          <p:cNvPr id="3124264" name="Text Box 40"/>
          <p:cNvSpPr txBox="1">
            <a:spLocks noChangeArrowheads="1"/>
          </p:cNvSpPr>
          <p:nvPr/>
        </p:nvSpPr>
        <p:spPr bwMode="auto">
          <a:xfrm>
            <a:off x="7848600" y="22860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e</a:t>
            </a:r>
          </a:p>
        </p:txBody>
      </p:sp>
      <p:sp>
        <p:nvSpPr>
          <p:cNvPr id="3124265" name="Text Box 41"/>
          <p:cNvSpPr txBox="1">
            <a:spLocks noChangeArrowheads="1"/>
          </p:cNvSpPr>
          <p:nvPr/>
        </p:nvSpPr>
        <p:spPr bwMode="auto">
          <a:xfrm>
            <a:off x="6629400" y="28194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</a:t>
            </a:r>
          </a:p>
        </p:txBody>
      </p:sp>
      <p:sp>
        <p:nvSpPr>
          <p:cNvPr id="3124266" name="Text Box 42"/>
          <p:cNvSpPr txBox="1">
            <a:spLocks noChangeArrowheads="1"/>
          </p:cNvSpPr>
          <p:nvPr/>
        </p:nvSpPr>
        <p:spPr bwMode="auto">
          <a:xfrm>
            <a:off x="6400800" y="33528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g</a:t>
            </a:r>
          </a:p>
        </p:txBody>
      </p:sp>
      <p:sp>
        <p:nvSpPr>
          <p:cNvPr id="3124267" name="Text Box 43"/>
          <p:cNvSpPr txBox="1">
            <a:spLocks noChangeArrowheads="1"/>
          </p:cNvSpPr>
          <p:nvPr/>
        </p:nvSpPr>
        <p:spPr bwMode="auto">
          <a:xfrm>
            <a:off x="7391400" y="28194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o</a:t>
            </a:r>
          </a:p>
        </p:txBody>
      </p:sp>
      <p:sp>
        <p:nvSpPr>
          <p:cNvPr id="3124268" name="Text Box 44"/>
          <p:cNvSpPr txBox="1">
            <a:spLocks noChangeArrowheads="1"/>
          </p:cNvSpPr>
          <p:nvPr/>
        </p:nvSpPr>
        <p:spPr bwMode="auto">
          <a:xfrm>
            <a:off x="7620000" y="33528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t</a:t>
            </a:r>
          </a:p>
        </p:txBody>
      </p:sp>
      <p:sp>
        <p:nvSpPr>
          <p:cNvPr id="3124269" name="Text Box 45"/>
          <p:cNvSpPr txBox="1">
            <a:spLocks noChangeArrowheads="1"/>
          </p:cNvSpPr>
          <p:nvPr/>
        </p:nvSpPr>
        <p:spPr bwMode="auto">
          <a:xfrm>
            <a:off x="7010400" y="33528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g</a:t>
            </a:r>
          </a:p>
        </p:txBody>
      </p:sp>
      <p:sp>
        <p:nvSpPr>
          <p:cNvPr id="3124270" name="Text Box 46"/>
          <p:cNvSpPr txBox="1">
            <a:spLocks noChangeArrowheads="1"/>
          </p:cNvSpPr>
          <p:nvPr/>
        </p:nvSpPr>
        <p:spPr bwMode="auto">
          <a:xfrm>
            <a:off x="7239000" y="38862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e</a:t>
            </a:r>
          </a:p>
        </p:txBody>
      </p:sp>
      <p:sp>
        <p:nvSpPr>
          <p:cNvPr id="3124271" name="Text Box 47"/>
          <p:cNvSpPr txBox="1">
            <a:spLocks noChangeArrowheads="1"/>
          </p:cNvSpPr>
          <p:nvPr/>
        </p:nvSpPr>
        <p:spPr bwMode="auto">
          <a:xfrm>
            <a:off x="7848600" y="38862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</a:t>
            </a:r>
          </a:p>
        </p:txBody>
      </p:sp>
      <p:sp>
        <p:nvSpPr>
          <p:cNvPr id="3124272" name="Text Box 48"/>
          <p:cNvSpPr txBox="1">
            <a:spLocks noChangeArrowheads="1"/>
          </p:cNvSpPr>
          <p:nvPr/>
        </p:nvSpPr>
        <p:spPr bwMode="auto">
          <a:xfrm>
            <a:off x="7620000" y="4953000"/>
            <a:ext cx="381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g</a:t>
            </a:r>
          </a:p>
        </p:txBody>
      </p:sp>
      <p:sp>
        <p:nvSpPr>
          <p:cNvPr id="3124273" name="Text Box 49"/>
          <p:cNvSpPr txBox="1">
            <a:spLocks noChangeArrowheads="1"/>
          </p:cNvSpPr>
          <p:nvPr/>
        </p:nvSpPr>
        <p:spPr bwMode="auto">
          <a:xfrm>
            <a:off x="7620000" y="4419600"/>
            <a:ext cx="381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n</a:t>
            </a:r>
          </a:p>
        </p:txBody>
      </p:sp>
      <p:sp>
        <p:nvSpPr>
          <p:cNvPr id="3124274" name="Text Box 50"/>
          <p:cNvSpPr txBox="1">
            <a:spLocks noChangeArrowheads="1"/>
          </p:cNvSpPr>
          <p:nvPr/>
        </p:nvSpPr>
        <p:spPr bwMode="auto">
          <a:xfrm>
            <a:off x="8077200" y="28194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g</a:t>
            </a:r>
          </a:p>
        </p:txBody>
      </p:sp>
      <p:sp>
        <p:nvSpPr>
          <p:cNvPr id="3124275" name="Text Box 51"/>
          <p:cNvSpPr txBox="1">
            <a:spLocks noChangeArrowheads="1"/>
          </p:cNvSpPr>
          <p:nvPr/>
        </p:nvSpPr>
        <p:spPr bwMode="auto">
          <a:xfrm>
            <a:off x="8305800" y="33528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g</a:t>
            </a:r>
          </a:p>
        </p:txBody>
      </p:sp>
      <p:sp>
        <p:nvSpPr>
          <p:cNvPr id="3124276" name="Text Box 52"/>
          <p:cNvSpPr txBox="1">
            <a:spLocks noChangeArrowheads="1"/>
          </p:cNvSpPr>
          <p:nvPr/>
        </p:nvSpPr>
        <p:spPr bwMode="auto">
          <a:xfrm>
            <a:off x="8534400" y="38862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s</a:t>
            </a:r>
          </a:p>
        </p:txBody>
      </p:sp>
      <p:sp>
        <p:nvSpPr>
          <p:cNvPr id="3124277" name="Text Box 53"/>
          <p:cNvSpPr txBox="1">
            <a:spLocks noChangeArrowheads="1"/>
          </p:cNvSpPr>
          <p:nvPr/>
        </p:nvSpPr>
        <p:spPr bwMode="auto">
          <a:xfrm>
            <a:off x="7848600" y="1628775"/>
            <a:ext cx="990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Prefix Tree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B6C9B0-FA31-FE43-B963-77CA2A75003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2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Prefix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Times New Roman" charset="0"/>
              </a:rPr>
              <a:t>Definition [2/2]</a:t>
            </a:r>
          </a:p>
        </p:txBody>
      </p:sp>
      <p:sp>
        <p:nvSpPr>
          <p:cNvPr id="312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a Prefix Tree for storing words composed only of lower-case English letters, each node has:</a:t>
            </a:r>
          </a:p>
          <a:p>
            <a:pPr lvl="1" eaLnBrk="1" hangingPunct="1">
              <a:defRPr/>
            </a:pPr>
            <a:r>
              <a:rPr lang="en-US" smtClean="0"/>
              <a:t>26 child pointers (one for each letter).</a:t>
            </a:r>
          </a:p>
          <a:p>
            <a:pPr lvl="1" eaLnBrk="1" hangingPunct="1">
              <a:defRPr/>
            </a:pPr>
            <a:r>
              <a:rPr lang="en-US" smtClean="0"/>
              <a:t>A Boolean value</a:t>
            </a:r>
          </a:p>
          <a:p>
            <a:pPr lvl="1" eaLnBrk="1" hangingPunct="1">
              <a:defRPr/>
            </a:pPr>
            <a:r>
              <a:rPr lang="en-US" smtClean="0"/>
              <a:t>A spot for the associated data.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keys in the Prefix Tree to the right are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those from our word list:</a:t>
            </a:r>
            <a:br>
              <a:rPr lang="en-US" smtClean="0">
                <a:cs typeface="+mn-cs"/>
              </a:rPr>
            </a:br>
            <a:r>
              <a:rPr lang="en-US" b="1" smtClean="0">
                <a:cs typeface="+mn-cs"/>
              </a:rPr>
              <a:t>dig</a:t>
            </a:r>
            <a:r>
              <a:rPr lang="en-US" smtClean="0">
                <a:cs typeface="+mn-cs"/>
              </a:rPr>
              <a:t>, </a:t>
            </a:r>
            <a:r>
              <a:rPr lang="en-US" b="1" smtClean="0">
                <a:cs typeface="+mn-cs"/>
              </a:rPr>
              <a:t>dog</a:t>
            </a:r>
            <a:r>
              <a:rPr lang="en-US" smtClean="0">
                <a:cs typeface="+mn-cs"/>
              </a:rPr>
              <a:t>, </a:t>
            </a:r>
            <a:r>
              <a:rPr lang="en-US" b="1" smtClean="0">
                <a:cs typeface="+mn-cs"/>
              </a:rPr>
              <a:t>dot</a:t>
            </a:r>
            <a:r>
              <a:rPr lang="en-US" smtClean="0">
                <a:cs typeface="+mn-cs"/>
              </a:rPr>
              <a:t>, </a:t>
            </a:r>
            <a:r>
              <a:rPr lang="en-US" b="1" smtClean="0">
                <a:cs typeface="+mn-cs"/>
              </a:rPr>
              <a:t>dote</a:t>
            </a:r>
            <a:r>
              <a:rPr lang="en-US" smtClean="0">
                <a:cs typeface="+mn-cs"/>
              </a:rPr>
              <a:t>, </a:t>
            </a:r>
            <a:r>
              <a:rPr lang="en-US" b="1" smtClean="0">
                <a:cs typeface="+mn-cs"/>
              </a:rPr>
              <a:t>doting</a:t>
            </a:r>
            <a:r>
              <a:rPr lang="en-US" smtClean="0">
                <a:cs typeface="+mn-cs"/>
              </a:rPr>
              <a:t>, </a:t>
            </a:r>
            <a:r>
              <a:rPr lang="en-US" b="1" smtClean="0">
                <a:cs typeface="+mn-cs"/>
              </a:rPr>
              <a:t>eggs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Rather than draw 26 pointers for each</a:t>
            </a:r>
            <a:br>
              <a:rPr lang="en-US" smtClean="0"/>
            </a:br>
            <a:r>
              <a:rPr lang="en-US" smtClean="0"/>
              <a:t>node, I have labeled each pointer with</a:t>
            </a:r>
            <a:br>
              <a:rPr lang="en-US" smtClean="0"/>
            </a:br>
            <a:r>
              <a:rPr lang="en-US" smtClean="0"/>
              <a:t>the appropriate letter.</a:t>
            </a:r>
          </a:p>
          <a:p>
            <a:pPr lvl="1" eaLnBrk="1" hangingPunct="1">
              <a:defRPr/>
            </a:pPr>
            <a:r>
              <a:rPr lang="en-US" smtClean="0"/>
              <a:t>A node with a black circle is one that represents</a:t>
            </a:r>
            <a:br>
              <a:rPr lang="en-US" smtClean="0"/>
            </a:br>
            <a:r>
              <a:rPr lang="en-US" smtClean="0"/>
              <a:t>a word in the list.</a:t>
            </a:r>
          </a:p>
        </p:txBody>
      </p:sp>
      <p:sp>
        <p:nvSpPr>
          <p:cNvPr id="3125252" name="Text Box 4"/>
          <p:cNvSpPr txBox="1">
            <a:spLocks noChangeArrowheads="1"/>
          </p:cNvSpPr>
          <p:nvPr/>
        </p:nvSpPr>
        <p:spPr bwMode="auto">
          <a:xfrm>
            <a:off x="7848600" y="1628775"/>
            <a:ext cx="990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Prefix Tree</a:t>
            </a:r>
          </a:p>
        </p:txBody>
      </p:sp>
      <p:sp>
        <p:nvSpPr>
          <p:cNvPr id="3125253" name="Rectangle 5"/>
          <p:cNvSpPr>
            <a:spLocks noChangeArrowheads="1"/>
          </p:cNvSpPr>
          <p:nvPr/>
        </p:nvSpPr>
        <p:spPr bwMode="auto">
          <a:xfrm>
            <a:off x="7391400" y="20574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54" name="Rectangle 6"/>
          <p:cNvSpPr>
            <a:spLocks noChangeArrowheads="1"/>
          </p:cNvSpPr>
          <p:nvPr/>
        </p:nvSpPr>
        <p:spPr bwMode="auto">
          <a:xfrm>
            <a:off x="7010400" y="25908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55" name="Rectangle 7"/>
          <p:cNvSpPr>
            <a:spLocks noChangeArrowheads="1"/>
          </p:cNvSpPr>
          <p:nvPr/>
        </p:nvSpPr>
        <p:spPr bwMode="auto">
          <a:xfrm>
            <a:off x="6705600" y="31242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56" name="Rectangle 8"/>
          <p:cNvSpPr>
            <a:spLocks noChangeArrowheads="1"/>
          </p:cNvSpPr>
          <p:nvPr/>
        </p:nvSpPr>
        <p:spPr bwMode="auto">
          <a:xfrm>
            <a:off x="6477000" y="36576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57" name="Rectangle 9"/>
          <p:cNvSpPr>
            <a:spLocks noChangeArrowheads="1"/>
          </p:cNvSpPr>
          <p:nvPr/>
        </p:nvSpPr>
        <p:spPr bwMode="auto">
          <a:xfrm>
            <a:off x="7772400" y="25908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58" name="Rectangle 10"/>
          <p:cNvSpPr>
            <a:spLocks noChangeArrowheads="1"/>
          </p:cNvSpPr>
          <p:nvPr/>
        </p:nvSpPr>
        <p:spPr bwMode="auto">
          <a:xfrm>
            <a:off x="7315200" y="31242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59" name="Rectangle 11"/>
          <p:cNvSpPr>
            <a:spLocks noChangeArrowheads="1"/>
          </p:cNvSpPr>
          <p:nvPr/>
        </p:nvSpPr>
        <p:spPr bwMode="auto">
          <a:xfrm>
            <a:off x="7086600" y="36576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60" name="Rectangle 12"/>
          <p:cNvSpPr>
            <a:spLocks noChangeArrowheads="1"/>
          </p:cNvSpPr>
          <p:nvPr/>
        </p:nvSpPr>
        <p:spPr bwMode="auto">
          <a:xfrm>
            <a:off x="7543800" y="36576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61" name="Rectangle 13"/>
          <p:cNvSpPr>
            <a:spLocks noChangeArrowheads="1"/>
          </p:cNvSpPr>
          <p:nvPr/>
        </p:nvSpPr>
        <p:spPr bwMode="auto">
          <a:xfrm>
            <a:off x="7772400" y="41910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62" name="Rectangle 14"/>
          <p:cNvSpPr>
            <a:spLocks noChangeArrowheads="1"/>
          </p:cNvSpPr>
          <p:nvPr/>
        </p:nvSpPr>
        <p:spPr bwMode="auto">
          <a:xfrm>
            <a:off x="7315200" y="41910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63" name="Rectangle 15"/>
          <p:cNvSpPr>
            <a:spLocks noChangeArrowheads="1"/>
          </p:cNvSpPr>
          <p:nvPr/>
        </p:nvSpPr>
        <p:spPr bwMode="auto">
          <a:xfrm>
            <a:off x="8001000" y="31242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64" name="Rectangle 16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65" name="Rectangle 17"/>
          <p:cNvSpPr>
            <a:spLocks noChangeArrowheads="1"/>
          </p:cNvSpPr>
          <p:nvPr/>
        </p:nvSpPr>
        <p:spPr bwMode="auto">
          <a:xfrm>
            <a:off x="8458200" y="41910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66" name="Rectangle 18"/>
          <p:cNvSpPr>
            <a:spLocks noChangeArrowheads="1"/>
          </p:cNvSpPr>
          <p:nvPr/>
        </p:nvSpPr>
        <p:spPr bwMode="auto">
          <a:xfrm>
            <a:off x="7772400" y="47244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67" name="Rectangle 19"/>
          <p:cNvSpPr>
            <a:spLocks noChangeArrowheads="1"/>
          </p:cNvSpPr>
          <p:nvPr/>
        </p:nvSpPr>
        <p:spPr bwMode="auto">
          <a:xfrm>
            <a:off x="7772400" y="5257800"/>
            <a:ext cx="304800" cy="3048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68" name="Oval 20"/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69" name="Oval 21"/>
          <p:cNvSpPr>
            <a:spLocks noChangeArrowheads="1"/>
          </p:cNvSpPr>
          <p:nvPr/>
        </p:nvSpPr>
        <p:spPr bwMode="auto">
          <a:xfrm>
            <a:off x="78486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70" name="Oval 22"/>
          <p:cNvSpPr>
            <a:spLocks noChangeArrowheads="1"/>
          </p:cNvSpPr>
          <p:nvPr/>
        </p:nvSpPr>
        <p:spPr bwMode="auto">
          <a:xfrm>
            <a:off x="8534400" y="426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71" name="Oval 23"/>
          <p:cNvSpPr>
            <a:spLocks noChangeArrowheads="1"/>
          </p:cNvSpPr>
          <p:nvPr/>
        </p:nvSpPr>
        <p:spPr bwMode="auto">
          <a:xfrm>
            <a:off x="7391400" y="426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72" name="Oval 24"/>
          <p:cNvSpPr>
            <a:spLocks noChangeArrowheads="1"/>
          </p:cNvSpPr>
          <p:nvPr/>
        </p:nvSpPr>
        <p:spPr bwMode="auto">
          <a:xfrm>
            <a:off x="71628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73" name="Oval 25"/>
          <p:cNvSpPr>
            <a:spLocks noChangeArrowheads="1"/>
          </p:cNvSpPr>
          <p:nvPr/>
        </p:nvSpPr>
        <p:spPr bwMode="auto">
          <a:xfrm>
            <a:off x="76200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74" name="Line 26"/>
          <p:cNvSpPr>
            <a:spLocks noChangeShapeType="1"/>
          </p:cNvSpPr>
          <p:nvPr/>
        </p:nvSpPr>
        <p:spPr bwMode="auto">
          <a:xfrm flipH="1">
            <a:off x="7162800" y="23622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75" name="Line 27"/>
          <p:cNvSpPr>
            <a:spLocks noChangeShapeType="1"/>
          </p:cNvSpPr>
          <p:nvPr/>
        </p:nvSpPr>
        <p:spPr bwMode="auto">
          <a:xfrm flipH="1">
            <a:off x="6858000" y="2895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76" name="Line 28"/>
          <p:cNvSpPr>
            <a:spLocks noChangeShapeType="1"/>
          </p:cNvSpPr>
          <p:nvPr/>
        </p:nvSpPr>
        <p:spPr bwMode="auto">
          <a:xfrm flipH="1">
            <a:off x="6629400" y="3429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77" name="Line 29"/>
          <p:cNvSpPr>
            <a:spLocks noChangeShapeType="1"/>
          </p:cNvSpPr>
          <p:nvPr/>
        </p:nvSpPr>
        <p:spPr bwMode="auto">
          <a:xfrm>
            <a:off x="7620000" y="23622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78" name="Line 30"/>
          <p:cNvSpPr>
            <a:spLocks noChangeShapeType="1"/>
          </p:cNvSpPr>
          <p:nvPr/>
        </p:nvSpPr>
        <p:spPr bwMode="auto">
          <a:xfrm>
            <a:off x="7239000" y="2895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79" name="Line 31"/>
          <p:cNvSpPr>
            <a:spLocks noChangeShapeType="1"/>
          </p:cNvSpPr>
          <p:nvPr/>
        </p:nvSpPr>
        <p:spPr bwMode="auto">
          <a:xfrm flipH="1">
            <a:off x="7239000" y="3429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80" name="Line 32"/>
          <p:cNvSpPr>
            <a:spLocks noChangeShapeType="1"/>
          </p:cNvSpPr>
          <p:nvPr/>
        </p:nvSpPr>
        <p:spPr bwMode="auto">
          <a:xfrm>
            <a:off x="7543800" y="3429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81" name="Line 33"/>
          <p:cNvSpPr>
            <a:spLocks noChangeShapeType="1"/>
          </p:cNvSpPr>
          <p:nvPr/>
        </p:nvSpPr>
        <p:spPr bwMode="auto">
          <a:xfrm flipH="1">
            <a:off x="7467600" y="39624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82" name="Line 34"/>
          <p:cNvSpPr>
            <a:spLocks noChangeShapeType="1"/>
          </p:cNvSpPr>
          <p:nvPr/>
        </p:nvSpPr>
        <p:spPr bwMode="auto">
          <a:xfrm>
            <a:off x="7772400" y="39624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83" name="Line 35"/>
          <p:cNvSpPr>
            <a:spLocks noChangeShapeType="1"/>
          </p:cNvSpPr>
          <p:nvPr/>
        </p:nvSpPr>
        <p:spPr bwMode="auto">
          <a:xfrm flipH="1">
            <a:off x="7924800" y="4495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84" name="Line 36"/>
          <p:cNvSpPr>
            <a:spLocks noChangeShapeType="1"/>
          </p:cNvSpPr>
          <p:nvPr/>
        </p:nvSpPr>
        <p:spPr bwMode="auto">
          <a:xfrm flipH="1">
            <a:off x="7924800" y="50292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85" name="Line 37"/>
          <p:cNvSpPr>
            <a:spLocks noChangeShapeType="1"/>
          </p:cNvSpPr>
          <p:nvPr/>
        </p:nvSpPr>
        <p:spPr bwMode="auto">
          <a:xfrm>
            <a:off x="7924800" y="2895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86" name="Line 38"/>
          <p:cNvSpPr>
            <a:spLocks noChangeShapeType="1"/>
          </p:cNvSpPr>
          <p:nvPr/>
        </p:nvSpPr>
        <p:spPr bwMode="auto">
          <a:xfrm>
            <a:off x="8382000" y="39624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87" name="Line 39"/>
          <p:cNvSpPr>
            <a:spLocks noChangeShapeType="1"/>
          </p:cNvSpPr>
          <p:nvPr/>
        </p:nvSpPr>
        <p:spPr bwMode="auto">
          <a:xfrm>
            <a:off x="8153400" y="3429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5288" name="Text Box 40"/>
          <p:cNvSpPr txBox="1">
            <a:spLocks noChangeArrowheads="1"/>
          </p:cNvSpPr>
          <p:nvPr/>
        </p:nvSpPr>
        <p:spPr bwMode="auto">
          <a:xfrm>
            <a:off x="7010400" y="22860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d</a:t>
            </a:r>
          </a:p>
        </p:txBody>
      </p:sp>
      <p:sp>
        <p:nvSpPr>
          <p:cNvPr id="3125289" name="Text Box 41"/>
          <p:cNvSpPr txBox="1">
            <a:spLocks noChangeArrowheads="1"/>
          </p:cNvSpPr>
          <p:nvPr/>
        </p:nvSpPr>
        <p:spPr bwMode="auto">
          <a:xfrm>
            <a:off x="7848600" y="22860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e</a:t>
            </a:r>
          </a:p>
        </p:txBody>
      </p:sp>
      <p:sp>
        <p:nvSpPr>
          <p:cNvPr id="3125290" name="Text Box 42"/>
          <p:cNvSpPr txBox="1">
            <a:spLocks noChangeArrowheads="1"/>
          </p:cNvSpPr>
          <p:nvPr/>
        </p:nvSpPr>
        <p:spPr bwMode="auto">
          <a:xfrm>
            <a:off x="6629400" y="28194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</a:t>
            </a:r>
          </a:p>
        </p:txBody>
      </p:sp>
      <p:sp>
        <p:nvSpPr>
          <p:cNvPr id="3125291" name="Text Box 43"/>
          <p:cNvSpPr txBox="1">
            <a:spLocks noChangeArrowheads="1"/>
          </p:cNvSpPr>
          <p:nvPr/>
        </p:nvSpPr>
        <p:spPr bwMode="auto">
          <a:xfrm>
            <a:off x="6400800" y="33528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g</a:t>
            </a:r>
          </a:p>
        </p:txBody>
      </p:sp>
      <p:sp>
        <p:nvSpPr>
          <p:cNvPr id="3125292" name="Text Box 44"/>
          <p:cNvSpPr txBox="1">
            <a:spLocks noChangeArrowheads="1"/>
          </p:cNvSpPr>
          <p:nvPr/>
        </p:nvSpPr>
        <p:spPr bwMode="auto">
          <a:xfrm>
            <a:off x="7391400" y="28194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o</a:t>
            </a:r>
          </a:p>
        </p:txBody>
      </p:sp>
      <p:sp>
        <p:nvSpPr>
          <p:cNvPr id="3125293" name="Text Box 45"/>
          <p:cNvSpPr txBox="1">
            <a:spLocks noChangeArrowheads="1"/>
          </p:cNvSpPr>
          <p:nvPr/>
        </p:nvSpPr>
        <p:spPr bwMode="auto">
          <a:xfrm>
            <a:off x="7620000" y="33528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t</a:t>
            </a:r>
          </a:p>
        </p:txBody>
      </p:sp>
      <p:sp>
        <p:nvSpPr>
          <p:cNvPr id="3125294" name="Text Box 46"/>
          <p:cNvSpPr txBox="1">
            <a:spLocks noChangeArrowheads="1"/>
          </p:cNvSpPr>
          <p:nvPr/>
        </p:nvSpPr>
        <p:spPr bwMode="auto">
          <a:xfrm>
            <a:off x="7010400" y="33528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g</a:t>
            </a:r>
          </a:p>
        </p:txBody>
      </p:sp>
      <p:sp>
        <p:nvSpPr>
          <p:cNvPr id="3125295" name="Text Box 47"/>
          <p:cNvSpPr txBox="1">
            <a:spLocks noChangeArrowheads="1"/>
          </p:cNvSpPr>
          <p:nvPr/>
        </p:nvSpPr>
        <p:spPr bwMode="auto">
          <a:xfrm>
            <a:off x="7239000" y="38862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e</a:t>
            </a:r>
          </a:p>
        </p:txBody>
      </p:sp>
      <p:sp>
        <p:nvSpPr>
          <p:cNvPr id="3125296" name="Text Box 48"/>
          <p:cNvSpPr txBox="1">
            <a:spLocks noChangeArrowheads="1"/>
          </p:cNvSpPr>
          <p:nvPr/>
        </p:nvSpPr>
        <p:spPr bwMode="auto">
          <a:xfrm>
            <a:off x="7848600" y="38862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</a:t>
            </a:r>
          </a:p>
        </p:txBody>
      </p:sp>
      <p:sp>
        <p:nvSpPr>
          <p:cNvPr id="3125297" name="Text Box 49"/>
          <p:cNvSpPr txBox="1">
            <a:spLocks noChangeArrowheads="1"/>
          </p:cNvSpPr>
          <p:nvPr/>
        </p:nvSpPr>
        <p:spPr bwMode="auto">
          <a:xfrm>
            <a:off x="7620000" y="4953000"/>
            <a:ext cx="381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g</a:t>
            </a:r>
          </a:p>
        </p:txBody>
      </p:sp>
      <p:sp>
        <p:nvSpPr>
          <p:cNvPr id="3125298" name="Text Box 50"/>
          <p:cNvSpPr txBox="1">
            <a:spLocks noChangeArrowheads="1"/>
          </p:cNvSpPr>
          <p:nvPr/>
        </p:nvSpPr>
        <p:spPr bwMode="auto">
          <a:xfrm>
            <a:off x="7620000" y="4419600"/>
            <a:ext cx="381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n</a:t>
            </a:r>
          </a:p>
        </p:txBody>
      </p:sp>
      <p:sp>
        <p:nvSpPr>
          <p:cNvPr id="3125299" name="Text Box 51"/>
          <p:cNvSpPr txBox="1">
            <a:spLocks noChangeArrowheads="1"/>
          </p:cNvSpPr>
          <p:nvPr/>
        </p:nvSpPr>
        <p:spPr bwMode="auto">
          <a:xfrm>
            <a:off x="8077200" y="28194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g</a:t>
            </a:r>
          </a:p>
        </p:txBody>
      </p:sp>
      <p:sp>
        <p:nvSpPr>
          <p:cNvPr id="3125300" name="Text Box 52"/>
          <p:cNvSpPr txBox="1">
            <a:spLocks noChangeArrowheads="1"/>
          </p:cNvSpPr>
          <p:nvPr/>
        </p:nvSpPr>
        <p:spPr bwMode="auto">
          <a:xfrm>
            <a:off x="8305800" y="33528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g</a:t>
            </a:r>
          </a:p>
        </p:txBody>
      </p:sp>
      <p:sp>
        <p:nvSpPr>
          <p:cNvPr id="3125301" name="Text Box 53"/>
          <p:cNvSpPr txBox="1">
            <a:spLocks noChangeArrowheads="1"/>
          </p:cNvSpPr>
          <p:nvPr/>
        </p:nvSpPr>
        <p:spPr bwMode="auto">
          <a:xfrm>
            <a:off x="8534400" y="3886200"/>
            <a:ext cx="304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D9903-4D05-1642-A598-B93DDA5EB22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12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Prefix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Times New Roman" charset="0"/>
              </a:rPr>
              <a:t>Implementation</a:t>
            </a:r>
          </a:p>
        </p:txBody>
      </p:sp>
      <p:sp>
        <p:nvSpPr>
          <p:cNvPr id="312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How would we implement a Prefix Tree node?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Example: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b="1" dirty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b="1" dirty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Another possibility: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dirty="0" err="1" smtClean="0">
              <a:solidFill>
                <a:schemeClr val="hlink"/>
              </a:solidFill>
              <a:latin typeface="Courier New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D9903-4D05-1642-A598-B93DDA5EB22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12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Prefix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Times New Roman" charset="0"/>
              </a:rPr>
              <a:t>Implementation</a:t>
            </a:r>
          </a:p>
        </p:txBody>
      </p:sp>
      <p:sp>
        <p:nvSpPr>
          <p:cNvPr id="312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How would we implement a Prefix Tree node?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Example: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struct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PTNode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(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PTNode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*)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ptrs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_[26];  // a .. z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ptrs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 NULL if none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bool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isWord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_;          // true if a word ends here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DataType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data_;              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Another possibility: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struct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PTNode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::map&lt;char,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PTNode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*&gt;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ptrs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_;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bool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isWord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_;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DataType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data_;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</p:txBody>
      </p:sp>
      <p:sp>
        <p:nvSpPr>
          <p:cNvPr id="3126276" name="Text Box 4"/>
          <p:cNvSpPr txBox="1">
            <a:spLocks noChangeArrowheads="1"/>
          </p:cNvSpPr>
          <p:nvPr/>
        </p:nvSpPr>
        <p:spPr bwMode="auto">
          <a:xfrm>
            <a:off x="3657600" y="5410200"/>
            <a:ext cx="2819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An STL Table implementation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(think 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“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Red-Black Tree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”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)</a:t>
            </a:r>
            <a:endParaRPr lang="en-US" sz="1400" i="1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3126277" name="Text Box 5"/>
          <p:cNvSpPr txBox="1">
            <a:spLocks noChangeArrowheads="1"/>
          </p:cNvSpPr>
          <p:nvPr/>
        </p:nvSpPr>
        <p:spPr bwMode="auto">
          <a:xfrm>
            <a:off x="5105400" y="3276600"/>
            <a:ext cx="2667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dirty="0">
                <a:solidFill>
                  <a:schemeClr val="folHlink"/>
                </a:solidFill>
                <a:cs typeface="+mn-cs"/>
              </a:rPr>
              <a:t>An RAII class would</a:t>
            </a:r>
            <a:br>
              <a:rPr lang="en-US" sz="1400" dirty="0">
                <a:solidFill>
                  <a:schemeClr val="folHlink"/>
                </a:solidFill>
                <a:cs typeface="+mn-cs"/>
              </a:rPr>
            </a:br>
            <a:r>
              <a:rPr lang="en-US" sz="1400" dirty="0">
                <a:solidFill>
                  <a:schemeClr val="folHlink"/>
                </a:solidFill>
                <a:cs typeface="+mn-cs"/>
              </a:rPr>
              <a:t>be good to have here.</a:t>
            </a:r>
            <a:br>
              <a:rPr lang="en-US" sz="1400" dirty="0">
                <a:solidFill>
                  <a:schemeClr val="folHlink"/>
                </a:solidFill>
                <a:cs typeface="+mn-cs"/>
              </a:rPr>
            </a:br>
            <a:r>
              <a:rPr lang="en-US" sz="1400" i="1" dirty="0">
                <a:solidFill>
                  <a:schemeClr val="folHlink"/>
                </a:solidFill>
                <a:cs typeface="+mn-cs"/>
              </a:rPr>
              <a:t>See </a:t>
            </a:r>
            <a:r>
              <a:rPr lang="en-US" sz="1400" i="1" dirty="0" smtClean="0">
                <a:solidFill>
                  <a:schemeClr val="folHlink"/>
                </a:solidFill>
                <a:cs typeface="+mn-cs"/>
              </a:rPr>
              <a:t>C++11’s </a:t>
            </a:r>
            <a:r>
              <a:rPr lang="en-US" sz="1400" b="1" dirty="0" err="1" smtClean="0">
                <a:solidFill>
                  <a:schemeClr val="folHlink"/>
                </a:solidFill>
                <a:latin typeface="Courier New" charset="0"/>
                <a:cs typeface="+mn-cs"/>
              </a:rPr>
              <a:t>shared_ptr</a:t>
            </a:r>
            <a:r>
              <a:rPr lang="en-US" sz="1400" i="1" dirty="0">
                <a:solidFill>
                  <a:schemeClr val="folHlink"/>
                </a:solidFill>
                <a:cs typeface="+mn-cs"/>
              </a:rPr>
              <a:t>.</a:t>
            </a:r>
          </a:p>
        </p:txBody>
      </p:sp>
      <p:sp>
        <p:nvSpPr>
          <p:cNvPr id="3126278" name="Line 6"/>
          <p:cNvSpPr>
            <a:spLocks noChangeShapeType="1"/>
          </p:cNvSpPr>
          <p:nvPr/>
        </p:nvSpPr>
        <p:spPr bwMode="auto">
          <a:xfrm flipH="1" flipV="1">
            <a:off x="2133600" y="2514600"/>
            <a:ext cx="2971800" cy="914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6279" name="Line 7"/>
          <p:cNvSpPr>
            <a:spLocks noChangeShapeType="1"/>
          </p:cNvSpPr>
          <p:nvPr/>
        </p:nvSpPr>
        <p:spPr bwMode="auto">
          <a:xfrm flipH="1">
            <a:off x="3733800" y="3733800"/>
            <a:ext cx="1371600" cy="914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6280" name="Line 8"/>
          <p:cNvSpPr>
            <a:spLocks noChangeShapeType="1"/>
          </p:cNvSpPr>
          <p:nvPr/>
        </p:nvSpPr>
        <p:spPr bwMode="auto">
          <a:xfrm flipH="1" flipV="1">
            <a:off x="1905000" y="4953000"/>
            <a:ext cx="1752600" cy="609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6281" name="AutoShape 9"/>
          <p:cNvSpPr>
            <a:spLocks noChangeArrowheads="1"/>
          </p:cNvSpPr>
          <p:nvPr/>
        </p:nvSpPr>
        <p:spPr bwMode="auto">
          <a:xfrm>
            <a:off x="762000" y="4648200"/>
            <a:ext cx="11430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18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50E6F-5FE8-EE47-A979-C0F358B0CD3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12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Prefix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Times New Roman" charset="0"/>
              </a:rPr>
              <a:t>Any Good?</a:t>
            </a:r>
          </a:p>
        </p:txBody>
      </p:sp>
      <p:sp>
        <p:nvSpPr>
          <p:cNvPr id="312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Efficiency</a:t>
            </a:r>
          </a:p>
          <a:p>
            <a:pPr lvl="1" eaLnBrk="1" hangingPunct="1">
              <a:defRPr/>
            </a:pPr>
            <a:r>
              <a:rPr lang="en-US" smtClean="0"/>
              <a:t>For a Prefix Tree, Table retrieve, insert, and delete all take a number of steps proportional to the length of the key.</a:t>
            </a:r>
          </a:p>
          <a:p>
            <a:pPr lvl="1" eaLnBrk="1" hangingPunct="1">
              <a:defRPr/>
            </a:pPr>
            <a:r>
              <a:rPr lang="en-US" smtClean="0"/>
              <a:t>If word length is considered fixed, then all are constant time. </a:t>
            </a:r>
          </a:p>
          <a:p>
            <a:pPr lvl="1" eaLnBrk="1" hangingPunct="1">
              <a:defRPr/>
            </a:pPr>
            <a:r>
              <a:rPr lang="en-US" smtClean="0"/>
              <a:t>However, word length is logarithmic in the number of </a:t>
            </a:r>
            <a:r>
              <a:rPr lang="en-US" i="1" smtClean="0"/>
              <a:t>possible</a:t>
            </a:r>
            <a:r>
              <a:rPr lang="en-US" smtClean="0"/>
              <a:t> words.</a:t>
            </a:r>
          </a:p>
          <a:p>
            <a:pPr lvl="2" eaLnBrk="1" hangingPunct="1">
              <a:defRPr/>
            </a:pPr>
            <a:r>
              <a:rPr lang="en-US" smtClean="0"/>
              <a:t>A hidden logarithm, just like Radix Sort.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Prefix Tree is a good basis for a Table implementation, when keys are short-ish sequences from a not-too-huge alphabet.</a:t>
            </a:r>
          </a:p>
          <a:p>
            <a:pPr lvl="1" eaLnBrk="1" hangingPunct="1">
              <a:defRPr/>
            </a:pPr>
            <a:r>
              <a:rPr lang="en-US" smtClean="0"/>
              <a:t>Words in a dictionary, ZIP codes, etc.</a:t>
            </a:r>
          </a:p>
          <a:p>
            <a:pPr lvl="1" eaLnBrk="1" hangingPunct="1">
              <a:defRPr/>
            </a:pPr>
            <a:r>
              <a:rPr lang="en-US" smtClean="0"/>
              <a:t>Just like Radix Sort.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Prefix Tree is </a:t>
            </a:r>
            <a:r>
              <a:rPr lang="en-US" b="1" smtClean="0">
                <a:cs typeface="+mn-cs"/>
              </a:rPr>
              <a:t>easy to implement</a:t>
            </a:r>
            <a:r>
              <a:rPr lang="en-US" smtClean="0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idea behind Prefix Trees is also used in other data structures.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7460-32CF-944F-BBA7-616816ED9BE8}" type="slidenum">
              <a:rPr lang="en-US"/>
              <a:pPr/>
              <a:t>16</a:t>
            </a:fld>
            <a:endParaRPr lang="en-US"/>
          </a:p>
        </p:txBody>
      </p:sp>
      <p:sp>
        <p:nvSpPr>
          <p:cNvPr id="314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Rest of the Course</a:t>
            </a:r>
            <a:br>
              <a:rPr lang="en-US"/>
            </a:br>
            <a:r>
              <a:rPr lang="en-US"/>
              <a:t>That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All …</a:t>
            </a:r>
          </a:p>
        </p:txBody>
      </p:sp>
      <p:sp>
        <p:nvSpPr>
          <p:cNvPr id="314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This ends the core material of CS 311.</a:t>
            </a:r>
          </a:p>
        </p:txBody>
      </p:sp>
    </p:spTree>
    <p:extLst>
      <p:ext uri="{BB962C8B-B14F-4D97-AF65-F5344CB8AC3E}">
        <p14:creationId xmlns:p14="http://schemas.microsoft.com/office/powerpoint/2010/main" val="139428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54B0-14B5-4E41-9D60-5C34F47D5740}" type="slidenum">
              <a:rPr lang="en-US"/>
              <a:pPr/>
              <a:t>17</a:t>
            </a:fld>
            <a:endParaRPr lang="en-US"/>
          </a:p>
        </p:txBody>
      </p:sp>
      <p:sp>
        <p:nvSpPr>
          <p:cNvPr id="314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Rest of the Course</a:t>
            </a:r>
            <a:br>
              <a:rPr lang="en-US"/>
            </a:br>
            <a:r>
              <a:rPr lang="en-US"/>
              <a:t>From the First Day of Class: Course Overview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Topics</a:t>
            </a:r>
          </a:p>
        </p:txBody>
      </p:sp>
      <p:sp>
        <p:nvSpPr>
          <p:cNvPr id="314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following topics will be covered, </a:t>
            </a:r>
            <a:r>
              <a:rPr lang="en-US" i="1"/>
              <a:t>roughly</a:t>
            </a:r>
            <a:r>
              <a:rPr lang="en-US"/>
              <a:t> in order: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Advanced C++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Software Engineering Concepts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Recursion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Searching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Algorithmic Efficiency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Sorting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Data Abstraction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Basic Abstract Data Types &amp; Data Structures:</a:t>
            </a:r>
          </a:p>
          <a:p>
            <a:pPr lvl="2"/>
            <a:r>
              <a:rPr lang="en-US">
                <a:solidFill>
                  <a:schemeClr val="bg2"/>
                </a:solidFill>
              </a:rPr>
              <a:t>Smart Arrays &amp; Strings</a:t>
            </a:r>
          </a:p>
          <a:p>
            <a:pPr lvl="2"/>
            <a:r>
              <a:rPr lang="en-US">
                <a:solidFill>
                  <a:schemeClr val="bg2"/>
                </a:solidFill>
              </a:rPr>
              <a:t>Linked Lists</a:t>
            </a:r>
          </a:p>
          <a:p>
            <a:pPr lvl="2"/>
            <a:r>
              <a:rPr lang="en-US">
                <a:solidFill>
                  <a:schemeClr val="bg2"/>
                </a:solidFill>
              </a:rPr>
              <a:t>Stacks &amp; Queues</a:t>
            </a:r>
          </a:p>
          <a:p>
            <a:pPr lvl="2"/>
            <a:r>
              <a:rPr lang="en-US">
                <a:solidFill>
                  <a:schemeClr val="bg2"/>
                </a:solidFill>
              </a:rPr>
              <a:t>Trees (various types)</a:t>
            </a:r>
          </a:p>
          <a:p>
            <a:pPr lvl="2"/>
            <a:r>
              <a:rPr lang="en-US">
                <a:solidFill>
                  <a:schemeClr val="bg2"/>
                </a:solidFill>
              </a:rPr>
              <a:t>Priority Queues</a:t>
            </a:r>
          </a:p>
          <a:p>
            <a:pPr lvl="2"/>
            <a:r>
              <a:rPr lang="en-US">
                <a:solidFill>
                  <a:schemeClr val="bg2"/>
                </a:solidFill>
              </a:rPr>
              <a:t>Tables</a:t>
            </a:r>
          </a:p>
          <a:p>
            <a:pPr lvl="1"/>
            <a:r>
              <a:rPr lang="en-US" b="1"/>
              <a:t>Other, as time permits: graph algorithms, external methods.</a:t>
            </a:r>
          </a:p>
        </p:txBody>
      </p:sp>
      <p:sp>
        <p:nvSpPr>
          <p:cNvPr id="3140612" name="AutoShape 4"/>
          <p:cNvSpPr>
            <a:spLocks/>
          </p:cNvSpPr>
          <p:nvPr/>
        </p:nvSpPr>
        <p:spPr bwMode="auto">
          <a:xfrm>
            <a:off x="4114800" y="4114800"/>
            <a:ext cx="228600" cy="1752600"/>
          </a:xfrm>
          <a:prstGeom prst="rightBrace">
            <a:avLst>
              <a:gd name="adj1" fmla="val 63889"/>
              <a:gd name="adj2" fmla="val 19023"/>
            </a:avLst>
          </a:prstGeom>
          <a:noFill/>
          <a:ln w="15875">
            <a:solidFill>
              <a:srgbClr val="DF98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0613" name="Text Box 5"/>
          <p:cNvSpPr txBox="1">
            <a:spLocks noChangeArrowheads="1"/>
          </p:cNvSpPr>
          <p:nvPr/>
        </p:nvSpPr>
        <p:spPr bwMode="auto">
          <a:xfrm>
            <a:off x="4419600" y="4267200"/>
            <a:ext cx="4267200" cy="143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srgbClr val="DF98A8"/>
                </a:solidFill>
              </a:rPr>
              <a:t>Goal: Practical generic containers</a:t>
            </a:r>
          </a:p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DF98A8"/>
                </a:solidFill>
              </a:rPr>
              <a:t>A </a:t>
            </a:r>
            <a:r>
              <a:rPr lang="en-US" sz="1400" b="1">
                <a:solidFill>
                  <a:srgbClr val="DF98A8"/>
                </a:solidFill>
              </a:rPr>
              <a:t>container</a:t>
            </a:r>
            <a:r>
              <a:rPr lang="en-US" sz="1400">
                <a:solidFill>
                  <a:srgbClr val="DF98A8"/>
                </a:solidFill>
              </a:rPr>
              <a:t> is a data structure holding multiple items, usually all the same type.</a:t>
            </a:r>
          </a:p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DF98A8"/>
                </a:solidFill>
              </a:rPr>
              <a:t>A </a:t>
            </a:r>
            <a:r>
              <a:rPr lang="en-US" sz="1400" b="1">
                <a:solidFill>
                  <a:srgbClr val="DF98A8"/>
                </a:solidFill>
              </a:rPr>
              <a:t>generic</a:t>
            </a:r>
            <a:r>
              <a:rPr lang="en-US" sz="1400">
                <a:solidFill>
                  <a:srgbClr val="DF98A8"/>
                </a:solidFill>
              </a:rPr>
              <a:t> container is one that can hold objects of client-specified type.</a:t>
            </a:r>
          </a:p>
        </p:txBody>
      </p:sp>
      <p:sp>
        <p:nvSpPr>
          <p:cNvPr id="3140614" name="AutoShape 6"/>
          <p:cNvSpPr>
            <a:spLocks noChangeArrowheads="1"/>
          </p:cNvSpPr>
          <p:nvPr/>
        </p:nvSpPr>
        <p:spPr bwMode="auto">
          <a:xfrm rot="-967380">
            <a:off x="1828800" y="1981200"/>
            <a:ext cx="4495800" cy="3276600"/>
          </a:xfrm>
          <a:prstGeom prst="roundRect">
            <a:avLst>
              <a:gd name="adj" fmla="val 16667"/>
            </a:avLst>
          </a:prstGeom>
          <a:noFill/>
          <a:ln w="539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6000" b="1">
                <a:solidFill>
                  <a:schemeClr val="folHlink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7668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AAB-FD80-5E4F-8E81-8B79B1107AF3}" type="slidenum">
              <a:rPr lang="en-US"/>
              <a:pPr/>
              <a:t>18</a:t>
            </a:fld>
            <a:endParaRPr lang="en-US"/>
          </a:p>
        </p:txBody>
      </p:sp>
      <p:sp>
        <p:nvSpPr>
          <p:cNvPr id="314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Rest of the Course</a:t>
            </a:r>
            <a:br>
              <a:rPr lang="en-US"/>
            </a:br>
            <a:r>
              <a:rPr lang="en-US"/>
              <a:t>Overview</a:t>
            </a:r>
          </a:p>
        </p:txBody>
      </p:sp>
      <p:sp>
        <p:nvSpPr>
          <p:cNvPr id="314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As announced on the first day of class, other topics would be covered, if time permits.</a:t>
            </a:r>
          </a:p>
          <a:p>
            <a:pPr lvl="1"/>
            <a:r>
              <a:rPr lang="en-US"/>
              <a:t>And it does.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Two Topics</a:t>
            </a:r>
          </a:p>
          <a:p>
            <a:pPr lvl="1"/>
            <a:r>
              <a:rPr lang="en-US"/>
              <a:t>External Data</a:t>
            </a:r>
          </a:p>
          <a:p>
            <a:pPr lvl="2"/>
            <a:r>
              <a:rPr lang="en-US"/>
              <a:t>Throughout this semester, we have dealt-with data stored in memory.</a:t>
            </a:r>
          </a:p>
          <a:p>
            <a:pPr lvl="2"/>
            <a:r>
              <a:rPr lang="en-US"/>
              <a:t>What if we store data on an external device, accessed via a (relatively) slow connection. How does this change the design of algorithms and data structures?</a:t>
            </a:r>
          </a:p>
          <a:p>
            <a:pPr lvl="1"/>
            <a:r>
              <a:rPr lang="en-US"/>
              <a:t>Graph Algorithms</a:t>
            </a:r>
          </a:p>
          <a:p>
            <a:pPr lvl="2"/>
            <a:r>
              <a:rPr lang="en-US"/>
              <a:t>A </a:t>
            </a:r>
            <a:r>
              <a:rPr lang="en-US" b="1"/>
              <a:t>graph</a:t>
            </a:r>
            <a:r>
              <a:rPr lang="en-US"/>
              <a:t> is a way of modeling relationships between pairs of objects.</a:t>
            </a:r>
          </a:p>
          <a:p>
            <a:pPr lvl="2"/>
            <a:r>
              <a:rPr lang="en-US"/>
              <a:t>This is a very general notion; thus, algorithms for graphs often have very general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186878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9C15-47A4-B949-AD67-833BC5FD2850}" type="slidenum">
              <a:rPr lang="en-US"/>
              <a:pPr/>
              <a:t>19</a:t>
            </a:fld>
            <a:endParaRPr lang="en-US"/>
          </a:p>
        </p:txBody>
      </p:sp>
      <p:sp>
        <p:nvSpPr>
          <p:cNvPr id="312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Data</a:t>
            </a:r>
            <a:br>
              <a:rPr lang="en-US"/>
            </a:br>
            <a:r>
              <a:rPr lang="en-US"/>
              <a:t>Introduction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Slow Channels</a:t>
            </a:r>
          </a:p>
        </p:txBody>
      </p:sp>
      <p:sp>
        <p:nvSpPr>
          <p:cNvPr id="312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Often, we deal with computing resources joined by a relatively slow communication channel.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It is often useful to think in terms of a </a:t>
            </a:r>
            <a:r>
              <a:rPr lang="en-US" sz="1600" b="1"/>
              <a:t>client/server</a:t>
            </a:r>
            <a:r>
              <a:rPr lang="en-US" sz="1600"/>
              <a:t> paradigm.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Now we consider </a:t>
            </a:r>
            <a:r>
              <a:rPr lang="en-US" sz="1800" b="1"/>
              <a:t>data</a:t>
            </a:r>
            <a:r>
              <a:rPr lang="en-US" sz="1800"/>
              <a:t> that are accessed via such a slow channel.</a:t>
            </a:r>
          </a:p>
          <a:p>
            <a:pPr lvl="1">
              <a:lnSpc>
                <a:spcPct val="90000"/>
              </a:lnSpc>
            </a:pPr>
            <a:endParaRPr lang="en-US" sz="1600"/>
          </a:p>
          <a:p>
            <a:pPr lvl="1">
              <a:lnSpc>
                <a:spcPct val="90000"/>
              </a:lnSpc>
            </a:pPr>
            <a:endParaRPr lang="en-US" sz="1600"/>
          </a:p>
          <a:p>
            <a:pPr lvl="1">
              <a:lnSpc>
                <a:spcPct val="90000"/>
              </a:lnSpc>
            </a:pPr>
            <a:endParaRPr lang="en-US" sz="1600"/>
          </a:p>
          <a:p>
            <a:pPr lvl="1">
              <a:lnSpc>
                <a:spcPct val="90000"/>
              </a:lnSpc>
            </a:pPr>
            <a:endParaRPr lang="en-US" sz="1600"/>
          </a:p>
          <a:p>
            <a:pPr lvl="1">
              <a:lnSpc>
                <a:spcPct val="90000"/>
              </a:lnSpc>
            </a:pPr>
            <a:endParaRPr lang="en-US" sz="1600"/>
          </a:p>
          <a:p>
            <a:pPr lvl="1">
              <a:lnSpc>
                <a:spcPct val="90000"/>
              </a:lnSpc>
            </a:pPr>
            <a:endParaRPr lang="en-US" sz="1600"/>
          </a:p>
          <a:p>
            <a:pPr lvl="1">
              <a:lnSpc>
                <a:spcPct val="90000"/>
              </a:lnSpc>
            </a:pP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/>
              <a:t>Overriding concern: </a:t>
            </a:r>
            <a:r>
              <a:rPr lang="en-US" sz="1600" b="1"/>
              <a:t>Minimize use of the channel.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This has a significant impact on data structure &amp; algorithm design.</a:t>
            </a:r>
          </a:p>
        </p:txBody>
      </p:sp>
      <p:sp>
        <p:nvSpPr>
          <p:cNvPr id="3127300" name="Rectangle 4"/>
          <p:cNvSpPr>
            <a:spLocks noChangeArrowheads="1"/>
          </p:cNvSpPr>
          <p:nvPr/>
        </p:nvSpPr>
        <p:spPr bwMode="auto">
          <a:xfrm>
            <a:off x="2362200" y="4191000"/>
            <a:ext cx="1371600" cy="6096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Client</a:t>
            </a:r>
            <a:endParaRPr lang="en-US" sz="2000"/>
          </a:p>
        </p:txBody>
      </p:sp>
      <p:sp>
        <p:nvSpPr>
          <p:cNvPr id="3127301" name="Rectangle 5"/>
          <p:cNvSpPr>
            <a:spLocks noChangeArrowheads="1"/>
          </p:cNvSpPr>
          <p:nvPr/>
        </p:nvSpPr>
        <p:spPr bwMode="auto">
          <a:xfrm>
            <a:off x="5410200" y="4191000"/>
            <a:ext cx="1371600" cy="6096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Server</a:t>
            </a:r>
            <a:endParaRPr lang="en-US" sz="2000"/>
          </a:p>
        </p:txBody>
      </p:sp>
      <p:sp>
        <p:nvSpPr>
          <p:cNvPr id="3127302" name="Line 6"/>
          <p:cNvSpPr>
            <a:spLocks noChangeShapeType="1"/>
          </p:cNvSpPr>
          <p:nvPr/>
        </p:nvSpPr>
        <p:spPr bwMode="auto">
          <a:xfrm>
            <a:off x="3810000" y="4495800"/>
            <a:ext cx="152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7303" name="Text Box 7"/>
          <p:cNvSpPr txBox="1">
            <a:spLocks noChangeArrowheads="1"/>
          </p:cNvSpPr>
          <p:nvPr/>
        </p:nvSpPr>
        <p:spPr bwMode="auto">
          <a:xfrm>
            <a:off x="1981200" y="4800600"/>
            <a:ext cx="2133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>
                <a:solidFill>
                  <a:schemeClr val="folHlink"/>
                </a:solidFill>
              </a:rPr>
              <a:t>Here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: Where our program runs</a:t>
            </a:r>
          </a:p>
        </p:txBody>
      </p:sp>
      <p:sp>
        <p:nvSpPr>
          <p:cNvPr id="3127304" name="Text Box 8"/>
          <p:cNvSpPr txBox="1">
            <a:spLocks noChangeArrowheads="1"/>
          </p:cNvSpPr>
          <p:nvPr/>
        </p:nvSpPr>
        <p:spPr bwMode="auto">
          <a:xfrm>
            <a:off x="5029200" y="4800600"/>
            <a:ext cx="2133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>
                <a:solidFill>
                  <a:schemeClr val="folHlink"/>
                </a:solidFill>
              </a:rPr>
              <a:t>There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: Has data storage</a:t>
            </a:r>
          </a:p>
        </p:txBody>
      </p:sp>
      <p:sp>
        <p:nvSpPr>
          <p:cNvPr id="3127305" name="Line 9"/>
          <p:cNvSpPr>
            <a:spLocks noChangeShapeType="1"/>
          </p:cNvSpPr>
          <p:nvPr/>
        </p:nvSpPr>
        <p:spPr bwMode="auto">
          <a:xfrm>
            <a:off x="3810000" y="2438400"/>
            <a:ext cx="152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7306" name="Text Box 10"/>
          <p:cNvSpPr txBox="1">
            <a:spLocks noChangeArrowheads="1"/>
          </p:cNvSpPr>
          <p:nvPr/>
        </p:nvSpPr>
        <p:spPr bwMode="auto">
          <a:xfrm>
            <a:off x="3581400" y="2057400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Slow channel</a:t>
            </a:r>
          </a:p>
        </p:txBody>
      </p:sp>
      <p:sp>
        <p:nvSpPr>
          <p:cNvPr id="3127307" name="Rectangle 11"/>
          <p:cNvSpPr>
            <a:spLocks noChangeArrowheads="1"/>
          </p:cNvSpPr>
          <p:nvPr/>
        </p:nvSpPr>
        <p:spPr bwMode="auto">
          <a:xfrm>
            <a:off x="2362200" y="2133600"/>
            <a:ext cx="1371600" cy="6096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Client</a:t>
            </a:r>
            <a:endParaRPr lang="en-US" sz="2000"/>
          </a:p>
        </p:txBody>
      </p:sp>
      <p:sp>
        <p:nvSpPr>
          <p:cNvPr id="3127308" name="Rectangle 12"/>
          <p:cNvSpPr>
            <a:spLocks noChangeArrowheads="1"/>
          </p:cNvSpPr>
          <p:nvPr/>
        </p:nvSpPr>
        <p:spPr bwMode="auto">
          <a:xfrm>
            <a:off x="5410200" y="2133600"/>
            <a:ext cx="1371600" cy="6096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Server</a:t>
            </a:r>
            <a:endParaRPr lang="en-US" sz="2000"/>
          </a:p>
        </p:txBody>
      </p:sp>
      <p:sp>
        <p:nvSpPr>
          <p:cNvPr id="3127309" name="Text Box 13"/>
          <p:cNvSpPr txBox="1">
            <a:spLocks noChangeArrowheads="1"/>
          </p:cNvSpPr>
          <p:nvPr/>
        </p:nvSpPr>
        <p:spPr bwMode="auto">
          <a:xfrm>
            <a:off x="1981200" y="2743200"/>
            <a:ext cx="2133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Needs a service performed</a:t>
            </a:r>
          </a:p>
        </p:txBody>
      </p:sp>
      <p:sp>
        <p:nvSpPr>
          <p:cNvPr id="3127310" name="Text Box 14"/>
          <p:cNvSpPr txBox="1">
            <a:spLocks noChangeArrowheads="1"/>
          </p:cNvSpPr>
          <p:nvPr/>
        </p:nvSpPr>
        <p:spPr bwMode="auto">
          <a:xfrm>
            <a:off x="5029200" y="2743200"/>
            <a:ext cx="2133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Performs service for client</a:t>
            </a:r>
          </a:p>
        </p:txBody>
      </p:sp>
      <p:sp>
        <p:nvSpPr>
          <p:cNvPr id="3127311" name="Text Box 15"/>
          <p:cNvSpPr txBox="1">
            <a:spLocks noChangeArrowheads="1"/>
          </p:cNvSpPr>
          <p:nvPr/>
        </p:nvSpPr>
        <p:spPr bwMode="auto">
          <a:xfrm>
            <a:off x="3581400" y="4114800"/>
            <a:ext cx="198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Slow channel</a:t>
            </a:r>
          </a:p>
        </p:txBody>
      </p:sp>
    </p:spTree>
    <p:extLst>
      <p:ext uri="{BB962C8B-B14F-4D97-AF65-F5344CB8AC3E}">
        <p14:creationId xmlns:p14="http://schemas.microsoft.com/office/powerpoint/2010/main" val="165535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C11-E3CC-9C45-B04C-EC3491B71BAC}" type="slidenum">
              <a:rPr lang="en-US"/>
              <a:pPr/>
              <a:t>2</a:t>
            </a:fld>
            <a:endParaRPr lang="en-US"/>
          </a:p>
        </p:txBody>
      </p:sp>
      <p:sp>
        <p:nvSpPr>
          <p:cNvPr id="303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Hash Tables </a:t>
            </a:r>
            <a:r>
              <a:rPr lang="en-US">
                <a:cs typeface="Times New Roman" charset="0"/>
              </a:rPr>
              <a:t>— Introduction</a:t>
            </a:r>
          </a:p>
        </p:txBody>
      </p:sp>
      <p:sp>
        <p:nvSpPr>
          <p:cNvPr id="303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 </a:t>
            </a:r>
            <a:r>
              <a:rPr lang="en-US" b="1"/>
              <a:t>Hash Table</a:t>
            </a:r>
            <a:r>
              <a:rPr lang="en-US"/>
              <a:t> is a Table implementation that uses a </a:t>
            </a:r>
            <a:r>
              <a:rPr lang="en-US" b="1"/>
              <a:t>hash function</a:t>
            </a:r>
            <a:r>
              <a:rPr lang="en-US"/>
              <a:t> for key-based look-up.</a:t>
            </a:r>
          </a:p>
          <a:p>
            <a:pPr lvl="1"/>
            <a:r>
              <a:rPr lang="en-US"/>
              <a:t>A Hash Table is generally implemented as an array. The index used is the output of the hash function.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Needed:</a:t>
            </a:r>
          </a:p>
          <a:p>
            <a:pPr lvl="1"/>
            <a:r>
              <a:rPr lang="en-US" b="1"/>
              <a:t>Hash function</a:t>
            </a:r>
            <a:r>
              <a:rPr lang="en-US"/>
              <a:t>.</a:t>
            </a:r>
          </a:p>
          <a:p>
            <a:pPr lvl="1"/>
            <a:r>
              <a:rPr lang="en-US" b="1"/>
              <a:t>Collision resolution</a:t>
            </a:r>
            <a:r>
              <a:rPr lang="en-US"/>
              <a:t> method.</a:t>
            </a:r>
          </a:p>
          <a:p>
            <a:pPr lvl="2"/>
            <a:r>
              <a:rPr lang="en-US" b="1"/>
              <a:t>Collision</a:t>
            </a:r>
            <a:r>
              <a:rPr lang="en-US"/>
              <a:t>: hash function gives same output for different keys.</a:t>
            </a:r>
          </a:p>
        </p:txBody>
      </p:sp>
      <p:sp>
        <p:nvSpPr>
          <p:cNvPr id="3032100" name="Rectangle 36"/>
          <p:cNvSpPr>
            <a:spLocks noChangeArrowheads="1"/>
          </p:cNvSpPr>
          <p:nvPr/>
        </p:nvSpPr>
        <p:spPr bwMode="auto">
          <a:xfrm>
            <a:off x="1828800" y="27432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(</a:t>
            </a:r>
            <a:r>
              <a:rPr lang="en-US" sz="1200" i="1"/>
              <a:t>key</a:t>
            </a:r>
            <a:r>
              <a:rPr lang="en-US" sz="1200"/>
              <a:t>, </a:t>
            </a:r>
            <a:r>
              <a:rPr lang="en-US" sz="1200" i="1"/>
              <a:t>data</a:t>
            </a:r>
            <a:r>
              <a:rPr lang="en-US" sz="1200"/>
              <a:t>)</a:t>
            </a:r>
          </a:p>
        </p:txBody>
      </p:sp>
      <p:sp>
        <p:nvSpPr>
          <p:cNvPr id="3032101" name="Rectangle 37"/>
          <p:cNvSpPr>
            <a:spLocks noChangeArrowheads="1"/>
          </p:cNvSpPr>
          <p:nvPr/>
        </p:nvSpPr>
        <p:spPr bwMode="auto">
          <a:xfrm>
            <a:off x="2743200" y="2743200"/>
            <a:ext cx="9144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EMPTY</a:t>
            </a:r>
          </a:p>
        </p:txBody>
      </p:sp>
      <p:sp>
        <p:nvSpPr>
          <p:cNvPr id="3032102" name="Rectangle 38"/>
          <p:cNvSpPr>
            <a:spLocks noChangeArrowheads="1"/>
          </p:cNvSpPr>
          <p:nvPr/>
        </p:nvSpPr>
        <p:spPr bwMode="auto">
          <a:xfrm>
            <a:off x="3657600" y="27432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(</a:t>
            </a:r>
            <a:r>
              <a:rPr lang="en-US" sz="1200" i="1"/>
              <a:t>key</a:t>
            </a:r>
            <a:r>
              <a:rPr lang="en-US" sz="1200"/>
              <a:t>, </a:t>
            </a:r>
            <a:r>
              <a:rPr lang="en-US" sz="1200" i="1"/>
              <a:t>data</a:t>
            </a:r>
            <a:r>
              <a:rPr lang="en-US" sz="1200"/>
              <a:t>)</a:t>
            </a:r>
          </a:p>
        </p:txBody>
      </p:sp>
      <p:sp>
        <p:nvSpPr>
          <p:cNvPr id="3032103" name="Rectangle 39"/>
          <p:cNvSpPr>
            <a:spLocks noChangeArrowheads="1"/>
          </p:cNvSpPr>
          <p:nvPr/>
        </p:nvSpPr>
        <p:spPr bwMode="auto">
          <a:xfrm>
            <a:off x="4572000" y="27432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(</a:t>
            </a:r>
            <a:r>
              <a:rPr lang="en-US" sz="1200" i="1"/>
              <a:t>key</a:t>
            </a:r>
            <a:r>
              <a:rPr lang="en-US" sz="1200"/>
              <a:t>, </a:t>
            </a:r>
            <a:r>
              <a:rPr lang="en-US" sz="1200" i="1"/>
              <a:t>data</a:t>
            </a:r>
            <a:r>
              <a:rPr lang="en-US" sz="1200"/>
              <a:t>)</a:t>
            </a:r>
          </a:p>
        </p:txBody>
      </p:sp>
      <p:sp>
        <p:nvSpPr>
          <p:cNvPr id="3032104" name="Rectangle 40"/>
          <p:cNvSpPr>
            <a:spLocks noChangeArrowheads="1"/>
          </p:cNvSpPr>
          <p:nvPr/>
        </p:nvSpPr>
        <p:spPr bwMode="auto">
          <a:xfrm>
            <a:off x="5486400" y="2743200"/>
            <a:ext cx="9144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EMPTY</a:t>
            </a:r>
          </a:p>
        </p:txBody>
      </p:sp>
      <p:sp>
        <p:nvSpPr>
          <p:cNvPr id="3032105" name="Rectangle 41"/>
          <p:cNvSpPr>
            <a:spLocks noChangeArrowheads="1"/>
          </p:cNvSpPr>
          <p:nvPr/>
        </p:nvSpPr>
        <p:spPr bwMode="auto">
          <a:xfrm>
            <a:off x="6400800" y="27432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(</a:t>
            </a:r>
            <a:r>
              <a:rPr lang="en-US" sz="1200" i="1"/>
              <a:t>key</a:t>
            </a:r>
            <a:r>
              <a:rPr lang="en-US" sz="1200"/>
              <a:t>, </a:t>
            </a:r>
            <a:r>
              <a:rPr lang="en-US" sz="1200" i="1"/>
              <a:t>data</a:t>
            </a:r>
            <a:r>
              <a:rPr lang="en-US" sz="1200"/>
              <a:t>)</a:t>
            </a:r>
          </a:p>
        </p:txBody>
      </p:sp>
      <p:sp>
        <p:nvSpPr>
          <p:cNvPr id="3032106" name="Rectangle 42"/>
          <p:cNvSpPr>
            <a:spLocks noChangeArrowheads="1"/>
          </p:cNvSpPr>
          <p:nvPr/>
        </p:nvSpPr>
        <p:spPr bwMode="auto">
          <a:xfrm>
            <a:off x="914400" y="27432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(</a:t>
            </a:r>
            <a:r>
              <a:rPr lang="en-US" sz="1200" i="1"/>
              <a:t>key</a:t>
            </a:r>
            <a:r>
              <a:rPr lang="en-US" sz="1200"/>
              <a:t>, </a:t>
            </a:r>
            <a:r>
              <a:rPr lang="en-US" sz="1200" i="1"/>
              <a:t>data</a:t>
            </a:r>
            <a:r>
              <a:rPr lang="en-US" sz="1200"/>
              <a:t>)</a:t>
            </a:r>
          </a:p>
        </p:txBody>
      </p:sp>
      <p:sp>
        <p:nvSpPr>
          <p:cNvPr id="3032107" name="Rectangle 43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(</a:t>
            </a:r>
            <a:r>
              <a:rPr lang="en-US" sz="1200" i="1"/>
              <a:t>key</a:t>
            </a:r>
            <a:r>
              <a:rPr lang="en-US" sz="1200"/>
              <a:t>, </a:t>
            </a:r>
            <a:r>
              <a:rPr lang="en-US" sz="1200" i="1"/>
              <a:t>data</a:t>
            </a:r>
            <a:r>
              <a:rPr lang="en-US" sz="1200"/>
              <a:t>)</a:t>
            </a:r>
          </a:p>
        </p:txBody>
      </p:sp>
      <p:sp>
        <p:nvSpPr>
          <p:cNvPr id="3032108" name="Line 44"/>
          <p:cNvSpPr>
            <a:spLocks noChangeShapeType="1"/>
          </p:cNvSpPr>
          <p:nvPr/>
        </p:nvSpPr>
        <p:spPr bwMode="auto">
          <a:xfrm>
            <a:off x="914400" y="2667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2109" name="Rectangle 45"/>
          <p:cNvSpPr>
            <a:spLocks noChangeArrowheads="1"/>
          </p:cNvSpPr>
          <p:nvPr/>
        </p:nvSpPr>
        <p:spPr bwMode="auto">
          <a:xfrm>
            <a:off x="2971800" y="3505200"/>
            <a:ext cx="914400" cy="457200"/>
          </a:xfrm>
          <a:prstGeom prst="rect">
            <a:avLst/>
          </a:prstGeom>
          <a:solidFill>
            <a:srgbClr val="DBB7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hash</a:t>
            </a:r>
            <a:br>
              <a:rPr lang="en-US" sz="1400"/>
            </a:br>
            <a:r>
              <a:rPr lang="en-US" sz="1400"/>
              <a:t>function</a:t>
            </a:r>
          </a:p>
        </p:txBody>
      </p:sp>
      <p:sp>
        <p:nvSpPr>
          <p:cNvPr id="3032110" name="Line 46"/>
          <p:cNvSpPr>
            <a:spLocks noChangeShapeType="1"/>
          </p:cNvSpPr>
          <p:nvPr/>
        </p:nvSpPr>
        <p:spPr bwMode="auto">
          <a:xfrm>
            <a:off x="2514600" y="37338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2111" name="Text Box 47"/>
          <p:cNvSpPr txBox="1">
            <a:spLocks noChangeArrowheads="1"/>
          </p:cNvSpPr>
          <p:nvPr/>
        </p:nvSpPr>
        <p:spPr bwMode="auto">
          <a:xfrm>
            <a:off x="1981200" y="35814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/>
              <a:t>key</a:t>
            </a:r>
          </a:p>
        </p:txBody>
      </p:sp>
      <p:sp>
        <p:nvSpPr>
          <p:cNvPr id="3032112" name="Line 48"/>
          <p:cNvSpPr>
            <a:spLocks noChangeShapeType="1"/>
          </p:cNvSpPr>
          <p:nvPr/>
        </p:nvSpPr>
        <p:spPr bwMode="auto">
          <a:xfrm flipV="1">
            <a:off x="6629400" y="31242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2113" name="Line 49"/>
          <p:cNvSpPr>
            <a:spLocks noChangeShapeType="1"/>
          </p:cNvSpPr>
          <p:nvPr/>
        </p:nvSpPr>
        <p:spPr bwMode="auto">
          <a:xfrm>
            <a:off x="3886200" y="37338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2114" name="Line 50"/>
          <p:cNvSpPr>
            <a:spLocks noChangeShapeType="1"/>
          </p:cNvSpPr>
          <p:nvPr/>
        </p:nvSpPr>
        <p:spPr bwMode="auto">
          <a:xfrm>
            <a:off x="5105400" y="3733800"/>
            <a:ext cx="15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2115" name="Text Box 51"/>
          <p:cNvSpPr txBox="1">
            <a:spLocks noChangeArrowheads="1"/>
          </p:cNvSpPr>
          <p:nvPr/>
        </p:nvSpPr>
        <p:spPr bwMode="auto">
          <a:xfrm>
            <a:off x="4191000" y="3581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94156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F4B4-F8F7-CB43-AF88-5676A5F9E62A}" type="slidenum">
              <a:rPr lang="en-US"/>
              <a:pPr/>
              <a:t>20</a:t>
            </a:fld>
            <a:endParaRPr lang="en-US"/>
          </a:p>
        </p:txBody>
      </p:sp>
      <p:sp>
        <p:nvSpPr>
          <p:cNvPr id="315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charset="0"/>
              </a:rPr>
              <a:t>External Data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Introduction — External Storage</a:t>
            </a:r>
          </a:p>
        </p:txBody>
      </p:sp>
      <p:sp>
        <p:nvSpPr>
          <p:cNvPr id="315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External storage</a:t>
            </a:r>
            <a:r>
              <a:rPr lang="en-US"/>
              <a:t> is storage that is not part of main memory.</a:t>
            </a:r>
          </a:p>
          <a:p>
            <a:pPr>
              <a:buFont typeface="Wingdings" charset="0"/>
              <a:buNone/>
            </a:pPr>
            <a:r>
              <a:rPr lang="en-US"/>
              <a:t>As compared with main memory, external storage is usually:</a:t>
            </a:r>
          </a:p>
          <a:p>
            <a:pPr lvl="1"/>
            <a:r>
              <a:rPr lang="en-US"/>
              <a:t>More permanent.</a:t>
            </a:r>
          </a:p>
          <a:p>
            <a:pPr lvl="1"/>
            <a:r>
              <a:rPr lang="en-US"/>
              <a:t>Larger.</a:t>
            </a:r>
          </a:p>
          <a:p>
            <a:pPr lvl="1"/>
            <a:r>
              <a:rPr lang="en-US"/>
              <a:t>Slower.</a:t>
            </a:r>
          </a:p>
          <a:p>
            <a:pPr>
              <a:buFont typeface="Wingdings" charset="0"/>
              <a:buNone/>
            </a:pPr>
            <a:r>
              <a:rPr lang="en-US"/>
              <a:t>Due to slow communications with external storage, we usually access data in chunks: disk blocks, network packets, etc.</a:t>
            </a:r>
          </a:p>
          <a:p>
            <a:pPr lvl="1"/>
            <a:r>
              <a:rPr lang="en-US"/>
              <a:t>Here, we will refer to these chunks as </a:t>
            </a:r>
            <a:r>
              <a:rPr lang="en-US" b="1"/>
              <a:t>blocks</a:t>
            </a:r>
            <a:r>
              <a:rPr lang="en-US"/>
              <a:t>.</a:t>
            </a:r>
          </a:p>
          <a:p>
            <a:pPr lvl="1"/>
            <a:r>
              <a:rPr lang="en-US"/>
              <a:t>A key feature of block access is that, while it can be very expensive to retrieve (for example) a single data item, it is no more expensive to retrieve all other data items in the block.</a:t>
            </a:r>
          </a:p>
          <a:p>
            <a:pPr>
              <a:buFont typeface="Wingdings" charset="0"/>
              <a:buNone/>
            </a:pPr>
            <a:r>
              <a:rPr lang="en-US"/>
              <a:t>In our discussion, we will:</a:t>
            </a:r>
          </a:p>
          <a:p>
            <a:pPr lvl="1"/>
            <a:r>
              <a:rPr lang="en-US"/>
              <a:t>Do all processing on the client side of the channel.</a:t>
            </a:r>
          </a:p>
          <a:p>
            <a:pPr lvl="1"/>
            <a:r>
              <a:rPr lang="en-US"/>
              <a:t>Usually not expect to hold all data in memory at once.</a:t>
            </a:r>
          </a:p>
          <a:p>
            <a:pPr lvl="1"/>
            <a:r>
              <a:rPr lang="en-US"/>
              <a:t>Expect essentially unlimited storage to be available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303751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C9CC-38E0-6C43-B1BC-1B809F4C13FF}" type="slidenum">
              <a:rPr lang="en-US"/>
              <a:pPr/>
              <a:t>21</a:t>
            </a:fld>
            <a:endParaRPr lang="en-US"/>
          </a:p>
        </p:txBody>
      </p:sp>
      <p:sp>
        <p:nvSpPr>
          <p:cNvPr id="313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Data</a:t>
            </a:r>
            <a:br>
              <a:rPr lang="en-US"/>
            </a:br>
            <a:r>
              <a:rPr lang="en-US"/>
              <a:t>Introduction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Two Problems to Solve</a:t>
            </a:r>
          </a:p>
        </p:txBody>
      </p:sp>
      <p:sp>
        <p:nvSpPr>
          <p:cNvPr id="313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consider two tasks dealing with data stored on a mass-storage device:</a:t>
            </a:r>
          </a:p>
          <a:p>
            <a:pPr lvl="1"/>
            <a:r>
              <a:rPr lang="en-US" b="1"/>
              <a:t>Sorting</a:t>
            </a:r>
          </a:p>
          <a:p>
            <a:pPr lvl="2"/>
            <a:r>
              <a:rPr lang="en-US"/>
              <a:t>We have a file (essentially, an array stored externally) that we want to sort.</a:t>
            </a:r>
          </a:p>
          <a:p>
            <a:pPr lvl="1"/>
            <a:r>
              <a:rPr lang="en-US" b="1"/>
              <a:t>Table Implementation</a:t>
            </a:r>
          </a:p>
          <a:p>
            <a:pPr lvl="2"/>
            <a:r>
              <a:rPr lang="en-US"/>
              <a:t>We want to store a very large Table externally.</a:t>
            </a:r>
          </a:p>
          <a:p>
            <a:pPr>
              <a:buFont typeface="Wingdings" charset="0"/>
              <a:buNone/>
            </a:pPr>
            <a:r>
              <a:rPr lang="en-US"/>
              <a:t>In both cases, we are interested in time efficiency. In particular, we want to </a:t>
            </a:r>
            <a:r>
              <a:rPr lang="en-US" b="1"/>
              <a:t>minimize the number of block accesses</a:t>
            </a:r>
            <a:r>
              <a:rPr lang="en-US"/>
              <a:t> required for:</a:t>
            </a:r>
          </a:p>
          <a:p>
            <a:pPr lvl="1"/>
            <a:r>
              <a:rPr lang="en-US"/>
              <a:t>Sorting.</a:t>
            </a:r>
          </a:p>
          <a:p>
            <a:pPr lvl="1"/>
            <a:r>
              <a:rPr lang="en-US"/>
              <a:t>Table retrieve/insert/delete/traverse.</a:t>
            </a:r>
          </a:p>
        </p:txBody>
      </p:sp>
    </p:spTree>
    <p:extLst>
      <p:ext uri="{BB962C8B-B14F-4D97-AF65-F5344CB8AC3E}">
        <p14:creationId xmlns:p14="http://schemas.microsoft.com/office/powerpoint/2010/main" val="4010866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0CB8-6065-774D-9D20-35DD7244B2AE}" type="slidenum">
              <a:rPr lang="en-US"/>
              <a:pPr/>
              <a:t>22</a:t>
            </a:fld>
            <a:endParaRPr lang="en-US"/>
          </a:p>
        </p:txBody>
      </p:sp>
      <p:sp>
        <p:nvSpPr>
          <p:cNvPr id="315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Data</a:t>
            </a:r>
            <a:br>
              <a:rPr lang="en-US"/>
            </a:br>
            <a:r>
              <a:rPr lang="en-US"/>
              <a:t>Sorting</a:t>
            </a:r>
          </a:p>
        </p:txBody>
      </p:sp>
      <p:sp>
        <p:nvSpPr>
          <p:cNvPr id="315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If data can be read entirely into memory, then: read, sort, write.</a:t>
            </a:r>
          </a:p>
          <a:p>
            <a:pPr lvl="1"/>
            <a:r>
              <a:rPr lang="en-US"/>
              <a:t>But if it cannot …</a:t>
            </a:r>
          </a:p>
          <a:p>
            <a:pPr>
              <a:buFont typeface="Wingdings" charset="0"/>
              <a:buNone/>
            </a:pPr>
            <a:r>
              <a:rPr lang="en-US"/>
              <a:t>We can do a reasonably efficient </a:t>
            </a:r>
            <a:r>
              <a:rPr lang="en-US" b="1"/>
              <a:t>Stable Merge</a:t>
            </a:r>
            <a:r>
              <a:rPr lang="en-US"/>
              <a:t> on data stored on an external mass-storage device.</a:t>
            </a:r>
          </a:p>
          <a:p>
            <a:pPr lvl="1"/>
            <a:r>
              <a:rPr lang="en-US"/>
              <a:t>Stable Merge works well with </a:t>
            </a:r>
            <a:r>
              <a:rPr lang="en-US" b="1"/>
              <a:t>sequential-access</a:t>
            </a:r>
            <a:r>
              <a:rPr lang="en-US"/>
              <a:t> data.</a:t>
            </a:r>
          </a:p>
          <a:p>
            <a:pPr lvl="2"/>
            <a:r>
              <a:rPr lang="en-US"/>
              <a:t>Files </a:t>
            </a:r>
            <a:r>
              <a:rPr lang="en-US" i="1"/>
              <a:t>can</a:t>
            </a:r>
            <a:r>
              <a:rPr lang="en-US"/>
              <a:t> be random-access, but sequential access is a more efficient way to handle a file, since consecutive read/write operations tend to deal with the same block.</a:t>
            </a:r>
          </a:p>
          <a:p>
            <a:pPr lvl="1"/>
            <a:r>
              <a:rPr lang="en-US"/>
              <a:t>The best Stable Merge requires </a:t>
            </a:r>
            <a:r>
              <a:rPr lang="en-US" b="1"/>
              <a:t>additional temporary storage</a:t>
            </a:r>
            <a:r>
              <a:rPr lang="en-US"/>
              <a:t>.</a:t>
            </a:r>
          </a:p>
          <a:p>
            <a:pPr lvl="2"/>
            <a:r>
              <a:rPr lang="en-US"/>
              <a:t>We can use </a:t>
            </a:r>
            <a:r>
              <a:rPr lang="en-US" b="1"/>
              <a:t>temporary files</a:t>
            </a:r>
            <a:r>
              <a:rPr lang="en-US"/>
              <a:t> for this.</a:t>
            </a:r>
          </a:p>
          <a:p>
            <a:pPr lvl="1"/>
            <a:r>
              <a:rPr lang="en-US"/>
              <a:t>We write Stable Merge so that operations on data of block size or smaller all occur in memory.</a:t>
            </a:r>
          </a:p>
          <a:p>
            <a:pPr lvl="2"/>
            <a:r>
              <a:rPr lang="en-US"/>
              <a:t>Since we access data in order, during a single Stable Merge operation we will not read/write any single block more than once.</a:t>
            </a:r>
          </a:p>
          <a:p>
            <a:pPr>
              <a:buFont typeface="Wingdings" charset="0"/>
              <a:buNone/>
            </a:pPr>
            <a:r>
              <a:rPr lang="en-US"/>
              <a:t>Using this, we get a reasonably efficient </a:t>
            </a:r>
            <a:r>
              <a:rPr lang="en-US" b="1"/>
              <a:t>external Merge Sort</a:t>
            </a:r>
            <a:r>
              <a:rPr lang="en-US"/>
              <a:t>.</a:t>
            </a:r>
          </a:p>
          <a:p>
            <a:pPr lvl="1"/>
            <a:r>
              <a:rPr lang="en-US"/>
              <a:t>It is stable, and so we do not need more than one algorithm.</a:t>
            </a:r>
          </a:p>
        </p:txBody>
      </p:sp>
    </p:spTree>
    <p:extLst>
      <p:ext uri="{BB962C8B-B14F-4D97-AF65-F5344CB8AC3E}">
        <p14:creationId xmlns:p14="http://schemas.microsoft.com/office/powerpoint/2010/main" val="308784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2617-9C93-844E-A24E-434DDDAF8A20}" type="slidenum">
              <a:rPr lang="en-US"/>
              <a:pPr/>
              <a:t>23</a:t>
            </a:fld>
            <a:endParaRPr lang="en-US"/>
          </a:p>
        </p:txBody>
      </p:sp>
      <p:sp>
        <p:nvSpPr>
          <p:cNvPr id="313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Data</a:t>
            </a:r>
            <a:br>
              <a:rPr lang="en-US"/>
            </a:br>
            <a:r>
              <a:rPr lang="en-US"/>
              <a:t>Tables </a:t>
            </a:r>
            <a:r>
              <a:rPr lang="en-US">
                <a:cs typeface="Times New Roman" charset="0"/>
              </a:rPr>
              <a:t>— Introduction</a:t>
            </a:r>
          </a:p>
        </p:txBody>
      </p:sp>
      <p:sp>
        <p:nvSpPr>
          <p:cNvPr id="313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Suppose we want to implement an external Table.</a:t>
            </a:r>
          </a:p>
          <a:p>
            <a:pPr lvl="1"/>
            <a:r>
              <a:rPr lang="en-US"/>
              <a:t>We may assume the Table is too big to fit into memory.</a:t>
            </a:r>
          </a:p>
          <a:p>
            <a:pPr lvl="1"/>
            <a:r>
              <a:rPr lang="en-US"/>
              <a:t>We might implement the Table as before (only stored on disk). However, this often results in too many block accesses.</a:t>
            </a:r>
          </a:p>
          <a:p>
            <a:pPr>
              <a:buFont typeface="Wingdings" charset="0"/>
              <a:buNone/>
            </a:pPr>
            <a:r>
              <a:rPr lang="en-US"/>
              <a:t>Idea: Use an </a:t>
            </a:r>
            <a:r>
              <a:rPr lang="en-US" b="1"/>
              <a:t>index</a:t>
            </a:r>
            <a:r>
              <a:rPr lang="en-US"/>
              <a:t>.</a:t>
            </a:r>
          </a:p>
          <a:p>
            <a:pPr lvl="1"/>
            <a:r>
              <a:rPr lang="en-US"/>
              <a:t>Often, in a key-data pair, the</a:t>
            </a:r>
            <a:br>
              <a:rPr lang="en-US"/>
            </a:br>
            <a:r>
              <a:rPr lang="en-US"/>
              <a:t>data part is far larger than the key.</a:t>
            </a:r>
          </a:p>
          <a:p>
            <a:pPr lvl="1"/>
            <a:r>
              <a:rPr lang="en-US"/>
              <a:t>Put all key-data pairs in some simple data structure stored externally (unsorted array or Linked List?). Also store the keys in a special data structure: the index. Each key gets a pointer to the proper spot in the larger structure.</a:t>
            </a:r>
          </a:p>
          <a:p>
            <a:pPr lvl="2"/>
            <a:r>
              <a:rPr lang="en-US"/>
              <a:t>Recall: All Table operations are constant-time for an unsorted Linked List if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find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can somehow be done quickly.</a:t>
            </a:r>
          </a:p>
          <a:p>
            <a:pPr lvl="1"/>
            <a:r>
              <a:rPr lang="en-US" b="1"/>
              <a:t>If the index fits in memory</a:t>
            </a:r>
            <a:r>
              <a:rPr lang="en-US"/>
              <a:t>, then organize it as before, and we have a good external Table implementation.</a:t>
            </a:r>
          </a:p>
          <a:p>
            <a:pPr lvl="1"/>
            <a:r>
              <a:rPr lang="en-US"/>
              <a:t>But if not …</a:t>
            </a:r>
          </a:p>
        </p:txBody>
      </p:sp>
      <p:sp>
        <p:nvSpPr>
          <p:cNvPr id="3132420" name="Text Box 4"/>
          <p:cNvSpPr txBox="1">
            <a:spLocks noChangeArrowheads="1"/>
          </p:cNvSpPr>
          <p:nvPr/>
        </p:nvSpPr>
        <p:spPr bwMode="auto">
          <a:xfrm>
            <a:off x="5867400" y="2393950"/>
            <a:ext cx="2819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Think: </a:t>
            </a:r>
            <a:r>
              <a:rPr lang="en-US" sz="1400" b="1">
                <a:solidFill>
                  <a:schemeClr val="folHlink"/>
                </a:solidFill>
              </a:rPr>
              <a:t>index of a book</a:t>
            </a:r>
            <a:r>
              <a:rPr lang="en-US" sz="1400">
                <a:solidFill>
                  <a:schemeClr val="folHlink"/>
                </a:solidFill>
              </a:rPr>
              <a:t>.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 i="1">
                <a:solidFill>
                  <a:schemeClr val="folHlink"/>
                </a:solidFill>
              </a:rPr>
              <a:t>Not</a:t>
            </a:r>
            <a:r>
              <a:rPr lang="en-US" sz="1400">
                <a:solidFill>
                  <a:schemeClr val="folHlink"/>
                </a:solidFill>
              </a:rPr>
              <a:t> the same as the 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>
                <a:solidFill>
                  <a:schemeClr val="folHlink"/>
                </a:solidFill>
              </a:rPr>
              <a:t>index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 of an item in a Sequence.</a:t>
            </a:r>
          </a:p>
        </p:txBody>
      </p:sp>
      <p:sp>
        <p:nvSpPr>
          <p:cNvPr id="3132421" name="Line 5"/>
          <p:cNvSpPr>
            <a:spLocks noChangeShapeType="1"/>
          </p:cNvSpPr>
          <p:nvPr/>
        </p:nvSpPr>
        <p:spPr bwMode="auto">
          <a:xfrm flipH="1">
            <a:off x="2895600" y="2546350"/>
            <a:ext cx="29718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3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DF43-2D8C-D54E-9EF6-C17A5A2FC87D}" type="slidenum">
              <a:rPr lang="en-US"/>
              <a:pPr/>
              <a:t>24</a:t>
            </a:fld>
            <a:endParaRPr lang="en-US"/>
          </a:p>
        </p:txBody>
      </p:sp>
      <p:sp>
        <p:nvSpPr>
          <p:cNvPr id="313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Data</a:t>
            </a:r>
            <a:br>
              <a:rPr lang="en-US"/>
            </a:br>
            <a:r>
              <a:rPr lang="en-US"/>
              <a:t>Tables </a:t>
            </a:r>
            <a:r>
              <a:rPr lang="en-US">
                <a:cs typeface="Times New Roman" charset="0"/>
              </a:rPr>
              <a:t>— Hash Table &amp; Balanced Search Tree</a:t>
            </a:r>
          </a:p>
        </p:txBody>
      </p:sp>
      <p:sp>
        <p:nvSpPr>
          <p:cNvPr id="313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Suppose the index does not fit in memory.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We </a:t>
            </a:r>
            <a:r>
              <a:rPr lang="en-US" sz="1600" i="1"/>
              <a:t>might</a:t>
            </a:r>
            <a:r>
              <a:rPr lang="en-US" sz="1600"/>
              <a:t> still want to have an index, stored on disk.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Regardless, the implementation options boil down to the same two as before: Hash Tables and balanced search trees.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Hash Tables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These can be implemented similarly to the in-memory version.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Remember that minimizing block accesses is the goal.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If there are no collisions, then the hash function tells us exactly where an item is. We retrieve it with a single block access.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Collision resolution is very low-cost, as long as we can still find our item </a:t>
            </a:r>
            <a:r>
              <a:rPr lang="en-US" sz="1600" b="1"/>
              <a:t>in the</a:t>
            </a:r>
            <a:r>
              <a:rPr lang="en-US" sz="1600"/>
              <a:t> </a:t>
            </a:r>
            <a:r>
              <a:rPr lang="en-US" sz="1600" b="1"/>
              <a:t>same block</a:t>
            </a:r>
            <a:r>
              <a:rPr lang="en-US" sz="1600"/>
              <a:t>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Open addressing does not work well. Linear probing has its usual problem of cluster formation, while other probe sequences tend to put items far away, requiring multiple block accesses.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So: Make each block a bucket?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Balanced Search Trees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Red-Black Trees are optimized for in-memory work.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For external data, Red-Black Trees may require many block accesses.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Idea: Make nodes large (one per block?). Minimize height as much as possible. Result: A </a:t>
            </a:r>
            <a:r>
              <a:rPr lang="en-US" sz="1600" b="1"/>
              <a:t>B-Tree</a:t>
            </a:r>
            <a:r>
              <a:rPr lang="en-US" sz="1600"/>
              <a:t> of high degree.</a:t>
            </a:r>
          </a:p>
        </p:txBody>
      </p:sp>
    </p:spTree>
    <p:extLst>
      <p:ext uri="{BB962C8B-B14F-4D97-AF65-F5344CB8AC3E}">
        <p14:creationId xmlns:p14="http://schemas.microsoft.com/office/powerpoint/2010/main" val="239493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B5AC-299E-9A4D-BFEC-F18AD9A050E1}" type="slidenum">
              <a:rPr lang="en-US"/>
              <a:pPr/>
              <a:t>25</a:t>
            </a:fld>
            <a:endParaRPr lang="en-US"/>
          </a:p>
        </p:txBody>
      </p:sp>
      <p:sp>
        <p:nvSpPr>
          <p:cNvPr id="316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Data</a:t>
            </a:r>
            <a:br>
              <a:rPr lang="en-US"/>
            </a:br>
            <a:r>
              <a:rPr lang="en-US"/>
              <a:t>Tables </a:t>
            </a:r>
            <a:r>
              <a:rPr lang="en-US">
                <a:cs typeface="Times New Roman" charset="0"/>
              </a:rPr>
              <a:t>— Better External Search Tree</a:t>
            </a:r>
          </a:p>
        </p:txBody>
      </p:sp>
      <p:sp>
        <p:nvSpPr>
          <p:cNvPr id="316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We have already generalized 2-3 Trees to 2-3-4 Trees.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The real reason that a 2-3-4 Tree is nice is that it has a convenient Binary-Tree representation (Red-Black Tree).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Now we go in a different direction: </a:t>
            </a:r>
            <a:r>
              <a:rPr lang="en-US" sz="1600" b="1"/>
              <a:t>making nodes large</a:t>
            </a:r>
            <a:r>
              <a:rPr lang="en-US" sz="1600"/>
              <a:t>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Question: Why are 2-3 Tree algorithms nice?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Answer: Because (in the Insert algorithm) an overfull node splits exactly into 2 smallest nodes + 1 element that moves up.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So generalize this.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2-3 Tree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Max items = 3–1 = 2.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Overfull (3 items) splits into 1 + 1 + 1 to move up.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Similarly, if max items = 4: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Overfull (5 items) splits into 2 + 2 + 1 to move up.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Call this a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3-4-5 Tree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If max items = 6: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Overfull (7 items) splits into 3 + 3 + 1 to move up.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Call this a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4-5-6-7 Tree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If max items = 8: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Overfull (9 items) splits into 4 + 4 + 1 to move up.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Call this a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5-6-7-8-9 Tree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And so on …</a:t>
            </a:r>
          </a:p>
        </p:txBody>
      </p:sp>
    </p:spTree>
    <p:extLst>
      <p:ext uri="{BB962C8B-B14F-4D97-AF65-F5344CB8AC3E}">
        <p14:creationId xmlns:p14="http://schemas.microsoft.com/office/powerpoint/2010/main" val="227495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25DC-E8E7-404B-B789-71A35F0C5BF7}" type="slidenum">
              <a:rPr lang="en-US"/>
              <a:pPr/>
              <a:t>26</a:t>
            </a:fld>
            <a:endParaRPr lang="en-US"/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Data</a:t>
            </a:r>
            <a:br>
              <a:rPr lang="en-US"/>
            </a:br>
            <a:r>
              <a:rPr lang="en-US"/>
              <a:t>Tables </a:t>
            </a:r>
            <a:r>
              <a:rPr lang="en-US">
                <a:cs typeface="Times New Roman" charset="0"/>
              </a:rPr>
              <a:t>— B-Trees [1/3]</a:t>
            </a:r>
          </a:p>
        </p:txBody>
      </p:sp>
      <p:sp>
        <p:nvSpPr>
          <p:cNvPr id="317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A </a:t>
            </a:r>
            <a:r>
              <a:rPr lang="en-US" b="1" dirty="0"/>
              <a:t>B-Tree of degree</a:t>
            </a:r>
            <a:r>
              <a:rPr lang="en-US" i="1" dirty="0"/>
              <a:t> </a:t>
            </a:r>
            <a:r>
              <a:rPr lang="en-US" b="1" i="1" dirty="0"/>
              <a:t>m</a:t>
            </a:r>
            <a:r>
              <a:rPr lang="en-US" dirty="0"/>
              <a:t> (</a:t>
            </a:r>
            <a:r>
              <a:rPr lang="en-US" i="1" dirty="0"/>
              <a:t>m</a:t>
            </a:r>
            <a:r>
              <a:rPr lang="en-US" dirty="0"/>
              <a:t> is odd) is essentially an (</a:t>
            </a:r>
            <a:r>
              <a:rPr lang="en-US" i="1" dirty="0"/>
              <a:t>m</a:t>
            </a:r>
            <a:r>
              <a:rPr lang="en-US" dirty="0"/>
              <a:t>+1)/2 … </a:t>
            </a:r>
            <a:r>
              <a:rPr lang="en-US" i="1" dirty="0"/>
              <a:t>m</a:t>
            </a:r>
            <a:r>
              <a:rPr lang="en-US" dirty="0"/>
              <a:t> Tree.</a:t>
            </a:r>
          </a:p>
          <a:p>
            <a:pPr lvl="1"/>
            <a:r>
              <a:rPr lang="en-US" dirty="0"/>
              <a:t>Each node has (</a:t>
            </a:r>
            <a:r>
              <a:rPr lang="en-US" i="1" dirty="0"/>
              <a:t>m</a:t>
            </a:r>
            <a:r>
              <a:rPr lang="en-US" dirty="0"/>
              <a:t>–1)/2 up to </a:t>
            </a:r>
            <a:r>
              <a:rPr lang="en-US" i="1" dirty="0"/>
              <a:t>m</a:t>
            </a:r>
            <a:r>
              <a:rPr lang="en-US" dirty="0"/>
              <a:t>–1 items.</a:t>
            </a:r>
          </a:p>
          <a:p>
            <a:pPr lvl="1"/>
            <a:r>
              <a:rPr lang="en-US" dirty="0"/>
              <a:t>Exception: The root can have 1 … </a:t>
            </a:r>
            <a:r>
              <a:rPr lang="en-US" i="1" dirty="0"/>
              <a:t>m</a:t>
            </a:r>
            <a:r>
              <a:rPr lang="en-US" dirty="0"/>
              <a:t>–1 items.</a:t>
            </a:r>
          </a:p>
          <a:p>
            <a:pPr lvl="1"/>
            <a:r>
              <a:rPr lang="en-US" dirty="0"/>
              <a:t>All leaves are at the same level.</a:t>
            </a:r>
          </a:p>
          <a:p>
            <a:pPr lvl="1"/>
            <a:r>
              <a:rPr lang="en-US" dirty="0"/>
              <a:t>All non-leaves have 1 more child than # of items.</a:t>
            </a:r>
          </a:p>
          <a:p>
            <a:pPr lvl="1"/>
            <a:r>
              <a:rPr lang="en-US" dirty="0"/>
              <a:t>Order property holds, as for 2-3 Trees and 2-3-4 Trees.</a:t>
            </a:r>
          </a:p>
          <a:p>
            <a:pPr>
              <a:buFont typeface="Wingdings" charset="0"/>
              <a:buNone/>
            </a:pPr>
            <a:r>
              <a:rPr lang="en-US" dirty="0"/>
              <a:t>A 2-3 Tree is precisely a B-Tree of degree 3.</a:t>
            </a:r>
          </a:p>
          <a:p>
            <a:pPr lvl="1"/>
            <a:r>
              <a:rPr lang="en-US" dirty="0"/>
              <a:t>Degree = max # of children = # of items in an </a:t>
            </a:r>
            <a:r>
              <a:rPr lang="en-US" i="1" dirty="0"/>
              <a:t>overfull</a:t>
            </a:r>
            <a:r>
              <a:rPr lang="en-US" dirty="0"/>
              <a:t> node.</a:t>
            </a:r>
          </a:p>
          <a:p>
            <a:pPr>
              <a:buFont typeface="Wingdings" charset="0"/>
              <a:buNone/>
            </a:pPr>
            <a:r>
              <a:rPr lang="en-US" dirty="0"/>
              <a:t>Below is an example of a B-Tree of degree 7.</a:t>
            </a:r>
          </a:p>
          <a:p>
            <a:pPr lvl="1"/>
            <a:r>
              <a:rPr lang="en-US" dirty="0"/>
              <a:t>In practice, a B-Tree could have much higher degree than this.</a:t>
            </a:r>
          </a:p>
        </p:txBody>
      </p:sp>
      <p:sp>
        <p:nvSpPr>
          <p:cNvPr id="3174404" name="Rectangle 4"/>
          <p:cNvSpPr>
            <a:spLocks noChangeArrowheads="1"/>
          </p:cNvSpPr>
          <p:nvPr/>
        </p:nvSpPr>
        <p:spPr bwMode="auto">
          <a:xfrm>
            <a:off x="41148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3174405" name="Rectangle 5"/>
          <p:cNvSpPr>
            <a:spLocks noChangeArrowheads="1"/>
          </p:cNvSpPr>
          <p:nvPr/>
        </p:nvSpPr>
        <p:spPr bwMode="auto">
          <a:xfrm>
            <a:off x="44196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58</a:t>
            </a:r>
          </a:p>
        </p:txBody>
      </p:sp>
      <p:sp>
        <p:nvSpPr>
          <p:cNvPr id="3174406" name="Rectangle 6"/>
          <p:cNvSpPr>
            <a:spLocks noChangeArrowheads="1"/>
          </p:cNvSpPr>
          <p:nvPr/>
        </p:nvSpPr>
        <p:spPr bwMode="auto">
          <a:xfrm>
            <a:off x="47244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84</a:t>
            </a:r>
          </a:p>
        </p:txBody>
      </p:sp>
      <p:sp>
        <p:nvSpPr>
          <p:cNvPr id="3174407" name="Rectangle 7"/>
          <p:cNvSpPr>
            <a:spLocks noChangeArrowheads="1"/>
          </p:cNvSpPr>
          <p:nvPr/>
        </p:nvSpPr>
        <p:spPr bwMode="auto">
          <a:xfrm>
            <a:off x="4114800" y="50292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08" name="Line 8"/>
          <p:cNvSpPr>
            <a:spLocks noChangeShapeType="1"/>
          </p:cNvSpPr>
          <p:nvPr/>
        </p:nvSpPr>
        <p:spPr bwMode="auto">
          <a:xfrm>
            <a:off x="5029200" y="5334000"/>
            <a:ext cx="1752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09" name="Line 9"/>
          <p:cNvSpPr>
            <a:spLocks noChangeShapeType="1"/>
          </p:cNvSpPr>
          <p:nvPr/>
        </p:nvSpPr>
        <p:spPr bwMode="auto">
          <a:xfrm>
            <a:off x="4724400" y="5334000"/>
            <a:ext cx="5334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10" name="Line 10"/>
          <p:cNvSpPr>
            <a:spLocks noChangeShapeType="1"/>
          </p:cNvSpPr>
          <p:nvPr/>
        </p:nvSpPr>
        <p:spPr bwMode="auto">
          <a:xfrm flipH="1">
            <a:off x="3581400" y="5334000"/>
            <a:ext cx="8382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11" name="Line 11"/>
          <p:cNvSpPr>
            <a:spLocks noChangeShapeType="1"/>
          </p:cNvSpPr>
          <p:nvPr/>
        </p:nvSpPr>
        <p:spPr bwMode="auto">
          <a:xfrm flipH="1">
            <a:off x="2057400" y="5334000"/>
            <a:ext cx="20574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12" name="Rectangle 12"/>
          <p:cNvSpPr>
            <a:spLocks noChangeArrowheads="1"/>
          </p:cNvSpPr>
          <p:nvPr/>
        </p:nvSpPr>
        <p:spPr bwMode="auto">
          <a:xfrm>
            <a:off x="16002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3174413" name="Rectangle 13"/>
          <p:cNvSpPr>
            <a:spLocks noChangeArrowheads="1"/>
          </p:cNvSpPr>
          <p:nvPr/>
        </p:nvSpPr>
        <p:spPr bwMode="auto">
          <a:xfrm>
            <a:off x="19050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3174414" name="Rectangle 14"/>
          <p:cNvSpPr>
            <a:spLocks noChangeArrowheads="1"/>
          </p:cNvSpPr>
          <p:nvPr/>
        </p:nvSpPr>
        <p:spPr bwMode="auto">
          <a:xfrm>
            <a:off x="22098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3174415" name="Rectangle 15"/>
          <p:cNvSpPr>
            <a:spLocks noChangeArrowheads="1"/>
          </p:cNvSpPr>
          <p:nvPr/>
        </p:nvSpPr>
        <p:spPr bwMode="auto">
          <a:xfrm>
            <a:off x="1600200" y="57150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16" name="Rectangle 16"/>
          <p:cNvSpPr>
            <a:spLocks noChangeArrowheads="1"/>
          </p:cNvSpPr>
          <p:nvPr/>
        </p:nvSpPr>
        <p:spPr bwMode="auto">
          <a:xfrm>
            <a:off x="26670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3174417" name="Rectangle 17"/>
          <p:cNvSpPr>
            <a:spLocks noChangeArrowheads="1"/>
          </p:cNvSpPr>
          <p:nvPr/>
        </p:nvSpPr>
        <p:spPr bwMode="auto">
          <a:xfrm>
            <a:off x="29718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27</a:t>
            </a:r>
          </a:p>
        </p:txBody>
      </p:sp>
      <p:sp>
        <p:nvSpPr>
          <p:cNvPr id="3174418" name="Rectangle 18"/>
          <p:cNvSpPr>
            <a:spLocks noChangeArrowheads="1"/>
          </p:cNvSpPr>
          <p:nvPr/>
        </p:nvSpPr>
        <p:spPr bwMode="auto">
          <a:xfrm>
            <a:off x="32766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28</a:t>
            </a:r>
          </a:p>
        </p:txBody>
      </p:sp>
      <p:sp>
        <p:nvSpPr>
          <p:cNvPr id="3174419" name="Rectangle 19"/>
          <p:cNvSpPr>
            <a:spLocks noChangeArrowheads="1"/>
          </p:cNvSpPr>
          <p:nvPr/>
        </p:nvSpPr>
        <p:spPr bwMode="auto">
          <a:xfrm>
            <a:off x="35814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34</a:t>
            </a:r>
          </a:p>
        </p:txBody>
      </p:sp>
      <p:sp>
        <p:nvSpPr>
          <p:cNvPr id="3174420" name="Rectangle 20"/>
          <p:cNvSpPr>
            <a:spLocks noChangeArrowheads="1"/>
          </p:cNvSpPr>
          <p:nvPr/>
        </p:nvSpPr>
        <p:spPr bwMode="auto">
          <a:xfrm>
            <a:off x="38862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39</a:t>
            </a:r>
          </a:p>
        </p:txBody>
      </p:sp>
      <p:sp>
        <p:nvSpPr>
          <p:cNvPr id="3174421" name="Rectangle 21"/>
          <p:cNvSpPr>
            <a:spLocks noChangeArrowheads="1"/>
          </p:cNvSpPr>
          <p:nvPr/>
        </p:nvSpPr>
        <p:spPr bwMode="auto">
          <a:xfrm>
            <a:off x="41910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52</a:t>
            </a:r>
          </a:p>
        </p:txBody>
      </p:sp>
      <p:sp>
        <p:nvSpPr>
          <p:cNvPr id="3174422" name="Rectangle 22"/>
          <p:cNvSpPr>
            <a:spLocks noChangeArrowheads="1"/>
          </p:cNvSpPr>
          <p:nvPr/>
        </p:nvSpPr>
        <p:spPr bwMode="auto">
          <a:xfrm>
            <a:off x="2667000" y="5715000"/>
            <a:ext cx="1828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23" name="Rectangle 23"/>
          <p:cNvSpPr>
            <a:spLocks noChangeArrowheads="1"/>
          </p:cNvSpPr>
          <p:nvPr/>
        </p:nvSpPr>
        <p:spPr bwMode="auto">
          <a:xfrm>
            <a:off x="60198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87</a:t>
            </a:r>
          </a:p>
        </p:txBody>
      </p:sp>
      <p:sp>
        <p:nvSpPr>
          <p:cNvPr id="3174424" name="Rectangle 24"/>
          <p:cNvSpPr>
            <a:spLocks noChangeArrowheads="1"/>
          </p:cNvSpPr>
          <p:nvPr/>
        </p:nvSpPr>
        <p:spPr bwMode="auto">
          <a:xfrm>
            <a:off x="63246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88</a:t>
            </a:r>
          </a:p>
        </p:txBody>
      </p:sp>
      <p:sp>
        <p:nvSpPr>
          <p:cNvPr id="3174425" name="Rectangle 25"/>
          <p:cNvSpPr>
            <a:spLocks noChangeArrowheads="1"/>
          </p:cNvSpPr>
          <p:nvPr/>
        </p:nvSpPr>
        <p:spPr bwMode="auto">
          <a:xfrm>
            <a:off x="66294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91</a:t>
            </a:r>
          </a:p>
        </p:txBody>
      </p:sp>
      <p:sp>
        <p:nvSpPr>
          <p:cNvPr id="3174426" name="Rectangle 26"/>
          <p:cNvSpPr>
            <a:spLocks noChangeArrowheads="1"/>
          </p:cNvSpPr>
          <p:nvPr/>
        </p:nvSpPr>
        <p:spPr bwMode="auto">
          <a:xfrm>
            <a:off x="69342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93</a:t>
            </a:r>
          </a:p>
        </p:txBody>
      </p:sp>
      <p:sp>
        <p:nvSpPr>
          <p:cNvPr id="3174427" name="Rectangle 27"/>
          <p:cNvSpPr>
            <a:spLocks noChangeArrowheads="1"/>
          </p:cNvSpPr>
          <p:nvPr/>
        </p:nvSpPr>
        <p:spPr bwMode="auto">
          <a:xfrm>
            <a:off x="72390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98</a:t>
            </a:r>
          </a:p>
        </p:txBody>
      </p:sp>
      <p:sp>
        <p:nvSpPr>
          <p:cNvPr id="3174428" name="Rectangle 28"/>
          <p:cNvSpPr>
            <a:spLocks noChangeArrowheads="1"/>
          </p:cNvSpPr>
          <p:nvPr/>
        </p:nvSpPr>
        <p:spPr bwMode="auto">
          <a:xfrm>
            <a:off x="6019800" y="5715000"/>
            <a:ext cx="1524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29" name="Rectangle 29"/>
          <p:cNvSpPr>
            <a:spLocks noChangeArrowheads="1"/>
          </p:cNvSpPr>
          <p:nvPr/>
        </p:nvSpPr>
        <p:spPr bwMode="auto">
          <a:xfrm>
            <a:off x="46482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60</a:t>
            </a:r>
          </a:p>
        </p:txBody>
      </p:sp>
      <p:sp>
        <p:nvSpPr>
          <p:cNvPr id="3174430" name="Rectangle 30"/>
          <p:cNvSpPr>
            <a:spLocks noChangeArrowheads="1"/>
          </p:cNvSpPr>
          <p:nvPr/>
        </p:nvSpPr>
        <p:spPr bwMode="auto">
          <a:xfrm>
            <a:off x="49530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63</a:t>
            </a:r>
          </a:p>
        </p:txBody>
      </p:sp>
      <p:sp>
        <p:nvSpPr>
          <p:cNvPr id="3174431" name="Rectangle 31"/>
          <p:cNvSpPr>
            <a:spLocks noChangeArrowheads="1"/>
          </p:cNvSpPr>
          <p:nvPr/>
        </p:nvSpPr>
        <p:spPr bwMode="auto">
          <a:xfrm>
            <a:off x="52578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71</a:t>
            </a:r>
          </a:p>
        </p:txBody>
      </p:sp>
      <p:sp>
        <p:nvSpPr>
          <p:cNvPr id="3174432" name="Rectangle 32"/>
          <p:cNvSpPr>
            <a:spLocks noChangeArrowheads="1"/>
          </p:cNvSpPr>
          <p:nvPr/>
        </p:nvSpPr>
        <p:spPr bwMode="auto">
          <a:xfrm>
            <a:off x="5562600" y="571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81</a:t>
            </a:r>
          </a:p>
        </p:txBody>
      </p:sp>
      <p:sp>
        <p:nvSpPr>
          <p:cNvPr id="3174433" name="Rectangle 33"/>
          <p:cNvSpPr>
            <a:spLocks noChangeArrowheads="1"/>
          </p:cNvSpPr>
          <p:nvPr/>
        </p:nvSpPr>
        <p:spPr bwMode="auto">
          <a:xfrm>
            <a:off x="4648200" y="5715000"/>
            <a:ext cx="12192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34" name="Text Box 34"/>
          <p:cNvSpPr txBox="1">
            <a:spLocks noChangeArrowheads="1"/>
          </p:cNvSpPr>
          <p:nvPr/>
        </p:nvSpPr>
        <p:spPr bwMode="auto">
          <a:xfrm>
            <a:off x="6705600" y="1447800"/>
            <a:ext cx="2057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solidFill>
                  <a:schemeClr val="folHlink"/>
                </a:solidFill>
              </a:rPr>
              <a:t>Terminology varies. </a:t>
            </a:r>
            <a:endParaRPr lang="en-US" sz="1400" dirty="0" smtClean="0">
              <a:solidFill>
                <a:schemeClr val="folHlink"/>
              </a:solidFill>
            </a:endParaRPr>
          </a:p>
        </p:txBody>
      </p:sp>
      <p:sp>
        <p:nvSpPr>
          <p:cNvPr id="3174435" name="Line 35"/>
          <p:cNvSpPr>
            <a:spLocks noChangeShapeType="1"/>
          </p:cNvSpPr>
          <p:nvPr/>
        </p:nvSpPr>
        <p:spPr bwMode="auto">
          <a:xfrm>
            <a:off x="1905000" y="1447800"/>
            <a:ext cx="1371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4436" name="Line 36"/>
          <p:cNvSpPr>
            <a:spLocks noChangeShapeType="1"/>
          </p:cNvSpPr>
          <p:nvPr/>
        </p:nvSpPr>
        <p:spPr bwMode="auto">
          <a:xfrm flipH="1" flipV="1">
            <a:off x="2819400" y="1524000"/>
            <a:ext cx="762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4437" name="Line 37"/>
          <p:cNvSpPr>
            <a:spLocks noChangeShapeType="1"/>
          </p:cNvSpPr>
          <p:nvPr/>
        </p:nvSpPr>
        <p:spPr bwMode="auto">
          <a:xfrm flipH="1" flipV="1">
            <a:off x="2895600" y="1676400"/>
            <a:ext cx="3810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A49-3898-1743-836B-2BE7975B2CBB}" type="slidenum">
              <a:rPr lang="en-US"/>
              <a:pPr/>
              <a:t>27</a:t>
            </a:fld>
            <a:endParaRPr lang="en-US"/>
          </a:p>
        </p:txBody>
      </p:sp>
      <p:sp>
        <p:nvSpPr>
          <p:cNvPr id="313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Data</a:t>
            </a:r>
            <a:br>
              <a:rPr lang="en-US"/>
            </a:br>
            <a:r>
              <a:rPr lang="en-US"/>
              <a:t>Tables </a:t>
            </a:r>
            <a:r>
              <a:rPr lang="en-US">
                <a:cs typeface="Times New Roman" charset="0"/>
              </a:rPr>
              <a:t>— B-Trees [2/3]</a:t>
            </a:r>
          </a:p>
        </p:txBody>
      </p:sp>
      <p:sp>
        <p:nvSpPr>
          <p:cNvPr id="313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How B-Tree Algorithms Work</a:t>
            </a:r>
          </a:p>
          <a:p>
            <a:pPr lvl="1"/>
            <a:r>
              <a:rPr lang="en-US"/>
              <a:t>Retrieve</a:t>
            </a:r>
          </a:p>
          <a:p>
            <a:pPr lvl="2"/>
            <a:r>
              <a:rPr lang="en-US"/>
              <a:t>Like other search trees.</a:t>
            </a:r>
          </a:p>
          <a:p>
            <a:pPr lvl="1"/>
            <a:r>
              <a:rPr lang="en-US"/>
              <a:t>Traverse</a:t>
            </a:r>
          </a:p>
          <a:p>
            <a:pPr lvl="2"/>
            <a:r>
              <a:rPr lang="en-US"/>
              <a:t>Like other search trees (generalized inorder traversal).</a:t>
            </a:r>
          </a:p>
          <a:p>
            <a:pPr lvl="2"/>
            <a:r>
              <a:rPr lang="en-US"/>
              <a:t>Note that we need only read each block once, </a:t>
            </a:r>
            <a:r>
              <a:rPr lang="en-US" b="1"/>
              <a:t>if</a:t>
            </a:r>
            <a:r>
              <a:rPr lang="en-US"/>
              <a:t> we have in-memory storage for </a:t>
            </a:r>
            <a:r>
              <a:rPr lang="en-US" i="1"/>
              <a:t>h</a:t>
            </a:r>
            <a:r>
              <a:rPr lang="en-US"/>
              <a:t> blocks, where </a:t>
            </a:r>
            <a:r>
              <a:rPr lang="en-US" i="1"/>
              <a:t>h</a:t>
            </a:r>
            <a:r>
              <a:rPr lang="en-US"/>
              <a:t> is the height of the tree.</a:t>
            </a:r>
          </a:p>
          <a:p>
            <a:pPr lvl="1"/>
            <a:r>
              <a:rPr lang="en-US"/>
              <a:t>Insert</a:t>
            </a:r>
          </a:p>
          <a:p>
            <a:pPr lvl="2"/>
            <a:r>
              <a:rPr lang="en-US"/>
              <a:t>Generalizes 2-3 Tree Insert algorithm:</a:t>
            </a:r>
          </a:p>
          <a:p>
            <a:pPr lvl="3"/>
            <a:r>
              <a:rPr lang="en-US"/>
              <a:t>Find the leaf that an item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should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go in.</a:t>
            </a:r>
          </a:p>
          <a:p>
            <a:pPr lvl="3"/>
            <a:r>
              <a:rPr lang="en-US"/>
              <a:t>Insert into this leaf.</a:t>
            </a:r>
          </a:p>
          <a:p>
            <a:pPr lvl="3"/>
            <a:r>
              <a:rPr lang="en-US"/>
              <a:t>If overfull, split it and move up the middle item, recursively inserting it in the parent node.</a:t>
            </a:r>
          </a:p>
          <a:p>
            <a:pPr lvl="3"/>
            <a:r>
              <a:rPr lang="en-US"/>
              <a:t>If the root becomes overfull, split and create a new root.</a:t>
            </a:r>
          </a:p>
          <a:p>
            <a:pPr lvl="1"/>
            <a:r>
              <a:rPr lang="en-US"/>
              <a:t>Delete</a:t>
            </a:r>
          </a:p>
          <a:p>
            <a:pPr lvl="2"/>
            <a:r>
              <a:rPr lang="en-US"/>
              <a:t>Generalizes 2-3 Tree Delete algorithm.</a:t>
            </a:r>
          </a:p>
        </p:txBody>
      </p:sp>
    </p:spTree>
    <p:extLst>
      <p:ext uri="{BB962C8B-B14F-4D97-AF65-F5344CB8AC3E}">
        <p14:creationId xmlns:p14="http://schemas.microsoft.com/office/powerpoint/2010/main" val="128796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4CCC-91E1-B744-82CA-64A5CDA54E5A}" type="slidenum">
              <a:rPr lang="en-US"/>
              <a:pPr/>
              <a:t>28</a:t>
            </a:fld>
            <a:endParaRPr lang="en-US"/>
          </a:p>
        </p:txBody>
      </p:sp>
      <p:sp>
        <p:nvSpPr>
          <p:cNvPr id="313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Data</a:t>
            </a:r>
            <a:br>
              <a:rPr lang="en-US"/>
            </a:br>
            <a:r>
              <a:rPr lang="en-US"/>
              <a:t>Tables </a:t>
            </a:r>
            <a:r>
              <a:rPr lang="en-US">
                <a:cs typeface="Times New Roman" charset="0"/>
              </a:rPr>
              <a:t>— B-Trees [3/3]</a:t>
            </a:r>
          </a:p>
        </p:txBody>
      </p:sp>
      <p:sp>
        <p:nvSpPr>
          <p:cNvPr id="313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Here is an illustration of B-Tree insert.</a:t>
            </a:r>
          </a:p>
          <a:p>
            <a:pPr lvl="1"/>
            <a:r>
              <a:rPr lang="en-US"/>
              <a:t>We insert 40 into this B-Tree of degree 7.</a:t>
            </a:r>
          </a:p>
        </p:txBody>
      </p:sp>
      <p:sp>
        <p:nvSpPr>
          <p:cNvPr id="3137540" name="Rectangle 4"/>
          <p:cNvSpPr>
            <a:spLocks noChangeArrowheads="1"/>
          </p:cNvSpPr>
          <p:nvPr/>
        </p:nvSpPr>
        <p:spPr bwMode="auto">
          <a:xfrm>
            <a:off x="4114800" y="1981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3137541" name="Rectangle 5"/>
          <p:cNvSpPr>
            <a:spLocks noChangeArrowheads="1"/>
          </p:cNvSpPr>
          <p:nvPr/>
        </p:nvSpPr>
        <p:spPr bwMode="auto">
          <a:xfrm>
            <a:off x="4419600" y="1981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58</a:t>
            </a:r>
          </a:p>
        </p:txBody>
      </p:sp>
      <p:sp>
        <p:nvSpPr>
          <p:cNvPr id="3137542" name="Rectangle 6"/>
          <p:cNvSpPr>
            <a:spLocks noChangeArrowheads="1"/>
          </p:cNvSpPr>
          <p:nvPr/>
        </p:nvSpPr>
        <p:spPr bwMode="auto">
          <a:xfrm>
            <a:off x="4724400" y="1981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84</a:t>
            </a:r>
          </a:p>
        </p:txBody>
      </p:sp>
      <p:sp>
        <p:nvSpPr>
          <p:cNvPr id="3137543" name="Rectangle 7"/>
          <p:cNvSpPr>
            <a:spLocks noChangeArrowheads="1"/>
          </p:cNvSpPr>
          <p:nvPr/>
        </p:nvSpPr>
        <p:spPr bwMode="auto">
          <a:xfrm>
            <a:off x="4114800" y="19812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44" name="Line 8"/>
          <p:cNvSpPr>
            <a:spLocks noChangeShapeType="1"/>
          </p:cNvSpPr>
          <p:nvPr/>
        </p:nvSpPr>
        <p:spPr bwMode="auto">
          <a:xfrm>
            <a:off x="5029200" y="2286000"/>
            <a:ext cx="1752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45" name="Line 9"/>
          <p:cNvSpPr>
            <a:spLocks noChangeShapeType="1"/>
          </p:cNvSpPr>
          <p:nvPr/>
        </p:nvSpPr>
        <p:spPr bwMode="auto">
          <a:xfrm>
            <a:off x="4724400" y="2286000"/>
            <a:ext cx="5334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46" name="Line 10"/>
          <p:cNvSpPr>
            <a:spLocks noChangeShapeType="1"/>
          </p:cNvSpPr>
          <p:nvPr/>
        </p:nvSpPr>
        <p:spPr bwMode="auto">
          <a:xfrm flipH="1">
            <a:off x="3581400" y="2286000"/>
            <a:ext cx="8382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47" name="Line 11"/>
          <p:cNvSpPr>
            <a:spLocks noChangeShapeType="1"/>
          </p:cNvSpPr>
          <p:nvPr/>
        </p:nvSpPr>
        <p:spPr bwMode="auto">
          <a:xfrm flipH="1">
            <a:off x="2057400" y="2286000"/>
            <a:ext cx="20574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48" name="Rectangle 12"/>
          <p:cNvSpPr>
            <a:spLocks noChangeArrowheads="1"/>
          </p:cNvSpPr>
          <p:nvPr/>
        </p:nvSpPr>
        <p:spPr bwMode="auto">
          <a:xfrm>
            <a:off x="16002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3137549" name="Rectangle 13"/>
          <p:cNvSpPr>
            <a:spLocks noChangeArrowheads="1"/>
          </p:cNvSpPr>
          <p:nvPr/>
        </p:nvSpPr>
        <p:spPr bwMode="auto">
          <a:xfrm>
            <a:off x="19050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3137550" name="Rectangle 14"/>
          <p:cNvSpPr>
            <a:spLocks noChangeArrowheads="1"/>
          </p:cNvSpPr>
          <p:nvPr/>
        </p:nvSpPr>
        <p:spPr bwMode="auto">
          <a:xfrm>
            <a:off x="22098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3137551" name="Rectangle 15"/>
          <p:cNvSpPr>
            <a:spLocks noChangeArrowheads="1"/>
          </p:cNvSpPr>
          <p:nvPr/>
        </p:nvSpPr>
        <p:spPr bwMode="auto">
          <a:xfrm>
            <a:off x="1600200" y="26670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52" name="Rectangle 16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3137553" name="Rectangle 17"/>
          <p:cNvSpPr>
            <a:spLocks noChangeArrowheads="1"/>
          </p:cNvSpPr>
          <p:nvPr/>
        </p:nvSpPr>
        <p:spPr bwMode="auto">
          <a:xfrm>
            <a:off x="29718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27</a:t>
            </a:r>
          </a:p>
        </p:txBody>
      </p:sp>
      <p:sp>
        <p:nvSpPr>
          <p:cNvPr id="3137554" name="Rectangle 18"/>
          <p:cNvSpPr>
            <a:spLocks noChangeArrowheads="1"/>
          </p:cNvSpPr>
          <p:nvPr/>
        </p:nvSpPr>
        <p:spPr bwMode="auto">
          <a:xfrm>
            <a:off x="32766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28</a:t>
            </a:r>
          </a:p>
        </p:txBody>
      </p:sp>
      <p:sp>
        <p:nvSpPr>
          <p:cNvPr id="3137555" name="Rectangle 19"/>
          <p:cNvSpPr>
            <a:spLocks noChangeArrowheads="1"/>
          </p:cNvSpPr>
          <p:nvPr/>
        </p:nvSpPr>
        <p:spPr bwMode="auto">
          <a:xfrm>
            <a:off x="35814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34</a:t>
            </a:r>
          </a:p>
        </p:txBody>
      </p:sp>
      <p:sp>
        <p:nvSpPr>
          <p:cNvPr id="3137556" name="Rectangle 20"/>
          <p:cNvSpPr>
            <a:spLocks noChangeArrowheads="1"/>
          </p:cNvSpPr>
          <p:nvPr/>
        </p:nvSpPr>
        <p:spPr bwMode="auto">
          <a:xfrm>
            <a:off x="38862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39</a:t>
            </a:r>
          </a:p>
        </p:txBody>
      </p:sp>
      <p:sp>
        <p:nvSpPr>
          <p:cNvPr id="3137557" name="Rectangle 21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52</a:t>
            </a:r>
          </a:p>
        </p:txBody>
      </p:sp>
      <p:sp>
        <p:nvSpPr>
          <p:cNvPr id="3137558" name="Rectangle 22"/>
          <p:cNvSpPr>
            <a:spLocks noChangeArrowheads="1"/>
          </p:cNvSpPr>
          <p:nvPr/>
        </p:nvSpPr>
        <p:spPr bwMode="auto">
          <a:xfrm>
            <a:off x="2667000" y="2667000"/>
            <a:ext cx="1828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59" name="Rectangle 23"/>
          <p:cNvSpPr>
            <a:spLocks noChangeArrowheads="1"/>
          </p:cNvSpPr>
          <p:nvPr/>
        </p:nvSpPr>
        <p:spPr bwMode="auto">
          <a:xfrm>
            <a:off x="60198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87</a:t>
            </a:r>
          </a:p>
        </p:txBody>
      </p:sp>
      <p:sp>
        <p:nvSpPr>
          <p:cNvPr id="3137560" name="Rectangle 24"/>
          <p:cNvSpPr>
            <a:spLocks noChangeArrowheads="1"/>
          </p:cNvSpPr>
          <p:nvPr/>
        </p:nvSpPr>
        <p:spPr bwMode="auto">
          <a:xfrm>
            <a:off x="63246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88</a:t>
            </a:r>
          </a:p>
        </p:txBody>
      </p:sp>
      <p:sp>
        <p:nvSpPr>
          <p:cNvPr id="3137561" name="Rectangle 25"/>
          <p:cNvSpPr>
            <a:spLocks noChangeArrowheads="1"/>
          </p:cNvSpPr>
          <p:nvPr/>
        </p:nvSpPr>
        <p:spPr bwMode="auto">
          <a:xfrm>
            <a:off x="66294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91</a:t>
            </a:r>
          </a:p>
        </p:txBody>
      </p:sp>
      <p:sp>
        <p:nvSpPr>
          <p:cNvPr id="3137562" name="Rectangle 26"/>
          <p:cNvSpPr>
            <a:spLocks noChangeArrowheads="1"/>
          </p:cNvSpPr>
          <p:nvPr/>
        </p:nvSpPr>
        <p:spPr bwMode="auto">
          <a:xfrm>
            <a:off x="69342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93</a:t>
            </a:r>
          </a:p>
        </p:txBody>
      </p:sp>
      <p:sp>
        <p:nvSpPr>
          <p:cNvPr id="3137563" name="Rectangle 27"/>
          <p:cNvSpPr>
            <a:spLocks noChangeArrowheads="1"/>
          </p:cNvSpPr>
          <p:nvPr/>
        </p:nvSpPr>
        <p:spPr bwMode="auto">
          <a:xfrm>
            <a:off x="72390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98</a:t>
            </a:r>
          </a:p>
        </p:txBody>
      </p:sp>
      <p:sp>
        <p:nvSpPr>
          <p:cNvPr id="3137564" name="Rectangle 28"/>
          <p:cNvSpPr>
            <a:spLocks noChangeArrowheads="1"/>
          </p:cNvSpPr>
          <p:nvPr/>
        </p:nvSpPr>
        <p:spPr bwMode="auto">
          <a:xfrm>
            <a:off x="6019800" y="2667000"/>
            <a:ext cx="1524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65" name="Rectangle 29"/>
          <p:cNvSpPr>
            <a:spLocks noChangeArrowheads="1"/>
          </p:cNvSpPr>
          <p:nvPr/>
        </p:nvSpPr>
        <p:spPr bwMode="auto">
          <a:xfrm>
            <a:off x="46482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60</a:t>
            </a:r>
          </a:p>
        </p:txBody>
      </p:sp>
      <p:sp>
        <p:nvSpPr>
          <p:cNvPr id="3137566" name="Rectangle 30"/>
          <p:cNvSpPr>
            <a:spLocks noChangeArrowheads="1"/>
          </p:cNvSpPr>
          <p:nvPr/>
        </p:nvSpPr>
        <p:spPr bwMode="auto">
          <a:xfrm>
            <a:off x="49530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63</a:t>
            </a:r>
          </a:p>
        </p:txBody>
      </p:sp>
      <p:sp>
        <p:nvSpPr>
          <p:cNvPr id="3137567" name="Rectangle 31"/>
          <p:cNvSpPr>
            <a:spLocks noChangeArrowheads="1"/>
          </p:cNvSpPr>
          <p:nvPr/>
        </p:nvSpPr>
        <p:spPr bwMode="auto">
          <a:xfrm>
            <a:off x="52578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71</a:t>
            </a:r>
          </a:p>
        </p:txBody>
      </p:sp>
      <p:sp>
        <p:nvSpPr>
          <p:cNvPr id="3137568" name="Rectangle 32"/>
          <p:cNvSpPr>
            <a:spLocks noChangeArrowheads="1"/>
          </p:cNvSpPr>
          <p:nvPr/>
        </p:nvSpPr>
        <p:spPr bwMode="auto">
          <a:xfrm>
            <a:off x="55626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81</a:t>
            </a:r>
          </a:p>
        </p:txBody>
      </p:sp>
      <p:sp>
        <p:nvSpPr>
          <p:cNvPr id="3137569" name="Rectangle 33"/>
          <p:cNvSpPr>
            <a:spLocks noChangeArrowheads="1"/>
          </p:cNvSpPr>
          <p:nvPr/>
        </p:nvSpPr>
        <p:spPr bwMode="auto">
          <a:xfrm>
            <a:off x="4648200" y="2667000"/>
            <a:ext cx="12192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70" name="Rectangle 34"/>
          <p:cNvSpPr>
            <a:spLocks noChangeArrowheads="1"/>
          </p:cNvSpPr>
          <p:nvPr/>
        </p:nvSpPr>
        <p:spPr bwMode="auto">
          <a:xfrm>
            <a:off x="4114800" y="3581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3137571" name="Rectangle 35"/>
          <p:cNvSpPr>
            <a:spLocks noChangeArrowheads="1"/>
          </p:cNvSpPr>
          <p:nvPr/>
        </p:nvSpPr>
        <p:spPr bwMode="auto">
          <a:xfrm>
            <a:off x="4419600" y="3581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58</a:t>
            </a:r>
          </a:p>
        </p:txBody>
      </p:sp>
      <p:sp>
        <p:nvSpPr>
          <p:cNvPr id="3137572" name="Rectangle 36"/>
          <p:cNvSpPr>
            <a:spLocks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84</a:t>
            </a:r>
          </a:p>
        </p:txBody>
      </p:sp>
      <p:sp>
        <p:nvSpPr>
          <p:cNvPr id="3137573" name="Rectangle 37"/>
          <p:cNvSpPr>
            <a:spLocks noChangeArrowheads="1"/>
          </p:cNvSpPr>
          <p:nvPr/>
        </p:nvSpPr>
        <p:spPr bwMode="auto">
          <a:xfrm>
            <a:off x="4114800" y="35814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74" name="Line 38"/>
          <p:cNvSpPr>
            <a:spLocks noChangeShapeType="1"/>
          </p:cNvSpPr>
          <p:nvPr/>
        </p:nvSpPr>
        <p:spPr bwMode="auto">
          <a:xfrm>
            <a:off x="5029200" y="3886200"/>
            <a:ext cx="1752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75" name="Line 39"/>
          <p:cNvSpPr>
            <a:spLocks noChangeShapeType="1"/>
          </p:cNvSpPr>
          <p:nvPr/>
        </p:nvSpPr>
        <p:spPr bwMode="auto">
          <a:xfrm>
            <a:off x="4724400" y="3886200"/>
            <a:ext cx="5334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76" name="Line 40"/>
          <p:cNvSpPr>
            <a:spLocks noChangeShapeType="1"/>
          </p:cNvSpPr>
          <p:nvPr/>
        </p:nvSpPr>
        <p:spPr bwMode="auto">
          <a:xfrm flipH="1">
            <a:off x="3581400" y="3886200"/>
            <a:ext cx="8382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77" name="Line 41"/>
          <p:cNvSpPr>
            <a:spLocks noChangeShapeType="1"/>
          </p:cNvSpPr>
          <p:nvPr/>
        </p:nvSpPr>
        <p:spPr bwMode="auto">
          <a:xfrm flipH="1">
            <a:off x="2057400" y="3886200"/>
            <a:ext cx="20574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78" name="Rectangle 42"/>
          <p:cNvSpPr>
            <a:spLocks noChangeArrowheads="1"/>
          </p:cNvSpPr>
          <p:nvPr/>
        </p:nvSpPr>
        <p:spPr bwMode="auto">
          <a:xfrm>
            <a:off x="1447800" y="4267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3137579" name="Rectangle 43"/>
          <p:cNvSpPr>
            <a:spLocks noChangeArrowheads="1"/>
          </p:cNvSpPr>
          <p:nvPr/>
        </p:nvSpPr>
        <p:spPr bwMode="auto">
          <a:xfrm>
            <a:off x="1752600" y="4267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3137580" name="Rectangle 44"/>
          <p:cNvSpPr>
            <a:spLocks noChangeArrowheads="1"/>
          </p:cNvSpPr>
          <p:nvPr/>
        </p:nvSpPr>
        <p:spPr bwMode="auto">
          <a:xfrm>
            <a:off x="2057400" y="4267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3137581" name="Rectangle 45"/>
          <p:cNvSpPr>
            <a:spLocks noChangeArrowheads="1"/>
          </p:cNvSpPr>
          <p:nvPr/>
        </p:nvSpPr>
        <p:spPr bwMode="auto">
          <a:xfrm>
            <a:off x="1447800" y="42672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82" name="Rectangle 46"/>
          <p:cNvSpPr>
            <a:spLocks noChangeArrowheads="1"/>
          </p:cNvSpPr>
          <p:nvPr/>
        </p:nvSpPr>
        <p:spPr bwMode="auto">
          <a:xfrm>
            <a:off x="2514600" y="42672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3137583" name="Rectangle 47"/>
          <p:cNvSpPr>
            <a:spLocks noChangeArrowheads="1"/>
          </p:cNvSpPr>
          <p:nvPr/>
        </p:nvSpPr>
        <p:spPr bwMode="auto">
          <a:xfrm>
            <a:off x="2819400" y="42672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27</a:t>
            </a:r>
          </a:p>
        </p:txBody>
      </p:sp>
      <p:sp>
        <p:nvSpPr>
          <p:cNvPr id="3137584" name="Rectangle 48"/>
          <p:cNvSpPr>
            <a:spLocks noChangeArrowheads="1"/>
          </p:cNvSpPr>
          <p:nvPr/>
        </p:nvSpPr>
        <p:spPr bwMode="auto">
          <a:xfrm>
            <a:off x="3124200" y="42672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28</a:t>
            </a:r>
          </a:p>
        </p:txBody>
      </p:sp>
      <p:sp>
        <p:nvSpPr>
          <p:cNvPr id="3137585" name="Rectangle 49"/>
          <p:cNvSpPr>
            <a:spLocks noChangeArrowheads="1"/>
          </p:cNvSpPr>
          <p:nvPr/>
        </p:nvSpPr>
        <p:spPr bwMode="auto">
          <a:xfrm>
            <a:off x="3733800" y="42672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39</a:t>
            </a:r>
          </a:p>
        </p:txBody>
      </p:sp>
      <p:sp>
        <p:nvSpPr>
          <p:cNvPr id="3137586" name="Rectangle 50"/>
          <p:cNvSpPr>
            <a:spLocks noChangeArrowheads="1"/>
          </p:cNvSpPr>
          <p:nvPr/>
        </p:nvSpPr>
        <p:spPr bwMode="auto">
          <a:xfrm>
            <a:off x="4038600" y="42672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40</a:t>
            </a:r>
          </a:p>
        </p:txBody>
      </p:sp>
      <p:sp>
        <p:nvSpPr>
          <p:cNvPr id="3137587" name="Rectangle 51"/>
          <p:cNvSpPr>
            <a:spLocks noChangeArrowheads="1"/>
          </p:cNvSpPr>
          <p:nvPr/>
        </p:nvSpPr>
        <p:spPr bwMode="auto">
          <a:xfrm>
            <a:off x="4343400" y="42672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52</a:t>
            </a:r>
          </a:p>
        </p:txBody>
      </p:sp>
      <p:sp>
        <p:nvSpPr>
          <p:cNvPr id="3137588" name="Rectangle 52"/>
          <p:cNvSpPr>
            <a:spLocks noChangeArrowheads="1"/>
          </p:cNvSpPr>
          <p:nvPr/>
        </p:nvSpPr>
        <p:spPr bwMode="auto">
          <a:xfrm>
            <a:off x="6172200" y="4267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87</a:t>
            </a:r>
          </a:p>
        </p:txBody>
      </p:sp>
      <p:sp>
        <p:nvSpPr>
          <p:cNvPr id="3137589" name="Rectangle 53"/>
          <p:cNvSpPr>
            <a:spLocks noChangeArrowheads="1"/>
          </p:cNvSpPr>
          <p:nvPr/>
        </p:nvSpPr>
        <p:spPr bwMode="auto">
          <a:xfrm>
            <a:off x="6477000" y="4267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88</a:t>
            </a:r>
          </a:p>
        </p:txBody>
      </p:sp>
      <p:sp>
        <p:nvSpPr>
          <p:cNvPr id="3137590" name="Rectangle 54"/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91</a:t>
            </a:r>
          </a:p>
        </p:txBody>
      </p:sp>
      <p:sp>
        <p:nvSpPr>
          <p:cNvPr id="3137591" name="Rectangle 55"/>
          <p:cNvSpPr>
            <a:spLocks noChangeArrowheads="1"/>
          </p:cNvSpPr>
          <p:nvPr/>
        </p:nvSpPr>
        <p:spPr bwMode="auto">
          <a:xfrm>
            <a:off x="7086600" y="4267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93</a:t>
            </a:r>
          </a:p>
        </p:txBody>
      </p:sp>
      <p:sp>
        <p:nvSpPr>
          <p:cNvPr id="3137592" name="Rectangle 56"/>
          <p:cNvSpPr>
            <a:spLocks noChangeArrowheads="1"/>
          </p:cNvSpPr>
          <p:nvPr/>
        </p:nvSpPr>
        <p:spPr bwMode="auto">
          <a:xfrm>
            <a:off x="7391400" y="4267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98</a:t>
            </a:r>
          </a:p>
        </p:txBody>
      </p:sp>
      <p:sp>
        <p:nvSpPr>
          <p:cNvPr id="3137593" name="Rectangle 57"/>
          <p:cNvSpPr>
            <a:spLocks noChangeArrowheads="1"/>
          </p:cNvSpPr>
          <p:nvPr/>
        </p:nvSpPr>
        <p:spPr bwMode="auto">
          <a:xfrm>
            <a:off x="6172200" y="4267200"/>
            <a:ext cx="1524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94" name="Rectangle 58"/>
          <p:cNvSpPr>
            <a:spLocks noChangeArrowheads="1"/>
          </p:cNvSpPr>
          <p:nvPr/>
        </p:nvSpPr>
        <p:spPr bwMode="auto">
          <a:xfrm>
            <a:off x="4800600" y="4267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60</a:t>
            </a:r>
          </a:p>
        </p:txBody>
      </p:sp>
      <p:sp>
        <p:nvSpPr>
          <p:cNvPr id="3137595" name="Rectangle 59"/>
          <p:cNvSpPr>
            <a:spLocks noChangeArrowheads="1"/>
          </p:cNvSpPr>
          <p:nvPr/>
        </p:nvSpPr>
        <p:spPr bwMode="auto">
          <a:xfrm>
            <a:off x="5105400" y="4267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63</a:t>
            </a:r>
          </a:p>
        </p:txBody>
      </p:sp>
      <p:sp>
        <p:nvSpPr>
          <p:cNvPr id="3137596" name="Rectangle 60"/>
          <p:cNvSpPr>
            <a:spLocks noChangeArrowheads="1"/>
          </p:cNvSpPr>
          <p:nvPr/>
        </p:nvSpPr>
        <p:spPr bwMode="auto">
          <a:xfrm>
            <a:off x="5410200" y="4267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71</a:t>
            </a:r>
          </a:p>
        </p:txBody>
      </p:sp>
      <p:sp>
        <p:nvSpPr>
          <p:cNvPr id="3137597" name="Rectangle 61"/>
          <p:cNvSpPr>
            <a:spLocks noChangeArrowheads="1"/>
          </p:cNvSpPr>
          <p:nvPr/>
        </p:nvSpPr>
        <p:spPr bwMode="auto">
          <a:xfrm>
            <a:off x="5715000" y="4267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81</a:t>
            </a:r>
          </a:p>
        </p:txBody>
      </p:sp>
      <p:sp>
        <p:nvSpPr>
          <p:cNvPr id="3137598" name="Rectangle 62"/>
          <p:cNvSpPr>
            <a:spLocks noChangeArrowheads="1"/>
          </p:cNvSpPr>
          <p:nvPr/>
        </p:nvSpPr>
        <p:spPr bwMode="auto">
          <a:xfrm>
            <a:off x="4800600" y="4267200"/>
            <a:ext cx="12192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599" name="Rectangle 63"/>
          <p:cNvSpPr>
            <a:spLocks noChangeArrowheads="1"/>
          </p:cNvSpPr>
          <p:nvPr/>
        </p:nvSpPr>
        <p:spPr bwMode="auto">
          <a:xfrm>
            <a:off x="3429000" y="42672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34</a:t>
            </a:r>
          </a:p>
        </p:txBody>
      </p:sp>
      <p:sp>
        <p:nvSpPr>
          <p:cNvPr id="3137600" name="Rectangle 64"/>
          <p:cNvSpPr>
            <a:spLocks noChangeArrowheads="1"/>
          </p:cNvSpPr>
          <p:nvPr/>
        </p:nvSpPr>
        <p:spPr bwMode="auto">
          <a:xfrm>
            <a:off x="2514600" y="4267200"/>
            <a:ext cx="2133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01" name="Line 65"/>
          <p:cNvSpPr>
            <a:spLocks noChangeShapeType="1"/>
          </p:cNvSpPr>
          <p:nvPr/>
        </p:nvSpPr>
        <p:spPr bwMode="auto">
          <a:xfrm flipV="1">
            <a:off x="3657600" y="3962400"/>
            <a:ext cx="381000" cy="1524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02" name="Rectangle 66"/>
          <p:cNvSpPr>
            <a:spLocks noChangeArrowheads="1"/>
          </p:cNvSpPr>
          <p:nvPr/>
        </p:nvSpPr>
        <p:spPr bwMode="auto">
          <a:xfrm>
            <a:off x="39624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3137603" name="Rectangle 67"/>
          <p:cNvSpPr>
            <a:spLocks noChangeArrowheads="1"/>
          </p:cNvSpPr>
          <p:nvPr/>
        </p:nvSpPr>
        <p:spPr bwMode="auto">
          <a:xfrm>
            <a:off x="45720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58</a:t>
            </a:r>
          </a:p>
        </p:txBody>
      </p:sp>
      <p:sp>
        <p:nvSpPr>
          <p:cNvPr id="3137604" name="Rectangle 68"/>
          <p:cNvSpPr>
            <a:spLocks noChangeArrowheads="1"/>
          </p:cNvSpPr>
          <p:nvPr/>
        </p:nvSpPr>
        <p:spPr bwMode="auto">
          <a:xfrm>
            <a:off x="48768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84</a:t>
            </a:r>
          </a:p>
        </p:txBody>
      </p:sp>
      <p:sp>
        <p:nvSpPr>
          <p:cNvPr id="3137605" name="Line 69"/>
          <p:cNvSpPr>
            <a:spLocks noChangeShapeType="1"/>
          </p:cNvSpPr>
          <p:nvPr/>
        </p:nvSpPr>
        <p:spPr bwMode="auto">
          <a:xfrm>
            <a:off x="5181600" y="5486400"/>
            <a:ext cx="16764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06" name="Line 70"/>
          <p:cNvSpPr>
            <a:spLocks noChangeShapeType="1"/>
          </p:cNvSpPr>
          <p:nvPr/>
        </p:nvSpPr>
        <p:spPr bwMode="auto">
          <a:xfrm>
            <a:off x="4876800" y="5486400"/>
            <a:ext cx="4572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07" name="Line 71"/>
          <p:cNvSpPr>
            <a:spLocks noChangeShapeType="1"/>
          </p:cNvSpPr>
          <p:nvPr/>
        </p:nvSpPr>
        <p:spPr bwMode="auto">
          <a:xfrm flipH="1">
            <a:off x="3048000" y="5486400"/>
            <a:ext cx="12192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08" name="Line 72"/>
          <p:cNvSpPr>
            <a:spLocks noChangeShapeType="1"/>
          </p:cNvSpPr>
          <p:nvPr/>
        </p:nvSpPr>
        <p:spPr bwMode="auto">
          <a:xfrm flipH="1">
            <a:off x="1981200" y="5486400"/>
            <a:ext cx="19812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09" name="Rectangle 73"/>
          <p:cNvSpPr>
            <a:spLocks noChangeArrowheads="1"/>
          </p:cNvSpPr>
          <p:nvPr/>
        </p:nvSpPr>
        <p:spPr bwMode="auto">
          <a:xfrm>
            <a:off x="15240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3137610" name="Rectangle 74"/>
          <p:cNvSpPr>
            <a:spLocks noChangeArrowheads="1"/>
          </p:cNvSpPr>
          <p:nvPr/>
        </p:nvSpPr>
        <p:spPr bwMode="auto">
          <a:xfrm>
            <a:off x="18288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3137611" name="Rectangle 75"/>
          <p:cNvSpPr>
            <a:spLocks noChangeArrowheads="1"/>
          </p:cNvSpPr>
          <p:nvPr/>
        </p:nvSpPr>
        <p:spPr bwMode="auto">
          <a:xfrm>
            <a:off x="21336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3137612" name="Rectangle 76"/>
          <p:cNvSpPr>
            <a:spLocks noChangeArrowheads="1"/>
          </p:cNvSpPr>
          <p:nvPr/>
        </p:nvSpPr>
        <p:spPr bwMode="auto">
          <a:xfrm>
            <a:off x="1524000" y="58674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13" name="Rectangle 77"/>
          <p:cNvSpPr>
            <a:spLocks noChangeArrowheads="1"/>
          </p:cNvSpPr>
          <p:nvPr/>
        </p:nvSpPr>
        <p:spPr bwMode="auto">
          <a:xfrm>
            <a:off x="25908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3137614" name="Rectangle 78"/>
          <p:cNvSpPr>
            <a:spLocks noChangeArrowheads="1"/>
          </p:cNvSpPr>
          <p:nvPr/>
        </p:nvSpPr>
        <p:spPr bwMode="auto">
          <a:xfrm>
            <a:off x="28956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27</a:t>
            </a:r>
          </a:p>
        </p:txBody>
      </p:sp>
      <p:sp>
        <p:nvSpPr>
          <p:cNvPr id="3137615" name="Rectangle 79"/>
          <p:cNvSpPr>
            <a:spLocks noChangeArrowheads="1"/>
          </p:cNvSpPr>
          <p:nvPr/>
        </p:nvSpPr>
        <p:spPr bwMode="auto">
          <a:xfrm>
            <a:off x="32004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28</a:t>
            </a:r>
          </a:p>
        </p:txBody>
      </p:sp>
      <p:sp>
        <p:nvSpPr>
          <p:cNvPr id="3137616" name="Rectangle 80"/>
          <p:cNvSpPr>
            <a:spLocks noChangeArrowheads="1"/>
          </p:cNvSpPr>
          <p:nvPr/>
        </p:nvSpPr>
        <p:spPr bwMode="auto">
          <a:xfrm>
            <a:off x="36576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39</a:t>
            </a:r>
          </a:p>
        </p:txBody>
      </p:sp>
      <p:sp>
        <p:nvSpPr>
          <p:cNvPr id="3137617" name="Rectangle 81"/>
          <p:cNvSpPr>
            <a:spLocks noChangeArrowheads="1"/>
          </p:cNvSpPr>
          <p:nvPr/>
        </p:nvSpPr>
        <p:spPr bwMode="auto">
          <a:xfrm>
            <a:off x="39624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40</a:t>
            </a:r>
          </a:p>
        </p:txBody>
      </p:sp>
      <p:sp>
        <p:nvSpPr>
          <p:cNvPr id="3137618" name="Rectangle 82"/>
          <p:cNvSpPr>
            <a:spLocks noChangeArrowheads="1"/>
          </p:cNvSpPr>
          <p:nvPr/>
        </p:nvSpPr>
        <p:spPr bwMode="auto">
          <a:xfrm>
            <a:off x="42672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52</a:t>
            </a:r>
          </a:p>
        </p:txBody>
      </p:sp>
      <p:sp>
        <p:nvSpPr>
          <p:cNvPr id="3137619" name="Rectangle 83"/>
          <p:cNvSpPr>
            <a:spLocks noChangeArrowheads="1"/>
          </p:cNvSpPr>
          <p:nvPr/>
        </p:nvSpPr>
        <p:spPr bwMode="auto">
          <a:xfrm>
            <a:off x="60960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87</a:t>
            </a:r>
          </a:p>
        </p:txBody>
      </p:sp>
      <p:sp>
        <p:nvSpPr>
          <p:cNvPr id="3137620" name="Rectangle 84"/>
          <p:cNvSpPr>
            <a:spLocks noChangeArrowheads="1"/>
          </p:cNvSpPr>
          <p:nvPr/>
        </p:nvSpPr>
        <p:spPr bwMode="auto">
          <a:xfrm>
            <a:off x="64008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88</a:t>
            </a:r>
          </a:p>
        </p:txBody>
      </p:sp>
      <p:sp>
        <p:nvSpPr>
          <p:cNvPr id="3137621" name="Rectangle 85"/>
          <p:cNvSpPr>
            <a:spLocks noChangeArrowheads="1"/>
          </p:cNvSpPr>
          <p:nvPr/>
        </p:nvSpPr>
        <p:spPr bwMode="auto">
          <a:xfrm>
            <a:off x="67056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91</a:t>
            </a:r>
          </a:p>
        </p:txBody>
      </p:sp>
      <p:sp>
        <p:nvSpPr>
          <p:cNvPr id="3137622" name="Rectangle 86"/>
          <p:cNvSpPr>
            <a:spLocks noChangeArrowheads="1"/>
          </p:cNvSpPr>
          <p:nvPr/>
        </p:nvSpPr>
        <p:spPr bwMode="auto">
          <a:xfrm>
            <a:off x="70104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93</a:t>
            </a:r>
          </a:p>
        </p:txBody>
      </p:sp>
      <p:sp>
        <p:nvSpPr>
          <p:cNvPr id="3137623" name="Rectangle 87"/>
          <p:cNvSpPr>
            <a:spLocks noChangeArrowheads="1"/>
          </p:cNvSpPr>
          <p:nvPr/>
        </p:nvSpPr>
        <p:spPr bwMode="auto">
          <a:xfrm>
            <a:off x="73152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98</a:t>
            </a:r>
          </a:p>
        </p:txBody>
      </p:sp>
      <p:sp>
        <p:nvSpPr>
          <p:cNvPr id="3137624" name="Rectangle 88"/>
          <p:cNvSpPr>
            <a:spLocks noChangeArrowheads="1"/>
          </p:cNvSpPr>
          <p:nvPr/>
        </p:nvSpPr>
        <p:spPr bwMode="auto">
          <a:xfrm>
            <a:off x="6096000" y="5867400"/>
            <a:ext cx="1524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25" name="Rectangle 89"/>
          <p:cNvSpPr>
            <a:spLocks noChangeArrowheads="1"/>
          </p:cNvSpPr>
          <p:nvPr/>
        </p:nvSpPr>
        <p:spPr bwMode="auto">
          <a:xfrm>
            <a:off x="47244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60</a:t>
            </a:r>
          </a:p>
        </p:txBody>
      </p:sp>
      <p:sp>
        <p:nvSpPr>
          <p:cNvPr id="3137626" name="Rectangle 90"/>
          <p:cNvSpPr>
            <a:spLocks noChangeArrowheads="1"/>
          </p:cNvSpPr>
          <p:nvPr/>
        </p:nvSpPr>
        <p:spPr bwMode="auto">
          <a:xfrm>
            <a:off x="50292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63</a:t>
            </a:r>
          </a:p>
        </p:txBody>
      </p:sp>
      <p:sp>
        <p:nvSpPr>
          <p:cNvPr id="3137627" name="Rectangle 91"/>
          <p:cNvSpPr>
            <a:spLocks noChangeArrowheads="1"/>
          </p:cNvSpPr>
          <p:nvPr/>
        </p:nvSpPr>
        <p:spPr bwMode="auto">
          <a:xfrm>
            <a:off x="53340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71</a:t>
            </a:r>
          </a:p>
        </p:txBody>
      </p:sp>
      <p:sp>
        <p:nvSpPr>
          <p:cNvPr id="3137628" name="Rectangle 92"/>
          <p:cNvSpPr>
            <a:spLocks noChangeArrowheads="1"/>
          </p:cNvSpPr>
          <p:nvPr/>
        </p:nvSpPr>
        <p:spPr bwMode="auto">
          <a:xfrm>
            <a:off x="56388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81</a:t>
            </a:r>
          </a:p>
        </p:txBody>
      </p:sp>
      <p:sp>
        <p:nvSpPr>
          <p:cNvPr id="3137629" name="Rectangle 93"/>
          <p:cNvSpPr>
            <a:spLocks noChangeArrowheads="1"/>
          </p:cNvSpPr>
          <p:nvPr/>
        </p:nvSpPr>
        <p:spPr bwMode="auto">
          <a:xfrm>
            <a:off x="4724400" y="5867400"/>
            <a:ext cx="12192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30" name="Rectangle 94"/>
          <p:cNvSpPr>
            <a:spLocks noChangeArrowheads="1"/>
          </p:cNvSpPr>
          <p:nvPr/>
        </p:nvSpPr>
        <p:spPr bwMode="auto">
          <a:xfrm>
            <a:off x="2590800" y="58674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31" name="Rectangle 95"/>
          <p:cNvSpPr>
            <a:spLocks noChangeArrowheads="1"/>
          </p:cNvSpPr>
          <p:nvPr/>
        </p:nvSpPr>
        <p:spPr bwMode="auto">
          <a:xfrm>
            <a:off x="42672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34</a:t>
            </a:r>
          </a:p>
        </p:txBody>
      </p:sp>
      <p:sp>
        <p:nvSpPr>
          <p:cNvPr id="3137632" name="Rectangle 96"/>
          <p:cNvSpPr>
            <a:spLocks noChangeArrowheads="1"/>
          </p:cNvSpPr>
          <p:nvPr/>
        </p:nvSpPr>
        <p:spPr bwMode="auto">
          <a:xfrm>
            <a:off x="3962400" y="5181600"/>
            <a:ext cx="1219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33" name="Rectangle 97"/>
          <p:cNvSpPr>
            <a:spLocks noChangeArrowheads="1"/>
          </p:cNvSpPr>
          <p:nvPr/>
        </p:nvSpPr>
        <p:spPr bwMode="auto">
          <a:xfrm>
            <a:off x="3657600" y="58674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34" name="Line 98"/>
          <p:cNvSpPr>
            <a:spLocks noChangeShapeType="1"/>
          </p:cNvSpPr>
          <p:nvPr/>
        </p:nvSpPr>
        <p:spPr bwMode="auto">
          <a:xfrm flipH="1">
            <a:off x="4114800" y="5486400"/>
            <a:ext cx="4572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35" name="Line 99"/>
          <p:cNvSpPr>
            <a:spLocks noChangeShapeType="1"/>
          </p:cNvSpPr>
          <p:nvPr/>
        </p:nvSpPr>
        <p:spPr bwMode="auto">
          <a:xfrm>
            <a:off x="4572000" y="3124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36" name="Line 100"/>
          <p:cNvSpPr>
            <a:spLocks noChangeShapeType="1"/>
          </p:cNvSpPr>
          <p:nvPr/>
        </p:nvSpPr>
        <p:spPr bwMode="auto">
          <a:xfrm>
            <a:off x="4572000" y="4724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637" name="Line 101"/>
          <p:cNvSpPr>
            <a:spLocks noChangeShapeType="1"/>
          </p:cNvSpPr>
          <p:nvPr/>
        </p:nvSpPr>
        <p:spPr bwMode="auto">
          <a:xfrm flipV="1">
            <a:off x="3581400" y="4114800"/>
            <a:ext cx="76200" cy="1524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7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A501-070C-334D-B986-5C2D14566BC8}" type="slidenum">
              <a:rPr lang="en-US"/>
              <a:pPr/>
              <a:t>29</a:t>
            </a:fld>
            <a:endParaRPr lang="en-US"/>
          </a:p>
        </p:txBody>
      </p:sp>
      <p:sp>
        <p:nvSpPr>
          <p:cNvPr id="318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Data</a:t>
            </a:r>
            <a:br>
              <a:rPr lang="en-US"/>
            </a:br>
            <a:r>
              <a:rPr lang="en-US"/>
              <a:t>Tables </a:t>
            </a:r>
            <a:r>
              <a:rPr lang="en-US">
                <a:cs typeface="Times New Roman" charset="0"/>
              </a:rPr>
              <a:t>— B+ Trees</a:t>
            </a:r>
          </a:p>
        </p:txBody>
      </p:sp>
      <p:sp>
        <p:nvSpPr>
          <p:cNvPr id="318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/>
              <a:t>A common variation of a B-Tree is a </a:t>
            </a:r>
            <a:r>
              <a:rPr lang="en-US" sz="1600" b="1" dirty="0"/>
              <a:t>B+ Tree</a:t>
            </a:r>
            <a:r>
              <a:rPr lang="en-US" sz="16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All data (the non-key portion of the value) is in the leaves.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Keys in non-leaf nodes are duplicated in the leaves.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Leaves are typically joined in an auxiliary Linked List. This minimizes the number of block accesses required for a traversal.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Otherwise, same as a B-Tree.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/>
              <a:t>From the Wikipedia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B+ Tree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 article (4 Dec </a:t>
            </a:r>
            <a:r>
              <a:rPr lang="en-US" sz="1600" dirty="0" smtClean="0"/>
              <a:t>2012)</a:t>
            </a:r>
            <a:r>
              <a:rPr lang="en-US" sz="1600" dirty="0"/>
              <a:t>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400" dirty="0"/>
              <a:t>	</a:t>
            </a:r>
            <a:r>
              <a:rPr lang="en-US" sz="1400" dirty="0" err="1"/>
              <a:t>btrfs</a:t>
            </a:r>
            <a:r>
              <a:rPr lang="en-US" sz="1400" dirty="0"/>
              <a:t>, NTFS, </a:t>
            </a:r>
            <a:r>
              <a:rPr lang="en-US" sz="1400" dirty="0" err="1"/>
              <a:t>ReiserFS</a:t>
            </a:r>
            <a:r>
              <a:rPr lang="en-US" sz="1400" dirty="0"/>
              <a:t>, NSS, XFS, and JFS </a:t>
            </a:r>
            <a:r>
              <a:rPr lang="en-US" sz="1400" dirty="0" err="1"/>
              <a:t>filesystems</a:t>
            </a:r>
            <a:r>
              <a:rPr lang="en-US" sz="1400" dirty="0"/>
              <a:t> all use this type of tree for metadata indexing. Relational database management systems such as IBM DB2, Informix, Microsoft SQL Server, Oracle 8, Sybase ASI, </a:t>
            </a:r>
            <a:r>
              <a:rPr lang="en-US" sz="1400" dirty="0" err="1"/>
              <a:t>PostgreSQL</a:t>
            </a:r>
            <a:r>
              <a:rPr lang="en-US" sz="1400" dirty="0"/>
              <a:t>, Firebird and MySQL support this type of tree for table indices. Key-value database management systems such as </a:t>
            </a:r>
            <a:r>
              <a:rPr lang="en-US" sz="1400" dirty="0" err="1" smtClean="0"/>
              <a:t>CouchDB</a:t>
            </a:r>
            <a:r>
              <a:rPr lang="en-US" sz="1400" dirty="0" smtClean="0"/>
              <a:t> and </a:t>
            </a:r>
            <a:r>
              <a:rPr lang="en-US" sz="1400" dirty="0"/>
              <a:t>Tokyo Tyrant support this type of tree for data access.</a:t>
            </a:r>
          </a:p>
        </p:txBody>
      </p:sp>
      <p:sp>
        <p:nvSpPr>
          <p:cNvPr id="3181572" name="Rectangle 4"/>
          <p:cNvSpPr>
            <a:spLocks noChangeArrowheads="1"/>
          </p:cNvSpPr>
          <p:nvPr/>
        </p:nvSpPr>
        <p:spPr bwMode="auto">
          <a:xfrm>
            <a:off x="39624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3181573" name="Rectangle 5"/>
          <p:cNvSpPr>
            <a:spLocks noChangeArrowheads="1"/>
          </p:cNvSpPr>
          <p:nvPr/>
        </p:nvSpPr>
        <p:spPr bwMode="auto">
          <a:xfrm>
            <a:off x="45720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58</a:t>
            </a:r>
          </a:p>
        </p:txBody>
      </p:sp>
      <p:sp>
        <p:nvSpPr>
          <p:cNvPr id="3181574" name="Rectangle 6"/>
          <p:cNvSpPr>
            <a:spLocks noChangeArrowheads="1"/>
          </p:cNvSpPr>
          <p:nvPr/>
        </p:nvSpPr>
        <p:spPr bwMode="auto">
          <a:xfrm>
            <a:off x="48768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84</a:t>
            </a:r>
          </a:p>
        </p:txBody>
      </p:sp>
      <p:sp>
        <p:nvSpPr>
          <p:cNvPr id="3181575" name="Line 7"/>
          <p:cNvSpPr>
            <a:spLocks noChangeShapeType="1"/>
          </p:cNvSpPr>
          <p:nvPr/>
        </p:nvSpPr>
        <p:spPr bwMode="auto">
          <a:xfrm>
            <a:off x="5181600" y="3276600"/>
            <a:ext cx="2133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576" name="Line 8"/>
          <p:cNvSpPr>
            <a:spLocks noChangeShapeType="1"/>
          </p:cNvSpPr>
          <p:nvPr/>
        </p:nvSpPr>
        <p:spPr bwMode="auto">
          <a:xfrm>
            <a:off x="4876800" y="3276600"/>
            <a:ext cx="609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577" name="Line 9"/>
          <p:cNvSpPr>
            <a:spLocks noChangeShapeType="1"/>
          </p:cNvSpPr>
          <p:nvPr/>
        </p:nvSpPr>
        <p:spPr bwMode="auto">
          <a:xfrm flipH="1">
            <a:off x="2590800" y="3276600"/>
            <a:ext cx="16764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578" name="Line 10"/>
          <p:cNvSpPr>
            <a:spLocks noChangeShapeType="1"/>
          </p:cNvSpPr>
          <p:nvPr/>
        </p:nvSpPr>
        <p:spPr bwMode="auto">
          <a:xfrm flipH="1">
            <a:off x="1371600" y="3276600"/>
            <a:ext cx="2590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579" name="Rectangle 11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3181580" name="Rectangle 12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3181581" name="Rectangle 13"/>
          <p:cNvSpPr>
            <a:spLocks noChangeArrowheads="1"/>
          </p:cNvSpPr>
          <p:nvPr/>
        </p:nvSpPr>
        <p:spPr bwMode="auto">
          <a:xfrm>
            <a:off x="15240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3181582" name="Rectangle 14"/>
          <p:cNvSpPr>
            <a:spLocks noChangeArrowheads="1"/>
          </p:cNvSpPr>
          <p:nvPr/>
        </p:nvSpPr>
        <p:spPr bwMode="auto">
          <a:xfrm>
            <a:off x="914400" y="36576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583" name="Rectangle 15"/>
          <p:cNvSpPr>
            <a:spLocks noChangeArrowheads="1"/>
          </p:cNvSpPr>
          <p:nvPr/>
        </p:nvSpPr>
        <p:spPr bwMode="auto">
          <a:xfrm>
            <a:off x="22860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3181584" name="Rectangle 16"/>
          <p:cNvSpPr>
            <a:spLocks noChangeArrowheads="1"/>
          </p:cNvSpPr>
          <p:nvPr/>
        </p:nvSpPr>
        <p:spPr bwMode="auto">
          <a:xfrm>
            <a:off x="25908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27</a:t>
            </a:r>
          </a:p>
        </p:txBody>
      </p:sp>
      <p:sp>
        <p:nvSpPr>
          <p:cNvPr id="3181585" name="Rectangle 17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28</a:t>
            </a:r>
          </a:p>
        </p:txBody>
      </p:sp>
      <p:sp>
        <p:nvSpPr>
          <p:cNvPr id="3181586" name="Rectangle 18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39</a:t>
            </a:r>
          </a:p>
        </p:txBody>
      </p:sp>
      <p:sp>
        <p:nvSpPr>
          <p:cNvPr id="3181587" name="Rectangle 19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40</a:t>
            </a:r>
          </a:p>
        </p:txBody>
      </p:sp>
      <p:sp>
        <p:nvSpPr>
          <p:cNvPr id="3181588" name="Rectangle 20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52</a:t>
            </a:r>
          </a:p>
        </p:txBody>
      </p:sp>
      <p:sp>
        <p:nvSpPr>
          <p:cNvPr id="3181589" name="Rectangle 21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84</a:t>
            </a:r>
          </a:p>
        </p:txBody>
      </p:sp>
      <p:sp>
        <p:nvSpPr>
          <p:cNvPr id="3181590" name="Rectangle 22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88</a:t>
            </a:r>
          </a:p>
        </p:txBody>
      </p:sp>
      <p:sp>
        <p:nvSpPr>
          <p:cNvPr id="3181591" name="Rectangle 23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91</a:t>
            </a:r>
          </a:p>
        </p:txBody>
      </p:sp>
      <p:sp>
        <p:nvSpPr>
          <p:cNvPr id="3181592" name="Rectangle 24"/>
          <p:cNvSpPr>
            <a:spLocks noChangeArrowheads="1"/>
          </p:cNvSpPr>
          <p:nvPr/>
        </p:nvSpPr>
        <p:spPr bwMode="auto">
          <a:xfrm>
            <a:off x="76200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93</a:t>
            </a:r>
          </a:p>
        </p:txBody>
      </p:sp>
      <p:sp>
        <p:nvSpPr>
          <p:cNvPr id="3181593" name="Rectangle 25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98</a:t>
            </a:r>
          </a:p>
        </p:txBody>
      </p:sp>
      <p:sp>
        <p:nvSpPr>
          <p:cNvPr id="3181594" name="Rectangle 26"/>
          <p:cNvSpPr>
            <a:spLocks noChangeArrowheads="1"/>
          </p:cNvSpPr>
          <p:nvPr/>
        </p:nvSpPr>
        <p:spPr bwMode="auto">
          <a:xfrm>
            <a:off x="50292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60</a:t>
            </a:r>
          </a:p>
        </p:txBody>
      </p:sp>
      <p:sp>
        <p:nvSpPr>
          <p:cNvPr id="3181595" name="Rectangle 27"/>
          <p:cNvSpPr>
            <a:spLocks noChangeArrowheads="1"/>
          </p:cNvSpPr>
          <p:nvPr/>
        </p:nvSpPr>
        <p:spPr bwMode="auto">
          <a:xfrm>
            <a:off x="53340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63</a:t>
            </a:r>
          </a:p>
        </p:txBody>
      </p:sp>
      <p:sp>
        <p:nvSpPr>
          <p:cNvPr id="3181596" name="Rectangle 28"/>
          <p:cNvSpPr>
            <a:spLocks noChangeArrowheads="1"/>
          </p:cNvSpPr>
          <p:nvPr/>
        </p:nvSpPr>
        <p:spPr bwMode="auto">
          <a:xfrm>
            <a:off x="56388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71</a:t>
            </a:r>
          </a:p>
        </p:txBody>
      </p:sp>
      <p:sp>
        <p:nvSpPr>
          <p:cNvPr id="3181597" name="Rectangle 29"/>
          <p:cNvSpPr>
            <a:spLocks noChangeArrowheads="1"/>
          </p:cNvSpPr>
          <p:nvPr/>
        </p:nvSpPr>
        <p:spPr bwMode="auto">
          <a:xfrm>
            <a:off x="59436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81</a:t>
            </a:r>
          </a:p>
        </p:txBody>
      </p:sp>
      <p:sp>
        <p:nvSpPr>
          <p:cNvPr id="3181598" name="Rectangle 30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34</a:t>
            </a:r>
          </a:p>
        </p:txBody>
      </p:sp>
      <p:sp>
        <p:nvSpPr>
          <p:cNvPr id="3181599" name="Rectangle 31"/>
          <p:cNvSpPr>
            <a:spLocks noChangeArrowheads="1"/>
          </p:cNvSpPr>
          <p:nvPr/>
        </p:nvSpPr>
        <p:spPr bwMode="auto">
          <a:xfrm>
            <a:off x="3962400" y="2971800"/>
            <a:ext cx="12192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600" name="Line 32"/>
          <p:cNvSpPr>
            <a:spLocks noChangeShapeType="1"/>
          </p:cNvSpPr>
          <p:nvPr/>
        </p:nvSpPr>
        <p:spPr bwMode="auto">
          <a:xfrm flipH="1">
            <a:off x="3962400" y="3276600"/>
            <a:ext cx="609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601" name="Rectangle 33"/>
          <p:cNvSpPr>
            <a:spLocks noChangeArrowheads="1"/>
          </p:cNvSpPr>
          <p:nvPr/>
        </p:nvSpPr>
        <p:spPr bwMode="auto">
          <a:xfrm>
            <a:off x="19812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3181602" name="Rectangle 34"/>
          <p:cNvSpPr>
            <a:spLocks noChangeArrowheads="1"/>
          </p:cNvSpPr>
          <p:nvPr/>
        </p:nvSpPr>
        <p:spPr bwMode="auto">
          <a:xfrm>
            <a:off x="1981200" y="3657600"/>
            <a:ext cx="12192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603" name="Rectangle 35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34</a:t>
            </a:r>
          </a:p>
        </p:txBody>
      </p:sp>
      <p:sp>
        <p:nvSpPr>
          <p:cNvPr id="3181604" name="Rectangle 36"/>
          <p:cNvSpPr>
            <a:spLocks noChangeArrowheads="1"/>
          </p:cNvSpPr>
          <p:nvPr/>
        </p:nvSpPr>
        <p:spPr bwMode="auto">
          <a:xfrm>
            <a:off x="3352800" y="3657600"/>
            <a:ext cx="12192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605" name="Rectangle 37"/>
          <p:cNvSpPr>
            <a:spLocks noChangeArrowheads="1"/>
          </p:cNvSpPr>
          <p:nvPr/>
        </p:nvSpPr>
        <p:spPr bwMode="auto">
          <a:xfrm>
            <a:off x="47244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58</a:t>
            </a:r>
          </a:p>
        </p:txBody>
      </p:sp>
      <p:sp>
        <p:nvSpPr>
          <p:cNvPr id="3181606" name="Rectangle 38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87</a:t>
            </a:r>
          </a:p>
        </p:txBody>
      </p:sp>
      <p:sp>
        <p:nvSpPr>
          <p:cNvPr id="3181607" name="Rectangle 39"/>
          <p:cNvSpPr>
            <a:spLocks noChangeArrowheads="1"/>
          </p:cNvSpPr>
          <p:nvPr/>
        </p:nvSpPr>
        <p:spPr bwMode="auto">
          <a:xfrm>
            <a:off x="6400800" y="3657600"/>
            <a:ext cx="1828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608" name="Rectangle 40"/>
          <p:cNvSpPr>
            <a:spLocks noChangeArrowheads="1"/>
          </p:cNvSpPr>
          <p:nvPr/>
        </p:nvSpPr>
        <p:spPr bwMode="auto">
          <a:xfrm>
            <a:off x="4724400" y="3657600"/>
            <a:ext cx="1524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609" name="Arc 41"/>
          <p:cNvSpPr>
            <a:spLocks/>
          </p:cNvSpPr>
          <p:nvPr/>
        </p:nvSpPr>
        <p:spPr bwMode="auto">
          <a:xfrm flipH="1">
            <a:off x="1674813" y="3886200"/>
            <a:ext cx="436562" cy="228600"/>
          </a:xfrm>
          <a:custGeom>
            <a:avLst/>
            <a:gdLst>
              <a:gd name="G0" fmla="+- 20264 0 0"/>
              <a:gd name="G1" fmla="+- 0 0 0"/>
              <a:gd name="G2" fmla="+- 21600 0 0"/>
              <a:gd name="T0" fmla="*/ 40400 w 40400"/>
              <a:gd name="T1" fmla="*/ 7816 h 21600"/>
              <a:gd name="T2" fmla="*/ 0 w 40400"/>
              <a:gd name="T3" fmla="*/ 7479 h 21600"/>
              <a:gd name="T4" fmla="*/ 20264 w 404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00" h="21600" fill="none" extrusionOk="0">
                <a:moveTo>
                  <a:pt x="40400" y="7816"/>
                </a:moveTo>
                <a:cubicBezTo>
                  <a:pt x="37174" y="16125"/>
                  <a:pt x="29177" y="21599"/>
                  <a:pt x="20264" y="21599"/>
                </a:cubicBezTo>
                <a:cubicBezTo>
                  <a:pt x="11219" y="21599"/>
                  <a:pt x="3131" y="15964"/>
                  <a:pt x="0" y="7478"/>
                </a:cubicBezTo>
              </a:path>
              <a:path w="40400" h="21600" stroke="0" extrusionOk="0">
                <a:moveTo>
                  <a:pt x="40400" y="7816"/>
                </a:moveTo>
                <a:cubicBezTo>
                  <a:pt x="37174" y="16125"/>
                  <a:pt x="29177" y="21599"/>
                  <a:pt x="20264" y="21599"/>
                </a:cubicBezTo>
                <a:cubicBezTo>
                  <a:pt x="11219" y="21599"/>
                  <a:pt x="3131" y="15964"/>
                  <a:pt x="0" y="7478"/>
                </a:cubicBezTo>
                <a:lnTo>
                  <a:pt x="20264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81610" name="Arc 42"/>
          <p:cNvSpPr>
            <a:spLocks/>
          </p:cNvSpPr>
          <p:nvPr/>
        </p:nvSpPr>
        <p:spPr bwMode="auto">
          <a:xfrm flipH="1">
            <a:off x="3048000" y="3886200"/>
            <a:ext cx="436563" cy="228600"/>
          </a:xfrm>
          <a:custGeom>
            <a:avLst/>
            <a:gdLst>
              <a:gd name="G0" fmla="+- 20264 0 0"/>
              <a:gd name="G1" fmla="+- 0 0 0"/>
              <a:gd name="G2" fmla="+- 21600 0 0"/>
              <a:gd name="T0" fmla="*/ 40400 w 40400"/>
              <a:gd name="T1" fmla="*/ 7816 h 21600"/>
              <a:gd name="T2" fmla="*/ 0 w 40400"/>
              <a:gd name="T3" fmla="*/ 7479 h 21600"/>
              <a:gd name="T4" fmla="*/ 20264 w 404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00" h="21600" fill="none" extrusionOk="0">
                <a:moveTo>
                  <a:pt x="40400" y="7816"/>
                </a:moveTo>
                <a:cubicBezTo>
                  <a:pt x="37174" y="16125"/>
                  <a:pt x="29177" y="21599"/>
                  <a:pt x="20264" y="21599"/>
                </a:cubicBezTo>
                <a:cubicBezTo>
                  <a:pt x="11219" y="21599"/>
                  <a:pt x="3131" y="15964"/>
                  <a:pt x="0" y="7478"/>
                </a:cubicBezTo>
              </a:path>
              <a:path w="40400" h="21600" stroke="0" extrusionOk="0">
                <a:moveTo>
                  <a:pt x="40400" y="7816"/>
                </a:moveTo>
                <a:cubicBezTo>
                  <a:pt x="37174" y="16125"/>
                  <a:pt x="29177" y="21599"/>
                  <a:pt x="20264" y="21599"/>
                </a:cubicBezTo>
                <a:cubicBezTo>
                  <a:pt x="11219" y="21599"/>
                  <a:pt x="3131" y="15964"/>
                  <a:pt x="0" y="7478"/>
                </a:cubicBezTo>
                <a:lnTo>
                  <a:pt x="20264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81611" name="Arc 43"/>
          <p:cNvSpPr>
            <a:spLocks/>
          </p:cNvSpPr>
          <p:nvPr/>
        </p:nvSpPr>
        <p:spPr bwMode="auto">
          <a:xfrm flipH="1">
            <a:off x="4419600" y="3886200"/>
            <a:ext cx="436563" cy="228600"/>
          </a:xfrm>
          <a:custGeom>
            <a:avLst/>
            <a:gdLst>
              <a:gd name="G0" fmla="+- 20264 0 0"/>
              <a:gd name="G1" fmla="+- 0 0 0"/>
              <a:gd name="G2" fmla="+- 21600 0 0"/>
              <a:gd name="T0" fmla="*/ 40400 w 40400"/>
              <a:gd name="T1" fmla="*/ 7816 h 21600"/>
              <a:gd name="T2" fmla="*/ 0 w 40400"/>
              <a:gd name="T3" fmla="*/ 7479 h 21600"/>
              <a:gd name="T4" fmla="*/ 20264 w 404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00" h="21600" fill="none" extrusionOk="0">
                <a:moveTo>
                  <a:pt x="40400" y="7816"/>
                </a:moveTo>
                <a:cubicBezTo>
                  <a:pt x="37174" y="16125"/>
                  <a:pt x="29177" y="21599"/>
                  <a:pt x="20264" y="21599"/>
                </a:cubicBezTo>
                <a:cubicBezTo>
                  <a:pt x="11219" y="21599"/>
                  <a:pt x="3131" y="15964"/>
                  <a:pt x="0" y="7478"/>
                </a:cubicBezTo>
              </a:path>
              <a:path w="40400" h="21600" stroke="0" extrusionOk="0">
                <a:moveTo>
                  <a:pt x="40400" y="7816"/>
                </a:moveTo>
                <a:cubicBezTo>
                  <a:pt x="37174" y="16125"/>
                  <a:pt x="29177" y="21599"/>
                  <a:pt x="20264" y="21599"/>
                </a:cubicBezTo>
                <a:cubicBezTo>
                  <a:pt x="11219" y="21599"/>
                  <a:pt x="3131" y="15964"/>
                  <a:pt x="0" y="7478"/>
                </a:cubicBezTo>
                <a:lnTo>
                  <a:pt x="20264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81612" name="Arc 44"/>
          <p:cNvSpPr>
            <a:spLocks/>
          </p:cNvSpPr>
          <p:nvPr/>
        </p:nvSpPr>
        <p:spPr bwMode="auto">
          <a:xfrm flipH="1">
            <a:off x="6096000" y="3886200"/>
            <a:ext cx="436563" cy="228600"/>
          </a:xfrm>
          <a:custGeom>
            <a:avLst/>
            <a:gdLst>
              <a:gd name="G0" fmla="+- 20264 0 0"/>
              <a:gd name="G1" fmla="+- 0 0 0"/>
              <a:gd name="G2" fmla="+- 21600 0 0"/>
              <a:gd name="T0" fmla="*/ 40400 w 40400"/>
              <a:gd name="T1" fmla="*/ 7816 h 21600"/>
              <a:gd name="T2" fmla="*/ 0 w 40400"/>
              <a:gd name="T3" fmla="*/ 7479 h 21600"/>
              <a:gd name="T4" fmla="*/ 20264 w 404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00" h="21600" fill="none" extrusionOk="0">
                <a:moveTo>
                  <a:pt x="40400" y="7816"/>
                </a:moveTo>
                <a:cubicBezTo>
                  <a:pt x="37174" y="16125"/>
                  <a:pt x="29177" y="21599"/>
                  <a:pt x="20264" y="21599"/>
                </a:cubicBezTo>
                <a:cubicBezTo>
                  <a:pt x="11219" y="21599"/>
                  <a:pt x="3131" y="15964"/>
                  <a:pt x="0" y="7478"/>
                </a:cubicBezTo>
              </a:path>
              <a:path w="40400" h="21600" stroke="0" extrusionOk="0">
                <a:moveTo>
                  <a:pt x="40400" y="7816"/>
                </a:moveTo>
                <a:cubicBezTo>
                  <a:pt x="37174" y="16125"/>
                  <a:pt x="29177" y="21599"/>
                  <a:pt x="20264" y="21599"/>
                </a:cubicBezTo>
                <a:cubicBezTo>
                  <a:pt x="11219" y="21599"/>
                  <a:pt x="3131" y="15964"/>
                  <a:pt x="0" y="7478"/>
                </a:cubicBezTo>
                <a:lnTo>
                  <a:pt x="20264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81613" name="Arc 45"/>
          <p:cNvSpPr>
            <a:spLocks/>
          </p:cNvSpPr>
          <p:nvPr/>
        </p:nvSpPr>
        <p:spPr bwMode="auto">
          <a:xfrm flipH="1">
            <a:off x="8077200" y="3886200"/>
            <a:ext cx="223838" cy="228600"/>
          </a:xfrm>
          <a:custGeom>
            <a:avLst/>
            <a:gdLst>
              <a:gd name="G0" fmla="+- 521 0 0"/>
              <a:gd name="G1" fmla="+- 0 0 0"/>
              <a:gd name="G2" fmla="+- 21600 0 0"/>
              <a:gd name="T0" fmla="*/ 20657 w 20657"/>
              <a:gd name="T1" fmla="*/ 7816 h 21600"/>
              <a:gd name="T2" fmla="*/ 0 w 20657"/>
              <a:gd name="T3" fmla="*/ 21594 h 21600"/>
              <a:gd name="T4" fmla="*/ 521 w 2065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57" h="21600" fill="none" extrusionOk="0">
                <a:moveTo>
                  <a:pt x="20657" y="7816"/>
                </a:moveTo>
                <a:cubicBezTo>
                  <a:pt x="17431" y="16125"/>
                  <a:pt x="9434" y="21599"/>
                  <a:pt x="521" y="21599"/>
                </a:cubicBezTo>
                <a:cubicBezTo>
                  <a:pt x="347" y="21599"/>
                  <a:pt x="173" y="21597"/>
                  <a:pt x="0" y="21593"/>
                </a:cubicBezTo>
              </a:path>
              <a:path w="20657" h="21600" stroke="0" extrusionOk="0">
                <a:moveTo>
                  <a:pt x="20657" y="7816"/>
                </a:moveTo>
                <a:cubicBezTo>
                  <a:pt x="17431" y="16125"/>
                  <a:pt x="9434" y="21599"/>
                  <a:pt x="521" y="21599"/>
                </a:cubicBezTo>
                <a:cubicBezTo>
                  <a:pt x="347" y="21599"/>
                  <a:pt x="173" y="21597"/>
                  <a:pt x="0" y="21593"/>
                </a:cubicBezTo>
                <a:lnTo>
                  <a:pt x="521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81614" name="Line 46"/>
          <p:cNvSpPr>
            <a:spLocks noChangeShapeType="1"/>
          </p:cNvSpPr>
          <p:nvPr/>
        </p:nvSpPr>
        <p:spPr bwMode="auto">
          <a:xfrm>
            <a:off x="8229600" y="40386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1615" name="Line 47"/>
          <p:cNvSpPr>
            <a:spLocks noChangeShapeType="1"/>
          </p:cNvSpPr>
          <p:nvPr/>
        </p:nvSpPr>
        <p:spPr bwMode="auto">
          <a:xfrm flipV="1">
            <a:off x="8229600" y="40386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1616" name="Text Box 48"/>
          <p:cNvSpPr txBox="1">
            <a:spLocks noChangeArrowheads="1"/>
          </p:cNvSpPr>
          <p:nvPr/>
        </p:nvSpPr>
        <p:spPr bwMode="auto">
          <a:xfrm>
            <a:off x="5562600" y="2286000"/>
            <a:ext cx="3200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Each </a:t>
            </a:r>
            <a:r>
              <a:rPr lang="en-US" sz="1400" b="1">
                <a:solidFill>
                  <a:schemeClr val="folHlink"/>
                </a:solidFill>
              </a:rPr>
              <a:t>key</a:t>
            </a:r>
            <a:r>
              <a:rPr lang="en-US" sz="1400">
                <a:solidFill>
                  <a:schemeClr val="folHlink"/>
                </a:solidFill>
              </a:rPr>
              <a:t> in a non-leaf node is duplicated in a leaf node.</a:t>
            </a:r>
          </a:p>
        </p:txBody>
      </p:sp>
      <p:sp>
        <p:nvSpPr>
          <p:cNvPr id="3181617" name="Text Box 49"/>
          <p:cNvSpPr txBox="1">
            <a:spLocks noChangeArrowheads="1"/>
          </p:cNvSpPr>
          <p:nvPr/>
        </p:nvSpPr>
        <p:spPr bwMode="auto">
          <a:xfrm>
            <a:off x="6781800" y="2971800"/>
            <a:ext cx="2286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Data</a:t>
            </a:r>
            <a:r>
              <a:rPr lang="en-US" sz="1400">
                <a:solidFill>
                  <a:schemeClr val="folHlink"/>
                </a:solidFill>
              </a:rPr>
              <a:t> for key 84 are only stored here.</a:t>
            </a:r>
          </a:p>
        </p:txBody>
      </p:sp>
      <p:sp>
        <p:nvSpPr>
          <p:cNvPr id="3181618" name="Line 50"/>
          <p:cNvSpPr>
            <a:spLocks noChangeShapeType="1"/>
          </p:cNvSpPr>
          <p:nvPr/>
        </p:nvSpPr>
        <p:spPr bwMode="auto">
          <a:xfrm flipH="1">
            <a:off x="5257800" y="2743200"/>
            <a:ext cx="3048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1619" name="Line 51"/>
          <p:cNvSpPr>
            <a:spLocks noChangeShapeType="1"/>
          </p:cNvSpPr>
          <p:nvPr/>
        </p:nvSpPr>
        <p:spPr bwMode="auto">
          <a:xfrm>
            <a:off x="6096000" y="2895600"/>
            <a:ext cx="381000" cy="685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1620" name="Line 52"/>
          <p:cNvSpPr>
            <a:spLocks noChangeShapeType="1"/>
          </p:cNvSpPr>
          <p:nvPr/>
        </p:nvSpPr>
        <p:spPr bwMode="auto">
          <a:xfrm flipH="1">
            <a:off x="6629400" y="3276600"/>
            <a:ext cx="228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1621" name="Text Box 53"/>
          <p:cNvSpPr txBox="1">
            <a:spLocks noChangeArrowheads="1"/>
          </p:cNvSpPr>
          <p:nvPr/>
        </p:nvSpPr>
        <p:spPr bwMode="auto">
          <a:xfrm>
            <a:off x="6553200" y="434340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Auxiliary Linked List</a:t>
            </a:r>
          </a:p>
        </p:txBody>
      </p:sp>
      <p:sp>
        <p:nvSpPr>
          <p:cNvPr id="3181622" name="Line 54"/>
          <p:cNvSpPr>
            <a:spLocks noChangeShapeType="1"/>
          </p:cNvSpPr>
          <p:nvPr/>
        </p:nvSpPr>
        <p:spPr bwMode="auto">
          <a:xfrm flipH="1" flipV="1">
            <a:off x="6400800" y="4191000"/>
            <a:ext cx="2286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1623" name="Oval 55"/>
          <p:cNvSpPr>
            <a:spLocks noChangeArrowheads="1"/>
          </p:cNvSpPr>
          <p:nvPr/>
        </p:nvSpPr>
        <p:spPr bwMode="auto">
          <a:xfrm>
            <a:off x="4876800" y="2971800"/>
            <a:ext cx="304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81624" name="Oval 56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81625" name="Line 57"/>
          <p:cNvSpPr>
            <a:spLocks noChangeShapeType="1"/>
          </p:cNvSpPr>
          <p:nvPr/>
        </p:nvSpPr>
        <p:spPr bwMode="auto">
          <a:xfrm flipH="1" flipV="1">
            <a:off x="4876800" y="4114800"/>
            <a:ext cx="16764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4FAC-6A52-AF4A-B2C9-558D78502BCB}" type="slidenum">
              <a:rPr lang="en-US"/>
              <a:pPr/>
              <a:t>3</a:t>
            </a:fld>
            <a:endParaRPr lang="en-US"/>
          </a:p>
        </p:txBody>
      </p:sp>
      <p:sp>
        <p:nvSpPr>
          <p:cNvPr id="303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Hash Tables </a:t>
            </a:r>
            <a:r>
              <a:rPr lang="en-US">
                <a:cs typeface="Times New Roman" charset="0"/>
              </a:rPr>
              <a:t>— Good Hash Functions</a:t>
            </a:r>
          </a:p>
        </p:txBody>
      </p:sp>
      <p:sp>
        <p:nvSpPr>
          <p:cNvPr id="303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A hash function </a:t>
            </a:r>
            <a:r>
              <a:rPr lang="en-US" b="1"/>
              <a:t>must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n-US"/>
              <a:t>Take a valid key and return an integer.</a:t>
            </a:r>
          </a:p>
          <a:p>
            <a:pPr lvl="1">
              <a:lnSpc>
                <a:spcPct val="90000"/>
              </a:lnSpc>
            </a:pPr>
            <a:r>
              <a:rPr lang="en-US"/>
              <a:t>Be </a:t>
            </a:r>
            <a:r>
              <a:rPr lang="en-US" b="1"/>
              <a:t>deterministic</a:t>
            </a:r>
            <a:r>
              <a:rPr lang="en-US"/>
              <a:t>.</a:t>
            </a:r>
          </a:p>
          <a:p>
            <a:pPr lvl="2">
              <a:lnSpc>
                <a:spcPct val="90000"/>
              </a:lnSpc>
            </a:pPr>
            <a:r>
              <a:rPr lang="en-US"/>
              <a:t>Its value depends only on its input (the key). Using the same input multiple times results in the same output each time.</a:t>
            </a:r>
            <a:endParaRPr lang="en-US" b="1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A </a:t>
            </a:r>
            <a:r>
              <a:rPr lang="en-US" b="1"/>
              <a:t>good</a:t>
            </a:r>
            <a:r>
              <a:rPr lang="en-US"/>
              <a:t> hash function:</a:t>
            </a:r>
          </a:p>
          <a:p>
            <a:pPr lvl="1">
              <a:lnSpc>
                <a:spcPct val="90000"/>
              </a:lnSpc>
            </a:pPr>
            <a:r>
              <a:rPr lang="en-US"/>
              <a:t>Can be computed quickly.</a:t>
            </a:r>
          </a:p>
          <a:p>
            <a:pPr lvl="1">
              <a:lnSpc>
                <a:spcPct val="90000"/>
              </a:lnSpc>
            </a:pPr>
            <a:r>
              <a:rPr lang="en-US"/>
              <a:t>Spreads out its results evenly over the possible output values.</a:t>
            </a:r>
          </a:p>
          <a:p>
            <a:pPr lvl="2">
              <a:lnSpc>
                <a:spcPct val="90000"/>
              </a:lnSpc>
            </a:pPr>
            <a:r>
              <a:rPr lang="en-US"/>
              <a:t>To help spread out the results, some implementations give the Hash Table a </a:t>
            </a:r>
            <a:r>
              <a:rPr lang="en-US" b="1"/>
              <a:t>prime</a:t>
            </a:r>
            <a:r>
              <a:rPr lang="en-US"/>
              <a:t> number of locations.</a:t>
            </a:r>
          </a:p>
          <a:p>
            <a:pPr lvl="1">
              <a:lnSpc>
                <a:spcPct val="90000"/>
              </a:lnSpc>
            </a:pPr>
            <a:r>
              <a:rPr lang="en-US"/>
              <a:t>Turns patterns in its input into random-looking output.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Each key type has its own hash function.</a:t>
            </a:r>
          </a:p>
          <a:p>
            <a:pPr lvl="1">
              <a:lnSpc>
                <a:spcPct val="90000"/>
              </a:lnSpc>
            </a:pPr>
            <a:r>
              <a:rPr lang="en-US"/>
              <a:t>For client-defined key types, a hash function must be provided by the client.</a:t>
            </a:r>
          </a:p>
          <a:p>
            <a:pPr lvl="1">
              <a:lnSpc>
                <a:spcPct val="90000"/>
              </a:lnSpc>
            </a:pPr>
            <a:r>
              <a:rPr lang="en-US"/>
              <a:t>Can put different key types, each with its own hash function, in the same Hash Table.</a:t>
            </a:r>
          </a:p>
          <a:p>
            <a:pPr lvl="1">
              <a:lnSpc>
                <a:spcPct val="90000"/>
              </a:lnSpc>
            </a:pPr>
            <a:r>
              <a:rPr lang="en-US"/>
              <a:t>Hash Table sends the output of the provided hash function through a secondary function (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%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?) to make the output a valid index.</a:t>
            </a:r>
          </a:p>
        </p:txBody>
      </p:sp>
    </p:spTree>
    <p:extLst>
      <p:ext uri="{BB962C8B-B14F-4D97-AF65-F5344CB8AC3E}">
        <p14:creationId xmlns:p14="http://schemas.microsoft.com/office/powerpoint/2010/main" val="275652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563D-1E0C-AA46-A1B3-11F9AC7FED27}" type="slidenum">
              <a:rPr lang="en-US"/>
              <a:pPr/>
              <a:t>30</a:t>
            </a:fld>
            <a:endParaRPr lang="en-US"/>
          </a:p>
        </p:txBody>
      </p:sp>
      <p:sp>
        <p:nvSpPr>
          <p:cNvPr id="313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Data</a:t>
            </a:r>
            <a:br>
              <a:rPr lang="en-US"/>
            </a:br>
            <a:r>
              <a:rPr lang="en-US"/>
              <a:t>Reliability Issues</a:t>
            </a:r>
          </a:p>
        </p:txBody>
      </p:sp>
      <p:sp>
        <p:nvSpPr>
          <p:cNvPr id="313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 practice, external storage is significantly less reliable than a computer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main memory.</a:t>
            </a:r>
          </a:p>
          <a:p>
            <a:pPr>
              <a:buFont typeface="Wingdings" charset="0"/>
              <a:buNone/>
            </a:pPr>
            <a:r>
              <a:rPr lang="en-US"/>
              <a:t>Consider: What happens if the communications channel to external storage device fails in the middle of some algorithm?</a:t>
            </a:r>
          </a:p>
          <a:p>
            <a:pPr lvl="1"/>
            <a:r>
              <a:rPr lang="en-US"/>
              <a:t>The data on the device may be left in an intermediate state.</a:t>
            </a:r>
          </a:p>
          <a:p>
            <a:pPr>
              <a:buFont typeface="Wingdings" charset="0"/>
              <a:buNone/>
            </a:pPr>
            <a:r>
              <a:rPr lang="en-US"/>
              <a:t>How can we take this into account when designing algorithms that deal with data on external storage?</a:t>
            </a:r>
          </a:p>
          <a:p>
            <a:pPr lvl="1"/>
            <a:r>
              <a:rPr lang="en-US"/>
              <a:t>As much as possible, the intermediate state of data should be either:</a:t>
            </a:r>
          </a:p>
          <a:p>
            <a:pPr lvl="2"/>
            <a:r>
              <a:rPr lang="en-US"/>
              <a:t>A </a:t>
            </a:r>
            <a:r>
              <a:rPr lang="en-US" b="1"/>
              <a:t>valid</a:t>
            </a:r>
            <a:r>
              <a:rPr lang="en-US"/>
              <a:t> state,</a:t>
            </a:r>
          </a:p>
          <a:p>
            <a:pPr lvl="2"/>
            <a:r>
              <a:rPr lang="en-US"/>
              <a:t>Or, if that is not possible, a state that can easily </a:t>
            </a:r>
            <a:r>
              <a:rPr lang="en-US" b="1"/>
              <a:t>fixed</a:t>
            </a:r>
            <a:r>
              <a:rPr lang="en-US"/>
              <a:t> (made valid).</a:t>
            </a:r>
          </a:p>
          <a:p>
            <a:pPr>
              <a:buFont typeface="Wingdings" charset="0"/>
              <a:buNone/>
            </a:pPr>
            <a:r>
              <a:rPr lang="en-US"/>
              <a:t>In particular:</a:t>
            </a:r>
          </a:p>
          <a:p>
            <a:pPr lvl="1"/>
            <a:r>
              <a:rPr lang="en-US" b="1"/>
              <a:t>When writing the equivalent of a pointer to data on an external storage, write the data first, then the pointer.</a:t>
            </a:r>
          </a:p>
        </p:txBody>
      </p:sp>
    </p:spTree>
    <p:extLst>
      <p:ext uri="{BB962C8B-B14F-4D97-AF65-F5344CB8AC3E}">
        <p14:creationId xmlns:p14="http://schemas.microsoft.com/office/powerpoint/2010/main" val="201492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449-BE22-824B-8562-2E45204001D5}" type="slidenum">
              <a:rPr lang="en-US"/>
              <a:pPr/>
              <a:t>4</a:t>
            </a:fld>
            <a:endParaRPr lang="en-US"/>
          </a:p>
        </p:txBody>
      </p:sp>
      <p:sp>
        <p:nvSpPr>
          <p:cNvPr id="303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Hash Tables </a:t>
            </a:r>
            <a:r>
              <a:rPr lang="en-US">
                <a:cs typeface="Times New Roman" charset="0"/>
              </a:rPr>
              <a:t>— Collision Resolution [1/2]</a:t>
            </a:r>
          </a:p>
        </p:txBody>
      </p:sp>
      <p:sp>
        <p:nvSpPr>
          <p:cNvPr id="303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Collision Resolution Methods — Type 1: </a:t>
            </a:r>
            <a:r>
              <a:rPr lang="en-US" b="1"/>
              <a:t>Open Addressing</a:t>
            </a:r>
          </a:p>
          <a:p>
            <a:pPr lvl="1"/>
            <a:r>
              <a:rPr lang="en-US"/>
              <a:t>Hash Table is an array. Each location holds one key-data pair,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empty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deleted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Search in a sequence of locations (the </a:t>
            </a:r>
            <a:r>
              <a:rPr lang="en-US" b="1"/>
              <a:t>probe sequence</a:t>
            </a:r>
            <a:r>
              <a:rPr lang="en-US"/>
              <a:t>), beginning at the location given by the hashed key.</a:t>
            </a:r>
          </a:p>
          <a:p>
            <a:pPr lvl="1"/>
            <a:r>
              <a:rPr lang="en-US" b="1"/>
              <a:t>Linear probing</a:t>
            </a:r>
            <a:r>
              <a:rPr lang="en-US"/>
              <a:t>: </a:t>
            </a:r>
            <a:r>
              <a:rPr lang="en-US" i="1"/>
              <a:t>t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/>
              <a:t>+1, </a:t>
            </a:r>
            <a:r>
              <a:rPr lang="en-US" i="1"/>
              <a:t>t</a:t>
            </a:r>
            <a:r>
              <a:rPr lang="en-US"/>
              <a:t>+2, etc.</a:t>
            </a:r>
          </a:p>
          <a:p>
            <a:pPr lvl="2"/>
            <a:r>
              <a:rPr lang="en-US"/>
              <a:t>Tends to form </a:t>
            </a:r>
            <a:r>
              <a:rPr lang="en-US" b="1"/>
              <a:t>clusters</a:t>
            </a:r>
            <a:r>
              <a:rPr lang="en-US"/>
              <a:t>.</a:t>
            </a:r>
          </a:p>
          <a:p>
            <a:pPr lvl="1"/>
            <a:r>
              <a:rPr lang="en-US" b="1"/>
              <a:t>Quadratic probing</a:t>
            </a:r>
            <a:r>
              <a:rPr lang="en-US"/>
              <a:t>: </a:t>
            </a:r>
            <a:r>
              <a:rPr lang="en-US" i="1"/>
              <a:t>t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/>
              <a:t>+1</a:t>
            </a:r>
            <a:r>
              <a:rPr lang="en-US" baseline="30000"/>
              <a:t>2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/>
              <a:t>+2</a:t>
            </a:r>
            <a:r>
              <a:rPr lang="en-US" baseline="30000"/>
              <a:t>2</a:t>
            </a:r>
            <a:r>
              <a:rPr lang="en-US"/>
              <a:t>, etc.</a:t>
            </a:r>
          </a:p>
          <a:p>
            <a:pPr lvl="1"/>
            <a:r>
              <a:rPr lang="en-US" b="1"/>
              <a:t>Double hashing</a:t>
            </a:r>
            <a:r>
              <a:rPr lang="en-US"/>
              <a:t>: Use another hash function to help determine the probe sequence.</a:t>
            </a:r>
          </a:p>
        </p:txBody>
      </p:sp>
      <p:sp>
        <p:nvSpPr>
          <p:cNvPr id="3034116" name="Rectangle 4"/>
          <p:cNvSpPr>
            <a:spLocks noChangeArrowheads="1"/>
          </p:cNvSpPr>
          <p:nvPr/>
        </p:nvSpPr>
        <p:spPr bwMode="auto">
          <a:xfrm>
            <a:off x="2362200" y="51816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17" name="Rectangle 5"/>
          <p:cNvSpPr>
            <a:spLocks noChangeArrowheads="1"/>
          </p:cNvSpPr>
          <p:nvPr/>
        </p:nvSpPr>
        <p:spPr bwMode="auto">
          <a:xfrm>
            <a:off x="2667000" y="51816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18" name="Rectangle 6"/>
          <p:cNvSpPr>
            <a:spLocks noChangeArrowheads="1"/>
          </p:cNvSpPr>
          <p:nvPr/>
        </p:nvSpPr>
        <p:spPr bwMode="auto">
          <a:xfrm>
            <a:off x="2971800" y="51816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19" name="Rectangle 7"/>
          <p:cNvSpPr>
            <a:spLocks noChangeArrowheads="1"/>
          </p:cNvSpPr>
          <p:nvPr/>
        </p:nvSpPr>
        <p:spPr bwMode="auto">
          <a:xfrm>
            <a:off x="3276600" y="51816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20" name="Rectangle 8"/>
          <p:cNvSpPr>
            <a:spLocks noChangeArrowheads="1"/>
          </p:cNvSpPr>
          <p:nvPr/>
        </p:nvSpPr>
        <p:spPr bwMode="auto">
          <a:xfrm>
            <a:off x="3581400" y="51816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21" name="Rectangle 9"/>
          <p:cNvSpPr>
            <a:spLocks noChangeArrowheads="1"/>
          </p:cNvSpPr>
          <p:nvPr/>
        </p:nvSpPr>
        <p:spPr bwMode="auto">
          <a:xfrm>
            <a:off x="38862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22" name="Rectangle 10"/>
          <p:cNvSpPr>
            <a:spLocks noChangeArrowheads="1"/>
          </p:cNvSpPr>
          <p:nvPr/>
        </p:nvSpPr>
        <p:spPr bwMode="auto">
          <a:xfrm>
            <a:off x="41910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23" name="Rectangle 11"/>
          <p:cNvSpPr>
            <a:spLocks noChangeArrowheads="1"/>
          </p:cNvSpPr>
          <p:nvPr/>
        </p:nvSpPr>
        <p:spPr bwMode="auto">
          <a:xfrm>
            <a:off x="44958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24" name="Rectangle 12"/>
          <p:cNvSpPr>
            <a:spLocks noChangeArrowheads="1"/>
          </p:cNvSpPr>
          <p:nvPr/>
        </p:nvSpPr>
        <p:spPr bwMode="auto">
          <a:xfrm>
            <a:off x="4800600" y="51816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25" name="Rectangle 13"/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26" name="Rectangle 14"/>
          <p:cNvSpPr>
            <a:spLocks noChangeArrowheads="1"/>
          </p:cNvSpPr>
          <p:nvPr/>
        </p:nvSpPr>
        <p:spPr bwMode="auto">
          <a:xfrm>
            <a:off x="57150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27" name="Rectangle 15"/>
          <p:cNvSpPr>
            <a:spLocks noChangeArrowheads="1"/>
          </p:cNvSpPr>
          <p:nvPr/>
        </p:nvSpPr>
        <p:spPr bwMode="auto">
          <a:xfrm>
            <a:off x="60198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28" name="Rectangle 16"/>
          <p:cNvSpPr>
            <a:spLocks noChangeArrowheads="1"/>
          </p:cNvSpPr>
          <p:nvPr/>
        </p:nvSpPr>
        <p:spPr bwMode="auto">
          <a:xfrm>
            <a:off x="63246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29" name="Rectangle 17"/>
          <p:cNvSpPr>
            <a:spLocks noChangeArrowheads="1"/>
          </p:cNvSpPr>
          <p:nvPr/>
        </p:nvSpPr>
        <p:spPr bwMode="auto">
          <a:xfrm>
            <a:off x="6629400" y="51816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30" name="Rectangle 18"/>
          <p:cNvSpPr>
            <a:spLocks noChangeArrowheads="1"/>
          </p:cNvSpPr>
          <p:nvPr/>
        </p:nvSpPr>
        <p:spPr bwMode="auto">
          <a:xfrm>
            <a:off x="8382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31" name="Rectangle 19"/>
          <p:cNvSpPr>
            <a:spLocks noChangeArrowheads="1"/>
          </p:cNvSpPr>
          <p:nvPr/>
        </p:nvSpPr>
        <p:spPr bwMode="auto">
          <a:xfrm>
            <a:off x="11430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32" name="Rectangle 20"/>
          <p:cNvSpPr>
            <a:spLocks noChangeArrowheads="1"/>
          </p:cNvSpPr>
          <p:nvPr/>
        </p:nvSpPr>
        <p:spPr bwMode="auto">
          <a:xfrm>
            <a:off x="1752600" y="51816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33" name="Rectangle 21"/>
          <p:cNvSpPr>
            <a:spLocks noChangeArrowheads="1"/>
          </p:cNvSpPr>
          <p:nvPr/>
        </p:nvSpPr>
        <p:spPr bwMode="auto">
          <a:xfrm>
            <a:off x="2057400" y="51816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34" name="Rectangle 22"/>
          <p:cNvSpPr>
            <a:spLocks noChangeArrowheads="1"/>
          </p:cNvSpPr>
          <p:nvPr/>
        </p:nvSpPr>
        <p:spPr bwMode="auto">
          <a:xfrm>
            <a:off x="69342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35" name="Rectangle 23"/>
          <p:cNvSpPr>
            <a:spLocks noChangeArrowheads="1"/>
          </p:cNvSpPr>
          <p:nvPr/>
        </p:nvSpPr>
        <p:spPr bwMode="auto">
          <a:xfrm>
            <a:off x="78486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36" name="Rectangle 24"/>
          <p:cNvSpPr>
            <a:spLocks noChangeArrowheads="1"/>
          </p:cNvSpPr>
          <p:nvPr/>
        </p:nvSpPr>
        <p:spPr bwMode="auto">
          <a:xfrm>
            <a:off x="81534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37" name="Line 25"/>
          <p:cNvSpPr>
            <a:spLocks noChangeShapeType="1"/>
          </p:cNvSpPr>
          <p:nvPr/>
        </p:nvSpPr>
        <p:spPr bwMode="auto">
          <a:xfrm>
            <a:off x="838200" y="5105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4138" name="Rectangle 26"/>
          <p:cNvSpPr>
            <a:spLocks noChangeArrowheads="1"/>
          </p:cNvSpPr>
          <p:nvPr/>
        </p:nvSpPr>
        <p:spPr bwMode="auto">
          <a:xfrm>
            <a:off x="7239000" y="51816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39" name="Rectangle 27"/>
          <p:cNvSpPr>
            <a:spLocks noChangeArrowheads="1"/>
          </p:cNvSpPr>
          <p:nvPr/>
        </p:nvSpPr>
        <p:spPr bwMode="auto">
          <a:xfrm>
            <a:off x="1447800" y="51816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40" name="Rectangle 28"/>
          <p:cNvSpPr>
            <a:spLocks noChangeArrowheads="1"/>
          </p:cNvSpPr>
          <p:nvPr/>
        </p:nvSpPr>
        <p:spPr bwMode="auto">
          <a:xfrm>
            <a:off x="16764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41" name="Rectangle 29"/>
          <p:cNvSpPr>
            <a:spLocks noChangeArrowheads="1"/>
          </p:cNvSpPr>
          <p:nvPr/>
        </p:nvSpPr>
        <p:spPr bwMode="auto">
          <a:xfrm>
            <a:off x="3124200" y="57912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42" name="Text Box 30"/>
          <p:cNvSpPr txBox="1">
            <a:spLocks noChangeArrowheads="1"/>
          </p:cNvSpPr>
          <p:nvPr/>
        </p:nvSpPr>
        <p:spPr bwMode="auto">
          <a:xfrm>
            <a:off x="1981200" y="57912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/>
              <a:t>EMPTY</a:t>
            </a:r>
          </a:p>
        </p:txBody>
      </p:sp>
      <p:sp>
        <p:nvSpPr>
          <p:cNvPr id="3034143" name="Text Box 31"/>
          <p:cNvSpPr txBox="1">
            <a:spLocks noChangeArrowheads="1"/>
          </p:cNvSpPr>
          <p:nvPr/>
        </p:nvSpPr>
        <p:spPr bwMode="auto">
          <a:xfrm>
            <a:off x="4876800" y="57912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/>
              <a:t>Non-empty</a:t>
            </a:r>
          </a:p>
        </p:txBody>
      </p:sp>
      <p:sp>
        <p:nvSpPr>
          <p:cNvPr id="3034144" name="Rectangle 32"/>
          <p:cNvSpPr>
            <a:spLocks noChangeArrowheads="1"/>
          </p:cNvSpPr>
          <p:nvPr/>
        </p:nvSpPr>
        <p:spPr bwMode="auto">
          <a:xfrm>
            <a:off x="4572000" y="5791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45" name="Text Box 33"/>
          <p:cNvSpPr txBox="1">
            <a:spLocks noChangeArrowheads="1"/>
          </p:cNvSpPr>
          <p:nvPr/>
        </p:nvSpPr>
        <p:spPr bwMode="auto">
          <a:xfrm>
            <a:off x="3429000" y="57912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/>
              <a:t>DELETED</a:t>
            </a:r>
          </a:p>
        </p:txBody>
      </p:sp>
      <p:sp>
        <p:nvSpPr>
          <p:cNvPr id="3034146" name="AutoShape 34"/>
          <p:cNvSpPr>
            <a:spLocks/>
          </p:cNvSpPr>
          <p:nvPr/>
        </p:nvSpPr>
        <p:spPr bwMode="auto">
          <a:xfrm rot="5400000">
            <a:off x="2247900" y="40767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4147" name="Text Box 35"/>
          <p:cNvSpPr txBox="1">
            <a:spLocks noChangeArrowheads="1"/>
          </p:cNvSpPr>
          <p:nvPr/>
        </p:nvSpPr>
        <p:spPr bwMode="auto">
          <a:xfrm>
            <a:off x="1828800" y="4572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Cluster</a:t>
            </a:r>
          </a:p>
        </p:txBody>
      </p:sp>
      <p:sp>
        <p:nvSpPr>
          <p:cNvPr id="3034148" name="Rectangle 36"/>
          <p:cNvSpPr>
            <a:spLocks noChangeArrowheads="1"/>
          </p:cNvSpPr>
          <p:nvPr/>
        </p:nvSpPr>
        <p:spPr bwMode="auto">
          <a:xfrm>
            <a:off x="5105400" y="51816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4149" name="Rectangle 37"/>
          <p:cNvSpPr>
            <a:spLocks noChangeArrowheads="1"/>
          </p:cNvSpPr>
          <p:nvPr/>
        </p:nvSpPr>
        <p:spPr bwMode="auto">
          <a:xfrm>
            <a:off x="7543800" y="51816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97657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F52-121F-724A-8AD0-ABD53CF3D466}" type="slidenum">
              <a:rPr lang="en-US"/>
              <a:pPr/>
              <a:t>5</a:t>
            </a:fld>
            <a:endParaRPr lang="en-US"/>
          </a:p>
        </p:txBody>
      </p:sp>
      <p:sp>
        <p:nvSpPr>
          <p:cNvPr id="303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Hash Tables </a:t>
            </a:r>
            <a:r>
              <a:rPr lang="en-US">
                <a:cs typeface="Times New Roman" charset="0"/>
              </a:rPr>
              <a:t>— Collision Resolution [2/2]</a:t>
            </a:r>
          </a:p>
        </p:txBody>
      </p:sp>
      <p:sp>
        <p:nvSpPr>
          <p:cNvPr id="303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Collision Resolution Methods — Type 2: </a:t>
            </a:r>
            <a:r>
              <a:rPr lang="ja-JP" altLang="en-US" b="1">
                <a:latin typeface="Arial"/>
              </a:rPr>
              <a:t>“</a:t>
            </a:r>
            <a:r>
              <a:rPr lang="en-US" b="1"/>
              <a:t>Buckets</a:t>
            </a:r>
            <a:r>
              <a:rPr lang="ja-JP" altLang="en-US" b="1">
                <a:latin typeface="Arial"/>
              </a:rPr>
              <a:t>”</a:t>
            </a:r>
            <a:endParaRPr lang="en-US" b="1"/>
          </a:p>
          <a:p>
            <a:pPr lvl="1"/>
            <a:r>
              <a:rPr lang="en-US"/>
              <a:t>Hash Table is an array of data structures, each of which can hold multiple key-data pairs.</a:t>
            </a:r>
          </a:p>
          <a:p>
            <a:pPr lvl="1"/>
            <a:r>
              <a:rPr lang="en-US"/>
              <a:t>Array locations are </a:t>
            </a:r>
            <a:r>
              <a:rPr lang="en-US" b="1"/>
              <a:t>buckets</a:t>
            </a:r>
            <a:r>
              <a:rPr lang="en-US"/>
              <a:t>.</a:t>
            </a:r>
          </a:p>
          <a:p>
            <a:pPr lvl="1"/>
            <a:r>
              <a:rPr lang="en-US" b="1"/>
              <a:t>Separate chaining</a:t>
            </a:r>
            <a:r>
              <a:rPr lang="en-US"/>
              <a:t>: Each bucket is a Linked List.</a:t>
            </a:r>
          </a:p>
          <a:p>
            <a:pPr lvl="2"/>
            <a:r>
              <a:rPr lang="en-US"/>
              <a:t>This is very common.</a:t>
            </a:r>
          </a:p>
        </p:txBody>
      </p:sp>
      <p:sp>
        <p:nvSpPr>
          <p:cNvPr id="3035140" name="Rectangle 4"/>
          <p:cNvSpPr>
            <a:spLocks noChangeArrowheads="1"/>
          </p:cNvSpPr>
          <p:nvPr/>
        </p:nvSpPr>
        <p:spPr bwMode="auto">
          <a:xfrm>
            <a:off x="23622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41" name="Rectangle 5"/>
          <p:cNvSpPr>
            <a:spLocks noChangeArrowheads="1"/>
          </p:cNvSpPr>
          <p:nvPr/>
        </p:nvSpPr>
        <p:spPr bwMode="auto">
          <a:xfrm>
            <a:off x="26670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42" name="Rectangle 6"/>
          <p:cNvSpPr>
            <a:spLocks noChangeArrowheads="1"/>
          </p:cNvSpPr>
          <p:nvPr/>
        </p:nvSpPr>
        <p:spPr bwMode="auto">
          <a:xfrm>
            <a:off x="29718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43" name="Rectangle 7"/>
          <p:cNvSpPr>
            <a:spLocks noChangeArrowheads="1"/>
          </p:cNvSpPr>
          <p:nvPr/>
        </p:nvSpPr>
        <p:spPr bwMode="auto">
          <a:xfrm>
            <a:off x="35814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44" name="Rectangle 8"/>
          <p:cNvSpPr>
            <a:spLocks noChangeArrowheads="1"/>
          </p:cNvSpPr>
          <p:nvPr/>
        </p:nvSpPr>
        <p:spPr bwMode="auto">
          <a:xfrm>
            <a:off x="38862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45" name="Rectangle 9"/>
          <p:cNvSpPr>
            <a:spLocks noChangeArrowheads="1"/>
          </p:cNvSpPr>
          <p:nvPr/>
        </p:nvSpPr>
        <p:spPr bwMode="auto">
          <a:xfrm>
            <a:off x="41910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46" name="Rectangle 10"/>
          <p:cNvSpPr>
            <a:spLocks noChangeArrowheads="1"/>
          </p:cNvSpPr>
          <p:nvPr/>
        </p:nvSpPr>
        <p:spPr bwMode="auto">
          <a:xfrm>
            <a:off x="44958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47" name="Rectangle 11"/>
          <p:cNvSpPr>
            <a:spLocks noChangeArrowheads="1"/>
          </p:cNvSpPr>
          <p:nvPr/>
        </p:nvSpPr>
        <p:spPr bwMode="auto">
          <a:xfrm>
            <a:off x="48006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48" name="Rectangle 12"/>
          <p:cNvSpPr>
            <a:spLocks noChangeArrowheads="1"/>
          </p:cNvSpPr>
          <p:nvPr/>
        </p:nvSpPr>
        <p:spPr bwMode="auto">
          <a:xfrm>
            <a:off x="51054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49" name="Rectangle 13"/>
          <p:cNvSpPr>
            <a:spLocks noChangeArrowheads="1"/>
          </p:cNvSpPr>
          <p:nvPr/>
        </p:nvSpPr>
        <p:spPr bwMode="auto">
          <a:xfrm>
            <a:off x="54102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50" name="Rectangle 14"/>
          <p:cNvSpPr>
            <a:spLocks noChangeArrowheads="1"/>
          </p:cNvSpPr>
          <p:nvPr/>
        </p:nvSpPr>
        <p:spPr bwMode="auto">
          <a:xfrm>
            <a:off x="57150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51" name="Rectangle 15"/>
          <p:cNvSpPr>
            <a:spLocks noChangeArrowheads="1"/>
          </p:cNvSpPr>
          <p:nvPr/>
        </p:nvSpPr>
        <p:spPr bwMode="auto">
          <a:xfrm>
            <a:off x="60198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52" name="Rectangle 16"/>
          <p:cNvSpPr>
            <a:spLocks noChangeArrowheads="1"/>
          </p:cNvSpPr>
          <p:nvPr/>
        </p:nvSpPr>
        <p:spPr bwMode="auto">
          <a:xfrm>
            <a:off x="63246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53" name="Rectangle 17"/>
          <p:cNvSpPr>
            <a:spLocks noChangeArrowheads="1"/>
          </p:cNvSpPr>
          <p:nvPr/>
        </p:nvSpPr>
        <p:spPr bwMode="auto">
          <a:xfrm>
            <a:off x="66294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54" name="Rectangle 18"/>
          <p:cNvSpPr>
            <a:spLocks noChangeArrowheads="1"/>
          </p:cNvSpPr>
          <p:nvPr/>
        </p:nvSpPr>
        <p:spPr bwMode="auto">
          <a:xfrm>
            <a:off x="8382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55" name="Rectangle 19"/>
          <p:cNvSpPr>
            <a:spLocks noChangeArrowheads="1"/>
          </p:cNvSpPr>
          <p:nvPr/>
        </p:nvSpPr>
        <p:spPr bwMode="auto">
          <a:xfrm>
            <a:off x="11430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56" name="Rectangle 20"/>
          <p:cNvSpPr>
            <a:spLocks noChangeArrowheads="1"/>
          </p:cNvSpPr>
          <p:nvPr/>
        </p:nvSpPr>
        <p:spPr bwMode="auto">
          <a:xfrm>
            <a:off x="17526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57" name="Rectangle 21"/>
          <p:cNvSpPr>
            <a:spLocks noChangeArrowheads="1"/>
          </p:cNvSpPr>
          <p:nvPr/>
        </p:nvSpPr>
        <p:spPr bwMode="auto">
          <a:xfrm>
            <a:off x="69342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58" name="Rectangle 22"/>
          <p:cNvSpPr>
            <a:spLocks noChangeArrowheads="1"/>
          </p:cNvSpPr>
          <p:nvPr/>
        </p:nvSpPr>
        <p:spPr bwMode="auto">
          <a:xfrm>
            <a:off x="78486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59" name="Rectangle 23"/>
          <p:cNvSpPr>
            <a:spLocks noChangeArrowheads="1"/>
          </p:cNvSpPr>
          <p:nvPr/>
        </p:nvSpPr>
        <p:spPr bwMode="auto">
          <a:xfrm>
            <a:off x="75438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60" name="Rectangle 24"/>
          <p:cNvSpPr>
            <a:spLocks noChangeArrowheads="1"/>
          </p:cNvSpPr>
          <p:nvPr/>
        </p:nvSpPr>
        <p:spPr bwMode="auto">
          <a:xfrm>
            <a:off x="81534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61" name="Line 25"/>
          <p:cNvSpPr>
            <a:spLocks noChangeShapeType="1"/>
          </p:cNvSpPr>
          <p:nvPr/>
        </p:nvSpPr>
        <p:spPr bwMode="auto">
          <a:xfrm>
            <a:off x="838200" y="35052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5162" name="Rectangle 26"/>
          <p:cNvSpPr>
            <a:spLocks noChangeArrowheads="1"/>
          </p:cNvSpPr>
          <p:nvPr/>
        </p:nvSpPr>
        <p:spPr bwMode="auto">
          <a:xfrm>
            <a:off x="72390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63" name="Rectangl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64" name="Rectangle 28"/>
          <p:cNvSpPr>
            <a:spLocks noChangeArrowheads="1"/>
          </p:cNvSpPr>
          <p:nvPr/>
        </p:nvSpPr>
        <p:spPr bwMode="auto">
          <a:xfrm>
            <a:off x="32766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035165" name="Rectangle 29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66" name="Line 30"/>
          <p:cNvSpPr>
            <a:spLocks noChangeShapeType="1"/>
          </p:cNvSpPr>
          <p:nvPr/>
        </p:nvSpPr>
        <p:spPr bwMode="auto">
          <a:xfrm>
            <a:off x="1295400" y="38862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5167" name="Rectangle 31"/>
          <p:cNvSpPr>
            <a:spLocks noChangeArrowheads="1"/>
          </p:cNvSpPr>
          <p:nvPr/>
        </p:nvSpPr>
        <p:spPr bwMode="auto">
          <a:xfrm>
            <a:off x="1143000" y="4038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68" name="Line 32"/>
          <p:cNvSpPr>
            <a:spLocks noChangeShapeType="1"/>
          </p:cNvSpPr>
          <p:nvPr/>
        </p:nvSpPr>
        <p:spPr bwMode="auto">
          <a:xfrm>
            <a:off x="1295400" y="4343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5169" name="Rectangle 33"/>
          <p:cNvSpPr>
            <a:spLocks noChangeArrowheads="1"/>
          </p:cNvSpPr>
          <p:nvPr/>
        </p:nvSpPr>
        <p:spPr bwMode="auto">
          <a:xfrm>
            <a:off x="11430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70" name="Line 34"/>
          <p:cNvSpPr>
            <a:spLocks noChangeShapeType="1"/>
          </p:cNvSpPr>
          <p:nvPr/>
        </p:nvSpPr>
        <p:spPr bwMode="auto">
          <a:xfrm>
            <a:off x="1905000" y="38862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5171" name="Rectangle 35"/>
          <p:cNvSpPr>
            <a:spLocks noChangeArrowheads="1"/>
          </p:cNvSpPr>
          <p:nvPr/>
        </p:nvSpPr>
        <p:spPr bwMode="auto">
          <a:xfrm>
            <a:off x="1752600" y="4038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72" name="Line 36"/>
          <p:cNvSpPr>
            <a:spLocks noChangeShapeType="1"/>
          </p:cNvSpPr>
          <p:nvPr/>
        </p:nvSpPr>
        <p:spPr bwMode="auto">
          <a:xfrm>
            <a:off x="3733800" y="38862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5173" name="Rectangle 37"/>
          <p:cNvSpPr>
            <a:spLocks noChangeArrowheads="1"/>
          </p:cNvSpPr>
          <p:nvPr/>
        </p:nvSpPr>
        <p:spPr bwMode="auto">
          <a:xfrm>
            <a:off x="3581400" y="4038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74" name="Line 38"/>
          <p:cNvSpPr>
            <a:spLocks noChangeShapeType="1"/>
          </p:cNvSpPr>
          <p:nvPr/>
        </p:nvSpPr>
        <p:spPr bwMode="auto">
          <a:xfrm>
            <a:off x="3733800" y="4343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5175" name="Rectangle 39"/>
          <p:cNvSpPr>
            <a:spLocks noChangeArrowheads="1"/>
          </p:cNvSpPr>
          <p:nvPr/>
        </p:nvSpPr>
        <p:spPr bwMode="auto">
          <a:xfrm>
            <a:off x="35814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76" name="Line 40"/>
          <p:cNvSpPr>
            <a:spLocks noChangeShapeType="1"/>
          </p:cNvSpPr>
          <p:nvPr/>
        </p:nvSpPr>
        <p:spPr bwMode="auto">
          <a:xfrm>
            <a:off x="3733800" y="4800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5177" name="Rectangle 41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78" name="Line 42"/>
          <p:cNvSpPr>
            <a:spLocks noChangeShapeType="1"/>
          </p:cNvSpPr>
          <p:nvPr/>
        </p:nvSpPr>
        <p:spPr bwMode="auto">
          <a:xfrm>
            <a:off x="6477000" y="38862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5179" name="Rectangle 43"/>
          <p:cNvSpPr>
            <a:spLocks noChangeArrowheads="1"/>
          </p:cNvSpPr>
          <p:nvPr/>
        </p:nvSpPr>
        <p:spPr bwMode="auto">
          <a:xfrm>
            <a:off x="6324600" y="4038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80" name="Line 44"/>
          <p:cNvSpPr>
            <a:spLocks noChangeShapeType="1"/>
          </p:cNvSpPr>
          <p:nvPr/>
        </p:nvSpPr>
        <p:spPr bwMode="auto">
          <a:xfrm>
            <a:off x="6477000" y="4343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5181" name="Rectangle 45"/>
          <p:cNvSpPr>
            <a:spLocks noChangeArrowheads="1"/>
          </p:cNvSpPr>
          <p:nvPr/>
        </p:nvSpPr>
        <p:spPr bwMode="auto">
          <a:xfrm>
            <a:off x="63246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82" name="Line 46"/>
          <p:cNvSpPr>
            <a:spLocks noChangeShapeType="1"/>
          </p:cNvSpPr>
          <p:nvPr/>
        </p:nvSpPr>
        <p:spPr bwMode="auto">
          <a:xfrm>
            <a:off x="6477000" y="4800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5183" name="Rectangle 47"/>
          <p:cNvSpPr>
            <a:spLocks noChangeArrowheads="1"/>
          </p:cNvSpPr>
          <p:nvPr/>
        </p:nvSpPr>
        <p:spPr bwMode="auto">
          <a:xfrm>
            <a:off x="63246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84" name="Line 48"/>
          <p:cNvSpPr>
            <a:spLocks noChangeShapeType="1"/>
          </p:cNvSpPr>
          <p:nvPr/>
        </p:nvSpPr>
        <p:spPr bwMode="auto">
          <a:xfrm>
            <a:off x="7391400" y="38862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5185" name="Rectangle 49"/>
          <p:cNvSpPr>
            <a:spLocks noChangeArrowheads="1"/>
          </p:cNvSpPr>
          <p:nvPr/>
        </p:nvSpPr>
        <p:spPr bwMode="auto">
          <a:xfrm>
            <a:off x="7239000" y="4038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86" name="Line 50"/>
          <p:cNvSpPr>
            <a:spLocks noChangeShapeType="1"/>
          </p:cNvSpPr>
          <p:nvPr/>
        </p:nvSpPr>
        <p:spPr bwMode="auto">
          <a:xfrm>
            <a:off x="4648200" y="38862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5187" name="Rectangle 51"/>
          <p:cNvSpPr>
            <a:spLocks noChangeArrowheads="1"/>
          </p:cNvSpPr>
          <p:nvPr/>
        </p:nvSpPr>
        <p:spPr bwMode="auto">
          <a:xfrm>
            <a:off x="4495800" y="4038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035188" name="Line 52"/>
          <p:cNvSpPr>
            <a:spLocks noChangeShapeType="1"/>
          </p:cNvSpPr>
          <p:nvPr/>
        </p:nvSpPr>
        <p:spPr bwMode="auto">
          <a:xfrm>
            <a:off x="4648200" y="4343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5189" name="Rectangle 53"/>
          <p:cNvSpPr>
            <a:spLocks noChangeArrowheads="1"/>
          </p:cNvSpPr>
          <p:nvPr/>
        </p:nvSpPr>
        <p:spPr bwMode="auto">
          <a:xfrm>
            <a:off x="44958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10968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86FF-C517-C345-B07F-0CEACB4D93FB}" type="slidenum">
              <a:rPr lang="en-US"/>
              <a:pPr/>
              <a:t>6</a:t>
            </a:fld>
            <a:endParaRPr lang="en-US"/>
          </a:p>
        </p:txBody>
      </p:sp>
      <p:sp>
        <p:nvSpPr>
          <p:cNvPr id="294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Hash Tables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Table-Remake</a:t>
            </a:r>
          </a:p>
        </p:txBody>
      </p:sp>
      <p:sp>
        <p:nvSpPr>
          <p:cNvPr id="294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Sometimes it is necessary to remake the Hash Table.</a:t>
            </a:r>
          </a:p>
          <a:p>
            <a:pPr lvl="1"/>
            <a:r>
              <a:rPr lang="en-US"/>
              <a:t>All implementations have performance degradation as the number of data items rises.</a:t>
            </a:r>
          </a:p>
          <a:p>
            <a:pPr>
              <a:buFont typeface="Wingdings" charset="0"/>
              <a:buNone/>
            </a:pPr>
            <a:r>
              <a:rPr lang="en-US"/>
              <a:t>In these cases, we need to do a reallocate-and-copy, as we did with smart arrays.</a:t>
            </a:r>
          </a:p>
          <a:p>
            <a:pPr>
              <a:buFont typeface="Wingdings" charset="0"/>
              <a:buNone/>
            </a:pPr>
            <a:r>
              <a:rPr lang="en-US"/>
              <a:t>This is one of the downsides of Hash Tables.</a:t>
            </a:r>
          </a:p>
        </p:txBody>
      </p:sp>
    </p:spTree>
    <p:extLst>
      <p:ext uri="{BB962C8B-B14F-4D97-AF65-F5344CB8AC3E}">
        <p14:creationId xmlns:p14="http://schemas.microsoft.com/office/powerpoint/2010/main" val="1775784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April, 2013</a:t>
            </a:r>
            <a:endParaRPr lang="en-US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C4CA-D073-194C-A7F5-DC1D05E9DFB1}" type="slidenum">
              <a:rPr lang="en-US"/>
              <a:pPr/>
              <a:t>7</a:t>
            </a:fld>
            <a:endParaRPr lang="en-US"/>
          </a:p>
        </p:txBody>
      </p:sp>
      <p:sp>
        <p:nvSpPr>
          <p:cNvPr id="300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Hash Tables — Efficiency</a:t>
            </a:r>
          </a:p>
        </p:txBody>
      </p:sp>
      <p:sp>
        <p:nvSpPr>
          <p:cNvPr id="300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*Priority Queue retrieve &amp; delete are not Table operations in their full generality. Only the item with the highest priority can be retrieved/deleted.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**This is logarithmic if (1) the PQ does not manage its own memory, or (2) enough memory is preallocated. Otherwise, occasional linear-time reallocate-and-copy may be required. Time per-operation, averaged over many consecutive operations, will be logarithmic. Thus,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amortized logarithmic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***Hash Table insert is constant time in a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double average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 sense: when averaged </a:t>
            </a:r>
            <a:r>
              <a:rPr lang="en-US" sz="1600" i="1"/>
              <a:t>both</a:t>
            </a:r>
            <a:r>
              <a:rPr lang="en-US" sz="1600"/>
              <a:t> over all possible inputs </a:t>
            </a:r>
            <a:r>
              <a:rPr lang="en-US" sz="1600" i="1"/>
              <a:t>and</a:t>
            </a:r>
            <a:r>
              <a:rPr lang="en-US" sz="1600"/>
              <a:t> over a large number of consecutive operations.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****This is amortized constant time if </a:t>
            </a:r>
            <a:r>
              <a:rPr lang="en-US" sz="1600" i="1"/>
              <a:t>both</a:t>
            </a:r>
            <a:r>
              <a:rPr lang="en-US" sz="1600"/>
              <a:t> of the following are true: (1) separate chaining is used, and (2) duplicate keys are allowed.</a:t>
            </a:r>
          </a:p>
        </p:txBody>
      </p:sp>
      <p:graphicFrame>
        <p:nvGraphicFramePr>
          <p:cNvPr id="3000324" name="Group 4"/>
          <p:cNvGraphicFramePr>
            <a:graphicFrameLocks noGrp="1"/>
          </p:cNvGraphicFramePr>
          <p:nvPr/>
        </p:nvGraphicFramePr>
        <p:xfrm>
          <a:off x="887413" y="1676400"/>
          <a:ext cx="7369175" cy="1828800"/>
        </p:xfrm>
        <a:graphic>
          <a:graphicData uri="http://schemas.openxmlformats.org/drawingml/2006/table">
            <a:tbl>
              <a:tblPr/>
              <a:tblGrid>
                <a:gridCol w="1030287"/>
                <a:gridCol w="1663700"/>
                <a:gridCol w="1735138"/>
                <a:gridCol w="1531937"/>
                <a:gridCol w="1408113"/>
              </a:tblGrid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Priority Queue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using Heap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Red-Black Tree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Hash Table: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average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Hash Table: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worst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(Amortized)**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constant***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Linear****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00356" name="AutoShape 36"/>
          <p:cNvSpPr>
            <a:spLocks/>
          </p:cNvSpPr>
          <p:nvPr/>
        </p:nvSpPr>
        <p:spPr bwMode="auto">
          <a:xfrm rot="5400000">
            <a:off x="2667000" y="6858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00357" name="AutoShape 37"/>
          <p:cNvSpPr>
            <a:spLocks/>
          </p:cNvSpPr>
          <p:nvPr/>
        </p:nvSpPr>
        <p:spPr bwMode="auto">
          <a:xfrm rot="5400000">
            <a:off x="4381500" y="7239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00358" name="AutoShape 38"/>
          <p:cNvSpPr>
            <a:spLocks/>
          </p:cNvSpPr>
          <p:nvPr/>
        </p:nvSpPr>
        <p:spPr bwMode="auto">
          <a:xfrm rot="5400000">
            <a:off x="6705600" y="76200"/>
            <a:ext cx="152400" cy="2895600"/>
          </a:xfrm>
          <a:prstGeom prst="leftBrace">
            <a:avLst>
              <a:gd name="adj1" fmla="val 158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00359" name="Text Box 39"/>
          <p:cNvSpPr txBox="1">
            <a:spLocks noChangeArrowheads="1"/>
          </p:cNvSpPr>
          <p:nvPr/>
        </p:nvSpPr>
        <p:spPr bwMode="auto">
          <a:xfrm>
            <a:off x="1981200" y="1143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Idea #1</a:t>
            </a:r>
          </a:p>
        </p:txBody>
      </p:sp>
      <p:sp>
        <p:nvSpPr>
          <p:cNvPr id="3000360" name="Text Box 40"/>
          <p:cNvSpPr txBox="1">
            <a:spLocks noChangeArrowheads="1"/>
          </p:cNvSpPr>
          <p:nvPr/>
        </p:nvSpPr>
        <p:spPr bwMode="auto">
          <a:xfrm>
            <a:off x="3733800" y="11430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Idea #2</a:t>
            </a:r>
          </a:p>
        </p:txBody>
      </p:sp>
      <p:sp>
        <p:nvSpPr>
          <p:cNvPr id="3000361" name="Text Box 41"/>
          <p:cNvSpPr txBox="1">
            <a:spLocks noChangeArrowheads="1"/>
          </p:cNvSpPr>
          <p:nvPr/>
        </p:nvSpPr>
        <p:spPr bwMode="auto">
          <a:xfrm>
            <a:off x="6019800" y="1143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Idea #3</a:t>
            </a:r>
          </a:p>
        </p:txBody>
      </p:sp>
    </p:spTree>
    <p:extLst>
      <p:ext uri="{BB962C8B-B14F-4D97-AF65-F5344CB8AC3E}">
        <p14:creationId xmlns:p14="http://schemas.microsoft.com/office/powerpoint/2010/main" val="180426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 in C++11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provides &lt;</a:t>
            </a:r>
            <a:r>
              <a:rPr lang="en-US" dirty="0" err="1" smtClean="0"/>
              <a:t>unordered_set</a:t>
            </a:r>
            <a:r>
              <a:rPr lang="en-US" dirty="0" smtClean="0"/>
              <a:t>&gt; and &lt;</a:t>
            </a:r>
            <a:r>
              <a:rPr lang="en-US" dirty="0" err="1" smtClean="0"/>
              <a:t>unordered_map</a:t>
            </a:r>
            <a:r>
              <a:rPr lang="en-US" dirty="0" smtClean="0"/>
              <a:t>&gt; which contain hash table versions of Set and Table.</a:t>
            </a:r>
          </a:p>
          <a:p>
            <a:r>
              <a:rPr lang="en-US" dirty="0" smtClean="0"/>
              <a:t>Named so as not to conflict with (non-standard) vendor extensions to C++97.</a:t>
            </a:r>
          </a:p>
          <a:p>
            <a:r>
              <a:rPr lang="en-US" dirty="0" smtClean="0"/>
              <a:t>Hash Tables in C++ use separate chaining.</a:t>
            </a:r>
          </a:p>
          <a:p>
            <a:r>
              <a:rPr lang="en-US" dirty="0" smtClean="0"/>
              <a:t>In my experience, these are blazingly fast and should be used instead of map&lt;&gt; wherever feasible. (Use hash tables intelligently!)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7E2B-3489-6F4D-8A3D-174F1B1259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9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in C++11 </a:t>
            </a:r>
            <a:r>
              <a:rPr lang="en-US" dirty="0" smtClean="0"/>
              <a:t>[2/</a:t>
            </a:r>
            <a:r>
              <a:rPr lang="en-US" dirty="0"/>
              <a:t>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unordered_set</a:t>
            </a:r>
            <a:r>
              <a:rPr lang="en-US" dirty="0"/>
              <a:t>&lt;T&gt;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unordered_map</a:t>
            </a:r>
            <a:r>
              <a:rPr lang="en-US" dirty="0"/>
              <a:t>&lt;</a:t>
            </a:r>
            <a:r>
              <a:rPr lang="en-US" dirty="0" err="1"/>
              <a:t>Key,Data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Optional template parameter </a:t>
            </a:r>
            <a:r>
              <a:rPr lang="en-US" dirty="0" err="1"/>
              <a:t>Func</a:t>
            </a:r>
            <a:r>
              <a:rPr lang="en-US" dirty="0"/>
              <a:t> for hash function.</a:t>
            </a:r>
          </a:p>
          <a:p>
            <a:pPr lvl="1"/>
            <a:r>
              <a:rPr lang="en-US" dirty="0"/>
              <a:t>Hash functions are provided for </a:t>
            </a:r>
            <a:r>
              <a:rPr lang="en-US" dirty="0" err="1"/>
              <a:t>int</a:t>
            </a:r>
            <a:r>
              <a:rPr lang="en-US" dirty="0"/>
              <a:t>, double, string</a:t>
            </a:r>
            <a:r>
              <a:rPr lang="en-US" dirty="0" smtClean="0"/>
              <a:t>, pointer, </a:t>
            </a:r>
            <a:r>
              <a:rPr lang="en-US" dirty="0"/>
              <a:t>and the C++11 smart pointer types.</a:t>
            </a:r>
          </a:p>
          <a:p>
            <a:pPr lvl="1"/>
            <a:r>
              <a:rPr lang="en-US" dirty="0"/>
              <a:t>Other than that, use exactly as &lt;set&gt; or &lt;map&gt; (although note that iteration will </a:t>
            </a:r>
            <a:r>
              <a:rPr lang="en-US" i="1" dirty="0"/>
              <a:t>not</a:t>
            </a:r>
            <a:r>
              <a:rPr lang="en-US" dirty="0"/>
              <a:t> be in any particular order.)</a:t>
            </a:r>
          </a:p>
          <a:p>
            <a:pPr lvl="1"/>
            <a:r>
              <a:rPr lang="en-US" dirty="0"/>
              <a:t>Also provided are access to things like bucket count and load factor, see docs.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7E2B-3489-6F4D-8A3D-174F1B1259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4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16440</TotalTime>
  <Words>3636</Words>
  <Application>Microsoft Macintosh PowerPoint</Application>
  <PresentationFormat>On-screen Show (4:3)</PresentationFormat>
  <Paragraphs>628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Hash Tables in C++11 Prefix Trees</vt:lpstr>
      <vt:lpstr>Review Hash Tables — Introduction</vt:lpstr>
      <vt:lpstr>Review Hash Tables — Good Hash Functions</vt:lpstr>
      <vt:lpstr>Review Hash Tables — Collision Resolution [1/2]</vt:lpstr>
      <vt:lpstr>Review Hash Tables — Collision Resolution [2/2]</vt:lpstr>
      <vt:lpstr>Review Hash Tables — Table-Remake</vt:lpstr>
      <vt:lpstr>Review Hash Tables — Efficiency</vt:lpstr>
      <vt:lpstr>Hash Tables in C++11 [1/2]</vt:lpstr>
      <vt:lpstr>Hash Tables in C++11 [2/2]</vt:lpstr>
      <vt:lpstr>Prefix Trees Background</vt:lpstr>
      <vt:lpstr>Prefix Trees Definition [1/2]</vt:lpstr>
      <vt:lpstr>Prefix Trees Definition [2/2]</vt:lpstr>
      <vt:lpstr>Prefix Trees Implementation</vt:lpstr>
      <vt:lpstr>Prefix Trees Implementation</vt:lpstr>
      <vt:lpstr>Prefix Trees Any Good?</vt:lpstr>
      <vt:lpstr>The Rest of the Course That’s All …</vt:lpstr>
      <vt:lpstr>The Rest of the Course From the First Day of Class: Course Overview — Topics</vt:lpstr>
      <vt:lpstr>The Rest of the Course Overview</vt:lpstr>
      <vt:lpstr>External Data Introduction — Slow Channels</vt:lpstr>
      <vt:lpstr>External Data Introduction — External Storage</vt:lpstr>
      <vt:lpstr>External Data Introduction — Two Problems to Solve</vt:lpstr>
      <vt:lpstr>External Data Sorting</vt:lpstr>
      <vt:lpstr>External Data Tables — Introduction</vt:lpstr>
      <vt:lpstr>External Data Tables — Hash Table &amp; Balanced Search Tree</vt:lpstr>
      <vt:lpstr>External Data Tables — Better External Search Tree</vt:lpstr>
      <vt:lpstr>External Data Tables — B-Trees [1/3]</vt:lpstr>
      <vt:lpstr>External Data Tables — B-Trees [2/3]</vt:lpstr>
      <vt:lpstr>External Data Tables — B-Trees [3/3]</vt:lpstr>
      <vt:lpstr>External Data Tables — B+ Trees</vt:lpstr>
      <vt:lpstr>External Data Reliability Issues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Tables; Prefix Trees</dc:title>
  <dc:creator>Glenn G. Chappell</dc:creator>
  <cp:lastModifiedBy>Chris Hartman</cp:lastModifiedBy>
  <cp:revision>354</cp:revision>
  <dcterms:created xsi:type="dcterms:W3CDTF">2004-09-03T22:49:27Z</dcterms:created>
  <dcterms:modified xsi:type="dcterms:W3CDTF">2013-05-01T19:24:59Z</dcterms:modified>
</cp:coreProperties>
</file>