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466" r:id="rId3"/>
    <p:sldId id="2467" r:id="rId4"/>
    <p:sldId id="2469" r:id="rId5"/>
    <p:sldId id="2470" r:id="rId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0000"/>
    <a:srgbClr val="DF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create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4.5</c:v>
                </c:pt>
                <c:pt idx="1">
                  <c:v>12.1</c:v>
                </c:pt>
                <c:pt idx="2">
                  <c:v>11.5</c:v>
                </c:pt>
                <c:pt idx="3">
                  <c:v>7.8</c:v>
                </c:pt>
                <c:pt idx="4">
                  <c:v>166.0</c:v>
                </c:pt>
                <c:pt idx="5">
                  <c:v>6.0</c:v>
                </c:pt>
                <c:pt idx="6">
                  <c:v>6.6</c:v>
                </c:pt>
                <c:pt idx="7">
                  <c:v>10.4</c:v>
                </c:pt>
                <c:pt idx="8">
                  <c:v>104.0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357528"/>
        <c:axId val="2140749896"/>
      </c:barChart>
      <c:catAx>
        <c:axId val="2140357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749896"/>
        <c:crosses val="autoZero"/>
        <c:auto val="1"/>
        <c:lblAlgn val="ctr"/>
        <c:lblOffset val="100"/>
        <c:noMultiLvlLbl val="0"/>
      </c:catAx>
      <c:valAx>
        <c:axId val="2140749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357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write 100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0.5</c:v>
                </c:pt>
                <c:pt idx="1">
                  <c:v>1.5</c:v>
                </c:pt>
                <c:pt idx="2">
                  <c:v>2.7</c:v>
                </c:pt>
                <c:pt idx="3">
                  <c:v>7.3</c:v>
                </c:pt>
                <c:pt idx="4">
                  <c:v>4.0</c:v>
                </c:pt>
                <c:pt idx="5">
                  <c:v>31.9</c:v>
                </c:pt>
                <c:pt idx="6">
                  <c:v>42.5</c:v>
                </c:pt>
                <c:pt idx="7">
                  <c:v>58.6</c:v>
                </c:pt>
                <c:pt idx="8">
                  <c:v>84.0</c:v>
                </c:pt>
              </c:numCache>
            </c:numRef>
          </c:val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write 10,000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0.5</c:v>
                </c:pt>
                <c:pt idx="1">
                  <c:v>0.8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29.7</c:v>
                </c:pt>
                <c:pt idx="6">
                  <c:v>29.8</c:v>
                </c:pt>
                <c:pt idx="7">
                  <c:v>106.0</c:v>
                </c:pt>
                <c:pt idx="8">
                  <c:v>101.0</c:v>
                </c:pt>
              </c:numCache>
            </c:numRef>
          </c:val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write 100,000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0.0</c:v>
                </c:pt>
                <c:pt idx="1">
                  <c:v>0.7</c:v>
                </c:pt>
                <c:pt idx="2">
                  <c:v>2.0</c:v>
                </c:pt>
                <c:pt idx="3">
                  <c:v>4.4</c:v>
                </c:pt>
                <c:pt idx="4">
                  <c:v>2.8</c:v>
                </c:pt>
                <c:pt idx="5">
                  <c:v>29.3</c:v>
                </c:pt>
                <c:pt idx="6">
                  <c:v>33.0</c:v>
                </c:pt>
                <c:pt idx="7">
                  <c:v>166.0</c:v>
                </c:pt>
                <c:pt idx="8">
                  <c:v>108.0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311128"/>
        <c:axId val="2057534808"/>
      </c:barChart>
      <c:catAx>
        <c:axId val="2140311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534808"/>
        <c:crosses val="autoZero"/>
        <c:auto val="1"/>
        <c:lblAlgn val="ctr"/>
        <c:lblOffset val="100"/>
        <c:noMultiLvlLbl val="0"/>
      </c:catAx>
      <c:valAx>
        <c:axId val="2057534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311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read 100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0.2</c:v>
                </c:pt>
                <c:pt idx="1">
                  <c:v>0.2</c:v>
                </c:pt>
                <c:pt idx="2">
                  <c:v>0.4</c:v>
                </c:pt>
                <c:pt idx="3">
                  <c:v>0.4</c:v>
                </c:pt>
                <c:pt idx="4">
                  <c:v>0.9</c:v>
                </c:pt>
                <c:pt idx="5">
                  <c:v>1.8</c:v>
                </c:pt>
                <c:pt idx="6">
                  <c:v>1.8</c:v>
                </c:pt>
                <c:pt idx="7">
                  <c:v>5.0</c:v>
                </c:pt>
                <c:pt idx="8">
                  <c:v>2.1</c:v>
                </c:pt>
              </c:numCache>
            </c:numRef>
          </c:val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read 10,000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0.8</c:v>
                </c:pt>
                <c:pt idx="5">
                  <c:v>2.5</c:v>
                </c:pt>
                <c:pt idx="6">
                  <c:v>1.9</c:v>
                </c:pt>
                <c:pt idx="7">
                  <c:v>6.9</c:v>
                </c:pt>
                <c:pt idx="8">
                  <c:v>2.9</c:v>
                </c:pt>
              </c:numCache>
            </c:numRef>
          </c:val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read 100,000</c:v>
                </c:pt>
              </c:strCache>
            </c:strRef>
          </c:tx>
          <c:invertIfNegative val="0"/>
          <c:cat>
            <c:strRef>
              <c:f>Sheet1!$B$17:$J$17</c:f>
              <c:strCache>
                <c:ptCount val="9"/>
                <c:pt idx="0">
                  <c:v>array</c:v>
                </c:pt>
                <c:pt idx="1">
                  <c:v>pointer</c:v>
                </c:pt>
                <c:pt idx="2">
                  <c:v>vector w/ reserve</c:v>
                </c:pt>
                <c:pt idx="3">
                  <c:v>vector</c:v>
                </c:pt>
                <c:pt idx="4">
                  <c:v>deque</c:v>
                </c:pt>
                <c:pt idx="5">
                  <c:v>forward_list</c:v>
                </c:pt>
                <c:pt idx="6">
                  <c:v>list</c:v>
                </c:pt>
                <c:pt idx="7">
                  <c:v>map</c:v>
                </c:pt>
                <c:pt idx="8">
                  <c:v>hash</c:v>
                </c:pt>
              </c:strCache>
            </c:str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0.0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0.8</c:v>
                </c:pt>
                <c:pt idx="5">
                  <c:v>2.3</c:v>
                </c:pt>
                <c:pt idx="6">
                  <c:v>2.5</c:v>
                </c:pt>
                <c:pt idx="7">
                  <c:v>10.5</c:v>
                </c:pt>
                <c:pt idx="8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812664"/>
        <c:axId val="-2077219608"/>
      </c:barChart>
      <c:catAx>
        <c:axId val="2143812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7219608"/>
        <c:crosses val="autoZero"/>
        <c:auto val="1"/>
        <c:lblAlgn val="ctr"/>
        <c:lblOffset val="100"/>
        <c:noMultiLvlLbl val="0"/>
      </c:catAx>
      <c:valAx>
        <c:axId val="-2077219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812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C20ADE9-C5B7-AA44-BA9D-2EDFFBA0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06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F368017B-79E3-FD40-93E3-3B8BA9B58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5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E07AF-58E6-F44C-9289-FC63F12B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EB5BF-20FD-9D4B-AFD9-4F8A01F9B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8B133-AA7B-B340-9277-FC9347117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07544-8584-C74A-8217-9925F8CAF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4C632-52DA-944F-905C-FBB3F652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27553-FBE2-A346-99F9-D1DB9FE94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0C61-E7DE-F74A-B13D-5767C4D1C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D12A-160C-9A47-95EE-F80AFD179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DE8D8-1957-6649-9AAE-F5FEF9BE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073C6-112D-6C4F-93AE-766D289D7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6F9B3-DDB9-6941-8F43-3E44FF7F8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9FF3894-004C-4E43-9890-122BDE1BE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Introduction to Graphs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Graph Traversals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Wednesday, May 1, 2013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Glenn G.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CHAPPELLG@member.ams.org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May 2013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CS 311 Spring 2013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6A93F-B172-FC4E-9BAF-F851CE73FC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2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Tables &amp; Priority Queues</a:t>
            </a:r>
          </a:p>
        </p:txBody>
      </p:sp>
      <p:sp>
        <p:nvSpPr>
          <p:cNvPr id="32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Introduction to Tables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Priority Queues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Binary Heap algorithms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Heaps &amp; Priority Queues in the C++ STL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2-3 Trees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Other balanced search trees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Hash Tables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Prefix Trees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chemeClr val="bg2"/>
                </a:solidFill>
              </a:rPr>
              <a:t>Tables in various languages</a:t>
            </a:r>
          </a:p>
        </p:txBody>
      </p:sp>
      <p:sp>
        <p:nvSpPr>
          <p:cNvPr id="3214340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1" name="Text Box 5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2" name="Text Box 6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3" name="Text Box 7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4" name="Text Box 8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5" name="Text Box 9"/>
          <p:cNvSpPr txBox="1">
            <a:spLocks noChangeArrowheads="1"/>
          </p:cNvSpPr>
          <p:nvPr/>
        </p:nvSpPr>
        <p:spPr bwMode="auto">
          <a:xfrm>
            <a:off x="228600" y="30400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6" name="Text Box 10"/>
          <p:cNvSpPr txBox="1">
            <a:spLocks noChangeArrowheads="1"/>
          </p:cNvSpPr>
          <p:nvPr/>
        </p:nvSpPr>
        <p:spPr bwMode="auto">
          <a:xfrm>
            <a:off x="228600" y="337343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7" name="Text Box 11"/>
          <p:cNvSpPr txBox="1">
            <a:spLocks noChangeArrowheads="1"/>
          </p:cNvSpPr>
          <p:nvPr/>
        </p:nvSpPr>
        <p:spPr bwMode="auto">
          <a:xfrm>
            <a:off x="228600" y="37020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8" name="Text Box 12"/>
          <p:cNvSpPr txBox="1">
            <a:spLocks noChangeArrowheads="1"/>
          </p:cNvSpPr>
          <p:nvPr/>
        </p:nvSpPr>
        <p:spPr bwMode="auto">
          <a:xfrm>
            <a:off x="228600" y="40306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3214349" name="AutoShape 13"/>
          <p:cNvSpPr>
            <a:spLocks noChangeArrowheads="1"/>
          </p:cNvSpPr>
          <p:nvPr/>
        </p:nvSpPr>
        <p:spPr bwMode="auto">
          <a:xfrm rot="-967380">
            <a:off x="685800" y="1752600"/>
            <a:ext cx="3657600" cy="2270125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6000" b="1">
                <a:solidFill>
                  <a:schemeClr val="folHlink"/>
                </a:solidFill>
                <a:cs typeface="+mn-cs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create, in nanoseconds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May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07544-8584-C74A-8217-9925F8CAF5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56076"/>
              </p:ext>
            </p:extLst>
          </p:nvPr>
        </p:nvGraphicFramePr>
        <p:xfrm>
          <a:off x="152400" y="1066800"/>
          <a:ext cx="8839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381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time to write data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May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07544-8584-C74A-8217-9925F8CAF5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326000"/>
              </p:ext>
            </p:extLst>
          </p:nvPr>
        </p:nvGraphicFramePr>
        <p:xfrm>
          <a:off x="152400" y="1066800"/>
          <a:ext cx="8839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817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time to read data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May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07544-8584-C74A-8217-9925F8CAF5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93863"/>
              </p:ext>
            </p:extLst>
          </p:nvPr>
        </p:nvGraphicFramePr>
        <p:xfrm>
          <a:off x="152400" y="1066800"/>
          <a:ext cx="8839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45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17069</TotalTime>
  <Words>138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Verdana</vt:lpstr>
      <vt:lpstr>ＭＳ Ｐゴシック</vt:lpstr>
      <vt:lpstr>Arial</vt:lpstr>
      <vt:lpstr>Wingdings</vt:lpstr>
      <vt:lpstr>Times New Roman</vt:lpstr>
      <vt:lpstr>Courier New</vt:lpstr>
      <vt:lpstr>Wingdings 2</vt:lpstr>
      <vt:lpstr>Default Design</vt:lpstr>
      <vt:lpstr>Introduction to Graphs Graph Traversals</vt:lpstr>
      <vt:lpstr>Unit Overview Tables &amp; Priority Queues</vt:lpstr>
      <vt:lpstr>Time to create, in nanoseconds</vt:lpstr>
      <vt:lpstr>Average time to write data items</vt:lpstr>
      <vt:lpstr>Average time to read data items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Graphs; Graph Traversals</dc:title>
  <dc:creator>Glenn G. Chappell</dc:creator>
  <cp:lastModifiedBy>Chris Hartman</cp:lastModifiedBy>
  <cp:revision>364</cp:revision>
  <dcterms:created xsi:type="dcterms:W3CDTF">2004-09-03T22:49:27Z</dcterms:created>
  <dcterms:modified xsi:type="dcterms:W3CDTF">2013-05-13T22:17:33Z</dcterms:modified>
</cp:coreProperties>
</file>