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Lst>
  <p:sldSz cy="5143500" cx="9144000"/>
  <p:notesSz cx="6858000" cy="9144000"/>
  <p:embeddedFontLst>
    <p:embeddedFont>
      <p:font typeface="Tahoma"/>
      <p:regular r:id="rId14"/>
      <p:bold r:id="rId15"/>
    </p:embeddedFont>
    <p:embeddedFont>
      <p:font typeface="Average"/>
      <p:regular r:id="rId16"/>
    </p:embeddedFont>
    <p:embeddedFont>
      <p:font typeface="Oswald"/>
      <p:regular r:id="rId17"/>
      <p:bold r:id="rId18"/>
    </p:embeddedFont>
    <p:embeddedFont>
      <p:font typeface="Rambl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1628115-D7CA-4FD4-8298-60A63BE9DADA}">
  <a:tblStyle styleId="{31628115-D7CA-4FD4-8298-60A63BE9DAD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4E8E8"/>
          </a:solidFill>
        </a:fill>
      </a:tcStyle>
    </a:wholeTbl>
    <a:band1H>
      <a:tcTxStyle/>
      <a:tcStyle>
        <a:fill>
          <a:solidFill>
            <a:srgbClr val="E8CFCF"/>
          </a:solidFill>
        </a:fill>
      </a:tcStyle>
    </a:band1H>
    <a:band2H>
      <a:tcTxStyle/>
    </a:band2H>
    <a:band1V>
      <a:tcTxStyle/>
      <a:tcStyle>
        <a:fill>
          <a:solidFill>
            <a:srgbClr val="E8CFCF"/>
          </a:solidFill>
        </a:fill>
      </a:tcStyle>
    </a:band1V>
    <a:band2V>
      <a:tcTxStyle/>
    </a:band2V>
    <a:lastCol>
      <a:tcTxStyle b="on" i="off">
        <a:font>
          <a:latin typeface="Calibri"/>
          <a:ea typeface="Calibri"/>
          <a:cs typeface="Calibri"/>
        </a:font>
        <a:schemeClr val="lt1"/>
      </a:tcTxStyle>
      <a:tcStyle>
        <a:fill>
          <a:solidFill>
            <a:schemeClr val="accent2"/>
          </a:solidFill>
        </a:fill>
      </a:tcStyle>
    </a:lastCol>
    <a:firstCol>
      <a:tcTxStyle b="on" i="off">
        <a:font>
          <a:latin typeface="Calibri"/>
          <a:ea typeface="Calibri"/>
          <a:cs typeface="Calibri"/>
        </a:font>
        <a:schemeClr val="lt1"/>
      </a:tcTxStyle>
      <a:tcStyle>
        <a:fill>
          <a:solidFill>
            <a:schemeClr val="accent2"/>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mbla-bold.fntdata"/><Relationship Id="rId11" Type="http://schemas.openxmlformats.org/officeDocument/2006/relationships/slide" Target="slides/slide4.xml"/><Relationship Id="rId22" Type="http://schemas.openxmlformats.org/officeDocument/2006/relationships/font" Target="fonts/Rambla-boldItalic.fntdata"/><Relationship Id="rId10" Type="http://schemas.openxmlformats.org/officeDocument/2006/relationships/slide" Target="slides/slide3.xml"/><Relationship Id="rId21" Type="http://schemas.openxmlformats.org/officeDocument/2006/relationships/font" Target="fonts/Rambla-italic.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font" Target="fonts/Tahoma-bold.fntdata"/><Relationship Id="rId14" Type="http://schemas.openxmlformats.org/officeDocument/2006/relationships/font" Target="fonts/Tahoma-regular.fntdata"/><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slideMaster" Target="slideMasters/slideMaster1.xml"/><Relationship Id="rId19" Type="http://schemas.openxmlformats.org/officeDocument/2006/relationships/font" Target="fonts/Rambla-regular.fntdata"/><Relationship Id="rId6" Type="http://schemas.openxmlformats.org/officeDocument/2006/relationships/slideMaster" Target="slideMasters/slideMaster2.xml"/><Relationship Id="rId18" Type="http://schemas.openxmlformats.org/officeDocument/2006/relationships/font" Target="fonts/Oswald-bold.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ddc867ba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ddc867ba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484a83dd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484a83dd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0a1992af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0a1992af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0a1992af2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0a1992af2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484a83ddd_0_2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d484a83ddd_0_2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484a83ddd_0_20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d484a83ddd_0_2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grpSp>
        <p:nvGrpSpPr>
          <p:cNvPr id="55" name="Google Shape;55;p14"/>
          <p:cNvGrpSpPr/>
          <p:nvPr/>
        </p:nvGrpSpPr>
        <p:grpSpPr>
          <a:xfrm>
            <a:off x="4350279" y="2855377"/>
            <a:ext cx="443589" cy="105632"/>
            <a:chOff x="4137525" y="2915950"/>
            <a:chExt cx="869100" cy="207000"/>
          </a:xfrm>
        </p:grpSpPr>
        <p:sp>
          <p:nvSpPr>
            <p:cNvPr id="56" name="Google Shape;56;p14"/>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0" name="Google Shape;60;p14"/>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1" name="Google Shape;61;p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5"/>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4" name="Google Shape;64;p1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 name="Google Shape;71;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 name="Google Shape;76;p1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9" name="Google Shape;79;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0" name="Google Shape;80;p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1" name="Shape 81"/>
        <p:cNvGrpSpPr/>
        <p:nvPr/>
      </p:nvGrpSpPr>
      <p:grpSpPr>
        <a:xfrm>
          <a:off x="0" y="0"/>
          <a:ext cx="0" cy="0"/>
          <a:chOff x="0" y="0"/>
          <a:chExt cx="0" cy="0"/>
        </a:xfrm>
      </p:grpSpPr>
      <p:sp>
        <p:nvSpPr>
          <p:cNvPr id="82" name="Google Shape;82;p20"/>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83" name="Google Shape;83;p2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1"/>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 name="Google Shape;86;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7" name="Google Shape;87;p21"/>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8" name="Google Shape;88;p21"/>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89" name="Google Shape;89;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0" name="Google Shape;90;p2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93" name="Google Shape;93;p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23"/>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6" name="Google Shape;96;p23"/>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u"/>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53" name="Google Shape;53;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u"/>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hyperlink" Target="https://hello-blocks.com/"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hyperlink" Target="http://teknologiaroman.blogspot.com.es/" TargetMode="External"/><Relationship Id="rId4" Type="http://schemas.openxmlformats.org/officeDocument/2006/relationships/hyperlink" Target="https://twitter.com/teknoroma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hyperlink" Target="http://teknologiaroman.blogspot.com.es/" TargetMode="External"/><Relationship Id="rId4" Type="http://schemas.openxmlformats.org/officeDocument/2006/relationships/hyperlink" Target="https://twitter.com/teknoroman" TargetMode="External"/><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5"/>
          <p:cNvSpPr txBox="1"/>
          <p:nvPr>
            <p:ph type="ctrTitle"/>
          </p:nvPr>
        </p:nvSpPr>
        <p:spPr>
          <a:xfrm>
            <a:off x="0" y="152400"/>
            <a:ext cx="9144000" cy="148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u" sz="4700">
                <a:solidFill>
                  <a:srgbClr val="FF9900"/>
                </a:solidFill>
              </a:rPr>
              <a:t>PROGRAMAZIO INGURUNEA</a:t>
            </a:r>
            <a:endParaRPr b="1" sz="4700">
              <a:solidFill>
                <a:srgbClr val="FF9900"/>
              </a:solidFill>
            </a:endParaRPr>
          </a:p>
          <a:p>
            <a:pPr indent="0" lvl="0" marL="0" rtl="0" algn="ctr">
              <a:spcBef>
                <a:spcPts val="0"/>
              </a:spcBef>
              <a:spcAft>
                <a:spcPts val="0"/>
              </a:spcAft>
              <a:buNone/>
            </a:pPr>
            <a:r>
              <a:rPr b="1" lang="eu" sz="4700">
                <a:solidFill>
                  <a:srgbClr val="FF9900"/>
                </a:solidFill>
              </a:rPr>
              <a:t>HELLO BLOCKS</a:t>
            </a:r>
            <a:endParaRPr b="1" sz="4700">
              <a:solidFill>
                <a:srgbClr val="FF9900"/>
              </a:solidFill>
            </a:endParaRPr>
          </a:p>
        </p:txBody>
      </p:sp>
      <p:sp>
        <p:nvSpPr>
          <p:cNvPr id="105" name="Google Shape;105;p25"/>
          <p:cNvSpPr txBox="1"/>
          <p:nvPr/>
        </p:nvSpPr>
        <p:spPr>
          <a:xfrm>
            <a:off x="-12" y="1264075"/>
            <a:ext cx="9144000" cy="1320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u" sz="3700">
                <a:solidFill>
                  <a:srgbClr val="FFFFFF"/>
                </a:solidFill>
                <a:latin typeface="Oswald"/>
                <a:ea typeface="Oswald"/>
                <a:cs typeface="Oswald"/>
                <a:sym typeface="Oswald"/>
              </a:rPr>
              <a:t>KONTROLA - AUTOMATIZAZIOA </a:t>
            </a:r>
            <a:r>
              <a:rPr lang="eu" sz="3700">
                <a:solidFill>
                  <a:srgbClr val="FFFFFF"/>
                </a:solidFill>
                <a:latin typeface="Oswald"/>
                <a:ea typeface="Oswald"/>
                <a:cs typeface="Oswald"/>
                <a:sym typeface="Oswald"/>
              </a:rPr>
              <a:t>- PROGRAMAZIOA</a:t>
            </a:r>
            <a:endParaRPr sz="4000">
              <a:solidFill>
                <a:srgbClr val="FFFFFF"/>
              </a:solidFill>
              <a:latin typeface="Oswald"/>
              <a:ea typeface="Oswald"/>
              <a:cs typeface="Oswald"/>
              <a:sym typeface="Oswald"/>
            </a:endParaRPr>
          </a:p>
        </p:txBody>
      </p:sp>
      <p:sp>
        <p:nvSpPr>
          <p:cNvPr id="106" name="Google Shape;106;p25"/>
          <p:cNvSpPr txBox="1"/>
          <p:nvPr/>
        </p:nvSpPr>
        <p:spPr>
          <a:xfrm>
            <a:off x="671250" y="3174876"/>
            <a:ext cx="78015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u" sz="2100">
                <a:solidFill>
                  <a:srgbClr val="CACACA"/>
                </a:solidFill>
                <a:latin typeface="Droid Sans"/>
                <a:ea typeface="Droid Sans"/>
                <a:cs typeface="Droid Sans"/>
                <a:sym typeface="Droid Sans"/>
              </a:rPr>
              <a:t>2024 - 2025 IKASTURTEA</a:t>
            </a:r>
            <a:endParaRPr sz="2100">
              <a:solidFill>
                <a:srgbClr val="CACACA"/>
              </a:solidFill>
              <a:latin typeface="Droid Sans"/>
              <a:ea typeface="Droid Sans"/>
              <a:cs typeface="Droid Sans"/>
              <a:sym typeface="Droid Sans"/>
            </a:endParaRPr>
          </a:p>
          <a:p>
            <a:pPr indent="0" lvl="0" marL="0" rtl="0" algn="ctr">
              <a:spcBef>
                <a:spcPts val="0"/>
              </a:spcBef>
              <a:spcAft>
                <a:spcPts val="0"/>
              </a:spcAft>
              <a:buNone/>
            </a:pPr>
            <a:r>
              <a:rPr lang="eu" sz="1000">
                <a:solidFill>
                  <a:srgbClr val="CACACA"/>
                </a:solidFill>
                <a:latin typeface="Droid Sans"/>
                <a:ea typeface="Droid Sans"/>
                <a:cs typeface="Droid Sans"/>
                <a:sym typeface="Droid Sans"/>
              </a:rPr>
              <a:t>IES USANDIZAGA-PEÑAFLORIDA-AMARA BHI</a:t>
            </a:r>
            <a:endParaRPr sz="2100">
              <a:solidFill>
                <a:srgbClr val="CACACA"/>
              </a:solidFill>
              <a:latin typeface="Droid Sans"/>
              <a:ea typeface="Droid Sans"/>
              <a:cs typeface="Droid Sans"/>
              <a:sym typeface="Droid Sans"/>
            </a:endParaRPr>
          </a:p>
        </p:txBody>
      </p:sp>
      <p:pic>
        <p:nvPicPr>
          <p:cNvPr id="107" name="Google Shape;107;p25" title="Logo txikia.jpg"/>
          <p:cNvPicPr preferRelativeResize="0"/>
          <p:nvPr/>
        </p:nvPicPr>
        <p:blipFill rotWithShape="1">
          <a:blip r:embed="rId3">
            <a:alphaModFix/>
          </a:blip>
          <a:srcRect b="0" l="0" r="67434" t="0"/>
          <a:stretch/>
        </p:blipFill>
        <p:spPr>
          <a:xfrm>
            <a:off x="4258713" y="3967475"/>
            <a:ext cx="626575" cy="619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6"/>
          <p:cNvSpPr txBox="1"/>
          <p:nvPr>
            <p:ph idx="4294967295"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u"/>
              <a:t>HELLO BLOCKS</a:t>
            </a:r>
            <a:endParaRPr/>
          </a:p>
        </p:txBody>
      </p:sp>
      <p:sp>
        <p:nvSpPr>
          <p:cNvPr id="113" name="Google Shape;113;p26"/>
          <p:cNvSpPr txBox="1"/>
          <p:nvPr/>
        </p:nvSpPr>
        <p:spPr>
          <a:xfrm>
            <a:off x="0" y="2666650"/>
            <a:ext cx="9144000" cy="2339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Droid Sans"/>
              <a:buChar char="●"/>
            </a:pPr>
            <a:r>
              <a:rPr b="1" lang="eu" sz="2000">
                <a:solidFill>
                  <a:srgbClr val="FF9900"/>
                </a:solidFill>
                <a:latin typeface="Droid Sans"/>
                <a:ea typeface="Droid Sans"/>
                <a:cs typeface="Droid Sans"/>
                <a:sym typeface="Droid Sans"/>
              </a:rPr>
              <a:t>ZER DA?</a:t>
            </a:r>
            <a:r>
              <a:rPr b="1" lang="eu" sz="2000">
                <a:solidFill>
                  <a:schemeClr val="dk1"/>
                </a:solidFill>
                <a:latin typeface="Droid Sans"/>
                <a:ea typeface="Droid Sans"/>
                <a:cs typeface="Droid Sans"/>
                <a:sym typeface="Droid Sans"/>
              </a:rPr>
              <a:t> UNO MIKROKONTROLAGAILUA ONLINE ETA BLOKEEN BIDEZ  PROGRAMATZEKO INGURUNEA</a:t>
            </a:r>
            <a:endParaRPr b="1" sz="2000">
              <a:solidFill>
                <a:schemeClr val="dk1"/>
              </a:solidFill>
              <a:latin typeface="Droid Sans"/>
              <a:ea typeface="Droid Sans"/>
              <a:cs typeface="Droid Sans"/>
              <a:sym typeface="Droid Sans"/>
            </a:endParaRPr>
          </a:p>
          <a:p>
            <a:pPr indent="-355600" lvl="0" marL="457200" rtl="0" algn="l">
              <a:spcBef>
                <a:spcPts val="0"/>
              </a:spcBef>
              <a:spcAft>
                <a:spcPts val="0"/>
              </a:spcAft>
              <a:buClr>
                <a:schemeClr val="dk1"/>
              </a:buClr>
              <a:buSzPts val="2000"/>
              <a:buFont typeface="Droid Sans"/>
              <a:buChar char="●"/>
            </a:pPr>
            <a:r>
              <a:rPr b="1" lang="eu" sz="2000">
                <a:solidFill>
                  <a:srgbClr val="FF9900"/>
                </a:solidFill>
                <a:latin typeface="Droid Sans"/>
                <a:ea typeface="Droid Sans"/>
                <a:cs typeface="Droid Sans"/>
                <a:sym typeface="Droid Sans"/>
              </a:rPr>
              <a:t>WEB GUNEA: </a:t>
            </a:r>
            <a:r>
              <a:rPr lang="eu" sz="2000" u="sng">
                <a:solidFill>
                  <a:schemeClr val="hlink"/>
                </a:solidFill>
                <a:hlinkClick r:id="rId3"/>
              </a:rPr>
              <a:t>https://hello-blocks.com/</a:t>
            </a:r>
            <a:endParaRPr sz="2000">
              <a:solidFill>
                <a:srgbClr val="FF9900"/>
              </a:solidFill>
            </a:endParaRPr>
          </a:p>
          <a:p>
            <a:pPr indent="-355600" lvl="0" marL="457200" rtl="0" algn="l">
              <a:spcBef>
                <a:spcPts val="0"/>
              </a:spcBef>
              <a:spcAft>
                <a:spcPts val="0"/>
              </a:spcAft>
              <a:buClr>
                <a:schemeClr val="dk1"/>
              </a:buClr>
              <a:buSzPts val="2000"/>
              <a:buFont typeface="Droid Sans"/>
              <a:buChar char="●"/>
            </a:pPr>
            <a:r>
              <a:rPr b="1" lang="eu" sz="2000">
                <a:solidFill>
                  <a:srgbClr val="FF9900"/>
                </a:solidFill>
                <a:latin typeface="Droid Sans"/>
                <a:ea typeface="Droid Sans"/>
                <a:cs typeface="Droid Sans"/>
                <a:sym typeface="Droid Sans"/>
              </a:rPr>
              <a:t>ALDE:</a:t>
            </a:r>
            <a:r>
              <a:rPr b="1" lang="eu" sz="2000">
                <a:solidFill>
                  <a:schemeClr val="dk1"/>
                </a:solidFill>
                <a:latin typeface="Droid Sans"/>
                <a:ea typeface="Droid Sans"/>
                <a:cs typeface="Droid Sans"/>
                <a:sym typeface="Droid Sans"/>
              </a:rPr>
              <a:t> ONLINE; BLOKEETAN PROGRAMATU; EZ DA EZER INSTALATU BEHAR; EUSKARAZ.</a:t>
            </a:r>
            <a:endParaRPr b="1" sz="2000">
              <a:solidFill>
                <a:schemeClr val="dk1"/>
              </a:solidFill>
              <a:latin typeface="Droid Sans"/>
              <a:ea typeface="Droid Sans"/>
              <a:cs typeface="Droid Sans"/>
              <a:sym typeface="Droid Sans"/>
            </a:endParaRPr>
          </a:p>
          <a:p>
            <a:pPr indent="0" lvl="0" marL="457200" rtl="0" algn="l">
              <a:spcBef>
                <a:spcPts val="0"/>
              </a:spcBef>
              <a:spcAft>
                <a:spcPts val="0"/>
              </a:spcAft>
              <a:buNone/>
            </a:pPr>
            <a:r>
              <a:t/>
            </a:r>
            <a:endParaRPr sz="2000">
              <a:solidFill>
                <a:srgbClr val="FF9900"/>
              </a:solidFill>
            </a:endParaRPr>
          </a:p>
          <a:p>
            <a:pPr indent="0" lvl="0" marL="0" rtl="0" algn="l">
              <a:spcBef>
                <a:spcPts val="0"/>
              </a:spcBef>
              <a:spcAft>
                <a:spcPts val="0"/>
              </a:spcAft>
              <a:buNone/>
            </a:pPr>
            <a:r>
              <a:t/>
            </a:r>
            <a:endParaRPr b="1" sz="2000">
              <a:solidFill>
                <a:schemeClr val="dk1"/>
              </a:solidFill>
              <a:latin typeface="Droid Sans"/>
              <a:ea typeface="Droid Sans"/>
              <a:cs typeface="Droid Sans"/>
              <a:sym typeface="Droid Sans"/>
            </a:endParaRPr>
          </a:p>
        </p:txBody>
      </p:sp>
      <p:pic>
        <p:nvPicPr>
          <p:cNvPr id="114" name="Google Shape;114;p26"/>
          <p:cNvPicPr preferRelativeResize="0"/>
          <p:nvPr/>
        </p:nvPicPr>
        <p:blipFill>
          <a:blip r:embed="rId4">
            <a:alphaModFix/>
          </a:blip>
          <a:stretch>
            <a:fillRect/>
          </a:stretch>
        </p:blipFill>
        <p:spPr>
          <a:xfrm>
            <a:off x="3538538" y="1076750"/>
            <a:ext cx="2066925" cy="1085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7"/>
          <p:cNvPicPr preferRelativeResize="0"/>
          <p:nvPr/>
        </p:nvPicPr>
        <p:blipFill>
          <a:blip r:embed="rId3">
            <a:alphaModFix/>
          </a:blip>
          <a:stretch>
            <a:fillRect/>
          </a:stretch>
        </p:blipFill>
        <p:spPr>
          <a:xfrm>
            <a:off x="2877275" y="2284377"/>
            <a:ext cx="3649551" cy="2859122"/>
          </a:xfrm>
          <a:prstGeom prst="rect">
            <a:avLst/>
          </a:prstGeom>
          <a:noFill/>
          <a:ln>
            <a:noFill/>
          </a:ln>
        </p:spPr>
      </p:pic>
      <p:pic>
        <p:nvPicPr>
          <p:cNvPr id="120" name="Google Shape;120;p27"/>
          <p:cNvPicPr preferRelativeResize="0"/>
          <p:nvPr/>
        </p:nvPicPr>
        <p:blipFill>
          <a:blip r:embed="rId4">
            <a:alphaModFix/>
          </a:blip>
          <a:stretch>
            <a:fillRect/>
          </a:stretch>
        </p:blipFill>
        <p:spPr>
          <a:xfrm>
            <a:off x="6015511" y="728153"/>
            <a:ext cx="2901364" cy="1555475"/>
          </a:xfrm>
          <a:prstGeom prst="rect">
            <a:avLst/>
          </a:prstGeom>
          <a:noFill/>
          <a:ln>
            <a:noFill/>
          </a:ln>
        </p:spPr>
      </p:pic>
      <p:sp>
        <p:nvSpPr>
          <p:cNvPr id="121" name="Google Shape;121;p27"/>
          <p:cNvSpPr txBox="1"/>
          <p:nvPr>
            <p:ph idx="4294967295"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u"/>
              <a:t>HELLO BLOCKS</a:t>
            </a:r>
            <a:endParaRPr/>
          </a:p>
        </p:txBody>
      </p:sp>
      <p:sp>
        <p:nvSpPr>
          <p:cNvPr id="122" name="Google Shape;122;p27"/>
          <p:cNvSpPr txBox="1"/>
          <p:nvPr/>
        </p:nvSpPr>
        <p:spPr>
          <a:xfrm>
            <a:off x="426675" y="259575"/>
            <a:ext cx="465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u" sz="3000">
                <a:solidFill>
                  <a:srgbClr val="FF9900"/>
                </a:solidFill>
                <a:latin typeface="Oswald"/>
                <a:ea typeface="Oswald"/>
                <a:cs typeface="Oswald"/>
                <a:sym typeface="Oswald"/>
              </a:rPr>
              <a:t>1.</a:t>
            </a:r>
            <a:endParaRPr b="1" sz="3000">
              <a:solidFill>
                <a:srgbClr val="FF9900"/>
              </a:solidFill>
              <a:latin typeface="Oswald"/>
              <a:ea typeface="Oswald"/>
              <a:cs typeface="Oswald"/>
              <a:sym typeface="Oswald"/>
            </a:endParaRPr>
          </a:p>
        </p:txBody>
      </p:sp>
      <p:sp>
        <p:nvSpPr>
          <p:cNvPr id="123" name="Google Shape;123;p27"/>
          <p:cNvSpPr txBox="1"/>
          <p:nvPr/>
        </p:nvSpPr>
        <p:spPr>
          <a:xfrm>
            <a:off x="7598775" y="176900"/>
            <a:ext cx="555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u" sz="3000">
                <a:solidFill>
                  <a:srgbClr val="FF9900"/>
                </a:solidFill>
                <a:latin typeface="Oswald"/>
                <a:ea typeface="Oswald"/>
                <a:cs typeface="Oswald"/>
                <a:sym typeface="Oswald"/>
              </a:rPr>
              <a:t>2</a:t>
            </a:r>
            <a:r>
              <a:rPr b="1" lang="eu" sz="3000">
                <a:solidFill>
                  <a:srgbClr val="FF9900"/>
                </a:solidFill>
                <a:latin typeface="Oswald"/>
                <a:ea typeface="Oswald"/>
                <a:cs typeface="Oswald"/>
                <a:sym typeface="Oswald"/>
              </a:rPr>
              <a:t>.</a:t>
            </a:r>
            <a:endParaRPr b="1" sz="3000">
              <a:solidFill>
                <a:srgbClr val="FF9900"/>
              </a:solidFill>
              <a:latin typeface="Oswald"/>
              <a:ea typeface="Oswald"/>
              <a:cs typeface="Oswald"/>
              <a:sym typeface="Oswald"/>
            </a:endParaRPr>
          </a:p>
        </p:txBody>
      </p:sp>
      <p:sp>
        <p:nvSpPr>
          <p:cNvPr id="124" name="Google Shape;124;p27"/>
          <p:cNvSpPr txBox="1"/>
          <p:nvPr/>
        </p:nvSpPr>
        <p:spPr>
          <a:xfrm>
            <a:off x="2329400" y="2692800"/>
            <a:ext cx="693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u" sz="3000">
                <a:solidFill>
                  <a:srgbClr val="FF9900"/>
                </a:solidFill>
                <a:latin typeface="Oswald"/>
                <a:ea typeface="Oswald"/>
                <a:cs typeface="Oswald"/>
                <a:sym typeface="Oswald"/>
              </a:rPr>
              <a:t>3</a:t>
            </a:r>
            <a:r>
              <a:rPr b="1" lang="eu" sz="3000">
                <a:solidFill>
                  <a:srgbClr val="FF9900"/>
                </a:solidFill>
                <a:latin typeface="Oswald"/>
                <a:ea typeface="Oswald"/>
                <a:cs typeface="Oswald"/>
                <a:sym typeface="Oswald"/>
              </a:rPr>
              <a:t>.</a:t>
            </a:r>
            <a:endParaRPr b="1" sz="3000">
              <a:solidFill>
                <a:srgbClr val="FF9900"/>
              </a:solidFill>
              <a:latin typeface="Oswald"/>
              <a:ea typeface="Oswald"/>
              <a:cs typeface="Oswald"/>
              <a:sym typeface="Oswald"/>
            </a:endParaRPr>
          </a:p>
        </p:txBody>
      </p:sp>
      <p:sp>
        <p:nvSpPr>
          <p:cNvPr id="125" name="Google Shape;125;p27"/>
          <p:cNvSpPr txBox="1"/>
          <p:nvPr>
            <p:ph idx="4294967295" type="title"/>
          </p:nvPr>
        </p:nvSpPr>
        <p:spPr>
          <a:xfrm>
            <a:off x="3137400" y="1300113"/>
            <a:ext cx="2349300" cy="105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u" sz="2600">
                <a:solidFill>
                  <a:srgbClr val="FF9900"/>
                </a:solidFill>
              </a:rPr>
              <a:t>PROGRAMATZEKO PAUSUAK</a:t>
            </a:r>
            <a:endParaRPr sz="2600">
              <a:solidFill>
                <a:srgbClr val="FF9900"/>
              </a:solidFill>
            </a:endParaRPr>
          </a:p>
        </p:txBody>
      </p:sp>
      <p:pic>
        <p:nvPicPr>
          <p:cNvPr id="126" name="Google Shape;126;p27"/>
          <p:cNvPicPr preferRelativeResize="0"/>
          <p:nvPr/>
        </p:nvPicPr>
        <p:blipFill>
          <a:blip r:embed="rId5">
            <a:alphaModFix/>
          </a:blip>
          <a:stretch>
            <a:fillRect/>
          </a:stretch>
        </p:blipFill>
        <p:spPr>
          <a:xfrm>
            <a:off x="3956689" y="572700"/>
            <a:ext cx="1230618" cy="646500"/>
          </a:xfrm>
          <a:prstGeom prst="rect">
            <a:avLst/>
          </a:prstGeom>
          <a:noFill/>
          <a:ln>
            <a:noFill/>
          </a:ln>
        </p:spPr>
      </p:pic>
      <p:pic>
        <p:nvPicPr>
          <p:cNvPr id="127" name="Google Shape;127;p27"/>
          <p:cNvPicPr preferRelativeResize="0"/>
          <p:nvPr/>
        </p:nvPicPr>
        <p:blipFill>
          <a:blip r:embed="rId6">
            <a:alphaModFix/>
          </a:blip>
          <a:stretch>
            <a:fillRect/>
          </a:stretch>
        </p:blipFill>
        <p:spPr>
          <a:xfrm>
            <a:off x="107750" y="752675"/>
            <a:ext cx="3029649" cy="155547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8"/>
          <p:cNvSpPr txBox="1"/>
          <p:nvPr>
            <p:ph idx="4294967295"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u"/>
              <a:t>2.- HELLO BLOCKS</a:t>
            </a:r>
            <a:endParaRPr/>
          </a:p>
        </p:txBody>
      </p:sp>
      <p:sp>
        <p:nvSpPr>
          <p:cNvPr id="133" name="Google Shape;133;p28"/>
          <p:cNvSpPr txBox="1"/>
          <p:nvPr>
            <p:ph idx="4294967295" type="title"/>
          </p:nvPr>
        </p:nvSpPr>
        <p:spPr>
          <a:xfrm>
            <a:off x="-260925" y="430275"/>
            <a:ext cx="3926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u" sz="2600">
                <a:solidFill>
                  <a:srgbClr val="FF9900"/>
                </a:solidFill>
              </a:rPr>
              <a:t>PROGRAMAZIO INGURUNEA</a:t>
            </a:r>
            <a:endParaRPr sz="2600">
              <a:solidFill>
                <a:srgbClr val="FF9900"/>
              </a:solidFill>
            </a:endParaRPr>
          </a:p>
        </p:txBody>
      </p:sp>
      <p:pic>
        <p:nvPicPr>
          <p:cNvPr id="134" name="Google Shape;134;p28"/>
          <p:cNvPicPr preferRelativeResize="0"/>
          <p:nvPr/>
        </p:nvPicPr>
        <p:blipFill>
          <a:blip r:embed="rId3">
            <a:alphaModFix/>
          </a:blip>
          <a:stretch>
            <a:fillRect/>
          </a:stretch>
        </p:blipFill>
        <p:spPr>
          <a:xfrm>
            <a:off x="0" y="927670"/>
            <a:ext cx="9143998" cy="4183256"/>
          </a:xfrm>
          <a:prstGeom prst="rect">
            <a:avLst/>
          </a:prstGeom>
          <a:noFill/>
          <a:ln>
            <a:noFill/>
          </a:ln>
        </p:spPr>
      </p:pic>
      <p:pic>
        <p:nvPicPr>
          <p:cNvPr id="135" name="Google Shape;135;p28"/>
          <p:cNvPicPr preferRelativeResize="0"/>
          <p:nvPr/>
        </p:nvPicPr>
        <p:blipFill>
          <a:blip r:embed="rId4">
            <a:alphaModFix/>
          </a:blip>
          <a:stretch>
            <a:fillRect/>
          </a:stretch>
        </p:blipFill>
        <p:spPr>
          <a:xfrm>
            <a:off x="6453914" y="169350"/>
            <a:ext cx="1230618" cy="646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nvSpPr>
        <p:spPr>
          <a:xfrm>
            <a:off x="0" y="0"/>
            <a:ext cx="9144000" cy="438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u" sz="3200">
                <a:solidFill>
                  <a:srgbClr val="FFFFFF"/>
                </a:solidFill>
                <a:latin typeface="Oswald"/>
                <a:ea typeface="Oswald"/>
                <a:cs typeface="Oswald"/>
                <a:sym typeface="Oswald"/>
              </a:rPr>
              <a:t>ARDUINO UNO PROGRAMATZEA</a:t>
            </a:r>
            <a:endParaRPr b="1" sz="3200">
              <a:solidFill>
                <a:srgbClr val="FFFFFF"/>
              </a:solidFill>
              <a:latin typeface="Oswald"/>
              <a:ea typeface="Oswald"/>
              <a:cs typeface="Oswald"/>
              <a:sym typeface="Oswald"/>
            </a:endParaRPr>
          </a:p>
        </p:txBody>
      </p:sp>
      <p:sp>
        <p:nvSpPr>
          <p:cNvPr id="141" name="Google Shape;141;p29"/>
          <p:cNvSpPr txBox="1"/>
          <p:nvPr/>
        </p:nvSpPr>
        <p:spPr>
          <a:xfrm>
            <a:off x="0" y="350971"/>
            <a:ext cx="9144000" cy="438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u" sz="3200">
                <a:solidFill>
                  <a:srgbClr val="FFFFFF"/>
                </a:solidFill>
                <a:latin typeface="Oswald"/>
                <a:ea typeface="Oswald"/>
                <a:cs typeface="Oswald"/>
                <a:sym typeface="Oswald"/>
              </a:rPr>
              <a:t>Fluxu diagrama </a:t>
            </a:r>
            <a:r>
              <a:rPr b="1" lang="eu" sz="3200">
                <a:solidFill>
                  <a:schemeClr val="dk1"/>
                </a:solidFill>
                <a:latin typeface="Oswald"/>
                <a:ea typeface="Oswald"/>
                <a:cs typeface="Oswald"/>
                <a:sym typeface="Oswald"/>
              </a:rPr>
              <a:t>(1.prog.)</a:t>
            </a:r>
            <a:endParaRPr b="1" sz="3200">
              <a:solidFill>
                <a:srgbClr val="FFFFFF"/>
              </a:solidFill>
              <a:latin typeface="Oswald"/>
              <a:ea typeface="Oswald"/>
              <a:cs typeface="Oswald"/>
              <a:sym typeface="Oswald"/>
            </a:endParaRPr>
          </a:p>
        </p:txBody>
      </p:sp>
      <p:sp>
        <p:nvSpPr>
          <p:cNvPr id="142" name="Google Shape;142;p29"/>
          <p:cNvSpPr txBox="1"/>
          <p:nvPr/>
        </p:nvSpPr>
        <p:spPr>
          <a:xfrm>
            <a:off x="8316416" y="4982766"/>
            <a:ext cx="826500" cy="16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u" sz="800">
                <a:solidFill>
                  <a:schemeClr val="dk1"/>
                </a:solidFill>
                <a:latin typeface="Tahoma"/>
                <a:ea typeface="Tahoma"/>
                <a:cs typeface="Tahoma"/>
                <a:sym typeface="Tahoma"/>
              </a:rPr>
              <a:t>ARDUINO</a:t>
            </a:r>
            <a:endParaRPr sz="800">
              <a:solidFill>
                <a:schemeClr val="dk1"/>
              </a:solidFill>
              <a:latin typeface="Tahoma"/>
              <a:ea typeface="Tahoma"/>
              <a:cs typeface="Tahoma"/>
              <a:sym typeface="Tahoma"/>
            </a:endParaRPr>
          </a:p>
        </p:txBody>
      </p:sp>
      <p:sp>
        <p:nvSpPr>
          <p:cNvPr id="143" name="Google Shape;143;p29"/>
          <p:cNvSpPr txBox="1"/>
          <p:nvPr/>
        </p:nvSpPr>
        <p:spPr>
          <a:xfrm>
            <a:off x="0" y="0"/>
            <a:ext cx="2286000" cy="16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u" sz="800">
                <a:solidFill>
                  <a:schemeClr val="dk1"/>
                </a:solidFill>
                <a:latin typeface="Tahoma"/>
                <a:ea typeface="Tahoma"/>
                <a:cs typeface="Tahoma"/>
                <a:sym typeface="Tahoma"/>
              </a:rPr>
              <a:t>IES USANDIZAGA-PE</a:t>
            </a:r>
            <a:r>
              <a:rPr lang="eu" sz="800">
                <a:solidFill>
                  <a:schemeClr val="dk1"/>
                </a:solidFill>
                <a:latin typeface="Times New Roman"/>
                <a:ea typeface="Times New Roman"/>
                <a:cs typeface="Times New Roman"/>
                <a:sym typeface="Times New Roman"/>
              </a:rPr>
              <a:t>Ñ</a:t>
            </a:r>
            <a:r>
              <a:rPr lang="eu" sz="800">
                <a:solidFill>
                  <a:schemeClr val="dk1"/>
                </a:solidFill>
                <a:latin typeface="Tahoma"/>
                <a:ea typeface="Tahoma"/>
                <a:cs typeface="Tahoma"/>
                <a:sym typeface="Tahoma"/>
              </a:rPr>
              <a:t>AFLORIDA-AMARA BHI</a:t>
            </a:r>
            <a:endParaRPr/>
          </a:p>
        </p:txBody>
      </p:sp>
      <p:sp>
        <p:nvSpPr>
          <p:cNvPr id="144" name="Google Shape;144;p29">
            <a:hlinkClick r:id="rId3"/>
          </p:cNvPr>
          <p:cNvSpPr/>
          <p:nvPr/>
        </p:nvSpPr>
        <p:spPr>
          <a:xfrm>
            <a:off x="-36512" y="4935751"/>
            <a:ext cx="2975100" cy="20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u" sz="1200">
                <a:solidFill>
                  <a:schemeClr val="dk1"/>
                </a:solidFill>
                <a:latin typeface="Tahoma"/>
                <a:ea typeface="Tahoma"/>
                <a:cs typeface="Tahoma"/>
                <a:sym typeface="Tahoma"/>
              </a:rPr>
              <a:t>http://teknologiaroman.blogspot.com.es/</a:t>
            </a:r>
            <a:endParaRPr sz="1200">
              <a:solidFill>
                <a:schemeClr val="dk1"/>
              </a:solidFill>
              <a:latin typeface="Tahoma"/>
              <a:ea typeface="Tahoma"/>
              <a:cs typeface="Tahoma"/>
              <a:sym typeface="Tahoma"/>
            </a:endParaRPr>
          </a:p>
        </p:txBody>
      </p:sp>
      <p:sp>
        <p:nvSpPr>
          <p:cNvPr id="145" name="Google Shape;145;p29">
            <a:hlinkClick r:id="rId4"/>
          </p:cNvPr>
          <p:cNvSpPr txBox="1"/>
          <p:nvPr/>
        </p:nvSpPr>
        <p:spPr>
          <a:xfrm>
            <a:off x="-108520" y="108012"/>
            <a:ext cx="971700" cy="195600"/>
          </a:xfrm>
          <a:prstGeom prst="rect">
            <a:avLst/>
          </a:prstGeom>
          <a:noFill/>
          <a:ln>
            <a:noFill/>
          </a:ln>
        </p:spPr>
        <p:txBody>
          <a:bodyPr anchorCtr="0" anchor="t" bIns="45000" lIns="90000" spcFirstLastPara="1" rIns="90000" wrap="square" tIns="45000">
            <a:noAutofit/>
          </a:bodyPr>
          <a:lstStyle/>
          <a:p>
            <a:pPr indent="0" lvl="0" marL="0" marR="0" rtl="0" algn="r">
              <a:spcBef>
                <a:spcPts val="0"/>
              </a:spcBef>
              <a:spcAft>
                <a:spcPts val="0"/>
              </a:spcAft>
              <a:buClr>
                <a:srgbClr val="000000"/>
              </a:buClr>
              <a:buFont typeface="Times New Roman"/>
              <a:buNone/>
            </a:pPr>
            <a:r>
              <a:rPr lang="eu" sz="800">
                <a:solidFill>
                  <a:srgbClr val="000000"/>
                </a:solidFill>
                <a:latin typeface="Tahoma"/>
                <a:ea typeface="Tahoma"/>
                <a:cs typeface="Tahoma"/>
                <a:sym typeface="Tahoma"/>
              </a:rPr>
              <a:t>TEKNOROMAN</a:t>
            </a:r>
            <a:endParaRPr sz="800">
              <a:solidFill>
                <a:srgbClr val="000000"/>
              </a:solidFill>
              <a:latin typeface="Tahoma"/>
              <a:ea typeface="Tahoma"/>
              <a:cs typeface="Tahoma"/>
              <a:sym typeface="Tahoma"/>
            </a:endParaRPr>
          </a:p>
        </p:txBody>
      </p:sp>
      <p:sp>
        <p:nvSpPr>
          <p:cNvPr id="146" name="Google Shape;146;p29"/>
          <p:cNvSpPr txBox="1"/>
          <p:nvPr/>
        </p:nvSpPr>
        <p:spPr>
          <a:xfrm>
            <a:off x="7972350" y="3996600"/>
            <a:ext cx="1170300" cy="743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u" sz="1200">
                <a:solidFill>
                  <a:srgbClr val="C00000"/>
                </a:solidFill>
                <a:latin typeface="Rambla"/>
                <a:ea typeface="Rambla"/>
                <a:cs typeface="Rambla"/>
                <a:sym typeface="Rambla"/>
              </a:rPr>
              <a:t>“KAIXO MUNDUA”  programarako adibidea</a:t>
            </a:r>
            <a:endParaRPr sz="1200">
              <a:solidFill>
                <a:srgbClr val="C00000"/>
              </a:solidFill>
              <a:latin typeface="Rambla"/>
              <a:ea typeface="Rambla"/>
              <a:cs typeface="Rambla"/>
              <a:sym typeface="Rambla"/>
            </a:endParaRPr>
          </a:p>
        </p:txBody>
      </p:sp>
      <p:grpSp>
        <p:nvGrpSpPr>
          <p:cNvPr id="147" name="Google Shape;147;p29"/>
          <p:cNvGrpSpPr/>
          <p:nvPr/>
        </p:nvGrpSpPr>
        <p:grpSpPr>
          <a:xfrm>
            <a:off x="1315190" y="1619106"/>
            <a:ext cx="2788164" cy="3078453"/>
            <a:chOff x="467544" y="1700808"/>
            <a:chExt cx="2788164" cy="4104604"/>
          </a:xfrm>
        </p:grpSpPr>
        <p:cxnSp>
          <p:nvCxnSpPr>
            <p:cNvPr id="148" name="Google Shape;148;p29"/>
            <p:cNvCxnSpPr/>
            <p:nvPr/>
          </p:nvCxnSpPr>
          <p:spPr>
            <a:xfrm>
              <a:off x="1691680" y="3789040"/>
              <a:ext cx="0" cy="648000"/>
            </a:xfrm>
            <a:prstGeom prst="straightConnector1">
              <a:avLst/>
            </a:prstGeom>
            <a:noFill/>
            <a:ln cap="flat" cmpd="sng" w="25400">
              <a:solidFill>
                <a:schemeClr val="accent2"/>
              </a:solidFill>
              <a:prstDash val="solid"/>
              <a:round/>
              <a:headEnd len="sm" w="sm" type="none"/>
              <a:tailEnd len="med" w="med" type="triangle"/>
            </a:ln>
          </p:spPr>
        </p:cxnSp>
        <p:grpSp>
          <p:nvGrpSpPr>
            <p:cNvPr id="149" name="Google Shape;149;p29"/>
            <p:cNvGrpSpPr/>
            <p:nvPr/>
          </p:nvGrpSpPr>
          <p:grpSpPr>
            <a:xfrm>
              <a:off x="467544" y="1700808"/>
              <a:ext cx="2788164" cy="4104604"/>
              <a:chOff x="2627784" y="1700808"/>
              <a:chExt cx="2788164" cy="4104604"/>
            </a:xfrm>
          </p:grpSpPr>
          <p:sp>
            <p:nvSpPr>
              <p:cNvPr id="150" name="Google Shape;150;p29"/>
              <p:cNvSpPr/>
              <p:nvPr/>
            </p:nvSpPr>
            <p:spPr>
              <a:xfrm>
                <a:off x="2915816" y="1700808"/>
                <a:ext cx="1872300" cy="720000"/>
              </a:xfrm>
              <a:prstGeom prst="ellipse">
                <a:avLst/>
              </a:prstGeom>
              <a:solidFill>
                <a:srgbClr val="D99593"/>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u" sz="1800">
                    <a:solidFill>
                      <a:srgbClr val="FFFFFF"/>
                    </a:solidFill>
                    <a:latin typeface="Calibri"/>
                    <a:ea typeface="Calibri"/>
                    <a:cs typeface="Calibri"/>
                    <a:sym typeface="Calibri"/>
                  </a:rPr>
                  <a:t>hasiera</a:t>
                </a:r>
                <a:endParaRPr sz="1800">
                  <a:solidFill>
                    <a:srgbClr val="FFFFFF"/>
                  </a:solidFill>
                  <a:latin typeface="Calibri"/>
                  <a:ea typeface="Calibri"/>
                  <a:cs typeface="Calibri"/>
                  <a:sym typeface="Calibri"/>
                </a:endParaRPr>
              </a:p>
            </p:txBody>
          </p:sp>
          <p:cxnSp>
            <p:nvCxnSpPr>
              <p:cNvPr id="151" name="Google Shape;151;p29"/>
              <p:cNvCxnSpPr>
                <a:stCxn id="150" idx="4"/>
              </p:cNvCxnSpPr>
              <p:nvPr/>
            </p:nvCxnSpPr>
            <p:spPr>
              <a:xfrm>
                <a:off x="3851966" y="2420808"/>
                <a:ext cx="0" cy="648000"/>
              </a:xfrm>
              <a:prstGeom prst="straightConnector1">
                <a:avLst/>
              </a:prstGeom>
              <a:noFill/>
              <a:ln cap="flat" cmpd="sng" w="25400">
                <a:solidFill>
                  <a:schemeClr val="accent2"/>
                </a:solidFill>
                <a:prstDash val="solid"/>
                <a:round/>
                <a:headEnd len="sm" w="sm" type="none"/>
                <a:tailEnd len="med" w="med" type="triangle"/>
              </a:ln>
            </p:spPr>
          </p:cxnSp>
          <p:sp>
            <p:nvSpPr>
              <p:cNvPr id="152" name="Google Shape;152;p29"/>
              <p:cNvSpPr/>
              <p:nvPr/>
            </p:nvSpPr>
            <p:spPr>
              <a:xfrm>
                <a:off x="3203848" y="3068960"/>
                <a:ext cx="1368300" cy="720000"/>
              </a:xfrm>
              <a:prstGeom prst="rect">
                <a:avLst/>
              </a:prstGeom>
              <a:solidFill>
                <a:srgbClr val="D99593"/>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u" sz="1800">
                    <a:solidFill>
                      <a:srgbClr val="FFFFFF"/>
                    </a:solidFill>
                    <a:latin typeface="Calibri"/>
                    <a:ea typeface="Calibri"/>
                    <a:cs typeface="Calibri"/>
                    <a:sym typeface="Calibri"/>
                  </a:rPr>
                  <a:t>aginduak</a:t>
                </a:r>
                <a:endParaRPr sz="1800">
                  <a:solidFill>
                    <a:srgbClr val="FFFFFF"/>
                  </a:solidFill>
                  <a:latin typeface="Calibri"/>
                  <a:ea typeface="Calibri"/>
                  <a:cs typeface="Calibri"/>
                  <a:sym typeface="Calibri"/>
                </a:endParaRPr>
              </a:p>
            </p:txBody>
          </p:sp>
          <p:sp>
            <p:nvSpPr>
              <p:cNvPr id="153" name="Google Shape;153;p29"/>
              <p:cNvSpPr/>
              <p:nvPr/>
            </p:nvSpPr>
            <p:spPr>
              <a:xfrm>
                <a:off x="2843808" y="4437112"/>
                <a:ext cx="2016300" cy="1368300"/>
              </a:xfrm>
              <a:prstGeom prst="diamond">
                <a:avLst/>
              </a:prstGeom>
              <a:solidFill>
                <a:srgbClr val="D99593"/>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u" sz="1800">
                    <a:solidFill>
                      <a:srgbClr val="FFFFFF"/>
                    </a:solidFill>
                    <a:latin typeface="Calibri"/>
                    <a:ea typeface="Calibri"/>
                    <a:cs typeface="Calibri"/>
                    <a:sym typeface="Calibri"/>
                  </a:rPr>
                  <a:t>baldintzak</a:t>
                </a:r>
                <a:endParaRPr sz="1800">
                  <a:solidFill>
                    <a:srgbClr val="FFFFFF"/>
                  </a:solidFill>
                  <a:latin typeface="Calibri"/>
                  <a:ea typeface="Calibri"/>
                  <a:cs typeface="Calibri"/>
                  <a:sym typeface="Calibri"/>
                </a:endParaRPr>
              </a:p>
            </p:txBody>
          </p:sp>
          <p:cxnSp>
            <p:nvCxnSpPr>
              <p:cNvPr id="154" name="Google Shape;154;p29"/>
              <p:cNvCxnSpPr>
                <a:stCxn id="153" idx="1"/>
              </p:cNvCxnSpPr>
              <p:nvPr/>
            </p:nvCxnSpPr>
            <p:spPr>
              <a:xfrm rot="10800000">
                <a:off x="2627808" y="4149262"/>
                <a:ext cx="216000" cy="972000"/>
              </a:xfrm>
              <a:prstGeom prst="bentConnector2">
                <a:avLst/>
              </a:prstGeom>
              <a:noFill/>
              <a:ln cap="flat" cmpd="sng" w="25400">
                <a:solidFill>
                  <a:schemeClr val="accent2"/>
                </a:solidFill>
                <a:prstDash val="solid"/>
                <a:round/>
                <a:headEnd len="sm" w="sm" type="none"/>
                <a:tailEnd len="sm" w="sm" type="none"/>
              </a:ln>
            </p:spPr>
          </p:cxnSp>
          <p:cxnSp>
            <p:nvCxnSpPr>
              <p:cNvPr id="155" name="Google Shape;155;p29"/>
              <p:cNvCxnSpPr/>
              <p:nvPr/>
            </p:nvCxnSpPr>
            <p:spPr>
              <a:xfrm>
                <a:off x="2627784" y="4149080"/>
                <a:ext cx="1224000" cy="0"/>
              </a:xfrm>
              <a:prstGeom prst="straightConnector1">
                <a:avLst/>
              </a:prstGeom>
              <a:noFill/>
              <a:ln cap="flat" cmpd="sng" w="25400">
                <a:solidFill>
                  <a:schemeClr val="accent2"/>
                </a:solidFill>
                <a:prstDash val="solid"/>
                <a:round/>
                <a:headEnd len="sm" w="sm" type="none"/>
                <a:tailEnd len="med" w="med" type="triangle"/>
              </a:ln>
            </p:spPr>
          </p:cxnSp>
          <p:sp>
            <p:nvSpPr>
              <p:cNvPr id="156" name="Google Shape;156;p29"/>
              <p:cNvSpPr txBox="1"/>
              <p:nvPr/>
            </p:nvSpPr>
            <p:spPr>
              <a:xfrm>
                <a:off x="2627784" y="4725144"/>
                <a:ext cx="432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u" sz="1800">
                    <a:solidFill>
                      <a:schemeClr val="accent2"/>
                    </a:solidFill>
                    <a:latin typeface="Calibri"/>
                    <a:ea typeface="Calibri"/>
                    <a:cs typeface="Calibri"/>
                    <a:sym typeface="Calibri"/>
                  </a:rPr>
                  <a:t>ez</a:t>
                </a:r>
                <a:endParaRPr b="1" sz="1800">
                  <a:solidFill>
                    <a:schemeClr val="accent2"/>
                  </a:solidFill>
                  <a:latin typeface="Calibri"/>
                  <a:ea typeface="Calibri"/>
                  <a:cs typeface="Calibri"/>
                  <a:sym typeface="Calibri"/>
                </a:endParaRPr>
              </a:p>
            </p:txBody>
          </p:sp>
          <p:cxnSp>
            <p:nvCxnSpPr>
              <p:cNvPr id="157" name="Google Shape;157;p29"/>
              <p:cNvCxnSpPr/>
              <p:nvPr/>
            </p:nvCxnSpPr>
            <p:spPr>
              <a:xfrm flipH="1">
                <a:off x="3852019" y="2622600"/>
                <a:ext cx="1506300" cy="14400"/>
              </a:xfrm>
              <a:prstGeom prst="straightConnector1">
                <a:avLst/>
              </a:prstGeom>
              <a:noFill/>
              <a:ln cap="flat" cmpd="sng" w="25400">
                <a:solidFill>
                  <a:schemeClr val="accent2"/>
                </a:solidFill>
                <a:prstDash val="solid"/>
                <a:round/>
                <a:headEnd len="sm" w="sm" type="none"/>
                <a:tailEnd len="med" w="med" type="triangle"/>
              </a:ln>
            </p:spPr>
          </p:cxnSp>
          <p:sp>
            <p:nvSpPr>
              <p:cNvPr id="158" name="Google Shape;158;p29"/>
              <p:cNvSpPr txBox="1"/>
              <p:nvPr/>
            </p:nvSpPr>
            <p:spPr>
              <a:xfrm>
                <a:off x="4752948" y="4618000"/>
                <a:ext cx="663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u" sz="1800">
                    <a:solidFill>
                      <a:schemeClr val="accent2"/>
                    </a:solidFill>
                    <a:latin typeface="Calibri"/>
                    <a:ea typeface="Calibri"/>
                    <a:cs typeface="Calibri"/>
                    <a:sym typeface="Calibri"/>
                  </a:rPr>
                  <a:t>bai</a:t>
                </a:r>
                <a:endParaRPr b="1" sz="1800">
                  <a:solidFill>
                    <a:schemeClr val="accent2"/>
                  </a:solidFill>
                  <a:latin typeface="Calibri"/>
                  <a:ea typeface="Calibri"/>
                  <a:cs typeface="Calibri"/>
                  <a:sym typeface="Calibri"/>
                </a:endParaRPr>
              </a:p>
            </p:txBody>
          </p:sp>
        </p:grpSp>
      </p:grpSp>
      <p:grpSp>
        <p:nvGrpSpPr>
          <p:cNvPr id="159" name="Google Shape;159;p29"/>
          <p:cNvGrpSpPr/>
          <p:nvPr/>
        </p:nvGrpSpPr>
        <p:grpSpPr>
          <a:xfrm>
            <a:off x="5508113" y="1380913"/>
            <a:ext cx="2808300" cy="3567540"/>
            <a:chOff x="5940152" y="1408584"/>
            <a:chExt cx="2808300" cy="4756720"/>
          </a:xfrm>
        </p:grpSpPr>
        <p:sp>
          <p:nvSpPr>
            <p:cNvPr id="160" name="Google Shape;160;p29"/>
            <p:cNvSpPr/>
            <p:nvPr/>
          </p:nvSpPr>
          <p:spPr>
            <a:xfrm>
              <a:off x="5940152" y="1408584"/>
              <a:ext cx="2808300" cy="1008000"/>
            </a:xfrm>
            <a:prstGeom prst="ellipse">
              <a:avLst/>
            </a:prstGeom>
            <a:solidFill>
              <a:srgbClr val="D99593"/>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u" sz="1800">
                  <a:solidFill>
                    <a:srgbClr val="FFFFFF"/>
                  </a:solidFill>
                  <a:latin typeface="Calibri"/>
                  <a:ea typeface="Calibri"/>
                  <a:cs typeface="Calibri"/>
                  <a:sym typeface="Calibri"/>
                </a:rPr>
                <a:t>Hasiera</a:t>
              </a:r>
              <a:endParaRPr/>
            </a:p>
            <a:p>
              <a:pPr indent="0" lvl="0" marL="0" marR="0" rtl="0" algn="ctr">
                <a:spcBef>
                  <a:spcPts val="0"/>
                </a:spcBef>
                <a:spcAft>
                  <a:spcPts val="0"/>
                </a:spcAft>
                <a:buNone/>
              </a:pPr>
              <a:r>
                <a:rPr lang="eu" sz="1600">
                  <a:solidFill>
                    <a:srgbClr val="FFFFFF"/>
                  </a:solidFill>
                  <a:latin typeface="Calibri"/>
                  <a:ea typeface="Calibri"/>
                  <a:cs typeface="Calibri"/>
                  <a:sym typeface="Calibri"/>
                </a:rPr>
                <a:t>Aldagaien deklarazioa eta  setup</a:t>
              </a:r>
              <a:endParaRPr sz="1600">
                <a:solidFill>
                  <a:srgbClr val="FFFFFF"/>
                </a:solidFill>
                <a:latin typeface="Calibri"/>
                <a:ea typeface="Calibri"/>
                <a:cs typeface="Calibri"/>
                <a:sym typeface="Calibri"/>
              </a:endParaRPr>
            </a:p>
          </p:txBody>
        </p:sp>
        <p:sp>
          <p:nvSpPr>
            <p:cNvPr id="161" name="Google Shape;161;p29"/>
            <p:cNvSpPr/>
            <p:nvPr/>
          </p:nvSpPr>
          <p:spPr>
            <a:xfrm>
              <a:off x="6660232" y="2996952"/>
              <a:ext cx="1368300" cy="576000"/>
            </a:xfrm>
            <a:prstGeom prst="rect">
              <a:avLst/>
            </a:prstGeom>
            <a:solidFill>
              <a:srgbClr val="D99593"/>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u" sz="1800">
                  <a:solidFill>
                    <a:srgbClr val="FFFFFF"/>
                  </a:solidFill>
                  <a:latin typeface="Calibri"/>
                  <a:ea typeface="Calibri"/>
                  <a:cs typeface="Calibri"/>
                  <a:sym typeface="Calibri"/>
                </a:rPr>
                <a:t>LED</a:t>
              </a:r>
              <a:endParaRPr sz="1800">
                <a:solidFill>
                  <a:srgbClr val="FFFFFF"/>
                </a:solidFill>
                <a:latin typeface="Calibri"/>
                <a:ea typeface="Calibri"/>
                <a:cs typeface="Calibri"/>
                <a:sym typeface="Calibri"/>
              </a:endParaRPr>
            </a:p>
            <a:p>
              <a:pPr indent="0" lvl="0" marL="0" marR="0" rtl="0" algn="ctr">
                <a:spcBef>
                  <a:spcPts val="0"/>
                </a:spcBef>
                <a:spcAft>
                  <a:spcPts val="0"/>
                </a:spcAft>
                <a:buNone/>
              </a:pPr>
              <a:r>
                <a:rPr lang="eu" sz="1800">
                  <a:solidFill>
                    <a:srgbClr val="FFFFFF"/>
                  </a:solidFill>
                  <a:latin typeface="Calibri"/>
                  <a:ea typeface="Calibri"/>
                  <a:cs typeface="Calibri"/>
                  <a:sym typeface="Calibri"/>
                </a:rPr>
                <a:t>piztu</a:t>
              </a:r>
              <a:endParaRPr sz="1800">
                <a:solidFill>
                  <a:srgbClr val="FFFFFF"/>
                </a:solidFill>
                <a:latin typeface="Calibri"/>
                <a:ea typeface="Calibri"/>
                <a:cs typeface="Calibri"/>
                <a:sym typeface="Calibri"/>
              </a:endParaRPr>
            </a:p>
          </p:txBody>
        </p:sp>
        <p:cxnSp>
          <p:nvCxnSpPr>
            <p:cNvPr id="162" name="Google Shape;162;p29"/>
            <p:cNvCxnSpPr/>
            <p:nvPr/>
          </p:nvCxnSpPr>
          <p:spPr>
            <a:xfrm>
              <a:off x="7308304" y="2492896"/>
              <a:ext cx="0" cy="504000"/>
            </a:xfrm>
            <a:prstGeom prst="straightConnector1">
              <a:avLst/>
            </a:prstGeom>
            <a:noFill/>
            <a:ln cap="flat" cmpd="sng" w="25400">
              <a:solidFill>
                <a:schemeClr val="accent2"/>
              </a:solidFill>
              <a:prstDash val="solid"/>
              <a:round/>
              <a:headEnd len="sm" w="sm" type="none"/>
              <a:tailEnd len="med" w="med" type="triangle"/>
            </a:ln>
          </p:spPr>
        </p:cxnSp>
        <p:sp>
          <p:nvSpPr>
            <p:cNvPr id="163" name="Google Shape;163;p29"/>
            <p:cNvSpPr/>
            <p:nvPr/>
          </p:nvSpPr>
          <p:spPr>
            <a:xfrm>
              <a:off x="6660232" y="3789040"/>
              <a:ext cx="1368300" cy="576000"/>
            </a:xfrm>
            <a:prstGeom prst="rect">
              <a:avLst/>
            </a:prstGeom>
            <a:solidFill>
              <a:srgbClr val="D99593"/>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u" sz="1800">
                  <a:solidFill>
                    <a:srgbClr val="FFFFFF"/>
                  </a:solidFill>
                  <a:latin typeface="Calibri"/>
                  <a:ea typeface="Calibri"/>
                  <a:cs typeface="Calibri"/>
                  <a:sym typeface="Calibri"/>
                </a:rPr>
                <a:t>ITXOIN 5s.</a:t>
              </a:r>
              <a:endParaRPr sz="1800">
                <a:solidFill>
                  <a:srgbClr val="FFFFFF"/>
                </a:solidFill>
                <a:latin typeface="Calibri"/>
                <a:ea typeface="Calibri"/>
                <a:cs typeface="Calibri"/>
                <a:sym typeface="Calibri"/>
              </a:endParaRPr>
            </a:p>
          </p:txBody>
        </p:sp>
        <p:sp>
          <p:nvSpPr>
            <p:cNvPr id="164" name="Google Shape;164;p29"/>
            <p:cNvSpPr/>
            <p:nvPr/>
          </p:nvSpPr>
          <p:spPr>
            <a:xfrm>
              <a:off x="6660232" y="4581128"/>
              <a:ext cx="1368300" cy="576000"/>
            </a:xfrm>
            <a:prstGeom prst="rect">
              <a:avLst/>
            </a:prstGeom>
            <a:solidFill>
              <a:srgbClr val="D99593"/>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u" sz="1800">
                  <a:solidFill>
                    <a:srgbClr val="FFFFFF"/>
                  </a:solidFill>
                  <a:latin typeface="Calibri"/>
                  <a:ea typeface="Calibri"/>
                  <a:cs typeface="Calibri"/>
                  <a:sym typeface="Calibri"/>
                </a:rPr>
                <a:t> LED</a:t>
              </a:r>
              <a:endParaRPr sz="1800">
                <a:solidFill>
                  <a:srgbClr val="FFFFFF"/>
                </a:solidFill>
                <a:latin typeface="Calibri"/>
                <a:ea typeface="Calibri"/>
                <a:cs typeface="Calibri"/>
                <a:sym typeface="Calibri"/>
              </a:endParaRPr>
            </a:p>
            <a:p>
              <a:pPr indent="0" lvl="0" marL="0" marR="0" rtl="0" algn="ctr">
                <a:spcBef>
                  <a:spcPts val="0"/>
                </a:spcBef>
                <a:spcAft>
                  <a:spcPts val="0"/>
                </a:spcAft>
                <a:buNone/>
              </a:pPr>
              <a:r>
                <a:rPr lang="eu" sz="1800">
                  <a:solidFill>
                    <a:srgbClr val="FFFFFF"/>
                  </a:solidFill>
                  <a:latin typeface="Calibri"/>
                  <a:ea typeface="Calibri"/>
                  <a:cs typeface="Calibri"/>
                  <a:sym typeface="Calibri"/>
                </a:rPr>
                <a:t> itzali</a:t>
              </a:r>
              <a:endParaRPr sz="1800">
                <a:solidFill>
                  <a:srgbClr val="FFFFFF"/>
                </a:solidFill>
                <a:latin typeface="Calibri"/>
                <a:ea typeface="Calibri"/>
                <a:cs typeface="Calibri"/>
                <a:sym typeface="Calibri"/>
              </a:endParaRPr>
            </a:p>
          </p:txBody>
        </p:sp>
        <p:sp>
          <p:nvSpPr>
            <p:cNvPr id="165" name="Google Shape;165;p29"/>
            <p:cNvSpPr/>
            <p:nvPr/>
          </p:nvSpPr>
          <p:spPr>
            <a:xfrm>
              <a:off x="6660232" y="5373216"/>
              <a:ext cx="1368300" cy="576000"/>
            </a:xfrm>
            <a:prstGeom prst="rect">
              <a:avLst/>
            </a:prstGeom>
            <a:solidFill>
              <a:srgbClr val="D99593"/>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u" sz="1800">
                  <a:solidFill>
                    <a:srgbClr val="FFFFFF"/>
                  </a:solidFill>
                  <a:latin typeface="Calibri"/>
                  <a:ea typeface="Calibri"/>
                  <a:cs typeface="Calibri"/>
                  <a:sym typeface="Calibri"/>
                </a:rPr>
                <a:t>ITXOIN 5s.</a:t>
              </a:r>
              <a:endParaRPr sz="1800">
                <a:solidFill>
                  <a:srgbClr val="FFFFFF"/>
                </a:solidFill>
                <a:latin typeface="Calibri"/>
                <a:ea typeface="Calibri"/>
                <a:cs typeface="Calibri"/>
                <a:sym typeface="Calibri"/>
              </a:endParaRPr>
            </a:p>
          </p:txBody>
        </p:sp>
        <p:cxnSp>
          <p:nvCxnSpPr>
            <p:cNvPr id="166" name="Google Shape;166;p29"/>
            <p:cNvCxnSpPr>
              <a:stCxn id="161" idx="2"/>
              <a:endCxn id="163" idx="0"/>
            </p:cNvCxnSpPr>
            <p:nvPr/>
          </p:nvCxnSpPr>
          <p:spPr>
            <a:xfrm>
              <a:off x="7344382" y="3572952"/>
              <a:ext cx="0" cy="216000"/>
            </a:xfrm>
            <a:prstGeom prst="straightConnector1">
              <a:avLst/>
            </a:prstGeom>
            <a:noFill/>
            <a:ln cap="flat" cmpd="sng" w="25400">
              <a:solidFill>
                <a:schemeClr val="accent2"/>
              </a:solidFill>
              <a:prstDash val="solid"/>
              <a:round/>
              <a:headEnd len="sm" w="sm" type="none"/>
              <a:tailEnd len="med" w="med" type="triangle"/>
            </a:ln>
          </p:spPr>
        </p:cxnSp>
        <p:cxnSp>
          <p:nvCxnSpPr>
            <p:cNvPr id="167" name="Google Shape;167;p29"/>
            <p:cNvCxnSpPr/>
            <p:nvPr/>
          </p:nvCxnSpPr>
          <p:spPr>
            <a:xfrm>
              <a:off x="7380312" y="4365104"/>
              <a:ext cx="0" cy="216000"/>
            </a:xfrm>
            <a:prstGeom prst="straightConnector1">
              <a:avLst/>
            </a:prstGeom>
            <a:noFill/>
            <a:ln cap="flat" cmpd="sng" w="25400">
              <a:solidFill>
                <a:schemeClr val="accent2"/>
              </a:solidFill>
              <a:prstDash val="solid"/>
              <a:round/>
              <a:headEnd len="sm" w="sm" type="none"/>
              <a:tailEnd len="med" w="med" type="triangle"/>
            </a:ln>
          </p:spPr>
        </p:cxnSp>
        <p:cxnSp>
          <p:nvCxnSpPr>
            <p:cNvPr id="168" name="Google Shape;168;p29"/>
            <p:cNvCxnSpPr/>
            <p:nvPr/>
          </p:nvCxnSpPr>
          <p:spPr>
            <a:xfrm>
              <a:off x="7380312" y="5157192"/>
              <a:ext cx="0" cy="216000"/>
            </a:xfrm>
            <a:prstGeom prst="straightConnector1">
              <a:avLst/>
            </a:prstGeom>
            <a:noFill/>
            <a:ln cap="flat" cmpd="sng" w="25400">
              <a:solidFill>
                <a:schemeClr val="accent2"/>
              </a:solidFill>
              <a:prstDash val="solid"/>
              <a:round/>
              <a:headEnd len="sm" w="sm" type="none"/>
              <a:tailEnd len="med" w="med" type="triangle"/>
            </a:ln>
          </p:spPr>
        </p:cxnSp>
        <p:cxnSp>
          <p:nvCxnSpPr>
            <p:cNvPr id="169" name="Google Shape;169;p29"/>
            <p:cNvCxnSpPr/>
            <p:nvPr/>
          </p:nvCxnSpPr>
          <p:spPr>
            <a:xfrm>
              <a:off x="7380312" y="5949280"/>
              <a:ext cx="0" cy="216000"/>
            </a:xfrm>
            <a:prstGeom prst="straightConnector1">
              <a:avLst/>
            </a:prstGeom>
            <a:noFill/>
            <a:ln cap="flat" cmpd="sng" w="25400">
              <a:solidFill>
                <a:schemeClr val="accent2"/>
              </a:solidFill>
              <a:prstDash val="solid"/>
              <a:round/>
              <a:headEnd len="sm" w="sm" type="none"/>
              <a:tailEnd len="med" w="med" type="triangle"/>
            </a:ln>
          </p:spPr>
        </p:cxnSp>
        <p:cxnSp>
          <p:nvCxnSpPr>
            <p:cNvPr id="170" name="Google Shape;170;p29"/>
            <p:cNvCxnSpPr/>
            <p:nvPr/>
          </p:nvCxnSpPr>
          <p:spPr>
            <a:xfrm rot="-5400000">
              <a:off x="6192162" y="3969154"/>
              <a:ext cx="3384300" cy="1008000"/>
            </a:xfrm>
            <a:prstGeom prst="bentConnector3">
              <a:avLst>
                <a:gd fmla="val -3151" name="adj1"/>
              </a:avLst>
            </a:prstGeom>
            <a:noFill/>
            <a:ln cap="flat" cmpd="sng" w="25400">
              <a:solidFill>
                <a:schemeClr val="accent2"/>
              </a:solidFill>
              <a:prstDash val="solid"/>
              <a:round/>
              <a:headEnd len="sm" w="sm" type="none"/>
              <a:tailEnd len="sm" w="sm" type="none"/>
            </a:ln>
          </p:spPr>
        </p:cxnSp>
        <p:cxnSp>
          <p:nvCxnSpPr>
            <p:cNvPr id="171" name="Google Shape;171;p29"/>
            <p:cNvCxnSpPr/>
            <p:nvPr/>
          </p:nvCxnSpPr>
          <p:spPr>
            <a:xfrm rot="10800000">
              <a:off x="7308424" y="2780928"/>
              <a:ext cx="1080000" cy="0"/>
            </a:xfrm>
            <a:prstGeom prst="straightConnector1">
              <a:avLst/>
            </a:prstGeom>
            <a:noFill/>
            <a:ln cap="flat" cmpd="sng" w="25400">
              <a:solidFill>
                <a:schemeClr val="accent2"/>
              </a:solidFill>
              <a:prstDash val="solid"/>
              <a:round/>
              <a:headEnd len="sm" w="sm" type="none"/>
              <a:tailEnd len="med" w="med" type="triangle"/>
            </a:ln>
          </p:spPr>
        </p:cxnSp>
      </p:grpSp>
      <p:sp>
        <p:nvSpPr>
          <p:cNvPr id="172" name="Google Shape;172;p29"/>
          <p:cNvSpPr txBox="1"/>
          <p:nvPr/>
        </p:nvSpPr>
        <p:spPr>
          <a:xfrm>
            <a:off x="7772400" y="0"/>
            <a:ext cx="1371600" cy="16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u" sz="800" u="none" cap="none" strike="noStrike">
                <a:solidFill>
                  <a:schemeClr val="dk1"/>
                </a:solidFill>
                <a:latin typeface="Tahoma"/>
                <a:ea typeface="Tahoma"/>
                <a:cs typeface="Tahoma"/>
                <a:sym typeface="Tahoma"/>
              </a:rPr>
              <a:t>INDUSTRIA TEKNOLOGIA </a:t>
            </a:r>
            <a:endParaRPr/>
          </a:p>
        </p:txBody>
      </p:sp>
      <p:sp>
        <p:nvSpPr>
          <p:cNvPr id="173" name="Google Shape;173;p29"/>
          <p:cNvSpPr txBox="1"/>
          <p:nvPr/>
        </p:nvSpPr>
        <p:spPr>
          <a:xfrm>
            <a:off x="0" y="757534"/>
            <a:ext cx="9144000" cy="6234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u" sz="1600">
                <a:solidFill>
                  <a:srgbClr val="FFFFFF"/>
                </a:solidFill>
                <a:latin typeface="Rambla"/>
                <a:ea typeface="Rambla"/>
                <a:cs typeface="Rambla"/>
                <a:sym typeface="Rambla"/>
              </a:rPr>
              <a:t>Ordenagiluan programa idatzi aurretik, pinen esleipena egin behar da zeintzuk izango diren sarrerak eta zeintzuk irteerak ezarriz eta pin bakoitzean zein osagai egongo den konektatua adieraziz. Ondoren fluxu diagrama baten bitartez programaren nondik norakoa marrazten da.</a:t>
            </a:r>
            <a:endParaRPr sz="1600">
              <a:solidFill>
                <a:srgbClr val="FFFFFF"/>
              </a:solidFill>
              <a:latin typeface="Rambla"/>
              <a:ea typeface="Rambla"/>
              <a:cs typeface="Rambla"/>
              <a:sym typeface="Rambla"/>
            </a:endParaRPr>
          </a:p>
        </p:txBody>
      </p:sp>
      <p:cxnSp>
        <p:nvCxnSpPr>
          <p:cNvPr id="174" name="Google Shape;174;p29"/>
          <p:cNvCxnSpPr/>
          <p:nvPr/>
        </p:nvCxnSpPr>
        <p:spPr>
          <a:xfrm rot="10800000">
            <a:off x="3547300" y="4184888"/>
            <a:ext cx="449100" cy="900"/>
          </a:xfrm>
          <a:prstGeom prst="straightConnector1">
            <a:avLst/>
          </a:prstGeom>
          <a:noFill/>
          <a:ln cap="flat" cmpd="sng" w="25400">
            <a:solidFill>
              <a:schemeClr val="accent2"/>
            </a:solidFill>
            <a:prstDash val="solid"/>
            <a:round/>
            <a:headEnd len="sm" w="sm" type="none"/>
            <a:tailEnd len="med" w="med" type="none"/>
          </a:ln>
        </p:spPr>
      </p:cxnSp>
      <p:cxnSp>
        <p:nvCxnSpPr>
          <p:cNvPr id="175" name="Google Shape;175;p29"/>
          <p:cNvCxnSpPr/>
          <p:nvPr/>
        </p:nvCxnSpPr>
        <p:spPr>
          <a:xfrm flipH="1" rot="10800000">
            <a:off x="3996400" y="2310947"/>
            <a:ext cx="33000" cy="1881300"/>
          </a:xfrm>
          <a:prstGeom prst="straightConnector1">
            <a:avLst/>
          </a:prstGeom>
          <a:noFill/>
          <a:ln cap="flat" cmpd="sng" w="25400">
            <a:solidFill>
              <a:schemeClr val="accent2"/>
            </a:solidFill>
            <a:prstDash val="solid"/>
            <a:round/>
            <a:headEnd len="sm" w="sm"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nvSpPr>
        <p:spPr>
          <a:xfrm>
            <a:off x="0" y="0"/>
            <a:ext cx="9144000" cy="438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u" sz="3200">
                <a:solidFill>
                  <a:srgbClr val="FFFFFF"/>
                </a:solidFill>
                <a:latin typeface="Oswald"/>
                <a:ea typeface="Oswald"/>
                <a:cs typeface="Oswald"/>
                <a:sym typeface="Oswald"/>
              </a:rPr>
              <a:t>ARDUINO UNO PROGRAMATZEN</a:t>
            </a:r>
            <a:endParaRPr b="1" sz="3200">
              <a:solidFill>
                <a:srgbClr val="FFFFFF"/>
              </a:solidFill>
              <a:latin typeface="Oswald"/>
              <a:ea typeface="Oswald"/>
              <a:cs typeface="Oswald"/>
              <a:sym typeface="Oswald"/>
            </a:endParaRPr>
          </a:p>
        </p:txBody>
      </p:sp>
      <p:sp>
        <p:nvSpPr>
          <p:cNvPr id="181" name="Google Shape;181;p30"/>
          <p:cNvSpPr txBox="1"/>
          <p:nvPr/>
        </p:nvSpPr>
        <p:spPr>
          <a:xfrm>
            <a:off x="0" y="350971"/>
            <a:ext cx="9144000" cy="438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u" sz="3200">
                <a:solidFill>
                  <a:srgbClr val="FFFFFF"/>
                </a:solidFill>
                <a:latin typeface="Oswald"/>
                <a:ea typeface="Oswald"/>
                <a:cs typeface="Oswald"/>
                <a:sym typeface="Oswald"/>
              </a:rPr>
              <a:t>pinen esleipena (1. prog.)</a:t>
            </a:r>
            <a:endParaRPr b="1" sz="3200">
              <a:solidFill>
                <a:srgbClr val="FFFFFF"/>
              </a:solidFill>
              <a:latin typeface="Oswald"/>
              <a:ea typeface="Oswald"/>
              <a:cs typeface="Oswald"/>
              <a:sym typeface="Oswald"/>
            </a:endParaRPr>
          </a:p>
        </p:txBody>
      </p:sp>
      <p:sp>
        <p:nvSpPr>
          <p:cNvPr id="182" name="Google Shape;182;p30"/>
          <p:cNvSpPr txBox="1"/>
          <p:nvPr/>
        </p:nvSpPr>
        <p:spPr>
          <a:xfrm>
            <a:off x="8316416" y="4982766"/>
            <a:ext cx="826500" cy="16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u" sz="800">
                <a:solidFill>
                  <a:schemeClr val="dk1"/>
                </a:solidFill>
                <a:latin typeface="Tahoma"/>
                <a:ea typeface="Tahoma"/>
                <a:cs typeface="Tahoma"/>
                <a:sym typeface="Tahoma"/>
              </a:rPr>
              <a:t>ARDUINO</a:t>
            </a:r>
            <a:endParaRPr sz="800">
              <a:solidFill>
                <a:schemeClr val="dk1"/>
              </a:solidFill>
              <a:latin typeface="Tahoma"/>
              <a:ea typeface="Tahoma"/>
              <a:cs typeface="Tahoma"/>
              <a:sym typeface="Tahoma"/>
            </a:endParaRPr>
          </a:p>
        </p:txBody>
      </p:sp>
      <p:sp>
        <p:nvSpPr>
          <p:cNvPr id="183" name="Google Shape;183;p30"/>
          <p:cNvSpPr txBox="1"/>
          <p:nvPr/>
        </p:nvSpPr>
        <p:spPr>
          <a:xfrm>
            <a:off x="0" y="0"/>
            <a:ext cx="2286000" cy="16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u" sz="800">
                <a:solidFill>
                  <a:schemeClr val="dk1"/>
                </a:solidFill>
                <a:latin typeface="Tahoma"/>
                <a:ea typeface="Tahoma"/>
                <a:cs typeface="Tahoma"/>
                <a:sym typeface="Tahoma"/>
              </a:rPr>
              <a:t>IES USANDIZAGA-PE</a:t>
            </a:r>
            <a:r>
              <a:rPr lang="eu" sz="800">
                <a:solidFill>
                  <a:schemeClr val="dk1"/>
                </a:solidFill>
                <a:latin typeface="Times New Roman"/>
                <a:ea typeface="Times New Roman"/>
                <a:cs typeface="Times New Roman"/>
                <a:sym typeface="Times New Roman"/>
              </a:rPr>
              <a:t>Ñ</a:t>
            </a:r>
            <a:r>
              <a:rPr lang="eu" sz="800">
                <a:solidFill>
                  <a:schemeClr val="dk1"/>
                </a:solidFill>
                <a:latin typeface="Tahoma"/>
                <a:ea typeface="Tahoma"/>
                <a:cs typeface="Tahoma"/>
                <a:sym typeface="Tahoma"/>
              </a:rPr>
              <a:t>AFLORIDA-AMARA BHI</a:t>
            </a:r>
            <a:endParaRPr/>
          </a:p>
        </p:txBody>
      </p:sp>
      <p:sp>
        <p:nvSpPr>
          <p:cNvPr id="184" name="Google Shape;184;p30">
            <a:hlinkClick r:id="rId3"/>
          </p:cNvPr>
          <p:cNvSpPr/>
          <p:nvPr/>
        </p:nvSpPr>
        <p:spPr>
          <a:xfrm>
            <a:off x="-36512" y="4935751"/>
            <a:ext cx="2975100" cy="20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u" sz="1200">
                <a:solidFill>
                  <a:schemeClr val="dk1"/>
                </a:solidFill>
                <a:latin typeface="Tahoma"/>
                <a:ea typeface="Tahoma"/>
                <a:cs typeface="Tahoma"/>
                <a:sym typeface="Tahoma"/>
              </a:rPr>
              <a:t>http://teknologiaroman.blogspot.com.es/</a:t>
            </a:r>
            <a:endParaRPr sz="1200">
              <a:solidFill>
                <a:schemeClr val="dk1"/>
              </a:solidFill>
              <a:latin typeface="Tahoma"/>
              <a:ea typeface="Tahoma"/>
              <a:cs typeface="Tahoma"/>
              <a:sym typeface="Tahoma"/>
            </a:endParaRPr>
          </a:p>
        </p:txBody>
      </p:sp>
      <p:sp>
        <p:nvSpPr>
          <p:cNvPr id="185" name="Google Shape;185;p30">
            <a:hlinkClick r:id="rId4"/>
          </p:cNvPr>
          <p:cNvSpPr txBox="1"/>
          <p:nvPr/>
        </p:nvSpPr>
        <p:spPr>
          <a:xfrm>
            <a:off x="-108520" y="108012"/>
            <a:ext cx="971700" cy="195600"/>
          </a:xfrm>
          <a:prstGeom prst="rect">
            <a:avLst/>
          </a:prstGeom>
          <a:noFill/>
          <a:ln>
            <a:noFill/>
          </a:ln>
        </p:spPr>
        <p:txBody>
          <a:bodyPr anchorCtr="0" anchor="t" bIns="45000" lIns="90000" spcFirstLastPara="1" rIns="90000" wrap="square" tIns="45000">
            <a:noAutofit/>
          </a:bodyPr>
          <a:lstStyle/>
          <a:p>
            <a:pPr indent="0" lvl="0" marL="0" marR="0" rtl="0" algn="r">
              <a:spcBef>
                <a:spcPts val="0"/>
              </a:spcBef>
              <a:spcAft>
                <a:spcPts val="0"/>
              </a:spcAft>
              <a:buClr>
                <a:srgbClr val="000000"/>
              </a:buClr>
              <a:buFont typeface="Times New Roman"/>
              <a:buNone/>
            </a:pPr>
            <a:r>
              <a:rPr lang="eu" sz="800">
                <a:solidFill>
                  <a:srgbClr val="000000"/>
                </a:solidFill>
                <a:latin typeface="Tahoma"/>
                <a:ea typeface="Tahoma"/>
                <a:cs typeface="Tahoma"/>
                <a:sym typeface="Tahoma"/>
              </a:rPr>
              <a:t>TEKNOROMAN</a:t>
            </a:r>
            <a:endParaRPr sz="800">
              <a:solidFill>
                <a:srgbClr val="000000"/>
              </a:solidFill>
              <a:latin typeface="Tahoma"/>
              <a:ea typeface="Tahoma"/>
              <a:cs typeface="Tahoma"/>
              <a:sym typeface="Tahoma"/>
            </a:endParaRPr>
          </a:p>
        </p:txBody>
      </p:sp>
      <p:graphicFrame>
        <p:nvGraphicFramePr>
          <p:cNvPr id="186" name="Google Shape;186;p30"/>
          <p:cNvGraphicFramePr/>
          <p:nvPr/>
        </p:nvGraphicFramePr>
        <p:xfrm>
          <a:off x="323553" y="3662726"/>
          <a:ext cx="3000000" cy="3000000"/>
        </p:xfrm>
        <a:graphic>
          <a:graphicData uri="http://schemas.openxmlformats.org/drawingml/2006/table">
            <a:tbl>
              <a:tblPr bandRow="1" firstRow="1">
                <a:noFill/>
                <a:tableStyleId>{31628115-D7CA-4FD4-8298-60A63BE9DADA}</a:tableStyleId>
              </a:tblPr>
              <a:tblGrid>
                <a:gridCol w="2124225"/>
                <a:gridCol w="2124225"/>
                <a:gridCol w="2124225"/>
                <a:gridCol w="2124225"/>
              </a:tblGrid>
              <a:tr h="278150">
                <a:tc>
                  <a:txBody>
                    <a:bodyPr/>
                    <a:lstStyle/>
                    <a:p>
                      <a:pPr indent="0" lvl="0" marL="0" marR="0" rtl="0" algn="ctr">
                        <a:spcBef>
                          <a:spcPts val="0"/>
                        </a:spcBef>
                        <a:spcAft>
                          <a:spcPts val="0"/>
                        </a:spcAft>
                        <a:buNone/>
                      </a:pPr>
                      <a:r>
                        <a:rPr lang="eu" sz="1100"/>
                        <a:t>SENTSORE</a:t>
                      </a:r>
                      <a:r>
                        <a:rPr lang="eu" sz="1100" u="none" cap="none" strike="noStrike"/>
                        <a:t>/</a:t>
                      </a:r>
                      <a:r>
                        <a:rPr lang="eu" sz="1100"/>
                        <a:t>ERAGINGAILU</a:t>
                      </a:r>
                      <a:endParaRPr sz="1100" u="none" cap="none" strike="noStrike">
                        <a:latin typeface="Rambla"/>
                        <a:ea typeface="Rambla"/>
                        <a:cs typeface="Rambla"/>
                        <a:sym typeface="Rambla"/>
                      </a:endParaRPr>
                    </a:p>
                  </a:txBody>
                  <a:tcPr marT="34300" marB="34300" marR="91450" marL="91450"/>
                </a:tc>
                <a:tc>
                  <a:txBody>
                    <a:bodyPr/>
                    <a:lstStyle/>
                    <a:p>
                      <a:pPr indent="0" lvl="0" marL="0" marR="0" rtl="0" algn="ctr">
                        <a:spcBef>
                          <a:spcPts val="0"/>
                        </a:spcBef>
                        <a:spcAft>
                          <a:spcPts val="0"/>
                        </a:spcAft>
                        <a:buNone/>
                      </a:pPr>
                      <a:r>
                        <a:rPr lang="eu" sz="1400"/>
                        <a:t>MOTA</a:t>
                      </a:r>
                      <a:endParaRPr sz="1400" u="none" cap="none" strike="noStrike">
                        <a:latin typeface="Rambla"/>
                        <a:ea typeface="Rambla"/>
                        <a:cs typeface="Rambla"/>
                        <a:sym typeface="Rambla"/>
                      </a:endParaRPr>
                    </a:p>
                  </a:txBody>
                  <a:tcPr marT="34300" marB="34300" marR="91450" marL="91450"/>
                </a:tc>
                <a:tc>
                  <a:txBody>
                    <a:bodyPr/>
                    <a:lstStyle/>
                    <a:p>
                      <a:pPr indent="0" lvl="0" marL="0" marR="0" rtl="0" algn="ctr">
                        <a:spcBef>
                          <a:spcPts val="0"/>
                        </a:spcBef>
                        <a:spcAft>
                          <a:spcPts val="0"/>
                        </a:spcAft>
                        <a:buNone/>
                      </a:pPr>
                      <a:r>
                        <a:rPr lang="eu"/>
                        <a:t>ALDAGAIA</a:t>
                      </a:r>
                      <a:endParaRPr sz="1400" u="none" cap="none" strike="noStrike">
                        <a:latin typeface="Rambla"/>
                        <a:ea typeface="Rambla"/>
                        <a:cs typeface="Rambla"/>
                        <a:sym typeface="Rambla"/>
                      </a:endParaRPr>
                    </a:p>
                  </a:txBody>
                  <a:tcPr marT="34300" marB="34300" marR="91450" marL="91450"/>
                </a:tc>
                <a:tc>
                  <a:txBody>
                    <a:bodyPr/>
                    <a:lstStyle/>
                    <a:p>
                      <a:pPr indent="0" lvl="0" marL="0" marR="0" rtl="0" algn="ctr">
                        <a:spcBef>
                          <a:spcPts val="0"/>
                        </a:spcBef>
                        <a:spcAft>
                          <a:spcPts val="0"/>
                        </a:spcAft>
                        <a:buNone/>
                      </a:pPr>
                      <a:r>
                        <a:rPr lang="eu" sz="1400" u="none" cap="none" strike="noStrike"/>
                        <a:t>PINA</a:t>
                      </a:r>
                      <a:endParaRPr sz="1400" u="none" cap="none" strike="noStrike">
                        <a:latin typeface="Rambla"/>
                        <a:ea typeface="Rambla"/>
                        <a:cs typeface="Rambla"/>
                        <a:sym typeface="Rambla"/>
                      </a:endParaRPr>
                    </a:p>
                  </a:txBody>
                  <a:tcPr marT="34300" marB="34300" marR="91450" marL="91450"/>
                </a:tc>
              </a:tr>
              <a:tr h="278150">
                <a:tc>
                  <a:txBody>
                    <a:bodyPr/>
                    <a:lstStyle/>
                    <a:p>
                      <a:pPr indent="0" lvl="0" marL="0" marR="0" rtl="0" algn="ctr">
                        <a:spcBef>
                          <a:spcPts val="0"/>
                        </a:spcBef>
                        <a:spcAft>
                          <a:spcPts val="0"/>
                        </a:spcAft>
                        <a:buNone/>
                      </a:pPr>
                      <a:r>
                        <a:rPr lang="eu" sz="1400" u="none" cap="none" strike="noStrike">
                          <a:solidFill>
                            <a:srgbClr val="000000"/>
                          </a:solidFill>
                        </a:rPr>
                        <a:t>LED</a:t>
                      </a:r>
                      <a:endParaRPr sz="1400" u="none" cap="none" strike="noStrike">
                        <a:solidFill>
                          <a:srgbClr val="000000"/>
                        </a:solidFill>
                        <a:latin typeface="Rambla"/>
                        <a:ea typeface="Rambla"/>
                        <a:cs typeface="Rambla"/>
                        <a:sym typeface="Rambla"/>
                      </a:endParaRPr>
                    </a:p>
                  </a:txBody>
                  <a:tcPr marT="34300" marB="34300" marR="91450" marL="91450"/>
                </a:tc>
                <a:tc>
                  <a:txBody>
                    <a:bodyPr/>
                    <a:lstStyle/>
                    <a:p>
                      <a:pPr indent="0" lvl="0" marL="0" marR="0" rtl="0" algn="ctr">
                        <a:spcBef>
                          <a:spcPts val="0"/>
                        </a:spcBef>
                        <a:spcAft>
                          <a:spcPts val="0"/>
                        </a:spcAft>
                        <a:buNone/>
                      </a:pPr>
                      <a:r>
                        <a:rPr lang="eu" sz="1400">
                          <a:solidFill>
                            <a:srgbClr val="000000"/>
                          </a:solidFill>
                        </a:rPr>
                        <a:t>IRTEERA DIGITALA</a:t>
                      </a:r>
                      <a:endParaRPr sz="1400" u="none" cap="none" strike="noStrike">
                        <a:solidFill>
                          <a:srgbClr val="000000"/>
                        </a:solidFill>
                        <a:latin typeface="Rambla"/>
                        <a:ea typeface="Rambla"/>
                        <a:cs typeface="Rambla"/>
                        <a:sym typeface="Rambla"/>
                      </a:endParaRPr>
                    </a:p>
                  </a:txBody>
                  <a:tcPr marT="34300" marB="34300" marR="91450" marL="91450"/>
                </a:tc>
                <a:tc>
                  <a:txBody>
                    <a:bodyPr/>
                    <a:lstStyle/>
                    <a:p>
                      <a:pPr indent="0" lvl="0" marL="0" marR="0" rtl="0" algn="ctr">
                        <a:spcBef>
                          <a:spcPts val="0"/>
                        </a:spcBef>
                        <a:spcAft>
                          <a:spcPts val="0"/>
                        </a:spcAft>
                        <a:buNone/>
                      </a:pPr>
                      <a:r>
                        <a:rPr lang="eu" sz="1400" u="none" cap="none" strike="noStrike">
                          <a:solidFill>
                            <a:srgbClr val="000000"/>
                          </a:solidFill>
                        </a:rPr>
                        <a:t>LED</a:t>
                      </a:r>
                      <a:endParaRPr sz="1400" u="none" cap="none" strike="noStrike">
                        <a:solidFill>
                          <a:srgbClr val="000000"/>
                        </a:solidFill>
                        <a:latin typeface="Rambla"/>
                        <a:ea typeface="Rambla"/>
                        <a:cs typeface="Rambla"/>
                        <a:sym typeface="Rambla"/>
                      </a:endParaRPr>
                    </a:p>
                  </a:txBody>
                  <a:tcPr marT="34300" marB="34300" marR="91450" marL="91450"/>
                </a:tc>
                <a:tc>
                  <a:txBody>
                    <a:bodyPr/>
                    <a:lstStyle/>
                    <a:p>
                      <a:pPr indent="0" lvl="0" marL="0" marR="0" rtl="0" algn="ctr">
                        <a:spcBef>
                          <a:spcPts val="0"/>
                        </a:spcBef>
                        <a:spcAft>
                          <a:spcPts val="0"/>
                        </a:spcAft>
                        <a:buNone/>
                      </a:pPr>
                      <a:r>
                        <a:rPr lang="eu">
                          <a:solidFill>
                            <a:srgbClr val="000000"/>
                          </a:solidFill>
                        </a:rPr>
                        <a:t>2</a:t>
                      </a:r>
                      <a:endParaRPr sz="1400" u="none" cap="none" strike="noStrike">
                        <a:solidFill>
                          <a:srgbClr val="000000"/>
                        </a:solidFill>
                        <a:latin typeface="Rambla"/>
                        <a:ea typeface="Rambla"/>
                        <a:cs typeface="Rambla"/>
                        <a:sym typeface="Rambla"/>
                      </a:endParaRPr>
                    </a:p>
                  </a:txBody>
                  <a:tcPr marT="34300" marB="34300" marR="91450" marL="91450"/>
                </a:tc>
              </a:tr>
              <a:tr h="278150">
                <a:tc>
                  <a:txBody>
                    <a:bodyPr/>
                    <a:lstStyle/>
                    <a:p>
                      <a:pPr indent="0" lvl="0" marL="0" marR="0" rtl="0" algn="ctr">
                        <a:spcBef>
                          <a:spcPts val="0"/>
                        </a:spcBef>
                        <a:spcAft>
                          <a:spcPts val="0"/>
                        </a:spcAft>
                        <a:buNone/>
                      </a:pPr>
                      <a:r>
                        <a:t/>
                      </a:r>
                      <a:endParaRPr sz="1400" u="none" cap="none" strike="noStrike">
                        <a:latin typeface="Rambla"/>
                        <a:ea typeface="Rambla"/>
                        <a:cs typeface="Rambla"/>
                        <a:sym typeface="Rambla"/>
                      </a:endParaRPr>
                    </a:p>
                  </a:txBody>
                  <a:tcPr marT="34300" marB="34300" marR="91450" marL="91450"/>
                </a:tc>
                <a:tc>
                  <a:txBody>
                    <a:bodyPr/>
                    <a:lstStyle/>
                    <a:p>
                      <a:pPr indent="0" lvl="0" marL="0" marR="0" rtl="0" algn="ctr">
                        <a:spcBef>
                          <a:spcPts val="0"/>
                        </a:spcBef>
                        <a:spcAft>
                          <a:spcPts val="0"/>
                        </a:spcAft>
                        <a:buNone/>
                      </a:pPr>
                      <a:r>
                        <a:t/>
                      </a:r>
                      <a:endParaRPr sz="1400" u="none" cap="none" strike="noStrike">
                        <a:latin typeface="Rambla"/>
                        <a:ea typeface="Rambla"/>
                        <a:cs typeface="Rambla"/>
                        <a:sym typeface="Rambla"/>
                      </a:endParaRPr>
                    </a:p>
                  </a:txBody>
                  <a:tcPr marT="34300" marB="34300" marR="91450" marL="91450"/>
                </a:tc>
                <a:tc>
                  <a:txBody>
                    <a:bodyPr/>
                    <a:lstStyle/>
                    <a:p>
                      <a:pPr indent="0" lvl="0" marL="0" marR="0" rtl="0" algn="ctr">
                        <a:spcBef>
                          <a:spcPts val="0"/>
                        </a:spcBef>
                        <a:spcAft>
                          <a:spcPts val="0"/>
                        </a:spcAft>
                        <a:buNone/>
                      </a:pPr>
                      <a:r>
                        <a:t/>
                      </a:r>
                      <a:endParaRPr sz="1400" u="none" cap="none" strike="noStrike">
                        <a:latin typeface="Rambla"/>
                        <a:ea typeface="Rambla"/>
                        <a:cs typeface="Rambla"/>
                        <a:sym typeface="Rambla"/>
                      </a:endParaRPr>
                    </a:p>
                  </a:txBody>
                  <a:tcPr marT="34300" marB="34300" marR="91450" marL="91450"/>
                </a:tc>
                <a:tc>
                  <a:txBody>
                    <a:bodyPr/>
                    <a:lstStyle/>
                    <a:p>
                      <a:pPr indent="0" lvl="0" marL="0" marR="0" rtl="0" algn="ctr">
                        <a:spcBef>
                          <a:spcPts val="0"/>
                        </a:spcBef>
                        <a:spcAft>
                          <a:spcPts val="0"/>
                        </a:spcAft>
                        <a:buNone/>
                      </a:pPr>
                      <a:r>
                        <a:t/>
                      </a:r>
                      <a:endParaRPr sz="1400" u="none" cap="none" strike="noStrike">
                        <a:latin typeface="Rambla"/>
                        <a:ea typeface="Rambla"/>
                        <a:cs typeface="Rambla"/>
                        <a:sym typeface="Rambla"/>
                      </a:endParaRPr>
                    </a:p>
                  </a:txBody>
                  <a:tcPr marT="34300" marB="34300" marR="91450" marL="91450"/>
                </a:tc>
              </a:tr>
            </a:tbl>
          </a:graphicData>
        </a:graphic>
      </p:graphicFrame>
      <p:sp>
        <p:nvSpPr>
          <p:cNvPr id="187" name="Google Shape;187;p30"/>
          <p:cNvSpPr txBox="1"/>
          <p:nvPr/>
        </p:nvSpPr>
        <p:spPr>
          <a:xfrm>
            <a:off x="0" y="4592073"/>
            <a:ext cx="9144000" cy="2076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u" sz="1200">
                <a:solidFill>
                  <a:srgbClr val="C00000"/>
                </a:solidFill>
                <a:latin typeface="Rambla"/>
                <a:ea typeface="Rambla"/>
                <a:cs typeface="Rambla"/>
                <a:sym typeface="Rambla"/>
              </a:rPr>
              <a:t>“KAIXO MUNDUA”  programarako adibidea</a:t>
            </a:r>
            <a:endParaRPr sz="1200">
              <a:solidFill>
                <a:srgbClr val="C00000"/>
              </a:solidFill>
              <a:latin typeface="Rambla"/>
              <a:ea typeface="Rambla"/>
              <a:cs typeface="Rambla"/>
              <a:sym typeface="Rambla"/>
            </a:endParaRPr>
          </a:p>
        </p:txBody>
      </p:sp>
      <p:sp>
        <p:nvSpPr>
          <p:cNvPr id="188" name="Google Shape;188;p30"/>
          <p:cNvSpPr txBox="1"/>
          <p:nvPr/>
        </p:nvSpPr>
        <p:spPr>
          <a:xfrm>
            <a:off x="0" y="910140"/>
            <a:ext cx="9144000" cy="6234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u" sz="1600">
                <a:solidFill>
                  <a:srgbClr val="FFFFFF"/>
                </a:solidFill>
                <a:latin typeface="Rambla"/>
                <a:ea typeface="Rambla"/>
                <a:cs typeface="Rambla"/>
                <a:sym typeface="Rambla"/>
              </a:rPr>
              <a:t>Ordenagiluan programa idatzi aurretik, pinen esleipena egin behar da zeintzuk izango diren sarrerak eta zeintzuk irteerak ezarriz eta pin bakoitzean zein osagai egongo den konektatua adieraziz. Ondoren fluxu diagrama baten bitartez programaren nondik norakoa marrazten da.</a:t>
            </a:r>
            <a:endParaRPr sz="1600">
              <a:solidFill>
                <a:srgbClr val="FFFFFF"/>
              </a:solidFill>
              <a:latin typeface="Rambla"/>
              <a:ea typeface="Rambla"/>
              <a:cs typeface="Rambla"/>
              <a:sym typeface="Rambla"/>
            </a:endParaRPr>
          </a:p>
        </p:txBody>
      </p:sp>
      <p:sp>
        <p:nvSpPr>
          <p:cNvPr id="189" name="Google Shape;189;p30"/>
          <p:cNvSpPr txBox="1"/>
          <p:nvPr/>
        </p:nvSpPr>
        <p:spPr>
          <a:xfrm>
            <a:off x="0" y="3241272"/>
            <a:ext cx="9144000" cy="3003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u" sz="2000">
                <a:solidFill>
                  <a:srgbClr val="FFFFFF"/>
                </a:solidFill>
                <a:latin typeface="Rambla"/>
                <a:ea typeface="Rambla"/>
                <a:cs typeface="Rambla"/>
                <a:sym typeface="Rambla"/>
              </a:rPr>
              <a:t>PINEN ESLEIPEN TAULA</a:t>
            </a:r>
            <a:endParaRPr b="1" sz="2000">
              <a:solidFill>
                <a:srgbClr val="FFFFFF"/>
              </a:solidFill>
              <a:latin typeface="Rambla"/>
              <a:ea typeface="Rambla"/>
              <a:cs typeface="Rambla"/>
              <a:sym typeface="Rambla"/>
            </a:endParaRPr>
          </a:p>
        </p:txBody>
      </p:sp>
      <p:sp>
        <p:nvSpPr>
          <p:cNvPr id="190" name="Google Shape;190;p30"/>
          <p:cNvSpPr txBox="1"/>
          <p:nvPr/>
        </p:nvSpPr>
        <p:spPr>
          <a:xfrm>
            <a:off x="7772400" y="0"/>
            <a:ext cx="1371600" cy="16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u" sz="800" u="none" cap="none" strike="noStrike">
                <a:solidFill>
                  <a:schemeClr val="dk1"/>
                </a:solidFill>
                <a:latin typeface="Tahoma"/>
                <a:ea typeface="Tahoma"/>
                <a:cs typeface="Tahoma"/>
                <a:sym typeface="Tahoma"/>
              </a:rPr>
              <a:t>INDUSTRIA TEKNOLOGIA </a:t>
            </a:r>
            <a:endParaRPr/>
          </a:p>
        </p:txBody>
      </p:sp>
      <p:pic>
        <p:nvPicPr>
          <p:cNvPr id="191" name="Google Shape;191;p30"/>
          <p:cNvPicPr preferRelativeResize="0"/>
          <p:nvPr/>
        </p:nvPicPr>
        <p:blipFill>
          <a:blip r:embed="rId5">
            <a:alphaModFix/>
          </a:blip>
          <a:stretch>
            <a:fillRect/>
          </a:stretch>
        </p:blipFill>
        <p:spPr>
          <a:xfrm>
            <a:off x="2273414" y="1826362"/>
            <a:ext cx="4597173" cy="1377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