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464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276860" y="457200"/>
            <a:ext cx="2590279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SAST vs IA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433940" y="1217284"/>
            <a:ext cx="627611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Detecção de Vulnerabilidades em Aplicações Python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675906" y="2045959"/>
            <a:ext cx="1792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 de outubro de 2025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531734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Desafio da Detecção de Vulnerabilidades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57263"/>
            <a:ext cx="338326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Aplicações web modernas enfrentam ameaças constantes, mas as ferramentas de detecção são suficientes?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514350" y="1830586"/>
            <a:ext cx="133147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48 vulnerabilidades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514350" y="1830586"/>
            <a:ext cx="3105410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documentadas no projeto DVPWA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514350" y="2373511"/>
            <a:ext cx="133147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 vulnerabilidades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514350" y="2373511"/>
            <a:ext cx="3105410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documentadas no projeto PyGoat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514350" y="2900363"/>
            <a:ext cx="321181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Necessidade de avaliar a eficácia das ferramentas automatizadas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514350" y="3443288"/>
            <a:ext cx="321181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Comparação entre abordagens tradicionais (SAST) e modelos de IA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342900" y="4071938"/>
            <a:ext cx="33832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i="1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questão central: Qual abordagem oferece melhor cobertura com menor taxa de falsos positivos?</a:t>
            </a:r>
            <a:endParaRPr lang="en-US" sz="1046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91" y="1314450"/>
            <a:ext cx="4846309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Como Avaliamos: Métricas e Abordagem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3383263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SAST:</a:t>
            </a:r>
            <a:endParaRPr lang="en-US" sz="1238" dirty="0"/>
          </a:p>
        </p:txBody>
      </p:sp>
      <p:sp>
        <p:nvSpPr>
          <p:cNvPr id="5" name="Shape 2"/>
          <p:cNvSpPr/>
          <p:nvPr/>
        </p:nvSpPr>
        <p:spPr>
          <a:xfrm>
            <a:off x="371475" y="1251579"/>
            <a:ext cx="619385" cy="314325"/>
          </a:xfrm>
          <a:prstGeom prst="rect">
            <a:avLst/>
          </a:prstGeom>
          <a:solidFill>
            <a:srgbClr val="3B82F6">
              <a:alpha val="2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71475" y="1251579"/>
            <a:ext cx="619385" cy="314325"/>
          </a:xfrm>
          <a:prstGeom prst="rect">
            <a:avLst/>
          </a:prstGeom>
          <a:noFill/>
          <a:ln/>
        </p:spPr>
        <p:txBody>
          <a:bodyPr wrap="non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Bandit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1085180" y="1251579"/>
            <a:ext cx="784110" cy="314325"/>
          </a:xfrm>
          <a:prstGeom prst="rect">
            <a:avLst/>
          </a:prstGeom>
          <a:solidFill>
            <a:srgbClr val="3B82F6">
              <a:alpha val="20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085180" y="1251579"/>
            <a:ext cx="784110" cy="314325"/>
          </a:xfrm>
          <a:prstGeom prst="rect">
            <a:avLst/>
          </a:prstGeom>
          <a:noFill/>
          <a:ln/>
        </p:spPr>
        <p:txBody>
          <a:bodyPr wrap="non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Semgrep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1963610" y="1251579"/>
            <a:ext cx="1053564" cy="314325"/>
          </a:xfrm>
          <a:prstGeom prst="rect">
            <a:avLst/>
          </a:prstGeom>
          <a:solidFill>
            <a:srgbClr val="3B82F6">
              <a:alpha val="20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963610" y="1251579"/>
            <a:ext cx="1053564" cy="314325"/>
          </a:xfrm>
          <a:prstGeom prst="rect">
            <a:avLst/>
          </a:prstGeom>
          <a:noFill/>
          <a:ln/>
        </p:spPr>
        <p:txBody>
          <a:bodyPr wrap="non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Semgrep Pro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342900" y="1765929"/>
            <a:ext cx="3383263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Modelos de IA:</a:t>
            </a:r>
            <a:endParaRPr lang="en-US" sz="1238" dirty="0"/>
          </a:p>
        </p:txBody>
      </p:sp>
      <p:sp>
        <p:nvSpPr>
          <p:cNvPr id="12" name="Shape 9"/>
          <p:cNvSpPr/>
          <p:nvPr/>
        </p:nvSpPr>
        <p:spPr>
          <a:xfrm>
            <a:off x="371475" y="2117396"/>
            <a:ext cx="1169454" cy="314325"/>
          </a:xfrm>
          <a:prstGeom prst="rect">
            <a:avLst/>
          </a:prstGeom>
          <a:solidFill>
            <a:srgbClr val="16A34A">
              <a:alpha val="20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371475" y="2117396"/>
            <a:ext cx="1169454" cy="314325"/>
          </a:xfrm>
          <a:prstGeom prst="rect">
            <a:avLst/>
          </a:prstGeom>
          <a:noFill/>
          <a:ln/>
        </p:spPr>
        <p:txBody>
          <a:bodyPr wrap="non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Gemini 2.5 Pro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1635249" y="2117396"/>
            <a:ext cx="1401905" cy="314325"/>
          </a:xfrm>
          <a:prstGeom prst="rect">
            <a:avLst/>
          </a:prstGeom>
          <a:solidFill>
            <a:srgbClr val="16A34A">
              <a:alpha val="20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635249" y="2117396"/>
            <a:ext cx="1401905" cy="314325"/>
          </a:xfrm>
          <a:prstGeom prst="rect">
            <a:avLst/>
          </a:prstGeom>
          <a:noFill/>
          <a:ln/>
        </p:spPr>
        <p:txBody>
          <a:bodyPr wrap="non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Claude Sonnet 4.5</a:t>
            </a:r>
            <a:endParaRPr lang="en-US" sz="1046" dirty="0"/>
          </a:p>
        </p:txBody>
      </p:sp>
      <p:sp>
        <p:nvSpPr>
          <p:cNvPr id="16" name="Shape 13"/>
          <p:cNvSpPr/>
          <p:nvPr/>
        </p:nvSpPr>
        <p:spPr>
          <a:xfrm>
            <a:off x="3131474" y="2117396"/>
            <a:ext cx="565221" cy="314325"/>
          </a:xfrm>
          <a:prstGeom prst="rect">
            <a:avLst/>
          </a:prstGeom>
          <a:solidFill>
            <a:srgbClr val="16A34A">
              <a:alpha val="20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3131474" y="2117396"/>
            <a:ext cx="565221" cy="314325"/>
          </a:xfrm>
          <a:prstGeom prst="rect">
            <a:avLst/>
          </a:prstGeom>
          <a:noFill/>
          <a:ln/>
        </p:spPr>
        <p:txBody>
          <a:bodyPr wrap="non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GPT-5</a:t>
            </a:r>
            <a:endParaRPr lang="en-US" sz="1046" dirty="0"/>
          </a:p>
        </p:txBody>
      </p:sp>
      <p:sp>
        <p:nvSpPr>
          <p:cNvPr id="18" name="Shape 15"/>
          <p:cNvSpPr/>
          <p:nvPr/>
        </p:nvSpPr>
        <p:spPr>
          <a:xfrm>
            <a:off x="371475" y="2488871"/>
            <a:ext cx="627813" cy="314325"/>
          </a:xfrm>
          <a:prstGeom prst="rect">
            <a:avLst/>
          </a:prstGeom>
          <a:solidFill>
            <a:srgbClr val="16A34A">
              <a:alpha val="20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371475" y="2488871"/>
            <a:ext cx="627813" cy="314325"/>
          </a:xfrm>
          <a:prstGeom prst="rect">
            <a:avLst/>
          </a:prstGeom>
          <a:noFill/>
          <a:ln/>
        </p:spPr>
        <p:txBody>
          <a:bodyPr wrap="non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Grok-4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342900" y="3060371"/>
            <a:ext cx="33832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baseada em: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514350" y="3374696"/>
            <a:ext cx="321181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Groundtruths curados (48 e 24 vulnerabilidades)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514350" y="3889046"/>
            <a:ext cx="32118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Correspondência de localização (arquivo:linha)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514350" y="4174796"/>
            <a:ext cx="32118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CWE quando disponível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514350" y="4460546"/>
            <a:ext cx="32118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Métricas: Precisão, Recall e F1 Score</a:t>
            </a:r>
            <a:endParaRPr lang="en-US" sz="1046" dirty="0"/>
          </a:p>
        </p:txBody>
      </p:sp>
      <p:pic>
        <p:nvPicPr>
          <p:cNvPr id="2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91" y="900113"/>
            <a:ext cx="4846309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364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DVPWA: Ferramentas SAST vs Modelos IA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16186"/>
            <a:ext cx="209356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projeto DVPWA representa o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436465" y="916186"/>
            <a:ext cx="10414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 cenário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42900" y="1144786"/>
            <a:ext cx="22369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ferramentas automatizadas: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346472" y="1475184"/>
            <a:ext cx="3376120" cy="350044"/>
          </a:xfrm>
          <a:prstGeom prst="rect">
            <a:avLst/>
          </a:prstGeom>
          <a:solidFill>
            <a:srgbClr val="1E3A8A"/>
          </a:solidFill>
          <a:ln/>
        </p:spPr>
      </p:sp>
      <p:sp>
        <p:nvSpPr>
          <p:cNvPr id="8" name="Text 5"/>
          <p:cNvSpPr/>
          <p:nvPr/>
        </p:nvSpPr>
        <p:spPr>
          <a:xfrm>
            <a:off x="346472" y="1475184"/>
            <a:ext cx="1533702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1880174" y="1475184"/>
            <a:ext cx="998311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Precisão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78485" y="1475184"/>
            <a:ext cx="844107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Recall</a:t>
            </a:r>
            <a:endParaRPr lang="en-US" sz="1046" dirty="0"/>
          </a:p>
        </p:txBody>
      </p:sp>
      <p:sp>
        <p:nvSpPr>
          <p:cNvPr id="11" name="Shape 8"/>
          <p:cNvSpPr/>
          <p:nvPr/>
        </p:nvSpPr>
        <p:spPr>
          <a:xfrm>
            <a:off x="346472" y="1825228"/>
            <a:ext cx="3376120" cy="350044"/>
          </a:xfrm>
          <a:prstGeom prst="rect">
            <a:avLst/>
          </a:prstGeom>
          <a:solidFill>
            <a:srgbClr val="3B82F6">
              <a:alpha val="1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346472" y="1825228"/>
            <a:ext cx="1533702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SAST (média)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1880174" y="1825228"/>
            <a:ext cx="998311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78485" y="1825228"/>
            <a:ext cx="844107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2-4%</a:t>
            </a:r>
            <a:endParaRPr lang="en-US" sz="1046" dirty="0"/>
          </a:p>
        </p:txBody>
      </p:sp>
      <p:sp>
        <p:nvSpPr>
          <p:cNvPr id="15" name="Shape 12"/>
          <p:cNvSpPr/>
          <p:nvPr/>
        </p:nvSpPr>
        <p:spPr>
          <a:xfrm>
            <a:off x="346472" y="2175272"/>
            <a:ext cx="3376120" cy="350044"/>
          </a:xfrm>
          <a:prstGeom prst="rect">
            <a:avLst/>
          </a:prstGeom>
          <a:solidFill>
            <a:srgbClr val="16A34A">
              <a:alpha val="10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346472" y="2175272"/>
            <a:ext cx="1533702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Gemini 2.5 Pro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1880174" y="2175272"/>
            <a:ext cx="998311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66,67%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2878485" y="2175272"/>
            <a:ext cx="844107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8,33%</a:t>
            </a:r>
            <a:endParaRPr lang="en-US" sz="1046" dirty="0"/>
          </a:p>
        </p:txBody>
      </p:sp>
      <p:sp>
        <p:nvSpPr>
          <p:cNvPr id="19" name="Shape 16"/>
          <p:cNvSpPr/>
          <p:nvPr/>
        </p:nvSpPr>
        <p:spPr>
          <a:xfrm>
            <a:off x="346472" y="2525316"/>
            <a:ext cx="3376120" cy="350044"/>
          </a:xfrm>
          <a:prstGeom prst="rect">
            <a:avLst/>
          </a:prstGeom>
          <a:solidFill>
            <a:srgbClr val="16A34A">
              <a:alpha val="10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346472" y="2525316"/>
            <a:ext cx="1533702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Claude 4.5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1880174" y="2525316"/>
            <a:ext cx="998311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72,73%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2878485" y="2525316"/>
            <a:ext cx="844107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16,67%</a:t>
            </a:r>
            <a:endParaRPr lang="en-US" sz="1046" dirty="0"/>
          </a:p>
        </p:txBody>
      </p:sp>
      <p:sp>
        <p:nvSpPr>
          <p:cNvPr id="23" name="Shape 20"/>
          <p:cNvSpPr/>
          <p:nvPr/>
        </p:nvSpPr>
        <p:spPr>
          <a:xfrm>
            <a:off x="346472" y="2875359"/>
            <a:ext cx="3376120" cy="350044"/>
          </a:xfrm>
          <a:prstGeom prst="rect">
            <a:avLst/>
          </a:prstGeom>
          <a:solidFill>
            <a:srgbClr val="16A34A">
              <a:alpha val="10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346472" y="2875359"/>
            <a:ext cx="1533702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GPT-5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1880174" y="2875359"/>
            <a:ext cx="998311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92,86%</a:t>
            </a:r>
            <a:endParaRPr lang="en-US" sz="1046" dirty="0"/>
          </a:p>
        </p:txBody>
      </p:sp>
      <p:sp>
        <p:nvSpPr>
          <p:cNvPr id="26" name="Text 23"/>
          <p:cNvSpPr/>
          <p:nvPr/>
        </p:nvSpPr>
        <p:spPr>
          <a:xfrm>
            <a:off x="2878485" y="2875359"/>
            <a:ext cx="844107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27,08%</a:t>
            </a:r>
            <a:endParaRPr lang="en-US" sz="1046" dirty="0"/>
          </a:p>
        </p:txBody>
      </p:sp>
      <p:sp>
        <p:nvSpPr>
          <p:cNvPr id="27" name="Shape 24"/>
          <p:cNvSpPr/>
          <p:nvPr/>
        </p:nvSpPr>
        <p:spPr>
          <a:xfrm>
            <a:off x="346472" y="3225403"/>
            <a:ext cx="3376120" cy="350044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346472" y="3225403"/>
            <a:ext cx="1533702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Grok-4</a:t>
            </a:r>
            <a:endParaRPr lang="en-US" sz="1046" dirty="0"/>
          </a:p>
        </p:txBody>
      </p:sp>
      <p:sp>
        <p:nvSpPr>
          <p:cNvPr id="29" name="Text 26"/>
          <p:cNvSpPr/>
          <p:nvPr/>
        </p:nvSpPr>
        <p:spPr>
          <a:xfrm>
            <a:off x="1880174" y="3225403"/>
            <a:ext cx="998311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046" dirty="0"/>
          </a:p>
        </p:txBody>
      </p:sp>
      <p:sp>
        <p:nvSpPr>
          <p:cNvPr id="30" name="Text 27"/>
          <p:cNvSpPr/>
          <p:nvPr/>
        </p:nvSpPr>
        <p:spPr>
          <a:xfrm>
            <a:off x="2878485" y="3225403"/>
            <a:ext cx="844107" cy="3500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29,17%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342900" y="3750469"/>
            <a:ext cx="33832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observações:</a:t>
            </a:r>
            <a:endParaRPr lang="en-US" sz="1046" dirty="0"/>
          </a:p>
        </p:txBody>
      </p:sp>
      <p:sp>
        <p:nvSpPr>
          <p:cNvPr id="32" name="Text 29"/>
          <p:cNvSpPr/>
          <p:nvPr/>
        </p:nvSpPr>
        <p:spPr>
          <a:xfrm>
            <a:off x="514350" y="4036219"/>
            <a:ext cx="32118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SAST: precisão perfeita, mas recall crítico</a:t>
            </a:r>
            <a:endParaRPr lang="en-US" sz="1046" dirty="0"/>
          </a:p>
        </p:txBody>
      </p:sp>
      <p:sp>
        <p:nvSpPr>
          <p:cNvPr id="33" name="Text 30"/>
          <p:cNvSpPr/>
          <p:nvPr/>
        </p:nvSpPr>
        <p:spPr>
          <a:xfrm>
            <a:off x="514350" y="4321969"/>
            <a:ext cx="321181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Grok-4: melhor desempenho geral (7x superior ao SAST)</a:t>
            </a:r>
            <a:endParaRPr lang="en-US" sz="1046" dirty="0"/>
          </a:p>
        </p:txBody>
      </p:sp>
      <p:sp>
        <p:nvSpPr>
          <p:cNvPr id="34" name="Text 31"/>
          <p:cNvSpPr/>
          <p:nvPr/>
        </p:nvSpPr>
        <p:spPr>
          <a:xfrm>
            <a:off x="514350" y="4836319"/>
            <a:ext cx="321181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Mesmo o melhor modelo deixou 71% das vulnerabilidades sem detecção</a:t>
            </a:r>
            <a:endParaRPr lang="en-US" sz="1046" dirty="0"/>
          </a:p>
        </p:txBody>
      </p:sp>
      <p:pic>
        <p:nvPicPr>
          <p:cNvPr id="3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91" y="900113"/>
            <a:ext cx="4846309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PyGoat: Quando as Ferramentas Falham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900113"/>
            <a:ext cx="3383263" cy="828675"/>
          </a:xfrm>
          <a:prstGeom prst="rect">
            <a:avLst/>
          </a:prstGeom>
          <a:solidFill>
            <a:srgbClr val="EA580C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342900" y="900113"/>
            <a:ext cx="28575" cy="828675"/>
          </a:xfrm>
          <a:prstGeom prst="rect">
            <a:avLst/>
          </a:prstGeom>
          <a:solidFill>
            <a:srgbClr val="EA580C"/>
          </a:solidFill>
          <a:ln/>
        </p:spPr>
      </p:sp>
      <p:sp>
        <p:nvSpPr>
          <p:cNvPr id="6" name="Text 3"/>
          <p:cNvSpPr/>
          <p:nvPr/>
        </p:nvSpPr>
        <p:spPr>
          <a:xfrm>
            <a:off x="450056" y="987623"/>
            <a:ext cx="228516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Colapso generalizado de precisão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735219" y="987623"/>
            <a:ext cx="6216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Maioria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50056" y="987623"/>
            <a:ext cx="3143306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 ferramentas com precisão &lt;10% (vs 67-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50056" y="1216223"/>
            <a:ext cx="2988264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em DVPWA)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514350" y="1916311"/>
            <a:ext cx="4479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Bandit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514350" y="1916311"/>
            <a:ext cx="2975121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58 falsos positivos em 59 achados — taxa de ruído inaceitável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514350" y="2459236"/>
            <a:ext cx="9980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Gemini 2.5 Pro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514350" y="2459236"/>
            <a:ext cx="2850524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Melhor performer (26,67% precisão, 33,33% recall)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514350" y="3002161"/>
            <a:ext cx="18633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EA580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Desempenho inconsistente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514350" y="3002161"/>
            <a:ext cx="2849212" cy="4232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entre projetos evidencia forte dependência contextual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342900" y="3614738"/>
            <a:ext cx="338326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i="1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cenário PyGoat demonstra que mesmo as melhores ferramentas podem falhar drasticamente em contextos específicos.</a:t>
            </a:r>
            <a:endParaRPr lang="en-US" sz="1046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91" y="900113"/>
            <a:ext cx="4846309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6067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Trade-off Fundamental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42900" y="900113"/>
            <a:ext cx="3383263" cy="1737354"/>
          </a:xfrm>
          <a:prstGeom prst="rect">
            <a:avLst/>
          </a:prstGeom>
          <a:solidFill>
            <a:srgbClr val="3B82F6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342900" y="900113"/>
            <a:ext cx="28575" cy="1737354"/>
          </a:xfrm>
          <a:prstGeom prst="rect">
            <a:avLst/>
          </a:prstGeom>
          <a:solidFill>
            <a:srgbClr val="1E3A8A"/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014413"/>
            <a:ext cx="3154663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SAST: Abordagem Conservadora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57200" y="1323017"/>
            <a:ext cx="31546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Reporta apenas achados de altíssima confiança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628650" y="1837367"/>
            <a:ext cx="29832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Precisão perfeita (100%)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28650" y="2065967"/>
            <a:ext cx="29832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Recall crítico (2-4%)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628650" y="2294567"/>
            <a:ext cx="29832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Desenvolvedores confiam nos alertas</a:t>
            </a:r>
            <a:endParaRPr lang="en-US" sz="1046" dirty="0"/>
          </a:p>
        </p:txBody>
      </p:sp>
      <p:sp>
        <p:nvSpPr>
          <p:cNvPr id="11" name="Shape 8"/>
          <p:cNvSpPr/>
          <p:nvPr/>
        </p:nvSpPr>
        <p:spPr>
          <a:xfrm>
            <a:off x="342900" y="2751767"/>
            <a:ext cx="3383263" cy="1508754"/>
          </a:xfrm>
          <a:prstGeom prst="rect">
            <a:avLst/>
          </a:prstGeom>
          <a:solidFill>
            <a:srgbClr val="16A34A">
              <a:alpha val="10000"/>
            </a:srgbClr>
          </a:solidFill>
          <a:ln/>
        </p:spPr>
      </p:sp>
      <p:sp>
        <p:nvSpPr>
          <p:cNvPr id="12" name="Shape 9"/>
          <p:cNvSpPr/>
          <p:nvPr/>
        </p:nvSpPr>
        <p:spPr>
          <a:xfrm>
            <a:off x="342900" y="2751767"/>
            <a:ext cx="28575" cy="1508754"/>
          </a:xfrm>
          <a:prstGeom prst="rect">
            <a:avLst/>
          </a:prstGeom>
          <a:solidFill>
            <a:srgbClr val="16A34A"/>
          </a:solidFill>
          <a:ln/>
        </p:spPr>
      </p:sp>
      <p:sp>
        <p:nvSpPr>
          <p:cNvPr id="13" name="Text 10"/>
          <p:cNvSpPr/>
          <p:nvPr/>
        </p:nvSpPr>
        <p:spPr>
          <a:xfrm>
            <a:off x="457200" y="2866067"/>
            <a:ext cx="3154663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IA: Abordagem Semântica</a:t>
            </a:r>
            <a:endParaRPr lang="en-US" sz="1238" dirty="0"/>
          </a:p>
        </p:txBody>
      </p:sp>
      <p:sp>
        <p:nvSpPr>
          <p:cNvPr id="14" name="Text 11"/>
          <p:cNvSpPr/>
          <p:nvPr/>
        </p:nvSpPr>
        <p:spPr>
          <a:xfrm>
            <a:off x="457200" y="3174671"/>
            <a:ext cx="31546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Capacidade de entender contexto e intenção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628650" y="3460421"/>
            <a:ext cx="29832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Precisão variável (27-100%)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628650" y="3689021"/>
            <a:ext cx="29832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Recall 4-7x superior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628650" y="3917621"/>
            <a:ext cx="298321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Risco de fadiga de alertas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342900" y="4431971"/>
            <a:ext cx="338326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i="1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"Baixo recall é mais perigoso que baixa precisão: vulnerabilidades não detectadas vão para produção."</a:t>
            </a:r>
            <a:endParaRPr lang="en-US" sz="1046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791" y="900113"/>
            <a:ext cx="4846309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4358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92906"/>
            <a:ext cx="428625" cy="4286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85825" y="342900"/>
            <a:ext cx="467159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que Baixo Recall é Mais Perigoso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342900" y="1042988"/>
            <a:ext cx="3383263" cy="10858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342900" y="1042988"/>
            <a:ext cx="28575" cy="1085850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7" name="Text 3"/>
          <p:cNvSpPr/>
          <p:nvPr/>
        </p:nvSpPr>
        <p:spPr>
          <a:xfrm>
            <a:off x="414338" y="1114425"/>
            <a:ext cx="32403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Falso Senso de Segurança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14338" y="1371600"/>
            <a:ext cx="324038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Vulnerabilidades não detectadas vão para produção enquanto equipes acreditam que o código é seguro.</a:t>
            </a:r>
            <a:endParaRPr lang="en-US" sz="1046" dirty="0"/>
          </a:p>
        </p:txBody>
      </p:sp>
      <p:sp>
        <p:nvSpPr>
          <p:cNvPr id="9" name="Shape 5"/>
          <p:cNvSpPr/>
          <p:nvPr/>
        </p:nvSpPr>
        <p:spPr>
          <a:xfrm>
            <a:off x="342900" y="2214563"/>
            <a:ext cx="3383263" cy="10858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342900" y="2214563"/>
            <a:ext cx="28575" cy="1085850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1" name="Text 7"/>
          <p:cNvSpPr/>
          <p:nvPr/>
        </p:nvSpPr>
        <p:spPr>
          <a:xfrm>
            <a:off x="414338" y="2286000"/>
            <a:ext cx="32403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Teatro de Compliance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14338" y="2543175"/>
            <a:ext cx="324038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Organizações marcam "executamos ferramentas de segurança" sem alcançar segurança real.</a:t>
            </a:r>
            <a:endParaRPr lang="en-US" sz="1046" dirty="0"/>
          </a:p>
        </p:txBody>
      </p:sp>
      <p:sp>
        <p:nvSpPr>
          <p:cNvPr id="13" name="Shape 9"/>
          <p:cNvSpPr/>
          <p:nvPr/>
        </p:nvSpPr>
        <p:spPr>
          <a:xfrm>
            <a:off x="342900" y="3386138"/>
            <a:ext cx="3383263" cy="10858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342900" y="3386138"/>
            <a:ext cx="28575" cy="1085850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5" name="Text 11"/>
          <p:cNvSpPr/>
          <p:nvPr/>
        </p:nvSpPr>
        <p:spPr>
          <a:xfrm>
            <a:off x="414338" y="3457575"/>
            <a:ext cx="32403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 Mal Alocados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414338" y="3714750"/>
            <a:ext cx="324038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Equipes focam em corrigir 2-14 problemas detectados enquanto 34-46 outros permanecem.</a:t>
            </a:r>
            <a:endParaRPr lang="en-US" sz="1046" dirty="0"/>
          </a:p>
        </p:txBody>
      </p:sp>
      <p:sp>
        <p:nvSpPr>
          <p:cNvPr id="17" name="Shape 13"/>
          <p:cNvSpPr/>
          <p:nvPr/>
        </p:nvSpPr>
        <p:spPr>
          <a:xfrm>
            <a:off x="342900" y="4557713"/>
            <a:ext cx="3383263" cy="8572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18" name="Shape 14"/>
          <p:cNvSpPr/>
          <p:nvPr/>
        </p:nvSpPr>
        <p:spPr>
          <a:xfrm>
            <a:off x="342900" y="4557713"/>
            <a:ext cx="28575" cy="857250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9" name="Text 15"/>
          <p:cNvSpPr/>
          <p:nvPr/>
        </p:nvSpPr>
        <p:spPr>
          <a:xfrm>
            <a:off x="414338" y="4629150"/>
            <a:ext cx="32403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Confiança Injustificada</a:t>
            </a: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414338" y="4886325"/>
            <a:ext cx="324038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Stakeholders acreditam na segurança porque "as ferramentas não encontraram problemas".</a:t>
            </a:r>
            <a:endParaRPr lang="en-US" sz="1046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91" y="1042988"/>
            <a:ext cx="4846309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Caminho para Segurança Efetiva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3383263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Equipes de Segurança:</a:t>
            </a:r>
            <a:endParaRPr lang="en-US" sz="1238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80167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7213" y="1223004"/>
            <a:ext cx="31689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abordagem em camadas: SAST + IA + revisão manual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908804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57213" y="1751642"/>
            <a:ext cx="31689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Medir e reportar recall, não apenas "achados remediados"</a:t>
            </a:r>
            <a:endParaRPr lang="en-US" sz="104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2437442"/>
            <a:ext cx="17859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931" y="2280279"/>
            <a:ext cx="313323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Estabelecer expectativas realistas sobre capacidades</a:t>
            </a:r>
            <a:endParaRPr lang="en-US" sz="1046" dirty="0"/>
          </a:p>
        </p:txBody>
      </p:sp>
      <p:sp>
        <p:nvSpPr>
          <p:cNvPr id="11" name="Text 5"/>
          <p:cNvSpPr/>
          <p:nvPr/>
        </p:nvSpPr>
        <p:spPr>
          <a:xfrm>
            <a:off x="342900" y="2908929"/>
            <a:ext cx="3383263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Equipes de Desenvolvimento:</a:t>
            </a:r>
            <a:endParaRPr lang="en-US" sz="1238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388984"/>
            <a:ext cx="178594" cy="14287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2931" y="3231821"/>
            <a:ext cx="313323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Não ignorar achados de IA reflexivamente (&gt;90% precisão)</a:t>
            </a:r>
            <a:endParaRPr lang="en-US" sz="1046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3803321"/>
            <a:ext cx="142875" cy="1428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57213" y="3760459"/>
            <a:ext cx="272079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Fornecer feedback sobre falsos positivos</a:t>
            </a:r>
            <a:endParaRPr lang="en-US" sz="1046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" y="4217659"/>
            <a:ext cx="178594" cy="1428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592931" y="4060496"/>
            <a:ext cx="313323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E293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Participar ativamente de revisões de segurança</a:t>
            </a:r>
            <a:endParaRPr lang="en-US" sz="1046" dirty="0"/>
          </a:p>
        </p:txBody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791" y="900113"/>
            <a:ext cx="4846309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748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Conclusões e Próximos Passos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057275"/>
            <a:ext cx="4937754" cy="1385860"/>
          </a:xfrm>
          <a:prstGeom prst="rect">
            <a:avLst/>
          </a:prstGeom>
          <a:solidFill>
            <a:srgbClr val="FFFFFF">
              <a:alpha val="15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00075" y="1200150"/>
            <a:ext cx="4652004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Conclusões Principais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600075" y="1545896"/>
            <a:ext cx="4652004" cy="7543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Nenhuma ferramenta fornece cobertura adequada isoladamente — mesmo o melhor performer detectou menos de 30% das vulnerabilidades.</a:t>
            </a:r>
            <a:endParaRPr lang="en-US" sz="1238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11723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14375" y="2671735"/>
            <a:ext cx="4398373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Integrar criteriosamente ferramentas SAST e modelos de IA</a:t>
            </a:r>
            <a:endParaRPr lang="en-US" sz="1238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902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14375" y="3008914"/>
            <a:ext cx="3521701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Investir em treinamento contínuo de segurança</a:t>
            </a:r>
            <a:endParaRPr lang="en-US" sz="1238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86082"/>
            <a:ext cx="171450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14375" y="3346093"/>
            <a:ext cx="3800670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Avaliar regularmente a efetividade das ferramentas</a:t>
            </a:r>
            <a:endParaRPr lang="en-US" sz="1238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23261"/>
            <a:ext cx="171450" cy="1714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14375" y="3683273"/>
            <a:ext cx="3266480" cy="2514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Equilibrar produtividade e segurança efetiva</a:t>
            </a:r>
            <a:endParaRPr lang="en-US" sz="1238" dirty="0"/>
          </a:p>
        </p:txBody>
      </p:sp>
      <p:sp>
        <p:nvSpPr>
          <p:cNvPr id="15" name="Text 8"/>
          <p:cNvSpPr/>
          <p:nvPr/>
        </p:nvSpPr>
        <p:spPr>
          <a:xfrm>
            <a:off x="457200" y="4163327"/>
            <a:ext cx="4937754" cy="7543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"O equilíbrio entre produtividade do desenvolvedor e eficácia de segurança permanece o desafio central da engenharia de ferramentas de segurança de aplicações."</a:t>
            </a:r>
            <a:endParaRPr lang="en-US" sz="1238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329" y="191592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2025-10-10T10:50:10Z</dcterms:created>
  <dcterms:modified xsi:type="dcterms:W3CDTF">2025-10-10T10:50:10Z</dcterms:modified>
</cp:coreProperties>
</file>