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7" r:id="rId6"/>
    <p:sldId id="280" r:id="rId7"/>
    <p:sldId id="279" r:id="rId8"/>
    <p:sldId id="278" r:id="rId9"/>
    <p:sldId id="284" r:id="rId10"/>
    <p:sldId id="285" r:id="rId11"/>
    <p:sldId id="286" r:id="rId12"/>
    <p:sldId id="287" r:id="rId13"/>
    <p:sldId id="289" r:id="rId14"/>
    <p:sldId id="288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302" r:id="rId26"/>
    <p:sldId id="281" r:id="rId2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9" autoAdjust="0"/>
    <p:restoredTop sz="96408" autoAdjust="0"/>
  </p:normalViewPr>
  <p:slideViewPr>
    <p:cSldViewPr snapToGrid="0">
      <p:cViewPr varScale="1">
        <p:scale>
          <a:sx n="93" d="100"/>
          <a:sy n="93" d="100"/>
        </p:scale>
        <p:origin x="24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12200-9DD5-8441-8102-FA7EA3AC02F7}" type="doc">
      <dgm:prSet loTypeId="urn:microsoft.com/office/officeart/2008/layout/VerticalCurvedLis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6F3E637-5449-8547-AED1-D2C7363A53D5}">
      <dgm:prSet phldrT="[Text]"/>
      <dgm:spPr/>
      <dgm:t>
        <a:bodyPr/>
        <a:lstStyle/>
        <a:p>
          <a:r>
            <a:rPr lang="en-GB" dirty="0"/>
            <a:t>Lists</a:t>
          </a:r>
        </a:p>
      </dgm:t>
    </dgm:pt>
    <dgm:pt modelId="{BE1009C8-86F5-3548-89F3-8A8D60CC0787}" type="parTrans" cxnId="{1C94EE74-52AD-6443-B9E6-7644335A3E22}">
      <dgm:prSet/>
      <dgm:spPr/>
      <dgm:t>
        <a:bodyPr/>
        <a:lstStyle/>
        <a:p>
          <a:endParaRPr lang="en-GB"/>
        </a:p>
      </dgm:t>
    </dgm:pt>
    <dgm:pt modelId="{DD732D96-AC5D-5942-B0E3-7239261FC86C}" type="sibTrans" cxnId="{1C94EE74-52AD-6443-B9E6-7644335A3E22}">
      <dgm:prSet/>
      <dgm:spPr/>
      <dgm:t>
        <a:bodyPr/>
        <a:lstStyle/>
        <a:p>
          <a:endParaRPr lang="en-GB"/>
        </a:p>
      </dgm:t>
    </dgm:pt>
    <dgm:pt modelId="{3BF16F4A-EEC6-EA4A-88E4-ACA585900480}">
      <dgm:prSet phldrT="[Text]"/>
      <dgm:spPr/>
      <dgm:t>
        <a:bodyPr/>
        <a:lstStyle/>
        <a:p>
          <a:r>
            <a:rPr lang="en-GB" dirty="0"/>
            <a:t>Exercise</a:t>
          </a:r>
        </a:p>
      </dgm:t>
    </dgm:pt>
    <dgm:pt modelId="{DF2BC548-27FA-F343-A926-69CF780D6B68}" type="parTrans" cxnId="{827DC752-EF7E-CC4C-A023-B5EA078DC71A}">
      <dgm:prSet/>
      <dgm:spPr/>
      <dgm:t>
        <a:bodyPr/>
        <a:lstStyle/>
        <a:p>
          <a:endParaRPr lang="en-GB"/>
        </a:p>
      </dgm:t>
    </dgm:pt>
    <dgm:pt modelId="{9E191601-278F-9349-A5A0-B7DAE4E265E3}" type="sibTrans" cxnId="{827DC752-EF7E-CC4C-A023-B5EA078DC71A}">
      <dgm:prSet/>
      <dgm:spPr/>
      <dgm:t>
        <a:bodyPr/>
        <a:lstStyle/>
        <a:p>
          <a:endParaRPr lang="en-GB"/>
        </a:p>
      </dgm:t>
    </dgm:pt>
    <dgm:pt modelId="{0BF8F69F-16DE-E241-B85F-4FF94D7686D6}">
      <dgm:prSet/>
      <dgm:spPr/>
      <dgm:t>
        <a:bodyPr/>
        <a:lstStyle/>
        <a:p>
          <a:r>
            <a:rPr lang="en-GB" dirty="0"/>
            <a:t>Array</a:t>
          </a:r>
        </a:p>
      </dgm:t>
    </dgm:pt>
    <dgm:pt modelId="{C848E358-6493-9141-B292-085CE90139E1}" type="parTrans" cxnId="{035E97A6-1089-9D4E-940E-EFC852D94106}">
      <dgm:prSet/>
      <dgm:spPr/>
      <dgm:t>
        <a:bodyPr/>
        <a:lstStyle/>
        <a:p>
          <a:endParaRPr lang="en-GB"/>
        </a:p>
      </dgm:t>
    </dgm:pt>
    <dgm:pt modelId="{1762582A-B03C-E149-B912-1A2F291F7E76}" type="sibTrans" cxnId="{035E97A6-1089-9D4E-940E-EFC852D94106}">
      <dgm:prSet/>
      <dgm:spPr/>
      <dgm:t>
        <a:bodyPr/>
        <a:lstStyle/>
        <a:p>
          <a:endParaRPr lang="en-GB"/>
        </a:p>
      </dgm:t>
    </dgm:pt>
    <dgm:pt modelId="{46AD8E24-8D28-4C48-B98F-99A88E2594BA}">
      <dgm:prSet/>
      <dgm:spPr/>
      <dgm:t>
        <a:bodyPr/>
        <a:lstStyle/>
        <a:p>
          <a:r>
            <a:rPr lang="en-GB" dirty="0"/>
            <a:t>Introduction to functions</a:t>
          </a:r>
        </a:p>
      </dgm:t>
    </dgm:pt>
    <dgm:pt modelId="{B666E75E-FC13-394C-829C-9F196E1E8EE4}" type="parTrans" cxnId="{137CCE77-6B9B-A64F-B9A5-6CD3AE27064D}">
      <dgm:prSet/>
      <dgm:spPr/>
      <dgm:t>
        <a:bodyPr/>
        <a:lstStyle/>
        <a:p>
          <a:endParaRPr lang="en-GB"/>
        </a:p>
      </dgm:t>
    </dgm:pt>
    <dgm:pt modelId="{3455C43D-9496-F540-AEEF-72161E992AF9}" type="sibTrans" cxnId="{137CCE77-6B9B-A64F-B9A5-6CD3AE27064D}">
      <dgm:prSet/>
      <dgm:spPr/>
      <dgm:t>
        <a:bodyPr/>
        <a:lstStyle/>
        <a:p>
          <a:endParaRPr lang="en-GB"/>
        </a:p>
      </dgm:t>
    </dgm:pt>
    <dgm:pt modelId="{6F27A3CD-72FE-D146-B3AC-2C5B3872D093}">
      <dgm:prSet/>
      <dgm:spPr/>
      <dgm:t>
        <a:bodyPr/>
        <a:lstStyle/>
        <a:p>
          <a:r>
            <a:rPr lang="en-GB" dirty="0"/>
            <a:t>Basic expressions (assignment, conditional expressions)</a:t>
          </a:r>
        </a:p>
      </dgm:t>
    </dgm:pt>
    <dgm:pt modelId="{C5FC959D-97ED-3F4F-A2C8-7DFBB3EEA456}" type="parTrans" cxnId="{AEC3E244-1796-EF49-84D6-96B120E649EC}">
      <dgm:prSet/>
      <dgm:spPr/>
      <dgm:t>
        <a:bodyPr/>
        <a:lstStyle/>
        <a:p>
          <a:endParaRPr lang="en-GB"/>
        </a:p>
      </dgm:t>
    </dgm:pt>
    <dgm:pt modelId="{BF64E5B2-2153-EB4B-9D55-0211EB6585C0}" type="sibTrans" cxnId="{AEC3E244-1796-EF49-84D6-96B120E649EC}">
      <dgm:prSet/>
      <dgm:spPr/>
      <dgm:t>
        <a:bodyPr/>
        <a:lstStyle/>
        <a:p>
          <a:endParaRPr lang="en-GB"/>
        </a:p>
      </dgm:t>
    </dgm:pt>
    <dgm:pt modelId="{58B345D1-AC9F-6043-995E-51CC05E909B6}" type="pres">
      <dgm:prSet presAssocID="{08E12200-9DD5-8441-8102-FA7EA3AC02F7}" presName="Name0" presStyleCnt="0">
        <dgm:presLayoutVars>
          <dgm:chMax val="7"/>
          <dgm:chPref val="7"/>
          <dgm:dir/>
        </dgm:presLayoutVars>
      </dgm:prSet>
      <dgm:spPr/>
    </dgm:pt>
    <dgm:pt modelId="{88F9D6AA-845C-BB44-948C-18DD9DC0450A}" type="pres">
      <dgm:prSet presAssocID="{08E12200-9DD5-8441-8102-FA7EA3AC02F7}" presName="Name1" presStyleCnt="0"/>
      <dgm:spPr/>
    </dgm:pt>
    <dgm:pt modelId="{FBE1CC5D-92E0-6B40-8664-18ACC4E65B60}" type="pres">
      <dgm:prSet presAssocID="{08E12200-9DD5-8441-8102-FA7EA3AC02F7}" presName="cycle" presStyleCnt="0"/>
      <dgm:spPr/>
    </dgm:pt>
    <dgm:pt modelId="{E9005283-7359-964D-AC41-D81221440261}" type="pres">
      <dgm:prSet presAssocID="{08E12200-9DD5-8441-8102-FA7EA3AC02F7}" presName="srcNode" presStyleLbl="node1" presStyleIdx="0" presStyleCnt="5"/>
      <dgm:spPr/>
    </dgm:pt>
    <dgm:pt modelId="{A2FE8BB8-51E7-454C-A1C7-7DAC764DAE24}" type="pres">
      <dgm:prSet presAssocID="{08E12200-9DD5-8441-8102-FA7EA3AC02F7}" presName="conn" presStyleLbl="parChTrans1D2" presStyleIdx="0" presStyleCnt="1"/>
      <dgm:spPr/>
    </dgm:pt>
    <dgm:pt modelId="{70BBBE01-9710-B94A-A3EC-502EA004B4AA}" type="pres">
      <dgm:prSet presAssocID="{08E12200-9DD5-8441-8102-FA7EA3AC02F7}" presName="extraNode" presStyleLbl="node1" presStyleIdx="0" presStyleCnt="5"/>
      <dgm:spPr/>
    </dgm:pt>
    <dgm:pt modelId="{417B40FB-5334-A048-8E9F-F80B58D0DDE0}" type="pres">
      <dgm:prSet presAssocID="{08E12200-9DD5-8441-8102-FA7EA3AC02F7}" presName="dstNode" presStyleLbl="node1" presStyleIdx="0" presStyleCnt="5"/>
      <dgm:spPr/>
    </dgm:pt>
    <dgm:pt modelId="{8E620F41-F18E-4D43-BC86-5E6F277171FD}" type="pres">
      <dgm:prSet presAssocID="{0BF8F69F-16DE-E241-B85F-4FF94D7686D6}" presName="text_1" presStyleLbl="node1" presStyleIdx="0" presStyleCnt="5">
        <dgm:presLayoutVars>
          <dgm:bulletEnabled val="1"/>
        </dgm:presLayoutVars>
      </dgm:prSet>
      <dgm:spPr/>
    </dgm:pt>
    <dgm:pt modelId="{77D28D2F-B483-AC4B-9957-669176DADD97}" type="pres">
      <dgm:prSet presAssocID="{0BF8F69F-16DE-E241-B85F-4FF94D7686D6}" presName="accent_1" presStyleCnt="0"/>
      <dgm:spPr/>
    </dgm:pt>
    <dgm:pt modelId="{992AB846-C2B7-9846-ABE5-7034B86A3640}" type="pres">
      <dgm:prSet presAssocID="{0BF8F69F-16DE-E241-B85F-4FF94D7686D6}" presName="accentRepeatNode" presStyleLbl="solidFgAcc1" presStyleIdx="0" presStyleCnt="5"/>
      <dgm:spPr/>
    </dgm:pt>
    <dgm:pt modelId="{D6344BC3-012F-AF46-9784-E67A82B21825}" type="pres">
      <dgm:prSet presAssocID="{46F3E637-5449-8547-AED1-D2C7363A53D5}" presName="text_2" presStyleLbl="node1" presStyleIdx="1" presStyleCnt="5">
        <dgm:presLayoutVars>
          <dgm:bulletEnabled val="1"/>
        </dgm:presLayoutVars>
      </dgm:prSet>
      <dgm:spPr/>
    </dgm:pt>
    <dgm:pt modelId="{48E83B3C-ED18-4549-BDFB-127FEFE441D3}" type="pres">
      <dgm:prSet presAssocID="{46F3E637-5449-8547-AED1-D2C7363A53D5}" presName="accent_2" presStyleCnt="0"/>
      <dgm:spPr/>
    </dgm:pt>
    <dgm:pt modelId="{C390DC3B-45D2-E042-8260-2D09E54A93F6}" type="pres">
      <dgm:prSet presAssocID="{46F3E637-5449-8547-AED1-D2C7363A53D5}" presName="accentRepeatNode" presStyleLbl="solidFgAcc1" presStyleIdx="1" presStyleCnt="5"/>
      <dgm:spPr/>
    </dgm:pt>
    <dgm:pt modelId="{F7504ED1-9B47-424A-826C-C7079FC1F78E}" type="pres">
      <dgm:prSet presAssocID="{46AD8E24-8D28-4C48-B98F-99A88E2594BA}" presName="text_3" presStyleLbl="node1" presStyleIdx="2" presStyleCnt="5">
        <dgm:presLayoutVars>
          <dgm:bulletEnabled val="1"/>
        </dgm:presLayoutVars>
      </dgm:prSet>
      <dgm:spPr/>
    </dgm:pt>
    <dgm:pt modelId="{6EEB721D-D929-C44A-B99B-F6208921FBC9}" type="pres">
      <dgm:prSet presAssocID="{46AD8E24-8D28-4C48-B98F-99A88E2594BA}" presName="accent_3" presStyleCnt="0"/>
      <dgm:spPr/>
    </dgm:pt>
    <dgm:pt modelId="{88154964-559D-CA41-B8E0-EF8F9E4705EF}" type="pres">
      <dgm:prSet presAssocID="{46AD8E24-8D28-4C48-B98F-99A88E2594BA}" presName="accentRepeatNode" presStyleLbl="solidFgAcc1" presStyleIdx="2" presStyleCnt="5"/>
      <dgm:spPr/>
    </dgm:pt>
    <dgm:pt modelId="{DE00DCBC-75B3-AE48-8772-A37EE7F1DFD2}" type="pres">
      <dgm:prSet presAssocID="{6F27A3CD-72FE-D146-B3AC-2C5B3872D093}" presName="text_4" presStyleLbl="node1" presStyleIdx="3" presStyleCnt="5">
        <dgm:presLayoutVars>
          <dgm:bulletEnabled val="1"/>
        </dgm:presLayoutVars>
      </dgm:prSet>
      <dgm:spPr/>
    </dgm:pt>
    <dgm:pt modelId="{3B04D235-C47A-EB41-97DA-6F72CBD2C625}" type="pres">
      <dgm:prSet presAssocID="{6F27A3CD-72FE-D146-B3AC-2C5B3872D093}" presName="accent_4" presStyleCnt="0"/>
      <dgm:spPr/>
    </dgm:pt>
    <dgm:pt modelId="{1F11F496-A4AA-6042-BCF8-84720E550EA2}" type="pres">
      <dgm:prSet presAssocID="{6F27A3CD-72FE-D146-B3AC-2C5B3872D093}" presName="accentRepeatNode" presStyleLbl="solidFgAcc1" presStyleIdx="3" presStyleCnt="5"/>
      <dgm:spPr/>
    </dgm:pt>
    <dgm:pt modelId="{6422EEDA-B4C8-6C4E-9F8D-E87BDFE74F3C}" type="pres">
      <dgm:prSet presAssocID="{3BF16F4A-EEC6-EA4A-88E4-ACA585900480}" presName="text_5" presStyleLbl="node1" presStyleIdx="4" presStyleCnt="5">
        <dgm:presLayoutVars>
          <dgm:bulletEnabled val="1"/>
        </dgm:presLayoutVars>
      </dgm:prSet>
      <dgm:spPr/>
    </dgm:pt>
    <dgm:pt modelId="{D9ECC1EE-42C8-C945-90A2-EAAF7FE665CC}" type="pres">
      <dgm:prSet presAssocID="{3BF16F4A-EEC6-EA4A-88E4-ACA585900480}" presName="accent_5" presStyleCnt="0"/>
      <dgm:spPr/>
    </dgm:pt>
    <dgm:pt modelId="{E73B63A1-C667-F547-A8AD-00BB24754C08}" type="pres">
      <dgm:prSet presAssocID="{3BF16F4A-EEC6-EA4A-88E4-ACA585900480}" presName="accentRepeatNode" presStyleLbl="solidFgAcc1" presStyleIdx="4" presStyleCnt="5"/>
      <dgm:spPr/>
    </dgm:pt>
  </dgm:ptLst>
  <dgm:cxnLst>
    <dgm:cxn modelId="{2DC3C235-EA0D-5D42-9871-F753A00F764A}" type="presOf" srcId="{46AD8E24-8D28-4C48-B98F-99A88E2594BA}" destId="{F7504ED1-9B47-424A-826C-C7079FC1F78E}" srcOrd="0" destOrd="0" presId="urn:microsoft.com/office/officeart/2008/layout/VerticalCurvedList"/>
    <dgm:cxn modelId="{5F7A1B39-340B-024E-98CF-A576BB639F27}" type="presOf" srcId="{08E12200-9DD5-8441-8102-FA7EA3AC02F7}" destId="{58B345D1-AC9F-6043-995E-51CC05E909B6}" srcOrd="0" destOrd="0" presId="urn:microsoft.com/office/officeart/2008/layout/VerticalCurvedList"/>
    <dgm:cxn modelId="{AEC3E244-1796-EF49-84D6-96B120E649EC}" srcId="{08E12200-9DD5-8441-8102-FA7EA3AC02F7}" destId="{6F27A3CD-72FE-D146-B3AC-2C5B3872D093}" srcOrd="3" destOrd="0" parTransId="{C5FC959D-97ED-3F4F-A2C8-7DFBB3EEA456}" sibTransId="{BF64E5B2-2153-EB4B-9D55-0211EB6585C0}"/>
    <dgm:cxn modelId="{827DC752-EF7E-CC4C-A023-B5EA078DC71A}" srcId="{08E12200-9DD5-8441-8102-FA7EA3AC02F7}" destId="{3BF16F4A-EEC6-EA4A-88E4-ACA585900480}" srcOrd="4" destOrd="0" parTransId="{DF2BC548-27FA-F343-A926-69CF780D6B68}" sibTransId="{9E191601-278F-9349-A5A0-B7DAE4E265E3}"/>
    <dgm:cxn modelId="{F6CC8262-6130-D14A-B3F8-53F7F15B0A1E}" type="presOf" srcId="{0BF8F69F-16DE-E241-B85F-4FF94D7686D6}" destId="{8E620F41-F18E-4D43-BC86-5E6F277171FD}" srcOrd="0" destOrd="0" presId="urn:microsoft.com/office/officeart/2008/layout/VerticalCurvedList"/>
    <dgm:cxn modelId="{1C94EE74-52AD-6443-B9E6-7644335A3E22}" srcId="{08E12200-9DD5-8441-8102-FA7EA3AC02F7}" destId="{46F3E637-5449-8547-AED1-D2C7363A53D5}" srcOrd="1" destOrd="0" parTransId="{BE1009C8-86F5-3548-89F3-8A8D60CC0787}" sibTransId="{DD732D96-AC5D-5942-B0E3-7239261FC86C}"/>
    <dgm:cxn modelId="{137CCE77-6B9B-A64F-B9A5-6CD3AE27064D}" srcId="{08E12200-9DD5-8441-8102-FA7EA3AC02F7}" destId="{46AD8E24-8D28-4C48-B98F-99A88E2594BA}" srcOrd="2" destOrd="0" parTransId="{B666E75E-FC13-394C-829C-9F196E1E8EE4}" sibTransId="{3455C43D-9496-F540-AEEF-72161E992AF9}"/>
    <dgm:cxn modelId="{478EC299-89A6-D547-B91A-FD4D9C37B612}" type="presOf" srcId="{1762582A-B03C-E149-B912-1A2F291F7E76}" destId="{A2FE8BB8-51E7-454C-A1C7-7DAC764DAE24}" srcOrd="0" destOrd="0" presId="urn:microsoft.com/office/officeart/2008/layout/VerticalCurvedList"/>
    <dgm:cxn modelId="{035E97A6-1089-9D4E-940E-EFC852D94106}" srcId="{08E12200-9DD5-8441-8102-FA7EA3AC02F7}" destId="{0BF8F69F-16DE-E241-B85F-4FF94D7686D6}" srcOrd="0" destOrd="0" parTransId="{C848E358-6493-9141-B292-085CE90139E1}" sibTransId="{1762582A-B03C-E149-B912-1A2F291F7E76}"/>
    <dgm:cxn modelId="{5FD842BA-4016-A846-ACE0-A50670E056A8}" type="presOf" srcId="{3BF16F4A-EEC6-EA4A-88E4-ACA585900480}" destId="{6422EEDA-B4C8-6C4E-9F8D-E87BDFE74F3C}" srcOrd="0" destOrd="0" presId="urn:microsoft.com/office/officeart/2008/layout/VerticalCurvedList"/>
    <dgm:cxn modelId="{A379C1D9-43E2-4A4E-903A-5A3B9874A1CC}" type="presOf" srcId="{46F3E637-5449-8547-AED1-D2C7363A53D5}" destId="{D6344BC3-012F-AF46-9784-E67A82B21825}" srcOrd="0" destOrd="0" presId="urn:microsoft.com/office/officeart/2008/layout/VerticalCurvedList"/>
    <dgm:cxn modelId="{967298F4-D6CE-0E40-9257-3AE5063DE64E}" type="presOf" srcId="{6F27A3CD-72FE-D146-B3AC-2C5B3872D093}" destId="{DE00DCBC-75B3-AE48-8772-A37EE7F1DFD2}" srcOrd="0" destOrd="0" presId="urn:microsoft.com/office/officeart/2008/layout/VerticalCurvedList"/>
    <dgm:cxn modelId="{3010AFC2-686A-A344-8014-34DF144C144F}" type="presParOf" srcId="{58B345D1-AC9F-6043-995E-51CC05E909B6}" destId="{88F9D6AA-845C-BB44-948C-18DD9DC0450A}" srcOrd="0" destOrd="0" presId="urn:microsoft.com/office/officeart/2008/layout/VerticalCurvedList"/>
    <dgm:cxn modelId="{24389F15-B2D1-9448-839C-FFC637B811E8}" type="presParOf" srcId="{88F9D6AA-845C-BB44-948C-18DD9DC0450A}" destId="{FBE1CC5D-92E0-6B40-8664-18ACC4E65B60}" srcOrd="0" destOrd="0" presId="urn:microsoft.com/office/officeart/2008/layout/VerticalCurvedList"/>
    <dgm:cxn modelId="{1822C665-53E6-9A48-B42B-C501B58B89B9}" type="presParOf" srcId="{FBE1CC5D-92E0-6B40-8664-18ACC4E65B60}" destId="{E9005283-7359-964D-AC41-D81221440261}" srcOrd="0" destOrd="0" presId="urn:microsoft.com/office/officeart/2008/layout/VerticalCurvedList"/>
    <dgm:cxn modelId="{32EC8B07-4009-6541-ABDE-287A5EAFFEB2}" type="presParOf" srcId="{FBE1CC5D-92E0-6B40-8664-18ACC4E65B60}" destId="{A2FE8BB8-51E7-454C-A1C7-7DAC764DAE24}" srcOrd="1" destOrd="0" presId="urn:microsoft.com/office/officeart/2008/layout/VerticalCurvedList"/>
    <dgm:cxn modelId="{9F82D308-382A-CB42-BBBF-FA9583E1787F}" type="presParOf" srcId="{FBE1CC5D-92E0-6B40-8664-18ACC4E65B60}" destId="{70BBBE01-9710-B94A-A3EC-502EA004B4AA}" srcOrd="2" destOrd="0" presId="urn:microsoft.com/office/officeart/2008/layout/VerticalCurvedList"/>
    <dgm:cxn modelId="{4386A639-CB07-0843-B2BE-275475553A51}" type="presParOf" srcId="{FBE1CC5D-92E0-6B40-8664-18ACC4E65B60}" destId="{417B40FB-5334-A048-8E9F-F80B58D0DDE0}" srcOrd="3" destOrd="0" presId="urn:microsoft.com/office/officeart/2008/layout/VerticalCurvedList"/>
    <dgm:cxn modelId="{85FCD08F-C05C-7E4E-9ED5-F27582023A83}" type="presParOf" srcId="{88F9D6AA-845C-BB44-948C-18DD9DC0450A}" destId="{8E620F41-F18E-4D43-BC86-5E6F277171FD}" srcOrd="1" destOrd="0" presId="urn:microsoft.com/office/officeart/2008/layout/VerticalCurvedList"/>
    <dgm:cxn modelId="{4F70FFCB-F654-AB47-ADA0-E6C058171A88}" type="presParOf" srcId="{88F9D6AA-845C-BB44-948C-18DD9DC0450A}" destId="{77D28D2F-B483-AC4B-9957-669176DADD97}" srcOrd="2" destOrd="0" presId="urn:microsoft.com/office/officeart/2008/layout/VerticalCurvedList"/>
    <dgm:cxn modelId="{EBF4B85B-4122-1D44-B02F-9861E9508462}" type="presParOf" srcId="{77D28D2F-B483-AC4B-9957-669176DADD97}" destId="{992AB846-C2B7-9846-ABE5-7034B86A3640}" srcOrd="0" destOrd="0" presId="urn:microsoft.com/office/officeart/2008/layout/VerticalCurvedList"/>
    <dgm:cxn modelId="{CE3328BA-80A6-374B-A646-1F26370546A2}" type="presParOf" srcId="{88F9D6AA-845C-BB44-948C-18DD9DC0450A}" destId="{D6344BC3-012F-AF46-9784-E67A82B21825}" srcOrd="3" destOrd="0" presId="urn:microsoft.com/office/officeart/2008/layout/VerticalCurvedList"/>
    <dgm:cxn modelId="{50D17D1C-DEB1-D847-A2A5-D1F9F18C6AB3}" type="presParOf" srcId="{88F9D6AA-845C-BB44-948C-18DD9DC0450A}" destId="{48E83B3C-ED18-4549-BDFB-127FEFE441D3}" srcOrd="4" destOrd="0" presId="urn:microsoft.com/office/officeart/2008/layout/VerticalCurvedList"/>
    <dgm:cxn modelId="{BD0BD0A3-C648-8541-BBF6-A20283612A86}" type="presParOf" srcId="{48E83B3C-ED18-4549-BDFB-127FEFE441D3}" destId="{C390DC3B-45D2-E042-8260-2D09E54A93F6}" srcOrd="0" destOrd="0" presId="urn:microsoft.com/office/officeart/2008/layout/VerticalCurvedList"/>
    <dgm:cxn modelId="{F376D15B-6589-714F-B9D4-D936DC1E8616}" type="presParOf" srcId="{88F9D6AA-845C-BB44-948C-18DD9DC0450A}" destId="{F7504ED1-9B47-424A-826C-C7079FC1F78E}" srcOrd="5" destOrd="0" presId="urn:microsoft.com/office/officeart/2008/layout/VerticalCurvedList"/>
    <dgm:cxn modelId="{71FFAABE-B2DF-AF4B-9B8A-F08F161AD3A6}" type="presParOf" srcId="{88F9D6AA-845C-BB44-948C-18DD9DC0450A}" destId="{6EEB721D-D929-C44A-B99B-F6208921FBC9}" srcOrd="6" destOrd="0" presId="urn:microsoft.com/office/officeart/2008/layout/VerticalCurvedList"/>
    <dgm:cxn modelId="{FD89273A-F25C-7344-A0F0-C8A8DE383B90}" type="presParOf" srcId="{6EEB721D-D929-C44A-B99B-F6208921FBC9}" destId="{88154964-559D-CA41-B8E0-EF8F9E4705EF}" srcOrd="0" destOrd="0" presId="urn:microsoft.com/office/officeart/2008/layout/VerticalCurvedList"/>
    <dgm:cxn modelId="{9866B23E-5ED9-944F-9BDA-1C675B3FCA13}" type="presParOf" srcId="{88F9D6AA-845C-BB44-948C-18DD9DC0450A}" destId="{DE00DCBC-75B3-AE48-8772-A37EE7F1DFD2}" srcOrd="7" destOrd="0" presId="urn:microsoft.com/office/officeart/2008/layout/VerticalCurvedList"/>
    <dgm:cxn modelId="{178177ED-5350-E446-B92B-D282751B8F7F}" type="presParOf" srcId="{88F9D6AA-845C-BB44-948C-18DD9DC0450A}" destId="{3B04D235-C47A-EB41-97DA-6F72CBD2C625}" srcOrd="8" destOrd="0" presId="urn:microsoft.com/office/officeart/2008/layout/VerticalCurvedList"/>
    <dgm:cxn modelId="{ED119121-0D74-B74C-A8D4-14F40200B091}" type="presParOf" srcId="{3B04D235-C47A-EB41-97DA-6F72CBD2C625}" destId="{1F11F496-A4AA-6042-BCF8-84720E550EA2}" srcOrd="0" destOrd="0" presId="urn:microsoft.com/office/officeart/2008/layout/VerticalCurvedList"/>
    <dgm:cxn modelId="{59713205-433F-B745-8AF5-88FBB2F135F6}" type="presParOf" srcId="{88F9D6AA-845C-BB44-948C-18DD9DC0450A}" destId="{6422EEDA-B4C8-6C4E-9F8D-E87BDFE74F3C}" srcOrd="9" destOrd="0" presId="urn:microsoft.com/office/officeart/2008/layout/VerticalCurvedList"/>
    <dgm:cxn modelId="{95E5C6BA-2D5C-F64A-8CB1-E994F5370B90}" type="presParOf" srcId="{88F9D6AA-845C-BB44-948C-18DD9DC0450A}" destId="{D9ECC1EE-42C8-C945-90A2-EAAF7FE665CC}" srcOrd="10" destOrd="0" presId="urn:microsoft.com/office/officeart/2008/layout/VerticalCurvedList"/>
    <dgm:cxn modelId="{A1E8EC21-A342-6C44-A0E1-AA1C3F24BBBF}" type="presParOf" srcId="{D9ECC1EE-42C8-C945-90A2-EAAF7FE665CC}" destId="{E73B63A1-C667-F547-A8AD-00BB24754C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E8BB8-51E7-454C-A1C7-7DAC764DAE24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20F41-F18E-4D43-BC86-5E6F277171FD}">
      <dsp:nvSpPr>
        <dsp:cNvPr id="0" name=""/>
        <dsp:cNvSpPr/>
      </dsp:nvSpPr>
      <dsp:spPr>
        <a:xfrm>
          <a:off x="380724" y="251339"/>
          <a:ext cx="9285003" cy="5030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Array</a:t>
          </a:r>
        </a:p>
      </dsp:txBody>
      <dsp:txXfrm>
        <a:off x="380724" y="251339"/>
        <a:ext cx="9285003" cy="503001"/>
      </dsp:txXfrm>
    </dsp:sp>
    <dsp:sp modelId="{992AB846-C2B7-9846-ABE5-7034B86A3640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44BC3-012F-AF46-9784-E67A82B21825}">
      <dsp:nvSpPr>
        <dsp:cNvPr id="0" name=""/>
        <dsp:cNvSpPr/>
      </dsp:nvSpPr>
      <dsp:spPr>
        <a:xfrm>
          <a:off x="741160" y="1005600"/>
          <a:ext cx="8924566" cy="503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Lists</a:t>
          </a:r>
        </a:p>
      </dsp:txBody>
      <dsp:txXfrm>
        <a:off x="741160" y="1005600"/>
        <a:ext cx="8924566" cy="503001"/>
      </dsp:txXfrm>
    </dsp:sp>
    <dsp:sp modelId="{C390DC3B-45D2-E042-8260-2D09E54A93F6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04ED1-9B47-424A-826C-C7079FC1F78E}">
      <dsp:nvSpPr>
        <dsp:cNvPr id="0" name=""/>
        <dsp:cNvSpPr/>
      </dsp:nvSpPr>
      <dsp:spPr>
        <a:xfrm>
          <a:off x="851785" y="1759861"/>
          <a:ext cx="8813942" cy="5030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Introduction to functions</a:t>
          </a:r>
        </a:p>
      </dsp:txBody>
      <dsp:txXfrm>
        <a:off x="851785" y="1759861"/>
        <a:ext cx="8813942" cy="503001"/>
      </dsp:txXfrm>
    </dsp:sp>
    <dsp:sp modelId="{88154964-559D-CA41-B8E0-EF8F9E4705EF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0DCBC-75B3-AE48-8772-A37EE7F1DFD2}">
      <dsp:nvSpPr>
        <dsp:cNvPr id="0" name=""/>
        <dsp:cNvSpPr/>
      </dsp:nvSpPr>
      <dsp:spPr>
        <a:xfrm>
          <a:off x="741160" y="2514122"/>
          <a:ext cx="8924566" cy="5030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Basic expressions (assignment, conditional expressions)</a:t>
          </a:r>
        </a:p>
      </dsp:txBody>
      <dsp:txXfrm>
        <a:off x="741160" y="2514122"/>
        <a:ext cx="8924566" cy="503001"/>
      </dsp:txXfrm>
    </dsp:sp>
    <dsp:sp modelId="{1F11F496-A4AA-6042-BCF8-84720E550EA2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2EEDA-B4C8-6C4E-9F8D-E87BDFE74F3C}">
      <dsp:nvSpPr>
        <dsp:cNvPr id="0" name=""/>
        <dsp:cNvSpPr/>
      </dsp:nvSpPr>
      <dsp:spPr>
        <a:xfrm>
          <a:off x="380724" y="3268383"/>
          <a:ext cx="9285003" cy="5030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Exercise</a:t>
          </a:r>
        </a:p>
      </dsp:txBody>
      <dsp:txXfrm>
        <a:off x="380724" y="3268383"/>
        <a:ext cx="9285003" cy="503001"/>
      </dsp:txXfrm>
    </dsp:sp>
    <dsp:sp modelId="{E73B63A1-C667-F547-A8AD-00BB24754C08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BF0B33-9085-40C9-93A5-AB92D1B9A222}" type="datetime1">
              <a:rPr lang="en-GB" smtClean="0"/>
              <a:t>19/06/2021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20C7-6FB5-45BA-BDBA-48D2872F91F1}" type="datetime1">
              <a:rPr lang="en-GB" smtClean="0"/>
              <a:pPr/>
              <a:t>19/06/2021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70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783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365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136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439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364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308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276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428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744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85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68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265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22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27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71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628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79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32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65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83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9667A42-5E1D-6F45-A007-F74979033B5A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2E2E51-AA6A-EB45-9CBE-679FEE33CD72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DBADA-8EAB-6043-BCC0-E2DD94BA0A9A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81EDC7-3D18-A84C-BE35-65AA1D768CC9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3B3608-AEC0-FB4A-A0F1-D10F04259938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F6A243-5BE4-604E-BE3C-EA1B8A38718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BFC7B5-44E0-0242-8EE5-BBE6DCFA4359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299CDD-D78C-CA4B-8781-6E606B228056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A83804-23A5-C547-843C-56995C488345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B31A4F-B666-4743-86AC-5711C7333B62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5689EC-D8DD-E849-8ABF-06E4770A5D45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980A877-3066-464A-9A87-AC787884171B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ekrajchhetri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krajchhetri.com/" TargetMode="External"/><Relationship Id="rId7" Type="http://schemas.openxmlformats.org/officeDocument/2006/relationships/hyperlink" Target="https://www.linkedin.com/in/tekrajchhetri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 rtl="0"/>
            <a:r>
              <a:rPr lang="en-GB" dirty="0">
                <a:solidFill>
                  <a:srgbClr val="FFFFFF"/>
                </a:solidFill>
              </a:rPr>
              <a:t>R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 fontScale="85000" lnSpcReduction="20000"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Tek Raj Chhetri</a:t>
            </a:r>
          </a:p>
          <a:p>
            <a:r>
              <a:rPr lang="en-GB" dirty="0">
                <a:solidFill>
                  <a:srgbClr val="FFFFFF"/>
                </a:solidFill>
                <a:hlinkClick r:id="rId4"/>
              </a:rPr>
              <a:t>http://tekrajchhetri.com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084832"/>
            <a:ext cx="4742464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Manipulating lists elements.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dirty="0" err="1"/>
              <a:t>list_element</a:t>
            </a:r>
            <a:r>
              <a:rPr lang="en-GB" dirty="0"/>
              <a:t> = value </a:t>
            </a:r>
          </a:p>
          <a:p>
            <a:pPr marL="128016" lvl="1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EBF52-AF4B-664D-A198-3F4791872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28" y="419673"/>
            <a:ext cx="7398327" cy="572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5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084832"/>
            <a:ext cx="4742464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Manipulating lists elements.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dirty="0" err="1"/>
              <a:t>list_element</a:t>
            </a:r>
            <a:r>
              <a:rPr lang="en-GB" dirty="0"/>
              <a:t> = value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To remove list elements, just assign list elements </a:t>
            </a:r>
            <a:r>
              <a:rPr lang="en-GB" dirty="0">
                <a:solidFill>
                  <a:schemeClr val="accent2"/>
                </a:solidFill>
              </a:rPr>
              <a:t>NULL</a:t>
            </a:r>
            <a:r>
              <a:rPr lang="en-GB" dirty="0"/>
              <a:t> value.</a:t>
            </a:r>
          </a:p>
          <a:p>
            <a:pPr marL="128016" lvl="1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EBF52-AF4B-664D-A198-3F4791872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29" y="751651"/>
            <a:ext cx="5972471" cy="5108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561BB-AFF0-FD4B-BC87-3C2145E2E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3768437"/>
            <a:ext cx="3626428" cy="2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84832"/>
            <a:ext cx="9720072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To remove multiple list elements at once, assign </a:t>
            </a:r>
            <a:r>
              <a:rPr lang="en-GB" dirty="0">
                <a:solidFill>
                  <a:schemeClr val="accent2"/>
                </a:solidFill>
              </a:rPr>
              <a:t>NULL</a:t>
            </a:r>
            <a:r>
              <a:rPr lang="en-GB" dirty="0"/>
              <a:t> value to all the elements you want to remove.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dirty="0" err="1"/>
              <a:t>toRemoveList</a:t>
            </a:r>
            <a:r>
              <a:rPr lang="en-GB" dirty="0"/>
              <a:t>[c(”</a:t>
            </a:r>
            <a:r>
              <a:rPr lang="en-GB" dirty="0" err="1"/>
              <a:t>a”,”b</a:t>
            </a:r>
            <a:r>
              <a:rPr lang="en-GB" dirty="0"/>
              <a:t>”)] &lt;- NULL.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b="1" dirty="0" err="1"/>
              <a:t>Unlisting</a:t>
            </a:r>
            <a:r>
              <a:rPr lang="en-GB" b="1" dirty="0"/>
              <a:t> list elements</a:t>
            </a:r>
            <a:br>
              <a:rPr lang="en-GB" b="1" dirty="0"/>
            </a:br>
            <a:endParaRPr lang="en-GB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b="1" dirty="0"/>
              <a:t>  </a:t>
            </a:r>
            <a:r>
              <a:rPr lang="en-GB" dirty="0"/>
              <a:t>Use to Flatten the list, produces a vector.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b="1" dirty="0"/>
              <a:t> </a:t>
            </a:r>
            <a:r>
              <a:rPr lang="en-GB" dirty="0"/>
              <a:t>For complex list consisting of numbers, text all members will be converted to closest type.</a:t>
            </a:r>
            <a:endParaRPr lang="en-GB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21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84832"/>
            <a:ext cx="4668982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Set </a:t>
            </a:r>
            <a:r>
              <a:rPr lang="en-GB" i="1" dirty="0" err="1"/>
              <a:t>use.names</a:t>
            </a:r>
            <a:r>
              <a:rPr lang="en-GB" i="1" dirty="0"/>
              <a:t> </a:t>
            </a:r>
            <a:r>
              <a:rPr lang="en-GB" dirty="0"/>
              <a:t>to False to remove indexes and list name.  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EC088-8FFE-6A46-A24D-36D97517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693837"/>
            <a:ext cx="6220525" cy="55789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074CC1-41C5-1D48-8E1D-6BC7995FC0FD}"/>
              </a:ext>
            </a:extLst>
          </p:cNvPr>
          <p:cNvCxnSpPr/>
          <p:nvPr/>
        </p:nvCxnSpPr>
        <p:spPr>
          <a:xfrm>
            <a:off x="3449782" y="2632364"/>
            <a:ext cx="2646218" cy="2140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983736-7707-F445-BC57-9977F8DF7827}"/>
              </a:ext>
            </a:extLst>
          </p:cNvPr>
          <p:cNvCxnSpPr>
            <a:cxnSpLocks/>
          </p:cNvCxnSpPr>
          <p:nvPr/>
        </p:nvCxnSpPr>
        <p:spPr>
          <a:xfrm>
            <a:off x="3449782" y="2632364"/>
            <a:ext cx="6802582" cy="2729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8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GB" dirty="0"/>
              <a:t>Introduction to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84832"/>
            <a:ext cx="9720072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An object you can call (more details and advanced functions as we progress through the course).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Mainly functions are used for code modularity and to increase reusability.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/>
              <a:t> </a:t>
            </a:r>
            <a:r>
              <a:rPr lang="en-GB" dirty="0"/>
              <a:t>R has many predefined functions, which we are already using such as list(), </a:t>
            </a:r>
            <a:r>
              <a:rPr lang="en-GB" dirty="0" err="1"/>
              <a:t>as.list</a:t>
            </a:r>
            <a:r>
              <a:rPr lang="en-GB" dirty="0"/>
              <a:t>().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Use </a:t>
            </a:r>
            <a:r>
              <a:rPr lang="en-GB" i="1" dirty="0" err="1"/>
              <a:t>is.function</a:t>
            </a:r>
            <a:r>
              <a:rPr lang="en-GB" i="1" dirty="0"/>
              <a:t>(</a:t>
            </a:r>
            <a:r>
              <a:rPr lang="en-GB" i="1" dirty="0" err="1"/>
              <a:t>function_name_to_check</a:t>
            </a:r>
            <a:r>
              <a:rPr lang="en-GB" i="1" dirty="0"/>
              <a:t>)</a:t>
            </a:r>
            <a:r>
              <a:rPr lang="en-GB" dirty="0"/>
              <a:t> to check if R object is function.  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F37A3-197C-3348-9589-F3E7F579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891809"/>
            <a:ext cx="8496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7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F6E435-C495-864F-A604-9F3CE86E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27" y="2246176"/>
            <a:ext cx="4787900" cy="1757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GB" dirty="0"/>
              <a:t>Introduction to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84832"/>
            <a:ext cx="6206836" cy="422452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Creating user defined function .  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Requires </a:t>
            </a:r>
            <a:r>
              <a:rPr lang="en-GB" dirty="0">
                <a:solidFill>
                  <a:schemeClr val="accent2"/>
                </a:solidFill>
              </a:rPr>
              <a:t>function name</a:t>
            </a:r>
            <a:r>
              <a:rPr lang="en-GB" dirty="0"/>
              <a:t>, the name you will use to call function later.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Requires </a:t>
            </a:r>
            <a:r>
              <a:rPr lang="en-GB" dirty="0">
                <a:solidFill>
                  <a:schemeClr val="accent2"/>
                </a:solidFill>
              </a:rPr>
              <a:t>Function body </a:t>
            </a:r>
            <a:r>
              <a:rPr lang="en-GB" dirty="0"/>
              <a:t>– where you’ll write code to perform particular task.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Function argument </a:t>
            </a:r>
            <a:r>
              <a:rPr lang="en-GB" dirty="0"/>
              <a:t>( or value to take input)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Return value 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90702-E90A-764D-B825-478447F68BA5}"/>
              </a:ext>
            </a:extLst>
          </p:cNvPr>
          <p:cNvCxnSpPr>
            <a:cxnSpLocks/>
          </p:cNvCxnSpPr>
          <p:nvPr/>
        </p:nvCxnSpPr>
        <p:spPr>
          <a:xfrm flipV="1">
            <a:off x="3178272" y="2660073"/>
            <a:ext cx="4220055" cy="290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327A24-B762-2B40-B67B-2F678D7BC531}"/>
              </a:ext>
            </a:extLst>
          </p:cNvPr>
          <p:cNvCxnSpPr>
            <a:cxnSpLocks/>
          </p:cNvCxnSpPr>
          <p:nvPr/>
        </p:nvCxnSpPr>
        <p:spPr>
          <a:xfrm flipV="1">
            <a:off x="2286000" y="2821420"/>
            <a:ext cx="7489536" cy="175058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42D312-50BD-BB4A-85B2-18DFE6A18CBB}"/>
              </a:ext>
            </a:extLst>
          </p:cNvPr>
          <p:cNvCxnSpPr>
            <a:cxnSpLocks/>
          </p:cNvCxnSpPr>
          <p:nvPr/>
        </p:nvCxnSpPr>
        <p:spPr>
          <a:xfrm flipV="1">
            <a:off x="2286000" y="3429003"/>
            <a:ext cx="5749636" cy="1697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34E557-1CD5-0F4D-9E15-99952C0B803D}"/>
              </a:ext>
            </a:extLst>
          </p:cNvPr>
          <p:cNvCxnSpPr>
            <a:cxnSpLocks/>
          </p:cNvCxnSpPr>
          <p:nvPr/>
        </p:nvCxnSpPr>
        <p:spPr>
          <a:xfrm flipV="1">
            <a:off x="2729345" y="2660073"/>
            <a:ext cx="9116291" cy="106019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45BEB0-D0A5-9C47-A9D8-AA97286F6C4F}"/>
              </a:ext>
            </a:extLst>
          </p:cNvPr>
          <p:cNvCxnSpPr>
            <a:cxnSpLocks/>
          </p:cNvCxnSpPr>
          <p:nvPr/>
        </p:nvCxnSpPr>
        <p:spPr>
          <a:xfrm flipV="1">
            <a:off x="2729345" y="3554541"/>
            <a:ext cx="4668982" cy="15895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4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GB" dirty="0"/>
              <a:t>Introduction to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84832"/>
            <a:ext cx="6206836" cy="422452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 User defined function example </a:t>
            </a: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38126-DDBA-1749-AFB0-21D439D5F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513" y="2931568"/>
            <a:ext cx="5435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3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Basic expressions (assignment, conditional expressions)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84832"/>
            <a:ext cx="9720072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Assignment &lt;- or =. Suggested to use &lt;- as per coding convention. 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Conditional expressions are used to test conditions based on the given use case scenario. 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Example, If x=4 is even?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/>
              <a:t> </a:t>
            </a:r>
            <a:r>
              <a:rPr lang="en-GB" dirty="0"/>
              <a:t>Some of the conditional expressions are if statement, if-else statement, switch statement.</a:t>
            </a: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01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Basic expressions (assignment, conditional expressions)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84832"/>
            <a:ext cx="7398327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/>
              <a:t> If Statement</a:t>
            </a:r>
            <a:r>
              <a:rPr lang="en-GB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 Syntax: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if (condition){expression}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 Execute expression only if the condition evaluates to true.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5AA4-B4F4-D442-AB81-2EC8FD94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95" y="3881844"/>
            <a:ext cx="73533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Basic expressions (assignment, conditional expressions)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084832"/>
            <a:ext cx="5334000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/>
              <a:t> If-else Statement</a:t>
            </a:r>
            <a:r>
              <a:rPr lang="en-GB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 Syntax: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if (</a:t>
            </a:r>
            <a:r>
              <a:rPr lang="en-GB" dirty="0" err="1"/>
              <a:t>condition_true</a:t>
            </a:r>
            <a:r>
              <a:rPr lang="en-GB" dirty="0"/>
              <a:t>){</a:t>
            </a:r>
            <a:br>
              <a:rPr lang="en-GB" dirty="0"/>
            </a:br>
            <a:r>
              <a:rPr lang="en-GB" dirty="0"/>
              <a:t>	expression</a:t>
            </a:r>
            <a:br>
              <a:rPr lang="en-GB" dirty="0"/>
            </a:br>
            <a:r>
              <a:rPr lang="en-GB" dirty="0"/>
              <a:t>  }else{expression}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37426-3F8B-A244-9618-D7F73B6A4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641" y="2084832"/>
            <a:ext cx="6326110" cy="309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1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Acknowledgements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F7498-41D9-3B42-86EE-B01E6585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Beginning R: The Statistical Programming Language by </a:t>
            </a:r>
            <a:r>
              <a:rPr lang="en-GB" dirty="0" err="1"/>
              <a:t>Wrox</a:t>
            </a:r>
            <a:r>
              <a:rPr lang="en-GB" dirty="0"/>
              <a:t> publisher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Advanced R Statistical Programming and Data Models Analysis, Machine Learning, and Visualization by Matt Wiley and Joshua F. Wiley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Modern R Programming Cookbook by </a:t>
            </a:r>
            <a:r>
              <a:rPr lang="en-GB" dirty="0" err="1"/>
              <a:t>Jaynal</a:t>
            </a:r>
            <a:r>
              <a:rPr lang="en-GB" dirty="0"/>
              <a:t> Abedin, </a:t>
            </a:r>
            <a:r>
              <a:rPr lang="en-GB" dirty="0" err="1"/>
              <a:t>Packt</a:t>
            </a:r>
            <a:r>
              <a:rPr lang="en-GB" dirty="0"/>
              <a:t> Publishing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Learning R Programming by </a:t>
            </a:r>
            <a:r>
              <a:rPr lang="en-GB" dirty="0" err="1"/>
              <a:t>Kun</a:t>
            </a:r>
            <a:r>
              <a:rPr lang="en-GB" dirty="0"/>
              <a:t> Ren, </a:t>
            </a:r>
            <a:r>
              <a:rPr lang="en-GB" dirty="0" err="1"/>
              <a:t>Packt</a:t>
            </a:r>
            <a:r>
              <a:rPr lang="en-GB" dirty="0"/>
              <a:t> Publishing</a:t>
            </a:r>
          </a:p>
          <a:p>
            <a:pPr>
              <a:buFont typeface="Courier New" panose="02070309020205020404" pitchFamily="49" charset="0"/>
              <a:buChar char="o"/>
            </a:pPr>
            <a:endParaRPr lang="en-A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80D2F-AEBF-A546-95AB-978F2C33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3E8BC-A873-7E42-B91C-CC35C3EC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FEC948-6879-7340-9946-402FC646F388}" type="datetime1">
              <a:rPr lang="en-US" noProof="0" smtClean="0"/>
              <a:t>6/19/21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Basic expressions (assignment, conditional expressions)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084832"/>
            <a:ext cx="5334000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/>
              <a:t> If-else ladder</a:t>
            </a:r>
            <a:r>
              <a:rPr lang="en-GB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 Syntax: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if (condition_1){</a:t>
            </a:r>
            <a:br>
              <a:rPr lang="en-GB" dirty="0"/>
            </a:br>
            <a:r>
              <a:rPr lang="en-GB" dirty="0"/>
              <a:t>	expression</a:t>
            </a:r>
            <a:br>
              <a:rPr lang="en-GB" dirty="0"/>
            </a:br>
            <a:r>
              <a:rPr lang="en-GB" dirty="0"/>
              <a:t>  }else if (condition_2){</a:t>
            </a:r>
            <a:br>
              <a:rPr lang="en-GB" dirty="0"/>
            </a:br>
            <a:r>
              <a:rPr lang="en-GB" dirty="0"/>
              <a:t>	expression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else{expression}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C71D-AB07-3B4B-AFEE-81E8574F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945" y="1923488"/>
            <a:ext cx="7467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4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Basic expressions (assignment, conditional expressions)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084832"/>
            <a:ext cx="5334000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/>
              <a:t> Switch Statement</a:t>
            </a:r>
            <a:r>
              <a:rPr lang="en-GB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Switch works with a </a:t>
            </a:r>
            <a:r>
              <a:rPr lang="en-GB" i="1" dirty="0"/>
              <a:t>number</a:t>
            </a:r>
            <a:r>
              <a:rPr lang="en-GB" dirty="0"/>
              <a:t> or a </a:t>
            </a:r>
            <a:r>
              <a:rPr lang="en-GB" i="1" dirty="0"/>
              <a:t>string</a:t>
            </a:r>
            <a:r>
              <a:rPr lang="en-GB" dirty="0"/>
              <a:t> and chooses a branch to return according to the input, unlike if which works with TRUE or FALSE i.e. </a:t>
            </a:r>
            <a:r>
              <a:rPr lang="en-GB" dirty="0" err="1"/>
              <a:t>boolean</a:t>
            </a:r>
            <a:r>
              <a:rPr lang="en-GB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 Syntax: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switch (object,</a:t>
            </a:r>
            <a:br>
              <a:rPr lang="en-GB" dirty="0"/>
            </a:br>
            <a:r>
              <a:rPr lang="en-GB" dirty="0"/>
              <a:t> case1 = action1</a:t>
            </a:r>
            <a:br>
              <a:rPr lang="en-GB" dirty="0"/>
            </a:b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caseN</a:t>
            </a:r>
            <a:r>
              <a:rPr lang="en-GB" dirty="0"/>
              <a:t> = </a:t>
            </a:r>
            <a:r>
              <a:rPr lang="en-GB" dirty="0" err="1"/>
              <a:t>actionN</a:t>
            </a:r>
            <a:br>
              <a:rPr lang="en-GB" dirty="0"/>
            </a:br>
            <a:r>
              <a:rPr lang="en-GB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F025F-6E7C-474B-9084-5FC4C376B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27" y="1923488"/>
            <a:ext cx="5688399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Exercise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84832"/>
            <a:ext cx="9720072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Write a simple calculator program that performs the following operation.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GB" dirty="0"/>
              <a:t>Addition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GB" dirty="0"/>
              <a:t>Subtraction 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GB" dirty="0"/>
              <a:t>Multiplication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GB" dirty="0"/>
              <a:t>Division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GB" dirty="0"/>
              <a:t>Modular division 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Convert the simple calculator program to functions. </a:t>
            </a:r>
            <a:br>
              <a:rPr lang="en-GB" dirty="0"/>
            </a:br>
            <a:r>
              <a:rPr lang="en-GB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8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176B2D-B9BA-6545-8AA9-BEA6653B2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499" y="1417320"/>
            <a:ext cx="5507301" cy="163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Thank you for </a:t>
            </a:r>
          </a:p>
          <a:p>
            <a:pPr marL="0" indent="0">
              <a:buNone/>
            </a:pPr>
            <a:r>
              <a:rPr lang="en-GB" sz="3600" dirty="0"/>
              <a:t>your attention!</a:t>
            </a:r>
          </a:p>
          <a:p>
            <a:pPr>
              <a:buFont typeface="Courier New" panose="02070309020205020404" pitchFamily="49" charset="0"/>
              <a:buChar char="o"/>
            </a:pPr>
            <a:endParaRPr lang="en-AT" sz="3600" dirty="0"/>
          </a:p>
          <a:p>
            <a:endParaRPr lang="en-AT" sz="36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62FC42C-B644-B44B-A1F1-1C635C1B48C4}"/>
              </a:ext>
            </a:extLst>
          </p:cNvPr>
          <p:cNvSpPr txBox="1">
            <a:spLocks/>
          </p:cNvSpPr>
          <p:nvPr/>
        </p:nvSpPr>
        <p:spPr>
          <a:xfrm>
            <a:off x="1442836" y="5237484"/>
            <a:ext cx="3433964" cy="53572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GB" sz="2800" dirty="0">
                <a:hlinkClick r:id="rId3"/>
              </a:rPr>
              <a:t>www.tekrajchhetri.com</a:t>
            </a:r>
            <a:r>
              <a:rPr lang="en-GB" sz="28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C051C8-DA98-A14F-8984-BF1585D37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73" y="5080272"/>
            <a:ext cx="752763" cy="786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AF934F-9E04-CB45-8845-50282CC39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763" y="5125227"/>
            <a:ext cx="752763" cy="6717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24794E-200C-7047-B0C5-A865A31DA99C}"/>
              </a:ext>
            </a:extLst>
          </p:cNvPr>
          <p:cNvSpPr/>
          <p:nvPr/>
        </p:nvSpPr>
        <p:spPr>
          <a:xfrm>
            <a:off x="5512181" y="5212152"/>
            <a:ext cx="2009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ts val="1900"/>
            </a:pPr>
            <a:r>
              <a:rPr lang="en-GB" sz="2800" i="1" dirty="0">
                <a:ea typeface="Calibri"/>
                <a:cs typeface="Calibri"/>
                <a:sym typeface="Calibri"/>
              </a:rPr>
              <a:t>@TekRaj_14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1FC250-6EB2-304D-9C32-3D48E1E70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024" y="5170761"/>
            <a:ext cx="604218" cy="6042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225ED8-A9C9-7640-B882-4F068DDF7053}"/>
              </a:ext>
            </a:extLst>
          </p:cNvPr>
          <p:cNvSpPr/>
          <p:nvPr/>
        </p:nvSpPr>
        <p:spPr>
          <a:xfrm>
            <a:off x="8214156" y="5212152"/>
            <a:ext cx="2251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ts val="1900"/>
            </a:pPr>
            <a:r>
              <a:rPr lang="en-GB" sz="2800" i="1" dirty="0">
                <a:ea typeface="Calibri"/>
                <a:cs typeface="Calibri"/>
                <a:sym typeface="Calibri"/>
              </a:rPr>
              <a:t>@</a:t>
            </a:r>
            <a:r>
              <a:rPr lang="en-GB" sz="2800" i="1" dirty="0" err="1">
                <a:ea typeface="Calibri"/>
                <a:cs typeface="Calibri"/>
                <a:sym typeface="Calibri"/>
                <a:hlinkClick r:id="rId7"/>
              </a:rPr>
              <a:t>tekrajchhetri</a:t>
            </a:r>
            <a:endParaRPr lang="en-GB" sz="2800" i="1" dirty="0">
              <a:ea typeface="Calibri"/>
              <a:cs typeface="Calibri"/>
              <a:sym typeface="Calibri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B0439C7E-E568-FF40-829B-BBBFBD0C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0B94E847-9259-6A44-A83B-9FD28CDD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A54499-F050-C24B-B182-680398829B71}" type="datetime1">
              <a:rPr lang="en-US" noProof="0" smtClean="0"/>
              <a:t>6/19/21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8126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F7498-41D9-3B42-86EE-B01E6585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Setting up environment.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How to get help?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Installing packages.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Data structures in 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Matrix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Vectors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Data frame </a:t>
            </a:r>
          </a:p>
          <a:p>
            <a:pPr>
              <a:buFont typeface="Courier New" panose="02070309020205020404" pitchFamily="49" charset="0"/>
              <a:buChar char="o"/>
            </a:pPr>
            <a:endParaRPr lang="en-A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A7ABF-5618-E24C-A72B-D57A646F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E5C68-05A3-874B-88CD-E5762CBC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CE8E90-CDE5-E94C-A0B0-869E28FD475A}" type="datetime1">
              <a:rPr lang="en-US" noProof="0" smtClean="0"/>
              <a:t>6/19/21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2763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Outline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F4A65D5-7F8B-1249-89ED-7803C2793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26855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6E586C-40A9-EC43-B9D0-B0819213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C065155-02B3-8E46-9DDB-78B886DF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3771D4-D202-CD4D-A245-AF248151E063}" type="datetime1">
              <a:rPr lang="en-US" noProof="0" smtClean="0"/>
              <a:t>6/19/21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8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2FE8BB8-51E7-454C-A1C7-7DAC764DAE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92AB846-C2B7-9846-ABE5-7034B86A36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E620F41-F18E-4D43-BC86-5E6F27717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390DC3B-45D2-E042-8260-2D09E54A9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6344BC3-012F-AF46-9784-E67A82B218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8154964-559D-CA41-B8E0-EF8F9E4705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7504ED1-9B47-424A-826C-C7079FC1F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11F496-A4AA-6042-BCF8-84720E550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E00DCBC-75B3-AE48-8772-A37EE7F1DF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73B63A1-C667-F547-A8AD-00BB24754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422EEDA-B4C8-6C4E-9F8D-E87BDFE74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134955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  homogenous data structure.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Array can have more than two dimensional structure unlike matrix.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Array in R</a:t>
            </a:r>
          </a:p>
          <a:p>
            <a:pPr marL="0" indent="0">
              <a:buNone/>
            </a:pPr>
            <a:endParaRPr lang="en-AT" dirty="0"/>
          </a:p>
          <a:p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91DD84-00E0-B34E-BA4C-6C641161D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84" y="2453268"/>
            <a:ext cx="4692978" cy="311119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AB9D694B-6552-D44C-8272-15BD85CFDE5B}"/>
              </a:ext>
            </a:extLst>
          </p:cNvPr>
          <p:cNvSpPr/>
          <p:nvPr/>
        </p:nvSpPr>
        <p:spPr>
          <a:xfrm>
            <a:off x="3267308" y="3657599"/>
            <a:ext cx="3891776" cy="211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505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134955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Example array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AD16D-A6C4-3543-8B54-7623B5F7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047" y="2477859"/>
            <a:ext cx="5881183" cy="359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3570196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Accessing array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array[row, column, dimension]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01487-1080-0C41-82B6-BE1D6694D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324" y="1964267"/>
            <a:ext cx="7401531" cy="43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5071872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Heterogenous data structure, can have different types of objects, even other lists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Flexible.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Use list() to create list or </a:t>
            </a:r>
            <a:r>
              <a:rPr lang="en-GB" dirty="0" err="1"/>
              <a:t>as.list</a:t>
            </a:r>
            <a:r>
              <a:rPr lang="en-GB" dirty="0"/>
              <a:t>() to convert vector 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list(</a:t>
            </a:r>
            <a:r>
              <a:rPr lang="en-GB" dirty="0" err="1"/>
              <a:t>a,c</a:t>
            </a:r>
            <a:r>
              <a:rPr lang="en-GB" dirty="0"/>
              <a:t>(5,42,55),"hello")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dirty="0" err="1"/>
              <a:t>as.list</a:t>
            </a:r>
            <a:r>
              <a:rPr lang="en-GB" dirty="0"/>
              <a:t>(c(5,6,4,1,11,1111))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BDC7B-A500-BB4D-8EA8-8C5925894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40" y="1168400"/>
            <a:ext cx="590146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5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5071872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You can also create a named list, specifying each list elements name.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list(name=value)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Named lists allows easy access of list elements using name.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List indexes are used to access list elements in a non-named list.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0452D7-E242-FD44-B1B7-AC60987E8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727"/>
          <a:stretch/>
        </p:blipFill>
        <p:spPr>
          <a:xfrm>
            <a:off x="6426200" y="2235091"/>
            <a:ext cx="4318000" cy="605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A4C52-2278-DC4B-95DB-2A96368ED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00" y="3839851"/>
            <a:ext cx="43180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643_TF22378848.potx" id="{6BBE7CC7-35DD-4A68-AF50-43E942A5F51F}" vid="{D3513AAA-9640-405D-ACB4-14E37EB01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732</TotalTime>
  <Words>1045</Words>
  <Application>Microsoft Macintosh PowerPoint</Application>
  <PresentationFormat>Widescreen</PresentationFormat>
  <Paragraphs>191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Courier New</vt:lpstr>
      <vt:lpstr>Tw Cen MT</vt:lpstr>
      <vt:lpstr>Tw Cen MT Condensed</vt:lpstr>
      <vt:lpstr>Wingdings 3</vt:lpstr>
      <vt:lpstr>Integral</vt:lpstr>
      <vt:lpstr>R for data science</vt:lpstr>
      <vt:lpstr>Acknowledgements</vt:lpstr>
      <vt:lpstr>Recap</vt:lpstr>
      <vt:lpstr>Outline</vt:lpstr>
      <vt:lpstr>Array</vt:lpstr>
      <vt:lpstr>Array</vt:lpstr>
      <vt:lpstr>Array</vt:lpstr>
      <vt:lpstr>Lists</vt:lpstr>
      <vt:lpstr>Lists</vt:lpstr>
      <vt:lpstr>Lists</vt:lpstr>
      <vt:lpstr>Lists</vt:lpstr>
      <vt:lpstr>Lists</vt:lpstr>
      <vt:lpstr>Lists</vt:lpstr>
      <vt:lpstr>Introduction to functions</vt:lpstr>
      <vt:lpstr>Introduction to functions</vt:lpstr>
      <vt:lpstr>Introduction to functions</vt:lpstr>
      <vt:lpstr>Basic expressions (assignment, conditional expressions)</vt:lpstr>
      <vt:lpstr>Basic expressions (assignment, conditional expressions)</vt:lpstr>
      <vt:lpstr>Basic expressions (assignment, conditional expressions)</vt:lpstr>
      <vt:lpstr>Basic expressions (assignment, conditional expressions)</vt:lpstr>
      <vt:lpstr>Basic expressions (assignment, conditional expressions)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data science</dc:title>
  <dc:creator>Tek Raj Chhetri</dc:creator>
  <cp:lastModifiedBy>Tek Raj Chhetri</cp:lastModifiedBy>
  <cp:revision>125</cp:revision>
  <dcterms:created xsi:type="dcterms:W3CDTF">2021-06-11T19:12:34Z</dcterms:created>
  <dcterms:modified xsi:type="dcterms:W3CDTF">2021-06-19T21:24:10Z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